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758" r:id="rId2"/>
    <p:sldMasterId id="2147483770" r:id="rId3"/>
  </p:sldMasterIdLst>
  <p:notesMasterIdLst>
    <p:notesMasterId r:id="rId23"/>
  </p:notesMasterIdLst>
  <p:sldIdLst>
    <p:sldId id="257" r:id="rId4"/>
    <p:sldId id="2147479433" r:id="rId5"/>
    <p:sldId id="2147479096" r:id="rId6"/>
    <p:sldId id="2147196655" r:id="rId7"/>
    <p:sldId id="2147479120" r:id="rId8"/>
    <p:sldId id="2147479118" r:id="rId9"/>
    <p:sldId id="610" r:id="rId10"/>
    <p:sldId id="2147479434" r:id="rId11"/>
    <p:sldId id="2147479115" r:id="rId12"/>
    <p:sldId id="2147479435" r:id="rId13"/>
    <p:sldId id="2147479104" r:id="rId14"/>
    <p:sldId id="2147479106" r:id="rId15"/>
    <p:sldId id="626" r:id="rId16"/>
    <p:sldId id="2147479221" r:id="rId17"/>
    <p:sldId id="2147479348" r:id="rId18"/>
    <p:sldId id="543" r:id="rId19"/>
    <p:sldId id="631" r:id="rId20"/>
    <p:sldId id="582" r:id="rId21"/>
    <p:sldId id="537" r:id="rId2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9BE1DCA-2FFB-0544-8E37-C5F458AF4AE8}">
          <p14:sldIdLst>
            <p14:sldId id="257"/>
            <p14:sldId id="2147479433"/>
            <p14:sldId id="2147479096"/>
            <p14:sldId id="2147196655"/>
            <p14:sldId id="2147479120"/>
            <p14:sldId id="2147479118"/>
            <p14:sldId id="610"/>
            <p14:sldId id="2147479434"/>
            <p14:sldId id="2147479115"/>
            <p14:sldId id="2147479435"/>
            <p14:sldId id="2147479104"/>
            <p14:sldId id="2147479106"/>
            <p14:sldId id="626"/>
            <p14:sldId id="2147479221"/>
            <p14:sldId id="2147479348"/>
          </p14:sldIdLst>
        </p14:section>
        <p14:section name="Spare slides" id="{43A41FA3-7D6B-7142-93E0-4E7F12B00F26}">
          <p14:sldIdLst>
            <p14:sldId id="543"/>
            <p14:sldId id="631"/>
            <p14:sldId id="582"/>
            <p14:sldId id="53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CD54D2-CE93-E95A-46A1-09984B05DDAC}" name="Luke Abbott (equipoise.earth)" initials="L(" userId="a3N9C4ES/GBwCZRs9Ka2ouce5hbNtW0BCAjIGRHVPFI="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D7A5"/>
    <a:srgbClr val="FDE198"/>
    <a:srgbClr val="A4B8E2"/>
    <a:srgbClr val="E49389"/>
    <a:srgbClr val="FEE198"/>
    <a:srgbClr val="A3B8E2"/>
    <a:srgbClr val="002578"/>
    <a:srgbClr val="73A0FF"/>
    <a:srgbClr val="2D70FF"/>
    <a:srgbClr val="227A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266" autoAdjust="0"/>
    <p:restoredTop sz="96871"/>
  </p:normalViewPr>
  <p:slideViewPr>
    <p:cSldViewPr snapToGrid="0">
      <p:cViewPr varScale="1">
        <p:scale>
          <a:sx n="123" d="100"/>
          <a:sy n="123" d="100"/>
        </p:scale>
        <p:origin x="1256" y="18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vgalmari\cernbox\WINDOWS\Desktop\20250204_YES-NO%20Supplier%20engagement%20on%20sustainable%20procuremen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53"/>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53"/>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53"/>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1"/>
          <c:order val="0"/>
          <c:tx>
            <c:v>vertical line</c:v>
          </c:tx>
          <c:spPr>
            <a:ln w="12700" cap="rnd">
              <a:solidFill>
                <a:schemeClr val="bg1">
                  <a:lumMod val="50000"/>
                </a:schemeClr>
              </a:solidFill>
              <a:round/>
            </a:ln>
            <a:effectLst/>
          </c:spPr>
          <c:marker>
            <c:symbol val="none"/>
          </c:marker>
          <c:dPt>
            <c:idx val="1"/>
            <c:marker>
              <c:symbol val="none"/>
            </c:marker>
            <c:bubble3D val="0"/>
            <c:spPr>
              <a:ln w="12700" cap="rnd">
                <a:solidFill>
                  <a:schemeClr val="bg1">
                    <a:lumMod val="65000"/>
                  </a:schemeClr>
                </a:solidFill>
                <a:round/>
              </a:ln>
              <a:effectLst/>
            </c:spPr>
            <c:extLst>
              <c:ext xmlns:c16="http://schemas.microsoft.com/office/drawing/2014/chart" uri="{C3380CC4-5D6E-409C-BE32-E72D297353CC}">
                <c16:uniqueId val="{00000001-BB0D-A44C-92B1-0035F9C9B840}"/>
              </c:ext>
            </c:extLst>
          </c:dPt>
          <c:xVal>
            <c:numLit>
              <c:formatCode>General</c:formatCode>
              <c:ptCount val="2"/>
              <c:pt idx="0">
                <c:v>2</c:v>
              </c:pt>
              <c:pt idx="1">
                <c:v>2</c:v>
              </c:pt>
            </c:numLit>
          </c:xVal>
          <c:yVal>
            <c:numLit>
              <c:formatCode>General</c:formatCode>
              <c:ptCount val="2"/>
              <c:pt idx="0">
                <c:v>0</c:v>
              </c:pt>
              <c:pt idx="1">
                <c:v>4</c:v>
              </c:pt>
            </c:numLit>
          </c:yVal>
          <c:smooth val="0"/>
          <c:extLst>
            <c:ext xmlns:c16="http://schemas.microsoft.com/office/drawing/2014/chart" uri="{C3380CC4-5D6E-409C-BE32-E72D297353CC}">
              <c16:uniqueId val="{00000002-BB0D-A44C-92B1-0035F9C9B840}"/>
            </c:ext>
          </c:extLst>
        </c:ser>
        <c:ser>
          <c:idx val="2"/>
          <c:order val="1"/>
          <c:tx>
            <c:v>Horizontal line</c:v>
          </c:tx>
          <c:spPr>
            <a:ln w="12700" cap="rnd">
              <a:solidFill>
                <a:schemeClr val="bg1">
                  <a:lumMod val="65000"/>
                </a:schemeClr>
              </a:solidFill>
              <a:round/>
            </a:ln>
            <a:effectLst/>
          </c:spPr>
          <c:marker>
            <c:symbol val="circle"/>
            <c:size val="5"/>
            <c:spPr>
              <a:noFill/>
              <a:ln w="9525">
                <a:noFill/>
              </a:ln>
              <a:effectLst/>
            </c:spPr>
          </c:marker>
          <c:xVal>
            <c:numLit>
              <c:formatCode>General</c:formatCode>
              <c:ptCount val="2"/>
              <c:pt idx="0">
                <c:v>0</c:v>
              </c:pt>
              <c:pt idx="1">
                <c:v>4</c:v>
              </c:pt>
            </c:numLit>
          </c:xVal>
          <c:yVal>
            <c:numLit>
              <c:formatCode>General</c:formatCode>
              <c:ptCount val="2"/>
              <c:pt idx="0">
                <c:v>2</c:v>
              </c:pt>
              <c:pt idx="1">
                <c:v>2</c:v>
              </c:pt>
            </c:numLit>
          </c:yVal>
          <c:smooth val="0"/>
          <c:extLst>
            <c:ext xmlns:c16="http://schemas.microsoft.com/office/drawing/2014/chart" uri="{C3380CC4-5D6E-409C-BE32-E72D297353CC}">
              <c16:uniqueId val="{00000003-BB0D-A44C-92B1-0035F9C9B840}"/>
            </c:ext>
          </c:extLst>
        </c:ser>
        <c:dLbls>
          <c:showLegendKey val="0"/>
          <c:showVal val="0"/>
          <c:showCatName val="0"/>
          <c:showSerName val="0"/>
          <c:showPercent val="0"/>
          <c:showBubbleSize val="0"/>
        </c:dLbls>
        <c:axId val="363821856"/>
        <c:axId val="363815616"/>
      </c:scatterChart>
      <c:valAx>
        <c:axId val="363821856"/>
        <c:scaling>
          <c:orientation val="minMax"/>
          <c:max val="4"/>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r>
                  <a:rPr lang="en-US" sz="900" b="1"/>
                  <a:t>Maturity</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363815616"/>
        <c:crosses val="autoZero"/>
        <c:crossBetween val="midCat"/>
        <c:majorUnit val="1"/>
      </c:valAx>
      <c:valAx>
        <c:axId val="363815616"/>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r>
                  <a:rPr lang="en-US" sz="900" b="1"/>
                  <a:t>Engagement</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363821856"/>
        <c:crosses val="autoZero"/>
        <c:crossBetween val="midCat"/>
        <c:majorUnit val="1"/>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B2EEA2-8CAD-5744-8D94-F85748F5F01A}" type="datetimeFigureOut">
              <a:rPr lang="en-CH" smtClean="0"/>
              <a:t>12.05.2026</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AE5C7-626F-144C-A58C-A0517FC292A5}" type="slidenum">
              <a:rPr lang="en-CH" smtClean="0"/>
              <a:t>‹#›</a:t>
            </a:fld>
            <a:endParaRPr lang="en-CH"/>
          </a:p>
        </p:txBody>
      </p:sp>
    </p:spTree>
    <p:extLst>
      <p:ext uri="{BB962C8B-B14F-4D97-AF65-F5344CB8AC3E}">
        <p14:creationId xmlns:p14="http://schemas.microsoft.com/office/powerpoint/2010/main" val="2765152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C19425-E46F-7F42-A702-92C535951CF4}" type="slidenum">
              <a:rPr kumimoji="0" lang="en-CH"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CH"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12715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35BA9-FE40-E26F-1A96-F1D371B7F3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609D56-67B1-0D3F-E2D0-D7A2E2BEFB78}"/>
              </a:ext>
            </a:extLst>
          </p:cNvPr>
          <p:cNvSpPr>
            <a:spLocks noGrp="1" noRot="1" noChangeAspect="1"/>
          </p:cNvSpPr>
          <p:nvPr>
            <p:ph type="sldImg"/>
          </p:nvPr>
        </p:nvSpPr>
        <p:spPr/>
        <p:txBody>
          <a:bodyPr/>
          <a:lstStyle/>
          <a:p>
            <a:endParaRPr lang="en-CH"/>
          </a:p>
        </p:txBody>
      </p:sp>
      <p:sp>
        <p:nvSpPr>
          <p:cNvPr id="3" name="Notes Placeholder 2">
            <a:extLst>
              <a:ext uri="{FF2B5EF4-FFF2-40B4-BE49-F238E27FC236}">
                <a16:creationId xmlns:a16="http://schemas.microsoft.com/office/drawing/2014/main" id="{C880B7AA-52C2-1A00-CC8B-C779A8066C3F}"/>
              </a:ext>
            </a:extLst>
          </p:cNvPr>
          <p:cNvSpPr>
            <a:spLocks noGrp="1"/>
          </p:cNvSpPr>
          <p:nvPr>
            <p:ph type="body" idx="1"/>
          </p:nvPr>
        </p:nvSpPr>
        <p:spPr/>
        <p:txBody>
          <a:bodyPr/>
          <a:lstStyle/>
          <a:p>
            <a:r>
              <a:rPr lang="en-GB" sz="1000" b="1" dirty="0"/>
              <a:t>CSRD (Corporate Sustainability Reporting Directive):</a:t>
            </a:r>
            <a:r>
              <a:rPr lang="en-GB" sz="1000" dirty="0"/>
              <a:t> EU rules requiring companies in scope to report standardized sustainability information, including environmental, social, and governance impacts. </a:t>
            </a:r>
            <a:r>
              <a:rPr lang="en-GB" sz="1000" b="0" i="0" kern="1200" dirty="0">
                <a:solidFill>
                  <a:schemeClr val="tx1"/>
                </a:solidFill>
                <a:effectLst/>
                <a:latin typeface="+mn-lt"/>
                <a:ea typeface="+mn-ea"/>
                <a:cs typeface="+mn-cs"/>
              </a:rPr>
              <a:t>CSRD defines what you need to disclose.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i="0" kern="1200" dirty="0">
                <a:solidFill>
                  <a:schemeClr val="tx1"/>
                </a:solidFill>
                <a:effectLst/>
                <a:latin typeface="+mn-lt"/>
                <a:ea typeface="+mn-ea"/>
                <a:cs typeface="+mn-cs"/>
              </a:rPr>
              <a:t>CS3D (Corporate Sustainability Due Diligence Directive) </a:t>
            </a:r>
            <a:r>
              <a:rPr lang="en-GB" sz="1000" b="0" i="0" kern="1200" dirty="0">
                <a:solidFill>
                  <a:schemeClr val="tx1"/>
                </a:solidFill>
                <a:effectLst/>
                <a:latin typeface="+mn-lt"/>
                <a:ea typeface="+mn-ea"/>
                <a:cs typeface="+mn-cs"/>
              </a:rPr>
              <a:t>sets expectations for how you run due diligence in practice across your value chain. CS3D entered into force in July 2024, and the adopted Omnibus has now settled its final scope and obligations</a:t>
            </a:r>
            <a:endParaRPr lang="en-CH" sz="1200" dirty="0"/>
          </a:p>
          <a:p>
            <a:r>
              <a:rPr lang="en-GB" sz="1000" b="1" dirty="0"/>
              <a:t>ESPR (Ecodesign for Sustainable Products Regulation):</a:t>
            </a:r>
            <a:r>
              <a:rPr lang="en-GB" sz="1000" dirty="0"/>
              <a:t> EU framework to set product requirements so products placed on the EU market are more durable, repairable, circular, and resource-efficient</a:t>
            </a:r>
          </a:p>
        </p:txBody>
      </p:sp>
      <p:sp>
        <p:nvSpPr>
          <p:cNvPr id="4" name="Slide Number Placeholder 3">
            <a:extLst>
              <a:ext uri="{FF2B5EF4-FFF2-40B4-BE49-F238E27FC236}">
                <a16:creationId xmlns:a16="http://schemas.microsoft.com/office/drawing/2014/main" id="{9E5E1169-41B6-D690-6D1B-F21737A04AC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1584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CERN </a:t>
            </a:r>
            <a:r>
              <a:rPr lang="fr-CH" dirty="0" err="1"/>
              <a:t>carbon</a:t>
            </a:r>
            <a:r>
              <a:rPr lang="fr-CH" dirty="0"/>
              <a:t> </a:t>
            </a:r>
            <a:r>
              <a:rPr lang="fr-CH" dirty="0" err="1"/>
              <a:t>footprint</a:t>
            </a:r>
            <a:r>
              <a:rPr lang="fr-CH" dirty="0"/>
              <a:t>:</a:t>
            </a:r>
          </a:p>
          <a:p>
            <a:pPr marL="171450" indent="-171450">
              <a:buFont typeface="Arial" panose="020B0604020202020204" pitchFamily="34" charset="0"/>
              <a:buChar char="•"/>
            </a:pPr>
            <a:r>
              <a:rPr lang="fr-CH" dirty="0"/>
              <a:t>Scope 1 emissions are </a:t>
            </a:r>
            <a:r>
              <a:rPr lang="fr-CH" dirty="0" err="1"/>
              <a:t>activity-based</a:t>
            </a:r>
            <a:endParaRPr lang="fr-CH" dirty="0"/>
          </a:p>
          <a:p>
            <a:pPr marL="171450" indent="-171450">
              <a:buFont typeface="Arial" panose="020B0604020202020204" pitchFamily="34" charset="0"/>
              <a:buChar char="•"/>
            </a:pPr>
            <a:r>
              <a:rPr lang="fr-CH" dirty="0"/>
              <a:t>Scope 2 are location-</a:t>
            </a:r>
            <a:r>
              <a:rPr lang="fr-CH" dirty="0" err="1"/>
              <a:t>based</a:t>
            </a:r>
            <a:r>
              <a:rPr lang="fr-CH" dirty="0"/>
              <a:t> (</a:t>
            </a:r>
            <a:r>
              <a:rPr kumimoji="0" lang="en-CH" sz="12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provide a general overview of the emissions intensity of the electricity grid in a specific location, while market-based estimates reflect the specific choices and investments of the consumer).</a:t>
            </a:r>
          </a:p>
          <a:p>
            <a:pPr marL="171450" indent="-171450">
              <a:buFont typeface="Arial" panose="020B0604020202020204" pitchFamily="34" charset="0"/>
              <a:buChar char="•"/>
            </a:pPr>
            <a:r>
              <a:rPr lang="fr-CH" dirty="0"/>
              <a:t>Scope 3 are </a:t>
            </a:r>
            <a:r>
              <a:rPr lang="fr-CH" dirty="0" err="1"/>
              <a:t>activity</a:t>
            </a:r>
            <a:r>
              <a:rPr lang="fr-CH" dirty="0"/>
              <a:t> </a:t>
            </a:r>
            <a:r>
              <a:rPr lang="fr-CH" dirty="0" err="1"/>
              <a:t>based</a:t>
            </a:r>
            <a:r>
              <a:rPr lang="fr-CH" dirty="0"/>
              <a:t> </a:t>
            </a:r>
            <a:r>
              <a:rPr lang="fr-CH" dirty="0" err="1"/>
              <a:t>except</a:t>
            </a:r>
            <a:r>
              <a:rPr lang="fr-CH" dirty="0"/>
              <a:t> for the </a:t>
            </a:r>
            <a:r>
              <a:rPr lang="fr-CH" dirty="0" err="1"/>
              <a:t>procurement</a:t>
            </a:r>
            <a:r>
              <a:rPr lang="fr-CH" dirty="0"/>
              <a:t> of </a:t>
            </a:r>
            <a:r>
              <a:rPr lang="fr-CH" dirty="0" err="1"/>
              <a:t>goods</a:t>
            </a:r>
            <a:r>
              <a:rPr lang="fr-CH" dirty="0"/>
              <a:t> and services </a:t>
            </a:r>
            <a:r>
              <a:rPr lang="fr-CH" dirty="0" err="1"/>
              <a:t>which</a:t>
            </a:r>
            <a:r>
              <a:rPr lang="fr-CH" dirty="0"/>
              <a:t> </a:t>
            </a:r>
            <a:r>
              <a:rPr lang="fr-CH" dirty="0" err="1"/>
              <a:t>was</a:t>
            </a:r>
            <a:r>
              <a:rPr lang="fr-CH" dirty="0"/>
              <a:t> </a:t>
            </a:r>
            <a:r>
              <a:rPr lang="fr-CH" dirty="0" err="1"/>
              <a:t>estimated</a:t>
            </a:r>
            <a:r>
              <a:rPr lang="fr-CH" dirty="0"/>
              <a:t> on a </a:t>
            </a:r>
            <a:r>
              <a:rPr lang="fr-CH" dirty="0" err="1"/>
              <a:t>spend</a:t>
            </a:r>
            <a:r>
              <a:rPr lang="fr-CH" dirty="0"/>
              <a:t> </a:t>
            </a:r>
            <a:r>
              <a:rPr lang="fr-CH" dirty="0" err="1"/>
              <a:t>based</a:t>
            </a:r>
            <a:r>
              <a:rPr lang="fr-CH" dirty="0"/>
              <a:t> </a:t>
            </a:r>
            <a:r>
              <a:rPr lang="fr-CH" dirty="0" err="1"/>
              <a:t>approach</a:t>
            </a:r>
            <a:r>
              <a:rPr lang="fr-CH" dirty="0"/>
              <a:t>.</a:t>
            </a:r>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7895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5223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108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5400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D1C97-FBB9-97F3-BB50-897C1D7FA5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75D8D9-1EAC-2000-5DF4-33934539BE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5E39E2-5E3D-E83C-92D5-42CBC9E07F6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6D33522-641D-D72A-472B-249EEB89132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5769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EC87FC-0CE9-341B-2522-D6939DA196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41C9C-52EC-A7FE-A196-F3112DEA4C72}"/>
              </a:ext>
            </a:extLst>
          </p:cNvPr>
          <p:cNvSpPr>
            <a:spLocks noGrp="1" noRot="1" noChangeAspect="1"/>
          </p:cNvSpPr>
          <p:nvPr>
            <p:ph type="sldImg"/>
          </p:nvPr>
        </p:nvSpPr>
        <p:spPr/>
        <p:txBody>
          <a:bodyPr/>
          <a:lstStyle/>
          <a:p>
            <a:endParaRPr lang="en-CH"/>
          </a:p>
        </p:txBody>
      </p:sp>
      <p:sp>
        <p:nvSpPr>
          <p:cNvPr id="3" name="Notes Placeholder 2">
            <a:extLst>
              <a:ext uri="{FF2B5EF4-FFF2-40B4-BE49-F238E27FC236}">
                <a16:creationId xmlns:a16="http://schemas.microsoft.com/office/drawing/2014/main" id="{D43DEAD6-789C-2C6C-9691-2304999B7280}"/>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BC032EBD-73B8-B266-9FDA-20DDCABEBF0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1356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Regarding CO2 emissions linked to the purchase of goods and services at CERN, the spend-based methodology made it possible to identify the purchasing families with the highest emissions in 2022 beyond the CO2 emissions figure which remains a very rough estimate.</a:t>
            </a:r>
          </a:p>
          <a:p>
            <a:pPr marL="171450" indent="-171450">
              <a:buFont typeface="Arial" panose="020B0604020202020204" pitchFamily="34" charset="0"/>
              <a:buChar char="•"/>
            </a:pPr>
            <a:r>
              <a:rPr lang="en-GB"/>
              <a:t>Each year the order changes slightly, however the 6 most emitting families remain the same.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010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44052393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5296959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fr-FR"/>
              <a:t>Modifiez le style du titre</a:t>
            </a:r>
            <a:endParaRPr lang="en-US"/>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517188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381808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051375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9435273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4632485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09466924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5/12/26</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337174587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5/12/26</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282582345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fr-FR"/>
              <a:t>Modifiez le style du titre</a:t>
            </a:r>
            <a:endParaRPr lang="en-US"/>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
Deuxième niveau
Troisième niveau
Quatrième niveau
Cinquième niveau</a:t>
            </a:r>
            <a:endParaRPr lang="en-US"/>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632504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fr-FR"/>
              <a:t>Modifiez le style du titre</a:t>
            </a:r>
            <a:endParaRPr lang="en-US"/>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36002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635596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824483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3397658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0D403-FA4A-B9A3-E169-52D35461147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FF287428-B086-A773-F04D-112D5B822D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60BA2B7F-CB94-655D-00C2-9E95EA8375F5}"/>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5" name="Footer Placeholder 4">
            <a:extLst>
              <a:ext uri="{FF2B5EF4-FFF2-40B4-BE49-F238E27FC236}">
                <a16:creationId xmlns:a16="http://schemas.microsoft.com/office/drawing/2014/main" id="{7115227E-6E2A-530E-62CF-70C70770E24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276A9A5-E2E6-3DE2-A7C4-600AD1B5C82B}"/>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30781182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925C7-59EA-0C1E-0958-41790C7B2FD4}"/>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4BC2936-6D13-EECC-489B-90186AECE5E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38B1FD6-A30C-25BC-D0B1-79D08233BF43}"/>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5" name="Footer Placeholder 4">
            <a:extLst>
              <a:ext uri="{FF2B5EF4-FFF2-40B4-BE49-F238E27FC236}">
                <a16:creationId xmlns:a16="http://schemas.microsoft.com/office/drawing/2014/main" id="{4B33F5BE-3784-075E-EA0D-DF5CF26011A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5244A1CA-9E97-4577-CA5B-2E8F58FAA039}"/>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9490242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7613F-1E35-609B-A662-E7F35F1CCC4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21572AFB-8514-745B-9A4E-1C61563903E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2CC096E-BCFB-287C-7184-26BB6B04E391}"/>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5" name="Footer Placeholder 4">
            <a:extLst>
              <a:ext uri="{FF2B5EF4-FFF2-40B4-BE49-F238E27FC236}">
                <a16:creationId xmlns:a16="http://schemas.microsoft.com/office/drawing/2014/main" id="{FB101BDD-26AA-8AB7-75E4-0FC070B8B35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97D35BD-8DB0-E2F5-9649-C2F46F575C3B}"/>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34087054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0B389-B847-E957-2366-4AB106969C45}"/>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ADC15555-C7B3-FA13-9076-F8DB9FF9792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B0D1A5AF-AEC9-2A90-A677-A4625CBFDC5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9EE4038D-9FC5-0B0A-7628-B3C350ACCA29}"/>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6" name="Footer Placeholder 5">
            <a:extLst>
              <a:ext uri="{FF2B5EF4-FFF2-40B4-BE49-F238E27FC236}">
                <a16:creationId xmlns:a16="http://schemas.microsoft.com/office/drawing/2014/main" id="{68E0811D-BEAE-B6A6-A640-58F1C88C293A}"/>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3ECEF2C2-C0EA-A196-DD49-244448E4B4EC}"/>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26208880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8F0A8-AB51-55DD-23FD-9C8F783B3F18}"/>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387F4AA9-3A33-F4A2-D318-71418D9CB4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7DF9371-7633-6507-E19B-50890B088F3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B87AE3B5-0A8B-EFC1-B3A3-F3997DD602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CFDF64F-2DEA-9E36-C11D-54CB6C61F3F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E2F97B7E-704A-0E48-8659-93BFAEE49673}"/>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8" name="Footer Placeholder 7">
            <a:extLst>
              <a:ext uri="{FF2B5EF4-FFF2-40B4-BE49-F238E27FC236}">
                <a16:creationId xmlns:a16="http://schemas.microsoft.com/office/drawing/2014/main" id="{78302E70-F352-0242-279C-128112CA6D5B}"/>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CABA5E16-2843-42E8-0126-5CD12EE744E5}"/>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5969075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AE56E-F358-6D2D-B324-64DB25B88BC6}"/>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CAE7609D-84A6-179D-813D-71714AFFBE35}"/>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4" name="Footer Placeholder 3">
            <a:extLst>
              <a:ext uri="{FF2B5EF4-FFF2-40B4-BE49-F238E27FC236}">
                <a16:creationId xmlns:a16="http://schemas.microsoft.com/office/drawing/2014/main" id="{D387D47C-FA43-AD31-810E-DB7F2F086B0F}"/>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95CC2A29-93A0-BBE9-1528-9C577732B682}"/>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23890621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32509E-3546-B407-32F2-8DB277451F8C}"/>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3" name="Footer Placeholder 2">
            <a:extLst>
              <a:ext uri="{FF2B5EF4-FFF2-40B4-BE49-F238E27FC236}">
                <a16:creationId xmlns:a16="http://schemas.microsoft.com/office/drawing/2014/main" id="{C4424A4A-E48B-AE6F-ADCA-95D1E325624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39A12BCE-E7C1-9952-1F47-9F587FCAF935}"/>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4175834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Tree>
    <p:extLst>
      <p:ext uri="{BB962C8B-B14F-4D97-AF65-F5344CB8AC3E}">
        <p14:creationId xmlns:p14="http://schemas.microsoft.com/office/powerpoint/2010/main" val="125485272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C4E1F-9F4A-7535-12B9-32395B8FE0E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995A3492-6AA0-C51E-4028-060D462A67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E60C6A56-09C0-E1C5-5800-C29307F03B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911DE12-3B00-252E-A584-001C4C35CC6D}"/>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6" name="Footer Placeholder 5">
            <a:extLst>
              <a:ext uri="{FF2B5EF4-FFF2-40B4-BE49-F238E27FC236}">
                <a16:creationId xmlns:a16="http://schemas.microsoft.com/office/drawing/2014/main" id="{FD2B4C9B-EC12-D61D-F4FD-E4760B38B971}"/>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B0F05A3C-5F1B-E9D1-9B7D-BE066667A710}"/>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39880488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6D748-0B14-9BC7-0909-15F3D2357EA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E57170EB-6067-41D4-E8E3-8525FD2CCC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C5F8C98-4784-DFF1-1544-B248792234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CF8F882-30FC-C9B6-EC70-4DDBF0E71E2D}"/>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6" name="Footer Placeholder 5">
            <a:extLst>
              <a:ext uri="{FF2B5EF4-FFF2-40B4-BE49-F238E27FC236}">
                <a16:creationId xmlns:a16="http://schemas.microsoft.com/office/drawing/2014/main" id="{4348EA49-F8F5-BD4F-F9DA-5452F985837B}"/>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205DB2B-42E6-A4A6-E30F-08F695808A97}"/>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7361640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13CF2-370C-6B97-2923-25694630E817}"/>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091667DD-29E6-2A4C-F72E-AA20B99B901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89F690A-090E-B53E-5862-66EACE6F8A0C}"/>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5" name="Footer Placeholder 4">
            <a:extLst>
              <a:ext uri="{FF2B5EF4-FFF2-40B4-BE49-F238E27FC236}">
                <a16:creationId xmlns:a16="http://schemas.microsoft.com/office/drawing/2014/main" id="{8261A5E5-6C0C-F499-D2C3-ED252F164E31}"/>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190E976-DF1D-8962-8248-058E70410769}"/>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29050432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EBE866-2A2A-8311-5E16-34D82DA068C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B84C1C3E-A133-348C-E361-B0C2E7E6488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4D43CE1-ED85-7E67-F0C7-52B9456A5FEA}"/>
              </a:ext>
            </a:extLst>
          </p:cNvPr>
          <p:cNvSpPr>
            <a:spLocks noGrp="1"/>
          </p:cNvSpPr>
          <p:nvPr>
            <p:ph type="dt" sz="half" idx="10"/>
          </p:nvPr>
        </p:nvSpPr>
        <p:spPr/>
        <p:txBody>
          <a:bodyPr/>
          <a:lstStyle/>
          <a:p>
            <a:fld id="{F406ED4D-1421-994F-B3C6-53D5A5EB2B50}" type="datetimeFigureOut">
              <a:rPr lang="en-CH" smtClean="0"/>
              <a:t>12.05.2026</a:t>
            </a:fld>
            <a:endParaRPr lang="en-CH"/>
          </a:p>
        </p:txBody>
      </p:sp>
      <p:sp>
        <p:nvSpPr>
          <p:cNvPr id="5" name="Footer Placeholder 4">
            <a:extLst>
              <a:ext uri="{FF2B5EF4-FFF2-40B4-BE49-F238E27FC236}">
                <a16:creationId xmlns:a16="http://schemas.microsoft.com/office/drawing/2014/main" id="{205F74ED-FD31-7CD7-E092-ED9EBD6A72CE}"/>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093389F6-B813-F7D8-95B8-C37EC98E6A9B}"/>
              </a:ext>
            </a:extLst>
          </p:cNvPr>
          <p:cNvSpPr>
            <a:spLocks noGrp="1"/>
          </p:cNvSpPr>
          <p:nvPr>
            <p:ph type="sldNum" sz="quarter" idx="12"/>
          </p:nvPr>
        </p:nvSpPr>
        <p:spPr/>
        <p:txBody>
          <a:bodyPr/>
          <a:lstStyle/>
          <a:p>
            <a:fld id="{99B29E28-15AD-974F-9F7D-1523173AE110}" type="slidenum">
              <a:rPr lang="en-CH" smtClean="0"/>
              <a:t>‹#›</a:t>
            </a:fld>
            <a:endParaRPr lang="en-CH"/>
          </a:p>
        </p:txBody>
      </p:sp>
    </p:spTree>
    <p:extLst>
      <p:ext uri="{BB962C8B-B14F-4D97-AF65-F5344CB8AC3E}">
        <p14:creationId xmlns:p14="http://schemas.microsoft.com/office/powerpoint/2010/main" val="34270257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91696489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3782786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Tree>
    <p:extLst>
      <p:ext uri="{BB962C8B-B14F-4D97-AF65-F5344CB8AC3E}">
        <p14:creationId xmlns:p14="http://schemas.microsoft.com/office/powerpoint/2010/main" val="177163878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737001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06716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92537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325942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fr-FR"/>
              <a:t>Modifiez le style du titre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23793A62-AA7E-5A4D-A43E-DF1B3593C4E5}" type="datetime1">
              <a:rPr lang="en-US" smtClean="0"/>
              <a:pPr/>
              <a:t>5/12/26</a:t>
            </a:fld>
            <a:endParaRPr lang="en-US"/>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967218565"/>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93486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6172199" y="1592264"/>
            <a:ext cx="5611813" cy="4608511"/>
          </a:xfrm>
        </p:spPr>
        <p:txBody>
          <a:bodyPr/>
          <a:lstStyle/>
          <a:p>
            <a:pPr lvl="0"/>
            <a:r>
              <a:rPr lang="fr-FR"/>
              <a:t>Modifier les styles du texte du masque
Deuxième niveau
Troisième niveau
Quatrième niveau
Cinquième niveau</a:t>
            </a:r>
            <a:endParaRPr lang="en-US"/>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1624090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56826490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4389308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3980974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40828814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48276209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666935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25594315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9376584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5/12/26</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61030209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5/12/26</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250809601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fr-FR"/>
              <a:t>Modifiez le style du titre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
Deuxième niveau
Troisième niveau
Quatrième niveau
Cinquième niveau</a:t>
            </a:r>
            <a:endParaRPr lang="en-US"/>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9223388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9056433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07683670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809600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4199971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fr-FR"/>
              <a:t>Modifiez le style du titre</a:t>
            </a:r>
            <a:endParaRPr lang="en-GB"/>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23793A62-AA7E-5A4D-A43E-DF1B3593C4E5}" type="datetime1">
              <a:rPr lang="en-US" smtClean="0"/>
              <a:pPr/>
              <a:t>5/12/26</a:t>
            </a:fld>
            <a:endParaRPr lang="en-US"/>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7988" y="6364800"/>
            <a:ext cx="495300" cy="393700"/>
          </a:xfrm>
          <a:prstGeom prst="rect">
            <a:avLst/>
          </a:prstGeom>
        </p:spPr>
      </p:pic>
    </p:spTree>
    <p:extLst>
      <p:ext uri="{BB962C8B-B14F-4D97-AF65-F5344CB8AC3E}">
        <p14:creationId xmlns:p14="http://schemas.microsoft.com/office/powerpoint/2010/main" val="2366031640"/>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82200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6172199" y="1592264"/>
            <a:ext cx="5611813" cy="4608511"/>
          </a:xfrm>
        </p:spPr>
        <p:txBody>
          <a:bodyPr/>
          <a:lstStyle/>
          <a:p>
            <a:pPr lvl="0"/>
            <a:r>
              <a:rPr lang="fr-FR"/>
              <a:t>Modifier les styles du texte du masque
Deuxième niveau
Troisième niveau
Quatrième niveau
Cinquième niveau</a:t>
            </a:r>
            <a:endParaRPr lang="en-US"/>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5/12/26</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001066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image" Target="../media/image1.emf"/><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heme" Target="../theme/theme3.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fr-FR"/>
              <a:t>Modifiez le style du titre</a:t>
            </a:r>
            <a:endParaRPr lang="en-US"/>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23793A62-AA7E-5A4D-A43E-DF1B3593C4E5}" type="datetime1">
              <a:rPr lang="en-US" smtClean="0"/>
              <a:pPr/>
              <a:t>5/12/26</a:t>
            </a:fld>
            <a:endParaRPr lang="en-US"/>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407988" y="6364599"/>
            <a:ext cx="495300" cy="393700"/>
          </a:xfrm>
          <a:prstGeom prst="rect">
            <a:avLst/>
          </a:prstGeom>
        </p:spPr>
      </p:pic>
    </p:spTree>
    <p:extLst>
      <p:ext uri="{BB962C8B-B14F-4D97-AF65-F5344CB8AC3E}">
        <p14:creationId xmlns:p14="http://schemas.microsoft.com/office/powerpoint/2010/main" val="79892294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AE2671-FF61-6EE8-DE2B-FCF7F9025D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AAF8CF23-2F02-30D1-8F56-C2DCE866CA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7B32FF8-FA74-9C1E-8C33-F3C0F0B484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406ED4D-1421-994F-B3C6-53D5A5EB2B50}" type="datetimeFigureOut">
              <a:rPr lang="en-CH" smtClean="0"/>
              <a:t>12.05.2026</a:t>
            </a:fld>
            <a:endParaRPr lang="en-CH"/>
          </a:p>
        </p:txBody>
      </p:sp>
      <p:sp>
        <p:nvSpPr>
          <p:cNvPr id="5" name="Footer Placeholder 4">
            <a:extLst>
              <a:ext uri="{FF2B5EF4-FFF2-40B4-BE49-F238E27FC236}">
                <a16:creationId xmlns:a16="http://schemas.microsoft.com/office/drawing/2014/main" id="{2385715E-926B-E4CC-D4C8-7FEE65B5AB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H"/>
          </a:p>
        </p:txBody>
      </p:sp>
      <p:sp>
        <p:nvSpPr>
          <p:cNvPr id="6" name="Slide Number Placeholder 5">
            <a:extLst>
              <a:ext uri="{FF2B5EF4-FFF2-40B4-BE49-F238E27FC236}">
                <a16:creationId xmlns:a16="http://schemas.microsoft.com/office/drawing/2014/main" id="{B5844B06-ADBB-63AD-C1CF-53C30E489E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9B29E28-15AD-974F-9F7D-1523173AE110}" type="slidenum">
              <a:rPr lang="en-CH" smtClean="0"/>
              <a:t>‹#›</a:t>
            </a:fld>
            <a:endParaRPr lang="en-CH"/>
          </a:p>
        </p:txBody>
      </p:sp>
    </p:spTree>
    <p:extLst>
      <p:ext uri="{BB962C8B-B14F-4D97-AF65-F5344CB8AC3E}">
        <p14:creationId xmlns:p14="http://schemas.microsoft.com/office/powerpoint/2010/main" val="2714056803"/>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fr-FR"/>
              <a:t>Modifiez le style du titre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23793A62-AA7E-5A4D-A43E-DF1B3593C4E5}" type="datetime1">
              <a:rPr lang="en-US" smtClean="0"/>
              <a:pPr/>
              <a:t>5/12/26</a:t>
            </a:fld>
            <a:endParaRPr lang="en-US"/>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14790946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4.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8.png"/><Relationship Id="rId3" Type="http://schemas.openxmlformats.org/officeDocument/2006/relationships/image" Target="../media/image51.png"/><Relationship Id="rId7" Type="http://schemas.openxmlformats.org/officeDocument/2006/relationships/chart" Target="../charts/chart2.xml"/><Relationship Id="rId12" Type="http://schemas.openxmlformats.org/officeDocument/2006/relationships/image" Target="../media/image57.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53.png"/><Relationship Id="rId11" Type="http://schemas.openxmlformats.org/officeDocument/2006/relationships/image" Target="../media/image56.png"/><Relationship Id="rId5" Type="http://schemas.openxmlformats.org/officeDocument/2006/relationships/chart" Target="../charts/chart1.xml"/><Relationship Id="rId15" Type="http://schemas.openxmlformats.org/officeDocument/2006/relationships/image" Target="../media/image60.png"/><Relationship Id="rId10" Type="http://schemas.openxmlformats.org/officeDocument/2006/relationships/image" Target="../media/image55.png"/><Relationship Id="rId4" Type="http://schemas.openxmlformats.org/officeDocument/2006/relationships/image" Target="../media/image52.png"/><Relationship Id="rId9" Type="http://schemas.openxmlformats.org/officeDocument/2006/relationships/chart" Target="../charts/chart3.xml"/><Relationship Id="rId14" Type="http://schemas.openxmlformats.org/officeDocument/2006/relationships/image" Target="../media/image59.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1.png"/><Relationship Id="rId1" Type="http://schemas.openxmlformats.org/officeDocument/2006/relationships/slideLayout" Target="../slideLayouts/slideLayout9.xml"/><Relationship Id="rId4" Type="http://schemas.openxmlformats.org/officeDocument/2006/relationships/image" Target="../media/image62.png"/></Relationships>
</file>

<file path=ppt/slides/_rels/slide12.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png"/><Relationship Id="rId3" Type="http://schemas.openxmlformats.org/officeDocument/2006/relationships/image" Target="../media/image64.png"/><Relationship Id="rId7" Type="http://schemas.openxmlformats.org/officeDocument/2006/relationships/image" Target="../media/image67.png"/><Relationship Id="rId12" Type="http://schemas.openxmlformats.org/officeDocument/2006/relationships/image" Target="../media/image72.png"/><Relationship Id="rId2" Type="http://schemas.openxmlformats.org/officeDocument/2006/relationships/image" Target="../media/image63.png"/><Relationship Id="rId1" Type="http://schemas.openxmlformats.org/officeDocument/2006/relationships/slideLayout" Target="../slideLayouts/slideLayout9.xml"/><Relationship Id="rId6" Type="http://schemas.openxmlformats.org/officeDocument/2006/relationships/image" Target="../media/image66.png"/><Relationship Id="rId11" Type="http://schemas.openxmlformats.org/officeDocument/2006/relationships/image" Target="../media/image71.png"/><Relationship Id="rId5" Type="http://schemas.microsoft.com/office/2007/relationships/hdphoto" Target="../media/hdphoto2.wdp"/><Relationship Id="rId10" Type="http://schemas.openxmlformats.org/officeDocument/2006/relationships/image" Target="../media/image70.png"/><Relationship Id="rId4" Type="http://schemas.openxmlformats.org/officeDocument/2006/relationships/image" Target="../media/image65.png"/><Relationship Id="rId9" Type="http://schemas.openxmlformats.org/officeDocument/2006/relationships/image" Target="../media/image69.png"/><Relationship Id="rId14" Type="http://schemas.openxmlformats.org/officeDocument/2006/relationships/image" Target="../media/image74.png"/></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75.png"/><Relationship Id="rId1" Type="http://schemas.openxmlformats.org/officeDocument/2006/relationships/slideLayout" Target="../slideLayouts/slideLayout21.xml"/><Relationship Id="rId6" Type="http://schemas.openxmlformats.org/officeDocument/2006/relationships/image" Target="../media/image78.jpeg"/><Relationship Id="rId5" Type="http://schemas.openxmlformats.org/officeDocument/2006/relationships/image" Target="../media/image77.png"/><Relationship Id="rId4" Type="http://schemas.openxmlformats.org/officeDocument/2006/relationships/image" Target="../media/image76.png"/></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9.png"/><Relationship Id="rId1" Type="http://schemas.openxmlformats.org/officeDocument/2006/relationships/slideLayout" Target="../slideLayouts/slideLayout6.xml"/><Relationship Id="rId5" Type="http://schemas.openxmlformats.org/officeDocument/2006/relationships/image" Target="../media/image76.png"/><Relationship Id="rId4" Type="http://schemas.openxmlformats.org/officeDocument/2006/relationships/image" Target="../media/image80.jpeg"/></Relationships>
</file>

<file path=ppt/slides/_rels/slide1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tiff"/><Relationship Id="rId5" Type="http://schemas.openxmlformats.org/officeDocument/2006/relationships/image" Target="../media/image10.tiff"/><Relationship Id="rId4" Type="http://schemas.openxmlformats.org/officeDocument/2006/relationships/image" Target="../media/image9.tiff"/></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21.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4.xml.rels><?xml version="1.0" encoding="UTF-8" standalone="yes"?>
<Relationships xmlns="http://schemas.openxmlformats.org/package/2006/relationships"><Relationship Id="rId18" Type="http://schemas.openxmlformats.org/officeDocument/2006/relationships/image" Target="../media/image35.svg"/><Relationship Id="rId3" Type="http://schemas.openxmlformats.org/officeDocument/2006/relationships/image" Target="../media/image32.png"/><Relationship Id="rId21" Type="http://schemas.openxmlformats.org/officeDocument/2006/relationships/image" Target="../media/image38.svg"/><Relationship Id="rId17" Type="http://schemas.openxmlformats.org/officeDocument/2006/relationships/image" Target="../media/image34.svg"/><Relationship Id="rId2" Type="http://schemas.openxmlformats.org/officeDocument/2006/relationships/notesSlide" Target="../notesSlides/notesSlide3.xml"/><Relationship Id="rId16" Type="http://schemas.openxmlformats.org/officeDocument/2006/relationships/image" Target="../media/image39.png"/><Relationship Id="rId20" Type="http://schemas.openxmlformats.org/officeDocument/2006/relationships/image" Target="../media/image37.png"/><Relationship Id="rId1" Type="http://schemas.openxmlformats.org/officeDocument/2006/relationships/slideLayout" Target="../slideLayouts/slideLayout54.xml"/><Relationship Id="rId15" Type="http://schemas.openxmlformats.org/officeDocument/2006/relationships/slide" Target="slide16.xml"/><Relationship Id="rId19" Type="http://schemas.openxmlformats.org/officeDocument/2006/relationships/image" Target="../media/image36.png"/><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47.png"/></Relationships>
</file>

<file path=ppt/slides/_rels/slide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50.png"/><Relationship Id="rId4" Type="http://schemas.openxmlformats.org/officeDocument/2006/relationships/image" Target="../media/image4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458AB9-B228-0D1C-E94F-E9199C5222F1}"/>
              </a:ext>
            </a:extLst>
          </p:cNvPr>
          <p:cNvPicPr>
            <a:picLocks noChangeAspect="1"/>
          </p:cNvPicPr>
          <p:nvPr/>
        </p:nvPicPr>
        <p:blipFill>
          <a:blip r:embed="rId3"/>
          <a:stretch>
            <a:fillRect/>
          </a:stretch>
        </p:blipFill>
        <p:spPr>
          <a:xfrm>
            <a:off x="7315200" y="-3263"/>
            <a:ext cx="4876800" cy="6861263"/>
          </a:xfrm>
          <a:prstGeom prst="rect">
            <a:avLst/>
          </a:prstGeom>
        </p:spPr>
      </p:pic>
      <p:pic>
        <p:nvPicPr>
          <p:cNvPr id="3" name="Picture 2">
            <a:extLst>
              <a:ext uri="{FF2B5EF4-FFF2-40B4-BE49-F238E27FC236}">
                <a16:creationId xmlns:a16="http://schemas.microsoft.com/office/drawing/2014/main" id="{756F2A68-2A66-1C32-9C46-A1EEBB2C2E17}"/>
              </a:ext>
            </a:extLst>
          </p:cNvPr>
          <p:cNvPicPr>
            <a:picLocks noChangeAspect="1"/>
          </p:cNvPicPr>
          <p:nvPr/>
        </p:nvPicPr>
        <p:blipFill>
          <a:blip r:embed="rId4"/>
          <a:stretch>
            <a:fillRect/>
          </a:stretch>
        </p:blipFill>
        <p:spPr>
          <a:xfrm>
            <a:off x="2930046" y="651390"/>
            <a:ext cx="1249237" cy="1283938"/>
          </a:xfrm>
          <a:prstGeom prst="rect">
            <a:avLst/>
          </a:prstGeom>
        </p:spPr>
      </p:pic>
      <p:sp>
        <p:nvSpPr>
          <p:cNvPr id="5" name="Rectangle 4">
            <a:extLst>
              <a:ext uri="{FF2B5EF4-FFF2-40B4-BE49-F238E27FC236}">
                <a16:creationId xmlns:a16="http://schemas.microsoft.com/office/drawing/2014/main" id="{EDEE7AA9-4127-83DD-5D21-2C5FA4D89BA0}"/>
              </a:ext>
            </a:extLst>
          </p:cNvPr>
          <p:cNvSpPr/>
          <p:nvPr/>
        </p:nvSpPr>
        <p:spPr>
          <a:xfrm>
            <a:off x="11044626" y="6622761"/>
            <a:ext cx="1247224" cy="20005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EDMS 3449957</a:t>
            </a:r>
          </a:p>
        </p:txBody>
      </p:sp>
      <p:pic>
        <p:nvPicPr>
          <p:cNvPr id="7" name="Picture 6">
            <a:extLst>
              <a:ext uri="{FF2B5EF4-FFF2-40B4-BE49-F238E27FC236}">
                <a16:creationId xmlns:a16="http://schemas.microsoft.com/office/drawing/2014/main" id="{22FC96BC-485F-B3F2-ED82-B5034A280698}"/>
              </a:ext>
            </a:extLst>
          </p:cNvPr>
          <p:cNvPicPr>
            <a:picLocks noChangeAspect="1"/>
          </p:cNvPicPr>
          <p:nvPr/>
        </p:nvPicPr>
        <p:blipFill>
          <a:blip r:embed="rId5"/>
          <a:stretch>
            <a:fillRect/>
          </a:stretch>
        </p:blipFill>
        <p:spPr>
          <a:xfrm>
            <a:off x="1544715" y="4463711"/>
            <a:ext cx="4019897" cy="1611349"/>
          </a:xfrm>
          <a:prstGeom prst="rect">
            <a:avLst/>
          </a:prstGeom>
        </p:spPr>
      </p:pic>
      <p:sp>
        <p:nvSpPr>
          <p:cNvPr id="10" name="TextBox 9">
            <a:extLst>
              <a:ext uri="{FF2B5EF4-FFF2-40B4-BE49-F238E27FC236}">
                <a16:creationId xmlns:a16="http://schemas.microsoft.com/office/drawing/2014/main" id="{8D77E709-494F-E089-5A9C-360BD34009D2}"/>
              </a:ext>
            </a:extLst>
          </p:cNvPr>
          <p:cNvSpPr txBox="1"/>
          <p:nvPr/>
        </p:nvSpPr>
        <p:spPr>
          <a:xfrm>
            <a:off x="108838" y="6622761"/>
            <a:ext cx="882869" cy="200055"/>
          </a:xfrm>
          <a:prstGeom prst="rect">
            <a:avLst/>
          </a:prstGeom>
          <a:noFill/>
        </p:spPr>
        <p:txBody>
          <a:bodyPr wrap="square">
            <a:spAutoFit/>
          </a:bodyPr>
          <a:lstStyle/>
          <a:p>
            <a:r>
              <a:rPr kumimoji="0" lang="en-GB" sz="700" b="0" i="0" u="none" strike="noStrike" kern="1200" cap="none" spc="0" normalizeH="0" baseline="0" noProof="0" dirty="0">
                <a:ln>
                  <a:noFill/>
                </a:ln>
                <a:solidFill>
                  <a:prstClr val="white"/>
                </a:solidFill>
                <a:effectLst/>
                <a:uLnTx/>
                <a:uFillTx/>
                <a:latin typeface="Aptos" panose="02110004020202020204"/>
                <a:ea typeface="+mn-ea"/>
                <a:cs typeface="+mn-cs"/>
              </a:rPr>
              <a:t>20.05.2026</a:t>
            </a:r>
            <a:endParaRPr lang="en-CH" sz="700" dirty="0"/>
          </a:p>
        </p:txBody>
      </p:sp>
      <p:sp>
        <p:nvSpPr>
          <p:cNvPr id="12" name="TextBox 11">
            <a:extLst>
              <a:ext uri="{FF2B5EF4-FFF2-40B4-BE49-F238E27FC236}">
                <a16:creationId xmlns:a16="http://schemas.microsoft.com/office/drawing/2014/main" id="{8BB487B6-D967-AA90-6665-A9EB086AA073}"/>
              </a:ext>
            </a:extLst>
          </p:cNvPr>
          <p:cNvSpPr txBox="1"/>
          <p:nvPr/>
        </p:nvSpPr>
        <p:spPr>
          <a:xfrm>
            <a:off x="292100" y="2759596"/>
            <a:ext cx="6693009"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Aptos" panose="02110004020202020204"/>
                <a:ea typeface="+mn-ea"/>
                <a:cs typeface="+mn-cs"/>
              </a:rPr>
              <a:t>Sustainability into Pre-Procurement and Procurement: CERN’s Recent Journey</a:t>
            </a:r>
            <a:endParaRPr kumimoji="0" lang="en-GB" sz="3200" b="1"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13" name="TextBox 12">
            <a:extLst>
              <a:ext uri="{FF2B5EF4-FFF2-40B4-BE49-F238E27FC236}">
                <a16:creationId xmlns:a16="http://schemas.microsoft.com/office/drawing/2014/main" id="{BEF3C780-DA86-12B4-2F50-3710AA5F32E7}"/>
              </a:ext>
            </a:extLst>
          </p:cNvPr>
          <p:cNvSpPr txBox="1"/>
          <p:nvPr/>
        </p:nvSpPr>
        <p:spPr>
          <a:xfrm>
            <a:off x="315399" y="3721452"/>
            <a:ext cx="4545904"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prstClr val="white"/>
                </a:solidFill>
                <a:effectLst/>
                <a:uLnTx/>
                <a:uFillTx/>
                <a:latin typeface="Aptos" panose="02110004020202020204"/>
                <a:ea typeface="+mn-ea"/>
                <a:cs typeface="+mn-cs"/>
              </a:rPr>
              <a:t>Enrico Cennini</a:t>
            </a:r>
            <a:r>
              <a:rPr lang="en-GB" sz="800" dirty="0">
                <a:solidFill>
                  <a:prstClr val="white"/>
                </a:solidFill>
                <a:latin typeface="Aptos" panose="02110004020202020204"/>
              </a:rPr>
              <a:t> - CERN</a:t>
            </a:r>
            <a:r>
              <a:rPr kumimoji="0" lang="en-GB" sz="800" b="0" i="0" u="none" strike="noStrike" kern="1200" cap="none" spc="0" normalizeH="0" baseline="0" noProof="0" dirty="0">
                <a:ln>
                  <a:noFill/>
                </a:ln>
                <a:solidFill>
                  <a:prstClr val="white"/>
                </a:solidFill>
                <a:effectLst/>
                <a:uLnTx/>
                <a:uFillTx/>
                <a:latin typeface="Aptos" panose="02110004020202020204"/>
                <a:ea typeface="+mn-ea"/>
                <a:cs typeface="+mn-cs"/>
              </a:rPr>
              <a:t>/IPT-PI-SE</a:t>
            </a:r>
          </a:p>
        </p:txBody>
      </p:sp>
    </p:spTree>
    <p:extLst>
      <p:ext uri="{BB962C8B-B14F-4D97-AF65-F5344CB8AC3E}">
        <p14:creationId xmlns:p14="http://schemas.microsoft.com/office/powerpoint/2010/main" val="3029455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990CF-C0FF-327E-5379-B757E35D1E8E}"/>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7FEB407F-250A-4A1D-B497-5DBB1A3A25EE}"/>
              </a:ext>
            </a:extLst>
          </p:cNvPr>
          <p:cNvSpPr txBox="1"/>
          <p:nvPr/>
        </p:nvSpPr>
        <p:spPr>
          <a:xfrm>
            <a:off x="-2584" y="-1037"/>
            <a:ext cx="12194584" cy="475130"/>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CERN journey from Environmentally Responsible Procurement to Sustainable Procurement</a:t>
            </a:r>
          </a:p>
        </p:txBody>
      </p:sp>
      <p:sp>
        <p:nvSpPr>
          <p:cNvPr id="88" name="Rectangle: Rounded Corners 87">
            <a:extLst>
              <a:ext uri="{FF2B5EF4-FFF2-40B4-BE49-F238E27FC236}">
                <a16:creationId xmlns:a16="http://schemas.microsoft.com/office/drawing/2014/main" id="{65932B7D-EE1F-F465-B91E-DBA5B8277544}"/>
              </a:ext>
            </a:extLst>
          </p:cNvPr>
          <p:cNvSpPr/>
          <p:nvPr/>
        </p:nvSpPr>
        <p:spPr>
          <a:xfrm>
            <a:off x="6784331" y="2990159"/>
            <a:ext cx="5032103" cy="3151339"/>
          </a:xfrm>
          <a:prstGeom prst="roundRect">
            <a:avLst>
              <a:gd name="adj" fmla="val 5510"/>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p:txBody>
      </p:sp>
      <p:sp>
        <p:nvSpPr>
          <p:cNvPr id="279" name="Rectangle 278">
            <a:extLst>
              <a:ext uri="{FF2B5EF4-FFF2-40B4-BE49-F238E27FC236}">
                <a16:creationId xmlns:a16="http://schemas.microsoft.com/office/drawing/2014/main" id="{5662BF8B-6BB3-AD27-E70A-2E1DF8D86660}"/>
              </a:ext>
            </a:extLst>
          </p:cNvPr>
          <p:cNvSpPr/>
          <p:nvPr/>
        </p:nvSpPr>
        <p:spPr>
          <a:xfrm>
            <a:off x="-182878" y="517703"/>
            <a:ext cx="12466318" cy="1758153"/>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95" name="Rectangle 94">
            <a:extLst>
              <a:ext uri="{FF2B5EF4-FFF2-40B4-BE49-F238E27FC236}">
                <a16:creationId xmlns:a16="http://schemas.microsoft.com/office/drawing/2014/main" id="{1343DF90-33A8-D0AB-8EEB-5083C2C7571D}"/>
              </a:ext>
            </a:extLst>
          </p:cNvPr>
          <p:cNvSpPr/>
          <p:nvPr/>
        </p:nvSpPr>
        <p:spPr>
          <a:xfrm>
            <a:off x="5707611" y="734106"/>
            <a:ext cx="542531" cy="1297718"/>
          </a:xfrm>
          <a:prstGeom prst="rect">
            <a:avLst/>
          </a:prstGeom>
          <a:solidFill>
            <a:srgbClr val="4472C4">
              <a:lumMod val="75000"/>
            </a:srgbClr>
          </a:solidFill>
          <a:ln w="3175"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Aptos" panose="020B0004020202020204" pitchFamily="34" charset="0"/>
              <a:ea typeface="+mn-ea"/>
              <a:cs typeface="+mn-cs"/>
            </a:endParaRPr>
          </a:p>
        </p:txBody>
      </p:sp>
      <p:sp>
        <p:nvSpPr>
          <p:cNvPr id="96" name="Rectangle 95">
            <a:extLst>
              <a:ext uri="{FF2B5EF4-FFF2-40B4-BE49-F238E27FC236}">
                <a16:creationId xmlns:a16="http://schemas.microsoft.com/office/drawing/2014/main" id="{58A2BC00-4232-2A25-9241-9D19F9EF6075}"/>
              </a:ext>
            </a:extLst>
          </p:cNvPr>
          <p:cNvSpPr/>
          <p:nvPr/>
        </p:nvSpPr>
        <p:spPr>
          <a:xfrm rot="16200000">
            <a:off x="5310202" y="1160909"/>
            <a:ext cx="1364563" cy="430887"/>
          </a:xfrm>
          <a:prstGeom prst="rect">
            <a:avLst/>
          </a:prstGeom>
        </p:spPr>
        <p:txBody>
          <a:bodyPr wrap="square" lIns="0" tIns="0" rIns="0" bIns="0"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2024 - 2025</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Kick off phase</a:t>
            </a:r>
          </a:p>
        </p:txBody>
      </p:sp>
      <p:sp>
        <p:nvSpPr>
          <p:cNvPr id="97" name="Freeform 51">
            <a:extLst>
              <a:ext uri="{FF2B5EF4-FFF2-40B4-BE49-F238E27FC236}">
                <a16:creationId xmlns:a16="http://schemas.microsoft.com/office/drawing/2014/main" id="{E57C606D-C526-F1F9-ED61-1D7D6966FA44}"/>
              </a:ext>
            </a:extLst>
          </p:cNvPr>
          <p:cNvSpPr>
            <a:spLocks/>
          </p:cNvSpPr>
          <p:nvPr/>
        </p:nvSpPr>
        <p:spPr bwMode="auto">
          <a:xfrm rot="5400000">
            <a:off x="5699250" y="1266222"/>
            <a:ext cx="1297719" cy="230979"/>
          </a:xfrm>
          <a:custGeom>
            <a:avLst/>
            <a:gdLst>
              <a:gd name="T0" fmla="*/ 1344 w 2654"/>
              <a:gd name="T1" fmla="*/ 0 h 2360"/>
              <a:gd name="T2" fmla="*/ 1381 w 2654"/>
              <a:gd name="T3" fmla="*/ 8 h 2360"/>
              <a:gd name="T4" fmla="*/ 1418 w 2654"/>
              <a:gd name="T5" fmla="*/ 26 h 2360"/>
              <a:gd name="T6" fmla="*/ 1453 w 2654"/>
              <a:gd name="T7" fmla="*/ 54 h 2360"/>
              <a:gd name="T8" fmla="*/ 1487 w 2654"/>
              <a:gd name="T9" fmla="*/ 91 h 2360"/>
              <a:gd name="T10" fmla="*/ 1517 w 2654"/>
              <a:gd name="T11" fmla="*/ 136 h 2360"/>
              <a:gd name="T12" fmla="*/ 2610 w 2654"/>
              <a:gd name="T13" fmla="*/ 2023 h 2360"/>
              <a:gd name="T14" fmla="*/ 2633 w 2654"/>
              <a:gd name="T15" fmla="*/ 2072 h 2360"/>
              <a:gd name="T16" fmla="*/ 2649 w 2654"/>
              <a:gd name="T17" fmla="*/ 2118 h 2360"/>
              <a:gd name="T18" fmla="*/ 2654 w 2654"/>
              <a:gd name="T19" fmla="*/ 2162 h 2360"/>
              <a:gd name="T20" fmla="*/ 2652 w 2654"/>
              <a:gd name="T21" fmla="*/ 2204 h 2360"/>
              <a:gd name="T22" fmla="*/ 2642 w 2654"/>
              <a:gd name="T23" fmla="*/ 2242 h 2360"/>
              <a:gd name="T24" fmla="*/ 2622 w 2654"/>
              <a:gd name="T25" fmla="*/ 2273 h 2360"/>
              <a:gd name="T26" fmla="*/ 2596 w 2654"/>
              <a:gd name="T27" fmla="*/ 2302 h 2360"/>
              <a:gd name="T28" fmla="*/ 2560 w 2654"/>
              <a:gd name="T29" fmla="*/ 2325 h 2360"/>
              <a:gd name="T30" fmla="*/ 2520 w 2654"/>
              <a:gd name="T31" fmla="*/ 2342 h 2360"/>
              <a:gd name="T32" fmla="*/ 2472 w 2654"/>
              <a:gd name="T33" fmla="*/ 2353 h 2360"/>
              <a:gd name="T34" fmla="*/ 2417 w 2654"/>
              <a:gd name="T35" fmla="*/ 2356 h 2360"/>
              <a:gd name="T36" fmla="*/ 238 w 2654"/>
              <a:gd name="T37" fmla="*/ 2360 h 2360"/>
              <a:gd name="T38" fmla="*/ 183 w 2654"/>
              <a:gd name="T39" fmla="*/ 2356 h 2360"/>
              <a:gd name="T40" fmla="*/ 136 w 2654"/>
              <a:gd name="T41" fmla="*/ 2346 h 2360"/>
              <a:gd name="T42" fmla="*/ 93 w 2654"/>
              <a:gd name="T43" fmla="*/ 2330 h 2360"/>
              <a:gd name="T44" fmla="*/ 60 w 2654"/>
              <a:gd name="T45" fmla="*/ 2307 h 2360"/>
              <a:gd name="T46" fmla="*/ 33 w 2654"/>
              <a:gd name="T47" fmla="*/ 2279 h 2360"/>
              <a:gd name="T48" fmla="*/ 14 w 2654"/>
              <a:gd name="T49" fmla="*/ 2245 h 2360"/>
              <a:gd name="T50" fmla="*/ 3 w 2654"/>
              <a:gd name="T51" fmla="*/ 2208 h 2360"/>
              <a:gd name="T52" fmla="*/ 0 w 2654"/>
              <a:gd name="T53" fmla="*/ 2166 h 2360"/>
              <a:gd name="T54" fmla="*/ 5 w 2654"/>
              <a:gd name="T55" fmla="*/ 2121 h 2360"/>
              <a:gd name="T56" fmla="*/ 21 w 2654"/>
              <a:gd name="T57" fmla="*/ 2076 h 2360"/>
              <a:gd name="T58" fmla="*/ 46 w 2654"/>
              <a:gd name="T59" fmla="*/ 2026 h 2360"/>
              <a:gd name="T60" fmla="*/ 1132 w 2654"/>
              <a:gd name="T61" fmla="*/ 137 h 2360"/>
              <a:gd name="T62" fmla="*/ 1162 w 2654"/>
              <a:gd name="T63" fmla="*/ 91 h 2360"/>
              <a:gd name="T64" fmla="*/ 1195 w 2654"/>
              <a:gd name="T65" fmla="*/ 54 h 2360"/>
              <a:gd name="T66" fmla="*/ 1231 w 2654"/>
              <a:gd name="T67" fmla="*/ 28 h 2360"/>
              <a:gd name="T68" fmla="*/ 1268 w 2654"/>
              <a:gd name="T69" fmla="*/ 8 h 2360"/>
              <a:gd name="T70" fmla="*/ 1305 w 2654"/>
              <a:gd name="T71" fmla="*/ 0 h 2360"/>
              <a:gd name="T72" fmla="*/ 1344 w 2654"/>
              <a:gd name="T73" fmla="*/ 0 h 2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4" h="2360">
                <a:moveTo>
                  <a:pt x="1344" y="0"/>
                </a:moveTo>
                <a:lnTo>
                  <a:pt x="1381" y="8"/>
                </a:lnTo>
                <a:lnTo>
                  <a:pt x="1418" y="26"/>
                </a:lnTo>
                <a:lnTo>
                  <a:pt x="1453" y="54"/>
                </a:lnTo>
                <a:lnTo>
                  <a:pt x="1487" y="91"/>
                </a:lnTo>
                <a:lnTo>
                  <a:pt x="1517" y="136"/>
                </a:lnTo>
                <a:lnTo>
                  <a:pt x="2610" y="2023"/>
                </a:lnTo>
                <a:lnTo>
                  <a:pt x="2633" y="2072"/>
                </a:lnTo>
                <a:lnTo>
                  <a:pt x="2649" y="2118"/>
                </a:lnTo>
                <a:lnTo>
                  <a:pt x="2654" y="2162"/>
                </a:lnTo>
                <a:lnTo>
                  <a:pt x="2652" y="2204"/>
                </a:lnTo>
                <a:lnTo>
                  <a:pt x="2642" y="2242"/>
                </a:lnTo>
                <a:lnTo>
                  <a:pt x="2622" y="2273"/>
                </a:lnTo>
                <a:lnTo>
                  <a:pt x="2596" y="2302"/>
                </a:lnTo>
                <a:lnTo>
                  <a:pt x="2560" y="2325"/>
                </a:lnTo>
                <a:lnTo>
                  <a:pt x="2520" y="2342"/>
                </a:lnTo>
                <a:lnTo>
                  <a:pt x="2472" y="2353"/>
                </a:lnTo>
                <a:lnTo>
                  <a:pt x="2417" y="2356"/>
                </a:lnTo>
                <a:lnTo>
                  <a:pt x="238" y="2360"/>
                </a:lnTo>
                <a:lnTo>
                  <a:pt x="183" y="2356"/>
                </a:lnTo>
                <a:lnTo>
                  <a:pt x="136" y="2346"/>
                </a:lnTo>
                <a:lnTo>
                  <a:pt x="93" y="2330"/>
                </a:lnTo>
                <a:lnTo>
                  <a:pt x="60" y="2307"/>
                </a:lnTo>
                <a:lnTo>
                  <a:pt x="33" y="2279"/>
                </a:lnTo>
                <a:lnTo>
                  <a:pt x="14" y="2245"/>
                </a:lnTo>
                <a:lnTo>
                  <a:pt x="3" y="2208"/>
                </a:lnTo>
                <a:lnTo>
                  <a:pt x="0" y="2166"/>
                </a:lnTo>
                <a:lnTo>
                  <a:pt x="5" y="2121"/>
                </a:lnTo>
                <a:lnTo>
                  <a:pt x="21" y="2076"/>
                </a:lnTo>
                <a:lnTo>
                  <a:pt x="46" y="2026"/>
                </a:lnTo>
                <a:lnTo>
                  <a:pt x="1132" y="137"/>
                </a:lnTo>
                <a:lnTo>
                  <a:pt x="1162" y="91"/>
                </a:lnTo>
                <a:lnTo>
                  <a:pt x="1195" y="54"/>
                </a:lnTo>
                <a:lnTo>
                  <a:pt x="1231" y="28"/>
                </a:lnTo>
                <a:lnTo>
                  <a:pt x="1268" y="8"/>
                </a:lnTo>
                <a:lnTo>
                  <a:pt x="1305" y="0"/>
                </a:lnTo>
                <a:lnTo>
                  <a:pt x="1344" y="0"/>
                </a:lnTo>
                <a:close/>
              </a:path>
            </a:pathLst>
          </a:custGeom>
          <a:solidFill>
            <a:srgbClr val="2F5497"/>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281" name="TextBox 280">
            <a:extLst>
              <a:ext uri="{FF2B5EF4-FFF2-40B4-BE49-F238E27FC236}">
                <a16:creationId xmlns:a16="http://schemas.microsoft.com/office/drawing/2014/main" id="{AACFFA34-3AFC-4A01-170B-83DCCF68A60F}"/>
              </a:ext>
            </a:extLst>
          </p:cNvPr>
          <p:cNvSpPr txBox="1"/>
          <p:nvPr/>
        </p:nvSpPr>
        <p:spPr>
          <a:xfrm>
            <a:off x="7294702" y="595469"/>
            <a:ext cx="3634241" cy="276999"/>
          </a:xfrm>
          <a:prstGeom prst="rect">
            <a:avLst/>
          </a:prstGeom>
          <a:noFill/>
        </p:spPr>
        <p:txBody>
          <a:bodyPr wrap="square">
            <a:spAutoFit/>
          </a:bodyPr>
          <a:lstStyle>
            <a:defPPr>
              <a:defRPr lang="en-US"/>
            </a:defPPr>
            <a:lvl1pPr algn="ctr">
              <a:defRPr sz="1400">
                <a:solidFill>
                  <a:srgbClr val="002060"/>
                </a:solidFill>
                <a:latin typeface="Aptos" panose="020B000402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CERP Policy implementation</a:t>
            </a:r>
          </a:p>
        </p:txBody>
      </p:sp>
      <p:sp>
        <p:nvSpPr>
          <p:cNvPr id="3" name="TextBox 2">
            <a:extLst>
              <a:ext uri="{FF2B5EF4-FFF2-40B4-BE49-F238E27FC236}">
                <a16:creationId xmlns:a16="http://schemas.microsoft.com/office/drawing/2014/main" id="{66ECA356-EDA0-1BAA-7AD5-F8208B6CA1D6}"/>
              </a:ext>
            </a:extLst>
          </p:cNvPr>
          <p:cNvSpPr txBox="1"/>
          <p:nvPr/>
        </p:nvSpPr>
        <p:spPr>
          <a:xfrm>
            <a:off x="6639413" y="915823"/>
            <a:ext cx="2040557" cy="246221"/>
          </a:xfrm>
          <a:prstGeom prst="rect">
            <a:avLst/>
          </a:prstGeom>
          <a:solidFill>
            <a:srgbClr val="0070C0"/>
          </a:solidFill>
          <a:ln w="19050">
            <a:noFill/>
          </a:ln>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Workshops with Departments</a:t>
            </a:r>
            <a:endParaRPr kumimoji="0" lang="en-CH" sz="1000" b="1"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E8C5E27F-2E44-E8A6-C6F7-0736127D38D0}"/>
              </a:ext>
            </a:extLst>
          </p:cNvPr>
          <p:cNvSpPr txBox="1"/>
          <p:nvPr/>
        </p:nvSpPr>
        <p:spPr>
          <a:xfrm>
            <a:off x="8955248" y="1850470"/>
            <a:ext cx="1122592" cy="246221"/>
          </a:xfrm>
          <a:prstGeom prst="rect">
            <a:avLst/>
          </a:prstGeom>
          <a:solidFill>
            <a:srgbClr val="F13E98"/>
          </a:solidFill>
          <a:ln w="19050">
            <a:noFill/>
          </a:ln>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Pilot Projects</a:t>
            </a:r>
            <a:endParaRPr kumimoji="0" lang="en-CH" sz="1000" b="1"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3C14A6F1-A60F-ED84-E960-B6368A5095CE}"/>
              </a:ext>
            </a:extLst>
          </p:cNvPr>
          <p:cNvSpPr txBox="1"/>
          <p:nvPr/>
        </p:nvSpPr>
        <p:spPr>
          <a:xfrm>
            <a:off x="6639413" y="1846622"/>
            <a:ext cx="2234806" cy="253916"/>
          </a:xfrm>
          <a:prstGeom prst="rect">
            <a:avLst/>
          </a:prstGeom>
          <a:solidFill>
            <a:srgbClr val="7030A0"/>
          </a:solidFill>
          <a:ln w="19050">
            <a:noFill/>
          </a:ln>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Internal/External communication</a:t>
            </a:r>
            <a:endParaRPr kumimoji="0" lang="en-CH" sz="1000" b="1" i="0" u="none" strike="noStrike" kern="1200" cap="none" spc="0" normalizeH="0" baseline="0" noProof="0" dirty="0">
              <a:ln>
                <a:noFill/>
              </a:ln>
              <a:solidFill>
                <a:srgbClr val="FFFFFF"/>
              </a:solidFill>
              <a:effectLst/>
              <a:uLnTx/>
              <a:uFillTx/>
              <a:latin typeface="Arial"/>
              <a:ea typeface="+mn-ea"/>
              <a:cs typeface="+mn-cs"/>
            </a:endParaRPr>
          </a:p>
        </p:txBody>
      </p:sp>
      <p:sp>
        <p:nvSpPr>
          <p:cNvPr id="7" name="TextBox 6">
            <a:extLst>
              <a:ext uri="{FF2B5EF4-FFF2-40B4-BE49-F238E27FC236}">
                <a16:creationId xmlns:a16="http://schemas.microsoft.com/office/drawing/2014/main" id="{E9BA9D05-7E11-0591-2E1D-635520F7EECE}"/>
              </a:ext>
            </a:extLst>
          </p:cNvPr>
          <p:cNvSpPr txBox="1"/>
          <p:nvPr/>
        </p:nvSpPr>
        <p:spPr>
          <a:xfrm>
            <a:off x="6639414" y="1533732"/>
            <a:ext cx="3438425" cy="246221"/>
          </a:xfrm>
          <a:prstGeom prst="rect">
            <a:avLst/>
          </a:prstGeom>
          <a:solidFill>
            <a:srgbClr val="FFC000"/>
          </a:solidFill>
          <a:ln w="19050">
            <a:noFill/>
          </a:ln>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Supplier engagement supported by a due diligence tool</a:t>
            </a:r>
            <a:endParaRPr kumimoji="0" lang="en-CH" sz="1000" b="1"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4B0A6F1B-7F46-5C9C-3CB8-1D781A703A53}"/>
              </a:ext>
            </a:extLst>
          </p:cNvPr>
          <p:cNvSpPr txBox="1"/>
          <p:nvPr/>
        </p:nvSpPr>
        <p:spPr>
          <a:xfrm>
            <a:off x="6639413" y="1226372"/>
            <a:ext cx="3438426" cy="246221"/>
          </a:xfrm>
          <a:prstGeom prst="rect">
            <a:avLst/>
          </a:prstGeom>
          <a:solidFill>
            <a:srgbClr val="98D172"/>
          </a:solidFill>
          <a:ln w="19050">
            <a:noFill/>
          </a:ln>
          <a:effectLst/>
        </p:spPr>
        <p:txBody>
          <a:bodyPr wrap="square">
            <a:spAutoFit/>
          </a:bodyPr>
          <a:lstStyle/>
          <a:p>
            <a:pPr marL="9525" marR="0" lvl="1" indent="0" algn="ctr" defTabSz="914400" rtl="0" eaLnBrk="1" fontAlgn="auto" latinLnBrk="0" hangingPunct="1">
              <a:lnSpc>
                <a:spcPct val="100000"/>
              </a:lnSpc>
              <a:spcBef>
                <a:spcPts val="300"/>
              </a:spcBef>
              <a:spcAft>
                <a:spcPts val="0"/>
              </a:spcAft>
              <a:buClrTx/>
              <a:buSzTx/>
              <a:buFontTx/>
              <a:buNone/>
              <a:tabLst/>
              <a:defRPr/>
            </a:pPr>
            <a:r>
              <a:rPr kumimoji="0" lang="en-GB" sz="1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Development of Trainings</a:t>
            </a:r>
          </a:p>
        </p:txBody>
      </p:sp>
      <p:sp>
        <p:nvSpPr>
          <p:cNvPr id="10" name="TextBox 9">
            <a:extLst>
              <a:ext uri="{FF2B5EF4-FFF2-40B4-BE49-F238E27FC236}">
                <a16:creationId xmlns:a16="http://schemas.microsoft.com/office/drawing/2014/main" id="{B00EE585-DA5B-3A31-6279-80116E1C65E9}"/>
              </a:ext>
            </a:extLst>
          </p:cNvPr>
          <p:cNvSpPr txBox="1"/>
          <p:nvPr/>
        </p:nvSpPr>
        <p:spPr>
          <a:xfrm>
            <a:off x="8766597" y="915823"/>
            <a:ext cx="1311242" cy="246221"/>
          </a:xfrm>
          <a:prstGeom prst="rect">
            <a:avLst/>
          </a:prstGeom>
          <a:solidFill>
            <a:srgbClr val="98D4F6"/>
          </a:solidFill>
          <a:ln w="19050">
            <a:noFill/>
          </a:ln>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FFFFFF"/>
                </a:solidFill>
                <a:effectLst/>
                <a:uLnTx/>
                <a:uFillTx/>
                <a:latin typeface="Aptos" panose="020B0004020202020204" pitchFamily="34" charset="0"/>
                <a:ea typeface="+mn-ea"/>
                <a:cs typeface="+mn-cs"/>
              </a:rPr>
              <a:t>Guidelines</a:t>
            </a:r>
            <a:endParaRPr kumimoji="0" lang="en-CH" sz="1000" b="1" i="0" u="none" strike="noStrike" kern="1200" cap="none" spc="0" normalizeH="0" baseline="0" noProof="0" dirty="0">
              <a:ln>
                <a:noFill/>
              </a:ln>
              <a:solidFill>
                <a:srgbClr val="FFFFFF"/>
              </a:solidFill>
              <a:effectLst/>
              <a:uLnTx/>
              <a:uFillTx/>
              <a:latin typeface="Arial"/>
              <a:ea typeface="+mn-ea"/>
              <a:cs typeface="+mn-cs"/>
            </a:endParaRPr>
          </a:p>
        </p:txBody>
      </p:sp>
      <p:sp>
        <p:nvSpPr>
          <p:cNvPr id="17" name="TextBox 16">
            <a:extLst>
              <a:ext uri="{FF2B5EF4-FFF2-40B4-BE49-F238E27FC236}">
                <a16:creationId xmlns:a16="http://schemas.microsoft.com/office/drawing/2014/main" id="{887795C1-9799-54FB-12B8-53AC84DA79CA}"/>
              </a:ext>
            </a:extLst>
          </p:cNvPr>
          <p:cNvSpPr txBox="1"/>
          <p:nvPr/>
        </p:nvSpPr>
        <p:spPr>
          <a:xfrm>
            <a:off x="696361" y="676901"/>
            <a:ext cx="4922403" cy="276999"/>
          </a:xfrm>
          <a:prstGeom prst="rect">
            <a:avLst/>
          </a:prstGeom>
          <a:noFill/>
        </p:spPr>
        <p:txBody>
          <a:bodyPr wrap="square">
            <a:spAutoFit/>
          </a:bodyPr>
          <a:lstStyle/>
          <a:p>
            <a:pPr marL="0" marR="0" lvl="0" indent="0" algn="ctr" defTabSz="711182" rtl="0" eaLnBrk="1" fontAlgn="auto" latinLnBrk="0" hangingPunct="1">
              <a:lnSpc>
                <a:spcPct val="100000"/>
              </a:lnSpc>
              <a:spcBef>
                <a:spcPts val="30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ptos" panose="020B0004020202020204" pitchFamily="34" charset="0"/>
                <a:ea typeface="Calibri" panose="020F0502020204030204" pitchFamily="34" charset="0"/>
                <a:cs typeface="Calibri" panose="020F0502020204030204" pitchFamily="34" charset="0"/>
              </a:rPr>
              <a:t>CERN Environmentally Responsible Procurement (CERP) Policy</a:t>
            </a:r>
          </a:p>
        </p:txBody>
      </p:sp>
      <p:sp>
        <p:nvSpPr>
          <p:cNvPr id="14" name="Rectangle 13">
            <a:extLst>
              <a:ext uri="{FF2B5EF4-FFF2-40B4-BE49-F238E27FC236}">
                <a16:creationId xmlns:a16="http://schemas.microsoft.com/office/drawing/2014/main" id="{EE039F1C-5642-3226-9342-3797D3551517}"/>
              </a:ext>
            </a:extLst>
          </p:cNvPr>
          <p:cNvSpPr/>
          <p:nvPr/>
        </p:nvSpPr>
        <p:spPr>
          <a:xfrm>
            <a:off x="-2584" y="732852"/>
            <a:ext cx="542531" cy="1297718"/>
          </a:xfrm>
          <a:prstGeom prst="rect">
            <a:avLst/>
          </a:prstGeom>
          <a:solidFill>
            <a:srgbClr val="4472C4">
              <a:lumMod val="75000"/>
            </a:srgbClr>
          </a:solidFill>
          <a:ln w="3175"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Aptos" panose="020B0004020202020204" pitchFamily="34" charset="0"/>
              <a:ea typeface="+mn-ea"/>
              <a:cs typeface="+mn-cs"/>
            </a:endParaRPr>
          </a:p>
        </p:txBody>
      </p:sp>
      <p:sp>
        <p:nvSpPr>
          <p:cNvPr id="19" name="Rectangle 18">
            <a:extLst>
              <a:ext uri="{FF2B5EF4-FFF2-40B4-BE49-F238E27FC236}">
                <a16:creationId xmlns:a16="http://schemas.microsoft.com/office/drawing/2014/main" id="{12B463A1-7439-5AE7-B2B0-072C32937442}"/>
              </a:ext>
            </a:extLst>
          </p:cNvPr>
          <p:cNvSpPr/>
          <p:nvPr/>
        </p:nvSpPr>
        <p:spPr>
          <a:xfrm rot="16200000">
            <a:off x="-399993" y="1159655"/>
            <a:ext cx="1364563" cy="430887"/>
          </a:xfrm>
          <a:prstGeom prst="rect">
            <a:avLst/>
          </a:prstGeom>
        </p:spPr>
        <p:txBody>
          <a:bodyPr wrap="square" lIns="0" tIns="0" rIns="0" bIns="0"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Jan 2024</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100" b="1" i="0" u="none" strike="noStrike" kern="120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Policy approval</a:t>
            </a:r>
          </a:p>
        </p:txBody>
      </p:sp>
      <p:sp>
        <p:nvSpPr>
          <p:cNvPr id="20" name="Freeform 51">
            <a:extLst>
              <a:ext uri="{FF2B5EF4-FFF2-40B4-BE49-F238E27FC236}">
                <a16:creationId xmlns:a16="http://schemas.microsoft.com/office/drawing/2014/main" id="{AAE9BB4F-B4AF-18BA-1F17-2BCD8FB07F98}"/>
              </a:ext>
            </a:extLst>
          </p:cNvPr>
          <p:cNvSpPr>
            <a:spLocks/>
          </p:cNvSpPr>
          <p:nvPr/>
        </p:nvSpPr>
        <p:spPr bwMode="auto">
          <a:xfrm rot="5400000">
            <a:off x="-20049" y="1274072"/>
            <a:ext cx="1297719" cy="212772"/>
          </a:xfrm>
          <a:custGeom>
            <a:avLst/>
            <a:gdLst>
              <a:gd name="T0" fmla="*/ 1344 w 2654"/>
              <a:gd name="T1" fmla="*/ 0 h 2360"/>
              <a:gd name="T2" fmla="*/ 1381 w 2654"/>
              <a:gd name="T3" fmla="*/ 8 h 2360"/>
              <a:gd name="T4" fmla="*/ 1418 w 2654"/>
              <a:gd name="T5" fmla="*/ 26 h 2360"/>
              <a:gd name="T6" fmla="*/ 1453 w 2654"/>
              <a:gd name="T7" fmla="*/ 54 h 2360"/>
              <a:gd name="T8" fmla="*/ 1487 w 2654"/>
              <a:gd name="T9" fmla="*/ 91 h 2360"/>
              <a:gd name="T10" fmla="*/ 1517 w 2654"/>
              <a:gd name="T11" fmla="*/ 136 h 2360"/>
              <a:gd name="T12" fmla="*/ 2610 w 2654"/>
              <a:gd name="T13" fmla="*/ 2023 h 2360"/>
              <a:gd name="T14" fmla="*/ 2633 w 2654"/>
              <a:gd name="T15" fmla="*/ 2072 h 2360"/>
              <a:gd name="T16" fmla="*/ 2649 w 2654"/>
              <a:gd name="T17" fmla="*/ 2118 h 2360"/>
              <a:gd name="T18" fmla="*/ 2654 w 2654"/>
              <a:gd name="T19" fmla="*/ 2162 h 2360"/>
              <a:gd name="T20" fmla="*/ 2652 w 2654"/>
              <a:gd name="T21" fmla="*/ 2204 h 2360"/>
              <a:gd name="T22" fmla="*/ 2642 w 2654"/>
              <a:gd name="T23" fmla="*/ 2242 h 2360"/>
              <a:gd name="T24" fmla="*/ 2622 w 2654"/>
              <a:gd name="T25" fmla="*/ 2273 h 2360"/>
              <a:gd name="T26" fmla="*/ 2596 w 2654"/>
              <a:gd name="T27" fmla="*/ 2302 h 2360"/>
              <a:gd name="T28" fmla="*/ 2560 w 2654"/>
              <a:gd name="T29" fmla="*/ 2325 h 2360"/>
              <a:gd name="T30" fmla="*/ 2520 w 2654"/>
              <a:gd name="T31" fmla="*/ 2342 h 2360"/>
              <a:gd name="T32" fmla="*/ 2472 w 2654"/>
              <a:gd name="T33" fmla="*/ 2353 h 2360"/>
              <a:gd name="T34" fmla="*/ 2417 w 2654"/>
              <a:gd name="T35" fmla="*/ 2356 h 2360"/>
              <a:gd name="T36" fmla="*/ 238 w 2654"/>
              <a:gd name="T37" fmla="*/ 2360 h 2360"/>
              <a:gd name="T38" fmla="*/ 183 w 2654"/>
              <a:gd name="T39" fmla="*/ 2356 h 2360"/>
              <a:gd name="T40" fmla="*/ 136 w 2654"/>
              <a:gd name="T41" fmla="*/ 2346 h 2360"/>
              <a:gd name="T42" fmla="*/ 93 w 2654"/>
              <a:gd name="T43" fmla="*/ 2330 h 2360"/>
              <a:gd name="T44" fmla="*/ 60 w 2654"/>
              <a:gd name="T45" fmla="*/ 2307 h 2360"/>
              <a:gd name="T46" fmla="*/ 33 w 2654"/>
              <a:gd name="T47" fmla="*/ 2279 h 2360"/>
              <a:gd name="T48" fmla="*/ 14 w 2654"/>
              <a:gd name="T49" fmla="*/ 2245 h 2360"/>
              <a:gd name="T50" fmla="*/ 3 w 2654"/>
              <a:gd name="T51" fmla="*/ 2208 h 2360"/>
              <a:gd name="T52" fmla="*/ 0 w 2654"/>
              <a:gd name="T53" fmla="*/ 2166 h 2360"/>
              <a:gd name="T54" fmla="*/ 5 w 2654"/>
              <a:gd name="T55" fmla="*/ 2121 h 2360"/>
              <a:gd name="T56" fmla="*/ 21 w 2654"/>
              <a:gd name="T57" fmla="*/ 2076 h 2360"/>
              <a:gd name="T58" fmla="*/ 46 w 2654"/>
              <a:gd name="T59" fmla="*/ 2026 h 2360"/>
              <a:gd name="T60" fmla="*/ 1132 w 2654"/>
              <a:gd name="T61" fmla="*/ 137 h 2360"/>
              <a:gd name="T62" fmla="*/ 1162 w 2654"/>
              <a:gd name="T63" fmla="*/ 91 h 2360"/>
              <a:gd name="T64" fmla="*/ 1195 w 2654"/>
              <a:gd name="T65" fmla="*/ 54 h 2360"/>
              <a:gd name="T66" fmla="*/ 1231 w 2654"/>
              <a:gd name="T67" fmla="*/ 28 h 2360"/>
              <a:gd name="T68" fmla="*/ 1268 w 2654"/>
              <a:gd name="T69" fmla="*/ 8 h 2360"/>
              <a:gd name="T70" fmla="*/ 1305 w 2654"/>
              <a:gd name="T71" fmla="*/ 0 h 2360"/>
              <a:gd name="T72" fmla="*/ 1344 w 2654"/>
              <a:gd name="T73" fmla="*/ 0 h 2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4" h="2360">
                <a:moveTo>
                  <a:pt x="1344" y="0"/>
                </a:moveTo>
                <a:lnTo>
                  <a:pt x="1381" y="8"/>
                </a:lnTo>
                <a:lnTo>
                  <a:pt x="1418" y="26"/>
                </a:lnTo>
                <a:lnTo>
                  <a:pt x="1453" y="54"/>
                </a:lnTo>
                <a:lnTo>
                  <a:pt x="1487" y="91"/>
                </a:lnTo>
                <a:lnTo>
                  <a:pt x="1517" y="136"/>
                </a:lnTo>
                <a:lnTo>
                  <a:pt x="2610" y="2023"/>
                </a:lnTo>
                <a:lnTo>
                  <a:pt x="2633" y="2072"/>
                </a:lnTo>
                <a:lnTo>
                  <a:pt x="2649" y="2118"/>
                </a:lnTo>
                <a:lnTo>
                  <a:pt x="2654" y="2162"/>
                </a:lnTo>
                <a:lnTo>
                  <a:pt x="2652" y="2204"/>
                </a:lnTo>
                <a:lnTo>
                  <a:pt x="2642" y="2242"/>
                </a:lnTo>
                <a:lnTo>
                  <a:pt x="2622" y="2273"/>
                </a:lnTo>
                <a:lnTo>
                  <a:pt x="2596" y="2302"/>
                </a:lnTo>
                <a:lnTo>
                  <a:pt x="2560" y="2325"/>
                </a:lnTo>
                <a:lnTo>
                  <a:pt x="2520" y="2342"/>
                </a:lnTo>
                <a:lnTo>
                  <a:pt x="2472" y="2353"/>
                </a:lnTo>
                <a:lnTo>
                  <a:pt x="2417" y="2356"/>
                </a:lnTo>
                <a:lnTo>
                  <a:pt x="238" y="2360"/>
                </a:lnTo>
                <a:lnTo>
                  <a:pt x="183" y="2356"/>
                </a:lnTo>
                <a:lnTo>
                  <a:pt x="136" y="2346"/>
                </a:lnTo>
                <a:lnTo>
                  <a:pt x="93" y="2330"/>
                </a:lnTo>
                <a:lnTo>
                  <a:pt x="60" y="2307"/>
                </a:lnTo>
                <a:lnTo>
                  <a:pt x="33" y="2279"/>
                </a:lnTo>
                <a:lnTo>
                  <a:pt x="14" y="2245"/>
                </a:lnTo>
                <a:lnTo>
                  <a:pt x="3" y="2208"/>
                </a:lnTo>
                <a:lnTo>
                  <a:pt x="0" y="2166"/>
                </a:lnTo>
                <a:lnTo>
                  <a:pt x="5" y="2121"/>
                </a:lnTo>
                <a:lnTo>
                  <a:pt x="21" y="2076"/>
                </a:lnTo>
                <a:lnTo>
                  <a:pt x="46" y="2026"/>
                </a:lnTo>
                <a:lnTo>
                  <a:pt x="1132" y="137"/>
                </a:lnTo>
                <a:lnTo>
                  <a:pt x="1162" y="91"/>
                </a:lnTo>
                <a:lnTo>
                  <a:pt x="1195" y="54"/>
                </a:lnTo>
                <a:lnTo>
                  <a:pt x="1231" y="28"/>
                </a:lnTo>
                <a:lnTo>
                  <a:pt x="1268" y="8"/>
                </a:lnTo>
                <a:lnTo>
                  <a:pt x="1305" y="0"/>
                </a:lnTo>
                <a:lnTo>
                  <a:pt x="1344" y="0"/>
                </a:lnTo>
                <a:close/>
              </a:path>
            </a:pathLst>
          </a:custGeom>
          <a:solidFill>
            <a:srgbClr val="2F5497"/>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pic>
        <p:nvPicPr>
          <p:cNvPr id="33" name="Picture 32">
            <a:extLst>
              <a:ext uri="{FF2B5EF4-FFF2-40B4-BE49-F238E27FC236}">
                <a16:creationId xmlns:a16="http://schemas.microsoft.com/office/drawing/2014/main" id="{ED0FE89D-3A09-D2C6-F780-0371F070779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334417" y="911730"/>
            <a:ext cx="1736481" cy="1181833"/>
          </a:xfrm>
          <a:prstGeom prst="rect">
            <a:avLst/>
          </a:prstGeom>
        </p:spPr>
      </p:pic>
      <p:pic>
        <p:nvPicPr>
          <p:cNvPr id="2" name="Picture 1">
            <a:extLst>
              <a:ext uri="{FF2B5EF4-FFF2-40B4-BE49-F238E27FC236}">
                <a16:creationId xmlns:a16="http://schemas.microsoft.com/office/drawing/2014/main" id="{93DE0DCB-D47B-8136-DDD5-AEF7C785CD8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4433" y="1034934"/>
            <a:ext cx="4680888" cy="1068663"/>
          </a:xfrm>
          <a:prstGeom prst="rect">
            <a:avLst/>
          </a:prstGeom>
        </p:spPr>
      </p:pic>
      <p:grpSp>
        <p:nvGrpSpPr>
          <p:cNvPr id="25" name="Group 24">
            <a:extLst>
              <a:ext uri="{FF2B5EF4-FFF2-40B4-BE49-F238E27FC236}">
                <a16:creationId xmlns:a16="http://schemas.microsoft.com/office/drawing/2014/main" id="{F91726B3-432E-20C8-D088-75ADDF0A08D1}"/>
              </a:ext>
            </a:extLst>
          </p:cNvPr>
          <p:cNvGrpSpPr/>
          <p:nvPr/>
        </p:nvGrpSpPr>
        <p:grpSpPr>
          <a:xfrm>
            <a:off x="-182879" y="2267797"/>
            <a:ext cx="12466318" cy="2135879"/>
            <a:chOff x="-182880" y="2519115"/>
            <a:chExt cx="12466318" cy="2135879"/>
          </a:xfrm>
        </p:grpSpPr>
        <p:sp>
          <p:nvSpPr>
            <p:cNvPr id="114" name="Rectangle 113">
              <a:extLst>
                <a:ext uri="{FF2B5EF4-FFF2-40B4-BE49-F238E27FC236}">
                  <a16:creationId xmlns:a16="http://schemas.microsoft.com/office/drawing/2014/main" id="{AC0D8266-78B3-77D4-216F-725799FB2D44}"/>
                </a:ext>
              </a:extLst>
            </p:cNvPr>
            <p:cNvSpPr/>
            <p:nvPr/>
          </p:nvSpPr>
          <p:spPr>
            <a:xfrm>
              <a:off x="-182880" y="2603611"/>
              <a:ext cx="12466318" cy="1970937"/>
            </a:xfrm>
            <a:prstGeom prst="rect">
              <a:avLst/>
            </a:prstGeom>
            <a:solidFill>
              <a:schemeClr val="tx1">
                <a:lumMod val="20000"/>
                <a:lumOff val="80000"/>
                <a:alpha val="2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p:txBody>
        </p:sp>
        <p:sp>
          <p:nvSpPr>
            <p:cNvPr id="99" name="Google Shape;259;p16">
              <a:extLst>
                <a:ext uri="{FF2B5EF4-FFF2-40B4-BE49-F238E27FC236}">
                  <a16:creationId xmlns:a16="http://schemas.microsoft.com/office/drawing/2014/main" id="{F9B1A68A-619B-4DE1-687C-5990D442F27D}"/>
                </a:ext>
              </a:extLst>
            </p:cNvPr>
            <p:cNvSpPr txBox="1">
              <a:spLocks/>
            </p:cNvSpPr>
            <p:nvPr/>
          </p:nvSpPr>
          <p:spPr>
            <a:xfrm>
              <a:off x="559023" y="3485945"/>
              <a:ext cx="1442980" cy="1169049"/>
            </a:xfrm>
            <a:prstGeom prst="rect">
              <a:avLst/>
            </a:prstGeom>
          </p:spPr>
          <p:txBody>
            <a:bodyPr spcFirstLastPara="1" wrap="square" lIns="121900" tIns="121900" rIns="121900" bIns="1219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55A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55A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US" sz="1000" b="1" i="0" u="none" strike="noStrike" kern="1200" cap="none" spc="0" normalizeH="0" baseline="0" noProof="0" dirty="0">
                  <a:ln>
                    <a:noFill/>
                  </a:ln>
                  <a:solidFill>
                    <a:srgbClr val="002060"/>
                  </a:solidFill>
                  <a:effectLst/>
                  <a:uLnTx/>
                  <a:uFillTx/>
                  <a:latin typeface="Aptos" panose="020B0004020202020204" pitchFamily="34" charset="0"/>
                  <a:ea typeface="+mn-ea"/>
                  <a:cs typeface="Arial" panose="020B0604020202020204" pitchFamily="34" charset="0"/>
                </a:rPr>
                <a:t>L</a:t>
              </a:r>
              <a:r>
                <a:rPr kumimoji="0" lang="en-GB" sz="1000" b="1" i="0" u="none" strike="noStrike" kern="1200" cap="none" spc="0" normalizeH="0" baseline="0" noProof="0" dirty="0">
                  <a:ln>
                    <a:noFill/>
                  </a:ln>
                  <a:solidFill>
                    <a:srgbClr val="002060"/>
                  </a:solidFill>
                  <a:effectLst/>
                  <a:uLnTx/>
                  <a:uFillTx/>
                  <a:latin typeface="Aptos" panose="020B0004020202020204" pitchFamily="34" charset="0"/>
                  <a:ea typeface="+mn-ea"/>
                  <a:cs typeface="Arial" panose="020B0604020202020204" pitchFamily="34" charset="0"/>
                </a:rPr>
                <a:t>essons learnt</a:t>
              </a:r>
            </a:p>
            <a:p>
              <a:pPr marL="0" marR="0" lvl="0" indent="0" algn="ctr" defTabSz="914400" rtl="0" eaLnBrk="1" fontAlgn="auto" latinLnBrk="0" hangingPunct="1">
                <a:lnSpc>
                  <a:spcPct val="100000"/>
                </a:lnSpc>
                <a:spcBef>
                  <a:spcPts val="200"/>
                </a:spcBef>
                <a:spcAft>
                  <a:spcPts val="0"/>
                </a:spcAft>
                <a:buClrTx/>
                <a:buSzTx/>
                <a:buFont typeface="Arial" panose="020B0604020202020204" pitchFamily="34" charset="0"/>
                <a:buNone/>
                <a:tabLst/>
                <a:defRPr/>
              </a:pPr>
              <a:r>
                <a:rPr kumimoji="0" lang="en-GB" sz="1000" b="1" i="0" u="none" strike="noStrike" kern="1200" cap="none" spc="0" normalizeH="0" baseline="0" noProof="0" dirty="0">
                  <a:ln>
                    <a:noFill/>
                  </a:ln>
                  <a:solidFill>
                    <a:srgbClr val="002060"/>
                  </a:solidFill>
                  <a:effectLst/>
                  <a:uLnTx/>
                  <a:uFillTx/>
                  <a:latin typeface="Aptos" panose="020B0004020202020204" pitchFamily="34" charset="0"/>
                  <a:ea typeface="+mn-ea"/>
                  <a:cs typeface="Arial" panose="020B0604020202020204" pitchFamily="34" charset="0"/>
                </a:rPr>
                <a:t>Feedback</a:t>
              </a:r>
            </a:p>
            <a:p>
              <a:pPr marL="0" marR="0" lvl="0" indent="0" algn="ctr" defTabSz="914400" rtl="0" eaLnBrk="1" fontAlgn="auto" latinLnBrk="0" hangingPunct="1">
                <a:lnSpc>
                  <a:spcPct val="100000"/>
                </a:lnSpc>
                <a:spcBef>
                  <a:spcPts val="200"/>
                </a:spcBef>
                <a:spcAft>
                  <a:spcPts val="0"/>
                </a:spcAft>
                <a:buClrTx/>
                <a:buSzTx/>
                <a:buFont typeface="Arial" panose="020B0604020202020204" pitchFamily="34" charset="0"/>
                <a:buNone/>
                <a:tabLst/>
                <a:defRPr/>
              </a:pPr>
              <a:r>
                <a:rPr kumimoji="0" lang="en-GB" sz="1000" b="1" i="0" u="none" strike="noStrike" kern="1200" cap="none" spc="0" normalizeH="0" baseline="0" noProof="0" dirty="0">
                  <a:ln>
                    <a:noFill/>
                  </a:ln>
                  <a:solidFill>
                    <a:srgbClr val="002060"/>
                  </a:solidFill>
                  <a:effectLst/>
                  <a:uLnTx/>
                  <a:uFillTx/>
                  <a:latin typeface="Aptos" panose="020B0004020202020204" pitchFamily="34" charset="0"/>
                  <a:ea typeface="+mn-ea"/>
                  <a:cs typeface="Arial" panose="020B0604020202020204" pitchFamily="34" charset="0"/>
                </a:rPr>
                <a:t>Proposals</a:t>
              </a:r>
            </a:p>
            <a:p>
              <a:pPr marL="0" marR="0" lvl="0" indent="0" algn="ctr" defTabSz="914400" rtl="0" eaLnBrk="1" fontAlgn="auto" latinLnBrk="0" hangingPunct="1">
                <a:lnSpc>
                  <a:spcPct val="100000"/>
                </a:lnSpc>
                <a:spcBef>
                  <a:spcPts val="200"/>
                </a:spcBef>
                <a:spcAft>
                  <a:spcPts val="0"/>
                </a:spcAft>
                <a:buClrTx/>
                <a:buSzTx/>
                <a:buFont typeface="Arial" panose="020B0604020202020204" pitchFamily="34" charset="0"/>
                <a:buNone/>
                <a:tabLst/>
                <a:defRPr/>
              </a:pPr>
              <a:r>
                <a:rPr kumimoji="0" lang="en-GB" sz="1000" b="1" i="0" u="none" strike="noStrike" kern="1200" cap="none" spc="0" normalizeH="0" baseline="0" noProof="0" dirty="0">
                  <a:ln>
                    <a:noFill/>
                  </a:ln>
                  <a:solidFill>
                    <a:srgbClr val="002060"/>
                  </a:solidFill>
                  <a:effectLst/>
                  <a:uLnTx/>
                  <a:uFillTx/>
                  <a:latin typeface="Aptos" panose="020B0004020202020204" pitchFamily="34" charset="0"/>
                  <a:ea typeface="+mn-ea"/>
                  <a:cs typeface="Arial" panose="020B0604020202020204" pitchFamily="34" charset="0"/>
                </a:rPr>
                <a:t>Objectives Setting</a:t>
              </a:r>
            </a:p>
          </p:txBody>
        </p:sp>
        <p:grpSp>
          <p:nvGrpSpPr>
            <p:cNvPr id="110" name="Group 109">
              <a:extLst>
                <a:ext uri="{FF2B5EF4-FFF2-40B4-BE49-F238E27FC236}">
                  <a16:creationId xmlns:a16="http://schemas.microsoft.com/office/drawing/2014/main" id="{1130B1F0-4529-D769-6BD4-31B1A2BFC9E6}"/>
                </a:ext>
              </a:extLst>
            </p:cNvPr>
            <p:cNvGrpSpPr/>
            <p:nvPr/>
          </p:nvGrpSpPr>
          <p:grpSpPr>
            <a:xfrm>
              <a:off x="-1" y="2941501"/>
              <a:ext cx="735196" cy="1330735"/>
              <a:chOff x="8095138" y="2760233"/>
              <a:chExt cx="735196" cy="1330735"/>
            </a:xfrm>
          </p:grpSpPr>
          <p:sp>
            <p:nvSpPr>
              <p:cNvPr id="111" name="Rectangle 110">
                <a:extLst>
                  <a:ext uri="{FF2B5EF4-FFF2-40B4-BE49-F238E27FC236}">
                    <a16:creationId xmlns:a16="http://schemas.microsoft.com/office/drawing/2014/main" id="{E2BEC4E8-DA7C-2848-2EC4-FBE41258DE68}"/>
                  </a:ext>
                </a:extLst>
              </p:cNvPr>
              <p:cNvSpPr/>
              <p:nvPr/>
            </p:nvSpPr>
            <p:spPr>
              <a:xfrm>
                <a:off x="8095138" y="2777595"/>
                <a:ext cx="542527" cy="1313373"/>
              </a:xfrm>
              <a:prstGeom prst="rect">
                <a:avLst/>
              </a:prstGeom>
              <a:solidFill>
                <a:srgbClr val="0070C0"/>
              </a:solidFill>
              <a:ln w="3175"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Aptos" panose="020B0004020202020204" pitchFamily="34" charset="0"/>
                  <a:ea typeface="+mn-ea"/>
                  <a:cs typeface="+mn-cs"/>
                </a:endParaRPr>
              </a:p>
            </p:txBody>
          </p:sp>
          <p:sp>
            <p:nvSpPr>
              <p:cNvPr id="112" name="Rectangle 111">
                <a:extLst>
                  <a:ext uri="{FF2B5EF4-FFF2-40B4-BE49-F238E27FC236}">
                    <a16:creationId xmlns:a16="http://schemas.microsoft.com/office/drawing/2014/main" id="{4DCC8865-D85C-9AAC-B542-88035DF2211F}"/>
                  </a:ext>
                </a:extLst>
              </p:cNvPr>
              <p:cNvSpPr/>
              <p:nvPr/>
            </p:nvSpPr>
            <p:spPr>
              <a:xfrm rot="16200000">
                <a:off x="7726301" y="3200323"/>
                <a:ext cx="1311067" cy="430887"/>
              </a:xfrm>
              <a:prstGeom prst="rect">
                <a:avLst/>
              </a:prstGeom>
            </p:spPr>
            <p:txBody>
              <a:bodyPr wrap="square" lIns="0" tIns="0" rIns="0" bIns="0"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0" u="none" strike="noStrike" kern="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Dec 2025</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CERP Review</a:t>
                </a:r>
              </a:p>
            </p:txBody>
          </p:sp>
          <p:sp>
            <p:nvSpPr>
              <p:cNvPr id="113" name="Freeform 51">
                <a:extLst>
                  <a:ext uri="{FF2B5EF4-FFF2-40B4-BE49-F238E27FC236}">
                    <a16:creationId xmlns:a16="http://schemas.microsoft.com/office/drawing/2014/main" id="{F35EAB05-5A4F-71C9-CE50-437C18199A1C}"/>
                  </a:ext>
                </a:extLst>
              </p:cNvPr>
              <p:cNvSpPr>
                <a:spLocks/>
              </p:cNvSpPr>
              <p:nvPr/>
            </p:nvSpPr>
            <p:spPr bwMode="auto">
              <a:xfrm rot="5400000">
                <a:off x="8072285" y="3332917"/>
                <a:ext cx="1313372" cy="202727"/>
              </a:xfrm>
              <a:custGeom>
                <a:avLst/>
                <a:gdLst>
                  <a:gd name="T0" fmla="*/ 1344 w 2654"/>
                  <a:gd name="T1" fmla="*/ 0 h 2360"/>
                  <a:gd name="T2" fmla="*/ 1381 w 2654"/>
                  <a:gd name="T3" fmla="*/ 8 h 2360"/>
                  <a:gd name="T4" fmla="*/ 1418 w 2654"/>
                  <a:gd name="T5" fmla="*/ 26 h 2360"/>
                  <a:gd name="T6" fmla="*/ 1453 w 2654"/>
                  <a:gd name="T7" fmla="*/ 54 h 2360"/>
                  <a:gd name="T8" fmla="*/ 1487 w 2654"/>
                  <a:gd name="T9" fmla="*/ 91 h 2360"/>
                  <a:gd name="T10" fmla="*/ 1517 w 2654"/>
                  <a:gd name="T11" fmla="*/ 136 h 2360"/>
                  <a:gd name="T12" fmla="*/ 2610 w 2654"/>
                  <a:gd name="T13" fmla="*/ 2023 h 2360"/>
                  <a:gd name="T14" fmla="*/ 2633 w 2654"/>
                  <a:gd name="T15" fmla="*/ 2072 h 2360"/>
                  <a:gd name="T16" fmla="*/ 2649 w 2654"/>
                  <a:gd name="T17" fmla="*/ 2118 h 2360"/>
                  <a:gd name="T18" fmla="*/ 2654 w 2654"/>
                  <a:gd name="T19" fmla="*/ 2162 h 2360"/>
                  <a:gd name="T20" fmla="*/ 2652 w 2654"/>
                  <a:gd name="T21" fmla="*/ 2204 h 2360"/>
                  <a:gd name="T22" fmla="*/ 2642 w 2654"/>
                  <a:gd name="T23" fmla="*/ 2242 h 2360"/>
                  <a:gd name="T24" fmla="*/ 2622 w 2654"/>
                  <a:gd name="T25" fmla="*/ 2273 h 2360"/>
                  <a:gd name="T26" fmla="*/ 2596 w 2654"/>
                  <a:gd name="T27" fmla="*/ 2302 h 2360"/>
                  <a:gd name="T28" fmla="*/ 2560 w 2654"/>
                  <a:gd name="T29" fmla="*/ 2325 h 2360"/>
                  <a:gd name="T30" fmla="*/ 2520 w 2654"/>
                  <a:gd name="T31" fmla="*/ 2342 h 2360"/>
                  <a:gd name="T32" fmla="*/ 2472 w 2654"/>
                  <a:gd name="T33" fmla="*/ 2353 h 2360"/>
                  <a:gd name="T34" fmla="*/ 2417 w 2654"/>
                  <a:gd name="T35" fmla="*/ 2356 h 2360"/>
                  <a:gd name="T36" fmla="*/ 238 w 2654"/>
                  <a:gd name="T37" fmla="*/ 2360 h 2360"/>
                  <a:gd name="T38" fmla="*/ 183 w 2654"/>
                  <a:gd name="T39" fmla="*/ 2356 h 2360"/>
                  <a:gd name="T40" fmla="*/ 136 w 2654"/>
                  <a:gd name="T41" fmla="*/ 2346 h 2360"/>
                  <a:gd name="T42" fmla="*/ 93 w 2654"/>
                  <a:gd name="T43" fmla="*/ 2330 h 2360"/>
                  <a:gd name="T44" fmla="*/ 60 w 2654"/>
                  <a:gd name="T45" fmla="*/ 2307 h 2360"/>
                  <a:gd name="T46" fmla="*/ 33 w 2654"/>
                  <a:gd name="T47" fmla="*/ 2279 h 2360"/>
                  <a:gd name="T48" fmla="*/ 14 w 2654"/>
                  <a:gd name="T49" fmla="*/ 2245 h 2360"/>
                  <a:gd name="T50" fmla="*/ 3 w 2654"/>
                  <a:gd name="T51" fmla="*/ 2208 h 2360"/>
                  <a:gd name="T52" fmla="*/ 0 w 2654"/>
                  <a:gd name="T53" fmla="*/ 2166 h 2360"/>
                  <a:gd name="T54" fmla="*/ 5 w 2654"/>
                  <a:gd name="T55" fmla="*/ 2121 h 2360"/>
                  <a:gd name="T56" fmla="*/ 21 w 2654"/>
                  <a:gd name="T57" fmla="*/ 2076 h 2360"/>
                  <a:gd name="T58" fmla="*/ 46 w 2654"/>
                  <a:gd name="T59" fmla="*/ 2026 h 2360"/>
                  <a:gd name="T60" fmla="*/ 1132 w 2654"/>
                  <a:gd name="T61" fmla="*/ 137 h 2360"/>
                  <a:gd name="T62" fmla="*/ 1162 w 2654"/>
                  <a:gd name="T63" fmla="*/ 91 h 2360"/>
                  <a:gd name="T64" fmla="*/ 1195 w 2654"/>
                  <a:gd name="T65" fmla="*/ 54 h 2360"/>
                  <a:gd name="T66" fmla="*/ 1231 w 2654"/>
                  <a:gd name="T67" fmla="*/ 28 h 2360"/>
                  <a:gd name="T68" fmla="*/ 1268 w 2654"/>
                  <a:gd name="T69" fmla="*/ 8 h 2360"/>
                  <a:gd name="T70" fmla="*/ 1305 w 2654"/>
                  <a:gd name="T71" fmla="*/ 0 h 2360"/>
                  <a:gd name="T72" fmla="*/ 1344 w 2654"/>
                  <a:gd name="T73" fmla="*/ 0 h 2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4" h="2360">
                    <a:moveTo>
                      <a:pt x="1344" y="0"/>
                    </a:moveTo>
                    <a:lnTo>
                      <a:pt x="1381" y="8"/>
                    </a:lnTo>
                    <a:lnTo>
                      <a:pt x="1418" y="26"/>
                    </a:lnTo>
                    <a:lnTo>
                      <a:pt x="1453" y="54"/>
                    </a:lnTo>
                    <a:lnTo>
                      <a:pt x="1487" y="91"/>
                    </a:lnTo>
                    <a:lnTo>
                      <a:pt x="1517" y="136"/>
                    </a:lnTo>
                    <a:lnTo>
                      <a:pt x="2610" y="2023"/>
                    </a:lnTo>
                    <a:lnTo>
                      <a:pt x="2633" y="2072"/>
                    </a:lnTo>
                    <a:lnTo>
                      <a:pt x="2649" y="2118"/>
                    </a:lnTo>
                    <a:lnTo>
                      <a:pt x="2654" y="2162"/>
                    </a:lnTo>
                    <a:lnTo>
                      <a:pt x="2652" y="2204"/>
                    </a:lnTo>
                    <a:lnTo>
                      <a:pt x="2642" y="2242"/>
                    </a:lnTo>
                    <a:lnTo>
                      <a:pt x="2622" y="2273"/>
                    </a:lnTo>
                    <a:lnTo>
                      <a:pt x="2596" y="2302"/>
                    </a:lnTo>
                    <a:lnTo>
                      <a:pt x="2560" y="2325"/>
                    </a:lnTo>
                    <a:lnTo>
                      <a:pt x="2520" y="2342"/>
                    </a:lnTo>
                    <a:lnTo>
                      <a:pt x="2472" y="2353"/>
                    </a:lnTo>
                    <a:lnTo>
                      <a:pt x="2417" y="2356"/>
                    </a:lnTo>
                    <a:lnTo>
                      <a:pt x="238" y="2360"/>
                    </a:lnTo>
                    <a:lnTo>
                      <a:pt x="183" y="2356"/>
                    </a:lnTo>
                    <a:lnTo>
                      <a:pt x="136" y="2346"/>
                    </a:lnTo>
                    <a:lnTo>
                      <a:pt x="93" y="2330"/>
                    </a:lnTo>
                    <a:lnTo>
                      <a:pt x="60" y="2307"/>
                    </a:lnTo>
                    <a:lnTo>
                      <a:pt x="33" y="2279"/>
                    </a:lnTo>
                    <a:lnTo>
                      <a:pt x="14" y="2245"/>
                    </a:lnTo>
                    <a:lnTo>
                      <a:pt x="3" y="2208"/>
                    </a:lnTo>
                    <a:lnTo>
                      <a:pt x="0" y="2166"/>
                    </a:lnTo>
                    <a:lnTo>
                      <a:pt x="5" y="2121"/>
                    </a:lnTo>
                    <a:lnTo>
                      <a:pt x="21" y="2076"/>
                    </a:lnTo>
                    <a:lnTo>
                      <a:pt x="46" y="2026"/>
                    </a:lnTo>
                    <a:lnTo>
                      <a:pt x="1132" y="137"/>
                    </a:lnTo>
                    <a:lnTo>
                      <a:pt x="1162" y="91"/>
                    </a:lnTo>
                    <a:lnTo>
                      <a:pt x="1195" y="54"/>
                    </a:lnTo>
                    <a:lnTo>
                      <a:pt x="1231" y="28"/>
                    </a:lnTo>
                    <a:lnTo>
                      <a:pt x="1268" y="8"/>
                    </a:lnTo>
                    <a:lnTo>
                      <a:pt x="1305" y="0"/>
                    </a:lnTo>
                    <a:lnTo>
                      <a:pt x="1344" y="0"/>
                    </a:lnTo>
                    <a:close/>
                  </a:path>
                </a:pathLst>
              </a:custGeom>
              <a:solidFill>
                <a:srgbClr val="0070C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black"/>
                  </a:solidFill>
                  <a:effectLst/>
                  <a:uLnTx/>
                  <a:uFillTx/>
                  <a:latin typeface="Aptos" panose="020B0004020202020204" pitchFamily="34" charset="0"/>
                  <a:ea typeface="+mn-ea"/>
                  <a:cs typeface="+mn-cs"/>
                </a:endParaRPr>
              </a:p>
            </p:txBody>
          </p:sp>
        </p:grpSp>
        <p:sp>
          <p:nvSpPr>
            <p:cNvPr id="165" name="TextBox 164">
              <a:extLst>
                <a:ext uri="{FF2B5EF4-FFF2-40B4-BE49-F238E27FC236}">
                  <a16:creationId xmlns:a16="http://schemas.microsoft.com/office/drawing/2014/main" id="{03C97CD0-8DC6-1283-964E-D233C734E5A8}"/>
                </a:ext>
              </a:extLst>
            </p:cNvPr>
            <p:cNvSpPr txBox="1"/>
            <p:nvPr/>
          </p:nvSpPr>
          <p:spPr>
            <a:xfrm>
              <a:off x="3023407" y="3427812"/>
              <a:ext cx="1613446" cy="246221"/>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GB" sz="1000" b="1"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Expert</a:t>
              </a:r>
              <a:r>
                <a:rPr kumimoji="0" lang="en-GB" sz="1000" b="0"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 benchmarks</a:t>
              </a:r>
            </a:p>
          </p:txBody>
        </p:sp>
        <p:sp>
          <p:nvSpPr>
            <p:cNvPr id="166" name="TextBox 165">
              <a:extLst>
                <a:ext uri="{FF2B5EF4-FFF2-40B4-BE49-F238E27FC236}">
                  <a16:creationId xmlns:a16="http://schemas.microsoft.com/office/drawing/2014/main" id="{E7080D82-AEF3-B643-213A-3331BA5D63DF}"/>
                </a:ext>
              </a:extLst>
            </p:cNvPr>
            <p:cNvSpPr txBox="1"/>
            <p:nvPr/>
          </p:nvSpPr>
          <p:spPr>
            <a:xfrm>
              <a:off x="3023407" y="3989452"/>
              <a:ext cx="1865852"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GB" sz="1000" b="1"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Best practitioners</a:t>
              </a:r>
              <a:r>
                <a:rPr kumimoji="0" lang="en-GB" sz="1000" b="0"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 insights </a:t>
              </a:r>
            </a:p>
          </p:txBody>
        </p:sp>
        <p:sp>
          <p:nvSpPr>
            <p:cNvPr id="167" name="TextBox 166">
              <a:extLst>
                <a:ext uri="{FF2B5EF4-FFF2-40B4-BE49-F238E27FC236}">
                  <a16:creationId xmlns:a16="http://schemas.microsoft.com/office/drawing/2014/main" id="{9567B58B-B1D4-78F8-4292-8451CBEE49F2}"/>
                </a:ext>
              </a:extLst>
            </p:cNvPr>
            <p:cNvSpPr txBox="1"/>
            <p:nvPr/>
          </p:nvSpPr>
          <p:spPr>
            <a:xfrm>
              <a:off x="3023407" y="2887463"/>
              <a:ext cx="1631749" cy="253916"/>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GB" sz="1000" b="1"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ISO 20400 </a:t>
              </a:r>
              <a:r>
                <a:rPr kumimoji="0" lang="en-GB" sz="1000" b="0"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alignment</a:t>
              </a:r>
            </a:p>
          </p:txBody>
        </p:sp>
        <p:grpSp>
          <p:nvGrpSpPr>
            <p:cNvPr id="223" name="Group 222">
              <a:extLst>
                <a:ext uri="{FF2B5EF4-FFF2-40B4-BE49-F238E27FC236}">
                  <a16:creationId xmlns:a16="http://schemas.microsoft.com/office/drawing/2014/main" id="{C2C7C7E0-314D-8CEB-AA38-C1F37D9B702D}"/>
                </a:ext>
              </a:extLst>
            </p:cNvPr>
            <p:cNvGrpSpPr/>
            <p:nvPr/>
          </p:nvGrpSpPr>
          <p:grpSpPr>
            <a:xfrm>
              <a:off x="4643341" y="2519115"/>
              <a:ext cx="744442" cy="780628"/>
              <a:chOff x="4685521" y="613221"/>
              <a:chExt cx="2544830" cy="2792201"/>
            </a:xfrm>
          </p:grpSpPr>
          <p:grpSp>
            <p:nvGrpSpPr>
              <p:cNvPr id="224" name="Group 223">
                <a:extLst>
                  <a:ext uri="{FF2B5EF4-FFF2-40B4-BE49-F238E27FC236}">
                    <a16:creationId xmlns:a16="http://schemas.microsoft.com/office/drawing/2014/main" id="{5F488C00-0804-9467-BA32-5E933D3F07DE}"/>
                  </a:ext>
                </a:extLst>
              </p:cNvPr>
              <p:cNvGrpSpPr/>
              <p:nvPr/>
            </p:nvGrpSpPr>
            <p:grpSpPr>
              <a:xfrm>
                <a:off x="4685521" y="613221"/>
                <a:ext cx="2544830" cy="2792201"/>
                <a:chOff x="4058501" y="742599"/>
                <a:chExt cx="3635472" cy="3988859"/>
              </a:xfrm>
            </p:grpSpPr>
            <p:grpSp>
              <p:nvGrpSpPr>
                <p:cNvPr id="226" name="Group 225">
                  <a:extLst>
                    <a:ext uri="{FF2B5EF4-FFF2-40B4-BE49-F238E27FC236}">
                      <a16:creationId xmlns:a16="http://schemas.microsoft.com/office/drawing/2014/main" id="{B7757BC9-CCCF-B315-2318-F8E5BEE48FC5}"/>
                    </a:ext>
                  </a:extLst>
                </p:cNvPr>
                <p:cNvGrpSpPr/>
                <p:nvPr/>
              </p:nvGrpSpPr>
              <p:grpSpPr>
                <a:xfrm rot="3821734">
                  <a:off x="3643813" y="1157287"/>
                  <a:ext cx="3988859" cy="3159484"/>
                  <a:chOff x="1486825" y="1826863"/>
                  <a:chExt cx="5573000" cy="4414246"/>
                </a:xfrm>
              </p:grpSpPr>
              <p:grpSp>
                <p:nvGrpSpPr>
                  <p:cNvPr id="230" name="Group 229">
                    <a:extLst>
                      <a:ext uri="{FF2B5EF4-FFF2-40B4-BE49-F238E27FC236}">
                        <a16:creationId xmlns:a16="http://schemas.microsoft.com/office/drawing/2014/main" id="{8D67D67A-63BC-2256-A33F-A122672041C8}"/>
                      </a:ext>
                    </a:extLst>
                  </p:cNvPr>
                  <p:cNvGrpSpPr/>
                  <p:nvPr/>
                </p:nvGrpSpPr>
                <p:grpSpPr>
                  <a:xfrm>
                    <a:off x="3511443" y="1826863"/>
                    <a:ext cx="3548382" cy="3548382"/>
                    <a:chOff x="608012" y="2220660"/>
                    <a:chExt cx="2766951" cy="2766951"/>
                  </a:xfrm>
                </p:grpSpPr>
                <p:sp>
                  <p:nvSpPr>
                    <p:cNvPr id="236" name="Oval 235">
                      <a:extLst>
                        <a:ext uri="{FF2B5EF4-FFF2-40B4-BE49-F238E27FC236}">
                          <a16:creationId xmlns:a16="http://schemas.microsoft.com/office/drawing/2014/main" id="{2E1CEE88-9892-9BD8-13C5-89624EEDB047}"/>
                        </a:ext>
                      </a:extLst>
                    </p:cNvPr>
                    <p:cNvSpPr/>
                    <p:nvPr/>
                  </p:nvSpPr>
                  <p:spPr>
                    <a:xfrm>
                      <a:off x="608012" y="2220660"/>
                      <a:ext cx="2766951" cy="2766951"/>
                    </a:xfrm>
                    <a:prstGeom prst="ellipse">
                      <a:avLst/>
                    </a:prstGeom>
                    <a:gradFill flip="none" rotWithShape="1">
                      <a:gsLst>
                        <a:gs pos="66000">
                          <a:schemeClr val="bg1">
                            <a:lumMod val="95000"/>
                          </a:schemeClr>
                        </a:gs>
                        <a:gs pos="23000">
                          <a:srgbClr val="5A5A5A"/>
                        </a:gs>
                        <a:gs pos="45000">
                          <a:schemeClr val="bg1">
                            <a:lumMod val="85000"/>
                          </a:schemeClr>
                        </a:gs>
                        <a:gs pos="1000">
                          <a:schemeClr val="accent1">
                            <a:tint val="66000"/>
                            <a:satMod val="160000"/>
                            <a:alpha val="0"/>
                            <a:lumMod val="0"/>
                          </a:schemeClr>
                        </a:gs>
                        <a:gs pos="100000">
                          <a:schemeClr val="tx1">
                            <a:alpha val="53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37" name="Oval 236">
                      <a:extLst>
                        <a:ext uri="{FF2B5EF4-FFF2-40B4-BE49-F238E27FC236}">
                          <a16:creationId xmlns:a16="http://schemas.microsoft.com/office/drawing/2014/main" id="{DA86B1B5-133F-0047-511B-A045A6028DD6}"/>
                        </a:ext>
                      </a:extLst>
                    </p:cNvPr>
                    <p:cNvSpPr/>
                    <p:nvPr/>
                  </p:nvSpPr>
                  <p:spPr>
                    <a:xfrm>
                      <a:off x="721448" y="2334097"/>
                      <a:ext cx="2540079" cy="2540078"/>
                    </a:xfrm>
                    <a:prstGeom prst="ellipse">
                      <a:avLst/>
                    </a:prstGeom>
                    <a:gradFill flip="none" rotWithShape="1">
                      <a:gsLst>
                        <a:gs pos="83000">
                          <a:schemeClr val="bg1">
                            <a:lumMod val="85000"/>
                          </a:schemeClr>
                        </a:gs>
                        <a:gs pos="0">
                          <a:srgbClr val="5A5A5A"/>
                        </a:gs>
                        <a:gs pos="39195">
                          <a:schemeClr val="bg1">
                            <a:lumMod val="85000"/>
                          </a:schemeClr>
                        </a:gs>
                        <a:gs pos="62000">
                          <a:srgbClr val="000000"/>
                        </a:gs>
                        <a:gs pos="13000">
                          <a:schemeClr val="bg1">
                            <a:lumMod val="93000"/>
                          </a:schemeClr>
                        </a:gs>
                        <a:gs pos="100000">
                          <a:schemeClr val="tx1">
                            <a:alpha val="53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38" name="Oval 237">
                      <a:extLst>
                        <a:ext uri="{FF2B5EF4-FFF2-40B4-BE49-F238E27FC236}">
                          <a16:creationId xmlns:a16="http://schemas.microsoft.com/office/drawing/2014/main" id="{8165C9ED-BC5D-6096-D9B0-EC7FA24BEC2D}"/>
                        </a:ext>
                      </a:extLst>
                    </p:cNvPr>
                    <p:cNvSpPr/>
                    <p:nvPr/>
                  </p:nvSpPr>
                  <p:spPr>
                    <a:xfrm>
                      <a:off x="793760" y="2406408"/>
                      <a:ext cx="2395455" cy="23954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002060"/>
                        </a:solidFill>
                        <a:effectLst/>
                        <a:uLnTx/>
                        <a:uFillTx/>
                        <a:latin typeface="Arial"/>
                        <a:ea typeface="+mn-ea"/>
                        <a:cs typeface="+mn-cs"/>
                      </a:endParaRPr>
                    </a:p>
                  </p:txBody>
                </p:sp>
              </p:grpSp>
              <p:sp>
                <p:nvSpPr>
                  <p:cNvPr id="231" name="Rectangle 230">
                    <a:extLst>
                      <a:ext uri="{FF2B5EF4-FFF2-40B4-BE49-F238E27FC236}">
                        <a16:creationId xmlns:a16="http://schemas.microsoft.com/office/drawing/2014/main" id="{6454A540-CE59-9FC0-6B0C-0EC378C251B2}"/>
                      </a:ext>
                    </a:extLst>
                  </p:cNvPr>
                  <p:cNvSpPr>
                    <a:spLocks noChangeArrowheads="1"/>
                  </p:cNvSpPr>
                  <p:nvPr/>
                </p:nvSpPr>
                <p:spPr bwMode="auto">
                  <a:xfrm>
                    <a:off x="5284914" y="3600334"/>
                    <a:ext cx="720" cy="720"/>
                  </a:xfrm>
                  <a:prstGeom prst="rect">
                    <a:avLst/>
                  </a:prstGeom>
                  <a:solidFill>
                    <a:schemeClr val="tx1">
                      <a:lumMod val="75000"/>
                      <a:lumOff val="25000"/>
                    </a:schemeClr>
                  </a:solidFill>
                  <a:ln w="0">
                    <a:noFill/>
                    <a:prstDash val="solid"/>
                    <a:miter lim="800000"/>
                    <a:headEnd/>
                    <a:tailEnd/>
                  </a:ln>
                  <a:scene3d>
                    <a:camera prst="orthographicFront"/>
                    <a:lightRig rig="threePt" dir="t">
                      <a:rot lat="0" lon="0" rev="11400000"/>
                    </a:lightRig>
                  </a:scene3d>
                  <a:sp3d/>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32" name="Freeform 11">
                    <a:extLst>
                      <a:ext uri="{FF2B5EF4-FFF2-40B4-BE49-F238E27FC236}">
                        <a16:creationId xmlns:a16="http://schemas.microsoft.com/office/drawing/2014/main" id="{3F02552F-7065-9404-FB3B-282716E92311}"/>
                      </a:ext>
                    </a:extLst>
                  </p:cNvPr>
                  <p:cNvSpPr>
                    <a:spLocks/>
                  </p:cNvSpPr>
                  <p:nvPr/>
                </p:nvSpPr>
                <p:spPr bwMode="auto">
                  <a:xfrm rot="3243413">
                    <a:off x="3137674" y="4427350"/>
                    <a:ext cx="566236" cy="956811"/>
                  </a:xfrm>
                  <a:custGeom>
                    <a:avLst/>
                    <a:gdLst>
                      <a:gd name="T0" fmla="*/ 152 w 851"/>
                      <a:gd name="T1" fmla="*/ 0 h 1438"/>
                      <a:gd name="T2" fmla="*/ 700 w 851"/>
                      <a:gd name="T3" fmla="*/ 0 h 1438"/>
                      <a:gd name="T4" fmla="*/ 740 w 851"/>
                      <a:gd name="T5" fmla="*/ 5 h 1438"/>
                      <a:gd name="T6" fmla="*/ 777 w 851"/>
                      <a:gd name="T7" fmla="*/ 20 h 1438"/>
                      <a:gd name="T8" fmla="*/ 808 w 851"/>
                      <a:gd name="T9" fmla="*/ 44 h 1438"/>
                      <a:gd name="T10" fmla="*/ 831 w 851"/>
                      <a:gd name="T11" fmla="*/ 75 h 1438"/>
                      <a:gd name="T12" fmla="*/ 846 w 851"/>
                      <a:gd name="T13" fmla="*/ 111 h 1438"/>
                      <a:gd name="T14" fmla="*/ 851 w 851"/>
                      <a:gd name="T15" fmla="*/ 152 h 1438"/>
                      <a:gd name="T16" fmla="*/ 851 w 851"/>
                      <a:gd name="T17" fmla="*/ 1287 h 1438"/>
                      <a:gd name="T18" fmla="*/ 846 w 851"/>
                      <a:gd name="T19" fmla="*/ 1327 h 1438"/>
                      <a:gd name="T20" fmla="*/ 831 w 851"/>
                      <a:gd name="T21" fmla="*/ 1363 h 1438"/>
                      <a:gd name="T22" fmla="*/ 808 w 851"/>
                      <a:gd name="T23" fmla="*/ 1394 h 1438"/>
                      <a:gd name="T24" fmla="*/ 777 w 851"/>
                      <a:gd name="T25" fmla="*/ 1418 h 1438"/>
                      <a:gd name="T26" fmla="*/ 740 w 851"/>
                      <a:gd name="T27" fmla="*/ 1433 h 1438"/>
                      <a:gd name="T28" fmla="*/ 700 w 851"/>
                      <a:gd name="T29" fmla="*/ 1438 h 1438"/>
                      <a:gd name="T30" fmla="*/ 152 w 851"/>
                      <a:gd name="T31" fmla="*/ 1438 h 1438"/>
                      <a:gd name="T32" fmla="*/ 111 w 851"/>
                      <a:gd name="T33" fmla="*/ 1433 h 1438"/>
                      <a:gd name="T34" fmla="*/ 75 w 851"/>
                      <a:gd name="T35" fmla="*/ 1418 h 1438"/>
                      <a:gd name="T36" fmla="*/ 46 w 851"/>
                      <a:gd name="T37" fmla="*/ 1394 h 1438"/>
                      <a:gd name="T38" fmla="*/ 22 w 851"/>
                      <a:gd name="T39" fmla="*/ 1363 h 1438"/>
                      <a:gd name="T40" fmla="*/ 5 w 851"/>
                      <a:gd name="T41" fmla="*/ 1327 h 1438"/>
                      <a:gd name="T42" fmla="*/ 0 w 851"/>
                      <a:gd name="T43" fmla="*/ 1287 h 1438"/>
                      <a:gd name="T44" fmla="*/ 0 w 851"/>
                      <a:gd name="T45" fmla="*/ 152 h 1438"/>
                      <a:gd name="T46" fmla="*/ 5 w 851"/>
                      <a:gd name="T47" fmla="*/ 111 h 1438"/>
                      <a:gd name="T48" fmla="*/ 22 w 851"/>
                      <a:gd name="T49" fmla="*/ 75 h 1438"/>
                      <a:gd name="T50" fmla="*/ 46 w 851"/>
                      <a:gd name="T51" fmla="*/ 44 h 1438"/>
                      <a:gd name="T52" fmla="*/ 75 w 851"/>
                      <a:gd name="T53" fmla="*/ 20 h 1438"/>
                      <a:gd name="T54" fmla="*/ 111 w 851"/>
                      <a:gd name="T55" fmla="*/ 5 h 1438"/>
                      <a:gd name="T56" fmla="*/ 152 w 851"/>
                      <a:gd name="T57" fmla="*/ 0 h 1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1" h="1438">
                        <a:moveTo>
                          <a:pt x="152" y="0"/>
                        </a:moveTo>
                        <a:lnTo>
                          <a:pt x="700" y="0"/>
                        </a:lnTo>
                        <a:lnTo>
                          <a:pt x="740" y="5"/>
                        </a:lnTo>
                        <a:lnTo>
                          <a:pt x="777" y="20"/>
                        </a:lnTo>
                        <a:lnTo>
                          <a:pt x="808" y="44"/>
                        </a:lnTo>
                        <a:lnTo>
                          <a:pt x="831" y="75"/>
                        </a:lnTo>
                        <a:lnTo>
                          <a:pt x="846" y="111"/>
                        </a:lnTo>
                        <a:lnTo>
                          <a:pt x="851" y="152"/>
                        </a:lnTo>
                        <a:lnTo>
                          <a:pt x="851" y="1287"/>
                        </a:lnTo>
                        <a:lnTo>
                          <a:pt x="846" y="1327"/>
                        </a:lnTo>
                        <a:lnTo>
                          <a:pt x="831" y="1363"/>
                        </a:lnTo>
                        <a:lnTo>
                          <a:pt x="808" y="1394"/>
                        </a:lnTo>
                        <a:lnTo>
                          <a:pt x="777" y="1418"/>
                        </a:lnTo>
                        <a:lnTo>
                          <a:pt x="740" y="1433"/>
                        </a:lnTo>
                        <a:lnTo>
                          <a:pt x="700" y="1438"/>
                        </a:lnTo>
                        <a:lnTo>
                          <a:pt x="152" y="1438"/>
                        </a:lnTo>
                        <a:lnTo>
                          <a:pt x="111" y="1433"/>
                        </a:lnTo>
                        <a:lnTo>
                          <a:pt x="75" y="1418"/>
                        </a:lnTo>
                        <a:lnTo>
                          <a:pt x="46" y="1394"/>
                        </a:lnTo>
                        <a:lnTo>
                          <a:pt x="22" y="1363"/>
                        </a:lnTo>
                        <a:lnTo>
                          <a:pt x="5" y="1327"/>
                        </a:lnTo>
                        <a:lnTo>
                          <a:pt x="0" y="1287"/>
                        </a:lnTo>
                        <a:lnTo>
                          <a:pt x="0" y="152"/>
                        </a:lnTo>
                        <a:lnTo>
                          <a:pt x="5" y="111"/>
                        </a:lnTo>
                        <a:lnTo>
                          <a:pt x="22" y="75"/>
                        </a:lnTo>
                        <a:lnTo>
                          <a:pt x="46" y="44"/>
                        </a:lnTo>
                        <a:lnTo>
                          <a:pt x="75" y="20"/>
                        </a:lnTo>
                        <a:lnTo>
                          <a:pt x="111" y="5"/>
                        </a:lnTo>
                        <a:lnTo>
                          <a:pt x="152" y="0"/>
                        </a:lnTo>
                        <a:close/>
                      </a:path>
                    </a:pathLst>
                  </a:custGeom>
                  <a:gradFill>
                    <a:gsLst>
                      <a:gs pos="83000">
                        <a:schemeClr val="bg1">
                          <a:lumMod val="63000"/>
                        </a:schemeClr>
                      </a:gs>
                      <a:gs pos="0">
                        <a:srgbClr val="5A5A5A">
                          <a:lumMod val="54000"/>
                        </a:srgbClr>
                      </a:gs>
                      <a:gs pos="39195">
                        <a:schemeClr val="bg1">
                          <a:lumMod val="89000"/>
                          <a:lumOff val="11000"/>
                        </a:schemeClr>
                      </a:gs>
                      <a:gs pos="62000">
                        <a:srgbClr val="000000">
                          <a:lumMod val="77000"/>
                        </a:srgbClr>
                      </a:gs>
                      <a:gs pos="13000">
                        <a:schemeClr val="bg1">
                          <a:lumMod val="65000"/>
                        </a:schemeClr>
                      </a:gs>
                      <a:gs pos="100000">
                        <a:schemeClr val="tx1">
                          <a:alpha val="53000"/>
                          <a:lumMod val="66000"/>
                          <a:lumOff val="34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33" name="Freeform 12">
                    <a:extLst>
                      <a:ext uri="{FF2B5EF4-FFF2-40B4-BE49-F238E27FC236}">
                        <a16:creationId xmlns:a16="http://schemas.microsoft.com/office/drawing/2014/main" id="{EBDEBB11-0B18-7DD2-BB73-983A0C065FAC}"/>
                      </a:ext>
                    </a:extLst>
                  </p:cNvPr>
                  <p:cNvSpPr>
                    <a:spLocks/>
                  </p:cNvSpPr>
                  <p:nvPr/>
                </p:nvSpPr>
                <p:spPr bwMode="auto">
                  <a:xfrm rot="3243413">
                    <a:off x="2343553" y="4272635"/>
                    <a:ext cx="646747" cy="2360203"/>
                  </a:xfrm>
                  <a:custGeom>
                    <a:avLst/>
                    <a:gdLst>
                      <a:gd name="T0" fmla="*/ 124 w 972"/>
                      <a:gd name="T1" fmla="*/ 0 h 2636"/>
                      <a:gd name="T2" fmla="*/ 151 w 972"/>
                      <a:gd name="T3" fmla="*/ 0 h 2636"/>
                      <a:gd name="T4" fmla="*/ 820 w 972"/>
                      <a:gd name="T5" fmla="*/ 0 h 2636"/>
                      <a:gd name="T6" fmla="*/ 848 w 972"/>
                      <a:gd name="T7" fmla="*/ 0 h 2636"/>
                      <a:gd name="T8" fmla="*/ 873 w 972"/>
                      <a:gd name="T9" fmla="*/ 0 h 2636"/>
                      <a:gd name="T10" fmla="*/ 897 w 972"/>
                      <a:gd name="T11" fmla="*/ 2 h 2636"/>
                      <a:gd name="T12" fmla="*/ 919 w 972"/>
                      <a:gd name="T13" fmla="*/ 6 h 2636"/>
                      <a:gd name="T14" fmla="*/ 937 w 972"/>
                      <a:gd name="T15" fmla="*/ 11 h 2636"/>
                      <a:gd name="T16" fmla="*/ 952 w 972"/>
                      <a:gd name="T17" fmla="*/ 20 h 2636"/>
                      <a:gd name="T18" fmla="*/ 963 w 972"/>
                      <a:gd name="T19" fmla="*/ 35 h 2636"/>
                      <a:gd name="T20" fmla="*/ 970 w 972"/>
                      <a:gd name="T21" fmla="*/ 53 h 2636"/>
                      <a:gd name="T22" fmla="*/ 972 w 972"/>
                      <a:gd name="T23" fmla="*/ 77 h 2636"/>
                      <a:gd name="T24" fmla="*/ 972 w 972"/>
                      <a:gd name="T25" fmla="*/ 2484 h 2636"/>
                      <a:gd name="T26" fmla="*/ 966 w 972"/>
                      <a:gd name="T27" fmla="*/ 2525 h 2636"/>
                      <a:gd name="T28" fmla="*/ 952 w 972"/>
                      <a:gd name="T29" fmla="*/ 2561 h 2636"/>
                      <a:gd name="T30" fmla="*/ 928 w 972"/>
                      <a:gd name="T31" fmla="*/ 2592 h 2636"/>
                      <a:gd name="T32" fmla="*/ 897 w 972"/>
                      <a:gd name="T33" fmla="*/ 2616 h 2636"/>
                      <a:gd name="T34" fmla="*/ 860 w 972"/>
                      <a:gd name="T35" fmla="*/ 2632 h 2636"/>
                      <a:gd name="T36" fmla="*/ 820 w 972"/>
                      <a:gd name="T37" fmla="*/ 2636 h 2636"/>
                      <a:gd name="T38" fmla="*/ 151 w 972"/>
                      <a:gd name="T39" fmla="*/ 2636 h 2636"/>
                      <a:gd name="T40" fmla="*/ 111 w 972"/>
                      <a:gd name="T41" fmla="*/ 2632 h 2636"/>
                      <a:gd name="T42" fmla="*/ 75 w 972"/>
                      <a:gd name="T43" fmla="*/ 2616 h 2636"/>
                      <a:gd name="T44" fmla="*/ 45 w 972"/>
                      <a:gd name="T45" fmla="*/ 2592 h 2636"/>
                      <a:gd name="T46" fmla="*/ 22 w 972"/>
                      <a:gd name="T47" fmla="*/ 2561 h 2636"/>
                      <a:gd name="T48" fmla="*/ 5 w 972"/>
                      <a:gd name="T49" fmla="*/ 2525 h 2636"/>
                      <a:gd name="T50" fmla="*/ 0 w 972"/>
                      <a:gd name="T51" fmla="*/ 2484 h 2636"/>
                      <a:gd name="T52" fmla="*/ 0 w 972"/>
                      <a:gd name="T53" fmla="*/ 77 h 2636"/>
                      <a:gd name="T54" fmla="*/ 3 w 972"/>
                      <a:gd name="T55" fmla="*/ 53 h 2636"/>
                      <a:gd name="T56" fmla="*/ 9 w 972"/>
                      <a:gd name="T57" fmla="*/ 35 h 2636"/>
                      <a:gd name="T58" fmla="*/ 22 w 972"/>
                      <a:gd name="T59" fmla="*/ 20 h 2636"/>
                      <a:gd name="T60" fmla="*/ 36 w 972"/>
                      <a:gd name="T61" fmla="*/ 11 h 2636"/>
                      <a:gd name="T62" fmla="*/ 54 w 972"/>
                      <a:gd name="T63" fmla="*/ 6 h 2636"/>
                      <a:gd name="T64" fmla="*/ 75 w 972"/>
                      <a:gd name="T65" fmla="*/ 2 h 2636"/>
                      <a:gd name="T66" fmla="*/ 98 w 972"/>
                      <a:gd name="T67" fmla="*/ 0 h 2636"/>
                      <a:gd name="T68" fmla="*/ 124 w 972"/>
                      <a:gd name="T69" fmla="*/ 0 h 2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2" h="2636">
                        <a:moveTo>
                          <a:pt x="124" y="0"/>
                        </a:moveTo>
                        <a:lnTo>
                          <a:pt x="151" y="0"/>
                        </a:lnTo>
                        <a:lnTo>
                          <a:pt x="820" y="0"/>
                        </a:lnTo>
                        <a:lnTo>
                          <a:pt x="848" y="0"/>
                        </a:lnTo>
                        <a:lnTo>
                          <a:pt x="873" y="0"/>
                        </a:lnTo>
                        <a:lnTo>
                          <a:pt x="897" y="2"/>
                        </a:lnTo>
                        <a:lnTo>
                          <a:pt x="919" y="6"/>
                        </a:lnTo>
                        <a:lnTo>
                          <a:pt x="937" y="11"/>
                        </a:lnTo>
                        <a:lnTo>
                          <a:pt x="952" y="20"/>
                        </a:lnTo>
                        <a:lnTo>
                          <a:pt x="963" y="35"/>
                        </a:lnTo>
                        <a:lnTo>
                          <a:pt x="970" y="53"/>
                        </a:lnTo>
                        <a:lnTo>
                          <a:pt x="972" y="77"/>
                        </a:lnTo>
                        <a:lnTo>
                          <a:pt x="972" y="2484"/>
                        </a:lnTo>
                        <a:lnTo>
                          <a:pt x="966" y="2525"/>
                        </a:lnTo>
                        <a:lnTo>
                          <a:pt x="952" y="2561"/>
                        </a:lnTo>
                        <a:lnTo>
                          <a:pt x="928" y="2592"/>
                        </a:lnTo>
                        <a:lnTo>
                          <a:pt x="897" y="2616"/>
                        </a:lnTo>
                        <a:lnTo>
                          <a:pt x="860" y="2632"/>
                        </a:lnTo>
                        <a:lnTo>
                          <a:pt x="820" y="2636"/>
                        </a:lnTo>
                        <a:lnTo>
                          <a:pt x="151" y="2636"/>
                        </a:lnTo>
                        <a:lnTo>
                          <a:pt x="111" y="2632"/>
                        </a:lnTo>
                        <a:lnTo>
                          <a:pt x="75" y="2616"/>
                        </a:lnTo>
                        <a:lnTo>
                          <a:pt x="45" y="2592"/>
                        </a:lnTo>
                        <a:lnTo>
                          <a:pt x="22" y="2561"/>
                        </a:lnTo>
                        <a:lnTo>
                          <a:pt x="5" y="2525"/>
                        </a:lnTo>
                        <a:lnTo>
                          <a:pt x="0" y="2484"/>
                        </a:lnTo>
                        <a:lnTo>
                          <a:pt x="0" y="77"/>
                        </a:lnTo>
                        <a:lnTo>
                          <a:pt x="3" y="53"/>
                        </a:lnTo>
                        <a:lnTo>
                          <a:pt x="9" y="35"/>
                        </a:lnTo>
                        <a:lnTo>
                          <a:pt x="22" y="20"/>
                        </a:lnTo>
                        <a:lnTo>
                          <a:pt x="36" y="11"/>
                        </a:lnTo>
                        <a:lnTo>
                          <a:pt x="54" y="6"/>
                        </a:lnTo>
                        <a:lnTo>
                          <a:pt x="75" y="2"/>
                        </a:lnTo>
                        <a:lnTo>
                          <a:pt x="98" y="0"/>
                        </a:lnTo>
                        <a:lnTo>
                          <a:pt x="124" y="0"/>
                        </a:lnTo>
                        <a:close/>
                      </a:path>
                    </a:pathLst>
                  </a:custGeom>
                  <a:gradFill>
                    <a:gsLst>
                      <a:gs pos="83000">
                        <a:schemeClr val="bg1">
                          <a:lumMod val="77000"/>
                          <a:lumOff val="23000"/>
                        </a:schemeClr>
                      </a:gs>
                      <a:gs pos="0">
                        <a:srgbClr val="5A5A5A">
                          <a:lumMod val="58000"/>
                          <a:lumOff val="42000"/>
                        </a:srgbClr>
                      </a:gs>
                      <a:gs pos="39195">
                        <a:schemeClr val="bg1">
                          <a:lumMod val="98000"/>
                        </a:schemeClr>
                      </a:gs>
                      <a:gs pos="62000">
                        <a:srgbClr val="000000">
                          <a:lumMod val="58000"/>
                          <a:lumOff val="42000"/>
                        </a:srgbClr>
                      </a:gs>
                      <a:gs pos="13000">
                        <a:schemeClr val="bg1"/>
                      </a:gs>
                      <a:gs pos="100000">
                        <a:schemeClr val="tx1">
                          <a:alpha val="53000"/>
                          <a:lumMod val="41000"/>
                          <a:lumOff val="59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34" name="Freeform 34">
                    <a:extLst>
                      <a:ext uri="{FF2B5EF4-FFF2-40B4-BE49-F238E27FC236}">
                        <a16:creationId xmlns:a16="http://schemas.microsoft.com/office/drawing/2014/main" id="{5845451C-BD2F-556C-1299-AB1442C62EC4}"/>
                      </a:ext>
                    </a:extLst>
                  </p:cNvPr>
                  <p:cNvSpPr>
                    <a:spLocks/>
                  </p:cNvSpPr>
                  <p:nvPr/>
                </p:nvSpPr>
                <p:spPr bwMode="auto">
                  <a:xfrm rot="3243413">
                    <a:off x="3481565" y="4561709"/>
                    <a:ext cx="600835" cy="164348"/>
                  </a:xfrm>
                  <a:custGeom>
                    <a:avLst/>
                    <a:gdLst>
                      <a:gd name="T0" fmla="*/ 79 w 903"/>
                      <a:gd name="T1" fmla="*/ 0 h 247"/>
                      <a:gd name="T2" fmla="*/ 824 w 903"/>
                      <a:gd name="T3" fmla="*/ 0 h 247"/>
                      <a:gd name="T4" fmla="*/ 850 w 903"/>
                      <a:gd name="T5" fmla="*/ 5 h 247"/>
                      <a:gd name="T6" fmla="*/ 870 w 903"/>
                      <a:gd name="T7" fmla="*/ 16 h 247"/>
                      <a:gd name="T8" fmla="*/ 888 w 903"/>
                      <a:gd name="T9" fmla="*/ 33 h 247"/>
                      <a:gd name="T10" fmla="*/ 899 w 903"/>
                      <a:gd name="T11" fmla="*/ 55 h 247"/>
                      <a:gd name="T12" fmla="*/ 903 w 903"/>
                      <a:gd name="T13" fmla="*/ 80 h 247"/>
                      <a:gd name="T14" fmla="*/ 903 w 903"/>
                      <a:gd name="T15" fmla="*/ 168 h 247"/>
                      <a:gd name="T16" fmla="*/ 899 w 903"/>
                      <a:gd name="T17" fmla="*/ 194 h 247"/>
                      <a:gd name="T18" fmla="*/ 888 w 903"/>
                      <a:gd name="T19" fmla="*/ 216 h 247"/>
                      <a:gd name="T20" fmla="*/ 870 w 903"/>
                      <a:gd name="T21" fmla="*/ 232 h 247"/>
                      <a:gd name="T22" fmla="*/ 850 w 903"/>
                      <a:gd name="T23" fmla="*/ 243 h 247"/>
                      <a:gd name="T24" fmla="*/ 824 w 903"/>
                      <a:gd name="T25" fmla="*/ 247 h 247"/>
                      <a:gd name="T26" fmla="*/ 79 w 903"/>
                      <a:gd name="T27" fmla="*/ 247 h 247"/>
                      <a:gd name="T28" fmla="*/ 55 w 903"/>
                      <a:gd name="T29" fmla="*/ 243 h 247"/>
                      <a:gd name="T30" fmla="*/ 33 w 903"/>
                      <a:gd name="T31" fmla="*/ 232 h 247"/>
                      <a:gd name="T32" fmla="*/ 17 w 903"/>
                      <a:gd name="T33" fmla="*/ 216 h 247"/>
                      <a:gd name="T34" fmla="*/ 6 w 903"/>
                      <a:gd name="T35" fmla="*/ 194 h 247"/>
                      <a:gd name="T36" fmla="*/ 0 w 903"/>
                      <a:gd name="T37" fmla="*/ 168 h 247"/>
                      <a:gd name="T38" fmla="*/ 0 w 903"/>
                      <a:gd name="T39" fmla="*/ 80 h 247"/>
                      <a:gd name="T40" fmla="*/ 6 w 903"/>
                      <a:gd name="T41" fmla="*/ 55 h 247"/>
                      <a:gd name="T42" fmla="*/ 17 w 903"/>
                      <a:gd name="T43" fmla="*/ 33 h 247"/>
                      <a:gd name="T44" fmla="*/ 33 w 903"/>
                      <a:gd name="T45" fmla="*/ 16 h 247"/>
                      <a:gd name="T46" fmla="*/ 55 w 903"/>
                      <a:gd name="T47" fmla="*/ 5 h 247"/>
                      <a:gd name="T48" fmla="*/ 79 w 903"/>
                      <a:gd name="T4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3" h="247">
                        <a:moveTo>
                          <a:pt x="79" y="0"/>
                        </a:moveTo>
                        <a:lnTo>
                          <a:pt x="824" y="0"/>
                        </a:lnTo>
                        <a:lnTo>
                          <a:pt x="850" y="5"/>
                        </a:lnTo>
                        <a:lnTo>
                          <a:pt x="870" y="16"/>
                        </a:lnTo>
                        <a:lnTo>
                          <a:pt x="888" y="33"/>
                        </a:lnTo>
                        <a:lnTo>
                          <a:pt x="899" y="55"/>
                        </a:lnTo>
                        <a:lnTo>
                          <a:pt x="903" y="80"/>
                        </a:lnTo>
                        <a:lnTo>
                          <a:pt x="903" y="168"/>
                        </a:lnTo>
                        <a:lnTo>
                          <a:pt x="899" y="194"/>
                        </a:lnTo>
                        <a:lnTo>
                          <a:pt x="888" y="216"/>
                        </a:lnTo>
                        <a:lnTo>
                          <a:pt x="870" y="232"/>
                        </a:lnTo>
                        <a:lnTo>
                          <a:pt x="850" y="243"/>
                        </a:lnTo>
                        <a:lnTo>
                          <a:pt x="824" y="247"/>
                        </a:lnTo>
                        <a:lnTo>
                          <a:pt x="79" y="247"/>
                        </a:lnTo>
                        <a:lnTo>
                          <a:pt x="55" y="243"/>
                        </a:lnTo>
                        <a:lnTo>
                          <a:pt x="33" y="232"/>
                        </a:lnTo>
                        <a:lnTo>
                          <a:pt x="17" y="216"/>
                        </a:lnTo>
                        <a:lnTo>
                          <a:pt x="6" y="194"/>
                        </a:lnTo>
                        <a:lnTo>
                          <a:pt x="0" y="168"/>
                        </a:lnTo>
                        <a:lnTo>
                          <a:pt x="0" y="80"/>
                        </a:lnTo>
                        <a:lnTo>
                          <a:pt x="6" y="55"/>
                        </a:lnTo>
                        <a:lnTo>
                          <a:pt x="17" y="33"/>
                        </a:lnTo>
                        <a:lnTo>
                          <a:pt x="33" y="16"/>
                        </a:lnTo>
                        <a:lnTo>
                          <a:pt x="55" y="5"/>
                        </a:lnTo>
                        <a:lnTo>
                          <a:pt x="79" y="0"/>
                        </a:lnTo>
                        <a:close/>
                      </a:path>
                    </a:pathLst>
                  </a:custGeom>
                  <a:gradFill>
                    <a:gsLst>
                      <a:gs pos="83000">
                        <a:schemeClr val="bg1">
                          <a:lumMod val="77000"/>
                          <a:lumOff val="23000"/>
                        </a:schemeClr>
                      </a:gs>
                      <a:gs pos="0">
                        <a:srgbClr val="5A5A5A">
                          <a:lumMod val="58000"/>
                          <a:lumOff val="42000"/>
                        </a:srgbClr>
                      </a:gs>
                      <a:gs pos="39195">
                        <a:schemeClr val="bg1">
                          <a:lumMod val="98000"/>
                        </a:schemeClr>
                      </a:gs>
                      <a:gs pos="62000">
                        <a:srgbClr val="000000">
                          <a:lumMod val="58000"/>
                          <a:lumOff val="42000"/>
                        </a:srgbClr>
                      </a:gs>
                      <a:gs pos="13000">
                        <a:schemeClr val="bg1"/>
                      </a:gs>
                      <a:gs pos="100000">
                        <a:schemeClr val="tx1">
                          <a:alpha val="53000"/>
                          <a:lumMod val="41000"/>
                          <a:lumOff val="59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35" name="Freeform 12">
                    <a:extLst>
                      <a:ext uri="{FF2B5EF4-FFF2-40B4-BE49-F238E27FC236}">
                        <a16:creationId xmlns:a16="http://schemas.microsoft.com/office/drawing/2014/main" id="{9C3BD077-912C-1F7A-C7E0-66F8FA87B681}"/>
                      </a:ext>
                    </a:extLst>
                  </p:cNvPr>
                  <p:cNvSpPr>
                    <a:spLocks/>
                  </p:cNvSpPr>
                  <p:nvPr/>
                </p:nvSpPr>
                <p:spPr bwMode="auto">
                  <a:xfrm rot="3243413">
                    <a:off x="1701823" y="5702390"/>
                    <a:ext cx="651800" cy="425638"/>
                  </a:xfrm>
                  <a:custGeom>
                    <a:avLst/>
                    <a:gdLst>
                      <a:gd name="T0" fmla="*/ 124 w 972"/>
                      <a:gd name="T1" fmla="*/ 0 h 2636"/>
                      <a:gd name="T2" fmla="*/ 151 w 972"/>
                      <a:gd name="T3" fmla="*/ 0 h 2636"/>
                      <a:gd name="T4" fmla="*/ 820 w 972"/>
                      <a:gd name="T5" fmla="*/ 0 h 2636"/>
                      <a:gd name="T6" fmla="*/ 848 w 972"/>
                      <a:gd name="T7" fmla="*/ 0 h 2636"/>
                      <a:gd name="T8" fmla="*/ 873 w 972"/>
                      <a:gd name="T9" fmla="*/ 0 h 2636"/>
                      <a:gd name="T10" fmla="*/ 897 w 972"/>
                      <a:gd name="T11" fmla="*/ 2 h 2636"/>
                      <a:gd name="T12" fmla="*/ 919 w 972"/>
                      <a:gd name="T13" fmla="*/ 6 h 2636"/>
                      <a:gd name="T14" fmla="*/ 937 w 972"/>
                      <a:gd name="T15" fmla="*/ 11 h 2636"/>
                      <a:gd name="T16" fmla="*/ 952 w 972"/>
                      <a:gd name="T17" fmla="*/ 20 h 2636"/>
                      <a:gd name="T18" fmla="*/ 963 w 972"/>
                      <a:gd name="T19" fmla="*/ 35 h 2636"/>
                      <a:gd name="T20" fmla="*/ 970 w 972"/>
                      <a:gd name="T21" fmla="*/ 53 h 2636"/>
                      <a:gd name="T22" fmla="*/ 972 w 972"/>
                      <a:gd name="T23" fmla="*/ 77 h 2636"/>
                      <a:gd name="T24" fmla="*/ 972 w 972"/>
                      <a:gd name="T25" fmla="*/ 2484 h 2636"/>
                      <a:gd name="T26" fmla="*/ 966 w 972"/>
                      <a:gd name="T27" fmla="*/ 2525 h 2636"/>
                      <a:gd name="T28" fmla="*/ 952 w 972"/>
                      <a:gd name="T29" fmla="*/ 2561 h 2636"/>
                      <a:gd name="T30" fmla="*/ 928 w 972"/>
                      <a:gd name="T31" fmla="*/ 2592 h 2636"/>
                      <a:gd name="T32" fmla="*/ 897 w 972"/>
                      <a:gd name="T33" fmla="*/ 2616 h 2636"/>
                      <a:gd name="T34" fmla="*/ 860 w 972"/>
                      <a:gd name="T35" fmla="*/ 2632 h 2636"/>
                      <a:gd name="T36" fmla="*/ 820 w 972"/>
                      <a:gd name="T37" fmla="*/ 2636 h 2636"/>
                      <a:gd name="T38" fmla="*/ 151 w 972"/>
                      <a:gd name="T39" fmla="*/ 2636 h 2636"/>
                      <a:gd name="T40" fmla="*/ 111 w 972"/>
                      <a:gd name="T41" fmla="*/ 2632 h 2636"/>
                      <a:gd name="T42" fmla="*/ 75 w 972"/>
                      <a:gd name="T43" fmla="*/ 2616 h 2636"/>
                      <a:gd name="T44" fmla="*/ 45 w 972"/>
                      <a:gd name="T45" fmla="*/ 2592 h 2636"/>
                      <a:gd name="T46" fmla="*/ 22 w 972"/>
                      <a:gd name="T47" fmla="*/ 2561 h 2636"/>
                      <a:gd name="T48" fmla="*/ 5 w 972"/>
                      <a:gd name="T49" fmla="*/ 2525 h 2636"/>
                      <a:gd name="T50" fmla="*/ 0 w 972"/>
                      <a:gd name="T51" fmla="*/ 2484 h 2636"/>
                      <a:gd name="T52" fmla="*/ 0 w 972"/>
                      <a:gd name="T53" fmla="*/ 77 h 2636"/>
                      <a:gd name="T54" fmla="*/ 3 w 972"/>
                      <a:gd name="T55" fmla="*/ 53 h 2636"/>
                      <a:gd name="T56" fmla="*/ 9 w 972"/>
                      <a:gd name="T57" fmla="*/ 35 h 2636"/>
                      <a:gd name="T58" fmla="*/ 22 w 972"/>
                      <a:gd name="T59" fmla="*/ 20 h 2636"/>
                      <a:gd name="T60" fmla="*/ 36 w 972"/>
                      <a:gd name="T61" fmla="*/ 11 h 2636"/>
                      <a:gd name="T62" fmla="*/ 54 w 972"/>
                      <a:gd name="T63" fmla="*/ 6 h 2636"/>
                      <a:gd name="T64" fmla="*/ 75 w 972"/>
                      <a:gd name="T65" fmla="*/ 2 h 2636"/>
                      <a:gd name="T66" fmla="*/ 98 w 972"/>
                      <a:gd name="T67" fmla="*/ 0 h 2636"/>
                      <a:gd name="T68" fmla="*/ 124 w 972"/>
                      <a:gd name="T69" fmla="*/ 0 h 2636"/>
                      <a:gd name="connsiteX0" fmla="*/ 1292 w 10016"/>
                      <a:gd name="connsiteY0" fmla="*/ 0 h 10000"/>
                      <a:gd name="connsiteX1" fmla="*/ 1569 w 10016"/>
                      <a:gd name="connsiteY1" fmla="*/ 0 h 10000"/>
                      <a:gd name="connsiteX2" fmla="*/ 8452 w 10016"/>
                      <a:gd name="connsiteY2" fmla="*/ 0 h 10000"/>
                      <a:gd name="connsiteX3" fmla="*/ 8740 w 10016"/>
                      <a:gd name="connsiteY3" fmla="*/ 0 h 10000"/>
                      <a:gd name="connsiteX4" fmla="*/ 8997 w 10016"/>
                      <a:gd name="connsiteY4" fmla="*/ 0 h 10000"/>
                      <a:gd name="connsiteX5" fmla="*/ 9244 w 10016"/>
                      <a:gd name="connsiteY5" fmla="*/ 8 h 10000"/>
                      <a:gd name="connsiteX6" fmla="*/ 9471 w 10016"/>
                      <a:gd name="connsiteY6" fmla="*/ 23 h 10000"/>
                      <a:gd name="connsiteX7" fmla="*/ 9656 w 10016"/>
                      <a:gd name="connsiteY7" fmla="*/ 42 h 10000"/>
                      <a:gd name="connsiteX8" fmla="*/ 9810 w 10016"/>
                      <a:gd name="connsiteY8" fmla="*/ 76 h 10000"/>
                      <a:gd name="connsiteX9" fmla="*/ 9923 w 10016"/>
                      <a:gd name="connsiteY9" fmla="*/ 133 h 10000"/>
                      <a:gd name="connsiteX10" fmla="*/ 9995 w 10016"/>
                      <a:gd name="connsiteY10" fmla="*/ 201 h 10000"/>
                      <a:gd name="connsiteX11" fmla="*/ 10016 w 10016"/>
                      <a:gd name="connsiteY11" fmla="*/ 292 h 10000"/>
                      <a:gd name="connsiteX12" fmla="*/ 10016 w 10016"/>
                      <a:gd name="connsiteY12" fmla="*/ 9423 h 10000"/>
                      <a:gd name="connsiteX13" fmla="*/ 9954 w 10016"/>
                      <a:gd name="connsiteY13" fmla="*/ 9579 h 10000"/>
                      <a:gd name="connsiteX14" fmla="*/ 9810 w 10016"/>
                      <a:gd name="connsiteY14" fmla="*/ 9715 h 10000"/>
                      <a:gd name="connsiteX15" fmla="*/ 9563 w 10016"/>
                      <a:gd name="connsiteY15" fmla="*/ 9833 h 10000"/>
                      <a:gd name="connsiteX16" fmla="*/ 9244 w 10016"/>
                      <a:gd name="connsiteY16" fmla="*/ 9924 h 10000"/>
                      <a:gd name="connsiteX17" fmla="*/ 8864 w 10016"/>
                      <a:gd name="connsiteY17" fmla="*/ 9985 h 10000"/>
                      <a:gd name="connsiteX18" fmla="*/ 8452 w 10016"/>
                      <a:gd name="connsiteY18" fmla="*/ 10000 h 10000"/>
                      <a:gd name="connsiteX19" fmla="*/ 1569 w 10016"/>
                      <a:gd name="connsiteY19" fmla="*/ 10000 h 10000"/>
                      <a:gd name="connsiteX20" fmla="*/ 1158 w 10016"/>
                      <a:gd name="connsiteY20" fmla="*/ 9985 h 10000"/>
                      <a:gd name="connsiteX21" fmla="*/ 788 w 10016"/>
                      <a:gd name="connsiteY21" fmla="*/ 9924 h 10000"/>
                      <a:gd name="connsiteX22" fmla="*/ 479 w 10016"/>
                      <a:gd name="connsiteY22" fmla="*/ 9833 h 10000"/>
                      <a:gd name="connsiteX23" fmla="*/ 242 w 10016"/>
                      <a:gd name="connsiteY23" fmla="*/ 9715 h 10000"/>
                      <a:gd name="connsiteX24" fmla="*/ 67 w 10016"/>
                      <a:gd name="connsiteY24" fmla="*/ 9579 h 10000"/>
                      <a:gd name="connsiteX25" fmla="*/ 16 w 10016"/>
                      <a:gd name="connsiteY25" fmla="*/ 9423 h 10000"/>
                      <a:gd name="connsiteX26" fmla="*/ 0 w 10016"/>
                      <a:gd name="connsiteY26" fmla="*/ 7482 h 10000"/>
                      <a:gd name="connsiteX27" fmla="*/ 16 w 10016"/>
                      <a:gd name="connsiteY27" fmla="*/ 292 h 10000"/>
                      <a:gd name="connsiteX28" fmla="*/ 47 w 10016"/>
                      <a:gd name="connsiteY28" fmla="*/ 201 h 10000"/>
                      <a:gd name="connsiteX29" fmla="*/ 109 w 10016"/>
                      <a:gd name="connsiteY29" fmla="*/ 133 h 10000"/>
                      <a:gd name="connsiteX30" fmla="*/ 242 w 10016"/>
                      <a:gd name="connsiteY30" fmla="*/ 76 h 10000"/>
                      <a:gd name="connsiteX31" fmla="*/ 386 w 10016"/>
                      <a:gd name="connsiteY31" fmla="*/ 42 h 10000"/>
                      <a:gd name="connsiteX32" fmla="*/ 572 w 10016"/>
                      <a:gd name="connsiteY32" fmla="*/ 23 h 10000"/>
                      <a:gd name="connsiteX33" fmla="*/ 788 w 10016"/>
                      <a:gd name="connsiteY33" fmla="*/ 8 h 10000"/>
                      <a:gd name="connsiteX34" fmla="*/ 1024 w 10016"/>
                      <a:gd name="connsiteY34" fmla="*/ 0 h 10000"/>
                      <a:gd name="connsiteX35" fmla="*/ 1292 w 10016"/>
                      <a:gd name="connsiteY35"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9923 w 10035"/>
                      <a:gd name="connsiteY9" fmla="*/ 133 h 10000"/>
                      <a:gd name="connsiteX10" fmla="*/ 9995 w 10035"/>
                      <a:gd name="connsiteY10" fmla="*/ 201 h 10000"/>
                      <a:gd name="connsiteX11" fmla="*/ 10016 w 10035"/>
                      <a:gd name="connsiteY11" fmla="*/ 292 h 10000"/>
                      <a:gd name="connsiteX12" fmla="*/ 10035 w 10035"/>
                      <a:gd name="connsiteY12" fmla="*/ 7579 h 10000"/>
                      <a:gd name="connsiteX13" fmla="*/ 10016 w 10035"/>
                      <a:gd name="connsiteY13" fmla="*/ 9423 h 10000"/>
                      <a:gd name="connsiteX14" fmla="*/ 9954 w 10035"/>
                      <a:gd name="connsiteY14" fmla="*/ 9579 h 10000"/>
                      <a:gd name="connsiteX15" fmla="*/ 9810 w 10035"/>
                      <a:gd name="connsiteY15" fmla="*/ 9715 h 10000"/>
                      <a:gd name="connsiteX16" fmla="*/ 9563 w 10035"/>
                      <a:gd name="connsiteY16" fmla="*/ 9833 h 10000"/>
                      <a:gd name="connsiteX17" fmla="*/ 9244 w 10035"/>
                      <a:gd name="connsiteY17" fmla="*/ 9924 h 10000"/>
                      <a:gd name="connsiteX18" fmla="*/ 8864 w 10035"/>
                      <a:gd name="connsiteY18" fmla="*/ 9985 h 10000"/>
                      <a:gd name="connsiteX19" fmla="*/ 8452 w 10035"/>
                      <a:gd name="connsiteY19" fmla="*/ 10000 h 10000"/>
                      <a:gd name="connsiteX20" fmla="*/ 1569 w 10035"/>
                      <a:gd name="connsiteY20" fmla="*/ 10000 h 10000"/>
                      <a:gd name="connsiteX21" fmla="*/ 1158 w 10035"/>
                      <a:gd name="connsiteY21" fmla="*/ 9985 h 10000"/>
                      <a:gd name="connsiteX22" fmla="*/ 788 w 10035"/>
                      <a:gd name="connsiteY22" fmla="*/ 9924 h 10000"/>
                      <a:gd name="connsiteX23" fmla="*/ 479 w 10035"/>
                      <a:gd name="connsiteY23" fmla="*/ 9833 h 10000"/>
                      <a:gd name="connsiteX24" fmla="*/ 242 w 10035"/>
                      <a:gd name="connsiteY24" fmla="*/ 9715 h 10000"/>
                      <a:gd name="connsiteX25" fmla="*/ 67 w 10035"/>
                      <a:gd name="connsiteY25" fmla="*/ 9579 h 10000"/>
                      <a:gd name="connsiteX26" fmla="*/ 16 w 10035"/>
                      <a:gd name="connsiteY26" fmla="*/ 9423 h 10000"/>
                      <a:gd name="connsiteX27" fmla="*/ 0 w 10035"/>
                      <a:gd name="connsiteY27" fmla="*/ 7482 h 10000"/>
                      <a:gd name="connsiteX28" fmla="*/ 16 w 10035"/>
                      <a:gd name="connsiteY28" fmla="*/ 292 h 10000"/>
                      <a:gd name="connsiteX29" fmla="*/ 47 w 10035"/>
                      <a:gd name="connsiteY29" fmla="*/ 201 h 10000"/>
                      <a:gd name="connsiteX30" fmla="*/ 109 w 10035"/>
                      <a:gd name="connsiteY30" fmla="*/ 133 h 10000"/>
                      <a:gd name="connsiteX31" fmla="*/ 242 w 10035"/>
                      <a:gd name="connsiteY31" fmla="*/ 76 h 10000"/>
                      <a:gd name="connsiteX32" fmla="*/ 386 w 10035"/>
                      <a:gd name="connsiteY32" fmla="*/ 42 h 10000"/>
                      <a:gd name="connsiteX33" fmla="*/ 572 w 10035"/>
                      <a:gd name="connsiteY33" fmla="*/ 23 h 10000"/>
                      <a:gd name="connsiteX34" fmla="*/ 788 w 10035"/>
                      <a:gd name="connsiteY34" fmla="*/ 8 h 10000"/>
                      <a:gd name="connsiteX35" fmla="*/ 1024 w 10035"/>
                      <a:gd name="connsiteY35" fmla="*/ 0 h 10000"/>
                      <a:gd name="connsiteX36" fmla="*/ 1292 w 10035"/>
                      <a:gd name="connsiteY36" fmla="*/ 0 h 10000"/>
                      <a:gd name="connsiteX0" fmla="*/ 1292 w 10035"/>
                      <a:gd name="connsiteY0" fmla="*/ 295 h 10295"/>
                      <a:gd name="connsiteX1" fmla="*/ 1569 w 10035"/>
                      <a:gd name="connsiteY1" fmla="*/ 295 h 10295"/>
                      <a:gd name="connsiteX2" fmla="*/ 8452 w 10035"/>
                      <a:gd name="connsiteY2" fmla="*/ 295 h 10295"/>
                      <a:gd name="connsiteX3" fmla="*/ 8740 w 10035"/>
                      <a:gd name="connsiteY3" fmla="*/ 295 h 10295"/>
                      <a:gd name="connsiteX4" fmla="*/ 8997 w 10035"/>
                      <a:gd name="connsiteY4" fmla="*/ 295 h 10295"/>
                      <a:gd name="connsiteX5" fmla="*/ 9244 w 10035"/>
                      <a:gd name="connsiteY5" fmla="*/ 303 h 10295"/>
                      <a:gd name="connsiteX6" fmla="*/ 9471 w 10035"/>
                      <a:gd name="connsiteY6" fmla="*/ 318 h 10295"/>
                      <a:gd name="connsiteX7" fmla="*/ 9656 w 10035"/>
                      <a:gd name="connsiteY7" fmla="*/ 337 h 10295"/>
                      <a:gd name="connsiteX8" fmla="*/ 9810 w 10035"/>
                      <a:gd name="connsiteY8" fmla="*/ 371 h 10295"/>
                      <a:gd name="connsiteX9" fmla="*/ 9923 w 10035"/>
                      <a:gd name="connsiteY9" fmla="*/ 428 h 10295"/>
                      <a:gd name="connsiteX10" fmla="*/ 10016 w 10035"/>
                      <a:gd name="connsiteY10" fmla="*/ 587 h 10295"/>
                      <a:gd name="connsiteX11" fmla="*/ 10035 w 10035"/>
                      <a:gd name="connsiteY11" fmla="*/ 7874 h 10295"/>
                      <a:gd name="connsiteX12" fmla="*/ 10016 w 10035"/>
                      <a:gd name="connsiteY12" fmla="*/ 9718 h 10295"/>
                      <a:gd name="connsiteX13" fmla="*/ 9954 w 10035"/>
                      <a:gd name="connsiteY13" fmla="*/ 9874 h 10295"/>
                      <a:gd name="connsiteX14" fmla="*/ 9810 w 10035"/>
                      <a:gd name="connsiteY14" fmla="*/ 10010 h 10295"/>
                      <a:gd name="connsiteX15" fmla="*/ 9563 w 10035"/>
                      <a:gd name="connsiteY15" fmla="*/ 10128 h 10295"/>
                      <a:gd name="connsiteX16" fmla="*/ 9244 w 10035"/>
                      <a:gd name="connsiteY16" fmla="*/ 10219 h 10295"/>
                      <a:gd name="connsiteX17" fmla="*/ 8864 w 10035"/>
                      <a:gd name="connsiteY17" fmla="*/ 10280 h 10295"/>
                      <a:gd name="connsiteX18" fmla="*/ 8452 w 10035"/>
                      <a:gd name="connsiteY18" fmla="*/ 10295 h 10295"/>
                      <a:gd name="connsiteX19" fmla="*/ 1569 w 10035"/>
                      <a:gd name="connsiteY19" fmla="*/ 10295 h 10295"/>
                      <a:gd name="connsiteX20" fmla="*/ 1158 w 10035"/>
                      <a:gd name="connsiteY20" fmla="*/ 10280 h 10295"/>
                      <a:gd name="connsiteX21" fmla="*/ 788 w 10035"/>
                      <a:gd name="connsiteY21" fmla="*/ 10219 h 10295"/>
                      <a:gd name="connsiteX22" fmla="*/ 479 w 10035"/>
                      <a:gd name="connsiteY22" fmla="*/ 10128 h 10295"/>
                      <a:gd name="connsiteX23" fmla="*/ 242 w 10035"/>
                      <a:gd name="connsiteY23" fmla="*/ 10010 h 10295"/>
                      <a:gd name="connsiteX24" fmla="*/ 67 w 10035"/>
                      <a:gd name="connsiteY24" fmla="*/ 9874 h 10295"/>
                      <a:gd name="connsiteX25" fmla="*/ 16 w 10035"/>
                      <a:gd name="connsiteY25" fmla="*/ 9718 h 10295"/>
                      <a:gd name="connsiteX26" fmla="*/ 0 w 10035"/>
                      <a:gd name="connsiteY26" fmla="*/ 7777 h 10295"/>
                      <a:gd name="connsiteX27" fmla="*/ 16 w 10035"/>
                      <a:gd name="connsiteY27" fmla="*/ 587 h 10295"/>
                      <a:gd name="connsiteX28" fmla="*/ 47 w 10035"/>
                      <a:gd name="connsiteY28" fmla="*/ 496 h 10295"/>
                      <a:gd name="connsiteX29" fmla="*/ 109 w 10035"/>
                      <a:gd name="connsiteY29" fmla="*/ 428 h 10295"/>
                      <a:gd name="connsiteX30" fmla="*/ 242 w 10035"/>
                      <a:gd name="connsiteY30" fmla="*/ 371 h 10295"/>
                      <a:gd name="connsiteX31" fmla="*/ 386 w 10035"/>
                      <a:gd name="connsiteY31" fmla="*/ 337 h 10295"/>
                      <a:gd name="connsiteX32" fmla="*/ 572 w 10035"/>
                      <a:gd name="connsiteY32" fmla="*/ 318 h 10295"/>
                      <a:gd name="connsiteX33" fmla="*/ 788 w 10035"/>
                      <a:gd name="connsiteY33" fmla="*/ 303 h 10295"/>
                      <a:gd name="connsiteX34" fmla="*/ 1024 w 10035"/>
                      <a:gd name="connsiteY34" fmla="*/ 295 h 10295"/>
                      <a:gd name="connsiteX35" fmla="*/ 1292 w 10035"/>
                      <a:gd name="connsiteY35" fmla="*/ 295 h 10295"/>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10016 w 10035"/>
                      <a:gd name="connsiteY9" fmla="*/ 292 h 10000"/>
                      <a:gd name="connsiteX10" fmla="*/ 10035 w 10035"/>
                      <a:gd name="connsiteY10" fmla="*/ 7579 h 10000"/>
                      <a:gd name="connsiteX11" fmla="*/ 10016 w 10035"/>
                      <a:gd name="connsiteY11" fmla="*/ 9423 h 10000"/>
                      <a:gd name="connsiteX12" fmla="*/ 9954 w 10035"/>
                      <a:gd name="connsiteY12" fmla="*/ 9579 h 10000"/>
                      <a:gd name="connsiteX13" fmla="*/ 9810 w 10035"/>
                      <a:gd name="connsiteY13" fmla="*/ 9715 h 10000"/>
                      <a:gd name="connsiteX14" fmla="*/ 9563 w 10035"/>
                      <a:gd name="connsiteY14" fmla="*/ 9833 h 10000"/>
                      <a:gd name="connsiteX15" fmla="*/ 9244 w 10035"/>
                      <a:gd name="connsiteY15" fmla="*/ 9924 h 10000"/>
                      <a:gd name="connsiteX16" fmla="*/ 8864 w 10035"/>
                      <a:gd name="connsiteY16" fmla="*/ 9985 h 10000"/>
                      <a:gd name="connsiteX17" fmla="*/ 8452 w 10035"/>
                      <a:gd name="connsiteY17" fmla="*/ 10000 h 10000"/>
                      <a:gd name="connsiteX18" fmla="*/ 1569 w 10035"/>
                      <a:gd name="connsiteY18" fmla="*/ 10000 h 10000"/>
                      <a:gd name="connsiteX19" fmla="*/ 1158 w 10035"/>
                      <a:gd name="connsiteY19" fmla="*/ 9985 h 10000"/>
                      <a:gd name="connsiteX20" fmla="*/ 788 w 10035"/>
                      <a:gd name="connsiteY20" fmla="*/ 9924 h 10000"/>
                      <a:gd name="connsiteX21" fmla="*/ 479 w 10035"/>
                      <a:gd name="connsiteY21" fmla="*/ 9833 h 10000"/>
                      <a:gd name="connsiteX22" fmla="*/ 242 w 10035"/>
                      <a:gd name="connsiteY22" fmla="*/ 9715 h 10000"/>
                      <a:gd name="connsiteX23" fmla="*/ 67 w 10035"/>
                      <a:gd name="connsiteY23" fmla="*/ 9579 h 10000"/>
                      <a:gd name="connsiteX24" fmla="*/ 16 w 10035"/>
                      <a:gd name="connsiteY24" fmla="*/ 9423 h 10000"/>
                      <a:gd name="connsiteX25" fmla="*/ 0 w 10035"/>
                      <a:gd name="connsiteY25" fmla="*/ 7482 h 10000"/>
                      <a:gd name="connsiteX26" fmla="*/ 16 w 10035"/>
                      <a:gd name="connsiteY26" fmla="*/ 292 h 10000"/>
                      <a:gd name="connsiteX27" fmla="*/ 47 w 10035"/>
                      <a:gd name="connsiteY27" fmla="*/ 201 h 10000"/>
                      <a:gd name="connsiteX28" fmla="*/ 109 w 10035"/>
                      <a:gd name="connsiteY28" fmla="*/ 133 h 10000"/>
                      <a:gd name="connsiteX29" fmla="*/ 242 w 10035"/>
                      <a:gd name="connsiteY29" fmla="*/ 76 h 10000"/>
                      <a:gd name="connsiteX30" fmla="*/ 386 w 10035"/>
                      <a:gd name="connsiteY30" fmla="*/ 42 h 10000"/>
                      <a:gd name="connsiteX31" fmla="*/ 572 w 10035"/>
                      <a:gd name="connsiteY31" fmla="*/ 23 h 10000"/>
                      <a:gd name="connsiteX32" fmla="*/ 788 w 10035"/>
                      <a:gd name="connsiteY32" fmla="*/ 8 h 10000"/>
                      <a:gd name="connsiteX33" fmla="*/ 1024 w 10035"/>
                      <a:gd name="connsiteY33" fmla="*/ 0 h 10000"/>
                      <a:gd name="connsiteX34" fmla="*/ 1292 w 10035"/>
                      <a:gd name="connsiteY34"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10035 w 10035"/>
                      <a:gd name="connsiteY9" fmla="*/ 7579 h 10000"/>
                      <a:gd name="connsiteX10" fmla="*/ 10016 w 10035"/>
                      <a:gd name="connsiteY10" fmla="*/ 9423 h 10000"/>
                      <a:gd name="connsiteX11" fmla="*/ 9954 w 10035"/>
                      <a:gd name="connsiteY11" fmla="*/ 9579 h 10000"/>
                      <a:gd name="connsiteX12" fmla="*/ 9810 w 10035"/>
                      <a:gd name="connsiteY12" fmla="*/ 9715 h 10000"/>
                      <a:gd name="connsiteX13" fmla="*/ 9563 w 10035"/>
                      <a:gd name="connsiteY13" fmla="*/ 9833 h 10000"/>
                      <a:gd name="connsiteX14" fmla="*/ 9244 w 10035"/>
                      <a:gd name="connsiteY14" fmla="*/ 9924 h 10000"/>
                      <a:gd name="connsiteX15" fmla="*/ 8864 w 10035"/>
                      <a:gd name="connsiteY15" fmla="*/ 9985 h 10000"/>
                      <a:gd name="connsiteX16" fmla="*/ 8452 w 10035"/>
                      <a:gd name="connsiteY16" fmla="*/ 10000 h 10000"/>
                      <a:gd name="connsiteX17" fmla="*/ 1569 w 10035"/>
                      <a:gd name="connsiteY17" fmla="*/ 10000 h 10000"/>
                      <a:gd name="connsiteX18" fmla="*/ 1158 w 10035"/>
                      <a:gd name="connsiteY18" fmla="*/ 9985 h 10000"/>
                      <a:gd name="connsiteX19" fmla="*/ 788 w 10035"/>
                      <a:gd name="connsiteY19" fmla="*/ 9924 h 10000"/>
                      <a:gd name="connsiteX20" fmla="*/ 479 w 10035"/>
                      <a:gd name="connsiteY20" fmla="*/ 9833 h 10000"/>
                      <a:gd name="connsiteX21" fmla="*/ 242 w 10035"/>
                      <a:gd name="connsiteY21" fmla="*/ 9715 h 10000"/>
                      <a:gd name="connsiteX22" fmla="*/ 67 w 10035"/>
                      <a:gd name="connsiteY22" fmla="*/ 9579 h 10000"/>
                      <a:gd name="connsiteX23" fmla="*/ 16 w 10035"/>
                      <a:gd name="connsiteY23" fmla="*/ 9423 h 10000"/>
                      <a:gd name="connsiteX24" fmla="*/ 0 w 10035"/>
                      <a:gd name="connsiteY24" fmla="*/ 7482 h 10000"/>
                      <a:gd name="connsiteX25" fmla="*/ 16 w 10035"/>
                      <a:gd name="connsiteY25" fmla="*/ 292 h 10000"/>
                      <a:gd name="connsiteX26" fmla="*/ 47 w 10035"/>
                      <a:gd name="connsiteY26" fmla="*/ 201 h 10000"/>
                      <a:gd name="connsiteX27" fmla="*/ 109 w 10035"/>
                      <a:gd name="connsiteY27" fmla="*/ 133 h 10000"/>
                      <a:gd name="connsiteX28" fmla="*/ 242 w 10035"/>
                      <a:gd name="connsiteY28" fmla="*/ 76 h 10000"/>
                      <a:gd name="connsiteX29" fmla="*/ 386 w 10035"/>
                      <a:gd name="connsiteY29" fmla="*/ 42 h 10000"/>
                      <a:gd name="connsiteX30" fmla="*/ 572 w 10035"/>
                      <a:gd name="connsiteY30" fmla="*/ 23 h 10000"/>
                      <a:gd name="connsiteX31" fmla="*/ 788 w 10035"/>
                      <a:gd name="connsiteY31" fmla="*/ 8 h 10000"/>
                      <a:gd name="connsiteX32" fmla="*/ 1024 w 10035"/>
                      <a:gd name="connsiteY32" fmla="*/ 0 h 10000"/>
                      <a:gd name="connsiteX33" fmla="*/ 1292 w 10035"/>
                      <a:gd name="connsiteY33"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10035 w 10035"/>
                      <a:gd name="connsiteY8" fmla="*/ 7579 h 10000"/>
                      <a:gd name="connsiteX9" fmla="*/ 10016 w 10035"/>
                      <a:gd name="connsiteY9" fmla="*/ 9423 h 10000"/>
                      <a:gd name="connsiteX10" fmla="*/ 9954 w 10035"/>
                      <a:gd name="connsiteY10" fmla="*/ 9579 h 10000"/>
                      <a:gd name="connsiteX11" fmla="*/ 9810 w 10035"/>
                      <a:gd name="connsiteY11" fmla="*/ 9715 h 10000"/>
                      <a:gd name="connsiteX12" fmla="*/ 9563 w 10035"/>
                      <a:gd name="connsiteY12" fmla="*/ 9833 h 10000"/>
                      <a:gd name="connsiteX13" fmla="*/ 9244 w 10035"/>
                      <a:gd name="connsiteY13" fmla="*/ 9924 h 10000"/>
                      <a:gd name="connsiteX14" fmla="*/ 8864 w 10035"/>
                      <a:gd name="connsiteY14" fmla="*/ 9985 h 10000"/>
                      <a:gd name="connsiteX15" fmla="*/ 8452 w 10035"/>
                      <a:gd name="connsiteY15" fmla="*/ 10000 h 10000"/>
                      <a:gd name="connsiteX16" fmla="*/ 1569 w 10035"/>
                      <a:gd name="connsiteY16" fmla="*/ 10000 h 10000"/>
                      <a:gd name="connsiteX17" fmla="*/ 1158 w 10035"/>
                      <a:gd name="connsiteY17" fmla="*/ 9985 h 10000"/>
                      <a:gd name="connsiteX18" fmla="*/ 788 w 10035"/>
                      <a:gd name="connsiteY18" fmla="*/ 9924 h 10000"/>
                      <a:gd name="connsiteX19" fmla="*/ 479 w 10035"/>
                      <a:gd name="connsiteY19" fmla="*/ 9833 h 10000"/>
                      <a:gd name="connsiteX20" fmla="*/ 242 w 10035"/>
                      <a:gd name="connsiteY20" fmla="*/ 9715 h 10000"/>
                      <a:gd name="connsiteX21" fmla="*/ 67 w 10035"/>
                      <a:gd name="connsiteY21" fmla="*/ 9579 h 10000"/>
                      <a:gd name="connsiteX22" fmla="*/ 16 w 10035"/>
                      <a:gd name="connsiteY22" fmla="*/ 9423 h 10000"/>
                      <a:gd name="connsiteX23" fmla="*/ 0 w 10035"/>
                      <a:gd name="connsiteY23" fmla="*/ 7482 h 10000"/>
                      <a:gd name="connsiteX24" fmla="*/ 16 w 10035"/>
                      <a:gd name="connsiteY24" fmla="*/ 292 h 10000"/>
                      <a:gd name="connsiteX25" fmla="*/ 47 w 10035"/>
                      <a:gd name="connsiteY25" fmla="*/ 201 h 10000"/>
                      <a:gd name="connsiteX26" fmla="*/ 109 w 10035"/>
                      <a:gd name="connsiteY26" fmla="*/ 133 h 10000"/>
                      <a:gd name="connsiteX27" fmla="*/ 242 w 10035"/>
                      <a:gd name="connsiteY27" fmla="*/ 76 h 10000"/>
                      <a:gd name="connsiteX28" fmla="*/ 386 w 10035"/>
                      <a:gd name="connsiteY28" fmla="*/ 42 h 10000"/>
                      <a:gd name="connsiteX29" fmla="*/ 572 w 10035"/>
                      <a:gd name="connsiteY29" fmla="*/ 23 h 10000"/>
                      <a:gd name="connsiteX30" fmla="*/ 788 w 10035"/>
                      <a:gd name="connsiteY30" fmla="*/ 8 h 10000"/>
                      <a:gd name="connsiteX31" fmla="*/ 1024 w 10035"/>
                      <a:gd name="connsiteY31" fmla="*/ 0 h 10000"/>
                      <a:gd name="connsiteX32" fmla="*/ 1292 w 10035"/>
                      <a:gd name="connsiteY32"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10035 w 10035"/>
                      <a:gd name="connsiteY7" fmla="*/ 7579 h 10000"/>
                      <a:gd name="connsiteX8" fmla="*/ 10016 w 10035"/>
                      <a:gd name="connsiteY8" fmla="*/ 9423 h 10000"/>
                      <a:gd name="connsiteX9" fmla="*/ 9954 w 10035"/>
                      <a:gd name="connsiteY9" fmla="*/ 9579 h 10000"/>
                      <a:gd name="connsiteX10" fmla="*/ 9810 w 10035"/>
                      <a:gd name="connsiteY10" fmla="*/ 9715 h 10000"/>
                      <a:gd name="connsiteX11" fmla="*/ 9563 w 10035"/>
                      <a:gd name="connsiteY11" fmla="*/ 9833 h 10000"/>
                      <a:gd name="connsiteX12" fmla="*/ 9244 w 10035"/>
                      <a:gd name="connsiteY12" fmla="*/ 9924 h 10000"/>
                      <a:gd name="connsiteX13" fmla="*/ 8864 w 10035"/>
                      <a:gd name="connsiteY13" fmla="*/ 9985 h 10000"/>
                      <a:gd name="connsiteX14" fmla="*/ 8452 w 10035"/>
                      <a:gd name="connsiteY14" fmla="*/ 10000 h 10000"/>
                      <a:gd name="connsiteX15" fmla="*/ 1569 w 10035"/>
                      <a:gd name="connsiteY15" fmla="*/ 10000 h 10000"/>
                      <a:gd name="connsiteX16" fmla="*/ 1158 w 10035"/>
                      <a:gd name="connsiteY16" fmla="*/ 9985 h 10000"/>
                      <a:gd name="connsiteX17" fmla="*/ 788 w 10035"/>
                      <a:gd name="connsiteY17" fmla="*/ 9924 h 10000"/>
                      <a:gd name="connsiteX18" fmla="*/ 479 w 10035"/>
                      <a:gd name="connsiteY18" fmla="*/ 9833 h 10000"/>
                      <a:gd name="connsiteX19" fmla="*/ 242 w 10035"/>
                      <a:gd name="connsiteY19" fmla="*/ 9715 h 10000"/>
                      <a:gd name="connsiteX20" fmla="*/ 67 w 10035"/>
                      <a:gd name="connsiteY20" fmla="*/ 9579 h 10000"/>
                      <a:gd name="connsiteX21" fmla="*/ 16 w 10035"/>
                      <a:gd name="connsiteY21" fmla="*/ 9423 h 10000"/>
                      <a:gd name="connsiteX22" fmla="*/ 0 w 10035"/>
                      <a:gd name="connsiteY22" fmla="*/ 7482 h 10000"/>
                      <a:gd name="connsiteX23" fmla="*/ 16 w 10035"/>
                      <a:gd name="connsiteY23" fmla="*/ 292 h 10000"/>
                      <a:gd name="connsiteX24" fmla="*/ 47 w 10035"/>
                      <a:gd name="connsiteY24" fmla="*/ 201 h 10000"/>
                      <a:gd name="connsiteX25" fmla="*/ 109 w 10035"/>
                      <a:gd name="connsiteY25" fmla="*/ 133 h 10000"/>
                      <a:gd name="connsiteX26" fmla="*/ 242 w 10035"/>
                      <a:gd name="connsiteY26" fmla="*/ 76 h 10000"/>
                      <a:gd name="connsiteX27" fmla="*/ 386 w 10035"/>
                      <a:gd name="connsiteY27" fmla="*/ 42 h 10000"/>
                      <a:gd name="connsiteX28" fmla="*/ 572 w 10035"/>
                      <a:gd name="connsiteY28" fmla="*/ 23 h 10000"/>
                      <a:gd name="connsiteX29" fmla="*/ 788 w 10035"/>
                      <a:gd name="connsiteY29" fmla="*/ 8 h 10000"/>
                      <a:gd name="connsiteX30" fmla="*/ 1024 w 10035"/>
                      <a:gd name="connsiteY30" fmla="*/ 0 h 10000"/>
                      <a:gd name="connsiteX31" fmla="*/ 1292 w 10035"/>
                      <a:gd name="connsiteY31"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10035 w 10035"/>
                      <a:gd name="connsiteY6" fmla="*/ 7579 h 10000"/>
                      <a:gd name="connsiteX7" fmla="*/ 10016 w 10035"/>
                      <a:gd name="connsiteY7" fmla="*/ 9423 h 10000"/>
                      <a:gd name="connsiteX8" fmla="*/ 9954 w 10035"/>
                      <a:gd name="connsiteY8" fmla="*/ 9579 h 10000"/>
                      <a:gd name="connsiteX9" fmla="*/ 9810 w 10035"/>
                      <a:gd name="connsiteY9" fmla="*/ 9715 h 10000"/>
                      <a:gd name="connsiteX10" fmla="*/ 9563 w 10035"/>
                      <a:gd name="connsiteY10" fmla="*/ 9833 h 10000"/>
                      <a:gd name="connsiteX11" fmla="*/ 9244 w 10035"/>
                      <a:gd name="connsiteY11" fmla="*/ 9924 h 10000"/>
                      <a:gd name="connsiteX12" fmla="*/ 8864 w 10035"/>
                      <a:gd name="connsiteY12" fmla="*/ 9985 h 10000"/>
                      <a:gd name="connsiteX13" fmla="*/ 8452 w 10035"/>
                      <a:gd name="connsiteY13" fmla="*/ 10000 h 10000"/>
                      <a:gd name="connsiteX14" fmla="*/ 1569 w 10035"/>
                      <a:gd name="connsiteY14" fmla="*/ 10000 h 10000"/>
                      <a:gd name="connsiteX15" fmla="*/ 1158 w 10035"/>
                      <a:gd name="connsiteY15" fmla="*/ 9985 h 10000"/>
                      <a:gd name="connsiteX16" fmla="*/ 788 w 10035"/>
                      <a:gd name="connsiteY16" fmla="*/ 9924 h 10000"/>
                      <a:gd name="connsiteX17" fmla="*/ 479 w 10035"/>
                      <a:gd name="connsiteY17" fmla="*/ 9833 h 10000"/>
                      <a:gd name="connsiteX18" fmla="*/ 242 w 10035"/>
                      <a:gd name="connsiteY18" fmla="*/ 9715 h 10000"/>
                      <a:gd name="connsiteX19" fmla="*/ 67 w 10035"/>
                      <a:gd name="connsiteY19" fmla="*/ 9579 h 10000"/>
                      <a:gd name="connsiteX20" fmla="*/ 16 w 10035"/>
                      <a:gd name="connsiteY20" fmla="*/ 9423 h 10000"/>
                      <a:gd name="connsiteX21" fmla="*/ 0 w 10035"/>
                      <a:gd name="connsiteY21" fmla="*/ 7482 h 10000"/>
                      <a:gd name="connsiteX22" fmla="*/ 16 w 10035"/>
                      <a:gd name="connsiteY22" fmla="*/ 292 h 10000"/>
                      <a:gd name="connsiteX23" fmla="*/ 47 w 10035"/>
                      <a:gd name="connsiteY23" fmla="*/ 201 h 10000"/>
                      <a:gd name="connsiteX24" fmla="*/ 109 w 10035"/>
                      <a:gd name="connsiteY24" fmla="*/ 133 h 10000"/>
                      <a:gd name="connsiteX25" fmla="*/ 242 w 10035"/>
                      <a:gd name="connsiteY25" fmla="*/ 76 h 10000"/>
                      <a:gd name="connsiteX26" fmla="*/ 386 w 10035"/>
                      <a:gd name="connsiteY26" fmla="*/ 42 h 10000"/>
                      <a:gd name="connsiteX27" fmla="*/ 572 w 10035"/>
                      <a:gd name="connsiteY27" fmla="*/ 23 h 10000"/>
                      <a:gd name="connsiteX28" fmla="*/ 788 w 10035"/>
                      <a:gd name="connsiteY28" fmla="*/ 8 h 10000"/>
                      <a:gd name="connsiteX29" fmla="*/ 1024 w 10035"/>
                      <a:gd name="connsiteY29" fmla="*/ 0 h 10000"/>
                      <a:gd name="connsiteX30" fmla="*/ 1292 w 10035"/>
                      <a:gd name="connsiteY30"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10035 w 10035"/>
                      <a:gd name="connsiteY5" fmla="*/ 7579 h 10000"/>
                      <a:gd name="connsiteX6" fmla="*/ 10016 w 10035"/>
                      <a:gd name="connsiteY6" fmla="*/ 9423 h 10000"/>
                      <a:gd name="connsiteX7" fmla="*/ 9954 w 10035"/>
                      <a:gd name="connsiteY7" fmla="*/ 9579 h 10000"/>
                      <a:gd name="connsiteX8" fmla="*/ 9810 w 10035"/>
                      <a:gd name="connsiteY8" fmla="*/ 9715 h 10000"/>
                      <a:gd name="connsiteX9" fmla="*/ 9563 w 10035"/>
                      <a:gd name="connsiteY9" fmla="*/ 9833 h 10000"/>
                      <a:gd name="connsiteX10" fmla="*/ 9244 w 10035"/>
                      <a:gd name="connsiteY10" fmla="*/ 9924 h 10000"/>
                      <a:gd name="connsiteX11" fmla="*/ 8864 w 10035"/>
                      <a:gd name="connsiteY11" fmla="*/ 9985 h 10000"/>
                      <a:gd name="connsiteX12" fmla="*/ 8452 w 10035"/>
                      <a:gd name="connsiteY12" fmla="*/ 10000 h 10000"/>
                      <a:gd name="connsiteX13" fmla="*/ 1569 w 10035"/>
                      <a:gd name="connsiteY13" fmla="*/ 10000 h 10000"/>
                      <a:gd name="connsiteX14" fmla="*/ 1158 w 10035"/>
                      <a:gd name="connsiteY14" fmla="*/ 9985 h 10000"/>
                      <a:gd name="connsiteX15" fmla="*/ 788 w 10035"/>
                      <a:gd name="connsiteY15" fmla="*/ 9924 h 10000"/>
                      <a:gd name="connsiteX16" fmla="*/ 479 w 10035"/>
                      <a:gd name="connsiteY16" fmla="*/ 9833 h 10000"/>
                      <a:gd name="connsiteX17" fmla="*/ 242 w 10035"/>
                      <a:gd name="connsiteY17" fmla="*/ 9715 h 10000"/>
                      <a:gd name="connsiteX18" fmla="*/ 67 w 10035"/>
                      <a:gd name="connsiteY18" fmla="*/ 9579 h 10000"/>
                      <a:gd name="connsiteX19" fmla="*/ 16 w 10035"/>
                      <a:gd name="connsiteY19" fmla="*/ 9423 h 10000"/>
                      <a:gd name="connsiteX20" fmla="*/ 0 w 10035"/>
                      <a:gd name="connsiteY20" fmla="*/ 7482 h 10000"/>
                      <a:gd name="connsiteX21" fmla="*/ 16 w 10035"/>
                      <a:gd name="connsiteY21" fmla="*/ 292 h 10000"/>
                      <a:gd name="connsiteX22" fmla="*/ 47 w 10035"/>
                      <a:gd name="connsiteY22" fmla="*/ 201 h 10000"/>
                      <a:gd name="connsiteX23" fmla="*/ 109 w 10035"/>
                      <a:gd name="connsiteY23" fmla="*/ 133 h 10000"/>
                      <a:gd name="connsiteX24" fmla="*/ 242 w 10035"/>
                      <a:gd name="connsiteY24" fmla="*/ 76 h 10000"/>
                      <a:gd name="connsiteX25" fmla="*/ 386 w 10035"/>
                      <a:gd name="connsiteY25" fmla="*/ 42 h 10000"/>
                      <a:gd name="connsiteX26" fmla="*/ 572 w 10035"/>
                      <a:gd name="connsiteY26" fmla="*/ 23 h 10000"/>
                      <a:gd name="connsiteX27" fmla="*/ 788 w 10035"/>
                      <a:gd name="connsiteY27" fmla="*/ 8 h 10000"/>
                      <a:gd name="connsiteX28" fmla="*/ 1024 w 10035"/>
                      <a:gd name="connsiteY28" fmla="*/ 0 h 10000"/>
                      <a:gd name="connsiteX29" fmla="*/ 1292 w 10035"/>
                      <a:gd name="connsiteY29"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10035 w 10035"/>
                      <a:gd name="connsiteY4" fmla="*/ 7579 h 10000"/>
                      <a:gd name="connsiteX5" fmla="*/ 10016 w 10035"/>
                      <a:gd name="connsiteY5" fmla="*/ 9423 h 10000"/>
                      <a:gd name="connsiteX6" fmla="*/ 9954 w 10035"/>
                      <a:gd name="connsiteY6" fmla="*/ 9579 h 10000"/>
                      <a:gd name="connsiteX7" fmla="*/ 9810 w 10035"/>
                      <a:gd name="connsiteY7" fmla="*/ 9715 h 10000"/>
                      <a:gd name="connsiteX8" fmla="*/ 9563 w 10035"/>
                      <a:gd name="connsiteY8" fmla="*/ 9833 h 10000"/>
                      <a:gd name="connsiteX9" fmla="*/ 9244 w 10035"/>
                      <a:gd name="connsiteY9" fmla="*/ 9924 h 10000"/>
                      <a:gd name="connsiteX10" fmla="*/ 8864 w 10035"/>
                      <a:gd name="connsiteY10" fmla="*/ 9985 h 10000"/>
                      <a:gd name="connsiteX11" fmla="*/ 8452 w 10035"/>
                      <a:gd name="connsiteY11" fmla="*/ 10000 h 10000"/>
                      <a:gd name="connsiteX12" fmla="*/ 1569 w 10035"/>
                      <a:gd name="connsiteY12" fmla="*/ 10000 h 10000"/>
                      <a:gd name="connsiteX13" fmla="*/ 1158 w 10035"/>
                      <a:gd name="connsiteY13" fmla="*/ 9985 h 10000"/>
                      <a:gd name="connsiteX14" fmla="*/ 788 w 10035"/>
                      <a:gd name="connsiteY14" fmla="*/ 9924 h 10000"/>
                      <a:gd name="connsiteX15" fmla="*/ 479 w 10035"/>
                      <a:gd name="connsiteY15" fmla="*/ 9833 h 10000"/>
                      <a:gd name="connsiteX16" fmla="*/ 242 w 10035"/>
                      <a:gd name="connsiteY16" fmla="*/ 9715 h 10000"/>
                      <a:gd name="connsiteX17" fmla="*/ 67 w 10035"/>
                      <a:gd name="connsiteY17" fmla="*/ 9579 h 10000"/>
                      <a:gd name="connsiteX18" fmla="*/ 16 w 10035"/>
                      <a:gd name="connsiteY18" fmla="*/ 9423 h 10000"/>
                      <a:gd name="connsiteX19" fmla="*/ 0 w 10035"/>
                      <a:gd name="connsiteY19" fmla="*/ 7482 h 10000"/>
                      <a:gd name="connsiteX20" fmla="*/ 16 w 10035"/>
                      <a:gd name="connsiteY20" fmla="*/ 292 h 10000"/>
                      <a:gd name="connsiteX21" fmla="*/ 47 w 10035"/>
                      <a:gd name="connsiteY21" fmla="*/ 201 h 10000"/>
                      <a:gd name="connsiteX22" fmla="*/ 109 w 10035"/>
                      <a:gd name="connsiteY22" fmla="*/ 133 h 10000"/>
                      <a:gd name="connsiteX23" fmla="*/ 242 w 10035"/>
                      <a:gd name="connsiteY23" fmla="*/ 76 h 10000"/>
                      <a:gd name="connsiteX24" fmla="*/ 386 w 10035"/>
                      <a:gd name="connsiteY24" fmla="*/ 42 h 10000"/>
                      <a:gd name="connsiteX25" fmla="*/ 572 w 10035"/>
                      <a:gd name="connsiteY25" fmla="*/ 23 h 10000"/>
                      <a:gd name="connsiteX26" fmla="*/ 788 w 10035"/>
                      <a:gd name="connsiteY26" fmla="*/ 8 h 10000"/>
                      <a:gd name="connsiteX27" fmla="*/ 1024 w 10035"/>
                      <a:gd name="connsiteY27" fmla="*/ 0 h 10000"/>
                      <a:gd name="connsiteX28" fmla="*/ 1292 w 10035"/>
                      <a:gd name="connsiteY28" fmla="*/ 0 h 10000"/>
                      <a:gd name="connsiteX0" fmla="*/ 1292 w 10035"/>
                      <a:gd name="connsiteY0" fmla="*/ 0 h 10000"/>
                      <a:gd name="connsiteX1" fmla="*/ 1569 w 10035"/>
                      <a:gd name="connsiteY1" fmla="*/ 0 h 10000"/>
                      <a:gd name="connsiteX2" fmla="*/ 8452 w 10035"/>
                      <a:gd name="connsiteY2" fmla="*/ 0 h 10000"/>
                      <a:gd name="connsiteX3" fmla="*/ 10035 w 10035"/>
                      <a:gd name="connsiteY3" fmla="*/ 7579 h 10000"/>
                      <a:gd name="connsiteX4" fmla="*/ 10016 w 10035"/>
                      <a:gd name="connsiteY4" fmla="*/ 9423 h 10000"/>
                      <a:gd name="connsiteX5" fmla="*/ 9954 w 10035"/>
                      <a:gd name="connsiteY5" fmla="*/ 9579 h 10000"/>
                      <a:gd name="connsiteX6" fmla="*/ 9810 w 10035"/>
                      <a:gd name="connsiteY6" fmla="*/ 9715 h 10000"/>
                      <a:gd name="connsiteX7" fmla="*/ 9563 w 10035"/>
                      <a:gd name="connsiteY7" fmla="*/ 9833 h 10000"/>
                      <a:gd name="connsiteX8" fmla="*/ 9244 w 10035"/>
                      <a:gd name="connsiteY8" fmla="*/ 9924 h 10000"/>
                      <a:gd name="connsiteX9" fmla="*/ 8864 w 10035"/>
                      <a:gd name="connsiteY9" fmla="*/ 9985 h 10000"/>
                      <a:gd name="connsiteX10" fmla="*/ 8452 w 10035"/>
                      <a:gd name="connsiteY10" fmla="*/ 10000 h 10000"/>
                      <a:gd name="connsiteX11" fmla="*/ 1569 w 10035"/>
                      <a:gd name="connsiteY11" fmla="*/ 10000 h 10000"/>
                      <a:gd name="connsiteX12" fmla="*/ 1158 w 10035"/>
                      <a:gd name="connsiteY12" fmla="*/ 9985 h 10000"/>
                      <a:gd name="connsiteX13" fmla="*/ 788 w 10035"/>
                      <a:gd name="connsiteY13" fmla="*/ 9924 h 10000"/>
                      <a:gd name="connsiteX14" fmla="*/ 479 w 10035"/>
                      <a:gd name="connsiteY14" fmla="*/ 9833 h 10000"/>
                      <a:gd name="connsiteX15" fmla="*/ 242 w 10035"/>
                      <a:gd name="connsiteY15" fmla="*/ 9715 h 10000"/>
                      <a:gd name="connsiteX16" fmla="*/ 67 w 10035"/>
                      <a:gd name="connsiteY16" fmla="*/ 9579 h 10000"/>
                      <a:gd name="connsiteX17" fmla="*/ 16 w 10035"/>
                      <a:gd name="connsiteY17" fmla="*/ 9423 h 10000"/>
                      <a:gd name="connsiteX18" fmla="*/ 0 w 10035"/>
                      <a:gd name="connsiteY18" fmla="*/ 7482 h 10000"/>
                      <a:gd name="connsiteX19" fmla="*/ 16 w 10035"/>
                      <a:gd name="connsiteY19" fmla="*/ 292 h 10000"/>
                      <a:gd name="connsiteX20" fmla="*/ 47 w 10035"/>
                      <a:gd name="connsiteY20" fmla="*/ 201 h 10000"/>
                      <a:gd name="connsiteX21" fmla="*/ 109 w 10035"/>
                      <a:gd name="connsiteY21" fmla="*/ 133 h 10000"/>
                      <a:gd name="connsiteX22" fmla="*/ 242 w 10035"/>
                      <a:gd name="connsiteY22" fmla="*/ 76 h 10000"/>
                      <a:gd name="connsiteX23" fmla="*/ 386 w 10035"/>
                      <a:gd name="connsiteY23" fmla="*/ 42 h 10000"/>
                      <a:gd name="connsiteX24" fmla="*/ 572 w 10035"/>
                      <a:gd name="connsiteY24" fmla="*/ 23 h 10000"/>
                      <a:gd name="connsiteX25" fmla="*/ 788 w 10035"/>
                      <a:gd name="connsiteY25" fmla="*/ 8 h 10000"/>
                      <a:gd name="connsiteX26" fmla="*/ 1024 w 10035"/>
                      <a:gd name="connsiteY26" fmla="*/ 0 h 10000"/>
                      <a:gd name="connsiteX27" fmla="*/ 1292 w 10035"/>
                      <a:gd name="connsiteY27" fmla="*/ 0 h 10000"/>
                      <a:gd name="connsiteX0" fmla="*/ 1292 w 10035"/>
                      <a:gd name="connsiteY0" fmla="*/ 0 h 10000"/>
                      <a:gd name="connsiteX1" fmla="*/ 1569 w 10035"/>
                      <a:gd name="connsiteY1" fmla="*/ 0 h 10000"/>
                      <a:gd name="connsiteX2" fmla="*/ 10035 w 10035"/>
                      <a:gd name="connsiteY2" fmla="*/ 7579 h 10000"/>
                      <a:gd name="connsiteX3" fmla="*/ 10016 w 10035"/>
                      <a:gd name="connsiteY3" fmla="*/ 9423 h 10000"/>
                      <a:gd name="connsiteX4" fmla="*/ 9954 w 10035"/>
                      <a:gd name="connsiteY4" fmla="*/ 9579 h 10000"/>
                      <a:gd name="connsiteX5" fmla="*/ 9810 w 10035"/>
                      <a:gd name="connsiteY5" fmla="*/ 9715 h 10000"/>
                      <a:gd name="connsiteX6" fmla="*/ 9563 w 10035"/>
                      <a:gd name="connsiteY6" fmla="*/ 9833 h 10000"/>
                      <a:gd name="connsiteX7" fmla="*/ 9244 w 10035"/>
                      <a:gd name="connsiteY7" fmla="*/ 9924 h 10000"/>
                      <a:gd name="connsiteX8" fmla="*/ 8864 w 10035"/>
                      <a:gd name="connsiteY8" fmla="*/ 9985 h 10000"/>
                      <a:gd name="connsiteX9" fmla="*/ 8452 w 10035"/>
                      <a:gd name="connsiteY9" fmla="*/ 10000 h 10000"/>
                      <a:gd name="connsiteX10" fmla="*/ 1569 w 10035"/>
                      <a:gd name="connsiteY10" fmla="*/ 10000 h 10000"/>
                      <a:gd name="connsiteX11" fmla="*/ 1158 w 10035"/>
                      <a:gd name="connsiteY11" fmla="*/ 9985 h 10000"/>
                      <a:gd name="connsiteX12" fmla="*/ 788 w 10035"/>
                      <a:gd name="connsiteY12" fmla="*/ 9924 h 10000"/>
                      <a:gd name="connsiteX13" fmla="*/ 479 w 10035"/>
                      <a:gd name="connsiteY13" fmla="*/ 9833 h 10000"/>
                      <a:gd name="connsiteX14" fmla="*/ 242 w 10035"/>
                      <a:gd name="connsiteY14" fmla="*/ 9715 h 10000"/>
                      <a:gd name="connsiteX15" fmla="*/ 67 w 10035"/>
                      <a:gd name="connsiteY15" fmla="*/ 9579 h 10000"/>
                      <a:gd name="connsiteX16" fmla="*/ 16 w 10035"/>
                      <a:gd name="connsiteY16" fmla="*/ 9423 h 10000"/>
                      <a:gd name="connsiteX17" fmla="*/ 0 w 10035"/>
                      <a:gd name="connsiteY17" fmla="*/ 7482 h 10000"/>
                      <a:gd name="connsiteX18" fmla="*/ 16 w 10035"/>
                      <a:gd name="connsiteY18" fmla="*/ 292 h 10000"/>
                      <a:gd name="connsiteX19" fmla="*/ 47 w 10035"/>
                      <a:gd name="connsiteY19" fmla="*/ 201 h 10000"/>
                      <a:gd name="connsiteX20" fmla="*/ 109 w 10035"/>
                      <a:gd name="connsiteY20" fmla="*/ 133 h 10000"/>
                      <a:gd name="connsiteX21" fmla="*/ 242 w 10035"/>
                      <a:gd name="connsiteY21" fmla="*/ 76 h 10000"/>
                      <a:gd name="connsiteX22" fmla="*/ 386 w 10035"/>
                      <a:gd name="connsiteY22" fmla="*/ 42 h 10000"/>
                      <a:gd name="connsiteX23" fmla="*/ 572 w 10035"/>
                      <a:gd name="connsiteY23" fmla="*/ 23 h 10000"/>
                      <a:gd name="connsiteX24" fmla="*/ 788 w 10035"/>
                      <a:gd name="connsiteY24" fmla="*/ 8 h 10000"/>
                      <a:gd name="connsiteX25" fmla="*/ 1024 w 10035"/>
                      <a:gd name="connsiteY25" fmla="*/ 0 h 10000"/>
                      <a:gd name="connsiteX26" fmla="*/ 1292 w 10035"/>
                      <a:gd name="connsiteY26" fmla="*/ 0 h 10000"/>
                      <a:gd name="connsiteX0" fmla="*/ 1024 w 10035"/>
                      <a:gd name="connsiteY0" fmla="*/ 0 h 10000"/>
                      <a:gd name="connsiteX1" fmla="*/ 1569 w 10035"/>
                      <a:gd name="connsiteY1" fmla="*/ 0 h 10000"/>
                      <a:gd name="connsiteX2" fmla="*/ 10035 w 10035"/>
                      <a:gd name="connsiteY2" fmla="*/ 7579 h 10000"/>
                      <a:gd name="connsiteX3" fmla="*/ 10016 w 10035"/>
                      <a:gd name="connsiteY3" fmla="*/ 9423 h 10000"/>
                      <a:gd name="connsiteX4" fmla="*/ 9954 w 10035"/>
                      <a:gd name="connsiteY4" fmla="*/ 9579 h 10000"/>
                      <a:gd name="connsiteX5" fmla="*/ 9810 w 10035"/>
                      <a:gd name="connsiteY5" fmla="*/ 9715 h 10000"/>
                      <a:gd name="connsiteX6" fmla="*/ 9563 w 10035"/>
                      <a:gd name="connsiteY6" fmla="*/ 9833 h 10000"/>
                      <a:gd name="connsiteX7" fmla="*/ 9244 w 10035"/>
                      <a:gd name="connsiteY7" fmla="*/ 9924 h 10000"/>
                      <a:gd name="connsiteX8" fmla="*/ 8864 w 10035"/>
                      <a:gd name="connsiteY8" fmla="*/ 9985 h 10000"/>
                      <a:gd name="connsiteX9" fmla="*/ 8452 w 10035"/>
                      <a:gd name="connsiteY9" fmla="*/ 10000 h 10000"/>
                      <a:gd name="connsiteX10" fmla="*/ 1569 w 10035"/>
                      <a:gd name="connsiteY10" fmla="*/ 10000 h 10000"/>
                      <a:gd name="connsiteX11" fmla="*/ 1158 w 10035"/>
                      <a:gd name="connsiteY11" fmla="*/ 9985 h 10000"/>
                      <a:gd name="connsiteX12" fmla="*/ 788 w 10035"/>
                      <a:gd name="connsiteY12" fmla="*/ 9924 h 10000"/>
                      <a:gd name="connsiteX13" fmla="*/ 479 w 10035"/>
                      <a:gd name="connsiteY13" fmla="*/ 9833 h 10000"/>
                      <a:gd name="connsiteX14" fmla="*/ 242 w 10035"/>
                      <a:gd name="connsiteY14" fmla="*/ 9715 h 10000"/>
                      <a:gd name="connsiteX15" fmla="*/ 67 w 10035"/>
                      <a:gd name="connsiteY15" fmla="*/ 9579 h 10000"/>
                      <a:gd name="connsiteX16" fmla="*/ 16 w 10035"/>
                      <a:gd name="connsiteY16" fmla="*/ 9423 h 10000"/>
                      <a:gd name="connsiteX17" fmla="*/ 0 w 10035"/>
                      <a:gd name="connsiteY17" fmla="*/ 7482 h 10000"/>
                      <a:gd name="connsiteX18" fmla="*/ 16 w 10035"/>
                      <a:gd name="connsiteY18" fmla="*/ 292 h 10000"/>
                      <a:gd name="connsiteX19" fmla="*/ 47 w 10035"/>
                      <a:gd name="connsiteY19" fmla="*/ 201 h 10000"/>
                      <a:gd name="connsiteX20" fmla="*/ 109 w 10035"/>
                      <a:gd name="connsiteY20" fmla="*/ 133 h 10000"/>
                      <a:gd name="connsiteX21" fmla="*/ 242 w 10035"/>
                      <a:gd name="connsiteY21" fmla="*/ 76 h 10000"/>
                      <a:gd name="connsiteX22" fmla="*/ 386 w 10035"/>
                      <a:gd name="connsiteY22" fmla="*/ 42 h 10000"/>
                      <a:gd name="connsiteX23" fmla="*/ 572 w 10035"/>
                      <a:gd name="connsiteY23" fmla="*/ 23 h 10000"/>
                      <a:gd name="connsiteX24" fmla="*/ 788 w 10035"/>
                      <a:gd name="connsiteY24" fmla="*/ 8 h 10000"/>
                      <a:gd name="connsiteX25" fmla="*/ 1024 w 10035"/>
                      <a:gd name="connsiteY25" fmla="*/ 0 h 10000"/>
                      <a:gd name="connsiteX0" fmla="*/ 1024 w 10035"/>
                      <a:gd name="connsiteY0" fmla="*/ 0 h 10000"/>
                      <a:gd name="connsiteX1" fmla="*/ 10035 w 10035"/>
                      <a:gd name="connsiteY1" fmla="*/ 7579 h 10000"/>
                      <a:gd name="connsiteX2" fmla="*/ 10016 w 10035"/>
                      <a:gd name="connsiteY2" fmla="*/ 9423 h 10000"/>
                      <a:gd name="connsiteX3" fmla="*/ 9954 w 10035"/>
                      <a:gd name="connsiteY3" fmla="*/ 9579 h 10000"/>
                      <a:gd name="connsiteX4" fmla="*/ 9810 w 10035"/>
                      <a:gd name="connsiteY4" fmla="*/ 9715 h 10000"/>
                      <a:gd name="connsiteX5" fmla="*/ 9563 w 10035"/>
                      <a:gd name="connsiteY5" fmla="*/ 9833 h 10000"/>
                      <a:gd name="connsiteX6" fmla="*/ 9244 w 10035"/>
                      <a:gd name="connsiteY6" fmla="*/ 9924 h 10000"/>
                      <a:gd name="connsiteX7" fmla="*/ 8864 w 10035"/>
                      <a:gd name="connsiteY7" fmla="*/ 9985 h 10000"/>
                      <a:gd name="connsiteX8" fmla="*/ 8452 w 10035"/>
                      <a:gd name="connsiteY8" fmla="*/ 10000 h 10000"/>
                      <a:gd name="connsiteX9" fmla="*/ 1569 w 10035"/>
                      <a:gd name="connsiteY9" fmla="*/ 10000 h 10000"/>
                      <a:gd name="connsiteX10" fmla="*/ 1158 w 10035"/>
                      <a:gd name="connsiteY10" fmla="*/ 9985 h 10000"/>
                      <a:gd name="connsiteX11" fmla="*/ 788 w 10035"/>
                      <a:gd name="connsiteY11" fmla="*/ 9924 h 10000"/>
                      <a:gd name="connsiteX12" fmla="*/ 479 w 10035"/>
                      <a:gd name="connsiteY12" fmla="*/ 9833 h 10000"/>
                      <a:gd name="connsiteX13" fmla="*/ 242 w 10035"/>
                      <a:gd name="connsiteY13" fmla="*/ 9715 h 10000"/>
                      <a:gd name="connsiteX14" fmla="*/ 67 w 10035"/>
                      <a:gd name="connsiteY14" fmla="*/ 9579 h 10000"/>
                      <a:gd name="connsiteX15" fmla="*/ 16 w 10035"/>
                      <a:gd name="connsiteY15" fmla="*/ 9423 h 10000"/>
                      <a:gd name="connsiteX16" fmla="*/ 0 w 10035"/>
                      <a:gd name="connsiteY16" fmla="*/ 7482 h 10000"/>
                      <a:gd name="connsiteX17" fmla="*/ 16 w 10035"/>
                      <a:gd name="connsiteY17" fmla="*/ 292 h 10000"/>
                      <a:gd name="connsiteX18" fmla="*/ 47 w 10035"/>
                      <a:gd name="connsiteY18" fmla="*/ 201 h 10000"/>
                      <a:gd name="connsiteX19" fmla="*/ 109 w 10035"/>
                      <a:gd name="connsiteY19" fmla="*/ 133 h 10000"/>
                      <a:gd name="connsiteX20" fmla="*/ 242 w 10035"/>
                      <a:gd name="connsiteY20" fmla="*/ 76 h 10000"/>
                      <a:gd name="connsiteX21" fmla="*/ 386 w 10035"/>
                      <a:gd name="connsiteY21" fmla="*/ 42 h 10000"/>
                      <a:gd name="connsiteX22" fmla="*/ 572 w 10035"/>
                      <a:gd name="connsiteY22" fmla="*/ 23 h 10000"/>
                      <a:gd name="connsiteX23" fmla="*/ 788 w 10035"/>
                      <a:gd name="connsiteY23" fmla="*/ 8 h 10000"/>
                      <a:gd name="connsiteX24" fmla="*/ 1024 w 10035"/>
                      <a:gd name="connsiteY24" fmla="*/ 0 h 10000"/>
                      <a:gd name="connsiteX0" fmla="*/ 788 w 10035"/>
                      <a:gd name="connsiteY0" fmla="*/ 0 h 9992"/>
                      <a:gd name="connsiteX1" fmla="*/ 10035 w 10035"/>
                      <a:gd name="connsiteY1" fmla="*/ 7571 h 9992"/>
                      <a:gd name="connsiteX2" fmla="*/ 10016 w 10035"/>
                      <a:gd name="connsiteY2" fmla="*/ 9415 h 9992"/>
                      <a:gd name="connsiteX3" fmla="*/ 9954 w 10035"/>
                      <a:gd name="connsiteY3" fmla="*/ 9571 h 9992"/>
                      <a:gd name="connsiteX4" fmla="*/ 9810 w 10035"/>
                      <a:gd name="connsiteY4" fmla="*/ 9707 h 9992"/>
                      <a:gd name="connsiteX5" fmla="*/ 9563 w 10035"/>
                      <a:gd name="connsiteY5" fmla="*/ 9825 h 9992"/>
                      <a:gd name="connsiteX6" fmla="*/ 9244 w 10035"/>
                      <a:gd name="connsiteY6" fmla="*/ 9916 h 9992"/>
                      <a:gd name="connsiteX7" fmla="*/ 8864 w 10035"/>
                      <a:gd name="connsiteY7" fmla="*/ 9977 h 9992"/>
                      <a:gd name="connsiteX8" fmla="*/ 8452 w 10035"/>
                      <a:gd name="connsiteY8" fmla="*/ 9992 h 9992"/>
                      <a:gd name="connsiteX9" fmla="*/ 1569 w 10035"/>
                      <a:gd name="connsiteY9" fmla="*/ 9992 h 9992"/>
                      <a:gd name="connsiteX10" fmla="*/ 1158 w 10035"/>
                      <a:gd name="connsiteY10" fmla="*/ 9977 h 9992"/>
                      <a:gd name="connsiteX11" fmla="*/ 788 w 10035"/>
                      <a:gd name="connsiteY11" fmla="*/ 9916 h 9992"/>
                      <a:gd name="connsiteX12" fmla="*/ 479 w 10035"/>
                      <a:gd name="connsiteY12" fmla="*/ 9825 h 9992"/>
                      <a:gd name="connsiteX13" fmla="*/ 242 w 10035"/>
                      <a:gd name="connsiteY13" fmla="*/ 9707 h 9992"/>
                      <a:gd name="connsiteX14" fmla="*/ 67 w 10035"/>
                      <a:gd name="connsiteY14" fmla="*/ 9571 h 9992"/>
                      <a:gd name="connsiteX15" fmla="*/ 16 w 10035"/>
                      <a:gd name="connsiteY15" fmla="*/ 9415 h 9992"/>
                      <a:gd name="connsiteX16" fmla="*/ 0 w 10035"/>
                      <a:gd name="connsiteY16" fmla="*/ 7474 h 9992"/>
                      <a:gd name="connsiteX17" fmla="*/ 16 w 10035"/>
                      <a:gd name="connsiteY17" fmla="*/ 284 h 9992"/>
                      <a:gd name="connsiteX18" fmla="*/ 47 w 10035"/>
                      <a:gd name="connsiteY18" fmla="*/ 193 h 9992"/>
                      <a:gd name="connsiteX19" fmla="*/ 109 w 10035"/>
                      <a:gd name="connsiteY19" fmla="*/ 125 h 9992"/>
                      <a:gd name="connsiteX20" fmla="*/ 242 w 10035"/>
                      <a:gd name="connsiteY20" fmla="*/ 68 h 9992"/>
                      <a:gd name="connsiteX21" fmla="*/ 386 w 10035"/>
                      <a:gd name="connsiteY21" fmla="*/ 34 h 9992"/>
                      <a:gd name="connsiteX22" fmla="*/ 572 w 10035"/>
                      <a:gd name="connsiteY22" fmla="*/ 15 h 9992"/>
                      <a:gd name="connsiteX23" fmla="*/ 788 w 10035"/>
                      <a:gd name="connsiteY23" fmla="*/ 0 h 9992"/>
                      <a:gd name="connsiteX0" fmla="*/ 570 w 10000"/>
                      <a:gd name="connsiteY0" fmla="*/ 0 h 9985"/>
                      <a:gd name="connsiteX1" fmla="*/ 10000 w 10000"/>
                      <a:gd name="connsiteY1" fmla="*/ 7562 h 9985"/>
                      <a:gd name="connsiteX2" fmla="*/ 9981 w 10000"/>
                      <a:gd name="connsiteY2" fmla="*/ 9408 h 9985"/>
                      <a:gd name="connsiteX3" fmla="*/ 9919 w 10000"/>
                      <a:gd name="connsiteY3" fmla="*/ 9564 h 9985"/>
                      <a:gd name="connsiteX4" fmla="*/ 9776 w 10000"/>
                      <a:gd name="connsiteY4" fmla="*/ 9700 h 9985"/>
                      <a:gd name="connsiteX5" fmla="*/ 9530 w 10000"/>
                      <a:gd name="connsiteY5" fmla="*/ 9818 h 9985"/>
                      <a:gd name="connsiteX6" fmla="*/ 9212 w 10000"/>
                      <a:gd name="connsiteY6" fmla="*/ 9909 h 9985"/>
                      <a:gd name="connsiteX7" fmla="*/ 8833 w 10000"/>
                      <a:gd name="connsiteY7" fmla="*/ 9970 h 9985"/>
                      <a:gd name="connsiteX8" fmla="*/ 8423 w 10000"/>
                      <a:gd name="connsiteY8" fmla="*/ 9985 h 9985"/>
                      <a:gd name="connsiteX9" fmla="*/ 1564 w 10000"/>
                      <a:gd name="connsiteY9" fmla="*/ 9985 h 9985"/>
                      <a:gd name="connsiteX10" fmla="*/ 1154 w 10000"/>
                      <a:gd name="connsiteY10" fmla="*/ 9970 h 9985"/>
                      <a:gd name="connsiteX11" fmla="*/ 785 w 10000"/>
                      <a:gd name="connsiteY11" fmla="*/ 9909 h 9985"/>
                      <a:gd name="connsiteX12" fmla="*/ 477 w 10000"/>
                      <a:gd name="connsiteY12" fmla="*/ 9818 h 9985"/>
                      <a:gd name="connsiteX13" fmla="*/ 241 w 10000"/>
                      <a:gd name="connsiteY13" fmla="*/ 9700 h 9985"/>
                      <a:gd name="connsiteX14" fmla="*/ 67 w 10000"/>
                      <a:gd name="connsiteY14" fmla="*/ 9564 h 9985"/>
                      <a:gd name="connsiteX15" fmla="*/ 16 w 10000"/>
                      <a:gd name="connsiteY15" fmla="*/ 9408 h 9985"/>
                      <a:gd name="connsiteX16" fmla="*/ 0 w 10000"/>
                      <a:gd name="connsiteY16" fmla="*/ 7465 h 9985"/>
                      <a:gd name="connsiteX17" fmla="*/ 16 w 10000"/>
                      <a:gd name="connsiteY17" fmla="*/ 269 h 9985"/>
                      <a:gd name="connsiteX18" fmla="*/ 47 w 10000"/>
                      <a:gd name="connsiteY18" fmla="*/ 178 h 9985"/>
                      <a:gd name="connsiteX19" fmla="*/ 109 w 10000"/>
                      <a:gd name="connsiteY19" fmla="*/ 110 h 9985"/>
                      <a:gd name="connsiteX20" fmla="*/ 241 w 10000"/>
                      <a:gd name="connsiteY20" fmla="*/ 53 h 9985"/>
                      <a:gd name="connsiteX21" fmla="*/ 385 w 10000"/>
                      <a:gd name="connsiteY21" fmla="*/ 19 h 9985"/>
                      <a:gd name="connsiteX22" fmla="*/ 570 w 10000"/>
                      <a:gd name="connsiteY22" fmla="*/ 0 h 9985"/>
                      <a:gd name="connsiteX0" fmla="*/ 385 w 10000"/>
                      <a:gd name="connsiteY0" fmla="*/ 0 h 9981"/>
                      <a:gd name="connsiteX1" fmla="*/ 10000 w 10000"/>
                      <a:gd name="connsiteY1" fmla="*/ 7554 h 9981"/>
                      <a:gd name="connsiteX2" fmla="*/ 9981 w 10000"/>
                      <a:gd name="connsiteY2" fmla="*/ 9403 h 9981"/>
                      <a:gd name="connsiteX3" fmla="*/ 9919 w 10000"/>
                      <a:gd name="connsiteY3" fmla="*/ 9559 h 9981"/>
                      <a:gd name="connsiteX4" fmla="*/ 9776 w 10000"/>
                      <a:gd name="connsiteY4" fmla="*/ 9696 h 9981"/>
                      <a:gd name="connsiteX5" fmla="*/ 9530 w 10000"/>
                      <a:gd name="connsiteY5" fmla="*/ 9814 h 9981"/>
                      <a:gd name="connsiteX6" fmla="*/ 9212 w 10000"/>
                      <a:gd name="connsiteY6" fmla="*/ 9905 h 9981"/>
                      <a:gd name="connsiteX7" fmla="*/ 8833 w 10000"/>
                      <a:gd name="connsiteY7" fmla="*/ 9966 h 9981"/>
                      <a:gd name="connsiteX8" fmla="*/ 8423 w 10000"/>
                      <a:gd name="connsiteY8" fmla="*/ 9981 h 9981"/>
                      <a:gd name="connsiteX9" fmla="*/ 1564 w 10000"/>
                      <a:gd name="connsiteY9" fmla="*/ 9981 h 9981"/>
                      <a:gd name="connsiteX10" fmla="*/ 1154 w 10000"/>
                      <a:gd name="connsiteY10" fmla="*/ 9966 h 9981"/>
                      <a:gd name="connsiteX11" fmla="*/ 785 w 10000"/>
                      <a:gd name="connsiteY11" fmla="*/ 9905 h 9981"/>
                      <a:gd name="connsiteX12" fmla="*/ 477 w 10000"/>
                      <a:gd name="connsiteY12" fmla="*/ 9814 h 9981"/>
                      <a:gd name="connsiteX13" fmla="*/ 241 w 10000"/>
                      <a:gd name="connsiteY13" fmla="*/ 9696 h 9981"/>
                      <a:gd name="connsiteX14" fmla="*/ 67 w 10000"/>
                      <a:gd name="connsiteY14" fmla="*/ 9559 h 9981"/>
                      <a:gd name="connsiteX15" fmla="*/ 16 w 10000"/>
                      <a:gd name="connsiteY15" fmla="*/ 9403 h 9981"/>
                      <a:gd name="connsiteX16" fmla="*/ 0 w 10000"/>
                      <a:gd name="connsiteY16" fmla="*/ 7457 h 9981"/>
                      <a:gd name="connsiteX17" fmla="*/ 16 w 10000"/>
                      <a:gd name="connsiteY17" fmla="*/ 250 h 9981"/>
                      <a:gd name="connsiteX18" fmla="*/ 47 w 10000"/>
                      <a:gd name="connsiteY18" fmla="*/ 159 h 9981"/>
                      <a:gd name="connsiteX19" fmla="*/ 109 w 10000"/>
                      <a:gd name="connsiteY19" fmla="*/ 91 h 9981"/>
                      <a:gd name="connsiteX20" fmla="*/ 241 w 10000"/>
                      <a:gd name="connsiteY20" fmla="*/ 34 h 9981"/>
                      <a:gd name="connsiteX21" fmla="*/ 385 w 10000"/>
                      <a:gd name="connsiteY21" fmla="*/ 0 h 9981"/>
                      <a:gd name="connsiteX0" fmla="*/ 385 w 10000"/>
                      <a:gd name="connsiteY0" fmla="*/ 0 h 10000"/>
                      <a:gd name="connsiteX1" fmla="*/ 10000 w 10000"/>
                      <a:gd name="connsiteY1" fmla="*/ 7568 h 10000"/>
                      <a:gd name="connsiteX2" fmla="*/ 9981 w 10000"/>
                      <a:gd name="connsiteY2" fmla="*/ 9421 h 10000"/>
                      <a:gd name="connsiteX3" fmla="*/ 9919 w 10000"/>
                      <a:gd name="connsiteY3" fmla="*/ 9577 h 10000"/>
                      <a:gd name="connsiteX4" fmla="*/ 9776 w 10000"/>
                      <a:gd name="connsiteY4" fmla="*/ 9714 h 10000"/>
                      <a:gd name="connsiteX5" fmla="*/ 9530 w 10000"/>
                      <a:gd name="connsiteY5" fmla="*/ 9833 h 10000"/>
                      <a:gd name="connsiteX6" fmla="*/ 9212 w 10000"/>
                      <a:gd name="connsiteY6" fmla="*/ 9924 h 10000"/>
                      <a:gd name="connsiteX7" fmla="*/ 8833 w 10000"/>
                      <a:gd name="connsiteY7" fmla="*/ 9985 h 10000"/>
                      <a:gd name="connsiteX8" fmla="*/ 8423 w 10000"/>
                      <a:gd name="connsiteY8" fmla="*/ 10000 h 10000"/>
                      <a:gd name="connsiteX9" fmla="*/ 1564 w 10000"/>
                      <a:gd name="connsiteY9" fmla="*/ 10000 h 10000"/>
                      <a:gd name="connsiteX10" fmla="*/ 1154 w 10000"/>
                      <a:gd name="connsiteY10" fmla="*/ 9985 h 10000"/>
                      <a:gd name="connsiteX11" fmla="*/ 785 w 10000"/>
                      <a:gd name="connsiteY11" fmla="*/ 9924 h 10000"/>
                      <a:gd name="connsiteX12" fmla="*/ 477 w 10000"/>
                      <a:gd name="connsiteY12" fmla="*/ 9833 h 10000"/>
                      <a:gd name="connsiteX13" fmla="*/ 241 w 10000"/>
                      <a:gd name="connsiteY13" fmla="*/ 9714 h 10000"/>
                      <a:gd name="connsiteX14" fmla="*/ 67 w 10000"/>
                      <a:gd name="connsiteY14" fmla="*/ 9577 h 10000"/>
                      <a:gd name="connsiteX15" fmla="*/ 16 w 10000"/>
                      <a:gd name="connsiteY15" fmla="*/ 9421 h 10000"/>
                      <a:gd name="connsiteX16" fmla="*/ 0 w 10000"/>
                      <a:gd name="connsiteY16" fmla="*/ 7471 h 10000"/>
                      <a:gd name="connsiteX17" fmla="*/ 16 w 10000"/>
                      <a:gd name="connsiteY17" fmla="*/ 250 h 10000"/>
                      <a:gd name="connsiteX18" fmla="*/ 47 w 10000"/>
                      <a:gd name="connsiteY18" fmla="*/ 159 h 10000"/>
                      <a:gd name="connsiteX19" fmla="*/ 109 w 10000"/>
                      <a:gd name="connsiteY19" fmla="*/ 91 h 10000"/>
                      <a:gd name="connsiteX20" fmla="*/ 385 w 10000"/>
                      <a:gd name="connsiteY20" fmla="*/ 0 h 10000"/>
                      <a:gd name="connsiteX0" fmla="*/ 109 w 10000"/>
                      <a:gd name="connsiteY0" fmla="*/ 0 h 9909"/>
                      <a:gd name="connsiteX1" fmla="*/ 10000 w 10000"/>
                      <a:gd name="connsiteY1" fmla="*/ 7477 h 9909"/>
                      <a:gd name="connsiteX2" fmla="*/ 9981 w 10000"/>
                      <a:gd name="connsiteY2" fmla="*/ 9330 h 9909"/>
                      <a:gd name="connsiteX3" fmla="*/ 9919 w 10000"/>
                      <a:gd name="connsiteY3" fmla="*/ 9486 h 9909"/>
                      <a:gd name="connsiteX4" fmla="*/ 9776 w 10000"/>
                      <a:gd name="connsiteY4" fmla="*/ 9623 h 9909"/>
                      <a:gd name="connsiteX5" fmla="*/ 9530 w 10000"/>
                      <a:gd name="connsiteY5" fmla="*/ 9742 h 9909"/>
                      <a:gd name="connsiteX6" fmla="*/ 9212 w 10000"/>
                      <a:gd name="connsiteY6" fmla="*/ 9833 h 9909"/>
                      <a:gd name="connsiteX7" fmla="*/ 8833 w 10000"/>
                      <a:gd name="connsiteY7" fmla="*/ 9894 h 9909"/>
                      <a:gd name="connsiteX8" fmla="*/ 8423 w 10000"/>
                      <a:gd name="connsiteY8" fmla="*/ 9909 h 9909"/>
                      <a:gd name="connsiteX9" fmla="*/ 1564 w 10000"/>
                      <a:gd name="connsiteY9" fmla="*/ 9909 h 9909"/>
                      <a:gd name="connsiteX10" fmla="*/ 1154 w 10000"/>
                      <a:gd name="connsiteY10" fmla="*/ 9894 h 9909"/>
                      <a:gd name="connsiteX11" fmla="*/ 785 w 10000"/>
                      <a:gd name="connsiteY11" fmla="*/ 9833 h 9909"/>
                      <a:gd name="connsiteX12" fmla="*/ 477 w 10000"/>
                      <a:gd name="connsiteY12" fmla="*/ 9742 h 9909"/>
                      <a:gd name="connsiteX13" fmla="*/ 241 w 10000"/>
                      <a:gd name="connsiteY13" fmla="*/ 9623 h 9909"/>
                      <a:gd name="connsiteX14" fmla="*/ 67 w 10000"/>
                      <a:gd name="connsiteY14" fmla="*/ 9486 h 9909"/>
                      <a:gd name="connsiteX15" fmla="*/ 16 w 10000"/>
                      <a:gd name="connsiteY15" fmla="*/ 9330 h 9909"/>
                      <a:gd name="connsiteX16" fmla="*/ 0 w 10000"/>
                      <a:gd name="connsiteY16" fmla="*/ 7380 h 9909"/>
                      <a:gd name="connsiteX17" fmla="*/ 16 w 10000"/>
                      <a:gd name="connsiteY17" fmla="*/ 159 h 9909"/>
                      <a:gd name="connsiteX18" fmla="*/ 47 w 10000"/>
                      <a:gd name="connsiteY18" fmla="*/ 68 h 9909"/>
                      <a:gd name="connsiteX19" fmla="*/ 109 w 10000"/>
                      <a:gd name="connsiteY19" fmla="*/ 0 h 9909"/>
                      <a:gd name="connsiteX0" fmla="*/ 47 w 10000"/>
                      <a:gd name="connsiteY0" fmla="*/ 0 h 9931"/>
                      <a:gd name="connsiteX1" fmla="*/ 10000 w 10000"/>
                      <a:gd name="connsiteY1" fmla="*/ 7477 h 9931"/>
                      <a:gd name="connsiteX2" fmla="*/ 9981 w 10000"/>
                      <a:gd name="connsiteY2" fmla="*/ 9347 h 9931"/>
                      <a:gd name="connsiteX3" fmla="*/ 9919 w 10000"/>
                      <a:gd name="connsiteY3" fmla="*/ 9504 h 9931"/>
                      <a:gd name="connsiteX4" fmla="*/ 9776 w 10000"/>
                      <a:gd name="connsiteY4" fmla="*/ 9642 h 9931"/>
                      <a:gd name="connsiteX5" fmla="*/ 9530 w 10000"/>
                      <a:gd name="connsiteY5" fmla="*/ 9762 h 9931"/>
                      <a:gd name="connsiteX6" fmla="*/ 9212 w 10000"/>
                      <a:gd name="connsiteY6" fmla="*/ 9854 h 9931"/>
                      <a:gd name="connsiteX7" fmla="*/ 8833 w 10000"/>
                      <a:gd name="connsiteY7" fmla="*/ 9916 h 9931"/>
                      <a:gd name="connsiteX8" fmla="*/ 8423 w 10000"/>
                      <a:gd name="connsiteY8" fmla="*/ 9931 h 9931"/>
                      <a:gd name="connsiteX9" fmla="*/ 1564 w 10000"/>
                      <a:gd name="connsiteY9" fmla="*/ 9931 h 9931"/>
                      <a:gd name="connsiteX10" fmla="*/ 1154 w 10000"/>
                      <a:gd name="connsiteY10" fmla="*/ 9916 h 9931"/>
                      <a:gd name="connsiteX11" fmla="*/ 785 w 10000"/>
                      <a:gd name="connsiteY11" fmla="*/ 9854 h 9931"/>
                      <a:gd name="connsiteX12" fmla="*/ 477 w 10000"/>
                      <a:gd name="connsiteY12" fmla="*/ 9762 h 9931"/>
                      <a:gd name="connsiteX13" fmla="*/ 241 w 10000"/>
                      <a:gd name="connsiteY13" fmla="*/ 9642 h 9931"/>
                      <a:gd name="connsiteX14" fmla="*/ 67 w 10000"/>
                      <a:gd name="connsiteY14" fmla="*/ 9504 h 9931"/>
                      <a:gd name="connsiteX15" fmla="*/ 16 w 10000"/>
                      <a:gd name="connsiteY15" fmla="*/ 9347 h 9931"/>
                      <a:gd name="connsiteX16" fmla="*/ 0 w 10000"/>
                      <a:gd name="connsiteY16" fmla="*/ 7379 h 9931"/>
                      <a:gd name="connsiteX17" fmla="*/ 16 w 10000"/>
                      <a:gd name="connsiteY17" fmla="*/ 91 h 9931"/>
                      <a:gd name="connsiteX18" fmla="*/ 47 w 10000"/>
                      <a:gd name="connsiteY18" fmla="*/ 0 h 9931"/>
                      <a:gd name="connsiteX0" fmla="*/ 16 w 10000"/>
                      <a:gd name="connsiteY0" fmla="*/ 0 h 9908"/>
                      <a:gd name="connsiteX1" fmla="*/ 10000 w 10000"/>
                      <a:gd name="connsiteY1" fmla="*/ 7437 h 9908"/>
                      <a:gd name="connsiteX2" fmla="*/ 9981 w 10000"/>
                      <a:gd name="connsiteY2" fmla="*/ 9320 h 9908"/>
                      <a:gd name="connsiteX3" fmla="*/ 9919 w 10000"/>
                      <a:gd name="connsiteY3" fmla="*/ 9478 h 9908"/>
                      <a:gd name="connsiteX4" fmla="*/ 9776 w 10000"/>
                      <a:gd name="connsiteY4" fmla="*/ 9617 h 9908"/>
                      <a:gd name="connsiteX5" fmla="*/ 9530 w 10000"/>
                      <a:gd name="connsiteY5" fmla="*/ 9738 h 9908"/>
                      <a:gd name="connsiteX6" fmla="*/ 9212 w 10000"/>
                      <a:gd name="connsiteY6" fmla="*/ 9830 h 9908"/>
                      <a:gd name="connsiteX7" fmla="*/ 8833 w 10000"/>
                      <a:gd name="connsiteY7" fmla="*/ 9893 h 9908"/>
                      <a:gd name="connsiteX8" fmla="*/ 8423 w 10000"/>
                      <a:gd name="connsiteY8" fmla="*/ 9908 h 9908"/>
                      <a:gd name="connsiteX9" fmla="*/ 1564 w 10000"/>
                      <a:gd name="connsiteY9" fmla="*/ 9908 h 9908"/>
                      <a:gd name="connsiteX10" fmla="*/ 1154 w 10000"/>
                      <a:gd name="connsiteY10" fmla="*/ 9893 h 9908"/>
                      <a:gd name="connsiteX11" fmla="*/ 785 w 10000"/>
                      <a:gd name="connsiteY11" fmla="*/ 9830 h 9908"/>
                      <a:gd name="connsiteX12" fmla="*/ 477 w 10000"/>
                      <a:gd name="connsiteY12" fmla="*/ 9738 h 9908"/>
                      <a:gd name="connsiteX13" fmla="*/ 241 w 10000"/>
                      <a:gd name="connsiteY13" fmla="*/ 9617 h 9908"/>
                      <a:gd name="connsiteX14" fmla="*/ 67 w 10000"/>
                      <a:gd name="connsiteY14" fmla="*/ 9478 h 9908"/>
                      <a:gd name="connsiteX15" fmla="*/ 16 w 10000"/>
                      <a:gd name="connsiteY15" fmla="*/ 9320 h 9908"/>
                      <a:gd name="connsiteX16" fmla="*/ 0 w 10000"/>
                      <a:gd name="connsiteY16" fmla="*/ 7338 h 9908"/>
                      <a:gd name="connsiteX17" fmla="*/ 16 w 10000"/>
                      <a:gd name="connsiteY17" fmla="*/ 0 h 9908"/>
                      <a:gd name="connsiteX0" fmla="*/ 0 w 10000"/>
                      <a:gd name="connsiteY0" fmla="*/ 199 h 2793"/>
                      <a:gd name="connsiteX1" fmla="*/ 10000 w 10000"/>
                      <a:gd name="connsiteY1" fmla="*/ 299 h 2793"/>
                      <a:gd name="connsiteX2" fmla="*/ 9981 w 10000"/>
                      <a:gd name="connsiteY2" fmla="*/ 2200 h 2793"/>
                      <a:gd name="connsiteX3" fmla="*/ 9919 w 10000"/>
                      <a:gd name="connsiteY3" fmla="*/ 2359 h 2793"/>
                      <a:gd name="connsiteX4" fmla="*/ 9776 w 10000"/>
                      <a:gd name="connsiteY4" fmla="*/ 2499 h 2793"/>
                      <a:gd name="connsiteX5" fmla="*/ 9530 w 10000"/>
                      <a:gd name="connsiteY5" fmla="*/ 2621 h 2793"/>
                      <a:gd name="connsiteX6" fmla="*/ 9212 w 10000"/>
                      <a:gd name="connsiteY6" fmla="*/ 2714 h 2793"/>
                      <a:gd name="connsiteX7" fmla="*/ 8833 w 10000"/>
                      <a:gd name="connsiteY7" fmla="*/ 2778 h 2793"/>
                      <a:gd name="connsiteX8" fmla="*/ 8423 w 10000"/>
                      <a:gd name="connsiteY8" fmla="*/ 2793 h 2793"/>
                      <a:gd name="connsiteX9" fmla="*/ 1564 w 10000"/>
                      <a:gd name="connsiteY9" fmla="*/ 2793 h 2793"/>
                      <a:gd name="connsiteX10" fmla="*/ 1154 w 10000"/>
                      <a:gd name="connsiteY10" fmla="*/ 2778 h 2793"/>
                      <a:gd name="connsiteX11" fmla="*/ 785 w 10000"/>
                      <a:gd name="connsiteY11" fmla="*/ 2714 h 2793"/>
                      <a:gd name="connsiteX12" fmla="*/ 477 w 10000"/>
                      <a:gd name="connsiteY12" fmla="*/ 2621 h 2793"/>
                      <a:gd name="connsiteX13" fmla="*/ 241 w 10000"/>
                      <a:gd name="connsiteY13" fmla="*/ 2499 h 2793"/>
                      <a:gd name="connsiteX14" fmla="*/ 67 w 10000"/>
                      <a:gd name="connsiteY14" fmla="*/ 2359 h 2793"/>
                      <a:gd name="connsiteX15" fmla="*/ 16 w 10000"/>
                      <a:gd name="connsiteY15" fmla="*/ 2200 h 2793"/>
                      <a:gd name="connsiteX16" fmla="*/ 0 w 10000"/>
                      <a:gd name="connsiteY16" fmla="*/ 199 h 2793"/>
                      <a:gd name="connsiteX0" fmla="*/ 0 w 10000"/>
                      <a:gd name="connsiteY0" fmla="*/ 0 h 9288"/>
                      <a:gd name="connsiteX1" fmla="*/ 10000 w 10000"/>
                      <a:gd name="connsiteY1" fmla="*/ 359 h 9288"/>
                      <a:gd name="connsiteX2" fmla="*/ 9981 w 10000"/>
                      <a:gd name="connsiteY2" fmla="*/ 7165 h 9288"/>
                      <a:gd name="connsiteX3" fmla="*/ 9919 w 10000"/>
                      <a:gd name="connsiteY3" fmla="*/ 7734 h 9288"/>
                      <a:gd name="connsiteX4" fmla="*/ 9776 w 10000"/>
                      <a:gd name="connsiteY4" fmla="*/ 8235 h 9288"/>
                      <a:gd name="connsiteX5" fmla="*/ 9530 w 10000"/>
                      <a:gd name="connsiteY5" fmla="*/ 8672 h 9288"/>
                      <a:gd name="connsiteX6" fmla="*/ 9212 w 10000"/>
                      <a:gd name="connsiteY6" fmla="*/ 9005 h 9288"/>
                      <a:gd name="connsiteX7" fmla="*/ 8833 w 10000"/>
                      <a:gd name="connsiteY7" fmla="*/ 9234 h 9288"/>
                      <a:gd name="connsiteX8" fmla="*/ 8423 w 10000"/>
                      <a:gd name="connsiteY8" fmla="*/ 9288 h 9288"/>
                      <a:gd name="connsiteX9" fmla="*/ 1564 w 10000"/>
                      <a:gd name="connsiteY9" fmla="*/ 9288 h 9288"/>
                      <a:gd name="connsiteX10" fmla="*/ 1154 w 10000"/>
                      <a:gd name="connsiteY10" fmla="*/ 9234 h 9288"/>
                      <a:gd name="connsiteX11" fmla="*/ 785 w 10000"/>
                      <a:gd name="connsiteY11" fmla="*/ 9005 h 9288"/>
                      <a:gd name="connsiteX12" fmla="*/ 477 w 10000"/>
                      <a:gd name="connsiteY12" fmla="*/ 8672 h 9288"/>
                      <a:gd name="connsiteX13" fmla="*/ 241 w 10000"/>
                      <a:gd name="connsiteY13" fmla="*/ 8235 h 9288"/>
                      <a:gd name="connsiteX14" fmla="*/ 67 w 10000"/>
                      <a:gd name="connsiteY14" fmla="*/ 7734 h 9288"/>
                      <a:gd name="connsiteX15" fmla="*/ 16 w 10000"/>
                      <a:gd name="connsiteY15" fmla="*/ 7165 h 9288"/>
                      <a:gd name="connsiteX16" fmla="*/ 0 w 10000"/>
                      <a:gd name="connsiteY16" fmla="*/ 0 h 9288"/>
                      <a:gd name="connsiteX0" fmla="*/ 755 w 10755"/>
                      <a:gd name="connsiteY0" fmla="*/ 320 h 10320"/>
                      <a:gd name="connsiteX1" fmla="*/ 10755 w 10755"/>
                      <a:gd name="connsiteY1" fmla="*/ 707 h 10320"/>
                      <a:gd name="connsiteX2" fmla="*/ 10736 w 10755"/>
                      <a:gd name="connsiteY2" fmla="*/ 8034 h 10320"/>
                      <a:gd name="connsiteX3" fmla="*/ 10674 w 10755"/>
                      <a:gd name="connsiteY3" fmla="*/ 8647 h 10320"/>
                      <a:gd name="connsiteX4" fmla="*/ 10531 w 10755"/>
                      <a:gd name="connsiteY4" fmla="*/ 9186 h 10320"/>
                      <a:gd name="connsiteX5" fmla="*/ 10285 w 10755"/>
                      <a:gd name="connsiteY5" fmla="*/ 9657 h 10320"/>
                      <a:gd name="connsiteX6" fmla="*/ 9967 w 10755"/>
                      <a:gd name="connsiteY6" fmla="*/ 10015 h 10320"/>
                      <a:gd name="connsiteX7" fmla="*/ 9588 w 10755"/>
                      <a:gd name="connsiteY7" fmla="*/ 10262 h 10320"/>
                      <a:gd name="connsiteX8" fmla="*/ 9178 w 10755"/>
                      <a:gd name="connsiteY8" fmla="*/ 10320 h 10320"/>
                      <a:gd name="connsiteX9" fmla="*/ 2319 w 10755"/>
                      <a:gd name="connsiteY9" fmla="*/ 10320 h 10320"/>
                      <a:gd name="connsiteX10" fmla="*/ 1909 w 10755"/>
                      <a:gd name="connsiteY10" fmla="*/ 10262 h 10320"/>
                      <a:gd name="connsiteX11" fmla="*/ 1540 w 10755"/>
                      <a:gd name="connsiteY11" fmla="*/ 10015 h 10320"/>
                      <a:gd name="connsiteX12" fmla="*/ 1232 w 10755"/>
                      <a:gd name="connsiteY12" fmla="*/ 9657 h 10320"/>
                      <a:gd name="connsiteX13" fmla="*/ 996 w 10755"/>
                      <a:gd name="connsiteY13" fmla="*/ 9186 h 10320"/>
                      <a:gd name="connsiteX14" fmla="*/ 822 w 10755"/>
                      <a:gd name="connsiteY14" fmla="*/ 8647 h 10320"/>
                      <a:gd name="connsiteX15" fmla="*/ 771 w 10755"/>
                      <a:gd name="connsiteY15" fmla="*/ 8034 h 10320"/>
                      <a:gd name="connsiteX16" fmla="*/ 712 w 10755"/>
                      <a:gd name="connsiteY16" fmla="*/ 685 h 10320"/>
                      <a:gd name="connsiteX17" fmla="*/ 755 w 10755"/>
                      <a:gd name="connsiteY17" fmla="*/ 320 h 10320"/>
                      <a:gd name="connsiteX0" fmla="*/ 728 w 10771"/>
                      <a:gd name="connsiteY0" fmla="*/ 906 h 10541"/>
                      <a:gd name="connsiteX1" fmla="*/ 10771 w 10771"/>
                      <a:gd name="connsiteY1" fmla="*/ 928 h 10541"/>
                      <a:gd name="connsiteX2" fmla="*/ 10752 w 10771"/>
                      <a:gd name="connsiteY2" fmla="*/ 8255 h 10541"/>
                      <a:gd name="connsiteX3" fmla="*/ 10690 w 10771"/>
                      <a:gd name="connsiteY3" fmla="*/ 8868 h 10541"/>
                      <a:gd name="connsiteX4" fmla="*/ 10547 w 10771"/>
                      <a:gd name="connsiteY4" fmla="*/ 9407 h 10541"/>
                      <a:gd name="connsiteX5" fmla="*/ 10301 w 10771"/>
                      <a:gd name="connsiteY5" fmla="*/ 9878 h 10541"/>
                      <a:gd name="connsiteX6" fmla="*/ 9983 w 10771"/>
                      <a:gd name="connsiteY6" fmla="*/ 10236 h 10541"/>
                      <a:gd name="connsiteX7" fmla="*/ 9604 w 10771"/>
                      <a:gd name="connsiteY7" fmla="*/ 10483 h 10541"/>
                      <a:gd name="connsiteX8" fmla="*/ 9194 w 10771"/>
                      <a:gd name="connsiteY8" fmla="*/ 10541 h 10541"/>
                      <a:gd name="connsiteX9" fmla="*/ 2335 w 10771"/>
                      <a:gd name="connsiteY9" fmla="*/ 10541 h 10541"/>
                      <a:gd name="connsiteX10" fmla="*/ 1925 w 10771"/>
                      <a:gd name="connsiteY10" fmla="*/ 10483 h 10541"/>
                      <a:gd name="connsiteX11" fmla="*/ 1556 w 10771"/>
                      <a:gd name="connsiteY11" fmla="*/ 10236 h 10541"/>
                      <a:gd name="connsiteX12" fmla="*/ 1248 w 10771"/>
                      <a:gd name="connsiteY12" fmla="*/ 9878 h 10541"/>
                      <a:gd name="connsiteX13" fmla="*/ 1012 w 10771"/>
                      <a:gd name="connsiteY13" fmla="*/ 9407 h 10541"/>
                      <a:gd name="connsiteX14" fmla="*/ 838 w 10771"/>
                      <a:gd name="connsiteY14" fmla="*/ 8868 h 10541"/>
                      <a:gd name="connsiteX15" fmla="*/ 787 w 10771"/>
                      <a:gd name="connsiteY15" fmla="*/ 8255 h 10541"/>
                      <a:gd name="connsiteX16" fmla="*/ 728 w 10771"/>
                      <a:gd name="connsiteY16" fmla="*/ 906 h 10541"/>
                      <a:gd name="connsiteX0" fmla="*/ 0 w 10043"/>
                      <a:gd name="connsiteY0" fmla="*/ 906 h 10541"/>
                      <a:gd name="connsiteX1" fmla="*/ 10043 w 10043"/>
                      <a:gd name="connsiteY1" fmla="*/ 928 h 10541"/>
                      <a:gd name="connsiteX2" fmla="*/ 10024 w 10043"/>
                      <a:gd name="connsiteY2" fmla="*/ 8255 h 10541"/>
                      <a:gd name="connsiteX3" fmla="*/ 9962 w 10043"/>
                      <a:gd name="connsiteY3" fmla="*/ 8868 h 10541"/>
                      <a:gd name="connsiteX4" fmla="*/ 9819 w 10043"/>
                      <a:gd name="connsiteY4" fmla="*/ 9407 h 10541"/>
                      <a:gd name="connsiteX5" fmla="*/ 9573 w 10043"/>
                      <a:gd name="connsiteY5" fmla="*/ 9878 h 10541"/>
                      <a:gd name="connsiteX6" fmla="*/ 9255 w 10043"/>
                      <a:gd name="connsiteY6" fmla="*/ 10236 h 10541"/>
                      <a:gd name="connsiteX7" fmla="*/ 8876 w 10043"/>
                      <a:gd name="connsiteY7" fmla="*/ 10483 h 10541"/>
                      <a:gd name="connsiteX8" fmla="*/ 8466 w 10043"/>
                      <a:gd name="connsiteY8" fmla="*/ 10541 h 10541"/>
                      <a:gd name="connsiteX9" fmla="*/ 1607 w 10043"/>
                      <a:gd name="connsiteY9" fmla="*/ 10541 h 10541"/>
                      <a:gd name="connsiteX10" fmla="*/ 1197 w 10043"/>
                      <a:gd name="connsiteY10" fmla="*/ 10483 h 10541"/>
                      <a:gd name="connsiteX11" fmla="*/ 828 w 10043"/>
                      <a:gd name="connsiteY11" fmla="*/ 10236 h 10541"/>
                      <a:gd name="connsiteX12" fmla="*/ 520 w 10043"/>
                      <a:gd name="connsiteY12" fmla="*/ 9878 h 10541"/>
                      <a:gd name="connsiteX13" fmla="*/ 284 w 10043"/>
                      <a:gd name="connsiteY13" fmla="*/ 9407 h 10541"/>
                      <a:gd name="connsiteX14" fmla="*/ 110 w 10043"/>
                      <a:gd name="connsiteY14" fmla="*/ 8868 h 10541"/>
                      <a:gd name="connsiteX15" fmla="*/ 59 w 10043"/>
                      <a:gd name="connsiteY15" fmla="*/ 8255 h 10541"/>
                      <a:gd name="connsiteX16" fmla="*/ 0 w 10043"/>
                      <a:gd name="connsiteY16" fmla="*/ 906 h 10541"/>
                      <a:gd name="connsiteX0" fmla="*/ 0 w 10043"/>
                      <a:gd name="connsiteY0" fmla="*/ 0 h 9635"/>
                      <a:gd name="connsiteX1" fmla="*/ 10043 w 10043"/>
                      <a:gd name="connsiteY1" fmla="*/ 22 h 9635"/>
                      <a:gd name="connsiteX2" fmla="*/ 10024 w 10043"/>
                      <a:gd name="connsiteY2" fmla="*/ 7349 h 9635"/>
                      <a:gd name="connsiteX3" fmla="*/ 9962 w 10043"/>
                      <a:gd name="connsiteY3" fmla="*/ 7962 h 9635"/>
                      <a:gd name="connsiteX4" fmla="*/ 9819 w 10043"/>
                      <a:gd name="connsiteY4" fmla="*/ 8501 h 9635"/>
                      <a:gd name="connsiteX5" fmla="*/ 9573 w 10043"/>
                      <a:gd name="connsiteY5" fmla="*/ 8972 h 9635"/>
                      <a:gd name="connsiteX6" fmla="*/ 9255 w 10043"/>
                      <a:gd name="connsiteY6" fmla="*/ 9330 h 9635"/>
                      <a:gd name="connsiteX7" fmla="*/ 8876 w 10043"/>
                      <a:gd name="connsiteY7" fmla="*/ 9577 h 9635"/>
                      <a:gd name="connsiteX8" fmla="*/ 8466 w 10043"/>
                      <a:gd name="connsiteY8" fmla="*/ 9635 h 9635"/>
                      <a:gd name="connsiteX9" fmla="*/ 1607 w 10043"/>
                      <a:gd name="connsiteY9" fmla="*/ 9635 h 9635"/>
                      <a:gd name="connsiteX10" fmla="*/ 1197 w 10043"/>
                      <a:gd name="connsiteY10" fmla="*/ 9577 h 9635"/>
                      <a:gd name="connsiteX11" fmla="*/ 828 w 10043"/>
                      <a:gd name="connsiteY11" fmla="*/ 9330 h 9635"/>
                      <a:gd name="connsiteX12" fmla="*/ 520 w 10043"/>
                      <a:gd name="connsiteY12" fmla="*/ 8972 h 9635"/>
                      <a:gd name="connsiteX13" fmla="*/ 284 w 10043"/>
                      <a:gd name="connsiteY13" fmla="*/ 8501 h 9635"/>
                      <a:gd name="connsiteX14" fmla="*/ 110 w 10043"/>
                      <a:gd name="connsiteY14" fmla="*/ 7962 h 9635"/>
                      <a:gd name="connsiteX15" fmla="*/ 59 w 10043"/>
                      <a:gd name="connsiteY15" fmla="*/ 7349 h 9635"/>
                      <a:gd name="connsiteX16" fmla="*/ 0 w 10043"/>
                      <a:gd name="connsiteY16" fmla="*/ 0 h 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43" h="9635">
                        <a:moveTo>
                          <a:pt x="0" y="0"/>
                        </a:moveTo>
                        <a:lnTo>
                          <a:pt x="10043" y="22"/>
                        </a:lnTo>
                        <a:cubicBezTo>
                          <a:pt x="10037" y="2464"/>
                          <a:pt x="10030" y="4905"/>
                          <a:pt x="10024" y="7349"/>
                        </a:cubicBezTo>
                        <a:cubicBezTo>
                          <a:pt x="10003" y="7550"/>
                          <a:pt x="9983" y="7762"/>
                          <a:pt x="9962" y="7962"/>
                        </a:cubicBezTo>
                        <a:cubicBezTo>
                          <a:pt x="9914" y="8140"/>
                          <a:pt x="9867" y="8328"/>
                          <a:pt x="9819" y="8501"/>
                        </a:cubicBezTo>
                        <a:lnTo>
                          <a:pt x="9573" y="8972"/>
                        </a:lnTo>
                        <a:lnTo>
                          <a:pt x="9255" y="9330"/>
                        </a:lnTo>
                        <a:lnTo>
                          <a:pt x="8876" y="9577"/>
                        </a:lnTo>
                        <a:lnTo>
                          <a:pt x="8466" y="9635"/>
                        </a:lnTo>
                        <a:lnTo>
                          <a:pt x="1607" y="9635"/>
                        </a:lnTo>
                        <a:lnTo>
                          <a:pt x="1197" y="9577"/>
                        </a:lnTo>
                        <a:lnTo>
                          <a:pt x="828" y="9330"/>
                        </a:lnTo>
                        <a:lnTo>
                          <a:pt x="520" y="8972"/>
                        </a:lnTo>
                        <a:lnTo>
                          <a:pt x="284" y="8501"/>
                        </a:lnTo>
                        <a:lnTo>
                          <a:pt x="110" y="7962"/>
                        </a:lnTo>
                        <a:cubicBezTo>
                          <a:pt x="93" y="7762"/>
                          <a:pt x="76" y="7550"/>
                          <a:pt x="59" y="7349"/>
                        </a:cubicBezTo>
                        <a:cubicBezTo>
                          <a:pt x="39" y="4899"/>
                          <a:pt x="20" y="2450"/>
                          <a:pt x="0" y="0"/>
                        </a:cubicBezTo>
                        <a:close/>
                      </a:path>
                    </a:pathLst>
                  </a:custGeom>
                  <a:gradFill>
                    <a:gsLst>
                      <a:gs pos="83000">
                        <a:schemeClr val="bg1">
                          <a:lumMod val="63000"/>
                        </a:schemeClr>
                      </a:gs>
                      <a:gs pos="0">
                        <a:srgbClr val="5A5A5A">
                          <a:lumMod val="54000"/>
                        </a:srgbClr>
                      </a:gs>
                      <a:gs pos="39195">
                        <a:schemeClr val="bg1">
                          <a:lumMod val="89000"/>
                          <a:lumOff val="11000"/>
                        </a:schemeClr>
                      </a:gs>
                      <a:gs pos="62000">
                        <a:srgbClr val="000000">
                          <a:lumMod val="77000"/>
                        </a:srgbClr>
                      </a:gs>
                      <a:gs pos="13000">
                        <a:schemeClr val="bg1">
                          <a:lumMod val="65000"/>
                        </a:schemeClr>
                      </a:gs>
                      <a:gs pos="100000">
                        <a:schemeClr val="tx1">
                          <a:alpha val="53000"/>
                          <a:lumMod val="66000"/>
                          <a:lumOff val="34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grpSp>
            <p:sp>
              <p:nvSpPr>
                <p:cNvPr id="227" name="Oval 226">
                  <a:extLst>
                    <a:ext uri="{FF2B5EF4-FFF2-40B4-BE49-F238E27FC236}">
                      <a16:creationId xmlns:a16="http://schemas.microsoft.com/office/drawing/2014/main" id="{C2786E2F-4EC8-12F6-6E0C-C5237408D98D}"/>
                    </a:ext>
                  </a:extLst>
                </p:cNvPr>
                <p:cNvSpPr/>
                <p:nvPr/>
              </p:nvSpPr>
              <p:spPr>
                <a:xfrm rot="3902345">
                  <a:off x="5745859" y="2458817"/>
                  <a:ext cx="1855094" cy="1183521"/>
                </a:xfrm>
                <a:prstGeom prst="ellipse">
                  <a:avLst/>
                </a:prstGeom>
                <a:gradFill>
                  <a:gsLst>
                    <a:gs pos="0">
                      <a:sysClr val="window" lastClr="FFFFFF">
                        <a:lumMod val="100000"/>
                        <a:alpha val="90000"/>
                      </a:sysClr>
                    </a:gs>
                    <a:gs pos="100000">
                      <a:sysClr val="window" lastClr="FFFFFF">
                        <a:alpha val="0"/>
                      </a:sysClr>
                    </a:gs>
                  </a:gsLst>
                  <a:lin ang="5400000" scaled="1"/>
                </a:gradFill>
                <a:ln w="127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060"/>
                    </a:solidFill>
                    <a:effectLst/>
                    <a:uLnTx/>
                    <a:uFillTx/>
                    <a:latin typeface="Calibri"/>
                    <a:ea typeface="+mn-ea"/>
                    <a:cs typeface="+mn-cs"/>
                  </a:endParaRPr>
                </a:p>
              </p:txBody>
            </p:sp>
            <p:graphicFrame>
              <p:nvGraphicFramePr>
                <p:cNvPr id="228" name="Chart 227">
                  <a:extLst>
                    <a:ext uri="{FF2B5EF4-FFF2-40B4-BE49-F238E27FC236}">
                      <a16:creationId xmlns:a16="http://schemas.microsoft.com/office/drawing/2014/main" id="{2E32DC97-C928-AC6D-BC24-612050BCCE6D}"/>
                    </a:ext>
                  </a:extLst>
                </p:cNvPr>
                <p:cNvGraphicFramePr/>
                <p:nvPr/>
              </p:nvGraphicFramePr>
              <p:xfrm>
                <a:off x="4787503" y="1905763"/>
                <a:ext cx="2906470" cy="2671745"/>
              </p:xfrm>
              <a:graphic>
                <a:graphicData uri="http://schemas.openxmlformats.org/drawingml/2006/chart">
                  <c:chart xmlns:c="http://schemas.openxmlformats.org/drawingml/2006/chart" xmlns:r="http://schemas.openxmlformats.org/officeDocument/2006/relationships" r:id="rId5"/>
                </a:graphicData>
              </a:graphic>
            </p:graphicFrame>
            <p:sp>
              <p:nvSpPr>
                <p:cNvPr id="229" name="Oval 228">
                  <a:extLst>
                    <a:ext uri="{FF2B5EF4-FFF2-40B4-BE49-F238E27FC236}">
                      <a16:creationId xmlns:a16="http://schemas.microsoft.com/office/drawing/2014/main" id="{32CFA88F-8201-CF72-8025-93CD5C252069}"/>
                    </a:ext>
                  </a:extLst>
                </p:cNvPr>
                <p:cNvSpPr/>
                <p:nvPr/>
              </p:nvSpPr>
              <p:spPr>
                <a:xfrm>
                  <a:off x="5029305" y="2046117"/>
                  <a:ext cx="2404872" cy="2404872"/>
                </a:xfrm>
                <a:prstGeom prst="ellipse">
                  <a:avLst/>
                </a:prstGeom>
                <a:gradFill flip="none" rotWithShape="1">
                  <a:gsLst>
                    <a:gs pos="45000">
                      <a:sysClr val="window" lastClr="FFFFFF">
                        <a:lumMod val="0"/>
                        <a:lumOff val="100000"/>
                        <a:alpha val="0"/>
                      </a:sysClr>
                    </a:gs>
                    <a:gs pos="79000">
                      <a:schemeClr val="tx1">
                        <a:lumMod val="56000"/>
                      </a:schemeClr>
                    </a:gs>
                  </a:gsLst>
                  <a:path path="circle">
                    <a:fillToRect l="50000" t="50000" r="50000" b="50000"/>
                  </a:path>
                  <a:tileRect/>
                </a:gradFill>
                <a:ln w="127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2060"/>
                    </a:solidFill>
                    <a:effectLst/>
                    <a:uLnTx/>
                    <a:uFillTx/>
                    <a:latin typeface="Calibri"/>
                    <a:ea typeface="+mn-ea"/>
                    <a:cs typeface="+mn-cs"/>
                  </a:endParaRPr>
                </a:p>
              </p:txBody>
            </p:sp>
          </p:grpSp>
          <p:pic>
            <p:nvPicPr>
              <p:cNvPr id="225" name="Picture 224">
                <a:extLst>
                  <a:ext uri="{FF2B5EF4-FFF2-40B4-BE49-F238E27FC236}">
                    <a16:creationId xmlns:a16="http://schemas.microsoft.com/office/drawing/2014/main" id="{1A9C96EB-6167-FB87-021B-35B9A56E6BF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636364" y="2001521"/>
                <a:ext cx="1161560" cy="722051"/>
              </a:xfrm>
              <a:prstGeom prst="rect">
                <a:avLst/>
              </a:prstGeom>
            </p:spPr>
          </p:pic>
        </p:grpSp>
        <p:grpSp>
          <p:nvGrpSpPr>
            <p:cNvPr id="239" name="Group 238">
              <a:extLst>
                <a:ext uri="{FF2B5EF4-FFF2-40B4-BE49-F238E27FC236}">
                  <a16:creationId xmlns:a16="http://schemas.microsoft.com/office/drawing/2014/main" id="{260FCE83-58FD-BC5C-7C18-02A32854C894}"/>
                </a:ext>
              </a:extLst>
            </p:cNvPr>
            <p:cNvGrpSpPr/>
            <p:nvPr/>
          </p:nvGrpSpPr>
          <p:grpSpPr>
            <a:xfrm>
              <a:off x="4532671" y="3269372"/>
              <a:ext cx="874644" cy="688714"/>
              <a:chOff x="1483122" y="3558650"/>
              <a:chExt cx="2897745" cy="2326531"/>
            </a:xfrm>
          </p:grpSpPr>
          <p:grpSp>
            <p:nvGrpSpPr>
              <p:cNvPr id="240" name="Group 239">
                <a:extLst>
                  <a:ext uri="{FF2B5EF4-FFF2-40B4-BE49-F238E27FC236}">
                    <a16:creationId xmlns:a16="http://schemas.microsoft.com/office/drawing/2014/main" id="{8FBA3659-109A-9ECC-020A-481A430362BB}"/>
                  </a:ext>
                </a:extLst>
              </p:cNvPr>
              <p:cNvGrpSpPr/>
              <p:nvPr/>
            </p:nvGrpSpPr>
            <p:grpSpPr>
              <a:xfrm>
                <a:off x="1483122" y="3558650"/>
                <a:ext cx="2897745" cy="2326531"/>
                <a:chOff x="787581" y="3710803"/>
                <a:chExt cx="2897745" cy="2326531"/>
              </a:xfrm>
            </p:grpSpPr>
            <p:grpSp>
              <p:nvGrpSpPr>
                <p:cNvPr id="242" name="Group 241">
                  <a:extLst>
                    <a:ext uri="{FF2B5EF4-FFF2-40B4-BE49-F238E27FC236}">
                      <a16:creationId xmlns:a16="http://schemas.microsoft.com/office/drawing/2014/main" id="{39458D48-0EF6-AE8F-DBB9-A4F3220ABC74}"/>
                    </a:ext>
                  </a:extLst>
                </p:cNvPr>
                <p:cNvGrpSpPr/>
                <p:nvPr/>
              </p:nvGrpSpPr>
              <p:grpSpPr>
                <a:xfrm rot="21165201">
                  <a:off x="787581" y="3825695"/>
                  <a:ext cx="2792201" cy="2211639"/>
                  <a:chOff x="1486825" y="1826863"/>
                  <a:chExt cx="5573000" cy="4414246"/>
                </a:xfrm>
              </p:grpSpPr>
              <p:grpSp>
                <p:nvGrpSpPr>
                  <p:cNvPr id="246" name="Group 245">
                    <a:extLst>
                      <a:ext uri="{FF2B5EF4-FFF2-40B4-BE49-F238E27FC236}">
                        <a16:creationId xmlns:a16="http://schemas.microsoft.com/office/drawing/2014/main" id="{0DFBCC6D-CDC2-87DC-10B4-CF63C5F2BD8B}"/>
                      </a:ext>
                    </a:extLst>
                  </p:cNvPr>
                  <p:cNvGrpSpPr/>
                  <p:nvPr/>
                </p:nvGrpSpPr>
                <p:grpSpPr>
                  <a:xfrm>
                    <a:off x="3511443" y="1826863"/>
                    <a:ext cx="3548382" cy="3548382"/>
                    <a:chOff x="608012" y="2220660"/>
                    <a:chExt cx="2766951" cy="2766951"/>
                  </a:xfrm>
                </p:grpSpPr>
                <p:sp>
                  <p:nvSpPr>
                    <p:cNvPr id="252" name="Oval 251">
                      <a:extLst>
                        <a:ext uri="{FF2B5EF4-FFF2-40B4-BE49-F238E27FC236}">
                          <a16:creationId xmlns:a16="http://schemas.microsoft.com/office/drawing/2014/main" id="{F4743BE1-12F8-3B61-99C7-60F50E26FB3D}"/>
                        </a:ext>
                      </a:extLst>
                    </p:cNvPr>
                    <p:cNvSpPr/>
                    <p:nvPr/>
                  </p:nvSpPr>
                  <p:spPr>
                    <a:xfrm>
                      <a:off x="608012" y="2220660"/>
                      <a:ext cx="2766951" cy="2766951"/>
                    </a:xfrm>
                    <a:prstGeom prst="ellipse">
                      <a:avLst/>
                    </a:prstGeom>
                    <a:gradFill flip="none" rotWithShape="1">
                      <a:gsLst>
                        <a:gs pos="66000">
                          <a:schemeClr val="bg1">
                            <a:lumMod val="95000"/>
                          </a:schemeClr>
                        </a:gs>
                        <a:gs pos="23000">
                          <a:srgbClr val="5A5A5A"/>
                        </a:gs>
                        <a:gs pos="45000">
                          <a:schemeClr val="bg1">
                            <a:lumMod val="85000"/>
                          </a:schemeClr>
                        </a:gs>
                        <a:gs pos="1000">
                          <a:schemeClr val="accent1">
                            <a:tint val="66000"/>
                            <a:satMod val="160000"/>
                            <a:alpha val="0"/>
                            <a:lumMod val="0"/>
                          </a:schemeClr>
                        </a:gs>
                        <a:gs pos="100000">
                          <a:schemeClr val="tx1">
                            <a:alpha val="53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53" name="Oval 252">
                      <a:extLst>
                        <a:ext uri="{FF2B5EF4-FFF2-40B4-BE49-F238E27FC236}">
                          <a16:creationId xmlns:a16="http://schemas.microsoft.com/office/drawing/2014/main" id="{BF65507E-2D42-E833-7F50-EF275F277432}"/>
                        </a:ext>
                      </a:extLst>
                    </p:cNvPr>
                    <p:cNvSpPr/>
                    <p:nvPr/>
                  </p:nvSpPr>
                  <p:spPr>
                    <a:xfrm>
                      <a:off x="721448" y="2334097"/>
                      <a:ext cx="2540079" cy="2540078"/>
                    </a:xfrm>
                    <a:prstGeom prst="ellipse">
                      <a:avLst/>
                    </a:prstGeom>
                    <a:gradFill flip="none" rotWithShape="1">
                      <a:gsLst>
                        <a:gs pos="83000">
                          <a:schemeClr val="bg1">
                            <a:lumMod val="85000"/>
                          </a:schemeClr>
                        </a:gs>
                        <a:gs pos="0">
                          <a:srgbClr val="5A5A5A"/>
                        </a:gs>
                        <a:gs pos="39195">
                          <a:schemeClr val="bg1">
                            <a:lumMod val="85000"/>
                          </a:schemeClr>
                        </a:gs>
                        <a:gs pos="62000">
                          <a:srgbClr val="000000"/>
                        </a:gs>
                        <a:gs pos="13000">
                          <a:schemeClr val="bg1">
                            <a:lumMod val="93000"/>
                          </a:schemeClr>
                        </a:gs>
                        <a:gs pos="100000">
                          <a:schemeClr val="tx1">
                            <a:alpha val="53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54" name="Oval 253">
                      <a:extLst>
                        <a:ext uri="{FF2B5EF4-FFF2-40B4-BE49-F238E27FC236}">
                          <a16:creationId xmlns:a16="http://schemas.microsoft.com/office/drawing/2014/main" id="{B8BFF677-EC41-B128-1AB4-5F57ED220DE2}"/>
                        </a:ext>
                      </a:extLst>
                    </p:cNvPr>
                    <p:cNvSpPr/>
                    <p:nvPr/>
                  </p:nvSpPr>
                  <p:spPr>
                    <a:xfrm>
                      <a:off x="793760" y="2406408"/>
                      <a:ext cx="2395455" cy="23954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002060"/>
                        </a:solidFill>
                        <a:effectLst/>
                        <a:uLnTx/>
                        <a:uFillTx/>
                        <a:latin typeface="Arial"/>
                        <a:ea typeface="+mn-ea"/>
                        <a:cs typeface="+mn-cs"/>
                      </a:endParaRPr>
                    </a:p>
                  </p:txBody>
                </p:sp>
              </p:grpSp>
              <p:sp>
                <p:nvSpPr>
                  <p:cNvPr id="247" name="Rectangle 246">
                    <a:extLst>
                      <a:ext uri="{FF2B5EF4-FFF2-40B4-BE49-F238E27FC236}">
                        <a16:creationId xmlns:a16="http://schemas.microsoft.com/office/drawing/2014/main" id="{639299EA-DB0E-9EA6-5E37-C70B4C61A7A3}"/>
                      </a:ext>
                    </a:extLst>
                  </p:cNvPr>
                  <p:cNvSpPr>
                    <a:spLocks noChangeArrowheads="1"/>
                  </p:cNvSpPr>
                  <p:nvPr/>
                </p:nvSpPr>
                <p:spPr bwMode="auto">
                  <a:xfrm>
                    <a:off x="5284914" y="3600334"/>
                    <a:ext cx="720" cy="720"/>
                  </a:xfrm>
                  <a:prstGeom prst="rect">
                    <a:avLst/>
                  </a:prstGeom>
                  <a:solidFill>
                    <a:schemeClr val="tx1">
                      <a:lumMod val="75000"/>
                      <a:lumOff val="25000"/>
                    </a:schemeClr>
                  </a:solidFill>
                  <a:ln w="0">
                    <a:noFill/>
                    <a:prstDash val="solid"/>
                    <a:miter lim="800000"/>
                    <a:headEnd/>
                    <a:tailEnd/>
                  </a:ln>
                  <a:scene3d>
                    <a:camera prst="orthographicFront"/>
                    <a:lightRig rig="threePt" dir="t">
                      <a:rot lat="0" lon="0" rev="11400000"/>
                    </a:lightRig>
                  </a:scene3d>
                  <a:sp3d/>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48" name="Freeform 11">
                    <a:extLst>
                      <a:ext uri="{FF2B5EF4-FFF2-40B4-BE49-F238E27FC236}">
                        <a16:creationId xmlns:a16="http://schemas.microsoft.com/office/drawing/2014/main" id="{3E0CADB4-C370-0047-C9AE-BB44295F32C0}"/>
                      </a:ext>
                    </a:extLst>
                  </p:cNvPr>
                  <p:cNvSpPr>
                    <a:spLocks/>
                  </p:cNvSpPr>
                  <p:nvPr/>
                </p:nvSpPr>
                <p:spPr bwMode="auto">
                  <a:xfrm rot="3243413">
                    <a:off x="3137674" y="4427350"/>
                    <a:ext cx="566236" cy="956811"/>
                  </a:xfrm>
                  <a:custGeom>
                    <a:avLst/>
                    <a:gdLst>
                      <a:gd name="T0" fmla="*/ 152 w 851"/>
                      <a:gd name="T1" fmla="*/ 0 h 1438"/>
                      <a:gd name="T2" fmla="*/ 700 w 851"/>
                      <a:gd name="T3" fmla="*/ 0 h 1438"/>
                      <a:gd name="T4" fmla="*/ 740 w 851"/>
                      <a:gd name="T5" fmla="*/ 5 h 1438"/>
                      <a:gd name="T6" fmla="*/ 777 w 851"/>
                      <a:gd name="T7" fmla="*/ 20 h 1438"/>
                      <a:gd name="T8" fmla="*/ 808 w 851"/>
                      <a:gd name="T9" fmla="*/ 44 h 1438"/>
                      <a:gd name="T10" fmla="*/ 831 w 851"/>
                      <a:gd name="T11" fmla="*/ 75 h 1438"/>
                      <a:gd name="T12" fmla="*/ 846 w 851"/>
                      <a:gd name="T13" fmla="*/ 111 h 1438"/>
                      <a:gd name="T14" fmla="*/ 851 w 851"/>
                      <a:gd name="T15" fmla="*/ 152 h 1438"/>
                      <a:gd name="T16" fmla="*/ 851 w 851"/>
                      <a:gd name="T17" fmla="*/ 1287 h 1438"/>
                      <a:gd name="T18" fmla="*/ 846 w 851"/>
                      <a:gd name="T19" fmla="*/ 1327 h 1438"/>
                      <a:gd name="T20" fmla="*/ 831 w 851"/>
                      <a:gd name="T21" fmla="*/ 1363 h 1438"/>
                      <a:gd name="T22" fmla="*/ 808 w 851"/>
                      <a:gd name="T23" fmla="*/ 1394 h 1438"/>
                      <a:gd name="T24" fmla="*/ 777 w 851"/>
                      <a:gd name="T25" fmla="*/ 1418 h 1438"/>
                      <a:gd name="T26" fmla="*/ 740 w 851"/>
                      <a:gd name="T27" fmla="*/ 1433 h 1438"/>
                      <a:gd name="T28" fmla="*/ 700 w 851"/>
                      <a:gd name="T29" fmla="*/ 1438 h 1438"/>
                      <a:gd name="T30" fmla="*/ 152 w 851"/>
                      <a:gd name="T31" fmla="*/ 1438 h 1438"/>
                      <a:gd name="T32" fmla="*/ 111 w 851"/>
                      <a:gd name="T33" fmla="*/ 1433 h 1438"/>
                      <a:gd name="T34" fmla="*/ 75 w 851"/>
                      <a:gd name="T35" fmla="*/ 1418 h 1438"/>
                      <a:gd name="T36" fmla="*/ 46 w 851"/>
                      <a:gd name="T37" fmla="*/ 1394 h 1438"/>
                      <a:gd name="T38" fmla="*/ 22 w 851"/>
                      <a:gd name="T39" fmla="*/ 1363 h 1438"/>
                      <a:gd name="T40" fmla="*/ 5 w 851"/>
                      <a:gd name="T41" fmla="*/ 1327 h 1438"/>
                      <a:gd name="T42" fmla="*/ 0 w 851"/>
                      <a:gd name="T43" fmla="*/ 1287 h 1438"/>
                      <a:gd name="T44" fmla="*/ 0 w 851"/>
                      <a:gd name="T45" fmla="*/ 152 h 1438"/>
                      <a:gd name="T46" fmla="*/ 5 w 851"/>
                      <a:gd name="T47" fmla="*/ 111 h 1438"/>
                      <a:gd name="T48" fmla="*/ 22 w 851"/>
                      <a:gd name="T49" fmla="*/ 75 h 1438"/>
                      <a:gd name="T50" fmla="*/ 46 w 851"/>
                      <a:gd name="T51" fmla="*/ 44 h 1438"/>
                      <a:gd name="T52" fmla="*/ 75 w 851"/>
                      <a:gd name="T53" fmla="*/ 20 h 1438"/>
                      <a:gd name="T54" fmla="*/ 111 w 851"/>
                      <a:gd name="T55" fmla="*/ 5 h 1438"/>
                      <a:gd name="T56" fmla="*/ 152 w 851"/>
                      <a:gd name="T57" fmla="*/ 0 h 1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1" h="1438">
                        <a:moveTo>
                          <a:pt x="152" y="0"/>
                        </a:moveTo>
                        <a:lnTo>
                          <a:pt x="700" y="0"/>
                        </a:lnTo>
                        <a:lnTo>
                          <a:pt x="740" y="5"/>
                        </a:lnTo>
                        <a:lnTo>
                          <a:pt x="777" y="20"/>
                        </a:lnTo>
                        <a:lnTo>
                          <a:pt x="808" y="44"/>
                        </a:lnTo>
                        <a:lnTo>
                          <a:pt x="831" y="75"/>
                        </a:lnTo>
                        <a:lnTo>
                          <a:pt x="846" y="111"/>
                        </a:lnTo>
                        <a:lnTo>
                          <a:pt x="851" y="152"/>
                        </a:lnTo>
                        <a:lnTo>
                          <a:pt x="851" y="1287"/>
                        </a:lnTo>
                        <a:lnTo>
                          <a:pt x="846" y="1327"/>
                        </a:lnTo>
                        <a:lnTo>
                          <a:pt x="831" y="1363"/>
                        </a:lnTo>
                        <a:lnTo>
                          <a:pt x="808" y="1394"/>
                        </a:lnTo>
                        <a:lnTo>
                          <a:pt x="777" y="1418"/>
                        </a:lnTo>
                        <a:lnTo>
                          <a:pt x="740" y="1433"/>
                        </a:lnTo>
                        <a:lnTo>
                          <a:pt x="700" y="1438"/>
                        </a:lnTo>
                        <a:lnTo>
                          <a:pt x="152" y="1438"/>
                        </a:lnTo>
                        <a:lnTo>
                          <a:pt x="111" y="1433"/>
                        </a:lnTo>
                        <a:lnTo>
                          <a:pt x="75" y="1418"/>
                        </a:lnTo>
                        <a:lnTo>
                          <a:pt x="46" y="1394"/>
                        </a:lnTo>
                        <a:lnTo>
                          <a:pt x="22" y="1363"/>
                        </a:lnTo>
                        <a:lnTo>
                          <a:pt x="5" y="1327"/>
                        </a:lnTo>
                        <a:lnTo>
                          <a:pt x="0" y="1287"/>
                        </a:lnTo>
                        <a:lnTo>
                          <a:pt x="0" y="152"/>
                        </a:lnTo>
                        <a:lnTo>
                          <a:pt x="5" y="111"/>
                        </a:lnTo>
                        <a:lnTo>
                          <a:pt x="22" y="75"/>
                        </a:lnTo>
                        <a:lnTo>
                          <a:pt x="46" y="44"/>
                        </a:lnTo>
                        <a:lnTo>
                          <a:pt x="75" y="20"/>
                        </a:lnTo>
                        <a:lnTo>
                          <a:pt x="111" y="5"/>
                        </a:lnTo>
                        <a:lnTo>
                          <a:pt x="152" y="0"/>
                        </a:lnTo>
                        <a:close/>
                      </a:path>
                    </a:pathLst>
                  </a:custGeom>
                  <a:gradFill>
                    <a:gsLst>
                      <a:gs pos="83000">
                        <a:schemeClr val="bg1">
                          <a:lumMod val="63000"/>
                        </a:schemeClr>
                      </a:gs>
                      <a:gs pos="0">
                        <a:srgbClr val="5A5A5A">
                          <a:lumMod val="54000"/>
                        </a:srgbClr>
                      </a:gs>
                      <a:gs pos="39195">
                        <a:schemeClr val="bg1">
                          <a:lumMod val="89000"/>
                          <a:lumOff val="11000"/>
                        </a:schemeClr>
                      </a:gs>
                      <a:gs pos="62000">
                        <a:srgbClr val="000000">
                          <a:lumMod val="77000"/>
                        </a:srgbClr>
                      </a:gs>
                      <a:gs pos="13000">
                        <a:schemeClr val="bg1">
                          <a:lumMod val="65000"/>
                        </a:schemeClr>
                      </a:gs>
                      <a:gs pos="100000">
                        <a:schemeClr val="tx1">
                          <a:alpha val="53000"/>
                          <a:lumMod val="66000"/>
                          <a:lumOff val="34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49" name="Freeform 12">
                    <a:extLst>
                      <a:ext uri="{FF2B5EF4-FFF2-40B4-BE49-F238E27FC236}">
                        <a16:creationId xmlns:a16="http://schemas.microsoft.com/office/drawing/2014/main" id="{4DC97C0F-6730-70C1-01BB-E674AFFF8B5C}"/>
                      </a:ext>
                    </a:extLst>
                  </p:cNvPr>
                  <p:cNvSpPr>
                    <a:spLocks/>
                  </p:cNvSpPr>
                  <p:nvPr/>
                </p:nvSpPr>
                <p:spPr bwMode="auto">
                  <a:xfrm rot="3243413">
                    <a:off x="2343553" y="4272635"/>
                    <a:ext cx="646747" cy="2360203"/>
                  </a:xfrm>
                  <a:custGeom>
                    <a:avLst/>
                    <a:gdLst>
                      <a:gd name="T0" fmla="*/ 124 w 972"/>
                      <a:gd name="T1" fmla="*/ 0 h 2636"/>
                      <a:gd name="T2" fmla="*/ 151 w 972"/>
                      <a:gd name="T3" fmla="*/ 0 h 2636"/>
                      <a:gd name="T4" fmla="*/ 820 w 972"/>
                      <a:gd name="T5" fmla="*/ 0 h 2636"/>
                      <a:gd name="T6" fmla="*/ 848 w 972"/>
                      <a:gd name="T7" fmla="*/ 0 h 2636"/>
                      <a:gd name="T8" fmla="*/ 873 w 972"/>
                      <a:gd name="T9" fmla="*/ 0 h 2636"/>
                      <a:gd name="T10" fmla="*/ 897 w 972"/>
                      <a:gd name="T11" fmla="*/ 2 h 2636"/>
                      <a:gd name="T12" fmla="*/ 919 w 972"/>
                      <a:gd name="T13" fmla="*/ 6 h 2636"/>
                      <a:gd name="T14" fmla="*/ 937 w 972"/>
                      <a:gd name="T15" fmla="*/ 11 h 2636"/>
                      <a:gd name="T16" fmla="*/ 952 w 972"/>
                      <a:gd name="T17" fmla="*/ 20 h 2636"/>
                      <a:gd name="T18" fmla="*/ 963 w 972"/>
                      <a:gd name="T19" fmla="*/ 35 h 2636"/>
                      <a:gd name="T20" fmla="*/ 970 w 972"/>
                      <a:gd name="T21" fmla="*/ 53 h 2636"/>
                      <a:gd name="T22" fmla="*/ 972 w 972"/>
                      <a:gd name="T23" fmla="*/ 77 h 2636"/>
                      <a:gd name="T24" fmla="*/ 972 w 972"/>
                      <a:gd name="T25" fmla="*/ 2484 h 2636"/>
                      <a:gd name="T26" fmla="*/ 966 w 972"/>
                      <a:gd name="T27" fmla="*/ 2525 h 2636"/>
                      <a:gd name="T28" fmla="*/ 952 w 972"/>
                      <a:gd name="T29" fmla="*/ 2561 h 2636"/>
                      <a:gd name="T30" fmla="*/ 928 w 972"/>
                      <a:gd name="T31" fmla="*/ 2592 h 2636"/>
                      <a:gd name="T32" fmla="*/ 897 w 972"/>
                      <a:gd name="T33" fmla="*/ 2616 h 2636"/>
                      <a:gd name="T34" fmla="*/ 860 w 972"/>
                      <a:gd name="T35" fmla="*/ 2632 h 2636"/>
                      <a:gd name="T36" fmla="*/ 820 w 972"/>
                      <a:gd name="T37" fmla="*/ 2636 h 2636"/>
                      <a:gd name="T38" fmla="*/ 151 w 972"/>
                      <a:gd name="T39" fmla="*/ 2636 h 2636"/>
                      <a:gd name="T40" fmla="*/ 111 w 972"/>
                      <a:gd name="T41" fmla="*/ 2632 h 2636"/>
                      <a:gd name="T42" fmla="*/ 75 w 972"/>
                      <a:gd name="T43" fmla="*/ 2616 h 2636"/>
                      <a:gd name="T44" fmla="*/ 45 w 972"/>
                      <a:gd name="T45" fmla="*/ 2592 h 2636"/>
                      <a:gd name="T46" fmla="*/ 22 w 972"/>
                      <a:gd name="T47" fmla="*/ 2561 h 2636"/>
                      <a:gd name="T48" fmla="*/ 5 w 972"/>
                      <a:gd name="T49" fmla="*/ 2525 h 2636"/>
                      <a:gd name="T50" fmla="*/ 0 w 972"/>
                      <a:gd name="T51" fmla="*/ 2484 h 2636"/>
                      <a:gd name="T52" fmla="*/ 0 w 972"/>
                      <a:gd name="T53" fmla="*/ 77 h 2636"/>
                      <a:gd name="T54" fmla="*/ 3 w 972"/>
                      <a:gd name="T55" fmla="*/ 53 h 2636"/>
                      <a:gd name="T56" fmla="*/ 9 w 972"/>
                      <a:gd name="T57" fmla="*/ 35 h 2636"/>
                      <a:gd name="T58" fmla="*/ 22 w 972"/>
                      <a:gd name="T59" fmla="*/ 20 h 2636"/>
                      <a:gd name="T60" fmla="*/ 36 w 972"/>
                      <a:gd name="T61" fmla="*/ 11 h 2636"/>
                      <a:gd name="T62" fmla="*/ 54 w 972"/>
                      <a:gd name="T63" fmla="*/ 6 h 2636"/>
                      <a:gd name="T64" fmla="*/ 75 w 972"/>
                      <a:gd name="T65" fmla="*/ 2 h 2636"/>
                      <a:gd name="T66" fmla="*/ 98 w 972"/>
                      <a:gd name="T67" fmla="*/ 0 h 2636"/>
                      <a:gd name="T68" fmla="*/ 124 w 972"/>
                      <a:gd name="T69" fmla="*/ 0 h 2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2" h="2636">
                        <a:moveTo>
                          <a:pt x="124" y="0"/>
                        </a:moveTo>
                        <a:lnTo>
                          <a:pt x="151" y="0"/>
                        </a:lnTo>
                        <a:lnTo>
                          <a:pt x="820" y="0"/>
                        </a:lnTo>
                        <a:lnTo>
                          <a:pt x="848" y="0"/>
                        </a:lnTo>
                        <a:lnTo>
                          <a:pt x="873" y="0"/>
                        </a:lnTo>
                        <a:lnTo>
                          <a:pt x="897" y="2"/>
                        </a:lnTo>
                        <a:lnTo>
                          <a:pt x="919" y="6"/>
                        </a:lnTo>
                        <a:lnTo>
                          <a:pt x="937" y="11"/>
                        </a:lnTo>
                        <a:lnTo>
                          <a:pt x="952" y="20"/>
                        </a:lnTo>
                        <a:lnTo>
                          <a:pt x="963" y="35"/>
                        </a:lnTo>
                        <a:lnTo>
                          <a:pt x="970" y="53"/>
                        </a:lnTo>
                        <a:lnTo>
                          <a:pt x="972" y="77"/>
                        </a:lnTo>
                        <a:lnTo>
                          <a:pt x="972" y="2484"/>
                        </a:lnTo>
                        <a:lnTo>
                          <a:pt x="966" y="2525"/>
                        </a:lnTo>
                        <a:lnTo>
                          <a:pt x="952" y="2561"/>
                        </a:lnTo>
                        <a:lnTo>
                          <a:pt x="928" y="2592"/>
                        </a:lnTo>
                        <a:lnTo>
                          <a:pt x="897" y="2616"/>
                        </a:lnTo>
                        <a:lnTo>
                          <a:pt x="860" y="2632"/>
                        </a:lnTo>
                        <a:lnTo>
                          <a:pt x="820" y="2636"/>
                        </a:lnTo>
                        <a:lnTo>
                          <a:pt x="151" y="2636"/>
                        </a:lnTo>
                        <a:lnTo>
                          <a:pt x="111" y="2632"/>
                        </a:lnTo>
                        <a:lnTo>
                          <a:pt x="75" y="2616"/>
                        </a:lnTo>
                        <a:lnTo>
                          <a:pt x="45" y="2592"/>
                        </a:lnTo>
                        <a:lnTo>
                          <a:pt x="22" y="2561"/>
                        </a:lnTo>
                        <a:lnTo>
                          <a:pt x="5" y="2525"/>
                        </a:lnTo>
                        <a:lnTo>
                          <a:pt x="0" y="2484"/>
                        </a:lnTo>
                        <a:lnTo>
                          <a:pt x="0" y="77"/>
                        </a:lnTo>
                        <a:lnTo>
                          <a:pt x="3" y="53"/>
                        </a:lnTo>
                        <a:lnTo>
                          <a:pt x="9" y="35"/>
                        </a:lnTo>
                        <a:lnTo>
                          <a:pt x="22" y="20"/>
                        </a:lnTo>
                        <a:lnTo>
                          <a:pt x="36" y="11"/>
                        </a:lnTo>
                        <a:lnTo>
                          <a:pt x="54" y="6"/>
                        </a:lnTo>
                        <a:lnTo>
                          <a:pt x="75" y="2"/>
                        </a:lnTo>
                        <a:lnTo>
                          <a:pt x="98" y="0"/>
                        </a:lnTo>
                        <a:lnTo>
                          <a:pt x="124" y="0"/>
                        </a:lnTo>
                        <a:close/>
                      </a:path>
                    </a:pathLst>
                  </a:custGeom>
                  <a:gradFill>
                    <a:gsLst>
                      <a:gs pos="83000">
                        <a:schemeClr val="bg1">
                          <a:lumMod val="77000"/>
                          <a:lumOff val="23000"/>
                        </a:schemeClr>
                      </a:gs>
                      <a:gs pos="0">
                        <a:srgbClr val="5A5A5A">
                          <a:lumMod val="58000"/>
                          <a:lumOff val="42000"/>
                        </a:srgbClr>
                      </a:gs>
                      <a:gs pos="39195">
                        <a:schemeClr val="bg1">
                          <a:lumMod val="98000"/>
                        </a:schemeClr>
                      </a:gs>
                      <a:gs pos="62000">
                        <a:srgbClr val="000000">
                          <a:lumMod val="58000"/>
                          <a:lumOff val="42000"/>
                        </a:srgbClr>
                      </a:gs>
                      <a:gs pos="13000">
                        <a:schemeClr val="bg1"/>
                      </a:gs>
                      <a:gs pos="100000">
                        <a:schemeClr val="tx1">
                          <a:alpha val="53000"/>
                          <a:lumMod val="41000"/>
                          <a:lumOff val="59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50" name="Freeform 15">
                    <a:extLst>
                      <a:ext uri="{FF2B5EF4-FFF2-40B4-BE49-F238E27FC236}">
                        <a16:creationId xmlns:a16="http://schemas.microsoft.com/office/drawing/2014/main" id="{EB5BF2F5-5270-142F-3B33-41D5BA72CE0C}"/>
                      </a:ext>
                    </a:extLst>
                  </p:cNvPr>
                  <p:cNvSpPr>
                    <a:spLocks/>
                  </p:cNvSpPr>
                  <p:nvPr/>
                </p:nvSpPr>
                <p:spPr bwMode="auto">
                  <a:xfrm rot="3243413">
                    <a:off x="3481565" y="4561709"/>
                    <a:ext cx="600835" cy="164348"/>
                  </a:xfrm>
                  <a:custGeom>
                    <a:avLst/>
                    <a:gdLst>
                      <a:gd name="T0" fmla="*/ 79 w 903"/>
                      <a:gd name="T1" fmla="*/ 0 h 247"/>
                      <a:gd name="T2" fmla="*/ 824 w 903"/>
                      <a:gd name="T3" fmla="*/ 0 h 247"/>
                      <a:gd name="T4" fmla="*/ 850 w 903"/>
                      <a:gd name="T5" fmla="*/ 5 h 247"/>
                      <a:gd name="T6" fmla="*/ 870 w 903"/>
                      <a:gd name="T7" fmla="*/ 16 h 247"/>
                      <a:gd name="T8" fmla="*/ 888 w 903"/>
                      <a:gd name="T9" fmla="*/ 33 h 247"/>
                      <a:gd name="T10" fmla="*/ 899 w 903"/>
                      <a:gd name="T11" fmla="*/ 55 h 247"/>
                      <a:gd name="T12" fmla="*/ 903 w 903"/>
                      <a:gd name="T13" fmla="*/ 80 h 247"/>
                      <a:gd name="T14" fmla="*/ 903 w 903"/>
                      <a:gd name="T15" fmla="*/ 168 h 247"/>
                      <a:gd name="T16" fmla="*/ 899 w 903"/>
                      <a:gd name="T17" fmla="*/ 194 h 247"/>
                      <a:gd name="T18" fmla="*/ 888 w 903"/>
                      <a:gd name="T19" fmla="*/ 216 h 247"/>
                      <a:gd name="T20" fmla="*/ 870 w 903"/>
                      <a:gd name="T21" fmla="*/ 232 h 247"/>
                      <a:gd name="T22" fmla="*/ 850 w 903"/>
                      <a:gd name="T23" fmla="*/ 243 h 247"/>
                      <a:gd name="T24" fmla="*/ 824 w 903"/>
                      <a:gd name="T25" fmla="*/ 247 h 247"/>
                      <a:gd name="T26" fmla="*/ 79 w 903"/>
                      <a:gd name="T27" fmla="*/ 247 h 247"/>
                      <a:gd name="T28" fmla="*/ 55 w 903"/>
                      <a:gd name="T29" fmla="*/ 243 h 247"/>
                      <a:gd name="T30" fmla="*/ 33 w 903"/>
                      <a:gd name="T31" fmla="*/ 232 h 247"/>
                      <a:gd name="T32" fmla="*/ 17 w 903"/>
                      <a:gd name="T33" fmla="*/ 216 h 247"/>
                      <a:gd name="T34" fmla="*/ 6 w 903"/>
                      <a:gd name="T35" fmla="*/ 194 h 247"/>
                      <a:gd name="T36" fmla="*/ 0 w 903"/>
                      <a:gd name="T37" fmla="*/ 168 h 247"/>
                      <a:gd name="T38" fmla="*/ 0 w 903"/>
                      <a:gd name="T39" fmla="*/ 80 h 247"/>
                      <a:gd name="T40" fmla="*/ 6 w 903"/>
                      <a:gd name="T41" fmla="*/ 55 h 247"/>
                      <a:gd name="T42" fmla="*/ 17 w 903"/>
                      <a:gd name="T43" fmla="*/ 33 h 247"/>
                      <a:gd name="T44" fmla="*/ 33 w 903"/>
                      <a:gd name="T45" fmla="*/ 16 h 247"/>
                      <a:gd name="T46" fmla="*/ 55 w 903"/>
                      <a:gd name="T47" fmla="*/ 5 h 247"/>
                      <a:gd name="T48" fmla="*/ 79 w 903"/>
                      <a:gd name="T4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3" h="247">
                        <a:moveTo>
                          <a:pt x="79" y="0"/>
                        </a:moveTo>
                        <a:lnTo>
                          <a:pt x="824" y="0"/>
                        </a:lnTo>
                        <a:lnTo>
                          <a:pt x="850" y="5"/>
                        </a:lnTo>
                        <a:lnTo>
                          <a:pt x="870" y="16"/>
                        </a:lnTo>
                        <a:lnTo>
                          <a:pt x="888" y="33"/>
                        </a:lnTo>
                        <a:lnTo>
                          <a:pt x="899" y="55"/>
                        </a:lnTo>
                        <a:lnTo>
                          <a:pt x="903" y="80"/>
                        </a:lnTo>
                        <a:lnTo>
                          <a:pt x="903" y="168"/>
                        </a:lnTo>
                        <a:lnTo>
                          <a:pt x="899" y="194"/>
                        </a:lnTo>
                        <a:lnTo>
                          <a:pt x="888" y="216"/>
                        </a:lnTo>
                        <a:lnTo>
                          <a:pt x="870" y="232"/>
                        </a:lnTo>
                        <a:lnTo>
                          <a:pt x="850" y="243"/>
                        </a:lnTo>
                        <a:lnTo>
                          <a:pt x="824" y="247"/>
                        </a:lnTo>
                        <a:lnTo>
                          <a:pt x="79" y="247"/>
                        </a:lnTo>
                        <a:lnTo>
                          <a:pt x="55" y="243"/>
                        </a:lnTo>
                        <a:lnTo>
                          <a:pt x="33" y="232"/>
                        </a:lnTo>
                        <a:lnTo>
                          <a:pt x="17" y="216"/>
                        </a:lnTo>
                        <a:lnTo>
                          <a:pt x="6" y="194"/>
                        </a:lnTo>
                        <a:lnTo>
                          <a:pt x="0" y="168"/>
                        </a:lnTo>
                        <a:lnTo>
                          <a:pt x="0" y="80"/>
                        </a:lnTo>
                        <a:lnTo>
                          <a:pt x="6" y="55"/>
                        </a:lnTo>
                        <a:lnTo>
                          <a:pt x="17" y="33"/>
                        </a:lnTo>
                        <a:lnTo>
                          <a:pt x="33" y="16"/>
                        </a:lnTo>
                        <a:lnTo>
                          <a:pt x="55" y="5"/>
                        </a:lnTo>
                        <a:lnTo>
                          <a:pt x="79" y="0"/>
                        </a:lnTo>
                        <a:close/>
                      </a:path>
                    </a:pathLst>
                  </a:custGeom>
                  <a:gradFill>
                    <a:gsLst>
                      <a:gs pos="83000">
                        <a:schemeClr val="bg1">
                          <a:lumMod val="77000"/>
                          <a:lumOff val="23000"/>
                        </a:schemeClr>
                      </a:gs>
                      <a:gs pos="0">
                        <a:srgbClr val="5A5A5A">
                          <a:lumMod val="58000"/>
                          <a:lumOff val="42000"/>
                        </a:srgbClr>
                      </a:gs>
                      <a:gs pos="39195">
                        <a:schemeClr val="bg1">
                          <a:lumMod val="98000"/>
                        </a:schemeClr>
                      </a:gs>
                      <a:gs pos="62000">
                        <a:srgbClr val="000000">
                          <a:lumMod val="58000"/>
                          <a:lumOff val="42000"/>
                        </a:srgbClr>
                      </a:gs>
                      <a:gs pos="13000">
                        <a:schemeClr val="bg1"/>
                      </a:gs>
                      <a:gs pos="100000">
                        <a:schemeClr val="tx1">
                          <a:alpha val="53000"/>
                          <a:lumMod val="41000"/>
                          <a:lumOff val="59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51" name="Freeform 12">
                    <a:extLst>
                      <a:ext uri="{FF2B5EF4-FFF2-40B4-BE49-F238E27FC236}">
                        <a16:creationId xmlns:a16="http://schemas.microsoft.com/office/drawing/2014/main" id="{60E9AD3A-14C7-5C73-7146-469BA83F975E}"/>
                      </a:ext>
                    </a:extLst>
                  </p:cNvPr>
                  <p:cNvSpPr>
                    <a:spLocks/>
                  </p:cNvSpPr>
                  <p:nvPr/>
                </p:nvSpPr>
                <p:spPr bwMode="auto">
                  <a:xfrm rot="3243413">
                    <a:off x="1701823" y="5702390"/>
                    <a:ext cx="651800" cy="425638"/>
                  </a:xfrm>
                  <a:custGeom>
                    <a:avLst/>
                    <a:gdLst>
                      <a:gd name="T0" fmla="*/ 124 w 972"/>
                      <a:gd name="T1" fmla="*/ 0 h 2636"/>
                      <a:gd name="T2" fmla="*/ 151 w 972"/>
                      <a:gd name="T3" fmla="*/ 0 h 2636"/>
                      <a:gd name="T4" fmla="*/ 820 w 972"/>
                      <a:gd name="T5" fmla="*/ 0 h 2636"/>
                      <a:gd name="T6" fmla="*/ 848 w 972"/>
                      <a:gd name="T7" fmla="*/ 0 h 2636"/>
                      <a:gd name="T8" fmla="*/ 873 w 972"/>
                      <a:gd name="T9" fmla="*/ 0 h 2636"/>
                      <a:gd name="T10" fmla="*/ 897 w 972"/>
                      <a:gd name="T11" fmla="*/ 2 h 2636"/>
                      <a:gd name="T12" fmla="*/ 919 w 972"/>
                      <a:gd name="T13" fmla="*/ 6 h 2636"/>
                      <a:gd name="T14" fmla="*/ 937 w 972"/>
                      <a:gd name="T15" fmla="*/ 11 h 2636"/>
                      <a:gd name="T16" fmla="*/ 952 w 972"/>
                      <a:gd name="T17" fmla="*/ 20 h 2636"/>
                      <a:gd name="T18" fmla="*/ 963 w 972"/>
                      <a:gd name="T19" fmla="*/ 35 h 2636"/>
                      <a:gd name="T20" fmla="*/ 970 w 972"/>
                      <a:gd name="T21" fmla="*/ 53 h 2636"/>
                      <a:gd name="T22" fmla="*/ 972 w 972"/>
                      <a:gd name="T23" fmla="*/ 77 h 2636"/>
                      <a:gd name="T24" fmla="*/ 972 w 972"/>
                      <a:gd name="T25" fmla="*/ 2484 h 2636"/>
                      <a:gd name="T26" fmla="*/ 966 w 972"/>
                      <a:gd name="T27" fmla="*/ 2525 h 2636"/>
                      <a:gd name="T28" fmla="*/ 952 w 972"/>
                      <a:gd name="T29" fmla="*/ 2561 h 2636"/>
                      <a:gd name="T30" fmla="*/ 928 w 972"/>
                      <a:gd name="T31" fmla="*/ 2592 h 2636"/>
                      <a:gd name="T32" fmla="*/ 897 w 972"/>
                      <a:gd name="T33" fmla="*/ 2616 h 2636"/>
                      <a:gd name="T34" fmla="*/ 860 w 972"/>
                      <a:gd name="T35" fmla="*/ 2632 h 2636"/>
                      <a:gd name="T36" fmla="*/ 820 w 972"/>
                      <a:gd name="T37" fmla="*/ 2636 h 2636"/>
                      <a:gd name="T38" fmla="*/ 151 w 972"/>
                      <a:gd name="T39" fmla="*/ 2636 h 2636"/>
                      <a:gd name="T40" fmla="*/ 111 w 972"/>
                      <a:gd name="T41" fmla="*/ 2632 h 2636"/>
                      <a:gd name="T42" fmla="*/ 75 w 972"/>
                      <a:gd name="T43" fmla="*/ 2616 h 2636"/>
                      <a:gd name="T44" fmla="*/ 45 w 972"/>
                      <a:gd name="T45" fmla="*/ 2592 h 2636"/>
                      <a:gd name="T46" fmla="*/ 22 w 972"/>
                      <a:gd name="T47" fmla="*/ 2561 h 2636"/>
                      <a:gd name="T48" fmla="*/ 5 w 972"/>
                      <a:gd name="T49" fmla="*/ 2525 h 2636"/>
                      <a:gd name="T50" fmla="*/ 0 w 972"/>
                      <a:gd name="T51" fmla="*/ 2484 h 2636"/>
                      <a:gd name="T52" fmla="*/ 0 w 972"/>
                      <a:gd name="T53" fmla="*/ 77 h 2636"/>
                      <a:gd name="T54" fmla="*/ 3 w 972"/>
                      <a:gd name="T55" fmla="*/ 53 h 2636"/>
                      <a:gd name="T56" fmla="*/ 9 w 972"/>
                      <a:gd name="T57" fmla="*/ 35 h 2636"/>
                      <a:gd name="T58" fmla="*/ 22 w 972"/>
                      <a:gd name="T59" fmla="*/ 20 h 2636"/>
                      <a:gd name="T60" fmla="*/ 36 w 972"/>
                      <a:gd name="T61" fmla="*/ 11 h 2636"/>
                      <a:gd name="T62" fmla="*/ 54 w 972"/>
                      <a:gd name="T63" fmla="*/ 6 h 2636"/>
                      <a:gd name="T64" fmla="*/ 75 w 972"/>
                      <a:gd name="T65" fmla="*/ 2 h 2636"/>
                      <a:gd name="T66" fmla="*/ 98 w 972"/>
                      <a:gd name="T67" fmla="*/ 0 h 2636"/>
                      <a:gd name="T68" fmla="*/ 124 w 972"/>
                      <a:gd name="T69" fmla="*/ 0 h 2636"/>
                      <a:gd name="connsiteX0" fmla="*/ 1292 w 10016"/>
                      <a:gd name="connsiteY0" fmla="*/ 0 h 10000"/>
                      <a:gd name="connsiteX1" fmla="*/ 1569 w 10016"/>
                      <a:gd name="connsiteY1" fmla="*/ 0 h 10000"/>
                      <a:gd name="connsiteX2" fmla="*/ 8452 w 10016"/>
                      <a:gd name="connsiteY2" fmla="*/ 0 h 10000"/>
                      <a:gd name="connsiteX3" fmla="*/ 8740 w 10016"/>
                      <a:gd name="connsiteY3" fmla="*/ 0 h 10000"/>
                      <a:gd name="connsiteX4" fmla="*/ 8997 w 10016"/>
                      <a:gd name="connsiteY4" fmla="*/ 0 h 10000"/>
                      <a:gd name="connsiteX5" fmla="*/ 9244 w 10016"/>
                      <a:gd name="connsiteY5" fmla="*/ 8 h 10000"/>
                      <a:gd name="connsiteX6" fmla="*/ 9471 w 10016"/>
                      <a:gd name="connsiteY6" fmla="*/ 23 h 10000"/>
                      <a:gd name="connsiteX7" fmla="*/ 9656 w 10016"/>
                      <a:gd name="connsiteY7" fmla="*/ 42 h 10000"/>
                      <a:gd name="connsiteX8" fmla="*/ 9810 w 10016"/>
                      <a:gd name="connsiteY8" fmla="*/ 76 h 10000"/>
                      <a:gd name="connsiteX9" fmla="*/ 9923 w 10016"/>
                      <a:gd name="connsiteY9" fmla="*/ 133 h 10000"/>
                      <a:gd name="connsiteX10" fmla="*/ 9995 w 10016"/>
                      <a:gd name="connsiteY10" fmla="*/ 201 h 10000"/>
                      <a:gd name="connsiteX11" fmla="*/ 10016 w 10016"/>
                      <a:gd name="connsiteY11" fmla="*/ 292 h 10000"/>
                      <a:gd name="connsiteX12" fmla="*/ 10016 w 10016"/>
                      <a:gd name="connsiteY12" fmla="*/ 9423 h 10000"/>
                      <a:gd name="connsiteX13" fmla="*/ 9954 w 10016"/>
                      <a:gd name="connsiteY13" fmla="*/ 9579 h 10000"/>
                      <a:gd name="connsiteX14" fmla="*/ 9810 w 10016"/>
                      <a:gd name="connsiteY14" fmla="*/ 9715 h 10000"/>
                      <a:gd name="connsiteX15" fmla="*/ 9563 w 10016"/>
                      <a:gd name="connsiteY15" fmla="*/ 9833 h 10000"/>
                      <a:gd name="connsiteX16" fmla="*/ 9244 w 10016"/>
                      <a:gd name="connsiteY16" fmla="*/ 9924 h 10000"/>
                      <a:gd name="connsiteX17" fmla="*/ 8864 w 10016"/>
                      <a:gd name="connsiteY17" fmla="*/ 9985 h 10000"/>
                      <a:gd name="connsiteX18" fmla="*/ 8452 w 10016"/>
                      <a:gd name="connsiteY18" fmla="*/ 10000 h 10000"/>
                      <a:gd name="connsiteX19" fmla="*/ 1569 w 10016"/>
                      <a:gd name="connsiteY19" fmla="*/ 10000 h 10000"/>
                      <a:gd name="connsiteX20" fmla="*/ 1158 w 10016"/>
                      <a:gd name="connsiteY20" fmla="*/ 9985 h 10000"/>
                      <a:gd name="connsiteX21" fmla="*/ 788 w 10016"/>
                      <a:gd name="connsiteY21" fmla="*/ 9924 h 10000"/>
                      <a:gd name="connsiteX22" fmla="*/ 479 w 10016"/>
                      <a:gd name="connsiteY22" fmla="*/ 9833 h 10000"/>
                      <a:gd name="connsiteX23" fmla="*/ 242 w 10016"/>
                      <a:gd name="connsiteY23" fmla="*/ 9715 h 10000"/>
                      <a:gd name="connsiteX24" fmla="*/ 67 w 10016"/>
                      <a:gd name="connsiteY24" fmla="*/ 9579 h 10000"/>
                      <a:gd name="connsiteX25" fmla="*/ 16 w 10016"/>
                      <a:gd name="connsiteY25" fmla="*/ 9423 h 10000"/>
                      <a:gd name="connsiteX26" fmla="*/ 0 w 10016"/>
                      <a:gd name="connsiteY26" fmla="*/ 7482 h 10000"/>
                      <a:gd name="connsiteX27" fmla="*/ 16 w 10016"/>
                      <a:gd name="connsiteY27" fmla="*/ 292 h 10000"/>
                      <a:gd name="connsiteX28" fmla="*/ 47 w 10016"/>
                      <a:gd name="connsiteY28" fmla="*/ 201 h 10000"/>
                      <a:gd name="connsiteX29" fmla="*/ 109 w 10016"/>
                      <a:gd name="connsiteY29" fmla="*/ 133 h 10000"/>
                      <a:gd name="connsiteX30" fmla="*/ 242 w 10016"/>
                      <a:gd name="connsiteY30" fmla="*/ 76 h 10000"/>
                      <a:gd name="connsiteX31" fmla="*/ 386 w 10016"/>
                      <a:gd name="connsiteY31" fmla="*/ 42 h 10000"/>
                      <a:gd name="connsiteX32" fmla="*/ 572 w 10016"/>
                      <a:gd name="connsiteY32" fmla="*/ 23 h 10000"/>
                      <a:gd name="connsiteX33" fmla="*/ 788 w 10016"/>
                      <a:gd name="connsiteY33" fmla="*/ 8 h 10000"/>
                      <a:gd name="connsiteX34" fmla="*/ 1024 w 10016"/>
                      <a:gd name="connsiteY34" fmla="*/ 0 h 10000"/>
                      <a:gd name="connsiteX35" fmla="*/ 1292 w 10016"/>
                      <a:gd name="connsiteY35"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9923 w 10035"/>
                      <a:gd name="connsiteY9" fmla="*/ 133 h 10000"/>
                      <a:gd name="connsiteX10" fmla="*/ 9995 w 10035"/>
                      <a:gd name="connsiteY10" fmla="*/ 201 h 10000"/>
                      <a:gd name="connsiteX11" fmla="*/ 10016 w 10035"/>
                      <a:gd name="connsiteY11" fmla="*/ 292 h 10000"/>
                      <a:gd name="connsiteX12" fmla="*/ 10035 w 10035"/>
                      <a:gd name="connsiteY12" fmla="*/ 7579 h 10000"/>
                      <a:gd name="connsiteX13" fmla="*/ 10016 w 10035"/>
                      <a:gd name="connsiteY13" fmla="*/ 9423 h 10000"/>
                      <a:gd name="connsiteX14" fmla="*/ 9954 w 10035"/>
                      <a:gd name="connsiteY14" fmla="*/ 9579 h 10000"/>
                      <a:gd name="connsiteX15" fmla="*/ 9810 w 10035"/>
                      <a:gd name="connsiteY15" fmla="*/ 9715 h 10000"/>
                      <a:gd name="connsiteX16" fmla="*/ 9563 w 10035"/>
                      <a:gd name="connsiteY16" fmla="*/ 9833 h 10000"/>
                      <a:gd name="connsiteX17" fmla="*/ 9244 w 10035"/>
                      <a:gd name="connsiteY17" fmla="*/ 9924 h 10000"/>
                      <a:gd name="connsiteX18" fmla="*/ 8864 w 10035"/>
                      <a:gd name="connsiteY18" fmla="*/ 9985 h 10000"/>
                      <a:gd name="connsiteX19" fmla="*/ 8452 w 10035"/>
                      <a:gd name="connsiteY19" fmla="*/ 10000 h 10000"/>
                      <a:gd name="connsiteX20" fmla="*/ 1569 w 10035"/>
                      <a:gd name="connsiteY20" fmla="*/ 10000 h 10000"/>
                      <a:gd name="connsiteX21" fmla="*/ 1158 w 10035"/>
                      <a:gd name="connsiteY21" fmla="*/ 9985 h 10000"/>
                      <a:gd name="connsiteX22" fmla="*/ 788 w 10035"/>
                      <a:gd name="connsiteY22" fmla="*/ 9924 h 10000"/>
                      <a:gd name="connsiteX23" fmla="*/ 479 w 10035"/>
                      <a:gd name="connsiteY23" fmla="*/ 9833 h 10000"/>
                      <a:gd name="connsiteX24" fmla="*/ 242 w 10035"/>
                      <a:gd name="connsiteY24" fmla="*/ 9715 h 10000"/>
                      <a:gd name="connsiteX25" fmla="*/ 67 w 10035"/>
                      <a:gd name="connsiteY25" fmla="*/ 9579 h 10000"/>
                      <a:gd name="connsiteX26" fmla="*/ 16 w 10035"/>
                      <a:gd name="connsiteY26" fmla="*/ 9423 h 10000"/>
                      <a:gd name="connsiteX27" fmla="*/ 0 w 10035"/>
                      <a:gd name="connsiteY27" fmla="*/ 7482 h 10000"/>
                      <a:gd name="connsiteX28" fmla="*/ 16 w 10035"/>
                      <a:gd name="connsiteY28" fmla="*/ 292 h 10000"/>
                      <a:gd name="connsiteX29" fmla="*/ 47 w 10035"/>
                      <a:gd name="connsiteY29" fmla="*/ 201 h 10000"/>
                      <a:gd name="connsiteX30" fmla="*/ 109 w 10035"/>
                      <a:gd name="connsiteY30" fmla="*/ 133 h 10000"/>
                      <a:gd name="connsiteX31" fmla="*/ 242 w 10035"/>
                      <a:gd name="connsiteY31" fmla="*/ 76 h 10000"/>
                      <a:gd name="connsiteX32" fmla="*/ 386 w 10035"/>
                      <a:gd name="connsiteY32" fmla="*/ 42 h 10000"/>
                      <a:gd name="connsiteX33" fmla="*/ 572 w 10035"/>
                      <a:gd name="connsiteY33" fmla="*/ 23 h 10000"/>
                      <a:gd name="connsiteX34" fmla="*/ 788 w 10035"/>
                      <a:gd name="connsiteY34" fmla="*/ 8 h 10000"/>
                      <a:gd name="connsiteX35" fmla="*/ 1024 w 10035"/>
                      <a:gd name="connsiteY35" fmla="*/ 0 h 10000"/>
                      <a:gd name="connsiteX36" fmla="*/ 1292 w 10035"/>
                      <a:gd name="connsiteY36" fmla="*/ 0 h 10000"/>
                      <a:gd name="connsiteX0" fmla="*/ 1292 w 10035"/>
                      <a:gd name="connsiteY0" fmla="*/ 295 h 10295"/>
                      <a:gd name="connsiteX1" fmla="*/ 1569 w 10035"/>
                      <a:gd name="connsiteY1" fmla="*/ 295 h 10295"/>
                      <a:gd name="connsiteX2" fmla="*/ 8452 w 10035"/>
                      <a:gd name="connsiteY2" fmla="*/ 295 h 10295"/>
                      <a:gd name="connsiteX3" fmla="*/ 8740 w 10035"/>
                      <a:gd name="connsiteY3" fmla="*/ 295 h 10295"/>
                      <a:gd name="connsiteX4" fmla="*/ 8997 w 10035"/>
                      <a:gd name="connsiteY4" fmla="*/ 295 h 10295"/>
                      <a:gd name="connsiteX5" fmla="*/ 9244 w 10035"/>
                      <a:gd name="connsiteY5" fmla="*/ 303 h 10295"/>
                      <a:gd name="connsiteX6" fmla="*/ 9471 w 10035"/>
                      <a:gd name="connsiteY6" fmla="*/ 318 h 10295"/>
                      <a:gd name="connsiteX7" fmla="*/ 9656 w 10035"/>
                      <a:gd name="connsiteY7" fmla="*/ 337 h 10295"/>
                      <a:gd name="connsiteX8" fmla="*/ 9810 w 10035"/>
                      <a:gd name="connsiteY8" fmla="*/ 371 h 10295"/>
                      <a:gd name="connsiteX9" fmla="*/ 9923 w 10035"/>
                      <a:gd name="connsiteY9" fmla="*/ 428 h 10295"/>
                      <a:gd name="connsiteX10" fmla="*/ 10016 w 10035"/>
                      <a:gd name="connsiteY10" fmla="*/ 587 h 10295"/>
                      <a:gd name="connsiteX11" fmla="*/ 10035 w 10035"/>
                      <a:gd name="connsiteY11" fmla="*/ 7874 h 10295"/>
                      <a:gd name="connsiteX12" fmla="*/ 10016 w 10035"/>
                      <a:gd name="connsiteY12" fmla="*/ 9718 h 10295"/>
                      <a:gd name="connsiteX13" fmla="*/ 9954 w 10035"/>
                      <a:gd name="connsiteY13" fmla="*/ 9874 h 10295"/>
                      <a:gd name="connsiteX14" fmla="*/ 9810 w 10035"/>
                      <a:gd name="connsiteY14" fmla="*/ 10010 h 10295"/>
                      <a:gd name="connsiteX15" fmla="*/ 9563 w 10035"/>
                      <a:gd name="connsiteY15" fmla="*/ 10128 h 10295"/>
                      <a:gd name="connsiteX16" fmla="*/ 9244 w 10035"/>
                      <a:gd name="connsiteY16" fmla="*/ 10219 h 10295"/>
                      <a:gd name="connsiteX17" fmla="*/ 8864 w 10035"/>
                      <a:gd name="connsiteY17" fmla="*/ 10280 h 10295"/>
                      <a:gd name="connsiteX18" fmla="*/ 8452 w 10035"/>
                      <a:gd name="connsiteY18" fmla="*/ 10295 h 10295"/>
                      <a:gd name="connsiteX19" fmla="*/ 1569 w 10035"/>
                      <a:gd name="connsiteY19" fmla="*/ 10295 h 10295"/>
                      <a:gd name="connsiteX20" fmla="*/ 1158 w 10035"/>
                      <a:gd name="connsiteY20" fmla="*/ 10280 h 10295"/>
                      <a:gd name="connsiteX21" fmla="*/ 788 w 10035"/>
                      <a:gd name="connsiteY21" fmla="*/ 10219 h 10295"/>
                      <a:gd name="connsiteX22" fmla="*/ 479 w 10035"/>
                      <a:gd name="connsiteY22" fmla="*/ 10128 h 10295"/>
                      <a:gd name="connsiteX23" fmla="*/ 242 w 10035"/>
                      <a:gd name="connsiteY23" fmla="*/ 10010 h 10295"/>
                      <a:gd name="connsiteX24" fmla="*/ 67 w 10035"/>
                      <a:gd name="connsiteY24" fmla="*/ 9874 h 10295"/>
                      <a:gd name="connsiteX25" fmla="*/ 16 w 10035"/>
                      <a:gd name="connsiteY25" fmla="*/ 9718 h 10295"/>
                      <a:gd name="connsiteX26" fmla="*/ 0 w 10035"/>
                      <a:gd name="connsiteY26" fmla="*/ 7777 h 10295"/>
                      <a:gd name="connsiteX27" fmla="*/ 16 w 10035"/>
                      <a:gd name="connsiteY27" fmla="*/ 587 h 10295"/>
                      <a:gd name="connsiteX28" fmla="*/ 47 w 10035"/>
                      <a:gd name="connsiteY28" fmla="*/ 496 h 10295"/>
                      <a:gd name="connsiteX29" fmla="*/ 109 w 10035"/>
                      <a:gd name="connsiteY29" fmla="*/ 428 h 10295"/>
                      <a:gd name="connsiteX30" fmla="*/ 242 w 10035"/>
                      <a:gd name="connsiteY30" fmla="*/ 371 h 10295"/>
                      <a:gd name="connsiteX31" fmla="*/ 386 w 10035"/>
                      <a:gd name="connsiteY31" fmla="*/ 337 h 10295"/>
                      <a:gd name="connsiteX32" fmla="*/ 572 w 10035"/>
                      <a:gd name="connsiteY32" fmla="*/ 318 h 10295"/>
                      <a:gd name="connsiteX33" fmla="*/ 788 w 10035"/>
                      <a:gd name="connsiteY33" fmla="*/ 303 h 10295"/>
                      <a:gd name="connsiteX34" fmla="*/ 1024 w 10035"/>
                      <a:gd name="connsiteY34" fmla="*/ 295 h 10295"/>
                      <a:gd name="connsiteX35" fmla="*/ 1292 w 10035"/>
                      <a:gd name="connsiteY35" fmla="*/ 295 h 10295"/>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10016 w 10035"/>
                      <a:gd name="connsiteY9" fmla="*/ 292 h 10000"/>
                      <a:gd name="connsiteX10" fmla="*/ 10035 w 10035"/>
                      <a:gd name="connsiteY10" fmla="*/ 7579 h 10000"/>
                      <a:gd name="connsiteX11" fmla="*/ 10016 w 10035"/>
                      <a:gd name="connsiteY11" fmla="*/ 9423 h 10000"/>
                      <a:gd name="connsiteX12" fmla="*/ 9954 w 10035"/>
                      <a:gd name="connsiteY12" fmla="*/ 9579 h 10000"/>
                      <a:gd name="connsiteX13" fmla="*/ 9810 w 10035"/>
                      <a:gd name="connsiteY13" fmla="*/ 9715 h 10000"/>
                      <a:gd name="connsiteX14" fmla="*/ 9563 w 10035"/>
                      <a:gd name="connsiteY14" fmla="*/ 9833 h 10000"/>
                      <a:gd name="connsiteX15" fmla="*/ 9244 w 10035"/>
                      <a:gd name="connsiteY15" fmla="*/ 9924 h 10000"/>
                      <a:gd name="connsiteX16" fmla="*/ 8864 w 10035"/>
                      <a:gd name="connsiteY16" fmla="*/ 9985 h 10000"/>
                      <a:gd name="connsiteX17" fmla="*/ 8452 w 10035"/>
                      <a:gd name="connsiteY17" fmla="*/ 10000 h 10000"/>
                      <a:gd name="connsiteX18" fmla="*/ 1569 w 10035"/>
                      <a:gd name="connsiteY18" fmla="*/ 10000 h 10000"/>
                      <a:gd name="connsiteX19" fmla="*/ 1158 w 10035"/>
                      <a:gd name="connsiteY19" fmla="*/ 9985 h 10000"/>
                      <a:gd name="connsiteX20" fmla="*/ 788 w 10035"/>
                      <a:gd name="connsiteY20" fmla="*/ 9924 h 10000"/>
                      <a:gd name="connsiteX21" fmla="*/ 479 w 10035"/>
                      <a:gd name="connsiteY21" fmla="*/ 9833 h 10000"/>
                      <a:gd name="connsiteX22" fmla="*/ 242 w 10035"/>
                      <a:gd name="connsiteY22" fmla="*/ 9715 h 10000"/>
                      <a:gd name="connsiteX23" fmla="*/ 67 w 10035"/>
                      <a:gd name="connsiteY23" fmla="*/ 9579 h 10000"/>
                      <a:gd name="connsiteX24" fmla="*/ 16 w 10035"/>
                      <a:gd name="connsiteY24" fmla="*/ 9423 h 10000"/>
                      <a:gd name="connsiteX25" fmla="*/ 0 w 10035"/>
                      <a:gd name="connsiteY25" fmla="*/ 7482 h 10000"/>
                      <a:gd name="connsiteX26" fmla="*/ 16 w 10035"/>
                      <a:gd name="connsiteY26" fmla="*/ 292 h 10000"/>
                      <a:gd name="connsiteX27" fmla="*/ 47 w 10035"/>
                      <a:gd name="connsiteY27" fmla="*/ 201 h 10000"/>
                      <a:gd name="connsiteX28" fmla="*/ 109 w 10035"/>
                      <a:gd name="connsiteY28" fmla="*/ 133 h 10000"/>
                      <a:gd name="connsiteX29" fmla="*/ 242 w 10035"/>
                      <a:gd name="connsiteY29" fmla="*/ 76 h 10000"/>
                      <a:gd name="connsiteX30" fmla="*/ 386 w 10035"/>
                      <a:gd name="connsiteY30" fmla="*/ 42 h 10000"/>
                      <a:gd name="connsiteX31" fmla="*/ 572 w 10035"/>
                      <a:gd name="connsiteY31" fmla="*/ 23 h 10000"/>
                      <a:gd name="connsiteX32" fmla="*/ 788 w 10035"/>
                      <a:gd name="connsiteY32" fmla="*/ 8 h 10000"/>
                      <a:gd name="connsiteX33" fmla="*/ 1024 w 10035"/>
                      <a:gd name="connsiteY33" fmla="*/ 0 h 10000"/>
                      <a:gd name="connsiteX34" fmla="*/ 1292 w 10035"/>
                      <a:gd name="connsiteY34"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10035 w 10035"/>
                      <a:gd name="connsiteY9" fmla="*/ 7579 h 10000"/>
                      <a:gd name="connsiteX10" fmla="*/ 10016 w 10035"/>
                      <a:gd name="connsiteY10" fmla="*/ 9423 h 10000"/>
                      <a:gd name="connsiteX11" fmla="*/ 9954 w 10035"/>
                      <a:gd name="connsiteY11" fmla="*/ 9579 h 10000"/>
                      <a:gd name="connsiteX12" fmla="*/ 9810 w 10035"/>
                      <a:gd name="connsiteY12" fmla="*/ 9715 h 10000"/>
                      <a:gd name="connsiteX13" fmla="*/ 9563 w 10035"/>
                      <a:gd name="connsiteY13" fmla="*/ 9833 h 10000"/>
                      <a:gd name="connsiteX14" fmla="*/ 9244 w 10035"/>
                      <a:gd name="connsiteY14" fmla="*/ 9924 h 10000"/>
                      <a:gd name="connsiteX15" fmla="*/ 8864 w 10035"/>
                      <a:gd name="connsiteY15" fmla="*/ 9985 h 10000"/>
                      <a:gd name="connsiteX16" fmla="*/ 8452 w 10035"/>
                      <a:gd name="connsiteY16" fmla="*/ 10000 h 10000"/>
                      <a:gd name="connsiteX17" fmla="*/ 1569 w 10035"/>
                      <a:gd name="connsiteY17" fmla="*/ 10000 h 10000"/>
                      <a:gd name="connsiteX18" fmla="*/ 1158 w 10035"/>
                      <a:gd name="connsiteY18" fmla="*/ 9985 h 10000"/>
                      <a:gd name="connsiteX19" fmla="*/ 788 w 10035"/>
                      <a:gd name="connsiteY19" fmla="*/ 9924 h 10000"/>
                      <a:gd name="connsiteX20" fmla="*/ 479 w 10035"/>
                      <a:gd name="connsiteY20" fmla="*/ 9833 h 10000"/>
                      <a:gd name="connsiteX21" fmla="*/ 242 w 10035"/>
                      <a:gd name="connsiteY21" fmla="*/ 9715 h 10000"/>
                      <a:gd name="connsiteX22" fmla="*/ 67 w 10035"/>
                      <a:gd name="connsiteY22" fmla="*/ 9579 h 10000"/>
                      <a:gd name="connsiteX23" fmla="*/ 16 w 10035"/>
                      <a:gd name="connsiteY23" fmla="*/ 9423 h 10000"/>
                      <a:gd name="connsiteX24" fmla="*/ 0 w 10035"/>
                      <a:gd name="connsiteY24" fmla="*/ 7482 h 10000"/>
                      <a:gd name="connsiteX25" fmla="*/ 16 w 10035"/>
                      <a:gd name="connsiteY25" fmla="*/ 292 h 10000"/>
                      <a:gd name="connsiteX26" fmla="*/ 47 w 10035"/>
                      <a:gd name="connsiteY26" fmla="*/ 201 h 10000"/>
                      <a:gd name="connsiteX27" fmla="*/ 109 w 10035"/>
                      <a:gd name="connsiteY27" fmla="*/ 133 h 10000"/>
                      <a:gd name="connsiteX28" fmla="*/ 242 w 10035"/>
                      <a:gd name="connsiteY28" fmla="*/ 76 h 10000"/>
                      <a:gd name="connsiteX29" fmla="*/ 386 w 10035"/>
                      <a:gd name="connsiteY29" fmla="*/ 42 h 10000"/>
                      <a:gd name="connsiteX30" fmla="*/ 572 w 10035"/>
                      <a:gd name="connsiteY30" fmla="*/ 23 h 10000"/>
                      <a:gd name="connsiteX31" fmla="*/ 788 w 10035"/>
                      <a:gd name="connsiteY31" fmla="*/ 8 h 10000"/>
                      <a:gd name="connsiteX32" fmla="*/ 1024 w 10035"/>
                      <a:gd name="connsiteY32" fmla="*/ 0 h 10000"/>
                      <a:gd name="connsiteX33" fmla="*/ 1292 w 10035"/>
                      <a:gd name="connsiteY33"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10035 w 10035"/>
                      <a:gd name="connsiteY8" fmla="*/ 7579 h 10000"/>
                      <a:gd name="connsiteX9" fmla="*/ 10016 w 10035"/>
                      <a:gd name="connsiteY9" fmla="*/ 9423 h 10000"/>
                      <a:gd name="connsiteX10" fmla="*/ 9954 w 10035"/>
                      <a:gd name="connsiteY10" fmla="*/ 9579 h 10000"/>
                      <a:gd name="connsiteX11" fmla="*/ 9810 w 10035"/>
                      <a:gd name="connsiteY11" fmla="*/ 9715 h 10000"/>
                      <a:gd name="connsiteX12" fmla="*/ 9563 w 10035"/>
                      <a:gd name="connsiteY12" fmla="*/ 9833 h 10000"/>
                      <a:gd name="connsiteX13" fmla="*/ 9244 w 10035"/>
                      <a:gd name="connsiteY13" fmla="*/ 9924 h 10000"/>
                      <a:gd name="connsiteX14" fmla="*/ 8864 w 10035"/>
                      <a:gd name="connsiteY14" fmla="*/ 9985 h 10000"/>
                      <a:gd name="connsiteX15" fmla="*/ 8452 w 10035"/>
                      <a:gd name="connsiteY15" fmla="*/ 10000 h 10000"/>
                      <a:gd name="connsiteX16" fmla="*/ 1569 w 10035"/>
                      <a:gd name="connsiteY16" fmla="*/ 10000 h 10000"/>
                      <a:gd name="connsiteX17" fmla="*/ 1158 w 10035"/>
                      <a:gd name="connsiteY17" fmla="*/ 9985 h 10000"/>
                      <a:gd name="connsiteX18" fmla="*/ 788 w 10035"/>
                      <a:gd name="connsiteY18" fmla="*/ 9924 h 10000"/>
                      <a:gd name="connsiteX19" fmla="*/ 479 w 10035"/>
                      <a:gd name="connsiteY19" fmla="*/ 9833 h 10000"/>
                      <a:gd name="connsiteX20" fmla="*/ 242 w 10035"/>
                      <a:gd name="connsiteY20" fmla="*/ 9715 h 10000"/>
                      <a:gd name="connsiteX21" fmla="*/ 67 w 10035"/>
                      <a:gd name="connsiteY21" fmla="*/ 9579 h 10000"/>
                      <a:gd name="connsiteX22" fmla="*/ 16 w 10035"/>
                      <a:gd name="connsiteY22" fmla="*/ 9423 h 10000"/>
                      <a:gd name="connsiteX23" fmla="*/ 0 w 10035"/>
                      <a:gd name="connsiteY23" fmla="*/ 7482 h 10000"/>
                      <a:gd name="connsiteX24" fmla="*/ 16 w 10035"/>
                      <a:gd name="connsiteY24" fmla="*/ 292 h 10000"/>
                      <a:gd name="connsiteX25" fmla="*/ 47 w 10035"/>
                      <a:gd name="connsiteY25" fmla="*/ 201 h 10000"/>
                      <a:gd name="connsiteX26" fmla="*/ 109 w 10035"/>
                      <a:gd name="connsiteY26" fmla="*/ 133 h 10000"/>
                      <a:gd name="connsiteX27" fmla="*/ 242 w 10035"/>
                      <a:gd name="connsiteY27" fmla="*/ 76 h 10000"/>
                      <a:gd name="connsiteX28" fmla="*/ 386 w 10035"/>
                      <a:gd name="connsiteY28" fmla="*/ 42 h 10000"/>
                      <a:gd name="connsiteX29" fmla="*/ 572 w 10035"/>
                      <a:gd name="connsiteY29" fmla="*/ 23 h 10000"/>
                      <a:gd name="connsiteX30" fmla="*/ 788 w 10035"/>
                      <a:gd name="connsiteY30" fmla="*/ 8 h 10000"/>
                      <a:gd name="connsiteX31" fmla="*/ 1024 w 10035"/>
                      <a:gd name="connsiteY31" fmla="*/ 0 h 10000"/>
                      <a:gd name="connsiteX32" fmla="*/ 1292 w 10035"/>
                      <a:gd name="connsiteY32"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10035 w 10035"/>
                      <a:gd name="connsiteY7" fmla="*/ 7579 h 10000"/>
                      <a:gd name="connsiteX8" fmla="*/ 10016 w 10035"/>
                      <a:gd name="connsiteY8" fmla="*/ 9423 h 10000"/>
                      <a:gd name="connsiteX9" fmla="*/ 9954 w 10035"/>
                      <a:gd name="connsiteY9" fmla="*/ 9579 h 10000"/>
                      <a:gd name="connsiteX10" fmla="*/ 9810 w 10035"/>
                      <a:gd name="connsiteY10" fmla="*/ 9715 h 10000"/>
                      <a:gd name="connsiteX11" fmla="*/ 9563 w 10035"/>
                      <a:gd name="connsiteY11" fmla="*/ 9833 h 10000"/>
                      <a:gd name="connsiteX12" fmla="*/ 9244 w 10035"/>
                      <a:gd name="connsiteY12" fmla="*/ 9924 h 10000"/>
                      <a:gd name="connsiteX13" fmla="*/ 8864 w 10035"/>
                      <a:gd name="connsiteY13" fmla="*/ 9985 h 10000"/>
                      <a:gd name="connsiteX14" fmla="*/ 8452 w 10035"/>
                      <a:gd name="connsiteY14" fmla="*/ 10000 h 10000"/>
                      <a:gd name="connsiteX15" fmla="*/ 1569 w 10035"/>
                      <a:gd name="connsiteY15" fmla="*/ 10000 h 10000"/>
                      <a:gd name="connsiteX16" fmla="*/ 1158 w 10035"/>
                      <a:gd name="connsiteY16" fmla="*/ 9985 h 10000"/>
                      <a:gd name="connsiteX17" fmla="*/ 788 w 10035"/>
                      <a:gd name="connsiteY17" fmla="*/ 9924 h 10000"/>
                      <a:gd name="connsiteX18" fmla="*/ 479 w 10035"/>
                      <a:gd name="connsiteY18" fmla="*/ 9833 h 10000"/>
                      <a:gd name="connsiteX19" fmla="*/ 242 w 10035"/>
                      <a:gd name="connsiteY19" fmla="*/ 9715 h 10000"/>
                      <a:gd name="connsiteX20" fmla="*/ 67 w 10035"/>
                      <a:gd name="connsiteY20" fmla="*/ 9579 h 10000"/>
                      <a:gd name="connsiteX21" fmla="*/ 16 w 10035"/>
                      <a:gd name="connsiteY21" fmla="*/ 9423 h 10000"/>
                      <a:gd name="connsiteX22" fmla="*/ 0 w 10035"/>
                      <a:gd name="connsiteY22" fmla="*/ 7482 h 10000"/>
                      <a:gd name="connsiteX23" fmla="*/ 16 w 10035"/>
                      <a:gd name="connsiteY23" fmla="*/ 292 h 10000"/>
                      <a:gd name="connsiteX24" fmla="*/ 47 w 10035"/>
                      <a:gd name="connsiteY24" fmla="*/ 201 h 10000"/>
                      <a:gd name="connsiteX25" fmla="*/ 109 w 10035"/>
                      <a:gd name="connsiteY25" fmla="*/ 133 h 10000"/>
                      <a:gd name="connsiteX26" fmla="*/ 242 w 10035"/>
                      <a:gd name="connsiteY26" fmla="*/ 76 h 10000"/>
                      <a:gd name="connsiteX27" fmla="*/ 386 w 10035"/>
                      <a:gd name="connsiteY27" fmla="*/ 42 h 10000"/>
                      <a:gd name="connsiteX28" fmla="*/ 572 w 10035"/>
                      <a:gd name="connsiteY28" fmla="*/ 23 h 10000"/>
                      <a:gd name="connsiteX29" fmla="*/ 788 w 10035"/>
                      <a:gd name="connsiteY29" fmla="*/ 8 h 10000"/>
                      <a:gd name="connsiteX30" fmla="*/ 1024 w 10035"/>
                      <a:gd name="connsiteY30" fmla="*/ 0 h 10000"/>
                      <a:gd name="connsiteX31" fmla="*/ 1292 w 10035"/>
                      <a:gd name="connsiteY31"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10035 w 10035"/>
                      <a:gd name="connsiteY6" fmla="*/ 7579 h 10000"/>
                      <a:gd name="connsiteX7" fmla="*/ 10016 w 10035"/>
                      <a:gd name="connsiteY7" fmla="*/ 9423 h 10000"/>
                      <a:gd name="connsiteX8" fmla="*/ 9954 w 10035"/>
                      <a:gd name="connsiteY8" fmla="*/ 9579 h 10000"/>
                      <a:gd name="connsiteX9" fmla="*/ 9810 w 10035"/>
                      <a:gd name="connsiteY9" fmla="*/ 9715 h 10000"/>
                      <a:gd name="connsiteX10" fmla="*/ 9563 w 10035"/>
                      <a:gd name="connsiteY10" fmla="*/ 9833 h 10000"/>
                      <a:gd name="connsiteX11" fmla="*/ 9244 w 10035"/>
                      <a:gd name="connsiteY11" fmla="*/ 9924 h 10000"/>
                      <a:gd name="connsiteX12" fmla="*/ 8864 w 10035"/>
                      <a:gd name="connsiteY12" fmla="*/ 9985 h 10000"/>
                      <a:gd name="connsiteX13" fmla="*/ 8452 w 10035"/>
                      <a:gd name="connsiteY13" fmla="*/ 10000 h 10000"/>
                      <a:gd name="connsiteX14" fmla="*/ 1569 w 10035"/>
                      <a:gd name="connsiteY14" fmla="*/ 10000 h 10000"/>
                      <a:gd name="connsiteX15" fmla="*/ 1158 w 10035"/>
                      <a:gd name="connsiteY15" fmla="*/ 9985 h 10000"/>
                      <a:gd name="connsiteX16" fmla="*/ 788 w 10035"/>
                      <a:gd name="connsiteY16" fmla="*/ 9924 h 10000"/>
                      <a:gd name="connsiteX17" fmla="*/ 479 w 10035"/>
                      <a:gd name="connsiteY17" fmla="*/ 9833 h 10000"/>
                      <a:gd name="connsiteX18" fmla="*/ 242 w 10035"/>
                      <a:gd name="connsiteY18" fmla="*/ 9715 h 10000"/>
                      <a:gd name="connsiteX19" fmla="*/ 67 w 10035"/>
                      <a:gd name="connsiteY19" fmla="*/ 9579 h 10000"/>
                      <a:gd name="connsiteX20" fmla="*/ 16 w 10035"/>
                      <a:gd name="connsiteY20" fmla="*/ 9423 h 10000"/>
                      <a:gd name="connsiteX21" fmla="*/ 0 w 10035"/>
                      <a:gd name="connsiteY21" fmla="*/ 7482 h 10000"/>
                      <a:gd name="connsiteX22" fmla="*/ 16 w 10035"/>
                      <a:gd name="connsiteY22" fmla="*/ 292 h 10000"/>
                      <a:gd name="connsiteX23" fmla="*/ 47 w 10035"/>
                      <a:gd name="connsiteY23" fmla="*/ 201 h 10000"/>
                      <a:gd name="connsiteX24" fmla="*/ 109 w 10035"/>
                      <a:gd name="connsiteY24" fmla="*/ 133 h 10000"/>
                      <a:gd name="connsiteX25" fmla="*/ 242 w 10035"/>
                      <a:gd name="connsiteY25" fmla="*/ 76 h 10000"/>
                      <a:gd name="connsiteX26" fmla="*/ 386 w 10035"/>
                      <a:gd name="connsiteY26" fmla="*/ 42 h 10000"/>
                      <a:gd name="connsiteX27" fmla="*/ 572 w 10035"/>
                      <a:gd name="connsiteY27" fmla="*/ 23 h 10000"/>
                      <a:gd name="connsiteX28" fmla="*/ 788 w 10035"/>
                      <a:gd name="connsiteY28" fmla="*/ 8 h 10000"/>
                      <a:gd name="connsiteX29" fmla="*/ 1024 w 10035"/>
                      <a:gd name="connsiteY29" fmla="*/ 0 h 10000"/>
                      <a:gd name="connsiteX30" fmla="*/ 1292 w 10035"/>
                      <a:gd name="connsiteY30"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10035 w 10035"/>
                      <a:gd name="connsiteY5" fmla="*/ 7579 h 10000"/>
                      <a:gd name="connsiteX6" fmla="*/ 10016 w 10035"/>
                      <a:gd name="connsiteY6" fmla="*/ 9423 h 10000"/>
                      <a:gd name="connsiteX7" fmla="*/ 9954 w 10035"/>
                      <a:gd name="connsiteY7" fmla="*/ 9579 h 10000"/>
                      <a:gd name="connsiteX8" fmla="*/ 9810 w 10035"/>
                      <a:gd name="connsiteY8" fmla="*/ 9715 h 10000"/>
                      <a:gd name="connsiteX9" fmla="*/ 9563 w 10035"/>
                      <a:gd name="connsiteY9" fmla="*/ 9833 h 10000"/>
                      <a:gd name="connsiteX10" fmla="*/ 9244 w 10035"/>
                      <a:gd name="connsiteY10" fmla="*/ 9924 h 10000"/>
                      <a:gd name="connsiteX11" fmla="*/ 8864 w 10035"/>
                      <a:gd name="connsiteY11" fmla="*/ 9985 h 10000"/>
                      <a:gd name="connsiteX12" fmla="*/ 8452 w 10035"/>
                      <a:gd name="connsiteY12" fmla="*/ 10000 h 10000"/>
                      <a:gd name="connsiteX13" fmla="*/ 1569 w 10035"/>
                      <a:gd name="connsiteY13" fmla="*/ 10000 h 10000"/>
                      <a:gd name="connsiteX14" fmla="*/ 1158 w 10035"/>
                      <a:gd name="connsiteY14" fmla="*/ 9985 h 10000"/>
                      <a:gd name="connsiteX15" fmla="*/ 788 w 10035"/>
                      <a:gd name="connsiteY15" fmla="*/ 9924 h 10000"/>
                      <a:gd name="connsiteX16" fmla="*/ 479 w 10035"/>
                      <a:gd name="connsiteY16" fmla="*/ 9833 h 10000"/>
                      <a:gd name="connsiteX17" fmla="*/ 242 w 10035"/>
                      <a:gd name="connsiteY17" fmla="*/ 9715 h 10000"/>
                      <a:gd name="connsiteX18" fmla="*/ 67 w 10035"/>
                      <a:gd name="connsiteY18" fmla="*/ 9579 h 10000"/>
                      <a:gd name="connsiteX19" fmla="*/ 16 w 10035"/>
                      <a:gd name="connsiteY19" fmla="*/ 9423 h 10000"/>
                      <a:gd name="connsiteX20" fmla="*/ 0 w 10035"/>
                      <a:gd name="connsiteY20" fmla="*/ 7482 h 10000"/>
                      <a:gd name="connsiteX21" fmla="*/ 16 w 10035"/>
                      <a:gd name="connsiteY21" fmla="*/ 292 h 10000"/>
                      <a:gd name="connsiteX22" fmla="*/ 47 w 10035"/>
                      <a:gd name="connsiteY22" fmla="*/ 201 h 10000"/>
                      <a:gd name="connsiteX23" fmla="*/ 109 w 10035"/>
                      <a:gd name="connsiteY23" fmla="*/ 133 h 10000"/>
                      <a:gd name="connsiteX24" fmla="*/ 242 w 10035"/>
                      <a:gd name="connsiteY24" fmla="*/ 76 h 10000"/>
                      <a:gd name="connsiteX25" fmla="*/ 386 w 10035"/>
                      <a:gd name="connsiteY25" fmla="*/ 42 h 10000"/>
                      <a:gd name="connsiteX26" fmla="*/ 572 w 10035"/>
                      <a:gd name="connsiteY26" fmla="*/ 23 h 10000"/>
                      <a:gd name="connsiteX27" fmla="*/ 788 w 10035"/>
                      <a:gd name="connsiteY27" fmla="*/ 8 h 10000"/>
                      <a:gd name="connsiteX28" fmla="*/ 1024 w 10035"/>
                      <a:gd name="connsiteY28" fmla="*/ 0 h 10000"/>
                      <a:gd name="connsiteX29" fmla="*/ 1292 w 10035"/>
                      <a:gd name="connsiteY29"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10035 w 10035"/>
                      <a:gd name="connsiteY4" fmla="*/ 7579 h 10000"/>
                      <a:gd name="connsiteX5" fmla="*/ 10016 w 10035"/>
                      <a:gd name="connsiteY5" fmla="*/ 9423 h 10000"/>
                      <a:gd name="connsiteX6" fmla="*/ 9954 w 10035"/>
                      <a:gd name="connsiteY6" fmla="*/ 9579 h 10000"/>
                      <a:gd name="connsiteX7" fmla="*/ 9810 w 10035"/>
                      <a:gd name="connsiteY7" fmla="*/ 9715 h 10000"/>
                      <a:gd name="connsiteX8" fmla="*/ 9563 w 10035"/>
                      <a:gd name="connsiteY8" fmla="*/ 9833 h 10000"/>
                      <a:gd name="connsiteX9" fmla="*/ 9244 w 10035"/>
                      <a:gd name="connsiteY9" fmla="*/ 9924 h 10000"/>
                      <a:gd name="connsiteX10" fmla="*/ 8864 w 10035"/>
                      <a:gd name="connsiteY10" fmla="*/ 9985 h 10000"/>
                      <a:gd name="connsiteX11" fmla="*/ 8452 w 10035"/>
                      <a:gd name="connsiteY11" fmla="*/ 10000 h 10000"/>
                      <a:gd name="connsiteX12" fmla="*/ 1569 w 10035"/>
                      <a:gd name="connsiteY12" fmla="*/ 10000 h 10000"/>
                      <a:gd name="connsiteX13" fmla="*/ 1158 w 10035"/>
                      <a:gd name="connsiteY13" fmla="*/ 9985 h 10000"/>
                      <a:gd name="connsiteX14" fmla="*/ 788 w 10035"/>
                      <a:gd name="connsiteY14" fmla="*/ 9924 h 10000"/>
                      <a:gd name="connsiteX15" fmla="*/ 479 w 10035"/>
                      <a:gd name="connsiteY15" fmla="*/ 9833 h 10000"/>
                      <a:gd name="connsiteX16" fmla="*/ 242 w 10035"/>
                      <a:gd name="connsiteY16" fmla="*/ 9715 h 10000"/>
                      <a:gd name="connsiteX17" fmla="*/ 67 w 10035"/>
                      <a:gd name="connsiteY17" fmla="*/ 9579 h 10000"/>
                      <a:gd name="connsiteX18" fmla="*/ 16 w 10035"/>
                      <a:gd name="connsiteY18" fmla="*/ 9423 h 10000"/>
                      <a:gd name="connsiteX19" fmla="*/ 0 w 10035"/>
                      <a:gd name="connsiteY19" fmla="*/ 7482 h 10000"/>
                      <a:gd name="connsiteX20" fmla="*/ 16 w 10035"/>
                      <a:gd name="connsiteY20" fmla="*/ 292 h 10000"/>
                      <a:gd name="connsiteX21" fmla="*/ 47 w 10035"/>
                      <a:gd name="connsiteY21" fmla="*/ 201 h 10000"/>
                      <a:gd name="connsiteX22" fmla="*/ 109 w 10035"/>
                      <a:gd name="connsiteY22" fmla="*/ 133 h 10000"/>
                      <a:gd name="connsiteX23" fmla="*/ 242 w 10035"/>
                      <a:gd name="connsiteY23" fmla="*/ 76 h 10000"/>
                      <a:gd name="connsiteX24" fmla="*/ 386 w 10035"/>
                      <a:gd name="connsiteY24" fmla="*/ 42 h 10000"/>
                      <a:gd name="connsiteX25" fmla="*/ 572 w 10035"/>
                      <a:gd name="connsiteY25" fmla="*/ 23 h 10000"/>
                      <a:gd name="connsiteX26" fmla="*/ 788 w 10035"/>
                      <a:gd name="connsiteY26" fmla="*/ 8 h 10000"/>
                      <a:gd name="connsiteX27" fmla="*/ 1024 w 10035"/>
                      <a:gd name="connsiteY27" fmla="*/ 0 h 10000"/>
                      <a:gd name="connsiteX28" fmla="*/ 1292 w 10035"/>
                      <a:gd name="connsiteY28" fmla="*/ 0 h 10000"/>
                      <a:gd name="connsiteX0" fmla="*/ 1292 w 10035"/>
                      <a:gd name="connsiteY0" fmla="*/ 0 h 10000"/>
                      <a:gd name="connsiteX1" fmla="*/ 1569 w 10035"/>
                      <a:gd name="connsiteY1" fmla="*/ 0 h 10000"/>
                      <a:gd name="connsiteX2" fmla="*/ 8452 w 10035"/>
                      <a:gd name="connsiteY2" fmla="*/ 0 h 10000"/>
                      <a:gd name="connsiteX3" fmla="*/ 10035 w 10035"/>
                      <a:gd name="connsiteY3" fmla="*/ 7579 h 10000"/>
                      <a:gd name="connsiteX4" fmla="*/ 10016 w 10035"/>
                      <a:gd name="connsiteY4" fmla="*/ 9423 h 10000"/>
                      <a:gd name="connsiteX5" fmla="*/ 9954 w 10035"/>
                      <a:gd name="connsiteY5" fmla="*/ 9579 h 10000"/>
                      <a:gd name="connsiteX6" fmla="*/ 9810 w 10035"/>
                      <a:gd name="connsiteY6" fmla="*/ 9715 h 10000"/>
                      <a:gd name="connsiteX7" fmla="*/ 9563 w 10035"/>
                      <a:gd name="connsiteY7" fmla="*/ 9833 h 10000"/>
                      <a:gd name="connsiteX8" fmla="*/ 9244 w 10035"/>
                      <a:gd name="connsiteY8" fmla="*/ 9924 h 10000"/>
                      <a:gd name="connsiteX9" fmla="*/ 8864 w 10035"/>
                      <a:gd name="connsiteY9" fmla="*/ 9985 h 10000"/>
                      <a:gd name="connsiteX10" fmla="*/ 8452 w 10035"/>
                      <a:gd name="connsiteY10" fmla="*/ 10000 h 10000"/>
                      <a:gd name="connsiteX11" fmla="*/ 1569 w 10035"/>
                      <a:gd name="connsiteY11" fmla="*/ 10000 h 10000"/>
                      <a:gd name="connsiteX12" fmla="*/ 1158 w 10035"/>
                      <a:gd name="connsiteY12" fmla="*/ 9985 h 10000"/>
                      <a:gd name="connsiteX13" fmla="*/ 788 w 10035"/>
                      <a:gd name="connsiteY13" fmla="*/ 9924 h 10000"/>
                      <a:gd name="connsiteX14" fmla="*/ 479 w 10035"/>
                      <a:gd name="connsiteY14" fmla="*/ 9833 h 10000"/>
                      <a:gd name="connsiteX15" fmla="*/ 242 w 10035"/>
                      <a:gd name="connsiteY15" fmla="*/ 9715 h 10000"/>
                      <a:gd name="connsiteX16" fmla="*/ 67 w 10035"/>
                      <a:gd name="connsiteY16" fmla="*/ 9579 h 10000"/>
                      <a:gd name="connsiteX17" fmla="*/ 16 w 10035"/>
                      <a:gd name="connsiteY17" fmla="*/ 9423 h 10000"/>
                      <a:gd name="connsiteX18" fmla="*/ 0 w 10035"/>
                      <a:gd name="connsiteY18" fmla="*/ 7482 h 10000"/>
                      <a:gd name="connsiteX19" fmla="*/ 16 w 10035"/>
                      <a:gd name="connsiteY19" fmla="*/ 292 h 10000"/>
                      <a:gd name="connsiteX20" fmla="*/ 47 w 10035"/>
                      <a:gd name="connsiteY20" fmla="*/ 201 h 10000"/>
                      <a:gd name="connsiteX21" fmla="*/ 109 w 10035"/>
                      <a:gd name="connsiteY21" fmla="*/ 133 h 10000"/>
                      <a:gd name="connsiteX22" fmla="*/ 242 w 10035"/>
                      <a:gd name="connsiteY22" fmla="*/ 76 h 10000"/>
                      <a:gd name="connsiteX23" fmla="*/ 386 w 10035"/>
                      <a:gd name="connsiteY23" fmla="*/ 42 h 10000"/>
                      <a:gd name="connsiteX24" fmla="*/ 572 w 10035"/>
                      <a:gd name="connsiteY24" fmla="*/ 23 h 10000"/>
                      <a:gd name="connsiteX25" fmla="*/ 788 w 10035"/>
                      <a:gd name="connsiteY25" fmla="*/ 8 h 10000"/>
                      <a:gd name="connsiteX26" fmla="*/ 1024 w 10035"/>
                      <a:gd name="connsiteY26" fmla="*/ 0 h 10000"/>
                      <a:gd name="connsiteX27" fmla="*/ 1292 w 10035"/>
                      <a:gd name="connsiteY27" fmla="*/ 0 h 10000"/>
                      <a:gd name="connsiteX0" fmla="*/ 1292 w 10035"/>
                      <a:gd name="connsiteY0" fmla="*/ 0 h 10000"/>
                      <a:gd name="connsiteX1" fmla="*/ 1569 w 10035"/>
                      <a:gd name="connsiteY1" fmla="*/ 0 h 10000"/>
                      <a:gd name="connsiteX2" fmla="*/ 10035 w 10035"/>
                      <a:gd name="connsiteY2" fmla="*/ 7579 h 10000"/>
                      <a:gd name="connsiteX3" fmla="*/ 10016 w 10035"/>
                      <a:gd name="connsiteY3" fmla="*/ 9423 h 10000"/>
                      <a:gd name="connsiteX4" fmla="*/ 9954 w 10035"/>
                      <a:gd name="connsiteY4" fmla="*/ 9579 h 10000"/>
                      <a:gd name="connsiteX5" fmla="*/ 9810 w 10035"/>
                      <a:gd name="connsiteY5" fmla="*/ 9715 h 10000"/>
                      <a:gd name="connsiteX6" fmla="*/ 9563 w 10035"/>
                      <a:gd name="connsiteY6" fmla="*/ 9833 h 10000"/>
                      <a:gd name="connsiteX7" fmla="*/ 9244 w 10035"/>
                      <a:gd name="connsiteY7" fmla="*/ 9924 h 10000"/>
                      <a:gd name="connsiteX8" fmla="*/ 8864 w 10035"/>
                      <a:gd name="connsiteY8" fmla="*/ 9985 h 10000"/>
                      <a:gd name="connsiteX9" fmla="*/ 8452 w 10035"/>
                      <a:gd name="connsiteY9" fmla="*/ 10000 h 10000"/>
                      <a:gd name="connsiteX10" fmla="*/ 1569 w 10035"/>
                      <a:gd name="connsiteY10" fmla="*/ 10000 h 10000"/>
                      <a:gd name="connsiteX11" fmla="*/ 1158 w 10035"/>
                      <a:gd name="connsiteY11" fmla="*/ 9985 h 10000"/>
                      <a:gd name="connsiteX12" fmla="*/ 788 w 10035"/>
                      <a:gd name="connsiteY12" fmla="*/ 9924 h 10000"/>
                      <a:gd name="connsiteX13" fmla="*/ 479 w 10035"/>
                      <a:gd name="connsiteY13" fmla="*/ 9833 h 10000"/>
                      <a:gd name="connsiteX14" fmla="*/ 242 w 10035"/>
                      <a:gd name="connsiteY14" fmla="*/ 9715 h 10000"/>
                      <a:gd name="connsiteX15" fmla="*/ 67 w 10035"/>
                      <a:gd name="connsiteY15" fmla="*/ 9579 h 10000"/>
                      <a:gd name="connsiteX16" fmla="*/ 16 w 10035"/>
                      <a:gd name="connsiteY16" fmla="*/ 9423 h 10000"/>
                      <a:gd name="connsiteX17" fmla="*/ 0 w 10035"/>
                      <a:gd name="connsiteY17" fmla="*/ 7482 h 10000"/>
                      <a:gd name="connsiteX18" fmla="*/ 16 w 10035"/>
                      <a:gd name="connsiteY18" fmla="*/ 292 h 10000"/>
                      <a:gd name="connsiteX19" fmla="*/ 47 w 10035"/>
                      <a:gd name="connsiteY19" fmla="*/ 201 h 10000"/>
                      <a:gd name="connsiteX20" fmla="*/ 109 w 10035"/>
                      <a:gd name="connsiteY20" fmla="*/ 133 h 10000"/>
                      <a:gd name="connsiteX21" fmla="*/ 242 w 10035"/>
                      <a:gd name="connsiteY21" fmla="*/ 76 h 10000"/>
                      <a:gd name="connsiteX22" fmla="*/ 386 w 10035"/>
                      <a:gd name="connsiteY22" fmla="*/ 42 h 10000"/>
                      <a:gd name="connsiteX23" fmla="*/ 572 w 10035"/>
                      <a:gd name="connsiteY23" fmla="*/ 23 h 10000"/>
                      <a:gd name="connsiteX24" fmla="*/ 788 w 10035"/>
                      <a:gd name="connsiteY24" fmla="*/ 8 h 10000"/>
                      <a:gd name="connsiteX25" fmla="*/ 1024 w 10035"/>
                      <a:gd name="connsiteY25" fmla="*/ 0 h 10000"/>
                      <a:gd name="connsiteX26" fmla="*/ 1292 w 10035"/>
                      <a:gd name="connsiteY26" fmla="*/ 0 h 10000"/>
                      <a:gd name="connsiteX0" fmla="*/ 1024 w 10035"/>
                      <a:gd name="connsiteY0" fmla="*/ 0 h 10000"/>
                      <a:gd name="connsiteX1" fmla="*/ 1569 w 10035"/>
                      <a:gd name="connsiteY1" fmla="*/ 0 h 10000"/>
                      <a:gd name="connsiteX2" fmla="*/ 10035 w 10035"/>
                      <a:gd name="connsiteY2" fmla="*/ 7579 h 10000"/>
                      <a:gd name="connsiteX3" fmla="*/ 10016 w 10035"/>
                      <a:gd name="connsiteY3" fmla="*/ 9423 h 10000"/>
                      <a:gd name="connsiteX4" fmla="*/ 9954 w 10035"/>
                      <a:gd name="connsiteY4" fmla="*/ 9579 h 10000"/>
                      <a:gd name="connsiteX5" fmla="*/ 9810 w 10035"/>
                      <a:gd name="connsiteY5" fmla="*/ 9715 h 10000"/>
                      <a:gd name="connsiteX6" fmla="*/ 9563 w 10035"/>
                      <a:gd name="connsiteY6" fmla="*/ 9833 h 10000"/>
                      <a:gd name="connsiteX7" fmla="*/ 9244 w 10035"/>
                      <a:gd name="connsiteY7" fmla="*/ 9924 h 10000"/>
                      <a:gd name="connsiteX8" fmla="*/ 8864 w 10035"/>
                      <a:gd name="connsiteY8" fmla="*/ 9985 h 10000"/>
                      <a:gd name="connsiteX9" fmla="*/ 8452 w 10035"/>
                      <a:gd name="connsiteY9" fmla="*/ 10000 h 10000"/>
                      <a:gd name="connsiteX10" fmla="*/ 1569 w 10035"/>
                      <a:gd name="connsiteY10" fmla="*/ 10000 h 10000"/>
                      <a:gd name="connsiteX11" fmla="*/ 1158 w 10035"/>
                      <a:gd name="connsiteY11" fmla="*/ 9985 h 10000"/>
                      <a:gd name="connsiteX12" fmla="*/ 788 w 10035"/>
                      <a:gd name="connsiteY12" fmla="*/ 9924 h 10000"/>
                      <a:gd name="connsiteX13" fmla="*/ 479 w 10035"/>
                      <a:gd name="connsiteY13" fmla="*/ 9833 h 10000"/>
                      <a:gd name="connsiteX14" fmla="*/ 242 w 10035"/>
                      <a:gd name="connsiteY14" fmla="*/ 9715 h 10000"/>
                      <a:gd name="connsiteX15" fmla="*/ 67 w 10035"/>
                      <a:gd name="connsiteY15" fmla="*/ 9579 h 10000"/>
                      <a:gd name="connsiteX16" fmla="*/ 16 w 10035"/>
                      <a:gd name="connsiteY16" fmla="*/ 9423 h 10000"/>
                      <a:gd name="connsiteX17" fmla="*/ 0 w 10035"/>
                      <a:gd name="connsiteY17" fmla="*/ 7482 h 10000"/>
                      <a:gd name="connsiteX18" fmla="*/ 16 w 10035"/>
                      <a:gd name="connsiteY18" fmla="*/ 292 h 10000"/>
                      <a:gd name="connsiteX19" fmla="*/ 47 w 10035"/>
                      <a:gd name="connsiteY19" fmla="*/ 201 h 10000"/>
                      <a:gd name="connsiteX20" fmla="*/ 109 w 10035"/>
                      <a:gd name="connsiteY20" fmla="*/ 133 h 10000"/>
                      <a:gd name="connsiteX21" fmla="*/ 242 w 10035"/>
                      <a:gd name="connsiteY21" fmla="*/ 76 h 10000"/>
                      <a:gd name="connsiteX22" fmla="*/ 386 w 10035"/>
                      <a:gd name="connsiteY22" fmla="*/ 42 h 10000"/>
                      <a:gd name="connsiteX23" fmla="*/ 572 w 10035"/>
                      <a:gd name="connsiteY23" fmla="*/ 23 h 10000"/>
                      <a:gd name="connsiteX24" fmla="*/ 788 w 10035"/>
                      <a:gd name="connsiteY24" fmla="*/ 8 h 10000"/>
                      <a:gd name="connsiteX25" fmla="*/ 1024 w 10035"/>
                      <a:gd name="connsiteY25" fmla="*/ 0 h 10000"/>
                      <a:gd name="connsiteX0" fmla="*/ 1024 w 10035"/>
                      <a:gd name="connsiteY0" fmla="*/ 0 h 10000"/>
                      <a:gd name="connsiteX1" fmla="*/ 10035 w 10035"/>
                      <a:gd name="connsiteY1" fmla="*/ 7579 h 10000"/>
                      <a:gd name="connsiteX2" fmla="*/ 10016 w 10035"/>
                      <a:gd name="connsiteY2" fmla="*/ 9423 h 10000"/>
                      <a:gd name="connsiteX3" fmla="*/ 9954 w 10035"/>
                      <a:gd name="connsiteY3" fmla="*/ 9579 h 10000"/>
                      <a:gd name="connsiteX4" fmla="*/ 9810 w 10035"/>
                      <a:gd name="connsiteY4" fmla="*/ 9715 h 10000"/>
                      <a:gd name="connsiteX5" fmla="*/ 9563 w 10035"/>
                      <a:gd name="connsiteY5" fmla="*/ 9833 h 10000"/>
                      <a:gd name="connsiteX6" fmla="*/ 9244 w 10035"/>
                      <a:gd name="connsiteY6" fmla="*/ 9924 h 10000"/>
                      <a:gd name="connsiteX7" fmla="*/ 8864 w 10035"/>
                      <a:gd name="connsiteY7" fmla="*/ 9985 h 10000"/>
                      <a:gd name="connsiteX8" fmla="*/ 8452 w 10035"/>
                      <a:gd name="connsiteY8" fmla="*/ 10000 h 10000"/>
                      <a:gd name="connsiteX9" fmla="*/ 1569 w 10035"/>
                      <a:gd name="connsiteY9" fmla="*/ 10000 h 10000"/>
                      <a:gd name="connsiteX10" fmla="*/ 1158 w 10035"/>
                      <a:gd name="connsiteY10" fmla="*/ 9985 h 10000"/>
                      <a:gd name="connsiteX11" fmla="*/ 788 w 10035"/>
                      <a:gd name="connsiteY11" fmla="*/ 9924 h 10000"/>
                      <a:gd name="connsiteX12" fmla="*/ 479 w 10035"/>
                      <a:gd name="connsiteY12" fmla="*/ 9833 h 10000"/>
                      <a:gd name="connsiteX13" fmla="*/ 242 w 10035"/>
                      <a:gd name="connsiteY13" fmla="*/ 9715 h 10000"/>
                      <a:gd name="connsiteX14" fmla="*/ 67 w 10035"/>
                      <a:gd name="connsiteY14" fmla="*/ 9579 h 10000"/>
                      <a:gd name="connsiteX15" fmla="*/ 16 w 10035"/>
                      <a:gd name="connsiteY15" fmla="*/ 9423 h 10000"/>
                      <a:gd name="connsiteX16" fmla="*/ 0 w 10035"/>
                      <a:gd name="connsiteY16" fmla="*/ 7482 h 10000"/>
                      <a:gd name="connsiteX17" fmla="*/ 16 w 10035"/>
                      <a:gd name="connsiteY17" fmla="*/ 292 h 10000"/>
                      <a:gd name="connsiteX18" fmla="*/ 47 w 10035"/>
                      <a:gd name="connsiteY18" fmla="*/ 201 h 10000"/>
                      <a:gd name="connsiteX19" fmla="*/ 109 w 10035"/>
                      <a:gd name="connsiteY19" fmla="*/ 133 h 10000"/>
                      <a:gd name="connsiteX20" fmla="*/ 242 w 10035"/>
                      <a:gd name="connsiteY20" fmla="*/ 76 h 10000"/>
                      <a:gd name="connsiteX21" fmla="*/ 386 w 10035"/>
                      <a:gd name="connsiteY21" fmla="*/ 42 h 10000"/>
                      <a:gd name="connsiteX22" fmla="*/ 572 w 10035"/>
                      <a:gd name="connsiteY22" fmla="*/ 23 h 10000"/>
                      <a:gd name="connsiteX23" fmla="*/ 788 w 10035"/>
                      <a:gd name="connsiteY23" fmla="*/ 8 h 10000"/>
                      <a:gd name="connsiteX24" fmla="*/ 1024 w 10035"/>
                      <a:gd name="connsiteY24" fmla="*/ 0 h 10000"/>
                      <a:gd name="connsiteX0" fmla="*/ 788 w 10035"/>
                      <a:gd name="connsiteY0" fmla="*/ 0 h 9992"/>
                      <a:gd name="connsiteX1" fmla="*/ 10035 w 10035"/>
                      <a:gd name="connsiteY1" fmla="*/ 7571 h 9992"/>
                      <a:gd name="connsiteX2" fmla="*/ 10016 w 10035"/>
                      <a:gd name="connsiteY2" fmla="*/ 9415 h 9992"/>
                      <a:gd name="connsiteX3" fmla="*/ 9954 w 10035"/>
                      <a:gd name="connsiteY3" fmla="*/ 9571 h 9992"/>
                      <a:gd name="connsiteX4" fmla="*/ 9810 w 10035"/>
                      <a:gd name="connsiteY4" fmla="*/ 9707 h 9992"/>
                      <a:gd name="connsiteX5" fmla="*/ 9563 w 10035"/>
                      <a:gd name="connsiteY5" fmla="*/ 9825 h 9992"/>
                      <a:gd name="connsiteX6" fmla="*/ 9244 w 10035"/>
                      <a:gd name="connsiteY6" fmla="*/ 9916 h 9992"/>
                      <a:gd name="connsiteX7" fmla="*/ 8864 w 10035"/>
                      <a:gd name="connsiteY7" fmla="*/ 9977 h 9992"/>
                      <a:gd name="connsiteX8" fmla="*/ 8452 w 10035"/>
                      <a:gd name="connsiteY8" fmla="*/ 9992 h 9992"/>
                      <a:gd name="connsiteX9" fmla="*/ 1569 w 10035"/>
                      <a:gd name="connsiteY9" fmla="*/ 9992 h 9992"/>
                      <a:gd name="connsiteX10" fmla="*/ 1158 w 10035"/>
                      <a:gd name="connsiteY10" fmla="*/ 9977 h 9992"/>
                      <a:gd name="connsiteX11" fmla="*/ 788 w 10035"/>
                      <a:gd name="connsiteY11" fmla="*/ 9916 h 9992"/>
                      <a:gd name="connsiteX12" fmla="*/ 479 w 10035"/>
                      <a:gd name="connsiteY12" fmla="*/ 9825 h 9992"/>
                      <a:gd name="connsiteX13" fmla="*/ 242 w 10035"/>
                      <a:gd name="connsiteY13" fmla="*/ 9707 h 9992"/>
                      <a:gd name="connsiteX14" fmla="*/ 67 w 10035"/>
                      <a:gd name="connsiteY14" fmla="*/ 9571 h 9992"/>
                      <a:gd name="connsiteX15" fmla="*/ 16 w 10035"/>
                      <a:gd name="connsiteY15" fmla="*/ 9415 h 9992"/>
                      <a:gd name="connsiteX16" fmla="*/ 0 w 10035"/>
                      <a:gd name="connsiteY16" fmla="*/ 7474 h 9992"/>
                      <a:gd name="connsiteX17" fmla="*/ 16 w 10035"/>
                      <a:gd name="connsiteY17" fmla="*/ 284 h 9992"/>
                      <a:gd name="connsiteX18" fmla="*/ 47 w 10035"/>
                      <a:gd name="connsiteY18" fmla="*/ 193 h 9992"/>
                      <a:gd name="connsiteX19" fmla="*/ 109 w 10035"/>
                      <a:gd name="connsiteY19" fmla="*/ 125 h 9992"/>
                      <a:gd name="connsiteX20" fmla="*/ 242 w 10035"/>
                      <a:gd name="connsiteY20" fmla="*/ 68 h 9992"/>
                      <a:gd name="connsiteX21" fmla="*/ 386 w 10035"/>
                      <a:gd name="connsiteY21" fmla="*/ 34 h 9992"/>
                      <a:gd name="connsiteX22" fmla="*/ 572 w 10035"/>
                      <a:gd name="connsiteY22" fmla="*/ 15 h 9992"/>
                      <a:gd name="connsiteX23" fmla="*/ 788 w 10035"/>
                      <a:gd name="connsiteY23" fmla="*/ 0 h 9992"/>
                      <a:gd name="connsiteX0" fmla="*/ 570 w 10000"/>
                      <a:gd name="connsiteY0" fmla="*/ 0 h 9985"/>
                      <a:gd name="connsiteX1" fmla="*/ 10000 w 10000"/>
                      <a:gd name="connsiteY1" fmla="*/ 7562 h 9985"/>
                      <a:gd name="connsiteX2" fmla="*/ 9981 w 10000"/>
                      <a:gd name="connsiteY2" fmla="*/ 9408 h 9985"/>
                      <a:gd name="connsiteX3" fmla="*/ 9919 w 10000"/>
                      <a:gd name="connsiteY3" fmla="*/ 9564 h 9985"/>
                      <a:gd name="connsiteX4" fmla="*/ 9776 w 10000"/>
                      <a:gd name="connsiteY4" fmla="*/ 9700 h 9985"/>
                      <a:gd name="connsiteX5" fmla="*/ 9530 w 10000"/>
                      <a:gd name="connsiteY5" fmla="*/ 9818 h 9985"/>
                      <a:gd name="connsiteX6" fmla="*/ 9212 w 10000"/>
                      <a:gd name="connsiteY6" fmla="*/ 9909 h 9985"/>
                      <a:gd name="connsiteX7" fmla="*/ 8833 w 10000"/>
                      <a:gd name="connsiteY7" fmla="*/ 9970 h 9985"/>
                      <a:gd name="connsiteX8" fmla="*/ 8423 w 10000"/>
                      <a:gd name="connsiteY8" fmla="*/ 9985 h 9985"/>
                      <a:gd name="connsiteX9" fmla="*/ 1564 w 10000"/>
                      <a:gd name="connsiteY9" fmla="*/ 9985 h 9985"/>
                      <a:gd name="connsiteX10" fmla="*/ 1154 w 10000"/>
                      <a:gd name="connsiteY10" fmla="*/ 9970 h 9985"/>
                      <a:gd name="connsiteX11" fmla="*/ 785 w 10000"/>
                      <a:gd name="connsiteY11" fmla="*/ 9909 h 9985"/>
                      <a:gd name="connsiteX12" fmla="*/ 477 w 10000"/>
                      <a:gd name="connsiteY12" fmla="*/ 9818 h 9985"/>
                      <a:gd name="connsiteX13" fmla="*/ 241 w 10000"/>
                      <a:gd name="connsiteY13" fmla="*/ 9700 h 9985"/>
                      <a:gd name="connsiteX14" fmla="*/ 67 w 10000"/>
                      <a:gd name="connsiteY14" fmla="*/ 9564 h 9985"/>
                      <a:gd name="connsiteX15" fmla="*/ 16 w 10000"/>
                      <a:gd name="connsiteY15" fmla="*/ 9408 h 9985"/>
                      <a:gd name="connsiteX16" fmla="*/ 0 w 10000"/>
                      <a:gd name="connsiteY16" fmla="*/ 7465 h 9985"/>
                      <a:gd name="connsiteX17" fmla="*/ 16 w 10000"/>
                      <a:gd name="connsiteY17" fmla="*/ 269 h 9985"/>
                      <a:gd name="connsiteX18" fmla="*/ 47 w 10000"/>
                      <a:gd name="connsiteY18" fmla="*/ 178 h 9985"/>
                      <a:gd name="connsiteX19" fmla="*/ 109 w 10000"/>
                      <a:gd name="connsiteY19" fmla="*/ 110 h 9985"/>
                      <a:gd name="connsiteX20" fmla="*/ 241 w 10000"/>
                      <a:gd name="connsiteY20" fmla="*/ 53 h 9985"/>
                      <a:gd name="connsiteX21" fmla="*/ 385 w 10000"/>
                      <a:gd name="connsiteY21" fmla="*/ 19 h 9985"/>
                      <a:gd name="connsiteX22" fmla="*/ 570 w 10000"/>
                      <a:gd name="connsiteY22" fmla="*/ 0 h 9985"/>
                      <a:gd name="connsiteX0" fmla="*/ 385 w 10000"/>
                      <a:gd name="connsiteY0" fmla="*/ 0 h 9981"/>
                      <a:gd name="connsiteX1" fmla="*/ 10000 w 10000"/>
                      <a:gd name="connsiteY1" fmla="*/ 7554 h 9981"/>
                      <a:gd name="connsiteX2" fmla="*/ 9981 w 10000"/>
                      <a:gd name="connsiteY2" fmla="*/ 9403 h 9981"/>
                      <a:gd name="connsiteX3" fmla="*/ 9919 w 10000"/>
                      <a:gd name="connsiteY3" fmla="*/ 9559 h 9981"/>
                      <a:gd name="connsiteX4" fmla="*/ 9776 w 10000"/>
                      <a:gd name="connsiteY4" fmla="*/ 9696 h 9981"/>
                      <a:gd name="connsiteX5" fmla="*/ 9530 w 10000"/>
                      <a:gd name="connsiteY5" fmla="*/ 9814 h 9981"/>
                      <a:gd name="connsiteX6" fmla="*/ 9212 w 10000"/>
                      <a:gd name="connsiteY6" fmla="*/ 9905 h 9981"/>
                      <a:gd name="connsiteX7" fmla="*/ 8833 w 10000"/>
                      <a:gd name="connsiteY7" fmla="*/ 9966 h 9981"/>
                      <a:gd name="connsiteX8" fmla="*/ 8423 w 10000"/>
                      <a:gd name="connsiteY8" fmla="*/ 9981 h 9981"/>
                      <a:gd name="connsiteX9" fmla="*/ 1564 w 10000"/>
                      <a:gd name="connsiteY9" fmla="*/ 9981 h 9981"/>
                      <a:gd name="connsiteX10" fmla="*/ 1154 w 10000"/>
                      <a:gd name="connsiteY10" fmla="*/ 9966 h 9981"/>
                      <a:gd name="connsiteX11" fmla="*/ 785 w 10000"/>
                      <a:gd name="connsiteY11" fmla="*/ 9905 h 9981"/>
                      <a:gd name="connsiteX12" fmla="*/ 477 w 10000"/>
                      <a:gd name="connsiteY12" fmla="*/ 9814 h 9981"/>
                      <a:gd name="connsiteX13" fmla="*/ 241 w 10000"/>
                      <a:gd name="connsiteY13" fmla="*/ 9696 h 9981"/>
                      <a:gd name="connsiteX14" fmla="*/ 67 w 10000"/>
                      <a:gd name="connsiteY14" fmla="*/ 9559 h 9981"/>
                      <a:gd name="connsiteX15" fmla="*/ 16 w 10000"/>
                      <a:gd name="connsiteY15" fmla="*/ 9403 h 9981"/>
                      <a:gd name="connsiteX16" fmla="*/ 0 w 10000"/>
                      <a:gd name="connsiteY16" fmla="*/ 7457 h 9981"/>
                      <a:gd name="connsiteX17" fmla="*/ 16 w 10000"/>
                      <a:gd name="connsiteY17" fmla="*/ 250 h 9981"/>
                      <a:gd name="connsiteX18" fmla="*/ 47 w 10000"/>
                      <a:gd name="connsiteY18" fmla="*/ 159 h 9981"/>
                      <a:gd name="connsiteX19" fmla="*/ 109 w 10000"/>
                      <a:gd name="connsiteY19" fmla="*/ 91 h 9981"/>
                      <a:gd name="connsiteX20" fmla="*/ 241 w 10000"/>
                      <a:gd name="connsiteY20" fmla="*/ 34 h 9981"/>
                      <a:gd name="connsiteX21" fmla="*/ 385 w 10000"/>
                      <a:gd name="connsiteY21" fmla="*/ 0 h 9981"/>
                      <a:gd name="connsiteX0" fmla="*/ 385 w 10000"/>
                      <a:gd name="connsiteY0" fmla="*/ 0 h 10000"/>
                      <a:gd name="connsiteX1" fmla="*/ 10000 w 10000"/>
                      <a:gd name="connsiteY1" fmla="*/ 7568 h 10000"/>
                      <a:gd name="connsiteX2" fmla="*/ 9981 w 10000"/>
                      <a:gd name="connsiteY2" fmla="*/ 9421 h 10000"/>
                      <a:gd name="connsiteX3" fmla="*/ 9919 w 10000"/>
                      <a:gd name="connsiteY3" fmla="*/ 9577 h 10000"/>
                      <a:gd name="connsiteX4" fmla="*/ 9776 w 10000"/>
                      <a:gd name="connsiteY4" fmla="*/ 9714 h 10000"/>
                      <a:gd name="connsiteX5" fmla="*/ 9530 w 10000"/>
                      <a:gd name="connsiteY5" fmla="*/ 9833 h 10000"/>
                      <a:gd name="connsiteX6" fmla="*/ 9212 w 10000"/>
                      <a:gd name="connsiteY6" fmla="*/ 9924 h 10000"/>
                      <a:gd name="connsiteX7" fmla="*/ 8833 w 10000"/>
                      <a:gd name="connsiteY7" fmla="*/ 9985 h 10000"/>
                      <a:gd name="connsiteX8" fmla="*/ 8423 w 10000"/>
                      <a:gd name="connsiteY8" fmla="*/ 10000 h 10000"/>
                      <a:gd name="connsiteX9" fmla="*/ 1564 w 10000"/>
                      <a:gd name="connsiteY9" fmla="*/ 10000 h 10000"/>
                      <a:gd name="connsiteX10" fmla="*/ 1154 w 10000"/>
                      <a:gd name="connsiteY10" fmla="*/ 9985 h 10000"/>
                      <a:gd name="connsiteX11" fmla="*/ 785 w 10000"/>
                      <a:gd name="connsiteY11" fmla="*/ 9924 h 10000"/>
                      <a:gd name="connsiteX12" fmla="*/ 477 w 10000"/>
                      <a:gd name="connsiteY12" fmla="*/ 9833 h 10000"/>
                      <a:gd name="connsiteX13" fmla="*/ 241 w 10000"/>
                      <a:gd name="connsiteY13" fmla="*/ 9714 h 10000"/>
                      <a:gd name="connsiteX14" fmla="*/ 67 w 10000"/>
                      <a:gd name="connsiteY14" fmla="*/ 9577 h 10000"/>
                      <a:gd name="connsiteX15" fmla="*/ 16 w 10000"/>
                      <a:gd name="connsiteY15" fmla="*/ 9421 h 10000"/>
                      <a:gd name="connsiteX16" fmla="*/ 0 w 10000"/>
                      <a:gd name="connsiteY16" fmla="*/ 7471 h 10000"/>
                      <a:gd name="connsiteX17" fmla="*/ 16 w 10000"/>
                      <a:gd name="connsiteY17" fmla="*/ 250 h 10000"/>
                      <a:gd name="connsiteX18" fmla="*/ 47 w 10000"/>
                      <a:gd name="connsiteY18" fmla="*/ 159 h 10000"/>
                      <a:gd name="connsiteX19" fmla="*/ 109 w 10000"/>
                      <a:gd name="connsiteY19" fmla="*/ 91 h 10000"/>
                      <a:gd name="connsiteX20" fmla="*/ 385 w 10000"/>
                      <a:gd name="connsiteY20" fmla="*/ 0 h 10000"/>
                      <a:gd name="connsiteX0" fmla="*/ 109 w 10000"/>
                      <a:gd name="connsiteY0" fmla="*/ 0 h 9909"/>
                      <a:gd name="connsiteX1" fmla="*/ 10000 w 10000"/>
                      <a:gd name="connsiteY1" fmla="*/ 7477 h 9909"/>
                      <a:gd name="connsiteX2" fmla="*/ 9981 w 10000"/>
                      <a:gd name="connsiteY2" fmla="*/ 9330 h 9909"/>
                      <a:gd name="connsiteX3" fmla="*/ 9919 w 10000"/>
                      <a:gd name="connsiteY3" fmla="*/ 9486 h 9909"/>
                      <a:gd name="connsiteX4" fmla="*/ 9776 w 10000"/>
                      <a:gd name="connsiteY4" fmla="*/ 9623 h 9909"/>
                      <a:gd name="connsiteX5" fmla="*/ 9530 w 10000"/>
                      <a:gd name="connsiteY5" fmla="*/ 9742 h 9909"/>
                      <a:gd name="connsiteX6" fmla="*/ 9212 w 10000"/>
                      <a:gd name="connsiteY6" fmla="*/ 9833 h 9909"/>
                      <a:gd name="connsiteX7" fmla="*/ 8833 w 10000"/>
                      <a:gd name="connsiteY7" fmla="*/ 9894 h 9909"/>
                      <a:gd name="connsiteX8" fmla="*/ 8423 w 10000"/>
                      <a:gd name="connsiteY8" fmla="*/ 9909 h 9909"/>
                      <a:gd name="connsiteX9" fmla="*/ 1564 w 10000"/>
                      <a:gd name="connsiteY9" fmla="*/ 9909 h 9909"/>
                      <a:gd name="connsiteX10" fmla="*/ 1154 w 10000"/>
                      <a:gd name="connsiteY10" fmla="*/ 9894 h 9909"/>
                      <a:gd name="connsiteX11" fmla="*/ 785 w 10000"/>
                      <a:gd name="connsiteY11" fmla="*/ 9833 h 9909"/>
                      <a:gd name="connsiteX12" fmla="*/ 477 w 10000"/>
                      <a:gd name="connsiteY12" fmla="*/ 9742 h 9909"/>
                      <a:gd name="connsiteX13" fmla="*/ 241 w 10000"/>
                      <a:gd name="connsiteY13" fmla="*/ 9623 h 9909"/>
                      <a:gd name="connsiteX14" fmla="*/ 67 w 10000"/>
                      <a:gd name="connsiteY14" fmla="*/ 9486 h 9909"/>
                      <a:gd name="connsiteX15" fmla="*/ 16 w 10000"/>
                      <a:gd name="connsiteY15" fmla="*/ 9330 h 9909"/>
                      <a:gd name="connsiteX16" fmla="*/ 0 w 10000"/>
                      <a:gd name="connsiteY16" fmla="*/ 7380 h 9909"/>
                      <a:gd name="connsiteX17" fmla="*/ 16 w 10000"/>
                      <a:gd name="connsiteY17" fmla="*/ 159 h 9909"/>
                      <a:gd name="connsiteX18" fmla="*/ 47 w 10000"/>
                      <a:gd name="connsiteY18" fmla="*/ 68 h 9909"/>
                      <a:gd name="connsiteX19" fmla="*/ 109 w 10000"/>
                      <a:gd name="connsiteY19" fmla="*/ 0 h 9909"/>
                      <a:gd name="connsiteX0" fmla="*/ 47 w 10000"/>
                      <a:gd name="connsiteY0" fmla="*/ 0 h 9931"/>
                      <a:gd name="connsiteX1" fmla="*/ 10000 w 10000"/>
                      <a:gd name="connsiteY1" fmla="*/ 7477 h 9931"/>
                      <a:gd name="connsiteX2" fmla="*/ 9981 w 10000"/>
                      <a:gd name="connsiteY2" fmla="*/ 9347 h 9931"/>
                      <a:gd name="connsiteX3" fmla="*/ 9919 w 10000"/>
                      <a:gd name="connsiteY3" fmla="*/ 9504 h 9931"/>
                      <a:gd name="connsiteX4" fmla="*/ 9776 w 10000"/>
                      <a:gd name="connsiteY4" fmla="*/ 9642 h 9931"/>
                      <a:gd name="connsiteX5" fmla="*/ 9530 w 10000"/>
                      <a:gd name="connsiteY5" fmla="*/ 9762 h 9931"/>
                      <a:gd name="connsiteX6" fmla="*/ 9212 w 10000"/>
                      <a:gd name="connsiteY6" fmla="*/ 9854 h 9931"/>
                      <a:gd name="connsiteX7" fmla="*/ 8833 w 10000"/>
                      <a:gd name="connsiteY7" fmla="*/ 9916 h 9931"/>
                      <a:gd name="connsiteX8" fmla="*/ 8423 w 10000"/>
                      <a:gd name="connsiteY8" fmla="*/ 9931 h 9931"/>
                      <a:gd name="connsiteX9" fmla="*/ 1564 w 10000"/>
                      <a:gd name="connsiteY9" fmla="*/ 9931 h 9931"/>
                      <a:gd name="connsiteX10" fmla="*/ 1154 w 10000"/>
                      <a:gd name="connsiteY10" fmla="*/ 9916 h 9931"/>
                      <a:gd name="connsiteX11" fmla="*/ 785 w 10000"/>
                      <a:gd name="connsiteY11" fmla="*/ 9854 h 9931"/>
                      <a:gd name="connsiteX12" fmla="*/ 477 w 10000"/>
                      <a:gd name="connsiteY12" fmla="*/ 9762 h 9931"/>
                      <a:gd name="connsiteX13" fmla="*/ 241 w 10000"/>
                      <a:gd name="connsiteY13" fmla="*/ 9642 h 9931"/>
                      <a:gd name="connsiteX14" fmla="*/ 67 w 10000"/>
                      <a:gd name="connsiteY14" fmla="*/ 9504 h 9931"/>
                      <a:gd name="connsiteX15" fmla="*/ 16 w 10000"/>
                      <a:gd name="connsiteY15" fmla="*/ 9347 h 9931"/>
                      <a:gd name="connsiteX16" fmla="*/ 0 w 10000"/>
                      <a:gd name="connsiteY16" fmla="*/ 7379 h 9931"/>
                      <a:gd name="connsiteX17" fmla="*/ 16 w 10000"/>
                      <a:gd name="connsiteY17" fmla="*/ 91 h 9931"/>
                      <a:gd name="connsiteX18" fmla="*/ 47 w 10000"/>
                      <a:gd name="connsiteY18" fmla="*/ 0 h 9931"/>
                      <a:gd name="connsiteX0" fmla="*/ 16 w 10000"/>
                      <a:gd name="connsiteY0" fmla="*/ 0 h 9908"/>
                      <a:gd name="connsiteX1" fmla="*/ 10000 w 10000"/>
                      <a:gd name="connsiteY1" fmla="*/ 7437 h 9908"/>
                      <a:gd name="connsiteX2" fmla="*/ 9981 w 10000"/>
                      <a:gd name="connsiteY2" fmla="*/ 9320 h 9908"/>
                      <a:gd name="connsiteX3" fmla="*/ 9919 w 10000"/>
                      <a:gd name="connsiteY3" fmla="*/ 9478 h 9908"/>
                      <a:gd name="connsiteX4" fmla="*/ 9776 w 10000"/>
                      <a:gd name="connsiteY4" fmla="*/ 9617 h 9908"/>
                      <a:gd name="connsiteX5" fmla="*/ 9530 w 10000"/>
                      <a:gd name="connsiteY5" fmla="*/ 9738 h 9908"/>
                      <a:gd name="connsiteX6" fmla="*/ 9212 w 10000"/>
                      <a:gd name="connsiteY6" fmla="*/ 9830 h 9908"/>
                      <a:gd name="connsiteX7" fmla="*/ 8833 w 10000"/>
                      <a:gd name="connsiteY7" fmla="*/ 9893 h 9908"/>
                      <a:gd name="connsiteX8" fmla="*/ 8423 w 10000"/>
                      <a:gd name="connsiteY8" fmla="*/ 9908 h 9908"/>
                      <a:gd name="connsiteX9" fmla="*/ 1564 w 10000"/>
                      <a:gd name="connsiteY9" fmla="*/ 9908 h 9908"/>
                      <a:gd name="connsiteX10" fmla="*/ 1154 w 10000"/>
                      <a:gd name="connsiteY10" fmla="*/ 9893 h 9908"/>
                      <a:gd name="connsiteX11" fmla="*/ 785 w 10000"/>
                      <a:gd name="connsiteY11" fmla="*/ 9830 h 9908"/>
                      <a:gd name="connsiteX12" fmla="*/ 477 w 10000"/>
                      <a:gd name="connsiteY12" fmla="*/ 9738 h 9908"/>
                      <a:gd name="connsiteX13" fmla="*/ 241 w 10000"/>
                      <a:gd name="connsiteY13" fmla="*/ 9617 h 9908"/>
                      <a:gd name="connsiteX14" fmla="*/ 67 w 10000"/>
                      <a:gd name="connsiteY14" fmla="*/ 9478 h 9908"/>
                      <a:gd name="connsiteX15" fmla="*/ 16 w 10000"/>
                      <a:gd name="connsiteY15" fmla="*/ 9320 h 9908"/>
                      <a:gd name="connsiteX16" fmla="*/ 0 w 10000"/>
                      <a:gd name="connsiteY16" fmla="*/ 7338 h 9908"/>
                      <a:gd name="connsiteX17" fmla="*/ 16 w 10000"/>
                      <a:gd name="connsiteY17" fmla="*/ 0 h 9908"/>
                      <a:gd name="connsiteX0" fmla="*/ 0 w 10000"/>
                      <a:gd name="connsiteY0" fmla="*/ 199 h 2793"/>
                      <a:gd name="connsiteX1" fmla="*/ 10000 w 10000"/>
                      <a:gd name="connsiteY1" fmla="*/ 299 h 2793"/>
                      <a:gd name="connsiteX2" fmla="*/ 9981 w 10000"/>
                      <a:gd name="connsiteY2" fmla="*/ 2200 h 2793"/>
                      <a:gd name="connsiteX3" fmla="*/ 9919 w 10000"/>
                      <a:gd name="connsiteY3" fmla="*/ 2359 h 2793"/>
                      <a:gd name="connsiteX4" fmla="*/ 9776 w 10000"/>
                      <a:gd name="connsiteY4" fmla="*/ 2499 h 2793"/>
                      <a:gd name="connsiteX5" fmla="*/ 9530 w 10000"/>
                      <a:gd name="connsiteY5" fmla="*/ 2621 h 2793"/>
                      <a:gd name="connsiteX6" fmla="*/ 9212 w 10000"/>
                      <a:gd name="connsiteY6" fmla="*/ 2714 h 2793"/>
                      <a:gd name="connsiteX7" fmla="*/ 8833 w 10000"/>
                      <a:gd name="connsiteY7" fmla="*/ 2778 h 2793"/>
                      <a:gd name="connsiteX8" fmla="*/ 8423 w 10000"/>
                      <a:gd name="connsiteY8" fmla="*/ 2793 h 2793"/>
                      <a:gd name="connsiteX9" fmla="*/ 1564 w 10000"/>
                      <a:gd name="connsiteY9" fmla="*/ 2793 h 2793"/>
                      <a:gd name="connsiteX10" fmla="*/ 1154 w 10000"/>
                      <a:gd name="connsiteY10" fmla="*/ 2778 h 2793"/>
                      <a:gd name="connsiteX11" fmla="*/ 785 w 10000"/>
                      <a:gd name="connsiteY11" fmla="*/ 2714 h 2793"/>
                      <a:gd name="connsiteX12" fmla="*/ 477 w 10000"/>
                      <a:gd name="connsiteY12" fmla="*/ 2621 h 2793"/>
                      <a:gd name="connsiteX13" fmla="*/ 241 w 10000"/>
                      <a:gd name="connsiteY13" fmla="*/ 2499 h 2793"/>
                      <a:gd name="connsiteX14" fmla="*/ 67 w 10000"/>
                      <a:gd name="connsiteY14" fmla="*/ 2359 h 2793"/>
                      <a:gd name="connsiteX15" fmla="*/ 16 w 10000"/>
                      <a:gd name="connsiteY15" fmla="*/ 2200 h 2793"/>
                      <a:gd name="connsiteX16" fmla="*/ 0 w 10000"/>
                      <a:gd name="connsiteY16" fmla="*/ 199 h 2793"/>
                      <a:gd name="connsiteX0" fmla="*/ 0 w 10000"/>
                      <a:gd name="connsiteY0" fmla="*/ 0 h 9288"/>
                      <a:gd name="connsiteX1" fmla="*/ 10000 w 10000"/>
                      <a:gd name="connsiteY1" fmla="*/ 359 h 9288"/>
                      <a:gd name="connsiteX2" fmla="*/ 9981 w 10000"/>
                      <a:gd name="connsiteY2" fmla="*/ 7165 h 9288"/>
                      <a:gd name="connsiteX3" fmla="*/ 9919 w 10000"/>
                      <a:gd name="connsiteY3" fmla="*/ 7734 h 9288"/>
                      <a:gd name="connsiteX4" fmla="*/ 9776 w 10000"/>
                      <a:gd name="connsiteY4" fmla="*/ 8235 h 9288"/>
                      <a:gd name="connsiteX5" fmla="*/ 9530 w 10000"/>
                      <a:gd name="connsiteY5" fmla="*/ 8672 h 9288"/>
                      <a:gd name="connsiteX6" fmla="*/ 9212 w 10000"/>
                      <a:gd name="connsiteY6" fmla="*/ 9005 h 9288"/>
                      <a:gd name="connsiteX7" fmla="*/ 8833 w 10000"/>
                      <a:gd name="connsiteY7" fmla="*/ 9234 h 9288"/>
                      <a:gd name="connsiteX8" fmla="*/ 8423 w 10000"/>
                      <a:gd name="connsiteY8" fmla="*/ 9288 h 9288"/>
                      <a:gd name="connsiteX9" fmla="*/ 1564 w 10000"/>
                      <a:gd name="connsiteY9" fmla="*/ 9288 h 9288"/>
                      <a:gd name="connsiteX10" fmla="*/ 1154 w 10000"/>
                      <a:gd name="connsiteY10" fmla="*/ 9234 h 9288"/>
                      <a:gd name="connsiteX11" fmla="*/ 785 w 10000"/>
                      <a:gd name="connsiteY11" fmla="*/ 9005 h 9288"/>
                      <a:gd name="connsiteX12" fmla="*/ 477 w 10000"/>
                      <a:gd name="connsiteY12" fmla="*/ 8672 h 9288"/>
                      <a:gd name="connsiteX13" fmla="*/ 241 w 10000"/>
                      <a:gd name="connsiteY13" fmla="*/ 8235 h 9288"/>
                      <a:gd name="connsiteX14" fmla="*/ 67 w 10000"/>
                      <a:gd name="connsiteY14" fmla="*/ 7734 h 9288"/>
                      <a:gd name="connsiteX15" fmla="*/ 16 w 10000"/>
                      <a:gd name="connsiteY15" fmla="*/ 7165 h 9288"/>
                      <a:gd name="connsiteX16" fmla="*/ 0 w 10000"/>
                      <a:gd name="connsiteY16" fmla="*/ 0 h 9288"/>
                      <a:gd name="connsiteX0" fmla="*/ 755 w 10755"/>
                      <a:gd name="connsiteY0" fmla="*/ 320 h 10320"/>
                      <a:gd name="connsiteX1" fmla="*/ 10755 w 10755"/>
                      <a:gd name="connsiteY1" fmla="*/ 707 h 10320"/>
                      <a:gd name="connsiteX2" fmla="*/ 10736 w 10755"/>
                      <a:gd name="connsiteY2" fmla="*/ 8034 h 10320"/>
                      <a:gd name="connsiteX3" fmla="*/ 10674 w 10755"/>
                      <a:gd name="connsiteY3" fmla="*/ 8647 h 10320"/>
                      <a:gd name="connsiteX4" fmla="*/ 10531 w 10755"/>
                      <a:gd name="connsiteY4" fmla="*/ 9186 h 10320"/>
                      <a:gd name="connsiteX5" fmla="*/ 10285 w 10755"/>
                      <a:gd name="connsiteY5" fmla="*/ 9657 h 10320"/>
                      <a:gd name="connsiteX6" fmla="*/ 9967 w 10755"/>
                      <a:gd name="connsiteY6" fmla="*/ 10015 h 10320"/>
                      <a:gd name="connsiteX7" fmla="*/ 9588 w 10755"/>
                      <a:gd name="connsiteY7" fmla="*/ 10262 h 10320"/>
                      <a:gd name="connsiteX8" fmla="*/ 9178 w 10755"/>
                      <a:gd name="connsiteY8" fmla="*/ 10320 h 10320"/>
                      <a:gd name="connsiteX9" fmla="*/ 2319 w 10755"/>
                      <a:gd name="connsiteY9" fmla="*/ 10320 h 10320"/>
                      <a:gd name="connsiteX10" fmla="*/ 1909 w 10755"/>
                      <a:gd name="connsiteY10" fmla="*/ 10262 h 10320"/>
                      <a:gd name="connsiteX11" fmla="*/ 1540 w 10755"/>
                      <a:gd name="connsiteY11" fmla="*/ 10015 h 10320"/>
                      <a:gd name="connsiteX12" fmla="*/ 1232 w 10755"/>
                      <a:gd name="connsiteY12" fmla="*/ 9657 h 10320"/>
                      <a:gd name="connsiteX13" fmla="*/ 996 w 10755"/>
                      <a:gd name="connsiteY13" fmla="*/ 9186 h 10320"/>
                      <a:gd name="connsiteX14" fmla="*/ 822 w 10755"/>
                      <a:gd name="connsiteY14" fmla="*/ 8647 h 10320"/>
                      <a:gd name="connsiteX15" fmla="*/ 771 w 10755"/>
                      <a:gd name="connsiteY15" fmla="*/ 8034 h 10320"/>
                      <a:gd name="connsiteX16" fmla="*/ 712 w 10755"/>
                      <a:gd name="connsiteY16" fmla="*/ 685 h 10320"/>
                      <a:gd name="connsiteX17" fmla="*/ 755 w 10755"/>
                      <a:gd name="connsiteY17" fmla="*/ 320 h 10320"/>
                      <a:gd name="connsiteX0" fmla="*/ 728 w 10771"/>
                      <a:gd name="connsiteY0" fmla="*/ 906 h 10541"/>
                      <a:gd name="connsiteX1" fmla="*/ 10771 w 10771"/>
                      <a:gd name="connsiteY1" fmla="*/ 928 h 10541"/>
                      <a:gd name="connsiteX2" fmla="*/ 10752 w 10771"/>
                      <a:gd name="connsiteY2" fmla="*/ 8255 h 10541"/>
                      <a:gd name="connsiteX3" fmla="*/ 10690 w 10771"/>
                      <a:gd name="connsiteY3" fmla="*/ 8868 h 10541"/>
                      <a:gd name="connsiteX4" fmla="*/ 10547 w 10771"/>
                      <a:gd name="connsiteY4" fmla="*/ 9407 h 10541"/>
                      <a:gd name="connsiteX5" fmla="*/ 10301 w 10771"/>
                      <a:gd name="connsiteY5" fmla="*/ 9878 h 10541"/>
                      <a:gd name="connsiteX6" fmla="*/ 9983 w 10771"/>
                      <a:gd name="connsiteY6" fmla="*/ 10236 h 10541"/>
                      <a:gd name="connsiteX7" fmla="*/ 9604 w 10771"/>
                      <a:gd name="connsiteY7" fmla="*/ 10483 h 10541"/>
                      <a:gd name="connsiteX8" fmla="*/ 9194 w 10771"/>
                      <a:gd name="connsiteY8" fmla="*/ 10541 h 10541"/>
                      <a:gd name="connsiteX9" fmla="*/ 2335 w 10771"/>
                      <a:gd name="connsiteY9" fmla="*/ 10541 h 10541"/>
                      <a:gd name="connsiteX10" fmla="*/ 1925 w 10771"/>
                      <a:gd name="connsiteY10" fmla="*/ 10483 h 10541"/>
                      <a:gd name="connsiteX11" fmla="*/ 1556 w 10771"/>
                      <a:gd name="connsiteY11" fmla="*/ 10236 h 10541"/>
                      <a:gd name="connsiteX12" fmla="*/ 1248 w 10771"/>
                      <a:gd name="connsiteY12" fmla="*/ 9878 h 10541"/>
                      <a:gd name="connsiteX13" fmla="*/ 1012 w 10771"/>
                      <a:gd name="connsiteY13" fmla="*/ 9407 h 10541"/>
                      <a:gd name="connsiteX14" fmla="*/ 838 w 10771"/>
                      <a:gd name="connsiteY14" fmla="*/ 8868 h 10541"/>
                      <a:gd name="connsiteX15" fmla="*/ 787 w 10771"/>
                      <a:gd name="connsiteY15" fmla="*/ 8255 h 10541"/>
                      <a:gd name="connsiteX16" fmla="*/ 728 w 10771"/>
                      <a:gd name="connsiteY16" fmla="*/ 906 h 10541"/>
                      <a:gd name="connsiteX0" fmla="*/ 0 w 10043"/>
                      <a:gd name="connsiteY0" fmla="*/ 906 h 10541"/>
                      <a:gd name="connsiteX1" fmla="*/ 10043 w 10043"/>
                      <a:gd name="connsiteY1" fmla="*/ 928 h 10541"/>
                      <a:gd name="connsiteX2" fmla="*/ 10024 w 10043"/>
                      <a:gd name="connsiteY2" fmla="*/ 8255 h 10541"/>
                      <a:gd name="connsiteX3" fmla="*/ 9962 w 10043"/>
                      <a:gd name="connsiteY3" fmla="*/ 8868 h 10541"/>
                      <a:gd name="connsiteX4" fmla="*/ 9819 w 10043"/>
                      <a:gd name="connsiteY4" fmla="*/ 9407 h 10541"/>
                      <a:gd name="connsiteX5" fmla="*/ 9573 w 10043"/>
                      <a:gd name="connsiteY5" fmla="*/ 9878 h 10541"/>
                      <a:gd name="connsiteX6" fmla="*/ 9255 w 10043"/>
                      <a:gd name="connsiteY6" fmla="*/ 10236 h 10541"/>
                      <a:gd name="connsiteX7" fmla="*/ 8876 w 10043"/>
                      <a:gd name="connsiteY7" fmla="*/ 10483 h 10541"/>
                      <a:gd name="connsiteX8" fmla="*/ 8466 w 10043"/>
                      <a:gd name="connsiteY8" fmla="*/ 10541 h 10541"/>
                      <a:gd name="connsiteX9" fmla="*/ 1607 w 10043"/>
                      <a:gd name="connsiteY9" fmla="*/ 10541 h 10541"/>
                      <a:gd name="connsiteX10" fmla="*/ 1197 w 10043"/>
                      <a:gd name="connsiteY10" fmla="*/ 10483 h 10541"/>
                      <a:gd name="connsiteX11" fmla="*/ 828 w 10043"/>
                      <a:gd name="connsiteY11" fmla="*/ 10236 h 10541"/>
                      <a:gd name="connsiteX12" fmla="*/ 520 w 10043"/>
                      <a:gd name="connsiteY12" fmla="*/ 9878 h 10541"/>
                      <a:gd name="connsiteX13" fmla="*/ 284 w 10043"/>
                      <a:gd name="connsiteY13" fmla="*/ 9407 h 10541"/>
                      <a:gd name="connsiteX14" fmla="*/ 110 w 10043"/>
                      <a:gd name="connsiteY14" fmla="*/ 8868 h 10541"/>
                      <a:gd name="connsiteX15" fmla="*/ 59 w 10043"/>
                      <a:gd name="connsiteY15" fmla="*/ 8255 h 10541"/>
                      <a:gd name="connsiteX16" fmla="*/ 0 w 10043"/>
                      <a:gd name="connsiteY16" fmla="*/ 906 h 10541"/>
                      <a:gd name="connsiteX0" fmla="*/ 0 w 10043"/>
                      <a:gd name="connsiteY0" fmla="*/ 0 h 9635"/>
                      <a:gd name="connsiteX1" fmla="*/ 10043 w 10043"/>
                      <a:gd name="connsiteY1" fmla="*/ 22 h 9635"/>
                      <a:gd name="connsiteX2" fmla="*/ 10024 w 10043"/>
                      <a:gd name="connsiteY2" fmla="*/ 7349 h 9635"/>
                      <a:gd name="connsiteX3" fmla="*/ 9962 w 10043"/>
                      <a:gd name="connsiteY3" fmla="*/ 7962 h 9635"/>
                      <a:gd name="connsiteX4" fmla="*/ 9819 w 10043"/>
                      <a:gd name="connsiteY4" fmla="*/ 8501 h 9635"/>
                      <a:gd name="connsiteX5" fmla="*/ 9573 w 10043"/>
                      <a:gd name="connsiteY5" fmla="*/ 8972 h 9635"/>
                      <a:gd name="connsiteX6" fmla="*/ 9255 w 10043"/>
                      <a:gd name="connsiteY6" fmla="*/ 9330 h 9635"/>
                      <a:gd name="connsiteX7" fmla="*/ 8876 w 10043"/>
                      <a:gd name="connsiteY7" fmla="*/ 9577 h 9635"/>
                      <a:gd name="connsiteX8" fmla="*/ 8466 w 10043"/>
                      <a:gd name="connsiteY8" fmla="*/ 9635 h 9635"/>
                      <a:gd name="connsiteX9" fmla="*/ 1607 w 10043"/>
                      <a:gd name="connsiteY9" fmla="*/ 9635 h 9635"/>
                      <a:gd name="connsiteX10" fmla="*/ 1197 w 10043"/>
                      <a:gd name="connsiteY10" fmla="*/ 9577 h 9635"/>
                      <a:gd name="connsiteX11" fmla="*/ 828 w 10043"/>
                      <a:gd name="connsiteY11" fmla="*/ 9330 h 9635"/>
                      <a:gd name="connsiteX12" fmla="*/ 520 w 10043"/>
                      <a:gd name="connsiteY12" fmla="*/ 8972 h 9635"/>
                      <a:gd name="connsiteX13" fmla="*/ 284 w 10043"/>
                      <a:gd name="connsiteY13" fmla="*/ 8501 h 9635"/>
                      <a:gd name="connsiteX14" fmla="*/ 110 w 10043"/>
                      <a:gd name="connsiteY14" fmla="*/ 7962 h 9635"/>
                      <a:gd name="connsiteX15" fmla="*/ 59 w 10043"/>
                      <a:gd name="connsiteY15" fmla="*/ 7349 h 9635"/>
                      <a:gd name="connsiteX16" fmla="*/ 0 w 10043"/>
                      <a:gd name="connsiteY16" fmla="*/ 0 h 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43" h="9635">
                        <a:moveTo>
                          <a:pt x="0" y="0"/>
                        </a:moveTo>
                        <a:lnTo>
                          <a:pt x="10043" y="22"/>
                        </a:lnTo>
                        <a:cubicBezTo>
                          <a:pt x="10037" y="2464"/>
                          <a:pt x="10030" y="4905"/>
                          <a:pt x="10024" y="7349"/>
                        </a:cubicBezTo>
                        <a:cubicBezTo>
                          <a:pt x="10003" y="7550"/>
                          <a:pt x="9983" y="7762"/>
                          <a:pt x="9962" y="7962"/>
                        </a:cubicBezTo>
                        <a:cubicBezTo>
                          <a:pt x="9914" y="8140"/>
                          <a:pt x="9867" y="8328"/>
                          <a:pt x="9819" y="8501"/>
                        </a:cubicBezTo>
                        <a:lnTo>
                          <a:pt x="9573" y="8972"/>
                        </a:lnTo>
                        <a:lnTo>
                          <a:pt x="9255" y="9330"/>
                        </a:lnTo>
                        <a:lnTo>
                          <a:pt x="8876" y="9577"/>
                        </a:lnTo>
                        <a:lnTo>
                          <a:pt x="8466" y="9635"/>
                        </a:lnTo>
                        <a:lnTo>
                          <a:pt x="1607" y="9635"/>
                        </a:lnTo>
                        <a:lnTo>
                          <a:pt x="1197" y="9577"/>
                        </a:lnTo>
                        <a:lnTo>
                          <a:pt x="828" y="9330"/>
                        </a:lnTo>
                        <a:lnTo>
                          <a:pt x="520" y="8972"/>
                        </a:lnTo>
                        <a:lnTo>
                          <a:pt x="284" y="8501"/>
                        </a:lnTo>
                        <a:lnTo>
                          <a:pt x="110" y="7962"/>
                        </a:lnTo>
                        <a:cubicBezTo>
                          <a:pt x="93" y="7762"/>
                          <a:pt x="76" y="7550"/>
                          <a:pt x="59" y="7349"/>
                        </a:cubicBezTo>
                        <a:cubicBezTo>
                          <a:pt x="39" y="4899"/>
                          <a:pt x="20" y="2450"/>
                          <a:pt x="0" y="0"/>
                        </a:cubicBezTo>
                        <a:close/>
                      </a:path>
                    </a:pathLst>
                  </a:custGeom>
                  <a:gradFill>
                    <a:gsLst>
                      <a:gs pos="83000">
                        <a:schemeClr val="bg1">
                          <a:lumMod val="63000"/>
                        </a:schemeClr>
                      </a:gs>
                      <a:gs pos="0">
                        <a:srgbClr val="5A5A5A">
                          <a:lumMod val="54000"/>
                        </a:srgbClr>
                      </a:gs>
                      <a:gs pos="39195">
                        <a:schemeClr val="bg1">
                          <a:lumMod val="89000"/>
                          <a:lumOff val="11000"/>
                        </a:schemeClr>
                      </a:gs>
                      <a:gs pos="62000">
                        <a:srgbClr val="000000">
                          <a:lumMod val="77000"/>
                        </a:srgbClr>
                      </a:gs>
                      <a:gs pos="13000">
                        <a:schemeClr val="bg1">
                          <a:lumMod val="65000"/>
                        </a:schemeClr>
                      </a:gs>
                      <a:gs pos="100000">
                        <a:schemeClr val="tx1">
                          <a:alpha val="53000"/>
                          <a:lumMod val="66000"/>
                          <a:lumOff val="34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grpSp>
            <p:sp>
              <p:nvSpPr>
                <p:cNvPr id="243" name="Oval 242">
                  <a:extLst>
                    <a:ext uri="{FF2B5EF4-FFF2-40B4-BE49-F238E27FC236}">
                      <a16:creationId xmlns:a16="http://schemas.microsoft.com/office/drawing/2014/main" id="{5629564B-1556-763E-34B2-06E2A14DD23E}"/>
                    </a:ext>
                  </a:extLst>
                </p:cNvPr>
                <p:cNvSpPr/>
                <p:nvPr/>
              </p:nvSpPr>
              <p:spPr>
                <a:xfrm rot="3902345">
                  <a:off x="2321643" y="4097940"/>
                  <a:ext cx="1298566" cy="828465"/>
                </a:xfrm>
                <a:prstGeom prst="ellipse">
                  <a:avLst/>
                </a:prstGeom>
                <a:gradFill>
                  <a:gsLst>
                    <a:gs pos="0">
                      <a:sysClr val="window" lastClr="FFFFFF">
                        <a:lumMod val="100000"/>
                        <a:alpha val="90000"/>
                      </a:sysClr>
                    </a:gs>
                    <a:gs pos="100000">
                      <a:sysClr val="window" lastClr="FFFFFF">
                        <a:alpha val="0"/>
                      </a:sysClr>
                    </a:gs>
                  </a:gsLst>
                  <a:lin ang="5400000" scaled="1"/>
                </a:gradFill>
                <a:ln w="127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060"/>
                    </a:solidFill>
                    <a:effectLst/>
                    <a:uLnTx/>
                    <a:uFillTx/>
                    <a:latin typeface="Calibri"/>
                    <a:ea typeface="+mn-ea"/>
                    <a:cs typeface="+mn-cs"/>
                  </a:endParaRPr>
                </a:p>
              </p:txBody>
            </p:sp>
            <p:graphicFrame>
              <p:nvGraphicFramePr>
                <p:cNvPr id="244" name="Chart 243">
                  <a:extLst>
                    <a:ext uri="{FF2B5EF4-FFF2-40B4-BE49-F238E27FC236}">
                      <a16:creationId xmlns:a16="http://schemas.microsoft.com/office/drawing/2014/main" id="{B3AEC71D-2AF5-1835-E4A0-87D18F525E56}"/>
                    </a:ext>
                  </a:extLst>
                </p:cNvPr>
                <p:cNvGraphicFramePr/>
                <p:nvPr/>
              </p:nvGraphicFramePr>
              <p:xfrm>
                <a:off x="1650795" y="3710803"/>
                <a:ext cx="2034531" cy="1870223"/>
              </p:xfrm>
              <a:graphic>
                <a:graphicData uri="http://schemas.openxmlformats.org/drawingml/2006/chart">
                  <c:chart xmlns:c="http://schemas.openxmlformats.org/drawingml/2006/chart" xmlns:r="http://schemas.openxmlformats.org/officeDocument/2006/relationships" r:id="rId7"/>
                </a:graphicData>
              </a:graphic>
            </p:graphicFrame>
            <p:sp>
              <p:nvSpPr>
                <p:cNvPr id="245" name="Oval 244">
                  <a:extLst>
                    <a:ext uri="{FF2B5EF4-FFF2-40B4-BE49-F238E27FC236}">
                      <a16:creationId xmlns:a16="http://schemas.microsoft.com/office/drawing/2014/main" id="{EC68F631-00AF-1962-7126-E7FDC547959B}"/>
                    </a:ext>
                  </a:extLst>
                </p:cNvPr>
                <p:cNvSpPr/>
                <p:nvPr/>
              </p:nvSpPr>
              <p:spPr>
                <a:xfrm>
                  <a:off x="1820056" y="3809050"/>
                  <a:ext cx="1683411" cy="1683410"/>
                </a:xfrm>
                <a:prstGeom prst="ellipse">
                  <a:avLst/>
                </a:prstGeom>
                <a:gradFill flip="none" rotWithShape="1">
                  <a:gsLst>
                    <a:gs pos="45000">
                      <a:sysClr val="window" lastClr="FFFFFF">
                        <a:lumMod val="0"/>
                        <a:lumOff val="100000"/>
                        <a:alpha val="0"/>
                      </a:sysClr>
                    </a:gs>
                    <a:gs pos="79000">
                      <a:schemeClr val="tx1">
                        <a:lumMod val="56000"/>
                      </a:schemeClr>
                    </a:gs>
                  </a:gsLst>
                  <a:path path="circle">
                    <a:fillToRect l="50000" t="50000" r="50000" b="50000"/>
                  </a:path>
                  <a:tileRect/>
                </a:gradFill>
                <a:ln w="127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2060"/>
                    </a:solidFill>
                    <a:effectLst/>
                    <a:uLnTx/>
                    <a:uFillTx/>
                    <a:latin typeface="Calibri"/>
                    <a:ea typeface="+mn-ea"/>
                    <a:cs typeface="+mn-cs"/>
                  </a:endParaRPr>
                </a:p>
              </p:txBody>
            </p:sp>
          </p:grpSp>
          <p:pic>
            <p:nvPicPr>
              <p:cNvPr id="241" name="Picture 240">
                <a:extLst>
                  <a:ext uri="{FF2B5EF4-FFF2-40B4-BE49-F238E27FC236}">
                    <a16:creationId xmlns:a16="http://schemas.microsoft.com/office/drawing/2014/main" id="{CA2055F0-F69D-CB87-4381-076EEFFC7005}"/>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839812" y="3915162"/>
                <a:ext cx="980624" cy="1200329"/>
              </a:xfrm>
              <a:prstGeom prst="rect">
                <a:avLst/>
              </a:prstGeom>
            </p:spPr>
          </p:pic>
        </p:grpSp>
        <p:grpSp>
          <p:nvGrpSpPr>
            <p:cNvPr id="255" name="Group 254">
              <a:extLst>
                <a:ext uri="{FF2B5EF4-FFF2-40B4-BE49-F238E27FC236}">
                  <a16:creationId xmlns:a16="http://schemas.microsoft.com/office/drawing/2014/main" id="{6AD7D42C-2BF5-E911-600C-7044F8E48F27}"/>
                </a:ext>
              </a:extLst>
            </p:cNvPr>
            <p:cNvGrpSpPr/>
            <p:nvPr/>
          </p:nvGrpSpPr>
          <p:grpSpPr>
            <a:xfrm>
              <a:off x="4756702" y="3799804"/>
              <a:ext cx="778007" cy="840550"/>
              <a:chOff x="3028026" y="4333403"/>
              <a:chExt cx="1804996" cy="2054482"/>
            </a:xfrm>
          </p:grpSpPr>
          <p:grpSp>
            <p:nvGrpSpPr>
              <p:cNvPr id="256" name="Group 255">
                <a:extLst>
                  <a:ext uri="{FF2B5EF4-FFF2-40B4-BE49-F238E27FC236}">
                    <a16:creationId xmlns:a16="http://schemas.microsoft.com/office/drawing/2014/main" id="{8B8D1CBD-BE22-176D-D444-F777DD15AE08}"/>
                  </a:ext>
                </a:extLst>
              </p:cNvPr>
              <p:cNvGrpSpPr/>
              <p:nvPr/>
            </p:nvGrpSpPr>
            <p:grpSpPr>
              <a:xfrm>
                <a:off x="3028026" y="4333403"/>
                <a:ext cx="1804996" cy="2054482"/>
                <a:chOff x="8017216" y="3133836"/>
                <a:chExt cx="2440370" cy="2792201"/>
              </a:xfrm>
            </p:grpSpPr>
            <p:grpSp>
              <p:nvGrpSpPr>
                <p:cNvPr id="258" name="Group 257">
                  <a:extLst>
                    <a:ext uri="{FF2B5EF4-FFF2-40B4-BE49-F238E27FC236}">
                      <a16:creationId xmlns:a16="http://schemas.microsoft.com/office/drawing/2014/main" id="{DF527950-9095-2F57-123F-515A4D66BC40}"/>
                    </a:ext>
                  </a:extLst>
                </p:cNvPr>
                <p:cNvGrpSpPr/>
                <p:nvPr/>
              </p:nvGrpSpPr>
              <p:grpSpPr>
                <a:xfrm>
                  <a:off x="8017216" y="3133836"/>
                  <a:ext cx="2440370" cy="2792201"/>
                  <a:chOff x="8657467" y="3337245"/>
                  <a:chExt cx="2440370" cy="2792201"/>
                </a:xfrm>
              </p:grpSpPr>
              <p:grpSp>
                <p:nvGrpSpPr>
                  <p:cNvPr id="260" name="Group 259">
                    <a:extLst>
                      <a:ext uri="{FF2B5EF4-FFF2-40B4-BE49-F238E27FC236}">
                        <a16:creationId xmlns:a16="http://schemas.microsoft.com/office/drawing/2014/main" id="{08F61C88-0361-63A2-9A38-C421FAAB493D}"/>
                      </a:ext>
                    </a:extLst>
                  </p:cNvPr>
                  <p:cNvGrpSpPr/>
                  <p:nvPr/>
                </p:nvGrpSpPr>
                <p:grpSpPr>
                  <a:xfrm rot="15310576">
                    <a:off x="8595917" y="3627526"/>
                    <a:ext cx="2792201" cy="2211639"/>
                    <a:chOff x="1486825" y="1826863"/>
                    <a:chExt cx="5573000" cy="4414246"/>
                  </a:xfrm>
                </p:grpSpPr>
                <p:grpSp>
                  <p:nvGrpSpPr>
                    <p:cNvPr id="264" name="Group 263">
                      <a:extLst>
                        <a:ext uri="{FF2B5EF4-FFF2-40B4-BE49-F238E27FC236}">
                          <a16:creationId xmlns:a16="http://schemas.microsoft.com/office/drawing/2014/main" id="{9DB0DBD8-17BF-52CF-EAD1-C00623343C8F}"/>
                        </a:ext>
                      </a:extLst>
                    </p:cNvPr>
                    <p:cNvGrpSpPr/>
                    <p:nvPr/>
                  </p:nvGrpSpPr>
                  <p:grpSpPr>
                    <a:xfrm>
                      <a:off x="3511443" y="1826863"/>
                      <a:ext cx="3548382" cy="3548382"/>
                      <a:chOff x="608012" y="2220660"/>
                      <a:chExt cx="2766951" cy="2766951"/>
                    </a:xfrm>
                  </p:grpSpPr>
                  <p:sp>
                    <p:nvSpPr>
                      <p:cNvPr id="270" name="Oval 269">
                        <a:extLst>
                          <a:ext uri="{FF2B5EF4-FFF2-40B4-BE49-F238E27FC236}">
                            <a16:creationId xmlns:a16="http://schemas.microsoft.com/office/drawing/2014/main" id="{293770B7-B99E-A554-78F9-E005E863F1A3}"/>
                          </a:ext>
                        </a:extLst>
                      </p:cNvPr>
                      <p:cNvSpPr/>
                      <p:nvPr/>
                    </p:nvSpPr>
                    <p:spPr>
                      <a:xfrm>
                        <a:off x="608012" y="2220660"/>
                        <a:ext cx="2766951" cy="2766951"/>
                      </a:xfrm>
                      <a:prstGeom prst="ellipse">
                        <a:avLst/>
                      </a:prstGeom>
                      <a:gradFill flip="none" rotWithShape="1">
                        <a:gsLst>
                          <a:gs pos="66000">
                            <a:schemeClr val="bg1">
                              <a:lumMod val="95000"/>
                            </a:schemeClr>
                          </a:gs>
                          <a:gs pos="23000">
                            <a:srgbClr val="5A5A5A"/>
                          </a:gs>
                          <a:gs pos="45000">
                            <a:schemeClr val="bg1">
                              <a:lumMod val="85000"/>
                            </a:schemeClr>
                          </a:gs>
                          <a:gs pos="1000">
                            <a:schemeClr val="accent1">
                              <a:tint val="66000"/>
                              <a:satMod val="160000"/>
                              <a:alpha val="0"/>
                              <a:lumMod val="0"/>
                            </a:schemeClr>
                          </a:gs>
                          <a:gs pos="100000">
                            <a:schemeClr val="tx1">
                              <a:alpha val="53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71" name="Oval 270">
                        <a:extLst>
                          <a:ext uri="{FF2B5EF4-FFF2-40B4-BE49-F238E27FC236}">
                            <a16:creationId xmlns:a16="http://schemas.microsoft.com/office/drawing/2014/main" id="{705F7A5E-D5C3-1593-4885-463D00D67C1A}"/>
                          </a:ext>
                        </a:extLst>
                      </p:cNvPr>
                      <p:cNvSpPr/>
                      <p:nvPr/>
                    </p:nvSpPr>
                    <p:spPr>
                      <a:xfrm>
                        <a:off x="721448" y="2334097"/>
                        <a:ext cx="2540079" cy="2540078"/>
                      </a:xfrm>
                      <a:prstGeom prst="ellipse">
                        <a:avLst/>
                      </a:prstGeom>
                      <a:gradFill flip="none" rotWithShape="1">
                        <a:gsLst>
                          <a:gs pos="83000">
                            <a:schemeClr val="bg1">
                              <a:lumMod val="85000"/>
                            </a:schemeClr>
                          </a:gs>
                          <a:gs pos="0">
                            <a:srgbClr val="5A5A5A"/>
                          </a:gs>
                          <a:gs pos="39195">
                            <a:schemeClr val="bg1">
                              <a:lumMod val="85000"/>
                            </a:schemeClr>
                          </a:gs>
                          <a:gs pos="62000">
                            <a:srgbClr val="000000"/>
                          </a:gs>
                          <a:gs pos="13000">
                            <a:schemeClr val="bg1">
                              <a:lumMod val="93000"/>
                            </a:schemeClr>
                          </a:gs>
                          <a:gs pos="100000">
                            <a:schemeClr val="tx1">
                              <a:alpha val="53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72" name="Oval 271">
                        <a:extLst>
                          <a:ext uri="{FF2B5EF4-FFF2-40B4-BE49-F238E27FC236}">
                            <a16:creationId xmlns:a16="http://schemas.microsoft.com/office/drawing/2014/main" id="{F2014CF5-E991-E342-A2B2-975355710B44}"/>
                          </a:ext>
                        </a:extLst>
                      </p:cNvPr>
                      <p:cNvSpPr/>
                      <p:nvPr/>
                    </p:nvSpPr>
                    <p:spPr>
                      <a:xfrm>
                        <a:off x="793760" y="2406408"/>
                        <a:ext cx="2395455" cy="23954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002060"/>
                          </a:solidFill>
                          <a:effectLst/>
                          <a:uLnTx/>
                          <a:uFillTx/>
                          <a:latin typeface="Arial"/>
                          <a:ea typeface="+mn-ea"/>
                          <a:cs typeface="+mn-cs"/>
                        </a:endParaRPr>
                      </a:p>
                    </p:txBody>
                  </p:sp>
                </p:grpSp>
                <p:sp>
                  <p:nvSpPr>
                    <p:cNvPr id="265" name="Rectangle 264">
                      <a:extLst>
                        <a:ext uri="{FF2B5EF4-FFF2-40B4-BE49-F238E27FC236}">
                          <a16:creationId xmlns:a16="http://schemas.microsoft.com/office/drawing/2014/main" id="{B8D5C8EB-DBF4-475F-0685-E75F33AF701D}"/>
                        </a:ext>
                      </a:extLst>
                    </p:cNvPr>
                    <p:cNvSpPr>
                      <a:spLocks noChangeArrowheads="1"/>
                    </p:cNvSpPr>
                    <p:nvPr/>
                  </p:nvSpPr>
                  <p:spPr bwMode="auto">
                    <a:xfrm>
                      <a:off x="5284914" y="3600334"/>
                      <a:ext cx="720" cy="720"/>
                    </a:xfrm>
                    <a:prstGeom prst="rect">
                      <a:avLst/>
                    </a:prstGeom>
                    <a:solidFill>
                      <a:schemeClr val="tx1">
                        <a:lumMod val="75000"/>
                        <a:lumOff val="25000"/>
                      </a:schemeClr>
                    </a:solidFill>
                    <a:ln w="0">
                      <a:noFill/>
                      <a:prstDash val="solid"/>
                      <a:miter lim="800000"/>
                      <a:headEnd/>
                      <a:tailEnd/>
                    </a:ln>
                    <a:scene3d>
                      <a:camera prst="orthographicFront"/>
                      <a:lightRig rig="threePt" dir="t">
                        <a:rot lat="0" lon="0" rev="11400000"/>
                      </a:lightRig>
                    </a:scene3d>
                    <a:sp3d/>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66" name="Freeform 11">
                      <a:extLst>
                        <a:ext uri="{FF2B5EF4-FFF2-40B4-BE49-F238E27FC236}">
                          <a16:creationId xmlns:a16="http://schemas.microsoft.com/office/drawing/2014/main" id="{7AAEE28B-435D-F6E5-8F8F-9998C43C1CB0}"/>
                        </a:ext>
                      </a:extLst>
                    </p:cNvPr>
                    <p:cNvSpPr>
                      <a:spLocks/>
                    </p:cNvSpPr>
                    <p:nvPr/>
                  </p:nvSpPr>
                  <p:spPr bwMode="auto">
                    <a:xfrm rot="3243413">
                      <a:off x="3137674" y="4427350"/>
                      <a:ext cx="566236" cy="956811"/>
                    </a:xfrm>
                    <a:custGeom>
                      <a:avLst/>
                      <a:gdLst>
                        <a:gd name="T0" fmla="*/ 152 w 851"/>
                        <a:gd name="T1" fmla="*/ 0 h 1438"/>
                        <a:gd name="T2" fmla="*/ 700 w 851"/>
                        <a:gd name="T3" fmla="*/ 0 h 1438"/>
                        <a:gd name="T4" fmla="*/ 740 w 851"/>
                        <a:gd name="T5" fmla="*/ 5 h 1438"/>
                        <a:gd name="T6" fmla="*/ 777 w 851"/>
                        <a:gd name="T7" fmla="*/ 20 h 1438"/>
                        <a:gd name="T8" fmla="*/ 808 w 851"/>
                        <a:gd name="T9" fmla="*/ 44 h 1438"/>
                        <a:gd name="T10" fmla="*/ 831 w 851"/>
                        <a:gd name="T11" fmla="*/ 75 h 1438"/>
                        <a:gd name="T12" fmla="*/ 846 w 851"/>
                        <a:gd name="T13" fmla="*/ 111 h 1438"/>
                        <a:gd name="T14" fmla="*/ 851 w 851"/>
                        <a:gd name="T15" fmla="*/ 152 h 1438"/>
                        <a:gd name="T16" fmla="*/ 851 w 851"/>
                        <a:gd name="T17" fmla="*/ 1287 h 1438"/>
                        <a:gd name="T18" fmla="*/ 846 w 851"/>
                        <a:gd name="T19" fmla="*/ 1327 h 1438"/>
                        <a:gd name="T20" fmla="*/ 831 w 851"/>
                        <a:gd name="T21" fmla="*/ 1363 h 1438"/>
                        <a:gd name="T22" fmla="*/ 808 w 851"/>
                        <a:gd name="T23" fmla="*/ 1394 h 1438"/>
                        <a:gd name="T24" fmla="*/ 777 w 851"/>
                        <a:gd name="T25" fmla="*/ 1418 h 1438"/>
                        <a:gd name="T26" fmla="*/ 740 w 851"/>
                        <a:gd name="T27" fmla="*/ 1433 h 1438"/>
                        <a:gd name="T28" fmla="*/ 700 w 851"/>
                        <a:gd name="T29" fmla="*/ 1438 h 1438"/>
                        <a:gd name="T30" fmla="*/ 152 w 851"/>
                        <a:gd name="T31" fmla="*/ 1438 h 1438"/>
                        <a:gd name="T32" fmla="*/ 111 w 851"/>
                        <a:gd name="T33" fmla="*/ 1433 h 1438"/>
                        <a:gd name="T34" fmla="*/ 75 w 851"/>
                        <a:gd name="T35" fmla="*/ 1418 h 1438"/>
                        <a:gd name="T36" fmla="*/ 46 w 851"/>
                        <a:gd name="T37" fmla="*/ 1394 h 1438"/>
                        <a:gd name="T38" fmla="*/ 22 w 851"/>
                        <a:gd name="T39" fmla="*/ 1363 h 1438"/>
                        <a:gd name="T40" fmla="*/ 5 w 851"/>
                        <a:gd name="T41" fmla="*/ 1327 h 1438"/>
                        <a:gd name="T42" fmla="*/ 0 w 851"/>
                        <a:gd name="T43" fmla="*/ 1287 h 1438"/>
                        <a:gd name="T44" fmla="*/ 0 w 851"/>
                        <a:gd name="T45" fmla="*/ 152 h 1438"/>
                        <a:gd name="T46" fmla="*/ 5 w 851"/>
                        <a:gd name="T47" fmla="*/ 111 h 1438"/>
                        <a:gd name="T48" fmla="*/ 22 w 851"/>
                        <a:gd name="T49" fmla="*/ 75 h 1438"/>
                        <a:gd name="T50" fmla="*/ 46 w 851"/>
                        <a:gd name="T51" fmla="*/ 44 h 1438"/>
                        <a:gd name="T52" fmla="*/ 75 w 851"/>
                        <a:gd name="T53" fmla="*/ 20 h 1438"/>
                        <a:gd name="T54" fmla="*/ 111 w 851"/>
                        <a:gd name="T55" fmla="*/ 5 h 1438"/>
                        <a:gd name="T56" fmla="*/ 152 w 851"/>
                        <a:gd name="T57" fmla="*/ 0 h 1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1" h="1438">
                          <a:moveTo>
                            <a:pt x="152" y="0"/>
                          </a:moveTo>
                          <a:lnTo>
                            <a:pt x="700" y="0"/>
                          </a:lnTo>
                          <a:lnTo>
                            <a:pt x="740" y="5"/>
                          </a:lnTo>
                          <a:lnTo>
                            <a:pt x="777" y="20"/>
                          </a:lnTo>
                          <a:lnTo>
                            <a:pt x="808" y="44"/>
                          </a:lnTo>
                          <a:lnTo>
                            <a:pt x="831" y="75"/>
                          </a:lnTo>
                          <a:lnTo>
                            <a:pt x="846" y="111"/>
                          </a:lnTo>
                          <a:lnTo>
                            <a:pt x="851" y="152"/>
                          </a:lnTo>
                          <a:lnTo>
                            <a:pt x="851" y="1287"/>
                          </a:lnTo>
                          <a:lnTo>
                            <a:pt x="846" y="1327"/>
                          </a:lnTo>
                          <a:lnTo>
                            <a:pt x="831" y="1363"/>
                          </a:lnTo>
                          <a:lnTo>
                            <a:pt x="808" y="1394"/>
                          </a:lnTo>
                          <a:lnTo>
                            <a:pt x="777" y="1418"/>
                          </a:lnTo>
                          <a:lnTo>
                            <a:pt x="740" y="1433"/>
                          </a:lnTo>
                          <a:lnTo>
                            <a:pt x="700" y="1438"/>
                          </a:lnTo>
                          <a:lnTo>
                            <a:pt x="152" y="1438"/>
                          </a:lnTo>
                          <a:lnTo>
                            <a:pt x="111" y="1433"/>
                          </a:lnTo>
                          <a:lnTo>
                            <a:pt x="75" y="1418"/>
                          </a:lnTo>
                          <a:lnTo>
                            <a:pt x="46" y="1394"/>
                          </a:lnTo>
                          <a:lnTo>
                            <a:pt x="22" y="1363"/>
                          </a:lnTo>
                          <a:lnTo>
                            <a:pt x="5" y="1327"/>
                          </a:lnTo>
                          <a:lnTo>
                            <a:pt x="0" y="1287"/>
                          </a:lnTo>
                          <a:lnTo>
                            <a:pt x="0" y="152"/>
                          </a:lnTo>
                          <a:lnTo>
                            <a:pt x="5" y="111"/>
                          </a:lnTo>
                          <a:lnTo>
                            <a:pt x="22" y="75"/>
                          </a:lnTo>
                          <a:lnTo>
                            <a:pt x="46" y="44"/>
                          </a:lnTo>
                          <a:lnTo>
                            <a:pt x="75" y="20"/>
                          </a:lnTo>
                          <a:lnTo>
                            <a:pt x="111" y="5"/>
                          </a:lnTo>
                          <a:lnTo>
                            <a:pt x="152" y="0"/>
                          </a:lnTo>
                          <a:close/>
                        </a:path>
                      </a:pathLst>
                    </a:custGeom>
                    <a:gradFill>
                      <a:gsLst>
                        <a:gs pos="83000">
                          <a:schemeClr val="bg1">
                            <a:lumMod val="63000"/>
                          </a:schemeClr>
                        </a:gs>
                        <a:gs pos="0">
                          <a:srgbClr val="5A5A5A">
                            <a:lumMod val="54000"/>
                          </a:srgbClr>
                        </a:gs>
                        <a:gs pos="39195">
                          <a:schemeClr val="bg1">
                            <a:lumMod val="89000"/>
                            <a:lumOff val="11000"/>
                          </a:schemeClr>
                        </a:gs>
                        <a:gs pos="62000">
                          <a:srgbClr val="000000">
                            <a:lumMod val="77000"/>
                          </a:srgbClr>
                        </a:gs>
                        <a:gs pos="13000">
                          <a:schemeClr val="bg1">
                            <a:lumMod val="65000"/>
                          </a:schemeClr>
                        </a:gs>
                        <a:gs pos="100000">
                          <a:schemeClr val="tx1">
                            <a:alpha val="53000"/>
                            <a:lumMod val="66000"/>
                            <a:lumOff val="34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67" name="Freeform 12">
                      <a:extLst>
                        <a:ext uri="{FF2B5EF4-FFF2-40B4-BE49-F238E27FC236}">
                          <a16:creationId xmlns:a16="http://schemas.microsoft.com/office/drawing/2014/main" id="{53A52299-30A4-21A9-F976-38985F34913D}"/>
                        </a:ext>
                      </a:extLst>
                    </p:cNvPr>
                    <p:cNvSpPr>
                      <a:spLocks/>
                    </p:cNvSpPr>
                    <p:nvPr/>
                  </p:nvSpPr>
                  <p:spPr bwMode="auto">
                    <a:xfrm rot="3243413">
                      <a:off x="2343553" y="4272635"/>
                      <a:ext cx="646747" cy="2360203"/>
                    </a:xfrm>
                    <a:custGeom>
                      <a:avLst/>
                      <a:gdLst>
                        <a:gd name="T0" fmla="*/ 124 w 972"/>
                        <a:gd name="T1" fmla="*/ 0 h 2636"/>
                        <a:gd name="T2" fmla="*/ 151 w 972"/>
                        <a:gd name="T3" fmla="*/ 0 h 2636"/>
                        <a:gd name="T4" fmla="*/ 820 w 972"/>
                        <a:gd name="T5" fmla="*/ 0 h 2636"/>
                        <a:gd name="T6" fmla="*/ 848 w 972"/>
                        <a:gd name="T7" fmla="*/ 0 h 2636"/>
                        <a:gd name="T8" fmla="*/ 873 w 972"/>
                        <a:gd name="T9" fmla="*/ 0 h 2636"/>
                        <a:gd name="T10" fmla="*/ 897 w 972"/>
                        <a:gd name="T11" fmla="*/ 2 h 2636"/>
                        <a:gd name="T12" fmla="*/ 919 w 972"/>
                        <a:gd name="T13" fmla="*/ 6 h 2636"/>
                        <a:gd name="T14" fmla="*/ 937 w 972"/>
                        <a:gd name="T15" fmla="*/ 11 h 2636"/>
                        <a:gd name="T16" fmla="*/ 952 w 972"/>
                        <a:gd name="T17" fmla="*/ 20 h 2636"/>
                        <a:gd name="T18" fmla="*/ 963 w 972"/>
                        <a:gd name="T19" fmla="*/ 35 h 2636"/>
                        <a:gd name="T20" fmla="*/ 970 w 972"/>
                        <a:gd name="T21" fmla="*/ 53 h 2636"/>
                        <a:gd name="T22" fmla="*/ 972 w 972"/>
                        <a:gd name="T23" fmla="*/ 77 h 2636"/>
                        <a:gd name="T24" fmla="*/ 972 w 972"/>
                        <a:gd name="T25" fmla="*/ 2484 h 2636"/>
                        <a:gd name="T26" fmla="*/ 966 w 972"/>
                        <a:gd name="T27" fmla="*/ 2525 h 2636"/>
                        <a:gd name="T28" fmla="*/ 952 w 972"/>
                        <a:gd name="T29" fmla="*/ 2561 h 2636"/>
                        <a:gd name="T30" fmla="*/ 928 w 972"/>
                        <a:gd name="T31" fmla="*/ 2592 h 2636"/>
                        <a:gd name="T32" fmla="*/ 897 w 972"/>
                        <a:gd name="T33" fmla="*/ 2616 h 2636"/>
                        <a:gd name="T34" fmla="*/ 860 w 972"/>
                        <a:gd name="T35" fmla="*/ 2632 h 2636"/>
                        <a:gd name="T36" fmla="*/ 820 w 972"/>
                        <a:gd name="T37" fmla="*/ 2636 h 2636"/>
                        <a:gd name="T38" fmla="*/ 151 w 972"/>
                        <a:gd name="T39" fmla="*/ 2636 h 2636"/>
                        <a:gd name="T40" fmla="*/ 111 w 972"/>
                        <a:gd name="T41" fmla="*/ 2632 h 2636"/>
                        <a:gd name="T42" fmla="*/ 75 w 972"/>
                        <a:gd name="T43" fmla="*/ 2616 h 2636"/>
                        <a:gd name="T44" fmla="*/ 45 w 972"/>
                        <a:gd name="T45" fmla="*/ 2592 h 2636"/>
                        <a:gd name="T46" fmla="*/ 22 w 972"/>
                        <a:gd name="T47" fmla="*/ 2561 h 2636"/>
                        <a:gd name="T48" fmla="*/ 5 w 972"/>
                        <a:gd name="T49" fmla="*/ 2525 h 2636"/>
                        <a:gd name="T50" fmla="*/ 0 w 972"/>
                        <a:gd name="T51" fmla="*/ 2484 h 2636"/>
                        <a:gd name="T52" fmla="*/ 0 w 972"/>
                        <a:gd name="T53" fmla="*/ 77 h 2636"/>
                        <a:gd name="T54" fmla="*/ 3 w 972"/>
                        <a:gd name="T55" fmla="*/ 53 h 2636"/>
                        <a:gd name="T56" fmla="*/ 9 w 972"/>
                        <a:gd name="T57" fmla="*/ 35 h 2636"/>
                        <a:gd name="T58" fmla="*/ 22 w 972"/>
                        <a:gd name="T59" fmla="*/ 20 h 2636"/>
                        <a:gd name="T60" fmla="*/ 36 w 972"/>
                        <a:gd name="T61" fmla="*/ 11 h 2636"/>
                        <a:gd name="T62" fmla="*/ 54 w 972"/>
                        <a:gd name="T63" fmla="*/ 6 h 2636"/>
                        <a:gd name="T64" fmla="*/ 75 w 972"/>
                        <a:gd name="T65" fmla="*/ 2 h 2636"/>
                        <a:gd name="T66" fmla="*/ 98 w 972"/>
                        <a:gd name="T67" fmla="*/ 0 h 2636"/>
                        <a:gd name="T68" fmla="*/ 124 w 972"/>
                        <a:gd name="T69" fmla="*/ 0 h 2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2" h="2636">
                          <a:moveTo>
                            <a:pt x="124" y="0"/>
                          </a:moveTo>
                          <a:lnTo>
                            <a:pt x="151" y="0"/>
                          </a:lnTo>
                          <a:lnTo>
                            <a:pt x="820" y="0"/>
                          </a:lnTo>
                          <a:lnTo>
                            <a:pt x="848" y="0"/>
                          </a:lnTo>
                          <a:lnTo>
                            <a:pt x="873" y="0"/>
                          </a:lnTo>
                          <a:lnTo>
                            <a:pt x="897" y="2"/>
                          </a:lnTo>
                          <a:lnTo>
                            <a:pt x="919" y="6"/>
                          </a:lnTo>
                          <a:lnTo>
                            <a:pt x="937" y="11"/>
                          </a:lnTo>
                          <a:lnTo>
                            <a:pt x="952" y="20"/>
                          </a:lnTo>
                          <a:lnTo>
                            <a:pt x="963" y="35"/>
                          </a:lnTo>
                          <a:lnTo>
                            <a:pt x="970" y="53"/>
                          </a:lnTo>
                          <a:lnTo>
                            <a:pt x="972" y="77"/>
                          </a:lnTo>
                          <a:lnTo>
                            <a:pt x="972" y="2484"/>
                          </a:lnTo>
                          <a:lnTo>
                            <a:pt x="966" y="2525"/>
                          </a:lnTo>
                          <a:lnTo>
                            <a:pt x="952" y="2561"/>
                          </a:lnTo>
                          <a:lnTo>
                            <a:pt x="928" y="2592"/>
                          </a:lnTo>
                          <a:lnTo>
                            <a:pt x="897" y="2616"/>
                          </a:lnTo>
                          <a:lnTo>
                            <a:pt x="860" y="2632"/>
                          </a:lnTo>
                          <a:lnTo>
                            <a:pt x="820" y="2636"/>
                          </a:lnTo>
                          <a:lnTo>
                            <a:pt x="151" y="2636"/>
                          </a:lnTo>
                          <a:lnTo>
                            <a:pt x="111" y="2632"/>
                          </a:lnTo>
                          <a:lnTo>
                            <a:pt x="75" y="2616"/>
                          </a:lnTo>
                          <a:lnTo>
                            <a:pt x="45" y="2592"/>
                          </a:lnTo>
                          <a:lnTo>
                            <a:pt x="22" y="2561"/>
                          </a:lnTo>
                          <a:lnTo>
                            <a:pt x="5" y="2525"/>
                          </a:lnTo>
                          <a:lnTo>
                            <a:pt x="0" y="2484"/>
                          </a:lnTo>
                          <a:lnTo>
                            <a:pt x="0" y="77"/>
                          </a:lnTo>
                          <a:lnTo>
                            <a:pt x="3" y="53"/>
                          </a:lnTo>
                          <a:lnTo>
                            <a:pt x="9" y="35"/>
                          </a:lnTo>
                          <a:lnTo>
                            <a:pt x="22" y="20"/>
                          </a:lnTo>
                          <a:lnTo>
                            <a:pt x="36" y="11"/>
                          </a:lnTo>
                          <a:lnTo>
                            <a:pt x="54" y="6"/>
                          </a:lnTo>
                          <a:lnTo>
                            <a:pt x="75" y="2"/>
                          </a:lnTo>
                          <a:lnTo>
                            <a:pt x="98" y="0"/>
                          </a:lnTo>
                          <a:lnTo>
                            <a:pt x="124" y="0"/>
                          </a:lnTo>
                          <a:close/>
                        </a:path>
                      </a:pathLst>
                    </a:custGeom>
                    <a:gradFill>
                      <a:gsLst>
                        <a:gs pos="83000">
                          <a:schemeClr val="bg1">
                            <a:lumMod val="77000"/>
                            <a:lumOff val="23000"/>
                          </a:schemeClr>
                        </a:gs>
                        <a:gs pos="0">
                          <a:srgbClr val="5A5A5A">
                            <a:lumMod val="58000"/>
                            <a:lumOff val="42000"/>
                          </a:srgbClr>
                        </a:gs>
                        <a:gs pos="39195">
                          <a:schemeClr val="bg1">
                            <a:lumMod val="98000"/>
                          </a:schemeClr>
                        </a:gs>
                        <a:gs pos="62000">
                          <a:srgbClr val="000000">
                            <a:lumMod val="58000"/>
                            <a:lumOff val="42000"/>
                          </a:srgbClr>
                        </a:gs>
                        <a:gs pos="13000">
                          <a:schemeClr val="bg1"/>
                        </a:gs>
                        <a:gs pos="100000">
                          <a:schemeClr val="tx1">
                            <a:alpha val="53000"/>
                            <a:lumMod val="41000"/>
                            <a:lumOff val="59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68" name="Freeform 15">
                      <a:extLst>
                        <a:ext uri="{FF2B5EF4-FFF2-40B4-BE49-F238E27FC236}">
                          <a16:creationId xmlns:a16="http://schemas.microsoft.com/office/drawing/2014/main" id="{7EAD1BB9-2E8D-BD7C-9D68-9DB931504BE3}"/>
                        </a:ext>
                      </a:extLst>
                    </p:cNvPr>
                    <p:cNvSpPr>
                      <a:spLocks/>
                    </p:cNvSpPr>
                    <p:nvPr/>
                  </p:nvSpPr>
                  <p:spPr bwMode="auto">
                    <a:xfrm rot="3243413">
                      <a:off x="3481565" y="4561709"/>
                      <a:ext cx="600835" cy="164348"/>
                    </a:xfrm>
                    <a:custGeom>
                      <a:avLst/>
                      <a:gdLst>
                        <a:gd name="T0" fmla="*/ 79 w 903"/>
                        <a:gd name="T1" fmla="*/ 0 h 247"/>
                        <a:gd name="T2" fmla="*/ 824 w 903"/>
                        <a:gd name="T3" fmla="*/ 0 h 247"/>
                        <a:gd name="T4" fmla="*/ 850 w 903"/>
                        <a:gd name="T5" fmla="*/ 5 h 247"/>
                        <a:gd name="T6" fmla="*/ 870 w 903"/>
                        <a:gd name="T7" fmla="*/ 16 h 247"/>
                        <a:gd name="T8" fmla="*/ 888 w 903"/>
                        <a:gd name="T9" fmla="*/ 33 h 247"/>
                        <a:gd name="T10" fmla="*/ 899 w 903"/>
                        <a:gd name="T11" fmla="*/ 55 h 247"/>
                        <a:gd name="T12" fmla="*/ 903 w 903"/>
                        <a:gd name="T13" fmla="*/ 80 h 247"/>
                        <a:gd name="T14" fmla="*/ 903 w 903"/>
                        <a:gd name="T15" fmla="*/ 168 h 247"/>
                        <a:gd name="T16" fmla="*/ 899 w 903"/>
                        <a:gd name="T17" fmla="*/ 194 h 247"/>
                        <a:gd name="T18" fmla="*/ 888 w 903"/>
                        <a:gd name="T19" fmla="*/ 216 h 247"/>
                        <a:gd name="T20" fmla="*/ 870 w 903"/>
                        <a:gd name="T21" fmla="*/ 232 h 247"/>
                        <a:gd name="T22" fmla="*/ 850 w 903"/>
                        <a:gd name="T23" fmla="*/ 243 h 247"/>
                        <a:gd name="T24" fmla="*/ 824 w 903"/>
                        <a:gd name="T25" fmla="*/ 247 h 247"/>
                        <a:gd name="T26" fmla="*/ 79 w 903"/>
                        <a:gd name="T27" fmla="*/ 247 h 247"/>
                        <a:gd name="T28" fmla="*/ 55 w 903"/>
                        <a:gd name="T29" fmla="*/ 243 h 247"/>
                        <a:gd name="T30" fmla="*/ 33 w 903"/>
                        <a:gd name="T31" fmla="*/ 232 h 247"/>
                        <a:gd name="T32" fmla="*/ 17 w 903"/>
                        <a:gd name="T33" fmla="*/ 216 h 247"/>
                        <a:gd name="T34" fmla="*/ 6 w 903"/>
                        <a:gd name="T35" fmla="*/ 194 h 247"/>
                        <a:gd name="T36" fmla="*/ 0 w 903"/>
                        <a:gd name="T37" fmla="*/ 168 h 247"/>
                        <a:gd name="T38" fmla="*/ 0 w 903"/>
                        <a:gd name="T39" fmla="*/ 80 h 247"/>
                        <a:gd name="T40" fmla="*/ 6 w 903"/>
                        <a:gd name="T41" fmla="*/ 55 h 247"/>
                        <a:gd name="T42" fmla="*/ 17 w 903"/>
                        <a:gd name="T43" fmla="*/ 33 h 247"/>
                        <a:gd name="T44" fmla="*/ 33 w 903"/>
                        <a:gd name="T45" fmla="*/ 16 h 247"/>
                        <a:gd name="T46" fmla="*/ 55 w 903"/>
                        <a:gd name="T47" fmla="*/ 5 h 247"/>
                        <a:gd name="T48" fmla="*/ 79 w 903"/>
                        <a:gd name="T4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3" h="247">
                          <a:moveTo>
                            <a:pt x="79" y="0"/>
                          </a:moveTo>
                          <a:lnTo>
                            <a:pt x="824" y="0"/>
                          </a:lnTo>
                          <a:lnTo>
                            <a:pt x="850" y="5"/>
                          </a:lnTo>
                          <a:lnTo>
                            <a:pt x="870" y="16"/>
                          </a:lnTo>
                          <a:lnTo>
                            <a:pt x="888" y="33"/>
                          </a:lnTo>
                          <a:lnTo>
                            <a:pt x="899" y="55"/>
                          </a:lnTo>
                          <a:lnTo>
                            <a:pt x="903" y="80"/>
                          </a:lnTo>
                          <a:lnTo>
                            <a:pt x="903" y="168"/>
                          </a:lnTo>
                          <a:lnTo>
                            <a:pt x="899" y="194"/>
                          </a:lnTo>
                          <a:lnTo>
                            <a:pt x="888" y="216"/>
                          </a:lnTo>
                          <a:lnTo>
                            <a:pt x="870" y="232"/>
                          </a:lnTo>
                          <a:lnTo>
                            <a:pt x="850" y="243"/>
                          </a:lnTo>
                          <a:lnTo>
                            <a:pt x="824" y="247"/>
                          </a:lnTo>
                          <a:lnTo>
                            <a:pt x="79" y="247"/>
                          </a:lnTo>
                          <a:lnTo>
                            <a:pt x="55" y="243"/>
                          </a:lnTo>
                          <a:lnTo>
                            <a:pt x="33" y="232"/>
                          </a:lnTo>
                          <a:lnTo>
                            <a:pt x="17" y="216"/>
                          </a:lnTo>
                          <a:lnTo>
                            <a:pt x="6" y="194"/>
                          </a:lnTo>
                          <a:lnTo>
                            <a:pt x="0" y="168"/>
                          </a:lnTo>
                          <a:lnTo>
                            <a:pt x="0" y="80"/>
                          </a:lnTo>
                          <a:lnTo>
                            <a:pt x="6" y="55"/>
                          </a:lnTo>
                          <a:lnTo>
                            <a:pt x="17" y="33"/>
                          </a:lnTo>
                          <a:lnTo>
                            <a:pt x="33" y="16"/>
                          </a:lnTo>
                          <a:lnTo>
                            <a:pt x="55" y="5"/>
                          </a:lnTo>
                          <a:lnTo>
                            <a:pt x="79" y="0"/>
                          </a:lnTo>
                          <a:close/>
                        </a:path>
                      </a:pathLst>
                    </a:custGeom>
                    <a:gradFill>
                      <a:gsLst>
                        <a:gs pos="83000">
                          <a:schemeClr val="bg1">
                            <a:lumMod val="77000"/>
                            <a:lumOff val="23000"/>
                          </a:schemeClr>
                        </a:gs>
                        <a:gs pos="0">
                          <a:srgbClr val="5A5A5A">
                            <a:lumMod val="58000"/>
                            <a:lumOff val="42000"/>
                          </a:srgbClr>
                        </a:gs>
                        <a:gs pos="39195">
                          <a:schemeClr val="bg1">
                            <a:lumMod val="98000"/>
                          </a:schemeClr>
                        </a:gs>
                        <a:gs pos="62000">
                          <a:srgbClr val="000000">
                            <a:lumMod val="58000"/>
                            <a:lumOff val="42000"/>
                          </a:srgbClr>
                        </a:gs>
                        <a:gs pos="13000">
                          <a:schemeClr val="bg1"/>
                        </a:gs>
                        <a:gs pos="100000">
                          <a:schemeClr val="tx1">
                            <a:alpha val="53000"/>
                            <a:lumMod val="41000"/>
                            <a:lumOff val="59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sp>
                  <p:nvSpPr>
                    <p:cNvPr id="269" name="Freeform 12">
                      <a:extLst>
                        <a:ext uri="{FF2B5EF4-FFF2-40B4-BE49-F238E27FC236}">
                          <a16:creationId xmlns:a16="http://schemas.microsoft.com/office/drawing/2014/main" id="{724A1979-37F6-19AF-D4E3-460840282808}"/>
                        </a:ext>
                      </a:extLst>
                    </p:cNvPr>
                    <p:cNvSpPr>
                      <a:spLocks/>
                    </p:cNvSpPr>
                    <p:nvPr/>
                  </p:nvSpPr>
                  <p:spPr bwMode="auto">
                    <a:xfrm rot="3243413">
                      <a:off x="1701823" y="5702390"/>
                      <a:ext cx="651800" cy="425638"/>
                    </a:xfrm>
                    <a:custGeom>
                      <a:avLst/>
                      <a:gdLst>
                        <a:gd name="T0" fmla="*/ 124 w 972"/>
                        <a:gd name="T1" fmla="*/ 0 h 2636"/>
                        <a:gd name="T2" fmla="*/ 151 w 972"/>
                        <a:gd name="T3" fmla="*/ 0 h 2636"/>
                        <a:gd name="T4" fmla="*/ 820 w 972"/>
                        <a:gd name="T5" fmla="*/ 0 h 2636"/>
                        <a:gd name="T6" fmla="*/ 848 w 972"/>
                        <a:gd name="T7" fmla="*/ 0 h 2636"/>
                        <a:gd name="T8" fmla="*/ 873 w 972"/>
                        <a:gd name="T9" fmla="*/ 0 h 2636"/>
                        <a:gd name="T10" fmla="*/ 897 w 972"/>
                        <a:gd name="T11" fmla="*/ 2 h 2636"/>
                        <a:gd name="T12" fmla="*/ 919 w 972"/>
                        <a:gd name="T13" fmla="*/ 6 h 2636"/>
                        <a:gd name="T14" fmla="*/ 937 w 972"/>
                        <a:gd name="T15" fmla="*/ 11 h 2636"/>
                        <a:gd name="T16" fmla="*/ 952 w 972"/>
                        <a:gd name="T17" fmla="*/ 20 h 2636"/>
                        <a:gd name="T18" fmla="*/ 963 w 972"/>
                        <a:gd name="T19" fmla="*/ 35 h 2636"/>
                        <a:gd name="T20" fmla="*/ 970 w 972"/>
                        <a:gd name="T21" fmla="*/ 53 h 2636"/>
                        <a:gd name="T22" fmla="*/ 972 w 972"/>
                        <a:gd name="T23" fmla="*/ 77 h 2636"/>
                        <a:gd name="T24" fmla="*/ 972 w 972"/>
                        <a:gd name="T25" fmla="*/ 2484 h 2636"/>
                        <a:gd name="T26" fmla="*/ 966 w 972"/>
                        <a:gd name="T27" fmla="*/ 2525 h 2636"/>
                        <a:gd name="T28" fmla="*/ 952 w 972"/>
                        <a:gd name="T29" fmla="*/ 2561 h 2636"/>
                        <a:gd name="T30" fmla="*/ 928 w 972"/>
                        <a:gd name="T31" fmla="*/ 2592 h 2636"/>
                        <a:gd name="T32" fmla="*/ 897 w 972"/>
                        <a:gd name="T33" fmla="*/ 2616 h 2636"/>
                        <a:gd name="T34" fmla="*/ 860 w 972"/>
                        <a:gd name="T35" fmla="*/ 2632 h 2636"/>
                        <a:gd name="T36" fmla="*/ 820 w 972"/>
                        <a:gd name="T37" fmla="*/ 2636 h 2636"/>
                        <a:gd name="T38" fmla="*/ 151 w 972"/>
                        <a:gd name="T39" fmla="*/ 2636 h 2636"/>
                        <a:gd name="T40" fmla="*/ 111 w 972"/>
                        <a:gd name="T41" fmla="*/ 2632 h 2636"/>
                        <a:gd name="T42" fmla="*/ 75 w 972"/>
                        <a:gd name="T43" fmla="*/ 2616 h 2636"/>
                        <a:gd name="T44" fmla="*/ 45 w 972"/>
                        <a:gd name="T45" fmla="*/ 2592 h 2636"/>
                        <a:gd name="T46" fmla="*/ 22 w 972"/>
                        <a:gd name="T47" fmla="*/ 2561 h 2636"/>
                        <a:gd name="T48" fmla="*/ 5 w 972"/>
                        <a:gd name="T49" fmla="*/ 2525 h 2636"/>
                        <a:gd name="T50" fmla="*/ 0 w 972"/>
                        <a:gd name="T51" fmla="*/ 2484 h 2636"/>
                        <a:gd name="T52" fmla="*/ 0 w 972"/>
                        <a:gd name="T53" fmla="*/ 77 h 2636"/>
                        <a:gd name="T54" fmla="*/ 3 w 972"/>
                        <a:gd name="T55" fmla="*/ 53 h 2636"/>
                        <a:gd name="T56" fmla="*/ 9 w 972"/>
                        <a:gd name="T57" fmla="*/ 35 h 2636"/>
                        <a:gd name="T58" fmla="*/ 22 w 972"/>
                        <a:gd name="T59" fmla="*/ 20 h 2636"/>
                        <a:gd name="T60" fmla="*/ 36 w 972"/>
                        <a:gd name="T61" fmla="*/ 11 h 2636"/>
                        <a:gd name="T62" fmla="*/ 54 w 972"/>
                        <a:gd name="T63" fmla="*/ 6 h 2636"/>
                        <a:gd name="T64" fmla="*/ 75 w 972"/>
                        <a:gd name="T65" fmla="*/ 2 h 2636"/>
                        <a:gd name="T66" fmla="*/ 98 w 972"/>
                        <a:gd name="T67" fmla="*/ 0 h 2636"/>
                        <a:gd name="T68" fmla="*/ 124 w 972"/>
                        <a:gd name="T69" fmla="*/ 0 h 2636"/>
                        <a:gd name="connsiteX0" fmla="*/ 1292 w 10016"/>
                        <a:gd name="connsiteY0" fmla="*/ 0 h 10000"/>
                        <a:gd name="connsiteX1" fmla="*/ 1569 w 10016"/>
                        <a:gd name="connsiteY1" fmla="*/ 0 h 10000"/>
                        <a:gd name="connsiteX2" fmla="*/ 8452 w 10016"/>
                        <a:gd name="connsiteY2" fmla="*/ 0 h 10000"/>
                        <a:gd name="connsiteX3" fmla="*/ 8740 w 10016"/>
                        <a:gd name="connsiteY3" fmla="*/ 0 h 10000"/>
                        <a:gd name="connsiteX4" fmla="*/ 8997 w 10016"/>
                        <a:gd name="connsiteY4" fmla="*/ 0 h 10000"/>
                        <a:gd name="connsiteX5" fmla="*/ 9244 w 10016"/>
                        <a:gd name="connsiteY5" fmla="*/ 8 h 10000"/>
                        <a:gd name="connsiteX6" fmla="*/ 9471 w 10016"/>
                        <a:gd name="connsiteY6" fmla="*/ 23 h 10000"/>
                        <a:gd name="connsiteX7" fmla="*/ 9656 w 10016"/>
                        <a:gd name="connsiteY7" fmla="*/ 42 h 10000"/>
                        <a:gd name="connsiteX8" fmla="*/ 9810 w 10016"/>
                        <a:gd name="connsiteY8" fmla="*/ 76 h 10000"/>
                        <a:gd name="connsiteX9" fmla="*/ 9923 w 10016"/>
                        <a:gd name="connsiteY9" fmla="*/ 133 h 10000"/>
                        <a:gd name="connsiteX10" fmla="*/ 9995 w 10016"/>
                        <a:gd name="connsiteY10" fmla="*/ 201 h 10000"/>
                        <a:gd name="connsiteX11" fmla="*/ 10016 w 10016"/>
                        <a:gd name="connsiteY11" fmla="*/ 292 h 10000"/>
                        <a:gd name="connsiteX12" fmla="*/ 10016 w 10016"/>
                        <a:gd name="connsiteY12" fmla="*/ 9423 h 10000"/>
                        <a:gd name="connsiteX13" fmla="*/ 9954 w 10016"/>
                        <a:gd name="connsiteY13" fmla="*/ 9579 h 10000"/>
                        <a:gd name="connsiteX14" fmla="*/ 9810 w 10016"/>
                        <a:gd name="connsiteY14" fmla="*/ 9715 h 10000"/>
                        <a:gd name="connsiteX15" fmla="*/ 9563 w 10016"/>
                        <a:gd name="connsiteY15" fmla="*/ 9833 h 10000"/>
                        <a:gd name="connsiteX16" fmla="*/ 9244 w 10016"/>
                        <a:gd name="connsiteY16" fmla="*/ 9924 h 10000"/>
                        <a:gd name="connsiteX17" fmla="*/ 8864 w 10016"/>
                        <a:gd name="connsiteY17" fmla="*/ 9985 h 10000"/>
                        <a:gd name="connsiteX18" fmla="*/ 8452 w 10016"/>
                        <a:gd name="connsiteY18" fmla="*/ 10000 h 10000"/>
                        <a:gd name="connsiteX19" fmla="*/ 1569 w 10016"/>
                        <a:gd name="connsiteY19" fmla="*/ 10000 h 10000"/>
                        <a:gd name="connsiteX20" fmla="*/ 1158 w 10016"/>
                        <a:gd name="connsiteY20" fmla="*/ 9985 h 10000"/>
                        <a:gd name="connsiteX21" fmla="*/ 788 w 10016"/>
                        <a:gd name="connsiteY21" fmla="*/ 9924 h 10000"/>
                        <a:gd name="connsiteX22" fmla="*/ 479 w 10016"/>
                        <a:gd name="connsiteY22" fmla="*/ 9833 h 10000"/>
                        <a:gd name="connsiteX23" fmla="*/ 242 w 10016"/>
                        <a:gd name="connsiteY23" fmla="*/ 9715 h 10000"/>
                        <a:gd name="connsiteX24" fmla="*/ 67 w 10016"/>
                        <a:gd name="connsiteY24" fmla="*/ 9579 h 10000"/>
                        <a:gd name="connsiteX25" fmla="*/ 16 w 10016"/>
                        <a:gd name="connsiteY25" fmla="*/ 9423 h 10000"/>
                        <a:gd name="connsiteX26" fmla="*/ 0 w 10016"/>
                        <a:gd name="connsiteY26" fmla="*/ 7482 h 10000"/>
                        <a:gd name="connsiteX27" fmla="*/ 16 w 10016"/>
                        <a:gd name="connsiteY27" fmla="*/ 292 h 10000"/>
                        <a:gd name="connsiteX28" fmla="*/ 47 w 10016"/>
                        <a:gd name="connsiteY28" fmla="*/ 201 h 10000"/>
                        <a:gd name="connsiteX29" fmla="*/ 109 w 10016"/>
                        <a:gd name="connsiteY29" fmla="*/ 133 h 10000"/>
                        <a:gd name="connsiteX30" fmla="*/ 242 w 10016"/>
                        <a:gd name="connsiteY30" fmla="*/ 76 h 10000"/>
                        <a:gd name="connsiteX31" fmla="*/ 386 w 10016"/>
                        <a:gd name="connsiteY31" fmla="*/ 42 h 10000"/>
                        <a:gd name="connsiteX32" fmla="*/ 572 w 10016"/>
                        <a:gd name="connsiteY32" fmla="*/ 23 h 10000"/>
                        <a:gd name="connsiteX33" fmla="*/ 788 w 10016"/>
                        <a:gd name="connsiteY33" fmla="*/ 8 h 10000"/>
                        <a:gd name="connsiteX34" fmla="*/ 1024 w 10016"/>
                        <a:gd name="connsiteY34" fmla="*/ 0 h 10000"/>
                        <a:gd name="connsiteX35" fmla="*/ 1292 w 10016"/>
                        <a:gd name="connsiteY35"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9923 w 10035"/>
                        <a:gd name="connsiteY9" fmla="*/ 133 h 10000"/>
                        <a:gd name="connsiteX10" fmla="*/ 9995 w 10035"/>
                        <a:gd name="connsiteY10" fmla="*/ 201 h 10000"/>
                        <a:gd name="connsiteX11" fmla="*/ 10016 w 10035"/>
                        <a:gd name="connsiteY11" fmla="*/ 292 h 10000"/>
                        <a:gd name="connsiteX12" fmla="*/ 10035 w 10035"/>
                        <a:gd name="connsiteY12" fmla="*/ 7579 h 10000"/>
                        <a:gd name="connsiteX13" fmla="*/ 10016 w 10035"/>
                        <a:gd name="connsiteY13" fmla="*/ 9423 h 10000"/>
                        <a:gd name="connsiteX14" fmla="*/ 9954 w 10035"/>
                        <a:gd name="connsiteY14" fmla="*/ 9579 h 10000"/>
                        <a:gd name="connsiteX15" fmla="*/ 9810 w 10035"/>
                        <a:gd name="connsiteY15" fmla="*/ 9715 h 10000"/>
                        <a:gd name="connsiteX16" fmla="*/ 9563 w 10035"/>
                        <a:gd name="connsiteY16" fmla="*/ 9833 h 10000"/>
                        <a:gd name="connsiteX17" fmla="*/ 9244 w 10035"/>
                        <a:gd name="connsiteY17" fmla="*/ 9924 h 10000"/>
                        <a:gd name="connsiteX18" fmla="*/ 8864 w 10035"/>
                        <a:gd name="connsiteY18" fmla="*/ 9985 h 10000"/>
                        <a:gd name="connsiteX19" fmla="*/ 8452 w 10035"/>
                        <a:gd name="connsiteY19" fmla="*/ 10000 h 10000"/>
                        <a:gd name="connsiteX20" fmla="*/ 1569 w 10035"/>
                        <a:gd name="connsiteY20" fmla="*/ 10000 h 10000"/>
                        <a:gd name="connsiteX21" fmla="*/ 1158 w 10035"/>
                        <a:gd name="connsiteY21" fmla="*/ 9985 h 10000"/>
                        <a:gd name="connsiteX22" fmla="*/ 788 w 10035"/>
                        <a:gd name="connsiteY22" fmla="*/ 9924 h 10000"/>
                        <a:gd name="connsiteX23" fmla="*/ 479 w 10035"/>
                        <a:gd name="connsiteY23" fmla="*/ 9833 h 10000"/>
                        <a:gd name="connsiteX24" fmla="*/ 242 w 10035"/>
                        <a:gd name="connsiteY24" fmla="*/ 9715 h 10000"/>
                        <a:gd name="connsiteX25" fmla="*/ 67 w 10035"/>
                        <a:gd name="connsiteY25" fmla="*/ 9579 h 10000"/>
                        <a:gd name="connsiteX26" fmla="*/ 16 w 10035"/>
                        <a:gd name="connsiteY26" fmla="*/ 9423 h 10000"/>
                        <a:gd name="connsiteX27" fmla="*/ 0 w 10035"/>
                        <a:gd name="connsiteY27" fmla="*/ 7482 h 10000"/>
                        <a:gd name="connsiteX28" fmla="*/ 16 w 10035"/>
                        <a:gd name="connsiteY28" fmla="*/ 292 h 10000"/>
                        <a:gd name="connsiteX29" fmla="*/ 47 w 10035"/>
                        <a:gd name="connsiteY29" fmla="*/ 201 h 10000"/>
                        <a:gd name="connsiteX30" fmla="*/ 109 w 10035"/>
                        <a:gd name="connsiteY30" fmla="*/ 133 h 10000"/>
                        <a:gd name="connsiteX31" fmla="*/ 242 w 10035"/>
                        <a:gd name="connsiteY31" fmla="*/ 76 h 10000"/>
                        <a:gd name="connsiteX32" fmla="*/ 386 w 10035"/>
                        <a:gd name="connsiteY32" fmla="*/ 42 h 10000"/>
                        <a:gd name="connsiteX33" fmla="*/ 572 w 10035"/>
                        <a:gd name="connsiteY33" fmla="*/ 23 h 10000"/>
                        <a:gd name="connsiteX34" fmla="*/ 788 w 10035"/>
                        <a:gd name="connsiteY34" fmla="*/ 8 h 10000"/>
                        <a:gd name="connsiteX35" fmla="*/ 1024 w 10035"/>
                        <a:gd name="connsiteY35" fmla="*/ 0 h 10000"/>
                        <a:gd name="connsiteX36" fmla="*/ 1292 w 10035"/>
                        <a:gd name="connsiteY36" fmla="*/ 0 h 10000"/>
                        <a:gd name="connsiteX0" fmla="*/ 1292 w 10035"/>
                        <a:gd name="connsiteY0" fmla="*/ 295 h 10295"/>
                        <a:gd name="connsiteX1" fmla="*/ 1569 w 10035"/>
                        <a:gd name="connsiteY1" fmla="*/ 295 h 10295"/>
                        <a:gd name="connsiteX2" fmla="*/ 8452 w 10035"/>
                        <a:gd name="connsiteY2" fmla="*/ 295 h 10295"/>
                        <a:gd name="connsiteX3" fmla="*/ 8740 w 10035"/>
                        <a:gd name="connsiteY3" fmla="*/ 295 h 10295"/>
                        <a:gd name="connsiteX4" fmla="*/ 8997 w 10035"/>
                        <a:gd name="connsiteY4" fmla="*/ 295 h 10295"/>
                        <a:gd name="connsiteX5" fmla="*/ 9244 w 10035"/>
                        <a:gd name="connsiteY5" fmla="*/ 303 h 10295"/>
                        <a:gd name="connsiteX6" fmla="*/ 9471 w 10035"/>
                        <a:gd name="connsiteY6" fmla="*/ 318 h 10295"/>
                        <a:gd name="connsiteX7" fmla="*/ 9656 w 10035"/>
                        <a:gd name="connsiteY7" fmla="*/ 337 h 10295"/>
                        <a:gd name="connsiteX8" fmla="*/ 9810 w 10035"/>
                        <a:gd name="connsiteY8" fmla="*/ 371 h 10295"/>
                        <a:gd name="connsiteX9" fmla="*/ 9923 w 10035"/>
                        <a:gd name="connsiteY9" fmla="*/ 428 h 10295"/>
                        <a:gd name="connsiteX10" fmla="*/ 10016 w 10035"/>
                        <a:gd name="connsiteY10" fmla="*/ 587 h 10295"/>
                        <a:gd name="connsiteX11" fmla="*/ 10035 w 10035"/>
                        <a:gd name="connsiteY11" fmla="*/ 7874 h 10295"/>
                        <a:gd name="connsiteX12" fmla="*/ 10016 w 10035"/>
                        <a:gd name="connsiteY12" fmla="*/ 9718 h 10295"/>
                        <a:gd name="connsiteX13" fmla="*/ 9954 w 10035"/>
                        <a:gd name="connsiteY13" fmla="*/ 9874 h 10295"/>
                        <a:gd name="connsiteX14" fmla="*/ 9810 w 10035"/>
                        <a:gd name="connsiteY14" fmla="*/ 10010 h 10295"/>
                        <a:gd name="connsiteX15" fmla="*/ 9563 w 10035"/>
                        <a:gd name="connsiteY15" fmla="*/ 10128 h 10295"/>
                        <a:gd name="connsiteX16" fmla="*/ 9244 w 10035"/>
                        <a:gd name="connsiteY16" fmla="*/ 10219 h 10295"/>
                        <a:gd name="connsiteX17" fmla="*/ 8864 w 10035"/>
                        <a:gd name="connsiteY17" fmla="*/ 10280 h 10295"/>
                        <a:gd name="connsiteX18" fmla="*/ 8452 w 10035"/>
                        <a:gd name="connsiteY18" fmla="*/ 10295 h 10295"/>
                        <a:gd name="connsiteX19" fmla="*/ 1569 w 10035"/>
                        <a:gd name="connsiteY19" fmla="*/ 10295 h 10295"/>
                        <a:gd name="connsiteX20" fmla="*/ 1158 w 10035"/>
                        <a:gd name="connsiteY20" fmla="*/ 10280 h 10295"/>
                        <a:gd name="connsiteX21" fmla="*/ 788 w 10035"/>
                        <a:gd name="connsiteY21" fmla="*/ 10219 h 10295"/>
                        <a:gd name="connsiteX22" fmla="*/ 479 w 10035"/>
                        <a:gd name="connsiteY22" fmla="*/ 10128 h 10295"/>
                        <a:gd name="connsiteX23" fmla="*/ 242 w 10035"/>
                        <a:gd name="connsiteY23" fmla="*/ 10010 h 10295"/>
                        <a:gd name="connsiteX24" fmla="*/ 67 w 10035"/>
                        <a:gd name="connsiteY24" fmla="*/ 9874 h 10295"/>
                        <a:gd name="connsiteX25" fmla="*/ 16 w 10035"/>
                        <a:gd name="connsiteY25" fmla="*/ 9718 h 10295"/>
                        <a:gd name="connsiteX26" fmla="*/ 0 w 10035"/>
                        <a:gd name="connsiteY26" fmla="*/ 7777 h 10295"/>
                        <a:gd name="connsiteX27" fmla="*/ 16 w 10035"/>
                        <a:gd name="connsiteY27" fmla="*/ 587 h 10295"/>
                        <a:gd name="connsiteX28" fmla="*/ 47 w 10035"/>
                        <a:gd name="connsiteY28" fmla="*/ 496 h 10295"/>
                        <a:gd name="connsiteX29" fmla="*/ 109 w 10035"/>
                        <a:gd name="connsiteY29" fmla="*/ 428 h 10295"/>
                        <a:gd name="connsiteX30" fmla="*/ 242 w 10035"/>
                        <a:gd name="connsiteY30" fmla="*/ 371 h 10295"/>
                        <a:gd name="connsiteX31" fmla="*/ 386 w 10035"/>
                        <a:gd name="connsiteY31" fmla="*/ 337 h 10295"/>
                        <a:gd name="connsiteX32" fmla="*/ 572 w 10035"/>
                        <a:gd name="connsiteY32" fmla="*/ 318 h 10295"/>
                        <a:gd name="connsiteX33" fmla="*/ 788 w 10035"/>
                        <a:gd name="connsiteY33" fmla="*/ 303 h 10295"/>
                        <a:gd name="connsiteX34" fmla="*/ 1024 w 10035"/>
                        <a:gd name="connsiteY34" fmla="*/ 295 h 10295"/>
                        <a:gd name="connsiteX35" fmla="*/ 1292 w 10035"/>
                        <a:gd name="connsiteY35" fmla="*/ 295 h 10295"/>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10016 w 10035"/>
                        <a:gd name="connsiteY9" fmla="*/ 292 h 10000"/>
                        <a:gd name="connsiteX10" fmla="*/ 10035 w 10035"/>
                        <a:gd name="connsiteY10" fmla="*/ 7579 h 10000"/>
                        <a:gd name="connsiteX11" fmla="*/ 10016 w 10035"/>
                        <a:gd name="connsiteY11" fmla="*/ 9423 h 10000"/>
                        <a:gd name="connsiteX12" fmla="*/ 9954 w 10035"/>
                        <a:gd name="connsiteY12" fmla="*/ 9579 h 10000"/>
                        <a:gd name="connsiteX13" fmla="*/ 9810 w 10035"/>
                        <a:gd name="connsiteY13" fmla="*/ 9715 h 10000"/>
                        <a:gd name="connsiteX14" fmla="*/ 9563 w 10035"/>
                        <a:gd name="connsiteY14" fmla="*/ 9833 h 10000"/>
                        <a:gd name="connsiteX15" fmla="*/ 9244 w 10035"/>
                        <a:gd name="connsiteY15" fmla="*/ 9924 h 10000"/>
                        <a:gd name="connsiteX16" fmla="*/ 8864 w 10035"/>
                        <a:gd name="connsiteY16" fmla="*/ 9985 h 10000"/>
                        <a:gd name="connsiteX17" fmla="*/ 8452 w 10035"/>
                        <a:gd name="connsiteY17" fmla="*/ 10000 h 10000"/>
                        <a:gd name="connsiteX18" fmla="*/ 1569 w 10035"/>
                        <a:gd name="connsiteY18" fmla="*/ 10000 h 10000"/>
                        <a:gd name="connsiteX19" fmla="*/ 1158 w 10035"/>
                        <a:gd name="connsiteY19" fmla="*/ 9985 h 10000"/>
                        <a:gd name="connsiteX20" fmla="*/ 788 w 10035"/>
                        <a:gd name="connsiteY20" fmla="*/ 9924 h 10000"/>
                        <a:gd name="connsiteX21" fmla="*/ 479 w 10035"/>
                        <a:gd name="connsiteY21" fmla="*/ 9833 h 10000"/>
                        <a:gd name="connsiteX22" fmla="*/ 242 w 10035"/>
                        <a:gd name="connsiteY22" fmla="*/ 9715 h 10000"/>
                        <a:gd name="connsiteX23" fmla="*/ 67 w 10035"/>
                        <a:gd name="connsiteY23" fmla="*/ 9579 h 10000"/>
                        <a:gd name="connsiteX24" fmla="*/ 16 w 10035"/>
                        <a:gd name="connsiteY24" fmla="*/ 9423 h 10000"/>
                        <a:gd name="connsiteX25" fmla="*/ 0 w 10035"/>
                        <a:gd name="connsiteY25" fmla="*/ 7482 h 10000"/>
                        <a:gd name="connsiteX26" fmla="*/ 16 w 10035"/>
                        <a:gd name="connsiteY26" fmla="*/ 292 h 10000"/>
                        <a:gd name="connsiteX27" fmla="*/ 47 w 10035"/>
                        <a:gd name="connsiteY27" fmla="*/ 201 h 10000"/>
                        <a:gd name="connsiteX28" fmla="*/ 109 w 10035"/>
                        <a:gd name="connsiteY28" fmla="*/ 133 h 10000"/>
                        <a:gd name="connsiteX29" fmla="*/ 242 w 10035"/>
                        <a:gd name="connsiteY29" fmla="*/ 76 h 10000"/>
                        <a:gd name="connsiteX30" fmla="*/ 386 w 10035"/>
                        <a:gd name="connsiteY30" fmla="*/ 42 h 10000"/>
                        <a:gd name="connsiteX31" fmla="*/ 572 w 10035"/>
                        <a:gd name="connsiteY31" fmla="*/ 23 h 10000"/>
                        <a:gd name="connsiteX32" fmla="*/ 788 w 10035"/>
                        <a:gd name="connsiteY32" fmla="*/ 8 h 10000"/>
                        <a:gd name="connsiteX33" fmla="*/ 1024 w 10035"/>
                        <a:gd name="connsiteY33" fmla="*/ 0 h 10000"/>
                        <a:gd name="connsiteX34" fmla="*/ 1292 w 10035"/>
                        <a:gd name="connsiteY34"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9810 w 10035"/>
                        <a:gd name="connsiteY8" fmla="*/ 76 h 10000"/>
                        <a:gd name="connsiteX9" fmla="*/ 10035 w 10035"/>
                        <a:gd name="connsiteY9" fmla="*/ 7579 h 10000"/>
                        <a:gd name="connsiteX10" fmla="*/ 10016 w 10035"/>
                        <a:gd name="connsiteY10" fmla="*/ 9423 h 10000"/>
                        <a:gd name="connsiteX11" fmla="*/ 9954 w 10035"/>
                        <a:gd name="connsiteY11" fmla="*/ 9579 h 10000"/>
                        <a:gd name="connsiteX12" fmla="*/ 9810 w 10035"/>
                        <a:gd name="connsiteY12" fmla="*/ 9715 h 10000"/>
                        <a:gd name="connsiteX13" fmla="*/ 9563 w 10035"/>
                        <a:gd name="connsiteY13" fmla="*/ 9833 h 10000"/>
                        <a:gd name="connsiteX14" fmla="*/ 9244 w 10035"/>
                        <a:gd name="connsiteY14" fmla="*/ 9924 h 10000"/>
                        <a:gd name="connsiteX15" fmla="*/ 8864 w 10035"/>
                        <a:gd name="connsiteY15" fmla="*/ 9985 h 10000"/>
                        <a:gd name="connsiteX16" fmla="*/ 8452 w 10035"/>
                        <a:gd name="connsiteY16" fmla="*/ 10000 h 10000"/>
                        <a:gd name="connsiteX17" fmla="*/ 1569 w 10035"/>
                        <a:gd name="connsiteY17" fmla="*/ 10000 h 10000"/>
                        <a:gd name="connsiteX18" fmla="*/ 1158 w 10035"/>
                        <a:gd name="connsiteY18" fmla="*/ 9985 h 10000"/>
                        <a:gd name="connsiteX19" fmla="*/ 788 w 10035"/>
                        <a:gd name="connsiteY19" fmla="*/ 9924 h 10000"/>
                        <a:gd name="connsiteX20" fmla="*/ 479 w 10035"/>
                        <a:gd name="connsiteY20" fmla="*/ 9833 h 10000"/>
                        <a:gd name="connsiteX21" fmla="*/ 242 w 10035"/>
                        <a:gd name="connsiteY21" fmla="*/ 9715 h 10000"/>
                        <a:gd name="connsiteX22" fmla="*/ 67 w 10035"/>
                        <a:gd name="connsiteY22" fmla="*/ 9579 h 10000"/>
                        <a:gd name="connsiteX23" fmla="*/ 16 w 10035"/>
                        <a:gd name="connsiteY23" fmla="*/ 9423 h 10000"/>
                        <a:gd name="connsiteX24" fmla="*/ 0 w 10035"/>
                        <a:gd name="connsiteY24" fmla="*/ 7482 h 10000"/>
                        <a:gd name="connsiteX25" fmla="*/ 16 w 10035"/>
                        <a:gd name="connsiteY25" fmla="*/ 292 h 10000"/>
                        <a:gd name="connsiteX26" fmla="*/ 47 w 10035"/>
                        <a:gd name="connsiteY26" fmla="*/ 201 h 10000"/>
                        <a:gd name="connsiteX27" fmla="*/ 109 w 10035"/>
                        <a:gd name="connsiteY27" fmla="*/ 133 h 10000"/>
                        <a:gd name="connsiteX28" fmla="*/ 242 w 10035"/>
                        <a:gd name="connsiteY28" fmla="*/ 76 h 10000"/>
                        <a:gd name="connsiteX29" fmla="*/ 386 w 10035"/>
                        <a:gd name="connsiteY29" fmla="*/ 42 h 10000"/>
                        <a:gd name="connsiteX30" fmla="*/ 572 w 10035"/>
                        <a:gd name="connsiteY30" fmla="*/ 23 h 10000"/>
                        <a:gd name="connsiteX31" fmla="*/ 788 w 10035"/>
                        <a:gd name="connsiteY31" fmla="*/ 8 h 10000"/>
                        <a:gd name="connsiteX32" fmla="*/ 1024 w 10035"/>
                        <a:gd name="connsiteY32" fmla="*/ 0 h 10000"/>
                        <a:gd name="connsiteX33" fmla="*/ 1292 w 10035"/>
                        <a:gd name="connsiteY33"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9656 w 10035"/>
                        <a:gd name="connsiteY7" fmla="*/ 42 h 10000"/>
                        <a:gd name="connsiteX8" fmla="*/ 10035 w 10035"/>
                        <a:gd name="connsiteY8" fmla="*/ 7579 h 10000"/>
                        <a:gd name="connsiteX9" fmla="*/ 10016 w 10035"/>
                        <a:gd name="connsiteY9" fmla="*/ 9423 h 10000"/>
                        <a:gd name="connsiteX10" fmla="*/ 9954 w 10035"/>
                        <a:gd name="connsiteY10" fmla="*/ 9579 h 10000"/>
                        <a:gd name="connsiteX11" fmla="*/ 9810 w 10035"/>
                        <a:gd name="connsiteY11" fmla="*/ 9715 h 10000"/>
                        <a:gd name="connsiteX12" fmla="*/ 9563 w 10035"/>
                        <a:gd name="connsiteY12" fmla="*/ 9833 h 10000"/>
                        <a:gd name="connsiteX13" fmla="*/ 9244 w 10035"/>
                        <a:gd name="connsiteY13" fmla="*/ 9924 h 10000"/>
                        <a:gd name="connsiteX14" fmla="*/ 8864 w 10035"/>
                        <a:gd name="connsiteY14" fmla="*/ 9985 h 10000"/>
                        <a:gd name="connsiteX15" fmla="*/ 8452 w 10035"/>
                        <a:gd name="connsiteY15" fmla="*/ 10000 h 10000"/>
                        <a:gd name="connsiteX16" fmla="*/ 1569 w 10035"/>
                        <a:gd name="connsiteY16" fmla="*/ 10000 h 10000"/>
                        <a:gd name="connsiteX17" fmla="*/ 1158 w 10035"/>
                        <a:gd name="connsiteY17" fmla="*/ 9985 h 10000"/>
                        <a:gd name="connsiteX18" fmla="*/ 788 w 10035"/>
                        <a:gd name="connsiteY18" fmla="*/ 9924 h 10000"/>
                        <a:gd name="connsiteX19" fmla="*/ 479 w 10035"/>
                        <a:gd name="connsiteY19" fmla="*/ 9833 h 10000"/>
                        <a:gd name="connsiteX20" fmla="*/ 242 w 10035"/>
                        <a:gd name="connsiteY20" fmla="*/ 9715 h 10000"/>
                        <a:gd name="connsiteX21" fmla="*/ 67 w 10035"/>
                        <a:gd name="connsiteY21" fmla="*/ 9579 h 10000"/>
                        <a:gd name="connsiteX22" fmla="*/ 16 w 10035"/>
                        <a:gd name="connsiteY22" fmla="*/ 9423 h 10000"/>
                        <a:gd name="connsiteX23" fmla="*/ 0 w 10035"/>
                        <a:gd name="connsiteY23" fmla="*/ 7482 h 10000"/>
                        <a:gd name="connsiteX24" fmla="*/ 16 w 10035"/>
                        <a:gd name="connsiteY24" fmla="*/ 292 h 10000"/>
                        <a:gd name="connsiteX25" fmla="*/ 47 w 10035"/>
                        <a:gd name="connsiteY25" fmla="*/ 201 h 10000"/>
                        <a:gd name="connsiteX26" fmla="*/ 109 w 10035"/>
                        <a:gd name="connsiteY26" fmla="*/ 133 h 10000"/>
                        <a:gd name="connsiteX27" fmla="*/ 242 w 10035"/>
                        <a:gd name="connsiteY27" fmla="*/ 76 h 10000"/>
                        <a:gd name="connsiteX28" fmla="*/ 386 w 10035"/>
                        <a:gd name="connsiteY28" fmla="*/ 42 h 10000"/>
                        <a:gd name="connsiteX29" fmla="*/ 572 w 10035"/>
                        <a:gd name="connsiteY29" fmla="*/ 23 h 10000"/>
                        <a:gd name="connsiteX30" fmla="*/ 788 w 10035"/>
                        <a:gd name="connsiteY30" fmla="*/ 8 h 10000"/>
                        <a:gd name="connsiteX31" fmla="*/ 1024 w 10035"/>
                        <a:gd name="connsiteY31" fmla="*/ 0 h 10000"/>
                        <a:gd name="connsiteX32" fmla="*/ 1292 w 10035"/>
                        <a:gd name="connsiteY32"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9471 w 10035"/>
                        <a:gd name="connsiteY6" fmla="*/ 23 h 10000"/>
                        <a:gd name="connsiteX7" fmla="*/ 10035 w 10035"/>
                        <a:gd name="connsiteY7" fmla="*/ 7579 h 10000"/>
                        <a:gd name="connsiteX8" fmla="*/ 10016 w 10035"/>
                        <a:gd name="connsiteY8" fmla="*/ 9423 h 10000"/>
                        <a:gd name="connsiteX9" fmla="*/ 9954 w 10035"/>
                        <a:gd name="connsiteY9" fmla="*/ 9579 h 10000"/>
                        <a:gd name="connsiteX10" fmla="*/ 9810 w 10035"/>
                        <a:gd name="connsiteY10" fmla="*/ 9715 h 10000"/>
                        <a:gd name="connsiteX11" fmla="*/ 9563 w 10035"/>
                        <a:gd name="connsiteY11" fmla="*/ 9833 h 10000"/>
                        <a:gd name="connsiteX12" fmla="*/ 9244 w 10035"/>
                        <a:gd name="connsiteY12" fmla="*/ 9924 h 10000"/>
                        <a:gd name="connsiteX13" fmla="*/ 8864 w 10035"/>
                        <a:gd name="connsiteY13" fmla="*/ 9985 h 10000"/>
                        <a:gd name="connsiteX14" fmla="*/ 8452 w 10035"/>
                        <a:gd name="connsiteY14" fmla="*/ 10000 h 10000"/>
                        <a:gd name="connsiteX15" fmla="*/ 1569 w 10035"/>
                        <a:gd name="connsiteY15" fmla="*/ 10000 h 10000"/>
                        <a:gd name="connsiteX16" fmla="*/ 1158 w 10035"/>
                        <a:gd name="connsiteY16" fmla="*/ 9985 h 10000"/>
                        <a:gd name="connsiteX17" fmla="*/ 788 w 10035"/>
                        <a:gd name="connsiteY17" fmla="*/ 9924 h 10000"/>
                        <a:gd name="connsiteX18" fmla="*/ 479 w 10035"/>
                        <a:gd name="connsiteY18" fmla="*/ 9833 h 10000"/>
                        <a:gd name="connsiteX19" fmla="*/ 242 w 10035"/>
                        <a:gd name="connsiteY19" fmla="*/ 9715 h 10000"/>
                        <a:gd name="connsiteX20" fmla="*/ 67 w 10035"/>
                        <a:gd name="connsiteY20" fmla="*/ 9579 h 10000"/>
                        <a:gd name="connsiteX21" fmla="*/ 16 w 10035"/>
                        <a:gd name="connsiteY21" fmla="*/ 9423 h 10000"/>
                        <a:gd name="connsiteX22" fmla="*/ 0 w 10035"/>
                        <a:gd name="connsiteY22" fmla="*/ 7482 h 10000"/>
                        <a:gd name="connsiteX23" fmla="*/ 16 w 10035"/>
                        <a:gd name="connsiteY23" fmla="*/ 292 h 10000"/>
                        <a:gd name="connsiteX24" fmla="*/ 47 w 10035"/>
                        <a:gd name="connsiteY24" fmla="*/ 201 h 10000"/>
                        <a:gd name="connsiteX25" fmla="*/ 109 w 10035"/>
                        <a:gd name="connsiteY25" fmla="*/ 133 h 10000"/>
                        <a:gd name="connsiteX26" fmla="*/ 242 w 10035"/>
                        <a:gd name="connsiteY26" fmla="*/ 76 h 10000"/>
                        <a:gd name="connsiteX27" fmla="*/ 386 w 10035"/>
                        <a:gd name="connsiteY27" fmla="*/ 42 h 10000"/>
                        <a:gd name="connsiteX28" fmla="*/ 572 w 10035"/>
                        <a:gd name="connsiteY28" fmla="*/ 23 h 10000"/>
                        <a:gd name="connsiteX29" fmla="*/ 788 w 10035"/>
                        <a:gd name="connsiteY29" fmla="*/ 8 h 10000"/>
                        <a:gd name="connsiteX30" fmla="*/ 1024 w 10035"/>
                        <a:gd name="connsiteY30" fmla="*/ 0 h 10000"/>
                        <a:gd name="connsiteX31" fmla="*/ 1292 w 10035"/>
                        <a:gd name="connsiteY31"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9244 w 10035"/>
                        <a:gd name="connsiteY5" fmla="*/ 8 h 10000"/>
                        <a:gd name="connsiteX6" fmla="*/ 10035 w 10035"/>
                        <a:gd name="connsiteY6" fmla="*/ 7579 h 10000"/>
                        <a:gd name="connsiteX7" fmla="*/ 10016 w 10035"/>
                        <a:gd name="connsiteY7" fmla="*/ 9423 h 10000"/>
                        <a:gd name="connsiteX8" fmla="*/ 9954 w 10035"/>
                        <a:gd name="connsiteY8" fmla="*/ 9579 h 10000"/>
                        <a:gd name="connsiteX9" fmla="*/ 9810 w 10035"/>
                        <a:gd name="connsiteY9" fmla="*/ 9715 h 10000"/>
                        <a:gd name="connsiteX10" fmla="*/ 9563 w 10035"/>
                        <a:gd name="connsiteY10" fmla="*/ 9833 h 10000"/>
                        <a:gd name="connsiteX11" fmla="*/ 9244 w 10035"/>
                        <a:gd name="connsiteY11" fmla="*/ 9924 h 10000"/>
                        <a:gd name="connsiteX12" fmla="*/ 8864 w 10035"/>
                        <a:gd name="connsiteY12" fmla="*/ 9985 h 10000"/>
                        <a:gd name="connsiteX13" fmla="*/ 8452 w 10035"/>
                        <a:gd name="connsiteY13" fmla="*/ 10000 h 10000"/>
                        <a:gd name="connsiteX14" fmla="*/ 1569 w 10035"/>
                        <a:gd name="connsiteY14" fmla="*/ 10000 h 10000"/>
                        <a:gd name="connsiteX15" fmla="*/ 1158 w 10035"/>
                        <a:gd name="connsiteY15" fmla="*/ 9985 h 10000"/>
                        <a:gd name="connsiteX16" fmla="*/ 788 w 10035"/>
                        <a:gd name="connsiteY16" fmla="*/ 9924 h 10000"/>
                        <a:gd name="connsiteX17" fmla="*/ 479 w 10035"/>
                        <a:gd name="connsiteY17" fmla="*/ 9833 h 10000"/>
                        <a:gd name="connsiteX18" fmla="*/ 242 w 10035"/>
                        <a:gd name="connsiteY18" fmla="*/ 9715 h 10000"/>
                        <a:gd name="connsiteX19" fmla="*/ 67 w 10035"/>
                        <a:gd name="connsiteY19" fmla="*/ 9579 h 10000"/>
                        <a:gd name="connsiteX20" fmla="*/ 16 w 10035"/>
                        <a:gd name="connsiteY20" fmla="*/ 9423 h 10000"/>
                        <a:gd name="connsiteX21" fmla="*/ 0 w 10035"/>
                        <a:gd name="connsiteY21" fmla="*/ 7482 h 10000"/>
                        <a:gd name="connsiteX22" fmla="*/ 16 w 10035"/>
                        <a:gd name="connsiteY22" fmla="*/ 292 h 10000"/>
                        <a:gd name="connsiteX23" fmla="*/ 47 w 10035"/>
                        <a:gd name="connsiteY23" fmla="*/ 201 h 10000"/>
                        <a:gd name="connsiteX24" fmla="*/ 109 w 10035"/>
                        <a:gd name="connsiteY24" fmla="*/ 133 h 10000"/>
                        <a:gd name="connsiteX25" fmla="*/ 242 w 10035"/>
                        <a:gd name="connsiteY25" fmla="*/ 76 h 10000"/>
                        <a:gd name="connsiteX26" fmla="*/ 386 w 10035"/>
                        <a:gd name="connsiteY26" fmla="*/ 42 h 10000"/>
                        <a:gd name="connsiteX27" fmla="*/ 572 w 10035"/>
                        <a:gd name="connsiteY27" fmla="*/ 23 h 10000"/>
                        <a:gd name="connsiteX28" fmla="*/ 788 w 10035"/>
                        <a:gd name="connsiteY28" fmla="*/ 8 h 10000"/>
                        <a:gd name="connsiteX29" fmla="*/ 1024 w 10035"/>
                        <a:gd name="connsiteY29" fmla="*/ 0 h 10000"/>
                        <a:gd name="connsiteX30" fmla="*/ 1292 w 10035"/>
                        <a:gd name="connsiteY30"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8997 w 10035"/>
                        <a:gd name="connsiteY4" fmla="*/ 0 h 10000"/>
                        <a:gd name="connsiteX5" fmla="*/ 10035 w 10035"/>
                        <a:gd name="connsiteY5" fmla="*/ 7579 h 10000"/>
                        <a:gd name="connsiteX6" fmla="*/ 10016 w 10035"/>
                        <a:gd name="connsiteY6" fmla="*/ 9423 h 10000"/>
                        <a:gd name="connsiteX7" fmla="*/ 9954 w 10035"/>
                        <a:gd name="connsiteY7" fmla="*/ 9579 h 10000"/>
                        <a:gd name="connsiteX8" fmla="*/ 9810 w 10035"/>
                        <a:gd name="connsiteY8" fmla="*/ 9715 h 10000"/>
                        <a:gd name="connsiteX9" fmla="*/ 9563 w 10035"/>
                        <a:gd name="connsiteY9" fmla="*/ 9833 h 10000"/>
                        <a:gd name="connsiteX10" fmla="*/ 9244 w 10035"/>
                        <a:gd name="connsiteY10" fmla="*/ 9924 h 10000"/>
                        <a:gd name="connsiteX11" fmla="*/ 8864 w 10035"/>
                        <a:gd name="connsiteY11" fmla="*/ 9985 h 10000"/>
                        <a:gd name="connsiteX12" fmla="*/ 8452 w 10035"/>
                        <a:gd name="connsiteY12" fmla="*/ 10000 h 10000"/>
                        <a:gd name="connsiteX13" fmla="*/ 1569 w 10035"/>
                        <a:gd name="connsiteY13" fmla="*/ 10000 h 10000"/>
                        <a:gd name="connsiteX14" fmla="*/ 1158 w 10035"/>
                        <a:gd name="connsiteY14" fmla="*/ 9985 h 10000"/>
                        <a:gd name="connsiteX15" fmla="*/ 788 w 10035"/>
                        <a:gd name="connsiteY15" fmla="*/ 9924 h 10000"/>
                        <a:gd name="connsiteX16" fmla="*/ 479 w 10035"/>
                        <a:gd name="connsiteY16" fmla="*/ 9833 h 10000"/>
                        <a:gd name="connsiteX17" fmla="*/ 242 w 10035"/>
                        <a:gd name="connsiteY17" fmla="*/ 9715 h 10000"/>
                        <a:gd name="connsiteX18" fmla="*/ 67 w 10035"/>
                        <a:gd name="connsiteY18" fmla="*/ 9579 h 10000"/>
                        <a:gd name="connsiteX19" fmla="*/ 16 w 10035"/>
                        <a:gd name="connsiteY19" fmla="*/ 9423 h 10000"/>
                        <a:gd name="connsiteX20" fmla="*/ 0 w 10035"/>
                        <a:gd name="connsiteY20" fmla="*/ 7482 h 10000"/>
                        <a:gd name="connsiteX21" fmla="*/ 16 w 10035"/>
                        <a:gd name="connsiteY21" fmla="*/ 292 h 10000"/>
                        <a:gd name="connsiteX22" fmla="*/ 47 w 10035"/>
                        <a:gd name="connsiteY22" fmla="*/ 201 h 10000"/>
                        <a:gd name="connsiteX23" fmla="*/ 109 w 10035"/>
                        <a:gd name="connsiteY23" fmla="*/ 133 h 10000"/>
                        <a:gd name="connsiteX24" fmla="*/ 242 w 10035"/>
                        <a:gd name="connsiteY24" fmla="*/ 76 h 10000"/>
                        <a:gd name="connsiteX25" fmla="*/ 386 w 10035"/>
                        <a:gd name="connsiteY25" fmla="*/ 42 h 10000"/>
                        <a:gd name="connsiteX26" fmla="*/ 572 w 10035"/>
                        <a:gd name="connsiteY26" fmla="*/ 23 h 10000"/>
                        <a:gd name="connsiteX27" fmla="*/ 788 w 10035"/>
                        <a:gd name="connsiteY27" fmla="*/ 8 h 10000"/>
                        <a:gd name="connsiteX28" fmla="*/ 1024 w 10035"/>
                        <a:gd name="connsiteY28" fmla="*/ 0 h 10000"/>
                        <a:gd name="connsiteX29" fmla="*/ 1292 w 10035"/>
                        <a:gd name="connsiteY29" fmla="*/ 0 h 10000"/>
                        <a:gd name="connsiteX0" fmla="*/ 1292 w 10035"/>
                        <a:gd name="connsiteY0" fmla="*/ 0 h 10000"/>
                        <a:gd name="connsiteX1" fmla="*/ 1569 w 10035"/>
                        <a:gd name="connsiteY1" fmla="*/ 0 h 10000"/>
                        <a:gd name="connsiteX2" fmla="*/ 8452 w 10035"/>
                        <a:gd name="connsiteY2" fmla="*/ 0 h 10000"/>
                        <a:gd name="connsiteX3" fmla="*/ 8740 w 10035"/>
                        <a:gd name="connsiteY3" fmla="*/ 0 h 10000"/>
                        <a:gd name="connsiteX4" fmla="*/ 10035 w 10035"/>
                        <a:gd name="connsiteY4" fmla="*/ 7579 h 10000"/>
                        <a:gd name="connsiteX5" fmla="*/ 10016 w 10035"/>
                        <a:gd name="connsiteY5" fmla="*/ 9423 h 10000"/>
                        <a:gd name="connsiteX6" fmla="*/ 9954 w 10035"/>
                        <a:gd name="connsiteY6" fmla="*/ 9579 h 10000"/>
                        <a:gd name="connsiteX7" fmla="*/ 9810 w 10035"/>
                        <a:gd name="connsiteY7" fmla="*/ 9715 h 10000"/>
                        <a:gd name="connsiteX8" fmla="*/ 9563 w 10035"/>
                        <a:gd name="connsiteY8" fmla="*/ 9833 h 10000"/>
                        <a:gd name="connsiteX9" fmla="*/ 9244 w 10035"/>
                        <a:gd name="connsiteY9" fmla="*/ 9924 h 10000"/>
                        <a:gd name="connsiteX10" fmla="*/ 8864 w 10035"/>
                        <a:gd name="connsiteY10" fmla="*/ 9985 h 10000"/>
                        <a:gd name="connsiteX11" fmla="*/ 8452 w 10035"/>
                        <a:gd name="connsiteY11" fmla="*/ 10000 h 10000"/>
                        <a:gd name="connsiteX12" fmla="*/ 1569 w 10035"/>
                        <a:gd name="connsiteY12" fmla="*/ 10000 h 10000"/>
                        <a:gd name="connsiteX13" fmla="*/ 1158 w 10035"/>
                        <a:gd name="connsiteY13" fmla="*/ 9985 h 10000"/>
                        <a:gd name="connsiteX14" fmla="*/ 788 w 10035"/>
                        <a:gd name="connsiteY14" fmla="*/ 9924 h 10000"/>
                        <a:gd name="connsiteX15" fmla="*/ 479 w 10035"/>
                        <a:gd name="connsiteY15" fmla="*/ 9833 h 10000"/>
                        <a:gd name="connsiteX16" fmla="*/ 242 w 10035"/>
                        <a:gd name="connsiteY16" fmla="*/ 9715 h 10000"/>
                        <a:gd name="connsiteX17" fmla="*/ 67 w 10035"/>
                        <a:gd name="connsiteY17" fmla="*/ 9579 h 10000"/>
                        <a:gd name="connsiteX18" fmla="*/ 16 w 10035"/>
                        <a:gd name="connsiteY18" fmla="*/ 9423 h 10000"/>
                        <a:gd name="connsiteX19" fmla="*/ 0 w 10035"/>
                        <a:gd name="connsiteY19" fmla="*/ 7482 h 10000"/>
                        <a:gd name="connsiteX20" fmla="*/ 16 w 10035"/>
                        <a:gd name="connsiteY20" fmla="*/ 292 h 10000"/>
                        <a:gd name="connsiteX21" fmla="*/ 47 w 10035"/>
                        <a:gd name="connsiteY21" fmla="*/ 201 h 10000"/>
                        <a:gd name="connsiteX22" fmla="*/ 109 w 10035"/>
                        <a:gd name="connsiteY22" fmla="*/ 133 h 10000"/>
                        <a:gd name="connsiteX23" fmla="*/ 242 w 10035"/>
                        <a:gd name="connsiteY23" fmla="*/ 76 h 10000"/>
                        <a:gd name="connsiteX24" fmla="*/ 386 w 10035"/>
                        <a:gd name="connsiteY24" fmla="*/ 42 h 10000"/>
                        <a:gd name="connsiteX25" fmla="*/ 572 w 10035"/>
                        <a:gd name="connsiteY25" fmla="*/ 23 h 10000"/>
                        <a:gd name="connsiteX26" fmla="*/ 788 w 10035"/>
                        <a:gd name="connsiteY26" fmla="*/ 8 h 10000"/>
                        <a:gd name="connsiteX27" fmla="*/ 1024 w 10035"/>
                        <a:gd name="connsiteY27" fmla="*/ 0 h 10000"/>
                        <a:gd name="connsiteX28" fmla="*/ 1292 w 10035"/>
                        <a:gd name="connsiteY28" fmla="*/ 0 h 10000"/>
                        <a:gd name="connsiteX0" fmla="*/ 1292 w 10035"/>
                        <a:gd name="connsiteY0" fmla="*/ 0 h 10000"/>
                        <a:gd name="connsiteX1" fmla="*/ 1569 w 10035"/>
                        <a:gd name="connsiteY1" fmla="*/ 0 h 10000"/>
                        <a:gd name="connsiteX2" fmla="*/ 8452 w 10035"/>
                        <a:gd name="connsiteY2" fmla="*/ 0 h 10000"/>
                        <a:gd name="connsiteX3" fmla="*/ 10035 w 10035"/>
                        <a:gd name="connsiteY3" fmla="*/ 7579 h 10000"/>
                        <a:gd name="connsiteX4" fmla="*/ 10016 w 10035"/>
                        <a:gd name="connsiteY4" fmla="*/ 9423 h 10000"/>
                        <a:gd name="connsiteX5" fmla="*/ 9954 w 10035"/>
                        <a:gd name="connsiteY5" fmla="*/ 9579 h 10000"/>
                        <a:gd name="connsiteX6" fmla="*/ 9810 w 10035"/>
                        <a:gd name="connsiteY6" fmla="*/ 9715 h 10000"/>
                        <a:gd name="connsiteX7" fmla="*/ 9563 w 10035"/>
                        <a:gd name="connsiteY7" fmla="*/ 9833 h 10000"/>
                        <a:gd name="connsiteX8" fmla="*/ 9244 w 10035"/>
                        <a:gd name="connsiteY8" fmla="*/ 9924 h 10000"/>
                        <a:gd name="connsiteX9" fmla="*/ 8864 w 10035"/>
                        <a:gd name="connsiteY9" fmla="*/ 9985 h 10000"/>
                        <a:gd name="connsiteX10" fmla="*/ 8452 w 10035"/>
                        <a:gd name="connsiteY10" fmla="*/ 10000 h 10000"/>
                        <a:gd name="connsiteX11" fmla="*/ 1569 w 10035"/>
                        <a:gd name="connsiteY11" fmla="*/ 10000 h 10000"/>
                        <a:gd name="connsiteX12" fmla="*/ 1158 w 10035"/>
                        <a:gd name="connsiteY12" fmla="*/ 9985 h 10000"/>
                        <a:gd name="connsiteX13" fmla="*/ 788 w 10035"/>
                        <a:gd name="connsiteY13" fmla="*/ 9924 h 10000"/>
                        <a:gd name="connsiteX14" fmla="*/ 479 w 10035"/>
                        <a:gd name="connsiteY14" fmla="*/ 9833 h 10000"/>
                        <a:gd name="connsiteX15" fmla="*/ 242 w 10035"/>
                        <a:gd name="connsiteY15" fmla="*/ 9715 h 10000"/>
                        <a:gd name="connsiteX16" fmla="*/ 67 w 10035"/>
                        <a:gd name="connsiteY16" fmla="*/ 9579 h 10000"/>
                        <a:gd name="connsiteX17" fmla="*/ 16 w 10035"/>
                        <a:gd name="connsiteY17" fmla="*/ 9423 h 10000"/>
                        <a:gd name="connsiteX18" fmla="*/ 0 w 10035"/>
                        <a:gd name="connsiteY18" fmla="*/ 7482 h 10000"/>
                        <a:gd name="connsiteX19" fmla="*/ 16 w 10035"/>
                        <a:gd name="connsiteY19" fmla="*/ 292 h 10000"/>
                        <a:gd name="connsiteX20" fmla="*/ 47 w 10035"/>
                        <a:gd name="connsiteY20" fmla="*/ 201 h 10000"/>
                        <a:gd name="connsiteX21" fmla="*/ 109 w 10035"/>
                        <a:gd name="connsiteY21" fmla="*/ 133 h 10000"/>
                        <a:gd name="connsiteX22" fmla="*/ 242 w 10035"/>
                        <a:gd name="connsiteY22" fmla="*/ 76 h 10000"/>
                        <a:gd name="connsiteX23" fmla="*/ 386 w 10035"/>
                        <a:gd name="connsiteY23" fmla="*/ 42 h 10000"/>
                        <a:gd name="connsiteX24" fmla="*/ 572 w 10035"/>
                        <a:gd name="connsiteY24" fmla="*/ 23 h 10000"/>
                        <a:gd name="connsiteX25" fmla="*/ 788 w 10035"/>
                        <a:gd name="connsiteY25" fmla="*/ 8 h 10000"/>
                        <a:gd name="connsiteX26" fmla="*/ 1024 w 10035"/>
                        <a:gd name="connsiteY26" fmla="*/ 0 h 10000"/>
                        <a:gd name="connsiteX27" fmla="*/ 1292 w 10035"/>
                        <a:gd name="connsiteY27" fmla="*/ 0 h 10000"/>
                        <a:gd name="connsiteX0" fmla="*/ 1292 w 10035"/>
                        <a:gd name="connsiteY0" fmla="*/ 0 h 10000"/>
                        <a:gd name="connsiteX1" fmla="*/ 1569 w 10035"/>
                        <a:gd name="connsiteY1" fmla="*/ 0 h 10000"/>
                        <a:gd name="connsiteX2" fmla="*/ 10035 w 10035"/>
                        <a:gd name="connsiteY2" fmla="*/ 7579 h 10000"/>
                        <a:gd name="connsiteX3" fmla="*/ 10016 w 10035"/>
                        <a:gd name="connsiteY3" fmla="*/ 9423 h 10000"/>
                        <a:gd name="connsiteX4" fmla="*/ 9954 w 10035"/>
                        <a:gd name="connsiteY4" fmla="*/ 9579 h 10000"/>
                        <a:gd name="connsiteX5" fmla="*/ 9810 w 10035"/>
                        <a:gd name="connsiteY5" fmla="*/ 9715 h 10000"/>
                        <a:gd name="connsiteX6" fmla="*/ 9563 w 10035"/>
                        <a:gd name="connsiteY6" fmla="*/ 9833 h 10000"/>
                        <a:gd name="connsiteX7" fmla="*/ 9244 w 10035"/>
                        <a:gd name="connsiteY7" fmla="*/ 9924 h 10000"/>
                        <a:gd name="connsiteX8" fmla="*/ 8864 w 10035"/>
                        <a:gd name="connsiteY8" fmla="*/ 9985 h 10000"/>
                        <a:gd name="connsiteX9" fmla="*/ 8452 w 10035"/>
                        <a:gd name="connsiteY9" fmla="*/ 10000 h 10000"/>
                        <a:gd name="connsiteX10" fmla="*/ 1569 w 10035"/>
                        <a:gd name="connsiteY10" fmla="*/ 10000 h 10000"/>
                        <a:gd name="connsiteX11" fmla="*/ 1158 w 10035"/>
                        <a:gd name="connsiteY11" fmla="*/ 9985 h 10000"/>
                        <a:gd name="connsiteX12" fmla="*/ 788 w 10035"/>
                        <a:gd name="connsiteY12" fmla="*/ 9924 h 10000"/>
                        <a:gd name="connsiteX13" fmla="*/ 479 w 10035"/>
                        <a:gd name="connsiteY13" fmla="*/ 9833 h 10000"/>
                        <a:gd name="connsiteX14" fmla="*/ 242 w 10035"/>
                        <a:gd name="connsiteY14" fmla="*/ 9715 h 10000"/>
                        <a:gd name="connsiteX15" fmla="*/ 67 w 10035"/>
                        <a:gd name="connsiteY15" fmla="*/ 9579 h 10000"/>
                        <a:gd name="connsiteX16" fmla="*/ 16 w 10035"/>
                        <a:gd name="connsiteY16" fmla="*/ 9423 h 10000"/>
                        <a:gd name="connsiteX17" fmla="*/ 0 w 10035"/>
                        <a:gd name="connsiteY17" fmla="*/ 7482 h 10000"/>
                        <a:gd name="connsiteX18" fmla="*/ 16 w 10035"/>
                        <a:gd name="connsiteY18" fmla="*/ 292 h 10000"/>
                        <a:gd name="connsiteX19" fmla="*/ 47 w 10035"/>
                        <a:gd name="connsiteY19" fmla="*/ 201 h 10000"/>
                        <a:gd name="connsiteX20" fmla="*/ 109 w 10035"/>
                        <a:gd name="connsiteY20" fmla="*/ 133 h 10000"/>
                        <a:gd name="connsiteX21" fmla="*/ 242 w 10035"/>
                        <a:gd name="connsiteY21" fmla="*/ 76 h 10000"/>
                        <a:gd name="connsiteX22" fmla="*/ 386 w 10035"/>
                        <a:gd name="connsiteY22" fmla="*/ 42 h 10000"/>
                        <a:gd name="connsiteX23" fmla="*/ 572 w 10035"/>
                        <a:gd name="connsiteY23" fmla="*/ 23 h 10000"/>
                        <a:gd name="connsiteX24" fmla="*/ 788 w 10035"/>
                        <a:gd name="connsiteY24" fmla="*/ 8 h 10000"/>
                        <a:gd name="connsiteX25" fmla="*/ 1024 w 10035"/>
                        <a:gd name="connsiteY25" fmla="*/ 0 h 10000"/>
                        <a:gd name="connsiteX26" fmla="*/ 1292 w 10035"/>
                        <a:gd name="connsiteY26" fmla="*/ 0 h 10000"/>
                        <a:gd name="connsiteX0" fmla="*/ 1024 w 10035"/>
                        <a:gd name="connsiteY0" fmla="*/ 0 h 10000"/>
                        <a:gd name="connsiteX1" fmla="*/ 1569 w 10035"/>
                        <a:gd name="connsiteY1" fmla="*/ 0 h 10000"/>
                        <a:gd name="connsiteX2" fmla="*/ 10035 w 10035"/>
                        <a:gd name="connsiteY2" fmla="*/ 7579 h 10000"/>
                        <a:gd name="connsiteX3" fmla="*/ 10016 w 10035"/>
                        <a:gd name="connsiteY3" fmla="*/ 9423 h 10000"/>
                        <a:gd name="connsiteX4" fmla="*/ 9954 w 10035"/>
                        <a:gd name="connsiteY4" fmla="*/ 9579 h 10000"/>
                        <a:gd name="connsiteX5" fmla="*/ 9810 w 10035"/>
                        <a:gd name="connsiteY5" fmla="*/ 9715 h 10000"/>
                        <a:gd name="connsiteX6" fmla="*/ 9563 w 10035"/>
                        <a:gd name="connsiteY6" fmla="*/ 9833 h 10000"/>
                        <a:gd name="connsiteX7" fmla="*/ 9244 w 10035"/>
                        <a:gd name="connsiteY7" fmla="*/ 9924 h 10000"/>
                        <a:gd name="connsiteX8" fmla="*/ 8864 w 10035"/>
                        <a:gd name="connsiteY8" fmla="*/ 9985 h 10000"/>
                        <a:gd name="connsiteX9" fmla="*/ 8452 w 10035"/>
                        <a:gd name="connsiteY9" fmla="*/ 10000 h 10000"/>
                        <a:gd name="connsiteX10" fmla="*/ 1569 w 10035"/>
                        <a:gd name="connsiteY10" fmla="*/ 10000 h 10000"/>
                        <a:gd name="connsiteX11" fmla="*/ 1158 w 10035"/>
                        <a:gd name="connsiteY11" fmla="*/ 9985 h 10000"/>
                        <a:gd name="connsiteX12" fmla="*/ 788 w 10035"/>
                        <a:gd name="connsiteY12" fmla="*/ 9924 h 10000"/>
                        <a:gd name="connsiteX13" fmla="*/ 479 w 10035"/>
                        <a:gd name="connsiteY13" fmla="*/ 9833 h 10000"/>
                        <a:gd name="connsiteX14" fmla="*/ 242 w 10035"/>
                        <a:gd name="connsiteY14" fmla="*/ 9715 h 10000"/>
                        <a:gd name="connsiteX15" fmla="*/ 67 w 10035"/>
                        <a:gd name="connsiteY15" fmla="*/ 9579 h 10000"/>
                        <a:gd name="connsiteX16" fmla="*/ 16 w 10035"/>
                        <a:gd name="connsiteY16" fmla="*/ 9423 h 10000"/>
                        <a:gd name="connsiteX17" fmla="*/ 0 w 10035"/>
                        <a:gd name="connsiteY17" fmla="*/ 7482 h 10000"/>
                        <a:gd name="connsiteX18" fmla="*/ 16 w 10035"/>
                        <a:gd name="connsiteY18" fmla="*/ 292 h 10000"/>
                        <a:gd name="connsiteX19" fmla="*/ 47 w 10035"/>
                        <a:gd name="connsiteY19" fmla="*/ 201 h 10000"/>
                        <a:gd name="connsiteX20" fmla="*/ 109 w 10035"/>
                        <a:gd name="connsiteY20" fmla="*/ 133 h 10000"/>
                        <a:gd name="connsiteX21" fmla="*/ 242 w 10035"/>
                        <a:gd name="connsiteY21" fmla="*/ 76 h 10000"/>
                        <a:gd name="connsiteX22" fmla="*/ 386 w 10035"/>
                        <a:gd name="connsiteY22" fmla="*/ 42 h 10000"/>
                        <a:gd name="connsiteX23" fmla="*/ 572 w 10035"/>
                        <a:gd name="connsiteY23" fmla="*/ 23 h 10000"/>
                        <a:gd name="connsiteX24" fmla="*/ 788 w 10035"/>
                        <a:gd name="connsiteY24" fmla="*/ 8 h 10000"/>
                        <a:gd name="connsiteX25" fmla="*/ 1024 w 10035"/>
                        <a:gd name="connsiteY25" fmla="*/ 0 h 10000"/>
                        <a:gd name="connsiteX0" fmla="*/ 1024 w 10035"/>
                        <a:gd name="connsiteY0" fmla="*/ 0 h 10000"/>
                        <a:gd name="connsiteX1" fmla="*/ 10035 w 10035"/>
                        <a:gd name="connsiteY1" fmla="*/ 7579 h 10000"/>
                        <a:gd name="connsiteX2" fmla="*/ 10016 w 10035"/>
                        <a:gd name="connsiteY2" fmla="*/ 9423 h 10000"/>
                        <a:gd name="connsiteX3" fmla="*/ 9954 w 10035"/>
                        <a:gd name="connsiteY3" fmla="*/ 9579 h 10000"/>
                        <a:gd name="connsiteX4" fmla="*/ 9810 w 10035"/>
                        <a:gd name="connsiteY4" fmla="*/ 9715 h 10000"/>
                        <a:gd name="connsiteX5" fmla="*/ 9563 w 10035"/>
                        <a:gd name="connsiteY5" fmla="*/ 9833 h 10000"/>
                        <a:gd name="connsiteX6" fmla="*/ 9244 w 10035"/>
                        <a:gd name="connsiteY6" fmla="*/ 9924 h 10000"/>
                        <a:gd name="connsiteX7" fmla="*/ 8864 w 10035"/>
                        <a:gd name="connsiteY7" fmla="*/ 9985 h 10000"/>
                        <a:gd name="connsiteX8" fmla="*/ 8452 w 10035"/>
                        <a:gd name="connsiteY8" fmla="*/ 10000 h 10000"/>
                        <a:gd name="connsiteX9" fmla="*/ 1569 w 10035"/>
                        <a:gd name="connsiteY9" fmla="*/ 10000 h 10000"/>
                        <a:gd name="connsiteX10" fmla="*/ 1158 w 10035"/>
                        <a:gd name="connsiteY10" fmla="*/ 9985 h 10000"/>
                        <a:gd name="connsiteX11" fmla="*/ 788 w 10035"/>
                        <a:gd name="connsiteY11" fmla="*/ 9924 h 10000"/>
                        <a:gd name="connsiteX12" fmla="*/ 479 w 10035"/>
                        <a:gd name="connsiteY12" fmla="*/ 9833 h 10000"/>
                        <a:gd name="connsiteX13" fmla="*/ 242 w 10035"/>
                        <a:gd name="connsiteY13" fmla="*/ 9715 h 10000"/>
                        <a:gd name="connsiteX14" fmla="*/ 67 w 10035"/>
                        <a:gd name="connsiteY14" fmla="*/ 9579 h 10000"/>
                        <a:gd name="connsiteX15" fmla="*/ 16 w 10035"/>
                        <a:gd name="connsiteY15" fmla="*/ 9423 h 10000"/>
                        <a:gd name="connsiteX16" fmla="*/ 0 w 10035"/>
                        <a:gd name="connsiteY16" fmla="*/ 7482 h 10000"/>
                        <a:gd name="connsiteX17" fmla="*/ 16 w 10035"/>
                        <a:gd name="connsiteY17" fmla="*/ 292 h 10000"/>
                        <a:gd name="connsiteX18" fmla="*/ 47 w 10035"/>
                        <a:gd name="connsiteY18" fmla="*/ 201 h 10000"/>
                        <a:gd name="connsiteX19" fmla="*/ 109 w 10035"/>
                        <a:gd name="connsiteY19" fmla="*/ 133 h 10000"/>
                        <a:gd name="connsiteX20" fmla="*/ 242 w 10035"/>
                        <a:gd name="connsiteY20" fmla="*/ 76 h 10000"/>
                        <a:gd name="connsiteX21" fmla="*/ 386 w 10035"/>
                        <a:gd name="connsiteY21" fmla="*/ 42 h 10000"/>
                        <a:gd name="connsiteX22" fmla="*/ 572 w 10035"/>
                        <a:gd name="connsiteY22" fmla="*/ 23 h 10000"/>
                        <a:gd name="connsiteX23" fmla="*/ 788 w 10035"/>
                        <a:gd name="connsiteY23" fmla="*/ 8 h 10000"/>
                        <a:gd name="connsiteX24" fmla="*/ 1024 w 10035"/>
                        <a:gd name="connsiteY24" fmla="*/ 0 h 10000"/>
                        <a:gd name="connsiteX0" fmla="*/ 788 w 10035"/>
                        <a:gd name="connsiteY0" fmla="*/ 0 h 9992"/>
                        <a:gd name="connsiteX1" fmla="*/ 10035 w 10035"/>
                        <a:gd name="connsiteY1" fmla="*/ 7571 h 9992"/>
                        <a:gd name="connsiteX2" fmla="*/ 10016 w 10035"/>
                        <a:gd name="connsiteY2" fmla="*/ 9415 h 9992"/>
                        <a:gd name="connsiteX3" fmla="*/ 9954 w 10035"/>
                        <a:gd name="connsiteY3" fmla="*/ 9571 h 9992"/>
                        <a:gd name="connsiteX4" fmla="*/ 9810 w 10035"/>
                        <a:gd name="connsiteY4" fmla="*/ 9707 h 9992"/>
                        <a:gd name="connsiteX5" fmla="*/ 9563 w 10035"/>
                        <a:gd name="connsiteY5" fmla="*/ 9825 h 9992"/>
                        <a:gd name="connsiteX6" fmla="*/ 9244 w 10035"/>
                        <a:gd name="connsiteY6" fmla="*/ 9916 h 9992"/>
                        <a:gd name="connsiteX7" fmla="*/ 8864 w 10035"/>
                        <a:gd name="connsiteY7" fmla="*/ 9977 h 9992"/>
                        <a:gd name="connsiteX8" fmla="*/ 8452 w 10035"/>
                        <a:gd name="connsiteY8" fmla="*/ 9992 h 9992"/>
                        <a:gd name="connsiteX9" fmla="*/ 1569 w 10035"/>
                        <a:gd name="connsiteY9" fmla="*/ 9992 h 9992"/>
                        <a:gd name="connsiteX10" fmla="*/ 1158 w 10035"/>
                        <a:gd name="connsiteY10" fmla="*/ 9977 h 9992"/>
                        <a:gd name="connsiteX11" fmla="*/ 788 w 10035"/>
                        <a:gd name="connsiteY11" fmla="*/ 9916 h 9992"/>
                        <a:gd name="connsiteX12" fmla="*/ 479 w 10035"/>
                        <a:gd name="connsiteY12" fmla="*/ 9825 h 9992"/>
                        <a:gd name="connsiteX13" fmla="*/ 242 w 10035"/>
                        <a:gd name="connsiteY13" fmla="*/ 9707 h 9992"/>
                        <a:gd name="connsiteX14" fmla="*/ 67 w 10035"/>
                        <a:gd name="connsiteY14" fmla="*/ 9571 h 9992"/>
                        <a:gd name="connsiteX15" fmla="*/ 16 w 10035"/>
                        <a:gd name="connsiteY15" fmla="*/ 9415 h 9992"/>
                        <a:gd name="connsiteX16" fmla="*/ 0 w 10035"/>
                        <a:gd name="connsiteY16" fmla="*/ 7474 h 9992"/>
                        <a:gd name="connsiteX17" fmla="*/ 16 w 10035"/>
                        <a:gd name="connsiteY17" fmla="*/ 284 h 9992"/>
                        <a:gd name="connsiteX18" fmla="*/ 47 w 10035"/>
                        <a:gd name="connsiteY18" fmla="*/ 193 h 9992"/>
                        <a:gd name="connsiteX19" fmla="*/ 109 w 10035"/>
                        <a:gd name="connsiteY19" fmla="*/ 125 h 9992"/>
                        <a:gd name="connsiteX20" fmla="*/ 242 w 10035"/>
                        <a:gd name="connsiteY20" fmla="*/ 68 h 9992"/>
                        <a:gd name="connsiteX21" fmla="*/ 386 w 10035"/>
                        <a:gd name="connsiteY21" fmla="*/ 34 h 9992"/>
                        <a:gd name="connsiteX22" fmla="*/ 572 w 10035"/>
                        <a:gd name="connsiteY22" fmla="*/ 15 h 9992"/>
                        <a:gd name="connsiteX23" fmla="*/ 788 w 10035"/>
                        <a:gd name="connsiteY23" fmla="*/ 0 h 9992"/>
                        <a:gd name="connsiteX0" fmla="*/ 570 w 10000"/>
                        <a:gd name="connsiteY0" fmla="*/ 0 h 9985"/>
                        <a:gd name="connsiteX1" fmla="*/ 10000 w 10000"/>
                        <a:gd name="connsiteY1" fmla="*/ 7562 h 9985"/>
                        <a:gd name="connsiteX2" fmla="*/ 9981 w 10000"/>
                        <a:gd name="connsiteY2" fmla="*/ 9408 h 9985"/>
                        <a:gd name="connsiteX3" fmla="*/ 9919 w 10000"/>
                        <a:gd name="connsiteY3" fmla="*/ 9564 h 9985"/>
                        <a:gd name="connsiteX4" fmla="*/ 9776 w 10000"/>
                        <a:gd name="connsiteY4" fmla="*/ 9700 h 9985"/>
                        <a:gd name="connsiteX5" fmla="*/ 9530 w 10000"/>
                        <a:gd name="connsiteY5" fmla="*/ 9818 h 9985"/>
                        <a:gd name="connsiteX6" fmla="*/ 9212 w 10000"/>
                        <a:gd name="connsiteY6" fmla="*/ 9909 h 9985"/>
                        <a:gd name="connsiteX7" fmla="*/ 8833 w 10000"/>
                        <a:gd name="connsiteY7" fmla="*/ 9970 h 9985"/>
                        <a:gd name="connsiteX8" fmla="*/ 8423 w 10000"/>
                        <a:gd name="connsiteY8" fmla="*/ 9985 h 9985"/>
                        <a:gd name="connsiteX9" fmla="*/ 1564 w 10000"/>
                        <a:gd name="connsiteY9" fmla="*/ 9985 h 9985"/>
                        <a:gd name="connsiteX10" fmla="*/ 1154 w 10000"/>
                        <a:gd name="connsiteY10" fmla="*/ 9970 h 9985"/>
                        <a:gd name="connsiteX11" fmla="*/ 785 w 10000"/>
                        <a:gd name="connsiteY11" fmla="*/ 9909 h 9985"/>
                        <a:gd name="connsiteX12" fmla="*/ 477 w 10000"/>
                        <a:gd name="connsiteY12" fmla="*/ 9818 h 9985"/>
                        <a:gd name="connsiteX13" fmla="*/ 241 w 10000"/>
                        <a:gd name="connsiteY13" fmla="*/ 9700 h 9985"/>
                        <a:gd name="connsiteX14" fmla="*/ 67 w 10000"/>
                        <a:gd name="connsiteY14" fmla="*/ 9564 h 9985"/>
                        <a:gd name="connsiteX15" fmla="*/ 16 w 10000"/>
                        <a:gd name="connsiteY15" fmla="*/ 9408 h 9985"/>
                        <a:gd name="connsiteX16" fmla="*/ 0 w 10000"/>
                        <a:gd name="connsiteY16" fmla="*/ 7465 h 9985"/>
                        <a:gd name="connsiteX17" fmla="*/ 16 w 10000"/>
                        <a:gd name="connsiteY17" fmla="*/ 269 h 9985"/>
                        <a:gd name="connsiteX18" fmla="*/ 47 w 10000"/>
                        <a:gd name="connsiteY18" fmla="*/ 178 h 9985"/>
                        <a:gd name="connsiteX19" fmla="*/ 109 w 10000"/>
                        <a:gd name="connsiteY19" fmla="*/ 110 h 9985"/>
                        <a:gd name="connsiteX20" fmla="*/ 241 w 10000"/>
                        <a:gd name="connsiteY20" fmla="*/ 53 h 9985"/>
                        <a:gd name="connsiteX21" fmla="*/ 385 w 10000"/>
                        <a:gd name="connsiteY21" fmla="*/ 19 h 9985"/>
                        <a:gd name="connsiteX22" fmla="*/ 570 w 10000"/>
                        <a:gd name="connsiteY22" fmla="*/ 0 h 9985"/>
                        <a:gd name="connsiteX0" fmla="*/ 385 w 10000"/>
                        <a:gd name="connsiteY0" fmla="*/ 0 h 9981"/>
                        <a:gd name="connsiteX1" fmla="*/ 10000 w 10000"/>
                        <a:gd name="connsiteY1" fmla="*/ 7554 h 9981"/>
                        <a:gd name="connsiteX2" fmla="*/ 9981 w 10000"/>
                        <a:gd name="connsiteY2" fmla="*/ 9403 h 9981"/>
                        <a:gd name="connsiteX3" fmla="*/ 9919 w 10000"/>
                        <a:gd name="connsiteY3" fmla="*/ 9559 h 9981"/>
                        <a:gd name="connsiteX4" fmla="*/ 9776 w 10000"/>
                        <a:gd name="connsiteY4" fmla="*/ 9696 h 9981"/>
                        <a:gd name="connsiteX5" fmla="*/ 9530 w 10000"/>
                        <a:gd name="connsiteY5" fmla="*/ 9814 h 9981"/>
                        <a:gd name="connsiteX6" fmla="*/ 9212 w 10000"/>
                        <a:gd name="connsiteY6" fmla="*/ 9905 h 9981"/>
                        <a:gd name="connsiteX7" fmla="*/ 8833 w 10000"/>
                        <a:gd name="connsiteY7" fmla="*/ 9966 h 9981"/>
                        <a:gd name="connsiteX8" fmla="*/ 8423 w 10000"/>
                        <a:gd name="connsiteY8" fmla="*/ 9981 h 9981"/>
                        <a:gd name="connsiteX9" fmla="*/ 1564 w 10000"/>
                        <a:gd name="connsiteY9" fmla="*/ 9981 h 9981"/>
                        <a:gd name="connsiteX10" fmla="*/ 1154 w 10000"/>
                        <a:gd name="connsiteY10" fmla="*/ 9966 h 9981"/>
                        <a:gd name="connsiteX11" fmla="*/ 785 w 10000"/>
                        <a:gd name="connsiteY11" fmla="*/ 9905 h 9981"/>
                        <a:gd name="connsiteX12" fmla="*/ 477 w 10000"/>
                        <a:gd name="connsiteY12" fmla="*/ 9814 h 9981"/>
                        <a:gd name="connsiteX13" fmla="*/ 241 w 10000"/>
                        <a:gd name="connsiteY13" fmla="*/ 9696 h 9981"/>
                        <a:gd name="connsiteX14" fmla="*/ 67 w 10000"/>
                        <a:gd name="connsiteY14" fmla="*/ 9559 h 9981"/>
                        <a:gd name="connsiteX15" fmla="*/ 16 w 10000"/>
                        <a:gd name="connsiteY15" fmla="*/ 9403 h 9981"/>
                        <a:gd name="connsiteX16" fmla="*/ 0 w 10000"/>
                        <a:gd name="connsiteY16" fmla="*/ 7457 h 9981"/>
                        <a:gd name="connsiteX17" fmla="*/ 16 w 10000"/>
                        <a:gd name="connsiteY17" fmla="*/ 250 h 9981"/>
                        <a:gd name="connsiteX18" fmla="*/ 47 w 10000"/>
                        <a:gd name="connsiteY18" fmla="*/ 159 h 9981"/>
                        <a:gd name="connsiteX19" fmla="*/ 109 w 10000"/>
                        <a:gd name="connsiteY19" fmla="*/ 91 h 9981"/>
                        <a:gd name="connsiteX20" fmla="*/ 241 w 10000"/>
                        <a:gd name="connsiteY20" fmla="*/ 34 h 9981"/>
                        <a:gd name="connsiteX21" fmla="*/ 385 w 10000"/>
                        <a:gd name="connsiteY21" fmla="*/ 0 h 9981"/>
                        <a:gd name="connsiteX0" fmla="*/ 385 w 10000"/>
                        <a:gd name="connsiteY0" fmla="*/ 0 h 10000"/>
                        <a:gd name="connsiteX1" fmla="*/ 10000 w 10000"/>
                        <a:gd name="connsiteY1" fmla="*/ 7568 h 10000"/>
                        <a:gd name="connsiteX2" fmla="*/ 9981 w 10000"/>
                        <a:gd name="connsiteY2" fmla="*/ 9421 h 10000"/>
                        <a:gd name="connsiteX3" fmla="*/ 9919 w 10000"/>
                        <a:gd name="connsiteY3" fmla="*/ 9577 h 10000"/>
                        <a:gd name="connsiteX4" fmla="*/ 9776 w 10000"/>
                        <a:gd name="connsiteY4" fmla="*/ 9714 h 10000"/>
                        <a:gd name="connsiteX5" fmla="*/ 9530 w 10000"/>
                        <a:gd name="connsiteY5" fmla="*/ 9833 h 10000"/>
                        <a:gd name="connsiteX6" fmla="*/ 9212 w 10000"/>
                        <a:gd name="connsiteY6" fmla="*/ 9924 h 10000"/>
                        <a:gd name="connsiteX7" fmla="*/ 8833 w 10000"/>
                        <a:gd name="connsiteY7" fmla="*/ 9985 h 10000"/>
                        <a:gd name="connsiteX8" fmla="*/ 8423 w 10000"/>
                        <a:gd name="connsiteY8" fmla="*/ 10000 h 10000"/>
                        <a:gd name="connsiteX9" fmla="*/ 1564 w 10000"/>
                        <a:gd name="connsiteY9" fmla="*/ 10000 h 10000"/>
                        <a:gd name="connsiteX10" fmla="*/ 1154 w 10000"/>
                        <a:gd name="connsiteY10" fmla="*/ 9985 h 10000"/>
                        <a:gd name="connsiteX11" fmla="*/ 785 w 10000"/>
                        <a:gd name="connsiteY11" fmla="*/ 9924 h 10000"/>
                        <a:gd name="connsiteX12" fmla="*/ 477 w 10000"/>
                        <a:gd name="connsiteY12" fmla="*/ 9833 h 10000"/>
                        <a:gd name="connsiteX13" fmla="*/ 241 w 10000"/>
                        <a:gd name="connsiteY13" fmla="*/ 9714 h 10000"/>
                        <a:gd name="connsiteX14" fmla="*/ 67 w 10000"/>
                        <a:gd name="connsiteY14" fmla="*/ 9577 h 10000"/>
                        <a:gd name="connsiteX15" fmla="*/ 16 w 10000"/>
                        <a:gd name="connsiteY15" fmla="*/ 9421 h 10000"/>
                        <a:gd name="connsiteX16" fmla="*/ 0 w 10000"/>
                        <a:gd name="connsiteY16" fmla="*/ 7471 h 10000"/>
                        <a:gd name="connsiteX17" fmla="*/ 16 w 10000"/>
                        <a:gd name="connsiteY17" fmla="*/ 250 h 10000"/>
                        <a:gd name="connsiteX18" fmla="*/ 47 w 10000"/>
                        <a:gd name="connsiteY18" fmla="*/ 159 h 10000"/>
                        <a:gd name="connsiteX19" fmla="*/ 109 w 10000"/>
                        <a:gd name="connsiteY19" fmla="*/ 91 h 10000"/>
                        <a:gd name="connsiteX20" fmla="*/ 385 w 10000"/>
                        <a:gd name="connsiteY20" fmla="*/ 0 h 10000"/>
                        <a:gd name="connsiteX0" fmla="*/ 109 w 10000"/>
                        <a:gd name="connsiteY0" fmla="*/ 0 h 9909"/>
                        <a:gd name="connsiteX1" fmla="*/ 10000 w 10000"/>
                        <a:gd name="connsiteY1" fmla="*/ 7477 h 9909"/>
                        <a:gd name="connsiteX2" fmla="*/ 9981 w 10000"/>
                        <a:gd name="connsiteY2" fmla="*/ 9330 h 9909"/>
                        <a:gd name="connsiteX3" fmla="*/ 9919 w 10000"/>
                        <a:gd name="connsiteY3" fmla="*/ 9486 h 9909"/>
                        <a:gd name="connsiteX4" fmla="*/ 9776 w 10000"/>
                        <a:gd name="connsiteY4" fmla="*/ 9623 h 9909"/>
                        <a:gd name="connsiteX5" fmla="*/ 9530 w 10000"/>
                        <a:gd name="connsiteY5" fmla="*/ 9742 h 9909"/>
                        <a:gd name="connsiteX6" fmla="*/ 9212 w 10000"/>
                        <a:gd name="connsiteY6" fmla="*/ 9833 h 9909"/>
                        <a:gd name="connsiteX7" fmla="*/ 8833 w 10000"/>
                        <a:gd name="connsiteY7" fmla="*/ 9894 h 9909"/>
                        <a:gd name="connsiteX8" fmla="*/ 8423 w 10000"/>
                        <a:gd name="connsiteY8" fmla="*/ 9909 h 9909"/>
                        <a:gd name="connsiteX9" fmla="*/ 1564 w 10000"/>
                        <a:gd name="connsiteY9" fmla="*/ 9909 h 9909"/>
                        <a:gd name="connsiteX10" fmla="*/ 1154 w 10000"/>
                        <a:gd name="connsiteY10" fmla="*/ 9894 h 9909"/>
                        <a:gd name="connsiteX11" fmla="*/ 785 w 10000"/>
                        <a:gd name="connsiteY11" fmla="*/ 9833 h 9909"/>
                        <a:gd name="connsiteX12" fmla="*/ 477 w 10000"/>
                        <a:gd name="connsiteY12" fmla="*/ 9742 h 9909"/>
                        <a:gd name="connsiteX13" fmla="*/ 241 w 10000"/>
                        <a:gd name="connsiteY13" fmla="*/ 9623 h 9909"/>
                        <a:gd name="connsiteX14" fmla="*/ 67 w 10000"/>
                        <a:gd name="connsiteY14" fmla="*/ 9486 h 9909"/>
                        <a:gd name="connsiteX15" fmla="*/ 16 w 10000"/>
                        <a:gd name="connsiteY15" fmla="*/ 9330 h 9909"/>
                        <a:gd name="connsiteX16" fmla="*/ 0 w 10000"/>
                        <a:gd name="connsiteY16" fmla="*/ 7380 h 9909"/>
                        <a:gd name="connsiteX17" fmla="*/ 16 w 10000"/>
                        <a:gd name="connsiteY17" fmla="*/ 159 h 9909"/>
                        <a:gd name="connsiteX18" fmla="*/ 47 w 10000"/>
                        <a:gd name="connsiteY18" fmla="*/ 68 h 9909"/>
                        <a:gd name="connsiteX19" fmla="*/ 109 w 10000"/>
                        <a:gd name="connsiteY19" fmla="*/ 0 h 9909"/>
                        <a:gd name="connsiteX0" fmla="*/ 47 w 10000"/>
                        <a:gd name="connsiteY0" fmla="*/ 0 h 9931"/>
                        <a:gd name="connsiteX1" fmla="*/ 10000 w 10000"/>
                        <a:gd name="connsiteY1" fmla="*/ 7477 h 9931"/>
                        <a:gd name="connsiteX2" fmla="*/ 9981 w 10000"/>
                        <a:gd name="connsiteY2" fmla="*/ 9347 h 9931"/>
                        <a:gd name="connsiteX3" fmla="*/ 9919 w 10000"/>
                        <a:gd name="connsiteY3" fmla="*/ 9504 h 9931"/>
                        <a:gd name="connsiteX4" fmla="*/ 9776 w 10000"/>
                        <a:gd name="connsiteY4" fmla="*/ 9642 h 9931"/>
                        <a:gd name="connsiteX5" fmla="*/ 9530 w 10000"/>
                        <a:gd name="connsiteY5" fmla="*/ 9762 h 9931"/>
                        <a:gd name="connsiteX6" fmla="*/ 9212 w 10000"/>
                        <a:gd name="connsiteY6" fmla="*/ 9854 h 9931"/>
                        <a:gd name="connsiteX7" fmla="*/ 8833 w 10000"/>
                        <a:gd name="connsiteY7" fmla="*/ 9916 h 9931"/>
                        <a:gd name="connsiteX8" fmla="*/ 8423 w 10000"/>
                        <a:gd name="connsiteY8" fmla="*/ 9931 h 9931"/>
                        <a:gd name="connsiteX9" fmla="*/ 1564 w 10000"/>
                        <a:gd name="connsiteY9" fmla="*/ 9931 h 9931"/>
                        <a:gd name="connsiteX10" fmla="*/ 1154 w 10000"/>
                        <a:gd name="connsiteY10" fmla="*/ 9916 h 9931"/>
                        <a:gd name="connsiteX11" fmla="*/ 785 w 10000"/>
                        <a:gd name="connsiteY11" fmla="*/ 9854 h 9931"/>
                        <a:gd name="connsiteX12" fmla="*/ 477 w 10000"/>
                        <a:gd name="connsiteY12" fmla="*/ 9762 h 9931"/>
                        <a:gd name="connsiteX13" fmla="*/ 241 w 10000"/>
                        <a:gd name="connsiteY13" fmla="*/ 9642 h 9931"/>
                        <a:gd name="connsiteX14" fmla="*/ 67 w 10000"/>
                        <a:gd name="connsiteY14" fmla="*/ 9504 h 9931"/>
                        <a:gd name="connsiteX15" fmla="*/ 16 w 10000"/>
                        <a:gd name="connsiteY15" fmla="*/ 9347 h 9931"/>
                        <a:gd name="connsiteX16" fmla="*/ 0 w 10000"/>
                        <a:gd name="connsiteY16" fmla="*/ 7379 h 9931"/>
                        <a:gd name="connsiteX17" fmla="*/ 16 w 10000"/>
                        <a:gd name="connsiteY17" fmla="*/ 91 h 9931"/>
                        <a:gd name="connsiteX18" fmla="*/ 47 w 10000"/>
                        <a:gd name="connsiteY18" fmla="*/ 0 h 9931"/>
                        <a:gd name="connsiteX0" fmla="*/ 16 w 10000"/>
                        <a:gd name="connsiteY0" fmla="*/ 0 h 9908"/>
                        <a:gd name="connsiteX1" fmla="*/ 10000 w 10000"/>
                        <a:gd name="connsiteY1" fmla="*/ 7437 h 9908"/>
                        <a:gd name="connsiteX2" fmla="*/ 9981 w 10000"/>
                        <a:gd name="connsiteY2" fmla="*/ 9320 h 9908"/>
                        <a:gd name="connsiteX3" fmla="*/ 9919 w 10000"/>
                        <a:gd name="connsiteY3" fmla="*/ 9478 h 9908"/>
                        <a:gd name="connsiteX4" fmla="*/ 9776 w 10000"/>
                        <a:gd name="connsiteY4" fmla="*/ 9617 h 9908"/>
                        <a:gd name="connsiteX5" fmla="*/ 9530 w 10000"/>
                        <a:gd name="connsiteY5" fmla="*/ 9738 h 9908"/>
                        <a:gd name="connsiteX6" fmla="*/ 9212 w 10000"/>
                        <a:gd name="connsiteY6" fmla="*/ 9830 h 9908"/>
                        <a:gd name="connsiteX7" fmla="*/ 8833 w 10000"/>
                        <a:gd name="connsiteY7" fmla="*/ 9893 h 9908"/>
                        <a:gd name="connsiteX8" fmla="*/ 8423 w 10000"/>
                        <a:gd name="connsiteY8" fmla="*/ 9908 h 9908"/>
                        <a:gd name="connsiteX9" fmla="*/ 1564 w 10000"/>
                        <a:gd name="connsiteY9" fmla="*/ 9908 h 9908"/>
                        <a:gd name="connsiteX10" fmla="*/ 1154 w 10000"/>
                        <a:gd name="connsiteY10" fmla="*/ 9893 h 9908"/>
                        <a:gd name="connsiteX11" fmla="*/ 785 w 10000"/>
                        <a:gd name="connsiteY11" fmla="*/ 9830 h 9908"/>
                        <a:gd name="connsiteX12" fmla="*/ 477 w 10000"/>
                        <a:gd name="connsiteY12" fmla="*/ 9738 h 9908"/>
                        <a:gd name="connsiteX13" fmla="*/ 241 w 10000"/>
                        <a:gd name="connsiteY13" fmla="*/ 9617 h 9908"/>
                        <a:gd name="connsiteX14" fmla="*/ 67 w 10000"/>
                        <a:gd name="connsiteY14" fmla="*/ 9478 h 9908"/>
                        <a:gd name="connsiteX15" fmla="*/ 16 w 10000"/>
                        <a:gd name="connsiteY15" fmla="*/ 9320 h 9908"/>
                        <a:gd name="connsiteX16" fmla="*/ 0 w 10000"/>
                        <a:gd name="connsiteY16" fmla="*/ 7338 h 9908"/>
                        <a:gd name="connsiteX17" fmla="*/ 16 w 10000"/>
                        <a:gd name="connsiteY17" fmla="*/ 0 h 9908"/>
                        <a:gd name="connsiteX0" fmla="*/ 0 w 10000"/>
                        <a:gd name="connsiteY0" fmla="*/ 199 h 2793"/>
                        <a:gd name="connsiteX1" fmla="*/ 10000 w 10000"/>
                        <a:gd name="connsiteY1" fmla="*/ 299 h 2793"/>
                        <a:gd name="connsiteX2" fmla="*/ 9981 w 10000"/>
                        <a:gd name="connsiteY2" fmla="*/ 2200 h 2793"/>
                        <a:gd name="connsiteX3" fmla="*/ 9919 w 10000"/>
                        <a:gd name="connsiteY3" fmla="*/ 2359 h 2793"/>
                        <a:gd name="connsiteX4" fmla="*/ 9776 w 10000"/>
                        <a:gd name="connsiteY4" fmla="*/ 2499 h 2793"/>
                        <a:gd name="connsiteX5" fmla="*/ 9530 w 10000"/>
                        <a:gd name="connsiteY5" fmla="*/ 2621 h 2793"/>
                        <a:gd name="connsiteX6" fmla="*/ 9212 w 10000"/>
                        <a:gd name="connsiteY6" fmla="*/ 2714 h 2793"/>
                        <a:gd name="connsiteX7" fmla="*/ 8833 w 10000"/>
                        <a:gd name="connsiteY7" fmla="*/ 2778 h 2793"/>
                        <a:gd name="connsiteX8" fmla="*/ 8423 w 10000"/>
                        <a:gd name="connsiteY8" fmla="*/ 2793 h 2793"/>
                        <a:gd name="connsiteX9" fmla="*/ 1564 w 10000"/>
                        <a:gd name="connsiteY9" fmla="*/ 2793 h 2793"/>
                        <a:gd name="connsiteX10" fmla="*/ 1154 w 10000"/>
                        <a:gd name="connsiteY10" fmla="*/ 2778 h 2793"/>
                        <a:gd name="connsiteX11" fmla="*/ 785 w 10000"/>
                        <a:gd name="connsiteY11" fmla="*/ 2714 h 2793"/>
                        <a:gd name="connsiteX12" fmla="*/ 477 w 10000"/>
                        <a:gd name="connsiteY12" fmla="*/ 2621 h 2793"/>
                        <a:gd name="connsiteX13" fmla="*/ 241 w 10000"/>
                        <a:gd name="connsiteY13" fmla="*/ 2499 h 2793"/>
                        <a:gd name="connsiteX14" fmla="*/ 67 w 10000"/>
                        <a:gd name="connsiteY14" fmla="*/ 2359 h 2793"/>
                        <a:gd name="connsiteX15" fmla="*/ 16 w 10000"/>
                        <a:gd name="connsiteY15" fmla="*/ 2200 h 2793"/>
                        <a:gd name="connsiteX16" fmla="*/ 0 w 10000"/>
                        <a:gd name="connsiteY16" fmla="*/ 199 h 2793"/>
                        <a:gd name="connsiteX0" fmla="*/ 0 w 10000"/>
                        <a:gd name="connsiteY0" fmla="*/ 0 h 9288"/>
                        <a:gd name="connsiteX1" fmla="*/ 10000 w 10000"/>
                        <a:gd name="connsiteY1" fmla="*/ 359 h 9288"/>
                        <a:gd name="connsiteX2" fmla="*/ 9981 w 10000"/>
                        <a:gd name="connsiteY2" fmla="*/ 7165 h 9288"/>
                        <a:gd name="connsiteX3" fmla="*/ 9919 w 10000"/>
                        <a:gd name="connsiteY3" fmla="*/ 7734 h 9288"/>
                        <a:gd name="connsiteX4" fmla="*/ 9776 w 10000"/>
                        <a:gd name="connsiteY4" fmla="*/ 8235 h 9288"/>
                        <a:gd name="connsiteX5" fmla="*/ 9530 w 10000"/>
                        <a:gd name="connsiteY5" fmla="*/ 8672 h 9288"/>
                        <a:gd name="connsiteX6" fmla="*/ 9212 w 10000"/>
                        <a:gd name="connsiteY6" fmla="*/ 9005 h 9288"/>
                        <a:gd name="connsiteX7" fmla="*/ 8833 w 10000"/>
                        <a:gd name="connsiteY7" fmla="*/ 9234 h 9288"/>
                        <a:gd name="connsiteX8" fmla="*/ 8423 w 10000"/>
                        <a:gd name="connsiteY8" fmla="*/ 9288 h 9288"/>
                        <a:gd name="connsiteX9" fmla="*/ 1564 w 10000"/>
                        <a:gd name="connsiteY9" fmla="*/ 9288 h 9288"/>
                        <a:gd name="connsiteX10" fmla="*/ 1154 w 10000"/>
                        <a:gd name="connsiteY10" fmla="*/ 9234 h 9288"/>
                        <a:gd name="connsiteX11" fmla="*/ 785 w 10000"/>
                        <a:gd name="connsiteY11" fmla="*/ 9005 h 9288"/>
                        <a:gd name="connsiteX12" fmla="*/ 477 w 10000"/>
                        <a:gd name="connsiteY12" fmla="*/ 8672 h 9288"/>
                        <a:gd name="connsiteX13" fmla="*/ 241 w 10000"/>
                        <a:gd name="connsiteY13" fmla="*/ 8235 h 9288"/>
                        <a:gd name="connsiteX14" fmla="*/ 67 w 10000"/>
                        <a:gd name="connsiteY14" fmla="*/ 7734 h 9288"/>
                        <a:gd name="connsiteX15" fmla="*/ 16 w 10000"/>
                        <a:gd name="connsiteY15" fmla="*/ 7165 h 9288"/>
                        <a:gd name="connsiteX16" fmla="*/ 0 w 10000"/>
                        <a:gd name="connsiteY16" fmla="*/ 0 h 9288"/>
                        <a:gd name="connsiteX0" fmla="*/ 755 w 10755"/>
                        <a:gd name="connsiteY0" fmla="*/ 320 h 10320"/>
                        <a:gd name="connsiteX1" fmla="*/ 10755 w 10755"/>
                        <a:gd name="connsiteY1" fmla="*/ 707 h 10320"/>
                        <a:gd name="connsiteX2" fmla="*/ 10736 w 10755"/>
                        <a:gd name="connsiteY2" fmla="*/ 8034 h 10320"/>
                        <a:gd name="connsiteX3" fmla="*/ 10674 w 10755"/>
                        <a:gd name="connsiteY3" fmla="*/ 8647 h 10320"/>
                        <a:gd name="connsiteX4" fmla="*/ 10531 w 10755"/>
                        <a:gd name="connsiteY4" fmla="*/ 9186 h 10320"/>
                        <a:gd name="connsiteX5" fmla="*/ 10285 w 10755"/>
                        <a:gd name="connsiteY5" fmla="*/ 9657 h 10320"/>
                        <a:gd name="connsiteX6" fmla="*/ 9967 w 10755"/>
                        <a:gd name="connsiteY6" fmla="*/ 10015 h 10320"/>
                        <a:gd name="connsiteX7" fmla="*/ 9588 w 10755"/>
                        <a:gd name="connsiteY7" fmla="*/ 10262 h 10320"/>
                        <a:gd name="connsiteX8" fmla="*/ 9178 w 10755"/>
                        <a:gd name="connsiteY8" fmla="*/ 10320 h 10320"/>
                        <a:gd name="connsiteX9" fmla="*/ 2319 w 10755"/>
                        <a:gd name="connsiteY9" fmla="*/ 10320 h 10320"/>
                        <a:gd name="connsiteX10" fmla="*/ 1909 w 10755"/>
                        <a:gd name="connsiteY10" fmla="*/ 10262 h 10320"/>
                        <a:gd name="connsiteX11" fmla="*/ 1540 w 10755"/>
                        <a:gd name="connsiteY11" fmla="*/ 10015 h 10320"/>
                        <a:gd name="connsiteX12" fmla="*/ 1232 w 10755"/>
                        <a:gd name="connsiteY12" fmla="*/ 9657 h 10320"/>
                        <a:gd name="connsiteX13" fmla="*/ 996 w 10755"/>
                        <a:gd name="connsiteY13" fmla="*/ 9186 h 10320"/>
                        <a:gd name="connsiteX14" fmla="*/ 822 w 10755"/>
                        <a:gd name="connsiteY14" fmla="*/ 8647 h 10320"/>
                        <a:gd name="connsiteX15" fmla="*/ 771 w 10755"/>
                        <a:gd name="connsiteY15" fmla="*/ 8034 h 10320"/>
                        <a:gd name="connsiteX16" fmla="*/ 712 w 10755"/>
                        <a:gd name="connsiteY16" fmla="*/ 685 h 10320"/>
                        <a:gd name="connsiteX17" fmla="*/ 755 w 10755"/>
                        <a:gd name="connsiteY17" fmla="*/ 320 h 10320"/>
                        <a:gd name="connsiteX0" fmla="*/ 728 w 10771"/>
                        <a:gd name="connsiteY0" fmla="*/ 906 h 10541"/>
                        <a:gd name="connsiteX1" fmla="*/ 10771 w 10771"/>
                        <a:gd name="connsiteY1" fmla="*/ 928 h 10541"/>
                        <a:gd name="connsiteX2" fmla="*/ 10752 w 10771"/>
                        <a:gd name="connsiteY2" fmla="*/ 8255 h 10541"/>
                        <a:gd name="connsiteX3" fmla="*/ 10690 w 10771"/>
                        <a:gd name="connsiteY3" fmla="*/ 8868 h 10541"/>
                        <a:gd name="connsiteX4" fmla="*/ 10547 w 10771"/>
                        <a:gd name="connsiteY4" fmla="*/ 9407 h 10541"/>
                        <a:gd name="connsiteX5" fmla="*/ 10301 w 10771"/>
                        <a:gd name="connsiteY5" fmla="*/ 9878 h 10541"/>
                        <a:gd name="connsiteX6" fmla="*/ 9983 w 10771"/>
                        <a:gd name="connsiteY6" fmla="*/ 10236 h 10541"/>
                        <a:gd name="connsiteX7" fmla="*/ 9604 w 10771"/>
                        <a:gd name="connsiteY7" fmla="*/ 10483 h 10541"/>
                        <a:gd name="connsiteX8" fmla="*/ 9194 w 10771"/>
                        <a:gd name="connsiteY8" fmla="*/ 10541 h 10541"/>
                        <a:gd name="connsiteX9" fmla="*/ 2335 w 10771"/>
                        <a:gd name="connsiteY9" fmla="*/ 10541 h 10541"/>
                        <a:gd name="connsiteX10" fmla="*/ 1925 w 10771"/>
                        <a:gd name="connsiteY10" fmla="*/ 10483 h 10541"/>
                        <a:gd name="connsiteX11" fmla="*/ 1556 w 10771"/>
                        <a:gd name="connsiteY11" fmla="*/ 10236 h 10541"/>
                        <a:gd name="connsiteX12" fmla="*/ 1248 w 10771"/>
                        <a:gd name="connsiteY12" fmla="*/ 9878 h 10541"/>
                        <a:gd name="connsiteX13" fmla="*/ 1012 w 10771"/>
                        <a:gd name="connsiteY13" fmla="*/ 9407 h 10541"/>
                        <a:gd name="connsiteX14" fmla="*/ 838 w 10771"/>
                        <a:gd name="connsiteY14" fmla="*/ 8868 h 10541"/>
                        <a:gd name="connsiteX15" fmla="*/ 787 w 10771"/>
                        <a:gd name="connsiteY15" fmla="*/ 8255 h 10541"/>
                        <a:gd name="connsiteX16" fmla="*/ 728 w 10771"/>
                        <a:gd name="connsiteY16" fmla="*/ 906 h 10541"/>
                        <a:gd name="connsiteX0" fmla="*/ 0 w 10043"/>
                        <a:gd name="connsiteY0" fmla="*/ 906 h 10541"/>
                        <a:gd name="connsiteX1" fmla="*/ 10043 w 10043"/>
                        <a:gd name="connsiteY1" fmla="*/ 928 h 10541"/>
                        <a:gd name="connsiteX2" fmla="*/ 10024 w 10043"/>
                        <a:gd name="connsiteY2" fmla="*/ 8255 h 10541"/>
                        <a:gd name="connsiteX3" fmla="*/ 9962 w 10043"/>
                        <a:gd name="connsiteY3" fmla="*/ 8868 h 10541"/>
                        <a:gd name="connsiteX4" fmla="*/ 9819 w 10043"/>
                        <a:gd name="connsiteY4" fmla="*/ 9407 h 10541"/>
                        <a:gd name="connsiteX5" fmla="*/ 9573 w 10043"/>
                        <a:gd name="connsiteY5" fmla="*/ 9878 h 10541"/>
                        <a:gd name="connsiteX6" fmla="*/ 9255 w 10043"/>
                        <a:gd name="connsiteY6" fmla="*/ 10236 h 10541"/>
                        <a:gd name="connsiteX7" fmla="*/ 8876 w 10043"/>
                        <a:gd name="connsiteY7" fmla="*/ 10483 h 10541"/>
                        <a:gd name="connsiteX8" fmla="*/ 8466 w 10043"/>
                        <a:gd name="connsiteY8" fmla="*/ 10541 h 10541"/>
                        <a:gd name="connsiteX9" fmla="*/ 1607 w 10043"/>
                        <a:gd name="connsiteY9" fmla="*/ 10541 h 10541"/>
                        <a:gd name="connsiteX10" fmla="*/ 1197 w 10043"/>
                        <a:gd name="connsiteY10" fmla="*/ 10483 h 10541"/>
                        <a:gd name="connsiteX11" fmla="*/ 828 w 10043"/>
                        <a:gd name="connsiteY11" fmla="*/ 10236 h 10541"/>
                        <a:gd name="connsiteX12" fmla="*/ 520 w 10043"/>
                        <a:gd name="connsiteY12" fmla="*/ 9878 h 10541"/>
                        <a:gd name="connsiteX13" fmla="*/ 284 w 10043"/>
                        <a:gd name="connsiteY13" fmla="*/ 9407 h 10541"/>
                        <a:gd name="connsiteX14" fmla="*/ 110 w 10043"/>
                        <a:gd name="connsiteY14" fmla="*/ 8868 h 10541"/>
                        <a:gd name="connsiteX15" fmla="*/ 59 w 10043"/>
                        <a:gd name="connsiteY15" fmla="*/ 8255 h 10541"/>
                        <a:gd name="connsiteX16" fmla="*/ 0 w 10043"/>
                        <a:gd name="connsiteY16" fmla="*/ 906 h 10541"/>
                        <a:gd name="connsiteX0" fmla="*/ 0 w 10043"/>
                        <a:gd name="connsiteY0" fmla="*/ 0 h 9635"/>
                        <a:gd name="connsiteX1" fmla="*/ 10043 w 10043"/>
                        <a:gd name="connsiteY1" fmla="*/ 22 h 9635"/>
                        <a:gd name="connsiteX2" fmla="*/ 10024 w 10043"/>
                        <a:gd name="connsiteY2" fmla="*/ 7349 h 9635"/>
                        <a:gd name="connsiteX3" fmla="*/ 9962 w 10043"/>
                        <a:gd name="connsiteY3" fmla="*/ 7962 h 9635"/>
                        <a:gd name="connsiteX4" fmla="*/ 9819 w 10043"/>
                        <a:gd name="connsiteY4" fmla="*/ 8501 h 9635"/>
                        <a:gd name="connsiteX5" fmla="*/ 9573 w 10043"/>
                        <a:gd name="connsiteY5" fmla="*/ 8972 h 9635"/>
                        <a:gd name="connsiteX6" fmla="*/ 9255 w 10043"/>
                        <a:gd name="connsiteY6" fmla="*/ 9330 h 9635"/>
                        <a:gd name="connsiteX7" fmla="*/ 8876 w 10043"/>
                        <a:gd name="connsiteY7" fmla="*/ 9577 h 9635"/>
                        <a:gd name="connsiteX8" fmla="*/ 8466 w 10043"/>
                        <a:gd name="connsiteY8" fmla="*/ 9635 h 9635"/>
                        <a:gd name="connsiteX9" fmla="*/ 1607 w 10043"/>
                        <a:gd name="connsiteY9" fmla="*/ 9635 h 9635"/>
                        <a:gd name="connsiteX10" fmla="*/ 1197 w 10043"/>
                        <a:gd name="connsiteY10" fmla="*/ 9577 h 9635"/>
                        <a:gd name="connsiteX11" fmla="*/ 828 w 10043"/>
                        <a:gd name="connsiteY11" fmla="*/ 9330 h 9635"/>
                        <a:gd name="connsiteX12" fmla="*/ 520 w 10043"/>
                        <a:gd name="connsiteY12" fmla="*/ 8972 h 9635"/>
                        <a:gd name="connsiteX13" fmla="*/ 284 w 10043"/>
                        <a:gd name="connsiteY13" fmla="*/ 8501 h 9635"/>
                        <a:gd name="connsiteX14" fmla="*/ 110 w 10043"/>
                        <a:gd name="connsiteY14" fmla="*/ 7962 h 9635"/>
                        <a:gd name="connsiteX15" fmla="*/ 59 w 10043"/>
                        <a:gd name="connsiteY15" fmla="*/ 7349 h 9635"/>
                        <a:gd name="connsiteX16" fmla="*/ 0 w 10043"/>
                        <a:gd name="connsiteY16" fmla="*/ 0 h 9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43" h="9635">
                          <a:moveTo>
                            <a:pt x="0" y="0"/>
                          </a:moveTo>
                          <a:lnTo>
                            <a:pt x="10043" y="22"/>
                          </a:lnTo>
                          <a:cubicBezTo>
                            <a:pt x="10037" y="2464"/>
                            <a:pt x="10030" y="4905"/>
                            <a:pt x="10024" y="7349"/>
                          </a:cubicBezTo>
                          <a:cubicBezTo>
                            <a:pt x="10003" y="7550"/>
                            <a:pt x="9983" y="7762"/>
                            <a:pt x="9962" y="7962"/>
                          </a:cubicBezTo>
                          <a:cubicBezTo>
                            <a:pt x="9914" y="8140"/>
                            <a:pt x="9867" y="8328"/>
                            <a:pt x="9819" y="8501"/>
                          </a:cubicBezTo>
                          <a:lnTo>
                            <a:pt x="9573" y="8972"/>
                          </a:lnTo>
                          <a:lnTo>
                            <a:pt x="9255" y="9330"/>
                          </a:lnTo>
                          <a:lnTo>
                            <a:pt x="8876" y="9577"/>
                          </a:lnTo>
                          <a:lnTo>
                            <a:pt x="8466" y="9635"/>
                          </a:lnTo>
                          <a:lnTo>
                            <a:pt x="1607" y="9635"/>
                          </a:lnTo>
                          <a:lnTo>
                            <a:pt x="1197" y="9577"/>
                          </a:lnTo>
                          <a:lnTo>
                            <a:pt x="828" y="9330"/>
                          </a:lnTo>
                          <a:lnTo>
                            <a:pt x="520" y="8972"/>
                          </a:lnTo>
                          <a:lnTo>
                            <a:pt x="284" y="8501"/>
                          </a:lnTo>
                          <a:lnTo>
                            <a:pt x="110" y="7962"/>
                          </a:lnTo>
                          <a:cubicBezTo>
                            <a:pt x="93" y="7762"/>
                            <a:pt x="76" y="7550"/>
                            <a:pt x="59" y="7349"/>
                          </a:cubicBezTo>
                          <a:cubicBezTo>
                            <a:pt x="39" y="4899"/>
                            <a:pt x="20" y="2450"/>
                            <a:pt x="0" y="0"/>
                          </a:cubicBezTo>
                          <a:close/>
                        </a:path>
                      </a:pathLst>
                    </a:custGeom>
                    <a:gradFill>
                      <a:gsLst>
                        <a:gs pos="83000">
                          <a:schemeClr val="bg1">
                            <a:lumMod val="63000"/>
                          </a:schemeClr>
                        </a:gs>
                        <a:gs pos="0">
                          <a:srgbClr val="5A5A5A">
                            <a:lumMod val="54000"/>
                          </a:srgbClr>
                        </a:gs>
                        <a:gs pos="39195">
                          <a:schemeClr val="bg1">
                            <a:lumMod val="89000"/>
                            <a:lumOff val="11000"/>
                          </a:schemeClr>
                        </a:gs>
                        <a:gs pos="62000">
                          <a:srgbClr val="000000">
                            <a:lumMod val="77000"/>
                          </a:srgbClr>
                        </a:gs>
                        <a:gs pos="13000">
                          <a:schemeClr val="bg1">
                            <a:lumMod val="65000"/>
                          </a:schemeClr>
                        </a:gs>
                        <a:gs pos="100000">
                          <a:schemeClr val="tx1">
                            <a:alpha val="53000"/>
                            <a:lumMod val="66000"/>
                            <a:lumOff val="34000"/>
                          </a:schemeClr>
                        </a:gs>
                      </a:gsLst>
                      <a:lin ang="0" scaled="1"/>
                    </a:gra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002060"/>
                        </a:solidFill>
                        <a:effectLst/>
                        <a:uLnTx/>
                        <a:uFillTx/>
                        <a:latin typeface="Arial"/>
                        <a:ea typeface="+mn-ea"/>
                        <a:cs typeface="+mn-cs"/>
                      </a:endParaRPr>
                    </a:p>
                  </p:txBody>
                </p:sp>
              </p:grpSp>
              <p:sp>
                <p:nvSpPr>
                  <p:cNvPr id="261" name="Oval 260">
                    <a:extLst>
                      <a:ext uri="{FF2B5EF4-FFF2-40B4-BE49-F238E27FC236}">
                        <a16:creationId xmlns:a16="http://schemas.microsoft.com/office/drawing/2014/main" id="{172E1139-AEDB-4CD0-FE83-5BEEE0DAF9D7}"/>
                      </a:ext>
                    </a:extLst>
                  </p:cNvPr>
                  <p:cNvSpPr/>
                  <p:nvPr/>
                </p:nvSpPr>
                <p:spPr>
                  <a:xfrm rot="3902345">
                    <a:off x="9328315" y="3749459"/>
                    <a:ext cx="1298566" cy="828465"/>
                  </a:xfrm>
                  <a:prstGeom prst="ellipse">
                    <a:avLst/>
                  </a:prstGeom>
                  <a:gradFill>
                    <a:gsLst>
                      <a:gs pos="0">
                        <a:sysClr val="window" lastClr="FFFFFF">
                          <a:lumMod val="100000"/>
                          <a:alpha val="90000"/>
                        </a:sysClr>
                      </a:gs>
                      <a:gs pos="100000">
                        <a:sysClr val="window" lastClr="FFFFFF">
                          <a:alpha val="0"/>
                        </a:sysClr>
                      </a:gs>
                    </a:gsLst>
                    <a:lin ang="5400000" scaled="1"/>
                  </a:gradFill>
                  <a:ln w="127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2060"/>
                      </a:solidFill>
                      <a:effectLst/>
                      <a:uLnTx/>
                      <a:uFillTx/>
                      <a:latin typeface="Calibri"/>
                      <a:ea typeface="+mn-ea"/>
                      <a:cs typeface="+mn-cs"/>
                    </a:endParaRPr>
                  </a:p>
                </p:txBody>
              </p:sp>
              <p:graphicFrame>
                <p:nvGraphicFramePr>
                  <p:cNvPr id="262" name="Chart 261">
                    <a:extLst>
                      <a:ext uri="{FF2B5EF4-FFF2-40B4-BE49-F238E27FC236}">
                        <a16:creationId xmlns:a16="http://schemas.microsoft.com/office/drawing/2014/main" id="{537BADFA-9A4B-CD84-F62F-74F450DD1F19}"/>
                      </a:ext>
                    </a:extLst>
                  </p:cNvPr>
                  <p:cNvGraphicFramePr/>
                  <p:nvPr/>
                </p:nvGraphicFramePr>
                <p:xfrm>
                  <a:off x="8657467" y="3362322"/>
                  <a:ext cx="2034531" cy="1870222"/>
                </p:xfrm>
                <a:graphic>
                  <a:graphicData uri="http://schemas.openxmlformats.org/drawingml/2006/chart">
                    <c:chart xmlns:c="http://schemas.openxmlformats.org/drawingml/2006/chart" xmlns:r="http://schemas.openxmlformats.org/officeDocument/2006/relationships" r:id="rId9"/>
                  </a:graphicData>
                </a:graphic>
              </p:graphicFrame>
              <p:sp>
                <p:nvSpPr>
                  <p:cNvPr id="263" name="Oval 262">
                    <a:extLst>
                      <a:ext uri="{FF2B5EF4-FFF2-40B4-BE49-F238E27FC236}">
                        <a16:creationId xmlns:a16="http://schemas.microsoft.com/office/drawing/2014/main" id="{096CC465-D9D8-3BD2-7599-650D2EE7AA92}"/>
                      </a:ext>
                    </a:extLst>
                  </p:cNvPr>
                  <p:cNvSpPr/>
                  <p:nvPr/>
                </p:nvSpPr>
                <p:spPr>
                  <a:xfrm>
                    <a:off x="8826727" y="3460570"/>
                    <a:ext cx="1683410" cy="1683410"/>
                  </a:xfrm>
                  <a:prstGeom prst="ellipse">
                    <a:avLst/>
                  </a:prstGeom>
                  <a:gradFill flip="none" rotWithShape="1">
                    <a:gsLst>
                      <a:gs pos="45000">
                        <a:sysClr val="window" lastClr="FFFFFF">
                          <a:lumMod val="0"/>
                          <a:lumOff val="100000"/>
                          <a:alpha val="0"/>
                        </a:sysClr>
                      </a:gs>
                      <a:gs pos="79000">
                        <a:schemeClr val="tx1">
                          <a:lumMod val="56000"/>
                        </a:schemeClr>
                      </a:gs>
                    </a:gsLst>
                    <a:path path="circle">
                      <a:fillToRect l="50000" t="50000" r="50000" b="50000"/>
                    </a:path>
                    <a:tileRect/>
                  </a:gradFill>
                  <a:ln w="127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2060"/>
                      </a:solidFill>
                      <a:effectLst/>
                      <a:uLnTx/>
                      <a:uFillTx/>
                      <a:latin typeface="Calibri"/>
                      <a:ea typeface="+mn-ea"/>
                      <a:cs typeface="+mn-cs"/>
                    </a:endParaRPr>
                  </a:p>
                </p:txBody>
              </p:sp>
            </p:grpSp>
            <p:pic>
              <p:nvPicPr>
                <p:cNvPr id="259" name="Picture 258">
                  <a:extLst>
                    <a:ext uri="{FF2B5EF4-FFF2-40B4-BE49-F238E27FC236}">
                      <a16:creationId xmlns:a16="http://schemas.microsoft.com/office/drawing/2014/main" id="{D044F0C9-19BD-4B06-5CE3-938B4036C9D3}"/>
                    </a:ext>
                  </a:extLst>
                </p:cNvPr>
                <p:cNvPicPr>
                  <a:picLocks noChangeAspect="1"/>
                </p:cNvPicPr>
                <p:nvPr/>
              </p:nvPicPr>
              <p:blipFill>
                <a:blip r:embed="rId10" cstate="print">
                  <a:alphaModFix/>
                  <a:extLst>
                    <a:ext uri="{28A0092B-C50C-407E-A947-70E740481C1C}">
                      <a14:useLocalDpi xmlns:a14="http://schemas.microsoft.com/office/drawing/2010/main"/>
                    </a:ext>
                  </a:extLst>
                </a:blip>
                <a:stretch>
                  <a:fillRect/>
                </a:stretch>
              </p:blipFill>
              <p:spPr>
                <a:xfrm>
                  <a:off x="8292231" y="3365185"/>
                  <a:ext cx="1462162" cy="1457622"/>
                </a:xfrm>
                <a:prstGeom prst="rect">
                  <a:avLst/>
                </a:prstGeom>
              </p:spPr>
            </p:pic>
          </p:grpSp>
          <p:sp>
            <p:nvSpPr>
              <p:cNvPr id="257" name="Oval 256">
                <a:extLst>
                  <a:ext uri="{FF2B5EF4-FFF2-40B4-BE49-F238E27FC236}">
                    <a16:creationId xmlns:a16="http://schemas.microsoft.com/office/drawing/2014/main" id="{A3D4F717-4C4B-D62B-0884-159CEB09D602}"/>
                  </a:ext>
                </a:extLst>
              </p:cNvPr>
              <p:cNvSpPr/>
              <p:nvPr/>
            </p:nvSpPr>
            <p:spPr>
              <a:xfrm>
                <a:off x="3481753" y="4750826"/>
                <a:ext cx="577830" cy="580965"/>
              </a:xfrm>
              <a:prstGeom prst="ellipse">
                <a:avLst/>
              </a:prstGeom>
              <a:solidFill>
                <a:srgbClr val="D0E0E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002060"/>
                  </a:solidFill>
                  <a:effectLst/>
                  <a:uLnTx/>
                  <a:uFillTx/>
                  <a:latin typeface="Arial"/>
                  <a:ea typeface="+mn-ea"/>
                  <a:cs typeface="+mn-cs"/>
                </a:endParaRPr>
              </a:p>
            </p:txBody>
          </p:sp>
        </p:grpSp>
        <p:sp>
          <p:nvSpPr>
            <p:cNvPr id="274" name="TextBox 273">
              <a:extLst>
                <a:ext uri="{FF2B5EF4-FFF2-40B4-BE49-F238E27FC236}">
                  <a16:creationId xmlns:a16="http://schemas.microsoft.com/office/drawing/2014/main" id="{4799C1EE-AE87-D760-FB77-4BFFD03C891B}"/>
                </a:ext>
              </a:extLst>
            </p:cNvPr>
            <p:cNvSpPr txBox="1"/>
            <p:nvPr/>
          </p:nvSpPr>
          <p:spPr>
            <a:xfrm>
              <a:off x="1746471" y="2863944"/>
              <a:ext cx="1458192" cy="261610"/>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100" b="1" i="0" u="none" strike="noStrike" kern="1200" cap="none" spc="0" normalizeH="0" baseline="0" noProof="0" dirty="0">
                  <a:ln>
                    <a:noFill/>
                  </a:ln>
                  <a:solidFill>
                    <a:srgbClr val="002060"/>
                  </a:solidFill>
                  <a:effectLst/>
                  <a:uLnTx/>
                  <a:uFillTx/>
                  <a:latin typeface="Aptos" panose="020B0004020202020204" pitchFamily="34" charset="0"/>
                  <a:ea typeface="+mn-ea"/>
                  <a:cs typeface="Arial" panose="020B0604020202020204" pitchFamily="34" charset="0"/>
                </a:rPr>
                <a:t>Gap Analysis</a:t>
              </a:r>
            </a:p>
          </p:txBody>
        </p:sp>
        <p:grpSp>
          <p:nvGrpSpPr>
            <p:cNvPr id="43" name="Group 42">
              <a:extLst>
                <a:ext uri="{FF2B5EF4-FFF2-40B4-BE49-F238E27FC236}">
                  <a16:creationId xmlns:a16="http://schemas.microsoft.com/office/drawing/2014/main" id="{2F05EA5D-1D60-1BB5-9788-35FDA72A3811}"/>
                </a:ext>
              </a:extLst>
            </p:cNvPr>
            <p:cNvGrpSpPr/>
            <p:nvPr/>
          </p:nvGrpSpPr>
          <p:grpSpPr>
            <a:xfrm>
              <a:off x="976009" y="2736473"/>
              <a:ext cx="964081" cy="922067"/>
              <a:chOff x="1074329" y="2673342"/>
              <a:chExt cx="964081" cy="922067"/>
            </a:xfrm>
          </p:grpSpPr>
          <p:grpSp>
            <p:nvGrpSpPr>
              <p:cNvPr id="100" name="Google Shape;223;p16">
                <a:extLst>
                  <a:ext uri="{FF2B5EF4-FFF2-40B4-BE49-F238E27FC236}">
                    <a16:creationId xmlns:a16="http://schemas.microsoft.com/office/drawing/2014/main" id="{E042ABF2-918D-1CAE-592C-B301DF80DB6D}"/>
                  </a:ext>
                </a:extLst>
              </p:cNvPr>
              <p:cNvGrpSpPr/>
              <p:nvPr/>
            </p:nvGrpSpPr>
            <p:grpSpPr>
              <a:xfrm>
                <a:off x="1220502" y="3293403"/>
                <a:ext cx="314768" cy="302006"/>
                <a:chOff x="4395375" y="2346324"/>
                <a:chExt cx="335410" cy="321811"/>
              </a:xfrm>
              <a:solidFill>
                <a:srgbClr val="34A0A4"/>
              </a:solidFill>
            </p:grpSpPr>
            <p:sp>
              <p:nvSpPr>
                <p:cNvPr id="108" name="Google Shape;224;p16">
                  <a:extLst>
                    <a:ext uri="{FF2B5EF4-FFF2-40B4-BE49-F238E27FC236}">
                      <a16:creationId xmlns:a16="http://schemas.microsoft.com/office/drawing/2014/main" id="{7BD4E317-B886-0316-53CE-DF0DCE87876D}"/>
                    </a:ext>
                  </a:extLst>
                </p:cNvPr>
                <p:cNvSpPr/>
                <p:nvPr/>
              </p:nvSpPr>
              <p:spPr>
                <a:xfrm>
                  <a:off x="4545094" y="2346324"/>
                  <a:ext cx="36071" cy="321544"/>
                </a:xfrm>
                <a:custGeom>
                  <a:avLst/>
                  <a:gdLst/>
                  <a:ahLst/>
                  <a:cxnLst/>
                  <a:rect l="l" t="t" r="r" b="b"/>
                  <a:pathLst>
                    <a:path w="385" h="3432" extrusionOk="0">
                      <a:moveTo>
                        <a:pt x="192" y="1"/>
                      </a:moveTo>
                      <a:cubicBezTo>
                        <a:pt x="86" y="1"/>
                        <a:pt x="1" y="86"/>
                        <a:pt x="1" y="192"/>
                      </a:cubicBezTo>
                      <a:lnTo>
                        <a:pt x="1" y="3239"/>
                      </a:lnTo>
                      <a:cubicBezTo>
                        <a:pt x="1" y="3347"/>
                        <a:pt x="86" y="3431"/>
                        <a:pt x="192" y="3431"/>
                      </a:cubicBezTo>
                      <a:cubicBezTo>
                        <a:pt x="298" y="3431"/>
                        <a:pt x="384" y="3347"/>
                        <a:pt x="384" y="3239"/>
                      </a:cubicBezTo>
                      <a:lnTo>
                        <a:pt x="384" y="192"/>
                      </a:lnTo>
                      <a:cubicBezTo>
                        <a:pt x="384" y="86"/>
                        <a:pt x="298" y="1"/>
                        <a:pt x="192"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sp>
              <p:nvSpPr>
                <p:cNvPr id="109" name="Google Shape;225;p16">
                  <a:extLst>
                    <a:ext uri="{FF2B5EF4-FFF2-40B4-BE49-F238E27FC236}">
                      <a16:creationId xmlns:a16="http://schemas.microsoft.com/office/drawing/2014/main" id="{8B56CE75-2DC3-D451-020E-D60F6069D43B}"/>
                    </a:ext>
                  </a:extLst>
                </p:cNvPr>
                <p:cNvSpPr/>
                <p:nvPr/>
              </p:nvSpPr>
              <p:spPr>
                <a:xfrm>
                  <a:off x="4395375" y="2484223"/>
                  <a:ext cx="335410" cy="183912"/>
                </a:xfrm>
                <a:custGeom>
                  <a:avLst/>
                  <a:gdLst/>
                  <a:ahLst/>
                  <a:cxnLst/>
                  <a:rect l="l" t="t" r="r" b="b"/>
                  <a:pathLst>
                    <a:path w="3580" h="1963" extrusionOk="0">
                      <a:moveTo>
                        <a:pt x="212" y="0"/>
                      </a:moveTo>
                      <a:cubicBezTo>
                        <a:pt x="163" y="0"/>
                        <a:pt x="114" y="19"/>
                        <a:pt x="76" y="56"/>
                      </a:cubicBezTo>
                      <a:cubicBezTo>
                        <a:pt x="0" y="132"/>
                        <a:pt x="0" y="254"/>
                        <a:pt x="76" y="330"/>
                      </a:cubicBezTo>
                      <a:lnTo>
                        <a:pt x="1654" y="1906"/>
                      </a:lnTo>
                      <a:cubicBezTo>
                        <a:pt x="1691" y="1942"/>
                        <a:pt x="1739" y="1963"/>
                        <a:pt x="1790" y="1963"/>
                      </a:cubicBezTo>
                      <a:cubicBezTo>
                        <a:pt x="1840" y="1963"/>
                        <a:pt x="1890" y="1942"/>
                        <a:pt x="1927" y="1906"/>
                      </a:cubicBezTo>
                      <a:lnTo>
                        <a:pt x="3504" y="330"/>
                      </a:lnTo>
                      <a:cubicBezTo>
                        <a:pt x="3580" y="254"/>
                        <a:pt x="3580" y="132"/>
                        <a:pt x="3504" y="56"/>
                      </a:cubicBezTo>
                      <a:cubicBezTo>
                        <a:pt x="3466" y="19"/>
                        <a:pt x="3417" y="0"/>
                        <a:pt x="3367" y="0"/>
                      </a:cubicBezTo>
                      <a:cubicBezTo>
                        <a:pt x="3318" y="0"/>
                        <a:pt x="3269" y="19"/>
                        <a:pt x="3232" y="56"/>
                      </a:cubicBezTo>
                      <a:lnTo>
                        <a:pt x="1790" y="1498"/>
                      </a:lnTo>
                      <a:lnTo>
                        <a:pt x="348" y="56"/>
                      </a:lnTo>
                      <a:cubicBezTo>
                        <a:pt x="310" y="19"/>
                        <a:pt x="261" y="0"/>
                        <a:pt x="212"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grpSp>
          <p:grpSp>
            <p:nvGrpSpPr>
              <p:cNvPr id="101" name="Group 100">
                <a:extLst>
                  <a:ext uri="{FF2B5EF4-FFF2-40B4-BE49-F238E27FC236}">
                    <a16:creationId xmlns:a16="http://schemas.microsoft.com/office/drawing/2014/main" id="{9F497EC0-44AD-7FD8-C761-484CA0251BDE}"/>
                  </a:ext>
                </a:extLst>
              </p:cNvPr>
              <p:cNvGrpSpPr/>
              <p:nvPr/>
            </p:nvGrpSpPr>
            <p:grpSpPr>
              <a:xfrm>
                <a:off x="1074329" y="2673342"/>
                <a:ext cx="577801" cy="574439"/>
                <a:chOff x="6170430" y="2057262"/>
                <a:chExt cx="1213143" cy="1213224"/>
              </a:xfrm>
            </p:grpSpPr>
            <p:sp>
              <p:nvSpPr>
                <p:cNvPr id="102" name="Google Shape;221;p16">
                  <a:extLst>
                    <a:ext uri="{FF2B5EF4-FFF2-40B4-BE49-F238E27FC236}">
                      <a16:creationId xmlns:a16="http://schemas.microsoft.com/office/drawing/2014/main" id="{E98E06D8-9C5F-BB4A-B5B6-A9ED20797D2D}"/>
                    </a:ext>
                  </a:extLst>
                </p:cNvPr>
                <p:cNvSpPr/>
                <p:nvPr/>
              </p:nvSpPr>
              <p:spPr>
                <a:xfrm>
                  <a:off x="6265398" y="2156313"/>
                  <a:ext cx="1023206" cy="1024044"/>
                </a:xfrm>
                <a:custGeom>
                  <a:avLst/>
                  <a:gdLst/>
                  <a:ahLst/>
                  <a:cxnLst/>
                  <a:rect l="l" t="t" r="r" b="b"/>
                  <a:pathLst>
                    <a:path w="12203" h="12213" extrusionOk="0">
                      <a:moveTo>
                        <a:pt x="5896" y="1"/>
                      </a:moveTo>
                      <a:cubicBezTo>
                        <a:pt x="5648" y="1"/>
                        <a:pt x="5510" y="20"/>
                        <a:pt x="5510" y="20"/>
                      </a:cubicBezTo>
                      <a:cubicBezTo>
                        <a:pt x="5847" y="333"/>
                        <a:pt x="6159" y="1751"/>
                        <a:pt x="6317" y="2493"/>
                      </a:cubicBezTo>
                      <a:cubicBezTo>
                        <a:pt x="6357" y="2680"/>
                        <a:pt x="6387" y="2834"/>
                        <a:pt x="6404" y="2930"/>
                      </a:cubicBezTo>
                      <a:lnTo>
                        <a:pt x="6404" y="2931"/>
                      </a:lnTo>
                      <a:cubicBezTo>
                        <a:pt x="6625" y="4132"/>
                        <a:pt x="7317" y="4496"/>
                        <a:pt x="7897" y="4496"/>
                      </a:cubicBezTo>
                      <a:cubicBezTo>
                        <a:pt x="8342" y="4496"/>
                        <a:pt x="8721" y="4280"/>
                        <a:pt x="8765" y="4063"/>
                      </a:cubicBezTo>
                      <a:cubicBezTo>
                        <a:pt x="9046" y="2707"/>
                        <a:pt x="7893" y="1499"/>
                        <a:pt x="6780" y="672"/>
                      </a:cubicBezTo>
                      <a:lnTo>
                        <a:pt x="6780" y="672"/>
                      </a:lnTo>
                      <a:cubicBezTo>
                        <a:pt x="6970" y="765"/>
                        <a:pt x="9026" y="949"/>
                        <a:pt x="10358" y="2518"/>
                      </a:cubicBezTo>
                      <a:lnTo>
                        <a:pt x="10356" y="2518"/>
                      </a:lnTo>
                      <a:cubicBezTo>
                        <a:pt x="10635" y="2845"/>
                        <a:pt x="10817" y="3203"/>
                        <a:pt x="11015" y="3588"/>
                      </a:cubicBezTo>
                      <a:cubicBezTo>
                        <a:pt x="11405" y="4345"/>
                        <a:pt x="11625" y="5202"/>
                        <a:pt x="11625" y="6113"/>
                      </a:cubicBezTo>
                      <a:cubicBezTo>
                        <a:pt x="11625" y="9164"/>
                        <a:pt x="9151" y="11638"/>
                        <a:pt x="6100" y="11638"/>
                      </a:cubicBezTo>
                      <a:cubicBezTo>
                        <a:pt x="3048" y="11638"/>
                        <a:pt x="575" y="9164"/>
                        <a:pt x="575" y="6113"/>
                      </a:cubicBezTo>
                      <a:cubicBezTo>
                        <a:pt x="575" y="3439"/>
                        <a:pt x="2473" y="1211"/>
                        <a:pt x="4993" y="697"/>
                      </a:cubicBezTo>
                      <a:cubicBezTo>
                        <a:pt x="4969" y="645"/>
                        <a:pt x="4951" y="610"/>
                        <a:pt x="4936" y="589"/>
                      </a:cubicBezTo>
                      <a:lnTo>
                        <a:pt x="4535" y="215"/>
                      </a:lnTo>
                      <a:cubicBezTo>
                        <a:pt x="1924" y="907"/>
                        <a:pt x="1" y="3285"/>
                        <a:pt x="1" y="6111"/>
                      </a:cubicBezTo>
                      <a:cubicBezTo>
                        <a:pt x="1" y="9480"/>
                        <a:pt x="2733" y="12212"/>
                        <a:pt x="6101" y="12212"/>
                      </a:cubicBezTo>
                      <a:cubicBezTo>
                        <a:pt x="9469" y="12212"/>
                        <a:pt x="12202" y="9480"/>
                        <a:pt x="12202" y="6111"/>
                      </a:cubicBezTo>
                      <a:cubicBezTo>
                        <a:pt x="12200" y="5217"/>
                        <a:pt x="12006" y="4367"/>
                        <a:pt x="11660" y="3601"/>
                      </a:cubicBezTo>
                      <a:cubicBezTo>
                        <a:pt x="11530" y="3315"/>
                        <a:pt x="11381" y="3043"/>
                        <a:pt x="11211" y="2784"/>
                      </a:cubicBezTo>
                      <a:lnTo>
                        <a:pt x="11212" y="2784"/>
                      </a:lnTo>
                      <a:cubicBezTo>
                        <a:pt x="11162" y="2708"/>
                        <a:pt x="11111" y="2634"/>
                        <a:pt x="11057" y="2561"/>
                      </a:cubicBezTo>
                      <a:cubicBezTo>
                        <a:pt x="11047" y="2547"/>
                        <a:pt x="11038" y="2533"/>
                        <a:pt x="11028" y="2518"/>
                      </a:cubicBezTo>
                      <a:lnTo>
                        <a:pt x="11027" y="2518"/>
                      </a:lnTo>
                      <a:cubicBezTo>
                        <a:pt x="10069" y="1242"/>
                        <a:pt x="8561" y="496"/>
                        <a:pt x="8030" y="372"/>
                      </a:cubicBezTo>
                      <a:cubicBezTo>
                        <a:pt x="7084" y="58"/>
                        <a:pt x="6325" y="1"/>
                        <a:pt x="5896" y="1"/>
                      </a:cubicBezTo>
                      <a:close/>
                    </a:path>
                  </a:pathLst>
                </a:custGeom>
                <a:solidFill>
                  <a:srgbClr val="34A0A4"/>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grpSp>
              <p:nvGrpSpPr>
                <p:cNvPr id="103" name="Google Shape;226;p16">
                  <a:extLst>
                    <a:ext uri="{FF2B5EF4-FFF2-40B4-BE49-F238E27FC236}">
                      <a16:creationId xmlns:a16="http://schemas.microsoft.com/office/drawing/2014/main" id="{EC8818BF-B53B-A745-0EF7-AE53616690B9}"/>
                    </a:ext>
                  </a:extLst>
                </p:cNvPr>
                <p:cNvGrpSpPr/>
                <p:nvPr/>
              </p:nvGrpSpPr>
              <p:grpSpPr>
                <a:xfrm>
                  <a:off x="6410095" y="2490971"/>
                  <a:ext cx="743578" cy="542105"/>
                  <a:chOff x="4154118" y="3891132"/>
                  <a:chExt cx="736410" cy="536942"/>
                </a:xfrm>
                <a:solidFill>
                  <a:srgbClr val="34A0A4"/>
                </a:solidFill>
              </p:grpSpPr>
              <p:sp>
                <p:nvSpPr>
                  <p:cNvPr id="105" name="Google Shape;227;p16">
                    <a:extLst>
                      <a:ext uri="{FF2B5EF4-FFF2-40B4-BE49-F238E27FC236}">
                        <a16:creationId xmlns:a16="http://schemas.microsoft.com/office/drawing/2014/main" id="{10CEC546-B6F6-2C2D-C893-C2622E76EFDA}"/>
                      </a:ext>
                    </a:extLst>
                  </p:cNvPr>
                  <p:cNvSpPr/>
                  <p:nvPr/>
                </p:nvSpPr>
                <p:spPr>
                  <a:xfrm>
                    <a:off x="4154118" y="4028620"/>
                    <a:ext cx="352087" cy="399398"/>
                  </a:xfrm>
                  <a:custGeom>
                    <a:avLst/>
                    <a:gdLst/>
                    <a:ahLst/>
                    <a:cxnLst/>
                    <a:rect l="l" t="t" r="r" b="b"/>
                    <a:pathLst>
                      <a:path w="3758" h="4263" extrusionOk="0">
                        <a:moveTo>
                          <a:pt x="142" y="0"/>
                        </a:moveTo>
                        <a:cubicBezTo>
                          <a:pt x="132" y="0"/>
                          <a:pt x="122" y="0"/>
                          <a:pt x="112" y="1"/>
                        </a:cubicBezTo>
                        <a:cubicBezTo>
                          <a:pt x="46" y="5"/>
                          <a:pt x="0" y="67"/>
                          <a:pt x="14" y="131"/>
                        </a:cubicBezTo>
                        <a:lnTo>
                          <a:pt x="522" y="2415"/>
                        </a:lnTo>
                        <a:cubicBezTo>
                          <a:pt x="569" y="2640"/>
                          <a:pt x="720" y="2828"/>
                          <a:pt x="927" y="2926"/>
                        </a:cubicBezTo>
                        <a:lnTo>
                          <a:pt x="1848" y="3360"/>
                        </a:lnTo>
                        <a:cubicBezTo>
                          <a:pt x="2040" y="3451"/>
                          <a:pt x="2163" y="3643"/>
                          <a:pt x="2163" y="3855"/>
                        </a:cubicBezTo>
                        <a:lnTo>
                          <a:pt x="2163" y="4263"/>
                        </a:lnTo>
                        <a:lnTo>
                          <a:pt x="3757" y="4263"/>
                        </a:lnTo>
                        <a:lnTo>
                          <a:pt x="3757" y="2526"/>
                        </a:lnTo>
                        <a:cubicBezTo>
                          <a:pt x="3757" y="2352"/>
                          <a:pt x="3677" y="2188"/>
                          <a:pt x="3538" y="2081"/>
                        </a:cubicBezTo>
                        <a:lnTo>
                          <a:pt x="2621" y="1373"/>
                        </a:lnTo>
                        <a:cubicBezTo>
                          <a:pt x="2569" y="1333"/>
                          <a:pt x="2510" y="1315"/>
                          <a:pt x="2451" y="1315"/>
                        </a:cubicBezTo>
                        <a:cubicBezTo>
                          <a:pt x="2330" y="1315"/>
                          <a:pt x="2213" y="1394"/>
                          <a:pt x="2178" y="1525"/>
                        </a:cubicBezTo>
                        <a:cubicBezTo>
                          <a:pt x="2150" y="1629"/>
                          <a:pt x="2186" y="1743"/>
                          <a:pt x="2268" y="1811"/>
                        </a:cubicBezTo>
                        <a:lnTo>
                          <a:pt x="2623" y="2109"/>
                        </a:lnTo>
                        <a:cubicBezTo>
                          <a:pt x="2682" y="2159"/>
                          <a:pt x="2717" y="2232"/>
                          <a:pt x="2717" y="2308"/>
                        </a:cubicBezTo>
                        <a:lnTo>
                          <a:pt x="2717" y="2709"/>
                        </a:lnTo>
                        <a:lnTo>
                          <a:pt x="1275" y="2065"/>
                        </a:lnTo>
                        <a:lnTo>
                          <a:pt x="609" y="321"/>
                        </a:lnTo>
                        <a:cubicBezTo>
                          <a:pt x="535" y="126"/>
                          <a:pt x="347" y="0"/>
                          <a:pt x="142"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sp>
                <p:nvSpPr>
                  <p:cNvPr id="106" name="Google Shape;228;p16">
                    <a:extLst>
                      <a:ext uri="{FF2B5EF4-FFF2-40B4-BE49-F238E27FC236}">
                        <a16:creationId xmlns:a16="http://schemas.microsoft.com/office/drawing/2014/main" id="{8249C990-9E90-D4A5-9B16-AF4D6E63C1A8}"/>
                      </a:ext>
                    </a:extLst>
                  </p:cNvPr>
                  <p:cNvSpPr/>
                  <p:nvPr/>
                </p:nvSpPr>
                <p:spPr>
                  <a:xfrm>
                    <a:off x="4538254" y="4028672"/>
                    <a:ext cx="352274" cy="399402"/>
                  </a:xfrm>
                  <a:custGeom>
                    <a:avLst/>
                    <a:gdLst/>
                    <a:ahLst/>
                    <a:cxnLst/>
                    <a:rect l="l" t="t" r="r" b="b"/>
                    <a:pathLst>
                      <a:path w="3760" h="4263" extrusionOk="0">
                        <a:moveTo>
                          <a:pt x="3617" y="0"/>
                        </a:moveTo>
                        <a:cubicBezTo>
                          <a:pt x="3412" y="0"/>
                          <a:pt x="3224" y="126"/>
                          <a:pt x="3150" y="321"/>
                        </a:cubicBezTo>
                        <a:lnTo>
                          <a:pt x="2484" y="2065"/>
                        </a:lnTo>
                        <a:lnTo>
                          <a:pt x="1043" y="2709"/>
                        </a:lnTo>
                        <a:lnTo>
                          <a:pt x="1043" y="2308"/>
                        </a:lnTo>
                        <a:cubicBezTo>
                          <a:pt x="1043" y="2232"/>
                          <a:pt x="1077" y="2159"/>
                          <a:pt x="1136" y="2109"/>
                        </a:cubicBezTo>
                        <a:lnTo>
                          <a:pt x="1490" y="1811"/>
                        </a:lnTo>
                        <a:cubicBezTo>
                          <a:pt x="1574" y="1743"/>
                          <a:pt x="1609" y="1629"/>
                          <a:pt x="1581" y="1525"/>
                        </a:cubicBezTo>
                        <a:cubicBezTo>
                          <a:pt x="1546" y="1394"/>
                          <a:pt x="1430" y="1315"/>
                          <a:pt x="1308" y="1315"/>
                        </a:cubicBezTo>
                        <a:cubicBezTo>
                          <a:pt x="1250" y="1315"/>
                          <a:pt x="1190" y="1333"/>
                          <a:pt x="1138" y="1373"/>
                        </a:cubicBezTo>
                        <a:lnTo>
                          <a:pt x="220" y="2081"/>
                        </a:lnTo>
                        <a:cubicBezTo>
                          <a:pt x="82" y="2188"/>
                          <a:pt x="1" y="2352"/>
                          <a:pt x="1" y="2526"/>
                        </a:cubicBezTo>
                        <a:lnTo>
                          <a:pt x="1" y="4263"/>
                        </a:lnTo>
                        <a:lnTo>
                          <a:pt x="1596" y="4263"/>
                        </a:lnTo>
                        <a:lnTo>
                          <a:pt x="1596" y="3855"/>
                        </a:lnTo>
                        <a:cubicBezTo>
                          <a:pt x="1596" y="3643"/>
                          <a:pt x="1719" y="3451"/>
                          <a:pt x="1911" y="3360"/>
                        </a:cubicBezTo>
                        <a:lnTo>
                          <a:pt x="2832" y="2926"/>
                        </a:lnTo>
                        <a:cubicBezTo>
                          <a:pt x="3039" y="2828"/>
                          <a:pt x="3190" y="2640"/>
                          <a:pt x="3237" y="2415"/>
                        </a:cubicBezTo>
                        <a:lnTo>
                          <a:pt x="3745" y="131"/>
                        </a:lnTo>
                        <a:cubicBezTo>
                          <a:pt x="3759" y="67"/>
                          <a:pt x="3713" y="5"/>
                          <a:pt x="3648" y="1"/>
                        </a:cubicBezTo>
                        <a:cubicBezTo>
                          <a:pt x="3637" y="0"/>
                          <a:pt x="3627" y="0"/>
                          <a:pt x="3617" y="0"/>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sp>
                <p:nvSpPr>
                  <p:cNvPr id="107" name="Google Shape;229;p16">
                    <a:extLst>
                      <a:ext uri="{FF2B5EF4-FFF2-40B4-BE49-F238E27FC236}">
                        <a16:creationId xmlns:a16="http://schemas.microsoft.com/office/drawing/2014/main" id="{96C331B0-B427-EED6-42FB-2DFCD85B3FEE}"/>
                      </a:ext>
                    </a:extLst>
                  </p:cNvPr>
                  <p:cNvSpPr/>
                  <p:nvPr/>
                </p:nvSpPr>
                <p:spPr>
                  <a:xfrm>
                    <a:off x="4436599" y="3891132"/>
                    <a:ext cx="171172" cy="249402"/>
                  </a:xfrm>
                  <a:custGeom>
                    <a:avLst/>
                    <a:gdLst/>
                    <a:ahLst/>
                    <a:cxnLst/>
                    <a:rect l="l" t="t" r="r" b="b"/>
                    <a:pathLst>
                      <a:path w="1827" h="2662" extrusionOk="0">
                        <a:moveTo>
                          <a:pt x="914" y="1"/>
                        </a:moveTo>
                        <a:cubicBezTo>
                          <a:pt x="914" y="1"/>
                          <a:pt x="0" y="599"/>
                          <a:pt x="0" y="1339"/>
                        </a:cubicBezTo>
                        <a:cubicBezTo>
                          <a:pt x="0" y="2009"/>
                          <a:pt x="337" y="2564"/>
                          <a:pt x="776" y="2661"/>
                        </a:cubicBezTo>
                        <a:cubicBezTo>
                          <a:pt x="724" y="2490"/>
                          <a:pt x="690" y="2225"/>
                          <a:pt x="690" y="1926"/>
                        </a:cubicBezTo>
                        <a:cubicBezTo>
                          <a:pt x="690" y="1411"/>
                          <a:pt x="913" y="991"/>
                          <a:pt x="913" y="991"/>
                        </a:cubicBezTo>
                        <a:cubicBezTo>
                          <a:pt x="913" y="991"/>
                          <a:pt x="1135" y="1410"/>
                          <a:pt x="1135" y="1926"/>
                        </a:cubicBezTo>
                        <a:cubicBezTo>
                          <a:pt x="1135" y="2224"/>
                          <a:pt x="1101" y="2490"/>
                          <a:pt x="1049" y="2661"/>
                        </a:cubicBezTo>
                        <a:cubicBezTo>
                          <a:pt x="1488" y="2564"/>
                          <a:pt x="1825" y="2009"/>
                          <a:pt x="1825" y="1339"/>
                        </a:cubicBezTo>
                        <a:cubicBezTo>
                          <a:pt x="1827" y="599"/>
                          <a:pt x="914" y="1"/>
                          <a:pt x="914" y="1"/>
                        </a:cubicBezTo>
                        <a:close/>
                      </a:path>
                    </a:pathLst>
                  </a:custGeom>
                  <a:grp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grpSp>
            <p:sp>
              <p:nvSpPr>
                <p:cNvPr id="104" name="Google Shape;222;p16">
                  <a:extLst>
                    <a:ext uri="{FF2B5EF4-FFF2-40B4-BE49-F238E27FC236}">
                      <a16:creationId xmlns:a16="http://schemas.microsoft.com/office/drawing/2014/main" id="{378895A9-7F7A-312C-D7F4-0E1EABB87032}"/>
                    </a:ext>
                  </a:extLst>
                </p:cNvPr>
                <p:cNvSpPr/>
                <p:nvPr/>
              </p:nvSpPr>
              <p:spPr>
                <a:xfrm>
                  <a:off x="6170430" y="2057262"/>
                  <a:ext cx="1213143" cy="1213224"/>
                </a:xfrm>
                <a:custGeom>
                  <a:avLst/>
                  <a:gdLst/>
                  <a:ahLst/>
                  <a:cxnLst/>
                  <a:rect l="l" t="t" r="r" b="b"/>
                  <a:pathLst>
                    <a:path w="14619" h="14620" extrusionOk="0">
                      <a:moveTo>
                        <a:pt x="7310" y="385"/>
                      </a:moveTo>
                      <a:cubicBezTo>
                        <a:pt x="11129" y="385"/>
                        <a:pt x="14234" y="3493"/>
                        <a:pt x="14234" y="7310"/>
                      </a:cubicBezTo>
                      <a:cubicBezTo>
                        <a:pt x="14234" y="11128"/>
                        <a:pt x="11128" y="14235"/>
                        <a:pt x="7310" y="14235"/>
                      </a:cubicBezTo>
                      <a:cubicBezTo>
                        <a:pt x="3491" y="14235"/>
                        <a:pt x="385" y="11128"/>
                        <a:pt x="385" y="7310"/>
                      </a:cubicBezTo>
                      <a:cubicBezTo>
                        <a:pt x="385" y="3493"/>
                        <a:pt x="3491" y="385"/>
                        <a:pt x="7310" y="385"/>
                      </a:cubicBezTo>
                      <a:close/>
                      <a:moveTo>
                        <a:pt x="7310" y="1"/>
                      </a:moveTo>
                      <a:cubicBezTo>
                        <a:pt x="3280" y="1"/>
                        <a:pt x="0" y="3280"/>
                        <a:pt x="0" y="7310"/>
                      </a:cubicBezTo>
                      <a:cubicBezTo>
                        <a:pt x="0" y="11341"/>
                        <a:pt x="3280" y="14620"/>
                        <a:pt x="7310" y="14620"/>
                      </a:cubicBezTo>
                      <a:cubicBezTo>
                        <a:pt x="11340" y="14620"/>
                        <a:pt x="14619" y="11341"/>
                        <a:pt x="14619" y="7310"/>
                      </a:cubicBezTo>
                      <a:cubicBezTo>
                        <a:pt x="14619" y="3280"/>
                        <a:pt x="11340" y="1"/>
                        <a:pt x="7310" y="1"/>
                      </a:cubicBezTo>
                      <a:close/>
                    </a:path>
                  </a:pathLst>
                </a:custGeom>
                <a:solidFill>
                  <a:srgbClr val="34A0A4"/>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grpSp>
          <p:grpSp>
            <p:nvGrpSpPr>
              <p:cNvPr id="277" name="Group 276">
                <a:extLst>
                  <a:ext uri="{FF2B5EF4-FFF2-40B4-BE49-F238E27FC236}">
                    <a16:creationId xmlns:a16="http://schemas.microsoft.com/office/drawing/2014/main" id="{36D59E04-0E9E-9536-A06C-1E80A129F77A}"/>
                  </a:ext>
                </a:extLst>
              </p:cNvPr>
              <p:cNvGrpSpPr/>
              <p:nvPr/>
            </p:nvGrpSpPr>
            <p:grpSpPr>
              <a:xfrm rot="16200000">
                <a:off x="1730017" y="2778826"/>
                <a:ext cx="314768" cy="302018"/>
                <a:chOff x="1946565" y="4005565"/>
                <a:chExt cx="314768" cy="302018"/>
              </a:xfrm>
            </p:grpSpPr>
            <p:sp>
              <p:nvSpPr>
                <p:cNvPr id="275" name="Google Shape;224;p16">
                  <a:extLst>
                    <a:ext uri="{FF2B5EF4-FFF2-40B4-BE49-F238E27FC236}">
                      <a16:creationId xmlns:a16="http://schemas.microsoft.com/office/drawing/2014/main" id="{C881B510-DE60-D039-0F20-EDBAA9999468}"/>
                    </a:ext>
                  </a:extLst>
                </p:cNvPr>
                <p:cNvSpPr/>
                <p:nvPr/>
              </p:nvSpPr>
              <p:spPr>
                <a:xfrm>
                  <a:off x="2087070" y="4005565"/>
                  <a:ext cx="33851" cy="301755"/>
                </a:xfrm>
                <a:custGeom>
                  <a:avLst/>
                  <a:gdLst/>
                  <a:ahLst/>
                  <a:cxnLst/>
                  <a:rect l="l" t="t" r="r" b="b"/>
                  <a:pathLst>
                    <a:path w="385" h="3432" extrusionOk="0">
                      <a:moveTo>
                        <a:pt x="192" y="1"/>
                      </a:moveTo>
                      <a:cubicBezTo>
                        <a:pt x="86" y="1"/>
                        <a:pt x="1" y="86"/>
                        <a:pt x="1" y="192"/>
                      </a:cubicBezTo>
                      <a:lnTo>
                        <a:pt x="1" y="3239"/>
                      </a:lnTo>
                      <a:cubicBezTo>
                        <a:pt x="1" y="3347"/>
                        <a:pt x="86" y="3431"/>
                        <a:pt x="192" y="3431"/>
                      </a:cubicBezTo>
                      <a:cubicBezTo>
                        <a:pt x="298" y="3431"/>
                        <a:pt x="384" y="3347"/>
                        <a:pt x="384" y="3239"/>
                      </a:cubicBezTo>
                      <a:lnTo>
                        <a:pt x="384" y="192"/>
                      </a:lnTo>
                      <a:cubicBezTo>
                        <a:pt x="384" y="86"/>
                        <a:pt x="298" y="1"/>
                        <a:pt x="192" y="1"/>
                      </a:cubicBezTo>
                      <a:close/>
                    </a:path>
                  </a:pathLst>
                </a:custGeom>
                <a:solidFill>
                  <a:srgbClr val="34A0A4"/>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sp>
              <p:nvSpPr>
                <p:cNvPr id="276" name="Google Shape;225;p16">
                  <a:extLst>
                    <a:ext uri="{FF2B5EF4-FFF2-40B4-BE49-F238E27FC236}">
                      <a16:creationId xmlns:a16="http://schemas.microsoft.com/office/drawing/2014/main" id="{1742C8FF-2427-1269-658B-1691385F1E7E}"/>
                    </a:ext>
                  </a:extLst>
                </p:cNvPr>
                <p:cNvSpPr/>
                <p:nvPr/>
              </p:nvSpPr>
              <p:spPr>
                <a:xfrm>
                  <a:off x="1946565" y="4134989"/>
                  <a:ext cx="314768" cy="172594"/>
                </a:xfrm>
                <a:custGeom>
                  <a:avLst/>
                  <a:gdLst/>
                  <a:ahLst/>
                  <a:cxnLst/>
                  <a:rect l="l" t="t" r="r" b="b"/>
                  <a:pathLst>
                    <a:path w="3580" h="1963" extrusionOk="0">
                      <a:moveTo>
                        <a:pt x="212" y="0"/>
                      </a:moveTo>
                      <a:cubicBezTo>
                        <a:pt x="163" y="0"/>
                        <a:pt x="114" y="19"/>
                        <a:pt x="76" y="56"/>
                      </a:cubicBezTo>
                      <a:cubicBezTo>
                        <a:pt x="0" y="132"/>
                        <a:pt x="0" y="254"/>
                        <a:pt x="76" y="330"/>
                      </a:cubicBezTo>
                      <a:lnTo>
                        <a:pt x="1654" y="1906"/>
                      </a:lnTo>
                      <a:cubicBezTo>
                        <a:pt x="1691" y="1942"/>
                        <a:pt x="1739" y="1963"/>
                        <a:pt x="1790" y="1963"/>
                      </a:cubicBezTo>
                      <a:cubicBezTo>
                        <a:pt x="1840" y="1963"/>
                        <a:pt x="1890" y="1942"/>
                        <a:pt x="1927" y="1906"/>
                      </a:cubicBezTo>
                      <a:lnTo>
                        <a:pt x="3504" y="330"/>
                      </a:lnTo>
                      <a:cubicBezTo>
                        <a:pt x="3580" y="254"/>
                        <a:pt x="3580" y="132"/>
                        <a:pt x="3504" y="56"/>
                      </a:cubicBezTo>
                      <a:cubicBezTo>
                        <a:pt x="3466" y="19"/>
                        <a:pt x="3417" y="0"/>
                        <a:pt x="3367" y="0"/>
                      </a:cubicBezTo>
                      <a:cubicBezTo>
                        <a:pt x="3318" y="0"/>
                        <a:pt x="3269" y="19"/>
                        <a:pt x="3232" y="56"/>
                      </a:cubicBezTo>
                      <a:lnTo>
                        <a:pt x="1790" y="1498"/>
                      </a:lnTo>
                      <a:lnTo>
                        <a:pt x="348" y="56"/>
                      </a:lnTo>
                      <a:cubicBezTo>
                        <a:pt x="310" y="19"/>
                        <a:pt x="261" y="0"/>
                        <a:pt x="212" y="0"/>
                      </a:cubicBezTo>
                      <a:close/>
                    </a:path>
                  </a:pathLst>
                </a:custGeom>
                <a:solidFill>
                  <a:srgbClr val="34A0A4"/>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srgbClr val="0033A0"/>
                    </a:solidFill>
                    <a:effectLst/>
                    <a:uLnTx/>
                    <a:uFillTx/>
                    <a:latin typeface="Aptos" panose="020B0004020202020204" pitchFamily="34" charset="0"/>
                    <a:ea typeface="+mn-ea"/>
                    <a:cs typeface="+mn-cs"/>
                  </a:endParaRPr>
                </a:p>
              </p:txBody>
            </p:sp>
          </p:grpSp>
        </p:grpSp>
        <p:sp>
          <p:nvSpPr>
            <p:cNvPr id="68" name="Arrow: Chevron 67">
              <a:extLst>
                <a:ext uri="{FF2B5EF4-FFF2-40B4-BE49-F238E27FC236}">
                  <a16:creationId xmlns:a16="http://schemas.microsoft.com/office/drawing/2014/main" id="{929AB10D-C1E2-F92D-173B-B0AC8F95DD24}"/>
                </a:ext>
              </a:extLst>
            </p:cNvPr>
            <p:cNvSpPr/>
            <p:nvPr/>
          </p:nvSpPr>
          <p:spPr>
            <a:xfrm>
              <a:off x="5883155" y="3316187"/>
              <a:ext cx="182880" cy="457200"/>
            </a:xfrm>
            <a:prstGeom prst="chevron">
              <a:avLst>
                <a:gd name="adj" fmla="val 59524"/>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p:txBody>
        </p:sp>
        <p:sp>
          <p:nvSpPr>
            <p:cNvPr id="74" name="Arrow: Chevron 73">
              <a:extLst>
                <a:ext uri="{FF2B5EF4-FFF2-40B4-BE49-F238E27FC236}">
                  <a16:creationId xmlns:a16="http://schemas.microsoft.com/office/drawing/2014/main" id="{6C60FDDF-45FC-D04C-F8C7-09F87280674C}"/>
                </a:ext>
              </a:extLst>
            </p:cNvPr>
            <p:cNvSpPr/>
            <p:nvPr/>
          </p:nvSpPr>
          <p:spPr>
            <a:xfrm>
              <a:off x="6006062" y="3315433"/>
              <a:ext cx="182880" cy="457200"/>
            </a:xfrm>
            <a:prstGeom prst="chevron">
              <a:avLst>
                <a:gd name="adj" fmla="val 59524"/>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p:txBody>
        </p:sp>
        <p:cxnSp>
          <p:nvCxnSpPr>
            <p:cNvPr id="12" name="Straight Connector 11">
              <a:extLst>
                <a:ext uri="{FF2B5EF4-FFF2-40B4-BE49-F238E27FC236}">
                  <a16:creationId xmlns:a16="http://schemas.microsoft.com/office/drawing/2014/main" id="{16720F37-907E-2D6D-7029-26D2B917591B}"/>
                </a:ext>
              </a:extLst>
            </p:cNvPr>
            <p:cNvCxnSpPr/>
            <p:nvPr/>
          </p:nvCxnSpPr>
          <p:spPr>
            <a:xfrm>
              <a:off x="3003210" y="2846576"/>
              <a:ext cx="0" cy="1404607"/>
            </a:xfrm>
            <a:prstGeom prst="line">
              <a:avLst/>
            </a:prstGeom>
            <a:ln w="28575">
              <a:solidFill>
                <a:srgbClr val="33A0A4"/>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A151F608-5AD3-FA59-073B-CB9CC0AC66AA}"/>
                </a:ext>
              </a:extLst>
            </p:cNvPr>
            <p:cNvPicPr>
              <a:picLocks noChangeAspect="1"/>
            </p:cNvPicPr>
            <p:nvPr/>
          </p:nvPicPr>
          <p:blipFill>
            <a:blip r:embed="rId11"/>
            <a:stretch>
              <a:fillRect/>
            </a:stretch>
          </p:blipFill>
          <p:spPr>
            <a:xfrm>
              <a:off x="6635854" y="3134845"/>
              <a:ext cx="5430374" cy="959787"/>
            </a:xfrm>
            <a:prstGeom prst="rect">
              <a:avLst/>
            </a:prstGeom>
          </p:spPr>
        </p:pic>
        <p:sp>
          <p:nvSpPr>
            <p:cNvPr id="18" name="TextBox 17">
              <a:extLst>
                <a:ext uri="{FF2B5EF4-FFF2-40B4-BE49-F238E27FC236}">
                  <a16:creationId xmlns:a16="http://schemas.microsoft.com/office/drawing/2014/main" id="{6422E77D-D46B-1EA9-03A5-3F6DBC196E1E}"/>
                </a:ext>
              </a:extLst>
            </p:cNvPr>
            <p:cNvSpPr txBox="1"/>
            <p:nvPr/>
          </p:nvSpPr>
          <p:spPr>
            <a:xfrm>
              <a:off x="7271552" y="2792331"/>
              <a:ext cx="3634241" cy="276999"/>
            </a:xfrm>
            <a:prstGeom prst="rect">
              <a:avLst/>
            </a:prstGeom>
            <a:noFill/>
          </p:spPr>
          <p:txBody>
            <a:bodyPr wrap="square">
              <a:spAutoFit/>
            </a:bodyPr>
            <a:lstStyle>
              <a:defPPr>
                <a:defRPr lang="en-US"/>
              </a:defPPr>
              <a:lvl1pPr algn="ctr">
                <a:defRPr sz="1400">
                  <a:solidFill>
                    <a:srgbClr val="002060"/>
                  </a:solidFill>
                  <a:latin typeface="Aptos" panose="020B000402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2060"/>
                  </a:solidFill>
                  <a:effectLst/>
                  <a:uLnTx/>
                  <a:uFillTx/>
                  <a:latin typeface="Aptos" panose="020B0004020202020204" pitchFamily="34" charset="0"/>
                  <a:ea typeface="+mn-ea"/>
                  <a:cs typeface="+mn-cs"/>
                </a:rPr>
                <a:t>Implementation Clusters</a:t>
              </a:r>
            </a:p>
          </p:txBody>
        </p:sp>
      </p:grpSp>
      <p:grpSp>
        <p:nvGrpSpPr>
          <p:cNvPr id="49" name="Group 48">
            <a:extLst>
              <a:ext uri="{FF2B5EF4-FFF2-40B4-BE49-F238E27FC236}">
                <a16:creationId xmlns:a16="http://schemas.microsoft.com/office/drawing/2014/main" id="{15FBFE19-3A87-3086-A915-7AC3FAA7BF46}"/>
              </a:ext>
            </a:extLst>
          </p:cNvPr>
          <p:cNvGrpSpPr/>
          <p:nvPr/>
        </p:nvGrpSpPr>
        <p:grpSpPr>
          <a:xfrm>
            <a:off x="-177397" y="4398650"/>
            <a:ext cx="12466318" cy="1843983"/>
            <a:chOff x="-167123" y="4398650"/>
            <a:chExt cx="12466318" cy="1843983"/>
          </a:xfrm>
        </p:grpSpPr>
        <p:grpSp>
          <p:nvGrpSpPr>
            <p:cNvPr id="39" name="Group 38">
              <a:extLst>
                <a:ext uri="{FF2B5EF4-FFF2-40B4-BE49-F238E27FC236}">
                  <a16:creationId xmlns:a16="http://schemas.microsoft.com/office/drawing/2014/main" id="{6C1A080D-855D-D7CE-6D47-8934DD577138}"/>
                </a:ext>
              </a:extLst>
            </p:cNvPr>
            <p:cNvGrpSpPr/>
            <p:nvPr/>
          </p:nvGrpSpPr>
          <p:grpSpPr>
            <a:xfrm>
              <a:off x="-167123" y="4398650"/>
              <a:ext cx="12466318" cy="1843983"/>
              <a:chOff x="-182879" y="4712605"/>
              <a:chExt cx="12466318" cy="1843983"/>
            </a:xfrm>
          </p:grpSpPr>
          <p:sp>
            <p:nvSpPr>
              <p:cNvPr id="40" name="Rectangle 39">
                <a:extLst>
                  <a:ext uri="{FF2B5EF4-FFF2-40B4-BE49-F238E27FC236}">
                    <a16:creationId xmlns:a16="http://schemas.microsoft.com/office/drawing/2014/main" id="{408C08EF-3E23-5EB1-F617-1AE62465791F}"/>
                  </a:ext>
                </a:extLst>
              </p:cNvPr>
              <p:cNvSpPr/>
              <p:nvPr/>
            </p:nvSpPr>
            <p:spPr>
              <a:xfrm>
                <a:off x="-182879" y="4712605"/>
                <a:ext cx="12466318" cy="1843983"/>
              </a:xfrm>
              <a:prstGeom prst="rect">
                <a:avLst/>
              </a:prstGeom>
              <a:solidFill>
                <a:schemeClr val="tx1">
                  <a:lumMod val="20000"/>
                  <a:lumOff val="80000"/>
                  <a:alpha val="2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2060"/>
                  </a:solidFill>
                  <a:effectLst/>
                  <a:uLnTx/>
                  <a:uFillTx/>
                  <a:latin typeface="Arial"/>
                  <a:ea typeface="+mn-ea"/>
                  <a:cs typeface="+mn-cs"/>
                </a:endParaRPr>
              </a:p>
            </p:txBody>
          </p:sp>
          <p:sp>
            <p:nvSpPr>
              <p:cNvPr id="42" name="Rectangle 41">
                <a:extLst>
                  <a:ext uri="{FF2B5EF4-FFF2-40B4-BE49-F238E27FC236}">
                    <a16:creationId xmlns:a16="http://schemas.microsoft.com/office/drawing/2014/main" id="{2AD47026-5D01-0334-D8A7-F37708DE26FE}"/>
                  </a:ext>
                </a:extLst>
              </p:cNvPr>
              <p:cNvSpPr/>
              <p:nvPr/>
            </p:nvSpPr>
            <p:spPr>
              <a:xfrm>
                <a:off x="1291057" y="5014155"/>
                <a:ext cx="10102035" cy="2771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300"/>
                  </a:spcBef>
                  <a:spcAft>
                    <a:spcPts val="0"/>
                  </a:spcAft>
                  <a:buClrTx/>
                  <a:buSzTx/>
                  <a:buFontTx/>
                  <a:buNone/>
                  <a:tabLst/>
                  <a:defRPr/>
                </a:pPr>
                <a:r>
                  <a:rPr kumimoji="0" lang="en-GB" sz="1100" b="0" i="1" u="none" strike="noStrike" kern="1200" cap="none" spc="0" normalizeH="0" baseline="0" noProof="0" dirty="0">
                    <a:ln>
                      <a:noFill/>
                    </a:ln>
                    <a:solidFill>
                      <a:srgbClr val="002060"/>
                    </a:solidFill>
                    <a:effectLst/>
                    <a:uLnTx/>
                    <a:uFillTx/>
                    <a:latin typeface="Aptos" panose="020B0004020202020204" pitchFamily="34" charset="0"/>
                    <a:ea typeface="+mn-ea"/>
                    <a:cs typeface="+mn-cs"/>
                  </a:rPr>
                  <a:t>Deployment and scaling supported by KPIs (draft), roadmaps (draft), a supplier sustainability due diligence tool, and dashboards</a:t>
                </a:r>
                <a:r>
                  <a:rPr kumimoji="0" lang="en-CH" sz="1100" b="0" i="1" u="none" strike="noStrike" kern="1200" cap="none" spc="0" normalizeH="0" baseline="0" noProof="0" dirty="0">
                    <a:ln>
                      <a:noFill/>
                    </a:ln>
                    <a:solidFill>
                      <a:srgbClr val="002060"/>
                    </a:solidFill>
                    <a:effectLst/>
                    <a:uLnTx/>
                    <a:uFillTx/>
                    <a:latin typeface="Aptos" panose="020B0004020202020204" pitchFamily="34" charset="0"/>
                    <a:ea typeface="+mn-ea"/>
                    <a:cs typeface="+mn-cs"/>
                  </a:rPr>
                  <a:t>.</a:t>
                </a:r>
              </a:p>
            </p:txBody>
          </p:sp>
          <p:pic>
            <p:nvPicPr>
              <p:cNvPr id="44" name="Picture 43">
                <a:extLst>
                  <a:ext uri="{FF2B5EF4-FFF2-40B4-BE49-F238E27FC236}">
                    <a16:creationId xmlns:a16="http://schemas.microsoft.com/office/drawing/2014/main" id="{5A42C54F-27B1-A94C-8ED6-EBD48F124714}"/>
                  </a:ext>
                </a:extLst>
              </p:cNvPr>
              <p:cNvPicPr>
                <a:picLocks noChangeAspect="1"/>
              </p:cNvPicPr>
              <p:nvPr/>
            </p:nvPicPr>
            <p:blipFill>
              <a:blip r:embed="rId12"/>
              <a:stretch>
                <a:fillRect/>
              </a:stretch>
            </p:blipFill>
            <p:spPr>
              <a:xfrm>
                <a:off x="1827264" y="4790483"/>
                <a:ext cx="437067" cy="457396"/>
              </a:xfrm>
              <a:prstGeom prst="rect">
                <a:avLst/>
              </a:prstGeom>
              <a:noFill/>
            </p:spPr>
          </p:pic>
          <p:sp>
            <p:nvSpPr>
              <p:cNvPr id="45" name="Rectangle: Rounded Corners 37">
                <a:extLst>
                  <a:ext uri="{FF2B5EF4-FFF2-40B4-BE49-F238E27FC236}">
                    <a16:creationId xmlns:a16="http://schemas.microsoft.com/office/drawing/2014/main" id="{8E76AC6C-8695-0D9A-CB52-92FCC89B49FA}"/>
                  </a:ext>
                </a:extLst>
              </p:cNvPr>
              <p:cNvSpPr/>
              <p:nvPr/>
            </p:nvSpPr>
            <p:spPr>
              <a:xfrm>
                <a:off x="-1475" y="5003971"/>
                <a:ext cx="526479" cy="1220602"/>
              </a:xfrm>
              <a:prstGeom prst="roundRect">
                <a:avLst>
                  <a:gd name="adj" fmla="val 0"/>
                </a:avLst>
              </a:prstGeom>
              <a:solidFill>
                <a:srgbClr val="07C1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Freeform 51">
                <a:extLst>
                  <a:ext uri="{FF2B5EF4-FFF2-40B4-BE49-F238E27FC236}">
                    <a16:creationId xmlns:a16="http://schemas.microsoft.com/office/drawing/2014/main" id="{FA1DE2E7-D9DD-61D7-EACC-2BBEBC1325EB}"/>
                  </a:ext>
                </a:extLst>
              </p:cNvPr>
              <p:cNvSpPr>
                <a:spLocks/>
              </p:cNvSpPr>
              <p:nvPr/>
            </p:nvSpPr>
            <p:spPr bwMode="auto">
              <a:xfrm rot="5400000">
                <a:off x="3419" y="5498276"/>
                <a:ext cx="1220602" cy="231991"/>
              </a:xfrm>
              <a:custGeom>
                <a:avLst/>
                <a:gdLst>
                  <a:gd name="T0" fmla="*/ 1344 w 2654"/>
                  <a:gd name="T1" fmla="*/ 0 h 2360"/>
                  <a:gd name="T2" fmla="*/ 1381 w 2654"/>
                  <a:gd name="T3" fmla="*/ 8 h 2360"/>
                  <a:gd name="T4" fmla="*/ 1418 w 2654"/>
                  <a:gd name="T5" fmla="*/ 26 h 2360"/>
                  <a:gd name="T6" fmla="*/ 1453 w 2654"/>
                  <a:gd name="T7" fmla="*/ 54 h 2360"/>
                  <a:gd name="T8" fmla="*/ 1487 w 2654"/>
                  <a:gd name="T9" fmla="*/ 91 h 2360"/>
                  <a:gd name="T10" fmla="*/ 1517 w 2654"/>
                  <a:gd name="T11" fmla="*/ 136 h 2360"/>
                  <a:gd name="T12" fmla="*/ 2610 w 2654"/>
                  <a:gd name="T13" fmla="*/ 2023 h 2360"/>
                  <a:gd name="T14" fmla="*/ 2633 w 2654"/>
                  <a:gd name="T15" fmla="*/ 2072 h 2360"/>
                  <a:gd name="T16" fmla="*/ 2649 w 2654"/>
                  <a:gd name="T17" fmla="*/ 2118 h 2360"/>
                  <a:gd name="T18" fmla="*/ 2654 w 2654"/>
                  <a:gd name="T19" fmla="*/ 2162 h 2360"/>
                  <a:gd name="T20" fmla="*/ 2652 w 2654"/>
                  <a:gd name="T21" fmla="*/ 2204 h 2360"/>
                  <a:gd name="T22" fmla="*/ 2642 w 2654"/>
                  <a:gd name="T23" fmla="*/ 2242 h 2360"/>
                  <a:gd name="T24" fmla="*/ 2622 w 2654"/>
                  <a:gd name="T25" fmla="*/ 2273 h 2360"/>
                  <a:gd name="T26" fmla="*/ 2596 w 2654"/>
                  <a:gd name="T27" fmla="*/ 2302 h 2360"/>
                  <a:gd name="T28" fmla="*/ 2560 w 2654"/>
                  <a:gd name="T29" fmla="*/ 2325 h 2360"/>
                  <a:gd name="T30" fmla="*/ 2520 w 2654"/>
                  <a:gd name="T31" fmla="*/ 2342 h 2360"/>
                  <a:gd name="T32" fmla="*/ 2472 w 2654"/>
                  <a:gd name="T33" fmla="*/ 2353 h 2360"/>
                  <a:gd name="T34" fmla="*/ 2417 w 2654"/>
                  <a:gd name="T35" fmla="*/ 2356 h 2360"/>
                  <a:gd name="T36" fmla="*/ 238 w 2654"/>
                  <a:gd name="T37" fmla="*/ 2360 h 2360"/>
                  <a:gd name="T38" fmla="*/ 183 w 2654"/>
                  <a:gd name="T39" fmla="*/ 2356 h 2360"/>
                  <a:gd name="T40" fmla="*/ 136 w 2654"/>
                  <a:gd name="T41" fmla="*/ 2346 h 2360"/>
                  <a:gd name="T42" fmla="*/ 93 w 2654"/>
                  <a:gd name="T43" fmla="*/ 2330 h 2360"/>
                  <a:gd name="T44" fmla="*/ 60 w 2654"/>
                  <a:gd name="T45" fmla="*/ 2307 h 2360"/>
                  <a:gd name="T46" fmla="*/ 33 w 2654"/>
                  <a:gd name="T47" fmla="*/ 2279 h 2360"/>
                  <a:gd name="T48" fmla="*/ 14 w 2654"/>
                  <a:gd name="T49" fmla="*/ 2245 h 2360"/>
                  <a:gd name="T50" fmla="*/ 3 w 2654"/>
                  <a:gd name="T51" fmla="*/ 2208 h 2360"/>
                  <a:gd name="T52" fmla="*/ 0 w 2654"/>
                  <a:gd name="T53" fmla="*/ 2166 h 2360"/>
                  <a:gd name="T54" fmla="*/ 5 w 2654"/>
                  <a:gd name="T55" fmla="*/ 2121 h 2360"/>
                  <a:gd name="T56" fmla="*/ 21 w 2654"/>
                  <a:gd name="T57" fmla="*/ 2076 h 2360"/>
                  <a:gd name="T58" fmla="*/ 46 w 2654"/>
                  <a:gd name="T59" fmla="*/ 2026 h 2360"/>
                  <a:gd name="T60" fmla="*/ 1132 w 2654"/>
                  <a:gd name="T61" fmla="*/ 137 h 2360"/>
                  <a:gd name="T62" fmla="*/ 1162 w 2654"/>
                  <a:gd name="T63" fmla="*/ 91 h 2360"/>
                  <a:gd name="T64" fmla="*/ 1195 w 2654"/>
                  <a:gd name="T65" fmla="*/ 54 h 2360"/>
                  <a:gd name="T66" fmla="*/ 1231 w 2654"/>
                  <a:gd name="T67" fmla="*/ 28 h 2360"/>
                  <a:gd name="T68" fmla="*/ 1268 w 2654"/>
                  <a:gd name="T69" fmla="*/ 8 h 2360"/>
                  <a:gd name="T70" fmla="*/ 1305 w 2654"/>
                  <a:gd name="T71" fmla="*/ 0 h 2360"/>
                  <a:gd name="T72" fmla="*/ 1344 w 2654"/>
                  <a:gd name="T73" fmla="*/ 0 h 2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4" h="2360">
                    <a:moveTo>
                      <a:pt x="1344" y="0"/>
                    </a:moveTo>
                    <a:lnTo>
                      <a:pt x="1381" y="8"/>
                    </a:lnTo>
                    <a:lnTo>
                      <a:pt x="1418" y="26"/>
                    </a:lnTo>
                    <a:lnTo>
                      <a:pt x="1453" y="54"/>
                    </a:lnTo>
                    <a:lnTo>
                      <a:pt x="1487" y="91"/>
                    </a:lnTo>
                    <a:lnTo>
                      <a:pt x="1517" y="136"/>
                    </a:lnTo>
                    <a:lnTo>
                      <a:pt x="2610" y="2023"/>
                    </a:lnTo>
                    <a:lnTo>
                      <a:pt x="2633" y="2072"/>
                    </a:lnTo>
                    <a:lnTo>
                      <a:pt x="2649" y="2118"/>
                    </a:lnTo>
                    <a:lnTo>
                      <a:pt x="2654" y="2162"/>
                    </a:lnTo>
                    <a:lnTo>
                      <a:pt x="2652" y="2204"/>
                    </a:lnTo>
                    <a:lnTo>
                      <a:pt x="2642" y="2242"/>
                    </a:lnTo>
                    <a:lnTo>
                      <a:pt x="2622" y="2273"/>
                    </a:lnTo>
                    <a:lnTo>
                      <a:pt x="2596" y="2302"/>
                    </a:lnTo>
                    <a:lnTo>
                      <a:pt x="2560" y="2325"/>
                    </a:lnTo>
                    <a:lnTo>
                      <a:pt x="2520" y="2342"/>
                    </a:lnTo>
                    <a:lnTo>
                      <a:pt x="2472" y="2353"/>
                    </a:lnTo>
                    <a:lnTo>
                      <a:pt x="2417" y="2356"/>
                    </a:lnTo>
                    <a:lnTo>
                      <a:pt x="238" y="2360"/>
                    </a:lnTo>
                    <a:lnTo>
                      <a:pt x="183" y="2356"/>
                    </a:lnTo>
                    <a:lnTo>
                      <a:pt x="136" y="2346"/>
                    </a:lnTo>
                    <a:lnTo>
                      <a:pt x="93" y="2330"/>
                    </a:lnTo>
                    <a:lnTo>
                      <a:pt x="60" y="2307"/>
                    </a:lnTo>
                    <a:lnTo>
                      <a:pt x="33" y="2279"/>
                    </a:lnTo>
                    <a:lnTo>
                      <a:pt x="14" y="2245"/>
                    </a:lnTo>
                    <a:lnTo>
                      <a:pt x="3" y="2208"/>
                    </a:lnTo>
                    <a:lnTo>
                      <a:pt x="0" y="2166"/>
                    </a:lnTo>
                    <a:lnTo>
                      <a:pt x="5" y="2121"/>
                    </a:lnTo>
                    <a:lnTo>
                      <a:pt x="21" y="2076"/>
                    </a:lnTo>
                    <a:lnTo>
                      <a:pt x="46" y="2026"/>
                    </a:lnTo>
                    <a:lnTo>
                      <a:pt x="1132" y="137"/>
                    </a:lnTo>
                    <a:lnTo>
                      <a:pt x="1162" y="91"/>
                    </a:lnTo>
                    <a:lnTo>
                      <a:pt x="1195" y="54"/>
                    </a:lnTo>
                    <a:lnTo>
                      <a:pt x="1231" y="28"/>
                    </a:lnTo>
                    <a:lnTo>
                      <a:pt x="1268" y="8"/>
                    </a:lnTo>
                    <a:lnTo>
                      <a:pt x="1305" y="0"/>
                    </a:lnTo>
                    <a:lnTo>
                      <a:pt x="1344" y="0"/>
                    </a:lnTo>
                    <a:close/>
                  </a:path>
                </a:pathLst>
              </a:custGeom>
              <a:solidFill>
                <a:srgbClr val="26C2BC"/>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SullyTextbox1">
                <a:extLst>
                  <a:ext uri="{FF2B5EF4-FFF2-40B4-BE49-F238E27FC236}">
                    <a16:creationId xmlns:a16="http://schemas.microsoft.com/office/drawing/2014/main" id="{4280ED89-3D13-8A7D-9088-7069F3C7A9F2}"/>
                  </a:ext>
                </a:extLst>
              </p:cNvPr>
              <p:cNvSpPr txBox="1"/>
              <p:nvPr/>
            </p:nvSpPr>
            <p:spPr>
              <a:xfrm>
                <a:off x="1857606" y="4759112"/>
                <a:ext cx="8941402"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0D2060"/>
                    </a:solidFill>
                    <a:effectLst/>
                    <a:uLnTx/>
                    <a:uFillTx/>
                    <a:latin typeface="Aptos" panose="020B0004020202020204" pitchFamily="34" charset="0"/>
                    <a:ea typeface="+mn-ea"/>
                    <a:cs typeface="Calibri" panose="020F0502020204030204" pitchFamily="34" charset="0"/>
                  </a:rPr>
                  <a:t>The CERP Policy Project becomes the CERN Sustainable Procurement (CSP) Project!</a:t>
                </a:r>
              </a:p>
            </p:txBody>
          </p:sp>
          <p:sp>
            <p:nvSpPr>
              <p:cNvPr id="48" name="Rectangle 47">
                <a:extLst>
                  <a:ext uri="{FF2B5EF4-FFF2-40B4-BE49-F238E27FC236}">
                    <a16:creationId xmlns:a16="http://schemas.microsoft.com/office/drawing/2014/main" id="{0B3A227E-ED3D-7C6E-CA51-82349F5EB1A9}"/>
                  </a:ext>
                </a:extLst>
              </p:cNvPr>
              <p:cNvSpPr/>
              <p:nvPr/>
            </p:nvSpPr>
            <p:spPr>
              <a:xfrm rot="16200000">
                <a:off x="-313404" y="5402717"/>
                <a:ext cx="1212827" cy="430887"/>
              </a:xfrm>
              <a:prstGeom prst="rect">
                <a:avLst/>
              </a:prstGeom>
            </p:spPr>
            <p:txBody>
              <a:bodyPr wrap="square" lIns="0" tIns="0" rIns="0" bIns="0"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2026 - 2030</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100" b="1" i="0" u="none" strike="noStrike" kern="0" cap="none" spc="0" normalizeH="0" baseline="0" noProof="0" dirty="0">
                    <a:ln>
                      <a:noFill/>
                    </a:ln>
                    <a:solidFill>
                      <a:prstClr val="white"/>
                    </a:solidFill>
                    <a:effectLst/>
                    <a:uLnTx/>
                    <a:uFillTx/>
                    <a:latin typeface="Aptos" panose="020B0004020202020204" pitchFamily="34" charset="0"/>
                    <a:ea typeface="Open Sans" panose="020B0606030504020204" pitchFamily="34" charset="0"/>
                    <a:cs typeface="Open Sans" panose="020B0606030504020204" pitchFamily="34" charset="0"/>
                  </a:rPr>
                  <a:t>Deploy &amp; Scale</a:t>
                </a:r>
              </a:p>
            </p:txBody>
          </p:sp>
        </p:grpSp>
        <p:pic>
          <p:nvPicPr>
            <p:cNvPr id="26" name="Picture 25">
              <a:extLst>
                <a:ext uri="{FF2B5EF4-FFF2-40B4-BE49-F238E27FC236}">
                  <a16:creationId xmlns:a16="http://schemas.microsoft.com/office/drawing/2014/main" id="{EF343BB1-87D1-E005-A841-D533EA4D62D1}"/>
                </a:ext>
              </a:extLst>
            </p:cNvPr>
            <p:cNvPicPr>
              <a:picLocks noChangeAspect="1"/>
            </p:cNvPicPr>
            <p:nvPr/>
          </p:nvPicPr>
          <p:blipFill>
            <a:blip r:embed="rId13"/>
            <a:stretch>
              <a:fillRect/>
            </a:stretch>
          </p:blipFill>
          <p:spPr>
            <a:xfrm>
              <a:off x="1761211" y="5080235"/>
              <a:ext cx="2028282" cy="980690"/>
            </a:xfrm>
            <a:prstGeom prst="rect">
              <a:avLst/>
            </a:prstGeom>
          </p:spPr>
        </p:pic>
        <p:pic>
          <p:nvPicPr>
            <p:cNvPr id="27" name="Picture 26">
              <a:extLst>
                <a:ext uri="{FF2B5EF4-FFF2-40B4-BE49-F238E27FC236}">
                  <a16:creationId xmlns:a16="http://schemas.microsoft.com/office/drawing/2014/main" id="{13FEE671-DF41-7AE1-3037-4E838FA0AEB1}"/>
                </a:ext>
              </a:extLst>
            </p:cNvPr>
            <p:cNvPicPr>
              <a:picLocks noChangeAspect="1"/>
            </p:cNvPicPr>
            <p:nvPr/>
          </p:nvPicPr>
          <p:blipFill>
            <a:blip r:embed="rId14"/>
            <a:stretch>
              <a:fillRect/>
            </a:stretch>
          </p:blipFill>
          <p:spPr>
            <a:xfrm>
              <a:off x="5091753" y="5086168"/>
              <a:ext cx="2044793" cy="970110"/>
            </a:xfrm>
            <a:prstGeom prst="rect">
              <a:avLst/>
            </a:prstGeom>
          </p:spPr>
        </p:pic>
        <p:pic>
          <p:nvPicPr>
            <p:cNvPr id="28" name="Picture 27">
              <a:extLst>
                <a:ext uri="{FF2B5EF4-FFF2-40B4-BE49-F238E27FC236}">
                  <a16:creationId xmlns:a16="http://schemas.microsoft.com/office/drawing/2014/main" id="{FC9FFB71-2223-2761-B53D-584F17738B6D}"/>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8741078" y="5074345"/>
              <a:ext cx="1728957" cy="970110"/>
            </a:xfrm>
            <a:prstGeom prst="rect">
              <a:avLst/>
            </a:prstGeom>
          </p:spPr>
        </p:pic>
      </p:grpSp>
      <p:sp>
        <p:nvSpPr>
          <p:cNvPr id="11" name="Slide Number Placeholder 4">
            <a:extLst>
              <a:ext uri="{FF2B5EF4-FFF2-40B4-BE49-F238E27FC236}">
                <a16:creationId xmlns:a16="http://schemas.microsoft.com/office/drawing/2014/main" id="{7D234220-2D14-AAFD-CA2D-B04FFC28538A}"/>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13" name="Date Placeholder 1">
            <a:extLst>
              <a:ext uri="{FF2B5EF4-FFF2-40B4-BE49-F238E27FC236}">
                <a16:creationId xmlns:a16="http://schemas.microsoft.com/office/drawing/2014/main" id="{248D1D4F-3FC9-A28A-D578-4A934C285627}"/>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5" name="Footer Placeholder 2">
            <a:extLst>
              <a:ext uri="{FF2B5EF4-FFF2-40B4-BE49-F238E27FC236}">
                <a16:creationId xmlns:a16="http://schemas.microsoft.com/office/drawing/2014/main" id="{A0987D4D-313D-1895-FD41-C008306F5EE2}"/>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24" name="Date Placeholder 1">
            <a:extLst>
              <a:ext uri="{FF2B5EF4-FFF2-40B4-BE49-F238E27FC236}">
                <a16:creationId xmlns:a16="http://schemas.microsoft.com/office/drawing/2014/main" id="{CF13719E-2A08-39BA-51FA-BD4433E25D8B}"/>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2476940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ppt_w/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ppt_w</p:attrName>
                                        </p:attrNameLst>
                                      </p:cBhvr>
                                      <p:tavLst>
                                        <p:tav tm="0">
                                          <p:val>
                                            <p:fltVal val="0"/>
                                          </p:val>
                                        </p:tav>
                                        <p:tav tm="100000">
                                          <p:val>
                                            <p:strVal val="#ppt_w"/>
                                          </p:val>
                                        </p:tav>
                                      </p:tavLst>
                                    </p:anim>
                                    <p:anim calcmode="lin" valueType="num">
                                      <p:cBhvr>
                                        <p:cTn id="10"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ppt_x</p:attrName>
                                        </p:attrNameLst>
                                      </p:cBhvr>
                                      <p:tavLst>
                                        <p:tav tm="0">
                                          <p:val>
                                            <p:strVal val="#ppt_x-#ppt_w/2"/>
                                          </p:val>
                                        </p:tav>
                                        <p:tav tm="100000">
                                          <p:val>
                                            <p:strVal val="#ppt_x"/>
                                          </p:val>
                                        </p:tav>
                                      </p:tavLst>
                                    </p:anim>
                                    <p:anim calcmode="lin" valueType="num">
                                      <p:cBhvr>
                                        <p:cTn id="16" dur="500" fill="hold"/>
                                        <p:tgtEl>
                                          <p:spTgt spid="49"/>
                                        </p:tgtEl>
                                        <p:attrNameLst>
                                          <p:attrName>ppt_y</p:attrName>
                                        </p:attrNameLst>
                                      </p:cBhvr>
                                      <p:tavLst>
                                        <p:tav tm="0">
                                          <p:val>
                                            <p:strVal val="#ppt_y"/>
                                          </p:val>
                                        </p:tav>
                                        <p:tav tm="100000">
                                          <p:val>
                                            <p:strVal val="#ppt_y"/>
                                          </p:val>
                                        </p:tav>
                                      </p:tavLst>
                                    </p:anim>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D979CB-E507-7CAD-E027-5D66CD974C17}"/>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F7B2A11D-BB42-A9DD-D986-B855260C7B94}"/>
              </a:ext>
            </a:extLst>
          </p:cNvPr>
          <p:cNvSpPr/>
          <p:nvPr/>
        </p:nvSpPr>
        <p:spPr>
          <a:xfrm>
            <a:off x="-209550" y="548641"/>
            <a:ext cx="12611100" cy="5567090"/>
          </a:xfrm>
          <a:prstGeom prst="rect">
            <a:avLst/>
          </a:prstGeom>
          <a:solidFill>
            <a:schemeClr val="accent6">
              <a:lumMod val="20000"/>
              <a:lumOff val="80000"/>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25E6F751-BEA1-02CB-6723-53C557BBEFBC}"/>
              </a:ext>
            </a:extLst>
          </p:cNvPr>
          <p:cNvSpPr/>
          <p:nvPr/>
        </p:nvSpPr>
        <p:spPr>
          <a:xfrm>
            <a:off x="123685" y="4908019"/>
            <a:ext cx="8272432" cy="91830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CB88BB7F-9FE4-9612-D958-AD43782B3D57}"/>
              </a:ext>
            </a:extLst>
          </p:cNvPr>
          <p:cNvSpPr/>
          <p:nvPr/>
        </p:nvSpPr>
        <p:spPr>
          <a:xfrm>
            <a:off x="869804" y="4255877"/>
            <a:ext cx="881286" cy="430614"/>
          </a:xfrm>
          <a:prstGeom prst="roundRect">
            <a:avLst>
              <a:gd name="adj" fmla="val 7471"/>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schemeClr>
              </a:solidFill>
              <a:latin typeface="Aptos" panose="020B0004020202020204" pitchFamily="34" charset="0"/>
            </a:endParaRPr>
          </a:p>
        </p:txBody>
      </p:sp>
      <p:sp>
        <p:nvSpPr>
          <p:cNvPr id="9" name="Rectangle: Rounded Corners 8">
            <a:extLst>
              <a:ext uri="{FF2B5EF4-FFF2-40B4-BE49-F238E27FC236}">
                <a16:creationId xmlns:a16="http://schemas.microsoft.com/office/drawing/2014/main" id="{D7AC938A-71D4-B9CE-D690-0A46997AE46F}"/>
              </a:ext>
            </a:extLst>
          </p:cNvPr>
          <p:cNvSpPr/>
          <p:nvPr/>
        </p:nvSpPr>
        <p:spPr>
          <a:xfrm>
            <a:off x="867027" y="3171399"/>
            <a:ext cx="881286" cy="430614"/>
          </a:xfrm>
          <a:prstGeom prst="roundRect">
            <a:avLst>
              <a:gd name="adj" fmla="val 7471"/>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schemeClr>
              </a:solidFill>
              <a:latin typeface="Aptos" panose="020B0004020202020204" pitchFamily="34" charset="0"/>
            </a:endParaRPr>
          </a:p>
        </p:txBody>
      </p:sp>
      <p:sp>
        <p:nvSpPr>
          <p:cNvPr id="10" name="Rectangle: Rounded Corners 9">
            <a:extLst>
              <a:ext uri="{FF2B5EF4-FFF2-40B4-BE49-F238E27FC236}">
                <a16:creationId xmlns:a16="http://schemas.microsoft.com/office/drawing/2014/main" id="{876CCEE3-5813-ED81-3E4F-20998F1AEAE0}"/>
              </a:ext>
            </a:extLst>
          </p:cNvPr>
          <p:cNvSpPr/>
          <p:nvPr/>
        </p:nvSpPr>
        <p:spPr>
          <a:xfrm>
            <a:off x="889836" y="2367759"/>
            <a:ext cx="881286" cy="430614"/>
          </a:xfrm>
          <a:prstGeom prst="roundRect">
            <a:avLst>
              <a:gd name="adj" fmla="val 7471"/>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schemeClr>
              </a:solidFill>
              <a:latin typeface="Aptos" panose="020B0004020202020204" pitchFamily="34" charset="0"/>
            </a:endParaRPr>
          </a:p>
        </p:txBody>
      </p:sp>
      <p:sp>
        <p:nvSpPr>
          <p:cNvPr id="12" name="Rectangle: Rounded Corners 11">
            <a:extLst>
              <a:ext uri="{FF2B5EF4-FFF2-40B4-BE49-F238E27FC236}">
                <a16:creationId xmlns:a16="http://schemas.microsoft.com/office/drawing/2014/main" id="{274845A9-5E00-92C6-9C86-39C7E2AB771B}"/>
              </a:ext>
            </a:extLst>
          </p:cNvPr>
          <p:cNvSpPr/>
          <p:nvPr/>
        </p:nvSpPr>
        <p:spPr>
          <a:xfrm>
            <a:off x="895231" y="1581877"/>
            <a:ext cx="881286" cy="430614"/>
          </a:xfrm>
          <a:prstGeom prst="roundRect">
            <a:avLst>
              <a:gd name="adj" fmla="val 7471"/>
            </a:avLst>
          </a:prstGeom>
          <a:no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schemeClr>
              </a:solidFill>
              <a:latin typeface="Aptos" panose="020B0004020202020204" pitchFamily="34" charset="0"/>
            </a:endParaRPr>
          </a:p>
        </p:txBody>
      </p:sp>
      <p:sp>
        <p:nvSpPr>
          <p:cNvPr id="13" name="TextBox 12">
            <a:extLst>
              <a:ext uri="{FF2B5EF4-FFF2-40B4-BE49-F238E27FC236}">
                <a16:creationId xmlns:a16="http://schemas.microsoft.com/office/drawing/2014/main" id="{416C641C-CC70-8C60-7B51-10B145FB985D}"/>
              </a:ext>
            </a:extLst>
          </p:cNvPr>
          <p:cNvSpPr txBox="1"/>
          <p:nvPr/>
        </p:nvSpPr>
        <p:spPr>
          <a:xfrm>
            <a:off x="2027240" y="697773"/>
            <a:ext cx="6096000" cy="606897"/>
          </a:xfrm>
          <a:prstGeom prst="rect">
            <a:avLst/>
          </a:prstGeom>
          <a:noFill/>
        </p:spPr>
        <p:txBody>
          <a:bodyPr wrap="square">
            <a:spAutoFit/>
          </a:bodyPr>
          <a:lstStyle/>
          <a:p>
            <a:pPr algn="l">
              <a:lnSpc>
                <a:spcPts val="4536"/>
              </a:lnSpc>
            </a:pPr>
            <a:r>
              <a:rPr lang="en-US" sz="2400" b="1" dirty="0">
                <a:solidFill>
                  <a:schemeClr val="tx1">
                    <a:lumMod val="75000"/>
                  </a:schemeClr>
                </a:solidFill>
                <a:latin typeface="Aptos" panose="020B0004020202020204" pitchFamily="34" charset="0"/>
                <a:ea typeface="Canva Sans Bold"/>
                <a:cs typeface="Canva Sans Bold"/>
                <a:sym typeface="Canva Sans Bold"/>
              </a:rPr>
              <a:t>Scope and data collected</a:t>
            </a:r>
          </a:p>
        </p:txBody>
      </p:sp>
      <p:sp>
        <p:nvSpPr>
          <p:cNvPr id="15" name="TextBox 14">
            <a:extLst>
              <a:ext uri="{FF2B5EF4-FFF2-40B4-BE49-F238E27FC236}">
                <a16:creationId xmlns:a16="http://schemas.microsoft.com/office/drawing/2014/main" id="{91F17ED1-72B3-4323-689D-EA8136755799}"/>
              </a:ext>
            </a:extLst>
          </p:cNvPr>
          <p:cNvSpPr txBox="1"/>
          <p:nvPr/>
        </p:nvSpPr>
        <p:spPr>
          <a:xfrm>
            <a:off x="1990080" y="1417706"/>
            <a:ext cx="5186548" cy="703141"/>
          </a:xfrm>
          <a:prstGeom prst="rect">
            <a:avLst/>
          </a:prstGeom>
          <a:noFill/>
        </p:spPr>
        <p:txBody>
          <a:bodyPr wrap="none" lIns="0" tIns="0" rIns="0" bIns="0" rtlCol="0">
            <a:spAutoFit/>
          </a:bodyPr>
          <a:lstStyle/>
          <a:p>
            <a:pPr algn="l">
              <a:lnSpc>
                <a:spcPct val="150000"/>
              </a:lnSpc>
              <a:buSzPct val="90000"/>
            </a:pPr>
            <a:r>
              <a:rPr lang="en-GB" sz="1600" dirty="0">
                <a:solidFill>
                  <a:schemeClr val="tx1">
                    <a:lumMod val="75000"/>
                  </a:schemeClr>
                </a:solidFill>
                <a:latin typeface="Aptos" panose="020B0004020202020204" pitchFamily="34" charset="0"/>
              </a:rPr>
              <a:t>Identify </a:t>
            </a:r>
            <a:r>
              <a:rPr lang="en-GB" sz="1600" b="1" dirty="0">
                <a:solidFill>
                  <a:schemeClr val="tx1">
                    <a:lumMod val="75000"/>
                  </a:schemeClr>
                </a:solidFill>
                <a:latin typeface="Aptos" panose="020B0004020202020204" pitchFamily="34" charset="0"/>
              </a:rPr>
              <a:t>maturity</a:t>
            </a:r>
            <a:r>
              <a:rPr lang="en-GB" sz="1600" dirty="0">
                <a:solidFill>
                  <a:schemeClr val="tx1">
                    <a:lumMod val="75000"/>
                  </a:schemeClr>
                </a:solidFill>
                <a:latin typeface="Aptos" panose="020B0004020202020204" pitchFamily="34" charset="0"/>
              </a:rPr>
              <a:t> of suppliers on </a:t>
            </a:r>
            <a:r>
              <a:rPr lang="en-GB" sz="1600" b="1" dirty="0">
                <a:solidFill>
                  <a:schemeClr val="tx1">
                    <a:lumMod val="75000"/>
                  </a:schemeClr>
                </a:solidFill>
                <a:latin typeface="Aptos" panose="020B0004020202020204" pitchFamily="34" charset="0"/>
              </a:rPr>
              <a:t>sustainability level</a:t>
            </a:r>
          </a:p>
          <a:p>
            <a:pPr algn="l">
              <a:lnSpc>
                <a:spcPct val="150000"/>
              </a:lnSpc>
              <a:buSzPct val="90000"/>
            </a:pPr>
            <a:r>
              <a:rPr lang="en-GB" sz="1600" dirty="0">
                <a:solidFill>
                  <a:schemeClr val="tx1">
                    <a:lumMod val="75000"/>
                  </a:schemeClr>
                </a:solidFill>
                <a:latin typeface="Aptos" panose="020B0004020202020204" pitchFamily="34" charset="0"/>
              </a:rPr>
              <a:t>Identify to what degree suppliers are </a:t>
            </a:r>
            <a:r>
              <a:rPr lang="en-GB" sz="1600" b="1" dirty="0">
                <a:solidFill>
                  <a:schemeClr val="tx1">
                    <a:lumMod val="75000"/>
                  </a:schemeClr>
                </a:solidFill>
                <a:latin typeface="Aptos" panose="020B0004020202020204" pitchFamily="34" charset="0"/>
              </a:rPr>
              <a:t>willing to collaborate</a:t>
            </a:r>
          </a:p>
        </p:txBody>
      </p:sp>
      <p:sp>
        <p:nvSpPr>
          <p:cNvPr id="19" name="TextBox 18">
            <a:extLst>
              <a:ext uri="{FF2B5EF4-FFF2-40B4-BE49-F238E27FC236}">
                <a16:creationId xmlns:a16="http://schemas.microsoft.com/office/drawing/2014/main" id="{A614645C-51FB-D2EC-77DD-428CED3F7C2A}"/>
              </a:ext>
            </a:extLst>
          </p:cNvPr>
          <p:cNvSpPr txBox="1"/>
          <p:nvPr/>
        </p:nvSpPr>
        <p:spPr>
          <a:xfrm>
            <a:off x="1949073" y="2901908"/>
            <a:ext cx="4973082" cy="584775"/>
          </a:xfrm>
          <a:prstGeom prst="rect">
            <a:avLst/>
          </a:prstGeom>
          <a:noFill/>
        </p:spPr>
        <p:txBody>
          <a:bodyPr wrap="square">
            <a:spAutoFit/>
          </a:bodyPr>
          <a:lstStyle/>
          <a:p>
            <a:pPr algn="l"/>
            <a:endParaRPr lang="en-GB" sz="1600" dirty="0">
              <a:solidFill>
                <a:schemeClr val="tx1">
                  <a:lumMod val="75000"/>
                </a:schemeClr>
              </a:solidFill>
              <a:highlight>
                <a:srgbClr val="FFFF00"/>
              </a:highlight>
              <a:latin typeface="Aptos" panose="020B0004020202020204" pitchFamily="34" charset="0"/>
            </a:endParaRPr>
          </a:p>
          <a:p>
            <a:pPr algn="l"/>
            <a:r>
              <a:rPr lang="en-GB" sz="1600" dirty="0">
                <a:solidFill>
                  <a:schemeClr val="tx1">
                    <a:lumMod val="75000"/>
                  </a:schemeClr>
                </a:solidFill>
                <a:latin typeface="Aptos" panose="020B0004020202020204" pitchFamily="34" charset="0"/>
              </a:rPr>
              <a:t>Questionnaire</a:t>
            </a:r>
            <a:r>
              <a:rPr lang="en-GB" sz="1600" b="1" dirty="0">
                <a:solidFill>
                  <a:schemeClr val="tx1">
                    <a:lumMod val="75000"/>
                  </a:schemeClr>
                </a:solidFill>
                <a:latin typeface="Aptos" panose="020B0004020202020204" pitchFamily="34" charset="0"/>
              </a:rPr>
              <a:t> </a:t>
            </a:r>
            <a:r>
              <a:rPr lang="en-GB" sz="1600" dirty="0">
                <a:solidFill>
                  <a:schemeClr val="tx1">
                    <a:lumMod val="75000"/>
                  </a:schemeClr>
                </a:solidFill>
                <a:latin typeface="Aptos" panose="020B0004020202020204" pitchFamily="34" charset="0"/>
              </a:rPr>
              <a:t>with</a:t>
            </a:r>
            <a:r>
              <a:rPr lang="en-GB" sz="1600" b="1" dirty="0">
                <a:solidFill>
                  <a:schemeClr val="tx1">
                    <a:lumMod val="75000"/>
                  </a:schemeClr>
                </a:solidFill>
                <a:latin typeface="Aptos" panose="020B0004020202020204" pitchFamily="34" charset="0"/>
              </a:rPr>
              <a:t> targeted </a:t>
            </a:r>
            <a:r>
              <a:rPr lang="en-GB" sz="1600" dirty="0">
                <a:solidFill>
                  <a:schemeClr val="tx1">
                    <a:lumMod val="75000"/>
                  </a:schemeClr>
                </a:solidFill>
                <a:latin typeface="Aptos" panose="020B0004020202020204" pitchFamily="34" charset="0"/>
              </a:rPr>
              <a:t>sustainability questions</a:t>
            </a:r>
            <a:endParaRPr lang="en-GB" sz="1600" u="sng" dirty="0">
              <a:solidFill>
                <a:srgbClr val="C00000"/>
              </a:solidFill>
              <a:latin typeface="Aptos" panose="020B0004020202020204" pitchFamily="34" charset="0"/>
            </a:endParaRPr>
          </a:p>
        </p:txBody>
      </p:sp>
      <p:sp>
        <p:nvSpPr>
          <p:cNvPr id="21" name="TextBox 20">
            <a:extLst>
              <a:ext uri="{FF2B5EF4-FFF2-40B4-BE49-F238E27FC236}">
                <a16:creationId xmlns:a16="http://schemas.microsoft.com/office/drawing/2014/main" id="{64C75929-A445-7454-9A9F-4DEB951BC440}"/>
              </a:ext>
            </a:extLst>
          </p:cNvPr>
          <p:cNvSpPr txBox="1"/>
          <p:nvPr/>
        </p:nvSpPr>
        <p:spPr>
          <a:xfrm>
            <a:off x="2003343" y="2346918"/>
            <a:ext cx="5175135" cy="333809"/>
          </a:xfrm>
          <a:prstGeom prst="rect">
            <a:avLst/>
          </a:prstGeom>
          <a:noFill/>
        </p:spPr>
        <p:txBody>
          <a:bodyPr wrap="none" lIns="0" tIns="0" rIns="0" bIns="0" rtlCol="0">
            <a:spAutoFit/>
          </a:bodyPr>
          <a:lstStyle>
            <a:defPPr>
              <a:defRPr lang="en-US"/>
            </a:defPPr>
            <a:lvl1pPr marL="285750" indent="-285750">
              <a:lnSpc>
                <a:spcPct val="150000"/>
              </a:lnSpc>
              <a:buSzPct val="90000"/>
              <a:buFont typeface="Wingdings" panose="05000000000000000000" pitchFamily="2" charset="2"/>
              <a:buChar char="Ø"/>
              <a:defRPr sz="1600">
                <a:solidFill>
                  <a:schemeClr val="tx1">
                    <a:lumMod val="75000"/>
                  </a:schemeClr>
                </a:solidFill>
              </a:defRPr>
            </a:lvl1pPr>
          </a:lstStyle>
          <a:p>
            <a:pPr marL="0" indent="0">
              <a:buNone/>
            </a:pPr>
            <a:r>
              <a:rPr lang="en-GB" dirty="0">
                <a:latin typeface="Aptos" panose="020B0004020202020204" pitchFamily="34" charset="0"/>
              </a:rPr>
              <a:t>Sent to </a:t>
            </a:r>
            <a:r>
              <a:rPr lang="en-GB" b="1" dirty="0">
                <a:latin typeface="Aptos" panose="020B0004020202020204" pitchFamily="34" charset="0"/>
              </a:rPr>
              <a:t>+300 suppliers </a:t>
            </a:r>
            <a:r>
              <a:rPr lang="en-GB" dirty="0">
                <a:latin typeface="Aptos" panose="020B0004020202020204" pitchFamily="34" charset="0"/>
              </a:rPr>
              <a:t>from </a:t>
            </a:r>
            <a:r>
              <a:rPr lang="en-GB" b="1" dirty="0">
                <a:latin typeface="Aptos" panose="020B0004020202020204" pitchFamily="34" charset="0"/>
              </a:rPr>
              <a:t>all </a:t>
            </a:r>
            <a:r>
              <a:rPr lang="en-GB" dirty="0">
                <a:latin typeface="Aptos" panose="020B0004020202020204" pitchFamily="34" charset="0"/>
              </a:rPr>
              <a:t>procurement code families</a:t>
            </a:r>
          </a:p>
        </p:txBody>
      </p:sp>
      <p:sp>
        <p:nvSpPr>
          <p:cNvPr id="22" name="TextBox 21">
            <a:extLst>
              <a:ext uri="{FF2B5EF4-FFF2-40B4-BE49-F238E27FC236}">
                <a16:creationId xmlns:a16="http://schemas.microsoft.com/office/drawing/2014/main" id="{7D42C75E-4AB4-3182-63B1-4ED3BCD477FE}"/>
              </a:ext>
            </a:extLst>
          </p:cNvPr>
          <p:cNvSpPr txBox="1"/>
          <p:nvPr/>
        </p:nvSpPr>
        <p:spPr>
          <a:xfrm>
            <a:off x="2038205" y="4932652"/>
            <a:ext cx="2923166" cy="784830"/>
          </a:xfrm>
          <a:prstGeom prst="rect">
            <a:avLst/>
          </a:prstGeom>
          <a:noFill/>
        </p:spPr>
        <p:txBody>
          <a:bodyPr wrap="square">
            <a:spAutoFit/>
          </a:bodyPr>
          <a:lstStyle/>
          <a:p>
            <a:pPr algn="ctr"/>
            <a:r>
              <a:rPr lang="en-GB" sz="1500" b="1" dirty="0">
                <a:solidFill>
                  <a:schemeClr val="tx1">
                    <a:lumMod val="75000"/>
                  </a:schemeClr>
                </a:solidFill>
                <a:latin typeface="Aptos" panose="020B0004020202020204" pitchFamily="34" charset="0"/>
              </a:rPr>
              <a:t>Response Rate</a:t>
            </a:r>
          </a:p>
          <a:p>
            <a:pPr algn="ctr"/>
            <a:r>
              <a:rPr lang="en-GB" sz="1500" b="1" dirty="0">
                <a:solidFill>
                  <a:schemeClr val="tx1">
                    <a:lumMod val="75000"/>
                  </a:schemeClr>
                </a:solidFill>
                <a:latin typeface="Aptos" panose="020B0004020202020204" pitchFamily="34" charset="0"/>
              </a:rPr>
              <a:t>87</a:t>
            </a:r>
            <a:r>
              <a:rPr lang="en-GB" sz="1500" dirty="0">
                <a:solidFill>
                  <a:schemeClr val="tx1">
                    <a:lumMod val="75000"/>
                  </a:schemeClr>
                </a:solidFill>
                <a:latin typeface="Aptos" panose="020B0004020202020204" pitchFamily="34" charset="0"/>
              </a:rPr>
              <a:t> out of </a:t>
            </a:r>
            <a:r>
              <a:rPr lang="en-GB" sz="1500" b="1" dirty="0">
                <a:solidFill>
                  <a:schemeClr val="tx1">
                    <a:lumMod val="75000"/>
                  </a:schemeClr>
                </a:solidFill>
                <a:latin typeface="Aptos" panose="020B0004020202020204" pitchFamily="34" charset="0"/>
              </a:rPr>
              <a:t>267</a:t>
            </a:r>
            <a:r>
              <a:rPr lang="en-GB" sz="1500" dirty="0">
                <a:solidFill>
                  <a:schemeClr val="tx1">
                    <a:lumMod val="75000"/>
                  </a:schemeClr>
                </a:solidFill>
                <a:latin typeface="Aptos" panose="020B0004020202020204" pitchFamily="34" charset="0"/>
              </a:rPr>
              <a:t> suppliers </a:t>
            </a:r>
            <a:r>
              <a:rPr lang="en-GB" sz="1500" b="1" dirty="0">
                <a:solidFill>
                  <a:schemeClr val="tx1">
                    <a:lumMod val="75000"/>
                  </a:schemeClr>
                </a:solidFill>
                <a:latin typeface="Aptos" panose="020B0004020202020204" pitchFamily="34" charset="0"/>
              </a:rPr>
              <a:t>among</a:t>
            </a:r>
            <a:r>
              <a:rPr lang="en-GB" sz="1500" dirty="0">
                <a:solidFill>
                  <a:schemeClr val="tx1">
                    <a:lumMod val="75000"/>
                  </a:schemeClr>
                </a:solidFill>
                <a:latin typeface="Aptos" panose="020B0004020202020204" pitchFamily="34" charset="0"/>
              </a:rPr>
              <a:t> </a:t>
            </a:r>
            <a:r>
              <a:rPr lang="en-GB" sz="1500" b="1" dirty="0">
                <a:solidFill>
                  <a:schemeClr val="tx1">
                    <a:lumMod val="75000"/>
                  </a:schemeClr>
                </a:solidFill>
                <a:latin typeface="Aptos" panose="020B0004020202020204" pitchFamily="34" charset="0"/>
              </a:rPr>
              <a:t>9</a:t>
            </a:r>
            <a:r>
              <a:rPr lang="en-GB" sz="1500" dirty="0">
                <a:solidFill>
                  <a:schemeClr val="tx1">
                    <a:lumMod val="75000"/>
                  </a:schemeClr>
                </a:solidFill>
                <a:latin typeface="Aptos" panose="020B0004020202020204" pitchFamily="34" charset="0"/>
              </a:rPr>
              <a:t> procurement code families</a:t>
            </a:r>
            <a:endParaRPr lang="en-GB" sz="1500" b="1" dirty="0">
              <a:solidFill>
                <a:schemeClr val="tx1">
                  <a:lumMod val="75000"/>
                </a:schemeClr>
              </a:solidFill>
              <a:latin typeface="Aptos" panose="020B0004020202020204" pitchFamily="34" charset="0"/>
            </a:endParaRPr>
          </a:p>
        </p:txBody>
      </p:sp>
      <p:sp>
        <p:nvSpPr>
          <p:cNvPr id="23" name="TextBox 22">
            <a:extLst>
              <a:ext uri="{FF2B5EF4-FFF2-40B4-BE49-F238E27FC236}">
                <a16:creationId xmlns:a16="http://schemas.microsoft.com/office/drawing/2014/main" id="{E4309857-BCD0-273C-B582-AC501896A740}"/>
              </a:ext>
            </a:extLst>
          </p:cNvPr>
          <p:cNvSpPr txBox="1"/>
          <p:nvPr/>
        </p:nvSpPr>
        <p:spPr>
          <a:xfrm>
            <a:off x="2076495" y="3528861"/>
            <a:ext cx="4458593" cy="703141"/>
          </a:xfrm>
          <a:prstGeom prst="rect">
            <a:avLst/>
          </a:prstGeom>
          <a:noFill/>
        </p:spPr>
        <p:txBody>
          <a:bodyPr wrap="none" lIns="0" tIns="0" rIns="0" bIns="0" rtlCol="0">
            <a:spAutoFit/>
          </a:bodyPr>
          <a:lstStyle>
            <a:defPPr>
              <a:defRPr lang="en-US"/>
            </a:defPPr>
            <a:lvl1pPr marL="285750" indent="-285750">
              <a:lnSpc>
                <a:spcPct val="150000"/>
              </a:lnSpc>
              <a:buSzPct val="90000"/>
              <a:buFont typeface="Wingdings" panose="05000000000000000000" pitchFamily="2" charset="2"/>
              <a:buChar char="Ø"/>
              <a:defRPr sz="1600" b="1">
                <a:solidFill>
                  <a:schemeClr val="tx1">
                    <a:lumMod val="75000"/>
                  </a:schemeClr>
                </a:solidFill>
              </a:defRPr>
            </a:lvl1pPr>
          </a:lstStyle>
          <a:p>
            <a:endParaRPr lang="en-GB" dirty="0">
              <a:latin typeface="Aptos" panose="020B0004020202020204" pitchFamily="34" charset="0"/>
            </a:endParaRPr>
          </a:p>
          <a:p>
            <a:pPr marL="0" indent="0">
              <a:buNone/>
            </a:pPr>
            <a:r>
              <a:rPr lang="en-GB" dirty="0">
                <a:latin typeface="Aptos" panose="020B0004020202020204" pitchFamily="34" charset="0"/>
              </a:rPr>
              <a:t>Weekly </a:t>
            </a:r>
            <a:r>
              <a:rPr lang="en-GB" b="0" dirty="0">
                <a:latin typeface="Aptos" panose="020B0004020202020204" pitchFamily="34" charset="0"/>
              </a:rPr>
              <a:t>automated emailing through </a:t>
            </a:r>
            <a:r>
              <a:rPr lang="en-GB" dirty="0">
                <a:latin typeface="Aptos" panose="020B0004020202020204" pitchFamily="34" charset="0"/>
              </a:rPr>
              <a:t>SpotlerMail+</a:t>
            </a:r>
          </a:p>
        </p:txBody>
      </p:sp>
      <p:sp>
        <p:nvSpPr>
          <p:cNvPr id="24" name="TextBox 23">
            <a:extLst>
              <a:ext uri="{FF2B5EF4-FFF2-40B4-BE49-F238E27FC236}">
                <a16:creationId xmlns:a16="http://schemas.microsoft.com/office/drawing/2014/main" id="{99C6AADF-5D3C-89F9-0E74-27D8EC568E50}"/>
              </a:ext>
            </a:extLst>
          </p:cNvPr>
          <p:cNvSpPr txBox="1"/>
          <p:nvPr/>
        </p:nvSpPr>
        <p:spPr>
          <a:xfrm>
            <a:off x="895231" y="1647020"/>
            <a:ext cx="881286" cy="338554"/>
          </a:xfrm>
          <a:prstGeom prst="rect">
            <a:avLst/>
          </a:prstGeom>
          <a:noFill/>
          <a:ln>
            <a:noFill/>
          </a:ln>
          <a:effectLst/>
        </p:spPr>
        <p:txBody>
          <a:bodyPr wrap="square">
            <a:spAutoFit/>
          </a:bodyPr>
          <a:lstStyle/>
          <a:p>
            <a:pPr algn="ctr"/>
            <a:r>
              <a:rPr lang="en-GB" sz="1600" b="1" dirty="0">
                <a:solidFill>
                  <a:schemeClr val="tx1">
                    <a:lumMod val="75000"/>
                  </a:schemeClr>
                </a:solidFill>
                <a:latin typeface="Aptos" panose="020B0004020202020204" pitchFamily="34" charset="0"/>
              </a:rPr>
              <a:t>WHY</a:t>
            </a:r>
            <a:endParaRPr lang="en-GB" sz="1600" dirty="0">
              <a:solidFill>
                <a:schemeClr val="tx1">
                  <a:lumMod val="75000"/>
                </a:schemeClr>
              </a:solidFill>
              <a:latin typeface="Aptos" panose="020B0004020202020204" pitchFamily="34" charset="0"/>
            </a:endParaRPr>
          </a:p>
        </p:txBody>
      </p:sp>
      <p:sp>
        <p:nvSpPr>
          <p:cNvPr id="25" name="TextBox 24">
            <a:extLst>
              <a:ext uri="{FF2B5EF4-FFF2-40B4-BE49-F238E27FC236}">
                <a16:creationId xmlns:a16="http://schemas.microsoft.com/office/drawing/2014/main" id="{F1F1BD57-7837-CB26-0D59-0961CDCF5F5E}"/>
              </a:ext>
            </a:extLst>
          </p:cNvPr>
          <p:cNvSpPr txBox="1"/>
          <p:nvPr/>
        </p:nvSpPr>
        <p:spPr>
          <a:xfrm>
            <a:off x="869422" y="2400681"/>
            <a:ext cx="881286" cy="338554"/>
          </a:xfrm>
          <a:prstGeom prst="rect">
            <a:avLst/>
          </a:prstGeom>
          <a:noFill/>
          <a:ln>
            <a:noFill/>
          </a:ln>
          <a:effectLst/>
        </p:spPr>
        <p:txBody>
          <a:bodyPr wrap="square">
            <a:spAutoFit/>
          </a:bodyPr>
          <a:lstStyle/>
          <a:p>
            <a:pPr algn="ctr"/>
            <a:r>
              <a:rPr lang="en-GB" sz="1600" b="1" dirty="0">
                <a:solidFill>
                  <a:schemeClr val="tx1">
                    <a:lumMod val="75000"/>
                  </a:schemeClr>
                </a:solidFill>
                <a:latin typeface="Aptos" panose="020B0004020202020204" pitchFamily="34" charset="0"/>
              </a:rPr>
              <a:t>WHO</a:t>
            </a:r>
            <a:endParaRPr lang="en-US" sz="1600" dirty="0">
              <a:solidFill>
                <a:schemeClr val="tx1">
                  <a:lumMod val="75000"/>
                </a:schemeClr>
              </a:solidFill>
              <a:latin typeface="Aptos" panose="020B0004020202020204" pitchFamily="34" charset="0"/>
            </a:endParaRPr>
          </a:p>
        </p:txBody>
      </p:sp>
      <p:sp>
        <p:nvSpPr>
          <p:cNvPr id="26" name="TextBox 25">
            <a:extLst>
              <a:ext uri="{FF2B5EF4-FFF2-40B4-BE49-F238E27FC236}">
                <a16:creationId xmlns:a16="http://schemas.microsoft.com/office/drawing/2014/main" id="{D4B7D733-9DBC-E054-6387-408D3F7735F6}"/>
              </a:ext>
            </a:extLst>
          </p:cNvPr>
          <p:cNvSpPr txBox="1"/>
          <p:nvPr/>
        </p:nvSpPr>
        <p:spPr>
          <a:xfrm>
            <a:off x="786067" y="3198146"/>
            <a:ext cx="1072497" cy="338554"/>
          </a:xfrm>
          <a:prstGeom prst="rect">
            <a:avLst/>
          </a:prstGeom>
          <a:noFill/>
          <a:ln>
            <a:noFill/>
          </a:ln>
          <a:effectLst/>
        </p:spPr>
        <p:txBody>
          <a:bodyPr wrap="square">
            <a:spAutoFit/>
          </a:bodyPr>
          <a:lstStyle/>
          <a:p>
            <a:pPr algn="ctr"/>
            <a:r>
              <a:rPr lang="en-GB" sz="1600" b="1" dirty="0">
                <a:solidFill>
                  <a:schemeClr val="tx1">
                    <a:lumMod val="75000"/>
                  </a:schemeClr>
                </a:solidFill>
                <a:latin typeface="Aptos" panose="020B0004020202020204" pitchFamily="34" charset="0"/>
              </a:rPr>
              <a:t>WHAT</a:t>
            </a:r>
            <a:endParaRPr lang="en-US" sz="1600" dirty="0">
              <a:solidFill>
                <a:schemeClr val="tx1">
                  <a:lumMod val="75000"/>
                </a:schemeClr>
              </a:solidFill>
              <a:latin typeface="Aptos" panose="020B0004020202020204" pitchFamily="34" charset="0"/>
            </a:endParaRPr>
          </a:p>
        </p:txBody>
      </p:sp>
      <p:sp>
        <p:nvSpPr>
          <p:cNvPr id="27" name="TextBox 26">
            <a:extLst>
              <a:ext uri="{FF2B5EF4-FFF2-40B4-BE49-F238E27FC236}">
                <a16:creationId xmlns:a16="http://schemas.microsoft.com/office/drawing/2014/main" id="{5433BEFE-62F2-488F-5F8F-3BA3A055D596}"/>
              </a:ext>
            </a:extLst>
          </p:cNvPr>
          <p:cNvSpPr txBox="1"/>
          <p:nvPr/>
        </p:nvSpPr>
        <p:spPr>
          <a:xfrm>
            <a:off x="949478" y="3975039"/>
            <a:ext cx="762001" cy="338554"/>
          </a:xfrm>
          <a:prstGeom prst="rect">
            <a:avLst/>
          </a:prstGeom>
          <a:noFill/>
          <a:ln>
            <a:noFill/>
          </a:ln>
          <a:effectLst/>
        </p:spPr>
        <p:txBody>
          <a:bodyPr wrap="square">
            <a:spAutoFit/>
          </a:bodyPr>
          <a:lstStyle/>
          <a:p>
            <a:pPr algn="ctr"/>
            <a:r>
              <a:rPr kumimoji="0" lang="en-GB" sz="1600" b="1" i="0" u="none" strike="noStrike" kern="1200" cap="none" spc="0" normalizeH="0" baseline="0" noProof="0" dirty="0">
                <a:ln>
                  <a:noFill/>
                </a:ln>
                <a:solidFill>
                  <a:schemeClr val="tx1">
                    <a:lumMod val="75000"/>
                  </a:schemeClr>
                </a:solidFill>
                <a:effectLst/>
                <a:uLnTx/>
                <a:uFillTx/>
                <a:latin typeface="Aptos" panose="020B0004020202020204" pitchFamily="34" charset="0"/>
              </a:rPr>
              <a:t>HOW</a:t>
            </a:r>
            <a:endParaRPr lang="en-US" sz="1600" dirty="0">
              <a:solidFill>
                <a:schemeClr val="tx1">
                  <a:lumMod val="75000"/>
                </a:schemeClr>
              </a:solidFill>
              <a:latin typeface="Aptos" panose="020B0004020202020204" pitchFamily="34" charset="0"/>
            </a:endParaRPr>
          </a:p>
        </p:txBody>
      </p:sp>
      <p:pic>
        <p:nvPicPr>
          <p:cNvPr id="28" name="Picture 2" descr="Círculo dibujado a mano icono de garabato - Descargar PNG/SVG transparente">
            <a:extLst>
              <a:ext uri="{FF2B5EF4-FFF2-40B4-BE49-F238E27FC236}">
                <a16:creationId xmlns:a16="http://schemas.microsoft.com/office/drawing/2014/main" id="{EDF83D35-EE6B-AE46-64F7-477DFFA8E212}"/>
              </a:ext>
            </a:extLst>
          </p:cNvPr>
          <p:cNvPicPr>
            <a:picLocks noChangeAspect="1" noChangeArrowheads="1"/>
          </p:cNvPicPr>
          <p:nvPr/>
        </p:nvPicPr>
        <p:blipFill>
          <a:blip r:embed="rId2" cstate="screen">
            <a:duotone>
              <a:schemeClr val="accent2">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232345" y="4835860"/>
            <a:ext cx="973061" cy="973061"/>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4249E74C-DE66-7841-BF44-E6A0592068D2}"/>
              </a:ext>
            </a:extLst>
          </p:cNvPr>
          <p:cNvSpPr txBox="1"/>
          <p:nvPr/>
        </p:nvSpPr>
        <p:spPr>
          <a:xfrm>
            <a:off x="4864473" y="5155087"/>
            <a:ext cx="1939172" cy="369332"/>
          </a:xfrm>
          <a:prstGeom prst="rect">
            <a:avLst/>
          </a:prstGeom>
          <a:noFill/>
        </p:spPr>
        <p:txBody>
          <a:bodyPr wrap="square">
            <a:spAutoFit/>
          </a:bodyPr>
          <a:lstStyle/>
          <a:p>
            <a:r>
              <a:rPr lang="en-GB" sz="1800" dirty="0">
                <a:solidFill>
                  <a:schemeClr val="tx1">
                    <a:lumMod val="75000"/>
                  </a:schemeClr>
                </a:solidFill>
                <a:latin typeface="Aptos" panose="020B0004020202020204" pitchFamily="34" charset="0"/>
              </a:rPr>
              <a:t> =       </a:t>
            </a:r>
            <a:r>
              <a:rPr lang="en-GB" b="1" dirty="0">
                <a:solidFill>
                  <a:schemeClr val="tx1">
                    <a:lumMod val="75000"/>
                  </a:schemeClr>
                </a:solidFill>
                <a:latin typeface="Aptos" panose="020B0004020202020204" pitchFamily="34" charset="0"/>
              </a:rPr>
              <a:t>32.5</a:t>
            </a:r>
            <a:r>
              <a:rPr lang="en-GB" sz="1800" b="1" dirty="0">
                <a:solidFill>
                  <a:schemeClr val="tx1">
                    <a:lumMod val="75000"/>
                  </a:schemeClr>
                </a:solidFill>
                <a:latin typeface="Aptos" panose="020B0004020202020204" pitchFamily="34" charset="0"/>
              </a:rPr>
              <a:t>% </a:t>
            </a:r>
            <a:endParaRPr lang="en-US" dirty="0">
              <a:latin typeface="Aptos" panose="020B0004020202020204" pitchFamily="34" charset="0"/>
            </a:endParaRPr>
          </a:p>
        </p:txBody>
      </p:sp>
      <p:sp>
        <p:nvSpPr>
          <p:cNvPr id="30" name="Rectangle 29">
            <a:extLst>
              <a:ext uri="{FF2B5EF4-FFF2-40B4-BE49-F238E27FC236}">
                <a16:creationId xmlns:a16="http://schemas.microsoft.com/office/drawing/2014/main" id="{BB419FF2-0AE0-CAD4-7269-51B61EAF491D}"/>
              </a:ext>
            </a:extLst>
          </p:cNvPr>
          <p:cNvSpPr/>
          <p:nvPr/>
        </p:nvSpPr>
        <p:spPr>
          <a:xfrm>
            <a:off x="1820743" y="1487227"/>
            <a:ext cx="27432" cy="619914"/>
          </a:xfrm>
          <a:prstGeom prst="rect">
            <a:avLst/>
          </a:prstGeom>
          <a:solidFill>
            <a:srgbClr val="05ABB0"/>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latin typeface="Aptos" panose="020B0004020202020204" pitchFamily="34" charset="0"/>
            </a:endParaRPr>
          </a:p>
        </p:txBody>
      </p:sp>
      <p:sp>
        <p:nvSpPr>
          <p:cNvPr id="31" name="Rectangle 30">
            <a:extLst>
              <a:ext uri="{FF2B5EF4-FFF2-40B4-BE49-F238E27FC236}">
                <a16:creationId xmlns:a16="http://schemas.microsoft.com/office/drawing/2014/main" id="{752B7A2E-58EF-EB76-2A11-1D75C560B0F3}"/>
              </a:ext>
            </a:extLst>
          </p:cNvPr>
          <p:cNvSpPr/>
          <p:nvPr/>
        </p:nvSpPr>
        <p:spPr>
          <a:xfrm>
            <a:off x="1820743" y="2248391"/>
            <a:ext cx="27432" cy="619914"/>
          </a:xfrm>
          <a:prstGeom prst="rect">
            <a:avLst/>
          </a:prstGeom>
          <a:solidFill>
            <a:srgbClr val="05ABB0"/>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latin typeface="Aptos" panose="020B0004020202020204" pitchFamily="34" charset="0"/>
            </a:endParaRPr>
          </a:p>
        </p:txBody>
      </p:sp>
      <p:sp>
        <p:nvSpPr>
          <p:cNvPr id="32" name="Rectangle 31">
            <a:extLst>
              <a:ext uri="{FF2B5EF4-FFF2-40B4-BE49-F238E27FC236}">
                <a16:creationId xmlns:a16="http://schemas.microsoft.com/office/drawing/2014/main" id="{BCBFB645-F6E8-018D-6F0D-12775A11657B}"/>
              </a:ext>
            </a:extLst>
          </p:cNvPr>
          <p:cNvSpPr/>
          <p:nvPr/>
        </p:nvSpPr>
        <p:spPr>
          <a:xfrm>
            <a:off x="1821663" y="3770719"/>
            <a:ext cx="27432" cy="619914"/>
          </a:xfrm>
          <a:prstGeom prst="rect">
            <a:avLst/>
          </a:prstGeom>
          <a:solidFill>
            <a:srgbClr val="05ABB0"/>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latin typeface="Aptos" panose="020B0004020202020204" pitchFamily="34" charset="0"/>
            </a:endParaRPr>
          </a:p>
        </p:txBody>
      </p:sp>
      <p:sp>
        <p:nvSpPr>
          <p:cNvPr id="33" name="Rectangle 32">
            <a:extLst>
              <a:ext uri="{FF2B5EF4-FFF2-40B4-BE49-F238E27FC236}">
                <a16:creationId xmlns:a16="http://schemas.microsoft.com/office/drawing/2014/main" id="{AD0A9B6C-9BD2-ECB4-C264-E9D9C8E37EB5}"/>
              </a:ext>
            </a:extLst>
          </p:cNvPr>
          <p:cNvSpPr/>
          <p:nvPr/>
        </p:nvSpPr>
        <p:spPr>
          <a:xfrm>
            <a:off x="1816166" y="3009555"/>
            <a:ext cx="27432" cy="619914"/>
          </a:xfrm>
          <a:prstGeom prst="rect">
            <a:avLst/>
          </a:prstGeom>
          <a:solidFill>
            <a:srgbClr val="05ABB0"/>
          </a:solidFill>
          <a:ln>
            <a:no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latin typeface="Aptos" panose="020B0004020202020204" pitchFamily="34" charset="0"/>
            </a:endParaRPr>
          </a:p>
        </p:txBody>
      </p:sp>
      <p:grpSp>
        <p:nvGrpSpPr>
          <p:cNvPr id="3" name="Group 2">
            <a:extLst>
              <a:ext uri="{FF2B5EF4-FFF2-40B4-BE49-F238E27FC236}">
                <a16:creationId xmlns:a16="http://schemas.microsoft.com/office/drawing/2014/main" id="{9D7FBD00-4D3C-2613-9C67-ED39CE034C03}"/>
              </a:ext>
            </a:extLst>
          </p:cNvPr>
          <p:cNvGrpSpPr/>
          <p:nvPr/>
        </p:nvGrpSpPr>
        <p:grpSpPr>
          <a:xfrm>
            <a:off x="8595247" y="740933"/>
            <a:ext cx="3199068" cy="5053250"/>
            <a:chOff x="9124290" y="275411"/>
            <a:chExt cx="2888886" cy="5609748"/>
          </a:xfrm>
        </p:grpSpPr>
        <p:pic>
          <p:nvPicPr>
            <p:cNvPr id="17" name="Picture 16">
              <a:extLst>
                <a:ext uri="{FF2B5EF4-FFF2-40B4-BE49-F238E27FC236}">
                  <a16:creationId xmlns:a16="http://schemas.microsoft.com/office/drawing/2014/main" id="{31A7EA59-2F85-7666-76ED-D1786060618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124290" y="275411"/>
              <a:ext cx="2888886" cy="5609748"/>
            </a:xfrm>
            <a:prstGeom prst="rect">
              <a:avLst/>
            </a:prstGeom>
            <a:effectLst>
              <a:outerShdw blurRad="50800" dist="38100" dir="8100000" algn="tr" rotWithShape="0">
                <a:prstClr val="black">
                  <a:alpha val="40000"/>
                </a:prstClr>
              </a:outerShdw>
            </a:effectLst>
          </p:spPr>
        </p:pic>
        <p:sp>
          <p:nvSpPr>
            <p:cNvPr id="2" name="Rounded Rectangle 1">
              <a:extLst>
                <a:ext uri="{FF2B5EF4-FFF2-40B4-BE49-F238E27FC236}">
                  <a16:creationId xmlns:a16="http://schemas.microsoft.com/office/drawing/2014/main" id="{153C5092-5068-4A83-B342-911A1A8006B0}"/>
                </a:ext>
              </a:extLst>
            </p:cNvPr>
            <p:cNvSpPr/>
            <p:nvPr/>
          </p:nvSpPr>
          <p:spPr>
            <a:xfrm>
              <a:off x="9186729" y="2382455"/>
              <a:ext cx="2726108" cy="897607"/>
            </a:xfrm>
            <a:prstGeom prst="roundRect">
              <a:avLst>
                <a:gd name="adj" fmla="val 998"/>
              </a:avLst>
            </a:prstGeom>
            <a:solidFill>
              <a:srgbClr val="00B050">
                <a:alpha val="3929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5" name="ZoneTexte 8">
            <a:extLst>
              <a:ext uri="{FF2B5EF4-FFF2-40B4-BE49-F238E27FC236}">
                <a16:creationId xmlns:a16="http://schemas.microsoft.com/office/drawing/2014/main" id="{47D2BAFA-7018-9AC0-3A55-9BAE951AEFAF}"/>
              </a:ext>
            </a:extLst>
          </p:cNvPr>
          <p:cNvSpPr txBox="1"/>
          <p:nvPr/>
        </p:nvSpPr>
        <p:spPr>
          <a:xfrm>
            <a:off x="-2584" y="-1037"/>
            <a:ext cx="12194584" cy="475130"/>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CERN Supplier Engagement - Survey</a:t>
            </a:r>
          </a:p>
        </p:txBody>
      </p:sp>
      <p:sp>
        <p:nvSpPr>
          <p:cNvPr id="7" name="Slide Number Placeholder 4">
            <a:extLst>
              <a:ext uri="{FF2B5EF4-FFF2-40B4-BE49-F238E27FC236}">
                <a16:creationId xmlns:a16="http://schemas.microsoft.com/office/drawing/2014/main" id="{CF8D694B-3D8E-C46D-8A8D-20C4494F46C7}"/>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16" name="Date Placeholder 1">
            <a:extLst>
              <a:ext uri="{FF2B5EF4-FFF2-40B4-BE49-F238E27FC236}">
                <a16:creationId xmlns:a16="http://schemas.microsoft.com/office/drawing/2014/main" id="{377FE19C-9F75-0132-87FE-7ECE69648B6A}"/>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8" name="Footer Placeholder 2">
            <a:extLst>
              <a:ext uri="{FF2B5EF4-FFF2-40B4-BE49-F238E27FC236}">
                <a16:creationId xmlns:a16="http://schemas.microsoft.com/office/drawing/2014/main" id="{8CD89D9B-A446-2EC5-6F1A-882EC80DE909}"/>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20" name="Date Placeholder 1">
            <a:extLst>
              <a:ext uri="{FF2B5EF4-FFF2-40B4-BE49-F238E27FC236}">
                <a16:creationId xmlns:a16="http://schemas.microsoft.com/office/drawing/2014/main" id="{A6376D20-77A7-4E99-0F4A-EAF594596D84}"/>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2756687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22F1A-327F-0CEB-310A-B80DEB5840CF}"/>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C976DBCE-9324-8C2A-F37B-A1A04B19B222}"/>
              </a:ext>
            </a:extLst>
          </p:cNvPr>
          <p:cNvSpPr/>
          <p:nvPr/>
        </p:nvSpPr>
        <p:spPr>
          <a:xfrm>
            <a:off x="-209550" y="559627"/>
            <a:ext cx="12611100" cy="471051"/>
          </a:xfrm>
          <a:prstGeom prst="rect">
            <a:avLst/>
          </a:prstGeom>
          <a:solidFill>
            <a:schemeClr val="accent6">
              <a:lumMod val="20000"/>
              <a:lumOff val="80000"/>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3" name="Rectangle 2">
            <a:extLst>
              <a:ext uri="{FF2B5EF4-FFF2-40B4-BE49-F238E27FC236}">
                <a16:creationId xmlns:a16="http://schemas.microsoft.com/office/drawing/2014/main" id="{BE974646-C3EC-70B6-6BAE-5AA35657AB3A}"/>
              </a:ext>
            </a:extLst>
          </p:cNvPr>
          <p:cNvSpPr/>
          <p:nvPr/>
        </p:nvSpPr>
        <p:spPr>
          <a:xfrm>
            <a:off x="6081690" y="1099076"/>
            <a:ext cx="6181145" cy="518132"/>
          </a:xfrm>
          <a:prstGeom prst="rect">
            <a:avLst/>
          </a:prstGeom>
          <a:solidFill>
            <a:srgbClr val="008080">
              <a:alpha val="5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1BA25CE-B276-03EC-F031-D680326F02B4}"/>
              </a:ext>
            </a:extLst>
          </p:cNvPr>
          <p:cNvSpPr/>
          <p:nvPr/>
        </p:nvSpPr>
        <p:spPr>
          <a:xfrm>
            <a:off x="-152400" y="1099076"/>
            <a:ext cx="6181145" cy="518132"/>
          </a:xfrm>
          <a:prstGeom prst="rect">
            <a:avLst/>
          </a:prstGeom>
          <a:solidFill>
            <a:schemeClr val="tx1">
              <a:lumMod val="75000"/>
              <a:alpha val="6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D0BE5F9-F932-A0C8-ABB5-C42F6E764E03}"/>
              </a:ext>
            </a:extLst>
          </p:cNvPr>
          <p:cNvSpPr/>
          <p:nvPr/>
        </p:nvSpPr>
        <p:spPr>
          <a:xfrm>
            <a:off x="6081690" y="1634402"/>
            <a:ext cx="6181145" cy="4114800"/>
          </a:xfrm>
          <a:prstGeom prst="rect">
            <a:avLst/>
          </a:prstGeom>
          <a:solidFill>
            <a:schemeClr val="accent2">
              <a:lumMod val="75000"/>
              <a:alpha val="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55B3B58-C24D-5C69-B071-852C25F1BF5A}"/>
              </a:ext>
            </a:extLst>
          </p:cNvPr>
          <p:cNvSpPr/>
          <p:nvPr/>
        </p:nvSpPr>
        <p:spPr>
          <a:xfrm>
            <a:off x="-152400" y="1634402"/>
            <a:ext cx="6181145" cy="4114800"/>
          </a:xfrm>
          <a:prstGeom prst="rect">
            <a:avLst/>
          </a:prstGeom>
          <a:solidFill>
            <a:schemeClr val="tx1">
              <a:lumMod val="20000"/>
              <a:lumOff val="80000"/>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204D40CD-B555-195B-6327-200A77332A02}"/>
              </a:ext>
            </a:extLst>
          </p:cNvPr>
          <p:cNvSpPr txBox="1"/>
          <p:nvPr/>
        </p:nvSpPr>
        <p:spPr>
          <a:xfrm>
            <a:off x="7877086" y="1247455"/>
            <a:ext cx="2718568" cy="215444"/>
          </a:xfrm>
          <a:prstGeom prst="rect">
            <a:avLst/>
          </a:prstGeom>
          <a:noFill/>
        </p:spPr>
        <p:txBody>
          <a:bodyPr wrap="square" lIns="0" tIns="0" rIns="0" bIns="0" rtlCol="0">
            <a:spAutoFit/>
          </a:bodyPr>
          <a:lstStyle/>
          <a:p>
            <a:pPr algn="l"/>
            <a:r>
              <a:rPr lang="fr-CH" sz="1400" b="1" dirty="0">
                <a:solidFill>
                  <a:schemeClr val="bg1"/>
                </a:solidFill>
              </a:rPr>
              <a:t>Engagement </a:t>
            </a:r>
            <a:r>
              <a:rPr lang="fr-CH" sz="1400" b="1" dirty="0" err="1">
                <a:solidFill>
                  <a:schemeClr val="bg1"/>
                </a:solidFill>
              </a:rPr>
              <a:t>Willingness</a:t>
            </a:r>
            <a:endParaRPr lang="fr-CH" sz="1400" b="1" dirty="0">
              <a:solidFill>
                <a:schemeClr val="bg1"/>
              </a:solidFill>
            </a:endParaRPr>
          </a:p>
        </p:txBody>
      </p:sp>
      <p:sp>
        <p:nvSpPr>
          <p:cNvPr id="38" name="TextBox 37">
            <a:extLst>
              <a:ext uri="{FF2B5EF4-FFF2-40B4-BE49-F238E27FC236}">
                <a16:creationId xmlns:a16="http://schemas.microsoft.com/office/drawing/2014/main" id="{A7277F67-81BE-AFE9-7266-B3B9D99409FF}"/>
              </a:ext>
            </a:extLst>
          </p:cNvPr>
          <p:cNvSpPr txBox="1"/>
          <p:nvPr/>
        </p:nvSpPr>
        <p:spPr>
          <a:xfrm>
            <a:off x="1383849" y="1246524"/>
            <a:ext cx="2718568" cy="215444"/>
          </a:xfrm>
          <a:prstGeom prst="rect">
            <a:avLst/>
          </a:prstGeom>
          <a:noFill/>
        </p:spPr>
        <p:txBody>
          <a:bodyPr wrap="square" lIns="0" tIns="0" rIns="0" bIns="0" rtlCol="0">
            <a:spAutoFit/>
          </a:bodyPr>
          <a:lstStyle/>
          <a:p>
            <a:pPr algn="l"/>
            <a:r>
              <a:rPr lang="fr-CH" sz="1400" b="1" dirty="0">
                <a:solidFill>
                  <a:schemeClr val="bg1"/>
                </a:solidFill>
              </a:rPr>
              <a:t>Sustainability </a:t>
            </a:r>
            <a:r>
              <a:rPr lang="fr-CH" sz="1400" b="1" dirty="0" err="1">
                <a:solidFill>
                  <a:schemeClr val="bg1"/>
                </a:solidFill>
              </a:rPr>
              <a:t>Maturity</a:t>
            </a:r>
            <a:endParaRPr lang="fr-CH" sz="1200" b="1" dirty="0">
              <a:solidFill>
                <a:schemeClr val="bg1"/>
              </a:solidFill>
            </a:endParaRPr>
          </a:p>
        </p:txBody>
      </p:sp>
      <p:sp>
        <p:nvSpPr>
          <p:cNvPr id="39" name="TextBox 38">
            <a:extLst>
              <a:ext uri="{FF2B5EF4-FFF2-40B4-BE49-F238E27FC236}">
                <a16:creationId xmlns:a16="http://schemas.microsoft.com/office/drawing/2014/main" id="{A887668D-F441-5779-1C36-4D719A967038}"/>
              </a:ext>
            </a:extLst>
          </p:cNvPr>
          <p:cNvSpPr txBox="1"/>
          <p:nvPr/>
        </p:nvSpPr>
        <p:spPr>
          <a:xfrm>
            <a:off x="3391265" y="709274"/>
            <a:ext cx="6172200" cy="184666"/>
          </a:xfrm>
          <a:prstGeom prst="rect">
            <a:avLst/>
          </a:prstGeom>
          <a:noFill/>
        </p:spPr>
        <p:txBody>
          <a:bodyPr wrap="square" lIns="0" tIns="0" rIns="0" bIns="0" rtlCol="0">
            <a:spAutoFit/>
          </a:bodyPr>
          <a:lstStyle/>
          <a:p>
            <a:pPr algn="l"/>
            <a:r>
              <a:rPr lang="fr-CH" sz="1200" dirty="0">
                <a:solidFill>
                  <a:schemeClr val="tx1">
                    <a:lumMod val="75000"/>
                  </a:schemeClr>
                </a:solidFill>
              </a:rPr>
              <a:t>Questions </a:t>
            </a:r>
            <a:r>
              <a:rPr lang="fr-CH" sz="1200" dirty="0" err="1">
                <a:solidFill>
                  <a:schemeClr val="tx1">
                    <a:lumMod val="75000"/>
                  </a:schemeClr>
                </a:solidFill>
              </a:rPr>
              <a:t>were</a:t>
            </a:r>
            <a:r>
              <a:rPr lang="fr-CH" sz="1200" dirty="0">
                <a:solidFill>
                  <a:schemeClr val="tx1">
                    <a:lumMod val="75000"/>
                  </a:schemeClr>
                </a:solidFill>
              </a:rPr>
              <a:t> </a:t>
            </a:r>
            <a:r>
              <a:rPr lang="fr-CH" sz="1200" dirty="0" err="1">
                <a:solidFill>
                  <a:schemeClr val="tx1">
                    <a:lumMod val="75000"/>
                  </a:schemeClr>
                </a:solidFill>
              </a:rPr>
              <a:t>asked</a:t>
            </a:r>
            <a:r>
              <a:rPr lang="fr-CH" sz="1200" dirty="0">
                <a:solidFill>
                  <a:schemeClr val="tx1">
                    <a:lumMod val="75000"/>
                  </a:schemeClr>
                </a:solidFill>
              </a:rPr>
              <a:t> to </a:t>
            </a:r>
            <a:r>
              <a:rPr lang="fr-CH" sz="1200" b="1" dirty="0" err="1">
                <a:solidFill>
                  <a:schemeClr val="tx1">
                    <a:lumMod val="75000"/>
                  </a:schemeClr>
                </a:solidFill>
              </a:rPr>
              <a:t>suppliers</a:t>
            </a:r>
            <a:r>
              <a:rPr lang="fr-CH" sz="1200" dirty="0">
                <a:solidFill>
                  <a:schemeClr val="tx1">
                    <a:lumMod val="75000"/>
                  </a:schemeClr>
                </a:solidFill>
              </a:rPr>
              <a:t> to </a:t>
            </a:r>
            <a:r>
              <a:rPr lang="fr-CH" sz="1200" b="1" dirty="0" err="1">
                <a:solidFill>
                  <a:schemeClr val="tx1">
                    <a:lumMod val="75000"/>
                  </a:schemeClr>
                </a:solidFill>
              </a:rPr>
              <a:t>assess</a:t>
            </a:r>
            <a:r>
              <a:rPr lang="fr-CH" sz="1200" dirty="0">
                <a:solidFill>
                  <a:schemeClr val="tx1">
                    <a:lumMod val="75000"/>
                  </a:schemeClr>
                </a:solidFill>
              </a:rPr>
              <a:t> and </a:t>
            </a:r>
            <a:r>
              <a:rPr lang="fr-CH" sz="1200" b="1" dirty="0">
                <a:solidFill>
                  <a:schemeClr val="tx1">
                    <a:lumMod val="75000"/>
                  </a:schemeClr>
                </a:solidFill>
              </a:rPr>
              <a:t>score</a:t>
            </a:r>
            <a:r>
              <a:rPr lang="fr-CH" sz="1200" dirty="0">
                <a:solidFill>
                  <a:schemeClr val="tx1">
                    <a:lumMod val="75000"/>
                  </a:schemeClr>
                </a:solidFill>
              </a:rPr>
              <a:t> </a:t>
            </a:r>
            <a:r>
              <a:rPr lang="fr-CH" sz="1200" dirty="0" err="1">
                <a:solidFill>
                  <a:schemeClr val="tx1">
                    <a:lumMod val="75000"/>
                  </a:schemeClr>
                </a:solidFill>
              </a:rPr>
              <a:t>their</a:t>
            </a:r>
            <a:r>
              <a:rPr lang="fr-CH" sz="1200" dirty="0">
                <a:solidFill>
                  <a:schemeClr val="tx1">
                    <a:lumMod val="75000"/>
                  </a:schemeClr>
                </a:solidFill>
              </a:rPr>
              <a:t> </a:t>
            </a:r>
            <a:r>
              <a:rPr lang="fr-CH" sz="1200" dirty="0" err="1">
                <a:solidFill>
                  <a:schemeClr val="tx1">
                    <a:lumMod val="75000"/>
                  </a:schemeClr>
                </a:solidFill>
              </a:rPr>
              <a:t>level</a:t>
            </a:r>
            <a:r>
              <a:rPr lang="fr-CH" sz="1200" dirty="0">
                <a:solidFill>
                  <a:schemeClr val="tx1">
                    <a:lumMod val="75000"/>
                  </a:schemeClr>
                </a:solidFill>
              </a:rPr>
              <a:t> of:</a:t>
            </a:r>
            <a:endParaRPr lang="en-US" sz="1200" dirty="0">
              <a:solidFill>
                <a:schemeClr val="tx1">
                  <a:lumMod val="75000"/>
                </a:schemeClr>
              </a:solidFill>
            </a:endParaRPr>
          </a:p>
        </p:txBody>
      </p:sp>
      <p:sp>
        <p:nvSpPr>
          <p:cNvPr id="40" name="TextBox 39">
            <a:extLst>
              <a:ext uri="{FF2B5EF4-FFF2-40B4-BE49-F238E27FC236}">
                <a16:creationId xmlns:a16="http://schemas.microsoft.com/office/drawing/2014/main" id="{82331A23-56DE-551A-4742-D6EC12EF7D82}"/>
              </a:ext>
            </a:extLst>
          </p:cNvPr>
          <p:cNvSpPr txBox="1"/>
          <p:nvPr/>
        </p:nvSpPr>
        <p:spPr>
          <a:xfrm>
            <a:off x="667893" y="1710864"/>
            <a:ext cx="4274988" cy="415498"/>
          </a:xfrm>
          <a:prstGeom prst="rect">
            <a:avLst/>
          </a:prstGeom>
          <a:noFill/>
        </p:spPr>
        <p:txBody>
          <a:bodyPr wrap="square">
            <a:spAutoFit/>
          </a:bodyPr>
          <a:lstStyle/>
          <a:p>
            <a:r>
              <a:rPr lang="en-US" sz="1000" dirty="0">
                <a:solidFill>
                  <a:schemeClr val="tx1">
                    <a:lumMod val="75000"/>
                  </a:schemeClr>
                </a:solidFill>
              </a:rPr>
              <a:t>Does your company currently have a sustainability/environmental </a:t>
            </a:r>
            <a:r>
              <a:rPr lang="en-US" sz="1000" b="1" dirty="0">
                <a:solidFill>
                  <a:schemeClr val="tx1">
                    <a:lumMod val="75000"/>
                  </a:schemeClr>
                </a:solidFill>
              </a:rPr>
              <a:t>policy or program in place</a:t>
            </a:r>
            <a:r>
              <a:rPr lang="en-US" sz="1000" dirty="0">
                <a:solidFill>
                  <a:schemeClr val="tx1">
                    <a:lumMod val="75000"/>
                  </a:schemeClr>
                </a:solidFill>
              </a:rPr>
              <a:t>?</a:t>
            </a:r>
          </a:p>
        </p:txBody>
      </p:sp>
      <p:sp>
        <p:nvSpPr>
          <p:cNvPr id="41" name="TextBox 40">
            <a:extLst>
              <a:ext uri="{FF2B5EF4-FFF2-40B4-BE49-F238E27FC236}">
                <a16:creationId xmlns:a16="http://schemas.microsoft.com/office/drawing/2014/main" id="{42FA6F14-EC73-FC76-A782-EE8BA547F306}"/>
              </a:ext>
            </a:extLst>
          </p:cNvPr>
          <p:cNvSpPr txBox="1"/>
          <p:nvPr/>
        </p:nvSpPr>
        <p:spPr>
          <a:xfrm>
            <a:off x="655969" y="2336670"/>
            <a:ext cx="4135506" cy="415498"/>
          </a:xfrm>
          <a:prstGeom prst="rect">
            <a:avLst/>
          </a:prstGeom>
          <a:noFill/>
        </p:spPr>
        <p:txBody>
          <a:bodyPr wrap="square">
            <a:spAutoFit/>
          </a:bodyPr>
          <a:lstStyle/>
          <a:p>
            <a:r>
              <a:rPr lang="en-US" sz="1000" dirty="0">
                <a:solidFill>
                  <a:schemeClr val="tx1">
                    <a:lumMod val="75000"/>
                  </a:schemeClr>
                </a:solidFill>
              </a:rPr>
              <a:t>Does your company hold any </a:t>
            </a:r>
            <a:r>
              <a:rPr lang="en-US" sz="1000" b="1" dirty="0">
                <a:solidFill>
                  <a:schemeClr val="tx1">
                    <a:lumMod val="75000"/>
                  </a:schemeClr>
                </a:solidFill>
              </a:rPr>
              <a:t>certifications</a:t>
            </a:r>
            <a:r>
              <a:rPr lang="en-US" sz="1000" dirty="0">
                <a:solidFill>
                  <a:schemeClr val="tx1">
                    <a:lumMod val="75000"/>
                  </a:schemeClr>
                </a:solidFill>
              </a:rPr>
              <a:t> related to environmental or sustainability practices?</a:t>
            </a:r>
          </a:p>
        </p:txBody>
      </p:sp>
      <p:sp>
        <p:nvSpPr>
          <p:cNvPr id="42" name="TextBox 41">
            <a:extLst>
              <a:ext uri="{FF2B5EF4-FFF2-40B4-BE49-F238E27FC236}">
                <a16:creationId xmlns:a16="http://schemas.microsoft.com/office/drawing/2014/main" id="{E3757ABC-F441-FB7F-266A-35A7194B3F46}"/>
              </a:ext>
            </a:extLst>
          </p:cNvPr>
          <p:cNvSpPr txBox="1"/>
          <p:nvPr/>
        </p:nvSpPr>
        <p:spPr>
          <a:xfrm>
            <a:off x="641452" y="2931003"/>
            <a:ext cx="4472259" cy="415498"/>
          </a:xfrm>
          <a:prstGeom prst="rect">
            <a:avLst/>
          </a:prstGeom>
          <a:noFill/>
        </p:spPr>
        <p:txBody>
          <a:bodyPr wrap="square">
            <a:spAutoFit/>
          </a:bodyPr>
          <a:lstStyle/>
          <a:p>
            <a:r>
              <a:rPr lang="en-US" sz="1000" dirty="0">
                <a:solidFill>
                  <a:schemeClr val="tx1">
                    <a:lumMod val="75000"/>
                  </a:schemeClr>
                </a:solidFill>
              </a:rPr>
              <a:t>Does your company have </a:t>
            </a:r>
            <a:r>
              <a:rPr lang="en-US" sz="1000" b="1" dirty="0">
                <a:solidFill>
                  <a:schemeClr val="tx1">
                    <a:lumMod val="75000"/>
                  </a:schemeClr>
                </a:solidFill>
              </a:rPr>
              <a:t>initiatives</a:t>
            </a:r>
            <a:r>
              <a:rPr lang="en-US" sz="1000" dirty="0">
                <a:solidFill>
                  <a:schemeClr val="tx1">
                    <a:lumMod val="75000"/>
                  </a:schemeClr>
                </a:solidFill>
              </a:rPr>
              <a:t> in place to encourage sustainability/environmental practices across its </a:t>
            </a:r>
            <a:r>
              <a:rPr lang="en-US" sz="1000" b="1" dirty="0">
                <a:solidFill>
                  <a:schemeClr val="tx1">
                    <a:lumMod val="75000"/>
                  </a:schemeClr>
                </a:solidFill>
              </a:rPr>
              <a:t>supply chain</a:t>
            </a:r>
            <a:r>
              <a:rPr lang="en-US" sz="1000" dirty="0">
                <a:solidFill>
                  <a:schemeClr val="tx1">
                    <a:lumMod val="75000"/>
                  </a:schemeClr>
                </a:solidFill>
              </a:rPr>
              <a:t>?</a:t>
            </a:r>
          </a:p>
        </p:txBody>
      </p:sp>
      <p:sp>
        <p:nvSpPr>
          <p:cNvPr id="43" name="TextBox 42">
            <a:extLst>
              <a:ext uri="{FF2B5EF4-FFF2-40B4-BE49-F238E27FC236}">
                <a16:creationId xmlns:a16="http://schemas.microsoft.com/office/drawing/2014/main" id="{7CBCD2BB-D30F-3E93-8327-3DD475499651}"/>
              </a:ext>
            </a:extLst>
          </p:cNvPr>
          <p:cNvSpPr txBox="1"/>
          <p:nvPr/>
        </p:nvSpPr>
        <p:spPr>
          <a:xfrm>
            <a:off x="649715" y="3591545"/>
            <a:ext cx="4921569" cy="253916"/>
          </a:xfrm>
          <a:prstGeom prst="rect">
            <a:avLst/>
          </a:prstGeom>
          <a:noFill/>
        </p:spPr>
        <p:txBody>
          <a:bodyPr wrap="square">
            <a:spAutoFit/>
          </a:bodyPr>
          <a:lstStyle/>
          <a:p>
            <a:r>
              <a:rPr lang="en-US" sz="1000" dirty="0">
                <a:solidFill>
                  <a:schemeClr val="tx1">
                    <a:lumMod val="75000"/>
                  </a:schemeClr>
                </a:solidFill>
              </a:rPr>
              <a:t>Does your company </a:t>
            </a:r>
            <a:r>
              <a:rPr lang="en-US" sz="1000" b="1" dirty="0">
                <a:solidFill>
                  <a:schemeClr val="tx1">
                    <a:lumMod val="75000"/>
                  </a:schemeClr>
                </a:solidFill>
              </a:rPr>
              <a:t>measure</a:t>
            </a:r>
            <a:r>
              <a:rPr lang="en-US" sz="1000" dirty="0">
                <a:solidFill>
                  <a:schemeClr val="tx1">
                    <a:lumMod val="75000"/>
                  </a:schemeClr>
                </a:solidFill>
              </a:rPr>
              <a:t> its </a:t>
            </a:r>
            <a:r>
              <a:rPr lang="en-US" sz="1000" b="1" dirty="0">
                <a:solidFill>
                  <a:schemeClr val="tx1">
                    <a:lumMod val="75000"/>
                  </a:schemeClr>
                </a:solidFill>
              </a:rPr>
              <a:t>carbon footprint</a:t>
            </a:r>
            <a:r>
              <a:rPr lang="en-US" sz="1000" dirty="0">
                <a:solidFill>
                  <a:schemeClr val="tx1">
                    <a:lumMod val="75000"/>
                  </a:schemeClr>
                </a:solidFill>
              </a:rPr>
              <a:t>?</a:t>
            </a:r>
          </a:p>
        </p:txBody>
      </p:sp>
      <p:sp>
        <p:nvSpPr>
          <p:cNvPr id="44" name="TextBox 43">
            <a:extLst>
              <a:ext uri="{FF2B5EF4-FFF2-40B4-BE49-F238E27FC236}">
                <a16:creationId xmlns:a16="http://schemas.microsoft.com/office/drawing/2014/main" id="{B8C5A4EA-517C-CCE0-F1B2-A20B310CEE07}"/>
              </a:ext>
            </a:extLst>
          </p:cNvPr>
          <p:cNvSpPr txBox="1"/>
          <p:nvPr/>
        </p:nvSpPr>
        <p:spPr>
          <a:xfrm>
            <a:off x="663958" y="4150070"/>
            <a:ext cx="4921569" cy="253916"/>
          </a:xfrm>
          <a:prstGeom prst="rect">
            <a:avLst/>
          </a:prstGeom>
          <a:noFill/>
        </p:spPr>
        <p:txBody>
          <a:bodyPr wrap="square">
            <a:spAutoFit/>
          </a:bodyPr>
          <a:lstStyle/>
          <a:p>
            <a:r>
              <a:rPr lang="en-US" sz="1000" dirty="0">
                <a:solidFill>
                  <a:schemeClr val="tx1">
                    <a:lumMod val="75000"/>
                  </a:schemeClr>
                </a:solidFill>
              </a:rPr>
              <a:t>Does your company publish a </a:t>
            </a:r>
            <a:r>
              <a:rPr lang="en-US" sz="1000" b="1" dirty="0">
                <a:solidFill>
                  <a:schemeClr val="tx1">
                    <a:lumMod val="75000"/>
                  </a:schemeClr>
                </a:solidFill>
              </a:rPr>
              <a:t>report</a:t>
            </a:r>
            <a:r>
              <a:rPr lang="en-US" sz="1000" dirty="0">
                <a:solidFill>
                  <a:schemeClr val="tx1">
                    <a:lumMod val="75000"/>
                  </a:schemeClr>
                </a:solidFill>
              </a:rPr>
              <a:t> on its </a:t>
            </a:r>
            <a:r>
              <a:rPr lang="en-US" sz="1000" b="1" dirty="0">
                <a:solidFill>
                  <a:schemeClr val="tx1">
                    <a:lumMod val="75000"/>
                  </a:schemeClr>
                </a:solidFill>
              </a:rPr>
              <a:t>carbon footprint</a:t>
            </a:r>
            <a:r>
              <a:rPr lang="en-US" sz="1000" dirty="0">
                <a:solidFill>
                  <a:schemeClr val="tx1">
                    <a:lumMod val="75000"/>
                  </a:schemeClr>
                </a:solidFill>
              </a:rPr>
              <a:t>?</a:t>
            </a:r>
          </a:p>
        </p:txBody>
      </p:sp>
      <p:sp>
        <p:nvSpPr>
          <p:cNvPr id="45" name="TextBox 44">
            <a:extLst>
              <a:ext uri="{FF2B5EF4-FFF2-40B4-BE49-F238E27FC236}">
                <a16:creationId xmlns:a16="http://schemas.microsoft.com/office/drawing/2014/main" id="{4E638268-876D-CAE6-BAA9-F0DFB22C528C}"/>
              </a:ext>
            </a:extLst>
          </p:cNvPr>
          <p:cNvSpPr txBox="1"/>
          <p:nvPr/>
        </p:nvSpPr>
        <p:spPr>
          <a:xfrm>
            <a:off x="663667" y="4671227"/>
            <a:ext cx="4240605" cy="415498"/>
          </a:xfrm>
          <a:prstGeom prst="rect">
            <a:avLst/>
          </a:prstGeom>
          <a:noFill/>
        </p:spPr>
        <p:txBody>
          <a:bodyPr wrap="square">
            <a:spAutoFit/>
          </a:bodyPr>
          <a:lstStyle/>
          <a:p>
            <a:r>
              <a:rPr lang="en-US" sz="1000" dirty="0">
                <a:solidFill>
                  <a:schemeClr val="tx1">
                    <a:lumMod val="75000"/>
                  </a:schemeClr>
                </a:solidFill>
              </a:rPr>
              <a:t>Is your firm able to provide data on </a:t>
            </a:r>
            <a:r>
              <a:rPr lang="en-US" sz="1000" b="1" dirty="0">
                <a:solidFill>
                  <a:schemeClr val="tx1">
                    <a:lumMod val="75000"/>
                  </a:schemeClr>
                </a:solidFill>
              </a:rPr>
              <a:t>CO2 emissions </a:t>
            </a:r>
            <a:r>
              <a:rPr lang="en-US" sz="1000" dirty="0">
                <a:solidFill>
                  <a:schemeClr val="tx1">
                    <a:lumMod val="75000"/>
                  </a:schemeClr>
                </a:solidFill>
              </a:rPr>
              <a:t>specifically related to services or products provided </a:t>
            </a:r>
            <a:r>
              <a:rPr lang="en-US" sz="1000" b="1" dirty="0">
                <a:solidFill>
                  <a:schemeClr val="tx1">
                    <a:lumMod val="75000"/>
                  </a:schemeClr>
                </a:solidFill>
              </a:rPr>
              <a:t>to CERN </a:t>
            </a:r>
            <a:r>
              <a:rPr lang="en-US" sz="1000" dirty="0">
                <a:solidFill>
                  <a:schemeClr val="tx1">
                    <a:lumMod val="75000"/>
                  </a:schemeClr>
                </a:solidFill>
              </a:rPr>
              <a:t>contracts?</a:t>
            </a:r>
          </a:p>
        </p:txBody>
      </p:sp>
      <p:sp>
        <p:nvSpPr>
          <p:cNvPr id="46" name="TextBox 45">
            <a:extLst>
              <a:ext uri="{FF2B5EF4-FFF2-40B4-BE49-F238E27FC236}">
                <a16:creationId xmlns:a16="http://schemas.microsoft.com/office/drawing/2014/main" id="{369D6CF5-3601-4D0D-8C59-2453133FD141}"/>
              </a:ext>
            </a:extLst>
          </p:cNvPr>
          <p:cNvSpPr txBox="1"/>
          <p:nvPr/>
        </p:nvSpPr>
        <p:spPr>
          <a:xfrm>
            <a:off x="649716" y="5226142"/>
            <a:ext cx="4141760" cy="415498"/>
          </a:xfrm>
          <a:prstGeom prst="rect">
            <a:avLst/>
          </a:prstGeom>
          <a:noFill/>
        </p:spPr>
        <p:txBody>
          <a:bodyPr wrap="square">
            <a:spAutoFit/>
          </a:bodyPr>
          <a:lstStyle/>
          <a:p>
            <a:r>
              <a:rPr lang="en-US" sz="1000" dirty="0">
                <a:solidFill>
                  <a:schemeClr val="tx1">
                    <a:lumMod val="75000"/>
                  </a:schemeClr>
                </a:solidFill>
              </a:rPr>
              <a:t>Has your company defined specific sustainability/environmental goals </a:t>
            </a:r>
            <a:r>
              <a:rPr lang="en-US" sz="1000" b="1" dirty="0">
                <a:solidFill>
                  <a:schemeClr val="tx1">
                    <a:lumMod val="75000"/>
                  </a:schemeClr>
                </a:solidFill>
              </a:rPr>
              <a:t>for the next 5 years</a:t>
            </a:r>
            <a:r>
              <a:rPr lang="en-US" sz="1000" dirty="0">
                <a:solidFill>
                  <a:schemeClr val="tx1">
                    <a:lumMod val="75000"/>
                  </a:schemeClr>
                </a:solidFill>
              </a:rPr>
              <a:t>?</a:t>
            </a:r>
          </a:p>
        </p:txBody>
      </p:sp>
      <p:sp>
        <p:nvSpPr>
          <p:cNvPr id="47" name="TextBox 46">
            <a:extLst>
              <a:ext uri="{FF2B5EF4-FFF2-40B4-BE49-F238E27FC236}">
                <a16:creationId xmlns:a16="http://schemas.microsoft.com/office/drawing/2014/main" id="{EE584819-469C-228C-9CBF-6659DC5D61E2}"/>
              </a:ext>
            </a:extLst>
          </p:cNvPr>
          <p:cNvSpPr txBox="1"/>
          <p:nvPr/>
        </p:nvSpPr>
        <p:spPr>
          <a:xfrm>
            <a:off x="6737603" y="2061440"/>
            <a:ext cx="4082797" cy="400110"/>
          </a:xfrm>
          <a:prstGeom prst="rect">
            <a:avLst/>
          </a:prstGeom>
          <a:noFill/>
        </p:spPr>
        <p:txBody>
          <a:bodyPr wrap="square">
            <a:spAutoFit/>
          </a:bodyPr>
          <a:lstStyle>
            <a:defPPr>
              <a:defRPr lang="en-US"/>
            </a:defPPr>
            <a:lvl1pPr>
              <a:defRPr sz="1050">
                <a:solidFill>
                  <a:schemeClr val="tx1">
                    <a:lumMod val="75000"/>
                  </a:schemeClr>
                </a:solidFill>
              </a:defRPr>
            </a:lvl1pPr>
          </a:lstStyle>
          <a:p>
            <a:r>
              <a:rPr lang="en-GB" sz="1000" dirty="0"/>
              <a:t>Would you be interested in </a:t>
            </a:r>
            <a:r>
              <a:rPr lang="en-GB" sz="1000" b="1" dirty="0"/>
              <a:t>collaborating with CERN </a:t>
            </a:r>
            <a:r>
              <a:rPr lang="en-GB" sz="1000" dirty="0"/>
              <a:t>to calculate these emissions? </a:t>
            </a:r>
            <a:endParaRPr lang="en-US" sz="1000" dirty="0"/>
          </a:p>
        </p:txBody>
      </p:sp>
      <p:sp>
        <p:nvSpPr>
          <p:cNvPr id="48" name="TextBox 47">
            <a:extLst>
              <a:ext uri="{FF2B5EF4-FFF2-40B4-BE49-F238E27FC236}">
                <a16:creationId xmlns:a16="http://schemas.microsoft.com/office/drawing/2014/main" id="{B08AA2CF-1993-3D22-E168-D04FAE564D4F}"/>
              </a:ext>
            </a:extLst>
          </p:cNvPr>
          <p:cNvSpPr txBox="1"/>
          <p:nvPr/>
        </p:nvSpPr>
        <p:spPr>
          <a:xfrm>
            <a:off x="6708925" y="3230410"/>
            <a:ext cx="4427863" cy="400110"/>
          </a:xfrm>
          <a:prstGeom prst="rect">
            <a:avLst/>
          </a:prstGeom>
          <a:noFill/>
        </p:spPr>
        <p:txBody>
          <a:bodyPr wrap="square">
            <a:spAutoFit/>
          </a:bodyPr>
          <a:lstStyle>
            <a:defPPr>
              <a:defRPr lang="en-US"/>
            </a:defPPr>
            <a:lvl1pPr>
              <a:defRPr sz="1050">
                <a:solidFill>
                  <a:schemeClr val="tx1">
                    <a:lumMod val="75000"/>
                  </a:schemeClr>
                </a:solidFill>
              </a:defRPr>
            </a:lvl1pPr>
          </a:lstStyle>
          <a:p>
            <a:r>
              <a:rPr lang="en-US" sz="1000" dirty="0"/>
              <a:t>Would your company be open to </a:t>
            </a:r>
            <a:r>
              <a:rPr lang="en-US" sz="1000" b="1" dirty="0"/>
              <a:t>setting targets </a:t>
            </a:r>
            <a:r>
              <a:rPr lang="en-US" sz="1000" dirty="0"/>
              <a:t>for reducing the carbon footprint </a:t>
            </a:r>
            <a:r>
              <a:rPr lang="en-US" sz="1000" b="1" dirty="0"/>
              <a:t>of its supplies or services </a:t>
            </a:r>
            <a:r>
              <a:rPr lang="en-US" sz="1000" dirty="0"/>
              <a:t>provided to CERN? </a:t>
            </a:r>
          </a:p>
        </p:txBody>
      </p:sp>
      <p:sp>
        <p:nvSpPr>
          <p:cNvPr id="49" name="TextBox 48">
            <a:extLst>
              <a:ext uri="{FF2B5EF4-FFF2-40B4-BE49-F238E27FC236}">
                <a16:creationId xmlns:a16="http://schemas.microsoft.com/office/drawing/2014/main" id="{BD6ABE00-DC86-70BB-EE84-8B9BD85BCE90}"/>
              </a:ext>
            </a:extLst>
          </p:cNvPr>
          <p:cNvSpPr txBox="1"/>
          <p:nvPr/>
        </p:nvSpPr>
        <p:spPr>
          <a:xfrm>
            <a:off x="6735811" y="4735156"/>
            <a:ext cx="4427863" cy="253916"/>
          </a:xfrm>
          <a:prstGeom prst="rect">
            <a:avLst/>
          </a:prstGeom>
          <a:noFill/>
        </p:spPr>
        <p:txBody>
          <a:bodyPr wrap="square">
            <a:spAutoFit/>
          </a:bodyPr>
          <a:lstStyle>
            <a:defPPr>
              <a:defRPr lang="en-US"/>
            </a:defPPr>
            <a:lvl1pPr>
              <a:defRPr sz="1050">
                <a:solidFill>
                  <a:schemeClr val="tx1">
                    <a:lumMod val="75000"/>
                  </a:schemeClr>
                </a:solidFill>
              </a:defRPr>
            </a:lvl1pPr>
          </a:lstStyle>
          <a:p>
            <a:r>
              <a:rPr lang="en-US" sz="1000" dirty="0"/>
              <a:t>Length of </a:t>
            </a:r>
            <a:r>
              <a:rPr lang="en-US" sz="1000" b="1" dirty="0"/>
              <a:t>relationship</a:t>
            </a:r>
            <a:r>
              <a:rPr lang="en-US" sz="1000" dirty="0"/>
              <a:t> with CERN in years</a:t>
            </a:r>
          </a:p>
        </p:txBody>
      </p:sp>
      <p:sp>
        <p:nvSpPr>
          <p:cNvPr id="50" name="TextBox 49">
            <a:extLst>
              <a:ext uri="{FF2B5EF4-FFF2-40B4-BE49-F238E27FC236}">
                <a16:creationId xmlns:a16="http://schemas.microsoft.com/office/drawing/2014/main" id="{C5DCDBFD-2695-9822-B8E5-5B17224966D5}"/>
              </a:ext>
            </a:extLst>
          </p:cNvPr>
          <p:cNvSpPr txBox="1"/>
          <p:nvPr/>
        </p:nvSpPr>
        <p:spPr>
          <a:xfrm>
            <a:off x="6742055" y="5295508"/>
            <a:ext cx="4427863" cy="253916"/>
          </a:xfrm>
          <a:prstGeom prst="rect">
            <a:avLst/>
          </a:prstGeom>
          <a:noFill/>
        </p:spPr>
        <p:txBody>
          <a:bodyPr wrap="square">
            <a:spAutoFit/>
          </a:bodyPr>
          <a:lstStyle>
            <a:defPPr>
              <a:defRPr lang="en-US"/>
            </a:defPPr>
            <a:lvl1pPr>
              <a:defRPr sz="1050">
                <a:solidFill>
                  <a:schemeClr val="tx1">
                    <a:lumMod val="75000"/>
                  </a:schemeClr>
                </a:solidFill>
              </a:defRPr>
            </a:lvl1pPr>
          </a:lstStyle>
          <a:p>
            <a:r>
              <a:rPr lang="en-US" sz="1000" dirty="0"/>
              <a:t>Yearly average </a:t>
            </a:r>
            <a:r>
              <a:rPr lang="en-US" sz="1000" b="1" dirty="0"/>
              <a:t>contract amount </a:t>
            </a:r>
            <a:r>
              <a:rPr lang="en-US" sz="1000" dirty="0"/>
              <a:t>in the last 3 years</a:t>
            </a:r>
          </a:p>
        </p:txBody>
      </p:sp>
      <p:pic>
        <p:nvPicPr>
          <p:cNvPr id="51" name="Picture 50">
            <a:extLst>
              <a:ext uri="{FF2B5EF4-FFF2-40B4-BE49-F238E27FC236}">
                <a16:creationId xmlns:a16="http://schemas.microsoft.com/office/drawing/2014/main" id="{BF18C9CC-BAFB-E1C4-89E2-737D280A1125}"/>
              </a:ext>
            </a:extLst>
          </p:cNvPr>
          <p:cNvPicPr>
            <a:picLocks noChangeAspect="1"/>
          </p:cNvPicPr>
          <p:nvPr/>
        </p:nvPicPr>
        <p:blipFill>
          <a:blip r:embed="rId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99652" y="2395543"/>
            <a:ext cx="263716" cy="263716"/>
          </a:xfrm>
          <a:prstGeom prst="rect">
            <a:avLst/>
          </a:prstGeom>
        </p:spPr>
      </p:pic>
      <p:pic>
        <p:nvPicPr>
          <p:cNvPr id="52" name="Picture 51">
            <a:extLst>
              <a:ext uri="{FF2B5EF4-FFF2-40B4-BE49-F238E27FC236}">
                <a16:creationId xmlns:a16="http://schemas.microsoft.com/office/drawing/2014/main" id="{3B7FB44D-FA1D-3353-D94F-50F33413104B}"/>
              </a:ext>
            </a:extLst>
          </p:cNvPr>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99652" y="1783885"/>
            <a:ext cx="269968" cy="269968"/>
          </a:xfrm>
          <a:prstGeom prst="rect">
            <a:avLst/>
          </a:prstGeom>
        </p:spPr>
      </p:pic>
      <p:pic>
        <p:nvPicPr>
          <p:cNvPr id="53" name="Picture 52">
            <a:extLst>
              <a:ext uri="{FF2B5EF4-FFF2-40B4-BE49-F238E27FC236}">
                <a16:creationId xmlns:a16="http://schemas.microsoft.com/office/drawing/2014/main" id="{D9CD3B70-AF7D-C382-8781-BA9C97B377EF}"/>
              </a:ext>
            </a:extLst>
          </p:cNvPr>
          <p:cNvPicPr>
            <a:picLocks noChangeAspect="1"/>
          </p:cNvPicPr>
          <p:nvPr/>
        </p:nvPicPr>
        <p:blipFill>
          <a:blip r:embed="rId4" cstate="screen">
            <a:duotone>
              <a:schemeClr val="accent6">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257574" y="3012355"/>
            <a:ext cx="304800" cy="304800"/>
          </a:xfrm>
          <a:prstGeom prst="rect">
            <a:avLst/>
          </a:prstGeom>
        </p:spPr>
      </p:pic>
      <p:pic>
        <p:nvPicPr>
          <p:cNvPr id="54" name="Picture 53">
            <a:extLst>
              <a:ext uri="{FF2B5EF4-FFF2-40B4-BE49-F238E27FC236}">
                <a16:creationId xmlns:a16="http://schemas.microsoft.com/office/drawing/2014/main" id="{BD188845-426E-61C5-E014-279D1F788583}"/>
              </a:ext>
            </a:extLst>
          </p:cNvPr>
          <p:cNvPicPr>
            <a:picLocks noChangeAspect="1"/>
          </p:cNvPicPr>
          <p:nvPr/>
        </p:nvPicPr>
        <p:blipFill>
          <a:blip r:embed="rId6"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322674" y="3578050"/>
            <a:ext cx="252095" cy="252095"/>
          </a:xfrm>
          <a:prstGeom prst="rect">
            <a:avLst/>
          </a:prstGeom>
        </p:spPr>
      </p:pic>
      <p:pic>
        <p:nvPicPr>
          <p:cNvPr id="55" name="Picture 54">
            <a:extLst>
              <a:ext uri="{FF2B5EF4-FFF2-40B4-BE49-F238E27FC236}">
                <a16:creationId xmlns:a16="http://schemas.microsoft.com/office/drawing/2014/main" id="{A0E2EF37-038E-E7D0-1DC1-60C8A5CDE574}"/>
              </a:ext>
            </a:extLst>
          </p:cNvPr>
          <p:cNvPicPr>
            <a:picLocks noChangeAspect="1"/>
          </p:cNvPicPr>
          <p:nvPr/>
        </p:nvPicPr>
        <p:blipFill>
          <a:blip r:embed="rId7"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361151" y="4163945"/>
            <a:ext cx="240041" cy="240041"/>
          </a:xfrm>
          <a:prstGeom prst="rect">
            <a:avLst/>
          </a:prstGeom>
        </p:spPr>
      </p:pic>
      <p:pic>
        <p:nvPicPr>
          <p:cNvPr id="56" name="Picture 55">
            <a:extLst>
              <a:ext uri="{FF2B5EF4-FFF2-40B4-BE49-F238E27FC236}">
                <a16:creationId xmlns:a16="http://schemas.microsoft.com/office/drawing/2014/main" id="{3679A6F0-6A7E-F9B8-CB41-4CAD28EA9A2D}"/>
              </a:ext>
            </a:extLst>
          </p:cNvPr>
          <p:cNvPicPr>
            <a:picLocks noChangeAspect="1"/>
          </p:cNvPicPr>
          <p:nvPr/>
        </p:nvPicPr>
        <p:blipFill>
          <a:blip r:embed="rId8"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372592" y="4749679"/>
            <a:ext cx="228600" cy="228600"/>
          </a:xfrm>
          <a:prstGeom prst="rect">
            <a:avLst/>
          </a:prstGeom>
        </p:spPr>
      </p:pic>
      <p:pic>
        <p:nvPicPr>
          <p:cNvPr id="57" name="Picture 56">
            <a:extLst>
              <a:ext uri="{FF2B5EF4-FFF2-40B4-BE49-F238E27FC236}">
                <a16:creationId xmlns:a16="http://schemas.microsoft.com/office/drawing/2014/main" id="{151B8BD7-CAB1-96A4-36C8-97EA15DF3262}"/>
              </a:ext>
            </a:extLst>
          </p:cNvPr>
          <p:cNvPicPr>
            <a:picLocks noChangeAspect="1"/>
          </p:cNvPicPr>
          <p:nvPr/>
        </p:nvPicPr>
        <p:blipFill>
          <a:blip r:embed="rId9"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95982" y="5255662"/>
            <a:ext cx="334446" cy="334446"/>
          </a:xfrm>
          <a:prstGeom prst="rect">
            <a:avLst/>
          </a:prstGeom>
        </p:spPr>
      </p:pic>
      <p:pic>
        <p:nvPicPr>
          <p:cNvPr id="58" name="Picture 57">
            <a:extLst>
              <a:ext uri="{FF2B5EF4-FFF2-40B4-BE49-F238E27FC236}">
                <a16:creationId xmlns:a16="http://schemas.microsoft.com/office/drawing/2014/main" id="{F9AD8C79-B44C-C0BA-3B95-B9CCC6C4F241}"/>
              </a:ext>
            </a:extLst>
          </p:cNvPr>
          <p:cNvPicPr>
            <a:picLocks noChangeAspect="1"/>
          </p:cNvPicPr>
          <p:nvPr/>
        </p:nvPicPr>
        <p:blipFill>
          <a:blip r:embed="rId10"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6326816" y="2140109"/>
            <a:ext cx="273548" cy="273548"/>
          </a:xfrm>
          <a:prstGeom prst="rect">
            <a:avLst/>
          </a:prstGeom>
        </p:spPr>
      </p:pic>
      <p:pic>
        <p:nvPicPr>
          <p:cNvPr id="59" name="Picture 2" descr="Bullseye with target symbol icon on transparent background 14391894 PNG">
            <a:extLst>
              <a:ext uri="{FF2B5EF4-FFF2-40B4-BE49-F238E27FC236}">
                <a16:creationId xmlns:a16="http://schemas.microsoft.com/office/drawing/2014/main" id="{C3C40116-8A31-739D-BE17-0743EFED991E}"/>
              </a:ext>
            </a:extLst>
          </p:cNvPr>
          <p:cNvPicPr>
            <a:picLocks noChangeAspect="1" noChangeArrowheads="1"/>
          </p:cNvPicPr>
          <p:nvPr/>
        </p:nvPicPr>
        <p:blipFill>
          <a:blip r:embed="rId11"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264319" y="3319411"/>
            <a:ext cx="443885" cy="256156"/>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4" descr="Marketing, people connection, relation building, social interaction ...">
            <a:extLst>
              <a:ext uri="{FF2B5EF4-FFF2-40B4-BE49-F238E27FC236}">
                <a16:creationId xmlns:a16="http://schemas.microsoft.com/office/drawing/2014/main" id="{3D63C900-BF45-2783-BA9C-5FD0D582E178}"/>
              </a:ext>
            </a:extLst>
          </p:cNvPr>
          <p:cNvPicPr>
            <a:picLocks noChangeAspect="1" noChangeArrowheads="1"/>
          </p:cNvPicPr>
          <p:nvPr/>
        </p:nvPicPr>
        <p:blipFill>
          <a:blip r:embed="rId12"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386377" y="4716678"/>
            <a:ext cx="252714" cy="252714"/>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Cash, coins, currencies, dollars, exchange, money, payment icon">
            <a:extLst>
              <a:ext uri="{FF2B5EF4-FFF2-40B4-BE49-F238E27FC236}">
                <a16:creationId xmlns:a16="http://schemas.microsoft.com/office/drawing/2014/main" id="{190D77A1-F8F0-2636-DFE0-77BE02288BA8}"/>
              </a:ext>
            </a:extLst>
          </p:cNvPr>
          <p:cNvPicPr>
            <a:picLocks noChangeAspect="1" noChangeArrowheads="1"/>
          </p:cNvPicPr>
          <p:nvPr/>
        </p:nvPicPr>
        <p:blipFill>
          <a:blip r:embed="rId13" cstate="screen">
            <a:duotone>
              <a:schemeClr val="accent6">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382270" y="5285793"/>
            <a:ext cx="273346" cy="273346"/>
          </a:xfrm>
          <a:prstGeom prst="rect">
            <a:avLst/>
          </a:prstGeom>
          <a:noFill/>
          <a:extLst>
            <a:ext uri="{909E8E84-426E-40DD-AFC4-6F175D3DCCD1}">
              <a14:hiddenFill xmlns:a14="http://schemas.microsoft.com/office/drawing/2010/main">
                <a:solidFill>
                  <a:srgbClr val="FFFFFF"/>
                </a:solidFill>
              </a14:hiddenFill>
            </a:ext>
          </a:extLst>
        </p:spPr>
      </p:pic>
      <p:cxnSp>
        <p:nvCxnSpPr>
          <p:cNvPr id="62" name="Straight Connector 61">
            <a:extLst>
              <a:ext uri="{FF2B5EF4-FFF2-40B4-BE49-F238E27FC236}">
                <a16:creationId xmlns:a16="http://schemas.microsoft.com/office/drawing/2014/main" id="{705B508A-E531-83B3-B423-7AB5D9202CD5}"/>
              </a:ext>
            </a:extLst>
          </p:cNvPr>
          <p:cNvCxnSpPr>
            <a:cxnSpLocks/>
          </p:cNvCxnSpPr>
          <p:nvPr/>
        </p:nvCxnSpPr>
        <p:spPr>
          <a:xfrm>
            <a:off x="5113711" y="1043426"/>
            <a:ext cx="0" cy="478197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743BC721-916B-B88F-D059-0FE34C735FC6}"/>
              </a:ext>
            </a:extLst>
          </p:cNvPr>
          <p:cNvSpPr txBox="1"/>
          <p:nvPr/>
        </p:nvSpPr>
        <p:spPr>
          <a:xfrm>
            <a:off x="5158341" y="1175978"/>
            <a:ext cx="837274" cy="338554"/>
          </a:xfrm>
          <a:prstGeom prst="rect">
            <a:avLst/>
          </a:prstGeom>
          <a:noFill/>
        </p:spPr>
        <p:txBody>
          <a:bodyPr wrap="square" lIns="0" tIns="0" rIns="0" bIns="0" rtlCol="0">
            <a:spAutoFit/>
          </a:bodyPr>
          <a:lstStyle/>
          <a:p>
            <a:pPr algn="ctr"/>
            <a:r>
              <a:rPr lang="fr-CH" sz="1100" b="1" dirty="0" err="1">
                <a:solidFill>
                  <a:schemeClr val="bg1"/>
                </a:solidFill>
              </a:rPr>
              <a:t>Weight</a:t>
            </a:r>
            <a:r>
              <a:rPr lang="fr-CH" sz="1100" b="1" dirty="0">
                <a:solidFill>
                  <a:schemeClr val="bg1"/>
                </a:solidFill>
              </a:rPr>
              <a:t> </a:t>
            </a:r>
          </a:p>
          <a:p>
            <a:pPr algn="ctr"/>
            <a:r>
              <a:rPr lang="fr-CH" sz="1100" b="1" dirty="0">
                <a:solidFill>
                  <a:schemeClr val="bg1"/>
                </a:solidFill>
              </a:rPr>
              <a:t>on score</a:t>
            </a:r>
            <a:endParaRPr lang="fr-CH" sz="1050" b="1" dirty="0">
              <a:solidFill>
                <a:schemeClr val="bg1"/>
              </a:solidFill>
            </a:endParaRPr>
          </a:p>
        </p:txBody>
      </p:sp>
      <p:cxnSp>
        <p:nvCxnSpPr>
          <p:cNvPr id="64" name="Straight Connector 63">
            <a:extLst>
              <a:ext uri="{FF2B5EF4-FFF2-40B4-BE49-F238E27FC236}">
                <a16:creationId xmlns:a16="http://schemas.microsoft.com/office/drawing/2014/main" id="{78A14747-50B2-45F1-A1E9-6C6BE0EDB02E}"/>
              </a:ext>
            </a:extLst>
          </p:cNvPr>
          <p:cNvCxnSpPr>
            <a:cxnSpLocks/>
          </p:cNvCxnSpPr>
          <p:nvPr/>
        </p:nvCxnSpPr>
        <p:spPr>
          <a:xfrm flipH="1">
            <a:off x="-190367" y="2211359"/>
            <a:ext cx="62340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615214C-7C11-A42F-E1B3-E9076C27E85D}"/>
              </a:ext>
            </a:extLst>
          </p:cNvPr>
          <p:cNvCxnSpPr>
            <a:cxnSpLocks/>
          </p:cNvCxnSpPr>
          <p:nvPr/>
        </p:nvCxnSpPr>
        <p:spPr>
          <a:xfrm flipH="1">
            <a:off x="-190367" y="2853602"/>
            <a:ext cx="62340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62EAC164-1F25-2C2C-863D-E773323F2955}"/>
              </a:ext>
            </a:extLst>
          </p:cNvPr>
          <p:cNvCxnSpPr>
            <a:cxnSpLocks/>
          </p:cNvCxnSpPr>
          <p:nvPr/>
        </p:nvCxnSpPr>
        <p:spPr>
          <a:xfrm flipH="1">
            <a:off x="-193814" y="3431161"/>
            <a:ext cx="62340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6EA9F92-3720-C9E8-616F-186D4AF63D0E}"/>
              </a:ext>
            </a:extLst>
          </p:cNvPr>
          <p:cNvCxnSpPr>
            <a:cxnSpLocks/>
          </p:cNvCxnSpPr>
          <p:nvPr/>
        </p:nvCxnSpPr>
        <p:spPr>
          <a:xfrm flipH="1">
            <a:off x="-228600" y="4026101"/>
            <a:ext cx="630936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6B4B4A74-4D74-C18C-5E97-8B45E9FCFE82}"/>
              </a:ext>
            </a:extLst>
          </p:cNvPr>
          <p:cNvCxnSpPr>
            <a:cxnSpLocks/>
          </p:cNvCxnSpPr>
          <p:nvPr/>
        </p:nvCxnSpPr>
        <p:spPr>
          <a:xfrm flipH="1">
            <a:off x="-213360" y="4552132"/>
            <a:ext cx="630936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5F7802D-0FCF-EC17-633A-4D32F1FD62EF}"/>
              </a:ext>
            </a:extLst>
          </p:cNvPr>
          <p:cNvCxnSpPr>
            <a:cxnSpLocks/>
          </p:cNvCxnSpPr>
          <p:nvPr/>
        </p:nvCxnSpPr>
        <p:spPr>
          <a:xfrm flipH="1">
            <a:off x="-213360" y="5160575"/>
            <a:ext cx="630936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544BA195-E65B-D28A-FF23-628DE0DE7E20}"/>
              </a:ext>
            </a:extLst>
          </p:cNvPr>
          <p:cNvCxnSpPr>
            <a:cxnSpLocks/>
          </p:cNvCxnSpPr>
          <p:nvPr/>
        </p:nvCxnSpPr>
        <p:spPr>
          <a:xfrm>
            <a:off x="11277600" y="979082"/>
            <a:ext cx="0" cy="304701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A03D643-74BD-86D2-37A6-E3FA5BBCF315}"/>
              </a:ext>
            </a:extLst>
          </p:cNvPr>
          <p:cNvCxnSpPr>
            <a:cxnSpLocks/>
          </p:cNvCxnSpPr>
          <p:nvPr/>
        </p:nvCxnSpPr>
        <p:spPr>
          <a:xfrm flipH="1">
            <a:off x="6081690" y="2839046"/>
            <a:ext cx="62340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CB6FE8F-5F92-AC64-C49C-3B3B452AAA96}"/>
              </a:ext>
            </a:extLst>
          </p:cNvPr>
          <p:cNvCxnSpPr>
            <a:cxnSpLocks/>
          </p:cNvCxnSpPr>
          <p:nvPr/>
        </p:nvCxnSpPr>
        <p:spPr>
          <a:xfrm flipH="1">
            <a:off x="6043723" y="5160575"/>
            <a:ext cx="630936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9DF99DDB-B32C-C754-C625-A0FC37B5BA41}"/>
              </a:ext>
            </a:extLst>
          </p:cNvPr>
          <p:cNvCxnSpPr>
            <a:cxnSpLocks/>
          </p:cNvCxnSpPr>
          <p:nvPr/>
        </p:nvCxnSpPr>
        <p:spPr>
          <a:xfrm flipH="1">
            <a:off x="6081690" y="4559671"/>
            <a:ext cx="630936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70D3C1C-2810-4E6B-B6F1-BB1169229572}"/>
              </a:ext>
            </a:extLst>
          </p:cNvPr>
          <p:cNvCxnSpPr>
            <a:cxnSpLocks/>
          </p:cNvCxnSpPr>
          <p:nvPr/>
        </p:nvCxnSpPr>
        <p:spPr>
          <a:xfrm flipH="1">
            <a:off x="6080760" y="4024797"/>
            <a:ext cx="623409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6572270-3563-887B-B165-8AFDD0E7E7F6}"/>
              </a:ext>
            </a:extLst>
          </p:cNvPr>
          <p:cNvSpPr txBox="1"/>
          <p:nvPr/>
        </p:nvSpPr>
        <p:spPr>
          <a:xfrm>
            <a:off x="11330546" y="1182776"/>
            <a:ext cx="837274" cy="338554"/>
          </a:xfrm>
          <a:prstGeom prst="rect">
            <a:avLst/>
          </a:prstGeom>
          <a:noFill/>
        </p:spPr>
        <p:txBody>
          <a:bodyPr wrap="square" lIns="0" tIns="0" rIns="0" bIns="0" rtlCol="0">
            <a:spAutoFit/>
          </a:bodyPr>
          <a:lstStyle/>
          <a:p>
            <a:pPr algn="ctr"/>
            <a:r>
              <a:rPr lang="fr-CH" sz="1100" b="1" dirty="0" err="1">
                <a:solidFill>
                  <a:schemeClr val="bg1"/>
                </a:solidFill>
              </a:rPr>
              <a:t>Weight</a:t>
            </a:r>
            <a:r>
              <a:rPr lang="fr-CH" sz="1100" b="1" dirty="0">
                <a:solidFill>
                  <a:schemeClr val="bg1"/>
                </a:solidFill>
              </a:rPr>
              <a:t> </a:t>
            </a:r>
          </a:p>
          <a:p>
            <a:pPr algn="ctr"/>
            <a:r>
              <a:rPr lang="fr-CH" sz="1100" b="1" dirty="0">
                <a:solidFill>
                  <a:schemeClr val="bg1"/>
                </a:solidFill>
              </a:rPr>
              <a:t>on score</a:t>
            </a:r>
            <a:endParaRPr lang="fr-CH" sz="1050" b="1" dirty="0">
              <a:solidFill>
                <a:schemeClr val="bg1"/>
              </a:solidFill>
            </a:endParaRPr>
          </a:p>
        </p:txBody>
      </p:sp>
      <p:sp>
        <p:nvSpPr>
          <p:cNvPr id="76" name="TextBox 75">
            <a:extLst>
              <a:ext uri="{FF2B5EF4-FFF2-40B4-BE49-F238E27FC236}">
                <a16:creationId xmlns:a16="http://schemas.microsoft.com/office/drawing/2014/main" id="{7FCEB9CD-0A27-44B0-5754-DBFD625D0D11}"/>
              </a:ext>
            </a:extLst>
          </p:cNvPr>
          <p:cNvSpPr txBox="1"/>
          <p:nvPr/>
        </p:nvSpPr>
        <p:spPr>
          <a:xfrm>
            <a:off x="5377220" y="1807524"/>
            <a:ext cx="514634" cy="253916"/>
          </a:xfrm>
          <a:prstGeom prst="rect">
            <a:avLst/>
          </a:prstGeom>
          <a:noFill/>
        </p:spPr>
        <p:txBody>
          <a:bodyPr wrap="square">
            <a:spAutoFit/>
          </a:bodyPr>
          <a:lstStyle/>
          <a:p>
            <a:r>
              <a:rPr lang="fr-CH" sz="1050" dirty="0">
                <a:solidFill>
                  <a:schemeClr val="tx1">
                    <a:lumMod val="75000"/>
                  </a:schemeClr>
                </a:solidFill>
              </a:rPr>
              <a:t>10%</a:t>
            </a:r>
            <a:endParaRPr lang="en-US" sz="1050" dirty="0">
              <a:solidFill>
                <a:schemeClr val="tx1">
                  <a:lumMod val="75000"/>
                </a:schemeClr>
              </a:solidFill>
            </a:endParaRPr>
          </a:p>
        </p:txBody>
      </p:sp>
      <p:sp>
        <p:nvSpPr>
          <p:cNvPr id="77" name="TextBox 76">
            <a:extLst>
              <a:ext uri="{FF2B5EF4-FFF2-40B4-BE49-F238E27FC236}">
                <a16:creationId xmlns:a16="http://schemas.microsoft.com/office/drawing/2014/main" id="{7462DBC6-04FF-AE82-650B-C3E503492382}"/>
              </a:ext>
            </a:extLst>
          </p:cNvPr>
          <p:cNvSpPr txBox="1"/>
          <p:nvPr/>
        </p:nvSpPr>
        <p:spPr>
          <a:xfrm>
            <a:off x="5377220" y="2396742"/>
            <a:ext cx="514634" cy="253916"/>
          </a:xfrm>
          <a:prstGeom prst="rect">
            <a:avLst/>
          </a:prstGeom>
          <a:noFill/>
        </p:spPr>
        <p:txBody>
          <a:bodyPr wrap="square">
            <a:spAutoFit/>
          </a:bodyPr>
          <a:lstStyle/>
          <a:p>
            <a:r>
              <a:rPr lang="fr-CH" sz="1050" dirty="0">
                <a:solidFill>
                  <a:schemeClr val="tx1">
                    <a:lumMod val="75000"/>
                  </a:schemeClr>
                </a:solidFill>
              </a:rPr>
              <a:t>10%</a:t>
            </a:r>
            <a:endParaRPr lang="en-US" sz="1050" dirty="0">
              <a:solidFill>
                <a:schemeClr val="tx1">
                  <a:lumMod val="75000"/>
                </a:schemeClr>
              </a:solidFill>
            </a:endParaRPr>
          </a:p>
        </p:txBody>
      </p:sp>
      <p:sp>
        <p:nvSpPr>
          <p:cNvPr id="78" name="TextBox 77">
            <a:extLst>
              <a:ext uri="{FF2B5EF4-FFF2-40B4-BE49-F238E27FC236}">
                <a16:creationId xmlns:a16="http://schemas.microsoft.com/office/drawing/2014/main" id="{815FDC16-5820-6271-C0D0-71EC18A3745D}"/>
              </a:ext>
            </a:extLst>
          </p:cNvPr>
          <p:cNvSpPr txBox="1"/>
          <p:nvPr/>
        </p:nvSpPr>
        <p:spPr>
          <a:xfrm>
            <a:off x="5377220" y="2985783"/>
            <a:ext cx="514634" cy="253916"/>
          </a:xfrm>
          <a:prstGeom prst="rect">
            <a:avLst/>
          </a:prstGeom>
          <a:noFill/>
        </p:spPr>
        <p:txBody>
          <a:bodyPr wrap="square">
            <a:spAutoFit/>
          </a:bodyPr>
          <a:lstStyle/>
          <a:p>
            <a:r>
              <a:rPr lang="fr-CH" sz="1050" dirty="0">
                <a:solidFill>
                  <a:schemeClr val="tx1">
                    <a:lumMod val="75000"/>
                  </a:schemeClr>
                </a:solidFill>
              </a:rPr>
              <a:t>15%</a:t>
            </a:r>
            <a:endParaRPr lang="en-US" sz="1050" dirty="0">
              <a:solidFill>
                <a:schemeClr val="tx1">
                  <a:lumMod val="75000"/>
                </a:schemeClr>
              </a:solidFill>
            </a:endParaRPr>
          </a:p>
        </p:txBody>
      </p:sp>
      <p:sp>
        <p:nvSpPr>
          <p:cNvPr id="79" name="TextBox 78">
            <a:extLst>
              <a:ext uri="{FF2B5EF4-FFF2-40B4-BE49-F238E27FC236}">
                <a16:creationId xmlns:a16="http://schemas.microsoft.com/office/drawing/2014/main" id="{3FD004F5-2054-F26B-2DCF-7D8D48EFCD2A}"/>
              </a:ext>
            </a:extLst>
          </p:cNvPr>
          <p:cNvSpPr txBox="1"/>
          <p:nvPr/>
        </p:nvSpPr>
        <p:spPr>
          <a:xfrm>
            <a:off x="5377220" y="3583257"/>
            <a:ext cx="514634" cy="253916"/>
          </a:xfrm>
          <a:prstGeom prst="rect">
            <a:avLst/>
          </a:prstGeom>
          <a:noFill/>
        </p:spPr>
        <p:txBody>
          <a:bodyPr wrap="square">
            <a:spAutoFit/>
          </a:bodyPr>
          <a:lstStyle/>
          <a:p>
            <a:r>
              <a:rPr lang="fr-CH" sz="1050" dirty="0">
                <a:solidFill>
                  <a:schemeClr val="tx1">
                    <a:lumMod val="75000"/>
                  </a:schemeClr>
                </a:solidFill>
              </a:rPr>
              <a:t>20%</a:t>
            </a:r>
            <a:endParaRPr lang="en-US" sz="1050" dirty="0">
              <a:solidFill>
                <a:schemeClr val="tx1">
                  <a:lumMod val="75000"/>
                </a:schemeClr>
              </a:solidFill>
            </a:endParaRPr>
          </a:p>
        </p:txBody>
      </p:sp>
      <p:sp>
        <p:nvSpPr>
          <p:cNvPr id="80" name="TextBox 79">
            <a:extLst>
              <a:ext uri="{FF2B5EF4-FFF2-40B4-BE49-F238E27FC236}">
                <a16:creationId xmlns:a16="http://schemas.microsoft.com/office/drawing/2014/main" id="{ED33C5A7-4AB3-75D9-0F35-B8956F75B7BC}"/>
              </a:ext>
            </a:extLst>
          </p:cNvPr>
          <p:cNvSpPr txBox="1"/>
          <p:nvPr/>
        </p:nvSpPr>
        <p:spPr>
          <a:xfrm>
            <a:off x="5377220" y="4180173"/>
            <a:ext cx="514634" cy="253916"/>
          </a:xfrm>
          <a:prstGeom prst="rect">
            <a:avLst/>
          </a:prstGeom>
          <a:noFill/>
        </p:spPr>
        <p:txBody>
          <a:bodyPr wrap="square">
            <a:spAutoFit/>
          </a:bodyPr>
          <a:lstStyle/>
          <a:p>
            <a:r>
              <a:rPr lang="fr-CH" sz="1050" dirty="0">
                <a:solidFill>
                  <a:schemeClr val="tx1">
                    <a:lumMod val="75000"/>
                  </a:schemeClr>
                </a:solidFill>
              </a:rPr>
              <a:t>15%</a:t>
            </a:r>
            <a:endParaRPr lang="en-US" sz="1050" dirty="0">
              <a:solidFill>
                <a:schemeClr val="tx1">
                  <a:lumMod val="75000"/>
                </a:schemeClr>
              </a:solidFill>
            </a:endParaRPr>
          </a:p>
        </p:txBody>
      </p:sp>
      <p:sp>
        <p:nvSpPr>
          <p:cNvPr id="81" name="TextBox 80">
            <a:extLst>
              <a:ext uri="{FF2B5EF4-FFF2-40B4-BE49-F238E27FC236}">
                <a16:creationId xmlns:a16="http://schemas.microsoft.com/office/drawing/2014/main" id="{BA5C64C7-97D4-8593-EDEC-CE027E2A1715}"/>
              </a:ext>
            </a:extLst>
          </p:cNvPr>
          <p:cNvSpPr txBox="1"/>
          <p:nvPr/>
        </p:nvSpPr>
        <p:spPr>
          <a:xfrm>
            <a:off x="5377220" y="4714670"/>
            <a:ext cx="514634" cy="253916"/>
          </a:xfrm>
          <a:prstGeom prst="rect">
            <a:avLst/>
          </a:prstGeom>
          <a:noFill/>
        </p:spPr>
        <p:txBody>
          <a:bodyPr wrap="square">
            <a:spAutoFit/>
          </a:bodyPr>
          <a:lstStyle/>
          <a:p>
            <a:r>
              <a:rPr lang="fr-CH" sz="1050" dirty="0">
                <a:solidFill>
                  <a:schemeClr val="tx1">
                    <a:lumMod val="75000"/>
                  </a:schemeClr>
                </a:solidFill>
              </a:rPr>
              <a:t>10%</a:t>
            </a:r>
            <a:endParaRPr lang="en-US" sz="1050" dirty="0">
              <a:solidFill>
                <a:schemeClr val="tx1">
                  <a:lumMod val="75000"/>
                </a:schemeClr>
              </a:solidFill>
            </a:endParaRPr>
          </a:p>
        </p:txBody>
      </p:sp>
      <p:sp>
        <p:nvSpPr>
          <p:cNvPr id="82" name="TextBox 81">
            <a:extLst>
              <a:ext uri="{FF2B5EF4-FFF2-40B4-BE49-F238E27FC236}">
                <a16:creationId xmlns:a16="http://schemas.microsoft.com/office/drawing/2014/main" id="{BDA163AF-773D-B0A7-D984-E7428A5B708D}"/>
              </a:ext>
            </a:extLst>
          </p:cNvPr>
          <p:cNvSpPr txBox="1"/>
          <p:nvPr/>
        </p:nvSpPr>
        <p:spPr>
          <a:xfrm>
            <a:off x="5377220" y="5336192"/>
            <a:ext cx="514634" cy="253916"/>
          </a:xfrm>
          <a:prstGeom prst="rect">
            <a:avLst/>
          </a:prstGeom>
          <a:noFill/>
        </p:spPr>
        <p:txBody>
          <a:bodyPr wrap="square">
            <a:spAutoFit/>
          </a:bodyPr>
          <a:lstStyle/>
          <a:p>
            <a:r>
              <a:rPr lang="fr-CH" sz="1050" dirty="0">
                <a:solidFill>
                  <a:schemeClr val="tx1">
                    <a:lumMod val="75000"/>
                  </a:schemeClr>
                </a:solidFill>
              </a:rPr>
              <a:t>20%</a:t>
            </a:r>
            <a:endParaRPr lang="en-US" sz="1050" dirty="0">
              <a:solidFill>
                <a:schemeClr val="tx1">
                  <a:lumMod val="75000"/>
                </a:schemeClr>
              </a:solidFill>
            </a:endParaRPr>
          </a:p>
        </p:txBody>
      </p:sp>
      <p:sp>
        <p:nvSpPr>
          <p:cNvPr id="83" name="TextBox 82">
            <a:extLst>
              <a:ext uri="{FF2B5EF4-FFF2-40B4-BE49-F238E27FC236}">
                <a16:creationId xmlns:a16="http://schemas.microsoft.com/office/drawing/2014/main" id="{6F5A0571-E01F-F3D3-63B8-C344F0200CBB}"/>
              </a:ext>
            </a:extLst>
          </p:cNvPr>
          <p:cNvSpPr txBox="1"/>
          <p:nvPr/>
        </p:nvSpPr>
        <p:spPr>
          <a:xfrm>
            <a:off x="11546525" y="2084401"/>
            <a:ext cx="514634" cy="253916"/>
          </a:xfrm>
          <a:prstGeom prst="rect">
            <a:avLst/>
          </a:prstGeom>
          <a:noFill/>
        </p:spPr>
        <p:txBody>
          <a:bodyPr wrap="square">
            <a:spAutoFit/>
          </a:bodyPr>
          <a:lstStyle/>
          <a:p>
            <a:r>
              <a:rPr lang="fr-CH" sz="1050" dirty="0">
                <a:solidFill>
                  <a:schemeClr val="tx1">
                    <a:lumMod val="75000"/>
                  </a:schemeClr>
                </a:solidFill>
              </a:rPr>
              <a:t>50%</a:t>
            </a:r>
            <a:endParaRPr lang="en-US" sz="1050" dirty="0">
              <a:solidFill>
                <a:schemeClr val="tx1">
                  <a:lumMod val="75000"/>
                </a:schemeClr>
              </a:solidFill>
            </a:endParaRPr>
          </a:p>
        </p:txBody>
      </p:sp>
      <p:sp>
        <p:nvSpPr>
          <p:cNvPr id="84" name="TextBox 83">
            <a:extLst>
              <a:ext uri="{FF2B5EF4-FFF2-40B4-BE49-F238E27FC236}">
                <a16:creationId xmlns:a16="http://schemas.microsoft.com/office/drawing/2014/main" id="{0ABAA0C3-4ADD-0C19-C070-82973BD958EB}"/>
              </a:ext>
            </a:extLst>
          </p:cNvPr>
          <p:cNvSpPr txBox="1"/>
          <p:nvPr/>
        </p:nvSpPr>
        <p:spPr>
          <a:xfrm>
            <a:off x="11546525" y="3304964"/>
            <a:ext cx="514634" cy="253916"/>
          </a:xfrm>
          <a:prstGeom prst="rect">
            <a:avLst/>
          </a:prstGeom>
          <a:noFill/>
        </p:spPr>
        <p:txBody>
          <a:bodyPr wrap="square">
            <a:spAutoFit/>
          </a:bodyPr>
          <a:lstStyle/>
          <a:p>
            <a:r>
              <a:rPr lang="fr-CH" sz="1050" dirty="0">
                <a:solidFill>
                  <a:schemeClr val="tx1">
                    <a:lumMod val="75000"/>
                  </a:schemeClr>
                </a:solidFill>
              </a:rPr>
              <a:t>20%</a:t>
            </a:r>
            <a:endParaRPr lang="en-US" sz="1050" dirty="0">
              <a:solidFill>
                <a:schemeClr val="tx1">
                  <a:lumMod val="75000"/>
                </a:schemeClr>
              </a:solidFill>
            </a:endParaRPr>
          </a:p>
        </p:txBody>
      </p:sp>
      <p:sp>
        <p:nvSpPr>
          <p:cNvPr id="85" name="TextBox 84">
            <a:extLst>
              <a:ext uri="{FF2B5EF4-FFF2-40B4-BE49-F238E27FC236}">
                <a16:creationId xmlns:a16="http://schemas.microsoft.com/office/drawing/2014/main" id="{ADA6C02E-A537-E9D6-532F-4BF7E5FCFE29}"/>
              </a:ext>
            </a:extLst>
          </p:cNvPr>
          <p:cNvSpPr txBox="1"/>
          <p:nvPr/>
        </p:nvSpPr>
        <p:spPr>
          <a:xfrm>
            <a:off x="11546525" y="4732197"/>
            <a:ext cx="514634" cy="253916"/>
          </a:xfrm>
          <a:prstGeom prst="rect">
            <a:avLst/>
          </a:prstGeom>
          <a:noFill/>
        </p:spPr>
        <p:txBody>
          <a:bodyPr wrap="square">
            <a:spAutoFit/>
          </a:bodyPr>
          <a:lstStyle/>
          <a:p>
            <a:r>
              <a:rPr lang="fr-CH" sz="1050" dirty="0">
                <a:solidFill>
                  <a:schemeClr val="tx1">
                    <a:lumMod val="75000"/>
                  </a:schemeClr>
                </a:solidFill>
              </a:rPr>
              <a:t>15%</a:t>
            </a:r>
            <a:endParaRPr lang="en-US" sz="1050" dirty="0">
              <a:solidFill>
                <a:schemeClr val="tx1">
                  <a:lumMod val="75000"/>
                </a:schemeClr>
              </a:solidFill>
            </a:endParaRPr>
          </a:p>
        </p:txBody>
      </p:sp>
      <p:sp>
        <p:nvSpPr>
          <p:cNvPr id="86" name="TextBox 85">
            <a:extLst>
              <a:ext uri="{FF2B5EF4-FFF2-40B4-BE49-F238E27FC236}">
                <a16:creationId xmlns:a16="http://schemas.microsoft.com/office/drawing/2014/main" id="{3DE6D3AF-E792-71E3-CA91-E155A5658723}"/>
              </a:ext>
            </a:extLst>
          </p:cNvPr>
          <p:cNvSpPr txBox="1"/>
          <p:nvPr/>
        </p:nvSpPr>
        <p:spPr>
          <a:xfrm>
            <a:off x="11546525" y="5315967"/>
            <a:ext cx="514634" cy="253916"/>
          </a:xfrm>
          <a:prstGeom prst="rect">
            <a:avLst/>
          </a:prstGeom>
          <a:noFill/>
        </p:spPr>
        <p:txBody>
          <a:bodyPr wrap="square">
            <a:spAutoFit/>
          </a:bodyPr>
          <a:lstStyle/>
          <a:p>
            <a:r>
              <a:rPr lang="fr-CH" sz="1050" dirty="0">
                <a:solidFill>
                  <a:schemeClr val="tx1">
                    <a:lumMod val="75000"/>
                  </a:schemeClr>
                </a:solidFill>
              </a:rPr>
              <a:t>15%</a:t>
            </a:r>
            <a:endParaRPr lang="en-US" sz="1050" dirty="0">
              <a:solidFill>
                <a:schemeClr val="tx1">
                  <a:lumMod val="75000"/>
                </a:schemeClr>
              </a:solidFill>
            </a:endParaRPr>
          </a:p>
        </p:txBody>
      </p:sp>
      <p:cxnSp>
        <p:nvCxnSpPr>
          <p:cNvPr id="87" name="Straight Connector 86">
            <a:extLst>
              <a:ext uri="{FF2B5EF4-FFF2-40B4-BE49-F238E27FC236}">
                <a16:creationId xmlns:a16="http://schemas.microsoft.com/office/drawing/2014/main" id="{35D4D470-4A1D-3548-DC73-6E8CBD3413EB}"/>
              </a:ext>
            </a:extLst>
          </p:cNvPr>
          <p:cNvCxnSpPr>
            <a:cxnSpLocks/>
          </p:cNvCxnSpPr>
          <p:nvPr/>
        </p:nvCxnSpPr>
        <p:spPr>
          <a:xfrm>
            <a:off x="11275938" y="4559671"/>
            <a:ext cx="0" cy="12488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8" name="Picture 10" descr="Piruza Harutjunjan | Design Thinking Camp 2019 | Wonderfull">
            <a:extLst>
              <a:ext uri="{FF2B5EF4-FFF2-40B4-BE49-F238E27FC236}">
                <a16:creationId xmlns:a16="http://schemas.microsoft.com/office/drawing/2014/main" id="{46CABD18-814F-EA45-20C3-66E00B386604}"/>
              </a:ext>
            </a:extLst>
          </p:cNvPr>
          <p:cNvPicPr>
            <a:picLocks noChangeAspect="1" noChangeArrowheads="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859163" y="4192450"/>
            <a:ext cx="226625" cy="226625"/>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8">
            <a:extLst>
              <a:ext uri="{FF2B5EF4-FFF2-40B4-BE49-F238E27FC236}">
                <a16:creationId xmlns:a16="http://schemas.microsoft.com/office/drawing/2014/main" id="{B6B7AB9A-1840-31D9-4D90-5735DD922D16}"/>
              </a:ext>
            </a:extLst>
          </p:cNvPr>
          <p:cNvSpPr txBox="1"/>
          <p:nvPr/>
        </p:nvSpPr>
        <p:spPr>
          <a:xfrm>
            <a:off x="-2584" y="-1037"/>
            <a:ext cx="12194584" cy="475130"/>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CERN Supplier Engagement - Methodology</a:t>
            </a:r>
          </a:p>
        </p:txBody>
      </p:sp>
      <p:sp>
        <p:nvSpPr>
          <p:cNvPr id="2" name="Slide Number Placeholder 4">
            <a:extLst>
              <a:ext uri="{FF2B5EF4-FFF2-40B4-BE49-F238E27FC236}">
                <a16:creationId xmlns:a16="http://schemas.microsoft.com/office/drawing/2014/main" id="{490FAEB5-94C8-9578-7A36-CE8757FFEC4D}"/>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6" name="Date Placeholder 1">
            <a:extLst>
              <a:ext uri="{FF2B5EF4-FFF2-40B4-BE49-F238E27FC236}">
                <a16:creationId xmlns:a16="http://schemas.microsoft.com/office/drawing/2014/main" id="{50211813-6B03-9FDC-02C7-24BC264D8F28}"/>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7" name="Footer Placeholder 2">
            <a:extLst>
              <a:ext uri="{FF2B5EF4-FFF2-40B4-BE49-F238E27FC236}">
                <a16:creationId xmlns:a16="http://schemas.microsoft.com/office/drawing/2014/main" id="{8BDBC5BB-B613-6DF2-8EDC-3701CFDEBB3C}"/>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8" name="Date Placeholder 1">
            <a:extLst>
              <a:ext uri="{FF2B5EF4-FFF2-40B4-BE49-F238E27FC236}">
                <a16:creationId xmlns:a16="http://schemas.microsoft.com/office/drawing/2014/main" id="{9362B381-3128-70D9-5DEC-9397CDB61BFD}"/>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1262022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a:extLst>
              <a:ext uri="{FF2B5EF4-FFF2-40B4-BE49-F238E27FC236}">
                <a16:creationId xmlns:a16="http://schemas.microsoft.com/office/drawing/2014/main" id="{CEC85C2F-757E-FDDD-2E86-7383AC64351F}"/>
              </a:ext>
            </a:extLst>
          </p:cNvPr>
          <p:cNvPicPr>
            <a:picLocks noChangeAspect="1"/>
          </p:cNvPicPr>
          <p:nvPr/>
        </p:nvPicPr>
        <p:blipFill>
          <a:blip r:embed="rId2"/>
          <a:stretch>
            <a:fillRect/>
          </a:stretch>
        </p:blipFill>
        <p:spPr>
          <a:xfrm>
            <a:off x="6015789" y="3464674"/>
            <a:ext cx="5773011" cy="2789276"/>
          </a:xfrm>
          <a:prstGeom prst="rect">
            <a:avLst/>
          </a:prstGeom>
        </p:spPr>
      </p:pic>
      <p:sp>
        <p:nvSpPr>
          <p:cNvPr id="2" name="ZoneTexte 8">
            <a:extLst>
              <a:ext uri="{FF2B5EF4-FFF2-40B4-BE49-F238E27FC236}">
                <a16:creationId xmlns:a16="http://schemas.microsoft.com/office/drawing/2014/main" id="{D9CB1687-5214-D4AD-0F1A-0AEF2DC897C2}"/>
              </a:ext>
            </a:extLst>
          </p:cNvPr>
          <p:cNvSpPr txBox="1"/>
          <p:nvPr/>
        </p:nvSpPr>
        <p:spPr>
          <a:xfrm>
            <a:off x="77567" y="-12789"/>
            <a:ext cx="11993332" cy="475130"/>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CERN Supplier Engagement - Action Plan</a:t>
            </a:r>
          </a:p>
        </p:txBody>
      </p:sp>
      <p:sp>
        <p:nvSpPr>
          <p:cNvPr id="26" name="TextBox 25">
            <a:extLst>
              <a:ext uri="{FF2B5EF4-FFF2-40B4-BE49-F238E27FC236}">
                <a16:creationId xmlns:a16="http://schemas.microsoft.com/office/drawing/2014/main" id="{3C0CC0B4-4C6B-9C6C-A19C-32C6CF9780F2}"/>
              </a:ext>
            </a:extLst>
          </p:cNvPr>
          <p:cNvSpPr txBox="1"/>
          <p:nvPr/>
        </p:nvSpPr>
        <p:spPr>
          <a:xfrm>
            <a:off x="1029512" y="5551154"/>
            <a:ext cx="5604397" cy="184666"/>
          </a:xfrm>
          <a:prstGeom prst="rect">
            <a:avLst/>
          </a:prstGeom>
          <a:noFill/>
        </p:spPr>
        <p:txBody>
          <a:bodyPr wrap="square" lIns="0" tIns="0" rIns="0" bIns="0" rtlCol="0">
            <a:spAutoFit/>
          </a:bodyPr>
          <a:lstStyle/>
          <a:p>
            <a:r>
              <a:rPr lang="en-GB" sz="1200" dirty="0">
                <a:solidFill>
                  <a:prstClr val="black">
                    <a:lumMod val="75000"/>
                  </a:prstClr>
                </a:solidFill>
                <a:latin typeface="Aptos" panose="020B0004020202020204" pitchFamily="34" charset="0"/>
              </a:rPr>
              <a:t>To develop</a:t>
            </a:r>
            <a:r>
              <a:rPr lang="en-GB" sz="1200" b="1" dirty="0">
                <a:solidFill>
                  <a:prstClr val="black">
                    <a:lumMod val="75000"/>
                  </a:prstClr>
                </a:solidFill>
                <a:latin typeface="Aptos" panose="020B0004020202020204" pitchFamily="34" charset="0"/>
              </a:rPr>
              <a:t> ad hoc engagement action plans </a:t>
            </a:r>
            <a:r>
              <a:rPr lang="en-GB" sz="1200" dirty="0">
                <a:solidFill>
                  <a:prstClr val="black">
                    <a:lumMod val="75000"/>
                  </a:prstClr>
                </a:solidFill>
                <a:latin typeface="Aptos" panose="020B0004020202020204" pitchFamily="34" charset="0"/>
              </a:rPr>
              <a:t>for suppliers per quadrant.   </a:t>
            </a:r>
          </a:p>
        </p:txBody>
      </p:sp>
      <p:grpSp>
        <p:nvGrpSpPr>
          <p:cNvPr id="57" name="Group 56">
            <a:extLst>
              <a:ext uri="{FF2B5EF4-FFF2-40B4-BE49-F238E27FC236}">
                <a16:creationId xmlns:a16="http://schemas.microsoft.com/office/drawing/2014/main" id="{1DA22E72-8DEE-AF37-FCC0-1AE5F119CE48}"/>
              </a:ext>
            </a:extLst>
          </p:cNvPr>
          <p:cNvGrpSpPr/>
          <p:nvPr/>
        </p:nvGrpSpPr>
        <p:grpSpPr>
          <a:xfrm>
            <a:off x="253730" y="358404"/>
            <a:ext cx="4740652" cy="3925704"/>
            <a:chOff x="0" y="739974"/>
            <a:chExt cx="5140008" cy="4151312"/>
          </a:xfrm>
        </p:grpSpPr>
        <p:grpSp>
          <p:nvGrpSpPr>
            <p:cNvPr id="56" name="Group 55">
              <a:extLst>
                <a:ext uri="{FF2B5EF4-FFF2-40B4-BE49-F238E27FC236}">
                  <a16:creationId xmlns:a16="http://schemas.microsoft.com/office/drawing/2014/main" id="{5C5533EA-742F-ABF9-8CF2-ABEF06F734D8}"/>
                </a:ext>
              </a:extLst>
            </p:cNvPr>
            <p:cNvGrpSpPr/>
            <p:nvPr/>
          </p:nvGrpSpPr>
          <p:grpSpPr>
            <a:xfrm>
              <a:off x="0" y="739974"/>
              <a:ext cx="5140008" cy="4151312"/>
              <a:chOff x="0" y="1211858"/>
              <a:chExt cx="5140008" cy="4151312"/>
            </a:xfrm>
          </p:grpSpPr>
          <p:graphicFrame>
            <p:nvGraphicFramePr>
              <p:cNvPr id="3" name="Chart 2">
                <a:extLst>
                  <a:ext uri="{FF2B5EF4-FFF2-40B4-BE49-F238E27FC236}">
                    <a16:creationId xmlns:a16="http://schemas.microsoft.com/office/drawing/2014/main" id="{BCF60548-2C8F-70BD-00F7-7783D1F59C08}"/>
                  </a:ext>
                </a:extLst>
              </p:cNvPr>
              <p:cNvGraphicFramePr>
                <a:graphicFrameLocks/>
              </p:cNvGraphicFramePr>
              <p:nvPr>
                <p:extLst>
                  <p:ext uri="{D42A27DB-BD31-4B8C-83A1-F6EECF244321}">
                    <p14:modId xmlns:p14="http://schemas.microsoft.com/office/powerpoint/2010/main" val="1279338391"/>
                  </p:ext>
                </p:extLst>
              </p:nvPr>
            </p:nvGraphicFramePr>
            <p:xfrm>
              <a:off x="0" y="1211858"/>
              <a:ext cx="5140008" cy="4151312"/>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a:extLst>
                  <a:ext uri="{FF2B5EF4-FFF2-40B4-BE49-F238E27FC236}">
                    <a16:creationId xmlns:a16="http://schemas.microsoft.com/office/drawing/2014/main" id="{9CE59B7B-275F-D91F-FE4B-A418B83DE3DA}"/>
                  </a:ext>
                </a:extLst>
              </p:cNvPr>
              <p:cNvSpPr/>
              <p:nvPr/>
            </p:nvSpPr>
            <p:spPr>
              <a:xfrm>
                <a:off x="2806081" y="1410541"/>
                <a:ext cx="2043731" cy="1610181"/>
              </a:xfrm>
              <a:prstGeom prst="rect">
                <a:avLst/>
              </a:prstGeom>
              <a:solidFill>
                <a:srgbClr val="70AD47">
                  <a:alpha val="49804"/>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lumMod val="75000"/>
                    </a:prstClr>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7BD7F209-D9C2-DDC6-6393-ED848B6CAA0C}"/>
                  </a:ext>
                </a:extLst>
              </p:cNvPr>
              <p:cNvSpPr/>
              <p:nvPr/>
            </p:nvSpPr>
            <p:spPr>
              <a:xfrm>
                <a:off x="598965" y="1410541"/>
                <a:ext cx="2043731" cy="1610182"/>
              </a:xfrm>
              <a:prstGeom prst="rect">
                <a:avLst/>
              </a:prstGeom>
              <a:solidFill>
                <a:srgbClr val="4472C4">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lumMod val="75000"/>
                    </a:prstClr>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383EAE87-B48A-22C9-12E6-A4F0B2B99560}"/>
                  </a:ext>
                </a:extLst>
              </p:cNvPr>
              <p:cNvSpPr/>
              <p:nvPr/>
            </p:nvSpPr>
            <p:spPr>
              <a:xfrm>
                <a:off x="586540" y="3170403"/>
                <a:ext cx="2048397" cy="1539672"/>
              </a:xfrm>
              <a:prstGeom prst="rect">
                <a:avLst/>
              </a:prstGeom>
              <a:solidFill>
                <a:srgbClr val="C00000">
                  <a:alpha val="49804"/>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lumMod val="75000"/>
                    </a:prstClr>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889ABB90-4AC7-DE01-15F2-0469C92964CD}"/>
                  </a:ext>
                </a:extLst>
              </p:cNvPr>
              <p:cNvSpPr/>
              <p:nvPr/>
            </p:nvSpPr>
            <p:spPr>
              <a:xfrm>
                <a:off x="2793655" y="3170402"/>
                <a:ext cx="2056157" cy="1583167"/>
              </a:xfrm>
              <a:prstGeom prst="rect">
                <a:avLst/>
              </a:prstGeom>
              <a:solidFill>
                <a:srgbClr val="FFC000">
                  <a:alpha val="49804"/>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lumMod val="75000"/>
                    </a:prstClr>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E2B9FAEB-66C1-6D29-B63E-DE03A4591B7B}"/>
                  </a:ext>
                </a:extLst>
              </p:cNvPr>
              <p:cNvSpPr txBox="1"/>
              <p:nvPr/>
            </p:nvSpPr>
            <p:spPr>
              <a:xfrm>
                <a:off x="990819" y="5029612"/>
                <a:ext cx="4149189" cy="176972"/>
              </a:xfrm>
              <a:prstGeom prst="rect">
                <a:avLst/>
              </a:prstGeom>
              <a:solidFill>
                <a:schemeClr val="bg1"/>
              </a:solidFill>
            </p:spPr>
            <p:txBody>
              <a:bodyPr wrap="square" lIns="0" tIns="0" rIns="0" bIns="0" rtlCol="0">
                <a:spAutoFit/>
              </a:bodyPr>
              <a:lstStyle/>
              <a:p>
                <a:r>
                  <a:rPr lang="fr-CH" sz="1150" b="1" dirty="0">
                    <a:solidFill>
                      <a:prstClr val="black">
                        <a:lumMod val="75000"/>
                      </a:prstClr>
                    </a:solidFill>
                    <a:latin typeface="Calibri" panose="020F0502020204030204"/>
                  </a:rPr>
                  <a:t>Maturity</a:t>
                </a:r>
                <a:r>
                  <a:rPr lang="fr-CH" sz="1150" dirty="0">
                    <a:solidFill>
                      <a:prstClr val="black">
                        <a:lumMod val="75000"/>
                      </a:prstClr>
                    </a:solidFill>
                    <a:latin typeface="Calibri" panose="020F0502020204030204"/>
                  </a:rPr>
                  <a:t> of the suppliers’ strategy towards sustainability</a:t>
                </a:r>
              </a:p>
            </p:txBody>
          </p:sp>
          <p:sp>
            <p:nvSpPr>
              <p:cNvPr id="21" name="TextBox 20">
                <a:extLst>
                  <a:ext uri="{FF2B5EF4-FFF2-40B4-BE49-F238E27FC236}">
                    <a16:creationId xmlns:a16="http://schemas.microsoft.com/office/drawing/2014/main" id="{61764BC8-81F0-07BC-A23D-2B9E9BD6CF27}"/>
                  </a:ext>
                </a:extLst>
              </p:cNvPr>
              <p:cNvSpPr txBox="1"/>
              <p:nvPr/>
            </p:nvSpPr>
            <p:spPr>
              <a:xfrm rot="16200000">
                <a:off x="-1586785" y="2948361"/>
                <a:ext cx="3603820" cy="191880"/>
              </a:xfrm>
              <a:prstGeom prst="rect">
                <a:avLst/>
              </a:prstGeom>
              <a:solidFill>
                <a:schemeClr val="bg1"/>
              </a:solidFill>
            </p:spPr>
            <p:txBody>
              <a:bodyPr wrap="square" lIns="0" tIns="0" rIns="0" bIns="0" rtlCol="0">
                <a:spAutoFit/>
              </a:bodyPr>
              <a:lstStyle/>
              <a:p>
                <a:r>
                  <a:rPr lang="en-GB" sz="1150" b="1" dirty="0">
                    <a:solidFill>
                      <a:prstClr val="black">
                        <a:lumMod val="75000"/>
                      </a:prstClr>
                    </a:solidFill>
                    <a:latin typeface="Calibri" panose="020F0502020204030204"/>
                  </a:rPr>
                  <a:t>Supplier willingness </a:t>
                </a:r>
                <a:r>
                  <a:rPr lang="en-GB" sz="1150" dirty="0">
                    <a:solidFill>
                      <a:prstClr val="black">
                        <a:lumMod val="75000"/>
                      </a:prstClr>
                    </a:solidFill>
                    <a:latin typeface="Calibri" panose="020F0502020204030204"/>
                  </a:rPr>
                  <a:t>to collaborate around sustainability</a:t>
                </a:r>
              </a:p>
            </p:txBody>
          </p:sp>
          <p:sp>
            <p:nvSpPr>
              <p:cNvPr id="45" name="TextBox 44">
                <a:extLst>
                  <a:ext uri="{FF2B5EF4-FFF2-40B4-BE49-F238E27FC236}">
                    <a16:creationId xmlns:a16="http://schemas.microsoft.com/office/drawing/2014/main" id="{F37359EE-35FB-4CD0-5ED2-FA93D7E34839}"/>
                  </a:ext>
                </a:extLst>
              </p:cNvPr>
              <p:cNvSpPr txBox="1"/>
              <p:nvPr/>
            </p:nvSpPr>
            <p:spPr>
              <a:xfrm>
                <a:off x="1253808" y="3885041"/>
                <a:ext cx="1904430" cy="138499"/>
              </a:xfrm>
              <a:prstGeom prst="rect">
                <a:avLst/>
              </a:prstGeom>
              <a:noFill/>
            </p:spPr>
            <p:txBody>
              <a:bodyPr wrap="square" lIns="0" tIns="0" rIns="0" bIns="0" rtlCol="0">
                <a:spAutoFit/>
              </a:bodyPr>
              <a:lstStyle/>
              <a:p>
                <a:r>
                  <a:rPr lang="fr-CH" sz="900" b="1" dirty="0">
                    <a:solidFill>
                      <a:prstClr val="black">
                        <a:lumMod val="75000"/>
                      </a:prstClr>
                    </a:solidFill>
                    <a:latin typeface="Calibri" panose="020F0502020204030204"/>
                  </a:rPr>
                  <a:t>I</a:t>
                </a:r>
                <a:r>
                  <a:rPr lang="fr-CH" sz="900" dirty="0">
                    <a:solidFill>
                      <a:prstClr val="black">
                        <a:lumMod val="75000"/>
                      </a:prstClr>
                    </a:solidFill>
                    <a:latin typeface="Calibri" panose="020F0502020204030204"/>
                  </a:rPr>
                  <a:t> QUADRANT</a:t>
                </a:r>
                <a:endParaRPr lang="en-US" sz="900" dirty="0">
                  <a:solidFill>
                    <a:prstClr val="black">
                      <a:lumMod val="75000"/>
                    </a:prstClr>
                  </a:solidFill>
                  <a:latin typeface="Calibri" panose="020F0502020204030204"/>
                </a:endParaRPr>
              </a:p>
            </p:txBody>
          </p:sp>
          <p:sp>
            <p:nvSpPr>
              <p:cNvPr id="46" name="TextBox 45">
                <a:extLst>
                  <a:ext uri="{FF2B5EF4-FFF2-40B4-BE49-F238E27FC236}">
                    <a16:creationId xmlns:a16="http://schemas.microsoft.com/office/drawing/2014/main" id="{2DEA8AE2-78E2-D901-8F2A-C927B10CE6CB}"/>
                  </a:ext>
                </a:extLst>
              </p:cNvPr>
              <p:cNvSpPr txBox="1"/>
              <p:nvPr/>
            </p:nvSpPr>
            <p:spPr>
              <a:xfrm>
                <a:off x="1248763" y="2179833"/>
                <a:ext cx="1904430" cy="138499"/>
              </a:xfrm>
              <a:prstGeom prst="rect">
                <a:avLst/>
              </a:prstGeom>
              <a:noFill/>
            </p:spPr>
            <p:txBody>
              <a:bodyPr wrap="square" lIns="0" tIns="0" rIns="0" bIns="0" rtlCol="0">
                <a:spAutoFit/>
              </a:bodyPr>
              <a:lstStyle/>
              <a:p>
                <a:r>
                  <a:rPr lang="fr-CH" sz="900" b="1" dirty="0">
                    <a:solidFill>
                      <a:prstClr val="black">
                        <a:lumMod val="75000"/>
                      </a:prstClr>
                    </a:solidFill>
                    <a:latin typeface="Calibri" panose="020F0502020204030204"/>
                  </a:rPr>
                  <a:t>II</a:t>
                </a:r>
                <a:r>
                  <a:rPr lang="fr-CH" sz="900" dirty="0">
                    <a:solidFill>
                      <a:prstClr val="black">
                        <a:lumMod val="75000"/>
                      </a:prstClr>
                    </a:solidFill>
                    <a:latin typeface="Calibri" panose="020F0502020204030204"/>
                  </a:rPr>
                  <a:t> QUADRANT</a:t>
                </a:r>
                <a:endParaRPr lang="en-US" sz="900" dirty="0">
                  <a:solidFill>
                    <a:prstClr val="black">
                      <a:lumMod val="75000"/>
                    </a:prstClr>
                  </a:solidFill>
                  <a:latin typeface="Calibri" panose="020F0502020204030204"/>
                </a:endParaRPr>
              </a:p>
            </p:txBody>
          </p:sp>
        </p:grpSp>
        <p:sp>
          <p:nvSpPr>
            <p:cNvPr id="47" name="TextBox 46">
              <a:extLst>
                <a:ext uri="{FF2B5EF4-FFF2-40B4-BE49-F238E27FC236}">
                  <a16:creationId xmlns:a16="http://schemas.microsoft.com/office/drawing/2014/main" id="{0AF2E632-7BB3-3A6E-CB79-DBC0DFF04874}"/>
                </a:ext>
              </a:extLst>
            </p:cNvPr>
            <p:cNvSpPr txBox="1"/>
            <p:nvPr/>
          </p:nvSpPr>
          <p:spPr>
            <a:xfrm>
              <a:off x="3541566" y="3409252"/>
              <a:ext cx="1011183" cy="138499"/>
            </a:xfrm>
            <a:prstGeom prst="rect">
              <a:avLst/>
            </a:prstGeom>
            <a:noFill/>
          </p:spPr>
          <p:txBody>
            <a:bodyPr wrap="square" lIns="0" tIns="0" rIns="0" bIns="0" rtlCol="0">
              <a:spAutoFit/>
            </a:bodyPr>
            <a:lstStyle/>
            <a:p>
              <a:r>
                <a:rPr lang="fr-CH" sz="900" b="1" dirty="0">
                  <a:solidFill>
                    <a:prstClr val="black">
                      <a:lumMod val="75000"/>
                    </a:prstClr>
                  </a:solidFill>
                  <a:latin typeface="Calibri" panose="020F0502020204030204"/>
                </a:rPr>
                <a:t>III </a:t>
              </a:r>
              <a:r>
                <a:rPr lang="fr-CH" sz="900" dirty="0">
                  <a:solidFill>
                    <a:prstClr val="black">
                      <a:lumMod val="75000"/>
                    </a:prstClr>
                  </a:solidFill>
                  <a:latin typeface="Calibri" panose="020F0502020204030204"/>
                </a:rPr>
                <a:t>QUADRANT</a:t>
              </a:r>
              <a:endParaRPr lang="en-US" sz="900" dirty="0">
                <a:solidFill>
                  <a:prstClr val="black">
                    <a:lumMod val="75000"/>
                  </a:prstClr>
                </a:solidFill>
                <a:latin typeface="Calibri" panose="020F0502020204030204"/>
              </a:endParaRPr>
            </a:p>
          </p:txBody>
        </p:sp>
        <p:sp>
          <p:nvSpPr>
            <p:cNvPr id="48" name="TextBox 47">
              <a:extLst>
                <a:ext uri="{FF2B5EF4-FFF2-40B4-BE49-F238E27FC236}">
                  <a16:creationId xmlns:a16="http://schemas.microsoft.com/office/drawing/2014/main" id="{84C4BF9C-9951-D915-B4B2-249F9E97B9DA}"/>
                </a:ext>
              </a:extLst>
            </p:cNvPr>
            <p:cNvSpPr txBox="1"/>
            <p:nvPr/>
          </p:nvSpPr>
          <p:spPr>
            <a:xfrm>
              <a:off x="3541566" y="1705682"/>
              <a:ext cx="809053" cy="138499"/>
            </a:xfrm>
            <a:prstGeom prst="rect">
              <a:avLst/>
            </a:prstGeom>
            <a:noFill/>
          </p:spPr>
          <p:txBody>
            <a:bodyPr wrap="square" lIns="0" tIns="0" rIns="0" bIns="0" rtlCol="0">
              <a:spAutoFit/>
            </a:bodyPr>
            <a:lstStyle/>
            <a:p>
              <a:r>
                <a:rPr lang="fr-CH" sz="900" b="1" dirty="0">
                  <a:solidFill>
                    <a:prstClr val="black">
                      <a:lumMod val="75000"/>
                    </a:prstClr>
                  </a:solidFill>
                  <a:latin typeface="Calibri" panose="020F0502020204030204"/>
                </a:rPr>
                <a:t>IV</a:t>
              </a:r>
              <a:r>
                <a:rPr lang="fr-CH" sz="900" dirty="0">
                  <a:solidFill>
                    <a:prstClr val="black">
                      <a:lumMod val="75000"/>
                    </a:prstClr>
                  </a:solidFill>
                  <a:latin typeface="Calibri" panose="020F0502020204030204"/>
                </a:rPr>
                <a:t> QUADRANT</a:t>
              </a:r>
              <a:endParaRPr lang="en-US" sz="900" dirty="0">
                <a:solidFill>
                  <a:prstClr val="black">
                    <a:lumMod val="75000"/>
                  </a:prstClr>
                </a:solidFill>
                <a:latin typeface="Calibri" panose="020F0502020204030204"/>
              </a:endParaRPr>
            </a:p>
          </p:txBody>
        </p:sp>
      </p:grpSp>
      <p:pic>
        <p:nvPicPr>
          <p:cNvPr id="60" name="Picture 59">
            <a:extLst>
              <a:ext uri="{FF2B5EF4-FFF2-40B4-BE49-F238E27FC236}">
                <a16:creationId xmlns:a16="http://schemas.microsoft.com/office/drawing/2014/main" id="{66D8B43E-8547-2077-8458-4D371ED023B6}"/>
              </a:ext>
            </a:extLst>
          </p:cNvPr>
          <p:cNvPicPr>
            <a:picLocks noChangeAspect="1"/>
          </p:cNvPicPr>
          <p:nvPr/>
        </p:nvPicPr>
        <p:blipFill>
          <a:blip r:embed="rId4"/>
          <a:stretch>
            <a:fillRect/>
          </a:stretch>
        </p:blipFill>
        <p:spPr>
          <a:xfrm>
            <a:off x="7065251" y="546289"/>
            <a:ext cx="3779974" cy="2913262"/>
          </a:xfrm>
          <a:prstGeom prst="rect">
            <a:avLst/>
          </a:prstGeom>
        </p:spPr>
      </p:pic>
      <p:sp>
        <p:nvSpPr>
          <p:cNvPr id="61" name="Right Arrow 60">
            <a:extLst>
              <a:ext uri="{FF2B5EF4-FFF2-40B4-BE49-F238E27FC236}">
                <a16:creationId xmlns:a16="http://schemas.microsoft.com/office/drawing/2014/main" id="{7E2B9125-0404-CC55-C453-3AE0FB967956}"/>
              </a:ext>
            </a:extLst>
          </p:cNvPr>
          <p:cNvSpPr/>
          <p:nvPr/>
        </p:nvSpPr>
        <p:spPr>
          <a:xfrm>
            <a:off x="5776195" y="1954325"/>
            <a:ext cx="378849" cy="29120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63" name="Picture 62">
            <a:extLst>
              <a:ext uri="{FF2B5EF4-FFF2-40B4-BE49-F238E27FC236}">
                <a16:creationId xmlns:a16="http://schemas.microsoft.com/office/drawing/2014/main" id="{4C353A6F-2C26-45A5-5D7A-3980A2E40F77}"/>
              </a:ext>
            </a:extLst>
          </p:cNvPr>
          <p:cNvPicPr>
            <a:picLocks noChangeAspect="1"/>
          </p:cNvPicPr>
          <p:nvPr/>
        </p:nvPicPr>
        <p:blipFill>
          <a:blip r:embed="rId5"/>
          <a:stretch>
            <a:fillRect/>
          </a:stretch>
        </p:blipFill>
        <p:spPr>
          <a:xfrm>
            <a:off x="981724" y="4273939"/>
            <a:ext cx="3210731" cy="1091025"/>
          </a:xfrm>
          <a:prstGeom prst="rect">
            <a:avLst/>
          </a:prstGeom>
        </p:spPr>
      </p:pic>
      <p:pic>
        <p:nvPicPr>
          <p:cNvPr id="65" name="Picture 4" descr="Why Question Inscription Handwritten Lettering Illustration Stock ...">
            <a:extLst>
              <a:ext uri="{FF2B5EF4-FFF2-40B4-BE49-F238E27FC236}">
                <a16:creationId xmlns:a16="http://schemas.microsoft.com/office/drawing/2014/main" id="{97DB77B0-B909-1067-4686-4484C2318865}"/>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07513" y="5436663"/>
            <a:ext cx="884991" cy="543171"/>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DE54CA31-6DF6-3A3E-E012-7DDA996F2035}"/>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6" name="Date Placeholder 1">
            <a:extLst>
              <a:ext uri="{FF2B5EF4-FFF2-40B4-BE49-F238E27FC236}">
                <a16:creationId xmlns:a16="http://schemas.microsoft.com/office/drawing/2014/main" id="{784ED9D7-8A9F-73F7-9F48-3D6D3F61077D}"/>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7" name="Footer Placeholder 2">
            <a:extLst>
              <a:ext uri="{FF2B5EF4-FFF2-40B4-BE49-F238E27FC236}">
                <a16:creationId xmlns:a16="http://schemas.microsoft.com/office/drawing/2014/main" id="{6808DC12-2314-FF3A-E461-372DB3B17EF3}"/>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8" name="Date Placeholder 1">
            <a:extLst>
              <a:ext uri="{FF2B5EF4-FFF2-40B4-BE49-F238E27FC236}">
                <a16:creationId xmlns:a16="http://schemas.microsoft.com/office/drawing/2014/main" id="{95713A0D-4F83-0C18-50B8-8F9F32D8A7F5}"/>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3388279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ppt_x</p:attrName>
                                        </p:attrNameLst>
                                      </p:cBhvr>
                                      <p:tavLst>
                                        <p:tav tm="0">
                                          <p:val>
                                            <p:strVal val="#ppt_x-#ppt_w/2"/>
                                          </p:val>
                                        </p:tav>
                                        <p:tav tm="100000">
                                          <p:val>
                                            <p:strVal val="#ppt_x"/>
                                          </p:val>
                                        </p:tav>
                                      </p:tavLst>
                                    </p:anim>
                                    <p:anim calcmode="lin" valueType="num">
                                      <p:cBhvr>
                                        <p:cTn id="8" dur="500" fill="hold"/>
                                        <p:tgtEl>
                                          <p:spTgt spid="64"/>
                                        </p:tgtEl>
                                        <p:attrNameLst>
                                          <p:attrName>ppt_y</p:attrName>
                                        </p:attrNameLst>
                                      </p:cBhvr>
                                      <p:tavLst>
                                        <p:tav tm="0">
                                          <p:val>
                                            <p:strVal val="#ppt_y"/>
                                          </p:val>
                                        </p:tav>
                                        <p:tav tm="100000">
                                          <p:val>
                                            <p:strVal val="#ppt_y"/>
                                          </p:val>
                                        </p:tav>
                                      </p:tavLst>
                                    </p:anim>
                                    <p:anim calcmode="lin" valueType="num">
                                      <p:cBhvr>
                                        <p:cTn id="9" dur="500" fill="hold"/>
                                        <p:tgtEl>
                                          <p:spTgt spid="64"/>
                                        </p:tgtEl>
                                        <p:attrNameLst>
                                          <p:attrName>ppt_w</p:attrName>
                                        </p:attrNameLst>
                                      </p:cBhvr>
                                      <p:tavLst>
                                        <p:tav tm="0">
                                          <p:val>
                                            <p:fltVal val="0"/>
                                          </p:val>
                                        </p:tav>
                                        <p:tav tm="100000">
                                          <p:val>
                                            <p:strVal val="#ppt_w"/>
                                          </p:val>
                                        </p:tav>
                                      </p:tavLst>
                                    </p:anim>
                                    <p:anim calcmode="lin" valueType="num">
                                      <p:cBhvr>
                                        <p:cTn id="10" dur="500" fill="hold"/>
                                        <p:tgtEl>
                                          <p:spTgt spid="64"/>
                                        </p:tgtEl>
                                        <p:attrNameLst>
                                          <p:attrName>ppt_h</p:attrName>
                                        </p:attrNameLst>
                                      </p:cBhvr>
                                      <p:tavLst>
                                        <p:tav tm="0">
                                          <p:val>
                                            <p:strVal val="#ppt_h"/>
                                          </p:val>
                                        </p:tav>
                                        <p:tav tm="100000">
                                          <p:val>
                                            <p:strVal val="#ppt_h"/>
                                          </p:val>
                                        </p:tav>
                                      </p:tavLst>
                                    </p:anim>
                                  </p:childTnLst>
                                </p:cTn>
                              </p:par>
                              <p:par>
                                <p:cTn id="11" presetID="17" presetClass="entr" presetSubtype="8" fill="hold" nodeType="with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ppt_x</p:attrName>
                                        </p:attrNameLst>
                                      </p:cBhvr>
                                      <p:tavLst>
                                        <p:tav tm="0">
                                          <p:val>
                                            <p:strVal val="#ppt_x-#ppt_w/2"/>
                                          </p:val>
                                        </p:tav>
                                        <p:tav tm="100000">
                                          <p:val>
                                            <p:strVal val="#ppt_x"/>
                                          </p:val>
                                        </p:tav>
                                      </p:tavLst>
                                    </p:anim>
                                    <p:anim calcmode="lin" valueType="num">
                                      <p:cBhvr>
                                        <p:cTn id="14" dur="500" fill="hold"/>
                                        <p:tgtEl>
                                          <p:spTgt spid="60"/>
                                        </p:tgtEl>
                                        <p:attrNameLst>
                                          <p:attrName>ppt_y</p:attrName>
                                        </p:attrNameLst>
                                      </p:cBhvr>
                                      <p:tavLst>
                                        <p:tav tm="0">
                                          <p:val>
                                            <p:strVal val="#ppt_y"/>
                                          </p:val>
                                        </p:tav>
                                        <p:tav tm="100000">
                                          <p:val>
                                            <p:strVal val="#ppt_y"/>
                                          </p:val>
                                        </p:tav>
                                      </p:tavLst>
                                    </p:anim>
                                    <p:anim calcmode="lin" valueType="num">
                                      <p:cBhvr>
                                        <p:cTn id="15" dur="500" fill="hold"/>
                                        <p:tgtEl>
                                          <p:spTgt spid="60"/>
                                        </p:tgtEl>
                                        <p:attrNameLst>
                                          <p:attrName>ppt_w</p:attrName>
                                        </p:attrNameLst>
                                      </p:cBhvr>
                                      <p:tavLst>
                                        <p:tav tm="0">
                                          <p:val>
                                            <p:fltVal val="0"/>
                                          </p:val>
                                        </p:tav>
                                        <p:tav tm="100000">
                                          <p:val>
                                            <p:strVal val="#ppt_w"/>
                                          </p:val>
                                        </p:tav>
                                      </p:tavLst>
                                    </p:anim>
                                    <p:anim calcmode="lin" valueType="num">
                                      <p:cBhvr>
                                        <p:cTn id="16" dur="500" fill="hold"/>
                                        <p:tgtEl>
                                          <p:spTgt spid="60"/>
                                        </p:tgtEl>
                                        <p:attrNameLst>
                                          <p:attrName>ppt_h</p:attrName>
                                        </p:attrNameLst>
                                      </p:cBhvr>
                                      <p:tavLst>
                                        <p:tav tm="0">
                                          <p:val>
                                            <p:strVal val="#ppt_h"/>
                                          </p:val>
                                        </p:tav>
                                        <p:tav tm="100000">
                                          <p:val>
                                            <p:strVal val="#ppt_h"/>
                                          </p:val>
                                        </p:tav>
                                      </p:tavLst>
                                    </p:anim>
                                  </p:childTnLst>
                                </p:cTn>
                              </p:par>
                              <p:par>
                                <p:cTn id="17" presetID="17" presetClass="entr" presetSubtype="8"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ppt_x</p:attrName>
                                        </p:attrNameLst>
                                      </p:cBhvr>
                                      <p:tavLst>
                                        <p:tav tm="0">
                                          <p:val>
                                            <p:strVal val="#ppt_x-#ppt_w/2"/>
                                          </p:val>
                                        </p:tav>
                                        <p:tav tm="100000">
                                          <p:val>
                                            <p:strVal val="#ppt_x"/>
                                          </p:val>
                                        </p:tav>
                                      </p:tavLst>
                                    </p:anim>
                                    <p:anim calcmode="lin" valueType="num">
                                      <p:cBhvr>
                                        <p:cTn id="20" dur="500" fill="hold"/>
                                        <p:tgtEl>
                                          <p:spTgt spid="61"/>
                                        </p:tgtEl>
                                        <p:attrNameLst>
                                          <p:attrName>ppt_y</p:attrName>
                                        </p:attrNameLst>
                                      </p:cBhvr>
                                      <p:tavLst>
                                        <p:tav tm="0">
                                          <p:val>
                                            <p:strVal val="#ppt_y"/>
                                          </p:val>
                                        </p:tav>
                                        <p:tav tm="100000">
                                          <p:val>
                                            <p:strVal val="#ppt_y"/>
                                          </p:val>
                                        </p:tav>
                                      </p:tavLst>
                                    </p:anim>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121CA-4BF4-5225-4FE8-BF08E766D5EC}"/>
            </a:ext>
          </a:extLst>
        </p:cNvPr>
        <p:cNvGrpSpPr/>
        <p:nvPr/>
      </p:nvGrpSpPr>
      <p:grpSpPr>
        <a:xfrm>
          <a:off x="0" y="0"/>
          <a:ext cx="0" cy="0"/>
          <a:chOff x="0" y="0"/>
          <a:chExt cx="0" cy="0"/>
        </a:xfrm>
      </p:grpSpPr>
      <p:sp>
        <p:nvSpPr>
          <p:cNvPr id="30" name="Freeform: Shape 29">
            <a:extLst>
              <a:ext uri="{FF2B5EF4-FFF2-40B4-BE49-F238E27FC236}">
                <a16:creationId xmlns:a16="http://schemas.microsoft.com/office/drawing/2014/main" id="{900F1449-D863-C1C0-0C4C-10135D14780C}"/>
              </a:ext>
            </a:extLst>
          </p:cNvPr>
          <p:cNvSpPr/>
          <p:nvPr/>
        </p:nvSpPr>
        <p:spPr>
          <a:xfrm>
            <a:off x="0" y="-12849"/>
            <a:ext cx="4204692" cy="4616156"/>
          </a:xfrm>
          <a:custGeom>
            <a:avLst/>
            <a:gdLst>
              <a:gd name="connsiteX0" fmla="*/ 12907 w 4268924"/>
              <a:gd name="connsiteY0" fmla="*/ 0 h 4516007"/>
              <a:gd name="connsiteX1" fmla="*/ 3379137 w 4268924"/>
              <a:gd name="connsiteY1" fmla="*/ 0 h 4516007"/>
              <a:gd name="connsiteX2" fmla="*/ 3515339 w 4268924"/>
              <a:gd name="connsiteY2" fmla="*/ 123788 h 4516007"/>
              <a:gd name="connsiteX3" fmla="*/ 4268924 w 4268924"/>
              <a:gd name="connsiteY3" fmla="*/ 1943105 h 4516007"/>
              <a:gd name="connsiteX4" fmla="*/ 1696022 w 4268924"/>
              <a:gd name="connsiteY4" fmla="*/ 4516007 h 4516007"/>
              <a:gd name="connsiteX5" fmla="*/ 59417 w 4268924"/>
              <a:gd name="connsiteY5" fmla="*/ 3928481 h 4516007"/>
              <a:gd name="connsiteX6" fmla="*/ 0 w 4268924"/>
              <a:gd name="connsiteY6" fmla="*/ 3874480 h 4516007"/>
              <a:gd name="connsiteX7" fmla="*/ 0 w 4268924"/>
              <a:gd name="connsiteY7" fmla="*/ 11731 h 4516007"/>
              <a:gd name="connsiteX8" fmla="*/ 12907 w 4268924"/>
              <a:gd name="connsiteY8" fmla="*/ 0 h 4516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68924" h="4516007">
                <a:moveTo>
                  <a:pt x="12907" y="0"/>
                </a:moveTo>
                <a:lnTo>
                  <a:pt x="3379137" y="0"/>
                </a:lnTo>
                <a:lnTo>
                  <a:pt x="3515339" y="123788"/>
                </a:lnTo>
                <a:cubicBezTo>
                  <a:pt x="3980942" y="589392"/>
                  <a:pt x="4268924" y="1232618"/>
                  <a:pt x="4268924" y="1943105"/>
                </a:cubicBezTo>
                <a:cubicBezTo>
                  <a:pt x="4268924" y="3364080"/>
                  <a:pt x="3116997" y="4516007"/>
                  <a:pt x="1696022" y="4516007"/>
                </a:cubicBezTo>
                <a:cubicBezTo>
                  <a:pt x="1074346" y="4516007"/>
                  <a:pt x="504166" y="4295521"/>
                  <a:pt x="59417" y="3928481"/>
                </a:cubicBezTo>
                <a:lnTo>
                  <a:pt x="0" y="3874480"/>
                </a:lnTo>
                <a:lnTo>
                  <a:pt x="0" y="11731"/>
                </a:lnTo>
                <a:lnTo>
                  <a:pt x="12907" y="0"/>
                </a:lnTo>
                <a:close/>
              </a:path>
            </a:pathLst>
          </a:custGeom>
          <a:solidFill>
            <a:srgbClr val="0F6FC6">
              <a:alpha val="94000"/>
            </a:srgbClr>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N" sz="20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5ABFE36E-581D-F80A-E871-8DECE64015D8}"/>
              </a:ext>
            </a:extLst>
          </p:cNvPr>
          <p:cNvSpPr/>
          <p:nvPr/>
        </p:nvSpPr>
        <p:spPr>
          <a:xfrm>
            <a:off x="10444" y="-12850"/>
            <a:ext cx="4930786" cy="5369689"/>
          </a:xfrm>
          <a:custGeom>
            <a:avLst/>
            <a:gdLst>
              <a:gd name="connsiteX0" fmla="*/ 3379137 w 5006109"/>
              <a:gd name="connsiteY0" fmla="*/ 0 h 5253192"/>
              <a:gd name="connsiteX1" fmla="*/ 4371700 w 5006109"/>
              <a:gd name="connsiteY1" fmla="*/ 0 h 5253192"/>
              <a:gd name="connsiteX2" fmla="*/ 4440798 w 5006109"/>
              <a:gd name="connsiteY2" fmla="*/ 92404 h 5253192"/>
              <a:gd name="connsiteX3" fmla="*/ 5006109 w 5006109"/>
              <a:gd name="connsiteY3" fmla="*/ 1943105 h 5253192"/>
              <a:gd name="connsiteX4" fmla="*/ 1696022 w 5006109"/>
              <a:gd name="connsiteY4" fmla="*/ 5253192 h 5253192"/>
              <a:gd name="connsiteX5" fmla="*/ 118238 w 5006109"/>
              <a:gd name="connsiteY5" fmla="*/ 4853682 h 5253192"/>
              <a:gd name="connsiteX6" fmla="*/ 0 w 5006109"/>
              <a:gd name="connsiteY6" fmla="*/ 4781851 h 5253192"/>
              <a:gd name="connsiteX7" fmla="*/ 0 w 5006109"/>
              <a:gd name="connsiteY7" fmla="*/ 3874480 h 5253192"/>
              <a:gd name="connsiteX8" fmla="*/ 59417 w 5006109"/>
              <a:gd name="connsiteY8" fmla="*/ 3928481 h 5253192"/>
              <a:gd name="connsiteX9" fmla="*/ 1696022 w 5006109"/>
              <a:gd name="connsiteY9" fmla="*/ 4516007 h 5253192"/>
              <a:gd name="connsiteX10" fmla="*/ 4268924 w 5006109"/>
              <a:gd name="connsiteY10" fmla="*/ 1943105 h 5253192"/>
              <a:gd name="connsiteX11" fmla="*/ 3515339 w 5006109"/>
              <a:gd name="connsiteY11" fmla="*/ 123788 h 5253192"/>
              <a:gd name="connsiteX12" fmla="*/ 3379137 w 5006109"/>
              <a:gd name="connsiteY12" fmla="*/ 0 h 525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06109" h="5253192">
                <a:moveTo>
                  <a:pt x="3379137" y="0"/>
                </a:moveTo>
                <a:lnTo>
                  <a:pt x="4371700" y="0"/>
                </a:lnTo>
                <a:lnTo>
                  <a:pt x="4440798" y="92404"/>
                </a:lnTo>
                <a:cubicBezTo>
                  <a:pt x="4797706" y="620697"/>
                  <a:pt x="5006109" y="1257563"/>
                  <a:pt x="5006109" y="1943105"/>
                </a:cubicBezTo>
                <a:cubicBezTo>
                  <a:pt x="5006109" y="3771216"/>
                  <a:pt x="3524133" y="5253192"/>
                  <a:pt x="1696022" y="5253192"/>
                </a:cubicBezTo>
                <a:cubicBezTo>
                  <a:pt x="1124737" y="5253192"/>
                  <a:pt x="587255" y="5108468"/>
                  <a:pt x="118238" y="4853682"/>
                </a:cubicBezTo>
                <a:lnTo>
                  <a:pt x="0" y="4781851"/>
                </a:lnTo>
                <a:lnTo>
                  <a:pt x="0" y="3874480"/>
                </a:lnTo>
                <a:lnTo>
                  <a:pt x="59417" y="3928481"/>
                </a:lnTo>
                <a:cubicBezTo>
                  <a:pt x="504166" y="4295521"/>
                  <a:pt x="1074346" y="4516007"/>
                  <a:pt x="1696022" y="4516007"/>
                </a:cubicBezTo>
                <a:cubicBezTo>
                  <a:pt x="3116997" y="4516007"/>
                  <a:pt x="4268924" y="3364080"/>
                  <a:pt x="4268924" y="1943105"/>
                </a:cubicBezTo>
                <a:cubicBezTo>
                  <a:pt x="4268924" y="1232618"/>
                  <a:pt x="3980942" y="589392"/>
                  <a:pt x="3515339" y="123788"/>
                </a:cubicBezTo>
                <a:lnTo>
                  <a:pt x="3379137" y="0"/>
                </a:ln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2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SullyTitle">
            <a:extLst>
              <a:ext uri="{FF2B5EF4-FFF2-40B4-BE49-F238E27FC236}">
                <a16:creationId xmlns:a16="http://schemas.microsoft.com/office/drawing/2014/main" id="{E92046B4-0D29-A1CE-D8BF-7BF00E6AD322}"/>
              </a:ext>
            </a:extLst>
          </p:cNvPr>
          <p:cNvSpPr txBox="1"/>
          <p:nvPr/>
        </p:nvSpPr>
        <p:spPr>
          <a:xfrm>
            <a:off x="307231" y="3683080"/>
            <a:ext cx="3063788" cy="40011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ptos" panose="020B0004020202020204" pitchFamily="34" charset="0"/>
                <a:ea typeface="+mn-ea"/>
                <a:cs typeface="Arial"/>
              </a:rPr>
              <a:t>Key takeaways</a:t>
            </a:r>
          </a:p>
        </p:txBody>
      </p:sp>
      <p:grpSp>
        <p:nvGrpSpPr>
          <p:cNvPr id="28" name="Group 27">
            <a:extLst>
              <a:ext uri="{FF2B5EF4-FFF2-40B4-BE49-F238E27FC236}">
                <a16:creationId xmlns:a16="http://schemas.microsoft.com/office/drawing/2014/main" id="{AC5A7EEE-7D45-3BE7-91EE-5748EC84D434}"/>
              </a:ext>
            </a:extLst>
          </p:cNvPr>
          <p:cNvGrpSpPr/>
          <p:nvPr/>
        </p:nvGrpSpPr>
        <p:grpSpPr>
          <a:xfrm>
            <a:off x="1067604" y="1693154"/>
            <a:ext cx="1605195" cy="1781737"/>
            <a:chOff x="1376598" y="1001289"/>
            <a:chExt cx="1605195" cy="1781737"/>
          </a:xfrm>
        </p:grpSpPr>
        <p:sp>
          <p:nvSpPr>
            <p:cNvPr id="16" name="Freeform 16">
              <a:extLst>
                <a:ext uri="{FF2B5EF4-FFF2-40B4-BE49-F238E27FC236}">
                  <a16:creationId xmlns:a16="http://schemas.microsoft.com/office/drawing/2014/main" id="{A5464850-A621-80EF-BE48-CD630BCE86DF}"/>
                </a:ext>
              </a:extLst>
            </p:cNvPr>
            <p:cNvSpPr>
              <a:spLocks noEditPoints="1"/>
            </p:cNvSpPr>
            <p:nvPr/>
          </p:nvSpPr>
          <p:spPr bwMode="auto">
            <a:xfrm flipH="1">
              <a:off x="1982266" y="1572654"/>
              <a:ext cx="561243" cy="691383"/>
            </a:xfrm>
            <a:custGeom>
              <a:avLst/>
              <a:gdLst>
                <a:gd name="T0" fmla="*/ 2189 w 2599"/>
                <a:gd name="T1" fmla="*/ 1127 h 3267"/>
                <a:gd name="T2" fmla="*/ 2079 w 2599"/>
                <a:gd name="T3" fmla="*/ 1293 h 3267"/>
                <a:gd name="T4" fmla="*/ 1911 w 2599"/>
                <a:gd name="T5" fmla="*/ 1184 h 3267"/>
                <a:gd name="T6" fmla="*/ 2022 w 2599"/>
                <a:gd name="T7" fmla="*/ 1018 h 3267"/>
                <a:gd name="T8" fmla="*/ 1770 w 2599"/>
                <a:gd name="T9" fmla="*/ 1004 h 3267"/>
                <a:gd name="T10" fmla="*/ 1721 w 2599"/>
                <a:gd name="T11" fmla="*/ 1355 h 3267"/>
                <a:gd name="T12" fmla="*/ 2172 w 2599"/>
                <a:gd name="T13" fmla="*/ 1448 h 3267"/>
                <a:gd name="T14" fmla="*/ 2425 w 2599"/>
                <a:gd name="T15" fmla="*/ 1066 h 3267"/>
                <a:gd name="T16" fmla="*/ 2140 w 2599"/>
                <a:gd name="T17" fmla="*/ 851 h 3267"/>
                <a:gd name="T18" fmla="*/ 1163 w 2599"/>
                <a:gd name="T19" fmla="*/ 817 h 3267"/>
                <a:gd name="T20" fmla="*/ 1206 w 2599"/>
                <a:gd name="T21" fmla="*/ 1088 h 3267"/>
                <a:gd name="T22" fmla="*/ 959 w 2599"/>
                <a:gd name="T23" fmla="*/ 1211 h 3267"/>
                <a:gd name="T24" fmla="*/ 765 w 2599"/>
                <a:gd name="T25" fmla="*/ 1019 h 3267"/>
                <a:gd name="T26" fmla="*/ 889 w 2599"/>
                <a:gd name="T27" fmla="*/ 774 h 3267"/>
                <a:gd name="T28" fmla="*/ 749 w 2599"/>
                <a:gd name="T29" fmla="*/ 547 h 3267"/>
                <a:gd name="T30" fmla="*/ 398 w 2599"/>
                <a:gd name="T31" fmla="*/ 1114 h 3267"/>
                <a:gd name="T32" fmla="*/ 785 w 2599"/>
                <a:gd name="T33" fmla="*/ 1435 h 3267"/>
                <a:gd name="T34" fmla="*/ 1245 w 2599"/>
                <a:gd name="T35" fmla="*/ 1416 h 3267"/>
                <a:gd name="T36" fmla="*/ 1597 w 2599"/>
                <a:gd name="T37" fmla="*/ 848 h 3267"/>
                <a:gd name="T38" fmla="*/ 1209 w 2599"/>
                <a:gd name="T39" fmla="*/ 528 h 3267"/>
                <a:gd name="T40" fmla="*/ 1428 w 2599"/>
                <a:gd name="T41" fmla="*/ 6 h 3267"/>
                <a:gd name="T42" fmla="*/ 1930 w 2599"/>
                <a:gd name="T43" fmla="*/ 124 h 3267"/>
                <a:gd name="T44" fmla="*/ 2231 w 2599"/>
                <a:gd name="T45" fmla="*/ 337 h 3267"/>
                <a:gd name="T46" fmla="*/ 2524 w 2599"/>
                <a:gd name="T47" fmla="*/ 757 h 3267"/>
                <a:gd name="T48" fmla="*/ 2599 w 2599"/>
                <a:gd name="T49" fmla="*/ 1104 h 3267"/>
                <a:gd name="T50" fmla="*/ 2583 w 2599"/>
                <a:gd name="T51" fmla="*/ 1257 h 3267"/>
                <a:gd name="T52" fmla="*/ 2461 w 2599"/>
                <a:gd name="T53" fmla="*/ 1539 h 3267"/>
                <a:gd name="T54" fmla="*/ 2312 w 2599"/>
                <a:gd name="T55" fmla="*/ 1769 h 3267"/>
                <a:gd name="T56" fmla="*/ 2181 w 2599"/>
                <a:gd name="T57" fmla="*/ 1987 h 3267"/>
                <a:gd name="T58" fmla="*/ 2124 w 2599"/>
                <a:gd name="T59" fmla="*/ 2328 h 3267"/>
                <a:gd name="T60" fmla="*/ 2099 w 2599"/>
                <a:gd name="T61" fmla="*/ 2453 h 3267"/>
                <a:gd name="T62" fmla="*/ 1724 w 2599"/>
                <a:gd name="T63" fmla="*/ 2678 h 3267"/>
                <a:gd name="T64" fmla="*/ 1435 w 2599"/>
                <a:gd name="T65" fmla="*/ 2993 h 3267"/>
                <a:gd name="T66" fmla="*/ 1270 w 2599"/>
                <a:gd name="T67" fmla="*/ 3230 h 3267"/>
                <a:gd name="T68" fmla="*/ 1221 w 2599"/>
                <a:gd name="T69" fmla="*/ 3185 h 3267"/>
                <a:gd name="T70" fmla="*/ 1105 w 2599"/>
                <a:gd name="T71" fmla="*/ 2933 h 3267"/>
                <a:gd name="T72" fmla="*/ 1003 w 2599"/>
                <a:gd name="T73" fmla="*/ 2733 h 3267"/>
                <a:gd name="T74" fmla="*/ 856 w 2599"/>
                <a:gd name="T75" fmla="*/ 2632 h 3267"/>
                <a:gd name="T76" fmla="*/ 635 w 2599"/>
                <a:gd name="T77" fmla="*/ 2643 h 3267"/>
                <a:gd name="T78" fmla="*/ 367 w 2599"/>
                <a:gd name="T79" fmla="*/ 2630 h 3267"/>
                <a:gd name="T80" fmla="*/ 300 w 2599"/>
                <a:gd name="T81" fmla="*/ 2588 h 3267"/>
                <a:gd name="T82" fmla="*/ 279 w 2599"/>
                <a:gd name="T83" fmla="*/ 2445 h 3267"/>
                <a:gd name="T84" fmla="*/ 278 w 2599"/>
                <a:gd name="T85" fmla="*/ 2328 h 3267"/>
                <a:gd name="T86" fmla="*/ 216 w 2599"/>
                <a:gd name="T87" fmla="*/ 2208 h 3267"/>
                <a:gd name="T88" fmla="*/ 234 w 2599"/>
                <a:gd name="T89" fmla="*/ 2150 h 3267"/>
                <a:gd name="T90" fmla="*/ 174 w 2599"/>
                <a:gd name="T91" fmla="*/ 2100 h 3267"/>
                <a:gd name="T92" fmla="*/ 164 w 2599"/>
                <a:gd name="T93" fmla="*/ 1914 h 3267"/>
                <a:gd name="T94" fmla="*/ 109 w 2599"/>
                <a:gd name="T95" fmla="*/ 1880 h 3267"/>
                <a:gd name="T96" fmla="*/ 3 w 2599"/>
                <a:gd name="T97" fmla="*/ 1809 h 3267"/>
                <a:gd name="T98" fmla="*/ 17 w 2599"/>
                <a:gd name="T99" fmla="*/ 1729 h 3267"/>
                <a:gd name="T100" fmla="*/ 114 w 2599"/>
                <a:gd name="T101" fmla="*/ 1532 h 3267"/>
                <a:gd name="T102" fmla="*/ 181 w 2599"/>
                <a:gd name="T103" fmla="*/ 1405 h 3267"/>
                <a:gd name="T104" fmla="*/ 160 w 2599"/>
                <a:gd name="T105" fmla="*/ 1205 h 3267"/>
                <a:gd name="T106" fmla="*/ 121 w 2599"/>
                <a:gd name="T107" fmla="*/ 910 h 3267"/>
                <a:gd name="T108" fmla="*/ 259 w 2599"/>
                <a:gd name="T109" fmla="*/ 500 h 3267"/>
                <a:gd name="T110" fmla="*/ 604 w 2599"/>
                <a:gd name="T111" fmla="*/ 168 h 3267"/>
                <a:gd name="T112" fmla="*/ 1061 w 2599"/>
                <a:gd name="T113" fmla="*/ 11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99" h="3267">
                  <a:moveTo>
                    <a:pt x="2050" y="1015"/>
                  </a:moveTo>
                  <a:lnTo>
                    <a:pt x="2079" y="1018"/>
                  </a:lnTo>
                  <a:lnTo>
                    <a:pt x="2105" y="1026"/>
                  </a:lnTo>
                  <a:lnTo>
                    <a:pt x="2129" y="1039"/>
                  </a:lnTo>
                  <a:lnTo>
                    <a:pt x="2150" y="1056"/>
                  </a:lnTo>
                  <a:lnTo>
                    <a:pt x="2167" y="1077"/>
                  </a:lnTo>
                  <a:lnTo>
                    <a:pt x="2181" y="1101"/>
                  </a:lnTo>
                  <a:lnTo>
                    <a:pt x="2189" y="1127"/>
                  </a:lnTo>
                  <a:lnTo>
                    <a:pt x="2191" y="1156"/>
                  </a:lnTo>
                  <a:lnTo>
                    <a:pt x="2189" y="1184"/>
                  </a:lnTo>
                  <a:lnTo>
                    <a:pt x="2181" y="1210"/>
                  </a:lnTo>
                  <a:lnTo>
                    <a:pt x="2167" y="1234"/>
                  </a:lnTo>
                  <a:lnTo>
                    <a:pt x="2150" y="1254"/>
                  </a:lnTo>
                  <a:lnTo>
                    <a:pt x="2129" y="1272"/>
                  </a:lnTo>
                  <a:lnTo>
                    <a:pt x="2105" y="1284"/>
                  </a:lnTo>
                  <a:lnTo>
                    <a:pt x="2079" y="1293"/>
                  </a:lnTo>
                  <a:lnTo>
                    <a:pt x="2050" y="1296"/>
                  </a:lnTo>
                  <a:lnTo>
                    <a:pt x="2022" y="1293"/>
                  </a:lnTo>
                  <a:lnTo>
                    <a:pt x="1994" y="1284"/>
                  </a:lnTo>
                  <a:lnTo>
                    <a:pt x="1971" y="1272"/>
                  </a:lnTo>
                  <a:lnTo>
                    <a:pt x="1950" y="1254"/>
                  </a:lnTo>
                  <a:lnTo>
                    <a:pt x="1932" y="1234"/>
                  </a:lnTo>
                  <a:lnTo>
                    <a:pt x="1920" y="1210"/>
                  </a:lnTo>
                  <a:lnTo>
                    <a:pt x="1911" y="1184"/>
                  </a:lnTo>
                  <a:lnTo>
                    <a:pt x="1908" y="1156"/>
                  </a:lnTo>
                  <a:lnTo>
                    <a:pt x="1911" y="1127"/>
                  </a:lnTo>
                  <a:lnTo>
                    <a:pt x="1920" y="1101"/>
                  </a:lnTo>
                  <a:lnTo>
                    <a:pt x="1932" y="1077"/>
                  </a:lnTo>
                  <a:lnTo>
                    <a:pt x="1950" y="1056"/>
                  </a:lnTo>
                  <a:lnTo>
                    <a:pt x="1971" y="1039"/>
                  </a:lnTo>
                  <a:lnTo>
                    <a:pt x="1994" y="1026"/>
                  </a:lnTo>
                  <a:lnTo>
                    <a:pt x="2022" y="1018"/>
                  </a:lnTo>
                  <a:lnTo>
                    <a:pt x="2050" y="1015"/>
                  </a:lnTo>
                  <a:close/>
                  <a:moveTo>
                    <a:pt x="1960" y="783"/>
                  </a:moveTo>
                  <a:lnTo>
                    <a:pt x="1960" y="851"/>
                  </a:lnTo>
                  <a:lnTo>
                    <a:pt x="1928" y="863"/>
                  </a:lnTo>
                  <a:lnTo>
                    <a:pt x="1897" y="877"/>
                  </a:lnTo>
                  <a:lnTo>
                    <a:pt x="1848" y="829"/>
                  </a:lnTo>
                  <a:lnTo>
                    <a:pt x="1721" y="956"/>
                  </a:lnTo>
                  <a:lnTo>
                    <a:pt x="1770" y="1004"/>
                  </a:lnTo>
                  <a:lnTo>
                    <a:pt x="1754" y="1034"/>
                  </a:lnTo>
                  <a:lnTo>
                    <a:pt x="1744" y="1066"/>
                  </a:lnTo>
                  <a:lnTo>
                    <a:pt x="1674" y="1066"/>
                  </a:lnTo>
                  <a:lnTo>
                    <a:pt x="1674" y="1244"/>
                  </a:lnTo>
                  <a:lnTo>
                    <a:pt x="1744" y="1244"/>
                  </a:lnTo>
                  <a:lnTo>
                    <a:pt x="1756" y="1277"/>
                  </a:lnTo>
                  <a:lnTo>
                    <a:pt x="1770" y="1307"/>
                  </a:lnTo>
                  <a:lnTo>
                    <a:pt x="1721" y="1355"/>
                  </a:lnTo>
                  <a:lnTo>
                    <a:pt x="1848" y="1482"/>
                  </a:lnTo>
                  <a:lnTo>
                    <a:pt x="1897" y="1434"/>
                  </a:lnTo>
                  <a:lnTo>
                    <a:pt x="1928" y="1448"/>
                  </a:lnTo>
                  <a:lnTo>
                    <a:pt x="1960" y="1460"/>
                  </a:lnTo>
                  <a:lnTo>
                    <a:pt x="1960" y="1528"/>
                  </a:lnTo>
                  <a:lnTo>
                    <a:pt x="2140" y="1528"/>
                  </a:lnTo>
                  <a:lnTo>
                    <a:pt x="2140" y="1460"/>
                  </a:lnTo>
                  <a:lnTo>
                    <a:pt x="2172" y="1448"/>
                  </a:lnTo>
                  <a:lnTo>
                    <a:pt x="2204" y="1434"/>
                  </a:lnTo>
                  <a:lnTo>
                    <a:pt x="2252" y="1482"/>
                  </a:lnTo>
                  <a:lnTo>
                    <a:pt x="2379" y="1355"/>
                  </a:lnTo>
                  <a:lnTo>
                    <a:pt x="2330" y="1307"/>
                  </a:lnTo>
                  <a:lnTo>
                    <a:pt x="2345" y="1277"/>
                  </a:lnTo>
                  <a:lnTo>
                    <a:pt x="2356" y="1244"/>
                  </a:lnTo>
                  <a:lnTo>
                    <a:pt x="2425" y="1244"/>
                  </a:lnTo>
                  <a:lnTo>
                    <a:pt x="2425" y="1066"/>
                  </a:lnTo>
                  <a:lnTo>
                    <a:pt x="2356" y="1066"/>
                  </a:lnTo>
                  <a:lnTo>
                    <a:pt x="2345" y="1034"/>
                  </a:lnTo>
                  <a:lnTo>
                    <a:pt x="2330" y="1004"/>
                  </a:lnTo>
                  <a:lnTo>
                    <a:pt x="2379" y="956"/>
                  </a:lnTo>
                  <a:lnTo>
                    <a:pt x="2252" y="829"/>
                  </a:lnTo>
                  <a:lnTo>
                    <a:pt x="2204" y="877"/>
                  </a:lnTo>
                  <a:lnTo>
                    <a:pt x="2172" y="863"/>
                  </a:lnTo>
                  <a:lnTo>
                    <a:pt x="2140" y="851"/>
                  </a:lnTo>
                  <a:lnTo>
                    <a:pt x="2140" y="783"/>
                  </a:lnTo>
                  <a:lnTo>
                    <a:pt x="1960" y="783"/>
                  </a:lnTo>
                  <a:close/>
                  <a:moveTo>
                    <a:pt x="997" y="749"/>
                  </a:moveTo>
                  <a:lnTo>
                    <a:pt x="1035" y="751"/>
                  </a:lnTo>
                  <a:lnTo>
                    <a:pt x="1071" y="761"/>
                  </a:lnTo>
                  <a:lnTo>
                    <a:pt x="1105" y="774"/>
                  </a:lnTo>
                  <a:lnTo>
                    <a:pt x="1136" y="794"/>
                  </a:lnTo>
                  <a:lnTo>
                    <a:pt x="1163" y="817"/>
                  </a:lnTo>
                  <a:lnTo>
                    <a:pt x="1186" y="844"/>
                  </a:lnTo>
                  <a:lnTo>
                    <a:pt x="1206" y="874"/>
                  </a:lnTo>
                  <a:lnTo>
                    <a:pt x="1220" y="908"/>
                  </a:lnTo>
                  <a:lnTo>
                    <a:pt x="1229" y="944"/>
                  </a:lnTo>
                  <a:lnTo>
                    <a:pt x="1232" y="982"/>
                  </a:lnTo>
                  <a:lnTo>
                    <a:pt x="1229" y="1019"/>
                  </a:lnTo>
                  <a:lnTo>
                    <a:pt x="1220" y="1055"/>
                  </a:lnTo>
                  <a:lnTo>
                    <a:pt x="1206" y="1088"/>
                  </a:lnTo>
                  <a:lnTo>
                    <a:pt x="1186" y="1120"/>
                  </a:lnTo>
                  <a:lnTo>
                    <a:pt x="1163" y="1147"/>
                  </a:lnTo>
                  <a:lnTo>
                    <a:pt x="1136" y="1170"/>
                  </a:lnTo>
                  <a:lnTo>
                    <a:pt x="1105" y="1188"/>
                  </a:lnTo>
                  <a:lnTo>
                    <a:pt x="1071" y="1203"/>
                  </a:lnTo>
                  <a:lnTo>
                    <a:pt x="1035" y="1211"/>
                  </a:lnTo>
                  <a:lnTo>
                    <a:pt x="997" y="1214"/>
                  </a:lnTo>
                  <a:lnTo>
                    <a:pt x="959" y="1211"/>
                  </a:lnTo>
                  <a:lnTo>
                    <a:pt x="923" y="1203"/>
                  </a:lnTo>
                  <a:lnTo>
                    <a:pt x="889" y="1188"/>
                  </a:lnTo>
                  <a:lnTo>
                    <a:pt x="858" y="1170"/>
                  </a:lnTo>
                  <a:lnTo>
                    <a:pt x="830" y="1147"/>
                  </a:lnTo>
                  <a:lnTo>
                    <a:pt x="807" y="1120"/>
                  </a:lnTo>
                  <a:lnTo>
                    <a:pt x="788" y="1088"/>
                  </a:lnTo>
                  <a:lnTo>
                    <a:pt x="774" y="1055"/>
                  </a:lnTo>
                  <a:lnTo>
                    <a:pt x="765" y="1019"/>
                  </a:lnTo>
                  <a:lnTo>
                    <a:pt x="762" y="982"/>
                  </a:lnTo>
                  <a:lnTo>
                    <a:pt x="765" y="944"/>
                  </a:lnTo>
                  <a:lnTo>
                    <a:pt x="774" y="908"/>
                  </a:lnTo>
                  <a:lnTo>
                    <a:pt x="788" y="874"/>
                  </a:lnTo>
                  <a:lnTo>
                    <a:pt x="807" y="844"/>
                  </a:lnTo>
                  <a:lnTo>
                    <a:pt x="830" y="817"/>
                  </a:lnTo>
                  <a:lnTo>
                    <a:pt x="858" y="794"/>
                  </a:lnTo>
                  <a:lnTo>
                    <a:pt x="889" y="774"/>
                  </a:lnTo>
                  <a:lnTo>
                    <a:pt x="923" y="761"/>
                  </a:lnTo>
                  <a:lnTo>
                    <a:pt x="959" y="751"/>
                  </a:lnTo>
                  <a:lnTo>
                    <a:pt x="997" y="749"/>
                  </a:lnTo>
                  <a:close/>
                  <a:moveTo>
                    <a:pt x="863" y="387"/>
                  </a:moveTo>
                  <a:lnTo>
                    <a:pt x="863" y="501"/>
                  </a:lnTo>
                  <a:lnTo>
                    <a:pt x="823" y="513"/>
                  </a:lnTo>
                  <a:lnTo>
                    <a:pt x="785" y="529"/>
                  </a:lnTo>
                  <a:lnTo>
                    <a:pt x="749" y="547"/>
                  </a:lnTo>
                  <a:lnTo>
                    <a:pt x="668" y="467"/>
                  </a:lnTo>
                  <a:lnTo>
                    <a:pt x="478" y="655"/>
                  </a:lnTo>
                  <a:lnTo>
                    <a:pt x="559" y="735"/>
                  </a:lnTo>
                  <a:lnTo>
                    <a:pt x="540" y="771"/>
                  </a:lnTo>
                  <a:lnTo>
                    <a:pt x="524" y="809"/>
                  </a:lnTo>
                  <a:lnTo>
                    <a:pt x="511" y="848"/>
                  </a:lnTo>
                  <a:lnTo>
                    <a:pt x="398" y="848"/>
                  </a:lnTo>
                  <a:lnTo>
                    <a:pt x="398" y="1114"/>
                  </a:lnTo>
                  <a:lnTo>
                    <a:pt x="511" y="1114"/>
                  </a:lnTo>
                  <a:lnTo>
                    <a:pt x="524" y="1154"/>
                  </a:lnTo>
                  <a:lnTo>
                    <a:pt x="540" y="1192"/>
                  </a:lnTo>
                  <a:lnTo>
                    <a:pt x="559" y="1227"/>
                  </a:lnTo>
                  <a:lnTo>
                    <a:pt x="478" y="1307"/>
                  </a:lnTo>
                  <a:lnTo>
                    <a:pt x="668" y="1496"/>
                  </a:lnTo>
                  <a:lnTo>
                    <a:pt x="749" y="1416"/>
                  </a:lnTo>
                  <a:lnTo>
                    <a:pt x="785" y="1435"/>
                  </a:lnTo>
                  <a:lnTo>
                    <a:pt x="823" y="1449"/>
                  </a:lnTo>
                  <a:lnTo>
                    <a:pt x="863" y="1463"/>
                  </a:lnTo>
                  <a:lnTo>
                    <a:pt x="863" y="1576"/>
                  </a:lnTo>
                  <a:lnTo>
                    <a:pt x="1131" y="1576"/>
                  </a:lnTo>
                  <a:lnTo>
                    <a:pt x="1131" y="1463"/>
                  </a:lnTo>
                  <a:lnTo>
                    <a:pt x="1170" y="1449"/>
                  </a:lnTo>
                  <a:lnTo>
                    <a:pt x="1209" y="1435"/>
                  </a:lnTo>
                  <a:lnTo>
                    <a:pt x="1245" y="1416"/>
                  </a:lnTo>
                  <a:lnTo>
                    <a:pt x="1326" y="1496"/>
                  </a:lnTo>
                  <a:lnTo>
                    <a:pt x="1516" y="1307"/>
                  </a:lnTo>
                  <a:lnTo>
                    <a:pt x="1435" y="1227"/>
                  </a:lnTo>
                  <a:lnTo>
                    <a:pt x="1453" y="1192"/>
                  </a:lnTo>
                  <a:lnTo>
                    <a:pt x="1469" y="1154"/>
                  </a:lnTo>
                  <a:lnTo>
                    <a:pt x="1482" y="1114"/>
                  </a:lnTo>
                  <a:lnTo>
                    <a:pt x="1597" y="1114"/>
                  </a:lnTo>
                  <a:lnTo>
                    <a:pt x="1597" y="848"/>
                  </a:lnTo>
                  <a:lnTo>
                    <a:pt x="1482" y="848"/>
                  </a:lnTo>
                  <a:lnTo>
                    <a:pt x="1469" y="809"/>
                  </a:lnTo>
                  <a:lnTo>
                    <a:pt x="1453" y="772"/>
                  </a:lnTo>
                  <a:lnTo>
                    <a:pt x="1435" y="735"/>
                  </a:lnTo>
                  <a:lnTo>
                    <a:pt x="1516" y="655"/>
                  </a:lnTo>
                  <a:lnTo>
                    <a:pt x="1326" y="467"/>
                  </a:lnTo>
                  <a:lnTo>
                    <a:pt x="1245" y="547"/>
                  </a:lnTo>
                  <a:lnTo>
                    <a:pt x="1209" y="528"/>
                  </a:lnTo>
                  <a:lnTo>
                    <a:pt x="1170" y="513"/>
                  </a:lnTo>
                  <a:lnTo>
                    <a:pt x="1131" y="501"/>
                  </a:lnTo>
                  <a:lnTo>
                    <a:pt x="1131" y="387"/>
                  </a:lnTo>
                  <a:lnTo>
                    <a:pt x="863" y="387"/>
                  </a:lnTo>
                  <a:close/>
                  <a:moveTo>
                    <a:pt x="1258" y="0"/>
                  </a:moveTo>
                  <a:lnTo>
                    <a:pt x="1258" y="0"/>
                  </a:lnTo>
                  <a:lnTo>
                    <a:pt x="1345" y="2"/>
                  </a:lnTo>
                  <a:lnTo>
                    <a:pt x="1428" y="6"/>
                  </a:lnTo>
                  <a:lnTo>
                    <a:pt x="1506" y="13"/>
                  </a:lnTo>
                  <a:lnTo>
                    <a:pt x="1579" y="23"/>
                  </a:lnTo>
                  <a:lnTo>
                    <a:pt x="1647" y="35"/>
                  </a:lnTo>
                  <a:lnTo>
                    <a:pt x="1711" y="49"/>
                  </a:lnTo>
                  <a:lnTo>
                    <a:pt x="1771" y="64"/>
                  </a:lnTo>
                  <a:lnTo>
                    <a:pt x="1828" y="83"/>
                  </a:lnTo>
                  <a:lnTo>
                    <a:pt x="1881" y="102"/>
                  </a:lnTo>
                  <a:lnTo>
                    <a:pt x="1930" y="124"/>
                  </a:lnTo>
                  <a:lnTo>
                    <a:pt x="1977" y="147"/>
                  </a:lnTo>
                  <a:lnTo>
                    <a:pt x="2020" y="171"/>
                  </a:lnTo>
                  <a:lnTo>
                    <a:pt x="2061" y="196"/>
                  </a:lnTo>
                  <a:lnTo>
                    <a:pt x="2099" y="222"/>
                  </a:lnTo>
                  <a:lnTo>
                    <a:pt x="2134" y="250"/>
                  </a:lnTo>
                  <a:lnTo>
                    <a:pt x="2168" y="278"/>
                  </a:lnTo>
                  <a:lnTo>
                    <a:pt x="2201" y="308"/>
                  </a:lnTo>
                  <a:lnTo>
                    <a:pt x="2231" y="337"/>
                  </a:lnTo>
                  <a:lnTo>
                    <a:pt x="2261" y="367"/>
                  </a:lnTo>
                  <a:lnTo>
                    <a:pt x="2289" y="398"/>
                  </a:lnTo>
                  <a:lnTo>
                    <a:pt x="2343" y="461"/>
                  </a:lnTo>
                  <a:lnTo>
                    <a:pt x="2391" y="524"/>
                  </a:lnTo>
                  <a:lnTo>
                    <a:pt x="2432" y="584"/>
                  </a:lnTo>
                  <a:lnTo>
                    <a:pt x="2468" y="644"/>
                  </a:lnTo>
                  <a:lnTo>
                    <a:pt x="2499" y="702"/>
                  </a:lnTo>
                  <a:lnTo>
                    <a:pt x="2524" y="757"/>
                  </a:lnTo>
                  <a:lnTo>
                    <a:pt x="2545" y="811"/>
                  </a:lnTo>
                  <a:lnTo>
                    <a:pt x="2562" y="862"/>
                  </a:lnTo>
                  <a:lnTo>
                    <a:pt x="2574" y="911"/>
                  </a:lnTo>
                  <a:lnTo>
                    <a:pt x="2585" y="956"/>
                  </a:lnTo>
                  <a:lnTo>
                    <a:pt x="2591" y="998"/>
                  </a:lnTo>
                  <a:lnTo>
                    <a:pt x="2595" y="1037"/>
                  </a:lnTo>
                  <a:lnTo>
                    <a:pt x="2599" y="1073"/>
                  </a:lnTo>
                  <a:lnTo>
                    <a:pt x="2599" y="1104"/>
                  </a:lnTo>
                  <a:lnTo>
                    <a:pt x="2599" y="1131"/>
                  </a:lnTo>
                  <a:lnTo>
                    <a:pt x="2597" y="1153"/>
                  </a:lnTo>
                  <a:lnTo>
                    <a:pt x="2595" y="1172"/>
                  </a:lnTo>
                  <a:lnTo>
                    <a:pt x="2593" y="1184"/>
                  </a:lnTo>
                  <a:lnTo>
                    <a:pt x="2592" y="1193"/>
                  </a:lnTo>
                  <a:lnTo>
                    <a:pt x="2592" y="1196"/>
                  </a:lnTo>
                  <a:lnTo>
                    <a:pt x="2589" y="1225"/>
                  </a:lnTo>
                  <a:lnTo>
                    <a:pt x="2583" y="1257"/>
                  </a:lnTo>
                  <a:lnTo>
                    <a:pt x="2574" y="1290"/>
                  </a:lnTo>
                  <a:lnTo>
                    <a:pt x="2563" y="1324"/>
                  </a:lnTo>
                  <a:lnTo>
                    <a:pt x="2550" y="1360"/>
                  </a:lnTo>
                  <a:lnTo>
                    <a:pt x="2534" y="1395"/>
                  </a:lnTo>
                  <a:lnTo>
                    <a:pt x="2518" y="1432"/>
                  </a:lnTo>
                  <a:lnTo>
                    <a:pt x="2500" y="1468"/>
                  </a:lnTo>
                  <a:lnTo>
                    <a:pt x="2481" y="1504"/>
                  </a:lnTo>
                  <a:lnTo>
                    <a:pt x="2461" y="1539"/>
                  </a:lnTo>
                  <a:lnTo>
                    <a:pt x="2440" y="1574"/>
                  </a:lnTo>
                  <a:lnTo>
                    <a:pt x="2420" y="1607"/>
                  </a:lnTo>
                  <a:lnTo>
                    <a:pt x="2400" y="1639"/>
                  </a:lnTo>
                  <a:lnTo>
                    <a:pt x="2380" y="1670"/>
                  </a:lnTo>
                  <a:lnTo>
                    <a:pt x="2361" y="1698"/>
                  </a:lnTo>
                  <a:lnTo>
                    <a:pt x="2344" y="1724"/>
                  </a:lnTo>
                  <a:lnTo>
                    <a:pt x="2327" y="1748"/>
                  </a:lnTo>
                  <a:lnTo>
                    <a:pt x="2312" y="1769"/>
                  </a:lnTo>
                  <a:lnTo>
                    <a:pt x="2300" y="1786"/>
                  </a:lnTo>
                  <a:lnTo>
                    <a:pt x="2289" y="1800"/>
                  </a:lnTo>
                  <a:lnTo>
                    <a:pt x="2282" y="1810"/>
                  </a:lnTo>
                  <a:lnTo>
                    <a:pt x="2276" y="1818"/>
                  </a:lnTo>
                  <a:lnTo>
                    <a:pt x="2275" y="1820"/>
                  </a:lnTo>
                  <a:lnTo>
                    <a:pt x="2238" y="1877"/>
                  </a:lnTo>
                  <a:lnTo>
                    <a:pt x="2206" y="1933"/>
                  </a:lnTo>
                  <a:lnTo>
                    <a:pt x="2181" y="1987"/>
                  </a:lnTo>
                  <a:lnTo>
                    <a:pt x="2160" y="2039"/>
                  </a:lnTo>
                  <a:lnTo>
                    <a:pt x="2145" y="2088"/>
                  </a:lnTo>
                  <a:lnTo>
                    <a:pt x="2133" y="2136"/>
                  </a:lnTo>
                  <a:lnTo>
                    <a:pt x="2126" y="2180"/>
                  </a:lnTo>
                  <a:lnTo>
                    <a:pt x="2122" y="2222"/>
                  </a:lnTo>
                  <a:lnTo>
                    <a:pt x="2120" y="2260"/>
                  </a:lnTo>
                  <a:lnTo>
                    <a:pt x="2121" y="2296"/>
                  </a:lnTo>
                  <a:lnTo>
                    <a:pt x="2124" y="2328"/>
                  </a:lnTo>
                  <a:lnTo>
                    <a:pt x="2127" y="2356"/>
                  </a:lnTo>
                  <a:lnTo>
                    <a:pt x="2132" y="2381"/>
                  </a:lnTo>
                  <a:lnTo>
                    <a:pt x="2138" y="2401"/>
                  </a:lnTo>
                  <a:lnTo>
                    <a:pt x="2142" y="2418"/>
                  </a:lnTo>
                  <a:lnTo>
                    <a:pt x="2146" y="2429"/>
                  </a:lnTo>
                  <a:lnTo>
                    <a:pt x="2149" y="2437"/>
                  </a:lnTo>
                  <a:lnTo>
                    <a:pt x="2149" y="2440"/>
                  </a:lnTo>
                  <a:lnTo>
                    <a:pt x="2099" y="2453"/>
                  </a:lnTo>
                  <a:lnTo>
                    <a:pt x="2048" y="2470"/>
                  </a:lnTo>
                  <a:lnTo>
                    <a:pt x="1999" y="2492"/>
                  </a:lnTo>
                  <a:lnTo>
                    <a:pt x="1950" y="2516"/>
                  </a:lnTo>
                  <a:lnTo>
                    <a:pt x="1903" y="2544"/>
                  </a:lnTo>
                  <a:lnTo>
                    <a:pt x="1857" y="2574"/>
                  </a:lnTo>
                  <a:lnTo>
                    <a:pt x="1811" y="2607"/>
                  </a:lnTo>
                  <a:lnTo>
                    <a:pt x="1767" y="2641"/>
                  </a:lnTo>
                  <a:lnTo>
                    <a:pt x="1724" y="2678"/>
                  </a:lnTo>
                  <a:lnTo>
                    <a:pt x="1682" y="2716"/>
                  </a:lnTo>
                  <a:lnTo>
                    <a:pt x="1642" y="2755"/>
                  </a:lnTo>
                  <a:lnTo>
                    <a:pt x="1603" y="2795"/>
                  </a:lnTo>
                  <a:lnTo>
                    <a:pt x="1566" y="2834"/>
                  </a:lnTo>
                  <a:lnTo>
                    <a:pt x="1530" y="2875"/>
                  </a:lnTo>
                  <a:lnTo>
                    <a:pt x="1497" y="2915"/>
                  </a:lnTo>
                  <a:lnTo>
                    <a:pt x="1464" y="2954"/>
                  </a:lnTo>
                  <a:lnTo>
                    <a:pt x="1435" y="2993"/>
                  </a:lnTo>
                  <a:lnTo>
                    <a:pt x="1406" y="3029"/>
                  </a:lnTo>
                  <a:lnTo>
                    <a:pt x="1380" y="3065"/>
                  </a:lnTo>
                  <a:lnTo>
                    <a:pt x="1356" y="3099"/>
                  </a:lnTo>
                  <a:lnTo>
                    <a:pt x="1335" y="3131"/>
                  </a:lnTo>
                  <a:lnTo>
                    <a:pt x="1315" y="3160"/>
                  </a:lnTo>
                  <a:lnTo>
                    <a:pt x="1298" y="3187"/>
                  </a:lnTo>
                  <a:lnTo>
                    <a:pt x="1283" y="3210"/>
                  </a:lnTo>
                  <a:lnTo>
                    <a:pt x="1270" y="3230"/>
                  </a:lnTo>
                  <a:lnTo>
                    <a:pt x="1261" y="3245"/>
                  </a:lnTo>
                  <a:lnTo>
                    <a:pt x="1253" y="3257"/>
                  </a:lnTo>
                  <a:lnTo>
                    <a:pt x="1249" y="3264"/>
                  </a:lnTo>
                  <a:lnTo>
                    <a:pt x="1248" y="3267"/>
                  </a:lnTo>
                  <a:lnTo>
                    <a:pt x="1245" y="3251"/>
                  </a:lnTo>
                  <a:lnTo>
                    <a:pt x="1239" y="3232"/>
                  </a:lnTo>
                  <a:lnTo>
                    <a:pt x="1231" y="3210"/>
                  </a:lnTo>
                  <a:lnTo>
                    <a:pt x="1221" y="3185"/>
                  </a:lnTo>
                  <a:lnTo>
                    <a:pt x="1210" y="3157"/>
                  </a:lnTo>
                  <a:lnTo>
                    <a:pt x="1198" y="3127"/>
                  </a:lnTo>
                  <a:lnTo>
                    <a:pt x="1184" y="3097"/>
                  </a:lnTo>
                  <a:lnTo>
                    <a:pt x="1169" y="3065"/>
                  </a:lnTo>
                  <a:lnTo>
                    <a:pt x="1154" y="3033"/>
                  </a:lnTo>
                  <a:lnTo>
                    <a:pt x="1138" y="2999"/>
                  </a:lnTo>
                  <a:lnTo>
                    <a:pt x="1122" y="2966"/>
                  </a:lnTo>
                  <a:lnTo>
                    <a:pt x="1105" y="2933"/>
                  </a:lnTo>
                  <a:lnTo>
                    <a:pt x="1089" y="2902"/>
                  </a:lnTo>
                  <a:lnTo>
                    <a:pt x="1074" y="2871"/>
                  </a:lnTo>
                  <a:lnTo>
                    <a:pt x="1059" y="2842"/>
                  </a:lnTo>
                  <a:lnTo>
                    <a:pt x="1045" y="2814"/>
                  </a:lnTo>
                  <a:lnTo>
                    <a:pt x="1032" y="2789"/>
                  </a:lnTo>
                  <a:lnTo>
                    <a:pt x="1021" y="2767"/>
                  </a:lnTo>
                  <a:lnTo>
                    <a:pt x="1011" y="2749"/>
                  </a:lnTo>
                  <a:lnTo>
                    <a:pt x="1003" y="2733"/>
                  </a:lnTo>
                  <a:lnTo>
                    <a:pt x="997" y="2722"/>
                  </a:lnTo>
                  <a:lnTo>
                    <a:pt x="994" y="2715"/>
                  </a:lnTo>
                  <a:lnTo>
                    <a:pt x="992" y="2712"/>
                  </a:lnTo>
                  <a:lnTo>
                    <a:pt x="968" y="2686"/>
                  </a:lnTo>
                  <a:lnTo>
                    <a:pt x="942" y="2666"/>
                  </a:lnTo>
                  <a:lnTo>
                    <a:pt x="915" y="2651"/>
                  </a:lnTo>
                  <a:lnTo>
                    <a:pt x="885" y="2639"/>
                  </a:lnTo>
                  <a:lnTo>
                    <a:pt x="856" y="2632"/>
                  </a:lnTo>
                  <a:lnTo>
                    <a:pt x="825" y="2628"/>
                  </a:lnTo>
                  <a:lnTo>
                    <a:pt x="795" y="2627"/>
                  </a:lnTo>
                  <a:lnTo>
                    <a:pt x="765" y="2628"/>
                  </a:lnTo>
                  <a:lnTo>
                    <a:pt x="736" y="2630"/>
                  </a:lnTo>
                  <a:lnTo>
                    <a:pt x="708" y="2633"/>
                  </a:lnTo>
                  <a:lnTo>
                    <a:pt x="682" y="2636"/>
                  </a:lnTo>
                  <a:lnTo>
                    <a:pt x="657" y="2640"/>
                  </a:lnTo>
                  <a:lnTo>
                    <a:pt x="635" y="2643"/>
                  </a:lnTo>
                  <a:lnTo>
                    <a:pt x="586" y="2647"/>
                  </a:lnTo>
                  <a:lnTo>
                    <a:pt x="542" y="2651"/>
                  </a:lnTo>
                  <a:lnTo>
                    <a:pt x="502" y="2651"/>
                  </a:lnTo>
                  <a:lnTo>
                    <a:pt x="467" y="2648"/>
                  </a:lnTo>
                  <a:lnTo>
                    <a:pt x="437" y="2645"/>
                  </a:lnTo>
                  <a:lnTo>
                    <a:pt x="409" y="2641"/>
                  </a:lnTo>
                  <a:lnTo>
                    <a:pt x="386" y="2636"/>
                  </a:lnTo>
                  <a:lnTo>
                    <a:pt x="367" y="2630"/>
                  </a:lnTo>
                  <a:lnTo>
                    <a:pt x="352" y="2623"/>
                  </a:lnTo>
                  <a:lnTo>
                    <a:pt x="338" y="2617"/>
                  </a:lnTo>
                  <a:lnTo>
                    <a:pt x="328" y="2611"/>
                  </a:lnTo>
                  <a:lnTo>
                    <a:pt x="321" y="2607"/>
                  </a:lnTo>
                  <a:lnTo>
                    <a:pt x="316" y="2603"/>
                  </a:lnTo>
                  <a:lnTo>
                    <a:pt x="313" y="2599"/>
                  </a:lnTo>
                  <a:lnTo>
                    <a:pt x="312" y="2598"/>
                  </a:lnTo>
                  <a:lnTo>
                    <a:pt x="300" y="2588"/>
                  </a:lnTo>
                  <a:lnTo>
                    <a:pt x="290" y="2573"/>
                  </a:lnTo>
                  <a:lnTo>
                    <a:pt x="283" y="2557"/>
                  </a:lnTo>
                  <a:lnTo>
                    <a:pt x="279" y="2538"/>
                  </a:lnTo>
                  <a:lnTo>
                    <a:pt x="277" y="2518"/>
                  </a:lnTo>
                  <a:lnTo>
                    <a:pt x="276" y="2497"/>
                  </a:lnTo>
                  <a:lnTo>
                    <a:pt x="277" y="2478"/>
                  </a:lnTo>
                  <a:lnTo>
                    <a:pt x="278" y="2461"/>
                  </a:lnTo>
                  <a:lnTo>
                    <a:pt x="279" y="2445"/>
                  </a:lnTo>
                  <a:lnTo>
                    <a:pt x="281" y="2432"/>
                  </a:lnTo>
                  <a:lnTo>
                    <a:pt x="282" y="2425"/>
                  </a:lnTo>
                  <a:lnTo>
                    <a:pt x="282" y="2422"/>
                  </a:lnTo>
                  <a:lnTo>
                    <a:pt x="287" y="2399"/>
                  </a:lnTo>
                  <a:lnTo>
                    <a:pt x="288" y="2378"/>
                  </a:lnTo>
                  <a:lnTo>
                    <a:pt x="287" y="2359"/>
                  </a:lnTo>
                  <a:lnTo>
                    <a:pt x="283" y="2343"/>
                  </a:lnTo>
                  <a:lnTo>
                    <a:pt x="278" y="2328"/>
                  </a:lnTo>
                  <a:lnTo>
                    <a:pt x="270" y="2316"/>
                  </a:lnTo>
                  <a:lnTo>
                    <a:pt x="263" y="2304"/>
                  </a:lnTo>
                  <a:lnTo>
                    <a:pt x="256" y="2293"/>
                  </a:lnTo>
                  <a:lnTo>
                    <a:pt x="248" y="2283"/>
                  </a:lnTo>
                  <a:lnTo>
                    <a:pt x="234" y="2260"/>
                  </a:lnTo>
                  <a:lnTo>
                    <a:pt x="224" y="2240"/>
                  </a:lnTo>
                  <a:lnTo>
                    <a:pt x="218" y="2224"/>
                  </a:lnTo>
                  <a:lnTo>
                    <a:pt x="216" y="2208"/>
                  </a:lnTo>
                  <a:lnTo>
                    <a:pt x="215" y="2196"/>
                  </a:lnTo>
                  <a:lnTo>
                    <a:pt x="217" y="2186"/>
                  </a:lnTo>
                  <a:lnTo>
                    <a:pt x="219" y="2178"/>
                  </a:lnTo>
                  <a:lnTo>
                    <a:pt x="222" y="2173"/>
                  </a:lnTo>
                  <a:lnTo>
                    <a:pt x="224" y="2169"/>
                  </a:lnTo>
                  <a:lnTo>
                    <a:pt x="224" y="2168"/>
                  </a:lnTo>
                  <a:lnTo>
                    <a:pt x="232" y="2158"/>
                  </a:lnTo>
                  <a:lnTo>
                    <a:pt x="234" y="2150"/>
                  </a:lnTo>
                  <a:lnTo>
                    <a:pt x="234" y="2142"/>
                  </a:lnTo>
                  <a:lnTo>
                    <a:pt x="233" y="2138"/>
                  </a:lnTo>
                  <a:lnTo>
                    <a:pt x="232" y="2135"/>
                  </a:lnTo>
                  <a:lnTo>
                    <a:pt x="230" y="2134"/>
                  </a:lnTo>
                  <a:lnTo>
                    <a:pt x="209" y="2126"/>
                  </a:lnTo>
                  <a:lnTo>
                    <a:pt x="194" y="2116"/>
                  </a:lnTo>
                  <a:lnTo>
                    <a:pt x="181" y="2108"/>
                  </a:lnTo>
                  <a:lnTo>
                    <a:pt x="174" y="2100"/>
                  </a:lnTo>
                  <a:lnTo>
                    <a:pt x="168" y="2091"/>
                  </a:lnTo>
                  <a:lnTo>
                    <a:pt x="165" y="2085"/>
                  </a:lnTo>
                  <a:lnTo>
                    <a:pt x="163" y="2081"/>
                  </a:lnTo>
                  <a:lnTo>
                    <a:pt x="163" y="2080"/>
                  </a:lnTo>
                  <a:lnTo>
                    <a:pt x="165" y="1965"/>
                  </a:lnTo>
                  <a:lnTo>
                    <a:pt x="166" y="1944"/>
                  </a:lnTo>
                  <a:lnTo>
                    <a:pt x="166" y="1927"/>
                  </a:lnTo>
                  <a:lnTo>
                    <a:pt x="164" y="1914"/>
                  </a:lnTo>
                  <a:lnTo>
                    <a:pt x="160" y="1903"/>
                  </a:lnTo>
                  <a:lnTo>
                    <a:pt x="156" y="1895"/>
                  </a:lnTo>
                  <a:lnTo>
                    <a:pt x="152" y="1890"/>
                  </a:lnTo>
                  <a:lnTo>
                    <a:pt x="147" y="1886"/>
                  </a:lnTo>
                  <a:lnTo>
                    <a:pt x="143" y="1885"/>
                  </a:lnTo>
                  <a:lnTo>
                    <a:pt x="141" y="1883"/>
                  </a:lnTo>
                  <a:lnTo>
                    <a:pt x="140" y="1882"/>
                  </a:lnTo>
                  <a:lnTo>
                    <a:pt x="109" y="1880"/>
                  </a:lnTo>
                  <a:lnTo>
                    <a:pt x="83" y="1876"/>
                  </a:lnTo>
                  <a:lnTo>
                    <a:pt x="62" y="1869"/>
                  </a:lnTo>
                  <a:lnTo>
                    <a:pt x="44" y="1861"/>
                  </a:lnTo>
                  <a:lnTo>
                    <a:pt x="31" y="1851"/>
                  </a:lnTo>
                  <a:lnTo>
                    <a:pt x="20" y="1840"/>
                  </a:lnTo>
                  <a:lnTo>
                    <a:pt x="13" y="1829"/>
                  </a:lnTo>
                  <a:lnTo>
                    <a:pt x="6" y="1819"/>
                  </a:lnTo>
                  <a:lnTo>
                    <a:pt x="3" y="1809"/>
                  </a:lnTo>
                  <a:lnTo>
                    <a:pt x="1" y="1801"/>
                  </a:lnTo>
                  <a:lnTo>
                    <a:pt x="0" y="1795"/>
                  </a:lnTo>
                  <a:lnTo>
                    <a:pt x="0" y="1790"/>
                  </a:lnTo>
                  <a:lnTo>
                    <a:pt x="0" y="1788"/>
                  </a:lnTo>
                  <a:lnTo>
                    <a:pt x="0" y="1778"/>
                  </a:lnTo>
                  <a:lnTo>
                    <a:pt x="3" y="1764"/>
                  </a:lnTo>
                  <a:lnTo>
                    <a:pt x="8" y="1748"/>
                  </a:lnTo>
                  <a:lnTo>
                    <a:pt x="17" y="1729"/>
                  </a:lnTo>
                  <a:lnTo>
                    <a:pt x="25" y="1707"/>
                  </a:lnTo>
                  <a:lnTo>
                    <a:pt x="37" y="1683"/>
                  </a:lnTo>
                  <a:lnTo>
                    <a:pt x="48" y="1658"/>
                  </a:lnTo>
                  <a:lnTo>
                    <a:pt x="61" y="1633"/>
                  </a:lnTo>
                  <a:lnTo>
                    <a:pt x="74" y="1607"/>
                  </a:lnTo>
                  <a:lnTo>
                    <a:pt x="87" y="1581"/>
                  </a:lnTo>
                  <a:lnTo>
                    <a:pt x="101" y="1556"/>
                  </a:lnTo>
                  <a:lnTo>
                    <a:pt x="114" y="1532"/>
                  </a:lnTo>
                  <a:lnTo>
                    <a:pt x="125" y="1510"/>
                  </a:lnTo>
                  <a:lnTo>
                    <a:pt x="137" y="1490"/>
                  </a:lnTo>
                  <a:lnTo>
                    <a:pt x="146" y="1472"/>
                  </a:lnTo>
                  <a:lnTo>
                    <a:pt x="155" y="1458"/>
                  </a:lnTo>
                  <a:lnTo>
                    <a:pt x="161" y="1446"/>
                  </a:lnTo>
                  <a:lnTo>
                    <a:pt x="165" y="1440"/>
                  </a:lnTo>
                  <a:lnTo>
                    <a:pt x="166" y="1437"/>
                  </a:lnTo>
                  <a:lnTo>
                    <a:pt x="181" y="1405"/>
                  </a:lnTo>
                  <a:lnTo>
                    <a:pt x="189" y="1375"/>
                  </a:lnTo>
                  <a:lnTo>
                    <a:pt x="194" y="1347"/>
                  </a:lnTo>
                  <a:lnTo>
                    <a:pt x="195" y="1320"/>
                  </a:lnTo>
                  <a:lnTo>
                    <a:pt x="192" y="1294"/>
                  </a:lnTo>
                  <a:lnTo>
                    <a:pt x="186" y="1270"/>
                  </a:lnTo>
                  <a:lnTo>
                    <a:pt x="178" y="1247"/>
                  </a:lnTo>
                  <a:lnTo>
                    <a:pt x="169" y="1226"/>
                  </a:lnTo>
                  <a:lnTo>
                    <a:pt x="160" y="1205"/>
                  </a:lnTo>
                  <a:lnTo>
                    <a:pt x="151" y="1185"/>
                  </a:lnTo>
                  <a:lnTo>
                    <a:pt x="141" y="1166"/>
                  </a:lnTo>
                  <a:lnTo>
                    <a:pt x="134" y="1148"/>
                  </a:lnTo>
                  <a:lnTo>
                    <a:pt x="127" y="1130"/>
                  </a:lnTo>
                  <a:lnTo>
                    <a:pt x="124" y="1113"/>
                  </a:lnTo>
                  <a:lnTo>
                    <a:pt x="119" y="1041"/>
                  </a:lnTo>
                  <a:lnTo>
                    <a:pt x="118" y="974"/>
                  </a:lnTo>
                  <a:lnTo>
                    <a:pt x="121" y="910"/>
                  </a:lnTo>
                  <a:lnTo>
                    <a:pt x="128" y="849"/>
                  </a:lnTo>
                  <a:lnTo>
                    <a:pt x="138" y="791"/>
                  </a:lnTo>
                  <a:lnTo>
                    <a:pt x="152" y="737"/>
                  </a:lnTo>
                  <a:lnTo>
                    <a:pt x="167" y="684"/>
                  </a:lnTo>
                  <a:lnTo>
                    <a:pt x="186" y="634"/>
                  </a:lnTo>
                  <a:lnTo>
                    <a:pt x="208" y="587"/>
                  </a:lnTo>
                  <a:lnTo>
                    <a:pt x="233" y="542"/>
                  </a:lnTo>
                  <a:lnTo>
                    <a:pt x="259" y="500"/>
                  </a:lnTo>
                  <a:lnTo>
                    <a:pt x="287" y="459"/>
                  </a:lnTo>
                  <a:lnTo>
                    <a:pt x="318" y="420"/>
                  </a:lnTo>
                  <a:lnTo>
                    <a:pt x="349" y="383"/>
                  </a:lnTo>
                  <a:lnTo>
                    <a:pt x="383" y="346"/>
                  </a:lnTo>
                  <a:lnTo>
                    <a:pt x="437" y="294"/>
                  </a:lnTo>
                  <a:lnTo>
                    <a:pt x="492" y="247"/>
                  </a:lnTo>
                  <a:lnTo>
                    <a:pt x="547" y="205"/>
                  </a:lnTo>
                  <a:lnTo>
                    <a:pt x="604" y="168"/>
                  </a:lnTo>
                  <a:lnTo>
                    <a:pt x="662" y="135"/>
                  </a:lnTo>
                  <a:lnTo>
                    <a:pt x="721" y="107"/>
                  </a:lnTo>
                  <a:lnTo>
                    <a:pt x="779" y="83"/>
                  </a:lnTo>
                  <a:lnTo>
                    <a:pt x="837" y="62"/>
                  </a:lnTo>
                  <a:lnTo>
                    <a:pt x="895" y="45"/>
                  </a:lnTo>
                  <a:lnTo>
                    <a:pt x="951" y="31"/>
                  </a:lnTo>
                  <a:lnTo>
                    <a:pt x="1007" y="20"/>
                  </a:lnTo>
                  <a:lnTo>
                    <a:pt x="1061" y="11"/>
                  </a:lnTo>
                  <a:lnTo>
                    <a:pt x="1114" y="6"/>
                  </a:lnTo>
                  <a:lnTo>
                    <a:pt x="1164" y="2"/>
                  </a:lnTo>
                  <a:lnTo>
                    <a:pt x="1212" y="0"/>
                  </a:lnTo>
                  <a:lnTo>
                    <a:pt x="125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3F3F3F"/>
                </a:solidFill>
                <a:effectLst/>
                <a:uLnTx/>
                <a:uFillTx/>
                <a:latin typeface="Calibri"/>
                <a:ea typeface="+mn-ea"/>
                <a:cs typeface="+mn-cs"/>
              </a:endParaRPr>
            </a:p>
          </p:txBody>
        </p:sp>
        <p:sp>
          <p:nvSpPr>
            <p:cNvPr id="23" name="Isosceles Triangle 116">
              <a:extLst>
                <a:ext uri="{FF2B5EF4-FFF2-40B4-BE49-F238E27FC236}">
                  <a16:creationId xmlns:a16="http://schemas.microsoft.com/office/drawing/2014/main" id="{A55358C9-C496-BFBF-AD2C-5BF1ECCC2168}"/>
                </a:ext>
              </a:extLst>
            </p:cNvPr>
            <p:cNvSpPr/>
            <p:nvPr/>
          </p:nvSpPr>
          <p:spPr>
            <a:xfrm>
              <a:off x="1376598" y="1001289"/>
              <a:ext cx="1402697" cy="1428929"/>
            </a:xfrm>
            <a:custGeom>
              <a:avLst/>
              <a:gdLst>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Lst>
              <a:ahLst/>
              <a:cxnLst>
                <a:cxn ang="0">
                  <a:pos x="connsiteX0" y="connsiteY0"/>
                </a:cxn>
                <a:cxn ang="0">
                  <a:pos x="connsiteX1" y="connsiteY1"/>
                </a:cxn>
                <a:cxn ang="0">
                  <a:pos x="connsiteX2" y="connsiteY2"/>
                </a:cxn>
                <a:cxn ang="0">
                  <a:pos x="connsiteX3" y="connsiteY3"/>
                </a:cxn>
              </a:cxnLst>
              <a:rect l="l" t="t" r="r" b="b"/>
              <a:pathLst>
                <a:path w="2334113" h="2025857">
                  <a:moveTo>
                    <a:pt x="0" y="2025857"/>
                  </a:moveTo>
                  <a:cubicBezTo>
                    <a:pt x="457599" y="1784911"/>
                    <a:pt x="1166658" y="972466"/>
                    <a:pt x="1167057" y="0"/>
                  </a:cubicBezTo>
                  <a:lnTo>
                    <a:pt x="2334113" y="2025857"/>
                  </a:lnTo>
                  <a:lnTo>
                    <a:pt x="0" y="2025857"/>
                  </a:lnTo>
                  <a:close/>
                </a:path>
              </a:pathLst>
            </a:custGeom>
            <a:blipFill>
              <a:blip r:embed="rId2" cstate="screen">
                <a:graysc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tretch>
                <a:fillRect l="334"/>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Flowchart: Manual Operation 202">
              <a:extLst>
                <a:ext uri="{FF2B5EF4-FFF2-40B4-BE49-F238E27FC236}">
                  <a16:creationId xmlns:a16="http://schemas.microsoft.com/office/drawing/2014/main" id="{B34BCEF2-E7CF-324D-A9A1-66F6F82127DA}"/>
                </a:ext>
              </a:extLst>
            </p:cNvPr>
            <p:cNvSpPr/>
            <p:nvPr/>
          </p:nvSpPr>
          <p:spPr>
            <a:xfrm>
              <a:off x="1376598" y="2493313"/>
              <a:ext cx="1344763" cy="289713"/>
            </a:xfrm>
            <a:prstGeom prst="flowChartManualOperation">
              <a:avLst/>
            </a:prstGeom>
            <a:gradFill flip="none" rotWithShape="1">
              <a:gsLst>
                <a:gs pos="28000">
                  <a:srgbClr val="8B99CB"/>
                </a:gs>
                <a:gs pos="100000">
                  <a:srgbClr val="FFF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Isosceles Triangle 116">
              <a:extLst>
                <a:ext uri="{FF2B5EF4-FFF2-40B4-BE49-F238E27FC236}">
                  <a16:creationId xmlns:a16="http://schemas.microsoft.com/office/drawing/2014/main" id="{86A415CD-7958-5A4E-40DE-61480DA9A424}"/>
                </a:ext>
              </a:extLst>
            </p:cNvPr>
            <p:cNvSpPr/>
            <p:nvPr/>
          </p:nvSpPr>
          <p:spPr>
            <a:xfrm>
              <a:off x="1743506" y="1168772"/>
              <a:ext cx="1238287" cy="1261445"/>
            </a:xfrm>
            <a:custGeom>
              <a:avLst/>
              <a:gdLst>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 name="connsiteX0" fmla="*/ 0 w 2334113"/>
                <a:gd name="connsiteY0" fmla="*/ 2025857 h 2025857"/>
                <a:gd name="connsiteX1" fmla="*/ 1167057 w 2334113"/>
                <a:gd name="connsiteY1" fmla="*/ 0 h 2025857"/>
                <a:gd name="connsiteX2" fmla="*/ 2334113 w 2334113"/>
                <a:gd name="connsiteY2" fmla="*/ 2025857 h 2025857"/>
                <a:gd name="connsiteX3" fmla="*/ 0 w 2334113"/>
                <a:gd name="connsiteY3" fmla="*/ 2025857 h 2025857"/>
              </a:gdLst>
              <a:ahLst/>
              <a:cxnLst>
                <a:cxn ang="0">
                  <a:pos x="connsiteX0" y="connsiteY0"/>
                </a:cxn>
                <a:cxn ang="0">
                  <a:pos x="connsiteX1" y="connsiteY1"/>
                </a:cxn>
                <a:cxn ang="0">
                  <a:pos x="connsiteX2" y="connsiteY2"/>
                </a:cxn>
                <a:cxn ang="0">
                  <a:pos x="connsiteX3" y="connsiteY3"/>
                </a:cxn>
              </a:cxnLst>
              <a:rect l="l" t="t" r="r" b="b"/>
              <a:pathLst>
                <a:path w="2334113" h="2025857">
                  <a:moveTo>
                    <a:pt x="0" y="2025857"/>
                  </a:moveTo>
                  <a:cubicBezTo>
                    <a:pt x="457599" y="1784911"/>
                    <a:pt x="1166658" y="972466"/>
                    <a:pt x="1167057" y="0"/>
                  </a:cubicBezTo>
                  <a:lnTo>
                    <a:pt x="2334113" y="2025857"/>
                  </a:lnTo>
                  <a:lnTo>
                    <a:pt x="0" y="2025857"/>
                  </a:lnTo>
                  <a:close/>
                </a:path>
              </a:pathLst>
            </a:custGeom>
            <a:blipFill>
              <a:blip r:embed="rId4" cstate="screen">
                <a:extLst>
                  <a:ext uri="{28A0092B-C50C-407E-A947-70E740481C1C}">
                    <a14:useLocalDpi xmlns:a14="http://schemas.microsoft.com/office/drawing/2010/main"/>
                  </a:ext>
                </a:extLst>
              </a:blip>
              <a:stretch>
                <a:fillRect/>
              </a:stretch>
            </a:blipFill>
            <a:ln>
              <a:noFill/>
            </a:ln>
            <a:effectLst>
              <a:outerShdw blurRad="2032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9" name="TextBox 58">
            <a:extLst>
              <a:ext uri="{FF2B5EF4-FFF2-40B4-BE49-F238E27FC236}">
                <a16:creationId xmlns:a16="http://schemas.microsoft.com/office/drawing/2014/main" id="{F988BD5A-549D-C338-BD62-6FCF8AADA4D3}"/>
              </a:ext>
            </a:extLst>
          </p:cNvPr>
          <p:cNvSpPr txBox="1"/>
          <p:nvPr/>
        </p:nvSpPr>
        <p:spPr>
          <a:xfrm>
            <a:off x="-147611" y="246758"/>
            <a:ext cx="3931920" cy="1631216"/>
          </a:xfrm>
          <a:prstGeom prst="rect">
            <a:avLst/>
          </a:prstGeom>
          <a:noFill/>
        </p:spPr>
        <p:txBody>
          <a:bodyPr wrap="square">
            <a:spAutoFit/>
          </a:bodyPr>
          <a:lstStyle/>
          <a:p>
            <a:pPr algn="ctr"/>
            <a:r>
              <a:rPr lang="en-US" sz="2000" b="1" i="1" dirty="0">
                <a:solidFill>
                  <a:schemeClr val="bg1"/>
                </a:solidFill>
                <a:latin typeface="Calibri" panose="020F0502020204030204" pitchFamily="34" charset="0"/>
                <a:cs typeface="Calibri" panose="020F0502020204030204" pitchFamily="34" charset="0"/>
              </a:rPr>
              <a:t>Sustainability </a:t>
            </a:r>
            <a:br>
              <a:rPr lang="en-US" sz="2000" b="1" i="1" dirty="0">
                <a:solidFill>
                  <a:schemeClr val="bg1"/>
                </a:solidFill>
                <a:latin typeface="Calibri" panose="020F0502020204030204" pitchFamily="34" charset="0"/>
                <a:cs typeface="Calibri" panose="020F0502020204030204" pitchFamily="34" charset="0"/>
              </a:rPr>
            </a:br>
            <a:r>
              <a:rPr lang="en-US" sz="2000" b="1" i="1" dirty="0">
                <a:solidFill>
                  <a:schemeClr val="bg1"/>
                </a:solidFill>
                <a:latin typeface="Calibri" panose="020F0502020204030204" pitchFamily="34" charset="0"/>
                <a:cs typeface="Calibri" panose="020F0502020204030204" pitchFamily="34" charset="0"/>
              </a:rPr>
              <a:t>into Pre-Procurement </a:t>
            </a:r>
            <a:br>
              <a:rPr lang="en-US" sz="2000" b="1" i="1" dirty="0">
                <a:solidFill>
                  <a:schemeClr val="bg1"/>
                </a:solidFill>
                <a:latin typeface="Calibri" panose="020F0502020204030204" pitchFamily="34" charset="0"/>
                <a:cs typeface="Calibri" panose="020F0502020204030204" pitchFamily="34" charset="0"/>
              </a:rPr>
            </a:br>
            <a:r>
              <a:rPr lang="en-US" sz="2000" b="1" i="1" dirty="0">
                <a:solidFill>
                  <a:schemeClr val="bg1"/>
                </a:solidFill>
                <a:latin typeface="Calibri" panose="020F0502020204030204" pitchFamily="34" charset="0"/>
                <a:cs typeface="Calibri" panose="020F0502020204030204" pitchFamily="34" charset="0"/>
              </a:rPr>
              <a:t>and Procurement: </a:t>
            </a:r>
            <a:br>
              <a:rPr lang="en-US" sz="2000" b="1" i="1" dirty="0">
                <a:solidFill>
                  <a:schemeClr val="bg1"/>
                </a:solidFill>
                <a:latin typeface="Calibri" panose="020F0502020204030204" pitchFamily="34" charset="0"/>
                <a:cs typeface="Calibri" panose="020F0502020204030204" pitchFamily="34" charset="0"/>
              </a:rPr>
            </a:br>
            <a:r>
              <a:rPr lang="en-US" sz="2000" b="1" i="1" dirty="0">
                <a:solidFill>
                  <a:schemeClr val="bg1"/>
                </a:solidFill>
                <a:latin typeface="Calibri" panose="020F0502020204030204" pitchFamily="34" charset="0"/>
                <a:cs typeface="Calibri" panose="020F0502020204030204" pitchFamily="34" charset="0"/>
              </a:rPr>
              <a:t>CERN’s Recent Journey</a:t>
            </a:r>
          </a:p>
          <a:p>
            <a:pPr algn="ctr"/>
            <a:endParaRPr lang="en-US" sz="2000" b="1" i="1" dirty="0">
              <a:solidFill>
                <a:schemeClr val="bg1"/>
              </a:solidFill>
              <a:latin typeface="Calibri" panose="020F0502020204030204" pitchFamily="34" charset="0"/>
              <a:cs typeface="Calibri" panose="020F0502020204030204" pitchFamily="34" charset="0"/>
            </a:endParaRPr>
          </a:p>
        </p:txBody>
      </p:sp>
      <p:grpSp>
        <p:nvGrpSpPr>
          <p:cNvPr id="44" name="Group 43">
            <a:extLst>
              <a:ext uri="{FF2B5EF4-FFF2-40B4-BE49-F238E27FC236}">
                <a16:creationId xmlns:a16="http://schemas.microsoft.com/office/drawing/2014/main" id="{A9AC09F8-2912-8458-D3F6-35AA0B95017C}"/>
              </a:ext>
            </a:extLst>
          </p:cNvPr>
          <p:cNvGrpSpPr/>
          <p:nvPr/>
        </p:nvGrpSpPr>
        <p:grpSpPr>
          <a:xfrm>
            <a:off x="4289090" y="86064"/>
            <a:ext cx="7902910" cy="1508105"/>
            <a:chOff x="4221713" y="-77385"/>
            <a:chExt cx="7902910" cy="1508105"/>
          </a:xfrm>
        </p:grpSpPr>
        <p:sp>
          <p:nvSpPr>
            <p:cNvPr id="11" name="SullyOrderList1">
              <a:extLst>
                <a:ext uri="{FF2B5EF4-FFF2-40B4-BE49-F238E27FC236}">
                  <a16:creationId xmlns:a16="http://schemas.microsoft.com/office/drawing/2014/main" id="{170188A9-9F44-7FC4-C81E-DC2896D79B78}"/>
                </a:ext>
              </a:extLst>
            </p:cNvPr>
            <p:cNvSpPr/>
            <p:nvPr/>
          </p:nvSpPr>
          <p:spPr>
            <a:xfrm>
              <a:off x="4221713" y="164402"/>
              <a:ext cx="732452" cy="732452"/>
            </a:xfrm>
            <a:prstGeom prst="ellipse">
              <a:avLst/>
            </a:prstGeom>
            <a:solidFill>
              <a:schemeClr val="accent2"/>
            </a:solidFill>
            <a:ln w="98425" cmpd="thickThin">
              <a:solidFill>
                <a:schemeClr val="bg1">
                  <a:alpha val="88000"/>
                </a:schemeClr>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ptos" panose="020B0004020202020204" pitchFamily="34" charset="0"/>
                </a:rPr>
                <a:t>01</a:t>
              </a:r>
            </a:p>
          </p:txBody>
        </p:sp>
        <p:sp>
          <p:nvSpPr>
            <p:cNvPr id="9" name="TextBox 8">
              <a:extLst>
                <a:ext uri="{FF2B5EF4-FFF2-40B4-BE49-F238E27FC236}">
                  <a16:creationId xmlns:a16="http://schemas.microsoft.com/office/drawing/2014/main" id="{2E5A3BF6-8626-753E-940C-3EB3390F39C9}"/>
                </a:ext>
              </a:extLst>
            </p:cNvPr>
            <p:cNvSpPr txBox="1"/>
            <p:nvPr/>
          </p:nvSpPr>
          <p:spPr>
            <a:xfrm>
              <a:off x="5038563" y="-77385"/>
              <a:ext cx="6428464" cy="338554"/>
            </a:xfrm>
            <a:prstGeom prst="rect">
              <a:avLst/>
            </a:prstGeom>
            <a:noFill/>
          </p:spPr>
          <p:txBody>
            <a:bodyPr wrap="square">
              <a:spAutoFit/>
            </a:bodyPr>
            <a:lstStyle/>
            <a:p>
              <a:pPr>
                <a:buNone/>
              </a:pPr>
              <a:r>
                <a:rPr lang="en-GB" sz="1600" b="1" dirty="0">
                  <a:latin typeface="Aptos" panose="020B0004020202020204" pitchFamily="34" charset="0"/>
                  <a:cs typeface="Calibri" panose="020F0502020204030204" pitchFamily="34" charset="0"/>
                </a:rPr>
                <a:t>Why an Environmentally Responsible Procurement Policy?</a:t>
              </a:r>
              <a:endParaRPr lang="en-GB" sz="1600" dirty="0">
                <a:latin typeface="Aptos" panose="020B000402020202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63504E81-CA7D-7C6D-239C-76B6BF0B7528}"/>
                </a:ext>
              </a:extLst>
            </p:cNvPr>
            <p:cNvSpPr txBox="1"/>
            <p:nvPr/>
          </p:nvSpPr>
          <p:spPr>
            <a:xfrm>
              <a:off x="5028945" y="261169"/>
              <a:ext cx="7095678" cy="1169551"/>
            </a:xfrm>
            <a:prstGeom prst="rect">
              <a:avLst/>
            </a:prstGeom>
            <a:noFill/>
          </p:spPr>
          <p:txBody>
            <a:bodyPr wrap="square">
              <a:spAutoFit/>
            </a:bodyPr>
            <a:lstStyle/>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Procurement impact:</a:t>
              </a:r>
              <a:r>
                <a:rPr lang="en-GB" sz="1400" dirty="0">
                  <a:latin typeface="Aptos" panose="020B0004020202020204" pitchFamily="34" charset="0"/>
                  <a:cs typeface="Calibri" panose="020F0502020204030204" pitchFamily="34" charset="0"/>
                </a:rPr>
                <a:t> 35% (RUN) up to 50% (LS) of CERN’s annual carbon footprint is driven by procurement.</a:t>
              </a:r>
            </a:p>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Prevent/mitigate </a:t>
              </a:r>
              <a:r>
                <a:rPr lang="en-GB" sz="1400" dirty="0">
                  <a:latin typeface="Aptos" panose="020B0004020202020204" pitchFamily="34" charset="0"/>
                  <a:cs typeface="Calibri" panose="020F0502020204030204" pitchFamily="34" charset="0"/>
                </a:rPr>
                <a:t>supply chain risks.</a:t>
              </a:r>
            </a:p>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Stakeholder expectations:</a:t>
              </a:r>
              <a:r>
                <a:rPr lang="en-GB" sz="1400" dirty="0">
                  <a:latin typeface="Aptos" panose="020B0004020202020204" pitchFamily="34" charset="0"/>
                  <a:cs typeface="Calibri" panose="020F0502020204030204" pitchFamily="34" charset="0"/>
                </a:rPr>
                <a:t> CERN wants to align with internal sustainability objectives and global best practices (e.g. ISO 20400, GRI, SDG reporting).</a:t>
              </a:r>
            </a:p>
          </p:txBody>
        </p:sp>
      </p:grpSp>
      <p:grpSp>
        <p:nvGrpSpPr>
          <p:cNvPr id="45" name="Group 44">
            <a:extLst>
              <a:ext uri="{FF2B5EF4-FFF2-40B4-BE49-F238E27FC236}">
                <a16:creationId xmlns:a16="http://schemas.microsoft.com/office/drawing/2014/main" id="{6131526F-7672-A003-4807-915B13EEA8E9}"/>
              </a:ext>
            </a:extLst>
          </p:cNvPr>
          <p:cNvGrpSpPr/>
          <p:nvPr/>
        </p:nvGrpSpPr>
        <p:grpSpPr>
          <a:xfrm>
            <a:off x="4556102" y="1932723"/>
            <a:ext cx="7440262" cy="1237029"/>
            <a:chOff x="4535780" y="1810743"/>
            <a:chExt cx="7440262" cy="1237029"/>
          </a:xfrm>
        </p:grpSpPr>
        <p:sp>
          <p:nvSpPr>
            <p:cNvPr id="50" name="SullyOrderList2">
              <a:extLst>
                <a:ext uri="{FF2B5EF4-FFF2-40B4-BE49-F238E27FC236}">
                  <a16:creationId xmlns:a16="http://schemas.microsoft.com/office/drawing/2014/main" id="{56B08C78-1839-B873-FDD1-E4F26B4F8BCA}"/>
                </a:ext>
              </a:extLst>
            </p:cNvPr>
            <p:cNvSpPr/>
            <p:nvPr/>
          </p:nvSpPr>
          <p:spPr>
            <a:xfrm>
              <a:off x="4535780" y="2011097"/>
              <a:ext cx="732452" cy="732452"/>
            </a:xfrm>
            <a:prstGeom prst="ellipse">
              <a:avLst/>
            </a:prstGeom>
            <a:solidFill>
              <a:srgbClr val="10CF9B"/>
            </a:solidFill>
            <a:ln w="98425" cap="flat" cmpd="thickThin" algn="ctr">
              <a:solidFill>
                <a:sysClr val="window" lastClr="FFFFFF">
                  <a:alpha val="88000"/>
                </a:sysClr>
              </a:solidFill>
              <a:prstDash val="solid"/>
              <a:miter lim="800000"/>
            </a:ln>
            <a:effectLst>
              <a:outerShdw blurRad="635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ptos" panose="020B0004020202020204" pitchFamily="34" charset="0"/>
                </a:rPr>
                <a:t>02</a:t>
              </a:r>
            </a:p>
          </p:txBody>
        </p:sp>
        <p:sp>
          <p:nvSpPr>
            <p:cNvPr id="7" name="TextBox 6">
              <a:extLst>
                <a:ext uri="{FF2B5EF4-FFF2-40B4-BE49-F238E27FC236}">
                  <a16:creationId xmlns:a16="http://schemas.microsoft.com/office/drawing/2014/main" id="{EF499520-7524-D82B-46D5-CE3E98B3B161}"/>
                </a:ext>
              </a:extLst>
            </p:cNvPr>
            <p:cNvSpPr txBox="1"/>
            <p:nvPr/>
          </p:nvSpPr>
          <p:spPr>
            <a:xfrm>
              <a:off x="5410191" y="2093665"/>
              <a:ext cx="6565851" cy="954107"/>
            </a:xfrm>
            <a:prstGeom prst="rect">
              <a:avLst/>
            </a:prstGeom>
            <a:noFill/>
          </p:spPr>
          <p:txBody>
            <a:bodyPr wrap="square">
              <a:spAutoFit/>
            </a:bodyPr>
            <a:lstStyle/>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Ideally </a:t>
              </a:r>
              <a:r>
                <a:rPr lang="en-GB" sz="1400" dirty="0">
                  <a:latin typeface="Aptos" panose="020B0004020202020204" pitchFamily="34" charset="0"/>
                  <a:cs typeface="Calibri" panose="020F0502020204030204" pitchFamily="34" charset="0"/>
                </a:rPr>
                <a:t>at the need definition and design phases.</a:t>
              </a:r>
            </a:p>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Set mandatory/desirable sustainability criteria </a:t>
              </a:r>
              <a:r>
                <a:rPr lang="en-GB" sz="1400" dirty="0">
                  <a:latin typeface="Aptos" panose="020B0004020202020204" pitchFamily="34" charset="0"/>
                  <a:cs typeface="Calibri" panose="020F0502020204030204" pitchFamily="34" charset="0"/>
                </a:rPr>
                <a:t>throughout the procurement process.</a:t>
              </a:r>
            </a:p>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Engage suppliers on sustainability </a:t>
              </a:r>
              <a:r>
                <a:rPr lang="en-GB" sz="1400" dirty="0">
                  <a:latin typeface="Aptos" panose="020B0004020202020204" pitchFamily="34" charset="0"/>
                  <a:cs typeface="Calibri" panose="020F0502020204030204" pitchFamily="34" charset="0"/>
                </a:rPr>
                <a:t>to learn/spread value in the Supply Chain.</a:t>
              </a:r>
            </a:p>
          </p:txBody>
        </p:sp>
        <p:sp>
          <p:nvSpPr>
            <p:cNvPr id="22" name="TextBox 21">
              <a:extLst>
                <a:ext uri="{FF2B5EF4-FFF2-40B4-BE49-F238E27FC236}">
                  <a16:creationId xmlns:a16="http://schemas.microsoft.com/office/drawing/2014/main" id="{EE192046-7102-3499-7B7C-24BBDC7BA7D8}"/>
                </a:ext>
              </a:extLst>
            </p:cNvPr>
            <p:cNvSpPr txBox="1"/>
            <p:nvPr/>
          </p:nvSpPr>
          <p:spPr>
            <a:xfrm>
              <a:off x="5410191" y="1810743"/>
              <a:ext cx="3532745" cy="338554"/>
            </a:xfrm>
            <a:prstGeom prst="rect">
              <a:avLst/>
            </a:prstGeom>
            <a:noFill/>
          </p:spPr>
          <p:txBody>
            <a:bodyPr wrap="square">
              <a:spAutoFit/>
            </a:bodyPr>
            <a:lstStyle/>
            <a:p>
              <a:pPr>
                <a:buNone/>
              </a:pPr>
              <a:r>
                <a:rPr lang="en-GB" sz="1600" b="1" dirty="0">
                  <a:latin typeface="Aptos" panose="020B0004020202020204" pitchFamily="34" charset="0"/>
                  <a:cs typeface="Calibri" panose="020F0502020204030204" pitchFamily="34" charset="0"/>
                </a:rPr>
                <a:t>Embedding Sustainability</a:t>
              </a:r>
            </a:p>
          </p:txBody>
        </p:sp>
      </p:grpSp>
      <p:grpSp>
        <p:nvGrpSpPr>
          <p:cNvPr id="47" name="Group 46">
            <a:extLst>
              <a:ext uri="{FF2B5EF4-FFF2-40B4-BE49-F238E27FC236}">
                <a16:creationId xmlns:a16="http://schemas.microsoft.com/office/drawing/2014/main" id="{6A626263-7168-9303-373F-68F06DAF259B}"/>
              </a:ext>
            </a:extLst>
          </p:cNvPr>
          <p:cNvGrpSpPr/>
          <p:nvPr/>
        </p:nvGrpSpPr>
        <p:grpSpPr>
          <a:xfrm>
            <a:off x="1812314" y="4980341"/>
            <a:ext cx="8900521" cy="1163216"/>
            <a:chOff x="2809610" y="4629530"/>
            <a:chExt cx="8113196" cy="1163216"/>
          </a:xfrm>
        </p:grpSpPr>
        <p:sp>
          <p:nvSpPr>
            <p:cNvPr id="49" name="SullyOrderList1">
              <a:extLst>
                <a:ext uri="{FF2B5EF4-FFF2-40B4-BE49-F238E27FC236}">
                  <a16:creationId xmlns:a16="http://schemas.microsoft.com/office/drawing/2014/main" id="{E4093A9C-550A-9B24-01FE-F3B2E600F4AA}"/>
                </a:ext>
              </a:extLst>
            </p:cNvPr>
            <p:cNvSpPr/>
            <p:nvPr/>
          </p:nvSpPr>
          <p:spPr>
            <a:xfrm>
              <a:off x="2809610" y="4629530"/>
              <a:ext cx="719375" cy="732452"/>
            </a:xfrm>
            <a:prstGeom prst="ellipse">
              <a:avLst/>
            </a:prstGeom>
            <a:solidFill>
              <a:srgbClr val="009DD9"/>
            </a:solidFill>
            <a:ln w="98425" cap="flat" cmpd="thickThin" algn="ctr">
              <a:solidFill>
                <a:sysClr val="window" lastClr="FFFFFF">
                  <a:alpha val="88000"/>
                </a:sysClr>
              </a:solidFill>
              <a:prstDash val="solid"/>
              <a:miter lim="800000"/>
            </a:ln>
            <a:effectLst>
              <a:outerShdw blurRad="635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IN"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ptos" panose="020B0004020202020204" pitchFamily="34" charset="0"/>
                </a:rPr>
                <a:t>04</a:t>
              </a:r>
            </a:p>
          </p:txBody>
        </p:sp>
        <p:sp>
          <p:nvSpPr>
            <p:cNvPr id="36" name="TextBox 35">
              <a:extLst>
                <a:ext uri="{FF2B5EF4-FFF2-40B4-BE49-F238E27FC236}">
                  <a16:creationId xmlns:a16="http://schemas.microsoft.com/office/drawing/2014/main" id="{A948BAFB-2AC6-B45D-DEE7-5C84C1DCC3D4}"/>
                </a:ext>
              </a:extLst>
            </p:cNvPr>
            <p:cNvSpPr txBox="1"/>
            <p:nvPr/>
          </p:nvSpPr>
          <p:spPr>
            <a:xfrm>
              <a:off x="3645115" y="4789575"/>
              <a:ext cx="7277691" cy="338554"/>
            </a:xfrm>
            <a:prstGeom prst="rect">
              <a:avLst/>
            </a:prstGeom>
            <a:noFill/>
          </p:spPr>
          <p:txBody>
            <a:bodyPr wrap="square">
              <a:spAutoFit/>
            </a:bodyPr>
            <a:lstStyle/>
            <a:p>
              <a:r>
                <a:rPr lang="en-GB" sz="1600" b="1" dirty="0">
                  <a:latin typeface="Aptos" panose="020B0004020202020204" pitchFamily="34" charset="0"/>
                  <a:cs typeface="Calibri" panose="020F0502020204030204" pitchFamily="34" charset="0"/>
                </a:rPr>
                <a:t>The CERP Policy Project becomes the CERN Sustainable Procurement (CSP) Project.</a:t>
              </a:r>
              <a:endParaRPr lang="en-CH" sz="1600" b="1" dirty="0">
                <a:latin typeface="Aptos" panose="020B000402020202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0CB62288-161D-FA22-D13D-E6DB1169BF6E}"/>
                </a:ext>
              </a:extLst>
            </p:cNvPr>
            <p:cNvSpPr txBox="1"/>
            <p:nvPr/>
          </p:nvSpPr>
          <p:spPr>
            <a:xfrm>
              <a:off x="3645115" y="5054082"/>
              <a:ext cx="5585756" cy="738664"/>
            </a:xfrm>
            <a:prstGeom prst="rect">
              <a:avLst/>
            </a:prstGeom>
            <a:noFill/>
          </p:spPr>
          <p:txBody>
            <a:bodyPr wrap="square">
              <a:spAutoFit/>
            </a:bodyPr>
            <a:lstStyle/>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Deployment and scaling </a:t>
              </a:r>
              <a:r>
                <a:rPr lang="en-GB" sz="1400" dirty="0">
                  <a:latin typeface="Aptos" panose="020B0004020202020204" pitchFamily="34" charset="0"/>
                  <a:cs typeface="Calibri" panose="020F0502020204030204" pitchFamily="34" charset="0"/>
                </a:rPr>
                <a:t>in all Departments.</a:t>
              </a:r>
            </a:p>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Setting targets and KPIs </a:t>
              </a:r>
              <a:r>
                <a:rPr lang="en-GB" sz="1400" dirty="0">
                  <a:latin typeface="Aptos" panose="020B0004020202020204" pitchFamily="34" charset="0"/>
                  <a:cs typeface="Calibri" panose="020F0502020204030204" pitchFamily="34" charset="0"/>
                </a:rPr>
                <a:t>supported by </a:t>
              </a:r>
              <a:r>
                <a:rPr lang="en-GB" sz="1400" b="1" dirty="0">
                  <a:latin typeface="Aptos" panose="020B0004020202020204" pitchFamily="34" charset="0"/>
                  <a:cs typeface="Calibri" panose="020F0502020204030204" pitchFamily="34" charset="0"/>
                </a:rPr>
                <a:t>dashboards.</a:t>
              </a:r>
            </a:p>
            <a:p>
              <a:pPr marL="285750" indent="-285750">
                <a:buFont typeface="Wingdings" pitchFamily="2" charset="2"/>
                <a:buChar char="ü"/>
              </a:pPr>
              <a:r>
                <a:rPr lang="en-GB" sz="1400" b="1" dirty="0">
                  <a:latin typeface="Aptos" panose="020B0004020202020204" pitchFamily="34" charset="0"/>
                  <a:cs typeface="Calibri" panose="020F0502020204030204" pitchFamily="34" charset="0"/>
                </a:rPr>
                <a:t>Launch </a:t>
              </a:r>
              <a:r>
                <a:rPr lang="en-GB" sz="1400" dirty="0">
                  <a:latin typeface="Aptos" panose="020B0004020202020204" pitchFamily="34" charset="0"/>
                  <a:cs typeface="Calibri" panose="020F0502020204030204" pitchFamily="34" charset="0"/>
                </a:rPr>
                <a:t>new</a:t>
              </a:r>
              <a:r>
                <a:rPr lang="en-GB" sz="1400" b="1" dirty="0">
                  <a:latin typeface="Aptos" panose="020B0004020202020204" pitchFamily="34" charset="0"/>
                  <a:cs typeface="Calibri" panose="020F0502020204030204" pitchFamily="34" charset="0"/>
                </a:rPr>
                <a:t> </a:t>
              </a:r>
              <a:r>
                <a:rPr lang="en-GB" sz="1400" dirty="0">
                  <a:latin typeface="Aptos" panose="020B0004020202020204" pitchFamily="34" charset="0"/>
                  <a:cs typeface="Calibri" panose="020F0502020204030204" pitchFamily="34" charset="0"/>
                </a:rPr>
                <a:t>supplier engagement rounds.</a:t>
              </a:r>
            </a:p>
          </p:txBody>
        </p:sp>
      </p:grpSp>
      <p:grpSp>
        <p:nvGrpSpPr>
          <p:cNvPr id="17" name="Group 16">
            <a:extLst>
              <a:ext uri="{FF2B5EF4-FFF2-40B4-BE49-F238E27FC236}">
                <a16:creationId xmlns:a16="http://schemas.microsoft.com/office/drawing/2014/main" id="{C6D9D6C2-439B-46E8-3642-AA8422401CE4}"/>
              </a:ext>
            </a:extLst>
          </p:cNvPr>
          <p:cNvGrpSpPr/>
          <p:nvPr/>
        </p:nvGrpSpPr>
        <p:grpSpPr>
          <a:xfrm>
            <a:off x="3891923" y="3702513"/>
            <a:ext cx="8020717" cy="1240987"/>
            <a:chOff x="4054653" y="3462294"/>
            <a:chExt cx="8020717" cy="1240987"/>
          </a:xfrm>
        </p:grpSpPr>
        <p:grpSp>
          <p:nvGrpSpPr>
            <p:cNvPr id="46" name="Group 45">
              <a:extLst>
                <a:ext uri="{FF2B5EF4-FFF2-40B4-BE49-F238E27FC236}">
                  <a16:creationId xmlns:a16="http://schemas.microsoft.com/office/drawing/2014/main" id="{2484738A-8B64-6323-8424-CD59D3BE39AE}"/>
                </a:ext>
              </a:extLst>
            </p:cNvPr>
            <p:cNvGrpSpPr/>
            <p:nvPr/>
          </p:nvGrpSpPr>
          <p:grpSpPr>
            <a:xfrm>
              <a:off x="4054653" y="3512345"/>
              <a:ext cx="7307023" cy="912469"/>
              <a:chOff x="4079105" y="3462793"/>
              <a:chExt cx="7307023" cy="912469"/>
            </a:xfrm>
          </p:grpSpPr>
          <p:sp>
            <p:nvSpPr>
              <p:cNvPr id="12" name="SullyOrderList2">
                <a:extLst>
                  <a:ext uri="{FF2B5EF4-FFF2-40B4-BE49-F238E27FC236}">
                    <a16:creationId xmlns:a16="http://schemas.microsoft.com/office/drawing/2014/main" id="{F404C860-4AB0-801C-7717-A4B907840676}"/>
                  </a:ext>
                </a:extLst>
              </p:cNvPr>
              <p:cNvSpPr/>
              <p:nvPr/>
            </p:nvSpPr>
            <p:spPr>
              <a:xfrm>
                <a:off x="4079105" y="3462793"/>
                <a:ext cx="715866" cy="732452"/>
              </a:xfrm>
              <a:prstGeom prst="ellipse">
                <a:avLst/>
              </a:prstGeom>
              <a:solidFill>
                <a:schemeClr val="accent4"/>
              </a:solidFill>
              <a:ln w="98425" cmpd="thickThin">
                <a:solidFill>
                  <a:schemeClr val="bg1">
                    <a:alpha val="88000"/>
                  </a:schemeClr>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ptos" panose="020B0004020202020204" pitchFamily="34" charset="0"/>
                  </a:rPr>
                  <a:t>03</a:t>
                </a:r>
              </a:p>
            </p:txBody>
          </p:sp>
          <p:sp>
            <p:nvSpPr>
              <p:cNvPr id="27" name="TextBox 26">
                <a:extLst>
                  <a:ext uri="{FF2B5EF4-FFF2-40B4-BE49-F238E27FC236}">
                    <a16:creationId xmlns:a16="http://schemas.microsoft.com/office/drawing/2014/main" id="{9AFC2057-CC27-62DA-4374-FA5DC5C3C8DD}"/>
                  </a:ext>
                </a:extLst>
              </p:cNvPr>
              <p:cNvSpPr txBox="1"/>
              <p:nvPr/>
            </p:nvSpPr>
            <p:spPr>
              <a:xfrm>
                <a:off x="4912778" y="3524158"/>
                <a:ext cx="6473350" cy="338554"/>
              </a:xfrm>
              <a:prstGeom prst="rect">
                <a:avLst/>
              </a:prstGeom>
              <a:noFill/>
            </p:spPr>
            <p:txBody>
              <a:bodyPr wrap="square">
                <a:spAutoFit/>
              </a:bodyPr>
              <a:lstStyle/>
              <a:p>
                <a:r>
                  <a:rPr lang="en-GB" sz="1600" b="1" dirty="0">
                    <a:latin typeface="Aptos" panose="020B0004020202020204" pitchFamily="34" charset="0"/>
                    <a:cs typeface="Calibri" panose="020F0502020204030204" pitchFamily="34" charset="0"/>
                  </a:rPr>
                  <a:t>Supplier Engagement - Who’s ready and who needs help?</a:t>
                </a:r>
                <a:endParaRPr lang="en-CH" sz="1600" b="1" dirty="0">
                  <a:latin typeface="Aptos" panose="020B000402020202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ADD9F4E1-A938-5FEB-228A-8ECE1342AA56}"/>
                  </a:ext>
                </a:extLst>
              </p:cNvPr>
              <p:cNvSpPr txBox="1"/>
              <p:nvPr/>
            </p:nvSpPr>
            <p:spPr>
              <a:xfrm>
                <a:off x="4912778" y="3852042"/>
                <a:ext cx="6109446" cy="523220"/>
              </a:xfrm>
              <a:prstGeom prst="rect">
                <a:avLst/>
              </a:prstGeom>
              <a:noFill/>
            </p:spPr>
            <p:txBody>
              <a:bodyPr wrap="square">
                <a:spAutoFit/>
              </a:bodyPr>
              <a:lstStyle/>
              <a:p>
                <a:pPr marL="141287" indent="-285750">
                  <a:buFont typeface="Wingdings" pitchFamily="2" charset="2"/>
                  <a:buChar char="ü"/>
                </a:pPr>
                <a:r>
                  <a:rPr lang="en-GB" sz="1400" b="1" dirty="0">
                    <a:latin typeface="Aptos" panose="020B0004020202020204" pitchFamily="34" charset="0"/>
                    <a:cs typeface="Calibri" panose="020F0502020204030204" pitchFamily="34" charset="0"/>
                  </a:rPr>
                  <a:t>Tailor </a:t>
                </a:r>
                <a:r>
                  <a:rPr lang="en-GB" sz="1400" dirty="0">
                    <a:latin typeface="Aptos" panose="020B0004020202020204" pitchFamily="34" charset="0"/>
                    <a:cs typeface="Calibri" panose="020F0502020204030204" pitchFamily="34" charset="0"/>
                  </a:rPr>
                  <a:t>engagement per quadrant.</a:t>
                </a:r>
              </a:p>
              <a:p>
                <a:pPr marL="141287" indent="-285750">
                  <a:buFont typeface="Wingdings" pitchFamily="2" charset="2"/>
                  <a:buChar char="ü"/>
                </a:pPr>
                <a:r>
                  <a:rPr lang="en-GB" sz="1400" b="1" dirty="0">
                    <a:latin typeface="Aptos" panose="020B0004020202020204" pitchFamily="34" charset="0"/>
                    <a:cs typeface="Calibri" panose="020F0502020204030204" pitchFamily="34" charset="0"/>
                  </a:rPr>
                  <a:t>Use </a:t>
                </a:r>
                <a:r>
                  <a:rPr lang="en-GB" sz="1400" dirty="0">
                    <a:latin typeface="Aptos" panose="020B0004020202020204" pitchFamily="34" charset="0"/>
                    <a:cs typeface="Calibri" panose="020F0502020204030204" pitchFamily="34" charset="0"/>
                  </a:rPr>
                  <a:t>surveys, audits, training, and pilot collaboration.</a:t>
                </a:r>
              </a:p>
            </p:txBody>
          </p:sp>
        </p:grpSp>
        <p:pic>
          <p:nvPicPr>
            <p:cNvPr id="14" name="Picture 13">
              <a:extLst>
                <a:ext uri="{FF2B5EF4-FFF2-40B4-BE49-F238E27FC236}">
                  <a16:creationId xmlns:a16="http://schemas.microsoft.com/office/drawing/2014/main" id="{591ED02A-7FE8-A68C-E9CD-0CDCC0CB60DD}"/>
                </a:ext>
              </a:extLst>
            </p:cNvPr>
            <p:cNvPicPr>
              <a:picLocks noChangeAspect="1"/>
            </p:cNvPicPr>
            <p:nvPr/>
          </p:nvPicPr>
          <p:blipFill>
            <a:blip r:embed="rId5"/>
            <a:stretch>
              <a:fillRect/>
            </a:stretch>
          </p:blipFill>
          <p:spPr>
            <a:xfrm>
              <a:off x="10465182" y="3462294"/>
              <a:ext cx="1610188" cy="1240987"/>
            </a:xfrm>
            <a:prstGeom prst="rect">
              <a:avLst/>
            </a:prstGeom>
          </p:spPr>
        </p:pic>
      </p:grpSp>
      <p:sp>
        <p:nvSpPr>
          <p:cNvPr id="2" name="Slide Number Placeholder 4">
            <a:extLst>
              <a:ext uri="{FF2B5EF4-FFF2-40B4-BE49-F238E27FC236}">
                <a16:creationId xmlns:a16="http://schemas.microsoft.com/office/drawing/2014/main" id="{B9384BCE-6224-0100-0250-EC7779E2173A}"/>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3" name="Date Placeholder 1">
            <a:extLst>
              <a:ext uri="{FF2B5EF4-FFF2-40B4-BE49-F238E27FC236}">
                <a16:creationId xmlns:a16="http://schemas.microsoft.com/office/drawing/2014/main" id="{10D9D3D5-BCD6-51FC-EE3B-D156FDC13578}"/>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4" name="Footer Placeholder 2">
            <a:extLst>
              <a:ext uri="{FF2B5EF4-FFF2-40B4-BE49-F238E27FC236}">
                <a16:creationId xmlns:a16="http://schemas.microsoft.com/office/drawing/2014/main" id="{44B334EB-241A-9160-3872-FB2B25777B9E}"/>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8" name="Date Placeholder 1">
            <a:extLst>
              <a:ext uri="{FF2B5EF4-FFF2-40B4-BE49-F238E27FC236}">
                <a16:creationId xmlns:a16="http://schemas.microsoft.com/office/drawing/2014/main" id="{C409E86F-A86E-F74F-4F70-C81B6ADD1523}"/>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2899989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A34E06F2-0B45-1BC3-706F-5F8B28135C1F}"/>
              </a:ext>
            </a:extLst>
          </p:cNvPr>
          <p:cNvSpPr txBox="1"/>
          <p:nvPr/>
        </p:nvSpPr>
        <p:spPr>
          <a:xfrm rot="20935160">
            <a:off x="5293090" y="3071903"/>
            <a:ext cx="1204743"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a:ln>
                  <a:noFill/>
                </a:ln>
                <a:solidFill>
                  <a:srgbClr val="FFFFFF"/>
                </a:solidFill>
                <a:effectLst/>
                <a:uLnTx/>
                <a:uFillTx/>
                <a:latin typeface="Arial"/>
                <a:ea typeface="+mn-ea"/>
                <a:cs typeface="+mn-cs"/>
              </a:rPr>
              <a:t>Scope</a:t>
            </a:r>
            <a:r>
              <a:rPr kumimoji="0" lang="fr-CH" sz="1600" b="1" i="0" u="none" strike="noStrike" kern="1200" cap="none" spc="0" normalizeH="0" baseline="0" noProof="0" dirty="0">
                <a:ln>
                  <a:noFill/>
                </a:ln>
                <a:solidFill>
                  <a:srgbClr val="FFFFFF"/>
                </a:solidFill>
                <a:effectLst/>
                <a:uLnTx/>
                <a:uFillTx/>
                <a:latin typeface="Arial"/>
                <a:ea typeface="+mn-ea"/>
                <a:cs typeface="+mn-cs"/>
              </a:rPr>
              <a:t> 3</a:t>
            </a:r>
          </a:p>
        </p:txBody>
      </p:sp>
      <p:grpSp>
        <p:nvGrpSpPr>
          <p:cNvPr id="8" name="Group 7">
            <a:extLst>
              <a:ext uri="{FF2B5EF4-FFF2-40B4-BE49-F238E27FC236}">
                <a16:creationId xmlns:a16="http://schemas.microsoft.com/office/drawing/2014/main" id="{531A2D29-6A93-092B-116C-7A86DA520886}"/>
              </a:ext>
            </a:extLst>
          </p:cNvPr>
          <p:cNvGrpSpPr/>
          <p:nvPr/>
        </p:nvGrpSpPr>
        <p:grpSpPr>
          <a:xfrm>
            <a:off x="2609351" y="976860"/>
            <a:ext cx="8498195" cy="4138755"/>
            <a:chOff x="2734578" y="1359632"/>
            <a:chExt cx="8498195" cy="4138755"/>
          </a:xfrm>
        </p:grpSpPr>
        <p:grpSp>
          <p:nvGrpSpPr>
            <p:cNvPr id="11" name="Group 10">
              <a:extLst>
                <a:ext uri="{FF2B5EF4-FFF2-40B4-BE49-F238E27FC236}">
                  <a16:creationId xmlns:a16="http://schemas.microsoft.com/office/drawing/2014/main" id="{38777062-A887-3743-AC7F-B675C2805BC4}"/>
                </a:ext>
              </a:extLst>
            </p:cNvPr>
            <p:cNvGrpSpPr/>
            <p:nvPr/>
          </p:nvGrpSpPr>
          <p:grpSpPr>
            <a:xfrm>
              <a:off x="2734578" y="1359632"/>
              <a:ext cx="6572221" cy="4138755"/>
              <a:chOff x="-330414" y="1755711"/>
              <a:chExt cx="6501602" cy="3915878"/>
            </a:xfrm>
          </p:grpSpPr>
          <p:pic>
            <p:nvPicPr>
              <p:cNvPr id="15" name="Picture 14">
                <a:extLst>
                  <a:ext uri="{FF2B5EF4-FFF2-40B4-BE49-F238E27FC236}">
                    <a16:creationId xmlns:a16="http://schemas.microsoft.com/office/drawing/2014/main" id="{8796206F-6F4C-FD2F-CB09-51F6FAAC423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0414" y="1755711"/>
                <a:ext cx="6501602" cy="3915878"/>
              </a:xfrm>
              <a:prstGeom prst="rect">
                <a:avLst/>
              </a:prstGeom>
            </p:spPr>
          </p:pic>
          <p:pic>
            <p:nvPicPr>
              <p:cNvPr id="14" name="Picture 13">
                <a:extLst>
                  <a:ext uri="{FF2B5EF4-FFF2-40B4-BE49-F238E27FC236}">
                    <a16:creationId xmlns:a16="http://schemas.microsoft.com/office/drawing/2014/main" id="{8331D4D8-2892-4CFE-407F-61C82D55CA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073216">
                <a:off x="543994" y="3970951"/>
                <a:ext cx="488593" cy="488594"/>
              </a:xfrm>
              <a:prstGeom prst="rect">
                <a:avLst/>
              </a:prstGeom>
            </p:spPr>
          </p:pic>
        </p:grpSp>
        <p:sp>
          <p:nvSpPr>
            <p:cNvPr id="20" name="TextBox 19">
              <a:extLst>
                <a:ext uri="{FF2B5EF4-FFF2-40B4-BE49-F238E27FC236}">
                  <a16:creationId xmlns:a16="http://schemas.microsoft.com/office/drawing/2014/main" id="{248A632C-D0A7-B326-70EE-5ACAB69BC5A2}"/>
                </a:ext>
              </a:extLst>
            </p:cNvPr>
            <p:cNvSpPr txBox="1"/>
            <p:nvPr/>
          </p:nvSpPr>
          <p:spPr>
            <a:xfrm>
              <a:off x="5133631" y="5018243"/>
              <a:ext cx="6099142" cy="480131"/>
            </a:xfrm>
            <a:prstGeom prst="rect">
              <a:avLst/>
            </a:prstGeom>
            <a:noFill/>
          </p:spPr>
          <p:txBody>
            <a:bodyPr wrap="square">
              <a:sp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n-ea"/>
                  <a:cs typeface="Calibri" charset="0"/>
                </a:rPr>
                <a:t>Questions?</a:t>
              </a:r>
              <a:endParaRPr kumimoji="0" lang="en-US" sz="2800" b="1" i="0" u="none" strike="noStrike" kern="1200" cap="none" spc="0" normalizeH="0" baseline="0" noProof="0" dirty="0">
                <a:ln>
                  <a:noFill/>
                </a:ln>
                <a:solidFill>
                  <a:srgbClr val="0033A0"/>
                </a:solidFill>
                <a:effectLst/>
                <a:uLnTx/>
                <a:uFillTx/>
                <a:latin typeface="Arial"/>
                <a:ea typeface="+mn-ea"/>
                <a:cs typeface="+mn-cs"/>
              </a:endParaRPr>
            </a:p>
          </p:txBody>
        </p:sp>
        <p:sp>
          <p:nvSpPr>
            <p:cNvPr id="7" name="Rounded Rectangle 6">
              <a:extLst>
                <a:ext uri="{FF2B5EF4-FFF2-40B4-BE49-F238E27FC236}">
                  <a16:creationId xmlns:a16="http://schemas.microsoft.com/office/drawing/2014/main" id="{CBDB3305-C366-2668-6192-0FE834C25112}"/>
                </a:ext>
              </a:extLst>
            </p:cNvPr>
            <p:cNvSpPr/>
            <p:nvPr/>
          </p:nvSpPr>
          <p:spPr>
            <a:xfrm rot="18915934">
              <a:off x="5870460" y="2321258"/>
              <a:ext cx="2388553" cy="34198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400" b="1" i="1" u="none" strike="noStrike" kern="1200" cap="none" spc="0" normalizeH="0" baseline="0" noProof="0" dirty="0">
                  <a:ln>
                    <a:noFill/>
                  </a:ln>
                  <a:solidFill>
                    <a:srgbClr val="FFFFFF"/>
                  </a:solidFill>
                  <a:effectLst/>
                  <a:uLnTx/>
                  <a:uFillTx/>
                  <a:latin typeface="Aptos" panose="020B0004020202020204" pitchFamily="34" charset="0"/>
                  <a:ea typeface="+mn-ea"/>
                  <a:cs typeface="+mn-cs"/>
                </a:rPr>
                <a:t>Responsible Procurement</a:t>
              </a:r>
            </a:p>
          </p:txBody>
        </p:sp>
      </p:grpSp>
      <p:sp>
        <p:nvSpPr>
          <p:cNvPr id="17" name="Title 2">
            <a:extLst>
              <a:ext uri="{FF2B5EF4-FFF2-40B4-BE49-F238E27FC236}">
                <a16:creationId xmlns:a16="http://schemas.microsoft.com/office/drawing/2014/main" id="{D60E97AD-1A70-7D77-0B4B-B1DEA9656503}"/>
              </a:ext>
            </a:extLst>
          </p:cNvPr>
          <p:cNvSpPr txBox="1">
            <a:spLocks/>
          </p:cNvSpPr>
          <p:nvPr/>
        </p:nvSpPr>
        <p:spPr>
          <a:xfrm>
            <a:off x="6934378" y="3794592"/>
            <a:ext cx="2247194" cy="492908"/>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en-US" sz="2800" b="1" i="0" u="none" strike="noStrike" kern="1200" cap="none" spc="0" normalizeH="0" baseline="0" noProof="0" dirty="0">
                <a:ln>
                  <a:noFill/>
                </a:ln>
                <a:solidFill>
                  <a:srgbClr val="0033A0"/>
                </a:solidFill>
                <a:effectLst/>
                <a:uLnTx/>
                <a:uFillTx/>
                <a:latin typeface="Arial"/>
                <a:ea typeface="Calibri" charset="0"/>
                <a:cs typeface="Calibri" charset="0"/>
              </a:rPr>
              <a:t>Thank you!</a:t>
            </a:r>
          </a:p>
        </p:txBody>
      </p:sp>
      <p:sp>
        <p:nvSpPr>
          <p:cNvPr id="2" name="TextBox 1">
            <a:extLst>
              <a:ext uri="{FF2B5EF4-FFF2-40B4-BE49-F238E27FC236}">
                <a16:creationId xmlns:a16="http://schemas.microsoft.com/office/drawing/2014/main" id="{CB41588B-6EF6-97DF-15B7-0337C303D423}"/>
              </a:ext>
            </a:extLst>
          </p:cNvPr>
          <p:cNvSpPr txBox="1"/>
          <p:nvPr/>
        </p:nvSpPr>
        <p:spPr>
          <a:xfrm rot="20666799">
            <a:off x="3773216" y="2537874"/>
            <a:ext cx="987972" cy="246221"/>
          </a:xfrm>
          <a:prstGeom prst="rect">
            <a:avLst/>
          </a:prstGeom>
          <a:noFill/>
        </p:spPr>
        <p:txBody>
          <a:bodyPr wrap="square" lIns="0" tIns="0" rIns="0" bIns="0" rtlCol="0">
            <a:spAutoFit/>
          </a:bodyPr>
          <a:lstStyle/>
          <a:p>
            <a:pPr algn="ctr"/>
            <a:r>
              <a:rPr lang="en-CH" sz="1600" i="1" dirty="0">
                <a:solidFill>
                  <a:schemeClr val="bg1"/>
                </a:solidFill>
                <a:latin typeface="Aptos" panose="020B0004020202020204" pitchFamily="34" charset="0"/>
              </a:rPr>
              <a:t>Scope 1</a:t>
            </a:r>
          </a:p>
        </p:txBody>
      </p:sp>
      <p:sp>
        <p:nvSpPr>
          <p:cNvPr id="3" name="TextBox 2">
            <a:extLst>
              <a:ext uri="{FF2B5EF4-FFF2-40B4-BE49-F238E27FC236}">
                <a16:creationId xmlns:a16="http://schemas.microsoft.com/office/drawing/2014/main" id="{28594B8E-DC96-B18F-E0DC-5B78E16602D9}"/>
              </a:ext>
            </a:extLst>
          </p:cNvPr>
          <p:cNvSpPr txBox="1"/>
          <p:nvPr/>
        </p:nvSpPr>
        <p:spPr>
          <a:xfrm rot="21107236">
            <a:off x="4632414" y="2806019"/>
            <a:ext cx="987972" cy="246221"/>
          </a:xfrm>
          <a:prstGeom prst="rect">
            <a:avLst/>
          </a:prstGeom>
          <a:noFill/>
        </p:spPr>
        <p:txBody>
          <a:bodyPr wrap="square" lIns="0" tIns="0" rIns="0" bIns="0" rtlCol="0">
            <a:spAutoFit/>
          </a:bodyPr>
          <a:lstStyle/>
          <a:p>
            <a:pPr algn="ctr"/>
            <a:r>
              <a:rPr lang="en-CH" sz="1600" i="1" dirty="0">
                <a:solidFill>
                  <a:schemeClr val="bg1"/>
                </a:solidFill>
                <a:latin typeface="Aptos" panose="020B0004020202020204" pitchFamily="34" charset="0"/>
              </a:rPr>
              <a:t>Scope 2</a:t>
            </a:r>
          </a:p>
        </p:txBody>
      </p:sp>
      <p:sp>
        <p:nvSpPr>
          <p:cNvPr id="4" name="TextBox 3">
            <a:extLst>
              <a:ext uri="{FF2B5EF4-FFF2-40B4-BE49-F238E27FC236}">
                <a16:creationId xmlns:a16="http://schemas.microsoft.com/office/drawing/2014/main" id="{52F4AEB6-FE26-7C4A-A9AE-0E3997FBCC41}"/>
              </a:ext>
            </a:extLst>
          </p:cNvPr>
          <p:cNvSpPr txBox="1"/>
          <p:nvPr/>
        </p:nvSpPr>
        <p:spPr>
          <a:xfrm rot="21107236">
            <a:off x="5141118" y="3156042"/>
            <a:ext cx="987972" cy="246221"/>
          </a:xfrm>
          <a:prstGeom prst="rect">
            <a:avLst/>
          </a:prstGeom>
          <a:noFill/>
        </p:spPr>
        <p:txBody>
          <a:bodyPr wrap="square" lIns="0" tIns="0" rIns="0" bIns="0" rtlCol="0">
            <a:spAutoFit/>
          </a:bodyPr>
          <a:lstStyle/>
          <a:p>
            <a:pPr algn="ctr"/>
            <a:r>
              <a:rPr lang="en-CH" sz="1600" i="1" dirty="0">
                <a:solidFill>
                  <a:schemeClr val="bg1"/>
                </a:solidFill>
                <a:latin typeface="Aptos" panose="020B0004020202020204" pitchFamily="34" charset="0"/>
              </a:rPr>
              <a:t>Scope 3</a:t>
            </a:r>
          </a:p>
        </p:txBody>
      </p:sp>
      <p:sp>
        <p:nvSpPr>
          <p:cNvPr id="13" name="Slide Number Placeholder 4">
            <a:extLst>
              <a:ext uri="{FF2B5EF4-FFF2-40B4-BE49-F238E27FC236}">
                <a16:creationId xmlns:a16="http://schemas.microsoft.com/office/drawing/2014/main" id="{ED91530C-7D9E-D411-D84D-72F29E7358AC}"/>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16" name="Date Placeholder 1">
            <a:extLst>
              <a:ext uri="{FF2B5EF4-FFF2-40B4-BE49-F238E27FC236}">
                <a16:creationId xmlns:a16="http://schemas.microsoft.com/office/drawing/2014/main" id="{9C839EDB-6EF4-FA76-69B4-9C96FACC1751}"/>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8" name="Footer Placeholder 2">
            <a:extLst>
              <a:ext uri="{FF2B5EF4-FFF2-40B4-BE49-F238E27FC236}">
                <a16:creationId xmlns:a16="http://schemas.microsoft.com/office/drawing/2014/main" id="{7E90480E-C3E9-D7AA-0D17-8CA444E001B8}"/>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9" name="Date Placeholder 1">
            <a:extLst>
              <a:ext uri="{FF2B5EF4-FFF2-40B4-BE49-F238E27FC236}">
                <a16:creationId xmlns:a16="http://schemas.microsoft.com/office/drawing/2014/main" id="{C5CDC665-8204-FDE4-1BE1-5B5695BDD2E1}"/>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1765662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BF663BA5-4AAA-A45E-A7B2-04A9AA756EAA}"/>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3" name="Date Placeholder 1">
            <a:extLst>
              <a:ext uri="{FF2B5EF4-FFF2-40B4-BE49-F238E27FC236}">
                <a16:creationId xmlns:a16="http://schemas.microsoft.com/office/drawing/2014/main" id="{A0F5A79B-B7E0-1401-55A0-2FCA4E95D1BF}"/>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7" name="Footer Placeholder 2">
            <a:extLst>
              <a:ext uri="{FF2B5EF4-FFF2-40B4-BE49-F238E27FC236}">
                <a16:creationId xmlns:a16="http://schemas.microsoft.com/office/drawing/2014/main" id="{6ABC4B67-A0A6-DFEC-C8D4-40409BD9D11D}"/>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0" name="Date Placeholder 1">
            <a:extLst>
              <a:ext uri="{FF2B5EF4-FFF2-40B4-BE49-F238E27FC236}">
                <a16:creationId xmlns:a16="http://schemas.microsoft.com/office/drawing/2014/main" id="{2D00658E-CF54-59AB-B6DC-CFA8F0D96CC2}"/>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BFF7EE7D-C20B-70B1-C8CD-04CC23BDD636}"/>
              </a:ext>
            </a:extLst>
          </p:cNvPr>
          <p:cNvPicPr>
            <a:picLocks noChangeAspect="1"/>
          </p:cNvPicPr>
          <p:nvPr/>
        </p:nvPicPr>
        <p:blipFill>
          <a:blip r:embed="rId2"/>
          <a:stretch>
            <a:fillRect/>
          </a:stretch>
        </p:blipFill>
        <p:spPr>
          <a:xfrm>
            <a:off x="1117600" y="0"/>
            <a:ext cx="10234915" cy="6661367"/>
          </a:xfrm>
          <a:prstGeom prst="rect">
            <a:avLst/>
          </a:prstGeom>
        </p:spPr>
      </p:pic>
    </p:spTree>
    <p:extLst>
      <p:ext uri="{BB962C8B-B14F-4D97-AF65-F5344CB8AC3E}">
        <p14:creationId xmlns:p14="http://schemas.microsoft.com/office/powerpoint/2010/main" val="2501603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BF37FD-D895-68E7-76D3-4D1B942A4CA1}"/>
              </a:ext>
            </a:extLst>
          </p:cNvPr>
          <p:cNvSpPr/>
          <p:nvPr/>
        </p:nvSpPr>
        <p:spPr>
          <a:xfrm>
            <a:off x="981725" y="467040"/>
            <a:ext cx="10406920" cy="261610"/>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CA" sz="1100" b="1" i="1" u="none" strike="noStrike" kern="1200" cap="none" spc="0" normalizeH="0" baseline="0" noProof="0" dirty="0">
                <a:ln>
                  <a:noFill/>
                </a:ln>
                <a:solidFill>
                  <a:prstClr val="black">
                    <a:lumMod val="75000"/>
                    <a:lumOff val="25000"/>
                  </a:prstClr>
                </a:solidFill>
                <a:effectLst/>
                <a:uLnTx/>
                <a:uFillTx/>
                <a:latin typeface="Calibri" panose="020F0502020204030204" pitchFamily="34" charset="0"/>
                <a:ea typeface="Segoe UI Emoji" panose="020B0502040204020203" pitchFamily="34" charset="0"/>
                <a:cs typeface="Calibri" panose="020F0502020204030204" pitchFamily="34" charset="0"/>
                <a:sym typeface="Wingdings" panose="05000000000000000000" pitchFamily="2" charset="2"/>
              </a:rPr>
              <a:t>“Sustainable Procurement Barometer 2024,” EcoVadis and Accenture, February 2024. Based on data collected from nearly 600 buyers and more than 1,000 suppliers, worldwide.</a:t>
            </a:r>
            <a:endParaRPr kumimoji="0" lang="en-CA" sz="1100" b="1" i="1" u="none" strike="noStrike" kern="1200" cap="none" spc="0" normalizeH="0" baseline="0" noProof="0" dirty="0">
              <a:ln>
                <a:noFill/>
              </a:ln>
              <a:solidFill>
                <a:prstClr val="black">
                  <a:lumMod val="75000"/>
                  <a:lumOff val="25000"/>
                </a:prstClr>
              </a:solidFill>
              <a:effectLst/>
              <a:uLnTx/>
              <a:uFillTx/>
              <a:latin typeface="Calibri" panose="020F0502020204030204" pitchFamily="34" charset="0"/>
              <a:ea typeface="Segoe UI Emoji" panose="020B0502040204020203" pitchFamily="34" charset="0"/>
              <a:cs typeface="Calibri" panose="020F0502020204030204" pitchFamily="34" charset="0"/>
            </a:endParaRPr>
          </a:p>
        </p:txBody>
      </p:sp>
      <p:pic>
        <p:nvPicPr>
          <p:cNvPr id="5" name="Picture 4">
            <a:extLst>
              <a:ext uri="{FF2B5EF4-FFF2-40B4-BE49-F238E27FC236}">
                <a16:creationId xmlns:a16="http://schemas.microsoft.com/office/drawing/2014/main" id="{A0558E85-5ADA-3196-F594-2364B487EF8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8148" y="728650"/>
            <a:ext cx="8235696" cy="5267737"/>
          </a:xfrm>
          <a:prstGeom prst="rect">
            <a:avLst/>
          </a:prstGeom>
        </p:spPr>
      </p:pic>
      <p:sp>
        <p:nvSpPr>
          <p:cNvPr id="7" name="ZoneTexte 8">
            <a:extLst>
              <a:ext uri="{FF2B5EF4-FFF2-40B4-BE49-F238E27FC236}">
                <a16:creationId xmlns:a16="http://schemas.microsoft.com/office/drawing/2014/main" id="{8E9FE02D-610E-FC57-6DAD-1BE999F9798F}"/>
              </a:ext>
            </a:extLst>
          </p:cNvPr>
          <p:cNvSpPr txBox="1"/>
          <p:nvPr/>
        </p:nvSpPr>
        <p:spPr>
          <a:xfrm>
            <a:off x="98840" y="-25335"/>
            <a:ext cx="11994313" cy="475195"/>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Benefits of Sustainable Procurement</a:t>
            </a:r>
          </a:p>
        </p:txBody>
      </p:sp>
      <p:sp>
        <p:nvSpPr>
          <p:cNvPr id="8" name="Slide Number Placeholder 4">
            <a:extLst>
              <a:ext uri="{FF2B5EF4-FFF2-40B4-BE49-F238E27FC236}">
                <a16:creationId xmlns:a16="http://schemas.microsoft.com/office/drawing/2014/main" id="{7D8AB0C9-E1C2-83AB-88F2-B3FFA5C32B9E}"/>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10" name="Date Placeholder 1">
            <a:extLst>
              <a:ext uri="{FF2B5EF4-FFF2-40B4-BE49-F238E27FC236}">
                <a16:creationId xmlns:a16="http://schemas.microsoft.com/office/drawing/2014/main" id="{B7F73CE1-865A-775A-DB68-F43CE19A4ACD}"/>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1" name="Footer Placeholder 2">
            <a:extLst>
              <a:ext uri="{FF2B5EF4-FFF2-40B4-BE49-F238E27FC236}">
                <a16:creationId xmlns:a16="http://schemas.microsoft.com/office/drawing/2014/main" id="{F1B42847-3A02-ACFA-51B5-63EF86F2AE55}"/>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2" name="Date Placeholder 1">
            <a:extLst>
              <a:ext uri="{FF2B5EF4-FFF2-40B4-BE49-F238E27FC236}">
                <a16:creationId xmlns:a16="http://schemas.microsoft.com/office/drawing/2014/main" id="{566EA6EF-B01A-7FFA-6FCB-9E5932363F3E}"/>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1363074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4">
            <a:extLst>
              <a:ext uri="{FF2B5EF4-FFF2-40B4-BE49-F238E27FC236}">
                <a16:creationId xmlns:a16="http://schemas.microsoft.com/office/drawing/2014/main" id="{B883CC8E-8B56-59BF-D079-012735A523C7}"/>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5" name="Date Placeholder 1">
            <a:extLst>
              <a:ext uri="{FF2B5EF4-FFF2-40B4-BE49-F238E27FC236}">
                <a16:creationId xmlns:a16="http://schemas.microsoft.com/office/drawing/2014/main" id="{8BBD653F-C593-B1E9-F655-BE052F5C3AF4}"/>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6" name="Footer Placeholder 2">
            <a:extLst>
              <a:ext uri="{FF2B5EF4-FFF2-40B4-BE49-F238E27FC236}">
                <a16:creationId xmlns:a16="http://schemas.microsoft.com/office/drawing/2014/main" id="{3193C8DE-ED91-1C39-228D-BFF2D2B2254F}"/>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9" name="Date Placeholder 1">
            <a:extLst>
              <a:ext uri="{FF2B5EF4-FFF2-40B4-BE49-F238E27FC236}">
                <a16:creationId xmlns:a16="http://schemas.microsoft.com/office/drawing/2014/main" id="{FB14A159-492D-EED8-C65C-350386336922}"/>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pic>
        <p:nvPicPr>
          <p:cNvPr id="17" name="Picture 16">
            <a:extLst>
              <a:ext uri="{FF2B5EF4-FFF2-40B4-BE49-F238E27FC236}">
                <a16:creationId xmlns:a16="http://schemas.microsoft.com/office/drawing/2014/main" id="{2ADD3664-5479-DED7-8F04-ACB01E29F0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9161" y="42067"/>
            <a:ext cx="10664146" cy="6806523"/>
          </a:xfrm>
          <a:prstGeom prst="rect">
            <a:avLst/>
          </a:prstGeom>
        </p:spPr>
      </p:pic>
      <p:sp>
        <p:nvSpPr>
          <p:cNvPr id="11" name="Title 6">
            <a:extLst>
              <a:ext uri="{FF2B5EF4-FFF2-40B4-BE49-F238E27FC236}">
                <a16:creationId xmlns:a16="http://schemas.microsoft.com/office/drawing/2014/main" id="{D14A59BF-B6A1-0E1C-144E-5C7C096C5C8D}"/>
              </a:ext>
            </a:extLst>
          </p:cNvPr>
          <p:cNvSpPr txBox="1">
            <a:spLocks/>
          </p:cNvSpPr>
          <p:nvPr/>
        </p:nvSpPr>
        <p:spPr>
          <a:xfrm>
            <a:off x="5323615" y="582862"/>
            <a:ext cx="4491288" cy="885810"/>
          </a:xfrm>
          <a:prstGeom prst="rect">
            <a:avLst/>
          </a:prstGeom>
        </p:spPr>
        <p:txBody>
          <a:bodyPr lIns="91440" tIns="45720" rIns="91440" bIns="45720" anchor="t"/>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1200" b="1" i="0" u="none" strike="noStrike" kern="1200" cap="none" spc="0" normalizeH="0" baseline="0" noProof="0" dirty="0">
                <a:ln>
                  <a:noFill/>
                </a:ln>
                <a:solidFill>
                  <a:srgbClr val="FFFFFF">
                    <a:lumMod val="50000"/>
                  </a:srgbClr>
                </a:solidFill>
                <a:effectLst/>
                <a:uLnTx/>
                <a:uFillTx/>
                <a:latin typeface="Arial"/>
                <a:ea typeface="+mj-ea"/>
                <a:cs typeface="Arial"/>
              </a:rPr>
              <a:t>2022 total CERN + TEAMS expenses: ~430 MCHF</a:t>
            </a:r>
            <a:br>
              <a:rPr kumimoji="0" lang="en-GB" sz="1200" b="1" i="0" u="none" strike="noStrike" kern="1200" cap="none" spc="0" normalizeH="0" baseline="0" noProof="0" dirty="0">
                <a:ln>
                  <a:noFill/>
                </a:ln>
                <a:solidFill>
                  <a:srgbClr val="FFFFFF">
                    <a:lumMod val="50000"/>
                  </a:srgbClr>
                </a:solidFill>
                <a:effectLst/>
                <a:uLnTx/>
                <a:uFillTx/>
                <a:latin typeface="Arial"/>
                <a:ea typeface="+mj-ea"/>
                <a:cs typeface="Arial"/>
              </a:rPr>
            </a:br>
            <a:r>
              <a:rPr kumimoji="0" lang="en-GB" sz="1000" b="0" i="0" u="none" strike="noStrike" kern="1200" cap="none" spc="0" normalizeH="0" baseline="0" noProof="0" dirty="0">
                <a:ln>
                  <a:noFill/>
                </a:ln>
                <a:solidFill>
                  <a:srgbClr val="FFFFFF">
                    <a:lumMod val="50000"/>
                  </a:srgbClr>
                </a:solidFill>
                <a:effectLst/>
                <a:uLnTx/>
                <a:uFillTx/>
                <a:latin typeface="Arial"/>
                <a:ea typeface="+mj-ea"/>
                <a:cs typeface="Arial"/>
              </a:rPr>
              <a:t>(excl. VAT &amp; non procurement related)</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1600" b="1" i="0" u="none" strike="noStrike" kern="1200" cap="none" spc="0" normalizeH="0" baseline="0" noProof="0" dirty="0">
                <a:ln>
                  <a:noFill/>
                </a:ln>
                <a:solidFill>
                  <a:srgbClr val="00B050"/>
                </a:solidFill>
                <a:effectLst/>
                <a:uLnTx/>
                <a:uFillTx/>
                <a:latin typeface="Arial"/>
                <a:ea typeface="+mj-ea"/>
                <a:cs typeface="Arial"/>
              </a:rPr>
              <a:t>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1600" b="1" i="0" u="none" strike="noStrike" kern="1200" cap="none" spc="0" normalizeH="0" baseline="0" noProof="0" dirty="0">
                <a:ln>
                  <a:noFill/>
                </a:ln>
                <a:solidFill>
                  <a:srgbClr val="00B050"/>
                </a:solidFill>
                <a:effectLst/>
                <a:uLnTx/>
                <a:uFillTx/>
                <a:latin typeface="Arial"/>
                <a:ea typeface="+mj-ea"/>
                <a:cs typeface="Arial"/>
              </a:rPr>
              <a:t>2022 total related emissions: 104’974 tCO</a:t>
            </a:r>
            <a:r>
              <a:rPr kumimoji="0" lang="en-GB" sz="1600" b="1" i="0" u="none" strike="noStrike" kern="1200" cap="none" spc="0" normalizeH="0" baseline="-25000" noProof="0" dirty="0">
                <a:ln>
                  <a:noFill/>
                </a:ln>
                <a:solidFill>
                  <a:srgbClr val="00B050"/>
                </a:solidFill>
                <a:effectLst/>
                <a:uLnTx/>
                <a:uFillTx/>
                <a:latin typeface="Arial"/>
                <a:ea typeface="+mj-ea"/>
                <a:cs typeface="Arial"/>
              </a:rPr>
              <a:t>2</a:t>
            </a:r>
            <a:r>
              <a:rPr kumimoji="0" lang="en-GB" sz="1600" b="1" i="0" u="none" strike="noStrike" kern="1200" cap="none" spc="0" normalizeH="0" baseline="0" noProof="0" dirty="0">
                <a:ln>
                  <a:noFill/>
                </a:ln>
                <a:solidFill>
                  <a:srgbClr val="00B050"/>
                </a:solidFill>
                <a:effectLst/>
                <a:uLnTx/>
                <a:uFillTx/>
                <a:latin typeface="Arial"/>
                <a:ea typeface="+mj-ea"/>
                <a:cs typeface="Arial"/>
              </a:rPr>
              <a:t>e</a:t>
            </a:r>
          </a:p>
        </p:txBody>
      </p:sp>
      <p:sp>
        <p:nvSpPr>
          <p:cNvPr id="12" name="Parallelogram 11">
            <a:extLst>
              <a:ext uri="{FF2B5EF4-FFF2-40B4-BE49-F238E27FC236}">
                <a16:creationId xmlns:a16="http://schemas.microsoft.com/office/drawing/2014/main" id="{07DCB903-9F05-FF73-D878-2425BE89E382}"/>
              </a:ext>
            </a:extLst>
          </p:cNvPr>
          <p:cNvSpPr/>
          <p:nvPr/>
        </p:nvSpPr>
        <p:spPr>
          <a:xfrm>
            <a:off x="333487" y="4061870"/>
            <a:ext cx="5604734" cy="2232895"/>
          </a:xfrm>
          <a:prstGeom prst="parallelogram">
            <a:avLst>
              <a:gd name="adj" fmla="val 98715"/>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3" name="TextBox 12">
            <a:extLst>
              <a:ext uri="{FF2B5EF4-FFF2-40B4-BE49-F238E27FC236}">
                <a16:creationId xmlns:a16="http://schemas.microsoft.com/office/drawing/2014/main" id="{AA337E23-656E-1883-9F57-17D58A18F2B2}"/>
              </a:ext>
            </a:extLst>
          </p:cNvPr>
          <p:cNvSpPr txBox="1"/>
          <p:nvPr/>
        </p:nvSpPr>
        <p:spPr>
          <a:xfrm>
            <a:off x="-52603" y="4402130"/>
            <a:ext cx="1982591" cy="43088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a:ln>
                  <a:noFill/>
                </a:ln>
                <a:solidFill>
                  <a:srgbClr val="00B050"/>
                </a:solidFill>
                <a:effectLst/>
                <a:uLnTx/>
                <a:uFillTx/>
                <a:latin typeface="Calibri" panose="020F0502020204030204" pitchFamily="34" charset="0"/>
                <a:ea typeface="+mn-ea"/>
                <a:cs typeface="Calibri" panose="020F0502020204030204" pitchFamily="34" charset="0"/>
              </a:rPr>
              <a:t>Top 6 CO</a:t>
            </a:r>
            <a:r>
              <a:rPr kumimoji="0" lang="en-GB" sz="1400" b="1" i="1" u="none" strike="noStrike" kern="1200" cap="none" spc="0" normalizeH="0" baseline="-25000" noProof="0">
                <a:ln>
                  <a:noFill/>
                </a:ln>
                <a:solidFill>
                  <a:srgbClr val="00B050"/>
                </a:solidFill>
                <a:effectLst/>
                <a:uLnTx/>
                <a:uFillTx/>
                <a:latin typeface="Calibri" panose="020F0502020204030204" pitchFamily="34" charset="0"/>
                <a:ea typeface="+mn-ea"/>
                <a:cs typeface="Calibri" panose="020F0502020204030204" pitchFamily="34" charset="0"/>
              </a:rPr>
              <a:t>2</a:t>
            </a:r>
            <a:r>
              <a:rPr kumimoji="0" lang="en-GB" sz="1400" b="1" i="1" u="none" strike="noStrike" kern="1200" cap="none" spc="0" normalizeH="0" baseline="0" noProof="0">
                <a:ln>
                  <a:noFill/>
                </a:ln>
                <a:solidFill>
                  <a:srgbClr val="00B050"/>
                </a:solidFill>
                <a:effectLst/>
                <a:uLnTx/>
                <a:uFillTx/>
                <a:latin typeface="Calibri" panose="020F0502020204030204" pitchFamily="34" charset="0"/>
                <a:ea typeface="+mn-ea"/>
                <a:cs typeface="Calibri" panose="020F0502020204030204" pitchFamily="34" charset="0"/>
              </a:rPr>
              <a:t> emitting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a:ln>
                  <a:noFill/>
                </a:ln>
                <a:solidFill>
                  <a:srgbClr val="00B050"/>
                </a:solidFill>
                <a:effectLst/>
                <a:uLnTx/>
                <a:uFillTx/>
                <a:latin typeface="Calibri" panose="020F0502020204030204" pitchFamily="34" charset="0"/>
                <a:ea typeface="+mn-ea"/>
                <a:cs typeface="Calibri" panose="020F0502020204030204" pitchFamily="34" charset="0"/>
              </a:rPr>
              <a:t>Procurement families</a:t>
            </a:r>
          </a:p>
        </p:txBody>
      </p:sp>
      <p:sp>
        <p:nvSpPr>
          <p:cNvPr id="16" name="TextBox 15">
            <a:extLst>
              <a:ext uri="{FF2B5EF4-FFF2-40B4-BE49-F238E27FC236}">
                <a16:creationId xmlns:a16="http://schemas.microsoft.com/office/drawing/2014/main" id="{FC055A2D-83AA-99A8-4166-6834C38FE4C9}"/>
              </a:ext>
            </a:extLst>
          </p:cNvPr>
          <p:cNvSpPr txBox="1"/>
          <p:nvPr/>
        </p:nvSpPr>
        <p:spPr>
          <a:xfrm>
            <a:off x="6821186" y="6114273"/>
            <a:ext cx="5037327" cy="123111"/>
          </a:xfrm>
          <a:prstGeom prst="rect">
            <a:avLst/>
          </a:prstGeom>
          <a:noFill/>
        </p:spPr>
        <p:txBody>
          <a:bodyPr wrap="square" lIns="0" tIns="0" rIns="0" bIns="0" rtlCol="0">
            <a:spAutoFit/>
          </a:bodyPr>
          <a:lstStyle/>
          <a:p>
            <a:pPr algn="l"/>
            <a:r>
              <a:rPr lang="en-CH" sz="800">
                <a:solidFill>
                  <a:schemeClr val="accent6">
                    <a:lumMod val="50000"/>
                  </a:schemeClr>
                </a:solidFill>
              </a:rPr>
              <a:t>NB: Estimation following a spend based method (CERN 2022 expenses) using EXIOBASE conversion factors.</a:t>
            </a:r>
          </a:p>
        </p:txBody>
      </p:sp>
    </p:spTree>
    <p:extLst>
      <p:ext uri="{BB962C8B-B14F-4D97-AF65-F5344CB8AC3E}">
        <p14:creationId xmlns:p14="http://schemas.microsoft.com/office/powerpoint/2010/main" val="3364763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DC655ED-86B7-F978-A9E3-287E975BDB55}"/>
              </a:ext>
            </a:extLst>
          </p:cNvPr>
          <p:cNvSpPr txBox="1"/>
          <p:nvPr/>
        </p:nvSpPr>
        <p:spPr>
          <a:xfrm>
            <a:off x="0" y="712876"/>
            <a:ext cx="12192000" cy="483209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6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These are two different methods of calculating carbon emissions associated with electricity consumption.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1" i="0" u="sng"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Location-based Scope 2 estimates</a:t>
            </a:r>
            <a:r>
              <a:rPr kumimoji="0" lang="en-CH" sz="14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 </a:t>
            </a:r>
            <a:r>
              <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are based on the average emissions intensity of the electricity grid in a particular location.</a:t>
            </a:r>
          </a:p>
          <a:p>
            <a:pPr marL="355600" marR="0" lvl="1" indent="-261938" algn="l" defTabSz="914400" rtl="0" eaLnBrk="1" fontAlgn="auto" latinLnBrk="0" hangingPunct="1">
              <a:lnSpc>
                <a:spcPct val="100000"/>
              </a:lnSpc>
              <a:spcBef>
                <a:spcPts val="600"/>
              </a:spcBef>
              <a:spcAft>
                <a:spcPts val="0"/>
              </a:spcAft>
              <a:buClrTx/>
              <a:buSzTx/>
              <a:buFont typeface="Wingdings" pitchFamily="2" charset="2"/>
              <a:buChar char="Ø"/>
              <a:defRPr/>
            </a:pPr>
            <a:r>
              <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It considers the emissions from all electricity sources in that location, regardless of the contractual agreements or specific electricity purchases made by the consumer. </a:t>
            </a:r>
          </a:p>
          <a:p>
            <a:pPr marL="355600" marR="0" lvl="1" indent="-261938" algn="l" defTabSz="914400" rtl="0" eaLnBrk="1" fontAlgn="auto" latinLnBrk="0" hangingPunct="1">
              <a:lnSpc>
                <a:spcPct val="100000"/>
              </a:lnSpc>
              <a:spcBef>
                <a:spcPts val="600"/>
              </a:spcBef>
              <a:spcAft>
                <a:spcPts val="0"/>
              </a:spcAft>
              <a:buClrTx/>
              <a:buSzTx/>
              <a:buFont typeface="Wingdings" pitchFamily="2" charset="2"/>
              <a:buChar char="Ø"/>
              <a:defRPr/>
            </a:pPr>
            <a:r>
              <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This method assumes that consumers are using the average mix of electricity sources in their region.</a:t>
            </a:r>
          </a:p>
          <a:p>
            <a:pPr marL="355600" marR="0" lvl="1" indent="-261938" algn="l" defTabSz="914400" rtl="0" eaLnBrk="1" fontAlgn="auto" latinLnBrk="0" hangingPunct="1">
              <a:lnSpc>
                <a:spcPct val="100000"/>
              </a:lnSpc>
              <a:spcBef>
                <a:spcPts val="600"/>
              </a:spcBef>
              <a:spcAft>
                <a:spcPts val="0"/>
              </a:spcAft>
              <a:buClrTx/>
              <a:buSzTx/>
              <a:buFont typeface="Wingdings" pitchFamily="2" charset="2"/>
              <a:buChar char="Ø"/>
              <a:defRPr/>
            </a:pPr>
            <a:r>
              <a:rPr kumimoji="0" lang="en-GB"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Location-based estimates may not accurately reflect the emissions impact of consumers who have made efforts to support renewable energy.</a:t>
            </a:r>
            <a:endPar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1" i="0" u="sng"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Market-based Scope 2 estimates</a:t>
            </a:r>
            <a:r>
              <a:rPr kumimoji="0" lang="en-CH" sz="14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 </a:t>
            </a:r>
            <a:r>
              <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considerthe specific contractual agreements and electricity purchases made by the consumer. </a:t>
            </a:r>
          </a:p>
          <a:p>
            <a:pPr marL="355600" lvl="1" indent="-261938">
              <a:spcBef>
                <a:spcPts val="600"/>
              </a:spcBef>
              <a:buFont typeface="Wingdings" pitchFamily="2" charset="2"/>
              <a:buChar char="Ø"/>
              <a:tabLst/>
            </a:pPr>
            <a:r>
              <a:rPr lang="en-CH" sz="1400" dirty="0">
                <a:solidFill>
                  <a:srgbClr val="0033A0"/>
                </a:solidFill>
                <a:latin typeface="Calibri" panose="020F0502020204030204" pitchFamily="34" charset="0"/>
                <a:cs typeface="Calibri" panose="020F0502020204030204" pitchFamily="34" charset="0"/>
              </a:rPr>
              <a:t>It considers the emissions associated with specific renewable energy certificates (RECs) or power purchase agreements (PPAs) that the consumer has invested in. </a:t>
            </a:r>
          </a:p>
          <a:p>
            <a:pPr marL="355600" lvl="1" indent="-261938">
              <a:spcBef>
                <a:spcPts val="600"/>
              </a:spcBef>
              <a:buFont typeface="Wingdings" pitchFamily="2" charset="2"/>
              <a:buChar char="Ø"/>
              <a:tabLst/>
            </a:pPr>
            <a:r>
              <a:rPr lang="en-CH" sz="1400" dirty="0">
                <a:solidFill>
                  <a:srgbClr val="0033A0"/>
                </a:solidFill>
                <a:latin typeface="Calibri" panose="020F0502020204030204" pitchFamily="34" charset="0"/>
                <a:cs typeface="Calibri" panose="020F0502020204030204" pitchFamily="34" charset="0"/>
              </a:rPr>
              <a:t>This method allows consumers to track the emissions associated with their own electricity choices and helps support the development of renewable energy projects.</a:t>
            </a:r>
          </a:p>
          <a:p>
            <a:pPr marL="355600" lvl="1" indent="-261938">
              <a:spcBef>
                <a:spcPts val="600"/>
              </a:spcBef>
              <a:buFont typeface="Wingdings" pitchFamily="2" charset="2"/>
              <a:buChar char="Ø"/>
              <a:tabLst/>
            </a:pPr>
            <a:r>
              <a:rPr lang="en-GB" sz="1400" dirty="0">
                <a:solidFill>
                  <a:srgbClr val="0033A0"/>
                </a:solidFill>
                <a:latin typeface="Calibri" panose="020F0502020204030204" pitchFamily="34" charset="0"/>
                <a:cs typeface="Calibri" panose="020F0502020204030204" pitchFamily="34" charset="0"/>
              </a:rPr>
              <a:t>Market-based estimates are more conservative because they provide a more accurate reflection of the emissions impact of individual consumers.</a:t>
            </a:r>
            <a:endParaRPr lang="en-CH" sz="1400" dirty="0">
              <a:solidFill>
                <a:srgbClr val="0033A0"/>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400" b="0"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In summary:</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CH" sz="14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Location-based estimates provide a general overview of the emissions intensity of the electricity grid in a specific location, while market-based estimates reflect the specific choices and investments of the consumer. </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CH" sz="1400" b="1" i="0" u="none" strike="noStrike" kern="1200" cap="none" spc="0" normalizeH="0" baseline="0" noProof="0" dirty="0">
                <a:ln>
                  <a:noFill/>
                </a:ln>
                <a:solidFill>
                  <a:srgbClr val="0033A0"/>
                </a:solidFill>
                <a:effectLst/>
                <a:uLnTx/>
                <a:uFillTx/>
                <a:latin typeface="Calibri" panose="020F0502020204030204" pitchFamily="34" charset="0"/>
                <a:ea typeface="+mn-ea"/>
                <a:cs typeface="Calibri" panose="020F0502020204030204" pitchFamily="34" charset="0"/>
              </a:rPr>
              <a:t>Market-based estimates can give consumers more accurate information about their own emissions impact and allow them to support renewable energy projects directly.</a:t>
            </a:r>
          </a:p>
        </p:txBody>
      </p:sp>
      <p:sp>
        <p:nvSpPr>
          <p:cNvPr id="9" name="Title 6">
            <a:extLst>
              <a:ext uri="{FF2B5EF4-FFF2-40B4-BE49-F238E27FC236}">
                <a16:creationId xmlns:a16="http://schemas.microsoft.com/office/drawing/2014/main" id="{6406357C-AF83-EC11-2A92-BA246C1E21A5}"/>
              </a:ext>
            </a:extLst>
          </p:cNvPr>
          <p:cNvSpPr txBox="1">
            <a:spLocks/>
          </p:cNvSpPr>
          <p:nvPr/>
        </p:nvSpPr>
        <p:spPr>
          <a:xfrm>
            <a:off x="216245" y="109027"/>
            <a:ext cx="11376025" cy="425229"/>
          </a:xfrm>
          <a:prstGeom prst="rect">
            <a:avLst/>
          </a:prstGeom>
        </p:spPr>
        <p:txBody>
          <a:bodyPr/>
          <a:lstStyle>
            <a:defPPr>
              <a:defRPr lang="en-US"/>
            </a:defPPr>
            <a:lvl1pPr>
              <a:lnSpc>
                <a:spcPct val="90000"/>
              </a:lnSpc>
              <a:spcBef>
                <a:spcPct val="0"/>
              </a:spcBef>
              <a:buNone/>
              <a:defRPr sz="2400" b="1">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none" spc="0" normalizeH="0" baseline="0" noProof="0" dirty="0">
                <a:ln>
                  <a:noFill/>
                </a:ln>
                <a:solidFill>
                  <a:srgbClr val="0033A0"/>
                </a:solidFill>
                <a:effectLst/>
                <a:uLnTx/>
                <a:uFillTx/>
                <a:latin typeface="Calibri" panose="020F0502020204030204" pitchFamily="34" charset="0"/>
                <a:ea typeface="+mj-ea"/>
                <a:cs typeface="Calibri" panose="020F0502020204030204" pitchFamily="34" charset="0"/>
              </a:rPr>
              <a:t>Location-based vs. Market-based Scope 2 estimation</a:t>
            </a:r>
          </a:p>
        </p:txBody>
      </p:sp>
      <p:sp>
        <p:nvSpPr>
          <p:cNvPr id="5" name="Slide Number Placeholder 4">
            <a:extLst>
              <a:ext uri="{FF2B5EF4-FFF2-40B4-BE49-F238E27FC236}">
                <a16:creationId xmlns:a16="http://schemas.microsoft.com/office/drawing/2014/main" id="{74CD4E56-819C-3047-4266-AD89A98AAAF0}"/>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7" name="Date Placeholder 1">
            <a:extLst>
              <a:ext uri="{FF2B5EF4-FFF2-40B4-BE49-F238E27FC236}">
                <a16:creationId xmlns:a16="http://schemas.microsoft.com/office/drawing/2014/main" id="{0392222F-4B01-0213-A01F-5B90F3E7CDF1}"/>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0" name="Footer Placeholder 2">
            <a:extLst>
              <a:ext uri="{FF2B5EF4-FFF2-40B4-BE49-F238E27FC236}">
                <a16:creationId xmlns:a16="http://schemas.microsoft.com/office/drawing/2014/main" id="{5B476CE5-33E6-8E1F-5B07-1A72FD4E9412}"/>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1" name="Date Placeholder 1">
            <a:extLst>
              <a:ext uri="{FF2B5EF4-FFF2-40B4-BE49-F238E27FC236}">
                <a16:creationId xmlns:a16="http://schemas.microsoft.com/office/drawing/2014/main" id="{A886900D-FCFC-6B9C-D51C-931B50826016}"/>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3476029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A48477-F28B-DFDD-F0F6-24C5C8801AA0}"/>
            </a:ext>
          </a:extLst>
        </p:cNvPr>
        <p:cNvGrpSpPr/>
        <p:nvPr/>
      </p:nvGrpSpPr>
      <p:grpSpPr>
        <a:xfrm>
          <a:off x="0" y="0"/>
          <a:ext cx="0" cy="0"/>
          <a:chOff x="0" y="0"/>
          <a:chExt cx="0" cy="0"/>
        </a:xfrm>
      </p:grpSpPr>
      <p:sp>
        <p:nvSpPr>
          <p:cNvPr id="72" name="Rectangle 71">
            <a:extLst>
              <a:ext uri="{FF2B5EF4-FFF2-40B4-BE49-F238E27FC236}">
                <a16:creationId xmlns:a16="http://schemas.microsoft.com/office/drawing/2014/main" id="{0D522093-F1C6-B63C-3F6C-D5E72DB2C680}"/>
              </a:ext>
            </a:extLst>
          </p:cNvPr>
          <p:cNvSpPr/>
          <p:nvPr/>
        </p:nvSpPr>
        <p:spPr>
          <a:xfrm>
            <a:off x="-209550" y="515639"/>
            <a:ext cx="12611100" cy="5625280"/>
          </a:xfrm>
          <a:prstGeom prst="rect">
            <a:avLst/>
          </a:prstGeom>
          <a:solidFill>
            <a:schemeClr val="accent6">
              <a:lumMod val="20000"/>
              <a:lumOff val="80000"/>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F7475976-FE2A-D431-7E22-B203F51FC01E}"/>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9" name="ZoneTexte 8">
            <a:extLst>
              <a:ext uri="{FF2B5EF4-FFF2-40B4-BE49-F238E27FC236}">
                <a16:creationId xmlns:a16="http://schemas.microsoft.com/office/drawing/2014/main" id="{96A1112A-B956-F08F-E985-86C6A7666165}"/>
              </a:ext>
            </a:extLst>
          </p:cNvPr>
          <p:cNvSpPr txBox="1"/>
          <p:nvPr/>
        </p:nvSpPr>
        <p:spPr>
          <a:xfrm>
            <a:off x="201773" y="-48"/>
            <a:ext cx="11850332" cy="475130"/>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Sustainability in Europe</a:t>
            </a:r>
          </a:p>
        </p:txBody>
      </p:sp>
      <p:sp>
        <p:nvSpPr>
          <p:cNvPr id="68" name="Text 39">
            <a:extLst>
              <a:ext uri="{FF2B5EF4-FFF2-40B4-BE49-F238E27FC236}">
                <a16:creationId xmlns:a16="http://schemas.microsoft.com/office/drawing/2014/main" id="{B682C7FC-52E6-4C72-E9BA-9FD0A171A0DF}"/>
              </a:ext>
            </a:extLst>
          </p:cNvPr>
          <p:cNvSpPr/>
          <p:nvPr/>
        </p:nvSpPr>
        <p:spPr>
          <a:xfrm>
            <a:off x="201773" y="648456"/>
            <a:ext cx="11838002" cy="5368216"/>
          </a:xfrm>
          <a:prstGeom prst="rect">
            <a:avLst/>
          </a:prstGeom>
          <a:noFill/>
          <a:ln/>
        </p:spPr>
        <p:txBody>
          <a:bodyPr wrap="square" lIns="0" tIns="0" rIns="0" bIns="0" rtlCol="0" anchor="ctr" anchorCtr="0">
            <a:noAutofit/>
          </a:bodyPr>
          <a:lstStyle/>
          <a:p>
            <a:pPr marL="285750" marR="0" lvl="0" indent="-285750" algn="l" defTabSz="914400" rtl="0" eaLnBrk="1" fontAlgn="auto" latinLnBrk="0" hangingPunct="1">
              <a:lnSpc>
                <a:spcPts val="1700"/>
              </a:lnSpc>
              <a:spcBef>
                <a:spcPts val="0"/>
              </a:spcBef>
              <a:spcAft>
                <a:spcPts val="0"/>
              </a:spcAft>
              <a:buClrTx/>
              <a:buSzPct val="90000"/>
              <a:buFont typeface="Wingdings" pitchFamily="2" charset="2"/>
              <a:buChar char="Ø"/>
              <a:tabLst/>
              <a:defRPr/>
            </a:pPr>
            <a:r>
              <a:rPr kumimoji="0" lang="en-US" sz="1600" b="1" i="0" u="none" strike="noStrike" kern="1200" cap="none" spc="0" normalizeH="0" baseline="0" noProof="0" dirty="0">
                <a:ln>
                  <a:noFill/>
                </a:ln>
                <a:solidFill>
                  <a:srgbClr val="1E3063"/>
                </a:solidFill>
                <a:effectLst/>
                <a:uLnTx/>
                <a:uFillTx/>
                <a:latin typeface="Aptos" panose="020B0004020202020204" pitchFamily="34" charset="0"/>
                <a:ea typeface="+mn-ea"/>
                <a:cs typeface="+mn-cs"/>
              </a:rPr>
              <a:t>United Nations - 2030 Agenda for Sustainable Development.</a:t>
            </a:r>
          </a:p>
          <a:p>
            <a:pPr marL="285750" marR="0" lvl="0" indent="-285750" algn="l" defTabSz="914400" rtl="0" eaLnBrk="1" fontAlgn="auto" latinLnBrk="0" hangingPunct="1">
              <a:lnSpc>
                <a:spcPts val="1700"/>
              </a:lnSpc>
              <a:spcBef>
                <a:spcPts val="0"/>
              </a:spcBef>
              <a:spcAft>
                <a:spcPts val="0"/>
              </a:spcAft>
              <a:buClrTx/>
              <a:buSzPct val="90000"/>
              <a:buFont typeface="Wingdings" pitchFamily="2" charset="2"/>
              <a:buChar char="Ø"/>
              <a:tabLst/>
              <a:defRPr/>
            </a:pPr>
            <a:endParaRPr kumimoji="0" lang="en-US" sz="1600" b="1" i="0" u="none" strike="noStrike" kern="1200" cap="none" spc="0" normalizeH="0" baseline="0" noProof="0" dirty="0">
              <a:ln>
                <a:noFill/>
              </a:ln>
              <a:solidFill>
                <a:srgbClr val="1E3063"/>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ts val="1700"/>
              </a:lnSpc>
              <a:spcBef>
                <a:spcPts val="0"/>
              </a:spcBef>
              <a:spcAft>
                <a:spcPts val="0"/>
              </a:spcAft>
              <a:buClrTx/>
              <a:buSzPct val="90000"/>
              <a:buFont typeface="Wingdings" pitchFamily="2" charset="2"/>
              <a:buChar char="Ø"/>
              <a:tabLst/>
              <a:defRPr/>
            </a:pPr>
            <a:endParaRPr kumimoji="0" lang="en-US" sz="1600" b="1" i="0" u="none" strike="noStrike" kern="1200" cap="none" spc="0" normalizeH="0" baseline="0" noProof="0" dirty="0">
              <a:ln>
                <a:noFill/>
              </a:ln>
              <a:solidFill>
                <a:srgbClr val="1E3063"/>
              </a:solidFill>
              <a:effectLst/>
              <a:uLnTx/>
              <a:uFillTx/>
              <a:latin typeface="Aptos" panose="020B0004020202020204" pitchFamily="34" charset="0"/>
              <a:ea typeface="+mn-ea"/>
              <a:cs typeface="+mn-cs"/>
            </a:endParaRPr>
          </a:p>
          <a:p>
            <a:pPr marL="285750" lvl="0" indent="-285750">
              <a:lnSpc>
                <a:spcPts val="1700"/>
              </a:lnSpc>
              <a:buSzPct val="90000"/>
              <a:buFont typeface="Wingdings" pitchFamily="2" charset="2"/>
              <a:buChar char="Ø"/>
              <a:defRPr/>
            </a:pPr>
            <a:r>
              <a:rPr lang="en-US" sz="1600" b="1" i="1" dirty="0">
                <a:solidFill>
                  <a:srgbClr val="1E3063"/>
                </a:solidFill>
                <a:latin typeface="Aptos" panose="020B0004020202020204" pitchFamily="34" charset="0"/>
              </a:rPr>
              <a:t>« … </a:t>
            </a:r>
            <a:r>
              <a:rPr kumimoji="0" lang="en-US" sz="1600" b="1" i="1" u="none" strike="noStrike" kern="1200" cap="none" spc="0" normalizeH="0" baseline="0" noProof="0" dirty="0">
                <a:ln>
                  <a:noFill/>
                </a:ln>
                <a:solidFill>
                  <a:srgbClr val="1E3063"/>
                </a:solidFill>
                <a:effectLst/>
                <a:uLnTx/>
                <a:uFillTx/>
                <a:latin typeface="Aptos" panose="020B0004020202020204" pitchFamily="34" charset="0"/>
                <a:ea typeface="+mn-ea"/>
                <a:cs typeface="+mn-cs"/>
              </a:rPr>
              <a:t>Building a climate-neutral, green, fair and social Europe – Green Deal</a:t>
            </a:r>
            <a:r>
              <a:rPr lang="en-US" sz="1600" b="1" i="1" dirty="0">
                <a:solidFill>
                  <a:srgbClr val="1E3063"/>
                </a:solidFill>
                <a:latin typeface="Aptos" panose="020B0004020202020204" pitchFamily="34" charset="0"/>
              </a:rPr>
              <a:t> …»</a:t>
            </a:r>
            <a:endParaRPr kumimoji="0" lang="en-US" sz="1600" b="1" i="1" u="none" strike="noStrike" kern="1200" cap="none" spc="0" normalizeH="0" baseline="0" noProof="0" dirty="0">
              <a:ln>
                <a:noFill/>
              </a:ln>
              <a:solidFill>
                <a:srgbClr val="1E3063"/>
              </a:solidFill>
              <a:effectLst/>
              <a:uLnTx/>
              <a:uFillTx/>
              <a:latin typeface="Aptos" panose="020B0004020202020204" pitchFamily="34" charset="0"/>
              <a:ea typeface="+mn-ea"/>
              <a:cs typeface="+mn-cs"/>
            </a:endParaRPr>
          </a:p>
          <a:p>
            <a:pPr lvl="0">
              <a:lnSpc>
                <a:spcPts val="1700"/>
              </a:lnSpc>
              <a:buSzPct val="90000"/>
              <a:defRPr/>
            </a:pPr>
            <a:endParaRPr lang="en-US" sz="1600" b="1" i="1" dirty="0">
              <a:solidFill>
                <a:srgbClr val="1E3063"/>
              </a:solidFill>
              <a:latin typeface="Aptos" panose="020B0004020202020204" pitchFamily="34" charset="0"/>
            </a:endParaRPr>
          </a:p>
          <a:p>
            <a:pPr marL="285750" lvl="0" indent="-285750">
              <a:lnSpc>
                <a:spcPts val="1700"/>
              </a:lnSpc>
              <a:buSzPct val="90000"/>
              <a:buFont typeface="Wingdings" pitchFamily="2" charset="2"/>
              <a:buChar char="Ø"/>
              <a:defRPr/>
            </a:pPr>
            <a:endParaRPr lang="en-US" sz="1600" b="1" i="1" dirty="0">
              <a:solidFill>
                <a:srgbClr val="1E3063"/>
              </a:solidFill>
              <a:latin typeface="Aptos" panose="020B0004020202020204" pitchFamily="34" charset="0"/>
            </a:endParaRPr>
          </a:p>
          <a:p>
            <a:pPr marL="285750" indent="-285750">
              <a:lnSpc>
                <a:spcPts val="1700"/>
              </a:lnSpc>
              <a:buSzPct val="90000"/>
              <a:buFont typeface="Wingdings" pitchFamily="2" charset="2"/>
              <a:buChar char="Ø"/>
              <a:defRPr/>
            </a:pPr>
            <a:r>
              <a:rPr lang="en-US" sz="1600" b="1" dirty="0">
                <a:solidFill>
                  <a:srgbClr val="1E3063"/>
                </a:solidFill>
                <a:latin typeface="Aptos" panose="020B0004020202020204" pitchFamily="34" charset="0"/>
              </a:rPr>
              <a:t>UN Sustainable Development Goals.</a:t>
            </a:r>
          </a:p>
          <a:p>
            <a:pPr marL="285750" lvl="0" indent="-285750">
              <a:lnSpc>
                <a:spcPts val="1700"/>
              </a:lnSpc>
              <a:buSzPct val="90000"/>
              <a:buFont typeface="Wingdings" pitchFamily="2" charset="2"/>
              <a:buChar char="Ø"/>
              <a:defRPr/>
            </a:pPr>
            <a:endParaRPr lang="en-US" sz="1600" b="1" dirty="0">
              <a:solidFill>
                <a:srgbClr val="1E3063"/>
              </a:solidFill>
              <a:latin typeface="Aptos" panose="020B0004020202020204" pitchFamily="34" charset="0"/>
            </a:endParaRPr>
          </a:p>
          <a:p>
            <a:pPr lvl="0">
              <a:lnSpc>
                <a:spcPts val="1700"/>
              </a:lnSpc>
              <a:buSzPct val="90000"/>
              <a:defRPr/>
            </a:pPr>
            <a:endParaRPr lang="en-US" sz="1600" b="1" dirty="0">
              <a:solidFill>
                <a:srgbClr val="1E3063"/>
              </a:solidFill>
              <a:latin typeface="Aptos" panose="020B0004020202020204" pitchFamily="34" charset="0"/>
            </a:endParaRPr>
          </a:p>
          <a:p>
            <a:pPr marL="285750" lvl="0" indent="-285750">
              <a:lnSpc>
                <a:spcPts val="1700"/>
              </a:lnSpc>
              <a:buSzPct val="90000"/>
              <a:buFont typeface="Wingdings" pitchFamily="2" charset="2"/>
              <a:buChar char="Ø"/>
              <a:defRPr/>
            </a:pPr>
            <a:r>
              <a:rPr lang="en-US" sz="1600" b="1" dirty="0">
                <a:solidFill>
                  <a:srgbClr val="1E3063"/>
                </a:solidFill>
                <a:latin typeface="Aptos" panose="020B0004020202020204" pitchFamily="34" charset="0"/>
              </a:rPr>
              <a:t>EU Directives:</a:t>
            </a:r>
          </a:p>
          <a:p>
            <a:pPr marL="742950" lvl="1" indent="-285750">
              <a:spcBef>
                <a:spcPts val="600"/>
              </a:spcBef>
              <a:buSzPct val="90000"/>
              <a:buFont typeface="Courier New" panose="02070309020205020404" pitchFamily="49" charset="0"/>
              <a:buChar char="o"/>
              <a:defRPr/>
            </a:pPr>
            <a:r>
              <a:rPr lang="en-US" sz="1600" b="1" dirty="0">
                <a:solidFill>
                  <a:srgbClr val="1E3063"/>
                </a:solidFill>
                <a:latin typeface="Aptos" panose="020B0004020202020204" pitchFamily="34" charset="0"/>
              </a:rPr>
              <a:t>CSRD (Corporate Sustainability Reporting Directive) - Reporting</a:t>
            </a:r>
          </a:p>
          <a:p>
            <a:pPr marL="742950" lvl="1" indent="-285750">
              <a:spcBef>
                <a:spcPts val="600"/>
              </a:spcBef>
              <a:buSzPct val="90000"/>
              <a:buFont typeface="Courier New" panose="02070309020205020404" pitchFamily="49" charset="0"/>
              <a:buChar char="o"/>
              <a:defRPr/>
            </a:pPr>
            <a:r>
              <a:rPr lang="en-US" sz="1600" b="1" dirty="0">
                <a:solidFill>
                  <a:srgbClr val="1E3063"/>
                </a:solidFill>
                <a:latin typeface="Aptos" panose="020B0004020202020204" pitchFamily="34" charset="0"/>
              </a:rPr>
              <a:t>CS3D (Corporate Sust. Due Diligence Directive) - Supply Chain Due Diligence </a:t>
            </a:r>
          </a:p>
          <a:p>
            <a:pPr lvl="0">
              <a:lnSpc>
                <a:spcPts val="1700"/>
              </a:lnSpc>
              <a:buSzPct val="90000"/>
              <a:defRPr/>
            </a:pPr>
            <a:endParaRPr lang="en-US" sz="1600" b="1" dirty="0">
              <a:solidFill>
                <a:srgbClr val="1E3063"/>
              </a:solidFill>
              <a:latin typeface="Aptos" panose="020B0004020202020204" pitchFamily="34" charset="0"/>
            </a:endParaRPr>
          </a:p>
          <a:p>
            <a:pPr lvl="0">
              <a:lnSpc>
                <a:spcPts val="1700"/>
              </a:lnSpc>
              <a:buSzPct val="90000"/>
              <a:defRPr/>
            </a:pPr>
            <a:endParaRPr lang="en-US" sz="1600" b="1" dirty="0">
              <a:solidFill>
                <a:srgbClr val="1E3063"/>
              </a:solidFill>
              <a:latin typeface="Aptos" panose="020B0004020202020204" pitchFamily="34" charset="0"/>
            </a:endParaRPr>
          </a:p>
          <a:p>
            <a:pPr marL="285750" lvl="0" indent="-285750">
              <a:lnSpc>
                <a:spcPts val="1700"/>
              </a:lnSpc>
              <a:buSzPct val="90000"/>
              <a:buFont typeface="Wingdings" pitchFamily="2" charset="2"/>
              <a:buChar char="Ø"/>
              <a:defRPr/>
            </a:pPr>
            <a:r>
              <a:rPr lang="en-US" sz="1600" b="1" dirty="0">
                <a:solidFill>
                  <a:srgbClr val="1E3063"/>
                </a:solidFill>
                <a:latin typeface="Aptos" panose="020B0004020202020204" pitchFamily="34" charset="0"/>
              </a:rPr>
              <a:t>EU Framework : ESPR (Ecodesign for Sustainable Products Regulation).</a:t>
            </a:r>
          </a:p>
          <a:p>
            <a:pPr marL="285750" lvl="0" indent="-285750">
              <a:lnSpc>
                <a:spcPts val="1700"/>
              </a:lnSpc>
              <a:buSzPct val="90000"/>
              <a:buFont typeface="Wingdings" pitchFamily="2" charset="2"/>
              <a:buChar char="Ø"/>
              <a:defRPr/>
            </a:pPr>
            <a:endParaRPr lang="en-US" sz="1600" b="1" dirty="0">
              <a:solidFill>
                <a:srgbClr val="1E3063"/>
              </a:solidFill>
              <a:latin typeface="Aptos" panose="020B0004020202020204" pitchFamily="34" charset="0"/>
            </a:endParaRPr>
          </a:p>
          <a:p>
            <a:pPr marL="285750" lvl="0" indent="-285750">
              <a:lnSpc>
                <a:spcPts val="1700"/>
              </a:lnSpc>
              <a:buSzPct val="90000"/>
              <a:buFont typeface="Wingdings" pitchFamily="2" charset="2"/>
              <a:buChar char="Ø"/>
              <a:defRPr/>
            </a:pPr>
            <a:endParaRPr lang="en-US" sz="1600" b="1" dirty="0">
              <a:solidFill>
                <a:srgbClr val="1E3063"/>
              </a:solidFill>
              <a:latin typeface="Aptos" panose="020B0004020202020204" pitchFamily="34" charset="0"/>
            </a:endParaRPr>
          </a:p>
          <a:p>
            <a:pPr marL="285750" lvl="0" indent="-285750">
              <a:lnSpc>
                <a:spcPts val="1700"/>
              </a:lnSpc>
              <a:buSzPct val="90000"/>
              <a:buFont typeface="Wingdings" pitchFamily="2" charset="2"/>
              <a:buChar char="Ø"/>
              <a:defRPr/>
            </a:pPr>
            <a:r>
              <a:rPr lang="en-US" sz="1600" b="1" dirty="0">
                <a:solidFill>
                  <a:srgbClr val="1E3063"/>
                </a:solidFill>
                <a:latin typeface="Aptos" panose="020B0004020202020204" pitchFamily="34" charset="0"/>
              </a:rPr>
              <a:t>2030 Agendas in EU in favor of Sustainable Development. </a:t>
            </a:r>
          </a:p>
          <a:p>
            <a:pPr lvl="0">
              <a:lnSpc>
                <a:spcPts val="1700"/>
              </a:lnSpc>
              <a:buSzPct val="90000"/>
              <a:defRPr/>
            </a:pPr>
            <a:endParaRPr lang="en-US" sz="1600" b="1" dirty="0">
              <a:solidFill>
                <a:srgbClr val="1E3063"/>
              </a:solidFill>
              <a:latin typeface="Aptos" panose="020B0004020202020204" pitchFamily="34" charset="0"/>
            </a:endParaRPr>
          </a:p>
        </p:txBody>
      </p:sp>
      <p:pic>
        <p:nvPicPr>
          <p:cNvPr id="2" name="Picture 1">
            <a:extLst>
              <a:ext uri="{FF2B5EF4-FFF2-40B4-BE49-F238E27FC236}">
                <a16:creationId xmlns:a16="http://schemas.microsoft.com/office/drawing/2014/main" id="{273AD20E-C90B-4579-8A48-2F6D54E50191}"/>
              </a:ext>
            </a:extLst>
          </p:cNvPr>
          <p:cNvPicPr>
            <a:picLocks noChangeAspect="1"/>
          </p:cNvPicPr>
          <p:nvPr/>
        </p:nvPicPr>
        <p:blipFill>
          <a:blip r:embed="rId3"/>
          <a:stretch>
            <a:fillRect/>
          </a:stretch>
        </p:blipFill>
        <p:spPr>
          <a:xfrm>
            <a:off x="9201751" y="625075"/>
            <a:ext cx="2850353" cy="621208"/>
          </a:xfrm>
          <a:prstGeom prst="rect">
            <a:avLst/>
          </a:prstGeom>
        </p:spPr>
      </p:pic>
      <p:pic>
        <p:nvPicPr>
          <p:cNvPr id="7" name="Image 23">
            <a:extLst>
              <a:ext uri="{FF2B5EF4-FFF2-40B4-BE49-F238E27FC236}">
                <a16:creationId xmlns:a16="http://schemas.microsoft.com/office/drawing/2014/main" id="{6125C803-C11C-2CC7-25BD-B3FA76361E9B}"/>
              </a:ext>
            </a:extLst>
          </p:cNvPr>
          <p:cNvPicPr>
            <a:picLocks noChangeAspect="1"/>
          </p:cNvPicPr>
          <p:nvPr/>
        </p:nvPicPr>
        <p:blipFill>
          <a:blip r:embed="rId4"/>
          <a:stretch>
            <a:fillRect/>
          </a:stretch>
        </p:blipFill>
        <p:spPr>
          <a:xfrm>
            <a:off x="9199520" y="4470222"/>
            <a:ext cx="1756136" cy="1132004"/>
          </a:xfrm>
          <a:prstGeom prst="rect">
            <a:avLst/>
          </a:prstGeom>
          <a:ln>
            <a:solidFill>
              <a:schemeClr val="accent6">
                <a:lumMod val="50000"/>
              </a:schemeClr>
            </a:solidFill>
          </a:ln>
        </p:spPr>
      </p:pic>
      <p:pic>
        <p:nvPicPr>
          <p:cNvPr id="8" name="Image 24">
            <a:extLst>
              <a:ext uri="{FF2B5EF4-FFF2-40B4-BE49-F238E27FC236}">
                <a16:creationId xmlns:a16="http://schemas.microsoft.com/office/drawing/2014/main" id="{F654C0A9-4062-7F02-07A6-8DC600818606}"/>
              </a:ext>
            </a:extLst>
          </p:cNvPr>
          <p:cNvPicPr>
            <a:picLocks noChangeAspect="1"/>
          </p:cNvPicPr>
          <p:nvPr/>
        </p:nvPicPr>
        <p:blipFill>
          <a:blip r:embed="rId5"/>
          <a:stretch>
            <a:fillRect/>
          </a:stretch>
        </p:blipFill>
        <p:spPr>
          <a:xfrm>
            <a:off x="11068247" y="4470222"/>
            <a:ext cx="971527" cy="1132003"/>
          </a:xfrm>
          <a:prstGeom prst="rect">
            <a:avLst/>
          </a:prstGeom>
          <a:ln>
            <a:solidFill>
              <a:schemeClr val="accent6">
                <a:lumMod val="50000"/>
              </a:schemeClr>
            </a:solidFill>
          </a:ln>
        </p:spPr>
      </p:pic>
      <p:pic>
        <p:nvPicPr>
          <p:cNvPr id="11" name="Image 16">
            <a:extLst>
              <a:ext uri="{FF2B5EF4-FFF2-40B4-BE49-F238E27FC236}">
                <a16:creationId xmlns:a16="http://schemas.microsoft.com/office/drawing/2014/main" id="{7F6C7D7E-99B8-8D13-7A53-40081C99A69C}"/>
              </a:ext>
            </a:extLst>
          </p:cNvPr>
          <p:cNvPicPr>
            <a:picLocks noChangeAspect="1"/>
          </p:cNvPicPr>
          <p:nvPr/>
        </p:nvPicPr>
        <p:blipFill>
          <a:blip r:embed="rId6"/>
          <a:stretch>
            <a:fillRect/>
          </a:stretch>
        </p:blipFill>
        <p:spPr>
          <a:xfrm>
            <a:off x="9201751" y="1369758"/>
            <a:ext cx="2840255" cy="1776232"/>
          </a:xfrm>
          <a:prstGeom prst="rect">
            <a:avLst/>
          </a:prstGeom>
          <a:ln>
            <a:solidFill>
              <a:schemeClr val="accent6">
                <a:lumMod val="50000"/>
              </a:schemeClr>
            </a:solidFill>
          </a:ln>
        </p:spPr>
      </p:pic>
      <p:pic>
        <p:nvPicPr>
          <p:cNvPr id="13" name="Picture 12">
            <a:extLst>
              <a:ext uri="{FF2B5EF4-FFF2-40B4-BE49-F238E27FC236}">
                <a16:creationId xmlns:a16="http://schemas.microsoft.com/office/drawing/2014/main" id="{0818A8DD-2DD3-401C-3E4E-953023FCB471}"/>
              </a:ext>
            </a:extLst>
          </p:cNvPr>
          <p:cNvPicPr>
            <a:picLocks noChangeAspect="1"/>
          </p:cNvPicPr>
          <p:nvPr/>
        </p:nvPicPr>
        <p:blipFill>
          <a:blip r:embed="rId7"/>
          <a:stretch>
            <a:fillRect/>
          </a:stretch>
        </p:blipFill>
        <p:spPr>
          <a:xfrm>
            <a:off x="9199520" y="3322731"/>
            <a:ext cx="2840255" cy="940721"/>
          </a:xfrm>
          <a:prstGeom prst="rect">
            <a:avLst/>
          </a:prstGeom>
          <a:ln>
            <a:solidFill>
              <a:schemeClr val="accent6">
                <a:lumMod val="50000"/>
              </a:schemeClr>
            </a:solidFill>
          </a:ln>
        </p:spPr>
      </p:pic>
      <p:sp>
        <p:nvSpPr>
          <p:cNvPr id="3" name="Date Placeholder 1">
            <a:extLst>
              <a:ext uri="{FF2B5EF4-FFF2-40B4-BE49-F238E27FC236}">
                <a16:creationId xmlns:a16="http://schemas.microsoft.com/office/drawing/2014/main" id="{C5233E2E-93F5-9963-4BA8-6A092114DB41}"/>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4" name="Footer Placeholder 2">
            <a:extLst>
              <a:ext uri="{FF2B5EF4-FFF2-40B4-BE49-F238E27FC236}">
                <a16:creationId xmlns:a16="http://schemas.microsoft.com/office/drawing/2014/main" id="{09FD9C4E-5FDC-4D29-3F5C-83D49728A61A}"/>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6" name="Date Placeholder 1">
            <a:extLst>
              <a:ext uri="{FF2B5EF4-FFF2-40B4-BE49-F238E27FC236}">
                <a16:creationId xmlns:a16="http://schemas.microsoft.com/office/drawing/2014/main" id="{54F41E27-8B0C-5424-F9BC-D1E38707DCF2}"/>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FF8D641A-5848-6BAC-40A0-0EADAA2544CC}"/>
              </a:ext>
            </a:extLst>
          </p:cNvPr>
          <p:cNvSpPr txBox="1"/>
          <p:nvPr/>
        </p:nvSpPr>
        <p:spPr>
          <a:xfrm>
            <a:off x="152225" y="5689851"/>
            <a:ext cx="8303118" cy="326821"/>
          </a:xfrm>
          <a:prstGeom prst="rect">
            <a:avLst/>
          </a:prstGeom>
          <a:noFill/>
        </p:spPr>
        <p:txBody>
          <a:bodyPr wrap="square">
            <a:spAutoFit/>
          </a:bodyPr>
          <a:lstStyle/>
          <a:p>
            <a:pPr lvl="0">
              <a:lnSpc>
                <a:spcPts val="1700"/>
              </a:lnSpc>
              <a:buSzPct val="90000"/>
              <a:defRPr/>
            </a:pPr>
            <a:r>
              <a:rPr lang="en-US" sz="2000" b="1" i="1" dirty="0">
                <a:solidFill>
                  <a:srgbClr val="1E3063"/>
                </a:solidFill>
                <a:latin typeface="Aptos" panose="020B0004020202020204" pitchFamily="34" charset="0"/>
              </a:rPr>
              <a:t>« … to reconcile the economy with the way we consume our planet … »</a:t>
            </a:r>
          </a:p>
        </p:txBody>
      </p:sp>
    </p:spTree>
    <p:extLst>
      <p:ext uri="{BB962C8B-B14F-4D97-AF65-F5344CB8AC3E}">
        <p14:creationId xmlns:p14="http://schemas.microsoft.com/office/powerpoint/2010/main" val="1025903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30944190-88DE-3BE5-E197-85805726B065}"/>
              </a:ext>
            </a:extLst>
          </p:cNvPr>
          <p:cNvSpPr/>
          <p:nvPr/>
        </p:nvSpPr>
        <p:spPr>
          <a:xfrm>
            <a:off x="4505608" y="545122"/>
            <a:ext cx="3657561" cy="5584216"/>
          </a:xfrm>
          <a:prstGeom prst="rect">
            <a:avLst/>
          </a:prstGeom>
          <a:solidFill>
            <a:schemeClr val="accent6">
              <a:lumMod val="20000"/>
              <a:lumOff val="80000"/>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29" name="Rectangle 28">
            <a:extLst>
              <a:ext uri="{FF2B5EF4-FFF2-40B4-BE49-F238E27FC236}">
                <a16:creationId xmlns:a16="http://schemas.microsoft.com/office/drawing/2014/main" id="{AC0DC9B6-B03D-71B5-4DF4-97D238E5EA41}"/>
              </a:ext>
            </a:extLst>
          </p:cNvPr>
          <p:cNvSpPr/>
          <p:nvPr/>
        </p:nvSpPr>
        <p:spPr>
          <a:xfrm>
            <a:off x="8408788" y="541405"/>
            <a:ext cx="3657561" cy="5584216"/>
          </a:xfrm>
          <a:prstGeom prst="rect">
            <a:avLst/>
          </a:prstGeom>
          <a:solidFill>
            <a:schemeClr val="accent6">
              <a:lumMod val="20000"/>
              <a:lumOff val="80000"/>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F0EF06DD-5BD6-EA4F-AC7B-131A18B3A910}"/>
              </a:ext>
            </a:extLst>
          </p:cNvPr>
          <p:cNvSpPr/>
          <p:nvPr/>
        </p:nvSpPr>
        <p:spPr>
          <a:xfrm>
            <a:off x="134109" y="545122"/>
            <a:ext cx="4129593" cy="5584216"/>
          </a:xfrm>
          <a:prstGeom prst="rect">
            <a:avLst/>
          </a:prstGeom>
          <a:solidFill>
            <a:schemeClr val="accent6">
              <a:lumMod val="20000"/>
              <a:lumOff val="80000"/>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A11D9823-E6A2-1F8A-F50F-F7BE19BFE5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7543" y="2851289"/>
            <a:ext cx="900817" cy="900817"/>
          </a:xfrm>
          <a:prstGeom prst="rect">
            <a:avLst/>
          </a:prstGeom>
        </p:spPr>
      </p:pic>
      <p:sp>
        <p:nvSpPr>
          <p:cNvPr id="6" name="TextBox 5">
            <a:extLst>
              <a:ext uri="{FF2B5EF4-FFF2-40B4-BE49-F238E27FC236}">
                <a16:creationId xmlns:a16="http://schemas.microsoft.com/office/drawing/2014/main" id="{A29E3DF5-FD6B-B945-3F2E-1906533BD3A3}"/>
              </a:ext>
            </a:extLst>
          </p:cNvPr>
          <p:cNvSpPr txBox="1"/>
          <p:nvPr/>
        </p:nvSpPr>
        <p:spPr>
          <a:xfrm>
            <a:off x="303769" y="3798094"/>
            <a:ext cx="1185479" cy="2046714"/>
          </a:xfrm>
          <a:prstGeom prst="rect">
            <a:avLst/>
          </a:prstGeom>
          <a:noFill/>
        </p:spPr>
        <p:txBody>
          <a:bodyPr wrap="square" lIns="0" tIns="0" rIns="0" bIns="0" rtlCol="0">
            <a:spAutoFit/>
          </a:bodyPr>
          <a:lstStyle/>
          <a:p>
            <a:pPr algn="ctr"/>
            <a:r>
              <a:rPr lang="en-GB" sz="900" b="1" dirty="0">
                <a:latin typeface="Aptos" panose="020B0004020202020204" pitchFamily="34" charset="0"/>
                <a:cs typeface="Calibri" panose="020F0502020204030204" pitchFamily="34" charset="0"/>
              </a:rPr>
              <a:t>Education is one of CERN’s core missions</a:t>
            </a:r>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pPr algn="ctr"/>
            <a:r>
              <a:rPr lang="en-GB" sz="800" b="1" dirty="0">
                <a:latin typeface="Aptos" panose="020B0004020202020204" pitchFamily="34" charset="0"/>
                <a:cs typeface="Calibri" panose="020F0502020204030204" pitchFamily="34" charset="0"/>
              </a:rPr>
              <a:t>Beam Line for Schools Competition</a:t>
            </a:r>
          </a:p>
        </p:txBody>
      </p:sp>
      <p:pic>
        <p:nvPicPr>
          <p:cNvPr id="8" name="Picture 7">
            <a:extLst>
              <a:ext uri="{FF2B5EF4-FFF2-40B4-BE49-F238E27FC236}">
                <a16:creationId xmlns:a16="http://schemas.microsoft.com/office/drawing/2014/main" id="{0F2C515E-9472-A953-7340-A8E69F6A5F7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01147" y="2846620"/>
            <a:ext cx="900817" cy="905485"/>
          </a:xfrm>
          <a:prstGeom prst="rect">
            <a:avLst/>
          </a:prstGeom>
        </p:spPr>
      </p:pic>
      <p:pic>
        <p:nvPicPr>
          <p:cNvPr id="11" name="Picture 10">
            <a:extLst>
              <a:ext uri="{FF2B5EF4-FFF2-40B4-BE49-F238E27FC236}">
                <a16:creationId xmlns:a16="http://schemas.microsoft.com/office/drawing/2014/main" id="{1AAB7FAD-E2DC-3ECB-CA4A-BA5DA0F0A3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2932" y="2846619"/>
            <a:ext cx="905485" cy="905485"/>
          </a:xfrm>
          <a:prstGeom prst="rect">
            <a:avLst/>
          </a:prstGeom>
        </p:spPr>
      </p:pic>
      <p:pic>
        <p:nvPicPr>
          <p:cNvPr id="12" name="Picture 11">
            <a:extLst>
              <a:ext uri="{FF2B5EF4-FFF2-40B4-BE49-F238E27FC236}">
                <a16:creationId xmlns:a16="http://schemas.microsoft.com/office/drawing/2014/main" id="{2C5A32D8-DB6A-7ADF-CA80-7E5BA2C46F6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12565" y="2846620"/>
            <a:ext cx="906864" cy="900818"/>
          </a:xfrm>
          <a:prstGeom prst="rect">
            <a:avLst/>
          </a:prstGeom>
        </p:spPr>
      </p:pic>
      <p:pic>
        <p:nvPicPr>
          <p:cNvPr id="13" name="Picture 12">
            <a:extLst>
              <a:ext uri="{FF2B5EF4-FFF2-40B4-BE49-F238E27FC236}">
                <a16:creationId xmlns:a16="http://schemas.microsoft.com/office/drawing/2014/main" id="{84B6714B-A7BD-D435-97A3-C8297445350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00640" y="2846620"/>
            <a:ext cx="911562" cy="905485"/>
          </a:xfrm>
          <a:prstGeom prst="rect">
            <a:avLst/>
          </a:prstGeom>
        </p:spPr>
      </p:pic>
      <p:pic>
        <p:nvPicPr>
          <p:cNvPr id="14" name="Picture 13">
            <a:extLst>
              <a:ext uri="{FF2B5EF4-FFF2-40B4-BE49-F238E27FC236}">
                <a16:creationId xmlns:a16="http://schemas.microsoft.com/office/drawing/2014/main" id="{7273EE92-BC78-B88C-08F3-AF3AAA1DB85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71999" y="2848953"/>
            <a:ext cx="905485" cy="905485"/>
          </a:xfrm>
          <a:prstGeom prst="rect">
            <a:avLst/>
          </a:prstGeom>
        </p:spPr>
      </p:pic>
      <p:pic>
        <p:nvPicPr>
          <p:cNvPr id="15" name="Picture 14">
            <a:extLst>
              <a:ext uri="{FF2B5EF4-FFF2-40B4-BE49-F238E27FC236}">
                <a16:creationId xmlns:a16="http://schemas.microsoft.com/office/drawing/2014/main" id="{0CAA5D30-2F39-4A16-C81D-37116F95B57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771012" y="2851288"/>
            <a:ext cx="900817" cy="900817"/>
          </a:xfrm>
          <a:prstGeom prst="rect">
            <a:avLst/>
          </a:prstGeom>
        </p:spPr>
      </p:pic>
      <p:pic>
        <p:nvPicPr>
          <p:cNvPr id="16" name="Picture 15">
            <a:extLst>
              <a:ext uri="{FF2B5EF4-FFF2-40B4-BE49-F238E27FC236}">
                <a16:creationId xmlns:a16="http://schemas.microsoft.com/office/drawing/2014/main" id="{1F3DCE60-43B2-B956-4407-3D8247CC43B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93785" y="4621124"/>
            <a:ext cx="970277" cy="887952"/>
          </a:xfrm>
          <a:prstGeom prst="rect">
            <a:avLst/>
          </a:prstGeom>
        </p:spPr>
      </p:pic>
      <p:sp>
        <p:nvSpPr>
          <p:cNvPr id="19" name="TextBox 18">
            <a:extLst>
              <a:ext uri="{FF2B5EF4-FFF2-40B4-BE49-F238E27FC236}">
                <a16:creationId xmlns:a16="http://schemas.microsoft.com/office/drawing/2014/main" id="{DC90D1E2-BEBF-08A7-E315-CADC5D8E0916}"/>
              </a:ext>
            </a:extLst>
          </p:cNvPr>
          <p:cNvSpPr txBox="1"/>
          <p:nvPr/>
        </p:nvSpPr>
        <p:spPr>
          <a:xfrm>
            <a:off x="1546579" y="3798094"/>
            <a:ext cx="1345801" cy="2046714"/>
          </a:xfrm>
          <a:prstGeom prst="rect">
            <a:avLst/>
          </a:prstGeom>
          <a:noFill/>
        </p:spPr>
        <p:txBody>
          <a:bodyPr wrap="square" lIns="0" tIns="0" rIns="0" bIns="0" rtlCol="0">
            <a:spAutoFit/>
          </a:bodyPr>
          <a:lstStyle/>
          <a:p>
            <a:pPr algn="ctr"/>
            <a:r>
              <a:rPr lang="en-GB" sz="900" b="1" dirty="0">
                <a:latin typeface="Aptos" panose="020B0004020202020204" pitchFamily="34" charset="0"/>
                <a:cs typeface="Calibri" panose="020F0502020204030204" pitchFamily="34" charset="0"/>
              </a:rPr>
              <a:t>Diversity is a </a:t>
            </a:r>
            <a:br>
              <a:rPr lang="en-GB" sz="900" b="1" dirty="0">
                <a:latin typeface="Aptos" panose="020B0004020202020204" pitchFamily="34" charset="0"/>
                <a:cs typeface="Calibri" panose="020F0502020204030204" pitchFamily="34" charset="0"/>
              </a:rPr>
            </a:br>
            <a:r>
              <a:rPr lang="en-GB" sz="900" b="1" dirty="0">
                <a:latin typeface="Aptos" panose="020B0004020202020204" pitchFamily="34" charset="0"/>
                <a:cs typeface="Calibri" panose="020F0502020204030204" pitchFamily="34" charset="0"/>
              </a:rPr>
              <a:t>core value for CERN</a:t>
            </a: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endParaRPr lang="en-GB" sz="900" dirty="0">
              <a:latin typeface="Aptos" panose="020B0004020202020204" pitchFamily="34" charset="0"/>
              <a:cs typeface="Calibri" panose="020F0502020204030204" pitchFamily="34" charset="0"/>
            </a:endParaRPr>
          </a:p>
          <a:p>
            <a:pPr algn="ctr"/>
            <a:r>
              <a:rPr lang="en-GB" sz="800" b="1" dirty="0">
                <a:latin typeface="Aptos" panose="020B0004020202020204" pitchFamily="34" charset="0"/>
                <a:cs typeface="Calibri" panose="020F0502020204030204" pitchFamily="34" charset="0"/>
              </a:rPr>
              <a:t>25BY’25 Diversity and Inclusion Initiative</a:t>
            </a:r>
          </a:p>
        </p:txBody>
      </p:sp>
      <p:pic>
        <p:nvPicPr>
          <p:cNvPr id="23" name="Picture 22">
            <a:extLst>
              <a:ext uri="{FF2B5EF4-FFF2-40B4-BE49-F238E27FC236}">
                <a16:creationId xmlns:a16="http://schemas.microsoft.com/office/drawing/2014/main" id="{0BF16855-329F-DCD5-4219-FAB8D232C92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745258" y="4621124"/>
            <a:ext cx="1012521" cy="887952"/>
          </a:xfrm>
          <a:prstGeom prst="rect">
            <a:avLst/>
          </a:prstGeom>
        </p:spPr>
      </p:pic>
      <p:sp>
        <p:nvSpPr>
          <p:cNvPr id="24" name="TextBox 23">
            <a:extLst>
              <a:ext uri="{FF2B5EF4-FFF2-40B4-BE49-F238E27FC236}">
                <a16:creationId xmlns:a16="http://schemas.microsoft.com/office/drawing/2014/main" id="{EA363C72-A9E9-6C26-15DC-9B1CD40BCE1F}"/>
              </a:ext>
            </a:extLst>
          </p:cNvPr>
          <p:cNvSpPr txBox="1"/>
          <p:nvPr/>
        </p:nvSpPr>
        <p:spPr>
          <a:xfrm>
            <a:off x="2958815" y="3798094"/>
            <a:ext cx="1185479" cy="2046714"/>
          </a:xfrm>
          <a:prstGeom prst="rect">
            <a:avLst/>
          </a:prstGeom>
          <a:noFill/>
        </p:spPr>
        <p:txBody>
          <a:bodyPr wrap="square" lIns="0" tIns="0" rIns="0" bIns="0" rtlCol="0">
            <a:spAutoFit/>
          </a:bodyPr>
          <a:lstStyle/>
          <a:p>
            <a:pPr algn="ctr"/>
            <a:r>
              <a:rPr lang="en-GB" sz="900" b="1" dirty="0">
                <a:latin typeface="Aptos" panose="020B0004020202020204" pitchFamily="34" charset="0"/>
                <a:cs typeface="Calibri" panose="020F0502020204030204" pitchFamily="34" charset="0"/>
              </a:rPr>
              <a:t>CERN is a model</a:t>
            </a:r>
          </a:p>
          <a:p>
            <a:pPr algn="ctr"/>
            <a:r>
              <a:rPr lang="en-GB" sz="900" b="1" dirty="0">
                <a:latin typeface="Aptos" panose="020B0004020202020204" pitchFamily="34" charset="0"/>
                <a:cs typeface="Calibri" panose="020F0502020204030204" pitchFamily="34" charset="0"/>
              </a:rPr>
              <a:t>for collaboration</a:t>
            </a:r>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pPr algn="ctr"/>
            <a:r>
              <a:rPr lang="en-GB" sz="800" b="1" dirty="0">
                <a:latin typeface="Aptos" panose="020B0004020202020204" pitchFamily="34" charset="0"/>
                <a:cs typeface="Calibri" panose="020F0502020204030204" pitchFamily="34" charset="0"/>
              </a:rPr>
              <a:t>Synchrotron Light Source (SESAME) in Jordan</a:t>
            </a:r>
            <a:endParaRPr lang="en-GB" sz="800" dirty="0">
              <a:latin typeface="Aptos" panose="020B0004020202020204" pitchFamily="34" charset="0"/>
              <a:cs typeface="Calibri" panose="020F0502020204030204" pitchFamily="34" charset="0"/>
            </a:endParaRPr>
          </a:p>
        </p:txBody>
      </p:sp>
      <p:pic>
        <p:nvPicPr>
          <p:cNvPr id="25" name="Picture 24">
            <a:extLst>
              <a:ext uri="{FF2B5EF4-FFF2-40B4-BE49-F238E27FC236}">
                <a16:creationId xmlns:a16="http://schemas.microsoft.com/office/drawing/2014/main" id="{E867C286-DFE7-B31D-7C0F-844AED9BE8F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025442" y="4621124"/>
            <a:ext cx="1043149" cy="887952"/>
          </a:xfrm>
          <a:prstGeom prst="rect">
            <a:avLst/>
          </a:prstGeom>
        </p:spPr>
      </p:pic>
      <p:pic>
        <p:nvPicPr>
          <p:cNvPr id="34" name="Picture 33">
            <a:extLst>
              <a:ext uri="{FF2B5EF4-FFF2-40B4-BE49-F238E27FC236}">
                <a16:creationId xmlns:a16="http://schemas.microsoft.com/office/drawing/2014/main" id="{673B4D07-9E1B-2DDC-DD58-A9EACFDD9435}"/>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760738" y="943271"/>
            <a:ext cx="3154231" cy="1375433"/>
          </a:xfrm>
          <a:prstGeom prst="rect">
            <a:avLst/>
          </a:prstGeom>
        </p:spPr>
      </p:pic>
      <p:pic>
        <p:nvPicPr>
          <p:cNvPr id="36" name="Picture 35">
            <a:extLst>
              <a:ext uri="{FF2B5EF4-FFF2-40B4-BE49-F238E27FC236}">
                <a16:creationId xmlns:a16="http://schemas.microsoft.com/office/drawing/2014/main" id="{5B24EFD2-221C-92CF-FE4A-C8C0EE447D26}"/>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16336" y="941685"/>
            <a:ext cx="3495508" cy="1377019"/>
          </a:xfrm>
          <a:prstGeom prst="rect">
            <a:avLst/>
          </a:prstGeom>
        </p:spPr>
      </p:pic>
      <p:pic>
        <p:nvPicPr>
          <p:cNvPr id="40" name="Picture 39">
            <a:extLst>
              <a:ext uri="{FF2B5EF4-FFF2-40B4-BE49-F238E27FC236}">
                <a16:creationId xmlns:a16="http://schemas.microsoft.com/office/drawing/2014/main" id="{B3AD1042-D5CD-C554-2DB7-F9DA7261984E}"/>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772519" y="1241770"/>
            <a:ext cx="1013608" cy="342124"/>
          </a:xfrm>
          <a:prstGeom prst="rect">
            <a:avLst/>
          </a:prstGeom>
        </p:spPr>
      </p:pic>
      <p:sp>
        <p:nvSpPr>
          <p:cNvPr id="42" name="TextBox 41">
            <a:extLst>
              <a:ext uri="{FF2B5EF4-FFF2-40B4-BE49-F238E27FC236}">
                <a16:creationId xmlns:a16="http://schemas.microsoft.com/office/drawing/2014/main" id="{874F40A0-A4E9-B4CE-F326-9C24927FE73E}"/>
              </a:ext>
            </a:extLst>
          </p:cNvPr>
          <p:cNvSpPr txBox="1"/>
          <p:nvPr/>
        </p:nvSpPr>
        <p:spPr>
          <a:xfrm>
            <a:off x="4945857" y="3798094"/>
            <a:ext cx="1185479" cy="2046714"/>
          </a:xfrm>
          <a:prstGeom prst="rect">
            <a:avLst/>
          </a:prstGeom>
          <a:noFill/>
        </p:spPr>
        <p:txBody>
          <a:bodyPr wrap="square" lIns="0" tIns="0" rIns="0" bIns="0" rtlCol="0">
            <a:spAutoFit/>
          </a:bodyPr>
          <a:lstStyle/>
          <a:p>
            <a:pPr algn="ctr"/>
            <a:r>
              <a:rPr lang="en-GB" sz="900" b="1" dirty="0">
                <a:latin typeface="Aptos" panose="020B0004020202020204" pitchFamily="34" charset="0"/>
                <a:cs typeface="Calibri" panose="020F0502020204030204" pitchFamily="34" charset="0"/>
              </a:rPr>
              <a:t>Technologies</a:t>
            </a:r>
          </a:p>
          <a:p>
            <a:pPr algn="ctr"/>
            <a:r>
              <a:rPr lang="en-GB" sz="900" b="1" dirty="0">
                <a:latin typeface="Aptos" panose="020B0004020202020204" pitchFamily="34" charset="0"/>
                <a:cs typeface="Calibri" panose="020F0502020204030204" pitchFamily="34" charset="0"/>
              </a:rPr>
              <a:t>for health care</a:t>
            </a:r>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pPr algn="ctr"/>
            <a:r>
              <a:rPr lang="en-GB" sz="800" b="1" dirty="0">
                <a:latin typeface="Aptos" panose="020B0004020202020204" pitchFamily="34" charset="0"/>
                <a:cs typeface="Calibri" panose="020F0502020204030204" pitchFamily="34" charset="0"/>
              </a:rPr>
              <a:t>Cancer therapy</a:t>
            </a:r>
          </a:p>
          <a:p>
            <a:pPr algn="ctr"/>
            <a:endParaRPr lang="en-GB" sz="800" dirty="0">
              <a:latin typeface="Aptos" panose="020B0004020202020204" pitchFamily="34" charset="0"/>
              <a:cs typeface="Calibri" panose="020F0502020204030204" pitchFamily="34" charset="0"/>
            </a:endParaRPr>
          </a:p>
        </p:txBody>
      </p:sp>
      <p:pic>
        <p:nvPicPr>
          <p:cNvPr id="44" name="Picture 43">
            <a:extLst>
              <a:ext uri="{FF2B5EF4-FFF2-40B4-BE49-F238E27FC236}">
                <a16:creationId xmlns:a16="http://schemas.microsoft.com/office/drawing/2014/main" id="{29B4DF68-310E-6B0C-0028-76C000A3206B}"/>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052471" y="4621124"/>
            <a:ext cx="933198" cy="887952"/>
          </a:xfrm>
          <a:prstGeom prst="rect">
            <a:avLst/>
          </a:prstGeom>
        </p:spPr>
      </p:pic>
      <p:sp>
        <p:nvSpPr>
          <p:cNvPr id="45" name="TextBox 44">
            <a:extLst>
              <a:ext uri="{FF2B5EF4-FFF2-40B4-BE49-F238E27FC236}">
                <a16:creationId xmlns:a16="http://schemas.microsoft.com/office/drawing/2014/main" id="{DE68D919-755D-B6BC-7547-2069818CC6B5}"/>
              </a:ext>
            </a:extLst>
          </p:cNvPr>
          <p:cNvSpPr txBox="1"/>
          <p:nvPr/>
        </p:nvSpPr>
        <p:spPr>
          <a:xfrm>
            <a:off x="6442093" y="3798094"/>
            <a:ext cx="1185479" cy="1923604"/>
          </a:xfrm>
          <a:prstGeom prst="rect">
            <a:avLst/>
          </a:prstGeom>
          <a:noFill/>
        </p:spPr>
        <p:txBody>
          <a:bodyPr wrap="square" lIns="0" tIns="0" rIns="0" bIns="0" rtlCol="0">
            <a:spAutoFit/>
          </a:bodyPr>
          <a:lstStyle/>
          <a:p>
            <a:pPr algn="ctr"/>
            <a:r>
              <a:rPr lang="en-GB" sz="900" b="1" dirty="0">
                <a:latin typeface="Aptos" panose="020B0004020202020204" pitchFamily="34" charset="0"/>
                <a:cs typeface="Calibri" panose="020F0502020204030204" pitchFamily="34" charset="0"/>
              </a:rPr>
              <a:t>CERN </a:t>
            </a:r>
          </a:p>
          <a:p>
            <a:pPr algn="ctr"/>
            <a:r>
              <a:rPr lang="en-GB" sz="900" b="1" dirty="0">
                <a:latin typeface="Aptos" panose="020B0004020202020204" pitchFamily="34" charset="0"/>
                <a:cs typeface="Calibri" panose="020F0502020204030204" pitchFamily="34" charset="0"/>
              </a:rPr>
              <a:t>Knowledge Transfer</a:t>
            </a:r>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endParaRPr lang="en-GB" sz="900" dirty="0">
              <a:latin typeface="Aptos" panose="020B0004020202020204" pitchFamily="34" charset="0"/>
              <a:cs typeface="Calibri" panose="020F0502020204030204" pitchFamily="34" charset="0"/>
            </a:endParaRPr>
          </a:p>
          <a:p>
            <a:pPr algn="ctr"/>
            <a:r>
              <a:rPr lang="en-GB" sz="800" b="1" dirty="0">
                <a:latin typeface="Aptos" panose="020B0004020202020204" pitchFamily="34" charset="0"/>
                <a:cs typeface="Calibri" panose="020F0502020204030204" pitchFamily="34" charset="0"/>
              </a:rPr>
              <a:t>Magnet in the LHC Tunnel</a:t>
            </a:r>
          </a:p>
        </p:txBody>
      </p:sp>
      <p:pic>
        <p:nvPicPr>
          <p:cNvPr id="46" name="Picture 45">
            <a:extLst>
              <a:ext uri="{FF2B5EF4-FFF2-40B4-BE49-F238E27FC236}">
                <a16:creationId xmlns:a16="http://schemas.microsoft.com/office/drawing/2014/main" id="{3172483A-674A-D8CB-DDB4-FA16E25865FD}"/>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6569532" y="4621124"/>
            <a:ext cx="970998" cy="887952"/>
          </a:xfrm>
          <a:prstGeom prst="rect">
            <a:avLst/>
          </a:prstGeom>
        </p:spPr>
      </p:pic>
      <p:sp>
        <p:nvSpPr>
          <p:cNvPr id="48" name="TextBox 47">
            <a:extLst>
              <a:ext uri="{FF2B5EF4-FFF2-40B4-BE49-F238E27FC236}">
                <a16:creationId xmlns:a16="http://schemas.microsoft.com/office/drawing/2014/main" id="{1BC9F685-46F8-75BE-1F0D-7C81D00745C4}"/>
              </a:ext>
            </a:extLst>
          </p:cNvPr>
          <p:cNvSpPr txBox="1"/>
          <p:nvPr/>
        </p:nvSpPr>
        <p:spPr>
          <a:xfrm>
            <a:off x="8972308" y="3785153"/>
            <a:ext cx="1185479" cy="1923604"/>
          </a:xfrm>
          <a:prstGeom prst="rect">
            <a:avLst/>
          </a:prstGeom>
          <a:noFill/>
        </p:spPr>
        <p:txBody>
          <a:bodyPr wrap="square" lIns="0" tIns="0" rIns="0" bIns="0" rtlCol="0">
            <a:spAutoFit/>
          </a:bodyPr>
          <a:lstStyle/>
          <a:p>
            <a:pPr algn="ctr"/>
            <a:r>
              <a:rPr lang="en-GB" sz="900" b="1" dirty="0">
                <a:latin typeface="Calibri" panose="020F0502020204030204" pitchFamily="34" charset="0"/>
                <a:cs typeface="Calibri" panose="020F0502020204030204" pitchFamily="34" charset="0"/>
              </a:rPr>
              <a:t>CERN </a:t>
            </a:r>
          </a:p>
          <a:p>
            <a:pPr algn="ctr"/>
            <a:r>
              <a:rPr lang="en-GB" sz="900" b="1" dirty="0">
                <a:latin typeface="Calibri" panose="020F0502020204030204" pitchFamily="34" charset="0"/>
                <a:cs typeface="Calibri" panose="020F0502020204030204" pitchFamily="34" charset="0"/>
              </a:rPr>
              <a:t>Energy management</a:t>
            </a:r>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pPr algn="ctr"/>
            <a:r>
              <a:rPr lang="en-GB" sz="800" b="1" dirty="0">
                <a:latin typeface="Calibri" panose="020F0502020204030204" pitchFamily="34" charset="0"/>
                <a:cs typeface="Calibri" panose="020F0502020204030204" pitchFamily="34" charset="0"/>
              </a:rPr>
              <a:t>Heating local housing</a:t>
            </a:r>
          </a:p>
        </p:txBody>
      </p:sp>
      <p:sp>
        <p:nvSpPr>
          <p:cNvPr id="49" name="TextBox 48">
            <a:extLst>
              <a:ext uri="{FF2B5EF4-FFF2-40B4-BE49-F238E27FC236}">
                <a16:creationId xmlns:a16="http://schemas.microsoft.com/office/drawing/2014/main" id="{A019B8C9-FB69-8E99-669E-FA3DFEF6ADFD}"/>
              </a:ext>
            </a:extLst>
          </p:cNvPr>
          <p:cNvSpPr txBox="1"/>
          <p:nvPr/>
        </p:nvSpPr>
        <p:spPr>
          <a:xfrm>
            <a:off x="10442934" y="3798093"/>
            <a:ext cx="1185479" cy="1923604"/>
          </a:xfrm>
          <a:prstGeom prst="rect">
            <a:avLst/>
          </a:prstGeom>
          <a:noFill/>
        </p:spPr>
        <p:txBody>
          <a:bodyPr wrap="square" lIns="0" tIns="0" rIns="0" bIns="0" rtlCol="0">
            <a:spAutoFit/>
          </a:bodyPr>
          <a:lstStyle/>
          <a:p>
            <a:pPr algn="ctr"/>
            <a:r>
              <a:rPr lang="en-GB" sz="900" b="1" dirty="0">
                <a:latin typeface="Calibri" panose="020F0502020204030204" pitchFamily="34" charset="0"/>
                <a:cs typeface="Calibri" panose="020F0502020204030204" pitchFamily="34" charset="0"/>
              </a:rPr>
              <a:t>CERN </a:t>
            </a:r>
          </a:p>
          <a:p>
            <a:pPr algn="ctr"/>
            <a:r>
              <a:rPr lang="en-GB" sz="900" b="1" dirty="0">
                <a:latin typeface="Calibri" panose="020F0502020204030204" pitchFamily="34" charset="0"/>
                <a:cs typeface="Calibri" panose="020F0502020204030204" pitchFamily="34" charset="0"/>
              </a:rPr>
              <a:t>Environment Protection</a:t>
            </a:r>
            <a:endParaRPr lang="en-GB" sz="900" dirty="0">
              <a:latin typeface="Calibri" panose="020F0502020204030204" pitchFamily="34" charset="0"/>
              <a:cs typeface="Calibri" panose="020F0502020204030204" pitchFamily="34" charset="0"/>
            </a:endParaRPr>
          </a:p>
          <a:p>
            <a:pPr algn="ctr"/>
            <a:endParaRPr lang="en-GB" sz="900" dirty="0">
              <a:latin typeface="Calibri" panose="020F0502020204030204" pitchFamily="34" charset="0"/>
              <a:cs typeface="Calibri" panose="020F0502020204030204" pitchFamily="34" charset="0"/>
            </a:endParaRPr>
          </a:p>
          <a:p>
            <a:pPr algn="ctr"/>
            <a:endParaRPr lang="en-GB" sz="900" dirty="0">
              <a:latin typeface="Calibri" panose="020F0502020204030204" pitchFamily="34" charset="0"/>
              <a:cs typeface="Calibri" panose="020F0502020204030204" pitchFamily="34" charset="0"/>
            </a:endParaRPr>
          </a:p>
          <a:p>
            <a:pPr algn="ctr"/>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endParaRPr lang="en-GB" sz="900" dirty="0">
              <a:latin typeface="Calibri" panose="020F0502020204030204" pitchFamily="34" charset="0"/>
              <a:cs typeface="Calibri" panose="020F0502020204030204" pitchFamily="34" charset="0"/>
            </a:endParaRPr>
          </a:p>
          <a:p>
            <a:pPr algn="ctr"/>
            <a:r>
              <a:rPr lang="en-GB" sz="800" b="1" dirty="0">
                <a:latin typeface="Calibri" panose="020F0502020204030204" pitchFamily="34" charset="0"/>
                <a:cs typeface="Calibri" panose="020F0502020204030204" pitchFamily="34" charset="0"/>
              </a:rPr>
              <a:t>Reports (GRI Standard)</a:t>
            </a:r>
          </a:p>
        </p:txBody>
      </p:sp>
      <p:pic>
        <p:nvPicPr>
          <p:cNvPr id="54" name="Picture 53">
            <a:extLst>
              <a:ext uri="{FF2B5EF4-FFF2-40B4-BE49-F238E27FC236}">
                <a16:creationId xmlns:a16="http://schemas.microsoft.com/office/drawing/2014/main" id="{8728E422-954A-9CE4-E96D-34071A3A0C62}"/>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047283" y="4621124"/>
            <a:ext cx="935477" cy="887952"/>
          </a:xfrm>
          <a:prstGeom prst="rect">
            <a:avLst/>
          </a:prstGeom>
        </p:spPr>
      </p:pic>
      <p:cxnSp>
        <p:nvCxnSpPr>
          <p:cNvPr id="56" name="Straight Connector 55">
            <a:extLst>
              <a:ext uri="{FF2B5EF4-FFF2-40B4-BE49-F238E27FC236}">
                <a16:creationId xmlns:a16="http://schemas.microsoft.com/office/drawing/2014/main" id="{B28D6090-F54D-053A-6501-60AD0A693682}"/>
              </a:ext>
            </a:extLst>
          </p:cNvPr>
          <p:cNvCxnSpPr>
            <a:cxnSpLocks/>
          </p:cNvCxnSpPr>
          <p:nvPr/>
        </p:nvCxnSpPr>
        <p:spPr>
          <a:xfrm>
            <a:off x="4392921" y="941685"/>
            <a:ext cx="0" cy="5058714"/>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803E110-8534-6AE2-06C5-A19B037E324C}"/>
              </a:ext>
            </a:extLst>
          </p:cNvPr>
          <p:cNvCxnSpPr>
            <a:cxnSpLocks/>
          </p:cNvCxnSpPr>
          <p:nvPr/>
        </p:nvCxnSpPr>
        <p:spPr>
          <a:xfrm>
            <a:off x="8281403" y="941685"/>
            <a:ext cx="0" cy="5058714"/>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B1E22760-3477-E934-D6FF-739AE76B7053}"/>
              </a:ext>
            </a:extLst>
          </p:cNvPr>
          <p:cNvPicPr>
            <a:picLocks noChangeAspect="1"/>
          </p:cNvPicPr>
          <p:nvPr/>
        </p:nvPicPr>
        <p:blipFill>
          <a:blip r:embed="rId18"/>
          <a:stretch>
            <a:fillRect/>
          </a:stretch>
        </p:blipFill>
        <p:spPr>
          <a:xfrm>
            <a:off x="8538008" y="642551"/>
            <a:ext cx="3373905" cy="2029741"/>
          </a:xfrm>
          <a:prstGeom prst="rect">
            <a:avLst/>
          </a:prstGeom>
          <a:ln>
            <a:solidFill>
              <a:schemeClr val="accent1"/>
            </a:solidFill>
          </a:ln>
        </p:spPr>
      </p:pic>
      <p:sp>
        <p:nvSpPr>
          <p:cNvPr id="32" name="ZoneTexte 8">
            <a:extLst>
              <a:ext uri="{FF2B5EF4-FFF2-40B4-BE49-F238E27FC236}">
                <a16:creationId xmlns:a16="http://schemas.microsoft.com/office/drawing/2014/main" id="{F399CB22-9F5E-F83A-320F-A2E2195EA2F9}"/>
              </a:ext>
            </a:extLst>
          </p:cNvPr>
          <p:cNvSpPr txBox="1"/>
          <p:nvPr/>
        </p:nvSpPr>
        <p:spPr>
          <a:xfrm>
            <a:off x="57792" y="-6032"/>
            <a:ext cx="11994313" cy="475130"/>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Sustainability at CERN</a:t>
            </a:r>
          </a:p>
        </p:txBody>
      </p:sp>
      <p:grpSp>
        <p:nvGrpSpPr>
          <p:cNvPr id="47" name="Group 46">
            <a:extLst>
              <a:ext uri="{FF2B5EF4-FFF2-40B4-BE49-F238E27FC236}">
                <a16:creationId xmlns:a16="http://schemas.microsoft.com/office/drawing/2014/main" id="{CCCA7A92-E64B-7D79-08E6-58D01843C1BC}"/>
              </a:ext>
            </a:extLst>
          </p:cNvPr>
          <p:cNvGrpSpPr/>
          <p:nvPr/>
        </p:nvGrpSpPr>
        <p:grpSpPr>
          <a:xfrm>
            <a:off x="10348685" y="4621124"/>
            <a:ext cx="1359985" cy="919162"/>
            <a:chOff x="10348685" y="4621124"/>
            <a:chExt cx="1359985" cy="919162"/>
          </a:xfrm>
        </p:grpSpPr>
        <p:pic>
          <p:nvPicPr>
            <p:cNvPr id="35" name="Picture 34">
              <a:extLst>
                <a:ext uri="{FF2B5EF4-FFF2-40B4-BE49-F238E27FC236}">
                  <a16:creationId xmlns:a16="http://schemas.microsoft.com/office/drawing/2014/main" id="{CCB6257C-74E2-3AAE-2854-5E97204FDE55}"/>
                </a:ext>
              </a:extLst>
            </p:cNvPr>
            <p:cNvPicPr>
              <a:picLocks noChangeAspect="1"/>
            </p:cNvPicPr>
            <p:nvPr/>
          </p:nvPicPr>
          <p:blipFill>
            <a:blip r:embed="rId19"/>
            <a:stretch>
              <a:fillRect/>
            </a:stretch>
          </p:blipFill>
          <p:spPr>
            <a:xfrm>
              <a:off x="10348685" y="4621124"/>
              <a:ext cx="1359985" cy="919162"/>
            </a:xfrm>
            <a:prstGeom prst="rect">
              <a:avLst/>
            </a:prstGeom>
          </p:spPr>
        </p:pic>
        <p:pic>
          <p:nvPicPr>
            <p:cNvPr id="43" name="Picture 42">
              <a:extLst>
                <a:ext uri="{FF2B5EF4-FFF2-40B4-BE49-F238E27FC236}">
                  <a16:creationId xmlns:a16="http://schemas.microsoft.com/office/drawing/2014/main" id="{F12C9067-B3E8-C5E1-D291-BFD3E79DFA0B}"/>
                </a:ext>
              </a:extLst>
            </p:cNvPr>
            <p:cNvPicPr>
              <a:picLocks noChangeAspect="1"/>
            </p:cNvPicPr>
            <p:nvPr/>
          </p:nvPicPr>
          <p:blipFill>
            <a:blip r:embed="rId20"/>
            <a:stretch>
              <a:fillRect/>
            </a:stretch>
          </p:blipFill>
          <p:spPr>
            <a:xfrm>
              <a:off x="10673823" y="4935124"/>
              <a:ext cx="709707" cy="291162"/>
            </a:xfrm>
            <a:prstGeom prst="rect">
              <a:avLst/>
            </a:prstGeom>
          </p:spPr>
        </p:pic>
      </p:grpSp>
      <p:sp>
        <p:nvSpPr>
          <p:cNvPr id="9" name="Slide Number Placeholder 4">
            <a:extLst>
              <a:ext uri="{FF2B5EF4-FFF2-40B4-BE49-F238E27FC236}">
                <a16:creationId xmlns:a16="http://schemas.microsoft.com/office/drawing/2014/main" id="{FCBAA0FC-410A-4E96-3173-679020FE1241}"/>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18" name="Date Placeholder 1">
            <a:extLst>
              <a:ext uri="{FF2B5EF4-FFF2-40B4-BE49-F238E27FC236}">
                <a16:creationId xmlns:a16="http://schemas.microsoft.com/office/drawing/2014/main" id="{9179E465-06F5-3C5D-E8E1-066EBAA224BA}"/>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21" name="Footer Placeholder 2">
            <a:extLst>
              <a:ext uri="{FF2B5EF4-FFF2-40B4-BE49-F238E27FC236}">
                <a16:creationId xmlns:a16="http://schemas.microsoft.com/office/drawing/2014/main" id="{EF48D450-CC08-EBDA-4B36-67F6F7DAF8FF}"/>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22" name="Date Placeholder 1">
            <a:extLst>
              <a:ext uri="{FF2B5EF4-FFF2-40B4-BE49-F238E27FC236}">
                <a16:creationId xmlns:a16="http://schemas.microsoft.com/office/drawing/2014/main" id="{F2E720B9-5825-0F18-101B-1DA259E95359}"/>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416236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A264CEE-003F-1B22-1543-4274657C5282}"/>
              </a:ext>
            </a:extLst>
          </p:cNvPr>
          <p:cNvSpPr txBox="1">
            <a:spLocks/>
          </p:cNvSpPr>
          <p:nvPr/>
        </p:nvSpPr>
        <p:spPr>
          <a:xfrm>
            <a:off x="72154" y="150872"/>
            <a:ext cx="11376025" cy="52367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2800" b="1" i="0" u="none" strike="noStrike" kern="1200" cap="none" spc="0" normalizeH="0" baseline="0" noProof="0">
              <a:ln>
                <a:noFill/>
              </a:ln>
              <a:solidFill>
                <a:srgbClr val="0033A0"/>
              </a:solidFill>
              <a:effectLst/>
              <a:uLnTx/>
              <a:uFillTx/>
              <a:latin typeface="Calibri" panose="020F0502020204030204" pitchFamily="34" charset="0"/>
              <a:ea typeface="+mj-ea"/>
              <a:cs typeface="Calibri" panose="020F0502020204030204" pitchFamily="34" charset="0"/>
            </a:endParaRPr>
          </a:p>
        </p:txBody>
      </p:sp>
      <p:pic>
        <p:nvPicPr>
          <p:cNvPr id="2" name="Picture 1">
            <a:extLst>
              <a:ext uri="{FF2B5EF4-FFF2-40B4-BE49-F238E27FC236}">
                <a16:creationId xmlns:a16="http://schemas.microsoft.com/office/drawing/2014/main" id="{D13D9947-D913-5CB8-AA87-003BB9FF1618}"/>
              </a:ext>
            </a:extLst>
          </p:cNvPr>
          <p:cNvPicPr>
            <a:picLocks noChangeAspect="1"/>
          </p:cNvPicPr>
          <p:nvPr/>
        </p:nvPicPr>
        <p:blipFill>
          <a:blip r:embed="rId3"/>
          <a:stretch>
            <a:fillRect/>
          </a:stretch>
        </p:blipFill>
        <p:spPr>
          <a:xfrm>
            <a:off x="1808" y="427968"/>
            <a:ext cx="11499322" cy="3930699"/>
          </a:xfrm>
          <a:prstGeom prst="rect">
            <a:avLst/>
          </a:prstGeom>
        </p:spPr>
      </p:pic>
      <p:sp>
        <p:nvSpPr>
          <p:cNvPr id="9" name="Left-right Arrow 8">
            <a:extLst>
              <a:ext uri="{FF2B5EF4-FFF2-40B4-BE49-F238E27FC236}">
                <a16:creationId xmlns:a16="http://schemas.microsoft.com/office/drawing/2014/main" id="{81F1457A-071D-82A2-5952-A805C1E5276F}"/>
              </a:ext>
            </a:extLst>
          </p:cNvPr>
          <p:cNvSpPr/>
          <p:nvPr/>
        </p:nvSpPr>
        <p:spPr>
          <a:xfrm>
            <a:off x="0" y="887174"/>
            <a:ext cx="3381982" cy="418289"/>
          </a:xfrm>
          <a:prstGeom prst="leftRightArrow">
            <a:avLst>
              <a:gd name="adj1" fmla="val 71429"/>
              <a:gd name="adj2" fmla="val 50000"/>
            </a:avLst>
          </a:prstGeom>
          <a:solidFill>
            <a:schemeClr val="tx1">
              <a:lumMod val="20000"/>
              <a:lumOff val="80000"/>
            </a:schemeClr>
          </a:solidFill>
          <a:ln>
            <a:solidFill>
              <a:schemeClr val="tx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rPr>
              <a:t>RUN 2</a:t>
            </a:r>
          </a:p>
        </p:txBody>
      </p:sp>
      <p:sp>
        <p:nvSpPr>
          <p:cNvPr id="10" name="Left-right Arrow 9">
            <a:extLst>
              <a:ext uri="{FF2B5EF4-FFF2-40B4-BE49-F238E27FC236}">
                <a16:creationId xmlns:a16="http://schemas.microsoft.com/office/drawing/2014/main" id="{D5011657-63EA-32CF-71BE-7EA1527FC6A3}"/>
              </a:ext>
            </a:extLst>
          </p:cNvPr>
          <p:cNvSpPr/>
          <p:nvPr/>
        </p:nvSpPr>
        <p:spPr>
          <a:xfrm>
            <a:off x="3464849" y="887174"/>
            <a:ext cx="3968151" cy="418289"/>
          </a:xfrm>
          <a:prstGeom prst="leftRightArrow">
            <a:avLst>
              <a:gd name="adj1" fmla="val 71429"/>
              <a:gd name="adj2" fmla="val 50000"/>
            </a:avLst>
          </a:prstGeom>
          <a:solidFill>
            <a:schemeClr val="tx1">
              <a:lumMod val="20000"/>
              <a:lumOff val="80000"/>
            </a:schemeClr>
          </a:solidFill>
          <a:ln>
            <a:solidFill>
              <a:schemeClr val="tx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rPr>
              <a:t>LONG SHUTDOWN 2 (LS2)</a:t>
            </a:r>
          </a:p>
        </p:txBody>
      </p:sp>
      <p:sp>
        <p:nvSpPr>
          <p:cNvPr id="13" name="Left-right Arrow 12">
            <a:extLst>
              <a:ext uri="{FF2B5EF4-FFF2-40B4-BE49-F238E27FC236}">
                <a16:creationId xmlns:a16="http://schemas.microsoft.com/office/drawing/2014/main" id="{3BE6D2B5-58E8-95F5-C52F-F3F6B6DBBE95}"/>
              </a:ext>
            </a:extLst>
          </p:cNvPr>
          <p:cNvSpPr/>
          <p:nvPr/>
        </p:nvSpPr>
        <p:spPr>
          <a:xfrm>
            <a:off x="7482989" y="887174"/>
            <a:ext cx="3968151" cy="418289"/>
          </a:xfrm>
          <a:prstGeom prst="leftRightArrow">
            <a:avLst>
              <a:gd name="adj1" fmla="val 71429"/>
              <a:gd name="adj2" fmla="val 50000"/>
            </a:avLst>
          </a:prstGeom>
          <a:solidFill>
            <a:schemeClr val="tx1">
              <a:lumMod val="20000"/>
              <a:lumOff val="80000"/>
            </a:schemeClr>
          </a:solidFill>
          <a:ln>
            <a:solidFill>
              <a:schemeClr val="tx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RUN 3</a:t>
            </a:r>
          </a:p>
        </p:txBody>
      </p:sp>
      <p:sp>
        <p:nvSpPr>
          <p:cNvPr id="19" name="TextBox 18">
            <a:extLst>
              <a:ext uri="{FF2B5EF4-FFF2-40B4-BE49-F238E27FC236}">
                <a16:creationId xmlns:a16="http://schemas.microsoft.com/office/drawing/2014/main" id="{BAA2A999-57C0-4CB0-A294-A5D2BAB8BB85}"/>
              </a:ext>
            </a:extLst>
          </p:cNvPr>
          <p:cNvSpPr txBox="1"/>
          <p:nvPr/>
        </p:nvSpPr>
        <p:spPr>
          <a:xfrm>
            <a:off x="7245740" y="4199718"/>
            <a:ext cx="1756881" cy="10772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7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1</a:t>
            </a:r>
            <a:r>
              <a:rPr kumimoji="0" lang="en-CH" sz="700" b="0" i="0" u="none" strike="noStrike" kern="1200" cap="none" spc="0" normalizeH="0" baseline="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 Location-based Scope2 estimates</a:t>
            </a:r>
          </a:p>
        </p:txBody>
      </p:sp>
      <p:sp>
        <p:nvSpPr>
          <p:cNvPr id="35" name="TextBox 34">
            <a:extLst>
              <a:ext uri="{FF2B5EF4-FFF2-40B4-BE49-F238E27FC236}">
                <a16:creationId xmlns:a16="http://schemas.microsoft.com/office/drawing/2014/main" id="{36B6F56F-C846-B688-C827-D02D2C7A13A8}"/>
              </a:ext>
            </a:extLst>
          </p:cNvPr>
          <p:cNvSpPr txBox="1"/>
          <p:nvPr/>
        </p:nvSpPr>
        <p:spPr>
          <a:xfrm>
            <a:off x="9282984" y="4199718"/>
            <a:ext cx="2766541" cy="10772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7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 </a:t>
            </a:r>
            <a:r>
              <a:rPr kumimoji="0" lang="en-CH" sz="700" b="0" i="0" u="none" strike="noStrike" kern="1200" cap="none" spc="0" normalizeH="0" baseline="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Spend-based Scope3 procurement estimates (Exiobase)</a:t>
            </a:r>
          </a:p>
        </p:txBody>
      </p:sp>
      <p:sp>
        <p:nvSpPr>
          <p:cNvPr id="40" name="Title 6">
            <a:extLst>
              <a:ext uri="{FF2B5EF4-FFF2-40B4-BE49-F238E27FC236}">
                <a16:creationId xmlns:a16="http://schemas.microsoft.com/office/drawing/2014/main" id="{1ADBD87C-E92F-553C-50E5-B5C657AEA3BD}"/>
              </a:ext>
            </a:extLst>
          </p:cNvPr>
          <p:cNvSpPr txBox="1">
            <a:spLocks/>
          </p:cNvSpPr>
          <p:nvPr/>
        </p:nvSpPr>
        <p:spPr>
          <a:xfrm>
            <a:off x="72154" y="150872"/>
            <a:ext cx="11376025" cy="523675"/>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2800" b="1" i="0" u="none" strike="noStrike" kern="1200" cap="none" spc="0" normalizeH="0" baseline="0" noProof="0">
              <a:ln>
                <a:noFill/>
              </a:ln>
              <a:solidFill>
                <a:srgbClr val="0033A0"/>
              </a:solidFill>
              <a:effectLst/>
              <a:uLnTx/>
              <a:uFillTx/>
              <a:latin typeface="Calibri" panose="020F0502020204030204" pitchFamily="34" charset="0"/>
              <a:ea typeface="+mj-ea"/>
              <a:cs typeface="Calibri" panose="020F0502020204030204" pitchFamily="34" charset="0"/>
            </a:endParaRPr>
          </a:p>
        </p:txBody>
      </p:sp>
      <p:sp>
        <p:nvSpPr>
          <p:cNvPr id="41" name="Right Arrow 40">
            <a:extLst>
              <a:ext uri="{FF2B5EF4-FFF2-40B4-BE49-F238E27FC236}">
                <a16:creationId xmlns:a16="http://schemas.microsoft.com/office/drawing/2014/main" id="{63D188C2-8469-6FD7-DEE2-E9AD9AB92B3A}"/>
              </a:ext>
            </a:extLst>
          </p:cNvPr>
          <p:cNvSpPr/>
          <p:nvPr/>
        </p:nvSpPr>
        <p:spPr>
          <a:xfrm rot="10800000" flipV="1">
            <a:off x="11510744" y="875036"/>
            <a:ext cx="681255" cy="442563"/>
          </a:xfrm>
          <a:prstGeom prst="rightArrow">
            <a:avLst>
              <a:gd name="adj1" fmla="val 68837"/>
              <a:gd name="adj2" fmla="val 45440"/>
            </a:avLst>
          </a:prstGeom>
          <a:solidFill>
            <a:srgbClr val="B9CFFF"/>
          </a:solidFill>
          <a:ln w="3175">
            <a:solidFill>
              <a:srgbClr val="B9C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H" sz="16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rPr>
              <a:t> LS3</a:t>
            </a:r>
          </a:p>
        </p:txBody>
      </p:sp>
      <p:sp>
        <p:nvSpPr>
          <p:cNvPr id="42" name="TextBox 41">
            <a:extLst>
              <a:ext uri="{FF2B5EF4-FFF2-40B4-BE49-F238E27FC236}">
                <a16:creationId xmlns:a16="http://schemas.microsoft.com/office/drawing/2014/main" id="{D189CCE9-C8A8-8CB3-AA3E-3AD953D6A5BD}"/>
              </a:ext>
            </a:extLst>
          </p:cNvPr>
          <p:cNvSpPr txBox="1"/>
          <p:nvPr/>
        </p:nvSpPr>
        <p:spPr>
          <a:xfrm>
            <a:off x="1161173" y="2904366"/>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43" name="TextBox 42">
            <a:extLst>
              <a:ext uri="{FF2B5EF4-FFF2-40B4-BE49-F238E27FC236}">
                <a16:creationId xmlns:a16="http://schemas.microsoft.com/office/drawing/2014/main" id="{CC879066-557B-6066-B53F-EE26086CDA1E}"/>
              </a:ext>
            </a:extLst>
          </p:cNvPr>
          <p:cNvSpPr txBox="1"/>
          <p:nvPr/>
        </p:nvSpPr>
        <p:spPr>
          <a:xfrm>
            <a:off x="2536193" y="2789642"/>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65" name="TextBox 64">
            <a:extLst>
              <a:ext uri="{FF2B5EF4-FFF2-40B4-BE49-F238E27FC236}">
                <a16:creationId xmlns:a16="http://schemas.microsoft.com/office/drawing/2014/main" id="{F555D3DA-76D3-27BE-7A80-358E74B2F571}"/>
              </a:ext>
            </a:extLst>
          </p:cNvPr>
          <p:cNvSpPr txBox="1"/>
          <p:nvPr/>
        </p:nvSpPr>
        <p:spPr>
          <a:xfrm>
            <a:off x="3900940" y="3363281"/>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66" name="TextBox 65">
            <a:extLst>
              <a:ext uri="{FF2B5EF4-FFF2-40B4-BE49-F238E27FC236}">
                <a16:creationId xmlns:a16="http://schemas.microsoft.com/office/drawing/2014/main" id="{7FD0A037-895E-D883-C81A-22D56B1F486E}"/>
              </a:ext>
            </a:extLst>
          </p:cNvPr>
          <p:cNvSpPr txBox="1"/>
          <p:nvPr/>
        </p:nvSpPr>
        <p:spPr>
          <a:xfrm>
            <a:off x="5275960" y="3361571"/>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67" name="TextBox 66">
            <a:extLst>
              <a:ext uri="{FF2B5EF4-FFF2-40B4-BE49-F238E27FC236}">
                <a16:creationId xmlns:a16="http://schemas.microsoft.com/office/drawing/2014/main" id="{6239706D-7F73-9212-FF82-6A80E597BE23}"/>
              </a:ext>
            </a:extLst>
          </p:cNvPr>
          <p:cNvSpPr txBox="1"/>
          <p:nvPr/>
        </p:nvSpPr>
        <p:spPr>
          <a:xfrm>
            <a:off x="6640706" y="2979716"/>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68" name="TextBox 67">
            <a:extLst>
              <a:ext uri="{FF2B5EF4-FFF2-40B4-BE49-F238E27FC236}">
                <a16:creationId xmlns:a16="http://schemas.microsoft.com/office/drawing/2014/main" id="{ABA1BFB4-11BC-3E64-412F-B03055F89C14}"/>
              </a:ext>
            </a:extLst>
          </p:cNvPr>
          <p:cNvSpPr txBox="1"/>
          <p:nvPr/>
        </p:nvSpPr>
        <p:spPr>
          <a:xfrm>
            <a:off x="8015727" y="2906087"/>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69" name="TextBox 68">
            <a:extLst>
              <a:ext uri="{FF2B5EF4-FFF2-40B4-BE49-F238E27FC236}">
                <a16:creationId xmlns:a16="http://schemas.microsoft.com/office/drawing/2014/main" id="{D436B123-72C5-B65A-D404-4EC2091C1496}"/>
              </a:ext>
            </a:extLst>
          </p:cNvPr>
          <p:cNvSpPr txBox="1"/>
          <p:nvPr/>
        </p:nvSpPr>
        <p:spPr>
          <a:xfrm>
            <a:off x="9390747" y="2904377"/>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70" name="TextBox 69">
            <a:extLst>
              <a:ext uri="{FF2B5EF4-FFF2-40B4-BE49-F238E27FC236}">
                <a16:creationId xmlns:a16="http://schemas.microsoft.com/office/drawing/2014/main" id="{79722940-5635-163B-8BC9-18DE028C2CD2}"/>
              </a:ext>
            </a:extLst>
          </p:cNvPr>
          <p:cNvSpPr txBox="1"/>
          <p:nvPr/>
        </p:nvSpPr>
        <p:spPr>
          <a:xfrm>
            <a:off x="10755494" y="2758830"/>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0033A0"/>
                </a:solidFill>
                <a:effectLst/>
                <a:uLnTx/>
                <a:uFillTx/>
                <a:latin typeface="Calibri" panose="020F0502020204030204" pitchFamily="34" charset="0"/>
                <a:ea typeface="+mn-ea"/>
                <a:cs typeface="Calibri" panose="020F0502020204030204" pitchFamily="34" charset="0"/>
              </a:rPr>
              <a:t>1</a:t>
            </a:r>
            <a:endParaRPr kumimoji="0" lang="en-CH"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71" name="TextBox 70">
            <a:extLst>
              <a:ext uri="{FF2B5EF4-FFF2-40B4-BE49-F238E27FC236}">
                <a16:creationId xmlns:a16="http://schemas.microsoft.com/office/drawing/2014/main" id="{55B5C7AB-4E24-9F0E-B4BF-21D6A35872B4}"/>
              </a:ext>
            </a:extLst>
          </p:cNvPr>
          <p:cNvSpPr txBox="1"/>
          <p:nvPr/>
        </p:nvSpPr>
        <p:spPr>
          <a:xfrm rot="16200000">
            <a:off x="2660104" y="2681920"/>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a:t>
            </a:r>
            <a:endParaRPr kumimoji="0" lang="en-CH" sz="800" b="0" i="0" u="none" strike="noStrike" kern="1200" cap="none" spc="0" normalizeH="0" baseline="0" noProof="0" dirty="0">
              <a:ln>
                <a:noFill/>
              </a:ln>
              <a:solidFill>
                <a:srgbClr val="1C446A">
                  <a:lumMod val="50000"/>
                </a:srgbClr>
              </a:solidFill>
              <a:effectLst/>
              <a:uLnTx/>
              <a:uFillTx/>
              <a:latin typeface="Arial"/>
              <a:ea typeface="+mn-ea"/>
              <a:cs typeface="+mn-cs"/>
            </a:endParaRPr>
          </a:p>
        </p:txBody>
      </p:sp>
      <p:sp>
        <p:nvSpPr>
          <p:cNvPr id="72" name="TextBox 71">
            <a:extLst>
              <a:ext uri="{FF2B5EF4-FFF2-40B4-BE49-F238E27FC236}">
                <a16:creationId xmlns:a16="http://schemas.microsoft.com/office/drawing/2014/main" id="{DC07734D-D8FF-71E1-4C97-07F3FA1B7EE3}"/>
              </a:ext>
            </a:extLst>
          </p:cNvPr>
          <p:cNvSpPr txBox="1"/>
          <p:nvPr/>
        </p:nvSpPr>
        <p:spPr>
          <a:xfrm rot="16200000">
            <a:off x="4024854" y="2690482"/>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a:t>
            </a:r>
            <a:endParaRPr kumimoji="0" lang="en-CH" sz="800" b="0" i="0" u="none" strike="noStrike" kern="1200" cap="none" spc="0" normalizeH="0" baseline="0" noProof="0" dirty="0">
              <a:ln>
                <a:noFill/>
              </a:ln>
              <a:solidFill>
                <a:srgbClr val="1C446A">
                  <a:lumMod val="50000"/>
                </a:srgbClr>
              </a:solidFill>
              <a:effectLst/>
              <a:uLnTx/>
              <a:uFillTx/>
              <a:latin typeface="Arial"/>
              <a:ea typeface="+mn-ea"/>
              <a:cs typeface="+mn-cs"/>
            </a:endParaRPr>
          </a:p>
        </p:txBody>
      </p:sp>
      <p:sp>
        <p:nvSpPr>
          <p:cNvPr id="73" name="TextBox 72">
            <a:extLst>
              <a:ext uri="{FF2B5EF4-FFF2-40B4-BE49-F238E27FC236}">
                <a16:creationId xmlns:a16="http://schemas.microsoft.com/office/drawing/2014/main" id="{E875CB01-1121-DAE3-A2D7-B2DAB43B1ECC}"/>
              </a:ext>
            </a:extLst>
          </p:cNvPr>
          <p:cNvSpPr txBox="1"/>
          <p:nvPr/>
        </p:nvSpPr>
        <p:spPr>
          <a:xfrm rot="16200000">
            <a:off x="5410150" y="2853156"/>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a:t>
            </a:r>
            <a:endParaRPr kumimoji="0" lang="en-CH" sz="800" b="0" i="0" u="none" strike="noStrike" kern="1200" cap="none" spc="0" normalizeH="0" baseline="0" noProof="0" dirty="0">
              <a:ln>
                <a:noFill/>
              </a:ln>
              <a:solidFill>
                <a:srgbClr val="1C446A">
                  <a:lumMod val="50000"/>
                </a:srgbClr>
              </a:solidFill>
              <a:effectLst/>
              <a:uLnTx/>
              <a:uFillTx/>
              <a:latin typeface="Arial"/>
              <a:ea typeface="+mn-ea"/>
              <a:cs typeface="+mn-cs"/>
            </a:endParaRPr>
          </a:p>
        </p:txBody>
      </p:sp>
      <p:sp>
        <p:nvSpPr>
          <p:cNvPr id="74" name="TextBox 73">
            <a:extLst>
              <a:ext uri="{FF2B5EF4-FFF2-40B4-BE49-F238E27FC236}">
                <a16:creationId xmlns:a16="http://schemas.microsoft.com/office/drawing/2014/main" id="{FDEAB36D-082B-42B6-286D-D2BDCBDA857E}"/>
              </a:ext>
            </a:extLst>
          </p:cNvPr>
          <p:cNvSpPr txBox="1"/>
          <p:nvPr/>
        </p:nvSpPr>
        <p:spPr>
          <a:xfrm rot="16200000">
            <a:off x="6774897" y="2851445"/>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a:t>
            </a:r>
            <a:endParaRPr kumimoji="0" lang="en-CH" sz="800" b="0" i="0" u="none" strike="noStrike" kern="1200" cap="none" spc="0" normalizeH="0" baseline="0" noProof="0" dirty="0">
              <a:ln>
                <a:noFill/>
              </a:ln>
              <a:solidFill>
                <a:srgbClr val="1C446A">
                  <a:lumMod val="50000"/>
                </a:srgbClr>
              </a:solidFill>
              <a:effectLst/>
              <a:uLnTx/>
              <a:uFillTx/>
              <a:latin typeface="Arial"/>
              <a:ea typeface="+mn-ea"/>
              <a:cs typeface="+mn-cs"/>
            </a:endParaRPr>
          </a:p>
        </p:txBody>
      </p:sp>
      <p:sp>
        <p:nvSpPr>
          <p:cNvPr id="75" name="TextBox 74">
            <a:extLst>
              <a:ext uri="{FF2B5EF4-FFF2-40B4-BE49-F238E27FC236}">
                <a16:creationId xmlns:a16="http://schemas.microsoft.com/office/drawing/2014/main" id="{905140B4-BA85-BE3C-9D44-7D57E0084678}"/>
              </a:ext>
            </a:extLst>
          </p:cNvPr>
          <p:cNvSpPr txBox="1"/>
          <p:nvPr/>
        </p:nvSpPr>
        <p:spPr>
          <a:xfrm rot="16200000">
            <a:off x="8149918" y="2788090"/>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a:t>
            </a:r>
            <a:endParaRPr kumimoji="0" lang="en-CH" sz="800" b="0" i="0" u="none" strike="noStrike" kern="1200" cap="none" spc="0" normalizeH="0" baseline="0" noProof="0" dirty="0">
              <a:ln>
                <a:noFill/>
              </a:ln>
              <a:solidFill>
                <a:srgbClr val="1C446A">
                  <a:lumMod val="50000"/>
                </a:srgbClr>
              </a:solidFill>
              <a:effectLst/>
              <a:uLnTx/>
              <a:uFillTx/>
              <a:latin typeface="Arial"/>
              <a:ea typeface="+mn-ea"/>
              <a:cs typeface="+mn-cs"/>
            </a:endParaRPr>
          </a:p>
        </p:txBody>
      </p:sp>
      <p:sp>
        <p:nvSpPr>
          <p:cNvPr id="76" name="TextBox 75">
            <a:extLst>
              <a:ext uri="{FF2B5EF4-FFF2-40B4-BE49-F238E27FC236}">
                <a16:creationId xmlns:a16="http://schemas.microsoft.com/office/drawing/2014/main" id="{E8A8A8EA-DF25-2AF2-C598-07CB10715CD0}"/>
              </a:ext>
            </a:extLst>
          </p:cNvPr>
          <p:cNvSpPr txBox="1"/>
          <p:nvPr/>
        </p:nvSpPr>
        <p:spPr>
          <a:xfrm rot="16200000">
            <a:off x="9524939" y="2755557"/>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a:t>
            </a:r>
            <a:endParaRPr kumimoji="0" lang="en-CH" sz="800" b="0" i="0" u="none" strike="noStrike" kern="1200" cap="none" spc="0" normalizeH="0" baseline="0" noProof="0" dirty="0">
              <a:ln>
                <a:noFill/>
              </a:ln>
              <a:solidFill>
                <a:srgbClr val="1C446A">
                  <a:lumMod val="50000"/>
                </a:srgbClr>
              </a:solidFill>
              <a:effectLst/>
              <a:uLnTx/>
              <a:uFillTx/>
              <a:latin typeface="Arial"/>
              <a:ea typeface="+mn-ea"/>
              <a:cs typeface="+mn-cs"/>
            </a:endParaRPr>
          </a:p>
        </p:txBody>
      </p:sp>
      <p:sp>
        <p:nvSpPr>
          <p:cNvPr id="77" name="TextBox 76">
            <a:extLst>
              <a:ext uri="{FF2B5EF4-FFF2-40B4-BE49-F238E27FC236}">
                <a16:creationId xmlns:a16="http://schemas.microsoft.com/office/drawing/2014/main" id="{3FD228DE-AB48-C408-002A-F9EDD2A6A6DB}"/>
              </a:ext>
            </a:extLst>
          </p:cNvPr>
          <p:cNvSpPr txBox="1"/>
          <p:nvPr/>
        </p:nvSpPr>
        <p:spPr>
          <a:xfrm rot="16200000">
            <a:off x="10899959" y="2743572"/>
            <a:ext cx="231168"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800" b="0" i="0" u="none" strike="noStrike" kern="1200" cap="none" spc="0" normalizeH="0" baseline="30000" noProof="0" dirty="0">
                <a:ln>
                  <a:noFill/>
                </a:ln>
                <a:solidFill>
                  <a:srgbClr val="1C446A">
                    <a:lumMod val="50000"/>
                  </a:srgbClr>
                </a:solidFill>
                <a:effectLst/>
                <a:uLnTx/>
                <a:uFillTx/>
                <a:latin typeface="Calibri" panose="020F0502020204030204" pitchFamily="34" charset="0"/>
                <a:ea typeface="+mn-ea"/>
                <a:cs typeface="Calibri" panose="020F0502020204030204" pitchFamily="34" charset="0"/>
              </a:rPr>
              <a:t>2</a:t>
            </a:r>
            <a:endParaRPr kumimoji="0" lang="en-CH" sz="800" b="0" i="0" u="none" strike="noStrike" kern="1200" cap="none" spc="0" normalizeH="0" baseline="0" noProof="0" dirty="0">
              <a:ln>
                <a:noFill/>
              </a:ln>
              <a:solidFill>
                <a:srgbClr val="1C446A">
                  <a:lumMod val="50000"/>
                </a:srgbClr>
              </a:solidFill>
              <a:effectLst/>
              <a:uLnTx/>
              <a:uFillTx/>
              <a:latin typeface="Arial"/>
              <a:ea typeface="+mn-ea"/>
              <a:cs typeface="+mn-cs"/>
            </a:endParaRPr>
          </a:p>
        </p:txBody>
      </p:sp>
      <mc:AlternateContent xmlns:mc="http://schemas.openxmlformats.org/markup-compatibility/2006" xmlns:pslz="http://schemas.microsoft.com/office/powerpoint/2016/slidezoom">
        <mc:Choice Requires="pslz">
          <p:graphicFrame>
            <p:nvGraphicFramePr>
              <p:cNvPr id="102" name="Slide Zoom 101">
                <a:extLst>
                  <a:ext uri="{FF2B5EF4-FFF2-40B4-BE49-F238E27FC236}">
                    <a16:creationId xmlns:a16="http://schemas.microsoft.com/office/drawing/2014/main" id="{C6B46067-2B3E-8D4E-F07E-49B449CD56A8}"/>
                  </a:ext>
                </a:extLst>
              </p:cNvPr>
              <p:cNvGraphicFramePr>
                <a:graphicFrameLocks noChangeAspect="1"/>
              </p:cNvGraphicFramePr>
              <p:nvPr/>
            </p:nvGraphicFramePr>
            <p:xfrm>
              <a:off x="5067135" y="1421683"/>
              <a:ext cx="1132642" cy="637111"/>
            </p:xfrm>
            <a:graphic>
              <a:graphicData uri="http://schemas.microsoft.com/office/powerpoint/2016/slidezoom">
                <pslz:sldZm>
                  <pslz:sldZmObj sldId="543" cId="2501603550">
                    <pslz:zmPr id="{077A9B45-7965-1345-B15F-0A8F8FB74BCD}" returnToParent="0" transitionDur="1000">
                      <p166:blipFill xmlns:p166="http://schemas.microsoft.com/office/powerpoint/2016/6/main">
                        <a:blip r:embed="rId4"/>
                        <a:stretch>
                          <a:fillRect/>
                        </a:stretch>
                      </p166:blipFill>
                      <p166:spPr xmlns:p166="http://schemas.microsoft.com/office/powerpoint/2016/6/main">
                        <a:xfrm>
                          <a:off x="0" y="0"/>
                          <a:ext cx="1132642" cy="637111"/>
                        </a:xfrm>
                        <a:prstGeom prst="rect">
                          <a:avLst/>
                        </a:prstGeom>
                        <a:ln w="3175">
                          <a:solidFill>
                            <a:prstClr val="ltGray"/>
                          </a:solidFill>
                        </a:ln>
                      </p166:spPr>
                    </pslz:zmPr>
                  </pslz:sldZmObj>
                </pslz:sldZm>
              </a:graphicData>
            </a:graphic>
          </p:graphicFrame>
        </mc:Choice>
        <mc:Fallback xmlns="">
          <p:pic>
            <p:nvPicPr>
              <p:cNvPr id="102" name="Slide Zoom 101">
                <a:hlinkClick r:id="rId15" action="ppaction://hlinksldjump"/>
                <a:extLst>
                  <a:ext uri="{FF2B5EF4-FFF2-40B4-BE49-F238E27FC236}">
                    <a16:creationId xmlns:a16="http://schemas.microsoft.com/office/drawing/2014/main" id="{C6B46067-2B3E-8D4E-F07E-49B449CD56A8}"/>
                  </a:ext>
                </a:extLst>
              </p:cNvPr>
              <p:cNvPicPr>
                <a:picLocks noGrp="1" noRot="1" noChangeAspect="1" noMove="1" noResize="1" noEditPoints="1" noAdjustHandles="1" noChangeArrowheads="1" noChangeShapeType="1"/>
              </p:cNvPicPr>
              <p:nvPr/>
            </p:nvPicPr>
            <p:blipFill>
              <a:blip r:embed="rId16"/>
              <a:stretch>
                <a:fillRect/>
              </a:stretch>
            </p:blipFill>
            <p:spPr>
              <a:xfrm>
                <a:off x="5067135" y="1421683"/>
                <a:ext cx="1132642" cy="637111"/>
              </a:xfrm>
              <a:prstGeom prst="rect">
                <a:avLst/>
              </a:prstGeom>
              <a:ln w="3175">
                <a:solidFill>
                  <a:prstClr val="ltGray"/>
                </a:solidFill>
              </a:ln>
            </p:spPr>
          </p:pic>
        </mc:Fallback>
      </mc:AlternateContent>
      <p:sp>
        <p:nvSpPr>
          <p:cNvPr id="103" name="ZoneTexte 8">
            <a:extLst>
              <a:ext uri="{FF2B5EF4-FFF2-40B4-BE49-F238E27FC236}">
                <a16:creationId xmlns:a16="http://schemas.microsoft.com/office/drawing/2014/main" id="{D1BAF076-F5B1-D5C5-794F-B89128A36A16}"/>
              </a:ext>
            </a:extLst>
          </p:cNvPr>
          <p:cNvSpPr txBox="1"/>
          <p:nvPr/>
        </p:nvSpPr>
        <p:spPr>
          <a:xfrm>
            <a:off x="86949" y="-43725"/>
            <a:ext cx="11994313" cy="440313"/>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CERN Procurement impact on Emissions, Compliance, and Risk Management </a:t>
            </a:r>
          </a:p>
        </p:txBody>
      </p:sp>
      <p:grpSp>
        <p:nvGrpSpPr>
          <p:cNvPr id="8" name="Group 7">
            <a:extLst>
              <a:ext uri="{FF2B5EF4-FFF2-40B4-BE49-F238E27FC236}">
                <a16:creationId xmlns:a16="http://schemas.microsoft.com/office/drawing/2014/main" id="{877B400A-1D64-BCAE-5884-35BF951BF85A}"/>
              </a:ext>
            </a:extLst>
          </p:cNvPr>
          <p:cNvGrpSpPr/>
          <p:nvPr/>
        </p:nvGrpSpPr>
        <p:grpSpPr>
          <a:xfrm>
            <a:off x="299926" y="4408301"/>
            <a:ext cx="3376514" cy="557512"/>
            <a:chOff x="623449" y="2341134"/>
            <a:chExt cx="3376514" cy="557512"/>
          </a:xfrm>
        </p:grpSpPr>
        <p:sp>
          <p:nvSpPr>
            <p:cNvPr id="11" name="Rectangle: Rounded Corners 16">
              <a:extLst>
                <a:ext uri="{FF2B5EF4-FFF2-40B4-BE49-F238E27FC236}">
                  <a16:creationId xmlns:a16="http://schemas.microsoft.com/office/drawing/2014/main" id="{97E4402A-D888-4083-EC87-8D95AF7EECA1}"/>
                </a:ext>
              </a:extLst>
            </p:cNvPr>
            <p:cNvSpPr/>
            <p:nvPr/>
          </p:nvSpPr>
          <p:spPr>
            <a:xfrm>
              <a:off x="623449" y="2341134"/>
              <a:ext cx="3376514" cy="544755"/>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endParaRPr>
            </a:p>
          </p:txBody>
        </p:sp>
        <p:pic>
          <p:nvPicPr>
            <p:cNvPr id="12" name="Graphic 11" descr="Flying Money with solid fill">
              <a:extLst>
                <a:ext uri="{FF2B5EF4-FFF2-40B4-BE49-F238E27FC236}">
                  <a16:creationId xmlns:a16="http://schemas.microsoft.com/office/drawing/2014/main" id="{07B07948-6194-721A-CD97-46E50B237A16}"/>
                </a:ext>
              </a:extLst>
            </p:cNvPr>
            <p:cNvPicPr>
              <a:picLocks noChangeAspect="1"/>
            </p:cNvPicPr>
            <p:nvPr/>
          </p:nvPicPr>
          <p:blipFill>
            <a:blip cstate="email">
              <a:extLst>
                <a:ext uri="{28A0092B-C50C-407E-A947-70E740481C1C}">
                  <a14:useLocalDpi xmlns:a14="http://schemas.microsoft.com/office/drawing/2010/main"/>
                </a:ext>
                <a:ext uri="{96DAC541-7B7A-43D3-8B79-37D633B846F1}">
                  <asvg:svgBlip xmlns:asvg="http://schemas.microsoft.com/office/drawing/2016/SVG/main" r:embed="rId17"/>
                </a:ext>
              </a:extLst>
            </a:blip>
            <a:srcRect/>
            <a:stretch/>
          </p:blipFill>
          <p:spPr>
            <a:xfrm>
              <a:off x="664071" y="2406479"/>
              <a:ext cx="449573" cy="449573"/>
            </a:xfrm>
            <a:prstGeom prst="rect">
              <a:avLst/>
            </a:prstGeom>
          </p:spPr>
        </p:pic>
        <p:sp>
          <p:nvSpPr>
            <p:cNvPr id="14" name="Freeform: Shape 11">
              <a:extLst>
                <a:ext uri="{FF2B5EF4-FFF2-40B4-BE49-F238E27FC236}">
                  <a16:creationId xmlns:a16="http://schemas.microsoft.com/office/drawing/2014/main" id="{FF8D7AE2-277D-12FB-C063-F412E3E96622}"/>
                </a:ext>
              </a:extLst>
            </p:cNvPr>
            <p:cNvSpPr/>
            <p:nvPr/>
          </p:nvSpPr>
          <p:spPr>
            <a:xfrm>
              <a:off x="935474" y="2363884"/>
              <a:ext cx="3020660" cy="534762"/>
            </a:xfrm>
            <a:custGeom>
              <a:avLst/>
              <a:gdLst>
                <a:gd name="connsiteX0" fmla="*/ 0 w 3590495"/>
                <a:gd name="connsiteY0" fmla="*/ 0 h 1300072"/>
                <a:gd name="connsiteX1" fmla="*/ 3590495 w 3590495"/>
                <a:gd name="connsiteY1" fmla="*/ 0 h 1300072"/>
                <a:gd name="connsiteX2" fmla="*/ 3590495 w 3590495"/>
                <a:gd name="connsiteY2" fmla="*/ 1300072 h 1300072"/>
                <a:gd name="connsiteX3" fmla="*/ 0 w 3590495"/>
                <a:gd name="connsiteY3" fmla="*/ 1300072 h 1300072"/>
                <a:gd name="connsiteX4" fmla="*/ 0 w 3590495"/>
                <a:gd name="connsiteY4" fmla="*/ 0 h 1300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0495" h="1300072">
                  <a:moveTo>
                    <a:pt x="0" y="0"/>
                  </a:moveTo>
                  <a:lnTo>
                    <a:pt x="3590495" y="0"/>
                  </a:lnTo>
                  <a:lnTo>
                    <a:pt x="3590495" y="1300072"/>
                  </a:lnTo>
                  <a:lnTo>
                    <a:pt x="0" y="130007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591" tIns="137591" rIns="137591" bIns="13759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rPr>
                <a:t>40% of CERN’s annual funding is spent with its suppliers. </a:t>
              </a:r>
            </a:p>
          </p:txBody>
        </p:sp>
      </p:grpSp>
      <p:grpSp>
        <p:nvGrpSpPr>
          <p:cNvPr id="15" name="Group 14">
            <a:extLst>
              <a:ext uri="{FF2B5EF4-FFF2-40B4-BE49-F238E27FC236}">
                <a16:creationId xmlns:a16="http://schemas.microsoft.com/office/drawing/2014/main" id="{1021849B-3CB4-36E9-A894-C044E08D10E4}"/>
              </a:ext>
            </a:extLst>
          </p:cNvPr>
          <p:cNvGrpSpPr/>
          <p:nvPr/>
        </p:nvGrpSpPr>
        <p:grpSpPr>
          <a:xfrm>
            <a:off x="299924" y="4921732"/>
            <a:ext cx="3465402" cy="788741"/>
            <a:chOff x="2422116" y="2249321"/>
            <a:chExt cx="4001648" cy="788741"/>
          </a:xfrm>
        </p:grpSpPr>
        <p:sp>
          <p:nvSpPr>
            <p:cNvPr id="16" name="Rectangle: Rounded Corners 11">
              <a:extLst>
                <a:ext uri="{FF2B5EF4-FFF2-40B4-BE49-F238E27FC236}">
                  <a16:creationId xmlns:a16="http://schemas.microsoft.com/office/drawing/2014/main" id="{362B9C13-BD17-0714-BD0E-DBBC920455E3}"/>
                </a:ext>
              </a:extLst>
            </p:cNvPr>
            <p:cNvSpPr/>
            <p:nvPr/>
          </p:nvSpPr>
          <p:spPr>
            <a:xfrm>
              <a:off x="2422116" y="2346991"/>
              <a:ext cx="3899008" cy="575679"/>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endParaRPr>
            </a:p>
          </p:txBody>
        </p:sp>
        <p:sp>
          <p:nvSpPr>
            <p:cNvPr id="17" name="Freeform: Shape 12">
              <a:extLst>
                <a:ext uri="{FF2B5EF4-FFF2-40B4-BE49-F238E27FC236}">
                  <a16:creationId xmlns:a16="http://schemas.microsoft.com/office/drawing/2014/main" id="{C97290E4-81DE-BD51-8E4C-D78622DBFE2F}"/>
                </a:ext>
              </a:extLst>
            </p:cNvPr>
            <p:cNvSpPr/>
            <p:nvPr/>
          </p:nvSpPr>
          <p:spPr>
            <a:xfrm>
              <a:off x="2782426" y="2249321"/>
              <a:ext cx="3641338" cy="788741"/>
            </a:xfrm>
            <a:custGeom>
              <a:avLst/>
              <a:gdLst>
                <a:gd name="connsiteX0" fmla="*/ 0 w 3590495"/>
                <a:gd name="connsiteY0" fmla="*/ 0 h 1300072"/>
                <a:gd name="connsiteX1" fmla="*/ 3590495 w 3590495"/>
                <a:gd name="connsiteY1" fmla="*/ 0 h 1300072"/>
                <a:gd name="connsiteX2" fmla="*/ 3590495 w 3590495"/>
                <a:gd name="connsiteY2" fmla="*/ 1300072 h 1300072"/>
                <a:gd name="connsiteX3" fmla="*/ 0 w 3590495"/>
                <a:gd name="connsiteY3" fmla="*/ 1300072 h 1300072"/>
                <a:gd name="connsiteX4" fmla="*/ 0 w 3590495"/>
                <a:gd name="connsiteY4" fmla="*/ 0 h 1300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0495" h="1300072">
                  <a:moveTo>
                    <a:pt x="0" y="0"/>
                  </a:moveTo>
                  <a:lnTo>
                    <a:pt x="3590495" y="0"/>
                  </a:lnTo>
                  <a:lnTo>
                    <a:pt x="3590495" y="1300072"/>
                  </a:lnTo>
                  <a:lnTo>
                    <a:pt x="0" y="130007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591" tIns="137591" rIns="137591" bIns="13759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rPr>
                <a:t>&gt; 90% of CERN’s indirect (Scope 3) emissions resulted from purchases of goods &amp; services. </a:t>
              </a:r>
            </a:p>
          </p:txBody>
        </p:sp>
        <p:pic>
          <p:nvPicPr>
            <p:cNvPr id="18" name="Graphic 17" descr="Bullseye with solid fill">
              <a:extLst>
                <a:ext uri="{FF2B5EF4-FFF2-40B4-BE49-F238E27FC236}">
                  <a16:creationId xmlns:a16="http://schemas.microsoft.com/office/drawing/2014/main" id="{91574BD4-9F7C-3F32-B8CF-69F49B282533}"/>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18"/>
                </a:ext>
              </a:extLst>
            </a:blip>
            <a:srcRect/>
            <a:stretch/>
          </p:blipFill>
          <p:spPr>
            <a:xfrm>
              <a:off x="2445782" y="2439679"/>
              <a:ext cx="519678" cy="417306"/>
            </a:xfrm>
            <a:prstGeom prst="rect">
              <a:avLst/>
            </a:prstGeom>
          </p:spPr>
        </p:pic>
      </p:grpSp>
      <p:grpSp>
        <p:nvGrpSpPr>
          <p:cNvPr id="20" name="Group 19">
            <a:extLst>
              <a:ext uri="{FF2B5EF4-FFF2-40B4-BE49-F238E27FC236}">
                <a16:creationId xmlns:a16="http://schemas.microsoft.com/office/drawing/2014/main" id="{59B3EBAB-BBFF-2EE1-04A2-C47E280CDE8D}"/>
              </a:ext>
            </a:extLst>
          </p:cNvPr>
          <p:cNvGrpSpPr/>
          <p:nvPr/>
        </p:nvGrpSpPr>
        <p:grpSpPr>
          <a:xfrm>
            <a:off x="4132876" y="4927685"/>
            <a:ext cx="3718887" cy="724491"/>
            <a:chOff x="8678809" y="2410033"/>
            <a:chExt cx="3718887" cy="724491"/>
          </a:xfrm>
        </p:grpSpPr>
        <p:sp>
          <p:nvSpPr>
            <p:cNvPr id="21" name="Rectangle: Rounded Corners 16">
              <a:extLst>
                <a:ext uri="{FF2B5EF4-FFF2-40B4-BE49-F238E27FC236}">
                  <a16:creationId xmlns:a16="http://schemas.microsoft.com/office/drawing/2014/main" id="{23F0C511-3A3C-3921-E15C-F201E6B345DD}"/>
                </a:ext>
              </a:extLst>
            </p:cNvPr>
            <p:cNvSpPr/>
            <p:nvPr/>
          </p:nvSpPr>
          <p:spPr>
            <a:xfrm>
              <a:off x="8678809" y="2410033"/>
              <a:ext cx="3630396" cy="724491"/>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endParaRPr>
            </a:p>
          </p:txBody>
        </p:sp>
        <p:sp>
          <p:nvSpPr>
            <p:cNvPr id="22" name="Freeform: Shape 11">
              <a:extLst>
                <a:ext uri="{FF2B5EF4-FFF2-40B4-BE49-F238E27FC236}">
                  <a16:creationId xmlns:a16="http://schemas.microsoft.com/office/drawing/2014/main" id="{2A631E34-42F9-BE71-F3A9-B8BAC5523178}"/>
                </a:ext>
              </a:extLst>
            </p:cNvPr>
            <p:cNvSpPr/>
            <p:nvPr/>
          </p:nvSpPr>
          <p:spPr>
            <a:xfrm>
              <a:off x="9107795" y="2411111"/>
              <a:ext cx="3289901" cy="704368"/>
            </a:xfrm>
            <a:custGeom>
              <a:avLst/>
              <a:gdLst>
                <a:gd name="connsiteX0" fmla="*/ 0 w 3590495"/>
                <a:gd name="connsiteY0" fmla="*/ 0 h 1300072"/>
                <a:gd name="connsiteX1" fmla="*/ 3590495 w 3590495"/>
                <a:gd name="connsiteY1" fmla="*/ 0 h 1300072"/>
                <a:gd name="connsiteX2" fmla="*/ 3590495 w 3590495"/>
                <a:gd name="connsiteY2" fmla="*/ 1300072 h 1300072"/>
                <a:gd name="connsiteX3" fmla="*/ 0 w 3590495"/>
                <a:gd name="connsiteY3" fmla="*/ 1300072 h 1300072"/>
                <a:gd name="connsiteX4" fmla="*/ 0 w 3590495"/>
                <a:gd name="connsiteY4" fmla="*/ 0 h 1300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0495" h="1300072">
                  <a:moveTo>
                    <a:pt x="0" y="0"/>
                  </a:moveTo>
                  <a:lnTo>
                    <a:pt x="3590495" y="0"/>
                  </a:lnTo>
                  <a:lnTo>
                    <a:pt x="3590495" y="1300072"/>
                  </a:lnTo>
                  <a:lnTo>
                    <a:pt x="0" y="130007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591" tIns="137591" rIns="137591" bIns="137591" numCol="1" spcCol="1270" anchor="ctr" anchorCtr="0">
              <a:noAutofit/>
            </a:bodyPr>
            <a:lstStyle/>
            <a:p>
              <a:pPr marL="93663" marR="0" lvl="0" indent="-93663" algn="l" defTabSz="533400" rtl="0" eaLnBrk="1" fontAlgn="auto" latinLnBrk="0" hangingPunct="1">
                <a:lnSpc>
                  <a:spcPct val="100000"/>
                </a:lnSpc>
                <a:spcBef>
                  <a:spcPts val="300"/>
                </a:spcBef>
                <a:spcAft>
                  <a:spcPts val="0"/>
                </a:spcAft>
                <a:buClrTx/>
                <a:buSzTx/>
                <a:buFontTx/>
                <a:buChar char="-"/>
                <a:tabLst/>
                <a:defRPr/>
              </a:pPr>
              <a:r>
                <a:rPr kumimoji="0" lang="en-GB" sz="1200"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rPr>
                <a:t>Increasing Rules/Regulations on Sustainability.</a:t>
              </a:r>
            </a:p>
            <a:p>
              <a:pPr marL="93663" indent="-93663" defTabSz="533400">
                <a:spcBef>
                  <a:spcPts val="300"/>
                </a:spcBef>
                <a:buFontTx/>
                <a:buChar char="-"/>
                <a:defRPr/>
              </a:pPr>
              <a:r>
                <a:rPr lang="en-CH" sz="1200" dirty="0">
                  <a:solidFill>
                    <a:srgbClr val="0033A0">
                      <a:hueOff val="0"/>
                      <a:satOff val="0"/>
                      <a:lumOff val="0"/>
                      <a:alphaOff val="0"/>
                    </a:srgbClr>
                  </a:solidFill>
                  <a:latin typeface="Calibri" panose="020F0502020204030204" pitchFamily="34" charset="0"/>
                  <a:cs typeface="Calibri" panose="020F0502020204030204" pitchFamily="34" charset="0"/>
                </a:rPr>
                <a:t>Alignment with CERN </a:t>
              </a:r>
              <a:r>
                <a:rPr lang="fr-CH" sz="1200" dirty="0">
                  <a:solidFill>
                    <a:srgbClr val="0033A0">
                      <a:hueOff val="0"/>
                      <a:satOff val="0"/>
                      <a:lumOff val="0"/>
                      <a:alphaOff val="0"/>
                    </a:srgbClr>
                  </a:solidFill>
                  <a:latin typeface="Calibri" panose="020F0502020204030204" pitchFamily="34" charset="0"/>
                  <a:cs typeface="Calibri" panose="020F0502020204030204" pitchFamily="34" charset="0"/>
                </a:rPr>
                <a:t>sustainability</a:t>
              </a:r>
              <a:r>
                <a:rPr lang="en-CH" sz="1200" dirty="0">
                  <a:solidFill>
                    <a:srgbClr val="0033A0">
                      <a:hueOff val="0"/>
                      <a:satOff val="0"/>
                      <a:lumOff val="0"/>
                      <a:alphaOff val="0"/>
                    </a:srgbClr>
                  </a:solidFill>
                  <a:latin typeface="Calibri" panose="020F0502020204030204" pitchFamily="34" charset="0"/>
                  <a:cs typeface="Calibri" panose="020F0502020204030204" pitchFamily="34" charset="0"/>
                </a:rPr>
                <a:t> goals. </a:t>
              </a:r>
            </a:p>
            <a:p>
              <a:pPr marL="93663" marR="0" lvl="0" indent="-93663" algn="l" defTabSz="533400" rtl="0" eaLnBrk="1" fontAlgn="auto" latinLnBrk="0" hangingPunct="1">
                <a:lnSpc>
                  <a:spcPct val="100000"/>
                </a:lnSpc>
                <a:spcBef>
                  <a:spcPts val="300"/>
                </a:spcBef>
                <a:spcAft>
                  <a:spcPts val="0"/>
                </a:spcAft>
                <a:buClrTx/>
                <a:buSzTx/>
                <a:buFontTx/>
                <a:buChar char="-"/>
                <a:tabLst/>
                <a:defRPr/>
              </a:pPr>
              <a:r>
                <a:rPr kumimoji="0" lang="en-GB" sz="1200"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rPr>
                <a:t>CERN decision to report (GRI standards)</a:t>
              </a:r>
            </a:p>
          </p:txBody>
        </p:sp>
        <p:pic>
          <p:nvPicPr>
            <p:cNvPr id="23" name="Picture 22">
              <a:extLst>
                <a:ext uri="{FF2B5EF4-FFF2-40B4-BE49-F238E27FC236}">
                  <a16:creationId xmlns:a16="http://schemas.microsoft.com/office/drawing/2014/main" id="{1EE51D9B-950B-B18F-25E4-7F60AC10BC13}"/>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731580" y="2571216"/>
              <a:ext cx="451783" cy="414599"/>
            </a:xfrm>
            <a:prstGeom prst="rect">
              <a:avLst/>
            </a:prstGeom>
          </p:spPr>
        </p:pic>
      </p:grpSp>
      <p:grpSp>
        <p:nvGrpSpPr>
          <p:cNvPr id="24" name="Group 23">
            <a:extLst>
              <a:ext uri="{FF2B5EF4-FFF2-40B4-BE49-F238E27FC236}">
                <a16:creationId xmlns:a16="http://schemas.microsoft.com/office/drawing/2014/main" id="{AC02DBB5-F2CE-5140-662D-82F3A0AA9C71}"/>
              </a:ext>
            </a:extLst>
          </p:cNvPr>
          <p:cNvGrpSpPr/>
          <p:nvPr/>
        </p:nvGrpSpPr>
        <p:grpSpPr>
          <a:xfrm>
            <a:off x="8246895" y="4843371"/>
            <a:ext cx="3738246" cy="875151"/>
            <a:chOff x="8530328" y="3589490"/>
            <a:chExt cx="3738246" cy="875151"/>
          </a:xfrm>
        </p:grpSpPr>
        <p:sp>
          <p:nvSpPr>
            <p:cNvPr id="25" name="Rectangle: Rounded Corners 16">
              <a:extLst>
                <a:ext uri="{FF2B5EF4-FFF2-40B4-BE49-F238E27FC236}">
                  <a16:creationId xmlns:a16="http://schemas.microsoft.com/office/drawing/2014/main" id="{B31BE131-766B-64CA-65DB-A165B379C3F6}"/>
                </a:ext>
              </a:extLst>
            </p:cNvPr>
            <p:cNvSpPr/>
            <p:nvPr/>
          </p:nvSpPr>
          <p:spPr>
            <a:xfrm>
              <a:off x="8530328" y="3589490"/>
              <a:ext cx="3672865" cy="875151"/>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endParaRPr>
            </a:p>
          </p:txBody>
        </p:sp>
        <p:sp>
          <p:nvSpPr>
            <p:cNvPr id="26" name="Freeform: Shape 11">
              <a:extLst>
                <a:ext uri="{FF2B5EF4-FFF2-40B4-BE49-F238E27FC236}">
                  <a16:creationId xmlns:a16="http://schemas.microsoft.com/office/drawing/2014/main" id="{F9AA001D-AF85-9456-96B3-22E0A9D4DBEB}"/>
                </a:ext>
              </a:extLst>
            </p:cNvPr>
            <p:cNvSpPr/>
            <p:nvPr/>
          </p:nvSpPr>
          <p:spPr>
            <a:xfrm>
              <a:off x="8883445" y="3799590"/>
              <a:ext cx="3385129" cy="642738"/>
            </a:xfrm>
            <a:custGeom>
              <a:avLst/>
              <a:gdLst>
                <a:gd name="connsiteX0" fmla="*/ 0 w 3590495"/>
                <a:gd name="connsiteY0" fmla="*/ 0 h 1300072"/>
                <a:gd name="connsiteX1" fmla="*/ 3590495 w 3590495"/>
                <a:gd name="connsiteY1" fmla="*/ 0 h 1300072"/>
                <a:gd name="connsiteX2" fmla="*/ 3590495 w 3590495"/>
                <a:gd name="connsiteY2" fmla="*/ 1300072 h 1300072"/>
                <a:gd name="connsiteX3" fmla="*/ 0 w 3590495"/>
                <a:gd name="connsiteY3" fmla="*/ 1300072 h 1300072"/>
                <a:gd name="connsiteX4" fmla="*/ 0 w 3590495"/>
                <a:gd name="connsiteY4" fmla="*/ 0 h 1300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0495" h="1300072">
                  <a:moveTo>
                    <a:pt x="0" y="0"/>
                  </a:moveTo>
                  <a:lnTo>
                    <a:pt x="3590495" y="0"/>
                  </a:lnTo>
                  <a:lnTo>
                    <a:pt x="3590495" y="1300072"/>
                  </a:lnTo>
                  <a:lnTo>
                    <a:pt x="0" y="130007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591" tIns="137591" rIns="137591" bIns="137591" numCol="1" spcCol="1270" anchor="ctr" anchorCtr="1">
              <a:noAutofit/>
            </a:bodyPr>
            <a:lstStyle/>
            <a:p>
              <a:pPr marL="93663" marR="0" lvl="0" indent="-93663" algn="l" defTabSz="533400" rtl="0" eaLnBrk="1" fontAlgn="auto" latinLnBrk="0" hangingPunct="1">
                <a:lnSpc>
                  <a:spcPct val="100000"/>
                </a:lnSpc>
                <a:spcBef>
                  <a:spcPts val="300"/>
                </a:spcBef>
                <a:spcAft>
                  <a:spcPts val="0"/>
                </a:spcAft>
                <a:buClrTx/>
                <a:buSzTx/>
                <a:buFontTx/>
                <a:buChar char="-"/>
                <a:tabLst/>
                <a:defRPr/>
              </a:pPr>
              <a:r>
                <a:rPr kumimoji="0" lang="en-CH" sz="1200"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rPr>
                <a:t>Mitigate risks of environmental impacts</a:t>
              </a:r>
              <a:r>
                <a:rPr kumimoji="0" lang="en-GB" sz="1200"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rPr>
                <a:t>.</a:t>
              </a:r>
            </a:p>
            <a:p>
              <a:pPr marL="93663" lvl="0" indent="-93663" defTabSz="533400">
                <a:lnSpc>
                  <a:spcPct val="90000"/>
                </a:lnSpc>
                <a:spcBef>
                  <a:spcPts val="300"/>
                </a:spcBef>
                <a:buFontTx/>
                <a:buChar char="-"/>
                <a:defRPr/>
              </a:pPr>
              <a:r>
                <a:rPr lang="en-GB" sz="1200" dirty="0">
                  <a:solidFill>
                    <a:srgbClr val="0033A0">
                      <a:hueOff val="0"/>
                      <a:satOff val="0"/>
                      <a:lumOff val="0"/>
                      <a:alphaOff val="0"/>
                    </a:srgbClr>
                  </a:solidFill>
                  <a:latin typeface="Calibri" panose="020F0502020204030204" pitchFamily="34" charset="0"/>
                  <a:cs typeface="Calibri" panose="020F0502020204030204" pitchFamily="34" charset="0"/>
                </a:rPr>
                <a:t>Partnership with strategic suppliers to prevent/mitigate supply chain risks.</a:t>
              </a:r>
            </a:p>
            <a:p>
              <a:pPr marL="93663" lvl="0" indent="-93663" defTabSz="533400">
                <a:lnSpc>
                  <a:spcPct val="90000"/>
                </a:lnSpc>
                <a:spcBef>
                  <a:spcPts val="300"/>
                </a:spcBef>
                <a:buFontTx/>
                <a:buChar char="-"/>
                <a:defRPr/>
              </a:pPr>
              <a:r>
                <a:rPr lang="en-CH" sz="1200" dirty="0">
                  <a:solidFill>
                    <a:srgbClr val="0033A0">
                      <a:hueOff val="0"/>
                      <a:satOff val="0"/>
                      <a:lumOff val="0"/>
                      <a:alphaOff val="0"/>
                    </a:srgbClr>
                  </a:solidFill>
                  <a:latin typeface="Calibri" panose="020F0502020204030204" pitchFamily="34" charset="0"/>
                  <a:cs typeface="Calibri" panose="020F0502020204030204" pitchFamily="34" charset="0"/>
                </a:rPr>
                <a:t>Enhance </a:t>
              </a:r>
              <a:r>
                <a:rPr lang="fr-CH" sz="1200" dirty="0" err="1">
                  <a:solidFill>
                    <a:srgbClr val="0033A0">
                      <a:hueOff val="0"/>
                      <a:satOff val="0"/>
                      <a:lumOff val="0"/>
                      <a:alphaOff val="0"/>
                    </a:srgbClr>
                  </a:solidFill>
                  <a:latin typeface="Calibri" panose="020F0502020204030204" pitchFamily="34" charset="0"/>
                  <a:cs typeface="Calibri" panose="020F0502020204030204" pitchFamily="34" charset="0"/>
                </a:rPr>
                <a:t>responsibility</a:t>
              </a:r>
              <a:r>
                <a:rPr lang="en-CH" sz="1200" dirty="0">
                  <a:solidFill>
                    <a:srgbClr val="0033A0">
                      <a:hueOff val="0"/>
                      <a:satOff val="0"/>
                      <a:lumOff val="0"/>
                      <a:alphaOff val="0"/>
                    </a:srgbClr>
                  </a:solidFill>
                  <a:latin typeface="Calibri" panose="020F0502020204030204" pitchFamily="34" charset="0"/>
                  <a:cs typeface="Calibri" panose="020F0502020204030204" pitchFamily="34" charset="0"/>
                </a:rPr>
                <a:t> across the supply chain.</a:t>
              </a:r>
              <a:endParaRPr lang="en-GB" sz="1200" dirty="0">
                <a:solidFill>
                  <a:srgbClr val="0033A0">
                    <a:hueOff val="0"/>
                    <a:satOff val="0"/>
                    <a:lumOff val="0"/>
                    <a:alphaOff val="0"/>
                  </a:srgbClr>
                </a:solidFill>
                <a:latin typeface="Calibri" panose="020F0502020204030204" pitchFamily="34" charset="0"/>
                <a:cs typeface="Calibri" panose="020F0502020204030204" pitchFamily="34" charset="0"/>
              </a:endParaRPr>
            </a:p>
            <a:p>
              <a:pPr marL="93663" marR="0" lvl="0" indent="-93663" algn="l" defTabSz="533400" rtl="0" eaLnBrk="1" fontAlgn="auto" latinLnBrk="0" hangingPunct="1">
                <a:lnSpc>
                  <a:spcPct val="100000"/>
                </a:lnSpc>
                <a:spcBef>
                  <a:spcPts val="300"/>
                </a:spcBef>
                <a:spcAft>
                  <a:spcPts val="0"/>
                </a:spcAft>
                <a:buClrTx/>
                <a:buSzTx/>
                <a:buFontTx/>
                <a:buChar char="-"/>
                <a:tabLst/>
                <a:defRPr/>
              </a:pPr>
              <a:endParaRPr kumimoji="0" lang="en-GB" sz="1200"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endParaRPr>
            </a:p>
          </p:txBody>
        </p:sp>
        <p:pic>
          <p:nvPicPr>
            <p:cNvPr id="27" name="Picture 26">
              <a:extLst>
                <a:ext uri="{FF2B5EF4-FFF2-40B4-BE49-F238E27FC236}">
                  <a16:creationId xmlns:a16="http://schemas.microsoft.com/office/drawing/2014/main" id="{E0065334-4647-747E-0F5E-CA2C81B0C378}"/>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8618819" y="3818232"/>
              <a:ext cx="420274" cy="394543"/>
            </a:xfrm>
            <a:prstGeom prst="rect">
              <a:avLst/>
            </a:prstGeom>
          </p:spPr>
        </p:pic>
      </p:grpSp>
      <p:grpSp>
        <p:nvGrpSpPr>
          <p:cNvPr id="28" name="Group 27">
            <a:extLst>
              <a:ext uri="{FF2B5EF4-FFF2-40B4-BE49-F238E27FC236}">
                <a16:creationId xmlns:a16="http://schemas.microsoft.com/office/drawing/2014/main" id="{ABC05A62-D2B7-C672-4F39-287944CA0CF6}"/>
              </a:ext>
            </a:extLst>
          </p:cNvPr>
          <p:cNvGrpSpPr/>
          <p:nvPr/>
        </p:nvGrpSpPr>
        <p:grpSpPr>
          <a:xfrm>
            <a:off x="299924" y="5625563"/>
            <a:ext cx="3444941" cy="650070"/>
            <a:chOff x="1698771" y="3724619"/>
            <a:chExt cx="4193064" cy="650070"/>
          </a:xfrm>
        </p:grpSpPr>
        <p:sp>
          <p:nvSpPr>
            <p:cNvPr id="29" name="Rectangle: Rounded Corners 16">
              <a:extLst>
                <a:ext uri="{FF2B5EF4-FFF2-40B4-BE49-F238E27FC236}">
                  <a16:creationId xmlns:a16="http://schemas.microsoft.com/office/drawing/2014/main" id="{D3E21852-4B65-3C61-2082-0A50AF28402A}"/>
                </a:ext>
              </a:extLst>
            </p:cNvPr>
            <p:cNvSpPr/>
            <p:nvPr/>
          </p:nvSpPr>
          <p:spPr>
            <a:xfrm>
              <a:off x="1698771" y="3760500"/>
              <a:ext cx="4109778" cy="554396"/>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endParaRPr>
            </a:p>
          </p:txBody>
        </p:sp>
        <p:sp>
          <p:nvSpPr>
            <p:cNvPr id="30" name="Freeform: Shape 17">
              <a:extLst>
                <a:ext uri="{FF2B5EF4-FFF2-40B4-BE49-F238E27FC236}">
                  <a16:creationId xmlns:a16="http://schemas.microsoft.com/office/drawing/2014/main" id="{B71CB2B7-63F9-A076-95E7-421AB3BDE745}"/>
                </a:ext>
              </a:extLst>
            </p:cNvPr>
            <p:cNvSpPr/>
            <p:nvPr/>
          </p:nvSpPr>
          <p:spPr>
            <a:xfrm>
              <a:off x="2053655" y="3724619"/>
              <a:ext cx="3838180" cy="650070"/>
            </a:xfrm>
            <a:custGeom>
              <a:avLst/>
              <a:gdLst>
                <a:gd name="connsiteX0" fmla="*/ 0 w 3533903"/>
                <a:gd name="connsiteY0" fmla="*/ 0 h 1300072"/>
                <a:gd name="connsiteX1" fmla="*/ 3533903 w 3533903"/>
                <a:gd name="connsiteY1" fmla="*/ 0 h 1300072"/>
                <a:gd name="connsiteX2" fmla="*/ 3533903 w 3533903"/>
                <a:gd name="connsiteY2" fmla="*/ 1300072 h 1300072"/>
                <a:gd name="connsiteX3" fmla="*/ 0 w 3533903"/>
                <a:gd name="connsiteY3" fmla="*/ 1300072 h 1300072"/>
                <a:gd name="connsiteX4" fmla="*/ 0 w 3533903"/>
                <a:gd name="connsiteY4" fmla="*/ 0 h 1300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3903" h="1300072">
                  <a:moveTo>
                    <a:pt x="0" y="0"/>
                  </a:moveTo>
                  <a:lnTo>
                    <a:pt x="3533903" y="0"/>
                  </a:lnTo>
                  <a:lnTo>
                    <a:pt x="3533903" y="1300072"/>
                  </a:lnTo>
                  <a:lnTo>
                    <a:pt x="0" y="130007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591" tIns="137591" rIns="137591" bIns="137591"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0033A0">
                      <a:hueOff val="0"/>
                      <a:satOff val="0"/>
                      <a:lumOff val="0"/>
                      <a:alphaOff val="0"/>
                    </a:srgbClr>
                  </a:solidFill>
                  <a:effectLst/>
                  <a:uLnTx/>
                  <a:uFillTx/>
                  <a:latin typeface="Calibri" panose="020F0502020204030204" pitchFamily="34" charset="0"/>
                  <a:ea typeface="+mn-ea"/>
                  <a:cs typeface="Calibri" panose="020F0502020204030204" pitchFamily="34" charset="0"/>
                </a:rPr>
                <a:t>35% (RUN) up to 50% (LS) of CERN’s annual carbon footprint is driven by procurement. </a:t>
              </a:r>
            </a:p>
          </p:txBody>
        </p:sp>
        <p:pic>
          <p:nvPicPr>
            <p:cNvPr id="31" name="Graphic 30" descr="Factory with solid fill">
              <a:extLst>
                <a:ext uri="{FF2B5EF4-FFF2-40B4-BE49-F238E27FC236}">
                  <a16:creationId xmlns:a16="http://schemas.microsoft.com/office/drawing/2014/main" id="{F09CA23F-48B3-45C1-E0D4-F3AF17AB4176}"/>
                </a:ext>
              </a:extLst>
            </p:cNvPr>
            <p:cNvPicPr>
              <a:picLocks noChangeAspect="1"/>
            </p:cNvPicPr>
            <p:nvPr/>
          </p:nvPicPr>
          <p:blipFill>
            <a:blip>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1747651" y="3830256"/>
              <a:ext cx="523836" cy="411466"/>
            </a:xfrm>
            <a:prstGeom prst="rect">
              <a:avLst/>
            </a:prstGeom>
          </p:spPr>
        </p:pic>
      </p:grpSp>
      <p:sp>
        <p:nvSpPr>
          <p:cNvPr id="3" name="Slide Number Placeholder 4">
            <a:extLst>
              <a:ext uri="{FF2B5EF4-FFF2-40B4-BE49-F238E27FC236}">
                <a16:creationId xmlns:a16="http://schemas.microsoft.com/office/drawing/2014/main" id="{D3141BAA-042F-8AA1-0C74-F42A19DE0169}"/>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5" name="Date Placeholder 1">
            <a:extLst>
              <a:ext uri="{FF2B5EF4-FFF2-40B4-BE49-F238E27FC236}">
                <a16:creationId xmlns:a16="http://schemas.microsoft.com/office/drawing/2014/main" id="{3120F145-2E53-0115-7AF8-18BC0F92799B}"/>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6" name="Footer Placeholder 2">
            <a:extLst>
              <a:ext uri="{FF2B5EF4-FFF2-40B4-BE49-F238E27FC236}">
                <a16:creationId xmlns:a16="http://schemas.microsoft.com/office/drawing/2014/main" id="{A16634D6-1D27-0101-49C8-FE2C7BF5837F}"/>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44" name="Date Placeholder 1">
            <a:extLst>
              <a:ext uri="{FF2B5EF4-FFF2-40B4-BE49-F238E27FC236}">
                <a16:creationId xmlns:a16="http://schemas.microsoft.com/office/drawing/2014/main" id="{9CCFDDBC-5F08-0870-7987-87B6C969DA80}"/>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383162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EB465759-F6CA-9C01-A199-D8B79B8F2E84}"/>
              </a:ext>
            </a:extLst>
          </p:cNvPr>
          <p:cNvSpPr/>
          <p:nvPr/>
        </p:nvSpPr>
        <p:spPr>
          <a:xfrm>
            <a:off x="-221381" y="510025"/>
            <a:ext cx="12612757" cy="5736242"/>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pic>
        <p:nvPicPr>
          <p:cNvPr id="40" name="Picture 39">
            <a:extLst>
              <a:ext uri="{FF2B5EF4-FFF2-40B4-BE49-F238E27FC236}">
                <a16:creationId xmlns:a16="http://schemas.microsoft.com/office/drawing/2014/main" id="{36B18408-8CCB-3336-65CD-B9639FD2ABCA}"/>
              </a:ext>
            </a:extLst>
          </p:cNvPr>
          <p:cNvPicPr>
            <a:picLocks noChangeAspect="1"/>
          </p:cNvPicPr>
          <p:nvPr/>
        </p:nvPicPr>
        <p:blipFill>
          <a:blip r:embed="rId3"/>
          <a:stretch>
            <a:fillRect/>
          </a:stretch>
        </p:blipFill>
        <p:spPr>
          <a:xfrm>
            <a:off x="1225915" y="1014240"/>
            <a:ext cx="10077242" cy="2704216"/>
          </a:xfrm>
          <a:prstGeom prst="rect">
            <a:avLst/>
          </a:prstGeom>
        </p:spPr>
      </p:pic>
      <p:sp>
        <p:nvSpPr>
          <p:cNvPr id="10" name="Rounded Rectangle 44">
            <a:extLst>
              <a:ext uri="{FF2B5EF4-FFF2-40B4-BE49-F238E27FC236}">
                <a16:creationId xmlns:a16="http://schemas.microsoft.com/office/drawing/2014/main" id="{9B479075-292F-9C32-03B0-DE31E60C7743}"/>
              </a:ext>
            </a:extLst>
          </p:cNvPr>
          <p:cNvSpPr/>
          <p:nvPr/>
        </p:nvSpPr>
        <p:spPr>
          <a:xfrm>
            <a:off x="510136" y="4233923"/>
            <a:ext cx="3586562" cy="477556"/>
          </a:xfrm>
          <a:prstGeom prst="roundRect">
            <a:avLst>
              <a:gd name="adj" fmla="val 5663"/>
            </a:avLst>
          </a:prstGeom>
          <a:solidFill>
            <a:schemeClr val="tx1">
              <a:lumMod val="60000"/>
              <a:lumOff val="40000"/>
            </a:schemeClr>
          </a:solidFill>
          <a:ln>
            <a:solidFill>
              <a:srgbClr val="CCDA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p:txBody>
      </p:sp>
      <p:sp>
        <p:nvSpPr>
          <p:cNvPr id="11" name="TextBox 10">
            <a:extLst>
              <a:ext uri="{FF2B5EF4-FFF2-40B4-BE49-F238E27FC236}">
                <a16:creationId xmlns:a16="http://schemas.microsoft.com/office/drawing/2014/main" id="{80A0D039-370F-A558-5461-E21234297100}"/>
              </a:ext>
            </a:extLst>
          </p:cNvPr>
          <p:cNvSpPr txBox="1"/>
          <p:nvPr/>
        </p:nvSpPr>
        <p:spPr>
          <a:xfrm>
            <a:off x="1082595" y="4299104"/>
            <a:ext cx="2441643" cy="338554"/>
          </a:xfrm>
          <a:prstGeom prst="rect">
            <a:avLst/>
          </a:prstGeom>
          <a:noFill/>
        </p:spPr>
        <p:txBody>
          <a:bodyPr wrap="square">
            <a:spAutoFit/>
          </a:bodyPr>
          <a:lstStyle/>
          <a:p>
            <a:pPr marR="0" lvl="0" algn="ctr" defTabSz="914400" rtl="0" eaLnBrk="1" fontAlgn="auto" latinLnBrk="0" hangingPunct="1">
              <a:lnSpc>
                <a:spcPct val="100000"/>
              </a:lnSpc>
              <a:spcBef>
                <a:spcPts val="0"/>
              </a:spcBef>
              <a:spcAft>
                <a:spcPts val="0"/>
              </a:spcAft>
              <a:buClrTx/>
              <a:buSzTx/>
              <a:tabLst/>
              <a:defRPr/>
            </a:pPr>
            <a:r>
              <a:rPr lang="en-GB" sz="1600" b="1" dirty="0">
                <a:solidFill>
                  <a:schemeClr val="bg1"/>
                </a:solidFill>
                <a:latin typeface="Aptos" panose="020B0004020202020204" pitchFamily="34" charset="0"/>
                <a:cs typeface="Calibri"/>
              </a:rPr>
              <a:t>Pre-Procurement phase</a:t>
            </a:r>
            <a:endParaRPr kumimoji="0" lang="en-GB" sz="1100" b="1" i="1" u="none" strike="noStrike" kern="1200" cap="none" spc="0" normalizeH="0" baseline="0" noProof="0" dirty="0">
              <a:ln>
                <a:noFill/>
              </a:ln>
              <a:solidFill>
                <a:srgbClr val="FFFFFF"/>
              </a:solidFill>
              <a:effectLst/>
              <a:uLnTx/>
              <a:uFillTx/>
              <a:latin typeface="Aptos" panose="020B0004020202020204" pitchFamily="34" charset="0"/>
              <a:ea typeface="+mn-ea"/>
              <a:cs typeface="+mn-cs"/>
            </a:endParaRPr>
          </a:p>
        </p:txBody>
      </p:sp>
      <p:sp>
        <p:nvSpPr>
          <p:cNvPr id="24" name="TextBox 23">
            <a:extLst>
              <a:ext uri="{FF2B5EF4-FFF2-40B4-BE49-F238E27FC236}">
                <a16:creationId xmlns:a16="http://schemas.microsoft.com/office/drawing/2014/main" id="{98C9B2C7-00DB-D147-1B6C-BE3ACE578C5E}"/>
              </a:ext>
            </a:extLst>
          </p:cNvPr>
          <p:cNvSpPr txBox="1"/>
          <p:nvPr/>
        </p:nvSpPr>
        <p:spPr>
          <a:xfrm>
            <a:off x="223820" y="5187185"/>
            <a:ext cx="4037716" cy="307777"/>
          </a:xfrm>
          <a:prstGeom prst="rect">
            <a:avLst/>
          </a:prstGeom>
          <a:noFill/>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1" u="none" strike="noStrike" kern="1200" cap="none" spc="0" normalizeH="0" baseline="0" noProof="0" dirty="0">
                <a:ln>
                  <a:noFill/>
                </a:ln>
                <a:solidFill>
                  <a:srgbClr val="002060"/>
                </a:solidFill>
                <a:effectLst/>
                <a:uLnTx/>
                <a:uFillTx/>
                <a:latin typeface="Aptos" panose="020B0004020202020204" pitchFamily="34" charset="0"/>
                <a:ea typeface="+mn-ea"/>
                <a:cs typeface="Calibri"/>
              </a:rPr>
              <a:t>Most impactful time to embed sustainability</a:t>
            </a:r>
            <a:endParaRPr kumimoji="0" lang="en-CH" sz="1400" b="0" i="1" u="none" strike="noStrike" kern="1200" cap="none" spc="0" normalizeH="0" baseline="0" noProof="0" dirty="0">
              <a:ln>
                <a:noFill/>
              </a:ln>
              <a:solidFill>
                <a:srgbClr val="002060"/>
              </a:solidFill>
              <a:effectLst/>
              <a:uLnTx/>
              <a:uFillTx/>
              <a:latin typeface="Arial"/>
              <a:ea typeface="+mn-ea"/>
            </a:endParaRPr>
          </a:p>
        </p:txBody>
      </p:sp>
      <p:sp>
        <p:nvSpPr>
          <p:cNvPr id="25" name="Arrow: Down 53">
            <a:extLst>
              <a:ext uri="{FF2B5EF4-FFF2-40B4-BE49-F238E27FC236}">
                <a16:creationId xmlns:a16="http://schemas.microsoft.com/office/drawing/2014/main" id="{F6C46F57-D770-D628-C498-0BF65775243B}"/>
              </a:ext>
            </a:extLst>
          </p:cNvPr>
          <p:cNvSpPr/>
          <p:nvPr/>
        </p:nvSpPr>
        <p:spPr>
          <a:xfrm flipV="1">
            <a:off x="2042459" y="4842805"/>
            <a:ext cx="363727" cy="307778"/>
          </a:xfrm>
          <a:prstGeom prst="downArrow">
            <a:avLst/>
          </a:prstGeom>
          <a:solidFill>
            <a:srgbClr val="2D70FF"/>
          </a:solidFill>
          <a:ln>
            <a:solidFill>
              <a:srgbClr val="2D7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3" name="ZoneTexte 8">
            <a:extLst>
              <a:ext uri="{FF2B5EF4-FFF2-40B4-BE49-F238E27FC236}">
                <a16:creationId xmlns:a16="http://schemas.microsoft.com/office/drawing/2014/main" id="{58A0556A-9C7F-5BF0-5FB5-EEBD7A72B663}"/>
              </a:ext>
            </a:extLst>
          </p:cNvPr>
          <p:cNvSpPr txBox="1"/>
          <p:nvPr/>
        </p:nvSpPr>
        <p:spPr>
          <a:xfrm>
            <a:off x="77567" y="-22414"/>
            <a:ext cx="11993332" cy="475195"/>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Embedding Sustainability into Pre-Procurement and Procurement Process</a:t>
            </a:r>
          </a:p>
        </p:txBody>
      </p:sp>
      <p:sp>
        <p:nvSpPr>
          <p:cNvPr id="14" name="Rounded Rectangle 55">
            <a:extLst>
              <a:ext uri="{FF2B5EF4-FFF2-40B4-BE49-F238E27FC236}">
                <a16:creationId xmlns:a16="http://schemas.microsoft.com/office/drawing/2014/main" id="{3DB4E004-EF09-462E-AD4E-6FE362B2DF96}"/>
              </a:ext>
            </a:extLst>
          </p:cNvPr>
          <p:cNvSpPr/>
          <p:nvPr/>
        </p:nvSpPr>
        <p:spPr>
          <a:xfrm>
            <a:off x="4976261" y="4228297"/>
            <a:ext cx="6487427" cy="477556"/>
          </a:xfrm>
          <a:prstGeom prst="roundRect">
            <a:avLst>
              <a:gd name="adj" fmla="val 5663"/>
            </a:avLst>
          </a:prstGeom>
          <a:solidFill>
            <a:srgbClr val="73A0FF"/>
          </a:solidFill>
          <a:ln>
            <a:solidFill>
              <a:srgbClr val="CCDA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chemeClr val="bg1"/>
                </a:solidFill>
                <a:effectLst/>
                <a:uLnTx/>
                <a:uFillTx/>
                <a:latin typeface="Aptos" panose="020B0004020202020204" pitchFamily="34" charset="0"/>
                <a:ea typeface="+mn-ea"/>
                <a:cs typeface="Calibri" panose="020F0502020204030204" pitchFamily="34" charset="0"/>
              </a:rPr>
              <a:t>Procurement Process</a:t>
            </a:r>
            <a:r>
              <a:rPr kumimoji="0" lang="en-GB" sz="1200" b="1" i="0" u="none" strike="noStrike" kern="1200" cap="none" spc="0" normalizeH="0" baseline="0" noProof="0" dirty="0">
                <a:ln>
                  <a:noFill/>
                </a:ln>
                <a:solidFill>
                  <a:schemeClr val="bg1"/>
                </a:solidFill>
                <a:effectLst/>
                <a:uLnTx/>
                <a:uFillTx/>
                <a:latin typeface="Aptos" panose="020B0004020202020204" pitchFamily="34" charset="0"/>
                <a:ea typeface="+mn-ea"/>
                <a:cs typeface="Calibri" panose="020F0502020204030204" pitchFamily="34" charset="0"/>
              </a:rPr>
              <a:t> </a:t>
            </a:r>
          </a:p>
        </p:txBody>
      </p:sp>
      <p:sp>
        <p:nvSpPr>
          <p:cNvPr id="42" name="Arrow: Down 53">
            <a:extLst>
              <a:ext uri="{FF2B5EF4-FFF2-40B4-BE49-F238E27FC236}">
                <a16:creationId xmlns:a16="http://schemas.microsoft.com/office/drawing/2014/main" id="{DED4FBF9-6FDC-FB81-BF6C-65CB2B5CC31C}"/>
              </a:ext>
            </a:extLst>
          </p:cNvPr>
          <p:cNvSpPr/>
          <p:nvPr/>
        </p:nvSpPr>
        <p:spPr>
          <a:xfrm flipV="1">
            <a:off x="7930466" y="4809314"/>
            <a:ext cx="363727" cy="326288"/>
          </a:xfrm>
          <a:prstGeom prst="downArrow">
            <a:avLst/>
          </a:prstGeom>
          <a:solidFill>
            <a:srgbClr val="73A0FF"/>
          </a:solidFill>
          <a:ln>
            <a:solidFill>
              <a:srgbClr val="73A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5" name="TextBox 14">
            <a:extLst>
              <a:ext uri="{FF2B5EF4-FFF2-40B4-BE49-F238E27FC236}">
                <a16:creationId xmlns:a16="http://schemas.microsoft.com/office/drawing/2014/main" id="{24076556-D6B3-5B2A-D4E3-567289171485}"/>
              </a:ext>
            </a:extLst>
          </p:cNvPr>
          <p:cNvSpPr txBox="1"/>
          <p:nvPr/>
        </p:nvSpPr>
        <p:spPr>
          <a:xfrm>
            <a:off x="4279645" y="5179412"/>
            <a:ext cx="7654185" cy="307777"/>
          </a:xfrm>
          <a:prstGeom prst="rect">
            <a:avLst/>
          </a:prstGeom>
          <a:noFill/>
        </p:spPr>
        <p:txBody>
          <a:bodyPr wrap="square">
            <a:spAutoFit/>
          </a:bodyPr>
          <a:lstStyle/>
          <a:p>
            <a:pPr lvl="0" algn="ctr">
              <a:spcBef>
                <a:spcPts val="600"/>
              </a:spcBef>
              <a:defRPr/>
            </a:pPr>
            <a:r>
              <a:rPr lang="en-GB" sz="1400" b="1" i="1" dirty="0">
                <a:solidFill>
                  <a:srgbClr val="002060"/>
                </a:solidFill>
                <a:latin typeface="Aptos" panose="020B0004020202020204" pitchFamily="34" charset="0"/>
              </a:rPr>
              <a:t>Set mandatory/desirable sustainability criteria (risk mitigation)</a:t>
            </a:r>
          </a:p>
        </p:txBody>
      </p:sp>
      <p:sp>
        <p:nvSpPr>
          <p:cNvPr id="4" name="Slide Number Placeholder 4">
            <a:extLst>
              <a:ext uri="{FF2B5EF4-FFF2-40B4-BE49-F238E27FC236}">
                <a16:creationId xmlns:a16="http://schemas.microsoft.com/office/drawing/2014/main" id="{B251AD32-9A9D-1530-3005-160A6A3C7463}"/>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6" name="Date Placeholder 1">
            <a:extLst>
              <a:ext uri="{FF2B5EF4-FFF2-40B4-BE49-F238E27FC236}">
                <a16:creationId xmlns:a16="http://schemas.microsoft.com/office/drawing/2014/main" id="{C8CDE428-63F3-2A01-3604-9F795FDCF729}"/>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9" name="Footer Placeholder 2">
            <a:extLst>
              <a:ext uri="{FF2B5EF4-FFF2-40B4-BE49-F238E27FC236}">
                <a16:creationId xmlns:a16="http://schemas.microsoft.com/office/drawing/2014/main" id="{466E2DC5-8E66-F00F-970C-15DAA6A35C5A}"/>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2" name="Date Placeholder 1">
            <a:extLst>
              <a:ext uri="{FF2B5EF4-FFF2-40B4-BE49-F238E27FC236}">
                <a16:creationId xmlns:a16="http://schemas.microsoft.com/office/drawing/2014/main" id="{A21BB83D-A213-91E7-1251-CF7705127DA7}"/>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2386603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44">
            <a:extLst>
              <a:ext uri="{FF2B5EF4-FFF2-40B4-BE49-F238E27FC236}">
                <a16:creationId xmlns:a16="http://schemas.microsoft.com/office/drawing/2014/main" id="{72CBF258-DBF3-0F13-C5BB-B00B7AA6EFA7}"/>
              </a:ext>
            </a:extLst>
          </p:cNvPr>
          <p:cNvSpPr/>
          <p:nvPr/>
        </p:nvSpPr>
        <p:spPr>
          <a:xfrm>
            <a:off x="1099072" y="34726"/>
            <a:ext cx="3586562" cy="477556"/>
          </a:xfrm>
          <a:prstGeom prst="roundRect">
            <a:avLst>
              <a:gd name="adj" fmla="val 5663"/>
            </a:avLst>
          </a:prstGeom>
          <a:solidFill>
            <a:schemeClr val="tx1">
              <a:lumMod val="60000"/>
              <a:lumOff val="40000"/>
            </a:schemeClr>
          </a:solidFill>
          <a:ln>
            <a:solidFill>
              <a:srgbClr val="CCDA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p:txBody>
      </p:sp>
      <p:sp>
        <p:nvSpPr>
          <p:cNvPr id="22" name="Rectangle 21">
            <a:extLst>
              <a:ext uri="{FF2B5EF4-FFF2-40B4-BE49-F238E27FC236}">
                <a16:creationId xmlns:a16="http://schemas.microsoft.com/office/drawing/2014/main" id="{391A5522-9E3A-86C8-B5F9-00BEE16DBF39}"/>
              </a:ext>
            </a:extLst>
          </p:cNvPr>
          <p:cNvSpPr/>
          <p:nvPr/>
        </p:nvSpPr>
        <p:spPr>
          <a:xfrm>
            <a:off x="-144133" y="3885270"/>
            <a:ext cx="12466318" cy="2253303"/>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2" name="Rectangle 1">
            <a:extLst>
              <a:ext uri="{FF2B5EF4-FFF2-40B4-BE49-F238E27FC236}">
                <a16:creationId xmlns:a16="http://schemas.microsoft.com/office/drawing/2014/main" id="{25E107BA-B154-34BA-978D-15FA97038A3E}"/>
              </a:ext>
            </a:extLst>
          </p:cNvPr>
          <p:cNvSpPr/>
          <p:nvPr/>
        </p:nvSpPr>
        <p:spPr>
          <a:xfrm>
            <a:off x="-144133" y="549417"/>
            <a:ext cx="12466318" cy="3165843"/>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6" name="ZoneTexte 8">
            <a:extLst>
              <a:ext uri="{FF2B5EF4-FFF2-40B4-BE49-F238E27FC236}">
                <a16:creationId xmlns:a16="http://schemas.microsoft.com/office/drawing/2014/main" id="{7C09C4AB-EBC8-1CBC-C71C-FEFBE0B559AB}"/>
              </a:ext>
            </a:extLst>
          </p:cNvPr>
          <p:cNvSpPr txBox="1"/>
          <p:nvPr/>
        </p:nvSpPr>
        <p:spPr>
          <a:xfrm>
            <a:off x="201773" y="-48"/>
            <a:ext cx="11850332" cy="475195"/>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Aptos" panose="020B0004020202020204" pitchFamily="34" charset="0"/>
                <a:ea typeface="+mn-ea"/>
                <a:cs typeface="Calibri" panose="020F0502020204030204" pitchFamily="34" charset="0"/>
              </a:rPr>
              <a:t>Pre-Procurement phase </a:t>
            </a:r>
            <a:r>
              <a:rPr lang="en-GB" sz="2200" b="1" dirty="0">
                <a:solidFill>
                  <a:srgbClr val="002060"/>
                </a:solidFill>
                <a:latin typeface="Aptos" panose="020B0004020202020204" pitchFamily="34" charset="0"/>
                <a:cs typeface="Calibri" panose="020F0502020204030204" pitchFamily="34" charset="0"/>
              </a:rPr>
              <a:t>     </a:t>
            </a: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 Need definition &amp; Life Cycle Assessment (LCA) </a:t>
            </a:r>
          </a:p>
        </p:txBody>
      </p:sp>
      <p:sp>
        <p:nvSpPr>
          <p:cNvPr id="16" name="TextBox 15">
            <a:extLst>
              <a:ext uri="{FF2B5EF4-FFF2-40B4-BE49-F238E27FC236}">
                <a16:creationId xmlns:a16="http://schemas.microsoft.com/office/drawing/2014/main" id="{CF5C2C26-7804-D4C6-B4D5-3D3A424A7CCD}"/>
              </a:ext>
            </a:extLst>
          </p:cNvPr>
          <p:cNvSpPr txBox="1"/>
          <p:nvPr/>
        </p:nvSpPr>
        <p:spPr>
          <a:xfrm>
            <a:off x="201773" y="1753958"/>
            <a:ext cx="4242606" cy="923330"/>
          </a:xfrm>
          <a:prstGeom prst="rect">
            <a:avLst/>
          </a:prstGeom>
          <a:noFill/>
        </p:spPr>
        <p:txBody>
          <a:bodyPr wrap="square">
            <a:spAutoFit/>
          </a:bodyPr>
          <a:lstStyle/>
          <a:p>
            <a:pPr marL="271463" marR="0" lvl="0" indent="-2714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b="1" i="0" u="none" strike="noStrike" kern="1200" cap="none" spc="0" normalizeH="0" baseline="0" noProof="0" dirty="0" err="1">
                <a:ln>
                  <a:noFill/>
                </a:ln>
                <a:solidFill>
                  <a:srgbClr val="002578"/>
                </a:solidFill>
                <a:effectLst/>
                <a:uLnTx/>
                <a:uFillTx/>
                <a:latin typeface="Aptos" panose="020B0004020202020204" pitchFamily="34" charset="0"/>
                <a:ea typeface="+mn-ea"/>
                <a:cs typeface="Calibri" panose="020F0502020204030204" pitchFamily="34" charset="0"/>
              </a:rPr>
              <a:t>Assessments</a:t>
            </a:r>
            <a:r>
              <a:rPr kumimoji="0" lang="fr-CH"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 (Need &amp; Lifecycle)</a:t>
            </a:r>
            <a:br>
              <a:rPr kumimoji="0" lang="fr-CH"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br>
            <a:r>
              <a:rPr kumimoji="0" lang="fr-CH"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Challenge, </a:t>
            </a:r>
            <a:r>
              <a:rPr kumimoji="0" lang="fr-CH" b="1" i="1" u="none" strike="noStrike" kern="1200" cap="none" spc="0" normalizeH="0" baseline="0" noProof="0" dirty="0" err="1">
                <a:ln>
                  <a:noFill/>
                </a:ln>
                <a:solidFill>
                  <a:srgbClr val="002578"/>
                </a:solidFill>
                <a:effectLst/>
                <a:uLnTx/>
                <a:uFillTx/>
                <a:latin typeface="Aptos" panose="020B0004020202020204" pitchFamily="34" charset="0"/>
                <a:ea typeface="+mn-ea"/>
                <a:cs typeface="Calibri" panose="020F0502020204030204" pitchFamily="34" charset="0"/>
              </a:rPr>
              <a:t>Perform</a:t>
            </a:r>
            <a:r>
              <a:rPr kumimoji="0" lang="fr-CH"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a:t>
            </a:r>
            <a:br>
              <a:rPr lang="fr-CH" b="1" i="1" dirty="0">
                <a:solidFill>
                  <a:srgbClr val="002578"/>
                </a:solidFill>
                <a:latin typeface="Aptos" panose="020B0004020202020204" pitchFamily="34" charset="0"/>
                <a:cs typeface="Calibri" panose="020F0502020204030204" pitchFamily="34" charset="0"/>
              </a:rPr>
            </a:br>
            <a:r>
              <a:rPr lang="fr-CH" b="1" i="1" dirty="0">
                <a:solidFill>
                  <a:srgbClr val="002578"/>
                </a:solidFill>
                <a:latin typeface="Aptos" panose="020B0004020202020204" pitchFamily="34" charset="0"/>
                <a:cs typeface="Calibri" panose="020F0502020204030204" pitchFamily="34" charset="0"/>
              </a:rPr>
              <a:t>Start </a:t>
            </a:r>
            <a:r>
              <a:rPr lang="fr-CH" b="1" i="1" dirty="0" err="1">
                <a:solidFill>
                  <a:srgbClr val="002578"/>
                </a:solidFill>
                <a:latin typeface="Aptos" panose="020B0004020202020204" pitchFamily="34" charset="0"/>
                <a:cs typeface="Calibri" panose="020F0502020204030204" pitchFamily="34" charset="0"/>
              </a:rPr>
              <a:t>with</a:t>
            </a:r>
            <a:r>
              <a:rPr lang="fr-CH" b="1" i="1" dirty="0">
                <a:solidFill>
                  <a:srgbClr val="002578"/>
                </a:solidFill>
                <a:latin typeface="Aptos" panose="020B0004020202020204" pitchFamily="34" charset="0"/>
                <a:cs typeface="Calibri" panose="020F0502020204030204" pitchFamily="34" charset="0"/>
              </a:rPr>
              <a:t> </a:t>
            </a:r>
            <a:r>
              <a:rPr lang="fr-CH" b="1" i="1" dirty="0" err="1">
                <a:solidFill>
                  <a:srgbClr val="002578"/>
                </a:solidFill>
                <a:latin typeface="Aptos" panose="020B0004020202020204" pitchFamily="34" charset="0"/>
                <a:cs typeface="Calibri" panose="020F0502020204030204" pitchFamily="34" charset="0"/>
              </a:rPr>
              <a:t>environment</a:t>
            </a:r>
            <a:r>
              <a:rPr lang="fr-CH" b="1" i="1" dirty="0">
                <a:solidFill>
                  <a:srgbClr val="002578"/>
                </a:solidFill>
                <a:latin typeface="Aptos" panose="020B0004020202020204" pitchFamily="34" charset="0"/>
                <a:cs typeface="Calibri" panose="020F0502020204030204" pitchFamily="34" charset="0"/>
              </a:rPr>
              <a:t>!</a:t>
            </a:r>
            <a:endParaRPr kumimoji="0" lang="en-GB" b="0"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endParaRPr>
          </a:p>
        </p:txBody>
      </p:sp>
      <p:sp>
        <p:nvSpPr>
          <p:cNvPr id="18" name="TextBox 17">
            <a:extLst>
              <a:ext uri="{FF2B5EF4-FFF2-40B4-BE49-F238E27FC236}">
                <a16:creationId xmlns:a16="http://schemas.microsoft.com/office/drawing/2014/main" id="{94E0754C-33E7-4A92-5D11-F750E21F5D30}"/>
              </a:ext>
            </a:extLst>
          </p:cNvPr>
          <p:cNvSpPr txBox="1"/>
          <p:nvPr/>
        </p:nvSpPr>
        <p:spPr>
          <a:xfrm>
            <a:off x="201773" y="4688755"/>
            <a:ext cx="6231924" cy="646331"/>
          </a:xfrm>
          <a:prstGeom prst="rect">
            <a:avLst/>
          </a:prstGeom>
          <a:noFill/>
        </p:spPr>
        <p:txBody>
          <a:bodyPr wrap="square">
            <a:spAutoFit/>
          </a:bodyPr>
          <a:lstStyle/>
          <a:p>
            <a:pPr marL="268288" marR="0" lvl="0" indent="-268288" algn="l" defTabSz="914400" rtl="0" eaLnBrk="1" fontAlgn="auto" latinLnBrk="0" hangingPunct="1">
              <a:lnSpc>
                <a:spcPct val="100000"/>
              </a:lnSpc>
              <a:spcBef>
                <a:spcPts val="1200"/>
              </a:spcBef>
              <a:spcAft>
                <a:spcPts val="0"/>
              </a:spcAft>
              <a:buClrTx/>
              <a:buSzTx/>
              <a:buFont typeface="Arial" panose="020B0604020202020204" pitchFamily="34" charset="0"/>
              <a:buChar char="•"/>
              <a:defRPr/>
            </a:pPr>
            <a:r>
              <a:rPr kumimoji="0" lang="fr-CH"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Guidelines</a:t>
            </a:r>
            <a:br>
              <a:rPr kumimoji="0" lang="fr-CH"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br>
            <a:r>
              <a:rPr kumimoji="0" lang="fr-CH"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Check best practices!</a:t>
            </a:r>
          </a:p>
        </p:txBody>
      </p:sp>
      <p:grpSp>
        <p:nvGrpSpPr>
          <p:cNvPr id="13" name="Group 12">
            <a:extLst>
              <a:ext uri="{FF2B5EF4-FFF2-40B4-BE49-F238E27FC236}">
                <a16:creationId xmlns:a16="http://schemas.microsoft.com/office/drawing/2014/main" id="{26B3CE4C-8123-D063-149A-9CF6BC76B13F}"/>
              </a:ext>
            </a:extLst>
          </p:cNvPr>
          <p:cNvGrpSpPr/>
          <p:nvPr/>
        </p:nvGrpSpPr>
        <p:grpSpPr>
          <a:xfrm>
            <a:off x="9917735" y="3153250"/>
            <a:ext cx="1189811" cy="417739"/>
            <a:chOff x="2331174" y="4378964"/>
            <a:chExt cx="3183420" cy="1237997"/>
          </a:xfrm>
        </p:grpSpPr>
        <p:pic>
          <p:nvPicPr>
            <p:cNvPr id="14" name="Picture 13">
              <a:extLst>
                <a:ext uri="{FF2B5EF4-FFF2-40B4-BE49-F238E27FC236}">
                  <a16:creationId xmlns:a16="http://schemas.microsoft.com/office/drawing/2014/main" id="{00129E77-025C-29D5-EE64-99EF106539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31174" y="4378964"/>
              <a:ext cx="3183420" cy="1237997"/>
            </a:xfrm>
            <a:prstGeom prst="rect">
              <a:avLst/>
            </a:prstGeom>
          </p:spPr>
        </p:pic>
        <p:sp>
          <p:nvSpPr>
            <p:cNvPr id="15" name="Oval 14">
              <a:extLst>
                <a:ext uri="{FF2B5EF4-FFF2-40B4-BE49-F238E27FC236}">
                  <a16:creationId xmlns:a16="http://schemas.microsoft.com/office/drawing/2014/main" id="{8E259D5C-2D55-35ED-577A-937A576D506F}"/>
                </a:ext>
              </a:extLst>
            </p:cNvPr>
            <p:cNvSpPr/>
            <p:nvPr/>
          </p:nvSpPr>
          <p:spPr>
            <a:xfrm>
              <a:off x="4259262" y="4378964"/>
              <a:ext cx="1164793" cy="89961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pic>
        <p:nvPicPr>
          <p:cNvPr id="25" name="Picture 24">
            <a:extLst>
              <a:ext uri="{FF2B5EF4-FFF2-40B4-BE49-F238E27FC236}">
                <a16:creationId xmlns:a16="http://schemas.microsoft.com/office/drawing/2014/main" id="{B75DBA6E-B1E1-E4F5-2925-CD627F8D64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62922" y="3965802"/>
            <a:ext cx="3257880" cy="1688680"/>
          </a:xfrm>
          <a:prstGeom prst="rect">
            <a:avLst/>
          </a:prstGeom>
          <a:ln>
            <a:solidFill>
              <a:schemeClr val="accent1"/>
            </a:solidFill>
          </a:ln>
        </p:spPr>
      </p:pic>
      <p:pic>
        <p:nvPicPr>
          <p:cNvPr id="26" name="Picture 25">
            <a:extLst>
              <a:ext uri="{FF2B5EF4-FFF2-40B4-BE49-F238E27FC236}">
                <a16:creationId xmlns:a16="http://schemas.microsoft.com/office/drawing/2014/main" id="{51379C51-B80A-73C7-B5B5-9EC28759D7D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31580" y="4374242"/>
            <a:ext cx="3386155" cy="1688680"/>
          </a:xfrm>
          <a:prstGeom prst="rect">
            <a:avLst/>
          </a:prstGeom>
          <a:ln>
            <a:solidFill>
              <a:schemeClr val="tx1"/>
            </a:solidFill>
          </a:ln>
        </p:spPr>
      </p:pic>
      <p:pic>
        <p:nvPicPr>
          <p:cNvPr id="27" name="Picture 26">
            <a:extLst>
              <a:ext uri="{FF2B5EF4-FFF2-40B4-BE49-F238E27FC236}">
                <a16:creationId xmlns:a16="http://schemas.microsoft.com/office/drawing/2014/main" id="{E170FD67-07C2-FAC3-6A25-D154705B26BE}"/>
              </a:ext>
            </a:extLst>
          </p:cNvPr>
          <p:cNvPicPr>
            <a:picLocks noChangeAspect="1"/>
          </p:cNvPicPr>
          <p:nvPr/>
        </p:nvPicPr>
        <p:blipFill>
          <a:blip r:embed="rId6"/>
          <a:stretch>
            <a:fillRect/>
          </a:stretch>
        </p:blipFill>
        <p:spPr>
          <a:xfrm>
            <a:off x="10306167" y="4568125"/>
            <a:ext cx="1475009" cy="1071428"/>
          </a:xfrm>
          <a:prstGeom prst="rect">
            <a:avLst/>
          </a:prstGeom>
        </p:spPr>
      </p:pic>
      <p:pic>
        <p:nvPicPr>
          <p:cNvPr id="28" name="Picture 27">
            <a:extLst>
              <a:ext uri="{FF2B5EF4-FFF2-40B4-BE49-F238E27FC236}">
                <a16:creationId xmlns:a16="http://schemas.microsoft.com/office/drawing/2014/main" id="{897D5CC2-67A2-AA77-81B9-9CDAA9E1B75C}"/>
              </a:ext>
            </a:extLst>
          </p:cNvPr>
          <p:cNvPicPr>
            <a:picLocks noChangeAspect="1"/>
          </p:cNvPicPr>
          <p:nvPr/>
        </p:nvPicPr>
        <p:blipFill>
          <a:blip r:embed="rId7"/>
          <a:stretch>
            <a:fillRect/>
          </a:stretch>
        </p:blipFill>
        <p:spPr>
          <a:xfrm>
            <a:off x="5323001" y="801723"/>
            <a:ext cx="4494629" cy="2815732"/>
          </a:xfrm>
          <a:prstGeom prst="rect">
            <a:avLst/>
          </a:prstGeom>
        </p:spPr>
      </p:pic>
      <p:sp>
        <p:nvSpPr>
          <p:cNvPr id="8" name="Slide Number Placeholder 4">
            <a:extLst>
              <a:ext uri="{FF2B5EF4-FFF2-40B4-BE49-F238E27FC236}">
                <a16:creationId xmlns:a16="http://schemas.microsoft.com/office/drawing/2014/main" id="{8F907165-CB46-B2BD-CF1B-8FE3A1B9A019}"/>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9" name="Date Placeholder 1">
            <a:extLst>
              <a:ext uri="{FF2B5EF4-FFF2-40B4-BE49-F238E27FC236}">
                <a16:creationId xmlns:a16="http://schemas.microsoft.com/office/drawing/2014/main" id="{944F1042-5F59-924F-1F6A-EA5425B8D583}"/>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0" name="Footer Placeholder 2">
            <a:extLst>
              <a:ext uri="{FF2B5EF4-FFF2-40B4-BE49-F238E27FC236}">
                <a16:creationId xmlns:a16="http://schemas.microsoft.com/office/drawing/2014/main" id="{239231FD-42D9-9734-59AF-6AB8C3CBA608}"/>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1" name="Date Placeholder 1">
            <a:extLst>
              <a:ext uri="{FF2B5EF4-FFF2-40B4-BE49-F238E27FC236}">
                <a16:creationId xmlns:a16="http://schemas.microsoft.com/office/drawing/2014/main" id="{DE75AE07-A77E-808E-CAE0-35D59AA9B883}"/>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1149762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30FBD3-C998-77E7-68C3-73FCB2A6337D}"/>
              </a:ext>
            </a:extLst>
          </p:cNvPr>
          <p:cNvSpPr/>
          <p:nvPr/>
        </p:nvSpPr>
        <p:spPr>
          <a:xfrm>
            <a:off x="-182878" y="498879"/>
            <a:ext cx="12466318" cy="3319848"/>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pic>
        <p:nvPicPr>
          <p:cNvPr id="17" name="Picture 16">
            <a:extLst>
              <a:ext uri="{FF2B5EF4-FFF2-40B4-BE49-F238E27FC236}">
                <a16:creationId xmlns:a16="http://schemas.microsoft.com/office/drawing/2014/main" id="{99E49A90-58A5-A598-01FC-62DF544D28A9}"/>
              </a:ext>
            </a:extLst>
          </p:cNvPr>
          <p:cNvPicPr>
            <a:picLocks noChangeAspect="1"/>
          </p:cNvPicPr>
          <p:nvPr/>
        </p:nvPicPr>
        <p:blipFill>
          <a:blip r:embed="rId3"/>
          <a:stretch>
            <a:fillRect/>
          </a:stretch>
        </p:blipFill>
        <p:spPr>
          <a:xfrm>
            <a:off x="7257691" y="844816"/>
            <a:ext cx="4732625" cy="2666173"/>
          </a:xfrm>
          <a:prstGeom prst="rect">
            <a:avLst/>
          </a:prstGeom>
        </p:spPr>
      </p:pic>
      <p:sp>
        <p:nvSpPr>
          <p:cNvPr id="4" name="ZoneTexte 8">
            <a:extLst>
              <a:ext uri="{FF2B5EF4-FFF2-40B4-BE49-F238E27FC236}">
                <a16:creationId xmlns:a16="http://schemas.microsoft.com/office/drawing/2014/main" id="{2F015C7F-52A9-DA93-740B-CD379AAF6714}"/>
              </a:ext>
            </a:extLst>
          </p:cNvPr>
          <p:cNvSpPr txBox="1"/>
          <p:nvPr/>
        </p:nvSpPr>
        <p:spPr>
          <a:xfrm>
            <a:off x="2712203" y="-48"/>
            <a:ext cx="9339902" cy="475195"/>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  Market Survey and Tendering</a:t>
            </a:r>
          </a:p>
        </p:txBody>
      </p:sp>
      <p:sp>
        <p:nvSpPr>
          <p:cNvPr id="19" name="TextBox 8">
            <a:extLst>
              <a:ext uri="{FF2B5EF4-FFF2-40B4-BE49-F238E27FC236}">
                <a16:creationId xmlns:a16="http://schemas.microsoft.com/office/drawing/2014/main" id="{B5A91716-8E01-0F61-2C37-81160B736E8E}"/>
              </a:ext>
            </a:extLst>
          </p:cNvPr>
          <p:cNvSpPr txBox="1"/>
          <p:nvPr/>
        </p:nvSpPr>
        <p:spPr>
          <a:xfrm>
            <a:off x="110002" y="934521"/>
            <a:ext cx="6727402" cy="954107"/>
          </a:xfrm>
          <a:prstGeom prst="rect">
            <a:avLst/>
          </a:prstGeom>
          <a:noFill/>
        </p:spPr>
        <p:txBody>
          <a:bodyPr wrap="square">
            <a:spAutoFit/>
          </a:bodyPr>
          <a:lstStyle/>
          <a:p>
            <a:pPr marL="100013" indent="-285750">
              <a:spcBef>
                <a:spcPts val="600"/>
              </a:spcBef>
              <a:buFont typeface="Arial" panose="020B0604020202020204" pitchFamily="34" charset="0"/>
              <a:buChar char="•"/>
              <a:defRPr/>
            </a:pPr>
            <a:r>
              <a:rPr lang="en-GB" b="1" dirty="0">
                <a:solidFill>
                  <a:srgbClr val="002578"/>
                </a:solidFill>
                <a:latin typeface="Aptos" panose="020B0004020202020204" pitchFamily="34" charset="0"/>
                <a:cs typeface="Calibri" panose="020F0502020204030204" pitchFamily="34" charset="0"/>
              </a:rPr>
              <a:t>Investigate</a:t>
            </a:r>
          </a:p>
          <a:p>
            <a:pPr marL="534988" lvl="1" indent="-263525">
              <a:spcBef>
                <a:spcPts val="600"/>
              </a:spcBef>
              <a:buFont typeface="Wingdings" panose="05000000000000000000" pitchFamily="2" charset="2"/>
              <a:buChar char="Ø"/>
              <a:defRPr/>
            </a:pPr>
            <a:r>
              <a:rPr lang="en-GB" sz="1400" b="1" i="1" dirty="0">
                <a:solidFill>
                  <a:srgbClr val="002578"/>
                </a:solidFill>
                <a:latin typeface="Aptos" panose="020B0004020202020204" pitchFamily="34" charset="0"/>
                <a:ea typeface="Calibri" panose="020F0502020204030204" pitchFamily="34" charset="0"/>
                <a:cs typeface="Times New Roman" panose="02020603050405020304" pitchFamily="18" charset="0"/>
              </a:rPr>
              <a:t>Collect information, analyse supplier sustainability maturity.</a:t>
            </a:r>
          </a:p>
          <a:p>
            <a:pPr marL="534988" lvl="1" indent="-263525">
              <a:spcBef>
                <a:spcPts val="600"/>
              </a:spcBef>
              <a:buFont typeface="Wingdings" panose="05000000000000000000" pitchFamily="2" charset="2"/>
              <a:buChar char="Ø"/>
              <a:defRPr/>
            </a:pPr>
            <a:r>
              <a:rPr lang="en-GB" sz="1400" b="1" i="1" dirty="0">
                <a:solidFill>
                  <a:srgbClr val="002578"/>
                </a:solidFill>
                <a:latin typeface="Aptos" panose="020B0004020202020204" pitchFamily="34" charset="0"/>
                <a:ea typeface="Calibri" panose="020F0502020204030204" pitchFamily="34" charset="0"/>
                <a:cs typeface="Times New Roman" panose="02020603050405020304" pitchFamily="18" charset="0"/>
              </a:rPr>
              <a:t>Evaluate suppliers based on their sustainability performance.</a:t>
            </a:r>
            <a:endParaRPr kumimoji="0" lang="en-GB" sz="1600" b="1" i="1" u="none" strike="noStrike" kern="1200" cap="none" spc="0" normalizeH="0" baseline="0" noProof="0" dirty="0">
              <a:ln>
                <a:noFill/>
              </a:ln>
              <a:solidFill>
                <a:srgbClr val="002578"/>
              </a:solidFill>
              <a:effectLst/>
              <a:uLnTx/>
              <a:uFillTx/>
              <a:latin typeface="Aptos" panose="020B0004020202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2520BC16-D3D4-EA9F-0FCE-1845D2C6AECB}"/>
              </a:ext>
            </a:extLst>
          </p:cNvPr>
          <p:cNvSpPr/>
          <p:nvPr/>
        </p:nvSpPr>
        <p:spPr>
          <a:xfrm>
            <a:off x="-182878" y="3905991"/>
            <a:ext cx="12466318" cy="2236642"/>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6" name="TextBox 5">
            <a:extLst>
              <a:ext uri="{FF2B5EF4-FFF2-40B4-BE49-F238E27FC236}">
                <a16:creationId xmlns:a16="http://schemas.microsoft.com/office/drawing/2014/main" id="{D8547839-B79A-A621-DD99-46A2BB5662CF}"/>
              </a:ext>
            </a:extLst>
          </p:cNvPr>
          <p:cNvSpPr txBox="1"/>
          <p:nvPr/>
        </p:nvSpPr>
        <p:spPr>
          <a:xfrm>
            <a:off x="110002" y="2123999"/>
            <a:ext cx="7386429" cy="1277273"/>
          </a:xfrm>
          <a:prstGeom prst="rect">
            <a:avLst/>
          </a:prstGeom>
          <a:noFill/>
        </p:spPr>
        <p:txBody>
          <a:bodyPr wrap="square">
            <a:spAutoFit/>
          </a:bodyPr>
          <a:lstStyle/>
          <a:p>
            <a:pPr marL="285750" lvl="1" indent="-285750">
              <a:spcBef>
                <a:spcPts val="600"/>
              </a:spcBef>
              <a:buFont typeface="Arial" panose="020B0604020202020204" pitchFamily="34" charset="0"/>
              <a:buChar char="•"/>
              <a:defRPr/>
            </a:pPr>
            <a:r>
              <a:rPr kumimoji="0" lang="en-GB" sz="1800" b="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Communicate</a:t>
            </a:r>
          </a:p>
          <a:p>
            <a:pPr marL="534988" marR="0" lvl="1" indent="-263525"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r>
              <a:rPr lang="en-GB" sz="1400" b="1" i="1" dirty="0">
                <a:solidFill>
                  <a:srgbClr val="002578"/>
                </a:solidFill>
                <a:latin typeface="Aptos" panose="020B0004020202020204" pitchFamily="34" charset="0"/>
                <a:ea typeface="Calibri" panose="020F0502020204030204" pitchFamily="34" charset="0"/>
                <a:cs typeface="Times New Roman" panose="02020603050405020304" pitchFamily="18" charset="0"/>
              </a:rPr>
              <a:t>Communicate Corporate Sustainability mission and goals.</a:t>
            </a:r>
          </a:p>
          <a:p>
            <a:pPr marL="534988" marR="0" lvl="1" indent="-263525"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r>
              <a:rPr lang="en-GB" sz="1400" b="1" i="1" dirty="0">
                <a:solidFill>
                  <a:srgbClr val="002578"/>
                </a:solidFill>
                <a:latin typeface="Aptos" panose="020B0004020202020204" pitchFamily="34" charset="0"/>
                <a:ea typeface="Calibri" panose="020F0502020204030204" pitchFamily="34" charset="0"/>
                <a:cs typeface="Times New Roman" panose="02020603050405020304" pitchFamily="18" charset="0"/>
              </a:rPr>
              <a:t>Engage supplier to discuss Sustainability expectations and capabilities.</a:t>
            </a:r>
          </a:p>
          <a:p>
            <a:pPr marL="449263" marR="0" lvl="1" indent="-271463"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endParaRPr kumimoji="0" lang="en-GB" sz="1600" b="0"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p:txBody>
      </p:sp>
      <p:sp>
        <p:nvSpPr>
          <p:cNvPr id="12" name="TextBox 8">
            <a:extLst>
              <a:ext uri="{FF2B5EF4-FFF2-40B4-BE49-F238E27FC236}">
                <a16:creationId xmlns:a16="http://schemas.microsoft.com/office/drawing/2014/main" id="{CBF469F0-5EEF-301F-92F6-822944009A04}"/>
              </a:ext>
            </a:extLst>
          </p:cNvPr>
          <p:cNvSpPr txBox="1"/>
          <p:nvPr/>
        </p:nvSpPr>
        <p:spPr>
          <a:xfrm>
            <a:off x="110002" y="4401565"/>
            <a:ext cx="8597392" cy="1392689"/>
          </a:xfrm>
          <a:prstGeom prst="rect">
            <a:avLst/>
          </a:prstGeom>
          <a:noFill/>
        </p:spPr>
        <p:txBody>
          <a:bodyPr wrap="square">
            <a:spAutoFit/>
          </a:bodyPr>
          <a:lstStyle/>
          <a:p>
            <a:pPr marL="271463" lvl="0" indent="-271463">
              <a:buFont typeface="Arial" panose="020B0604020202020204" pitchFamily="34" charset="0"/>
              <a:buChar char="•"/>
              <a:defRPr/>
            </a:pPr>
            <a:r>
              <a:rPr lang="fr-CH" b="1" dirty="0">
                <a:solidFill>
                  <a:srgbClr val="002578"/>
                </a:solidFill>
                <a:latin typeface="Aptos" panose="020B0004020202020204" pitchFamily="34" charset="0"/>
                <a:cs typeface="Calibri" panose="020F0502020204030204" pitchFamily="34" charset="0"/>
              </a:rPr>
              <a:t>Influence </a:t>
            </a:r>
            <a:r>
              <a:rPr lang="fr-CH" b="1" dirty="0" err="1">
                <a:solidFill>
                  <a:srgbClr val="002578"/>
                </a:solidFill>
                <a:latin typeface="Aptos" panose="020B0004020202020204" pitchFamily="34" charset="0"/>
                <a:cs typeface="Calibri" panose="020F0502020204030204" pitchFamily="34" charset="0"/>
              </a:rPr>
              <a:t>specs</a:t>
            </a:r>
            <a:endParaRPr kumimoji="0" lang="fr-CH" sz="1800"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endParaRPr>
          </a:p>
          <a:p>
            <a:pPr marL="534988" lvl="1" indent="-263525">
              <a:spcBef>
                <a:spcPts val="600"/>
              </a:spcBef>
              <a:buFont typeface="Wingdings" panose="05000000000000000000" pitchFamily="2" charset="2"/>
              <a:buChar char="Ø"/>
              <a:defRPr/>
            </a:pPr>
            <a:r>
              <a:rPr lang="en-GB" sz="1400" b="1" i="1" dirty="0">
                <a:solidFill>
                  <a:srgbClr val="002578"/>
                </a:solidFill>
                <a:latin typeface="Aptos" panose="020B0004020202020204" pitchFamily="34" charset="0"/>
                <a:ea typeface="Calibri" panose="020F0502020204030204" pitchFamily="34" charset="0"/>
                <a:cs typeface="Times New Roman" panose="02020603050405020304" pitchFamily="18" charset="0"/>
              </a:rPr>
              <a:t>Include mandatory or desirable sustainability requirements.</a:t>
            </a:r>
          </a:p>
          <a:p>
            <a:pPr marL="534988" lvl="1" indent="-263525">
              <a:spcBef>
                <a:spcPts val="600"/>
              </a:spcBef>
              <a:buFont typeface="Wingdings" panose="05000000000000000000" pitchFamily="2" charset="2"/>
              <a:buChar char="Ø"/>
              <a:defRPr/>
            </a:pPr>
            <a:r>
              <a:rPr lang="en-GB" sz="1400" b="1" i="1" dirty="0">
                <a:solidFill>
                  <a:srgbClr val="002578"/>
                </a:solidFill>
                <a:latin typeface="Aptos" panose="020B0004020202020204" pitchFamily="34" charset="0"/>
                <a:ea typeface="Calibri" panose="020F0502020204030204" pitchFamily="34" charset="0"/>
                <a:cs typeface="Times New Roman" panose="02020603050405020304" pitchFamily="18" charset="0"/>
              </a:rPr>
              <a:t>Include measurable sustainability requirements.</a:t>
            </a:r>
            <a:br>
              <a:rPr lang="en-GB" sz="1400" b="1" i="1" dirty="0">
                <a:solidFill>
                  <a:srgbClr val="002578"/>
                </a:solidFill>
                <a:latin typeface="Aptos" panose="020B0004020202020204" pitchFamily="34" charset="0"/>
                <a:ea typeface="Calibri" panose="020F0502020204030204" pitchFamily="34" charset="0"/>
                <a:cs typeface="Times New Roman" panose="02020603050405020304" pitchFamily="18" charset="0"/>
              </a:rPr>
            </a:br>
            <a:r>
              <a:rPr kumimoji="0" lang="en-GB" sz="1200" b="0" i="0" u="sng"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Example</a:t>
            </a:r>
            <a:r>
              <a:rPr kumimoji="0" lang="en-GB" sz="1200" b="0"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 Supplier shall take back all packaging, delivery outside peak hours, delivery in bulk quantities…</a:t>
            </a:r>
            <a:endParaRPr kumimoji="0" lang="en-GB" sz="1600" b="0"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endParaRPr>
          </a:p>
          <a:p>
            <a:pPr marL="449263" marR="0" lvl="1" indent="-271463" algn="l" defTabSz="914400" rtl="0" eaLnBrk="1" fontAlgn="auto" latinLnBrk="0" hangingPunct="1">
              <a:lnSpc>
                <a:spcPct val="100000"/>
              </a:lnSpc>
              <a:spcBef>
                <a:spcPts val="300"/>
              </a:spcBef>
              <a:spcAft>
                <a:spcPts val="0"/>
              </a:spcAft>
              <a:buClrTx/>
              <a:buSzTx/>
              <a:buFont typeface="Wingdings" panose="05000000000000000000" pitchFamily="2" charset="2"/>
              <a:buChar char="Ø"/>
              <a:tabLst/>
              <a:defRPr/>
            </a:pPr>
            <a:endParaRPr kumimoji="0" lang="en-CH" sz="1400" b="0"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p:txBody>
      </p:sp>
      <p:pic>
        <p:nvPicPr>
          <p:cNvPr id="13" name="Image 2">
            <a:extLst>
              <a:ext uri="{FF2B5EF4-FFF2-40B4-BE49-F238E27FC236}">
                <a16:creationId xmlns:a16="http://schemas.microsoft.com/office/drawing/2014/main" id="{AA66F9A4-F490-0447-E156-C31EBCCA43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97727" y="3977848"/>
            <a:ext cx="1810374" cy="2081245"/>
          </a:xfrm>
          <a:prstGeom prst="rect">
            <a:avLst/>
          </a:prstGeom>
        </p:spPr>
      </p:pic>
      <p:sp>
        <p:nvSpPr>
          <p:cNvPr id="10" name="Slide Number Placeholder 4">
            <a:extLst>
              <a:ext uri="{FF2B5EF4-FFF2-40B4-BE49-F238E27FC236}">
                <a16:creationId xmlns:a16="http://schemas.microsoft.com/office/drawing/2014/main" id="{DED15450-43FC-A68C-55A7-F6B4A54FA0EA}"/>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11" name="Date Placeholder 1">
            <a:extLst>
              <a:ext uri="{FF2B5EF4-FFF2-40B4-BE49-F238E27FC236}">
                <a16:creationId xmlns:a16="http://schemas.microsoft.com/office/drawing/2014/main" id="{EDC7B5EF-450B-3410-1133-8CCE6A2CA907}"/>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4" name="Footer Placeholder 2">
            <a:extLst>
              <a:ext uri="{FF2B5EF4-FFF2-40B4-BE49-F238E27FC236}">
                <a16:creationId xmlns:a16="http://schemas.microsoft.com/office/drawing/2014/main" id="{F4AB11CE-6E09-7C9E-D10F-C39100019358}"/>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5" name="Date Placeholder 1">
            <a:extLst>
              <a:ext uri="{FF2B5EF4-FFF2-40B4-BE49-F238E27FC236}">
                <a16:creationId xmlns:a16="http://schemas.microsoft.com/office/drawing/2014/main" id="{9F783C38-4AA9-A6D8-230E-564213B09498}"/>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
        <p:nvSpPr>
          <p:cNvPr id="2" name="Rounded Rectangle 55">
            <a:extLst>
              <a:ext uri="{FF2B5EF4-FFF2-40B4-BE49-F238E27FC236}">
                <a16:creationId xmlns:a16="http://schemas.microsoft.com/office/drawing/2014/main" id="{F61600CF-1DAE-D04D-0CD0-21B8BED24CE5}"/>
              </a:ext>
            </a:extLst>
          </p:cNvPr>
          <p:cNvSpPr/>
          <p:nvPr/>
        </p:nvSpPr>
        <p:spPr>
          <a:xfrm>
            <a:off x="1527885" y="13089"/>
            <a:ext cx="3795780" cy="477556"/>
          </a:xfrm>
          <a:prstGeom prst="roundRect">
            <a:avLst>
              <a:gd name="adj" fmla="val 5663"/>
            </a:avLst>
          </a:prstGeom>
          <a:solidFill>
            <a:srgbClr val="73A0FF"/>
          </a:solidFill>
          <a:ln>
            <a:solidFill>
              <a:srgbClr val="CCDA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Aptos" panose="020B0004020202020204" pitchFamily="34" charset="0"/>
                <a:ea typeface="+mn-ea"/>
                <a:cs typeface="Calibri" panose="020F0502020204030204" pitchFamily="34" charset="0"/>
              </a:rPr>
              <a:t>Procurement Process </a:t>
            </a:r>
          </a:p>
        </p:txBody>
      </p:sp>
    </p:spTree>
    <p:extLst>
      <p:ext uri="{BB962C8B-B14F-4D97-AF65-F5344CB8AC3E}">
        <p14:creationId xmlns:p14="http://schemas.microsoft.com/office/powerpoint/2010/main" val="2865423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FECF32-52DC-0EB3-4482-7CD8E9594A7A}"/>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861AC806-1C13-AA6B-E8AF-75B7880AFFCD}"/>
              </a:ext>
            </a:extLst>
          </p:cNvPr>
          <p:cNvSpPr/>
          <p:nvPr/>
        </p:nvSpPr>
        <p:spPr>
          <a:xfrm>
            <a:off x="-182878" y="3482134"/>
            <a:ext cx="12466318" cy="2710384"/>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DD38DB1A-3226-A6BD-A2C6-8EFE72C9F750}"/>
              </a:ext>
            </a:extLst>
          </p:cNvPr>
          <p:cNvSpPr/>
          <p:nvPr/>
        </p:nvSpPr>
        <p:spPr>
          <a:xfrm>
            <a:off x="-182878" y="532897"/>
            <a:ext cx="12466318" cy="2859193"/>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pic>
        <p:nvPicPr>
          <p:cNvPr id="22" name="Picture 21">
            <a:extLst>
              <a:ext uri="{FF2B5EF4-FFF2-40B4-BE49-F238E27FC236}">
                <a16:creationId xmlns:a16="http://schemas.microsoft.com/office/drawing/2014/main" id="{07AEF6B0-DAB4-FF1A-4AFF-6D1A04494F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38298" y="650048"/>
            <a:ext cx="6362509" cy="2576646"/>
          </a:xfrm>
          <a:prstGeom prst="rect">
            <a:avLst/>
          </a:prstGeom>
        </p:spPr>
      </p:pic>
      <p:sp>
        <p:nvSpPr>
          <p:cNvPr id="20" name="TextBox 8">
            <a:extLst>
              <a:ext uri="{FF2B5EF4-FFF2-40B4-BE49-F238E27FC236}">
                <a16:creationId xmlns:a16="http://schemas.microsoft.com/office/drawing/2014/main" id="{073EB091-D209-A6E5-5B21-55E3FDF9E9F5}"/>
              </a:ext>
            </a:extLst>
          </p:cNvPr>
          <p:cNvSpPr txBox="1"/>
          <p:nvPr/>
        </p:nvSpPr>
        <p:spPr>
          <a:xfrm>
            <a:off x="272578" y="1640692"/>
            <a:ext cx="6362509" cy="646331"/>
          </a:xfrm>
          <a:prstGeom prst="rect">
            <a:avLst/>
          </a:prstGeom>
          <a:noFill/>
        </p:spPr>
        <p:txBody>
          <a:bodyPr wrap="square">
            <a:spAutoFit/>
          </a:bodyPr>
          <a:lstStyle/>
          <a:p>
            <a:pPr marL="271463" marR="0" lvl="0" indent="-2714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Set Sustainability Strategy</a:t>
            </a:r>
            <a:br>
              <a:rPr kumimoji="0" lang="fr-CH" sz="1800"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br>
            <a:r>
              <a:rPr lang="fr-CH" b="1" i="1" dirty="0">
                <a:solidFill>
                  <a:srgbClr val="002578"/>
                </a:solidFill>
                <a:latin typeface="Aptos" panose="020B0004020202020204" pitchFamily="34" charset="0"/>
                <a:cs typeface="Calibri" panose="020F0502020204030204" pitchFamily="34" charset="0"/>
              </a:rPr>
              <a:t>Set </a:t>
            </a:r>
            <a:r>
              <a:rPr lang="fr-CH" b="1" i="1" dirty="0" err="1">
                <a:solidFill>
                  <a:srgbClr val="002578"/>
                </a:solidFill>
                <a:latin typeface="Aptos" panose="020B0004020202020204" pitchFamily="34" charset="0"/>
                <a:cs typeface="Calibri" panose="020F0502020204030204" pitchFamily="34" charset="0"/>
              </a:rPr>
              <a:t>Targets</a:t>
            </a:r>
            <a:r>
              <a:rPr kumimoji="0" lang="fr-CH" sz="1800"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 </a:t>
            </a:r>
          </a:p>
        </p:txBody>
      </p:sp>
      <p:sp>
        <p:nvSpPr>
          <p:cNvPr id="6" name="ZoneTexte 8">
            <a:extLst>
              <a:ext uri="{FF2B5EF4-FFF2-40B4-BE49-F238E27FC236}">
                <a16:creationId xmlns:a16="http://schemas.microsoft.com/office/drawing/2014/main" id="{1AFE6708-ED84-420C-438E-124B22EDEF80}"/>
              </a:ext>
            </a:extLst>
          </p:cNvPr>
          <p:cNvSpPr txBox="1"/>
          <p:nvPr/>
        </p:nvSpPr>
        <p:spPr>
          <a:xfrm>
            <a:off x="1766807" y="-48"/>
            <a:ext cx="10285298" cy="475195"/>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  Procurement Strategy</a:t>
            </a:r>
          </a:p>
        </p:txBody>
      </p:sp>
      <p:sp>
        <p:nvSpPr>
          <p:cNvPr id="13" name="TextBox 12">
            <a:extLst>
              <a:ext uri="{FF2B5EF4-FFF2-40B4-BE49-F238E27FC236}">
                <a16:creationId xmlns:a16="http://schemas.microsoft.com/office/drawing/2014/main" id="{ECD35D54-B8FB-F6A9-240A-568C2037EB4A}"/>
              </a:ext>
            </a:extLst>
          </p:cNvPr>
          <p:cNvSpPr txBox="1"/>
          <p:nvPr/>
        </p:nvSpPr>
        <p:spPr>
          <a:xfrm>
            <a:off x="272578" y="4333729"/>
            <a:ext cx="6096000" cy="1061829"/>
          </a:xfrm>
          <a:prstGeom prst="rect">
            <a:avLst/>
          </a:prstGeom>
          <a:noFill/>
        </p:spPr>
        <p:txBody>
          <a:bodyPr wrap="square">
            <a:spAutoFit/>
          </a:bodyPr>
          <a:lstStyle/>
          <a:p>
            <a:pPr marL="271463" marR="0" lvl="0" indent="-271463" algn="l" defTabSz="914400" rtl="0" eaLnBrk="1" fontAlgn="auto" latinLnBrk="0" hangingPunct="1">
              <a:lnSpc>
                <a:spcPct val="100000"/>
              </a:lnSpc>
              <a:spcBef>
                <a:spcPts val="1200"/>
              </a:spcBef>
              <a:spcAft>
                <a:spcPts val="0"/>
              </a:spcAft>
              <a:buClrTx/>
              <a:buSzTx/>
              <a:buFont typeface="Arial" panose="020B0604020202020204" pitchFamily="34" charset="0"/>
              <a:buChar char="•"/>
              <a:defRPr/>
            </a:pPr>
            <a:r>
              <a:rPr kumimoji="0" lang="fr-CH" sz="1800"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Total </a:t>
            </a:r>
            <a:r>
              <a:rPr kumimoji="0" lang="fr-CH" sz="1800" b="1" i="0" u="none" strike="noStrike" kern="1200" cap="none" spc="0" normalizeH="0" baseline="0" noProof="0" dirty="0" err="1">
                <a:ln>
                  <a:noFill/>
                </a:ln>
                <a:solidFill>
                  <a:srgbClr val="002578"/>
                </a:solidFill>
                <a:effectLst/>
                <a:uLnTx/>
                <a:uFillTx/>
                <a:latin typeface="Aptos" panose="020B0004020202020204" pitchFamily="34" charset="0"/>
                <a:ea typeface="+mn-ea"/>
                <a:cs typeface="Calibri" panose="020F0502020204030204" pitchFamily="34" charset="0"/>
              </a:rPr>
              <a:t>Cost</a:t>
            </a:r>
            <a:r>
              <a:rPr kumimoji="0" lang="fr-CH" sz="1800"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 of </a:t>
            </a:r>
            <a:r>
              <a:rPr kumimoji="0" lang="fr-CH" sz="1800" b="1" i="0" u="none" strike="noStrike" kern="1200" cap="none" spc="0" normalizeH="0" baseline="0" noProof="0" dirty="0" err="1">
                <a:ln>
                  <a:noFill/>
                </a:ln>
                <a:solidFill>
                  <a:srgbClr val="002578"/>
                </a:solidFill>
                <a:effectLst/>
                <a:uLnTx/>
                <a:uFillTx/>
                <a:latin typeface="Aptos" panose="020B0004020202020204" pitchFamily="34" charset="0"/>
                <a:ea typeface="+mn-ea"/>
                <a:cs typeface="Calibri" panose="020F0502020204030204" pitchFamily="34" charset="0"/>
              </a:rPr>
              <a:t>Ownership</a:t>
            </a:r>
            <a:br>
              <a:rPr kumimoji="0" lang="fr-CH" sz="1800"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br>
            <a:r>
              <a:rPr kumimoji="0" lang="fr-CH" sz="1800" b="1" i="1" u="none" strike="noStrike" kern="1200" cap="none" spc="0" normalizeH="0" baseline="0" noProof="0" dirty="0" err="1">
                <a:ln>
                  <a:noFill/>
                </a:ln>
                <a:solidFill>
                  <a:srgbClr val="002578"/>
                </a:solidFill>
                <a:effectLst/>
                <a:uLnTx/>
                <a:uFillTx/>
                <a:latin typeface="Aptos" panose="020B0004020202020204" pitchFamily="34" charset="0"/>
                <a:ea typeface="+mn-ea"/>
                <a:cs typeface="Calibri" panose="020F0502020204030204" pitchFamily="34" charset="0"/>
              </a:rPr>
              <a:t>Consider</a:t>
            </a:r>
            <a:r>
              <a:rPr kumimoji="0" lang="fr-CH" sz="1800"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a:t>
            </a:r>
          </a:p>
          <a:p>
            <a:pPr marL="268288" marR="0" lvl="1" algn="l" defTabSz="914400" rtl="0" eaLnBrk="1" fontAlgn="auto" latinLnBrk="0" hangingPunct="1">
              <a:lnSpc>
                <a:spcPct val="100000"/>
              </a:lnSpc>
              <a:spcBef>
                <a:spcPts val="600"/>
              </a:spcBef>
              <a:spcAft>
                <a:spcPts val="0"/>
              </a:spcAft>
              <a:buClrTx/>
              <a:buSzTx/>
              <a:defRPr/>
            </a:pPr>
            <a:r>
              <a:rPr kumimoji="0" lang="en-GB" sz="1100" b="0" i="0" u="sng"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Example</a:t>
            </a:r>
            <a:r>
              <a:rPr kumimoji="0" lang="en-GB" sz="1100" b="0"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 For energy at CERN, all costs such as maintenance, repairs, and disposal</a:t>
            </a:r>
            <a:br>
              <a:rPr kumimoji="0" lang="en-GB" sz="1100" b="0"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br>
            <a:r>
              <a:rPr kumimoji="0" lang="en-GB" sz="1100" b="0"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are taken into consideration in the adjudication price (ISO 50001 certification).</a:t>
            </a:r>
          </a:p>
        </p:txBody>
      </p:sp>
      <p:pic>
        <p:nvPicPr>
          <p:cNvPr id="24" name="Picture 2">
            <a:extLst>
              <a:ext uri="{FF2B5EF4-FFF2-40B4-BE49-F238E27FC236}">
                <a16:creationId xmlns:a16="http://schemas.microsoft.com/office/drawing/2014/main" id="{B224E213-2E85-B19E-BFAE-21CF79E9350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738298" y="3552276"/>
            <a:ext cx="2726511" cy="2609376"/>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
            <a:extLst>
              <a:ext uri="{FF2B5EF4-FFF2-40B4-BE49-F238E27FC236}">
                <a16:creationId xmlns:a16="http://schemas.microsoft.com/office/drawing/2014/main" id="{47E3E40D-3B70-4D4A-ABF7-C7174E4EFD6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77740" y="3950027"/>
            <a:ext cx="2406713" cy="1938153"/>
          </a:xfrm>
          <a:prstGeom prst="rect">
            <a:avLst/>
          </a:prstGeom>
        </p:spPr>
      </p:pic>
      <p:sp>
        <p:nvSpPr>
          <p:cNvPr id="7" name="Slide Number Placeholder 4">
            <a:extLst>
              <a:ext uri="{FF2B5EF4-FFF2-40B4-BE49-F238E27FC236}">
                <a16:creationId xmlns:a16="http://schemas.microsoft.com/office/drawing/2014/main" id="{84470054-DA04-11CD-6CF0-E8EEC610179B}"/>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8" name="Date Placeholder 1">
            <a:extLst>
              <a:ext uri="{FF2B5EF4-FFF2-40B4-BE49-F238E27FC236}">
                <a16:creationId xmlns:a16="http://schemas.microsoft.com/office/drawing/2014/main" id="{D374CB7E-20AD-7ABB-BC95-06FB98EAE6E7}"/>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9" name="Footer Placeholder 2">
            <a:extLst>
              <a:ext uri="{FF2B5EF4-FFF2-40B4-BE49-F238E27FC236}">
                <a16:creationId xmlns:a16="http://schemas.microsoft.com/office/drawing/2014/main" id="{51A8746E-487B-4100-1BAC-44DF1B8EE7D0}"/>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0" name="Date Placeholder 1">
            <a:extLst>
              <a:ext uri="{FF2B5EF4-FFF2-40B4-BE49-F238E27FC236}">
                <a16:creationId xmlns:a16="http://schemas.microsoft.com/office/drawing/2014/main" id="{F03410CA-89BC-3F2F-E264-FA0466617251}"/>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
        <p:nvSpPr>
          <p:cNvPr id="2" name="Rounded Rectangle 55">
            <a:extLst>
              <a:ext uri="{FF2B5EF4-FFF2-40B4-BE49-F238E27FC236}">
                <a16:creationId xmlns:a16="http://schemas.microsoft.com/office/drawing/2014/main" id="{6049928A-45CB-7160-F43C-4B9A612F8FD1}"/>
              </a:ext>
            </a:extLst>
          </p:cNvPr>
          <p:cNvSpPr/>
          <p:nvPr/>
        </p:nvSpPr>
        <p:spPr>
          <a:xfrm>
            <a:off x="1527885" y="13089"/>
            <a:ext cx="3795780" cy="477556"/>
          </a:xfrm>
          <a:prstGeom prst="roundRect">
            <a:avLst>
              <a:gd name="adj" fmla="val 5663"/>
            </a:avLst>
          </a:prstGeom>
          <a:solidFill>
            <a:srgbClr val="73A0FF"/>
          </a:solidFill>
          <a:ln>
            <a:solidFill>
              <a:srgbClr val="CCDA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Aptos" panose="020B0004020202020204" pitchFamily="34" charset="0"/>
                <a:ea typeface="+mn-ea"/>
                <a:cs typeface="Calibri" panose="020F0502020204030204" pitchFamily="34" charset="0"/>
              </a:rPr>
              <a:t>Procurement Process </a:t>
            </a:r>
          </a:p>
        </p:txBody>
      </p:sp>
    </p:spTree>
    <p:extLst>
      <p:ext uri="{BB962C8B-B14F-4D97-AF65-F5344CB8AC3E}">
        <p14:creationId xmlns:p14="http://schemas.microsoft.com/office/powerpoint/2010/main" val="2445517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A0F637B-08F3-867E-A512-7DF1E870FE04}"/>
              </a:ext>
            </a:extLst>
          </p:cNvPr>
          <p:cNvSpPr/>
          <p:nvPr/>
        </p:nvSpPr>
        <p:spPr>
          <a:xfrm>
            <a:off x="-128924" y="3196554"/>
            <a:ext cx="12466318" cy="2896170"/>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8FCA5B57-84E4-E6C1-5057-C2B147FF4C99}"/>
              </a:ext>
            </a:extLst>
          </p:cNvPr>
          <p:cNvSpPr/>
          <p:nvPr/>
        </p:nvSpPr>
        <p:spPr>
          <a:xfrm>
            <a:off x="-182878" y="512831"/>
            <a:ext cx="12466318" cy="2419840"/>
          </a:xfrm>
          <a:prstGeom prst="rect">
            <a:avLst/>
          </a:prstGeom>
          <a:solidFill>
            <a:schemeClr val="tx1">
              <a:lumMod val="20000"/>
              <a:lumOff val="8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rial"/>
              <a:ea typeface="+mn-ea"/>
              <a:cs typeface="+mn-cs"/>
            </a:endParaRPr>
          </a:p>
        </p:txBody>
      </p:sp>
      <p:grpSp>
        <p:nvGrpSpPr>
          <p:cNvPr id="2" name="Groupe 1">
            <a:extLst>
              <a:ext uri="{FF2B5EF4-FFF2-40B4-BE49-F238E27FC236}">
                <a16:creationId xmlns:a16="http://schemas.microsoft.com/office/drawing/2014/main" id="{727A40B1-8E56-D557-6B19-20EE6CDD3180}"/>
              </a:ext>
            </a:extLst>
          </p:cNvPr>
          <p:cNvGrpSpPr/>
          <p:nvPr/>
        </p:nvGrpSpPr>
        <p:grpSpPr>
          <a:xfrm>
            <a:off x="8572097" y="876840"/>
            <a:ext cx="1146172" cy="1714281"/>
            <a:chOff x="780837" y="1659526"/>
            <a:chExt cx="2345226" cy="2844800"/>
          </a:xfrm>
        </p:grpSpPr>
        <p:sp>
          <p:nvSpPr>
            <p:cNvPr id="5" name="Freeform: Shape 16">
              <a:extLst>
                <a:ext uri="{FF2B5EF4-FFF2-40B4-BE49-F238E27FC236}">
                  <a16:creationId xmlns:a16="http://schemas.microsoft.com/office/drawing/2014/main" id="{327F2657-F435-497A-DD64-B2ABEB77253A}"/>
                </a:ext>
              </a:extLst>
            </p:cNvPr>
            <p:cNvSpPr/>
            <p:nvPr/>
          </p:nvSpPr>
          <p:spPr>
            <a:xfrm>
              <a:off x="780837" y="1659526"/>
              <a:ext cx="2345226" cy="2844800"/>
            </a:xfrm>
            <a:custGeom>
              <a:avLst/>
              <a:gdLst>
                <a:gd name="connsiteX0" fmla="*/ 0 w 2691246"/>
                <a:gd name="connsiteY0" fmla="*/ 269125 h 4698998"/>
                <a:gd name="connsiteX1" fmla="*/ 269125 w 2691246"/>
                <a:gd name="connsiteY1" fmla="*/ 0 h 4698998"/>
                <a:gd name="connsiteX2" fmla="*/ 2422121 w 2691246"/>
                <a:gd name="connsiteY2" fmla="*/ 0 h 4698998"/>
                <a:gd name="connsiteX3" fmla="*/ 2691246 w 2691246"/>
                <a:gd name="connsiteY3" fmla="*/ 269125 h 4698998"/>
                <a:gd name="connsiteX4" fmla="*/ 2691246 w 2691246"/>
                <a:gd name="connsiteY4" fmla="*/ 4429873 h 4698998"/>
                <a:gd name="connsiteX5" fmla="*/ 2422121 w 2691246"/>
                <a:gd name="connsiteY5" fmla="*/ 4698998 h 4698998"/>
                <a:gd name="connsiteX6" fmla="*/ 269125 w 2691246"/>
                <a:gd name="connsiteY6" fmla="*/ 4698998 h 4698998"/>
                <a:gd name="connsiteX7" fmla="*/ 0 w 2691246"/>
                <a:gd name="connsiteY7" fmla="*/ 4429873 h 4698998"/>
                <a:gd name="connsiteX8" fmla="*/ 0 w 2691246"/>
                <a:gd name="connsiteY8" fmla="*/ 269125 h 469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1246" h="4698998">
                  <a:moveTo>
                    <a:pt x="0" y="269125"/>
                  </a:moveTo>
                  <a:cubicBezTo>
                    <a:pt x="0" y="120491"/>
                    <a:pt x="120491" y="0"/>
                    <a:pt x="269125" y="0"/>
                  </a:cubicBezTo>
                  <a:lnTo>
                    <a:pt x="2422121" y="0"/>
                  </a:lnTo>
                  <a:cubicBezTo>
                    <a:pt x="2570755" y="0"/>
                    <a:pt x="2691246" y="120491"/>
                    <a:pt x="2691246" y="269125"/>
                  </a:cubicBezTo>
                  <a:lnTo>
                    <a:pt x="2691246" y="4429873"/>
                  </a:lnTo>
                  <a:cubicBezTo>
                    <a:pt x="2691246" y="4578507"/>
                    <a:pt x="2570755" y="4698998"/>
                    <a:pt x="2422121" y="4698998"/>
                  </a:cubicBezTo>
                  <a:lnTo>
                    <a:pt x="269125" y="4698998"/>
                  </a:lnTo>
                  <a:cubicBezTo>
                    <a:pt x="120491" y="4698998"/>
                    <a:pt x="0" y="4578507"/>
                    <a:pt x="0" y="4429873"/>
                  </a:cubicBezTo>
                  <a:lnTo>
                    <a:pt x="0" y="269125"/>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3395979" numCol="1" spcCol="1270" anchor="ctr" anchorCtr="0">
              <a:noAutofit/>
            </a:body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en-GB" sz="1200" b="1" i="0" u="none" strike="noStrike" kern="1200" cap="none" spc="0" normalizeH="0" baseline="0" noProof="0" dirty="0">
                <a:ln>
                  <a:noFill/>
                </a:ln>
                <a:solidFill>
                  <a:srgbClr val="0033A0">
                    <a:hueOff val="0"/>
                    <a:satOff val="0"/>
                    <a:lumOff val="0"/>
                    <a:alphaOff val="0"/>
                  </a:srgbClr>
                </a:solidFill>
                <a:effectLst/>
                <a:uLnTx/>
                <a:uFillTx/>
                <a:latin typeface="Aptos" panose="020B0004020202020204" pitchFamily="34" charset="0"/>
                <a:ea typeface="+mn-ea"/>
                <a:cs typeface="Calibri" panose="020F0502020204030204" pitchFamily="34" charset="0"/>
              </a:endParaRPr>
            </a:p>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en-GB" sz="1200" b="1" i="0" u="none" strike="noStrike" kern="1200" cap="none" spc="0" normalizeH="0" baseline="0" noProof="0" dirty="0">
                <a:ln>
                  <a:noFill/>
                </a:ln>
                <a:solidFill>
                  <a:srgbClr val="0033A0">
                    <a:hueOff val="0"/>
                    <a:satOff val="0"/>
                    <a:lumOff val="0"/>
                    <a:alphaOff val="0"/>
                  </a:srgbClr>
                </a:solidFill>
                <a:effectLst/>
                <a:uLnTx/>
                <a:uFillTx/>
                <a:latin typeface="Aptos" panose="020B0004020202020204" pitchFamily="34" charset="0"/>
                <a:ea typeface="+mn-ea"/>
                <a:cs typeface="Calibri" panose="020F0502020204030204" pitchFamily="34" charset="0"/>
              </a:endParaRPr>
            </a:p>
          </p:txBody>
        </p:sp>
        <p:sp>
          <p:nvSpPr>
            <p:cNvPr id="6" name="Freeform: Shape 18">
              <a:extLst>
                <a:ext uri="{FF2B5EF4-FFF2-40B4-BE49-F238E27FC236}">
                  <a16:creationId xmlns:a16="http://schemas.microsoft.com/office/drawing/2014/main" id="{1724081F-E858-48BE-4438-960BB2215E0D}"/>
                </a:ext>
              </a:extLst>
            </p:cNvPr>
            <p:cNvSpPr/>
            <p:nvPr/>
          </p:nvSpPr>
          <p:spPr>
            <a:xfrm>
              <a:off x="844363" y="1761861"/>
              <a:ext cx="2171729" cy="1296687"/>
            </a:xfrm>
            <a:custGeom>
              <a:avLst/>
              <a:gdLst>
                <a:gd name="connsiteX0" fmla="*/ 0 w 2152996"/>
                <a:gd name="connsiteY0" fmla="*/ 141681 h 1416812"/>
                <a:gd name="connsiteX1" fmla="*/ 141681 w 2152996"/>
                <a:gd name="connsiteY1" fmla="*/ 0 h 1416812"/>
                <a:gd name="connsiteX2" fmla="*/ 2011315 w 2152996"/>
                <a:gd name="connsiteY2" fmla="*/ 0 h 1416812"/>
                <a:gd name="connsiteX3" fmla="*/ 2152996 w 2152996"/>
                <a:gd name="connsiteY3" fmla="*/ 141681 h 1416812"/>
                <a:gd name="connsiteX4" fmla="*/ 2152996 w 2152996"/>
                <a:gd name="connsiteY4" fmla="*/ 1275131 h 1416812"/>
                <a:gd name="connsiteX5" fmla="*/ 2011315 w 2152996"/>
                <a:gd name="connsiteY5" fmla="*/ 1416812 h 1416812"/>
                <a:gd name="connsiteX6" fmla="*/ 141681 w 2152996"/>
                <a:gd name="connsiteY6" fmla="*/ 1416812 h 1416812"/>
                <a:gd name="connsiteX7" fmla="*/ 0 w 2152996"/>
                <a:gd name="connsiteY7" fmla="*/ 1275131 h 1416812"/>
                <a:gd name="connsiteX8" fmla="*/ 0 w 2152996"/>
                <a:gd name="connsiteY8" fmla="*/ 141681 h 14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996" h="1416812">
                  <a:moveTo>
                    <a:pt x="0" y="141681"/>
                  </a:moveTo>
                  <a:cubicBezTo>
                    <a:pt x="0" y="63433"/>
                    <a:pt x="63433" y="0"/>
                    <a:pt x="141681" y="0"/>
                  </a:cubicBezTo>
                  <a:lnTo>
                    <a:pt x="2011315" y="0"/>
                  </a:lnTo>
                  <a:cubicBezTo>
                    <a:pt x="2089563" y="0"/>
                    <a:pt x="2152996" y="63433"/>
                    <a:pt x="2152996" y="141681"/>
                  </a:cubicBezTo>
                  <a:lnTo>
                    <a:pt x="2152996" y="1275131"/>
                  </a:lnTo>
                  <a:cubicBezTo>
                    <a:pt x="2152996" y="1353379"/>
                    <a:pt x="2089563" y="1416812"/>
                    <a:pt x="2011315" y="1416812"/>
                  </a:cubicBezTo>
                  <a:lnTo>
                    <a:pt x="141681" y="1416812"/>
                  </a:lnTo>
                  <a:cubicBezTo>
                    <a:pt x="63433" y="1416812"/>
                    <a:pt x="0" y="1353379"/>
                    <a:pt x="0" y="1275131"/>
                  </a:cubicBezTo>
                  <a:lnTo>
                    <a:pt x="0" y="14168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757" tIns="77692" rIns="89757" bIns="77692"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ptos" panose="020B0004020202020204" pitchFamily="34" charset="0"/>
                  <a:ea typeface="+mn-ea"/>
                  <a:cs typeface="Calibri" panose="020F0502020204030204" pitchFamily="34" charset="0"/>
                </a:rPr>
                <a:t>Lowest Compliant </a:t>
              </a:r>
              <a:endParaRPr kumimoji="0" lang="en-GB" sz="1200" b="0" i="0" u="none" strike="noStrike" kern="1200" cap="none" spc="0" normalizeH="0" baseline="0" noProof="0" dirty="0">
                <a:ln>
                  <a:noFill/>
                </a:ln>
                <a:solidFill>
                  <a:srgbClr val="FFFFFF"/>
                </a:solidFill>
                <a:effectLst/>
                <a:uLnTx/>
                <a:uFillTx/>
                <a:latin typeface="Aptos" panose="020B0004020202020204" pitchFamily="34" charset="0"/>
                <a:ea typeface="+mn-ea"/>
                <a:cs typeface="Calibri" panose="020F0502020204030204" pitchFamily="34" charset="0"/>
              </a:endParaRPr>
            </a:p>
          </p:txBody>
        </p:sp>
        <p:sp>
          <p:nvSpPr>
            <p:cNvPr id="8" name="Freeform: Shape 19">
              <a:extLst>
                <a:ext uri="{FF2B5EF4-FFF2-40B4-BE49-F238E27FC236}">
                  <a16:creationId xmlns:a16="http://schemas.microsoft.com/office/drawing/2014/main" id="{DFABB483-A50D-6DB6-A78A-040C06E245DD}"/>
                </a:ext>
              </a:extLst>
            </p:cNvPr>
            <p:cNvSpPr/>
            <p:nvPr/>
          </p:nvSpPr>
          <p:spPr>
            <a:xfrm>
              <a:off x="867585" y="3131439"/>
              <a:ext cx="2171729" cy="1296687"/>
            </a:xfrm>
            <a:custGeom>
              <a:avLst/>
              <a:gdLst>
                <a:gd name="connsiteX0" fmla="*/ 0 w 2152996"/>
                <a:gd name="connsiteY0" fmla="*/ 141681 h 1416812"/>
                <a:gd name="connsiteX1" fmla="*/ 141681 w 2152996"/>
                <a:gd name="connsiteY1" fmla="*/ 0 h 1416812"/>
                <a:gd name="connsiteX2" fmla="*/ 2011315 w 2152996"/>
                <a:gd name="connsiteY2" fmla="*/ 0 h 1416812"/>
                <a:gd name="connsiteX3" fmla="*/ 2152996 w 2152996"/>
                <a:gd name="connsiteY3" fmla="*/ 141681 h 1416812"/>
                <a:gd name="connsiteX4" fmla="*/ 2152996 w 2152996"/>
                <a:gd name="connsiteY4" fmla="*/ 1275131 h 1416812"/>
                <a:gd name="connsiteX5" fmla="*/ 2011315 w 2152996"/>
                <a:gd name="connsiteY5" fmla="*/ 1416812 h 1416812"/>
                <a:gd name="connsiteX6" fmla="*/ 141681 w 2152996"/>
                <a:gd name="connsiteY6" fmla="*/ 1416812 h 1416812"/>
                <a:gd name="connsiteX7" fmla="*/ 0 w 2152996"/>
                <a:gd name="connsiteY7" fmla="*/ 1275131 h 1416812"/>
                <a:gd name="connsiteX8" fmla="*/ 0 w 2152996"/>
                <a:gd name="connsiteY8" fmla="*/ 141681 h 14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996" h="1416812">
                  <a:moveTo>
                    <a:pt x="0" y="141681"/>
                  </a:moveTo>
                  <a:cubicBezTo>
                    <a:pt x="0" y="63433"/>
                    <a:pt x="63433" y="0"/>
                    <a:pt x="141681" y="0"/>
                  </a:cubicBezTo>
                  <a:lnTo>
                    <a:pt x="2011315" y="0"/>
                  </a:lnTo>
                  <a:cubicBezTo>
                    <a:pt x="2089563" y="0"/>
                    <a:pt x="2152996" y="63433"/>
                    <a:pt x="2152996" y="141681"/>
                  </a:cubicBezTo>
                  <a:lnTo>
                    <a:pt x="2152996" y="1275131"/>
                  </a:lnTo>
                  <a:cubicBezTo>
                    <a:pt x="2152996" y="1353379"/>
                    <a:pt x="2089563" y="1416812"/>
                    <a:pt x="2011315" y="1416812"/>
                  </a:cubicBezTo>
                  <a:lnTo>
                    <a:pt x="141681" y="1416812"/>
                  </a:lnTo>
                  <a:cubicBezTo>
                    <a:pt x="63433" y="1416812"/>
                    <a:pt x="0" y="1353379"/>
                    <a:pt x="0" y="1275131"/>
                  </a:cubicBezTo>
                  <a:lnTo>
                    <a:pt x="0" y="14168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9757" tIns="77692" rIns="89757" bIns="77692"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ptos" panose="020B0004020202020204" pitchFamily="34" charset="0"/>
                  <a:ea typeface="+mn-ea"/>
                  <a:cs typeface="Calibri" panose="020F0502020204030204" pitchFamily="34" charset="0"/>
                </a:rPr>
                <a:t>Best Value For Money</a:t>
              </a:r>
            </a:p>
          </p:txBody>
        </p:sp>
      </p:grpSp>
      <p:sp>
        <p:nvSpPr>
          <p:cNvPr id="9" name="ZoneTexte 8">
            <a:extLst>
              <a:ext uri="{FF2B5EF4-FFF2-40B4-BE49-F238E27FC236}">
                <a16:creationId xmlns:a16="http://schemas.microsoft.com/office/drawing/2014/main" id="{82C9C1AF-2E8E-C775-666C-843DCC1DE3DD}"/>
              </a:ext>
            </a:extLst>
          </p:cNvPr>
          <p:cNvSpPr txBox="1"/>
          <p:nvPr/>
        </p:nvSpPr>
        <p:spPr>
          <a:xfrm>
            <a:off x="9764562" y="1249251"/>
            <a:ext cx="2025940" cy="36933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sym typeface="Wingdings" panose="05000000000000000000" pitchFamily="2" charset="2"/>
              </a:rPr>
              <a:t> </a:t>
            </a:r>
            <a:r>
              <a:rPr kumimoji="0" lang="en-GB" sz="12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rPr>
              <a:t>Yes/No assessment </a:t>
            </a:r>
            <a:r>
              <a:rPr kumimoji="0" lang="en-GB" sz="1200" b="0"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rPr>
              <a:t>and lowest compliant bidder wins.</a:t>
            </a:r>
            <a:endParaRPr kumimoji="0" lang="fr-CH" sz="1200" b="0"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endParaRPr>
          </a:p>
        </p:txBody>
      </p:sp>
      <p:sp>
        <p:nvSpPr>
          <p:cNvPr id="51" name="TextBox 8">
            <a:extLst>
              <a:ext uri="{FF2B5EF4-FFF2-40B4-BE49-F238E27FC236}">
                <a16:creationId xmlns:a16="http://schemas.microsoft.com/office/drawing/2014/main" id="{6A8E604E-46CC-615C-A964-7BC695BA6EA7}"/>
              </a:ext>
            </a:extLst>
          </p:cNvPr>
          <p:cNvSpPr txBox="1"/>
          <p:nvPr/>
        </p:nvSpPr>
        <p:spPr>
          <a:xfrm>
            <a:off x="179069" y="1206607"/>
            <a:ext cx="7847677" cy="1169551"/>
          </a:xfrm>
          <a:prstGeom prst="rect">
            <a:avLst/>
          </a:prstGeom>
          <a:noFill/>
        </p:spPr>
        <p:txBody>
          <a:bodyPr wrap="square">
            <a:spAutoFit/>
          </a:bodyPr>
          <a:lstStyle/>
          <a:p>
            <a:pPr marL="176213" lvl="0" indent="-176213">
              <a:spcBef>
                <a:spcPts val="1000"/>
              </a:spcBef>
              <a:buFont typeface="Arial" panose="020B0604020202020204" pitchFamily="34" charset="0"/>
              <a:buChar char="•"/>
              <a:defRPr/>
            </a:pPr>
            <a:r>
              <a:rPr lang="en-GB" b="1" dirty="0">
                <a:solidFill>
                  <a:srgbClr val="002578"/>
                </a:solidFill>
                <a:latin typeface="Aptos" panose="020B0004020202020204" pitchFamily="34" charset="0"/>
                <a:cs typeface="Calibri" panose="020F0502020204030204" pitchFamily="34" charset="0"/>
              </a:rPr>
              <a:t>Evaluation of Suppliers and adjudication</a:t>
            </a:r>
          </a:p>
          <a:p>
            <a:pPr marL="449263" marR="0" lvl="1" indent="-271463"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r>
              <a:rPr kumimoji="0" lang="en-GB" sz="1400"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Lowest Compliant (LC): Environmental aspects are evaluated separately.</a:t>
            </a:r>
          </a:p>
          <a:p>
            <a:pPr marL="449263" marR="0" lvl="1" indent="-271463"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r>
              <a:rPr kumimoji="0" lang="en-GB" sz="1400" b="1"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Best Value for Money (BVFM): Bidders’ proposal assessed, scored, and weighted as part of the quality criteria.</a:t>
            </a:r>
            <a:endParaRPr kumimoji="0" lang="en-GB" sz="1600" b="0" i="1"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endParaRPr>
          </a:p>
        </p:txBody>
      </p:sp>
      <p:sp>
        <p:nvSpPr>
          <p:cNvPr id="53" name="TextBox 52">
            <a:extLst>
              <a:ext uri="{FF2B5EF4-FFF2-40B4-BE49-F238E27FC236}">
                <a16:creationId xmlns:a16="http://schemas.microsoft.com/office/drawing/2014/main" id="{1881E9DA-7975-F6F7-2E2B-761153298E1D}"/>
              </a:ext>
            </a:extLst>
          </p:cNvPr>
          <p:cNvSpPr txBox="1"/>
          <p:nvPr/>
        </p:nvSpPr>
        <p:spPr>
          <a:xfrm>
            <a:off x="9684111" y="2013640"/>
            <a:ext cx="2316906"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sym typeface="Wingdings" panose="05000000000000000000" pitchFamily="2" charset="2"/>
              </a:rPr>
              <a:t> </a:t>
            </a:r>
            <a:r>
              <a:rPr kumimoji="0" lang="en-GB" sz="12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rPr>
              <a:t>Quality </a:t>
            </a:r>
            <a:r>
              <a:rPr kumimoji="0" lang="en-GB" sz="1200" b="1" i="0" u="none" strike="noStrike" kern="1200" cap="none" spc="0" normalizeH="0" baseline="0" noProof="0" dirty="0" err="1">
                <a:ln>
                  <a:noFill/>
                </a:ln>
                <a:solidFill>
                  <a:srgbClr val="0033A0"/>
                </a:solidFill>
                <a:effectLst/>
                <a:uLnTx/>
                <a:uFillTx/>
                <a:latin typeface="Aptos" panose="020B0004020202020204" pitchFamily="34" charset="0"/>
                <a:ea typeface="+mn-ea"/>
                <a:cs typeface="Calibri" panose="020F0502020204030204" pitchFamily="34" charset="0"/>
              </a:rPr>
              <a:t>Score+Price</a:t>
            </a:r>
            <a:r>
              <a:rPr kumimoji="0" lang="en-GB" sz="1200" b="1"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rPr>
              <a:t> Score</a:t>
            </a:r>
            <a:r>
              <a:rPr kumimoji="0" lang="en-GB" sz="1200" b="0" i="0" u="none" strike="noStrike" kern="1200" cap="none" spc="0" normalizeH="0" baseline="0" noProof="0" dirty="0">
                <a:ln>
                  <a:noFill/>
                </a:ln>
                <a:solidFill>
                  <a:srgbClr val="0033A0"/>
                </a:solidFill>
                <a:effectLst/>
                <a:uLnTx/>
                <a:uFillTx/>
                <a:latin typeface="Aptos" panose="020B0004020202020204" pitchFamily="34" charset="0"/>
                <a:ea typeface="+mn-ea"/>
                <a:cs typeface="Calibri" panose="020F0502020204030204" pitchFamily="34" charset="0"/>
              </a:rPr>
              <a:t>, Weighting.</a:t>
            </a:r>
          </a:p>
        </p:txBody>
      </p:sp>
      <p:sp>
        <p:nvSpPr>
          <p:cNvPr id="15" name="TextBox 8">
            <a:extLst>
              <a:ext uri="{FF2B5EF4-FFF2-40B4-BE49-F238E27FC236}">
                <a16:creationId xmlns:a16="http://schemas.microsoft.com/office/drawing/2014/main" id="{53D06AE3-281C-EADF-B789-ADDC3961A042}"/>
              </a:ext>
            </a:extLst>
          </p:cNvPr>
          <p:cNvSpPr txBox="1"/>
          <p:nvPr/>
        </p:nvSpPr>
        <p:spPr>
          <a:xfrm>
            <a:off x="179069" y="4167585"/>
            <a:ext cx="9290738" cy="954107"/>
          </a:xfrm>
          <a:prstGeom prst="rect">
            <a:avLst/>
          </a:prstGeom>
          <a:noFill/>
        </p:spPr>
        <p:txBody>
          <a:bodyPr wrap="square">
            <a:spAutoFit/>
          </a:body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1" i="0" u="none" strike="noStrike" kern="1200" cap="none" spc="0" normalizeH="0" baseline="0" noProof="0" dirty="0" err="1">
                <a:ln>
                  <a:noFill/>
                </a:ln>
                <a:solidFill>
                  <a:srgbClr val="002578"/>
                </a:solidFill>
                <a:effectLst/>
                <a:uLnTx/>
                <a:uFillTx/>
                <a:latin typeface="Aptos" panose="020B0004020202020204" pitchFamily="34" charset="0"/>
                <a:ea typeface="+mn-ea"/>
                <a:cs typeface="Calibri" panose="020F0502020204030204" pitchFamily="34" charset="0"/>
              </a:rPr>
              <a:t>Contract</a:t>
            </a:r>
            <a:r>
              <a:rPr kumimoji="0" lang="fr-CH" sz="1800" b="1" i="0" u="none" strike="noStrike" kern="1200" cap="none" spc="0" normalizeH="0" baseline="0" noProof="0" dirty="0">
                <a:ln>
                  <a:noFill/>
                </a:ln>
                <a:solidFill>
                  <a:srgbClr val="002578"/>
                </a:solidFill>
                <a:effectLst/>
                <a:uLnTx/>
                <a:uFillTx/>
                <a:latin typeface="Aptos" panose="020B0004020202020204" pitchFamily="34" charset="0"/>
                <a:ea typeface="+mn-ea"/>
                <a:cs typeface="Calibri" panose="020F0502020204030204" pitchFamily="34" charset="0"/>
              </a:rPr>
              <a:t> Management</a:t>
            </a:r>
          </a:p>
          <a:p>
            <a:pPr marL="449263" lvl="1" indent="-271463">
              <a:spcBef>
                <a:spcPts val="600"/>
              </a:spcBef>
              <a:buFont typeface="Wingdings" panose="05000000000000000000" pitchFamily="2" charset="2"/>
              <a:buChar char="Ø"/>
              <a:defRPr/>
            </a:pPr>
            <a:r>
              <a:rPr lang="fr-CH" sz="1400" b="1" i="1" dirty="0">
                <a:solidFill>
                  <a:srgbClr val="002578"/>
                </a:solidFill>
                <a:latin typeface="Aptos" panose="020B0004020202020204" pitchFamily="34" charset="0"/>
                <a:cs typeface="Calibri" panose="020F0502020204030204" pitchFamily="34" charset="0"/>
              </a:rPr>
              <a:t>Monitor the </a:t>
            </a:r>
            <a:r>
              <a:rPr lang="fr-CH" sz="1400" b="1" i="1" dirty="0" err="1">
                <a:solidFill>
                  <a:srgbClr val="002578"/>
                </a:solidFill>
                <a:latin typeface="Aptos" panose="020B0004020202020204" pitchFamily="34" charset="0"/>
                <a:cs typeface="Calibri" panose="020F0502020204030204" pitchFamily="34" charset="0"/>
              </a:rPr>
              <a:t>supplier’s</a:t>
            </a:r>
            <a:r>
              <a:rPr lang="fr-CH" sz="1400" b="1" i="1" dirty="0">
                <a:solidFill>
                  <a:srgbClr val="002578"/>
                </a:solidFill>
                <a:latin typeface="Aptos" panose="020B0004020202020204" pitchFamily="34" charset="0"/>
                <a:cs typeface="Calibri" panose="020F0502020204030204" pitchFamily="34" charset="0"/>
              </a:rPr>
              <a:t> </a:t>
            </a:r>
            <a:r>
              <a:rPr lang="fr-CH" sz="1400" b="1" i="1" dirty="0" err="1">
                <a:solidFill>
                  <a:srgbClr val="002578"/>
                </a:solidFill>
                <a:latin typeface="Aptos" panose="020B0004020202020204" pitchFamily="34" charset="0"/>
                <a:cs typeface="Calibri" panose="020F0502020204030204" pitchFamily="34" charset="0"/>
              </a:rPr>
              <a:t>adherence</a:t>
            </a:r>
            <a:r>
              <a:rPr lang="fr-CH" sz="1400" b="1" i="1" dirty="0">
                <a:solidFill>
                  <a:srgbClr val="002578"/>
                </a:solidFill>
                <a:latin typeface="Aptos" panose="020B0004020202020204" pitchFamily="34" charset="0"/>
                <a:cs typeface="Calibri" panose="020F0502020204030204" pitchFamily="34" charset="0"/>
              </a:rPr>
              <a:t> to sustainability clauses of the </a:t>
            </a:r>
            <a:r>
              <a:rPr lang="fr-CH" sz="1400" b="1" i="1" dirty="0" err="1">
                <a:solidFill>
                  <a:srgbClr val="002578"/>
                </a:solidFill>
                <a:latin typeface="Aptos" panose="020B0004020202020204" pitchFamily="34" charset="0"/>
                <a:cs typeface="Calibri" panose="020F0502020204030204" pitchFamily="34" charset="0"/>
              </a:rPr>
              <a:t>contract</a:t>
            </a:r>
            <a:r>
              <a:rPr lang="en-GB" sz="1400" b="1" i="1" dirty="0">
                <a:solidFill>
                  <a:srgbClr val="002578"/>
                </a:solidFill>
                <a:latin typeface="Aptos" panose="020B0004020202020204" pitchFamily="34" charset="0"/>
                <a:cs typeface="Calibri" panose="020F0502020204030204" pitchFamily="34" charset="0"/>
              </a:rPr>
              <a:t>.</a:t>
            </a:r>
          </a:p>
          <a:p>
            <a:pPr marL="449263" lvl="1" indent="-271463">
              <a:spcBef>
                <a:spcPts val="600"/>
              </a:spcBef>
              <a:buFont typeface="Wingdings" panose="05000000000000000000" pitchFamily="2" charset="2"/>
              <a:buChar char="Ø"/>
              <a:defRPr/>
            </a:pPr>
            <a:r>
              <a:rPr lang="fr-CH" sz="1400" b="1" i="1" dirty="0" err="1">
                <a:solidFill>
                  <a:srgbClr val="002578"/>
                </a:solidFill>
                <a:latin typeface="Aptos" panose="020B0004020202020204" pitchFamily="34" charset="0"/>
                <a:cs typeface="Calibri" panose="020F0502020204030204" pitchFamily="34" charset="0"/>
              </a:rPr>
              <a:t>Collaborate</a:t>
            </a:r>
            <a:r>
              <a:rPr lang="fr-CH" sz="1400" b="1" i="1" dirty="0">
                <a:solidFill>
                  <a:srgbClr val="002578"/>
                </a:solidFill>
                <a:latin typeface="Aptos" panose="020B0004020202020204" pitchFamily="34" charset="0"/>
                <a:cs typeface="Calibri" panose="020F0502020204030204" pitchFamily="34" charset="0"/>
              </a:rPr>
              <a:t> </a:t>
            </a:r>
            <a:r>
              <a:rPr lang="fr-CH" sz="1400" b="1" i="1" dirty="0" err="1">
                <a:solidFill>
                  <a:srgbClr val="002578"/>
                </a:solidFill>
                <a:latin typeface="Aptos" panose="020B0004020202020204" pitchFamily="34" charset="0"/>
                <a:cs typeface="Calibri" panose="020F0502020204030204" pitchFamily="34" charset="0"/>
              </a:rPr>
              <a:t>with</a:t>
            </a:r>
            <a:r>
              <a:rPr lang="fr-CH" sz="1400" b="1" i="1" dirty="0">
                <a:solidFill>
                  <a:srgbClr val="002578"/>
                </a:solidFill>
                <a:latin typeface="Aptos" panose="020B0004020202020204" pitchFamily="34" charset="0"/>
                <a:cs typeface="Calibri" panose="020F0502020204030204" pitchFamily="34" charset="0"/>
              </a:rPr>
              <a:t> suppliers for </a:t>
            </a:r>
            <a:r>
              <a:rPr lang="fr-CH" sz="1400" b="1" i="1" dirty="0" err="1">
                <a:solidFill>
                  <a:srgbClr val="002578"/>
                </a:solidFill>
                <a:latin typeface="Aptos" panose="020B0004020202020204" pitchFamily="34" charset="0"/>
                <a:cs typeface="Calibri" panose="020F0502020204030204" pitchFamily="34" charset="0"/>
              </a:rPr>
              <a:t>continuous</a:t>
            </a:r>
            <a:r>
              <a:rPr lang="fr-CH" sz="1400" b="1" i="1" dirty="0">
                <a:solidFill>
                  <a:srgbClr val="002578"/>
                </a:solidFill>
                <a:latin typeface="Aptos" panose="020B0004020202020204" pitchFamily="34" charset="0"/>
                <a:cs typeface="Calibri" panose="020F0502020204030204" pitchFamily="34" charset="0"/>
              </a:rPr>
              <a:t> </a:t>
            </a:r>
            <a:r>
              <a:rPr lang="fr-CH" sz="1400" b="1" i="1" dirty="0" err="1">
                <a:solidFill>
                  <a:srgbClr val="002578"/>
                </a:solidFill>
                <a:latin typeface="Aptos" panose="020B0004020202020204" pitchFamily="34" charset="0"/>
                <a:cs typeface="Calibri" panose="020F0502020204030204" pitchFamily="34" charset="0"/>
              </a:rPr>
              <a:t>improvement</a:t>
            </a:r>
            <a:r>
              <a:rPr lang="fr-CH" sz="1400" b="1" i="1" dirty="0">
                <a:solidFill>
                  <a:srgbClr val="002578"/>
                </a:solidFill>
                <a:latin typeface="Aptos" panose="020B0004020202020204" pitchFamily="34" charset="0"/>
                <a:cs typeface="Calibri" panose="020F0502020204030204" pitchFamily="34" charset="0"/>
              </a:rPr>
              <a:t>/new </a:t>
            </a:r>
            <a:r>
              <a:rPr lang="fr-CH" sz="1400" b="1" i="1" dirty="0" err="1">
                <a:solidFill>
                  <a:srgbClr val="002578"/>
                </a:solidFill>
                <a:latin typeface="Aptos" panose="020B0004020202020204" pitchFamily="34" charset="0"/>
                <a:cs typeface="Calibri" panose="020F0502020204030204" pitchFamily="34" charset="0"/>
              </a:rPr>
              <a:t>opportunities</a:t>
            </a:r>
            <a:r>
              <a:rPr lang="fr-CH" sz="1400" b="1" i="1" dirty="0">
                <a:solidFill>
                  <a:srgbClr val="002578"/>
                </a:solidFill>
                <a:latin typeface="Aptos" panose="020B0004020202020204" pitchFamily="34" charset="0"/>
                <a:cs typeface="Calibri" panose="020F0502020204030204" pitchFamily="34" charset="0"/>
              </a:rPr>
              <a:t> (e.g. innovation).</a:t>
            </a:r>
          </a:p>
        </p:txBody>
      </p:sp>
      <p:sp>
        <p:nvSpPr>
          <p:cNvPr id="16" name="ZoneTexte 8">
            <a:extLst>
              <a:ext uri="{FF2B5EF4-FFF2-40B4-BE49-F238E27FC236}">
                <a16:creationId xmlns:a16="http://schemas.microsoft.com/office/drawing/2014/main" id="{F4795AF6-9A36-A5E6-20FD-CE10E0310B20}"/>
              </a:ext>
            </a:extLst>
          </p:cNvPr>
          <p:cNvSpPr txBox="1"/>
          <p:nvPr/>
        </p:nvSpPr>
        <p:spPr>
          <a:xfrm>
            <a:off x="4285283" y="-22712"/>
            <a:ext cx="7635632" cy="475195"/>
          </a:xfrm>
          <a:prstGeom prst="rect">
            <a:avLst/>
          </a:prstGeom>
          <a:noFill/>
        </p:spPr>
        <p:txBody>
          <a:bodyPr wrap="square">
            <a:sp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lang="en-GB" sz="2200" b="1" dirty="0">
                <a:solidFill>
                  <a:srgbClr val="002060"/>
                </a:solidFill>
                <a:latin typeface="Aptos" panose="020B0004020202020204" pitchFamily="34" charset="0"/>
                <a:cs typeface="Calibri" panose="020F0502020204030204" pitchFamily="34" charset="0"/>
              </a:rPr>
              <a:t>-  A</a:t>
            </a:r>
            <a:r>
              <a:rPr kumimoji="0" lang="en-GB" sz="2200" b="1" i="0" u="none" strike="noStrike" kern="1200" cap="none" spc="0" normalizeH="0" baseline="0" noProof="0" dirty="0" err="1">
                <a:ln>
                  <a:noFill/>
                </a:ln>
                <a:solidFill>
                  <a:srgbClr val="002060"/>
                </a:solidFill>
                <a:effectLst/>
                <a:uLnTx/>
                <a:uFillTx/>
                <a:latin typeface="Aptos" panose="020B0004020202020204" pitchFamily="34" charset="0"/>
                <a:ea typeface="+mn-ea"/>
                <a:cs typeface="Calibri" panose="020F0502020204030204" pitchFamily="34" charset="0"/>
              </a:rPr>
              <a:t>djudication</a:t>
            </a:r>
            <a:r>
              <a:rPr kumimoji="0" lang="en-GB" sz="2200" b="1" i="0" u="none" strike="noStrike" kern="1200" cap="none" spc="0" normalizeH="0" baseline="0" noProof="0" dirty="0">
                <a:ln>
                  <a:noFill/>
                </a:ln>
                <a:solidFill>
                  <a:srgbClr val="002060"/>
                </a:solidFill>
                <a:effectLst/>
                <a:uLnTx/>
                <a:uFillTx/>
                <a:latin typeface="Aptos" panose="020B0004020202020204" pitchFamily="34" charset="0"/>
                <a:ea typeface="+mn-ea"/>
                <a:cs typeface="Calibri" panose="020F0502020204030204" pitchFamily="34" charset="0"/>
              </a:rPr>
              <a:t> and Contract Management</a:t>
            </a:r>
          </a:p>
        </p:txBody>
      </p:sp>
      <p:sp>
        <p:nvSpPr>
          <p:cNvPr id="19" name="Freeform: Shape 21">
            <a:extLst>
              <a:ext uri="{FF2B5EF4-FFF2-40B4-BE49-F238E27FC236}">
                <a16:creationId xmlns:a16="http://schemas.microsoft.com/office/drawing/2014/main" id="{61DFDCFB-09EE-BB9C-633A-9230EB77CE92}"/>
              </a:ext>
            </a:extLst>
          </p:cNvPr>
          <p:cNvSpPr/>
          <p:nvPr/>
        </p:nvSpPr>
        <p:spPr>
          <a:xfrm>
            <a:off x="9108082" y="3976114"/>
            <a:ext cx="2152996" cy="1365157"/>
          </a:xfrm>
          <a:custGeom>
            <a:avLst/>
            <a:gdLst>
              <a:gd name="connsiteX0" fmla="*/ 0 w 2152996"/>
              <a:gd name="connsiteY0" fmla="*/ 215300 h 3054348"/>
              <a:gd name="connsiteX1" fmla="*/ 215300 w 2152996"/>
              <a:gd name="connsiteY1" fmla="*/ 0 h 3054348"/>
              <a:gd name="connsiteX2" fmla="*/ 1937696 w 2152996"/>
              <a:gd name="connsiteY2" fmla="*/ 0 h 3054348"/>
              <a:gd name="connsiteX3" fmla="*/ 2152996 w 2152996"/>
              <a:gd name="connsiteY3" fmla="*/ 215300 h 3054348"/>
              <a:gd name="connsiteX4" fmla="*/ 2152996 w 2152996"/>
              <a:gd name="connsiteY4" fmla="*/ 2839048 h 3054348"/>
              <a:gd name="connsiteX5" fmla="*/ 1937696 w 2152996"/>
              <a:gd name="connsiteY5" fmla="*/ 3054348 h 3054348"/>
              <a:gd name="connsiteX6" fmla="*/ 215300 w 2152996"/>
              <a:gd name="connsiteY6" fmla="*/ 3054348 h 3054348"/>
              <a:gd name="connsiteX7" fmla="*/ 0 w 2152996"/>
              <a:gd name="connsiteY7" fmla="*/ 2839048 h 3054348"/>
              <a:gd name="connsiteX8" fmla="*/ 0 w 2152996"/>
              <a:gd name="connsiteY8" fmla="*/ 215300 h 3054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996" h="3054348">
                <a:moveTo>
                  <a:pt x="0" y="215300"/>
                </a:moveTo>
                <a:cubicBezTo>
                  <a:pt x="0" y="96393"/>
                  <a:pt x="96393" y="0"/>
                  <a:pt x="215300" y="0"/>
                </a:cubicBezTo>
                <a:lnTo>
                  <a:pt x="1937696" y="0"/>
                </a:lnTo>
                <a:cubicBezTo>
                  <a:pt x="2056603" y="0"/>
                  <a:pt x="2152996" y="96393"/>
                  <a:pt x="2152996" y="215300"/>
                </a:cubicBezTo>
                <a:lnTo>
                  <a:pt x="2152996" y="2839048"/>
                </a:lnTo>
                <a:cubicBezTo>
                  <a:pt x="2152996" y="2957955"/>
                  <a:pt x="2056603" y="3054348"/>
                  <a:pt x="1937696" y="3054348"/>
                </a:cubicBezTo>
                <a:lnTo>
                  <a:pt x="215300" y="3054348"/>
                </a:lnTo>
                <a:cubicBezTo>
                  <a:pt x="96393" y="3054348"/>
                  <a:pt x="0" y="2957955"/>
                  <a:pt x="0" y="2839048"/>
                </a:cubicBezTo>
                <a:lnTo>
                  <a:pt x="0" y="21530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1319" tIns="99254" rIns="111319" bIns="99254" numCol="1" spcCol="1270" anchor="ctr" anchorCtr="0">
            <a:noAutofit/>
          </a:bodyPr>
          <a:lstStyle/>
          <a:p>
            <a:pPr marL="0" marR="0" lvl="0" indent="0" algn="ctr" defTabSz="844550" rtl="0" eaLnBrk="1" fontAlgn="auto" latinLnBrk="0" hangingPunct="1">
              <a:lnSpc>
                <a:spcPct val="90000"/>
              </a:lnSpc>
              <a:spcBef>
                <a:spcPct val="0"/>
              </a:spcBef>
              <a:spcAft>
                <a:spcPct val="35000"/>
              </a:spcAft>
              <a:buClrTx/>
              <a:buSzTx/>
              <a:buFontTx/>
              <a:buNone/>
              <a:tabLst/>
              <a:defRPr/>
            </a:pPr>
            <a:r>
              <a:rPr kumimoji="0" lang="en-GB" sz="1200" b="1" i="0" u="none" strike="noStrike" kern="1200" cap="none" spc="0" normalizeH="0" baseline="0" noProof="0" dirty="0">
                <a:ln>
                  <a:noFill/>
                </a:ln>
                <a:solidFill>
                  <a:srgbClr val="FFFFFF"/>
                </a:solidFill>
                <a:effectLst/>
                <a:uLnTx/>
                <a:uFillTx/>
                <a:latin typeface="Aptos" panose="020B0004020202020204" pitchFamily="34" charset="0"/>
                <a:ea typeface="Calibri" panose="020F0502020204030204" pitchFamily="34" charset="0"/>
                <a:cs typeface="Calibri" panose="020F0502020204030204" pitchFamily="34" charset="0"/>
              </a:rPr>
              <a:t>Set KPIs and/or SLAs that can be used to measure sustainability performance over the contract</a:t>
            </a:r>
            <a:endParaRPr kumimoji="0" lang="en-GB" sz="1200" b="1" i="0" u="none" strike="noStrike" kern="1200" cap="none" spc="0" normalizeH="0" baseline="0" noProof="0" dirty="0">
              <a:ln>
                <a:noFill/>
              </a:ln>
              <a:solidFill>
                <a:srgbClr val="FFFFFF"/>
              </a:solidFill>
              <a:effectLst/>
              <a:uLnTx/>
              <a:uFillTx/>
              <a:latin typeface="Aptos" panose="020B0004020202020204" pitchFamily="34" charset="0"/>
              <a:cs typeface="Calibri" panose="020F0502020204030204" pitchFamily="34" charset="0"/>
            </a:endParaRPr>
          </a:p>
        </p:txBody>
      </p:sp>
      <p:sp>
        <p:nvSpPr>
          <p:cNvPr id="3" name="Slide Number Placeholder 4">
            <a:extLst>
              <a:ext uri="{FF2B5EF4-FFF2-40B4-BE49-F238E27FC236}">
                <a16:creationId xmlns:a16="http://schemas.microsoft.com/office/drawing/2014/main" id="{AAB21C2B-1C30-BD75-ECD5-C2E77B06C0CB}"/>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800" b="0" i="0" u="none" strike="noStrike" kern="1200" cap="none" spc="0" normalizeH="0" baseline="0" noProof="0" smtClean="0">
                <a:ln>
                  <a:noFill/>
                </a:ln>
                <a:solidFill>
                  <a:srgbClr val="0033A0"/>
                </a:solidFill>
                <a:effectLst/>
                <a:uLnTx/>
                <a:uFillTx/>
                <a:latin typeface="Aptos" panose="020B00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endParaRPr>
          </a:p>
        </p:txBody>
      </p:sp>
      <p:sp>
        <p:nvSpPr>
          <p:cNvPr id="12" name="Date Placeholder 1">
            <a:extLst>
              <a:ext uri="{FF2B5EF4-FFF2-40B4-BE49-F238E27FC236}">
                <a16:creationId xmlns:a16="http://schemas.microsoft.com/office/drawing/2014/main" id="{830A9C75-D110-0C78-6719-4C03F7BECE19}"/>
              </a:ext>
            </a:extLst>
          </p:cNvPr>
          <p:cNvSpPr>
            <a:spLocks noGrp="1"/>
          </p:cNvSpPr>
          <p:nvPr>
            <p:ph type="dt" sz="half" idx="10"/>
          </p:nvPr>
        </p:nvSpPr>
        <p:spPr>
          <a:xfrm>
            <a:off x="981724" y="6383848"/>
            <a:ext cx="666381" cy="365125"/>
          </a:xfrm>
        </p:spPr>
        <p:txBody>
          <a:bodyPr/>
          <a:lstStyle/>
          <a:p>
            <a:r>
              <a:rPr lang="en-US" sz="800" dirty="0">
                <a:latin typeface="Aptos" panose="020B0004020202020204" pitchFamily="34" charset="0"/>
                <a:cs typeface="Calibri" panose="020F0502020204030204" pitchFamily="34" charset="0"/>
              </a:rPr>
              <a:t>20.05.2026</a:t>
            </a:r>
          </a:p>
        </p:txBody>
      </p:sp>
      <p:sp>
        <p:nvSpPr>
          <p:cNvPr id="13" name="Footer Placeholder 2">
            <a:extLst>
              <a:ext uri="{FF2B5EF4-FFF2-40B4-BE49-F238E27FC236}">
                <a16:creationId xmlns:a16="http://schemas.microsoft.com/office/drawing/2014/main" id="{C5FE30E1-FF1D-1348-0CA5-56927D52579A}"/>
              </a:ext>
            </a:extLst>
          </p:cNvPr>
          <p:cNvSpPr>
            <a:spLocks noGrp="1"/>
          </p:cNvSpPr>
          <p:nvPr>
            <p:ph type="ftr" sz="quarter" idx="11"/>
          </p:nvPr>
        </p:nvSpPr>
        <p:spPr>
          <a:xfrm>
            <a:off x="1648106" y="6383848"/>
            <a:ext cx="8895782" cy="365125"/>
          </a:xfrm>
        </p:spPr>
        <p:txBody>
          <a:bodyPr/>
          <a:lstStyle/>
          <a:p>
            <a:r>
              <a:rPr lang="en-US" sz="800" dirty="0">
                <a:latin typeface="Aptos" panose="020B0004020202020204" pitchFamily="34" charset="0"/>
                <a:cs typeface="Calibri" panose="020F0502020204030204" pitchFamily="34" charset="0"/>
              </a:rPr>
              <a:t>E. Cennini│</a:t>
            </a:r>
            <a:r>
              <a:rPr lang="en-GB" sz="800" dirty="0">
                <a:latin typeface="Aptos" panose="020B0004020202020204" pitchFamily="34" charset="0"/>
                <a:cs typeface="Calibri" panose="020F0502020204030204" pitchFamily="34" charset="0"/>
              </a:rPr>
              <a:t>Sustainability into Pre-Procurement and Procurement: CERN’s Recent Journey</a:t>
            </a:r>
          </a:p>
        </p:txBody>
      </p:sp>
      <p:sp>
        <p:nvSpPr>
          <p:cNvPr id="14" name="Date Placeholder 1">
            <a:extLst>
              <a:ext uri="{FF2B5EF4-FFF2-40B4-BE49-F238E27FC236}">
                <a16:creationId xmlns:a16="http://schemas.microsoft.com/office/drawing/2014/main" id="{24CB7FE4-71AB-1407-47D3-7476DAD9416E}"/>
              </a:ext>
            </a:extLst>
          </p:cNvPr>
          <p:cNvSpPr txBox="1">
            <a:spLocks/>
          </p:cNvSpPr>
          <p:nvPr/>
        </p:nvSpPr>
        <p:spPr>
          <a:xfrm>
            <a:off x="10184580" y="6383848"/>
            <a:ext cx="1399873"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800" dirty="0">
                <a:solidFill>
                  <a:srgbClr val="0033A0"/>
                </a:solidFill>
                <a:latin typeface="Aptos" panose="020B0004020202020204" pitchFamily="34" charset="0"/>
                <a:cs typeface="Calibri" panose="020F0502020204030204" pitchFamily="34" charset="0"/>
              </a:rPr>
              <a:t>EDMS 3449957</a:t>
            </a:r>
            <a:endParaRPr kumimoji="0" lang="en-US" sz="800" b="0" i="0" u="none" strike="noStrike" kern="1200" cap="none" spc="0" normalizeH="0" baseline="0" noProof="0" dirty="0">
              <a:ln>
                <a:noFill/>
              </a:ln>
              <a:solidFill>
                <a:srgbClr val="0033A0"/>
              </a:solidFill>
              <a:effectLst/>
              <a:uLnTx/>
              <a:uFillTx/>
              <a:latin typeface="Aptos" panose="020B0004020202020204" pitchFamily="34" charset="0"/>
              <a:cs typeface="Calibri" panose="020F0502020204030204" pitchFamily="34" charset="0"/>
            </a:endParaRPr>
          </a:p>
        </p:txBody>
      </p:sp>
      <p:sp>
        <p:nvSpPr>
          <p:cNvPr id="4" name="Rounded Rectangle 55">
            <a:extLst>
              <a:ext uri="{FF2B5EF4-FFF2-40B4-BE49-F238E27FC236}">
                <a16:creationId xmlns:a16="http://schemas.microsoft.com/office/drawing/2014/main" id="{5E33B96D-A7D6-2E9B-A477-8ED1EB8019DC}"/>
              </a:ext>
            </a:extLst>
          </p:cNvPr>
          <p:cNvSpPr/>
          <p:nvPr/>
        </p:nvSpPr>
        <p:spPr>
          <a:xfrm>
            <a:off x="1527885" y="13089"/>
            <a:ext cx="3795780" cy="477556"/>
          </a:xfrm>
          <a:prstGeom prst="roundRect">
            <a:avLst>
              <a:gd name="adj" fmla="val 5663"/>
            </a:avLst>
          </a:prstGeom>
          <a:solidFill>
            <a:srgbClr val="73A0FF"/>
          </a:solidFill>
          <a:ln>
            <a:solidFill>
              <a:srgbClr val="CCDAE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chemeClr val="bg1"/>
                </a:solidFill>
                <a:effectLst/>
                <a:uLnTx/>
                <a:uFillTx/>
                <a:latin typeface="Aptos" panose="020B0004020202020204" pitchFamily="34" charset="0"/>
                <a:ea typeface="+mn-ea"/>
                <a:cs typeface="Calibri" panose="020F0502020204030204" pitchFamily="34" charset="0"/>
              </a:rPr>
              <a:t>Procurement Process </a:t>
            </a:r>
          </a:p>
        </p:txBody>
      </p:sp>
    </p:spTree>
    <p:extLst>
      <p:ext uri="{BB962C8B-B14F-4D97-AF65-F5344CB8AC3E}">
        <p14:creationId xmlns:p14="http://schemas.microsoft.com/office/powerpoint/2010/main" val="2468535469"/>
      </p:ext>
    </p:extLst>
  </p:cSld>
  <p:clrMapOvr>
    <a:masterClrMapping/>
  </p:clrMapOvr>
</p:sld>
</file>

<file path=ppt/theme/theme1.xml><?xml version="1.0" encoding="utf-8"?>
<a:theme xmlns:a="http://schemas.openxmlformats.org/drawingml/2006/main" name="1_Thèm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hèm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145581</TotalTime>
  <Words>2146</Words>
  <Application>Microsoft Macintosh PowerPoint</Application>
  <PresentationFormat>Widescreen</PresentationFormat>
  <Paragraphs>421</Paragraphs>
  <Slides>19</Slides>
  <Notes>9</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19</vt:i4>
      </vt:variant>
    </vt:vector>
  </HeadingPairs>
  <TitlesOfParts>
    <vt:vector size="28" baseType="lpstr">
      <vt:lpstr>Aptos</vt:lpstr>
      <vt:lpstr>Aptos Display</vt:lpstr>
      <vt:lpstr>Arial</vt:lpstr>
      <vt:lpstr>Calibri</vt:lpstr>
      <vt:lpstr>Courier New</vt:lpstr>
      <vt:lpstr>Wingdings</vt:lpstr>
      <vt:lpstr>1_Thème Office</vt:lpstr>
      <vt:lpstr>2_Office Theme</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Enrico Cennini</dc:creator>
  <cp:lastModifiedBy>Enrico Cennini</cp:lastModifiedBy>
  <cp:revision>577</cp:revision>
  <dcterms:created xsi:type="dcterms:W3CDTF">2023-04-26T06:38:19Z</dcterms:created>
  <dcterms:modified xsi:type="dcterms:W3CDTF">2026-05-12T14:11:38Z</dcterms:modified>
</cp:coreProperties>
</file>