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42803763"/>
  <p:notesSz cx="6858000" cy="9144000"/>
  <p:defaultText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p15:clr>
            <a:srgbClr val="A4A3A4"/>
          </p15:clr>
        </p15:guide>
        <p15:guide id="2" pos="95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2"/>
    <p:restoredTop sz="94039"/>
  </p:normalViewPr>
  <p:slideViewPr>
    <p:cSldViewPr snapToGrid="0" snapToObjects="1">
      <p:cViewPr>
        <p:scale>
          <a:sx n="52" d="100"/>
          <a:sy n="52" d="100"/>
        </p:scale>
        <p:origin x="-1344" y="184"/>
      </p:cViewPr>
      <p:guideLst>
        <p:guide orient="horz" pos="13481"/>
        <p:guide pos="95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60E2E-21DA-0B4B-AE94-1D62E1F4BBA5}" type="datetimeFigureOut">
              <a:rPr kumimoji="1" lang="ja-JP" altLang="en-US" smtClean="0"/>
              <a:t>2026/1/15</a:t>
            </a:fld>
            <a:endParaRPr kumimoji="1" lang="ja-JP" altLang="en-US"/>
          </a:p>
        </p:txBody>
      </p:sp>
      <p:sp>
        <p:nvSpPr>
          <p:cNvPr id="4" name="スライド イメージ プレースホルダー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90844A-D4C6-024E-8858-5D9CF3480067}" type="slidenum">
              <a:rPr kumimoji="1" lang="ja-JP" altLang="en-US" smtClean="0"/>
              <a:t>‹#›</a:t>
            </a:fld>
            <a:endParaRPr kumimoji="1" lang="ja-JP" altLang="en-US"/>
          </a:p>
        </p:txBody>
      </p:sp>
    </p:spTree>
    <p:extLst>
      <p:ext uri="{BB962C8B-B14F-4D97-AF65-F5344CB8AC3E}">
        <p14:creationId xmlns:p14="http://schemas.microsoft.com/office/powerpoint/2010/main" val="107433556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490844A-D4C6-024E-8858-5D9CF3480067}" type="slidenum">
              <a:rPr kumimoji="1" lang="ja-JP" altLang="en-US" smtClean="0"/>
              <a:t>1</a:t>
            </a:fld>
            <a:endParaRPr kumimoji="1" lang="ja-JP" altLang="en-US"/>
          </a:p>
        </p:txBody>
      </p:sp>
    </p:spTree>
    <p:extLst>
      <p:ext uri="{BB962C8B-B14F-4D97-AF65-F5344CB8AC3E}">
        <p14:creationId xmlns:p14="http://schemas.microsoft.com/office/powerpoint/2010/main" val="3257031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641" y="13296913"/>
            <a:ext cx="25733931" cy="9175066"/>
          </a:xfrm>
        </p:spPr>
        <p:txBody>
          <a:bodyPr/>
          <a:lstStyle/>
          <a:p>
            <a:r>
              <a:rPr lang="ja-JP" altLang="en-US"/>
              <a:t>マスタ タイトルの書式設定</a:t>
            </a:r>
          </a:p>
        </p:txBody>
      </p:sp>
      <p:sp>
        <p:nvSpPr>
          <p:cNvPr id="3" name="サブタイトル 2"/>
          <p:cNvSpPr>
            <a:spLocks noGrp="1"/>
          </p:cNvSpPr>
          <p:nvPr>
            <p:ph type="subTitle" idx="1"/>
          </p:nvPr>
        </p:nvSpPr>
        <p:spPr>
          <a:xfrm>
            <a:off x="4541282" y="24255466"/>
            <a:ext cx="21192649" cy="10938739"/>
          </a:xfrm>
        </p:spPr>
        <p:txBody>
          <a:bodyPr/>
          <a:lstStyle>
            <a:lvl1pPr marL="0" indent="0" algn="ctr">
              <a:buNone/>
              <a:defRPr>
                <a:solidFill>
                  <a:schemeClr val="tx1">
                    <a:tint val="75000"/>
                  </a:schemeClr>
                </a:solidFill>
              </a:defRPr>
            </a:lvl1pPr>
            <a:lvl2pPr marL="2087941" indent="0" algn="ctr">
              <a:buNone/>
              <a:defRPr>
                <a:solidFill>
                  <a:schemeClr val="tx1">
                    <a:tint val="75000"/>
                  </a:schemeClr>
                </a:solidFill>
              </a:defRPr>
            </a:lvl2pPr>
            <a:lvl3pPr marL="4175882" indent="0" algn="ctr">
              <a:buNone/>
              <a:defRPr>
                <a:solidFill>
                  <a:schemeClr val="tx1">
                    <a:tint val="75000"/>
                  </a:schemeClr>
                </a:solidFill>
              </a:defRPr>
            </a:lvl3pPr>
            <a:lvl4pPr marL="6263823" indent="0" algn="ctr">
              <a:buNone/>
              <a:defRPr>
                <a:solidFill>
                  <a:schemeClr val="tx1">
                    <a:tint val="75000"/>
                  </a:schemeClr>
                </a:solidFill>
              </a:defRPr>
            </a:lvl4pPr>
            <a:lvl5pPr marL="8351764" indent="0" algn="ctr">
              <a:buNone/>
              <a:defRPr>
                <a:solidFill>
                  <a:schemeClr val="tx1">
                    <a:tint val="75000"/>
                  </a:schemeClr>
                </a:solidFill>
              </a:defRPr>
            </a:lvl5pPr>
            <a:lvl6pPr marL="10439705" indent="0" algn="ctr">
              <a:buNone/>
              <a:defRPr>
                <a:solidFill>
                  <a:schemeClr val="tx1">
                    <a:tint val="75000"/>
                  </a:schemeClr>
                </a:solidFill>
              </a:defRPr>
            </a:lvl6pPr>
            <a:lvl7pPr marL="12527646" indent="0" algn="ctr">
              <a:buNone/>
              <a:defRPr>
                <a:solidFill>
                  <a:schemeClr val="tx1">
                    <a:tint val="75000"/>
                  </a:schemeClr>
                </a:solidFill>
              </a:defRPr>
            </a:lvl7pPr>
            <a:lvl8pPr marL="14615587" indent="0" algn="ctr">
              <a:buNone/>
              <a:defRPr>
                <a:solidFill>
                  <a:schemeClr val="tx1">
                    <a:tint val="75000"/>
                  </a:schemeClr>
                </a:solidFill>
              </a:defRPr>
            </a:lvl8pPr>
            <a:lvl9pPr marL="16703528"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676283" y="10700944"/>
            <a:ext cx="22548726" cy="22794985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5014332" y="10700944"/>
            <a:ext cx="67157362" cy="22794985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2391533" y="27505384"/>
            <a:ext cx="25733931" cy="8501303"/>
          </a:xfrm>
        </p:spPr>
        <p:txBody>
          <a:bodyPr anchor="t"/>
          <a:lstStyle>
            <a:lvl1pPr algn="l">
              <a:defRPr sz="18300" b="1" cap="all"/>
            </a:lvl1pPr>
          </a:lstStyle>
          <a:p>
            <a:r>
              <a:rPr lang="ja-JP" altLang="en-US"/>
              <a:t>マスタ タイトルの書式設定</a:t>
            </a:r>
          </a:p>
        </p:txBody>
      </p:sp>
      <p:sp>
        <p:nvSpPr>
          <p:cNvPr id="3" name="テキスト プレースホルダ 2"/>
          <p:cNvSpPr>
            <a:spLocks noGrp="1"/>
          </p:cNvSpPr>
          <p:nvPr>
            <p:ph type="body" idx="1"/>
          </p:nvPr>
        </p:nvSpPr>
        <p:spPr>
          <a:xfrm>
            <a:off x="2391533" y="18142064"/>
            <a:ext cx="25733931" cy="9363320"/>
          </a:xfrm>
        </p:spPr>
        <p:txBody>
          <a:bodyPr anchor="b"/>
          <a:lstStyle>
            <a:lvl1pPr marL="0" indent="0">
              <a:buNone/>
              <a:defRPr sz="9100">
                <a:solidFill>
                  <a:schemeClr val="tx1">
                    <a:tint val="75000"/>
                  </a:schemeClr>
                </a:solidFill>
              </a:defRPr>
            </a:lvl1pPr>
            <a:lvl2pPr marL="2087941" indent="0">
              <a:buNone/>
              <a:defRPr sz="8200">
                <a:solidFill>
                  <a:schemeClr val="tx1">
                    <a:tint val="75000"/>
                  </a:schemeClr>
                </a:solidFill>
              </a:defRPr>
            </a:lvl2pPr>
            <a:lvl3pPr marL="4175882" indent="0">
              <a:buNone/>
              <a:defRPr sz="7300">
                <a:solidFill>
                  <a:schemeClr val="tx1">
                    <a:tint val="75000"/>
                  </a:schemeClr>
                </a:solidFill>
              </a:defRPr>
            </a:lvl3pPr>
            <a:lvl4pPr marL="6263823" indent="0">
              <a:buNone/>
              <a:defRPr sz="6400">
                <a:solidFill>
                  <a:schemeClr val="tx1">
                    <a:tint val="75000"/>
                  </a:schemeClr>
                </a:solidFill>
              </a:defRPr>
            </a:lvl4pPr>
            <a:lvl5pPr marL="8351764" indent="0">
              <a:buNone/>
              <a:defRPr sz="6400">
                <a:solidFill>
                  <a:schemeClr val="tx1">
                    <a:tint val="75000"/>
                  </a:schemeClr>
                </a:solidFill>
              </a:defRPr>
            </a:lvl5pPr>
            <a:lvl6pPr marL="10439705" indent="0">
              <a:buNone/>
              <a:defRPr sz="6400">
                <a:solidFill>
                  <a:schemeClr val="tx1">
                    <a:tint val="75000"/>
                  </a:schemeClr>
                </a:solidFill>
              </a:defRPr>
            </a:lvl6pPr>
            <a:lvl7pPr marL="12527646" indent="0">
              <a:buNone/>
              <a:defRPr sz="6400">
                <a:solidFill>
                  <a:schemeClr val="tx1">
                    <a:tint val="75000"/>
                  </a:schemeClr>
                </a:solidFill>
              </a:defRPr>
            </a:lvl7pPr>
            <a:lvl8pPr marL="14615587" indent="0">
              <a:buNone/>
              <a:defRPr sz="6400">
                <a:solidFill>
                  <a:schemeClr val="tx1">
                    <a:tint val="75000"/>
                  </a:schemeClr>
                </a:solidFill>
              </a:defRPr>
            </a:lvl8pPr>
            <a:lvl9pPr marL="16703528" indent="0">
              <a:buNone/>
              <a:defRPr sz="6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5014332" y="62332983"/>
            <a:ext cx="44850417" cy="176317812"/>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69338" y="62332983"/>
            <a:ext cx="44855671" cy="176317812"/>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513761" y="1714135"/>
            <a:ext cx="27247692" cy="7133961"/>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1513761" y="9581308"/>
            <a:ext cx="13376810"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1513761" y="13574342"/>
            <a:ext cx="13376810"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15379389" y="9581308"/>
            <a:ext cx="13382065" cy="3993033"/>
          </a:xfrm>
        </p:spPr>
        <p:txBody>
          <a:bodyPr anchor="b"/>
          <a:lstStyle>
            <a:lvl1pPr marL="0" indent="0">
              <a:buNone/>
              <a:defRPr sz="11000" b="1"/>
            </a:lvl1pPr>
            <a:lvl2pPr marL="2087941" indent="0">
              <a:buNone/>
              <a:defRPr sz="9100" b="1"/>
            </a:lvl2pPr>
            <a:lvl3pPr marL="4175882" indent="0">
              <a:buNone/>
              <a:defRPr sz="8200" b="1"/>
            </a:lvl3pPr>
            <a:lvl4pPr marL="6263823" indent="0">
              <a:buNone/>
              <a:defRPr sz="7300" b="1"/>
            </a:lvl4pPr>
            <a:lvl5pPr marL="8351764" indent="0">
              <a:buNone/>
              <a:defRPr sz="7300" b="1"/>
            </a:lvl5pPr>
            <a:lvl6pPr marL="10439705" indent="0">
              <a:buNone/>
              <a:defRPr sz="7300" b="1"/>
            </a:lvl6pPr>
            <a:lvl7pPr marL="12527646" indent="0">
              <a:buNone/>
              <a:defRPr sz="7300" b="1"/>
            </a:lvl7pPr>
            <a:lvl8pPr marL="14615587" indent="0">
              <a:buNone/>
              <a:defRPr sz="7300" b="1"/>
            </a:lvl8pPr>
            <a:lvl9pPr marL="16703528" indent="0">
              <a:buNone/>
              <a:defRPr sz="73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15379389" y="13574342"/>
            <a:ext cx="13382065" cy="2466170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2"/>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3763" y="1704224"/>
            <a:ext cx="9960336" cy="7252860"/>
          </a:xfrm>
        </p:spPr>
        <p:txBody>
          <a:bodyPr anchor="b"/>
          <a:lstStyle>
            <a:lvl1pPr algn="l">
              <a:defRPr sz="9100" b="1"/>
            </a:lvl1pPr>
          </a:lstStyle>
          <a:p>
            <a:r>
              <a:rPr lang="ja-JP" altLang="en-US"/>
              <a:t>マスタ タイトルの書式設定</a:t>
            </a:r>
          </a:p>
        </p:txBody>
      </p:sp>
      <p:sp>
        <p:nvSpPr>
          <p:cNvPr id="3" name="コンテンツ プレースホルダ 2"/>
          <p:cNvSpPr>
            <a:spLocks noGrp="1"/>
          </p:cNvSpPr>
          <p:nvPr>
            <p:ph idx="1"/>
          </p:nvPr>
        </p:nvSpPr>
        <p:spPr>
          <a:xfrm>
            <a:off x="11836767" y="1704227"/>
            <a:ext cx="16924685" cy="36531826"/>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1513763" y="8957087"/>
            <a:ext cx="9960336" cy="29278966"/>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4154" y="29962634"/>
            <a:ext cx="18165128" cy="3537259"/>
          </a:xfrm>
        </p:spPr>
        <p:txBody>
          <a:bodyPr anchor="b"/>
          <a:lstStyle>
            <a:lvl1pPr algn="l">
              <a:defRPr sz="9100" b="1"/>
            </a:lvl1pPr>
          </a:lstStyle>
          <a:p>
            <a:r>
              <a:rPr lang="ja-JP" altLang="en-US"/>
              <a:t>マスタ タイトルの書式設定</a:t>
            </a:r>
          </a:p>
        </p:txBody>
      </p:sp>
      <p:sp>
        <p:nvSpPr>
          <p:cNvPr id="3" name="図プレースホルダ 2"/>
          <p:cNvSpPr>
            <a:spLocks noGrp="1"/>
          </p:cNvSpPr>
          <p:nvPr>
            <p:ph type="pic" idx="1"/>
          </p:nvPr>
        </p:nvSpPr>
        <p:spPr>
          <a:xfrm>
            <a:off x="5934154" y="3824595"/>
            <a:ext cx="18165128" cy="25682258"/>
          </a:xfrm>
        </p:spPr>
        <p:txBody>
          <a:bodyPr/>
          <a:lstStyle>
            <a:lvl1pPr marL="0" indent="0">
              <a:buNone/>
              <a:defRPr sz="14600"/>
            </a:lvl1pPr>
            <a:lvl2pPr marL="2087941" indent="0">
              <a:buNone/>
              <a:defRPr sz="12800"/>
            </a:lvl2pPr>
            <a:lvl3pPr marL="4175882" indent="0">
              <a:buNone/>
              <a:defRPr sz="11000"/>
            </a:lvl3pPr>
            <a:lvl4pPr marL="6263823" indent="0">
              <a:buNone/>
              <a:defRPr sz="9100"/>
            </a:lvl4pPr>
            <a:lvl5pPr marL="8351764" indent="0">
              <a:buNone/>
              <a:defRPr sz="9100"/>
            </a:lvl5pPr>
            <a:lvl6pPr marL="10439705" indent="0">
              <a:buNone/>
              <a:defRPr sz="9100"/>
            </a:lvl6pPr>
            <a:lvl7pPr marL="12527646" indent="0">
              <a:buNone/>
              <a:defRPr sz="9100"/>
            </a:lvl7pPr>
            <a:lvl8pPr marL="14615587" indent="0">
              <a:buNone/>
              <a:defRPr sz="9100"/>
            </a:lvl8pPr>
            <a:lvl9pPr marL="16703528" indent="0">
              <a:buNone/>
              <a:defRPr sz="9100"/>
            </a:lvl9pPr>
          </a:lstStyle>
          <a:p>
            <a:endParaRPr lang="ja-JP" altLang="en-US"/>
          </a:p>
        </p:txBody>
      </p:sp>
      <p:sp>
        <p:nvSpPr>
          <p:cNvPr id="4" name="テキスト プレースホルダ 3"/>
          <p:cNvSpPr>
            <a:spLocks noGrp="1"/>
          </p:cNvSpPr>
          <p:nvPr>
            <p:ph type="body" sz="half" idx="2"/>
          </p:nvPr>
        </p:nvSpPr>
        <p:spPr>
          <a:xfrm>
            <a:off x="5934154" y="33499893"/>
            <a:ext cx="18165128" cy="5023494"/>
          </a:xfrm>
        </p:spPr>
        <p:txBody>
          <a:bodyPr/>
          <a:lstStyle>
            <a:lvl1pPr marL="0" indent="0">
              <a:buNone/>
              <a:defRPr sz="6400"/>
            </a:lvl1pPr>
            <a:lvl2pPr marL="2087941" indent="0">
              <a:buNone/>
              <a:defRPr sz="5500"/>
            </a:lvl2pPr>
            <a:lvl3pPr marL="4175882" indent="0">
              <a:buNone/>
              <a:defRPr sz="4600"/>
            </a:lvl3pPr>
            <a:lvl4pPr marL="6263823" indent="0">
              <a:buNone/>
              <a:defRPr sz="4100"/>
            </a:lvl4pPr>
            <a:lvl5pPr marL="8351764" indent="0">
              <a:buNone/>
              <a:defRPr sz="4100"/>
            </a:lvl5pPr>
            <a:lvl6pPr marL="10439705" indent="0">
              <a:buNone/>
              <a:defRPr sz="4100"/>
            </a:lvl6pPr>
            <a:lvl7pPr marL="12527646" indent="0">
              <a:buNone/>
              <a:defRPr sz="4100"/>
            </a:lvl7pPr>
            <a:lvl8pPr marL="14615587" indent="0">
              <a:buNone/>
              <a:defRPr sz="4100"/>
            </a:lvl8pPr>
            <a:lvl9pPr marL="16703528" indent="0">
              <a:buNone/>
              <a:defRPr sz="41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670B72BB-C34C-3C48-A610-E51A5D354D00}" type="datetimeFigureOut">
              <a:rPr lang="ja-JP" altLang="en-US" smtClean="0"/>
              <a:pPr/>
              <a:t>2026/1/15</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29305BC8-69B1-7C43-96BE-15482A1236B9}"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761" y="1714135"/>
            <a:ext cx="27247692" cy="7133961"/>
          </a:xfrm>
          <a:prstGeom prst="rect">
            <a:avLst/>
          </a:prstGeom>
        </p:spPr>
        <p:txBody>
          <a:bodyPr vert="horz" lIns="417588" tIns="208794" rIns="417588" bIns="208794" rtlCol="0" anchor="ctr">
            <a:normAutofit/>
          </a:bodyPr>
          <a:lstStyle/>
          <a:p>
            <a:r>
              <a:rPr lang="ja-JP" altLang="en-US"/>
              <a:t>マスタ タイトルの書式設定</a:t>
            </a:r>
          </a:p>
        </p:txBody>
      </p:sp>
      <p:sp>
        <p:nvSpPr>
          <p:cNvPr id="3" name="テキスト プレースホルダ 2"/>
          <p:cNvSpPr>
            <a:spLocks noGrp="1"/>
          </p:cNvSpPr>
          <p:nvPr>
            <p:ph type="body" idx="1"/>
          </p:nvPr>
        </p:nvSpPr>
        <p:spPr>
          <a:xfrm>
            <a:off x="1513761" y="9987548"/>
            <a:ext cx="27247692" cy="28248505"/>
          </a:xfrm>
          <a:prstGeom prst="rect">
            <a:avLst/>
          </a:prstGeom>
        </p:spPr>
        <p:txBody>
          <a:bodyPr vert="horz" lIns="417588" tIns="208794" rIns="417588" bIns="208794" rtlCol="0">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1513761" y="39672750"/>
            <a:ext cx="7064216" cy="2278904"/>
          </a:xfrm>
          <a:prstGeom prst="rect">
            <a:avLst/>
          </a:prstGeom>
        </p:spPr>
        <p:txBody>
          <a:bodyPr vert="horz" lIns="417588" tIns="208794" rIns="417588" bIns="208794" rtlCol="0" anchor="ctr"/>
          <a:lstStyle>
            <a:lvl1pPr algn="l">
              <a:defRPr sz="5500">
                <a:solidFill>
                  <a:schemeClr val="tx1">
                    <a:tint val="75000"/>
                  </a:schemeClr>
                </a:solidFill>
              </a:defRPr>
            </a:lvl1pPr>
          </a:lstStyle>
          <a:p>
            <a:fld id="{670B72BB-C34C-3C48-A610-E51A5D354D00}" type="datetimeFigureOut">
              <a:rPr lang="ja-JP" altLang="en-US" smtClean="0"/>
              <a:pPr/>
              <a:t>2026/1/15</a:t>
            </a:fld>
            <a:endParaRPr lang="ja-JP" altLang="en-US"/>
          </a:p>
        </p:txBody>
      </p:sp>
      <p:sp>
        <p:nvSpPr>
          <p:cNvPr id="5" name="フッター プレースホルダ 4"/>
          <p:cNvSpPr>
            <a:spLocks noGrp="1"/>
          </p:cNvSpPr>
          <p:nvPr>
            <p:ph type="ftr" sz="quarter" idx="3"/>
          </p:nvPr>
        </p:nvSpPr>
        <p:spPr>
          <a:xfrm>
            <a:off x="10344031" y="39672750"/>
            <a:ext cx="9587151" cy="2278904"/>
          </a:xfrm>
          <a:prstGeom prst="rect">
            <a:avLst/>
          </a:prstGeom>
        </p:spPr>
        <p:txBody>
          <a:bodyPr vert="horz" lIns="417588" tIns="208794" rIns="417588" bIns="208794" rtlCol="0" anchor="ctr"/>
          <a:lstStyle>
            <a:lvl1pPr algn="ctr">
              <a:defRPr sz="55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21697236" y="39672750"/>
            <a:ext cx="7064216" cy="2278904"/>
          </a:xfrm>
          <a:prstGeom prst="rect">
            <a:avLst/>
          </a:prstGeom>
        </p:spPr>
        <p:txBody>
          <a:bodyPr vert="horz" lIns="417588" tIns="208794" rIns="417588" bIns="208794" rtlCol="0" anchor="ctr"/>
          <a:lstStyle>
            <a:lvl1pPr algn="r">
              <a:defRPr sz="5500">
                <a:solidFill>
                  <a:schemeClr val="tx1">
                    <a:tint val="75000"/>
                  </a:schemeClr>
                </a:solidFill>
              </a:defRPr>
            </a:lvl1pPr>
          </a:lstStyle>
          <a:p>
            <a:fld id="{29305BC8-69B1-7C43-96BE-15482A1236B9}"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7941" rtl="0" eaLnBrk="1" latinLnBrk="0" hangingPunct="1">
        <a:spcBef>
          <a:spcPct val="0"/>
        </a:spcBef>
        <a:buNone/>
        <a:defRPr kumimoji="1" sz="20100" kern="1200">
          <a:solidFill>
            <a:schemeClr val="tx1"/>
          </a:solidFill>
          <a:latin typeface="+mj-lt"/>
          <a:ea typeface="+mj-ea"/>
          <a:cs typeface="+mj-cs"/>
        </a:defRPr>
      </a:lvl1pPr>
    </p:titleStyle>
    <p:bodyStyle>
      <a:lvl1pPr marL="1565956" indent="-1565956" algn="l" defTabSz="2087941" rtl="0" eaLnBrk="1" latinLnBrk="0" hangingPunct="1">
        <a:spcBef>
          <a:spcPct val="20000"/>
        </a:spcBef>
        <a:buFont typeface="Arial"/>
        <a:buChar char="•"/>
        <a:defRPr kumimoji="1" sz="14600" kern="1200">
          <a:solidFill>
            <a:schemeClr val="tx1"/>
          </a:solidFill>
          <a:latin typeface="+mn-lt"/>
          <a:ea typeface="+mn-ea"/>
          <a:cs typeface="+mn-cs"/>
        </a:defRPr>
      </a:lvl1pPr>
      <a:lvl2pPr marL="3392904" indent="-1304963" algn="l" defTabSz="2087941" rtl="0" eaLnBrk="1" latinLnBrk="0" hangingPunct="1">
        <a:spcBef>
          <a:spcPct val="20000"/>
        </a:spcBef>
        <a:buFont typeface="Arial"/>
        <a:buChar char="–"/>
        <a:defRPr kumimoji="1" sz="12800" kern="1200">
          <a:solidFill>
            <a:schemeClr val="tx1"/>
          </a:solidFill>
          <a:latin typeface="+mn-lt"/>
          <a:ea typeface="+mn-ea"/>
          <a:cs typeface="+mn-cs"/>
        </a:defRPr>
      </a:lvl2pPr>
      <a:lvl3pPr marL="5219852" indent="-1043970" algn="l" defTabSz="2087941" rtl="0" eaLnBrk="1" latinLnBrk="0" hangingPunct="1">
        <a:spcBef>
          <a:spcPct val="20000"/>
        </a:spcBef>
        <a:buFont typeface="Arial"/>
        <a:buChar char="•"/>
        <a:defRPr kumimoji="1" sz="11000" kern="1200">
          <a:solidFill>
            <a:schemeClr val="tx1"/>
          </a:solidFill>
          <a:latin typeface="+mn-lt"/>
          <a:ea typeface="+mn-ea"/>
          <a:cs typeface="+mn-cs"/>
        </a:defRPr>
      </a:lvl3pPr>
      <a:lvl4pPr marL="7307793"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4pPr>
      <a:lvl5pPr marL="9395734"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5pPr>
      <a:lvl6pPr marL="11483675"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kumimoji="1" sz="9100" kern="1200">
          <a:solidFill>
            <a:schemeClr val="tx1"/>
          </a:solidFill>
          <a:latin typeface="+mn-lt"/>
          <a:ea typeface="+mn-ea"/>
          <a:cs typeface="+mn-cs"/>
        </a:defRPr>
      </a:lvl9pPr>
    </p:bodyStyle>
    <p:otherStyle>
      <a:defPPr>
        <a:defRPr lang="ja-JP"/>
      </a:defPPr>
      <a:lvl1pPr marL="0" algn="l" defTabSz="2087941" rtl="0" eaLnBrk="1" latinLnBrk="0" hangingPunct="1">
        <a:defRPr kumimoji="1" sz="8200" kern="1200">
          <a:solidFill>
            <a:schemeClr val="tx1"/>
          </a:solidFill>
          <a:latin typeface="+mn-lt"/>
          <a:ea typeface="+mn-ea"/>
          <a:cs typeface="+mn-cs"/>
        </a:defRPr>
      </a:lvl1pPr>
      <a:lvl2pPr marL="2087941" algn="l" defTabSz="2087941" rtl="0" eaLnBrk="1" latinLnBrk="0" hangingPunct="1">
        <a:defRPr kumimoji="1" sz="8200" kern="1200">
          <a:solidFill>
            <a:schemeClr val="tx1"/>
          </a:solidFill>
          <a:latin typeface="+mn-lt"/>
          <a:ea typeface="+mn-ea"/>
          <a:cs typeface="+mn-cs"/>
        </a:defRPr>
      </a:lvl2pPr>
      <a:lvl3pPr marL="4175882" algn="l" defTabSz="2087941" rtl="0" eaLnBrk="1" latinLnBrk="0" hangingPunct="1">
        <a:defRPr kumimoji="1" sz="8200" kern="1200">
          <a:solidFill>
            <a:schemeClr val="tx1"/>
          </a:solidFill>
          <a:latin typeface="+mn-lt"/>
          <a:ea typeface="+mn-ea"/>
          <a:cs typeface="+mn-cs"/>
        </a:defRPr>
      </a:lvl3pPr>
      <a:lvl4pPr marL="6263823" algn="l" defTabSz="2087941" rtl="0" eaLnBrk="1" latinLnBrk="0" hangingPunct="1">
        <a:defRPr kumimoji="1" sz="8200" kern="1200">
          <a:solidFill>
            <a:schemeClr val="tx1"/>
          </a:solidFill>
          <a:latin typeface="+mn-lt"/>
          <a:ea typeface="+mn-ea"/>
          <a:cs typeface="+mn-cs"/>
        </a:defRPr>
      </a:lvl4pPr>
      <a:lvl5pPr marL="8351764" algn="l" defTabSz="2087941" rtl="0" eaLnBrk="1" latinLnBrk="0" hangingPunct="1">
        <a:defRPr kumimoji="1" sz="8200" kern="1200">
          <a:solidFill>
            <a:schemeClr val="tx1"/>
          </a:solidFill>
          <a:latin typeface="+mn-lt"/>
          <a:ea typeface="+mn-ea"/>
          <a:cs typeface="+mn-cs"/>
        </a:defRPr>
      </a:lvl5pPr>
      <a:lvl6pPr marL="10439705" algn="l" defTabSz="2087941" rtl="0" eaLnBrk="1" latinLnBrk="0" hangingPunct="1">
        <a:defRPr kumimoji="1" sz="8200" kern="1200">
          <a:solidFill>
            <a:schemeClr val="tx1"/>
          </a:solidFill>
          <a:latin typeface="+mn-lt"/>
          <a:ea typeface="+mn-ea"/>
          <a:cs typeface="+mn-cs"/>
        </a:defRPr>
      </a:lvl6pPr>
      <a:lvl7pPr marL="12527646" algn="l" defTabSz="2087941" rtl="0" eaLnBrk="1" latinLnBrk="0" hangingPunct="1">
        <a:defRPr kumimoji="1" sz="8200" kern="1200">
          <a:solidFill>
            <a:schemeClr val="tx1"/>
          </a:solidFill>
          <a:latin typeface="+mn-lt"/>
          <a:ea typeface="+mn-ea"/>
          <a:cs typeface="+mn-cs"/>
        </a:defRPr>
      </a:lvl7pPr>
      <a:lvl8pPr marL="14615587" algn="l" defTabSz="2087941" rtl="0" eaLnBrk="1" latinLnBrk="0" hangingPunct="1">
        <a:defRPr kumimoji="1" sz="8200" kern="1200">
          <a:solidFill>
            <a:schemeClr val="tx1"/>
          </a:solidFill>
          <a:latin typeface="+mn-lt"/>
          <a:ea typeface="+mn-ea"/>
          <a:cs typeface="+mn-cs"/>
        </a:defRPr>
      </a:lvl8pPr>
      <a:lvl9pPr marL="16703528" algn="l" defTabSz="2087941"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42">
            <a:extLst>
              <a:ext uri="{FF2B5EF4-FFF2-40B4-BE49-F238E27FC236}">
                <a16:creationId xmlns:a16="http://schemas.microsoft.com/office/drawing/2014/main" id="{40AB17E9-9F6A-4018-D3C3-86AE4B28D9BE}"/>
              </a:ext>
            </a:extLst>
          </p:cNvPr>
          <p:cNvSpPr/>
          <p:nvPr/>
        </p:nvSpPr>
        <p:spPr>
          <a:xfrm>
            <a:off x="131130" y="28709661"/>
            <a:ext cx="10572716" cy="12403395"/>
          </a:xfrm>
          <a:prstGeom prst="rect">
            <a:avLst/>
          </a:prstGeom>
        </p:spPr>
        <p:txBody>
          <a:bodyPr wrap="square">
            <a:spAutoFit/>
          </a:bodyPr>
          <a:lstStyle/>
          <a:p>
            <a:pPr marL="457200" indent="-457200">
              <a:buFont typeface="Wingdings" pitchFamily="2" charset="2"/>
              <a:buChar char="q"/>
            </a:pPr>
            <a:r>
              <a:rPr lang="en-US" sz="3200" dirty="0"/>
              <a:t>The secondary electron emission yield coefficient</a:t>
            </a:r>
            <a:r>
              <a:rPr lang="en-US" sz="3200" dirty="0">
                <a:latin typeface="Symbol" pitchFamily="2" charset="2"/>
              </a:rPr>
              <a:t> </a:t>
            </a:r>
            <a:r>
              <a:rPr lang="en-US" sz="3200" dirty="0">
                <a:solidFill>
                  <a:srgbClr val="FF0000"/>
                </a:solidFill>
                <a:latin typeface="Symbol" pitchFamily="2" charset="2"/>
              </a:rPr>
              <a:t>d</a:t>
            </a:r>
            <a:r>
              <a:rPr lang="en-US" sz="3200" dirty="0">
                <a:latin typeface="Symbol" pitchFamily="2" charset="2"/>
              </a:rPr>
              <a:t> </a:t>
            </a:r>
            <a:r>
              <a:rPr lang="en-US" sz="3200" dirty="0"/>
              <a:t>of the material on the inner surface of the chamber </a:t>
            </a:r>
            <a:r>
              <a:rPr lang="en-US" sz="3200" dirty="0">
                <a:solidFill>
                  <a:srgbClr val="FF0000"/>
                </a:solidFill>
              </a:rPr>
              <a:t>must be below 1</a:t>
            </a:r>
            <a:r>
              <a:rPr lang="en-US" sz="3200" dirty="0"/>
              <a:t>.</a:t>
            </a:r>
            <a:r>
              <a:rPr lang="en-US" altLang="ja-JP" sz="3200" dirty="0"/>
              <a:t> </a:t>
            </a:r>
          </a:p>
          <a:p>
            <a:pPr marL="457200" indent="-457200">
              <a:buFont typeface="Wingdings" pitchFamily="2" charset="2"/>
              <a:buChar char="q"/>
            </a:pPr>
            <a:r>
              <a:rPr lang="en-US" altLang="ja-JP" sz="3200" dirty="0"/>
              <a:t>A significant reduction was observed for a </a:t>
            </a:r>
            <a:r>
              <a:rPr lang="en-US" altLang="ja-JP" sz="3200" dirty="0" err="1"/>
              <a:t>TiN</a:t>
            </a:r>
            <a:r>
              <a:rPr lang="en-US" altLang="ja-JP" sz="3200" dirty="0"/>
              <a:t> coating of </a:t>
            </a:r>
            <a:r>
              <a:rPr lang="en-US" altLang="ja-JP" sz="3200" dirty="0">
                <a:solidFill>
                  <a:srgbClr val="FF0000"/>
                </a:solidFill>
              </a:rPr>
              <a:t>1-2 nm </a:t>
            </a:r>
            <a:r>
              <a:rPr lang="en-US" altLang="ja-JP" sz="3200" dirty="0">
                <a:solidFill>
                  <a:srgbClr val="0070C0"/>
                </a:solidFill>
              </a:rPr>
              <a:t>(</a:t>
            </a:r>
            <a:r>
              <a:rPr lang="en-US" altLang="ja-JP" sz="3200" dirty="0" err="1">
                <a:solidFill>
                  <a:srgbClr val="0070C0"/>
                </a:solidFill>
              </a:rPr>
              <a:t>Michizono</a:t>
            </a:r>
            <a:r>
              <a:rPr lang="en-US" altLang="ja-JP" sz="3200" dirty="0">
                <a:solidFill>
                  <a:srgbClr val="0070C0"/>
                </a:solidFill>
              </a:rPr>
              <a:t> </a:t>
            </a:r>
            <a:r>
              <a:rPr lang="en-US" altLang="ja-JP" sz="3200" i="1" dirty="0">
                <a:solidFill>
                  <a:srgbClr val="0070C0"/>
                </a:solidFill>
              </a:rPr>
              <a:t>et al</a:t>
            </a:r>
            <a:r>
              <a:rPr lang="en-US" altLang="ja-JP" sz="3200" dirty="0">
                <a:solidFill>
                  <a:srgbClr val="0070C0"/>
                </a:solidFill>
              </a:rPr>
              <a:t>, J. Vac. Sci. Technol. A </a:t>
            </a:r>
            <a:r>
              <a:rPr lang="en-US" altLang="ja-JP" sz="3200" b="1" dirty="0">
                <a:solidFill>
                  <a:srgbClr val="0070C0"/>
                </a:solidFill>
              </a:rPr>
              <a:t>10</a:t>
            </a:r>
            <a:r>
              <a:rPr lang="en-US" altLang="ja-JP" sz="3200" dirty="0">
                <a:solidFill>
                  <a:srgbClr val="0070C0"/>
                </a:solidFill>
              </a:rPr>
              <a:t>, 1180, 1992).</a:t>
            </a:r>
          </a:p>
          <a:p>
            <a:pPr marL="457200" indent="-457200">
              <a:buFont typeface="Wingdings" pitchFamily="2" charset="2"/>
              <a:buChar char="q"/>
            </a:pPr>
            <a:r>
              <a:rPr lang="en-US" altLang="ja-JP" sz="3200" dirty="0" err="1"/>
              <a:t>TiN</a:t>
            </a:r>
            <a:r>
              <a:rPr lang="en-US" altLang="ja-JP" sz="3200" dirty="0"/>
              <a:t> suppresses both the diffusion of adsorbed gases from the ceramic into the chamber and the adsorption of moisture on the chamber surface </a:t>
            </a:r>
            <a:r>
              <a:rPr lang="en-US" altLang="ja-JP" sz="3200" dirty="0">
                <a:solidFill>
                  <a:srgbClr val="0070C0"/>
                </a:solidFill>
              </a:rPr>
              <a:t>(Kato </a:t>
            </a:r>
            <a:r>
              <a:rPr lang="en-US" altLang="ja-JP" sz="3200" i="1" dirty="0">
                <a:solidFill>
                  <a:srgbClr val="0070C0"/>
                </a:solidFill>
              </a:rPr>
              <a:t>et al</a:t>
            </a:r>
            <a:r>
              <a:rPr lang="en-US" altLang="ja-JP" sz="3200" dirty="0">
                <a:solidFill>
                  <a:srgbClr val="0070C0"/>
                </a:solidFill>
              </a:rPr>
              <a:t>, Vac. </a:t>
            </a:r>
            <a:r>
              <a:rPr lang="en-US" altLang="ja-JP" sz="3200" b="1" dirty="0">
                <a:solidFill>
                  <a:srgbClr val="0070C0"/>
                </a:solidFill>
              </a:rPr>
              <a:t>38</a:t>
            </a:r>
            <a:r>
              <a:rPr lang="en-US" altLang="ja-JP" sz="3200" dirty="0">
                <a:solidFill>
                  <a:srgbClr val="0070C0"/>
                </a:solidFill>
              </a:rPr>
              <a:t>, 380, 1995).</a:t>
            </a:r>
          </a:p>
          <a:p>
            <a:pPr marL="457200" indent="-457200">
              <a:buFont typeface="Wingdings" pitchFamily="2" charset="2"/>
              <a:buChar char="q"/>
            </a:pPr>
            <a:r>
              <a:rPr lang="en-US" altLang="ja-JP" sz="3200" dirty="0"/>
              <a:t> The </a:t>
            </a:r>
            <a:r>
              <a:rPr lang="en-US" altLang="ja-JP" sz="3200" dirty="0">
                <a:solidFill>
                  <a:srgbClr val="FF0000"/>
                </a:solidFill>
              </a:rPr>
              <a:t>impedance budget</a:t>
            </a:r>
            <a:r>
              <a:rPr lang="en-US" altLang="ja-JP" sz="3200" dirty="0"/>
              <a:t> needs to be considered to determine </a:t>
            </a:r>
            <a:r>
              <a:rPr lang="en-US" altLang="ja-JP" sz="3200" dirty="0">
                <a:latin typeface="Symbol" pitchFamily="2" charset="2"/>
              </a:rPr>
              <a:t>D</a:t>
            </a:r>
            <a:r>
              <a:rPr lang="en-US" altLang="ja-JP" sz="3200" dirty="0"/>
              <a:t> </a:t>
            </a:r>
            <a:r>
              <a:rPr lang="en-US" altLang="ja-JP" sz="3200" dirty="0">
                <a:solidFill>
                  <a:srgbClr val="0070C0"/>
                </a:solidFill>
              </a:rPr>
              <a:t>(Chin </a:t>
            </a:r>
            <a:r>
              <a:rPr lang="en-US" altLang="ja-JP" sz="3200" i="1" dirty="0">
                <a:solidFill>
                  <a:srgbClr val="0070C0"/>
                </a:solidFill>
              </a:rPr>
              <a:t>et al</a:t>
            </a:r>
            <a:r>
              <a:rPr lang="en-US" altLang="ja-JP" sz="3200" dirty="0">
                <a:solidFill>
                  <a:srgbClr val="0070C0"/>
                </a:solidFill>
              </a:rPr>
              <a:t>, HB’06, 125; Chin </a:t>
            </a:r>
            <a:r>
              <a:rPr lang="en-US" altLang="ja-JP" sz="3200" i="1" dirty="0">
                <a:solidFill>
                  <a:srgbClr val="0070C0"/>
                </a:solidFill>
              </a:rPr>
              <a:t>et al</a:t>
            </a:r>
            <a:r>
              <a:rPr lang="en-US" altLang="ja-JP" sz="3200" dirty="0">
                <a:solidFill>
                  <a:srgbClr val="0070C0"/>
                </a:solidFill>
              </a:rPr>
              <a:t>, HB’08, 40). </a:t>
            </a:r>
          </a:p>
          <a:p>
            <a:pPr marL="457200" indent="-457200">
              <a:buFont typeface="Wingdings" pitchFamily="2" charset="2"/>
              <a:buChar char="q"/>
            </a:pPr>
            <a:r>
              <a:rPr lang="en-US" altLang="ja-JP" sz="3200" dirty="0"/>
              <a:t>By generalizing the model </a:t>
            </a:r>
            <a:r>
              <a:rPr lang="en-US" altLang="ja-JP" sz="3200" dirty="0">
                <a:solidFill>
                  <a:srgbClr val="0070C0"/>
                </a:solidFill>
              </a:rPr>
              <a:t>(T. Wang </a:t>
            </a:r>
            <a:r>
              <a:rPr lang="en-US" altLang="ja-JP" sz="3200" i="1" dirty="0">
                <a:solidFill>
                  <a:srgbClr val="0070C0"/>
                </a:solidFill>
              </a:rPr>
              <a:t>et al</a:t>
            </a:r>
            <a:r>
              <a:rPr lang="en-US" altLang="ja-JP" sz="3200" dirty="0">
                <a:solidFill>
                  <a:srgbClr val="0070C0"/>
                </a:solidFill>
              </a:rPr>
              <a:t>, PRAB 4, 104201, 2001)</a:t>
            </a:r>
            <a:r>
              <a:rPr lang="en-US" altLang="ja-JP" sz="3200" dirty="0"/>
              <a:t>, we can calculate the impedances of the ceramic chamber with </a:t>
            </a:r>
            <a:r>
              <a:rPr lang="en-US" altLang="ja-JP" sz="3200" dirty="0" err="1"/>
              <a:t>TiN</a:t>
            </a:r>
            <a:r>
              <a:rPr lang="en-US" altLang="ja-JP" sz="3200" dirty="0"/>
              <a:t> coating, approximated as a chamber multi-layered with </a:t>
            </a:r>
            <a:r>
              <a:rPr lang="en-US" altLang="ja-JP" sz="3200" dirty="0" err="1"/>
              <a:t>TiN</a:t>
            </a:r>
            <a:r>
              <a:rPr lang="en-US" altLang="ja-JP" sz="3200" dirty="0"/>
              <a:t>, ceramic, and the conductive pipes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PAC’05, 1898). </a:t>
            </a:r>
          </a:p>
          <a:p>
            <a:pPr marL="457200" indent="-457200">
              <a:buFont typeface="Wingdings" pitchFamily="2" charset="2"/>
              <a:buChar char="q"/>
            </a:pPr>
            <a:endParaRPr lang="en-US" altLang="ja-JP" sz="3200" dirty="0">
              <a:solidFill>
                <a:srgbClr val="0070C0"/>
              </a:solidFill>
            </a:endParaRPr>
          </a:p>
          <a:p>
            <a:pPr marL="457200" indent="-457200">
              <a:buFont typeface="Wingdings" pitchFamily="2" charset="2"/>
              <a:buChar char="q"/>
            </a:pPr>
            <a:endParaRPr lang="en-US" altLang="ja-JP" sz="3200" dirty="0">
              <a:solidFill>
                <a:srgbClr val="0070C0"/>
              </a:solidFill>
            </a:endParaRPr>
          </a:p>
          <a:p>
            <a:pPr marL="457200" indent="-457200">
              <a:buFont typeface="Wingdings" pitchFamily="2" charset="2"/>
              <a:buChar char="q"/>
            </a:pPr>
            <a:endParaRPr lang="en-US" altLang="ja-JP" sz="3200" dirty="0">
              <a:solidFill>
                <a:srgbClr val="0070C0"/>
              </a:solidFill>
            </a:endParaRPr>
          </a:p>
          <a:p>
            <a:pPr marL="457200" indent="-457200">
              <a:buFont typeface="Wingdings" pitchFamily="2" charset="2"/>
              <a:buChar char="q"/>
            </a:pPr>
            <a:endParaRPr lang="en-US" altLang="ja-JP" sz="3200" dirty="0">
              <a:solidFill>
                <a:srgbClr val="0070C0"/>
              </a:solidFill>
            </a:endParaRPr>
          </a:p>
          <a:p>
            <a:pPr marL="457200" indent="-457200">
              <a:buFont typeface="Wingdings" pitchFamily="2" charset="2"/>
              <a:buChar char="q"/>
            </a:pPr>
            <a:r>
              <a:rPr lang="en-US" altLang="ja-JP" sz="3200" dirty="0">
                <a:solidFill>
                  <a:srgbClr val="FF0000"/>
                </a:solidFill>
                <a:latin typeface="Symbol" pitchFamily="2" charset="2"/>
              </a:rPr>
              <a:t>D=</a:t>
            </a:r>
            <a:r>
              <a:rPr lang="en-US" altLang="ja-JP" sz="3200" dirty="0">
                <a:solidFill>
                  <a:srgbClr val="FF0000"/>
                </a:solidFill>
              </a:rPr>
              <a:t>15 nm </a:t>
            </a:r>
            <a:r>
              <a:rPr lang="en-US" altLang="ja-JP" sz="3200" dirty="0"/>
              <a:t>satisfies</a:t>
            </a:r>
            <a:r>
              <a:rPr lang="en-US" altLang="ja-JP" sz="3200" dirty="0">
                <a:solidFill>
                  <a:srgbClr val="FF0000"/>
                </a:solidFill>
              </a:rPr>
              <a:t> </a:t>
            </a:r>
            <a:r>
              <a:rPr lang="en-US" altLang="ja-JP" sz="3200" dirty="0"/>
              <a:t>the impedance budget </a:t>
            </a:r>
            <a:r>
              <a:rPr lang="en-US" altLang="ja-JP" sz="3200" dirty="0">
                <a:solidFill>
                  <a:srgbClr val="0070C0"/>
                </a:solidFill>
              </a:rPr>
              <a:t>(Chin </a:t>
            </a:r>
            <a:r>
              <a:rPr lang="en-US" altLang="ja-JP" sz="3200" i="1" dirty="0">
                <a:solidFill>
                  <a:srgbClr val="0070C0"/>
                </a:solidFill>
              </a:rPr>
              <a:t>et al</a:t>
            </a:r>
            <a:r>
              <a:rPr lang="en-US" altLang="ja-JP" sz="3200" dirty="0">
                <a:solidFill>
                  <a:srgbClr val="0070C0"/>
                </a:solidFill>
              </a:rPr>
              <a:t>, HB’06, 125) </a:t>
            </a:r>
            <a:r>
              <a:rPr lang="en-US" altLang="ja-JP" sz="3200" dirty="0"/>
              <a:t>and suppresses the secondary electron emission.</a:t>
            </a:r>
          </a:p>
          <a:p>
            <a:pPr marL="457200" indent="-457200">
              <a:buFont typeface="Wingdings" pitchFamily="2" charset="2"/>
              <a:buChar char="q"/>
            </a:pPr>
            <a:r>
              <a:rPr lang="en-US" altLang="ja-JP" sz="3200" dirty="0">
                <a:solidFill>
                  <a:srgbClr val="FF0000"/>
                </a:solidFill>
              </a:rPr>
              <a:t>Thinner </a:t>
            </a:r>
            <a:r>
              <a:rPr lang="en-US" altLang="ja-JP" sz="3200" dirty="0" err="1">
                <a:solidFill>
                  <a:srgbClr val="FF0000"/>
                </a:solidFill>
              </a:rPr>
              <a:t>TiN</a:t>
            </a:r>
            <a:r>
              <a:rPr lang="en-US" altLang="ja-JP" sz="3200" dirty="0">
                <a:solidFill>
                  <a:srgbClr val="FF0000"/>
                </a:solidFill>
              </a:rPr>
              <a:t> is better </a:t>
            </a:r>
            <a:r>
              <a:rPr lang="en-US" altLang="ja-JP" sz="3200" dirty="0"/>
              <a:t>only</a:t>
            </a:r>
            <a:r>
              <a:rPr lang="en-US" altLang="ja-JP" sz="3200" dirty="0">
                <a:solidFill>
                  <a:srgbClr val="FF0000"/>
                </a:solidFill>
              </a:rPr>
              <a:t> </a:t>
            </a:r>
            <a:r>
              <a:rPr lang="en-US" altLang="ja-JP" sz="3200" dirty="0"/>
              <a:t>from an impedance point of view,  because the wall currents flow predominantly on the RF shields as </a:t>
            </a:r>
            <a:r>
              <a:rPr lang="en-US" altLang="ja-JP" sz="3200" dirty="0">
                <a:latin typeface="Symbol" pitchFamily="2" charset="2"/>
              </a:rPr>
              <a:t>D</a:t>
            </a:r>
            <a:r>
              <a:rPr lang="en-US" altLang="ja-JP" sz="3200" dirty="0"/>
              <a:t> approaches zero.</a:t>
            </a:r>
          </a:p>
        </p:txBody>
      </p:sp>
      <p:sp>
        <p:nvSpPr>
          <p:cNvPr id="17" name="テキスト ボックス 74">
            <a:extLst>
              <a:ext uri="{FF2B5EF4-FFF2-40B4-BE49-F238E27FC236}">
                <a16:creationId xmlns:a16="http://schemas.microsoft.com/office/drawing/2014/main" id="{62D8636A-6673-4744-CE6B-FE316EBE3C6C}"/>
              </a:ext>
            </a:extLst>
          </p:cNvPr>
          <p:cNvSpPr txBox="1"/>
          <p:nvPr/>
        </p:nvSpPr>
        <p:spPr>
          <a:xfrm>
            <a:off x="11708579" y="14416281"/>
            <a:ext cx="7593388" cy="9448740"/>
          </a:xfrm>
          <a:prstGeom prst="rect">
            <a:avLst/>
          </a:prstGeom>
          <a:noFill/>
        </p:spPr>
        <p:txBody>
          <a:bodyPr wrap="square" rtlCol="0">
            <a:spAutoFit/>
          </a:bodyPr>
          <a:lstStyle/>
          <a:p>
            <a:pPr marL="571500" indent="-571500">
              <a:buFont typeface="Wingdings" pitchFamily="2" charset="2"/>
              <a:buChar char="q"/>
            </a:pPr>
            <a:r>
              <a:rPr lang="en-US" altLang="ja-JP" sz="3200" dirty="0"/>
              <a:t>The area ratio </a:t>
            </a:r>
            <a:r>
              <a:rPr lang="en-US" altLang="ja-JP" sz="3200" dirty="0">
                <a:solidFill>
                  <a:srgbClr val="FF0000"/>
                </a:solidFill>
                <a:latin typeface="Symbol" pitchFamily="2" charset="2"/>
              </a:rPr>
              <a:t>q</a:t>
            </a:r>
            <a:r>
              <a:rPr lang="en-US" altLang="ja-JP" sz="3200" dirty="0">
                <a:solidFill>
                  <a:srgbClr val="FF0000"/>
                </a:solidFill>
              </a:rPr>
              <a:t>=N </a:t>
            </a:r>
            <a:r>
              <a:rPr lang="en-US" altLang="ja-JP" sz="3200" dirty="0" err="1">
                <a:solidFill>
                  <a:srgbClr val="FF0000"/>
                </a:solidFill>
              </a:rPr>
              <a:t>h</a:t>
            </a:r>
            <a:r>
              <a:rPr lang="en-US" altLang="ja-JP" sz="3200" baseline="-25000" dirty="0" err="1">
                <a:solidFill>
                  <a:srgbClr val="FF0000"/>
                </a:solidFill>
              </a:rPr>
              <a:t>x</a:t>
            </a:r>
            <a:r>
              <a:rPr lang="en-US" altLang="ja-JP" sz="3200" dirty="0">
                <a:solidFill>
                  <a:srgbClr val="FF0000"/>
                </a:solidFill>
              </a:rPr>
              <a:t>/2</a:t>
            </a:r>
            <a:r>
              <a:rPr lang="en-US" altLang="ja-JP" sz="3200" dirty="0">
                <a:solidFill>
                  <a:srgbClr val="FF0000"/>
                </a:solidFill>
                <a:latin typeface="Symbol" pitchFamily="2" charset="2"/>
              </a:rPr>
              <a:t>p</a:t>
            </a:r>
            <a:r>
              <a:rPr lang="en-US" altLang="ja-JP" sz="3200" dirty="0">
                <a:solidFill>
                  <a:srgbClr val="FF0000"/>
                </a:solidFill>
              </a:rPr>
              <a:t>a</a:t>
            </a:r>
            <a:r>
              <a:rPr lang="en-US" altLang="ja-JP" sz="3200" baseline="-25000" dirty="0">
                <a:solidFill>
                  <a:srgbClr val="FF0000"/>
                </a:solidFill>
              </a:rPr>
              <a:t>II</a:t>
            </a:r>
            <a:r>
              <a:rPr lang="en-US" altLang="ja-JP" sz="3200" dirty="0">
                <a:solidFill>
                  <a:srgbClr val="FF0000"/>
                </a:solidFill>
              </a:rPr>
              <a:t> </a:t>
            </a:r>
            <a:r>
              <a:rPr lang="en-US" altLang="ja-JP" sz="3200" dirty="0"/>
              <a:t>covered by </a:t>
            </a:r>
            <a:r>
              <a:rPr lang="en-US" altLang="ja-JP" sz="3200" dirty="0">
                <a:solidFill>
                  <a:srgbClr val="FF0000"/>
                </a:solidFill>
              </a:rPr>
              <a:t>N</a:t>
            </a:r>
            <a:r>
              <a:rPr lang="en-US" altLang="ja-JP" sz="3200" dirty="0"/>
              <a:t> stripes is determined by referring to the space-charge impedance of a chamber composed of the stripes </a:t>
            </a:r>
            <a:r>
              <a:rPr lang="en-US" altLang="ja-JP" sz="3200" dirty="0">
                <a:solidFill>
                  <a:srgbClr val="0070C0"/>
                </a:solidFill>
              </a:rPr>
              <a:t>(T. Wang </a:t>
            </a:r>
            <a:r>
              <a:rPr lang="en-US" altLang="ja-JP" sz="3200" i="1" dirty="0">
                <a:solidFill>
                  <a:srgbClr val="0070C0"/>
                </a:solidFill>
              </a:rPr>
              <a:t>et al</a:t>
            </a:r>
            <a:r>
              <a:rPr lang="en-US" altLang="ja-JP" sz="3200" dirty="0">
                <a:solidFill>
                  <a:srgbClr val="0070C0"/>
                </a:solidFill>
              </a:rPr>
              <a:t>, PRAB 4, 104201, 2001)</a:t>
            </a:r>
            <a:r>
              <a:rPr lang="en-US" altLang="ja-JP" sz="3200" dirty="0"/>
              <a:t> : </a:t>
            </a:r>
          </a:p>
          <a:p>
            <a:pPr marL="571500" indent="-571500">
              <a:buFont typeface="Wingdings" pitchFamily="2" charset="2"/>
              <a:buChar char="q"/>
            </a:pPr>
            <a:endParaRPr kumimoji="1" lang="en-US" altLang="ja-JP" sz="3200" dirty="0"/>
          </a:p>
          <a:p>
            <a:pPr marL="571500" indent="-571500">
              <a:buFont typeface="Wingdings" pitchFamily="2" charset="2"/>
              <a:buChar char="q"/>
            </a:pPr>
            <a:endParaRPr lang="en-US" altLang="ja-JP" sz="3200" dirty="0"/>
          </a:p>
          <a:p>
            <a:endParaRPr kumimoji="1" lang="en-US" altLang="ja-JP" sz="3200" dirty="0"/>
          </a:p>
          <a:p>
            <a:pPr marL="571500" indent="-571500">
              <a:buFont typeface="Wingdings" pitchFamily="2" charset="2"/>
              <a:buChar char="q"/>
            </a:pPr>
            <a:r>
              <a:rPr lang="en-US" altLang="ja-JP" sz="3200" dirty="0"/>
              <a:t>When </a:t>
            </a:r>
            <a:r>
              <a:rPr lang="en-US" altLang="ja-JP" sz="3200" dirty="0">
                <a:solidFill>
                  <a:srgbClr val="FF0000"/>
                </a:solidFill>
              </a:rPr>
              <a:t>the condition</a:t>
            </a:r>
          </a:p>
          <a:p>
            <a:pPr marL="571500" indent="-571500">
              <a:buFont typeface="Wingdings" pitchFamily="2" charset="2"/>
              <a:buChar char="q"/>
            </a:pPr>
            <a:endParaRPr kumimoji="1" lang="en-US" altLang="ja-JP" sz="3200" dirty="0"/>
          </a:p>
          <a:p>
            <a:pPr marL="571500" indent="-571500">
              <a:buFont typeface="Wingdings" pitchFamily="2" charset="2"/>
              <a:buChar char="q"/>
            </a:pPr>
            <a:endParaRPr lang="en-US" altLang="ja-JP" sz="3200" dirty="0"/>
          </a:p>
          <a:p>
            <a:pPr marL="571500" indent="-571500">
              <a:buFont typeface="Wingdings" pitchFamily="2" charset="2"/>
              <a:buChar char="q"/>
            </a:pPr>
            <a:endParaRPr kumimoji="1" lang="en-US" altLang="ja-JP" sz="3200" dirty="0"/>
          </a:p>
          <a:p>
            <a:r>
              <a:rPr lang="en-US" altLang="ja-JP" sz="3200" dirty="0"/>
              <a:t>      is satisfied, Z</a:t>
            </a:r>
            <a:r>
              <a:rPr lang="en-US" altLang="ja-JP" sz="3200" baseline="-25000" dirty="0"/>
              <a:t>L</a:t>
            </a:r>
            <a:r>
              <a:rPr lang="en-US" altLang="ja-JP" sz="3200" dirty="0"/>
              <a:t> reproduces the   </a:t>
            </a:r>
          </a:p>
          <a:p>
            <a:r>
              <a:rPr lang="en-US" altLang="ja-JP" sz="3200" dirty="0"/>
              <a:t>      space-charge impedance of a cylindrical </a:t>
            </a:r>
          </a:p>
          <a:p>
            <a:r>
              <a:rPr lang="en-US" altLang="ja-JP" sz="3200" dirty="0"/>
              <a:t>      chamber with inner radius </a:t>
            </a:r>
            <a:r>
              <a:rPr lang="en-US" altLang="ja-JP" sz="3200" dirty="0" err="1"/>
              <a:t>a</a:t>
            </a:r>
            <a:r>
              <a:rPr lang="en-US" altLang="ja-JP" sz="3200" baseline="-25000" dirty="0" err="1"/>
              <a:t>II</a:t>
            </a:r>
            <a:r>
              <a:rPr lang="en-US" altLang="ja-JP" sz="3200" dirty="0"/>
              <a:t>.</a:t>
            </a:r>
          </a:p>
          <a:p>
            <a:pPr marL="457200" indent="-457200">
              <a:buFont typeface="Wingdings" pitchFamily="2" charset="2"/>
              <a:buChar char="q"/>
            </a:pPr>
            <a:r>
              <a:rPr lang="en-US" altLang="ja-JP" sz="3200" dirty="0"/>
              <a:t>We can set </a:t>
            </a:r>
            <a:r>
              <a:rPr lang="en-US" altLang="ja-JP" sz="3200" dirty="0">
                <a:solidFill>
                  <a:srgbClr val="FF0000"/>
                </a:solidFill>
                <a:latin typeface="Symbol" pitchFamily="2" charset="2"/>
              </a:rPr>
              <a:t>q</a:t>
            </a:r>
            <a:r>
              <a:rPr lang="en-US" altLang="ja-JP" sz="3200" dirty="0">
                <a:solidFill>
                  <a:srgbClr val="FF0000"/>
                </a:solidFill>
              </a:rPr>
              <a:t> = 0.5 and N~100 </a:t>
            </a:r>
            <a:r>
              <a:rPr lang="en-US" altLang="ja-JP" sz="3200" dirty="0"/>
              <a:t>as parameters, once the horizontal width </a:t>
            </a:r>
            <a:r>
              <a:rPr lang="en-US" altLang="ja-JP" sz="3200" dirty="0" err="1"/>
              <a:t>h</a:t>
            </a:r>
            <a:r>
              <a:rPr lang="en-US" altLang="ja-JP" sz="3200" baseline="-25000" dirty="0" err="1"/>
              <a:t>x</a:t>
            </a:r>
            <a:r>
              <a:rPr lang="en-US" altLang="ja-JP" sz="3200" dirty="0"/>
              <a:t> is determined by the heating condition due to eddy currents in the stripes.</a:t>
            </a:r>
            <a:endParaRPr kumimoji="1" lang="en-US" altLang="ja-JP" sz="3200" dirty="0"/>
          </a:p>
        </p:txBody>
      </p:sp>
      <p:sp>
        <p:nvSpPr>
          <p:cNvPr id="40" name="テキスト ボックス 39"/>
          <p:cNvSpPr txBox="1"/>
          <p:nvPr/>
        </p:nvSpPr>
        <p:spPr>
          <a:xfrm>
            <a:off x="6804126" y="4732304"/>
            <a:ext cx="20624626" cy="6986528"/>
          </a:xfrm>
          <a:prstGeom prst="rect">
            <a:avLst/>
          </a:prstGeom>
          <a:noFill/>
        </p:spPr>
        <p:txBody>
          <a:bodyPr wrap="square" rtlCol="0">
            <a:spAutoFit/>
          </a:bodyPr>
          <a:lstStyle/>
          <a:p>
            <a:pPr marL="571500" indent="-571500">
              <a:buFont typeface="Wingdings" pitchFamily="2" charset="2"/>
              <a:buChar char="Ø"/>
            </a:pPr>
            <a:r>
              <a:rPr lang="en-US" sz="3600" dirty="0">
                <a:solidFill>
                  <a:srgbClr val="FF0000"/>
                </a:solidFill>
              </a:rPr>
              <a:t>Introduction </a:t>
            </a:r>
          </a:p>
          <a:p>
            <a:pPr marL="342900" indent="-342900">
              <a:buFont typeface="Wingdings" charset="2"/>
              <a:buChar char="u"/>
            </a:pPr>
            <a:r>
              <a:rPr lang="en-US" sz="3200" dirty="0"/>
              <a:t>The 3-GeV RCS (rapid cycling synchrotron) at J-PARC is a proton accelerator to achieve a 1-MW beam by accelerating two bunches containing N</a:t>
            </a:r>
            <a:r>
              <a:rPr lang="en-US" sz="3200" baseline="-25000" dirty="0"/>
              <a:t>b</a:t>
            </a:r>
            <a:r>
              <a:rPr lang="en-US" sz="3200" dirty="0"/>
              <a:t>=4.15 × 10</a:t>
            </a:r>
            <a:r>
              <a:rPr lang="en-US" sz="3200" baseline="30000" dirty="0"/>
              <a:t>13</a:t>
            </a:r>
            <a:r>
              <a:rPr lang="en-US" sz="3200" dirty="0"/>
              <a:t> particles per bunch (ppb) from </a:t>
            </a:r>
            <a:r>
              <a:rPr lang="en-US" sz="3200" dirty="0">
                <a:solidFill>
                  <a:srgbClr val="FF0000"/>
                </a:solidFill>
              </a:rPr>
              <a:t>400 MeV to 3 GeV </a:t>
            </a:r>
            <a:r>
              <a:rPr lang="en-US" sz="3200" dirty="0"/>
              <a:t>in 20 </a:t>
            </a:r>
            <a:r>
              <a:rPr lang="en-US" sz="3200" dirty="0" err="1"/>
              <a:t>ms</a:t>
            </a:r>
            <a:r>
              <a:rPr lang="en-US" sz="3200" dirty="0"/>
              <a:t> with </a:t>
            </a:r>
            <a:r>
              <a:rPr lang="en-US" sz="3200" dirty="0">
                <a:solidFill>
                  <a:srgbClr val="FF0000"/>
                </a:solidFill>
              </a:rPr>
              <a:t>a repetition rate of 25 Hz</a:t>
            </a:r>
            <a:r>
              <a:rPr lang="en-US" sz="3200" dirty="0"/>
              <a:t>, without any transverse feedback system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PTEP </a:t>
            </a:r>
            <a:r>
              <a:rPr lang="en-US" altLang="ja-JP" sz="3200" b="1" dirty="0">
                <a:solidFill>
                  <a:srgbClr val="0070C0"/>
                </a:solidFill>
              </a:rPr>
              <a:t>2017</a:t>
            </a:r>
            <a:r>
              <a:rPr lang="en-US" altLang="ja-JP" sz="3200" dirty="0">
                <a:solidFill>
                  <a:srgbClr val="0070C0"/>
                </a:solidFill>
              </a:rPr>
              <a:t>, 013G01, (2017))</a:t>
            </a:r>
            <a:r>
              <a:rPr lang="en-US" sz="3200" dirty="0"/>
              <a:t>. </a:t>
            </a:r>
            <a:endParaRPr kumimoji="1" lang="en-US" altLang="ja-JP" sz="3200" dirty="0"/>
          </a:p>
          <a:p>
            <a:pPr marL="342900" indent="-342900">
              <a:buFont typeface="Wingdings" charset="2"/>
              <a:buChar char="u"/>
            </a:pPr>
            <a:r>
              <a:rPr lang="en-US" sz="3200" dirty="0"/>
              <a:t>The figure shows a developed ceramic chamber, placed in magnets at the RCS.</a:t>
            </a:r>
          </a:p>
          <a:p>
            <a:pPr marL="342900" indent="-342900">
              <a:buFont typeface="Wingdings" charset="2"/>
              <a:buChar char="u"/>
            </a:pPr>
            <a:r>
              <a:rPr lang="en-US" sz="3200" dirty="0"/>
              <a:t>The outer surface of the ceramic, with radius </a:t>
            </a:r>
            <a:r>
              <a:rPr lang="en-US" sz="3200" dirty="0" err="1">
                <a:solidFill>
                  <a:srgbClr val="FF0000"/>
                </a:solidFill>
              </a:rPr>
              <a:t>a</a:t>
            </a:r>
            <a:r>
              <a:rPr lang="en-US" sz="3200" baseline="-25000" dirty="0" err="1">
                <a:solidFill>
                  <a:srgbClr val="FF0000"/>
                </a:solidFill>
              </a:rPr>
              <a:t>II</a:t>
            </a:r>
            <a:r>
              <a:rPr lang="en-US" sz="3200" dirty="0"/>
              <a:t>, is covered with </a:t>
            </a:r>
            <a:r>
              <a:rPr lang="en-US" sz="3200" dirty="0">
                <a:solidFill>
                  <a:srgbClr val="FF0000"/>
                </a:solidFill>
              </a:rPr>
              <a:t>N</a:t>
            </a:r>
            <a:r>
              <a:rPr lang="en-US" sz="3200" dirty="0"/>
              <a:t> rectangular copper stripes (RF shields) of horizontal width </a:t>
            </a:r>
            <a:r>
              <a:rPr lang="en-US" sz="3200" dirty="0" err="1">
                <a:solidFill>
                  <a:srgbClr val="FF0000"/>
                </a:solidFill>
              </a:rPr>
              <a:t>h</a:t>
            </a:r>
            <a:r>
              <a:rPr lang="en-US" sz="3200" baseline="-25000" dirty="0" err="1">
                <a:solidFill>
                  <a:srgbClr val="FF0000"/>
                </a:solidFill>
              </a:rPr>
              <a:t>x</a:t>
            </a:r>
            <a:r>
              <a:rPr lang="en-US" sz="3200" dirty="0"/>
              <a:t> and radial thickness </a:t>
            </a:r>
            <a:r>
              <a:rPr lang="en-US" sz="3200" dirty="0">
                <a:solidFill>
                  <a:srgbClr val="FF0000"/>
                </a:solidFill>
              </a:rPr>
              <a:t>t</a:t>
            </a:r>
            <a:r>
              <a:rPr lang="en-US" sz="3200" dirty="0"/>
              <a:t>, each terminated at one end by capacitors. The inner surface, with radius </a:t>
            </a:r>
            <a:r>
              <a:rPr lang="en-US" sz="3200" dirty="0" err="1">
                <a:solidFill>
                  <a:srgbClr val="FF0000"/>
                </a:solidFill>
              </a:rPr>
              <a:t>a</a:t>
            </a:r>
            <a:r>
              <a:rPr lang="en-US" sz="3200" baseline="-25000" dirty="0" err="1">
                <a:solidFill>
                  <a:srgbClr val="FF0000"/>
                </a:solidFill>
              </a:rPr>
              <a:t>I</a:t>
            </a:r>
            <a:r>
              <a:rPr lang="en-US" sz="3200" dirty="0"/>
              <a:t>, is coated with a titanium nitride (</a:t>
            </a:r>
            <a:r>
              <a:rPr lang="en-US" sz="3200" dirty="0" err="1"/>
              <a:t>TiN</a:t>
            </a:r>
            <a:r>
              <a:rPr lang="en-US" sz="3200" dirty="0"/>
              <a:t>) layer of thickness </a:t>
            </a:r>
            <a:r>
              <a:rPr lang="en-US" sz="3200" dirty="0">
                <a:solidFill>
                  <a:srgbClr val="FF0000"/>
                </a:solidFill>
                <a:latin typeface="Symbol" pitchFamily="2" charset="2"/>
              </a:rPr>
              <a:t>D</a:t>
            </a:r>
            <a:r>
              <a:rPr lang="en-US" sz="3200" dirty="0"/>
              <a:t>.</a:t>
            </a:r>
          </a:p>
          <a:p>
            <a:pPr marL="342900" indent="-342900">
              <a:buFont typeface="Wingdings" charset="2"/>
              <a:buChar char="u"/>
            </a:pPr>
            <a:r>
              <a:rPr lang="en-US" sz="3200" dirty="0"/>
              <a:t>The </a:t>
            </a:r>
            <a:r>
              <a:rPr lang="en-US" sz="3200" dirty="0">
                <a:solidFill>
                  <a:srgbClr val="FF0000"/>
                </a:solidFill>
              </a:rPr>
              <a:t>ceramic chambers with </a:t>
            </a:r>
            <a:r>
              <a:rPr lang="en-US" sz="3200" dirty="0" err="1">
                <a:solidFill>
                  <a:srgbClr val="FF0000"/>
                </a:solidFill>
              </a:rPr>
              <a:t>TiN</a:t>
            </a:r>
            <a:r>
              <a:rPr lang="en-US" sz="3200" dirty="0">
                <a:solidFill>
                  <a:srgbClr val="FF0000"/>
                </a:solidFill>
              </a:rPr>
              <a:t> coating are essential </a:t>
            </a:r>
            <a:r>
              <a:rPr lang="en-US" sz="3200" dirty="0"/>
              <a:t>for rapidly accelerating high-intensity beams within 20 </a:t>
            </a:r>
            <a:r>
              <a:rPr lang="en-US" sz="3200" dirty="0" err="1"/>
              <a:t>ms</a:t>
            </a:r>
            <a:r>
              <a:rPr lang="en-US" sz="3200" dirty="0"/>
              <a:t>, as they mitigate the </a:t>
            </a:r>
            <a:r>
              <a:rPr lang="en-US" sz="3200" dirty="0">
                <a:solidFill>
                  <a:srgbClr val="FF0000"/>
                </a:solidFill>
              </a:rPr>
              <a:t>effects of eddy currents </a:t>
            </a:r>
            <a:r>
              <a:rPr lang="en-US" sz="3200" dirty="0"/>
              <a:t>in the chamber and suppress </a:t>
            </a:r>
            <a:r>
              <a:rPr lang="en-US" sz="3200" dirty="0">
                <a:solidFill>
                  <a:srgbClr val="FF0000"/>
                </a:solidFill>
              </a:rPr>
              <a:t>secondary electron emission </a:t>
            </a:r>
            <a:r>
              <a:rPr lang="en-US" sz="3200" dirty="0"/>
              <a:t>when the halo part of the proton beam collides with the chamber surface, avoiding the electron cloud instability</a:t>
            </a:r>
            <a:r>
              <a:rPr lang="en-US" sz="3200" dirty="0">
                <a:solidFill>
                  <a:srgbClr val="FF0000"/>
                </a:solidFill>
              </a:rPr>
              <a:t> </a:t>
            </a:r>
            <a:r>
              <a:rPr lang="en-US" sz="3200" dirty="0"/>
              <a:t> </a:t>
            </a:r>
            <a:r>
              <a:rPr lang="en-US" altLang="ja-JP" sz="3200" dirty="0">
                <a:solidFill>
                  <a:srgbClr val="0070C0"/>
                </a:solidFill>
              </a:rPr>
              <a:t>(</a:t>
            </a:r>
            <a:r>
              <a:rPr lang="en-US" altLang="ja-JP" sz="3200" dirty="0" err="1">
                <a:solidFill>
                  <a:srgbClr val="0070C0"/>
                </a:solidFill>
              </a:rPr>
              <a:t>Ohmi</a:t>
            </a:r>
            <a:r>
              <a:rPr lang="en-US" altLang="ja-JP" sz="3200" dirty="0">
                <a:solidFill>
                  <a:srgbClr val="0070C0"/>
                </a:solidFill>
              </a:rPr>
              <a:t> </a:t>
            </a:r>
            <a:r>
              <a:rPr lang="en-US" altLang="ja-JP" sz="3200" i="1" dirty="0">
                <a:solidFill>
                  <a:srgbClr val="0070C0"/>
                </a:solidFill>
              </a:rPr>
              <a:t>et al</a:t>
            </a:r>
            <a:r>
              <a:rPr lang="en-US" altLang="ja-JP" sz="3200" dirty="0">
                <a:solidFill>
                  <a:srgbClr val="0070C0"/>
                </a:solidFill>
              </a:rPr>
              <a:t>, PRAB </a:t>
            </a:r>
            <a:r>
              <a:rPr lang="en-US" altLang="ja-JP" sz="3200" b="1" dirty="0">
                <a:solidFill>
                  <a:srgbClr val="0070C0"/>
                </a:solidFill>
              </a:rPr>
              <a:t>5</a:t>
            </a:r>
            <a:r>
              <a:rPr lang="en-US" altLang="ja-JP" sz="3200" dirty="0">
                <a:solidFill>
                  <a:srgbClr val="0070C0"/>
                </a:solidFill>
              </a:rPr>
              <a:t>, 114402, (2003))</a:t>
            </a:r>
            <a:r>
              <a:rPr lang="en-US" sz="3200" dirty="0"/>
              <a:t>.</a:t>
            </a:r>
            <a:endParaRPr lang="en-US" sz="3200" dirty="0">
              <a:solidFill>
                <a:srgbClr val="FF0000"/>
              </a:solidFill>
            </a:endParaRPr>
          </a:p>
          <a:p>
            <a:pPr marL="342900" indent="-342900">
              <a:buFont typeface="Wingdings" charset="2"/>
              <a:buChar char="u"/>
            </a:pPr>
            <a:r>
              <a:rPr lang="en-US" sz="3200" dirty="0"/>
              <a:t> An analytical analysis could provide valuable insights in designing the ceramic chambers, which may assist the development of ceramic chambers in the next generation, supported by the success of the J-PARC RCS.</a:t>
            </a:r>
          </a:p>
        </p:txBody>
      </p:sp>
      <p:sp>
        <p:nvSpPr>
          <p:cNvPr id="21" name="正方形/長方形 20"/>
          <p:cNvSpPr/>
          <p:nvPr/>
        </p:nvSpPr>
        <p:spPr>
          <a:xfrm>
            <a:off x="430434" y="2397057"/>
            <a:ext cx="27509565" cy="2123658"/>
          </a:xfrm>
          <a:prstGeom prst="rect">
            <a:avLst/>
          </a:prstGeom>
        </p:spPr>
        <p:txBody>
          <a:bodyPr wrap="square">
            <a:spAutoFit/>
          </a:bodyPr>
          <a:lstStyle/>
          <a:p>
            <a:pPr marL="571500" indent="-571500">
              <a:buFont typeface="Wingdings" pitchFamily="2" charset="2"/>
              <a:buChar char="Ø"/>
            </a:pPr>
            <a:r>
              <a:rPr lang="en-US" altLang="ja-JP" sz="3600" i="1" u="sng" dirty="0">
                <a:solidFill>
                  <a:srgbClr val="FF0000"/>
                </a:solidFill>
              </a:rPr>
              <a:t>Abstract:</a:t>
            </a:r>
          </a:p>
          <a:p>
            <a:pPr>
              <a:buNone/>
            </a:pPr>
            <a:r>
              <a:rPr lang="en-US" sz="3200" i="1" dirty="0"/>
              <a:t>Ceramic chambers are essential for rapidly accelerating high-intensity beams at the J-PARC RCS, as they mitigate the effects of eddy currents on the chambers. An analytical perspective could provide valuable insight into the design of ceramic chambers, though computer simulations and demanding measurements need to certify the estimates. The identity of bending magnets, including chambers, is a key to reducing beam losses at the injection area of the RCS. </a:t>
            </a:r>
          </a:p>
        </p:txBody>
      </p:sp>
      <p:sp>
        <p:nvSpPr>
          <p:cNvPr id="2" name="正方形/長方形 1"/>
          <p:cNvSpPr/>
          <p:nvPr/>
        </p:nvSpPr>
        <p:spPr>
          <a:xfrm>
            <a:off x="1169393" y="77651"/>
            <a:ext cx="27747884" cy="1938992"/>
          </a:xfrm>
          <a:prstGeom prst="rect">
            <a:avLst/>
          </a:prstGeom>
        </p:spPr>
        <p:txBody>
          <a:bodyPr wrap="square">
            <a:spAutoFit/>
          </a:bodyPr>
          <a:lstStyle/>
          <a:p>
            <a:r>
              <a:rPr lang="en-US" sz="6000" b="1" i="1" u="sng" dirty="0">
                <a:solidFill>
                  <a:srgbClr val="C00000"/>
                </a:solidFill>
                <a:latin typeface="Hiragino Maru Gothic Pro W4" panose="020F0400000000000000" pitchFamily="34" charset="-128"/>
                <a:ea typeface="Hiragino Maru Gothic Pro W4" panose="020F0400000000000000" pitchFamily="34" charset="-128"/>
              </a:rPr>
              <a:t>Design Concept of Ceramic Chambers at the J-PARC RCS:  An Analytical Perspective</a:t>
            </a:r>
          </a:p>
        </p:txBody>
      </p:sp>
      <p:sp>
        <p:nvSpPr>
          <p:cNvPr id="3" name="テキスト ボックス 2"/>
          <p:cNvSpPr txBox="1"/>
          <p:nvPr/>
        </p:nvSpPr>
        <p:spPr>
          <a:xfrm>
            <a:off x="10856119" y="1143308"/>
            <a:ext cx="15464119" cy="830997"/>
          </a:xfrm>
          <a:prstGeom prst="rect">
            <a:avLst/>
          </a:prstGeom>
          <a:noFill/>
        </p:spPr>
        <p:txBody>
          <a:bodyPr wrap="square" rtlCol="0">
            <a:spAutoFit/>
          </a:bodyPr>
          <a:lstStyle/>
          <a:p>
            <a:r>
              <a:rPr kumimoji="1" lang="en-US" altLang="ja-JP" sz="4800" b="1" u="sng" dirty="0">
                <a:solidFill>
                  <a:srgbClr val="0432FF"/>
                </a:solidFill>
                <a:latin typeface="+mn-ea"/>
              </a:rPr>
              <a:t>Y. Shobuda</a:t>
            </a:r>
            <a:r>
              <a:rPr lang="en-US" altLang="ja-JP" sz="4800" dirty="0">
                <a:solidFill>
                  <a:srgbClr val="0432FF"/>
                </a:solidFill>
                <a:latin typeface="+mn-ea"/>
              </a:rPr>
              <a:t>, M. </a:t>
            </a:r>
            <a:r>
              <a:rPr lang="en-US" altLang="ja-JP" sz="4800" dirty="0" err="1">
                <a:solidFill>
                  <a:srgbClr val="0432FF"/>
                </a:solidFill>
                <a:latin typeface="+mn-ea"/>
              </a:rPr>
              <a:t>Kinsho</a:t>
            </a:r>
            <a:r>
              <a:rPr lang="en-US" altLang="ja-JP" sz="4800" dirty="0">
                <a:solidFill>
                  <a:srgbClr val="0432FF"/>
                </a:solidFill>
                <a:latin typeface="+mn-ea"/>
              </a:rPr>
              <a:t>, T. </a:t>
            </a:r>
            <a:r>
              <a:rPr lang="en-US" altLang="ja-JP" sz="4800">
                <a:solidFill>
                  <a:srgbClr val="0432FF"/>
                </a:solidFill>
                <a:latin typeface="+mn-ea"/>
              </a:rPr>
              <a:t>Toyama (J-PARC)</a:t>
            </a:r>
            <a:endParaRPr lang="en-US" altLang="ja-JP" sz="4800" dirty="0">
              <a:solidFill>
                <a:srgbClr val="0432FF"/>
              </a:solidFill>
              <a:latin typeface="+mn-ea"/>
            </a:endParaRPr>
          </a:p>
        </p:txBody>
      </p:sp>
      <p:sp>
        <p:nvSpPr>
          <p:cNvPr id="51" name="テキスト ボックス 50"/>
          <p:cNvSpPr txBox="1"/>
          <p:nvPr/>
        </p:nvSpPr>
        <p:spPr>
          <a:xfrm>
            <a:off x="171818" y="13532949"/>
            <a:ext cx="10679178" cy="14373165"/>
          </a:xfrm>
          <a:prstGeom prst="rect">
            <a:avLst/>
          </a:prstGeom>
          <a:noFill/>
        </p:spPr>
        <p:txBody>
          <a:bodyPr wrap="square" rtlCol="0">
            <a:spAutoFit/>
          </a:bodyPr>
          <a:lstStyle/>
          <a:p>
            <a:pPr marL="342900" indent="-342900">
              <a:buFont typeface="Wingdings" pitchFamily="2" charset="2"/>
              <a:buChar char="q"/>
            </a:pPr>
            <a:r>
              <a:rPr lang="en-US" sz="3200" dirty="0"/>
              <a:t>Since the </a:t>
            </a:r>
            <a:r>
              <a:rPr lang="en-US" sz="3200" dirty="0">
                <a:solidFill>
                  <a:srgbClr val="FF0000"/>
                </a:solidFill>
              </a:rPr>
              <a:t>screening effect </a:t>
            </a:r>
            <a:r>
              <a:rPr lang="en-US" sz="3200" dirty="0"/>
              <a:t>of the electromagnetic field is important for designing the RF shields, the thickness </a:t>
            </a:r>
            <a:r>
              <a:rPr lang="en-US" sz="3200" i="1" dirty="0"/>
              <a:t>t</a:t>
            </a:r>
            <a:r>
              <a:rPr lang="en-US" sz="3200" dirty="0"/>
              <a:t> of the RF shields is determined by considering the leakage field from the chamber. </a:t>
            </a:r>
          </a:p>
          <a:p>
            <a:pPr marL="342900" indent="-342900">
              <a:buFont typeface="Wingdings" pitchFamily="2" charset="2"/>
              <a:buChar char="q"/>
            </a:pPr>
            <a:r>
              <a:rPr lang="en-US" sz="3200" dirty="0"/>
              <a:t> Consider a </a:t>
            </a:r>
            <a:r>
              <a:rPr lang="en-US" sz="3200" i="1" dirty="0"/>
              <a:t>g</a:t>
            </a:r>
            <a:r>
              <a:rPr lang="en-US" sz="3200" dirty="0"/>
              <a:t> long cylindrical metal chamber with conductivity </a:t>
            </a:r>
            <a:r>
              <a:rPr lang="en-US" sz="3200" dirty="0" err="1">
                <a:latin typeface="Symbol" pitchFamily="2" charset="2"/>
              </a:rPr>
              <a:t>s</a:t>
            </a:r>
            <a:r>
              <a:rPr lang="en-US" sz="3200" baseline="-25000" dirty="0" err="1"/>
              <a:t>c</a:t>
            </a:r>
            <a:r>
              <a:rPr lang="en-US" sz="3200" dirty="0"/>
              <a:t>, where the inner radius and the thickness are </a:t>
            </a:r>
            <a:r>
              <a:rPr lang="en-US" sz="3200" dirty="0" err="1"/>
              <a:t>a</a:t>
            </a:r>
            <a:r>
              <a:rPr lang="en-US" sz="3200" baseline="-25000" dirty="0" err="1"/>
              <a:t>II</a:t>
            </a:r>
            <a:r>
              <a:rPr lang="en-US" sz="3200" dirty="0"/>
              <a:t> and </a:t>
            </a:r>
            <a:r>
              <a:rPr lang="en-US" sz="3200" i="1" dirty="0"/>
              <a:t>t</a:t>
            </a:r>
            <a:r>
              <a:rPr lang="en-US" sz="3200" dirty="0"/>
              <a:t>, respectively. </a:t>
            </a:r>
          </a:p>
          <a:p>
            <a:pPr marL="342900" indent="-342900">
              <a:buFont typeface="Wingdings" pitchFamily="2" charset="2"/>
              <a:buChar char="q"/>
            </a:pPr>
            <a:r>
              <a:rPr lang="en-US" sz="3200" dirty="0"/>
              <a:t>It is </a:t>
            </a:r>
            <a:r>
              <a:rPr lang="en-US" sz="3200" dirty="0">
                <a:solidFill>
                  <a:srgbClr val="FF0000"/>
                </a:solidFill>
              </a:rPr>
              <a:t>essential</a:t>
            </a:r>
            <a:r>
              <a:rPr lang="en-US" sz="3200" dirty="0"/>
              <a:t> to accelerate </a:t>
            </a:r>
            <a:r>
              <a:rPr lang="en-US" sz="3200" dirty="0">
                <a:solidFill>
                  <a:srgbClr val="FF0000"/>
                </a:solidFill>
              </a:rPr>
              <a:t>`non-relativistic' beams </a:t>
            </a:r>
            <a:r>
              <a:rPr lang="en-US" sz="3200" dirty="0"/>
              <a:t>at the RCS.  As a result, the general form of resistive-wall impedance, except for the space charge impedance, is simplified as</a:t>
            </a:r>
          </a:p>
          <a:p>
            <a:pPr marL="342900" indent="-342900">
              <a:buFont typeface="Wingdings" pitchFamily="2" charset="2"/>
              <a:buChar char="q"/>
            </a:pPr>
            <a:endParaRPr lang="en-US" sz="3200" dirty="0"/>
          </a:p>
          <a:p>
            <a:pPr marL="342900" indent="-342900">
              <a:buFont typeface="Wingdings" pitchFamily="2" charset="2"/>
              <a:buChar char="q"/>
            </a:pPr>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pPr marL="457200" indent="-457200">
              <a:buFont typeface="Wingdings" pitchFamily="2" charset="2"/>
              <a:buChar char="q"/>
            </a:pPr>
            <a:r>
              <a:rPr lang="en-US" sz="3200" dirty="0"/>
              <a:t>It becomes a </a:t>
            </a:r>
            <a:r>
              <a:rPr lang="en-US" sz="3200" dirty="0">
                <a:solidFill>
                  <a:srgbClr val="FF0000"/>
                </a:solidFill>
              </a:rPr>
              <a:t>dc-resistance when the skin depth is larger than</a:t>
            </a:r>
            <a:r>
              <a:rPr lang="en-US" sz="3200" i="1" dirty="0">
                <a:solidFill>
                  <a:srgbClr val="FF0000"/>
                </a:solidFill>
              </a:rPr>
              <a:t> t.</a:t>
            </a:r>
          </a:p>
          <a:p>
            <a:pPr marL="457200" indent="-457200">
              <a:buFont typeface="Wingdings" pitchFamily="2" charset="2"/>
              <a:buChar char="q"/>
            </a:pPr>
            <a:r>
              <a:rPr lang="en-US" sz="3200" dirty="0"/>
              <a:t>The </a:t>
            </a:r>
            <a:r>
              <a:rPr lang="en-US" sz="3200" dirty="0">
                <a:solidFill>
                  <a:srgbClr val="FF0000"/>
                </a:solidFill>
              </a:rPr>
              <a:t>wall currents can shield the electromagnetic field </a:t>
            </a:r>
            <a:r>
              <a:rPr lang="en-US" sz="3200" dirty="0"/>
              <a:t>from the non-relativistic beam with </a:t>
            </a:r>
            <a:r>
              <a:rPr lang="en-US" sz="3200" dirty="0">
                <a:solidFill>
                  <a:srgbClr val="FF0000"/>
                </a:solidFill>
              </a:rPr>
              <a:t>Lorentz-</a:t>
            </a:r>
            <a:r>
              <a:rPr lang="en-US" sz="3200" dirty="0">
                <a:solidFill>
                  <a:srgbClr val="FF0000"/>
                </a:solidFill>
                <a:latin typeface="Symbol" pitchFamily="2" charset="2"/>
              </a:rPr>
              <a:t>b</a:t>
            </a:r>
            <a:r>
              <a:rPr lang="en-US" sz="3200" dirty="0">
                <a:solidFill>
                  <a:srgbClr val="FF0000"/>
                </a:solidFill>
              </a:rPr>
              <a:t>=0.97 (3-GeV). </a:t>
            </a:r>
          </a:p>
        </p:txBody>
      </p:sp>
      <p:pic>
        <p:nvPicPr>
          <p:cNvPr id="4" name="Picture 4">
            <a:extLst>
              <a:ext uri="{FF2B5EF4-FFF2-40B4-BE49-F238E27FC236}">
                <a16:creationId xmlns:a16="http://schemas.microsoft.com/office/drawing/2014/main" id="{F19A8288-7AFF-FCE9-61B7-D724660C9394}"/>
              </a:ext>
            </a:extLst>
          </p:cNvPr>
          <p:cNvPicPr>
            <a:picLocks noChangeAspect="1" noChangeArrowheads="1"/>
          </p:cNvPicPr>
          <p:nvPr/>
        </p:nvPicPr>
        <p:blipFill>
          <a:blip r:embed="rId3"/>
          <a:srcRect/>
          <a:stretch/>
        </p:blipFill>
        <p:spPr bwMode="auto">
          <a:xfrm>
            <a:off x="496853" y="5114490"/>
            <a:ext cx="6064501" cy="4456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5" name="テキスト ボックス 74">
            <a:extLst>
              <a:ext uri="{FF2B5EF4-FFF2-40B4-BE49-F238E27FC236}">
                <a16:creationId xmlns:a16="http://schemas.microsoft.com/office/drawing/2014/main" id="{3668DC18-9935-52FD-D873-36159B23911C}"/>
              </a:ext>
            </a:extLst>
          </p:cNvPr>
          <p:cNvSpPr txBox="1"/>
          <p:nvPr/>
        </p:nvSpPr>
        <p:spPr>
          <a:xfrm>
            <a:off x="17839257" y="12002623"/>
            <a:ext cx="10015823" cy="646331"/>
          </a:xfrm>
          <a:prstGeom prst="rect">
            <a:avLst/>
          </a:prstGeom>
          <a:noFill/>
        </p:spPr>
        <p:txBody>
          <a:bodyPr wrap="square" rtlCol="0">
            <a:spAutoFit/>
          </a:bodyPr>
          <a:lstStyle/>
          <a:p>
            <a:pPr marL="571500" indent="-571500" algn="ctr">
              <a:buFont typeface="Wingdings" pitchFamily="2" charset="2"/>
              <a:buChar char="v"/>
            </a:pPr>
            <a:r>
              <a:rPr lang="en-US" altLang="ja-JP" sz="3600" i="1" u="sng" dirty="0">
                <a:solidFill>
                  <a:srgbClr val="0432FF"/>
                </a:solidFill>
              </a:rPr>
              <a:t>Determination of the capacitance  </a:t>
            </a:r>
            <a:endParaRPr kumimoji="1" lang="ja-JP" altLang="en-US" sz="3600" i="1" u="sng">
              <a:solidFill>
                <a:srgbClr val="0432FF"/>
              </a:solidFill>
            </a:endParaRPr>
          </a:p>
        </p:txBody>
      </p:sp>
      <p:sp>
        <p:nvSpPr>
          <p:cNvPr id="106" name="正方形/長方形 142">
            <a:extLst>
              <a:ext uri="{FF2B5EF4-FFF2-40B4-BE49-F238E27FC236}">
                <a16:creationId xmlns:a16="http://schemas.microsoft.com/office/drawing/2014/main" id="{D1516AD8-BC1E-C365-EEE3-1D9F377A7A20}"/>
              </a:ext>
            </a:extLst>
          </p:cNvPr>
          <p:cNvSpPr/>
          <p:nvPr/>
        </p:nvSpPr>
        <p:spPr>
          <a:xfrm>
            <a:off x="19424217" y="12928641"/>
            <a:ext cx="8617498" cy="15358050"/>
          </a:xfrm>
          <a:prstGeom prst="rect">
            <a:avLst/>
          </a:prstGeom>
        </p:spPr>
        <p:txBody>
          <a:bodyPr wrap="square">
            <a:spAutoFit/>
          </a:bodyPr>
          <a:lstStyle/>
          <a:p>
            <a:pPr marL="457200" indent="-457200">
              <a:buFont typeface="Wingdings" pitchFamily="2" charset="2"/>
              <a:buChar char="q"/>
            </a:pPr>
            <a:r>
              <a:rPr lang="en-US" altLang="ja-JP" sz="3200" dirty="0"/>
              <a:t>Because the </a:t>
            </a:r>
            <a:r>
              <a:rPr lang="en-US" altLang="ja-JP" sz="3200" i="1" dirty="0"/>
              <a:t>capacitance is determined by the impedance becomes low for the circulating beam and high for the induced current with 25 Hz</a:t>
            </a:r>
            <a:r>
              <a:rPr lang="en-US" altLang="ja-JP" sz="3200" dirty="0"/>
              <a:t>,  the capacitance is chosen as 330 </a:t>
            </a:r>
            <a:r>
              <a:rPr lang="en-US" altLang="ja-JP" sz="3200" dirty="0" err="1"/>
              <a:t>nF</a:t>
            </a:r>
            <a:r>
              <a:rPr lang="en-US" altLang="ja-JP" sz="3200" dirty="0"/>
              <a:t>. </a:t>
            </a:r>
          </a:p>
          <a:p>
            <a:pPr marL="457200" indent="-457200">
              <a:buFont typeface="Wingdings" pitchFamily="2" charset="2"/>
              <a:buChar char="q"/>
            </a:pPr>
            <a:r>
              <a:rPr lang="en-US" altLang="ja-JP" sz="3200" dirty="0"/>
              <a:t>However, the </a:t>
            </a:r>
            <a:r>
              <a:rPr lang="en-US" altLang="ja-JP" sz="3200" dirty="0">
                <a:solidFill>
                  <a:srgbClr val="FF0000"/>
                </a:solidFill>
              </a:rPr>
              <a:t>RF shielded ceramic chamber </a:t>
            </a:r>
            <a:r>
              <a:rPr lang="en-US" altLang="ja-JP" sz="3200" dirty="0"/>
              <a:t>functions</a:t>
            </a:r>
            <a:r>
              <a:rPr lang="en-US" altLang="ja-JP" sz="3200" dirty="0">
                <a:solidFill>
                  <a:srgbClr val="FF0000"/>
                </a:solidFill>
              </a:rPr>
              <a:t> </a:t>
            </a:r>
            <a:r>
              <a:rPr lang="en-US" altLang="ja-JP" sz="3200" dirty="0"/>
              <a:t>as an </a:t>
            </a:r>
            <a:r>
              <a:rPr lang="en-US" altLang="ja-JP" sz="3200" dirty="0">
                <a:solidFill>
                  <a:srgbClr val="FF0000"/>
                </a:solidFill>
              </a:rPr>
              <a:t>LCR circuit in combination with both flanges</a:t>
            </a:r>
            <a:r>
              <a:rPr lang="en-US" altLang="ja-JP" sz="3200" dirty="0"/>
              <a:t> at the ends (The strongest intrinsic frequency is around </a:t>
            </a:r>
            <a:r>
              <a:rPr lang="en-US" altLang="ja-JP" sz="3200" dirty="0">
                <a:solidFill>
                  <a:srgbClr val="FF0000"/>
                </a:solidFill>
              </a:rPr>
              <a:t>250 kHz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PRAB </a:t>
            </a:r>
            <a:r>
              <a:rPr lang="en-US" altLang="ja-JP" sz="3200" b="1" dirty="0">
                <a:solidFill>
                  <a:srgbClr val="0070C0"/>
                </a:solidFill>
              </a:rPr>
              <a:t>12</a:t>
            </a:r>
            <a:r>
              <a:rPr lang="en-US" altLang="ja-JP" sz="3200" dirty="0">
                <a:solidFill>
                  <a:srgbClr val="0070C0"/>
                </a:solidFill>
              </a:rPr>
              <a:t>, 032401, 2009)</a:t>
            </a:r>
            <a:r>
              <a:rPr lang="en-US" altLang="ja-JP" sz="3200" dirty="0"/>
              <a:t>).   </a:t>
            </a:r>
          </a:p>
          <a:p>
            <a:pPr marL="457200" indent="-457200">
              <a:buFont typeface="Wingdings" pitchFamily="2" charset="2"/>
              <a:buChar char="q"/>
            </a:pPr>
            <a:r>
              <a:rPr lang="en-US" altLang="ja-JP" sz="3200" dirty="0"/>
              <a:t>When the sinusoidal external magnetic field </a:t>
            </a:r>
            <a:r>
              <a:rPr lang="en-US" altLang="ja-JP" sz="3200" dirty="0" err="1"/>
              <a:t>B</a:t>
            </a:r>
            <a:r>
              <a:rPr lang="en-US" altLang="ja-JP" sz="3200" baseline="-25000" dirty="0" err="1"/>
              <a:t>ext</a:t>
            </a:r>
            <a:r>
              <a:rPr lang="en-US" altLang="ja-JP" sz="3200" dirty="0"/>
              <a:t> is applied, the field modulates as </a:t>
            </a:r>
            <a:r>
              <a:rPr lang="en-US" altLang="ja-JP" sz="3200" dirty="0">
                <a:solidFill>
                  <a:srgbClr val="FF0000"/>
                </a:solidFill>
                <a:latin typeface="Symbol" pitchFamily="2" charset="2"/>
              </a:rPr>
              <a:t>D</a:t>
            </a:r>
            <a:r>
              <a:rPr lang="en-US" altLang="ja-JP" sz="3200" dirty="0">
                <a:solidFill>
                  <a:srgbClr val="FF0000"/>
                </a:solidFill>
              </a:rPr>
              <a:t>B/</a:t>
            </a:r>
            <a:r>
              <a:rPr lang="en-US" altLang="ja-JP" sz="3200" dirty="0" err="1">
                <a:solidFill>
                  <a:srgbClr val="FF0000"/>
                </a:solidFill>
              </a:rPr>
              <a:t>B</a:t>
            </a:r>
            <a:r>
              <a:rPr lang="en-US" altLang="ja-JP" sz="3200" baseline="-25000" dirty="0" err="1">
                <a:solidFill>
                  <a:srgbClr val="FF0000"/>
                </a:solidFill>
              </a:rPr>
              <a:t>ext</a:t>
            </a:r>
            <a:r>
              <a:rPr lang="en-US" altLang="ja-JP" sz="3200" dirty="0">
                <a:solidFill>
                  <a:srgbClr val="FF0000"/>
                </a:solidFill>
              </a:rPr>
              <a:t> &lt; 2× 10</a:t>
            </a:r>
            <a:r>
              <a:rPr lang="en-US" altLang="ja-JP" sz="3200" baseline="30000" dirty="0">
                <a:solidFill>
                  <a:srgbClr val="FF0000"/>
                </a:solidFill>
              </a:rPr>
              <a:t>-7</a:t>
            </a:r>
            <a:r>
              <a:rPr lang="en-US" altLang="ja-JP" sz="3200" dirty="0">
                <a:solidFill>
                  <a:srgbClr val="FF0000"/>
                </a:solidFill>
              </a:rPr>
              <a:t> , </a:t>
            </a:r>
            <a:r>
              <a:rPr lang="en-US" altLang="ja-JP" sz="3200" dirty="0"/>
              <a:t>which is </a:t>
            </a:r>
            <a:r>
              <a:rPr lang="en-US" altLang="ja-JP" sz="3200" dirty="0">
                <a:solidFill>
                  <a:srgbClr val="FF0000"/>
                </a:solidFill>
              </a:rPr>
              <a:t>not so significant </a:t>
            </a:r>
            <a:r>
              <a:rPr lang="en-US" altLang="ja-JP" sz="3200" dirty="0"/>
              <a:t>at the RCS. </a:t>
            </a:r>
          </a:p>
          <a:p>
            <a:pPr marL="457200" indent="-457200">
              <a:buFont typeface="Wingdings" pitchFamily="2" charset="2"/>
              <a:buChar char="q"/>
            </a:pPr>
            <a:r>
              <a:rPr lang="en-US" altLang="ja-JP" sz="3200" dirty="0"/>
              <a:t>Measurements were performed with different tune-tracking patterns (red and blue) for a </a:t>
            </a:r>
            <a:r>
              <a:rPr lang="en-US" altLang="ja-JP" sz="3200" dirty="0">
                <a:solidFill>
                  <a:srgbClr val="FF0000"/>
                </a:solidFill>
              </a:rPr>
              <a:t>1-MW beam </a:t>
            </a:r>
            <a:r>
              <a:rPr lang="en-US" altLang="ja-JP" sz="3200" dirty="0"/>
              <a:t>(Black is the resonance line originating from 250 kHz). </a:t>
            </a:r>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r>
              <a:rPr lang="en-US" altLang="ja-JP" sz="3200" dirty="0"/>
              <a:t>Though the red and blue lines cross the resonance line at approximately 6 </a:t>
            </a:r>
            <a:r>
              <a:rPr lang="en-US" altLang="ja-JP" sz="3200" dirty="0" err="1"/>
              <a:t>ms</a:t>
            </a:r>
            <a:r>
              <a:rPr lang="en-US" altLang="ja-JP" sz="3200" dirty="0"/>
              <a:t> and 4.5 </a:t>
            </a:r>
            <a:r>
              <a:rPr lang="en-US" altLang="ja-JP" sz="3200" dirty="0" err="1"/>
              <a:t>ms</a:t>
            </a:r>
            <a:r>
              <a:rPr lang="en-US" altLang="ja-JP" sz="3200" dirty="0"/>
              <a:t>, respectively, </a:t>
            </a:r>
            <a:r>
              <a:rPr lang="en-US" altLang="ja-JP" sz="3200" dirty="0">
                <a:solidFill>
                  <a:srgbClr val="FF0000"/>
                </a:solidFill>
              </a:rPr>
              <a:t>no beam instability or beam loss is observed. </a:t>
            </a:r>
          </a:p>
        </p:txBody>
      </p:sp>
      <p:pic>
        <p:nvPicPr>
          <p:cNvPr id="107" name="図 48">
            <a:extLst>
              <a:ext uri="{FF2B5EF4-FFF2-40B4-BE49-F238E27FC236}">
                <a16:creationId xmlns:a16="http://schemas.microsoft.com/office/drawing/2014/main" id="{2CB1C136-57AF-7D9B-6E48-A3E93B91A712}"/>
              </a:ext>
            </a:extLst>
          </p:cNvPr>
          <p:cNvPicPr>
            <a:picLocks noChangeAspect="1"/>
          </p:cNvPicPr>
          <p:nvPr/>
        </p:nvPicPr>
        <p:blipFill>
          <a:blip r:embed="rId4"/>
          <a:srcRect/>
          <a:stretch/>
        </p:blipFill>
        <p:spPr>
          <a:xfrm>
            <a:off x="19559543" y="20847227"/>
            <a:ext cx="8215082" cy="5022402"/>
          </a:xfrm>
          <a:prstGeom prst="rect">
            <a:avLst/>
          </a:prstGeom>
        </p:spPr>
      </p:pic>
      <p:sp>
        <p:nvSpPr>
          <p:cNvPr id="132" name="正方形/長方形 142">
            <a:extLst>
              <a:ext uri="{FF2B5EF4-FFF2-40B4-BE49-F238E27FC236}">
                <a16:creationId xmlns:a16="http://schemas.microsoft.com/office/drawing/2014/main" id="{C541C89A-119C-AE21-1870-07DE5B5F11F1}"/>
              </a:ext>
            </a:extLst>
          </p:cNvPr>
          <p:cNvSpPr/>
          <p:nvPr/>
        </p:nvSpPr>
        <p:spPr>
          <a:xfrm>
            <a:off x="199052" y="41075624"/>
            <a:ext cx="27645186" cy="1692771"/>
          </a:xfrm>
          <a:prstGeom prst="rect">
            <a:avLst/>
          </a:prstGeom>
          <a:ln w="76200">
            <a:noFill/>
          </a:ln>
        </p:spPr>
        <p:txBody>
          <a:bodyPr wrap="square">
            <a:spAutoFit/>
          </a:bodyPr>
          <a:lstStyle/>
          <a:p>
            <a:pPr marL="457200" indent="-457200">
              <a:buFont typeface="Wingdings" pitchFamily="2" charset="2"/>
              <a:buChar char="Ø"/>
            </a:pPr>
            <a:r>
              <a:rPr lang="en-US" altLang="ja-JP" sz="4000" i="1" u="sng" dirty="0">
                <a:solidFill>
                  <a:srgbClr val="C00000"/>
                </a:solidFill>
              </a:rPr>
              <a:t>Summary</a:t>
            </a:r>
          </a:p>
          <a:p>
            <a:pPr marL="571500" indent="-571500">
              <a:buFont typeface="Wingdings" pitchFamily="2" charset="2"/>
              <a:buChar char="q"/>
            </a:pPr>
            <a:r>
              <a:rPr lang="en-US" altLang="ja-JP" sz="3200" dirty="0"/>
              <a:t>An analytical analysis could be a good guideline in designing ceramic chambers to capture some physical perspective, although simulations and measurements need to certify the estimate in the end.</a:t>
            </a:r>
          </a:p>
        </p:txBody>
      </p:sp>
      <p:sp>
        <p:nvSpPr>
          <p:cNvPr id="5" name="テキスト ボックス 74">
            <a:extLst>
              <a:ext uri="{FF2B5EF4-FFF2-40B4-BE49-F238E27FC236}">
                <a16:creationId xmlns:a16="http://schemas.microsoft.com/office/drawing/2014/main" id="{BD7B553C-0A93-0D7D-092A-3712FF9B5948}"/>
              </a:ext>
            </a:extLst>
          </p:cNvPr>
          <p:cNvSpPr txBox="1"/>
          <p:nvPr/>
        </p:nvSpPr>
        <p:spPr>
          <a:xfrm>
            <a:off x="44652" y="12713188"/>
            <a:ext cx="10015823" cy="646331"/>
          </a:xfrm>
          <a:prstGeom prst="rect">
            <a:avLst/>
          </a:prstGeom>
          <a:noFill/>
        </p:spPr>
        <p:txBody>
          <a:bodyPr wrap="square" rtlCol="0">
            <a:spAutoFit/>
          </a:bodyPr>
          <a:lstStyle/>
          <a:p>
            <a:pPr marL="571500" indent="-571500">
              <a:buFont typeface="Wingdings" pitchFamily="2" charset="2"/>
              <a:buChar char="v"/>
            </a:pPr>
            <a:r>
              <a:rPr lang="en-US" altLang="ja-JP" sz="3600" i="1" u="sng" dirty="0">
                <a:solidFill>
                  <a:srgbClr val="0432FF"/>
                </a:solidFill>
              </a:rPr>
              <a:t>Determination of the thickness of RF shields  </a:t>
            </a:r>
            <a:endParaRPr kumimoji="1" lang="ja-JP" altLang="en-US" sz="3600" i="1" u="sng">
              <a:solidFill>
                <a:srgbClr val="0432FF"/>
              </a:solidFill>
            </a:endParaRPr>
          </a:p>
        </p:txBody>
      </p:sp>
      <p:pic>
        <p:nvPicPr>
          <p:cNvPr id="8" name="図 48">
            <a:extLst>
              <a:ext uri="{FF2B5EF4-FFF2-40B4-BE49-F238E27FC236}">
                <a16:creationId xmlns:a16="http://schemas.microsoft.com/office/drawing/2014/main" id="{A99D361E-E1A5-1D13-92DB-B530DF3BC7A4}"/>
              </a:ext>
            </a:extLst>
          </p:cNvPr>
          <p:cNvPicPr>
            <a:picLocks noChangeAspect="1"/>
          </p:cNvPicPr>
          <p:nvPr/>
        </p:nvPicPr>
        <p:blipFill>
          <a:blip r:embed="rId5"/>
          <a:srcRect/>
          <a:stretch/>
        </p:blipFill>
        <p:spPr>
          <a:xfrm>
            <a:off x="12679933" y="16886679"/>
            <a:ext cx="6312440" cy="1306022"/>
          </a:xfrm>
          <a:prstGeom prst="rect">
            <a:avLst/>
          </a:prstGeom>
        </p:spPr>
      </p:pic>
      <p:pic>
        <p:nvPicPr>
          <p:cNvPr id="13" name="図 48">
            <a:extLst>
              <a:ext uri="{FF2B5EF4-FFF2-40B4-BE49-F238E27FC236}">
                <a16:creationId xmlns:a16="http://schemas.microsoft.com/office/drawing/2014/main" id="{B511467F-34FB-B945-45BE-64E7B9B3BA49}"/>
              </a:ext>
            </a:extLst>
          </p:cNvPr>
          <p:cNvPicPr>
            <a:picLocks noChangeAspect="1"/>
          </p:cNvPicPr>
          <p:nvPr/>
        </p:nvPicPr>
        <p:blipFill>
          <a:blip r:embed="rId6"/>
          <a:srcRect/>
          <a:stretch/>
        </p:blipFill>
        <p:spPr>
          <a:xfrm>
            <a:off x="14123320" y="19025501"/>
            <a:ext cx="2528002" cy="1094209"/>
          </a:xfrm>
          <a:prstGeom prst="rect">
            <a:avLst/>
          </a:prstGeom>
          <a:ln w="12700">
            <a:solidFill>
              <a:srgbClr val="FF0000"/>
            </a:solidFill>
          </a:ln>
          <a:effectLst>
            <a:outerShdw blurRad="50800" dist="50800" dir="5400000" algn="ctr" rotWithShape="0">
              <a:schemeClr val="bg1"/>
            </a:outerShdw>
          </a:effectLst>
        </p:spPr>
      </p:pic>
      <p:sp>
        <p:nvSpPr>
          <p:cNvPr id="15" name="テキスト ボックス 74">
            <a:extLst>
              <a:ext uri="{FF2B5EF4-FFF2-40B4-BE49-F238E27FC236}">
                <a16:creationId xmlns:a16="http://schemas.microsoft.com/office/drawing/2014/main" id="{9368EE87-7DEF-BC8E-635E-C221B0253857}"/>
              </a:ext>
            </a:extLst>
          </p:cNvPr>
          <p:cNvSpPr txBox="1"/>
          <p:nvPr/>
        </p:nvSpPr>
        <p:spPr>
          <a:xfrm>
            <a:off x="11347018" y="12783673"/>
            <a:ext cx="7345680" cy="1200329"/>
          </a:xfrm>
          <a:prstGeom prst="rect">
            <a:avLst/>
          </a:prstGeom>
          <a:noFill/>
        </p:spPr>
        <p:txBody>
          <a:bodyPr wrap="square" rtlCol="0">
            <a:spAutoFit/>
          </a:bodyPr>
          <a:lstStyle/>
          <a:p>
            <a:pPr marL="571500" indent="-571500" algn="ctr">
              <a:buFont typeface="Wingdings" pitchFamily="2" charset="2"/>
              <a:buChar char="v"/>
            </a:pPr>
            <a:r>
              <a:rPr lang="en-US" altLang="ja-JP" sz="3600" i="1" u="sng" dirty="0">
                <a:solidFill>
                  <a:srgbClr val="0432FF"/>
                </a:solidFill>
              </a:rPr>
              <a:t>Determination of the area ratio covered by the stripes  </a:t>
            </a:r>
            <a:endParaRPr kumimoji="1" lang="ja-JP" altLang="en-US" sz="3600" i="1" u="sng">
              <a:solidFill>
                <a:srgbClr val="0432FF"/>
              </a:solidFill>
            </a:endParaRPr>
          </a:p>
        </p:txBody>
      </p:sp>
      <p:sp>
        <p:nvSpPr>
          <p:cNvPr id="19" name="テキスト ボックス 74">
            <a:extLst>
              <a:ext uri="{FF2B5EF4-FFF2-40B4-BE49-F238E27FC236}">
                <a16:creationId xmlns:a16="http://schemas.microsoft.com/office/drawing/2014/main" id="{8DA3B1F4-8C83-E3DB-AF16-7EAC3ABB13F8}"/>
              </a:ext>
            </a:extLst>
          </p:cNvPr>
          <p:cNvSpPr txBox="1"/>
          <p:nvPr/>
        </p:nvSpPr>
        <p:spPr>
          <a:xfrm>
            <a:off x="11383212" y="23817433"/>
            <a:ext cx="7949235" cy="646331"/>
          </a:xfrm>
          <a:prstGeom prst="rect">
            <a:avLst/>
          </a:prstGeom>
          <a:noFill/>
        </p:spPr>
        <p:txBody>
          <a:bodyPr wrap="square" rtlCol="0">
            <a:spAutoFit/>
          </a:bodyPr>
          <a:lstStyle/>
          <a:p>
            <a:pPr marL="571500" indent="-571500">
              <a:buFont typeface="Wingdings" pitchFamily="2" charset="2"/>
              <a:buChar char="v"/>
            </a:pPr>
            <a:r>
              <a:rPr lang="en-US" altLang="ja-JP" sz="3600" i="1" u="sng" dirty="0">
                <a:solidFill>
                  <a:srgbClr val="0432FF"/>
                </a:solidFill>
              </a:rPr>
              <a:t>Determination of the horizontal width  </a:t>
            </a:r>
            <a:endParaRPr kumimoji="1" lang="ja-JP" altLang="en-US" sz="3600" i="1" u="sng">
              <a:solidFill>
                <a:srgbClr val="0432FF"/>
              </a:solidFill>
            </a:endParaRPr>
          </a:p>
        </p:txBody>
      </p:sp>
      <p:pic>
        <p:nvPicPr>
          <p:cNvPr id="30" name="図 48">
            <a:extLst>
              <a:ext uri="{FF2B5EF4-FFF2-40B4-BE49-F238E27FC236}">
                <a16:creationId xmlns:a16="http://schemas.microsoft.com/office/drawing/2014/main" id="{C6D516B6-C34A-09CD-1429-938D070327E1}"/>
              </a:ext>
            </a:extLst>
          </p:cNvPr>
          <p:cNvPicPr>
            <a:picLocks noChangeAspect="1"/>
          </p:cNvPicPr>
          <p:nvPr/>
        </p:nvPicPr>
        <p:blipFill>
          <a:blip r:embed="rId7"/>
          <a:srcRect/>
          <a:stretch/>
        </p:blipFill>
        <p:spPr>
          <a:xfrm>
            <a:off x="19537933" y="29393374"/>
            <a:ext cx="7951653" cy="4869475"/>
          </a:xfrm>
          <a:prstGeom prst="rect">
            <a:avLst/>
          </a:prstGeom>
        </p:spPr>
      </p:pic>
      <p:pic>
        <p:nvPicPr>
          <p:cNvPr id="37" name="図 48">
            <a:extLst>
              <a:ext uri="{FF2B5EF4-FFF2-40B4-BE49-F238E27FC236}">
                <a16:creationId xmlns:a16="http://schemas.microsoft.com/office/drawing/2014/main" id="{7E4D7902-2EB4-ED78-7136-93C93AD6AA6F}"/>
              </a:ext>
            </a:extLst>
          </p:cNvPr>
          <p:cNvPicPr>
            <a:picLocks noChangeAspect="1"/>
          </p:cNvPicPr>
          <p:nvPr/>
        </p:nvPicPr>
        <p:blipFill>
          <a:blip r:embed="rId8"/>
          <a:srcRect/>
          <a:stretch/>
        </p:blipFill>
        <p:spPr>
          <a:xfrm>
            <a:off x="11808253" y="27330953"/>
            <a:ext cx="7267407" cy="1326747"/>
          </a:xfrm>
          <a:prstGeom prst="rect">
            <a:avLst/>
          </a:prstGeom>
        </p:spPr>
      </p:pic>
      <p:pic>
        <p:nvPicPr>
          <p:cNvPr id="41" name="図 48">
            <a:extLst>
              <a:ext uri="{FF2B5EF4-FFF2-40B4-BE49-F238E27FC236}">
                <a16:creationId xmlns:a16="http://schemas.microsoft.com/office/drawing/2014/main" id="{BA3D42E9-7ED9-1973-1043-B0742D585F2D}"/>
              </a:ext>
            </a:extLst>
          </p:cNvPr>
          <p:cNvPicPr>
            <a:picLocks noChangeAspect="1"/>
          </p:cNvPicPr>
          <p:nvPr/>
        </p:nvPicPr>
        <p:blipFill>
          <a:blip r:embed="rId9"/>
          <a:srcRect/>
          <a:stretch/>
        </p:blipFill>
        <p:spPr>
          <a:xfrm>
            <a:off x="10856245" y="30845152"/>
            <a:ext cx="8496466" cy="7753704"/>
          </a:xfrm>
          <a:prstGeom prst="rect">
            <a:avLst/>
          </a:prstGeom>
        </p:spPr>
      </p:pic>
      <p:sp>
        <p:nvSpPr>
          <p:cNvPr id="42" name="テキスト ボックス 74">
            <a:extLst>
              <a:ext uri="{FF2B5EF4-FFF2-40B4-BE49-F238E27FC236}">
                <a16:creationId xmlns:a16="http://schemas.microsoft.com/office/drawing/2014/main" id="{7E0E2DDE-31A8-F9D3-9F4D-9D0A3FF542D5}"/>
              </a:ext>
            </a:extLst>
          </p:cNvPr>
          <p:cNvSpPr txBox="1"/>
          <p:nvPr/>
        </p:nvSpPr>
        <p:spPr>
          <a:xfrm>
            <a:off x="103176" y="27764280"/>
            <a:ext cx="9618039" cy="646331"/>
          </a:xfrm>
          <a:prstGeom prst="rect">
            <a:avLst/>
          </a:prstGeom>
          <a:noFill/>
        </p:spPr>
        <p:txBody>
          <a:bodyPr wrap="square" rtlCol="0">
            <a:spAutoFit/>
          </a:bodyPr>
          <a:lstStyle/>
          <a:p>
            <a:pPr marL="571500" indent="-571500" algn="ctr">
              <a:buFont typeface="Wingdings" pitchFamily="2" charset="2"/>
              <a:buChar char="v"/>
            </a:pPr>
            <a:r>
              <a:rPr lang="en-US" altLang="ja-JP" sz="3600" i="1" u="sng" dirty="0">
                <a:solidFill>
                  <a:srgbClr val="0432FF"/>
                </a:solidFill>
              </a:rPr>
              <a:t>Determination of the thickness</a:t>
            </a:r>
            <a:r>
              <a:rPr lang="en-US" altLang="ja-JP" sz="3600" i="1" u="sng" dirty="0">
                <a:solidFill>
                  <a:srgbClr val="0432FF"/>
                </a:solidFill>
                <a:latin typeface="Symbol" pitchFamily="2" charset="2"/>
              </a:rPr>
              <a:t> D </a:t>
            </a:r>
            <a:r>
              <a:rPr lang="en-US" altLang="ja-JP" sz="3600" i="1" u="sng" dirty="0">
                <a:solidFill>
                  <a:srgbClr val="0432FF"/>
                </a:solidFill>
              </a:rPr>
              <a:t>of </a:t>
            </a:r>
            <a:r>
              <a:rPr lang="en-US" altLang="ja-JP" sz="3600" i="1" u="sng" dirty="0" err="1">
                <a:solidFill>
                  <a:srgbClr val="0432FF"/>
                </a:solidFill>
              </a:rPr>
              <a:t>TiN</a:t>
            </a:r>
            <a:r>
              <a:rPr lang="en-US" altLang="ja-JP" sz="3600" i="1" u="sng" dirty="0">
                <a:solidFill>
                  <a:srgbClr val="0432FF"/>
                </a:solidFill>
              </a:rPr>
              <a:t> coating   </a:t>
            </a:r>
            <a:endParaRPr kumimoji="1" lang="ja-JP" altLang="en-US" sz="3600" i="1" u="sng">
              <a:solidFill>
                <a:srgbClr val="0432FF"/>
              </a:solidFill>
            </a:endParaRPr>
          </a:p>
        </p:txBody>
      </p:sp>
      <p:pic>
        <p:nvPicPr>
          <p:cNvPr id="61" name="図 48">
            <a:extLst>
              <a:ext uri="{FF2B5EF4-FFF2-40B4-BE49-F238E27FC236}">
                <a16:creationId xmlns:a16="http://schemas.microsoft.com/office/drawing/2014/main" id="{DEEB5398-3CC5-BA6D-4B9B-C28EA68E2676}"/>
              </a:ext>
            </a:extLst>
          </p:cNvPr>
          <p:cNvPicPr>
            <a:picLocks noChangeAspect="1"/>
          </p:cNvPicPr>
          <p:nvPr/>
        </p:nvPicPr>
        <p:blipFill>
          <a:blip r:embed="rId10"/>
          <a:srcRect/>
          <a:stretch/>
        </p:blipFill>
        <p:spPr>
          <a:xfrm>
            <a:off x="1509691" y="36656434"/>
            <a:ext cx="7329509" cy="1887000"/>
          </a:xfrm>
          <a:prstGeom prst="rect">
            <a:avLst/>
          </a:prstGeom>
        </p:spPr>
      </p:pic>
      <p:sp>
        <p:nvSpPr>
          <p:cNvPr id="63" name="TextBox 62">
            <a:extLst>
              <a:ext uri="{FF2B5EF4-FFF2-40B4-BE49-F238E27FC236}">
                <a16:creationId xmlns:a16="http://schemas.microsoft.com/office/drawing/2014/main" id="{32C488CD-C88B-FBA1-DB1A-6E722B3F8BAF}"/>
              </a:ext>
            </a:extLst>
          </p:cNvPr>
          <p:cNvSpPr txBox="1"/>
          <p:nvPr/>
        </p:nvSpPr>
        <p:spPr>
          <a:xfrm>
            <a:off x="19362927" y="28206780"/>
            <a:ext cx="8388216" cy="1323439"/>
          </a:xfrm>
          <a:prstGeom prst="rect">
            <a:avLst/>
          </a:prstGeom>
          <a:noFill/>
        </p:spPr>
        <p:txBody>
          <a:bodyPr wrap="square">
            <a:spAutoFit/>
          </a:bodyPr>
          <a:lstStyle/>
          <a:p>
            <a:pPr marL="571500" indent="-571500">
              <a:buFont typeface="Wingdings" pitchFamily="2" charset="2"/>
              <a:buChar char="Ø"/>
            </a:pPr>
            <a:r>
              <a:rPr lang="en-US" altLang="ja-JP" sz="4000" i="1" dirty="0">
                <a:solidFill>
                  <a:srgbClr val="C00000"/>
                </a:solidFill>
              </a:rPr>
              <a:t>Mitigation of Resonance Losses Associated with the Injection Scheme </a:t>
            </a:r>
            <a:endParaRPr lang="en-JP" sz="4000" dirty="0">
              <a:solidFill>
                <a:srgbClr val="C00000"/>
              </a:solidFill>
            </a:endParaRPr>
          </a:p>
        </p:txBody>
      </p:sp>
      <p:sp>
        <p:nvSpPr>
          <p:cNvPr id="6" name="テキスト ボックス 74">
            <a:extLst>
              <a:ext uri="{FF2B5EF4-FFF2-40B4-BE49-F238E27FC236}">
                <a16:creationId xmlns:a16="http://schemas.microsoft.com/office/drawing/2014/main" id="{B1831637-7F90-F5DF-DA47-5DB260BDD7A3}"/>
              </a:ext>
            </a:extLst>
          </p:cNvPr>
          <p:cNvSpPr txBox="1"/>
          <p:nvPr/>
        </p:nvSpPr>
        <p:spPr>
          <a:xfrm>
            <a:off x="44651" y="11829268"/>
            <a:ext cx="17657794" cy="769441"/>
          </a:xfrm>
          <a:prstGeom prst="rect">
            <a:avLst/>
          </a:prstGeom>
          <a:noFill/>
        </p:spPr>
        <p:txBody>
          <a:bodyPr wrap="square" rtlCol="0">
            <a:spAutoFit/>
          </a:bodyPr>
          <a:lstStyle/>
          <a:p>
            <a:pPr marL="571500" indent="-571500">
              <a:buFont typeface="Wingdings" pitchFamily="2" charset="2"/>
              <a:buChar char="Ø"/>
            </a:pPr>
            <a:r>
              <a:rPr lang="en-US" altLang="ja-JP" sz="4400" i="1" dirty="0">
                <a:solidFill>
                  <a:srgbClr val="C00000"/>
                </a:solidFill>
              </a:rPr>
              <a:t>Design concept in terms of beam impedances and chamber heating  </a:t>
            </a:r>
            <a:endParaRPr kumimoji="1" lang="ja-JP" altLang="en-US" sz="4400" i="1">
              <a:solidFill>
                <a:srgbClr val="C00000"/>
              </a:solidFill>
            </a:endParaRPr>
          </a:p>
        </p:txBody>
      </p:sp>
      <p:pic>
        <p:nvPicPr>
          <p:cNvPr id="10" name="図 48">
            <a:extLst>
              <a:ext uri="{FF2B5EF4-FFF2-40B4-BE49-F238E27FC236}">
                <a16:creationId xmlns:a16="http://schemas.microsoft.com/office/drawing/2014/main" id="{5FE81AEF-B259-5C55-E01D-11B246CBD05B}"/>
              </a:ext>
            </a:extLst>
          </p:cNvPr>
          <p:cNvPicPr>
            <a:picLocks noChangeAspect="1"/>
          </p:cNvPicPr>
          <p:nvPr/>
        </p:nvPicPr>
        <p:blipFill>
          <a:blip r:embed="rId11"/>
          <a:srcRect/>
          <a:stretch/>
        </p:blipFill>
        <p:spPr>
          <a:xfrm>
            <a:off x="2621534" y="19026063"/>
            <a:ext cx="4536590" cy="1339374"/>
          </a:xfrm>
          <a:prstGeom prst="rect">
            <a:avLst/>
          </a:prstGeom>
        </p:spPr>
      </p:pic>
      <p:pic>
        <p:nvPicPr>
          <p:cNvPr id="11" name="図 48">
            <a:extLst>
              <a:ext uri="{FF2B5EF4-FFF2-40B4-BE49-F238E27FC236}">
                <a16:creationId xmlns:a16="http://schemas.microsoft.com/office/drawing/2014/main" id="{5B4CF79F-A507-5180-BB10-7F1AFF9C6A5F}"/>
              </a:ext>
            </a:extLst>
          </p:cNvPr>
          <p:cNvPicPr>
            <a:picLocks noChangeAspect="1"/>
          </p:cNvPicPr>
          <p:nvPr/>
        </p:nvPicPr>
        <p:blipFill>
          <a:blip r:embed="rId12"/>
          <a:srcRect/>
          <a:stretch/>
        </p:blipFill>
        <p:spPr>
          <a:xfrm>
            <a:off x="1891723" y="20293150"/>
            <a:ext cx="5538593" cy="5513868"/>
          </a:xfrm>
          <a:prstGeom prst="rect">
            <a:avLst/>
          </a:prstGeom>
        </p:spPr>
      </p:pic>
      <p:sp>
        <p:nvSpPr>
          <p:cNvPr id="12" name="正方形/長方形 142">
            <a:extLst>
              <a:ext uri="{FF2B5EF4-FFF2-40B4-BE49-F238E27FC236}">
                <a16:creationId xmlns:a16="http://schemas.microsoft.com/office/drawing/2014/main" id="{1DCC68BD-ACBE-8865-7783-95A321BA5416}"/>
              </a:ext>
            </a:extLst>
          </p:cNvPr>
          <p:cNvSpPr/>
          <p:nvPr/>
        </p:nvSpPr>
        <p:spPr>
          <a:xfrm>
            <a:off x="11713531" y="24747261"/>
            <a:ext cx="7402338" cy="5509200"/>
          </a:xfrm>
          <a:prstGeom prst="rect">
            <a:avLst/>
          </a:prstGeom>
        </p:spPr>
        <p:txBody>
          <a:bodyPr wrap="square">
            <a:spAutoFit/>
          </a:bodyPr>
          <a:lstStyle/>
          <a:p>
            <a:pPr marL="457200" indent="-457200">
              <a:buFont typeface="Wingdings" pitchFamily="2" charset="2"/>
              <a:buChar char="q"/>
            </a:pPr>
            <a:r>
              <a:rPr lang="en-US" sz="3200" dirty="0">
                <a:solidFill>
                  <a:srgbClr val="FF0000"/>
                </a:solidFill>
              </a:rPr>
              <a:t>Thanks to the capacitors</a:t>
            </a:r>
            <a:r>
              <a:rPr lang="en-US" sz="3200" dirty="0"/>
              <a:t>, the heating contribution of the ceramic chamber from the </a:t>
            </a:r>
            <a:r>
              <a:rPr lang="en-US" sz="3200" dirty="0">
                <a:solidFill>
                  <a:srgbClr val="FF0000"/>
                </a:solidFill>
              </a:rPr>
              <a:t>RLC circuit is negligible</a:t>
            </a:r>
            <a:r>
              <a:rPr lang="en-US" sz="3200" dirty="0"/>
              <a:t>.</a:t>
            </a:r>
          </a:p>
          <a:p>
            <a:pPr marL="457200" indent="-457200">
              <a:buFont typeface="Wingdings" pitchFamily="2" charset="2"/>
              <a:buChar char="q"/>
            </a:pPr>
            <a:r>
              <a:rPr lang="en-US" altLang="ja-JP" sz="3200" dirty="0"/>
              <a:t>The contribution from the</a:t>
            </a:r>
            <a:r>
              <a:rPr lang="en-US" altLang="ja-JP" sz="3200" dirty="0">
                <a:solidFill>
                  <a:srgbClr val="FF0000"/>
                </a:solidFill>
              </a:rPr>
              <a:t> inner part </a:t>
            </a:r>
            <a:r>
              <a:rPr lang="en-US" altLang="ja-JP" sz="3200" dirty="0"/>
              <a:t>of the stripe is </a:t>
            </a:r>
            <a:r>
              <a:rPr lang="en-US" altLang="ja-JP" sz="3200" dirty="0">
                <a:solidFill>
                  <a:srgbClr val="FF0000"/>
                </a:solidFill>
              </a:rPr>
              <a:t>dominant</a:t>
            </a:r>
            <a:r>
              <a:rPr lang="en-US" altLang="ja-JP" sz="3200" dirty="0"/>
              <a:t>. </a:t>
            </a:r>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endParaRPr lang="en-US" altLang="ja-JP" sz="3200" dirty="0"/>
          </a:p>
          <a:p>
            <a:pPr marL="457200" indent="-457200">
              <a:buFont typeface="Wingdings" pitchFamily="2" charset="2"/>
              <a:buChar char="q"/>
            </a:pPr>
            <a:r>
              <a:rPr lang="en-US" altLang="ja-JP" sz="3200" dirty="0"/>
              <a:t>For a 1m long stripe with </a:t>
            </a:r>
            <a:r>
              <a:rPr lang="en-US" altLang="ja-JP" sz="3200" dirty="0" err="1">
                <a:solidFill>
                  <a:srgbClr val="FF0000"/>
                </a:solidFill>
              </a:rPr>
              <a:t>h</a:t>
            </a:r>
            <a:r>
              <a:rPr lang="en-US" altLang="ja-JP" sz="3200" baseline="-25000" dirty="0" err="1">
                <a:solidFill>
                  <a:srgbClr val="FF0000"/>
                </a:solidFill>
              </a:rPr>
              <a:t>x</a:t>
            </a:r>
            <a:r>
              <a:rPr lang="en-US" altLang="ja-JP" sz="3200" dirty="0">
                <a:solidFill>
                  <a:srgbClr val="FF0000"/>
                </a:solidFill>
              </a:rPr>
              <a:t>=5 mm </a:t>
            </a:r>
            <a:r>
              <a:rPr lang="en-US" altLang="ja-JP" sz="3200" dirty="0"/>
              <a:t>and </a:t>
            </a:r>
            <a:r>
              <a:rPr lang="en-US" altLang="ja-JP" sz="3200" i="1" dirty="0">
                <a:solidFill>
                  <a:srgbClr val="FF0000"/>
                </a:solidFill>
              </a:rPr>
              <a:t>t</a:t>
            </a:r>
            <a:r>
              <a:rPr lang="en-US" altLang="ja-JP" sz="3200" dirty="0">
                <a:solidFill>
                  <a:srgbClr val="FF0000"/>
                </a:solidFill>
              </a:rPr>
              <a:t>=0.5 mm</a:t>
            </a:r>
            <a:r>
              <a:rPr lang="en-US" altLang="ja-JP" sz="3200" dirty="0"/>
              <a:t>, the power consumption is</a:t>
            </a:r>
            <a:r>
              <a:rPr lang="en-US" altLang="ja-JP" sz="3200" dirty="0">
                <a:solidFill>
                  <a:srgbClr val="FF0000"/>
                </a:solidFill>
              </a:rPr>
              <a:t> ~0.5 W/</a:t>
            </a:r>
            <a:r>
              <a:rPr lang="en-US" altLang="ja-JP" sz="3200" dirty="0"/>
              <a:t>stripe under 25 Hz operation.</a:t>
            </a:r>
          </a:p>
        </p:txBody>
      </p:sp>
      <p:sp>
        <p:nvSpPr>
          <p:cNvPr id="20" name="TextBox 19">
            <a:extLst>
              <a:ext uri="{FF2B5EF4-FFF2-40B4-BE49-F238E27FC236}">
                <a16:creationId xmlns:a16="http://schemas.microsoft.com/office/drawing/2014/main" id="{25566BBB-9E7B-FE43-BB6B-FDACB2E74C11}"/>
              </a:ext>
            </a:extLst>
          </p:cNvPr>
          <p:cNvSpPr txBox="1"/>
          <p:nvPr/>
        </p:nvSpPr>
        <p:spPr>
          <a:xfrm>
            <a:off x="784859" y="9648617"/>
            <a:ext cx="5399073" cy="1077218"/>
          </a:xfrm>
          <a:prstGeom prst="rect">
            <a:avLst/>
          </a:prstGeom>
          <a:noFill/>
        </p:spPr>
        <p:txBody>
          <a:bodyPr wrap="square">
            <a:spAutoFit/>
          </a:bodyPr>
          <a:lstStyle/>
          <a:p>
            <a:r>
              <a:rPr lang="en-US" altLang="ja-JP" sz="3200" dirty="0">
                <a:solidFill>
                  <a:srgbClr val="0070C0"/>
                </a:solidFill>
              </a:rPr>
              <a:t>(</a:t>
            </a:r>
            <a:r>
              <a:rPr lang="en-US" altLang="ja-JP" sz="3200" dirty="0" err="1">
                <a:solidFill>
                  <a:srgbClr val="0070C0"/>
                </a:solidFill>
              </a:rPr>
              <a:t>Kinsho</a:t>
            </a:r>
            <a:r>
              <a:rPr lang="en-US" altLang="ja-JP" sz="3200" dirty="0">
                <a:solidFill>
                  <a:srgbClr val="0070C0"/>
                </a:solidFill>
              </a:rPr>
              <a:t> </a:t>
            </a:r>
            <a:r>
              <a:rPr lang="en-US" altLang="ja-JP" sz="3200" i="1" dirty="0">
                <a:solidFill>
                  <a:srgbClr val="0070C0"/>
                </a:solidFill>
              </a:rPr>
              <a:t>et al</a:t>
            </a:r>
            <a:r>
              <a:rPr lang="en-US" altLang="ja-JP" sz="3200" dirty="0">
                <a:solidFill>
                  <a:srgbClr val="0070C0"/>
                </a:solidFill>
              </a:rPr>
              <a:t>, Vacuum.  </a:t>
            </a:r>
            <a:r>
              <a:rPr lang="en-US" altLang="ja-JP" sz="3200" b="1" dirty="0">
                <a:solidFill>
                  <a:srgbClr val="0070C0"/>
                </a:solidFill>
              </a:rPr>
              <a:t>73</a:t>
            </a:r>
            <a:r>
              <a:rPr lang="en-US" altLang="ja-JP" sz="3200" dirty="0">
                <a:solidFill>
                  <a:srgbClr val="0070C0"/>
                </a:solidFill>
              </a:rPr>
              <a:t>, 187, 2004). </a:t>
            </a:r>
            <a:endParaRPr lang="en-JP" sz="3200" dirty="0"/>
          </a:p>
        </p:txBody>
      </p:sp>
      <p:sp>
        <p:nvSpPr>
          <p:cNvPr id="43" name="正方形/長方形 142">
            <a:extLst>
              <a:ext uri="{FF2B5EF4-FFF2-40B4-BE49-F238E27FC236}">
                <a16:creationId xmlns:a16="http://schemas.microsoft.com/office/drawing/2014/main" id="{4659869D-6440-8325-2375-B7D74C1E140A}"/>
              </a:ext>
            </a:extLst>
          </p:cNvPr>
          <p:cNvSpPr/>
          <p:nvPr/>
        </p:nvSpPr>
        <p:spPr>
          <a:xfrm>
            <a:off x="10880933" y="38477917"/>
            <a:ext cx="8177192" cy="2554545"/>
          </a:xfrm>
          <a:prstGeom prst="rect">
            <a:avLst/>
          </a:prstGeom>
        </p:spPr>
        <p:txBody>
          <a:bodyPr wrap="square">
            <a:spAutoFit/>
          </a:bodyPr>
          <a:lstStyle/>
          <a:p>
            <a:pPr marL="457200" indent="-457200">
              <a:buFont typeface="Wingdings" pitchFamily="2" charset="2"/>
              <a:buChar char="q"/>
            </a:pPr>
            <a:r>
              <a:rPr lang="en-US" sz="3200" dirty="0"/>
              <a:t>The excellent </a:t>
            </a:r>
            <a:r>
              <a:rPr lang="en-US" sz="3200" dirty="0">
                <a:solidFill>
                  <a:srgbClr val="FF0000"/>
                </a:solidFill>
              </a:rPr>
              <a:t>agreement</a:t>
            </a:r>
            <a:r>
              <a:rPr lang="en-US" sz="3200" dirty="0"/>
              <a:t> between the </a:t>
            </a:r>
            <a:r>
              <a:rPr lang="en-US" sz="3200" dirty="0">
                <a:solidFill>
                  <a:srgbClr val="FF0000"/>
                </a:solidFill>
              </a:rPr>
              <a:t>theoretical</a:t>
            </a:r>
            <a:r>
              <a:rPr lang="en-US" sz="3200" dirty="0"/>
              <a:t> results and </a:t>
            </a:r>
            <a:r>
              <a:rPr lang="en-US" sz="3200" dirty="0">
                <a:solidFill>
                  <a:srgbClr val="FF0000"/>
                </a:solidFill>
              </a:rPr>
              <a:t>measurements</a:t>
            </a:r>
            <a:r>
              <a:rPr lang="en-US" sz="3200" dirty="0"/>
              <a:t> up to at least 100 MHz, sufficient for the RCS.</a:t>
            </a:r>
            <a:endParaRPr lang="en-US" altLang="ja-JP" sz="3200" dirty="0"/>
          </a:p>
          <a:p>
            <a:pPr marL="457200" indent="-457200">
              <a:buFont typeface="Wingdings" pitchFamily="2" charset="2"/>
              <a:buChar char="q"/>
            </a:pPr>
            <a:r>
              <a:rPr lang="en-US" altLang="ja-JP" sz="3200" dirty="0"/>
              <a:t>The heating due to the beam is </a:t>
            </a:r>
            <a:r>
              <a:rPr lang="en-US" altLang="ja-JP" sz="3200" dirty="0">
                <a:solidFill>
                  <a:srgbClr val="FF0000"/>
                </a:solidFill>
              </a:rPr>
              <a:t>~0.5 W/chamber</a:t>
            </a:r>
            <a:r>
              <a:rPr lang="en-US" altLang="ja-JP" sz="3200" dirty="0"/>
              <a:t>, acceptable. </a:t>
            </a:r>
          </a:p>
        </p:txBody>
      </p:sp>
      <p:sp>
        <p:nvSpPr>
          <p:cNvPr id="31" name="テキスト ボックス 74">
            <a:extLst>
              <a:ext uri="{FF2B5EF4-FFF2-40B4-BE49-F238E27FC236}">
                <a16:creationId xmlns:a16="http://schemas.microsoft.com/office/drawing/2014/main" id="{A55F98CD-6B5D-3180-3691-EC1BBB948A5C}"/>
              </a:ext>
            </a:extLst>
          </p:cNvPr>
          <p:cNvSpPr txBox="1"/>
          <p:nvPr/>
        </p:nvSpPr>
        <p:spPr>
          <a:xfrm>
            <a:off x="11385185" y="30321949"/>
            <a:ext cx="7730683" cy="646331"/>
          </a:xfrm>
          <a:prstGeom prst="rect">
            <a:avLst/>
          </a:prstGeom>
          <a:noFill/>
        </p:spPr>
        <p:txBody>
          <a:bodyPr wrap="square" rtlCol="0">
            <a:spAutoFit/>
          </a:bodyPr>
          <a:lstStyle/>
          <a:p>
            <a:pPr marL="571500" indent="-571500">
              <a:buFont typeface="Wingdings" pitchFamily="2" charset="2"/>
              <a:buChar char="v"/>
            </a:pPr>
            <a:r>
              <a:rPr lang="en-US" altLang="ja-JP" sz="3600" i="1" u="sng" dirty="0">
                <a:solidFill>
                  <a:srgbClr val="0432FF"/>
                </a:solidFill>
              </a:rPr>
              <a:t>Comparison to the measurements  </a:t>
            </a:r>
            <a:endParaRPr kumimoji="1" lang="ja-JP" altLang="en-US" sz="3600" i="1" u="sng">
              <a:solidFill>
                <a:srgbClr val="0432FF"/>
              </a:solidFill>
            </a:endParaRPr>
          </a:p>
        </p:txBody>
      </p:sp>
      <p:sp>
        <p:nvSpPr>
          <p:cNvPr id="44" name="正方形/長方形 142">
            <a:extLst>
              <a:ext uri="{FF2B5EF4-FFF2-40B4-BE49-F238E27FC236}">
                <a16:creationId xmlns:a16="http://schemas.microsoft.com/office/drawing/2014/main" id="{3B1F124B-8F70-0700-F4E0-DFEBEE0AEFAF}"/>
              </a:ext>
            </a:extLst>
          </p:cNvPr>
          <p:cNvSpPr/>
          <p:nvPr/>
        </p:nvSpPr>
        <p:spPr>
          <a:xfrm>
            <a:off x="19197550" y="34393597"/>
            <a:ext cx="8774843" cy="6494085"/>
          </a:xfrm>
          <a:prstGeom prst="rect">
            <a:avLst/>
          </a:prstGeom>
        </p:spPr>
        <p:txBody>
          <a:bodyPr wrap="square">
            <a:spAutoFit/>
          </a:bodyPr>
          <a:lstStyle/>
          <a:p>
            <a:pPr marL="457200" indent="-457200">
              <a:buFont typeface="Wingdings" pitchFamily="2" charset="2"/>
              <a:buChar char="q"/>
            </a:pPr>
            <a:r>
              <a:rPr lang="en-US" altLang="ja-JP" sz="3200" dirty="0">
                <a:solidFill>
                  <a:srgbClr val="FF0000"/>
                </a:solidFill>
              </a:rPr>
              <a:t>Four bending magnets, including the chambers,</a:t>
            </a:r>
            <a:r>
              <a:rPr lang="en-US" altLang="ja-JP" sz="3200" dirty="0"/>
              <a:t> </a:t>
            </a:r>
            <a:r>
              <a:rPr lang="en-US" altLang="ja-JP" sz="3200" dirty="0">
                <a:solidFill>
                  <a:srgbClr val="FF0000"/>
                </a:solidFill>
              </a:rPr>
              <a:t>must be perfectly identical </a:t>
            </a:r>
            <a:r>
              <a:rPr lang="en-US" altLang="ja-JP" sz="3200" dirty="0"/>
              <a:t>because a trapezoidal magnetic field is excited at the injection period, causing </a:t>
            </a:r>
            <a:r>
              <a:rPr lang="en-US" altLang="ja-JP" sz="3200" dirty="0">
                <a:solidFill>
                  <a:srgbClr val="FF0000"/>
                </a:solidFill>
                <a:latin typeface="Symbol" pitchFamily="2" charset="2"/>
              </a:rPr>
              <a:t>D</a:t>
            </a:r>
            <a:r>
              <a:rPr lang="en-US" altLang="ja-JP" sz="3200" dirty="0">
                <a:solidFill>
                  <a:srgbClr val="FF0000"/>
                </a:solidFill>
              </a:rPr>
              <a:t>B/</a:t>
            </a:r>
            <a:r>
              <a:rPr lang="en-US" altLang="ja-JP" sz="3200" dirty="0" err="1">
                <a:solidFill>
                  <a:srgbClr val="FF0000"/>
                </a:solidFill>
              </a:rPr>
              <a:t>B</a:t>
            </a:r>
            <a:r>
              <a:rPr lang="en-US" altLang="ja-JP" sz="3200" baseline="-25000" dirty="0" err="1">
                <a:solidFill>
                  <a:srgbClr val="FF0000"/>
                </a:solidFill>
              </a:rPr>
              <a:t>ext</a:t>
            </a:r>
            <a:r>
              <a:rPr lang="en-US" altLang="ja-JP" sz="3200" dirty="0">
                <a:solidFill>
                  <a:srgbClr val="FF0000"/>
                </a:solidFill>
              </a:rPr>
              <a:t> &gt; 0.018  </a:t>
            </a:r>
            <a:r>
              <a:rPr lang="en-US" altLang="ja-JP" sz="3200" dirty="0"/>
              <a:t>for each chamber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PRAB </a:t>
            </a:r>
            <a:r>
              <a:rPr lang="en-US" altLang="ja-JP" sz="3200" b="1" dirty="0">
                <a:solidFill>
                  <a:srgbClr val="0070C0"/>
                </a:solidFill>
              </a:rPr>
              <a:t>12</a:t>
            </a:r>
            <a:r>
              <a:rPr lang="en-US" altLang="ja-JP" sz="3200" dirty="0">
                <a:solidFill>
                  <a:srgbClr val="0070C0"/>
                </a:solidFill>
              </a:rPr>
              <a:t>, 032401, 2009)</a:t>
            </a:r>
            <a:r>
              <a:rPr lang="en-US" altLang="ja-JP" sz="3200" dirty="0"/>
              <a:t>).  </a:t>
            </a:r>
          </a:p>
          <a:p>
            <a:pPr marL="457200" indent="-457200">
              <a:buFont typeface="Wingdings" pitchFamily="2" charset="2"/>
              <a:buChar char="q"/>
            </a:pPr>
            <a:r>
              <a:rPr lang="en-US" altLang="ja-JP" sz="3200" dirty="0"/>
              <a:t>The identity was significantly violated at 181 MeV injection, causing huge beam losses at </a:t>
            </a:r>
            <a:r>
              <a:rPr lang="en-US" altLang="ja-JP" sz="3200" dirty="0" err="1">
                <a:latin typeface="Symbol" pitchFamily="2" charset="2"/>
              </a:rPr>
              <a:t>n</a:t>
            </a:r>
            <a:r>
              <a:rPr lang="en-US" altLang="ja-JP" sz="3200" baseline="-25000" dirty="0" err="1"/>
              <a:t>x</a:t>
            </a:r>
            <a:r>
              <a:rPr lang="en-US" altLang="ja-JP" sz="3200" dirty="0"/>
              <a:t>=</a:t>
            </a:r>
            <a:r>
              <a:rPr lang="en-US" altLang="ja-JP" sz="3200" dirty="0" err="1">
                <a:latin typeface="Symbol" pitchFamily="2" charset="2"/>
              </a:rPr>
              <a:t>n</a:t>
            </a:r>
            <a:r>
              <a:rPr lang="en-US" altLang="ja-JP" sz="3200" baseline="-25000" dirty="0" err="1"/>
              <a:t>y</a:t>
            </a:r>
            <a:r>
              <a:rPr lang="en-US" altLang="ja-JP" sz="3200" dirty="0"/>
              <a:t>=6.2, analytically explained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JPS Conf. Proc. </a:t>
            </a:r>
            <a:r>
              <a:rPr lang="en-US" altLang="ja-JP" sz="3200" b="1" dirty="0">
                <a:solidFill>
                  <a:srgbClr val="0070C0"/>
                </a:solidFill>
              </a:rPr>
              <a:t>8</a:t>
            </a:r>
            <a:r>
              <a:rPr lang="en-US" altLang="ja-JP" sz="3200" dirty="0">
                <a:solidFill>
                  <a:srgbClr val="0070C0"/>
                </a:solidFill>
              </a:rPr>
              <a:t>, 012003, 2015)</a:t>
            </a:r>
            <a:r>
              <a:rPr lang="en-US" altLang="ja-JP" sz="3200" dirty="0"/>
              <a:t>.    </a:t>
            </a:r>
          </a:p>
          <a:p>
            <a:pPr marL="457200" indent="-457200">
              <a:buFont typeface="Wingdings" pitchFamily="2" charset="2"/>
              <a:buChar char="q"/>
            </a:pPr>
            <a:r>
              <a:rPr lang="en-US" altLang="ja-JP" sz="3200" dirty="0"/>
              <a:t>After 400 MeV upgrade, </a:t>
            </a:r>
            <a:r>
              <a:rPr lang="en-US" altLang="ja-JP" sz="3200" dirty="0">
                <a:solidFill>
                  <a:srgbClr val="FF0000"/>
                </a:solidFill>
              </a:rPr>
              <a:t>beam losses </a:t>
            </a:r>
            <a:r>
              <a:rPr lang="en-US" altLang="ja-JP" sz="3200" dirty="0"/>
              <a:t>at </a:t>
            </a:r>
            <a:r>
              <a:rPr lang="en-US" altLang="ja-JP" sz="3200" dirty="0" err="1">
                <a:latin typeface="Symbol" pitchFamily="2" charset="2"/>
              </a:rPr>
              <a:t>n</a:t>
            </a:r>
            <a:r>
              <a:rPr lang="en-US" altLang="ja-JP" sz="3200" baseline="-25000" dirty="0" err="1"/>
              <a:t>x</a:t>
            </a:r>
            <a:r>
              <a:rPr lang="en-US" altLang="ja-JP" sz="3200" dirty="0"/>
              <a:t>=6.14 are still observed, explained analytically (</a:t>
            </a:r>
            <a:r>
              <a:rPr lang="en-US" altLang="ja-JP" sz="3200" dirty="0">
                <a:solidFill>
                  <a:srgbClr val="0070C0"/>
                </a:solidFill>
              </a:rPr>
              <a:t>Shobuda </a:t>
            </a:r>
            <a:r>
              <a:rPr lang="en-US" altLang="ja-JP" sz="3200" i="1" dirty="0">
                <a:solidFill>
                  <a:srgbClr val="0070C0"/>
                </a:solidFill>
              </a:rPr>
              <a:t>et al</a:t>
            </a:r>
            <a:r>
              <a:rPr lang="en-US" altLang="ja-JP" sz="3200" dirty="0">
                <a:solidFill>
                  <a:srgbClr val="0070C0"/>
                </a:solidFill>
              </a:rPr>
              <a:t>, JPS Conf. Proc. </a:t>
            </a:r>
            <a:r>
              <a:rPr lang="en-US" altLang="ja-JP" sz="3200" b="1" dirty="0">
                <a:solidFill>
                  <a:srgbClr val="0070C0"/>
                </a:solidFill>
              </a:rPr>
              <a:t>8</a:t>
            </a:r>
            <a:r>
              <a:rPr lang="en-US" altLang="ja-JP" sz="3200" dirty="0">
                <a:solidFill>
                  <a:srgbClr val="0070C0"/>
                </a:solidFill>
              </a:rPr>
              <a:t>, 012003, 2015)</a:t>
            </a:r>
            <a:r>
              <a:rPr lang="en-US" altLang="ja-JP" sz="3200" dirty="0"/>
              <a:t> </a:t>
            </a:r>
            <a:r>
              <a:rPr lang="en-US" altLang="ja-JP" sz="3200" dirty="0">
                <a:solidFill>
                  <a:srgbClr val="FF0000"/>
                </a:solidFill>
              </a:rPr>
              <a:t>because of partial recovery of the identity.</a:t>
            </a:r>
          </a:p>
        </p:txBody>
      </p:sp>
      <p:cxnSp>
        <p:nvCxnSpPr>
          <p:cNvPr id="53" name="Straight Connector 52">
            <a:extLst>
              <a:ext uri="{FF2B5EF4-FFF2-40B4-BE49-F238E27FC236}">
                <a16:creationId xmlns:a16="http://schemas.microsoft.com/office/drawing/2014/main" id="{E8C5AEB7-BAC9-8A6D-EB11-BC677B773EE9}"/>
              </a:ext>
            </a:extLst>
          </p:cNvPr>
          <p:cNvCxnSpPr/>
          <p:nvPr/>
        </p:nvCxnSpPr>
        <p:spPr>
          <a:xfrm>
            <a:off x="105611" y="11718832"/>
            <a:ext cx="27729974" cy="0"/>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23CFCA78-F29E-5191-8744-75D70D16B7D4}"/>
              </a:ext>
            </a:extLst>
          </p:cNvPr>
          <p:cNvCxnSpPr/>
          <p:nvPr/>
        </p:nvCxnSpPr>
        <p:spPr>
          <a:xfrm>
            <a:off x="136091" y="41071072"/>
            <a:ext cx="27729974" cy="0"/>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C7A053FB-B076-8F8E-73DE-5E84177C83CA}"/>
              </a:ext>
            </a:extLst>
          </p:cNvPr>
          <p:cNvCxnSpPr/>
          <p:nvPr/>
        </p:nvCxnSpPr>
        <p:spPr>
          <a:xfrm>
            <a:off x="166571" y="4677952"/>
            <a:ext cx="27729974" cy="0"/>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47D25B59-386D-9A11-06D4-5F55DADF3573}"/>
              </a:ext>
            </a:extLst>
          </p:cNvPr>
          <p:cNvCxnSpPr/>
          <p:nvPr/>
        </p:nvCxnSpPr>
        <p:spPr>
          <a:xfrm>
            <a:off x="19362927" y="28176300"/>
            <a:ext cx="8388216" cy="0"/>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7601</TotalTime>
  <Words>1284</Words>
  <Application>Microsoft Macintosh PowerPoint</Application>
  <PresentationFormat>Custom</PresentationFormat>
  <Paragraphs>91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Hiragino Maru Gothic Pro W4</vt:lpstr>
      <vt:lpstr>Arial</vt:lpstr>
      <vt:lpstr>Calibri</vt:lpstr>
      <vt:lpstr>Symbol</vt:lpstr>
      <vt:lpstr>Wingdings</vt:lpstr>
      <vt:lpstr>Office テーマ</vt:lpstr>
      <vt:lpstr>PowerPoint Presentation</vt:lpstr>
    </vt:vector>
  </TitlesOfParts>
  <Company>JAEA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shobuda yoshihiro</dc:creator>
  <cp:lastModifiedBy>菖蒲田義博</cp:lastModifiedBy>
  <cp:revision>1225</cp:revision>
  <cp:lastPrinted>2024-10-01T08:27:30Z</cp:lastPrinted>
  <dcterms:created xsi:type="dcterms:W3CDTF">2011-09-06T05:56:05Z</dcterms:created>
  <dcterms:modified xsi:type="dcterms:W3CDTF">2026-01-15T05:18:51Z</dcterms:modified>
</cp:coreProperties>
</file>