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 ContentType="image/tiff"/>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30"/>
  </p:notesMasterIdLst>
  <p:handoutMasterIdLst>
    <p:handoutMasterId r:id="rId31"/>
  </p:handoutMasterIdLst>
  <p:sldIdLst>
    <p:sldId id="497" r:id="rId5"/>
    <p:sldId id="959" r:id="rId6"/>
    <p:sldId id="1889" r:id="rId7"/>
    <p:sldId id="1879" r:id="rId8"/>
    <p:sldId id="1880" r:id="rId9"/>
    <p:sldId id="1881" r:id="rId10"/>
    <p:sldId id="974" r:id="rId11"/>
    <p:sldId id="1882" r:id="rId12"/>
    <p:sldId id="1883" r:id="rId13"/>
    <p:sldId id="1877" r:id="rId14"/>
    <p:sldId id="1885" r:id="rId15"/>
    <p:sldId id="1884" r:id="rId16"/>
    <p:sldId id="1886" r:id="rId17"/>
    <p:sldId id="1903" r:id="rId18"/>
    <p:sldId id="1888" r:id="rId19"/>
    <p:sldId id="1890" r:id="rId20"/>
    <p:sldId id="1901" r:id="rId21"/>
    <p:sldId id="1902" r:id="rId22"/>
    <p:sldId id="1892" r:id="rId23"/>
    <p:sldId id="1893" r:id="rId24"/>
    <p:sldId id="1895" r:id="rId25"/>
    <p:sldId id="1905" r:id="rId26"/>
    <p:sldId id="1906" r:id="rId27"/>
    <p:sldId id="1896" r:id="rId28"/>
    <p:sldId id="1897" r:id="rId29"/>
  </p:sldIdLst>
  <p:sldSz cx="12192000" cy="6858000"/>
  <p:notesSz cx="6858000" cy="9144000"/>
  <p:defaultTextStyle>
    <a:defPPr>
      <a:defRPr lang="fr-FR"/>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8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50"/>
    <a:srgbClr val="0066FF"/>
    <a:srgbClr val="FF0000"/>
    <a:srgbClr val="FF9933"/>
    <a:srgbClr val="0000FF"/>
    <a:srgbClr val="FFFFFF"/>
    <a:srgbClr val="FF6600"/>
    <a:srgbClr val="3333FF"/>
    <a:srgbClr val="FF00FF"/>
    <a:srgbClr val="B2B2B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27" autoAdjust="0"/>
    <p:restoredTop sz="93409" autoAdjust="0"/>
  </p:normalViewPr>
  <p:slideViewPr>
    <p:cSldViewPr snapToObjects="1" showGuides="1">
      <p:cViewPr>
        <p:scale>
          <a:sx n="75" d="100"/>
          <a:sy n="75" d="100"/>
        </p:scale>
        <p:origin x="414" y="1290"/>
      </p:cViewPr>
      <p:guideLst>
        <p:guide orient="horz" pos="4080"/>
        <p:guide pos="3840"/>
      </p:guideLst>
    </p:cSldViewPr>
  </p:slideViewPr>
  <p:notesTextViewPr>
    <p:cViewPr>
      <p:scale>
        <a:sx n="100" d="100"/>
        <a:sy n="100" d="100"/>
      </p:scale>
      <p:origin x="0" y="0"/>
    </p:cViewPr>
  </p:notesTextViewPr>
  <p:sorterViewPr>
    <p:cViewPr>
      <p:scale>
        <a:sx n="200" d="100"/>
        <a:sy n="2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14FADA-4061-4798-AFCA-9F3C52DC33EB}"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GB"/>
        </a:p>
      </dgm:t>
    </dgm:pt>
    <dgm:pt modelId="{7CAA31DE-FEB6-46C7-BBDE-EB9C2D28D51D}">
      <dgm:prSet phldrT="[Text]" custT="1"/>
      <dgm:spPr/>
      <dgm:t>
        <a:bodyPr/>
        <a:lstStyle/>
        <a:p>
          <a:pPr algn="ctr"/>
          <a:r>
            <a:rPr lang="en-US" sz="800" b="1" dirty="0"/>
            <a:t>MQXFB03</a:t>
          </a:r>
        </a:p>
        <a:p>
          <a:pPr algn="ctr"/>
          <a:r>
            <a:rPr lang="en-US" sz="600" i="1" dirty="0"/>
            <a:t>May-June 2023</a:t>
          </a:r>
          <a:endParaRPr lang="en-GB" sz="800" b="1" dirty="0"/>
        </a:p>
      </dgm:t>
    </dgm:pt>
    <dgm:pt modelId="{E4EC6531-941C-4BB7-91CA-A3C4DD90A8CB}" type="parTrans" cxnId="{FC5989C9-CDA8-43BC-988B-C203432AA332}">
      <dgm:prSet/>
      <dgm:spPr/>
      <dgm:t>
        <a:bodyPr/>
        <a:lstStyle/>
        <a:p>
          <a:endParaRPr lang="en-GB" sz="2000"/>
        </a:p>
      </dgm:t>
    </dgm:pt>
    <dgm:pt modelId="{65DDBE94-521E-4292-85C8-AAEE0B12D9E2}" type="sibTrans" cxnId="{FC5989C9-CDA8-43BC-988B-C203432AA332}">
      <dgm:prSet/>
      <dgm:spPr/>
      <dgm:t>
        <a:bodyPr/>
        <a:lstStyle/>
        <a:p>
          <a:endParaRPr lang="en-GB" sz="2000"/>
        </a:p>
      </dgm:t>
    </dgm:pt>
    <dgm:pt modelId="{AAC2862A-DB04-4C19-AACF-F93D75A229A0}">
      <dgm:prSet phldrT="[Text]" custT="1"/>
      <dgm:spPr/>
      <dgm:t>
        <a:bodyPr/>
        <a:lstStyle/>
        <a:p>
          <a:pPr algn="ctr"/>
          <a:r>
            <a:rPr lang="en-US" sz="800" b="1" dirty="0"/>
            <a:t>MQXFB04</a:t>
          </a:r>
        </a:p>
        <a:p>
          <a:pPr algn="ctr"/>
          <a:r>
            <a:rPr lang="en-US" sz="600" dirty="0"/>
            <a:t>Sept-Oct 2023</a:t>
          </a:r>
          <a:endParaRPr lang="en-GB" sz="800" b="1" dirty="0"/>
        </a:p>
      </dgm:t>
    </dgm:pt>
    <dgm:pt modelId="{8A85CC1F-7BF7-4928-BBAE-940BBF80B937}" type="parTrans" cxnId="{A1360BE4-BB0B-49D7-9D6A-B52AB3CA2A3B}">
      <dgm:prSet/>
      <dgm:spPr/>
      <dgm:t>
        <a:bodyPr/>
        <a:lstStyle/>
        <a:p>
          <a:endParaRPr lang="en-GB" sz="2000"/>
        </a:p>
      </dgm:t>
    </dgm:pt>
    <dgm:pt modelId="{1055FEBE-F7C4-4AEE-936A-0CFF0CB57E60}" type="sibTrans" cxnId="{A1360BE4-BB0B-49D7-9D6A-B52AB3CA2A3B}">
      <dgm:prSet/>
      <dgm:spPr/>
      <dgm:t>
        <a:bodyPr/>
        <a:lstStyle/>
        <a:p>
          <a:endParaRPr lang="en-GB" sz="2000"/>
        </a:p>
      </dgm:t>
    </dgm:pt>
    <dgm:pt modelId="{956C0297-E502-4561-A369-EA7EA363CD18}">
      <dgm:prSet phldrT="[Text]" custT="1"/>
      <dgm:spPr/>
      <dgm:t>
        <a:bodyPr/>
        <a:lstStyle/>
        <a:p>
          <a:pPr algn="ctr"/>
          <a:r>
            <a:rPr lang="en-US" sz="800" b="1" dirty="0"/>
            <a:t>MQXFB05</a:t>
          </a:r>
        </a:p>
        <a:p>
          <a:pPr algn="ctr"/>
          <a:r>
            <a:rPr lang="en-US" sz="600" i="1" dirty="0"/>
            <a:t>Feb-March 2024</a:t>
          </a:r>
          <a:endParaRPr lang="en-GB" sz="800" b="1" dirty="0"/>
        </a:p>
      </dgm:t>
    </dgm:pt>
    <dgm:pt modelId="{8CD368EC-51A9-45CE-9F4B-8E0527FD693E}" type="parTrans" cxnId="{A8617CAC-A55F-4E11-87F6-76A3F05B42EF}">
      <dgm:prSet/>
      <dgm:spPr/>
      <dgm:t>
        <a:bodyPr/>
        <a:lstStyle/>
        <a:p>
          <a:endParaRPr lang="en-GB" sz="2000"/>
        </a:p>
      </dgm:t>
    </dgm:pt>
    <dgm:pt modelId="{8F0D6C25-6B39-43ED-801D-C4398BDD19F1}" type="sibTrans" cxnId="{A8617CAC-A55F-4E11-87F6-76A3F05B42EF}">
      <dgm:prSet/>
      <dgm:spPr/>
      <dgm:t>
        <a:bodyPr/>
        <a:lstStyle/>
        <a:p>
          <a:endParaRPr lang="en-GB" sz="2000"/>
        </a:p>
      </dgm:t>
    </dgm:pt>
    <dgm:pt modelId="{025A7D19-7545-4B6F-B293-61CB1F221435}">
      <dgm:prSet phldrT="[Text]" custT="1"/>
      <dgm:spPr/>
      <dgm:t>
        <a:bodyPr/>
        <a:lstStyle/>
        <a:p>
          <a:pPr algn="ctr"/>
          <a:r>
            <a:rPr lang="en-US" sz="800" b="1" dirty="0"/>
            <a:t>MQXFB06</a:t>
          </a:r>
        </a:p>
        <a:p>
          <a:pPr algn="ctr"/>
          <a:r>
            <a:rPr lang="en-US" sz="600" i="1" dirty="0"/>
            <a:t>May-June 2024</a:t>
          </a:r>
          <a:endParaRPr lang="en-GB" sz="800" b="1" dirty="0"/>
        </a:p>
      </dgm:t>
    </dgm:pt>
    <dgm:pt modelId="{033FECAE-617A-4E6D-97F5-C58176BB444A}" type="parTrans" cxnId="{AE4106B6-C655-41E1-BE1F-0DDFA5876246}">
      <dgm:prSet/>
      <dgm:spPr/>
      <dgm:t>
        <a:bodyPr/>
        <a:lstStyle/>
        <a:p>
          <a:endParaRPr lang="en-GB" sz="2000"/>
        </a:p>
      </dgm:t>
    </dgm:pt>
    <dgm:pt modelId="{DDD140F0-12A6-43FC-A5A6-DA71AE44A90D}" type="sibTrans" cxnId="{AE4106B6-C655-41E1-BE1F-0DDFA5876246}">
      <dgm:prSet/>
      <dgm:spPr/>
      <dgm:t>
        <a:bodyPr/>
        <a:lstStyle/>
        <a:p>
          <a:endParaRPr lang="en-GB" sz="2000"/>
        </a:p>
      </dgm:t>
    </dgm:pt>
    <dgm:pt modelId="{3E1CA968-2ED4-4904-B5E0-DA7CE28FE946}">
      <dgm:prSet phldrT="[Text]" custT="1"/>
      <dgm:spPr/>
      <dgm:t>
        <a:bodyPr/>
        <a:lstStyle/>
        <a:p>
          <a:pPr algn="ctr"/>
          <a:r>
            <a:rPr lang="en-US" sz="800" b="1" dirty="0"/>
            <a:t>MQXFB08 </a:t>
          </a:r>
        </a:p>
        <a:p>
          <a:pPr algn="ctr"/>
          <a:r>
            <a:rPr lang="en-US" sz="600" i="1" dirty="0"/>
            <a:t>Nov-Dec. 2024</a:t>
          </a:r>
          <a:endParaRPr lang="en-GB" sz="800" b="1" dirty="0"/>
        </a:p>
      </dgm:t>
    </dgm:pt>
    <dgm:pt modelId="{D6539836-E0E6-4A55-9C98-924BE9B6EC8A}" type="parTrans" cxnId="{9D5B6E86-1C96-4F49-BE05-61A8ABDDE619}">
      <dgm:prSet/>
      <dgm:spPr/>
      <dgm:t>
        <a:bodyPr/>
        <a:lstStyle/>
        <a:p>
          <a:endParaRPr lang="en-GB" sz="2000"/>
        </a:p>
      </dgm:t>
    </dgm:pt>
    <dgm:pt modelId="{92B508D1-E934-49D3-B65D-CF2FA3EBBB09}" type="sibTrans" cxnId="{9D5B6E86-1C96-4F49-BE05-61A8ABDDE619}">
      <dgm:prSet/>
      <dgm:spPr/>
      <dgm:t>
        <a:bodyPr/>
        <a:lstStyle/>
        <a:p>
          <a:endParaRPr lang="en-GB" sz="2000"/>
        </a:p>
      </dgm:t>
    </dgm:pt>
    <dgm:pt modelId="{304A3E81-E744-4DDE-8C03-F2571CB9C14B}">
      <dgm:prSet phldrT="[Text]" custT="1"/>
      <dgm:spPr/>
      <dgm:t>
        <a:bodyPr/>
        <a:lstStyle/>
        <a:p>
          <a:pPr algn="ctr"/>
          <a:r>
            <a:rPr lang="en-US" sz="800" b="1" dirty="0"/>
            <a:t>MQXFB07</a:t>
          </a:r>
        </a:p>
        <a:p>
          <a:pPr algn="ctr"/>
          <a:r>
            <a:rPr lang="en-US" sz="600" i="1" dirty="0"/>
            <a:t>Sept-Oct. 2024</a:t>
          </a:r>
          <a:endParaRPr lang="en-GB" sz="800" b="1" dirty="0"/>
        </a:p>
      </dgm:t>
    </dgm:pt>
    <dgm:pt modelId="{4EA35BE5-62BA-4C5E-A25C-B15D2CB3BD72}" type="parTrans" cxnId="{A0F749FE-38B1-4A83-90E9-EED34409769B}">
      <dgm:prSet/>
      <dgm:spPr/>
      <dgm:t>
        <a:bodyPr/>
        <a:lstStyle/>
        <a:p>
          <a:endParaRPr lang="en-GB" sz="2000"/>
        </a:p>
      </dgm:t>
    </dgm:pt>
    <dgm:pt modelId="{9AB6AD2F-62DB-4375-8294-EC56D7F6D181}" type="sibTrans" cxnId="{A0F749FE-38B1-4A83-90E9-EED34409769B}">
      <dgm:prSet/>
      <dgm:spPr/>
      <dgm:t>
        <a:bodyPr/>
        <a:lstStyle/>
        <a:p>
          <a:endParaRPr lang="en-GB" sz="2000"/>
        </a:p>
      </dgm:t>
    </dgm:pt>
    <dgm:pt modelId="{49A0561B-9A90-4738-AA7B-FA43C76E6319}">
      <dgm:prSet phldrT="[Text]" custT="1"/>
      <dgm:spPr/>
      <dgm:t>
        <a:bodyPr/>
        <a:lstStyle/>
        <a:p>
          <a:pPr algn="ctr"/>
          <a:r>
            <a:rPr lang="en-US" sz="800" b="1" dirty="0"/>
            <a:t>MQXFB09</a:t>
          </a:r>
        </a:p>
        <a:p>
          <a:pPr algn="ctr"/>
          <a:r>
            <a:rPr lang="en-US" sz="600" b="0" i="1" dirty="0"/>
            <a:t>Feb-March 2025</a:t>
          </a:r>
          <a:endParaRPr lang="en-GB" sz="600" b="1" dirty="0"/>
        </a:p>
      </dgm:t>
    </dgm:pt>
    <dgm:pt modelId="{9652120D-07AD-4D85-8D2A-235634474547}" type="parTrans" cxnId="{9B99B4B7-F3C2-4905-A202-8F1FFC5A40B0}">
      <dgm:prSet/>
      <dgm:spPr/>
      <dgm:t>
        <a:bodyPr/>
        <a:lstStyle/>
        <a:p>
          <a:endParaRPr lang="en-GB" sz="1400"/>
        </a:p>
      </dgm:t>
    </dgm:pt>
    <dgm:pt modelId="{33C4ADD3-1CD5-4D9B-A82A-CF5A77B41C28}" type="sibTrans" cxnId="{9B99B4B7-F3C2-4905-A202-8F1FFC5A40B0}">
      <dgm:prSet/>
      <dgm:spPr/>
      <dgm:t>
        <a:bodyPr/>
        <a:lstStyle/>
        <a:p>
          <a:endParaRPr lang="en-GB" sz="1400"/>
        </a:p>
      </dgm:t>
    </dgm:pt>
    <dgm:pt modelId="{9E910DEB-D12B-43C2-8E05-0D4EC595D4F4}">
      <dgm:prSet phldrT="[Text]" custT="1"/>
      <dgm:spPr/>
      <dgm:t>
        <a:bodyPr/>
        <a:lstStyle/>
        <a:p>
          <a:pPr algn="ctr"/>
          <a:r>
            <a:rPr lang="en-US" sz="800" b="1" dirty="0"/>
            <a:t>MQXFB10</a:t>
          </a:r>
        </a:p>
        <a:p>
          <a:pPr algn="ctr"/>
          <a:r>
            <a:rPr lang="en-US" sz="600" b="0" i="1" dirty="0"/>
            <a:t>May-June 2025</a:t>
          </a:r>
          <a:endParaRPr lang="en-GB" sz="600" b="0" i="1" dirty="0"/>
        </a:p>
      </dgm:t>
    </dgm:pt>
    <dgm:pt modelId="{BBE33066-A0F5-4C3F-9274-599352CF52B7}" type="parTrans" cxnId="{6DEA31B8-C69F-4A15-BCC1-A46A713AFA71}">
      <dgm:prSet/>
      <dgm:spPr/>
      <dgm:t>
        <a:bodyPr/>
        <a:lstStyle/>
        <a:p>
          <a:endParaRPr lang="en-GB" sz="1400"/>
        </a:p>
      </dgm:t>
    </dgm:pt>
    <dgm:pt modelId="{9EDF6F86-2178-4EA8-85F6-CB137B6CDCDB}" type="sibTrans" cxnId="{6DEA31B8-C69F-4A15-BCC1-A46A713AFA71}">
      <dgm:prSet/>
      <dgm:spPr/>
      <dgm:t>
        <a:bodyPr/>
        <a:lstStyle/>
        <a:p>
          <a:endParaRPr lang="en-GB" sz="1400"/>
        </a:p>
      </dgm:t>
    </dgm:pt>
    <dgm:pt modelId="{5DAF4D99-E33B-4C6D-BC09-847BE2F4332F}">
      <dgm:prSet phldrT="[Text]" custT="1"/>
      <dgm:spPr/>
      <dgm:t>
        <a:bodyPr/>
        <a:lstStyle/>
        <a:p>
          <a:pPr algn="ctr"/>
          <a:r>
            <a:rPr lang="en-US" sz="800" b="1" dirty="0"/>
            <a:t>MQXFB11</a:t>
          </a:r>
        </a:p>
        <a:p>
          <a:pPr algn="ctr"/>
          <a:r>
            <a:rPr lang="en-US" sz="600" b="0" i="1" dirty="0"/>
            <a:t>Sep.-Jan 2026</a:t>
          </a:r>
          <a:endParaRPr lang="en-GB" sz="600" b="0" i="1" dirty="0"/>
        </a:p>
      </dgm:t>
    </dgm:pt>
    <dgm:pt modelId="{C7FF5B4C-FD5F-4329-8491-8A6108067B42}" type="parTrans" cxnId="{B0DE3CB6-0959-4308-B788-6F4693E1D8C1}">
      <dgm:prSet/>
      <dgm:spPr/>
      <dgm:t>
        <a:bodyPr/>
        <a:lstStyle/>
        <a:p>
          <a:endParaRPr lang="en-GB"/>
        </a:p>
      </dgm:t>
    </dgm:pt>
    <dgm:pt modelId="{7C4B3F5F-D194-4295-8AA1-7B6305FB3658}" type="sibTrans" cxnId="{B0DE3CB6-0959-4308-B788-6F4693E1D8C1}">
      <dgm:prSet/>
      <dgm:spPr/>
      <dgm:t>
        <a:bodyPr/>
        <a:lstStyle/>
        <a:p>
          <a:endParaRPr lang="en-GB"/>
        </a:p>
      </dgm:t>
    </dgm:pt>
    <dgm:pt modelId="{4E3759A7-C883-4DDC-BDF6-1283E4978662}">
      <dgm:prSet phldrT="[Text]" custT="1"/>
      <dgm:spPr/>
      <dgm:t>
        <a:bodyPr/>
        <a:lstStyle/>
        <a:p>
          <a:pPr algn="ctr"/>
          <a:r>
            <a:rPr lang="en-US" sz="600" b="1" dirty="0"/>
            <a:t>MQXFB12</a:t>
          </a:r>
        </a:p>
        <a:p>
          <a:pPr algn="ctr"/>
          <a:r>
            <a:rPr lang="en-US" sz="600" b="0" i="1" dirty="0"/>
            <a:t>Feb.-March 2026</a:t>
          </a:r>
          <a:endParaRPr lang="en-GB" sz="600" b="0" i="1" dirty="0"/>
        </a:p>
      </dgm:t>
    </dgm:pt>
    <dgm:pt modelId="{AD017A03-456E-4AB5-B808-CEA563134339}" type="parTrans" cxnId="{D624A7E8-26DF-459F-93F6-19E58CCFBB7B}">
      <dgm:prSet/>
      <dgm:spPr/>
      <dgm:t>
        <a:bodyPr/>
        <a:lstStyle/>
        <a:p>
          <a:endParaRPr lang="en-GB"/>
        </a:p>
      </dgm:t>
    </dgm:pt>
    <dgm:pt modelId="{CD733AD4-66C6-4C41-926B-B7462F705446}" type="sibTrans" cxnId="{D624A7E8-26DF-459F-93F6-19E58CCFBB7B}">
      <dgm:prSet/>
      <dgm:spPr/>
      <dgm:t>
        <a:bodyPr/>
        <a:lstStyle/>
        <a:p>
          <a:endParaRPr lang="en-GB"/>
        </a:p>
      </dgm:t>
    </dgm:pt>
    <dgm:pt modelId="{20789C90-880B-4B91-81C7-D9859DAC32E3}">
      <dgm:prSet phldrT="[Text]" custT="1"/>
      <dgm:spPr/>
      <dgm:t>
        <a:bodyPr/>
        <a:lstStyle/>
        <a:p>
          <a:pPr algn="ctr"/>
          <a:r>
            <a:rPr lang="en-US" sz="600" b="1" dirty="0"/>
            <a:t>MQXFB09b</a:t>
          </a:r>
        </a:p>
        <a:p>
          <a:pPr algn="ctr"/>
          <a:r>
            <a:rPr lang="en-US" sz="600" b="0" i="1" dirty="0"/>
            <a:t>April-May 2026</a:t>
          </a:r>
          <a:endParaRPr lang="en-GB" sz="600" b="0" i="1" dirty="0"/>
        </a:p>
      </dgm:t>
    </dgm:pt>
    <dgm:pt modelId="{63E0B35A-6B0C-411B-82A1-B0FE08168230}" type="parTrans" cxnId="{F00AA53A-BF46-49D1-91C6-AEA16CB3929D}">
      <dgm:prSet/>
      <dgm:spPr/>
      <dgm:t>
        <a:bodyPr/>
        <a:lstStyle/>
        <a:p>
          <a:endParaRPr lang="en-GB"/>
        </a:p>
      </dgm:t>
    </dgm:pt>
    <dgm:pt modelId="{17666F14-C6A0-4616-9E84-DE20BC2204D7}" type="sibTrans" cxnId="{F00AA53A-BF46-49D1-91C6-AEA16CB3929D}">
      <dgm:prSet/>
      <dgm:spPr/>
      <dgm:t>
        <a:bodyPr/>
        <a:lstStyle/>
        <a:p>
          <a:endParaRPr lang="en-GB"/>
        </a:p>
      </dgm:t>
    </dgm:pt>
    <dgm:pt modelId="{2056C7FD-20DE-40CA-88BB-ED16EC42F7F1}" type="pres">
      <dgm:prSet presAssocID="{8014FADA-4061-4798-AFCA-9F3C52DC33EB}" presName="Name0" presStyleCnt="0">
        <dgm:presLayoutVars>
          <dgm:dir/>
          <dgm:resizeHandles val="exact"/>
        </dgm:presLayoutVars>
      </dgm:prSet>
      <dgm:spPr/>
    </dgm:pt>
    <dgm:pt modelId="{63872745-D0D4-4220-974A-2F3175D998FC}" type="pres">
      <dgm:prSet presAssocID="{8014FADA-4061-4798-AFCA-9F3C52DC33EB}" presName="arrow" presStyleLbl="bgShp" presStyleIdx="0" presStyleCnt="1" custScaleY="39297" custLinFactNeighborX="-67" custLinFactNeighborY="956"/>
      <dgm:spPr>
        <a:prstGeom prst="flowChartProcess">
          <a:avLst/>
        </a:prstGeom>
      </dgm:spPr>
    </dgm:pt>
    <dgm:pt modelId="{B946DDD7-3421-41AE-A5F5-D835BC9468C2}" type="pres">
      <dgm:prSet presAssocID="{8014FADA-4061-4798-AFCA-9F3C52DC33EB}" presName="points" presStyleCnt="0"/>
      <dgm:spPr/>
    </dgm:pt>
    <dgm:pt modelId="{640A93A6-5D6A-4896-BEFF-D4C9FB296284}" type="pres">
      <dgm:prSet presAssocID="{7CAA31DE-FEB6-46C7-BBDE-EB9C2D28D51D}" presName="compositeA" presStyleCnt="0"/>
      <dgm:spPr/>
    </dgm:pt>
    <dgm:pt modelId="{7A016483-8DAA-4A34-81DA-586AE7C7DD0B}" type="pres">
      <dgm:prSet presAssocID="{7CAA31DE-FEB6-46C7-BBDE-EB9C2D28D51D}" presName="textA" presStyleLbl="revTx" presStyleIdx="0" presStyleCnt="11">
        <dgm:presLayoutVars>
          <dgm:bulletEnabled val="1"/>
        </dgm:presLayoutVars>
      </dgm:prSet>
      <dgm:spPr/>
    </dgm:pt>
    <dgm:pt modelId="{F159ADA4-C9C9-4F08-A223-85D6793CF15D}" type="pres">
      <dgm:prSet presAssocID="{7CAA31DE-FEB6-46C7-BBDE-EB9C2D28D51D}" presName="circleA" presStyleLbl="node1" presStyleIdx="0" presStyleCnt="11"/>
      <dgm:spPr/>
    </dgm:pt>
    <dgm:pt modelId="{E9FD4B2B-6888-4BB1-908D-67BF7AA40A65}" type="pres">
      <dgm:prSet presAssocID="{7CAA31DE-FEB6-46C7-BBDE-EB9C2D28D51D}" presName="spaceA" presStyleCnt="0"/>
      <dgm:spPr/>
    </dgm:pt>
    <dgm:pt modelId="{2E5D198C-5985-4C28-A9B2-68512E0D653C}" type="pres">
      <dgm:prSet presAssocID="{65DDBE94-521E-4292-85C8-AAEE0B12D9E2}" presName="space" presStyleCnt="0"/>
      <dgm:spPr/>
    </dgm:pt>
    <dgm:pt modelId="{29D278CA-E2CB-49C5-9DBE-27F82E696D44}" type="pres">
      <dgm:prSet presAssocID="{AAC2862A-DB04-4C19-AACF-F93D75A229A0}" presName="compositeB" presStyleCnt="0"/>
      <dgm:spPr/>
    </dgm:pt>
    <dgm:pt modelId="{A73AF4C3-537B-4404-8499-02AB29020D81}" type="pres">
      <dgm:prSet presAssocID="{AAC2862A-DB04-4C19-AACF-F93D75A229A0}" presName="textB" presStyleLbl="revTx" presStyleIdx="1" presStyleCnt="11">
        <dgm:presLayoutVars>
          <dgm:bulletEnabled val="1"/>
        </dgm:presLayoutVars>
      </dgm:prSet>
      <dgm:spPr/>
    </dgm:pt>
    <dgm:pt modelId="{1154826E-4A5A-4F09-AA56-0BE731C9A74C}" type="pres">
      <dgm:prSet presAssocID="{AAC2862A-DB04-4C19-AACF-F93D75A229A0}" presName="circleB" presStyleLbl="node1" presStyleIdx="1" presStyleCnt="11"/>
      <dgm:spPr/>
    </dgm:pt>
    <dgm:pt modelId="{74704567-69C6-4930-8881-0A5A34CF1C1E}" type="pres">
      <dgm:prSet presAssocID="{AAC2862A-DB04-4C19-AACF-F93D75A229A0}" presName="spaceB" presStyleCnt="0"/>
      <dgm:spPr/>
    </dgm:pt>
    <dgm:pt modelId="{53D1937D-D288-4DF1-A42D-B20646F0AC89}" type="pres">
      <dgm:prSet presAssocID="{1055FEBE-F7C4-4AEE-936A-0CFF0CB57E60}" presName="space" presStyleCnt="0"/>
      <dgm:spPr/>
    </dgm:pt>
    <dgm:pt modelId="{B35AD2A6-9CEA-49A1-A061-C54C45534D89}" type="pres">
      <dgm:prSet presAssocID="{956C0297-E502-4561-A369-EA7EA363CD18}" presName="compositeA" presStyleCnt="0"/>
      <dgm:spPr/>
    </dgm:pt>
    <dgm:pt modelId="{B1A81A45-52A9-44CD-9195-E2AF1E7BD135}" type="pres">
      <dgm:prSet presAssocID="{956C0297-E502-4561-A369-EA7EA363CD18}" presName="textA" presStyleLbl="revTx" presStyleIdx="2" presStyleCnt="11">
        <dgm:presLayoutVars>
          <dgm:bulletEnabled val="1"/>
        </dgm:presLayoutVars>
      </dgm:prSet>
      <dgm:spPr/>
    </dgm:pt>
    <dgm:pt modelId="{30DD1476-57BE-4E5F-B2BB-30226A6690E7}" type="pres">
      <dgm:prSet presAssocID="{956C0297-E502-4561-A369-EA7EA363CD18}" presName="circleA" presStyleLbl="node1" presStyleIdx="2" presStyleCnt="11"/>
      <dgm:spPr/>
    </dgm:pt>
    <dgm:pt modelId="{56B9C842-A9A6-4C02-BC5A-7CEBCC800DB3}" type="pres">
      <dgm:prSet presAssocID="{956C0297-E502-4561-A369-EA7EA363CD18}" presName="spaceA" presStyleCnt="0"/>
      <dgm:spPr/>
    </dgm:pt>
    <dgm:pt modelId="{3631BA2C-D4DD-4FCD-AA5C-44CF679EE5FE}" type="pres">
      <dgm:prSet presAssocID="{8F0D6C25-6B39-43ED-801D-C4398BDD19F1}" presName="space" presStyleCnt="0"/>
      <dgm:spPr/>
    </dgm:pt>
    <dgm:pt modelId="{C2A72D26-3A40-4EEC-AA1F-B5D135609898}" type="pres">
      <dgm:prSet presAssocID="{025A7D19-7545-4B6F-B293-61CB1F221435}" presName="compositeB" presStyleCnt="0"/>
      <dgm:spPr/>
    </dgm:pt>
    <dgm:pt modelId="{2A16B1AC-0746-4927-B68F-7502B3A88B6E}" type="pres">
      <dgm:prSet presAssocID="{025A7D19-7545-4B6F-B293-61CB1F221435}" presName="textB" presStyleLbl="revTx" presStyleIdx="3" presStyleCnt="11">
        <dgm:presLayoutVars>
          <dgm:bulletEnabled val="1"/>
        </dgm:presLayoutVars>
      </dgm:prSet>
      <dgm:spPr/>
    </dgm:pt>
    <dgm:pt modelId="{B4C7E6E0-3B6B-4CCC-9097-676C5DC81BE2}" type="pres">
      <dgm:prSet presAssocID="{025A7D19-7545-4B6F-B293-61CB1F221435}" presName="circleB" presStyleLbl="node1" presStyleIdx="3" presStyleCnt="11"/>
      <dgm:spPr/>
    </dgm:pt>
    <dgm:pt modelId="{090E2C57-0275-4C5F-8A2A-E1E7442D4638}" type="pres">
      <dgm:prSet presAssocID="{025A7D19-7545-4B6F-B293-61CB1F221435}" presName="spaceB" presStyleCnt="0"/>
      <dgm:spPr/>
    </dgm:pt>
    <dgm:pt modelId="{84EC2CCB-B396-4992-96D3-1778ACE862AF}" type="pres">
      <dgm:prSet presAssocID="{DDD140F0-12A6-43FC-A5A6-DA71AE44A90D}" presName="space" presStyleCnt="0"/>
      <dgm:spPr/>
    </dgm:pt>
    <dgm:pt modelId="{6B7C2EE8-DE87-4460-BD38-8469C3948727}" type="pres">
      <dgm:prSet presAssocID="{304A3E81-E744-4DDE-8C03-F2571CB9C14B}" presName="compositeA" presStyleCnt="0"/>
      <dgm:spPr/>
    </dgm:pt>
    <dgm:pt modelId="{F1A02D6E-C4F5-4B54-B736-A7B07EAACAE3}" type="pres">
      <dgm:prSet presAssocID="{304A3E81-E744-4DDE-8C03-F2571CB9C14B}" presName="textA" presStyleLbl="revTx" presStyleIdx="4" presStyleCnt="11">
        <dgm:presLayoutVars>
          <dgm:bulletEnabled val="1"/>
        </dgm:presLayoutVars>
      </dgm:prSet>
      <dgm:spPr/>
    </dgm:pt>
    <dgm:pt modelId="{A03451CE-BAB2-406A-891A-5289AC8D7A72}" type="pres">
      <dgm:prSet presAssocID="{304A3E81-E744-4DDE-8C03-F2571CB9C14B}" presName="circleA" presStyleLbl="node1" presStyleIdx="4" presStyleCnt="11"/>
      <dgm:spPr/>
    </dgm:pt>
    <dgm:pt modelId="{BD6A64D8-A4BB-439F-A0E8-65B3DA62D50D}" type="pres">
      <dgm:prSet presAssocID="{304A3E81-E744-4DDE-8C03-F2571CB9C14B}" presName="spaceA" presStyleCnt="0"/>
      <dgm:spPr/>
    </dgm:pt>
    <dgm:pt modelId="{A14CB991-077D-48E1-AA43-9E487503631C}" type="pres">
      <dgm:prSet presAssocID="{9AB6AD2F-62DB-4375-8294-EC56D7F6D181}" presName="space" presStyleCnt="0"/>
      <dgm:spPr/>
    </dgm:pt>
    <dgm:pt modelId="{EE988C13-9046-45B5-80B7-7618942E16EE}" type="pres">
      <dgm:prSet presAssocID="{3E1CA968-2ED4-4904-B5E0-DA7CE28FE946}" presName="compositeB" presStyleCnt="0"/>
      <dgm:spPr/>
    </dgm:pt>
    <dgm:pt modelId="{246507F5-E8BC-43FE-B9C2-23EC19D56FF7}" type="pres">
      <dgm:prSet presAssocID="{3E1CA968-2ED4-4904-B5E0-DA7CE28FE946}" presName="textB" presStyleLbl="revTx" presStyleIdx="5" presStyleCnt="11">
        <dgm:presLayoutVars>
          <dgm:bulletEnabled val="1"/>
        </dgm:presLayoutVars>
      </dgm:prSet>
      <dgm:spPr/>
    </dgm:pt>
    <dgm:pt modelId="{C8731D79-2CD0-43BA-9D69-7818608ADAE7}" type="pres">
      <dgm:prSet presAssocID="{3E1CA968-2ED4-4904-B5E0-DA7CE28FE946}" presName="circleB" presStyleLbl="node1" presStyleIdx="5" presStyleCnt="11"/>
      <dgm:spPr/>
    </dgm:pt>
    <dgm:pt modelId="{2C8F48A1-DBB8-412E-9523-4FF46770491A}" type="pres">
      <dgm:prSet presAssocID="{3E1CA968-2ED4-4904-B5E0-DA7CE28FE946}" presName="spaceB" presStyleCnt="0"/>
      <dgm:spPr/>
    </dgm:pt>
    <dgm:pt modelId="{D35C9578-859F-421B-83D5-C5A2E9A0FAAD}" type="pres">
      <dgm:prSet presAssocID="{92B508D1-E934-49D3-B65D-CF2FA3EBBB09}" presName="space" presStyleCnt="0"/>
      <dgm:spPr/>
    </dgm:pt>
    <dgm:pt modelId="{5039A48C-26A3-452A-9F42-3538301DDF0F}" type="pres">
      <dgm:prSet presAssocID="{49A0561B-9A90-4738-AA7B-FA43C76E6319}" presName="compositeA" presStyleCnt="0"/>
      <dgm:spPr/>
    </dgm:pt>
    <dgm:pt modelId="{0C19244A-3CD9-4F71-B057-44DF6BC56932}" type="pres">
      <dgm:prSet presAssocID="{49A0561B-9A90-4738-AA7B-FA43C76E6319}" presName="textA" presStyleLbl="revTx" presStyleIdx="6" presStyleCnt="11">
        <dgm:presLayoutVars>
          <dgm:bulletEnabled val="1"/>
        </dgm:presLayoutVars>
      </dgm:prSet>
      <dgm:spPr/>
    </dgm:pt>
    <dgm:pt modelId="{10F09219-10BF-49EA-B660-3C6137D3315C}" type="pres">
      <dgm:prSet presAssocID="{49A0561B-9A90-4738-AA7B-FA43C76E6319}" presName="circleA" presStyleLbl="node1" presStyleIdx="6" presStyleCnt="11"/>
      <dgm:spPr/>
    </dgm:pt>
    <dgm:pt modelId="{27D4F292-7F97-4008-9DB2-5FE8A4D351B3}" type="pres">
      <dgm:prSet presAssocID="{49A0561B-9A90-4738-AA7B-FA43C76E6319}" presName="spaceA" presStyleCnt="0"/>
      <dgm:spPr/>
    </dgm:pt>
    <dgm:pt modelId="{7777514A-6BF0-4673-AC41-B0D36D551AB2}" type="pres">
      <dgm:prSet presAssocID="{33C4ADD3-1CD5-4D9B-A82A-CF5A77B41C28}" presName="space" presStyleCnt="0"/>
      <dgm:spPr/>
    </dgm:pt>
    <dgm:pt modelId="{B8E1281C-E87C-4FC7-8B7C-4BA6C0F76459}" type="pres">
      <dgm:prSet presAssocID="{9E910DEB-D12B-43C2-8E05-0D4EC595D4F4}" presName="compositeB" presStyleCnt="0"/>
      <dgm:spPr/>
    </dgm:pt>
    <dgm:pt modelId="{328B9EE4-B887-4EAF-BA9B-00B5E6B82819}" type="pres">
      <dgm:prSet presAssocID="{9E910DEB-D12B-43C2-8E05-0D4EC595D4F4}" presName="textB" presStyleLbl="revTx" presStyleIdx="7" presStyleCnt="11">
        <dgm:presLayoutVars>
          <dgm:bulletEnabled val="1"/>
        </dgm:presLayoutVars>
      </dgm:prSet>
      <dgm:spPr/>
    </dgm:pt>
    <dgm:pt modelId="{44A52F7B-AD31-4AA1-8265-7EBBEF1860B8}" type="pres">
      <dgm:prSet presAssocID="{9E910DEB-D12B-43C2-8E05-0D4EC595D4F4}" presName="circleB" presStyleLbl="node1" presStyleIdx="7" presStyleCnt="11"/>
      <dgm:spPr/>
    </dgm:pt>
    <dgm:pt modelId="{3A8E5002-E3E2-4EEE-9EA2-DCBC579E7AFD}" type="pres">
      <dgm:prSet presAssocID="{9E910DEB-D12B-43C2-8E05-0D4EC595D4F4}" presName="spaceB" presStyleCnt="0"/>
      <dgm:spPr/>
    </dgm:pt>
    <dgm:pt modelId="{2FC75631-9B99-45D7-AB9E-7B4E0D6CF35E}" type="pres">
      <dgm:prSet presAssocID="{9EDF6F86-2178-4EA8-85F6-CB137B6CDCDB}" presName="space" presStyleCnt="0"/>
      <dgm:spPr/>
    </dgm:pt>
    <dgm:pt modelId="{5BA3F92E-4E4C-40C8-88DE-3DDDAEC69C35}" type="pres">
      <dgm:prSet presAssocID="{5DAF4D99-E33B-4C6D-BC09-847BE2F4332F}" presName="compositeA" presStyleCnt="0"/>
      <dgm:spPr/>
    </dgm:pt>
    <dgm:pt modelId="{C01B4148-9ACA-4F1E-904F-BBCBA4C2A32D}" type="pres">
      <dgm:prSet presAssocID="{5DAF4D99-E33B-4C6D-BC09-847BE2F4332F}" presName="textA" presStyleLbl="revTx" presStyleIdx="8" presStyleCnt="11">
        <dgm:presLayoutVars>
          <dgm:bulletEnabled val="1"/>
        </dgm:presLayoutVars>
      </dgm:prSet>
      <dgm:spPr/>
    </dgm:pt>
    <dgm:pt modelId="{CCA17581-1255-4A27-B707-5E8CAE3BF47D}" type="pres">
      <dgm:prSet presAssocID="{5DAF4D99-E33B-4C6D-BC09-847BE2F4332F}" presName="circleA" presStyleLbl="node1" presStyleIdx="8" presStyleCnt="11"/>
      <dgm:spPr/>
    </dgm:pt>
    <dgm:pt modelId="{18F69C09-6A43-4FEB-8420-4D41262074F3}" type="pres">
      <dgm:prSet presAssocID="{5DAF4D99-E33B-4C6D-BC09-847BE2F4332F}" presName="spaceA" presStyleCnt="0"/>
      <dgm:spPr/>
    </dgm:pt>
    <dgm:pt modelId="{A0558BB9-179C-4192-B8EC-32B906F09C1F}" type="pres">
      <dgm:prSet presAssocID="{7C4B3F5F-D194-4295-8AA1-7B6305FB3658}" presName="space" presStyleCnt="0"/>
      <dgm:spPr/>
    </dgm:pt>
    <dgm:pt modelId="{778797CF-8B3A-457C-9B07-1F3A705D765A}" type="pres">
      <dgm:prSet presAssocID="{4E3759A7-C883-4DDC-BDF6-1283E4978662}" presName="compositeB" presStyleCnt="0"/>
      <dgm:spPr/>
    </dgm:pt>
    <dgm:pt modelId="{B2ED600E-BB5B-4B43-9998-8964D2C392D7}" type="pres">
      <dgm:prSet presAssocID="{4E3759A7-C883-4DDC-BDF6-1283E4978662}" presName="textB" presStyleLbl="revTx" presStyleIdx="9" presStyleCnt="11">
        <dgm:presLayoutVars>
          <dgm:bulletEnabled val="1"/>
        </dgm:presLayoutVars>
      </dgm:prSet>
      <dgm:spPr/>
    </dgm:pt>
    <dgm:pt modelId="{087EA4C5-8996-403A-B5AC-F7A875EBB68E}" type="pres">
      <dgm:prSet presAssocID="{4E3759A7-C883-4DDC-BDF6-1283E4978662}" presName="circleB" presStyleLbl="node1" presStyleIdx="9" presStyleCnt="11"/>
      <dgm:spPr/>
    </dgm:pt>
    <dgm:pt modelId="{2E22649F-1B5C-49D2-9704-A7ABA3FBFEE6}" type="pres">
      <dgm:prSet presAssocID="{4E3759A7-C883-4DDC-BDF6-1283E4978662}" presName="spaceB" presStyleCnt="0"/>
      <dgm:spPr/>
    </dgm:pt>
    <dgm:pt modelId="{10C6DCB5-5597-4185-8F01-20A1424B62AC}" type="pres">
      <dgm:prSet presAssocID="{CD733AD4-66C6-4C41-926B-B7462F705446}" presName="space" presStyleCnt="0"/>
      <dgm:spPr/>
    </dgm:pt>
    <dgm:pt modelId="{9AE5651E-FB7E-4131-BBC9-0F07F77DB9C8}" type="pres">
      <dgm:prSet presAssocID="{20789C90-880B-4B91-81C7-D9859DAC32E3}" presName="compositeA" presStyleCnt="0"/>
      <dgm:spPr/>
    </dgm:pt>
    <dgm:pt modelId="{5FCA98EC-4223-4A10-B827-39D48BBF8138}" type="pres">
      <dgm:prSet presAssocID="{20789C90-880B-4B91-81C7-D9859DAC32E3}" presName="textA" presStyleLbl="revTx" presStyleIdx="10" presStyleCnt="11">
        <dgm:presLayoutVars>
          <dgm:bulletEnabled val="1"/>
        </dgm:presLayoutVars>
      </dgm:prSet>
      <dgm:spPr/>
    </dgm:pt>
    <dgm:pt modelId="{D3E263DB-048E-4CF2-BA97-F6062565E875}" type="pres">
      <dgm:prSet presAssocID="{20789C90-880B-4B91-81C7-D9859DAC32E3}" presName="circleA" presStyleLbl="node1" presStyleIdx="10" presStyleCnt="11"/>
      <dgm:spPr/>
    </dgm:pt>
    <dgm:pt modelId="{E122AFAE-23B4-475C-9D0D-DBE536CE8EFD}" type="pres">
      <dgm:prSet presAssocID="{20789C90-880B-4B91-81C7-D9859DAC32E3}" presName="spaceA" presStyleCnt="0"/>
      <dgm:spPr/>
    </dgm:pt>
  </dgm:ptLst>
  <dgm:cxnLst>
    <dgm:cxn modelId="{E1C6A602-ABAE-4C43-B735-109887A74E2F}" type="presOf" srcId="{9E910DEB-D12B-43C2-8E05-0D4EC595D4F4}" destId="{328B9EE4-B887-4EAF-BA9B-00B5E6B82819}" srcOrd="0" destOrd="0" presId="urn:microsoft.com/office/officeart/2005/8/layout/hProcess11"/>
    <dgm:cxn modelId="{D379D824-EC77-42A0-9DD6-B3E506DAC9DB}" type="presOf" srcId="{AAC2862A-DB04-4C19-AACF-F93D75A229A0}" destId="{A73AF4C3-537B-4404-8499-02AB29020D81}" srcOrd="0" destOrd="0" presId="urn:microsoft.com/office/officeart/2005/8/layout/hProcess11"/>
    <dgm:cxn modelId="{F00AA53A-BF46-49D1-91C6-AEA16CB3929D}" srcId="{8014FADA-4061-4798-AFCA-9F3C52DC33EB}" destId="{20789C90-880B-4B91-81C7-D9859DAC32E3}" srcOrd="10" destOrd="0" parTransId="{63E0B35A-6B0C-411B-82A1-B0FE08168230}" sibTransId="{17666F14-C6A0-4616-9E84-DE20BC2204D7}"/>
    <dgm:cxn modelId="{E3CC5651-0E18-4020-986B-3FD8AB9454F8}" type="presOf" srcId="{8014FADA-4061-4798-AFCA-9F3C52DC33EB}" destId="{2056C7FD-20DE-40CA-88BB-ED16EC42F7F1}" srcOrd="0" destOrd="0" presId="urn:microsoft.com/office/officeart/2005/8/layout/hProcess11"/>
    <dgm:cxn modelId="{6EDB9571-7AE4-48CE-BC9D-93FB11E19DDC}" type="presOf" srcId="{49A0561B-9A90-4738-AA7B-FA43C76E6319}" destId="{0C19244A-3CD9-4F71-B057-44DF6BC56932}" srcOrd="0" destOrd="0" presId="urn:microsoft.com/office/officeart/2005/8/layout/hProcess11"/>
    <dgm:cxn modelId="{D53F7976-A004-42A5-8904-67693F0C0590}" type="presOf" srcId="{20789C90-880B-4B91-81C7-D9859DAC32E3}" destId="{5FCA98EC-4223-4A10-B827-39D48BBF8138}" srcOrd="0" destOrd="0" presId="urn:microsoft.com/office/officeart/2005/8/layout/hProcess11"/>
    <dgm:cxn modelId="{4FC5D382-01A8-4212-B73E-3C3528EA3EA8}" type="presOf" srcId="{7CAA31DE-FEB6-46C7-BBDE-EB9C2D28D51D}" destId="{7A016483-8DAA-4A34-81DA-586AE7C7DD0B}" srcOrd="0" destOrd="0" presId="urn:microsoft.com/office/officeart/2005/8/layout/hProcess11"/>
    <dgm:cxn modelId="{9D5B6E86-1C96-4F49-BE05-61A8ABDDE619}" srcId="{8014FADA-4061-4798-AFCA-9F3C52DC33EB}" destId="{3E1CA968-2ED4-4904-B5E0-DA7CE28FE946}" srcOrd="5" destOrd="0" parTransId="{D6539836-E0E6-4A55-9C98-924BE9B6EC8A}" sibTransId="{92B508D1-E934-49D3-B65D-CF2FA3EBBB09}"/>
    <dgm:cxn modelId="{A2E2518A-913A-4DE7-9C10-62C305D8AEFC}" type="presOf" srcId="{4E3759A7-C883-4DDC-BDF6-1283E4978662}" destId="{B2ED600E-BB5B-4B43-9998-8964D2C392D7}" srcOrd="0" destOrd="0" presId="urn:microsoft.com/office/officeart/2005/8/layout/hProcess11"/>
    <dgm:cxn modelId="{B506E898-7D78-427E-96A4-AA9EF204DD48}" type="presOf" srcId="{5DAF4D99-E33B-4C6D-BC09-847BE2F4332F}" destId="{C01B4148-9ACA-4F1E-904F-BBCBA4C2A32D}" srcOrd="0" destOrd="0" presId="urn:microsoft.com/office/officeart/2005/8/layout/hProcess11"/>
    <dgm:cxn modelId="{A8617CAC-A55F-4E11-87F6-76A3F05B42EF}" srcId="{8014FADA-4061-4798-AFCA-9F3C52DC33EB}" destId="{956C0297-E502-4561-A369-EA7EA363CD18}" srcOrd="2" destOrd="0" parTransId="{8CD368EC-51A9-45CE-9F4B-8E0527FD693E}" sibTransId="{8F0D6C25-6B39-43ED-801D-C4398BDD19F1}"/>
    <dgm:cxn modelId="{AE4106B6-C655-41E1-BE1F-0DDFA5876246}" srcId="{8014FADA-4061-4798-AFCA-9F3C52DC33EB}" destId="{025A7D19-7545-4B6F-B293-61CB1F221435}" srcOrd="3" destOrd="0" parTransId="{033FECAE-617A-4E6D-97F5-C58176BB444A}" sibTransId="{DDD140F0-12A6-43FC-A5A6-DA71AE44A90D}"/>
    <dgm:cxn modelId="{B0DE3CB6-0959-4308-B788-6F4693E1D8C1}" srcId="{8014FADA-4061-4798-AFCA-9F3C52DC33EB}" destId="{5DAF4D99-E33B-4C6D-BC09-847BE2F4332F}" srcOrd="8" destOrd="0" parTransId="{C7FF5B4C-FD5F-4329-8491-8A6108067B42}" sibTransId="{7C4B3F5F-D194-4295-8AA1-7B6305FB3658}"/>
    <dgm:cxn modelId="{9B99B4B7-F3C2-4905-A202-8F1FFC5A40B0}" srcId="{8014FADA-4061-4798-AFCA-9F3C52DC33EB}" destId="{49A0561B-9A90-4738-AA7B-FA43C76E6319}" srcOrd="6" destOrd="0" parTransId="{9652120D-07AD-4D85-8D2A-235634474547}" sibTransId="{33C4ADD3-1CD5-4D9B-A82A-CF5A77B41C28}"/>
    <dgm:cxn modelId="{6DEA31B8-C69F-4A15-BCC1-A46A713AFA71}" srcId="{8014FADA-4061-4798-AFCA-9F3C52DC33EB}" destId="{9E910DEB-D12B-43C2-8E05-0D4EC595D4F4}" srcOrd="7" destOrd="0" parTransId="{BBE33066-A0F5-4C3F-9274-599352CF52B7}" sibTransId="{9EDF6F86-2178-4EA8-85F6-CB137B6CDCDB}"/>
    <dgm:cxn modelId="{F0C7AFBF-289C-4FB5-ACEE-381C0303E160}" type="presOf" srcId="{956C0297-E502-4561-A369-EA7EA363CD18}" destId="{B1A81A45-52A9-44CD-9195-E2AF1E7BD135}" srcOrd="0" destOrd="0" presId="urn:microsoft.com/office/officeart/2005/8/layout/hProcess11"/>
    <dgm:cxn modelId="{FC5989C9-CDA8-43BC-988B-C203432AA332}" srcId="{8014FADA-4061-4798-AFCA-9F3C52DC33EB}" destId="{7CAA31DE-FEB6-46C7-BBDE-EB9C2D28D51D}" srcOrd="0" destOrd="0" parTransId="{E4EC6531-941C-4BB7-91CA-A3C4DD90A8CB}" sibTransId="{65DDBE94-521E-4292-85C8-AAEE0B12D9E2}"/>
    <dgm:cxn modelId="{264789D5-70DC-4FB0-AC78-7A574B40054A}" type="presOf" srcId="{3E1CA968-2ED4-4904-B5E0-DA7CE28FE946}" destId="{246507F5-E8BC-43FE-B9C2-23EC19D56FF7}" srcOrd="0" destOrd="0" presId="urn:microsoft.com/office/officeart/2005/8/layout/hProcess11"/>
    <dgm:cxn modelId="{A1360BE4-BB0B-49D7-9D6A-B52AB3CA2A3B}" srcId="{8014FADA-4061-4798-AFCA-9F3C52DC33EB}" destId="{AAC2862A-DB04-4C19-AACF-F93D75A229A0}" srcOrd="1" destOrd="0" parTransId="{8A85CC1F-7BF7-4928-BBAE-940BBF80B937}" sibTransId="{1055FEBE-F7C4-4AEE-936A-0CFF0CB57E60}"/>
    <dgm:cxn modelId="{D624A7E8-26DF-459F-93F6-19E58CCFBB7B}" srcId="{8014FADA-4061-4798-AFCA-9F3C52DC33EB}" destId="{4E3759A7-C883-4DDC-BDF6-1283E4978662}" srcOrd="9" destOrd="0" parTransId="{AD017A03-456E-4AB5-B808-CEA563134339}" sibTransId="{CD733AD4-66C6-4C41-926B-B7462F705446}"/>
    <dgm:cxn modelId="{0B1900F7-3BE0-4537-8634-E192FCFA958E}" type="presOf" srcId="{025A7D19-7545-4B6F-B293-61CB1F221435}" destId="{2A16B1AC-0746-4927-B68F-7502B3A88B6E}" srcOrd="0" destOrd="0" presId="urn:microsoft.com/office/officeart/2005/8/layout/hProcess11"/>
    <dgm:cxn modelId="{CF7D0AF7-A8EE-43F7-92B2-1271A880A82B}" type="presOf" srcId="{304A3E81-E744-4DDE-8C03-F2571CB9C14B}" destId="{F1A02D6E-C4F5-4B54-B736-A7B07EAACAE3}" srcOrd="0" destOrd="0" presId="urn:microsoft.com/office/officeart/2005/8/layout/hProcess11"/>
    <dgm:cxn modelId="{A0F749FE-38B1-4A83-90E9-EED34409769B}" srcId="{8014FADA-4061-4798-AFCA-9F3C52DC33EB}" destId="{304A3E81-E744-4DDE-8C03-F2571CB9C14B}" srcOrd="4" destOrd="0" parTransId="{4EA35BE5-62BA-4C5E-A25C-B15D2CB3BD72}" sibTransId="{9AB6AD2F-62DB-4375-8294-EC56D7F6D181}"/>
    <dgm:cxn modelId="{D776D42B-0598-42D9-8779-B24013BDF300}" type="presParOf" srcId="{2056C7FD-20DE-40CA-88BB-ED16EC42F7F1}" destId="{63872745-D0D4-4220-974A-2F3175D998FC}" srcOrd="0" destOrd="0" presId="urn:microsoft.com/office/officeart/2005/8/layout/hProcess11"/>
    <dgm:cxn modelId="{7E092526-00FD-43C8-91BD-0F0B39F3D1F8}" type="presParOf" srcId="{2056C7FD-20DE-40CA-88BB-ED16EC42F7F1}" destId="{B946DDD7-3421-41AE-A5F5-D835BC9468C2}" srcOrd="1" destOrd="0" presId="urn:microsoft.com/office/officeart/2005/8/layout/hProcess11"/>
    <dgm:cxn modelId="{F885E841-E1CE-4EF4-964B-D850BE9D0DB7}" type="presParOf" srcId="{B946DDD7-3421-41AE-A5F5-D835BC9468C2}" destId="{640A93A6-5D6A-4896-BEFF-D4C9FB296284}" srcOrd="0" destOrd="0" presId="urn:microsoft.com/office/officeart/2005/8/layout/hProcess11"/>
    <dgm:cxn modelId="{2648BE33-C59F-4DE2-A41C-6DD3B0C33026}" type="presParOf" srcId="{640A93A6-5D6A-4896-BEFF-D4C9FB296284}" destId="{7A016483-8DAA-4A34-81DA-586AE7C7DD0B}" srcOrd="0" destOrd="0" presId="urn:microsoft.com/office/officeart/2005/8/layout/hProcess11"/>
    <dgm:cxn modelId="{2EF1FF5D-BF6E-48A6-BF29-608E8E749237}" type="presParOf" srcId="{640A93A6-5D6A-4896-BEFF-D4C9FB296284}" destId="{F159ADA4-C9C9-4F08-A223-85D6793CF15D}" srcOrd="1" destOrd="0" presId="urn:microsoft.com/office/officeart/2005/8/layout/hProcess11"/>
    <dgm:cxn modelId="{1DAD6A24-FF99-4128-978C-0D1B77CECF28}" type="presParOf" srcId="{640A93A6-5D6A-4896-BEFF-D4C9FB296284}" destId="{E9FD4B2B-6888-4BB1-908D-67BF7AA40A65}" srcOrd="2" destOrd="0" presId="urn:microsoft.com/office/officeart/2005/8/layout/hProcess11"/>
    <dgm:cxn modelId="{C2B6E477-A11E-4223-8A73-0CEB1600982E}" type="presParOf" srcId="{B946DDD7-3421-41AE-A5F5-D835BC9468C2}" destId="{2E5D198C-5985-4C28-A9B2-68512E0D653C}" srcOrd="1" destOrd="0" presId="urn:microsoft.com/office/officeart/2005/8/layout/hProcess11"/>
    <dgm:cxn modelId="{563BBB43-79EA-4914-91CF-4B13B43294DC}" type="presParOf" srcId="{B946DDD7-3421-41AE-A5F5-D835BC9468C2}" destId="{29D278CA-E2CB-49C5-9DBE-27F82E696D44}" srcOrd="2" destOrd="0" presId="urn:microsoft.com/office/officeart/2005/8/layout/hProcess11"/>
    <dgm:cxn modelId="{CA8EEF25-0C6B-4AF2-9135-6A3E199A8737}" type="presParOf" srcId="{29D278CA-E2CB-49C5-9DBE-27F82E696D44}" destId="{A73AF4C3-537B-4404-8499-02AB29020D81}" srcOrd="0" destOrd="0" presId="urn:microsoft.com/office/officeart/2005/8/layout/hProcess11"/>
    <dgm:cxn modelId="{628AB3DA-DB03-4445-BFE6-FDFD4FC0F6BB}" type="presParOf" srcId="{29D278CA-E2CB-49C5-9DBE-27F82E696D44}" destId="{1154826E-4A5A-4F09-AA56-0BE731C9A74C}" srcOrd="1" destOrd="0" presId="urn:microsoft.com/office/officeart/2005/8/layout/hProcess11"/>
    <dgm:cxn modelId="{5924ED47-31CD-467E-A10B-75CC8154EA71}" type="presParOf" srcId="{29D278CA-E2CB-49C5-9DBE-27F82E696D44}" destId="{74704567-69C6-4930-8881-0A5A34CF1C1E}" srcOrd="2" destOrd="0" presId="urn:microsoft.com/office/officeart/2005/8/layout/hProcess11"/>
    <dgm:cxn modelId="{8B3F70BB-9EF4-485B-A17B-AAE4555503DC}" type="presParOf" srcId="{B946DDD7-3421-41AE-A5F5-D835BC9468C2}" destId="{53D1937D-D288-4DF1-A42D-B20646F0AC89}" srcOrd="3" destOrd="0" presId="urn:microsoft.com/office/officeart/2005/8/layout/hProcess11"/>
    <dgm:cxn modelId="{262819FA-DA6F-4071-8154-4801BF36F122}" type="presParOf" srcId="{B946DDD7-3421-41AE-A5F5-D835BC9468C2}" destId="{B35AD2A6-9CEA-49A1-A061-C54C45534D89}" srcOrd="4" destOrd="0" presId="urn:microsoft.com/office/officeart/2005/8/layout/hProcess11"/>
    <dgm:cxn modelId="{BAEED8BF-5DC6-45CE-9CAF-BBCCD4A07BB2}" type="presParOf" srcId="{B35AD2A6-9CEA-49A1-A061-C54C45534D89}" destId="{B1A81A45-52A9-44CD-9195-E2AF1E7BD135}" srcOrd="0" destOrd="0" presId="urn:microsoft.com/office/officeart/2005/8/layout/hProcess11"/>
    <dgm:cxn modelId="{045E3F76-F9DE-48C0-A884-E56B69D9481B}" type="presParOf" srcId="{B35AD2A6-9CEA-49A1-A061-C54C45534D89}" destId="{30DD1476-57BE-4E5F-B2BB-30226A6690E7}" srcOrd="1" destOrd="0" presId="urn:microsoft.com/office/officeart/2005/8/layout/hProcess11"/>
    <dgm:cxn modelId="{52081233-DDEB-4E9B-9348-35BEE6400947}" type="presParOf" srcId="{B35AD2A6-9CEA-49A1-A061-C54C45534D89}" destId="{56B9C842-A9A6-4C02-BC5A-7CEBCC800DB3}" srcOrd="2" destOrd="0" presId="urn:microsoft.com/office/officeart/2005/8/layout/hProcess11"/>
    <dgm:cxn modelId="{5ECBAD02-7825-43B7-9609-50A306B54291}" type="presParOf" srcId="{B946DDD7-3421-41AE-A5F5-D835BC9468C2}" destId="{3631BA2C-D4DD-4FCD-AA5C-44CF679EE5FE}" srcOrd="5" destOrd="0" presId="urn:microsoft.com/office/officeart/2005/8/layout/hProcess11"/>
    <dgm:cxn modelId="{CCF31D2D-0C61-4B3B-9E0D-4661B09DDB7B}" type="presParOf" srcId="{B946DDD7-3421-41AE-A5F5-D835BC9468C2}" destId="{C2A72D26-3A40-4EEC-AA1F-B5D135609898}" srcOrd="6" destOrd="0" presId="urn:microsoft.com/office/officeart/2005/8/layout/hProcess11"/>
    <dgm:cxn modelId="{09587760-655E-4443-AC7B-19F6926EEDAD}" type="presParOf" srcId="{C2A72D26-3A40-4EEC-AA1F-B5D135609898}" destId="{2A16B1AC-0746-4927-B68F-7502B3A88B6E}" srcOrd="0" destOrd="0" presId="urn:microsoft.com/office/officeart/2005/8/layout/hProcess11"/>
    <dgm:cxn modelId="{B1845AD6-BE57-4676-8F32-562B7DC5A363}" type="presParOf" srcId="{C2A72D26-3A40-4EEC-AA1F-B5D135609898}" destId="{B4C7E6E0-3B6B-4CCC-9097-676C5DC81BE2}" srcOrd="1" destOrd="0" presId="urn:microsoft.com/office/officeart/2005/8/layout/hProcess11"/>
    <dgm:cxn modelId="{8EB655C9-962C-47C2-B2E1-A9CDECC2068E}" type="presParOf" srcId="{C2A72D26-3A40-4EEC-AA1F-B5D135609898}" destId="{090E2C57-0275-4C5F-8A2A-E1E7442D4638}" srcOrd="2" destOrd="0" presId="urn:microsoft.com/office/officeart/2005/8/layout/hProcess11"/>
    <dgm:cxn modelId="{F4CD85A2-EF78-449F-9113-903BB2C0DB52}" type="presParOf" srcId="{B946DDD7-3421-41AE-A5F5-D835BC9468C2}" destId="{84EC2CCB-B396-4992-96D3-1778ACE862AF}" srcOrd="7" destOrd="0" presId="urn:microsoft.com/office/officeart/2005/8/layout/hProcess11"/>
    <dgm:cxn modelId="{C96DDA08-1379-4D14-A625-2AF7322CA9E5}" type="presParOf" srcId="{B946DDD7-3421-41AE-A5F5-D835BC9468C2}" destId="{6B7C2EE8-DE87-4460-BD38-8469C3948727}" srcOrd="8" destOrd="0" presId="urn:microsoft.com/office/officeart/2005/8/layout/hProcess11"/>
    <dgm:cxn modelId="{2A920BBD-244F-48FA-8DED-B0F3C768A9BF}" type="presParOf" srcId="{6B7C2EE8-DE87-4460-BD38-8469C3948727}" destId="{F1A02D6E-C4F5-4B54-B736-A7B07EAACAE3}" srcOrd="0" destOrd="0" presId="urn:microsoft.com/office/officeart/2005/8/layout/hProcess11"/>
    <dgm:cxn modelId="{AE313CA4-2E3A-4BFE-B0D3-E3AF0405BD00}" type="presParOf" srcId="{6B7C2EE8-DE87-4460-BD38-8469C3948727}" destId="{A03451CE-BAB2-406A-891A-5289AC8D7A72}" srcOrd="1" destOrd="0" presId="urn:microsoft.com/office/officeart/2005/8/layout/hProcess11"/>
    <dgm:cxn modelId="{48E7850F-5998-4596-9AD5-D17BEA030687}" type="presParOf" srcId="{6B7C2EE8-DE87-4460-BD38-8469C3948727}" destId="{BD6A64D8-A4BB-439F-A0E8-65B3DA62D50D}" srcOrd="2" destOrd="0" presId="urn:microsoft.com/office/officeart/2005/8/layout/hProcess11"/>
    <dgm:cxn modelId="{B309F07E-A762-47C4-9199-E3D88AF32A24}" type="presParOf" srcId="{B946DDD7-3421-41AE-A5F5-D835BC9468C2}" destId="{A14CB991-077D-48E1-AA43-9E487503631C}" srcOrd="9" destOrd="0" presId="urn:microsoft.com/office/officeart/2005/8/layout/hProcess11"/>
    <dgm:cxn modelId="{6FE24F62-D4C6-47FA-A462-F953A7EA19C6}" type="presParOf" srcId="{B946DDD7-3421-41AE-A5F5-D835BC9468C2}" destId="{EE988C13-9046-45B5-80B7-7618942E16EE}" srcOrd="10" destOrd="0" presId="urn:microsoft.com/office/officeart/2005/8/layout/hProcess11"/>
    <dgm:cxn modelId="{E6830D9D-48FA-4429-A018-318A8D0EB9ED}" type="presParOf" srcId="{EE988C13-9046-45B5-80B7-7618942E16EE}" destId="{246507F5-E8BC-43FE-B9C2-23EC19D56FF7}" srcOrd="0" destOrd="0" presId="urn:microsoft.com/office/officeart/2005/8/layout/hProcess11"/>
    <dgm:cxn modelId="{EF4046A2-AE3B-47DD-B3B8-7C17F1974A18}" type="presParOf" srcId="{EE988C13-9046-45B5-80B7-7618942E16EE}" destId="{C8731D79-2CD0-43BA-9D69-7818608ADAE7}" srcOrd="1" destOrd="0" presId="urn:microsoft.com/office/officeart/2005/8/layout/hProcess11"/>
    <dgm:cxn modelId="{E57937F0-985E-4E6B-A943-F0EFBC869807}" type="presParOf" srcId="{EE988C13-9046-45B5-80B7-7618942E16EE}" destId="{2C8F48A1-DBB8-412E-9523-4FF46770491A}" srcOrd="2" destOrd="0" presId="urn:microsoft.com/office/officeart/2005/8/layout/hProcess11"/>
    <dgm:cxn modelId="{6038F469-235A-4927-A800-F80429245808}" type="presParOf" srcId="{B946DDD7-3421-41AE-A5F5-D835BC9468C2}" destId="{D35C9578-859F-421B-83D5-C5A2E9A0FAAD}" srcOrd="11" destOrd="0" presId="urn:microsoft.com/office/officeart/2005/8/layout/hProcess11"/>
    <dgm:cxn modelId="{168F41FC-D490-4A46-A28E-61E0C9FD17F7}" type="presParOf" srcId="{B946DDD7-3421-41AE-A5F5-D835BC9468C2}" destId="{5039A48C-26A3-452A-9F42-3538301DDF0F}" srcOrd="12" destOrd="0" presId="urn:microsoft.com/office/officeart/2005/8/layout/hProcess11"/>
    <dgm:cxn modelId="{00F0FF67-3703-447B-96A3-2D938E661C2E}" type="presParOf" srcId="{5039A48C-26A3-452A-9F42-3538301DDF0F}" destId="{0C19244A-3CD9-4F71-B057-44DF6BC56932}" srcOrd="0" destOrd="0" presId="urn:microsoft.com/office/officeart/2005/8/layout/hProcess11"/>
    <dgm:cxn modelId="{C1194EC8-0B56-4801-A8D0-F0AE49A24DB4}" type="presParOf" srcId="{5039A48C-26A3-452A-9F42-3538301DDF0F}" destId="{10F09219-10BF-49EA-B660-3C6137D3315C}" srcOrd="1" destOrd="0" presId="urn:microsoft.com/office/officeart/2005/8/layout/hProcess11"/>
    <dgm:cxn modelId="{D319C23E-BBFB-4EA7-9AC9-5FF776552CF8}" type="presParOf" srcId="{5039A48C-26A3-452A-9F42-3538301DDF0F}" destId="{27D4F292-7F97-4008-9DB2-5FE8A4D351B3}" srcOrd="2" destOrd="0" presId="urn:microsoft.com/office/officeart/2005/8/layout/hProcess11"/>
    <dgm:cxn modelId="{68DE103E-4E86-43E5-B380-2992A22CEC78}" type="presParOf" srcId="{B946DDD7-3421-41AE-A5F5-D835BC9468C2}" destId="{7777514A-6BF0-4673-AC41-B0D36D551AB2}" srcOrd="13" destOrd="0" presId="urn:microsoft.com/office/officeart/2005/8/layout/hProcess11"/>
    <dgm:cxn modelId="{2827BD3E-B83A-49FB-A648-C0C01D998D2C}" type="presParOf" srcId="{B946DDD7-3421-41AE-A5F5-D835BC9468C2}" destId="{B8E1281C-E87C-4FC7-8B7C-4BA6C0F76459}" srcOrd="14" destOrd="0" presId="urn:microsoft.com/office/officeart/2005/8/layout/hProcess11"/>
    <dgm:cxn modelId="{A3705224-F5C3-4AAA-8CBA-DCB60320803F}" type="presParOf" srcId="{B8E1281C-E87C-4FC7-8B7C-4BA6C0F76459}" destId="{328B9EE4-B887-4EAF-BA9B-00B5E6B82819}" srcOrd="0" destOrd="0" presId="urn:microsoft.com/office/officeart/2005/8/layout/hProcess11"/>
    <dgm:cxn modelId="{56ECDFEF-9674-4D0E-859D-E0E2AF867824}" type="presParOf" srcId="{B8E1281C-E87C-4FC7-8B7C-4BA6C0F76459}" destId="{44A52F7B-AD31-4AA1-8265-7EBBEF1860B8}" srcOrd="1" destOrd="0" presId="urn:microsoft.com/office/officeart/2005/8/layout/hProcess11"/>
    <dgm:cxn modelId="{45029F7D-79DA-415F-B836-7389C44D3DA2}" type="presParOf" srcId="{B8E1281C-E87C-4FC7-8B7C-4BA6C0F76459}" destId="{3A8E5002-E3E2-4EEE-9EA2-DCBC579E7AFD}" srcOrd="2" destOrd="0" presId="urn:microsoft.com/office/officeart/2005/8/layout/hProcess11"/>
    <dgm:cxn modelId="{87573E90-3010-45B6-8735-98F53EA6A175}" type="presParOf" srcId="{B946DDD7-3421-41AE-A5F5-D835BC9468C2}" destId="{2FC75631-9B99-45D7-AB9E-7B4E0D6CF35E}" srcOrd="15" destOrd="0" presId="urn:microsoft.com/office/officeart/2005/8/layout/hProcess11"/>
    <dgm:cxn modelId="{20393450-6E0B-4024-8E4D-F8B074DE5320}" type="presParOf" srcId="{B946DDD7-3421-41AE-A5F5-D835BC9468C2}" destId="{5BA3F92E-4E4C-40C8-88DE-3DDDAEC69C35}" srcOrd="16" destOrd="0" presId="urn:microsoft.com/office/officeart/2005/8/layout/hProcess11"/>
    <dgm:cxn modelId="{19A7ECF5-39A0-4795-8528-B821973D37D4}" type="presParOf" srcId="{5BA3F92E-4E4C-40C8-88DE-3DDDAEC69C35}" destId="{C01B4148-9ACA-4F1E-904F-BBCBA4C2A32D}" srcOrd="0" destOrd="0" presId="urn:microsoft.com/office/officeart/2005/8/layout/hProcess11"/>
    <dgm:cxn modelId="{B82B009E-6DF4-4400-98DC-5138833BA891}" type="presParOf" srcId="{5BA3F92E-4E4C-40C8-88DE-3DDDAEC69C35}" destId="{CCA17581-1255-4A27-B707-5E8CAE3BF47D}" srcOrd="1" destOrd="0" presId="urn:microsoft.com/office/officeart/2005/8/layout/hProcess11"/>
    <dgm:cxn modelId="{607173A4-4C52-4842-BA69-63E502165CB1}" type="presParOf" srcId="{5BA3F92E-4E4C-40C8-88DE-3DDDAEC69C35}" destId="{18F69C09-6A43-4FEB-8420-4D41262074F3}" srcOrd="2" destOrd="0" presId="urn:microsoft.com/office/officeart/2005/8/layout/hProcess11"/>
    <dgm:cxn modelId="{08639908-CEDC-42A0-BE80-11DAEC995C2D}" type="presParOf" srcId="{B946DDD7-3421-41AE-A5F5-D835BC9468C2}" destId="{A0558BB9-179C-4192-B8EC-32B906F09C1F}" srcOrd="17" destOrd="0" presId="urn:microsoft.com/office/officeart/2005/8/layout/hProcess11"/>
    <dgm:cxn modelId="{5BBA1B3A-5667-4388-9993-AC06D5FA7D04}" type="presParOf" srcId="{B946DDD7-3421-41AE-A5F5-D835BC9468C2}" destId="{778797CF-8B3A-457C-9B07-1F3A705D765A}" srcOrd="18" destOrd="0" presId="urn:microsoft.com/office/officeart/2005/8/layout/hProcess11"/>
    <dgm:cxn modelId="{FEDE166A-2313-46E5-AC08-E2D1ED141A1A}" type="presParOf" srcId="{778797CF-8B3A-457C-9B07-1F3A705D765A}" destId="{B2ED600E-BB5B-4B43-9998-8964D2C392D7}" srcOrd="0" destOrd="0" presId="urn:microsoft.com/office/officeart/2005/8/layout/hProcess11"/>
    <dgm:cxn modelId="{E2E754FE-741E-4F8B-A0DC-6CB529C4C104}" type="presParOf" srcId="{778797CF-8B3A-457C-9B07-1F3A705D765A}" destId="{087EA4C5-8996-403A-B5AC-F7A875EBB68E}" srcOrd="1" destOrd="0" presId="urn:microsoft.com/office/officeart/2005/8/layout/hProcess11"/>
    <dgm:cxn modelId="{2A36F524-D183-49EE-9A02-7411C0B1618D}" type="presParOf" srcId="{778797CF-8B3A-457C-9B07-1F3A705D765A}" destId="{2E22649F-1B5C-49D2-9704-A7ABA3FBFEE6}" srcOrd="2" destOrd="0" presId="urn:microsoft.com/office/officeart/2005/8/layout/hProcess11"/>
    <dgm:cxn modelId="{CC359FDA-7A4E-4B6B-8817-CF22169DF6BA}" type="presParOf" srcId="{B946DDD7-3421-41AE-A5F5-D835BC9468C2}" destId="{10C6DCB5-5597-4185-8F01-20A1424B62AC}" srcOrd="19" destOrd="0" presId="urn:microsoft.com/office/officeart/2005/8/layout/hProcess11"/>
    <dgm:cxn modelId="{30A7E778-35BF-48AB-8BDC-B87A5B8E3AAC}" type="presParOf" srcId="{B946DDD7-3421-41AE-A5F5-D835BC9468C2}" destId="{9AE5651E-FB7E-4131-BBC9-0F07F77DB9C8}" srcOrd="20" destOrd="0" presId="urn:microsoft.com/office/officeart/2005/8/layout/hProcess11"/>
    <dgm:cxn modelId="{68F36948-41A7-4B79-AC88-A446CDEC3CC5}" type="presParOf" srcId="{9AE5651E-FB7E-4131-BBC9-0F07F77DB9C8}" destId="{5FCA98EC-4223-4A10-B827-39D48BBF8138}" srcOrd="0" destOrd="0" presId="urn:microsoft.com/office/officeart/2005/8/layout/hProcess11"/>
    <dgm:cxn modelId="{EEBF22F0-4739-4C4D-8762-6C746ABFFBFA}" type="presParOf" srcId="{9AE5651E-FB7E-4131-BBC9-0F07F77DB9C8}" destId="{D3E263DB-048E-4CF2-BA97-F6062565E875}" srcOrd="1" destOrd="0" presId="urn:microsoft.com/office/officeart/2005/8/layout/hProcess11"/>
    <dgm:cxn modelId="{74EE5792-02E5-4839-9514-4B8F5627D64A}" type="presParOf" srcId="{9AE5651E-FB7E-4131-BBC9-0F07F77DB9C8}" destId="{E122AFAE-23B4-475C-9D0D-DBE536CE8EFD}" srcOrd="2" destOrd="0" presId="urn:microsoft.com/office/officeart/2005/8/layout/hProcess11"/>
  </dgm:cxnLst>
  <dgm:bg>
    <a:noFill/>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872745-D0D4-4220-974A-2F3175D998FC}">
      <dsp:nvSpPr>
        <dsp:cNvPr id="0" name=""/>
        <dsp:cNvSpPr/>
      </dsp:nvSpPr>
      <dsp:spPr>
        <a:xfrm>
          <a:off x="0" y="483884"/>
          <a:ext cx="11358887" cy="178869"/>
        </a:xfrm>
        <a:prstGeom prst="flowChartProcess">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016483-8DAA-4A34-81DA-586AE7C7DD0B}">
      <dsp:nvSpPr>
        <dsp:cNvPr id="0" name=""/>
        <dsp:cNvSpPr/>
      </dsp:nvSpPr>
      <dsp:spPr>
        <a:xfrm>
          <a:off x="2495" y="0"/>
          <a:ext cx="888522" cy="45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56896" numCol="1" spcCol="1270" anchor="b" anchorCtr="0">
          <a:noAutofit/>
        </a:bodyPr>
        <a:lstStyle/>
        <a:p>
          <a:pPr marL="0" lvl="0" indent="0" algn="ctr" defTabSz="355600">
            <a:lnSpc>
              <a:spcPct val="90000"/>
            </a:lnSpc>
            <a:spcBef>
              <a:spcPct val="0"/>
            </a:spcBef>
            <a:spcAft>
              <a:spcPct val="35000"/>
            </a:spcAft>
            <a:buNone/>
          </a:pPr>
          <a:r>
            <a:rPr lang="en-US" sz="800" b="1" kern="1200" dirty="0"/>
            <a:t>MQXFB03</a:t>
          </a:r>
        </a:p>
        <a:p>
          <a:pPr marL="0" lvl="0" indent="0" algn="ctr" defTabSz="355600">
            <a:lnSpc>
              <a:spcPct val="90000"/>
            </a:lnSpc>
            <a:spcBef>
              <a:spcPct val="0"/>
            </a:spcBef>
            <a:spcAft>
              <a:spcPct val="35000"/>
            </a:spcAft>
            <a:buNone/>
          </a:pPr>
          <a:r>
            <a:rPr lang="en-US" sz="600" i="1" kern="1200" dirty="0"/>
            <a:t>May-June 2023</a:t>
          </a:r>
          <a:endParaRPr lang="en-GB" sz="800" b="1" kern="1200" dirty="0"/>
        </a:p>
      </dsp:txBody>
      <dsp:txXfrm>
        <a:off x="2495" y="0"/>
        <a:ext cx="888522" cy="455174"/>
      </dsp:txXfrm>
    </dsp:sp>
    <dsp:sp modelId="{F159ADA4-C9C9-4F08-A223-85D6793CF15D}">
      <dsp:nvSpPr>
        <dsp:cNvPr id="0" name=""/>
        <dsp:cNvSpPr/>
      </dsp:nvSpPr>
      <dsp:spPr>
        <a:xfrm>
          <a:off x="389860" y="512070"/>
          <a:ext cx="113793" cy="11379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3AF4C3-537B-4404-8499-02AB29020D81}">
      <dsp:nvSpPr>
        <dsp:cNvPr id="0" name=""/>
        <dsp:cNvSpPr/>
      </dsp:nvSpPr>
      <dsp:spPr>
        <a:xfrm>
          <a:off x="935444" y="682760"/>
          <a:ext cx="888522" cy="45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56896" numCol="1" spcCol="1270" anchor="t" anchorCtr="0">
          <a:noAutofit/>
        </a:bodyPr>
        <a:lstStyle/>
        <a:p>
          <a:pPr marL="0" lvl="0" indent="0" algn="ctr" defTabSz="355600">
            <a:lnSpc>
              <a:spcPct val="90000"/>
            </a:lnSpc>
            <a:spcBef>
              <a:spcPct val="0"/>
            </a:spcBef>
            <a:spcAft>
              <a:spcPct val="35000"/>
            </a:spcAft>
            <a:buNone/>
          </a:pPr>
          <a:r>
            <a:rPr lang="en-US" sz="800" b="1" kern="1200" dirty="0"/>
            <a:t>MQXFB04</a:t>
          </a:r>
        </a:p>
        <a:p>
          <a:pPr marL="0" lvl="0" indent="0" algn="ctr" defTabSz="355600">
            <a:lnSpc>
              <a:spcPct val="90000"/>
            </a:lnSpc>
            <a:spcBef>
              <a:spcPct val="0"/>
            </a:spcBef>
            <a:spcAft>
              <a:spcPct val="35000"/>
            </a:spcAft>
            <a:buNone/>
          </a:pPr>
          <a:r>
            <a:rPr lang="en-US" sz="600" kern="1200" dirty="0"/>
            <a:t>Sept-Oct 2023</a:t>
          </a:r>
          <a:endParaRPr lang="en-GB" sz="800" b="1" kern="1200" dirty="0"/>
        </a:p>
      </dsp:txBody>
      <dsp:txXfrm>
        <a:off x="935444" y="682760"/>
        <a:ext cx="888522" cy="455174"/>
      </dsp:txXfrm>
    </dsp:sp>
    <dsp:sp modelId="{1154826E-4A5A-4F09-AA56-0BE731C9A74C}">
      <dsp:nvSpPr>
        <dsp:cNvPr id="0" name=""/>
        <dsp:cNvSpPr/>
      </dsp:nvSpPr>
      <dsp:spPr>
        <a:xfrm>
          <a:off x="1322808" y="512070"/>
          <a:ext cx="113793" cy="11379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A81A45-52A9-44CD-9195-E2AF1E7BD135}">
      <dsp:nvSpPr>
        <dsp:cNvPr id="0" name=""/>
        <dsp:cNvSpPr/>
      </dsp:nvSpPr>
      <dsp:spPr>
        <a:xfrm>
          <a:off x="1868392" y="0"/>
          <a:ext cx="888522" cy="45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56896" numCol="1" spcCol="1270" anchor="b" anchorCtr="0">
          <a:noAutofit/>
        </a:bodyPr>
        <a:lstStyle/>
        <a:p>
          <a:pPr marL="0" lvl="0" indent="0" algn="ctr" defTabSz="355600">
            <a:lnSpc>
              <a:spcPct val="90000"/>
            </a:lnSpc>
            <a:spcBef>
              <a:spcPct val="0"/>
            </a:spcBef>
            <a:spcAft>
              <a:spcPct val="35000"/>
            </a:spcAft>
            <a:buNone/>
          </a:pPr>
          <a:r>
            <a:rPr lang="en-US" sz="800" b="1" kern="1200" dirty="0"/>
            <a:t>MQXFB05</a:t>
          </a:r>
        </a:p>
        <a:p>
          <a:pPr marL="0" lvl="0" indent="0" algn="ctr" defTabSz="355600">
            <a:lnSpc>
              <a:spcPct val="90000"/>
            </a:lnSpc>
            <a:spcBef>
              <a:spcPct val="0"/>
            </a:spcBef>
            <a:spcAft>
              <a:spcPct val="35000"/>
            </a:spcAft>
            <a:buNone/>
          </a:pPr>
          <a:r>
            <a:rPr lang="en-US" sz="600" i="1" kern="1200" dirty="0"/>
            <a:t>Feb-March 2024</a:t>
          </a:r>
          <a:endParaRPr lang="en-GB" sz="800" b="1" kern="1200" dirty="0"/>
        </a:p>
      </dsp:txBody>
      <dsp:txXfrm>
        <a:off x="1868392" y="0"/>
        <a:ext cx="888522" cy="455174"/>
      </dsp:txXfrm>
    </dsp:sp>
    <dsp:sp modelId="{30DD1476-57BE-4E5F-B2BB-30226A6690E7}">
      <dsp:nvSpPr>
        <dsp:cNvPr id="0" name=""/>
        <dsp:cNvSpPr/>
      </dsp:nvSpPr>
      <dsp:spPr>
        <a:xfrm>
          <a:off x="2255757" y="512070"/>
          <a:ext cx="113793" cy="11379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16B1AC-0746-4927-B68F-7502B3A88B6E}">
      <dsp:nvSpPr>
        <dsp:cNvPr id="0" name=""/>
        <dsp:cNvSpPr/>
      </dsp:nvSpPr>
      <dsp:spPr>
        <a:xfrm>
          <a:off x="2801341" y="682760"/>
          <a:ext cx="888522" cy="45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56896" numCol="1" spcCol="1270" anchor="t" anchorCtr="0">
          <a:noAutofit/>
        </a:bodyPr>
        <a:lstStyle/>
        <a:p>
          <a:pPr marL="0" lvl="0" indent="0" algn="ctr" defTabSz="355600">
            <a:lnSpc>
              <a:spcPct val="90000"/>
            </a:lnSpc>
            <a:spcBef>
              <a:spcPct val="0"/>
            </a:spcBef>
            <a:spcAft>
              <a:spcPct val="35000"/>
            </a:spcAft>
            <a:buNone/>
          </a:pPr>
          <a:r>
            <a:rPr lang="en-US" sz="800" b="1" kern="1200" dirty="0"/>
            <a:t>MQXFB06</a:t>
          </a:r>
        </a:p>
        <a:p>
          <a:pPr marL="0" lvl="0" indent="0" algn="ctr" defTabSz="355600">
            <a:lnSpc>
              <a:spcPct val="90000"/>
            </a:lnSpc>
            <a:spcBef>
              <a:spcPct val="0"/>
            </a:spcBef>
            <a:spcAft>
              <a:spcPct val="35000"/>
            </a:spcAft>
            <a:buNone/>
          </a:pPr>
          <a:r>
            <a:rPr lang="en-US" sz="600" i="1" kern="1200" dirty="0"/>
            <a:t>May-June 2024</a:t>
          </a:r>
          <a:endParaRPr lang="en-GB" sz="800" b="1" kern="1200" dirty="0"/>
        </a:p>
      </dsp:txBody>
      <dsp:txXfrm>
        <a:off x="2801341" y="682760"/>
        <a:ext cx="888522" cy="455174"/>
      </dsp:txXfrm>
    </dsp:sp>
    <dsp:sp modelId="{B4C7E6E0-3B6B-4CCC-9097-676C5DC81BE2}">
      <dsp:nvSpPr>
        <dsp:cNvPr id="0" name=""/>
        <dsp:cNvSpPr/>
      </dsp:nvSpPr>
      <dsp:spPr>
        <a:xfrm>
          <a:off x="3188705" y="512070"/>
          <a:ext cx="113793" cy="11379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A02D6E-C4F5-4B54-B736-A7B07EAACAE3}">
      <dsp:nvSpPr>
        <dsp:cNvPr id="0" name=""/>
        <dsp:cNvSpPr/>
      </dsp:nvSpPr>
      <dsp:spPr>
        <a:xfrm>
          <a:off x="3734289" y="0"/>
          <a:ext cx="888522" cy="45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56896" numCol="1" spcCol="1270" anchor="b" anchorCtr="0">
          <a:noAutofit/>
        </a:bodyPr>
        <a:lstStyle/>
        <a:p>
          <a:pPr marL="0" lvl="0" indent="0" algn="ctr" defTabSz="355600">
            <a:lnSpc>
              <a:spcPct val="90000"/>
            </a:lnSpc>
            <a:spcBef>
              <a:spcPct val="0"/>
            </a:spcBef>
            <a:spcAft>
              <a:spcPct val="35000"/>
            </a:spcAft>
            <a:buNone/>
          </a:pPr>
          <a:r>
            <a:rPr lang="en-US" sz="800" b="1" kern="1200" dirty="0"/>
            <a:t>MQXFB07</a:t>
          </a:r>
        </a:p>
        <a:p>
          <a:pPr marL="0" lvl="0" indent="0" algn="ctr" defTabSz="355600">
            <a:lnSpc>
              <a:spcPct val="90000"/>
            </a:lnSpc>
            <a:spcBef>
              <a:spcPct val="0"/>
            </a:spcBef>
            <a:spcAft>
              <a:spcPct val="35000"/>
            </a:spcAft>
            <a:buNone/>
          </a:pPr>
          <a:r>
            <a:rPr lang="en-US" sz="600" i="1" kern="1200" dirty="0"/>
            <a:t>Sept-Oct. 2024</a:t>
          </a:r>
          <a:endParaRPr lang="en-GB" sz="800" b="1" kern="1200" dirty="0"/>
        </a:p>
      </dsp:txBody>
      <dsp:txXfrm>
        <a:off x="3734289" y="0"/>
        <a:ext cx="888522" cy="455174"/>
      </dsp:txXfrm>
    </dsp:sp>
    <dsp:sp modelId="{A03451CE-BAB2-406A-891A-5289AC8D7A72}">
      <dsp:nvSpPr>
        <dsp:cNvPr id="0" name=""/>
        <dsp:cNvSpPr/>
      </dsp:nvSpPr>
      <dsp:spPr>
        <a:xfrm>
          <a:off x="4121653" y="512070"/>
          <a:ext cx="113793" cy="11379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6507F5-E8BC-43FE-B9C2-23EC19D56FF7}">
      <dsp:nvSpPr>
        <dsp:cNvPr id="0" name=""/>
        <dsp:cNvSpPr/>
      </dsp:nvSpPr>
      <dsp:spPr>
        <a:xfrm>
          <a:off x="4667237" y="682760"/>
          <a:ext cx="888522" cy="45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56896" numCol="1" spcCol="1270" anchor="t" anchorCtr="0">
          <a:noAutofit/>
        </a:bodyPr>
        <a:lstStyle/>
        <a:p>
          <a:pPr marL="0" lvl="0" indent="0" algn="ctr" defTabSz="355600">
            <a:lnSpc>
              <a:spcPct val="90000"/>
            </a:lnSpc>
            <a:spcBef>
              <a:spcPct val="0"/>
            </a:spcBef>
            <a:spcAft>
              <a:spcPct val="35000"/>
            </a:spcAft>
            <a:buNone/>
          </a:pPr>
          <a:r>
            <a:rPr lang="en-US" sz="800" b="1" kern="1200" dirty="0"/>
            <a:t>MQXFB08 </a:t>
          </a:r>
        </a:p>
        <a:p>
          <a:pPr marL="0" lvl="0" indent="0" algn="ctr" defTabSz="355600">
            <a:lnSpc>
              <a:spcPct val="90000"/>
            </a:lnSpc>
            <a:spcBef>
              <a:spcPct val="0"/>
            </a:spcBef>
            <a:spcAft>
              <a:spcPct val="35000"/>
            </a:spcAft>
            <a:buNone/>
          </a:pPr>
          <a:r>
            <a:rPr lang="en-US" sz="600" i="1" kern="1200" dirty="0"/>
            <a:t>Nov-Dec. 2024</a:t>
          </a:r>
          <a:endParaRPr lang="en-GB" sz="800" b="1" kern="1200" dirty="0"/>
        </a:p>
      </dsp:txBody>
      <dsp:txXfrm>
        <a:off x="4667237" y="682760"/>
        <a:ext cx="888522" cy="455174"/>
      </dsp:txXfrm>
    </dsp:sp>
    <dsp:sp modelId="{C8731D79-2CD0-43BA-9D69-7818608ADAE7}">
      <dsp:nvSpPr>
        <dsp:cNvPr id="0" name=""/>
        <dsp:cNvSpPr/>
      </dsp:nvSpPr>
      <dsp:spPr>
        <a:xfrm>
          <a:off x="5054602" y="512070"/>
          <a:ext cx="113793" cy="11379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19244A-3CD9-4F71-B057-44DF6BC56932}">
      <dsp:nvSpPr>
        <dsp:cNvPr id="0" name=""/>
        <dsp:cNvSpPr/>
      </dsp:nvSpPr>
      <dsp:spPr>
        <a:xfrm>
          <a:off x="5600186" y="0"/>
          <a:ext cx="888522" cy="45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56896" numCol="1" spcCol="1270" anchor="b" anchorCtr="0">
          <a:noAutofit/>
        </a:bodyPr>
        <a:lstStyle/>
        <a:p>
          <a:pPr marL="0" lvl="0" indent="0" algn="ctr" defTabSz="355600">
            <a:lnSpc>
              <a:spcPct val="90000"/>
            </a:lnSpc>
            <a:spcBef>
              <a:spcPct val="0"/>
            </a:spcBef>
            <a:spcAft>
              <a:spcPct val="35000"/>
            </a:spcAft>
            <a:buNone/>
          </a:pPr>
          <a:r>
            <a:rPr lang="en-US" sz="800" b="1" kern="1200" dirty="0"/>
            <a:t>MQXFB09</a:t>
          </a:r>
        </a:p>
        <a:p>
          <a:pPr marL="0" lvl="0" indent="0" algn="ctr" defTabSz="355600">
            <a:lnSpc>
              <a:spcPct val="90000"/>
            </a:lnSpc>
            <a:spcBef>
              <a:spcPct val="0"/>
            </a:spcBef>
            <a:spcAft>
              <a:spcPct val="35000"/>
            </a:spcAft>
            <a:buNone/>
          </a:pPr>
          <a:r>
            <a:rPr lang="en-US" sz="600" b="0" i="1" kern="1200" dirty="0"/>
            <a:t>Feb-March 2025</a:t>
          </a:r>
          <a:endParaRPr lang="en-GB" sz="600" b="1" kern="1200" dirty="0"/>
        </a:p>
      </dsp:txBody>
      <dsp:txXfrm>
        <a:off x="5600186" y="0"/>
        <a:ext cx="888522" cy="455174"/>
      </dsp:txXfrm>
    </dsp:sp>
    <dsp:sp modelId="{10F09219-10BF-49EA-B660-3C6137D3315C}">
      <dsp:nvSpPr>
        <dsp:cNvPr id="0" name=""/>
        <dsp:cNvSpPr/>
      </dsp:nvSpPr>
      <dsp:spPr>
        <a:xfrm>
          <a:off x="5987550" y="512070"/>
          <a:ext cx="113793" cy="11379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8B9EE4-B887-4EAF-BA9B-00B5E6B82819}">
      <dsp:nvSpPr>
        <dsp:cNvPr id="0" name=""/>
        <dsp:cNvSpPr/>
      </dsp:nvSpPr>
      <dsp:spPr>
        <a:xfrm>
          <a:off x="6533134" y="682760"/>
          <a:ext cx="888522" cy="45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56896" numCol="1" spcCol="1270" anchor="t" anchorCtr="0">
          <a:noAutofit/>
        </a:bodyPr>
        <a:lstStyle/>
        <a:p>
          <a:pPr marL="0" lvl="0" indent="0" algn="ctr" defTabSz="355600">
            <a:lnSpc>
              <a:spcPct val="90000"/>
            </a:lnSpc>
            <a:spcBef>
              <a:spcPct val="0"/>
            </a:spcBef>
            <a:spcAft>
              <a:spcPct val="35000"/>
            </a:spcAft>
            <a:buNone/>
          </a:pPr>
          <a:r>
            <a:rPr lang="en-US" sz="800" b="1" kern="1200" dirty="0"/>
            <a:t>MQXFB10</a:t>
          </a:r>
        </a:p>
        <a:p>
          <a:pPr marL="0" lvl="0" indent="0" algn="ctr" defTabSz="355600">
            <a:lnSpc>
              <a:spcPct val="90000"/>
            </a:lnSpc>
            <a:spcBef>
              <a:spcPct val="0"/>
            </a:spcBef>
            <a:spcAft>
              <a:spcPct val="35000"/>
            </a:spcAft>
            <a:buNone/>
          </a:pPr>
          <a:r>
            <a:rPr lang="en-US" sz="600" b="0" i="1" kern="1200" dirty="0"/>
            <a:t>May-June 2025</a:t>
          </a:r>
          <a:endParaRPr lang="en-GB" sz="600" b="0" i="1" kern="1200" dirty="0"/>
        </a:p>
      </dsp:txBody>
      <dsp:txXfrm>
        <a:off x="6533134" y="682760"/>
        <a:ext cx="888522" cy="455174"/>
      </dsp:txXfrm>
    </dsp:sp>
    <dsp:sp modelId="{44A52F7B-AD31-4AA1-8265-7EBBEF1860B8}">
      <dsp:nvSpPr>
        <dsp:cNvPr id="0" name=""/>
        <dsp:cNvSpPr/>
      </dsp:nvSpPr>
      <dsp:spPr>
        <a:xfrm>
          <a:off x="6920499" y="512070"/>
          <a:ext cx="113793" cy="11379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1B4148-9ACA-4F1E-904F-BBCBA4C2A32D}">
      <dsp:nvSpPr>
        <dsp:cNvPr id="0" name=""/>
        <dsp:cNvSpPr/>
      </dsp:nvSpPr>
      <dsp:spPr>
        <a:xfrm>
          <a:off x="7466083" y="0"/>
          <a:ext cx="888522" cy="45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56896" numCol="1" spcCol="1270" anchor="b" anchorCtr="0">
          <a:noAutofit/>
        </a:bodyPr>
        <a:lstStyle/>
        <a:p>
          <a:pPr marL="0" lvl="0" indent="0" algn="ctr" defTabSz="355600">
            <a:lnSpc>
              <a:spcPct val="90000"/>
            </a:lnSpc>
            <a:spcBef>
              <a:spcPct val="0"/>
            </a:spcBef>
            <a:spcAft>
              <a:spcPct val="35000"/>
            </a:spcAft>
            <a:buNone/>
          </a:pPr>
          <a:r>
            <a:rPr lang="en-US" sz="800" b="1" kern="1200" dirty="0"/>
            <a:t>MQXFB11</a:t>
          </a:r>
        </a:p>
        <a:p>
          <a:pPr marL="0" lvl="0" indent="0" algn="ctr" defTabSz="355600">
            <a:lnSpc>
              <a:spcPct val="90000"/>
            </a:lnSpc>
            <a:spcBef>
              <a:spcPct val="0"/>
            </a:spcBef>
            <a:spcAft>
              <a:spcPct val="35000"/>
            </a:spcAft>
            <a:buNone/>
          </a:pPr>
          <a:r>
            <a:rPr lang="en-US" sz="600" b="0" i="1" kern="1200" dirty="0"/>
            <a:t>Sep.-Jan 2026</a:t>
          </a:r>
          <a:endParaRPr lang="en-GB" sz="600" b="0" i="1" kern="1200" dirty="0"/>
        </a:p>
      </dsp:txBody>
      <dsp:txXfrm>
        <a:off x="7466083" y="0"/>
        <a:ext cx="888522" cy="455174"/>
      </dsp:txXfrm>
    </dsp:sp>
    <dsp:sp modelId="{CCA17581-1255-4A27-B707-5E8CAE3BF47D}">
      <dsp:nvSpPr>
        <dsp:cNvPr id="0" name=""/>
        <dsp:cNvSpPr/>
      </dsp:nvSpPr>
      <dsp:spPr>
        <a:xfrm>
          <a:off x="7853447" y="512070"/>
          <a:ext cx="113793" cy="11379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ED600E-BB5B-4B43-9998-8964D2C392D7}">
      <dsp:nvSpPr>
        <dsp:cNvPr id="0" name=""/>
        <dsp:cNvSpPr/>
      </dsp:nvSpPr>
      <dsp:spPr>
        <a:xfrm>
          <a:off x="8399031" y="682760"/>
          <a:ext cx="888522" cy="45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t" anchorCtr="0">
          <a:noAutofit/>
        </a:bodyPr>
        <a:lstStyle/>
        <a:p>
          <a:pPr marL="0" lvl="0" indent="0" algn="ctr" defTabSz="266700">
            <a:lnSpc>
              <a:spcPct val="90000"/>
            </a:lnSpc>
            <a:spcBef>
              <a:spcPct val="0"/>
            </a:spcBef>
            <a:spcAft>
              <a:spcPct val="35000"/>
            </a:spcAft>
            <a:buNone/>
          </a:pPr>
          <a:r>
            <a:rPr lang="en-US" sz="600" b="1" kern="1200" dirty="0"/>
            <a:t>MQXFB12</a:t>
          </a:r>
        </a:p>
        <a:p>
          <a:pPr marL="0" lvl="0" indent="0" algn="ctr" defTabSz="266700">
            <a:lnSpc>
              <a:spcPct val="90000"/>
            </a:lnSpc>
            <a:spcBef>
              <a:spcPct val="0"/>
            </a:spcBef>
            <a:spcAft>
              <a:spcPct val="35000"/>
            </a:spcAft>
            <a:buNone/>
          </a:pPr>
          <a:r>
            <a:rPr lang="en-US" sz="600" b="0" i="1" kern="1200" dirty="0"/>
            <a:t>Feb.-March 2026</a:t>
          </a:r>
          <a:endParaRPr lang="en-GB" sz="600" b="0" i="1" kern="1200" dirty="0"/>
        </a:p>
      </dsp:txBody>
      <dsp:txXfrm>
        <a:off x="8399031" y="682760"/>
        <a:ext cx="888522" cy="455174"/>
      </dsp:txXfrm>
    </dsp:sp>
    <dsp:sp modelId="{087EA4C5-8996-403A-B5AC-F7A875EBB68E}">
      <dsp:nvSpPr>
        <dsp:cNvPr id="0" name=""/>
        <dsp:cNvSpPr/>
      </dsp:nvSpPr>
      <dsp:spPr>
        <a:xfrm>
          <a:off x="8786396" y="512070"/>
          <a:ext cx="113793" cy="11379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CA98EC-4223-4A10-B827-39D48BBF8138}">
      <dsp:nvSpPr>
        <dsp:cNvPr id="0" name=""/>
        <dsp:cNvSpPr/>
      </dsp:nvSpPr>
      <dsp:spPr>
        <a:xfrm>
          <a:off x="9331980" y="0"/>
          <a:ext cx="888522" cy="45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b" anchorCtr="0">
          <a:noAutofit/>
        </a:bodyPr>
        <a:lstStyle/>
        <a:p>
          <a:pPr marL="0" lvl="0" indent="0" algn="ctr" defTabSz="266700">
            <a:lnSpc>
              <a:spcPct val="90000"/>
            </a:lnSpc>
            <a:spcBef>
              <a:spcPct val="0"/>
            </a:spcBef>
            <a:spcAft>
              <a:spcPct val="35000"/>
            </a:spcAft>
            <a:buNone/>
          </a:pPr>
          <a:r>
            <a:rPr lang="en-US" sz="600" b="1" kern="1200" dirty="0"/>
            <a:t>MQXFB09b</a:t>
          </a:r>
        </a:p>
        <a:p>
          <a:pPr marL="0" lvl="0" indent="0" algn="ctr" defTabSz="266700">
            <a:lnSpc>
              <a:spcPct val="90000"/>
            </a:lnSpc>
            <a:spcBef>
              <a:spcPct val="0"/>
            </a:spcBef>
            <a:spcAft>
              <a:spcPct val="35000"/>
            </a:spcAft>
            <a:buNone/>
          </a:pPr>
          <a:r>
            <a:rPr lang="en-US" sz="600" b="0" i="1" kern="1200" dirty="0"/>
            <a:t>April-May 2026</a:t>
          </a:r>
          <a:endParaRPr lang="en-GB" sz="600" b="0" i="1" kern="1200" dirty="0"/>
        </a:p>
      </dsp:txBody>
      <dsp:txXfrm>
        <a:off x="9331980" y="0"/>
        <a:ext cx="888522" cy="455174"/>
      </dsp:txXfrm>
    </dsp:sp>
    <dsp:sp modelId="{D3E263DB-048E-4CF2-BA97-F6062565E875}">
      <dsp:nvSpPr>
        <dsp:cNvPr id="0" name=""/>
        <dsp:cNvSpPr/>
      </dsp:nvSpPr>
      <dsp:spPr>
        <a:xfrm>
          <a:off x="9719344" y="512070"/>
          <a:ext cx="113793" cy="11379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3F5CDDF-3246-6843-A314-FDDEB3F3DF8E}" type="datetimeFigureOut">
              <a:rPr lang="fr-FR" smtClean="0"/>
              <a:pPr/>
              <a:t>15/05/2026</a:t>
            </a:fld>
            <a:endParaRPr lang="fr-FR"/>
          </a:p>
        </p:txBody>
      </p:sp>
      <p:sp>
        <p:nvSpPr>
          <p:cNvPr id="4" name="Espace réservé du pied de page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fr-FR"/>
          </a:p>
        </p:txBody>
      </p:sp>
      <p:sp>
        <p:nvSpPr>
          <p:cNvPr id="5" name="Espace réservé du numéro de diapositive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C405983-79D5-E84D-A19B-6B5F52179104}" type="slidenum">
              <a:rPr lang="fr-FR" smtClean="0"/>
              <a:pPr/>
              <a:t>‹#›</a:t>
            </a:fld>
            <a:endParaRPr lang="fr-FR"/>
          </a:p>
        </p:txBody>
      </p:sp>
    </p:spTree>
    <p:extLst>
      <p:ext uri="{BB962C8B-B14F-4D97-AF65-F5344CB8AC3E}">
        <p14:creationId xmlns:p14="http://schemas.microsoft.com/office/powerpoint/2010/main" val="380272938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81D8F6D-3354-BF4D-834B-467E3215D30A}" type="datetimeFigureOut">
              <a:rPr lang="fr-FR" smtClean="0"/>
              <a:pPr/>
              <a:t>15/05/2026</a:t>
            </a:fld>
            <a:endParaRPr lang="fr-FR"/>
          </a:p>
        </p:txBody>
      </p:sp>
      <p:sp>
        <p:nvSpPr>
          <p:cNvPr id="4" name="Espace réservé de l'image des diapositives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commentair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24B141A-D04E-DD49-88DC-EFA90428BA41}" type="slidenum">
              <a:rPr lang="fr-FR" smtClean="0"/>
              <a:pPr/>
              <a:t>‹#›</a:t>
            </a:fld>
            <a:endParaRPr lang="fr-FR"/>
          </a:p>
        </p:txBody>
      </p:sp>
    </p:spTree>
    <p:extLst>
      <p:ext uri="{BB962C8B-B14F-4D97-AF65-F5344CB8AC3E}">
        <p14:creationId xmlns:p14="http://schemas.microsoft.com/office/powerpoint/2010/main" val="683216896"/>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4B141A-D04E-DD49-88DC-EFA90428BA41}" type="slidenum">
              <a:rPr lang="fr-FR" smtClean="0"/>
              <a:pPr/>
              <a:t>6</a:t>
            </a:fld>
            <a:endParaRPr lang="fr-FR"/>
          </a:p>
        </p:txBody>
      </p:sp>
    </p:spTree>
    <p:extLst>
      <p:ext uri="{BB962C8B-B14F-4D97-AF65-F5344CB8AC3E}">
        <p14:creationId xmlns:p14="http://schemas.microsoft.com/office/powerpoint/2010/main" val="345473583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jpe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Diapositive de titr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Titre 1"/>
          <p:cNvSpPr>
            <a:spLocks noGrp="1"/>
          </p:cNvSpPr>
          <p:nvPr>
            <p:ph type="ctrTitle" hasCustomPrompt="1"/>
          </p:nvPr>
        </p:nvSpPr>
        <p:spPr>
          <a:xfrm>
            <a:off x="1828800" y="2819400"/>
            <a:ext cx="9600000" cy="1800000"/>
          </a:xfrm>
        </p:spPr>
        <p:txBody>
          <a:bodyPr lIns="0" tIns="0" rIns="0" bIns="0" anchor="t" anchorCtr="0">
            <a:noAutofit/>
          </a:bodyPr>
          <a:lstStyle>
            <a:lvl1pPr algn="l">
              <a:defRPr sz="2800" b="1" baseline="0">
                <a:solidFill>
                  <a:schemeClr val="accent5"/>
                </a:solidFill>
              </a:defRPr>
            </a:lvl1pPr>
          </a:lstStyle>
          <a:p>
            <a:r>
              <a:rPr lang="en-GB" noProof="0" dirty="0"/>
              <a:t>Presentation title - line 1 - Arial 30pt - bold </a:t>
            </a:r>
            <a:r>
              <a:rPr lang="en-GB" noProof="0" dirty="0" err="1"/>
              <a:t>HiLumi</a:t>
            </a:r>
            <a:r>
              <a:rPr lang="en-GB" noProof="0" dirty="0"/>
              <a:t> dark grey - line 2</a:t>
            </a:r>
            <a:br>
              <a:rPr lang="en-GB" noProof="0" dirty="0"/>
            </a:br>
            <a:r>
              <a:rPr lang="en-GB" noProof="0" dirty="0"/>
              <a:t>line 3</a:t>
            </a:r>
            <a:br>
              <a:rPr lang="en-GB" noProof="0" dirty="0"/>
            </a:br>
            <a:r>
              <a:rPr lang="en-GB" noProof="0" dirty="0"/>
              <a:t>line 4   </a:t>
            </a:r>
          </a:p>
        </p:txBody>
      </p:sp>
      <p:sp>
        <p:nvSpPr>
          <p:cNvPr id="3" name="Sous-titre 2"/>
          <p:cNvSpPr>
            <a:spLocks noGrp="1"/>
          </p:cNvSpPr>
          <p:nvPr>
            <p:ph type="subTitle" idx="1" hasCustomPrompt="1"/>
          </p:nvPr>
        </p:nvSpPr>
        <p:spPr>
          <a:xfrm>
            <a:off x="1828800" y="4800600"/>
            <a:ext cx="8640000" cy="990600"/>
          </a:xfrm>
        </p:spPr>
        <p:txBody>
          <a:bodyPr lIns="0" tIns="0" rIns="0" bIns="0">
            <a:normAutofit/>
          </a:bodyPr>
          <a:lstStyle>
            <a:lvl1pPr marL="0" indent="0" algn="l">
              <a:buNone/>
              <a:defRPr sz="2000" b="0" baseline="0">
                <a:solidFill>
                  <a:schemeClr val="accent5"/>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dirty="0" err="1"/>
              <a:t>Author(s</a:t>
            </a:r>
            <a:r>
              <a:rPr lang="en-GB" noProof="0" dirty="0"/>
              <a:t>)  - Arial 20 pt – </a:t>
            </a:r>
            <a:r>
              <a:rPr lang="en-GB" noProof="0" dirty="0" err="1"/>
              <a:t>HiLumi</a:t>
            </a:r>
            <a:r>
              <a:rPr lang="en-GB" noProof="0" dirty="0"/>
              <a:t> dark grey</a:t>
            </a:r>
          </a:p>
        </p:txBody>
      </p:sp>
      <p:sp>
        <p:nvSpPr>
          <p:cNvPr id="5" name="Espace réservé du pied de page 4"/>
          <p:cNvSpPr>
            <a:spLocks noGrp="1"/>
          </p:cNvSpPr>
          <p:nvPr>
            <p:ph type="ftr" sz="quarter" idx="11"/>
          </p:nvPr>
        </p:nvSpPr>
        <p:spPr>
          <a:xfrm>
            <a:off x="1828800" y="6356350"/>
            <a:ext cx="8412000" cy="360000"/>
          </a:xfrm>
        </p:spPr>
        <p:txBody>
          <a:bodyPr lIns="0" tIns="0" rIns="0" bIns="0" anchor="b" anchorCtr="0"/>
          <a:lstStyle>
            <a:lvl1pPr algn="r">
              <a:defRPr>
                <a:solidFill>
                  <a:schemeClr val="accent1"/>
                </a:solidFill>
              </a:defRPr>
            </a:lvl1pPr>
          </a:lstStyle>
          <a:p>
            <a:r>
              <a:rPr lang="es-ES" dirty="0"/>
              <a:t>Susana Izquierdo Bermudez, </a:t>
            </a:r>
            <a:r>
              <a:rPr lang="en-US" dirty="0"/>
              <a:t>ASC22</a:t>
            </a:r>
            <a:endParaRPr lang="en-GB" noProof="0" dirty="0"/>
          </a:p>
        </p:txBody>
      </p:sp>
      <p:sp>
        <p:nvSpPr>
          <p:cNvPr id="6" name="Espace réservé du numéro de diapositive 5"/>
          <p:cNvSpPr>
            <a:spLocks noGrp="1"/>
          </p:cNvSpPr>
          <p:nvPr>
            <p:ph type="sldNum" sz="quarter" idx="12"/>
          </p:nvPr>
        </p:nvSpPr>
        <p:spPr>
          <a:xfrm>
            <a:off x="11582400" y="6356350"/>
            <a:ext cx="480000" cy="360000"/>
          </a:xfrm>
          <a:ln>
            <a:solidFill>
              <a:srgbClr val="2BABAD"/>
            </a:solidFill>
          </a:ln>
        </p:spPr>
        <p:txBody>
          <a:bodyPr lIns="0" tIns="0" rIns="0" bIns="0" anchor="b" anchorCtr="0"/>
          <a:lstStyle>
            <a:lvl1pPr>
              <a:defRPr>
                <a:solidFill>
                  <a:schemeClr val="accent1"/>
                </a:solidFill>
              </a:defRPr>
            </a:lvl1pPr>
          </a:lstStyle>
          <a:p>
            <a:fld id="{BFDCA1C4-9514-7B4F-976F-D92F7E296653}" type="slidenum">
              <a:rPr lang="fr-FR" smtClean="0"/>
              <a:pPr/>
              <a:t>‹#›</a:t>
            </a:fld>
            <a:endParaRPr lang="fr-FR" dirty="0"/>
          </a:p>
        </p:txBody>
      </p:sp>
      <p:pic>
        <p:nvPicPr>
          <p:cNvPr id="12" name="Image 11" descr="HLU-logoN-title.png"/>
          <p:cNvPicPr>
            <a:picLocks noChangeAspect="1"/>
          </p:cNvPicPr>
          <p:nvPr userDrawn="1"/>
        </p:nvPicPr>
        <p:blipFill>
          <a:blip r:embed="rId3"/>
          <a:stretch>
            <a:fillRect/>
          </a:stretch>
        </p:blipFill>
        <p:spPr>
          <a:xfrm>
            <a:off x="1828800" y="673710"/>
            <a:ext cx="3907160" cy="1534388"/>
          </a:xfrm>
          <a:prstGeom prst="rect">
            <a:avLst/>
          </a:prstGeom>
        </p:spPr>
      </p:pic>
      <p:sp>
        <p:nvSpPr>
          <p:cNvPr id="15" name="Espace réservé du texte 14"/>
          <p:cNvSpPr>
            <a:spLocks noGrp="1"/>
          </p:cNvSpPr>
          <p:nvPr>
            <p:ph type="body" sz="quarter" idx="14" hasCustomPrompt="1"/>
          </p:nvPr>
        </p:nvSpPr>
        <p:spPr>
          <a:xfrm>
            <a:off x="1828800" y="5899150"/>
            <a:ext cx="8640000" cy="349250"/>
          </a:xfrm>
        </p:spPr>
        <p:txBody>
          <a:bodyPr>
            <a:normAutofit/>
          </a:bodyPr>
          <a:lstStyle>
            <a:lvl1pPr marL="342900" marR="0" indent="-342900" algn="l" defTabSz="457200" rtl="0" eaLnBrk="1" fontAlgn="auto" latinLnBrk="0" hangingPunct="1">
              <a:lnSpc>
                <a:spcPct val="100000"/>
              </a:lnSpc>
              <a:spcBef>
                <a:spcPct val="20000"/>
              </a:spcBef>
              <a:spcAft>
                <a:spcPts val="0"/>
              </a:spcAft>
              <a:buClr>
                <a:schemeClr val="accent6"/>
              </a:buClr>
              <a:buSzTx/>
              <a:buFontTx/>
              <a:buNone/>
              <a:tabLst/>
              <a:defRPr sz="1600">
                <a:solidFill>
                  <a:schemeClr val="bg2"/>
                </a:solidFill>
              </a:defRPr>
            </a:lvl1pPr>
            <a:lvl2pPr>
              <a:buFontTx/>
              <a:buNone/>
              <a:defRPr/>
            </a:lvl2pPr>
            <a:lvl3pPr>
              <a:buFontTx/>
              <a:buNone/>
              <a:defRPr/>
            </a:lvl3pPr>
            <a:lvl4pPr>
              <a:buFontTx/>
              <a:buNone/>
              <a:defRPr/>
            </a:lvl4pPr>
            <a:lvl5pPr>
              <a:buFontTx/>
              <a:buNone/>
              <a:defRPr/>
            </a:lvl5pPr>
          </a:lstStyle>
          <a:p>
            <a:pPr marL="342900" marR="0" lvl="0" indent="-342900" algn="l" defTabSz="457200" rtl="0" eaLnBrk="1" fontAlgn="auto" latinLnBrk="0" hangingPunct="1">
              <a:lnSpc>
                <a:spcPct val="100000"/>
              </a:lnSpc>
              <a:spcBef>
                <a:spcPct val="20000"/>
              </a:spcBef>
              <a:spcAft>
                <a:spcPts val="0"/>
              </a:spcAft>
              <a:buClr>
                <a:schemeClr val="accent6"/>
              </a:buClr>
              <a:buSzTx/>
              <a:buFontTx/>
              <a:buNone/>
              <a:tabLst/>
              <a:defRPr/>
            </a:pPr>
            <a:r>
              <a:rPr kumimoji="0" lang="en-GB" sz="1600" b="0" i="0" u="none" strike="noStrike" kern="1200" cap="none" spc="0" normalizeH="0" baseline="0" noProof="0">
                <a:ln>
                  <a:noFill/>
                </a:ln>
                <a:solidFill>
                  <a:schemeClr val="bg2"/>
                </a:solidFill>
                <a:effectLst/>
                <a:uLnTx/>
                <a:uFillTx/>
                <a:latin typeface="+mn-lt"/>
                <a:ea typeface="+mn-ea"/>
                <a:cs typeface="+mn-cs"/>
              </a:rPr>
              <a:t>Conference - Location - Date</a:t>
            </a:r>
          </a:p>
          <a:p>
            <a:pPr lvl="0"/>
            <a:endParaRPr lang="en-GB" noProof="0"/>
          </a:p>
        </p:txBody>
      </p:sp>
      <p:grpSp>
        <p:nvGrpSpPr>
          <p:cNvPr id="10" name="Grouper 9"/>
          <p:cNvGrpSpPr/>
          <p:nvPr userDrawn="1"/>
        </p:nvGrpSpPr>
        <p:grpSpPr>
          <a:xfrm>
            <a:off x="609600" y="6071400"/>
            <a:ext cx="609600" cy="457200"/>
            <a:chOff x="1462200" y="4620913"/>
            <a:chExt cx="457200" cy="457200"/>
          </a:xfrm>
        </p:grpSpPr>
        <p:sp>
          <p:nvSpPr>
            <p:cNvPr id="11" name="Rectangle 10"/>
            <p:cNvSpPr/>
            <p:nvPr userDrawn="1"/>
          </p:nvSpPr>
          <p:spPr>
            <a:xfrm>
              <a:off x="1462200" y="4620913"/>
              <a:ext cx="457200" cy="457200"/>
            </a:xfrm>
            <a:prstGeom prst="rect">
              <a:avLst/>
            </a:prstGeom>
            <a:solidFill>
              <a:schemeClr val="accent5">
                <a:alpha val="32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a:p>
          </p:txBody>
        </p:sp>
        <p:sp>
          <p:nvSpPr>
            <p:cNvPr id="13" name="ZoneTexte 12"/>
            <p:cNvSpPr txBox="1"/>
            <p:nvPr userDrawn="1"/>
          </p:nvSpPr>
          <p:spPr>
            <a:xfrm>
              <a:off x="1485900" y="4670164"/>
              <a:ext cx="381000" cy="276999"/>
            </a:xfrm>
            <a:prstGeom prst="rect">
              <a:avLst/>
            </a:prstGeom>
            <a:noFill/>
          </p:spPr>
          <p:txBody>
            <a:bodyPr wrap="square" lIns="0" tIns="0" rIns="0" bIns="0" rtlCol="0">
              <a:spAutoFit/>
            </a:bodyPr>
            <a:lstStyle/>
            <a:p>
              <a:pPr algn="ctr"/>
              <a:r>
                <a:rPr lang="en-GB" sz="900" dirty="0"/>
                <a:t>logo</a:t>
              </a:r>
            </a:p>
            <a:p>
              <a:pPr algn="ctr"/>
              <a:r>
                <a:rPr lang="en-GB" sz="900" dirty="0"/>
                <a:t>area</a:t>
              </a:r>
            </a:p>
          </p:txBody>
        </p:sp>
      </p:grpSp>
      <p:pic>
        <p:nvPicPr>
          <p:cNvPr id="17" name="Image 4" descr="CERN-logo_outline.jpg"/>
          <p:cNvPicPr>
            <a:picLocks noChangeAspect="1"/>
          </p:cNvPicPr>
          <p:nvPr userDrawn="1"/>
        </p:nvPicPr>
        <p:blipFill>
          <a:blip r:embed="rId4"/>
          <a:stretch>
            <a:fillRect/>
          </a:stretch>
        </p:blipFill>
        <p:spPr>
          <a:xfrm>
            <a:off x="502920" y="5946775"/>
            <a:ext cx="817880" cy="60325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hasCustomPrompt="1"/>
          </p:nvPr>
        </p:nvSpPr>
        <p:spPr/>
        <p:txBody>
          <a:bodyPr anchor="ctr" anchorCtr="1"/>
          <a:lstStyle/>
          <a:p>
            <a:r>
              <a:rPr lang="en-GB" noProof="0"/>
              <a:t>Slide title – line 1 – Arial 30 pt – HiLumi blue</a:t>
            </a:r>
            <a:br>
              <a:rPr lang="en-GB" noProof="0"/>
            </a:br>
            <a:r>
              <a:rPr lang="en-GB" noProof="0"/>
              <a:t>Slide title – line 2 – Arial 30 pt – HiLumi blue</a:t>
            </a:r>
          </a:p>
        </p:txBody>
      </p:sp>
      <p:sp>
        <p:nvSpPr>
          <p:cNvPr id="3" name="Espace réservé du contenu 2"/>
          <p:cNvSpPr>
            <a:spLocks noGrp="1"/>
          </p:cNvSpPr>
          <p:nvPr>
            <p:ph idx="1" hasCustomPrompt="1"/>
          </p:nvPr>
        </p:nvSpPr>
        <p:spPr>
          <a:xfrm>
            <a:off x="816000" y="1219201"/>
            <a:ext cx="10560000" cy="4906963"/>
          </a:xfrm>
        </p:spPr>
        <p:txBody>
          <a:bodyPr lIns="0" tIns="0" rIns="0" bIns="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noProof="0" dirty="0"/>
              <a:t>Click to modify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5" name="Espace réservé du pied de page 4"/>
          <p:cNvSpPr>
            <a:spLocks noGrp="1"/>
          </p:cNvSpPr>
          <p:nvPr>
            <p:ph type="ftr" sz="quarter" idx="11"/>
          </p:nvPr>
        </p:nvSpPr>
        <p:spPr>
          <a:xfrm>
            <a:off x="2540000" y="6547680"/>
            <a:ext cx="8836000" cy="441319"/>
          </a:xfrm>
        </p:spPr>
        <p:txBody>
          <a:bodyPr/>
          <a:lstStyle>
            <a:lvl1pPr>
              <a:defRPr/>
            </a:lvl1pPr>
          </a:lstStyle>
          <a:p>
            <a:r>
              <a:rPr lang="es-ES" dirty="0"/>
              <a:t>Susana Izquierdo Bermudez, </a:t>
            </a:r>
            <a:r>
              <a:rPr lang="en-US" dirty="0"/>
              <a:t>IPAC2026</a:t>
            </a:r>
            <a:endParaRPr lang="en-GB" dirty="0"/>
          </a:p>
          <a:p>
            <a:endParaRPr lang="en-GB" dirty="0"/>
          </a:p>
        </p:txBody>
      </p:sp>
      <p:sp>
        <p:nvSpPr>
          <p:cNvPr id="6" name="Espace réservé du numéro de diapositive 5"/>
          <p:cNvSpPr>
            <a:spLocks noGrp="1"/>
          </p:cNvSpPr>
          <p:nvPr>
            <p:ph type="sldNum" sz="quarter" idx="12"/>
          </p:nvPr>
        </p:nvSpPr>
        <p:spPr/>
        <p:txBody>
          <a:bodyPr/>
          <a:lstStyle/>
          <a:p>
            <a:fld id="{BFDCA1C4-9514-7B4F-976F-D92F7E296653}" type="slidenum">
              <a:rPr lang="fr-FR" smtClean="0"/>
              <a:pPr/>
              <a:t>‹#›</a:t>
            </a:fld>
            <a:endParaRPr lang="fr-F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702132" y="6247562"/>
            <a:ext cx="577444" cy="577444"/>
          </a:xfrm>
          <a:prstGeom prst="rect">
            <a:avLst/>
          </a:prstGeom>
        </p:spPr>
      </p:pic>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6090405"/>
            <a:ext cx="1645563" cy="767595"/>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hasCustomPrompt="1"/>
          </p:nvPr>
        </p:nvSpPr>
        <p:spPr/>
        <p:txBody>
          <a:bodyPr/>
          <a:lstStyle>
            <a:lvl1pPr>
              <a:defRPr/>
            </a:lvl1pPr>
          </a:lstStyle>
          <a:p>
            <a:r>
              <a:rPr lang="en-GB" noProof="0"/>
              <a:t>Slide title – line 1 – Arial 30 pt – HiLumi blue</a:t>
            </a:r>
            <a:br>
              <a:rPr lang="en-GB" noProof="0"/>
            </a:br>
            <a:r>
              <a:rPr lang="en-GB" noProof="0"/>
              <a:t>Slide title – line 2 – Arial 30 pt – HiLumi blue</a:t>
            </a:r>
          </a:p>
        </p:txBody>
      </p:sp>
      <p:sp>
        <p:nvSpPr>
          <p:cNvPr id="3" name="Espace réservé du texte 2"/>
          <p:cNvSpPr>
            <a:spLocks noGrp="1"/>
          </p:cNvSpPr>
          <p:nvPr>
            <p:ph type="body" idx="1" hasCustomPrompt="1"/>
          </p:nvPr>
        </p:nvSpPr>
        <p:spPr>
          <a:xfrm>
            <a:off x="609600" y="1215232"/>
            <a:ext cx="5386917" cy="639762"/>
          </a:xfrm>
        </p:spPr>
        <p:txBody>
          <a:bodyPr anchor="t">
            <a:normAutofit/>
          </a:bodyPr>
          <a:lstStyle>
            <a:lvl1pPr marL="0" indent="0">
              <a:buNone/>
              <a:defRPr sz="20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dirty="0"/>
              <a:t>Click to edit Master text styles </a:t>
            </a:r>
          </a:p>
        </p:txBody>
      </p:sp>
      <p:sp>
        <p:nvSpPr>
          <p:cNvPr id="4" name="Espace réservé du contenu 3"/>
          <p:cNvSpPr>
            <a:spLocks noGrp="1"/>
          </p:cNvSpPr>
          <p:nvPr>
            <p:ph sz="half" idx="2" hasCustomPrompt="1"/>
          </p:nvPr>
        </p:nvSpPr>
        <p:spPr>
          <a:xfrm>
            <a:off x="609600" y="2057400"/>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noProof="0" dirty="0"/>
              <a:t>Click to edit Master texts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5" name="Espace réservé du texte 4"/>
          <p:cNvSpPr>
            <a:spLocks noGrp="1"/>
          </p:cNvSpPr>
          <p:nvPr>
            <p:ph type="body" sz="quarter" idx="3" hasCustomPrompt="1"/>
          </p:nvPr>
        </p:nvSpPr>
        <p:spPr>
          <a:xfrm>
            <a:off x="6193368" y="1215232"/>
            <a:ext cx="5389033" cy="639762"/>
          </a:xfrm>
        </p:spPr>
        <p:txBody>
          <a:bodyPr anchor="t">
            <a:normAutofit/>
          </a:bodyPr>
          <a:lstStyle>
            <a:lvl1pPr marL="0" indent="0">
              <a:buNone/>
              <a:defRPr sz="20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dirty="0"/>
              <a:t>Click to edit Master text styles</a:t>
            </a:r>
          </a:p>
        </p:txBody>
      </p:sp>
      <p:sp>
        <p:nvSpPr>
          <p:cNvPr id="6" name="Espace réservé du contenu 5"/>
          <p:cNvSpPr>
            <a:spLocks noGrp="1"/>
          </p:cNvSpPr>
          <p:nvPr>
            <p:ph sz="quarter" idx="4" hasCustomPrompt="1"/>
          </p:nvPr>
        </p:nvSpPr>
        <p:spPr>
          <a:xfrm>
            <a:off x="6193368" y="2057400"/>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noProof="0" dirty="0"/>
              <a:t>Click to edit Master texts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8" name="Espace réservé du pied de page 7"/>
          <p:cNvSpPr>
            <a:spLocks noGrp="1"/>
          </p:cNvSpPr>
          <p:nvPr>
            <p:ph type="ftr" sz="quarter" idx="11"/>
          </p:nvPr>
        </p:nvSpPr>
        <p:spPr>
          <a:xfrm>
            <a:off x="2540000" y="6356350"/>
            <a:ext cx="8836000" cy="360000"/>
          </a:xfrm>
        </p:spPr>
        <p:txBody>
          <a:bodyPr/>
          <a:lstStyle/>
          <a:p>
            <a:r>
              <a:rPr lang="es-ES" dirty="0"/>
              <a:t>Susana Izquierdo Bermudez, </a:t>
            </a:r>
            <a:r>
              <a:rPr lang="en-US" dirty="0"/>
              <a:t>ASC22</a:t>
            </a:r>
            <a:endParaRPr lang="en-GB" noProof="0" dirty="0"/>
          </a:p>
        </p:txBody>
      </p:sp>
      <p:sp>
        <p:nvSpPr>
          <p:cNvPr id="9" name="Espace réservé du numéro de diapositive 8"/>
          <p:cNvSpPr>
            <a:spLocks noGrp="1"/>
          </p:cNvSpPr>
          <p:nvPr>
            <p:ph type="sldNum" sz="quarter" idx="12"/>
          </p:nvPr>
        </p:nvSpPr>
        <p:spPr/>
        <p:txBody>
          <a:bodyPr/>
          <a:lstStyle/>
          <a:p>
            <a:fld id="{BFDCA1C4-9514-7B4F-976F-D92F7E296653}" type="slidenum">
              <a:rPr lang="fr-FR" smtClean="0"/>
              <a:pPr/>
              <a:t>‹#›</a:t>
            </a:fld>
            <a:endParaRPr lang="fr-FR"/>
          </a:p>
        </p:txBody>
      </p:sp>
      <p:grpSp>
        <p:nvGrpSpPr>
          <p:cNvPr id="11" name="Grouper 10"/>
          <p:cNvGrpSpPr/>
          <p:nvPr userDrawn="1"/>
        </p:nvGrpSpPr>
        <p:grpSpPr>
          <a:xfrm>
            <a:off x="1920000" y="6300000"/>
            <a:ext cx="609600" cy="457200"/>
            <a:chOff x="1462200" y="4620913"/>
            <a:chExt cx="457200" cy="457200"/>
          </a:xfrm>
        </p:grpSpPr>
        <p:sp>
          <p:nvSpPr>
            <p:cNvPr id="12" name="Rectangle 11"/>
            <p:cNvSpPr/>
            <p:nvPr userDrawn="1"/>
          </p:nvSpPr>
          <p:spPr>
            <a:xfrm>
              <a:off x="1462200" y="4620913"/>
              <a:ext cx="457200" cy="457200"/>
            </a:xfrm>
            <a:prstGeom prst="rect">
              <a:avLst/>
            </a:prstGeom>
            <a:solidFill>
              <a:schemeClr val="accent5">
                <a:alpha val="32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a:p>
          </p:txBody>
        </p:sp>
        <p:sp>
          <p:nvSpPr>
            <p:cNvPr id="13" name="ZoneTexte 12"/>
            <p:cNvSpPr txBox="1"/>
            <p:nvPr userDrawn="1"/>
          </p:nvSpPr>
          <p:spPr>
            <a:xfrm>
              <a:off x="1485900" y="4670164"/>
              <a:ext cx="381000" cy="276999"/>
            </a:xfrm>
            <a:prstGeom prst="rect">
              <a:avLst/>
            </a:prstGeom>
            <a:noFill/>
          </p:spPr>
          <p:txBody>
            <a:bodyPr wrap="square" lIns="0" tIns="0" rIns="0" bIns="0" rtlCol="0">
              <a:spAutoFit/>
            </a:bodyPr>
            <a:lstStyle/>
            <a:p>
              <a:pPr algn="ctr"/>
              <a:r>
                <a:rPr lang="en-GB" sz="900" dirty="0"/>
                <a:t>logo</a:t>
              </a:r>
            </a:p>
            <a:p>
              <a:pPr algn="ctr"/>
              <a:r>
                <a:rPr lang="en-GB" sz="900" dirty="0"/>
                <a:t>area</a:t>
              </a:r>
            </a:p>
          </p:txBody>
        </p:sp>
      </p:grpSp>
      <p:pic>
        <p:nvPicPr>
          <p:cNvPr id="14" name="Image 5" descr="CERN-logo_outline.jpg"/>
          <p:cNvPicPr>
            <a:picLocks noChangeAspect="1"/>
          </p:cNvPicPr>
          <p:nvPr userDrawn="1"/>
        </p:nvPicPr>
        <p:blipFill>
          <a:blip r:embed="rId2"/>
          <a:stretch>
            <a:fillRect/>
          </a:stretch>
        </p:blipFill>
        <p:spPr>
          <a:xfrm>
            <a:off x="1896001" y="6282000"/>
            <a:ext cx="658913" cy="486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hasCustomPrompt="1"/>
          </p:nvPr>
        </p:nvSpPr>
        <p:spPr/>
        <p:txBody>
          <a:bodyPr/>
          <a:lstStyle/>
          <a:p>
            <a:r>
              <a:rPr lang="en-GB" noProof="0"/>
              <a:t>Slide title – line 1 – Arial 30 pt – HiLumi blue</a:t>
            </a:r>
            <a:br>
              <a:rPr lang="en-GB" noProof="0"/>
            </a:br>
            <a:r>
              <a:rPr lang="en-GB" noProof="0"/>
              <a:t>Slide title – line 2 – Arial 30 pt – HiLumi blue</a:t>
            </a:r>
          </a:p>
        </p:txBody>
      </p:sp>
      <p:sp>
        <p:nvSpPr>
          <p:cNvPr id="4" name="Espace réservé du pied de page 3"/>
          <p:cNvSpPr>
            <a:spLocks noGrp="1"/>
          </p:cNvSpPr>
          <p:nvPr>
            <p:ph type="ftr" sz="quarter" idx="11"/>
          </p:nvPr>
        </p:nvSpPr>
        <p:spPr>
          <a:xfrm>
            <a:off x="2540000" y="6356350"/>
            <a:ext cx="8836000" cy="360000"/>
          </a:xfrm>
        </p:spPr>
        <p:txBody>
          <a:bodyPr/>
          <a:lstStyle/>
          <a:p>
            <a:r>
              <a:rPr lang="es-ES" dirty="0"/>
              <a:t>Susana Izquierdo Bermudez, </a:t>
            </a:r>
            <a:r>
              <a:rPr lang="en-US" dirty="0"/>
              <a:t>ASC22</a:t>
            </a:r>
            <a:endParaRPr lang="en-GB" noProof="0" dirty="0"/>
          </a:p>
        </p:txBody>
      </p:sp>
      <p:sp>
        <p:nvSpPr>
          <p:cNvPr id="5" name="Espace réservé du numéro de diapositive 4"/>
          <p:cNvSpPr>
            <a:spLocks noGrp="1"/>
          </p:cNvSpPr>
          <p:nvPr>
            <p:ph type="sldNum" sz="quarter" idx="12"/>
          </p:nvPr>
        </p:nvSpPr>
        <p:spPr/>
        <p:txBody>
          <a:bodyPr/>
          <a:lstStyle/>
          <a:p>
            <a:fld id="{BFDCA1C4-9514-7B4F-976F-D92F7E296653}" type="slidenum">
              <a:rPr lang="fr-FR" smtClean="0"/>
              <a:pPr/>
              <a:t>‹#›</a:t>
            </a:fld>
            <a:endParaRPr lang="fr-FR"/>
          </a:p>
        </p:txBody>
      </p:sp>
      <p:grpSp>
        <p:nvGrpSpPr>
          <p:cNvPr id="7" name="Grouper 6"/>
          <p:cNvGrpSpPr/>
          <p:nvPr userDrawn="1"/>
        </p:nvGrpSpPr>
        <p:grpSpPr>
          <a:xfrm>
            <a:off x="1920000" y="6300000"/>
            <a:ext cx="609600" cy="457200"/>
            <a:chOff x="1462200" y="4620913"/>
            <a:chExt cx="457200" cy="457200"/>
          </a:xfrm>
        </p:grpSpPr>
        <p:sp>
          <p:nvSpPr>
            <p:cNvPr id="8" name="Rectangle 7"/>
            <p:cNvSpPr/>
            <p:nvPr userDrawn="1"/>
          </p:nvSpPr>
          <p:spPr>
            <a:xfrm>
              <a:off x="1462200" y="4620913"/>
              <a:ext cx="457200" cy="457200"/>
            </a:xfrm>
            <a:prstGeom prst="rect">
              <a:avLst/>
            </a:prstGeom>
            <a:solidFill>
              <a:schemeClr val="accent5">
                <a:alpha val="32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a:p>
          </p:txBody>
        </p:sp>
        <p:sp>
          <p:nvSpPr>
            <p:cNvPr id="9" name="ZoneTexte 8"/>
            <p:cNvSpPr txBox="1"/>
            <p:nvPr userDrawn="1"/>
          </p:nvSpPr>
          <p:spPr>
            <a:xfrm>
              <a:off x="1485900" y="4670164"/>
              <a:ext cx="381000" cy="276999"/>
            </a:xfrm>
            <a:prstGeom prst="rect">
              <a:avLst/>
            </a:prstGeom>
            <a:noFill/>
          </p:spPr>
          <p:txBody>
            <a:bodyPr wrap="square" lIns="0" tIns="0" rIns="0" bIns="0" rtlCol="0">
              <a:spAutoFit/>
            </a:bodyPr>
            <a:lstStyle/>
            <a:p>
              <a:pPr algn="ctr"/>
              <a:r>
                <a:rPr lang="en-GB" sz="900" dirty="0"/>
                <a:t>logo</a:t>
              </a:r>
            </a:p>
            <a:p>
              <a:pPr algn="ctr"/>
              <a:r>
                <a:rPr lang="en-GB" sz="900" dirty="0"/>
                <a:t>area</a:t>
              </a:r>
            </a:p>
          </p:txBody>
        </p:sp>
      </p:grpSp>
      <p:pic>
        <p:nvPicPr>
          <p:cNvPr id="10" name="Image 5" descr="CERN-logo_outline.jpg"/>
          <p:cNvPicPr>
            <a:picLocks noChangeAspect="1"/>
          </p:cNvPicPr>
          <p:nvPr userDrawn="1"/>
        </p:nvPicPr>
        <p:blipFill>
          <a:blip r:embed="rId2"/>
          <a:stretch>
            <a:fillRect/>
          </a:stretch>
        </p:blipFill>
        <p:spPr>
          <a:xfrm>
            <a:off x="1896001" y="6282000"/>
            <a:ext cx="658913" cy="48600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3" name="Espace réservé du pied de page 2"/>
          <p:cNvSpPr>
            <a:spLocks noGrp="1"/>
          </p:cNvSpPr>
          <p:nvPr>
            <p:ph type="ftr" sz="quarter" idx="11"/>
          </p:nvPr>
        </p:nvSpPr>
        <p:spPr>
          <a:xfrm>
            <a:off x="2641600" y="6356350"/>
            <a:ext cx="8737600" cy="360000"/>
          </a:xfrm>
        </p:spPr>
        <p:txBody>
          <a:bodyPr/>
          <a:lstStyle/>
          <a:p>
            <a:r>
              <a:rPr lang="es-ES" dirty="0"/>
              <a:t>Susana Izquierdo Bermudez, </a:t>
            </a:r>
            <a:r>
              <a:rPr lang="es-ES" dirty="0" err="1"/>
              <a:t>HiLumi</a:t>
            </a:r>
            <a:r>
              <a:rPr lang="es-ES" dirty="0"/>
              <a:t> </a:t>
            </a:r>
            <a:r>
              <a:rPr lang="en-US" noProof="0" dirty="0"/>
              <a:t>Collaboration</a:t>
            </a:r>
            <a:r>
              <a:rPr lang="es-ES" dirty="0"/>
              <a:t> Meeting, </a:t>
            </a:r>
            <a:r>
              <a:rPr lang="en-US" noProof="0" dirty="0"/>
              <a:t>October</a:t>
            </a:r>
            <a:r>
              <a:rPr lang="es-ES" dirty="0"/>
              <a:t> 2020</a:t>
            </a:r>
            <a:endParaRPr lang="en-GB" noProof="0" dirty="0"/>
          </a:p>
        </p:txBody>
      </p:sp>
      <p:sp>
        <p:nvSpPr>
          <p:cNvPr id="4" name="Espace réservé du numéro de diapositive 3"/>
          <p:cNvSpPr>
            <a:spLocks noGrp="1"/>
          </p:cNvSpPr>
          <p:nvPr>
            <p:ph type="sldNum" sz="quarter" idx="12"/>
          </p:nvPr>
        </p:nvSpPr>
        <p:spPr/>
        <p:txBody>
          <a:bodyPr/>
          <a:lstStyle/>
          <a:p>
            <a:fld id="{BFDCA1C4-9514-7B4F-976F-D92F7E296653}" type="slidenum">
              <a:rPr lang="fr-FR" smtClean="0"/>
              <a:pPr/>
              <a:t>‹#›</a:t>
            </a:fld>
            <a:endParaRPr lang="fr-FR"/>
          </a:p>
        </p:txBody>
      </p:sp>
      <p:grpSp>
        <p:nvGrpSpPr>
          <p:cNvPr id="6" name="Grouper 5"/>
          <p:cNvGrpSpPr/>
          <p:nvPr userDrawn="1"/>
        </p:nvGrpSpPr>
        <p:grpSpPr>
          <a:xfrm>
            <a:off x="1920000" y="6300000"/>
            <a:ext cx="609600" cy="457200"/>
            <a:chOff x="1462200" y="4620913"/>
            <a:chExt cx="457200" cy="457200"/>
          </a:xfrm>
        </p:grpSpPr>
        <p:sp>
          <p:nvSpPr>
            <p:cNvPr id="7" name="Rectangle 6"/>
            <p:cNvSpPr/>
            <p:nvPr userDrawn="1"/>
          </p:nvSpPr>
          <p:spPr>
            <a:xfrm>
              <a:off x="1462200" y="4620913"/>
              <a:ext cx="457200" cy="457200"/>
            </a:xfrm>
            <a:prstGeom prst="rect">
              <a:avLst/>
            </a:prstGeom>
            <a:solidFill>
              <a:schemeClr val="accent5">
                <a:alpha val="32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a:p>
          </p:txBody>
        </p:sp>
        <p:sp>
          <p:nvSpPr>
            <p:cNvPr id="8" name="ZoneTexte 7"/>
            <p:cNvSpPr txBox="1"/>
            <p:nvPr userDrawn="1"/>
          </p:nvSpPr>
          <p:spPr>
            <a:xfrm>
              <a:off x="1485900" y="4670164"/>
              <a:ext cx="381000" cy="276999"/>
            </a:xfrm>
            <a:prstGeom prst="rect">
              <a:avLst/>
            </a:prstGeom>
            <a:noFill/>
          </p:spPr>
          <p:txBody>
            <a:bodyPr wrap="square" lIns="0" tIns="0" rIns="0" bIns="0" rtlCol="0">
              <a:spAutoFit/>
            </a:bodyPr>
            <a:lstStyle/>
            <a:p>
              <a:pPr algn="ctr"/>
              <a:r>
                <a:rPr lang="en-GB" sz="900" dirty="0"/>
                <a:t>logo</a:t>
              </a:r>
            </a:p>
            <a:p>
              <a:pPr algn="ctr"/>
              <a:r>
                <a:rPr lang="en-GB" sz="900" dirty="0"/>
                <a:t>area</a:t>
              </a:r>
            </a:p>
          </p:txBody>
        </p:sp>
      </p:grpSp>
      <p:pic>
        <p:nvPicPr>
          <p:cNvPr id="9" name="Image 5" descr="CERN-logo_outline.jpg"/>
          <p:cNvPicPr>
            <a:picLocks noChangeAspect="1"/>
          </p:cNvPicPr>
          <p:nvPr userDrawn="1"/>
        </p:nvPicPr>
        <p:blipFill>
          <a:blip r:embed="rId2"/>
          <a:stretch>
            <a:fillRect/>
          </a:stretch>
        </p:blipFill>
        <p:spPr>
          <a:xfrm>
            <a:off x="1896001" y="6282000"/>
            <a:ext cx="658913" cy="48600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mage avec légende">
    <p:spTree>
      <p:nvGrpSpPr>
        <p:cNvPr id="1" name=""/>
        <p:cNvGrpSpPr/>
        <p:nvPr/>
      </p:nvGrpSpPr>
      <p:grpSpPr>
        <a:xfrm>
          <a:off x="0" y="0"/>
          <a:ext cx="0" cy="0"/>
          <a:chOff x="0" y="0"/>
          <a:chExt cx="0" cy="0"/>
        </a:xfrm>
      </p:grpSpPr>
      <p:sp>
        <p:nvSpPr>
          <p:cNvPr id="3" name="Espace réservé pour une image  2"/>
          <p:cNvSpPr>
            <a:spLocks noGrp="1"/>
          </p:cNvSpPr>
          <p:nvPr>
            <p:ph type="pic" idx="1"/>
          </p:nvPr>
        </p:nvSpPr>
        <p:spPr>
          <a:xfrm>
            <a:off x="816000" y="457200"/>
            <a:ext cx="105600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noProof="0"/>
          </a:p>
        </p:txBody>
      </p:sp>
      <p:sp>
        <p:nvSpPr>
          <p:cNvPr id="4" name="Espace réservé du texte 3"/>
          <p:cNvSpPr>
            <a:spLocks noGrp="1"/>
          </p:cNvSpPr>
          <p:nvPr>
            <p:ph type="body" sz="half" idx="2" hasCustomPrompt="1"/>
          </p:nvPr>
        </p:nvSpPr>
        <p:spPr>
          <a:xfrm>
            <a:off x="816000" y="5105400"/>
            <a:ext cx="10560000" cy="9906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noProof="0"/>
              <a:t>Text – image caption – comments ....</a:t>
            </a:r>
          </a:p>
        </p:txBody>
      </p:sp>
      <p:sp>
        <p:nvSpPr>
          <p:cNvPr id="6" name="Espace réservé du pied de page 5"/>
          <p:cNvSpPr>
            <a:spLocks noGrp="1"/>
          </p:cNvSpPr>
          <p:nvPr>
            <p:ph type="ftr" sz="quarter" idx="11"/>
          </p:nvPr>
        </p:nvSpPr>
        <p:spPr>
          <a:xfrm>
            <a:off x="2641600" y="6356350"/>
            <a:ext cx="8734400" cy="360000"/>
          </a:xfrm>
        </p:spPr>
        <p:txBody>
          <a:bodyPr/>
          <a:lstStyle/>
          <a:p>
            <a:r>
              <a:rPr lang="es-ES" dirty="0"/>
              <a:t>Susana Izquierdo Bermudez, </a:t>
            </a:r>
            <a:r>
              <a:rPr lang="en-US" dirty="0"/>
              <a:t>ASC22</a:t>
            </a:r>
            <a:endParaRPr lang="en-GB" noProof="0" dirty="0"/>
          </a:p>
        </p:txBody>
      </p:sp>
      <p:sp>
        <p:nvSpPr>
          <p:cNvPr id="7" name="Espace réservé du numéro de diapositive 6"/>
          <p:cNvSpPr>
            <a:spLocks noGrp="1"/>
          </p:cNvSpPr>
          <p:nvPr>
            <p:ph type="sldNum" sz="quarter" idx="12"/>
          </p:nvPr>
        </p:nvSpPr>
        <p:spPr/>
        <p:txBody>
          <a:bodyPr/>
          <a:lstStyle/>
          <a:p>
            <a:fld id="{BFDCA1C4-9514-7B4F-976F-D92F7E296653}" type="slidenum">
              <a:rPr lang="fr-FR" smtClean="0"/>
              <a:pPr/>
              <a:t>‹#›</a:t>
            </a:fld>
            <a:endParaRPr lang="fr-FR"/>
          </a:p>
        </p:txBody>
      </p:sp>
      <p:sp>
        <p:nvSpPr>
          <p:cNvPr id="9" name="Espace réservé du contenu 8"/>
          <p:cNvSpPr>
            <a:spLocks noGrp="1"/>
          </p:cNvSpPr>
          <p:nvPr>
            <p:ph sz="quarter" idx="14" hasCustomPrompt="1"/>
          </p:nvPr>
        </p:nvSpPr>
        <p:spPr>
          <a:xfrm>
            <a:off x="818067" y="4648200"/>
            <a:ext cx="10557933" cy="381000"/>
          </a:xfrm>
        </p:spPr>
        <p:txBody>
          <a:bodyPr/>
          <a:lstStyle>
            <a:lvl1pPr>
              <a:buFontTx/>
              <a:buNone/>
              <a:defRPr sz="1800">
                <a:solidFill>
                  <a:schemeClr val="bg2"/>
                </a:solidFill>
              </a:defRPr>
            </a:lvl1pPr>
          </a:lstStyle>
          <a:p>
            <a:pPr lvl="0"/>
            <a:r>
              <a:rPr lang="en-GB" dirty="0"/>
              <a:t>Image title</a:t>
            </a:r>
          </a:p>
        </p:txBody>
      </p:sp>
      <p:grpSp>
        <p:nvGrpSpPr>
          <p:cNvPr id="10" name="Grouper 9"/>
          <p:cNvGrpSpPr/>
          <p:nvPr userDrawn="1"/>
        </p:nvGrpSpPr>
        <p:grpSpPr>
          <a:xfrm>
            <a:off x="1920000" y="6300000"/>
            <a:ext cx="609600" cy="457200"/>
            <a:chOff x="1462200" y="4620913"/>
            <a:chExt cx="457200" cy="457200"/>
          </a:xfrm>
        </p:grpSpPr>
        <p:sp>
          <p:nvSpPr>
            <p:cNvPr id="11" name="Rectangle 10"/>
            <p:cNvSpPr/>
            <p:nvPr userDrawn="1"/>
          </p:nvSpPr>
          <p:spPr>
            <a:xfrm>
              <a:off x="1462200" y="4620913"/>
              <a:ext cx="457200" cy="457200"/>
            </a:xfrm>
            <a:prstGeom prst="rect">
              <a:avLst/>
            </a:prstGeom>
            <a:solidFill>
              <a:schemeClr val="accent5">
                <a:alpha val="32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a:p>
          </p:txBody>
        </p:sp>
        <p:sp>
          <p:nvSpPr>
            <p:cNvPr id="12" name="ZoneTexte 11"/>
            <p:cNvSpPr txBox="1"/>
            <p:nvPr userDrawn="1"/>
          </p:nvSpPr>
          <p:spPr>
            <a:xfrm>
              <a:off x="1485900" y="4670164"/>
              <a:ext cx="381000" cy="276999"/>
            </a:xfrm>
            <a:prstGeom prst="rect">
              <a:avLst/>
            </a:prstGeom>
            <a:noFill/>
          </p:spPr>
          <p:txBody>
            <a:bodyPr wrap="square" lIns="0" tIns="0" rIns="0" bIns="0" rtlCol="0">
              <a:spAutoFit/>
            </a:bodyPr>
            <a:lstStyle/>
            <a:p>
              <a:pPr algn="ctr"/>
              <a:r>
                <a:rPr lang="en-GB" sz="900" dirty="0"/>
                <a:t>logo</a:t>
              </a:r>
            </a:p>
            <a:p>
              <a:pPr algn="ctr"/>
              <a:r>
                <a:rPr lang="en-GB" sz="900" dirty="0"/>
                <a:t>area</a:t>
              </a:r>
            </a:p>
          </p:txBody>
        </p:sp>
      </p:grpSp>
      <p:pic>
        <p:nvPicPr>
          <p:cNvPr id="13" name="Image 5" descr="CERN-logo_outline.jpg"/>
          <p:cNvPicPr>
            <a:picLocks noChangeAspect="1"/>
          </p:cNvPicPr>
          <p:nvPr userDrawn="1"/>
        </p:nvPicPr>
        <p:blipFill>
          <a:blip r:embed="rId2"/>
          <a:stretch>
            <a:fillRect/>
          </a:stretch>
        </p:blipFill>
        <p:spPr>
          <a:xfrm>
            <a:off x="1896001" y="6282000"/>
            <a:ext cx="658913" cy="48600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sposition personnalisé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Titre 1"/>
          <p:cNvSpPr>
            <a:spLocks noGrp="1"/>
          </p:cNvSpPr>
          <p:nvPr>
            <p:ph type="title" hasCustomPrompt="1"/>
          </p:nvPr>
        </p:nvSpPr>
        <p:spPr>
          <a:xfrm>
            <a:off x="1802400" y="2709000"/>
            <a:ext cx="8587200" cy="1634400"/>
          </a:xfrm>
        </p:spPr>
        <p:txBody>
          <a:bodyPr/>
          <a:lstStyle>
            <a:lvl1pPr>
              <a:defRPr b="1" i="1">
                <a:solidFill>
                  <a:schemeClr val="tx2"/>
                </a:solidFill>
              </a:defRPr>
            </a:lvl1pPr>
          </a:lstStyle>
          <a:p>
            <a:r>
              <a:rPr lang="en-GB" noProof="0"/>
              <a:t>Thank you message....</a:t>
            </a:r>
          </a:p>
        </p:txBody>
      </p:sp>
      <p:sp>
        <p:nvSpPr>
          <p:cNvPr id="4" name="Espace réservé du pied de page 3"/>
          <p:cNvSpPr>
            <a:spLocks noGrp="1"/>
          </p:cNvSpPr>
          <p:nvPr>
            <p:ph type="ftr" sz="quarter" idx="11"/>
          </p:nvPr>
        </p:nvSpPr>
        <p:spPr>
          <a:xfrm>
            <a:off x="1802400" y="6356350"/>
            <a:ext cx="8587200" cy="360000"/>
          </a:xfrm>
        </p:spPr>
        <p:txBody>
          <a:bodyPr/>
          <a:lstStyle/>
          <a:p>
            <a:r>
              <a:rPr lang="es-ES" dirty="0"/>
              <a:t>Susana Izquierdo Bermudez, </a:t>
            </a:r>
            <a:r>
              <a:rPr lang="en-US" dirty="0"/>
              <a:t>ASC22</a:t>
            </a:r>
            <a:endParaRPr lang="en-GB" noProof="0" dirty="0"/>
          </a:p>
        </p:txBody>
      </p:sp>
      <p:sp>
        <p:nvSpPr>
          <p:cNvPr id="5" name="Espace réservé du numéro de diapositive 4"/>
          <p:cNvSpPr>
            <a:spLocks noGrp="1"/>
          </p:cNvSpPr>
          <p:nvPr>
            <p:ph type="sldNum" sz="quarter" idx="12"/>
          </p:nvPr>
        </p:nvSpPr>
        <p:spPr/>
        <p:txBody>
          <a:bodyPr/>
          <a:lstStyle/>
          <a:p>
            <a:fld id="{BFDCA1C4-9514-7B4F-976F-D92F7E296653}" type="slidenum">
              <a:rPr lang="fr-FR" smtClean="0"/>
              <a:pPr/>
              <a:t>‹#›</a:t>
            </a:fld>
            <a:endParaRPr lang="fr-FR" dirty="0"/>
          </a:p>
        </p:txBody>
      </p:sp>
      <p:pic>
        <p:nvPicPr>
          <p:cNvPr id="12" name="Image 11" descr="HLU-logoN-title.png"/>
          <p:cNvPicPr>
            <a:picLocks noChangeAspect="1"/>
          </p:cNvPicPr>
          <p:nvPr userDrawn="1"/>
        </p:nvPicPr>
        <p:blipFill>
          <a:blip r:embed="rId3"/>
          <a:stretch>
            <a:fillRect/>
          </a:stretch>
        </p:blipFill>
        <p:spPr>
          <a:xfrm>
            <a:off x="1828800" y="673710"/>
            <a:ext cx="5047152" cy="1534388"/>
          </a:xfrm>
          <a:prstGeom prst="rect">
            <a:avLst/>
          </a:prstGeom>
        </p:spPr>
      </p:pic>
      <p:sp>
        <p:nvSpPr>
          <p:cNvPr id="8" name="Espace réservé du texte 7"/>
          <p:cNvSpPr>
            <a:spLocks noGrp="1"/>
          </p:cNvSpPr>
          <p:nvPr>
            <p:ph type="body" sz="quarter" idx="14" hasCustomPrompt="1"/>
          </p:nvPr>
        </p:nvSpPr>
        <p:spPr>
          <a:xfrm>
            <a:off x="1802400" y="4953000"/>
            <a:ext cx="8587200" cy="1219200"/>
          </a:xfrm>
        </p:spPr>
        <p:txBody>
          <a:bodyPr anchor="b">
            <a:noAutofit/>
          </a:bodyPr>
          <a:lstStyle>
            <a:lvl1pPr>
              <a:buFontTx/>
              <a:buNone/>
              <a:defRPr sz="1200" baseline="0">
                <a:solidFill>
                  <a:schemeClr val="tx2"/>
                </a:solidFill>
              </a:defRPr>
            </a:lvl1pPr>
            <a:lvl2pPr>
              <a:buFontTx/>
              <a:buNone/>
              <a:defRPr sz="1400"/>
            </a:lvl2pPr>
            <a:lvl3pPr>
              <a:buFontTx/>
              <a:buNone/>
              <a:defRPr sz="1400"/>
            </a:lvl3pPr>
            <a:lvl4pPr>
              <a:buFontTx/>
              <a:buNone/>
              <a:defRPr sz="1400"/>
            </a:lvl4pPr>
            <a:lvl5pPr>
              <a:buFontTx/>
              <a:buNone/>
              <a:defRPr sz="1400"/>
            </a:lvl5pPr>
          </a:lstStyle>
          <a:p>
            <a:pPr lvl="0"/>
            <a:r>
              <a:rPr lang="en-GB" noProof="0"/>
              <a:t>Credits if needed: reference 1, reference 2 ...</a:t>
            </a:r>
          </a:p>
        </p:txBody>
      </p:sp>
      <p:grpSp>
        <p:nvGrpSpPr>
          <p:cNvPr id="9" name="Grouper 8"/>
          <p:cNvGrpSpPr/>
          <p:nvPr userDrawn="1"/>
        </p:nvGrpSpPr>
        <p:grpSpPr>
          <a:xfrm>
            <a:off x="609600" y="6071400"/>
            <a:ext cx="609600" cy="457200"/>
            <a:chOff x="1462200" y="4620913"/>
            <a:chExt cx="457200" cy="457200"/>
          </a:xfrm>
        </p:grpSpPr>
        <p:sp>
          <p:nvSpPr>
            <p:cNvPr id="10" name="Rectangle 9"/>
            <p:cNvSpPr/>
            <p:nvPr userDrawn="1"/>
          </p:nvSpPr>
          <p:spPr>
            <a:xfrm>
              <a:off x="1462200" y="4620913"/>
              <a:ext cx="457200" cy="457200"/>
            </a:xfrm>
            <a:prstGeom prst="rect">
              <a:avLst/>
            </a:prstGeom>
            <a:solidFill>
              <a:schemeClr val="accent5">
                <a:alpha val="32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a:p>
          </p:txBody>
        </p:sp>
        <p:sp>
          <p:nvSpPr>
            <p:cNvPr id="11" name="ZoneTexte 10"/>
            <p:cNvSpPr txBox="1"/>
            <p:nvPr userDrawn="1"/>
          </p:nvSpPr>
          <p:spPr>
            <a:xfrm>
              <a:off x="1485900" y="4670164"/>
              <a:ext cx="381000" cy="276999"/>
            </a:xfrm>
            <a:prstGeom prst="rect">
              <a:avLst/>
            </a:prstGeom>
            <a:noFill/>
          </p:spPr>
          <p:txBody>
            <a:bodyPr wrap="square" lIns="0" tIns="0" rIns="0" bIns="0" rtlCol="0">
              <a:spAutoFit/>
            </a:bodyPr>
            <a:lstStyle/>
            <a:p>
              <a:pPr algn="ctr"/>
              <a:r>
                <a:rPr lang="en-GB" sz="900" dirty="0"/>
                <a:t>logo</a:t>
              </a:r>
            </a:p>
            <a:p>
              <a:pPr algn="ctr"/>
              <a:r>
                <a:rPr lang="en-GB" sz="900" dirty="0"/>
                <a:t>area</a:t>
              </a:r>
            </a:p>
          </p:txBody>
        </p:sp>
      </p:grpSp>
      <p:pic>
        <p:nvPicPr>
          <p:cNvPr id="14" name="Image 4" descr="CERN-logo_outline.jpg"/>
          <p:cNvPicPr>
            <a:picLocks noChangeAspect="1"/>
          </p:cNvPicPr>
          <p:nvPr userDrawn="1"/>
        </p:nvPicPr>
        <p:blipFill>
          <a:blip r:embed="rId4"/>
          <a:stretch>
            <a:fillRect/>
          </a:stretch>
        </p:blipFill>
        <p:spPr>
          <a:xfrm>
            <a:off x="502920" y="5946775"/>
            <a:ext cx="817880" cy="60325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9"/>
          <a:srcRect/>
          <a:stretch>
            <a:fillRect/>
          </a:stretch>
        </a:blipFill>
        <a:effectLst/>
      </p:bgPr>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816000" y="180000"/>
            <a:ext cx="10560000" cy="720000"/>
          </a:xfrm>
          <a:prstGeom prst="rect">
            <a:avLst/>
          </a:prstGeom>
        </p:spPr>
        <p:txBody>
          <a:bodyPr vert="horz" lIns="0" tIns="0" rIns="0" bIns="0" rtlCol="0" anchor="ctr" anchorCtr="1">
            <a:noAutofit/>
          </a:bodyPr>
          <a:lstStyle/>
          <a:p>
            <a:r>
              <a:rPr lang="en-GB" noProof="0"/>
              <a:t>Slide title – line 1 – Arial 30 pt – HiLumi blue</a:t>
            </a:r>
            <a:br>
              <a:rPr lang="en-GB" noProof="0"/>
            </a:br>
            <a:r>
              <a:rPr lang="en-GB" noProof="0"/>
              <a:t>Slide title – line 2 – Arial 30 pt – HiLumi blue</a:t>
            </a:r>
          </a:p>
        </p:txBody>
      </p:sp>
      <p:sp>
        <p:nvSpPr>
          <p:cNvPr id="3" name="Espace réservé du texte 2"/>
          <p:cNvSpPr>
            <a:spLocks noGrp="1"/>
          </p:cNvSpPr>
          <p:nvPr>
            <p:ph type="body" idx="1"/>
          </p:nvPr>
        </p:nvSpPr>
        <p:spPr>
          <a:xfrm>
            <a:off x="816000" y="1371601"/>
            <a:ext cx="10560000" cy="4754563"/>
          </a:xfrm>
          <a:prstGeom prst="rect">
            <a:avLst/>
          </a:prstGeom>
        </p:spPr>
        <p:txBody>
          <a:bodyPr vert="horz" lIns="0" tIns="0" rIns="0" bIns="0" rtlCol="0">
            <a:normAutofit/>
          </a:bodyPr>
          <a:lstStyle/>
          <a:p>
            <a:pPr lvl="0"/>
            <a:r>
              <a:rPr lang="en-GB" noProof="0"/>
              <a:t>Click to edit Master texts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5" name="Espace réservé du pied de page 4"/>
          <p:cNvSpPr>
            <a:spLocks noGrp="1"/>
          </p:cNvSpPr>
          <p:nvPr>
            <p:ph type="ftr" sz="quarter" idx="3"/>
          </p:nvPr>
        </p:nvSpPr>
        <p:spPr>
          <a:xfrm>
            <a:off x="2641600" y="6356350"/>
            <a:ext cx="8734400" cy="360000"/>
          </a:xfrm>
          <a:prstGeom prst="rect">
            <a:avLst/>
          </a:prstGeom>
        </p:spPr>
        <p:txBody>
          <a:bodyPr vert="horz" lIns="0" tIns="0" rIns="0" bIns="0" rtlCol="0" anchor="b"/>
          <a:lstStyle>
            <a:lvl1pPr algn="r">
              <a:defRPr sz="1200">
                <a:solidFill>
                  <a:schemeClr val="accent1"/>
                </a:solidFill>
              </a:defRPr>
            </a:lvl1pPr>
          </a:lstStyle>
          <a:p>
            <a:r>
              <a:rPr lang="es-ES" dirty="0"/>
              <a:t>Susana Izquierdo Bermudez, </a:t>
            </a:r>
            <a:r>
              <a:rPr lang="en-US" dirty="0"/>
              <a:t>ASC22</a:t>
            </a:r>
            <a:endParaRPr lang="en-GB" noProof="0" dirty="0"/>
          </a:p>
        </p:txBody>
      </p:sp>
      <p:sp>
        <p:nvSpPr>
          <p:cNvPr id="6" name="Espace réservé du numéro de diapositive 5"/>
          <p:cNvSpPr>
            <a:spLocks noGrp="1"/>
          </p:cNvSpPr>
          <p:nvPr>
            <p:ph type="sldNum" sz="quarter" idx="4"/>
          </p:nvPr>
        </p:nvSpPr>
        <p:spPr>
          <a:xfrm>
            <a:off x="11582400" y="6356350"/>
            <a:ext cx="480000" cy="360000"/>
          </a:xfrm>
          <a:prstGeom prst="rect">
            <a:avLst/>
          </a:prstGeom>
        </p:spPr>
        <p:txBody>
          <a:bodyPr vert="horz" lIns="0" tIns="0" rIns="0" bIns="0" rtlCol="0" anchor="b"/>
          <a:lstStyle>
            <a:lvl1pPr algn="r">
              <a:defRPr sz="1200">
                <a:solidFill>
                  <a:schemeClr val="accent1"/>
                </a:solidFill>
              </a:defRPr>
            </a:lvl1pPr>
          </a:lstStyle>
          <a:p>
            <a:fld id="{BFDCA1C4-9514-7B4F-976F-D92F7E296653}" type="slidenum">
              <a:rPr lang="fr-FR" smtClean="0"/>
              <a:pPr/>
              <a:t>‹#›</a:t>
            </a:fld>
            <a:endParaRPr lang="fr-FR"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3" r:id="rId3"/>
    <p:sldLayoutId id="2147483654" r:id="rId4"/>
    <p:sldLayoutId id="2147483655" r:id="rId5"/>
    <p:sldLayoutId id="2147483657" r:id="rId6"/>
    <p:sldLayoutId id="2147483658" r:id="rId7"/>
  </p:sldLayoutIdLst>
  <p:hf hdr="0" dt="0"/>
  <p:txStyles>
    <p:titleStyle>
      <a:lvl1pPr algn="ctr" defTabSz="457200" rtl="0" eaLnBrk="1" latinLnBrk="0" hangingPunct="1">
        <a:spcBef>
          <a:spcPct val="0"/>
        </a:spcBef>
        <a:buNone/>
        <a:defRPr sz="2800" b="1" kern="1200">
          <a:solidFill>
            <a:schemeClr val="bg2"/>
          </a:solidFill>
          <a:latin typeface="+mj-lt"/>
          <a:ea typeface="+mj-ea"/>
          <a:cs typeface="+mj-cs"/>
        </a:defRPr>
      </a:lvl1pPr>
    </p:titleStyle>
    <p:bodyStyle>
      <a:lvl1pPr marL="342900" indent="-342900" algn="l" defTabSz="457200" rtl="0" eaLnBrk="1" latinLnBrk="0" hangingPunct="1">
        <a:spcBef>
          <a:spcPct val="20000"/>
        </a:spcBef>
        <a:buClr>
          <a:schemeClr val="accent6"/>
        </a:buClr>
        <a:buFont typeface="Wingdings" charset="2"/>
        <a:buChar char="§"/>
        <a:defRPr sz="2800" kern="1200">
          <a:solidFill>
            <a:schemeClr val="accent5"/>
          </a:solidFill>
          <a:latin typeface="+mn-lt"/>
          <a:ea typeface="+mn-ea"/>
          <a:cs typeface="+mn-cs"/>
        </a:defRPr>
      </a:lvl1pPr>
      <a:lvl2pPr marL="742950" indent="-285750" algn="l" defTabSz="457200" rtl="0" eaLnBrk="1" latinLnBrk="0" hangingPunct="1">
        <a:spcBef>
          <a:spcPct val="20000"/>
        </a:spcBef>
        <a:buClr>
          <a:schemeClr val="accent6"/>
        </a:buClr>
        <a:buFont typeface="Wingdings" charset="2"/>
        <a:buChar char="§"/>
        <a:defRPr sz="2400" kern="1200">
          <a:solidFill>
            <a:schemeClr val="accent5"/>
          </a:solidFill>
          <a:latin typeface="+mn-lt"/>
          <a:ea typeface="+mn-ea"/>
          <a:cs typeface="+mn-cs"/>
        </a:defRPr>
      </a:lvl2pPr>
      <a:lvl3pPr marL="1143000" indent="-228600" algn="l" defTabSz="457200" rtl="0" eaLnBrk="1" latinLnBrk="0" hangingPunct="1">
        <a:spcBef>
          <a:spcPct val="20000"/>
        </a:spcBef>
        <a:buClr>
          <a:schemeClr val="accent6"/>
        </a:buClr>
        <a:buFont typeface="Wingdings" charset="2"/>
        <a:buChar char="§"/>
        <a:defRPr sz="2000" kern="1200">
          <a:solidFill>
            <a:schemeClr val="accent5"/>
          </a:solidFill>
          <a:latin typeface="+mn-lt"/>
          <a:ea typeface="+mn-ea"/>
          <a:cs typeface="+mn-cs"/>
        </a:defRPr>
      </a:lvl3pPr>
      <a:lvl4pPr marL="1600200" indent="-228600" algn="l" defTabSz="457200" rtl="0" eaLnBrk="1" latinLnBrk="0" hangingPunct="1">
        <a:spcBef>
          <a:spcPct val="20000"/>
        </a:spcBef>
        <a:buClr>
          <a:schemeClr val="accent6"/>
        </a:buClr>
        <a:buFont typeface="Wingdings" charset="2"/>
        <a:buChar char="§"/>
        <a:defRPr sz="1800" kern="1200">
          <a:solidFill>
            <a:schemeClr val="accent5"/>
          </a:solidFill>
          <a:latin typeface="+mn-lt"/>
          <a:ea typeface="+mn-ea"/>
          <a:cs typeface="+mn-cs"/>
        </a:defRPr>
      </a:lvl4pPr>
      <a:lvl5pPr marL="2057400" indent="-228600" algn="l" defTabSz="457200" rtl="0" eaLnBrk="1" latinLnBrk="0" hangingPunct="1">
        <a:spcBef>
          <a:spcPct val="20000"/>
        </a:spcBef>
        <a:buClr>
          <a:schemeClr val="accent6"/>
        </a:buClr>
        <a:buFont typeface="Wingdings" charset="2"/>
        <a:buChar char="§"/>
        <a:defRPr sz="1600" kern="1200">
          <a:solidFill>
            <a:schemeClr val="accent5"/>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fr-FR"/>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cds.cern.ch/record/832900/files/care-conf-04-020.pdf" TargetMode="External"/><Relationship Id="rId3" Type="http://schemas.openxmlformats.org/officeDocument/2006/relationships/image" Target="../media/image8.png"/><Relationship Id="rId7"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hyperlink" Target="http://www.uslarp.org/" TargetMode="External"/><Relationship Id="rId9" Type="http://schemas.openxmlformats.org/officeDocument/2006/relationships/hyperlink" Target="https://cds.cern.ch/record/1425456/files/CERN-ATS-2012-025.pdf"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5.tif"/><Relationship Id="rId1" Type="http://schemas.openxmlformats.org/officeDocument/2006/relationships/slideLayout" Target="../slideLayouts/slideLayout2.xml"/><Relationship Id="rId5" Type="http://schemas.openxmlformats.org/officeDocument/2006/relationships/image" Target="../media/image27.jpg"/><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jpg"/><Relationship Id="rId4" Type="http://schemas.openxmlformats.org/officeDocument/2006/relationships/image" Target="../media/image30.jpeg"/></Relationships>
</file>

<file path=ppt/slides/_rels/slide14.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3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38.jpeg"/><Relationship Id="rId18" Type="http://schemas.openxmlformats.org/officeDocument/2006/relationships/image" Target="../media/image43.jpeg"/><Relationship Id="rId3" Type="http://schemas.openxmlformats.org/officeDocument/2006/relationships/image" Target="cid:a078fb73-ea27-43d8-8f1d-d20dda9bc252@CHEP278.PROD.OUTLOOK.COM" TargetMode="External"/><Relationship Id="rId7" Type="http://schemas.openxmlformats.org/officeDocument/2006/relationships/image" Target="../media/image37.jpeg"/><Relationship Id="rId12" Type="http://schemas.microsoft.com/office/2007/relationships/diagramDrawing" Target="../diagrams/drawing1.xml"/><Relationship Id="rId17" Type="http://schemas.openxmlformats.org/officeDocument/2006/relationships/image" Target="../media/image42.jpeg"/><Relationship Id="rId2" Type="http://schemas.openxmlformats.org/officeDocument/2006/relationships/image" Target="../media/image34.jpeg"/><Relationship Id="rId16" Type="http://schemas.openxmlformats.org/officeDocument/2006/relationships/image" Target="../media/image41.jpeg"/><Relationship Id="rId1" Type="http://schemas.openxmlformats.org/officeDocument/2006/relationships/slideLayout" Target="../slideLayouts/slideLayout2.xml"/><Relationship Id="rId6" Type="http://schemas.openxmlformats.org/officeDocument/2006/relationships/image" Target="cid:98dc5a6a-de9f-49f0-83e2-9240dcbb8e67@CHEP278.PROD.OUTLOOK.COM" TargetMode="External"/><Relationship Id="rId11" Type="http://schemas.openxmlformats.org/officeDocument/2006/relationships/diagramColors" Target="../diagrams/colors1.xml"/><Relationship Id="rId5" Type="http://schemas.openxmlformats.org/officeDocument/2006/relationships/image" Target="../media/image36.jpeg"/><Relationship Id="rId15" Type="http://schemas.openxmlformats.org/officeDocument/2006/relationships/image" Target="../media/image40.jpeg"/><Relationship Id="rId10" Type="http://schemas.openxmlformats.org/officeDocument/2006/relationships/diagramQuickStyle" Target="../diagrams/quickStyle1.xml"/><Relationship Id="rId19" Type="http://schemas.openxmlformats.org/officeDocument/2006/relationships/image" Target="../media/image44.jpeg"/><Relationship Id="rId4" Type="http://schemas.openxmlformats.org/officeDocument/2006/relationships/image" Target="../media/image35.jpeg"/><Relationship Id="rId9" Type="http://schemas.openxmlformats.org/officeDocument/2006/relationships/diagramLayout" Target="../diagrams/layout1.xml"/><Relationship Id="rId14" Type="http://schemas.openxmlformats.org/officeDocument/2006/relationships/image" Target="../media/image3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ieeexplore.ieee.org/document/10804881/" TargetMode="External"/><Relationship Id="rId2" Type="http://schemas.openxmlformats.org/officeDocument/2006/relationships/hyperlink" Target="https://ieeexplore.ieee.org/document/10089989/" TargetMode="Externa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1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56.png"/><Relationship Id="rId13" Type="http://schemas.openxmlformats.org/officeDocument/2006/relationships/hyperlink" Target="https://ieeexplore.ieee.org/document/10024432/" TargetMode="External"/><Relationship Id="rId3" Type="http://schemas.openxmlformats.org/officeDocument/2006/relationships/hyperlink" Target="https://ieeexplore.ieee.org/document/10018303" TargetMode="External"/><Relationship Id="rId7" Type="http://schemas.openxmlformats.org/officeDocument/2006/relationships/image" Target="../media/image55.tiff"/><Relationship Id="rId12" Type="http://schemas.openxmlformats.org/officeDocument/2006/relationships/image" Target="../media/image60.jpeg"/><Relationship Id="rId2" Type="http://schemas.openxmlformats.org/officeDocument/2006/relationships/image" Target="../media/image52.emf"/><Relationship Id="rId1" Type="http://schemas.openxmlformats.org/officeDocument/2006/relationships/slideLayout" Target="../slideLayouts/slideLayout2.xml"/><Relationship Id="rId6" Type="http://schemas.openxmlformats.org/officeDocument/2006/relationships/image" Target="../media/image54.png"/><Relationship Id="rId11" Type="http://schemas.openxmlformats.org/officeDocument/2006/relationships/image" Target="../media/image59.jpeg"/><Relationship Id="rId5" Type="http://schemas.openxmlformats.org/officeDocument/2006/relationships/image" Target="../media/image53.JPG"/><Relationship Id="rId10" Type="http://schemas.openxmlformats.org/officeDocument/2006/relationships/image" Target="../media/image58.png"/><Relationship Id="rId4" Type="http://schemas.openxmlformats.org/officeDocument/2006/relationships/hyperlink" Target="https://ieeexplore.ieee.org/document/10418262/" TargetMode="External"/><Relationship Id="rId9" Type="http://schemas.openxmlformats.org/officeDocument/2006/relationships/image" Target="../media/image57.jpeg"/></Relationships>
</file>

<file path=ppt/slides/_rels/slide21.xml.rels><?xml version="1.0" encoding="UTF-8" standalone="yes"?>
<Relationships xmlns="http://schemas.openxmlformats.org/package/2006/relationships"><Relationship Id="rId3" Type="http://schemas.openxmlformats.org/officeDocument/2006/relationships/hyperlink" Target="https://indico.jacow.org/event/95/contributions/14392/" TargetMode="External"/><Relationship Id="rId2" Type="http://schemas.openxmlformats.org/officeDocument/2006/relationships/image" Target="../media/image61.emf"/><Relationship Id="rId1" Type="http://schemas.openxmlformats.org/officeDocument/2006/relationships/slideLayout" Target="../slideLayouts/slideLayout2.xml"/><Relationship Id="rId5" Type="http://schemas.openxmlformats.org/officeDocument/2006/relationships/hyperlink" Target="https://indico.jacow.org/event/95/contributions/14309/" TargetMode="External"/><Relationship Id="rId4" Type="http://schemas.openxmlformats.org/officeDocument/2006/relationships/hyperlink" Target="https://indico.jacow.org/event/95/contributions/13624/"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emf"/><Relationship Id="rId1" Type="http://schemas.openxmlformats.org/officeDocument/2006/relationships/slideLayout" Target="../slideLayouts/slideLayout2.xml"/><Relationship Id="rId5" Type="http://schemas.openxmlformats.org/officeDocument/2006/relationships/hyperlink" Target="https://doi.org/10.3990/1.9789036539081" TargetMode="External"/><Relationship Id="rId4" Type="http://schemas.openxmlformats.org/officeDocument/2006/relationships/image" Target="../media/image64.png"/></Relationships>
</file>

<file path=ppt/slides/_rels/slide23.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ctrTitle"/>
          </p:nvPr>
        </p:nvSpPr>
        <p:spPr>
          <a:xfrm>
            <a:off x="1415744" y="3072503"/>
            <a:ext cx="9595792" cy="1802088"/>
          </a:xfrm>
        </p:spPr>
        <p:txBody>
          <a:bodyPr/>
          <a:lstStyle/>
          <a:p>
            <a:pPr algn="ctr"/>
            <a:r>
              <a:rPr lang="en-US" sz="4000" dirty="0">
                <a:solidFill>
                  <a:schemeClr val="tx1"/>
                </a:solidFill>
              </a:rPr>
              <a:t>Scale up in length of Nb</a:t>
            </a:r>
            <a:r>
              <a:rPr lang="en-US" sz="4000" baseline="-25000" dirty="0">
                <a:solidFill>
                  <a:schemeClr val="tx1"/>
                </a:solidFill>
              </a:rPr>
              <a:t>3</a:t>
            </a:r>
            <a:r>
              <a:rPr lang="en-US" sz="4000" dirty="0">
                <a:solidFill>
                  <a:schemeClr val="tx1"/>
                </a:solidFill>
              </a:rPr>
              <a:t>Sn accelerator magnets: the case of MQXF</a:t>
            </a:r>
            <a:endParaRPr lang="en-GB" sz="4000" dirty="0">
              <a:solidFill>
                <a:schemeClr val="tx1"/>
              </a:solidFill>
            </a:endParaRPr>
          </a:p>
        </p:txBody>
      </p:sp>
      <p:sp>
        <p:nvSpPr>
          <p:cNvPr id="3" name="Sous-titre 2"/>
          <p:cNvSpPr>
            <a:spLocks noGrp="1"/>
          </p:cNvSpPr>
          <p:nvPr>
            <p:ph type="subTitle" idx="1"/>
          </p:nvPr>
        </p:nvSpPr>
        <p:spPr>
          <a:xfrm>
            <a:off x="839152" y="4694944"/>
            <a:ext cx="9937104" cy="1112613"/>
          </a:xfrm>
        </p:spPr>
        <p:txBody>
          <a:bodyPr>
            <a:normAutofit/>
          </a:bodyPr>
          <a:lstStyle/>
          <a:p>
            <a:pPr algn="ctr"/>
            <a:r>
              <a:rPr lang="en-GB" dirty="0">
                <a:solidFill>
                  <a:schemeClr val="tx1"/>
                </a:solidFill>
              </a:rPr>
              <a:t>Susana Izquierdo Bermudez on behalf of the MQXF collaboration</a:t>
            </a:r>
          </a:p>
          <a:p>
            <a:pPr algn="ctr"/>
            <a:endParaRPr lang="en-GB" sz="500" dirty="0">
              <a:solidFill>
                <a:schemeClr val="tx1"/>
              </a:solidFill>
            </a:endParaRPr>
          </a:p>
          <a:p>
            <a:pPr algn="ctr"/>
            <a:r>
              <a:rPr lang="en-GB" dirty="0">
                <a:solidFill>
                  <a:schemeClr val="tx1"/>
                </a:solidFill>
              </a:rPr>
              <a:t>Special thanks to Giorgio Ambrosio, Paolo Ferracin, </a:t>
            </a:r>
            <a:r>
              <a:rPr lang="it-IT" dirty="0">
                <a:solidFill>
                  <a:schemeClr val="tx1"/>
                </a:solidFill>
              </a:rPr>
              <a:t>Attilio Milanese, </a:t>
            </a:r>
            <a:r>
              <a:rPr lang="en-GB" dirty="0">
                <a:solidFill>
                  <a:schemeClr val="tx1"/>
                </a:solidFill>
              </a:rPr>
              <a:t>Ezio Todesco</a:t>
            </a:r>
            <a:endParaRPr lang="en-GB" sz="1400" dirty="0">
              <a:solidFill>
                <a:schemeClr val="tx1"/>
              </a:solidFill>
            </a:endParaRPr>
          </a:p>
          <a:p>
            <a:pPr algn="ctr"/>
            <a:endParaRPr lang="en-GB" sz="1400" dirty="0">
              <a:solidFill>
                <a:srgbClr val="FF0000"/>
              </a:solidFill>
            </a:endParaRPr>
          </a:p>
          <a:p>
            <a:pPr algn="ctr"/>
            <a:endParaRPr lang="en-GB" sz="1400" dirty="0"/>
          </a:p>
        </p:txBody>
      </p:sp>
      <p:pic>
        <p:nvPicPr>
          <p:cNvPr id="5" name="Image 4" descr="CERN-logo_outline.jpg"/>
          <p:cNvPicPr>
            <a:picLocks noChangeAspect="1"/>
          </p:cNvPicPr>
          <p:nvPr/>
        </p:nvPicPr>
        <p:blipFill>
          <a:blip r:embed="rId2"/>
          <a:stretch>
            <a:fillRect/>
          </a:stretch>
        </p:blipFill>
        <p:spPr>
          <a:xfrm>
            <a:off x="430202" y="5772150"/>
            <a:ext cx="985542" cy="969218"/>
          </a:xfrm>
          <a:prstGeom prst="rect">
            <a:avLst/>
          </a:prstGeom>
        </p:spPr>
      </p:pic>
      <p:sp>
        <p:nvSpPr>
          <p:cNvPr id="8" name="Text Placeholder 7">
            <a:extLst>
              <a:ext uri="{FF2B5EF4-FFF2-40B4-BE49-F238E27FC236}">
                <a16:creationId xmlns:a16="http://schemas.microsoft.com/office/drawing/2014/main" id="{37D6FD60-71E6-B7B0-6506-AEFD3BEE8F62}"/>
              </a:ext>
            </a:extLst>
          </p:cNvPr>
          <p:cNvSpPr>
            <a:spLocks noGrp="1"/>
          </p:cNvSpPr>
          <p:nvPr>
            <p:ph type="body" sz="quarter" idx="14"/>
          </p:nvPr>
        </p:nvSpPr>
        <p:spPr>
          <a:xfrm>
            <a:off x="1828800" y="6169734"/>
            <a:ext cx="8640000" cy="349250"/>
          </a:xfrm>
        </p:spPr>
        <p:txBody>
          <a:bodyPr/>
          <a:lstStyle/>
          <a:p>
            <a:pPr algn="ctr"/>
            <a:r>
              <a:rPr lang="en-US" dirty="0"/>
              <a:t>IPAC 2026, 19</a:t>
            </a:r>
            <a:r>
              <a:rPr lang="en-US" baseline="30000" dirty="0"/>
              <a:t>th</a:t>
            </a:r>
            <a:r>
              <a:rPr lang="en-US" dirty="0"/>
              <a:t> May 2026, Deauville, Normandy</a:t>
            </a:r>
            <a:endParaRPr lang="en-GB" dirty="0"/>
          </a:p>
        </p:txBody>
      </p:sp>
      <p:pic>
        <p:nvPicPr>
          <p:cNvPr id="7" name="Picture 6">
            <a:extLst>
              <a:ext uri="{FF2B5EF4-FFF2-40B4-BE49-F238E27FC236}">
                <a16:creationId xmlns:a16="http://schemas.microsoft.com/office/drawing/2014/main" id="{AD7AE7A4-AE5C-FBE2-EAE1-1AE98F29AC1D}"/>
              </a:ext>
            </a:extLst>
          </p:cNvPr>
          <p:cNvPicPr>
            <a:picLocks noChangeAspect="1"/>
          </p:cNvPicPr>
          <p:nvPr/>
        </p:nvPicPr>
        <p:blipFill>
          <a:blip r:embed="rId3"/>
          <a:stretch>
            <a:fillRect/>
          </a:stretch>
        </p:blipFill>
        <p:spPr>
          <a:xfrm>
            <a:off x="6077272" y="358678"/>
            <a:ext cx="5807968" cy="2152165"/>
          </a:xfrm>
          <a:prstGeom prst="rect">
            <a:avLst/>
          </a:prstGeom>
        </p:spPr>
      </p:pic>
    </p:spTree>
    <p:extLst>
      <p:ext uri="{BB962C8B-B14F-4D97-AF65-F5344CB8AC3E}">
        <p14:creationId xmlns:p14="http://schemas.microsoft.com/office/powerpoint/2010/main" val="10270514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CC00D-8A83-1B26-CBB2-6C0C76FB94F9}"/>
              </a:ext>
            </a:extLst>
          </p:cNvPr>
          <p:cNvSpPr>
            <a:spLocks noGrp="1"/>
          </p:cNvSpPr>
          <p:nvPr>
            <p:ph type="title"/>
          </p:nvPr>
        </p:nvSpPr>
        <p:spPr/>
        <p:txBody>
          <a:bodyPr/>
          <a:lstStyle/>
          <a:p>
            <a:r>
              <a:rPr lang="en-US" dirty="0"/>
              <a:t>Acknowledgment</a:t>
            </a:r>
            <a:endParaRPr lang="en-GB" dirty="0"/>
          </a:p>
        </p:txBody>
      </p:sp>
      <p:sp>
        <p:nvSpPr>
          <p:cNvPr id="3" name="Content Placeholder 2">
            <a:extLst>
              <a:ext uri="{FF2B5EF4-FFF2-40B4-BE49-F238E27FC236}">
                <a16:creationId xmlns:a16="http://schemas.microsoft.com/office/drawing/2014/main" id="{6CD72FBE-F0A0-4CF4-3AF9-70F331A098E1}"/>
              </a:ext>
            </a:extLst>
          </p:cNvPr>
          <p:cNvSpPr>
            <a:spLocks noGrp="1"/>
          </p:cNvSpPr>
          <p:nvPr>
            <p:ph idx="1"/>
          </p:nvPr>
        </p:nvSpPr>
        <p:spPr>
          <a:xfrm>
            <a:off x="816000" y="1219201"/>
            <a:ext cx="10560000" cy="4906963"/>
          </a:xfrm>
        </p:spPr>
        <p:txBody>
          <a:bodyPr>
            <a:normAutofit fontScale="85000" lnSpcReduction="20000"/>
          </a:bodyPr>
          <a:lstStyle/>
          <a:p>
            <a:pPr>
              <a:defRPr/>
            </a:pPr>
            <a:r>
              <a:rPr lang="en-GB" altLang="en-US" dirty="0">
                <a:solidFill>
                  <a:schemeClr val="bg2"/>
                </a:solidFill>
                <a:sym typeface="Symbol"/>
              </a:rPr>
              <a:t>US HL-LHC Accelerator Upgrade Project (AUP)</a:t>
            </a:r>
          </a:p>
          <a:p>
            <a:pPr lvl="1">
              <a:defRPr/>
            </a:pPr>
            <a:r>
              <a:rPr lang="en-US" dirty="0">
                <a:solidFill>
                  <a:schemeClr val="accent1">
                    <a:lumMod val="75000"/>
                  </a:schemeClr>
                </a:solidFill>
              </a:rPr>
              <a:t>BNL</a:t>
            </a:r>
            <a:r>
              <a:rPr lang="en-US" dirty="0"/>
              <a:t>: K. </a:t>
            </a:r>
            <a:r>
              <a:rPr lang="en-US" dirty="0" err="1"/>
              <a:t>Amm</a:t>
            </a:r>
            <a:r>
              <a:rPr lang="en-US" dirty="0"/>
              <a:t>, M. Anerella, A. Ben Yahia, H. Hocker, P. Joshi, J. Muratore, J. </a:t>
            </a:r>
            <a:r>
              <a:rPr lang="en-US" dirty="0" err="1"/>
              <a:t>Schmalzle</a:t>
            </a:r>
            <a:r>
              <a:rPr lang="en-US" dirty="0"/>
              <a:t>, H. Song, P. Wanderer </a:t>
            </a:r>
            <a:endParaRPr lang="en-GB" altLang="en-US" dirty="0">
              <a:solidFill>
                <a:srgbClr val="FF0000"/>
              </a:solidFill>
              <a:sym typeface="Symbol"/>
            </a:endParaRPr>
          </a:p>
          <a:p>
            <a:pPr lvl="1">
              <a:defRPr/>
            </a:pPr>
            <a:r>
              <a:rPr lang="en-GB" altLang="en-US" dirty="0">
                <a:solidFill>
                  <a:schemeClr val="bg2"/>
                </a:solidFill>
                <a:sym typeface="Symbol"/>
              </a:rPr>
              <a:t>FNAL: </a:t>
            </a:r>
            <a:r>
              <a:rPr lang="en-GB" altLang="en-US" dirty="0">
                <a:sym typeface="Symbol"/>
              </a:rPr>
              <a:t>G. Ambrosio, G. Apollinari, M. Baldini, J. Blowers, R. Bossert, R. Carcagno, G. Chlachidze, J. DiMarco, S. Feher, S. Krave, V. Lombardo, </a:t>
            </a:r>
            <a:r>
              <a:rPr lang="en-US" dirty="0"/>
              <a:t>C. Narug, </a:t>
            </a:r>
            <a:r>
              <a:rPr lang="en-GB" altLang="en-US" dirty="0">
                <a:sym typeface="Symbol"/>
              </a:rPr>
              <a:t> A. Nobrega, V. Marinozzi, C. Orozco, T. Page M. Parker, S. </a:t>
            </a:r>
            <a:r>
              <a:rPr lang="en-GB" altLang="en-US" dirty="0" err="1">
                <a:sym typeface="Symbol"/>
              </a:rPr>
              <a:t>Stoynev</a:t>
            </a:r>
            <a:r>
              <a:rPr lang="en-GB" altLang="en-US" dirty="0">
                <a:sym typeface="Symbol"/>
              </a:rPr>
              <a:t>, T. Strauss, M. Turenne, D. </a:t>
            </a:r>
            <a:r>
              <a:rPr lang="en-GB" altLang="en-US" dirty="0" err="1">
                <a:sym typeface="Symbol"/>
              </a:rPr>
              <a:t>Turrioni</a:t>
            </a:r>
            <a:r>
              <a:rPr lang="en-GB" altLang="en-US" dirty="0">
                <a:sym typeface="Symbol"/>
              </a:rPr>
              <a:t>, A. </a:t>
            </a:r>
            <a:r>
              <a:rPr lang="en-GB" altLang="en-US" dirty="0" err="1">
                <a:sym typeface="Symbol"/>
              </a:rPr>
              <a:t>Vouris</a:t>
            </a:r>
            <a:r>
              <a:rPr lang="en-GB" altLang="en-US" dirty="0">
                <a:sym typeface="Symbol"/>
              </a:rPr>
              <a:t>, M. Yu</a:t>
            </a:r>
          </a:p>
          <a:p>
            <a:pPr lvl="1">
              <a:defRPr/>
            </a:pPr>
            <a:r>
              <a:rPr lang="en-GB" altLang="en-US" dirty="0">
                <a:solidFill>
                  <a:schemeClr val="bg2"/>
                </a:solidFill>
                <a:sym typeface="Symbol"/>
              </a:rPr>
              <a:t>LBNL: </a:t>
            </a:r>
            <a:r>
              <a:rPr lang="en-US" dirty="0"/>
              <a:t>D. Cheng, P. Ferracin, L. Garcia Fajardo, E. Lee, M. Marchevsky, M. </a:t>
            </a:r>
            <a:r>
              <a:rPr lang="en-US" dirty="0" err="1"/>
              <a:t>Naus</a:t>
            </a:r>
            <a:r>
              <a:rPr lang="en-US" dirty="0"/>
              <a:t>, H. Pan, I. Pong, S. Prestemon, K. Ray, G. Sabbi, </a:t>
            </a:r>
            <a:r>
              <a:rPr lang="en-GB" altLang="en-US" dirty="0">
                <a:sym typeface="Symbol"/>
              </a:rPr>
              <a:t>G. Vallone, </a:t>
            </a:r>
            <a:r>
              <a:rPr lang="en-US" dirty="0"/>
              <a:t>X. Wang, E. Ravaioli</a:t>
            </a:r>
          </a:p>
          <a:p>
            <a:pPr lvl="1">
              <a:defRPr/>
            </a:pPr>
            <a:r>
              <a:rPr lang="en-GB" altLang="en-US" dirty="0">
                <a:solidFill>
                  <a:schemeClr val="bg2"/>
                </a:solidFill>
                <a:sym typeface="Symbol"/>
              </a:rPr>
              <a:t>NHMFL: </a:t>
            </a:r>
            <a:r>
              <a:rPr lang="en-US" altLang="en-US" dirty="0">
                <a:sym typeface="Symbol"/>
              </a:rPr>
              <a:t>L. Cooley, J. Levitan, J. Lu, R. Walsh</a:t>
            </a:r>
            <a:endParaRPr lang="en-GB" altLang="en-US" dirty="0">
              <a:sym typeface="Symbol"/>
            </a:endParaRPr>
          </a:p>
          <a:p>
            <a:pPr>
              <a:defRPr/>
            </a:pPr>
            <a:r>
              <a:rPr lang="en-GB" altLang="en-US" dirty="0">
                <a:solidFill>
                  <a:schemeClr val="bg2"/>
                </a:solidFill>
                <a:sym typeface="Symbol"/>
              </a:rPr>
              <a:t>CERN</a:t>
            </a:r>
          </a:p>
          <a:p>
            <a:pPr lvl="1" algn="just">
              <a:defRPr/>
            </a:pPr>
            <a:r>
              <a:rPr lang="en-GB" altLang="en-US" dirty="0">
                <a:sym typeface="Symbol"/>
              </a:rPr>
              <a:t>G. Arnau Izquierdo, A. Ballarino, M. Bajko, L. Baudin, C. Barth, N. Bourcey, B. Bordini, T. Boutboul, B. Bulat, M. Crouvizier, A. Devred, G. Dima, D. Duarte Ramos, J. Ferradas Troitino, S. Ferradas Troitino, L. Fiscarelli, J. Fleiter, J. Haack, S. Hopkins, K. Kandemir, M. Guinchard, J. Haack, O. Housiaux, S. Izquierdo Bermudez, N. Lusa, F. Mangiarotti, A. Milanese, A. Moros, P. Moyret, S. Mugnier, C. Petrone, J.C. Perez, H. Prin, R. Principe, </a:t>
            </a:r>
            <a:r>
              <a:rPr lang="fi-FI" altLang="en-US" dirty="0">
                <a:sym typeface="Symbol"/>
              </a:rPr>
              <a:t>K. Puthran, P. Quassolo,</a:t>
            </a:r>
            <a:r>
              <a:rPr lang="pl-PL" dirty="0"/>
              <a:t> </a:t>
            </a:r>
            <a:r>
              <a:rPr lang="en-US" dirty="0"/>
              <a:t>P. </a:t>
            </a:r>
            <a:r>
              <a:rPr lang="pl-PL" dirty="0"/>
              <a:t>Rogacki</a:t>
            </a:r>
            <a:r>
              <a:rPr lang="en-US" dirty="0"/>
              <a:t>, S. Russenschuck, </a:t>
            </a:r>
            <a:r>
              <a:rPr lang="en-GB" altLang="en-US" dirty="0">
                <a:sym typeface="Symbol"/>
              </a:rPr>
              <a:t>T. Sahner, S. Sgobba, S. Straarup, E. Todesco, G. Willering.</a:t>
            </a:r>
          </a:p>
          <a:p>
            <a:endParaRPr lang="en-GB" dirty="0"/>
          </a:p>
        </p:txBody>
      </p:sp>
      <p:sp>
        <p:nvSpPr>
          <p:cNvPr id="4" name="Footer Placeholder 3">
            <a:extLst>
              <a:ext uri="{FF2B5EF4-FFF2-40B4-BE49-F238E27FC236}">
                <a16:creationId xmlns:a16="http://schemas.microsoft.com/office/drawing/2014/main" id="{1FA3D1A2-F71B-A9F2-F05D-73C5D2C902F9}"/>
              </a:ext>
            </a:extLst>
          </p:cNvPr>
          <p:cNvSpPr>
            <a:spLocks noGrp="1"/>
          </p:cNvSpPr>
          <p:nvPr>
            <p:ph type="ftr" sz="quarter" idx="11"/>
          </p:nvPr>
        </p:nvSpPr>
        <p:spPr/>
        <p:txBody>
          <a:bodyPr/>
          <a:lstStyle/>
          <a:p>
            <a:r>
              <a:rPr lang="es-ES"/>
              <a:t>Susana Izquierdo Bermudez, </a:t>
            </a:r>
            <a:r>
              <a:rPr lang="en-US"/>
              <a:t>ASC22</a:t>
            </a:r>
            <a:endParaRPr lang="en-GB" noProof="0"/>
          </a:p>
          <a:p>
            <a:endParaRPr lang="en-GB" dirty="0"/>
          </a:p>
        </p:txBody>
      </p:sp>
      <p:sp>
        <p:nvSpPr>
          <p:cNvPr id="5" name="Slide Number Placeholder 4">
            <a:extLst>
              <a:ext uri="{FF2B5EF4-FFF2-40B4-BE49-F238E27FC236}">
                <a16:creationId xmlns:a16="http://schemas.microsoft.com/office/drawing/2014/main" id="{47ACABDE-C4FF-0312-71FD-4E7957028277}"/>
              </a:ext>
            </a:extLst>
          </p:cNvPr>
          <p:cNvSpPr>
            <a:spLocks noGrp="1"/>
          </p:cNvSpPr>
          <p:nvPr>
            <p:ph type="sldNum" sz="quarter" idx="12"/>
          </p:nvPr>
        </p:nvSpPr>
        <p:spPr/>
        <p:txBody>
          <a:bodyPr/>
          <a:lstStyle/>
          <a:p>
            <a:fld id="{BFDCA1C4-9514-7B4F-976F-D92F7E296653}" type="slidenum">
              <a:rPr lang="fr-FR" smtClean="0"/>
              <a:pPr/>
              <a:t>2</a:t>
            </a:fld>
            <a:endParaRPr lang="fr-FR"/>
          </a:p>
        </p:txBody>
      </p:sp>
    </p:spTree>
    <p:extLst>
      <p:ext uri="{BB962C8B-B14F-4D97-AF65-F5344CB8AC3E}">
        <p14:creationId xmlns:p14="http://schemas.microsoft.com/office/powerpoint/2010/main" val="3959727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330B8-27F1-50E3-2E95-A12F4882C9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FFD326-CD81-36FD-2199-4EF6907E4B68}"/>
              </a:ext>
            </a:extLst>
          </p:cNvPr>
          <p:cNvSpPr>
            <a:spLocks noGrp="1"/>
          </p:cNvSpPr>
          <p:nvPr>
            <p:ph type="title"/>
          </p:nvPr>
        </p:nvSpPr>
        <p:spPr/>
        <p:txBody>
          <a:bodyPr/>
          <a:lstStyle/>
          <a:p>
            <a:r>
              <a:rPr lang="en-US" dirty="0"/>
              <a:t>Outline</a:t>
            </a:r>
            <a:endParaRPr lang="en-GB" dirty="0"/>
          </a:p>
        </p:txBody>
      </p:sp>
      <p:sp>
        <p:nvSpPr>
          <p:cNvPr id="3" name="Content Placeholder 2">
            <a:extLst>
              <a:ext uri="{FF2B5EF4-FFF2-40B4-BE49-F238E27FC236}">
                <a16:creationId xmlns:a16="http://schemas.microsoft.com/office/drawing/2014/main" id="{AAABC5A7-E5EE-59A0-61E0-F7FCD8BFDDDE}"/>
              </a:ext>
            </a:extLst>
          </p:cNvPr>
          <p:cNvSpPr>
            <a:spLocks noGrp="1"/>
          </p:cNvSpPr>
          <p:nvPr>
            <p:ph idx="1"/>
          </p:nvPr>
        </p:nvSpPr>
        <p:spPr/>
        <p:txBody>
          <a:bodyPr/>
          <a:lstStyle/>
          <a:p>
            <a:r>
              <a:rPr lang="en-US" dirty="0"/>
              <a:t>Introduction</a:t>
            </a:r>
          </a:p>
          <a:p>
            <a:r>
              <a:rPr lang="en-US" dirty="0"/>
              <a:t>Production status, with focus on the main challenges</a:t>
            </a:r>
          </a:p>
          <a:p>
            <a:r>
              <a:rPr lang="en-US" dirty="0"/>
              <a:t>Overview on cold powering test results</a:t>
            </a:r>
          </a:p>
          <a:p>
            <a:r>
              <a:rPr lang="en-US" dirty="0"/>
              <a:t>Summary and conclusions</a:t>
            </a:r>
          </a:p>
          <a:p>
            <a:endParaRPr lang="en-GB" dirty="0"/>
          </a:p>
        </p:txBody>
      </p:sp>
      <p:sp>
        <p:nvSpPr>
          <p:cNvPr id="4" name="Footer Placeholder 3">
            <a:extLst>
              <a:ext uri="{FF2B5EF4-FFF2-40B4-BE49-F238E27FC236}">
                <a16:creationId xmlns:a16="http://schemas.microsoft.com/office/drawing/2014/main" id="{5B7AC8D2-8724-76D5-AD88-F5475235A2BD}"/>
              </a:ext>
            </a:extLst>
          </p:cNvPr>
          <p:cNvSpPr>
            <a:spLocks noGrp="1"/>
          </p:cNvSpPr>
          <p:nvPr>
            <p:ph type="ftr" sz="quarter" idx="11"/>
          </p:nvPr>
        </p:nvSpPr>
        <p:spPr/>
        <p:txBody>
          <a:bodyPr/>
          <a:lstStyle/>
          <a:p>
            <a:r>
              <a:rPr lang="es-ES"/>
              <a:t>Susana Izquierdo Bermudez, </a:t>
            </a:r>
            <a:r>
              <a:rPr lang="en-US"/>
              <a:t>ASC22</a:t>
            </a:r>
            <a:endParaRPr lang="en-GB" noProof="0"/>
          </a:p>
          <a:p>
            <a:endParaRPr lang="en-GB" dirty="0"/>
          </a:p>
        </p:txBody>
      </p:sp>
      <p:sp>
        <p:nvSpPr>
          <p:cNvPr id="5" name="Slide Number Placeholder 4">
            <a:extLst>
              <a:ext uri="{FF2B5EF4-FFF2-40B4-BE49-F238E27FC236}">
                <a16:creationId xmlns:a16="http://schemas.microsoft.com/office/drawing/2014/main" id="{9E389319-974D-6263-AF88-B325B90B3661}"/>
              </a:ext>
            </a:extLst>
          </p:cNvPr>
          <p:cNvSpPr>
            <a:spLocks noGrp="1"/>
          </p:cNvSpPr>
          <p:nvPr>
            <p:ph type="sldNum" sz="quarter" idx="12"/>
          </p:nvPr>
        </p:nvSpPr>
        <p:spPr/>
        <p:txBody>
          <a:bodyPr/>
          <a:lstStyle/>
          <a:p>
            <a:fld id="{BFDCA1C4-9514-7B4F-976F-D92F7E296653}" type="slidenum">
              <a:rPr lang="fr-FR" smtClean="0"/>
              <a:pPr/>
              <a:t>3</a:t>
            </a:fld>
            <a:endParaRPr lang="fr-FR"/>
          </a:p>
        </p:txBody>
      </p:sp>
    </p:spTree>
    <p:extLst>
      <p:ext uri="{BB962C8B-B14F-4D97-AF65-F5344CB8AC3E}">
        <p14:creationId xmlns:p14="http://schemas.microsoft.com/office/powerpoint/2010/main" val="1322281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5032B-56B3-1FBE-D917-0F84A4849F15}"/>
              </a:ext>
            </a:extLst>
          </p:cNvPr>
          <p:cNvSpPr>
            <a:spLocks noGrp="1"/>
          </p:cNvSpPr>
          <p:nvPr>
            <p:ph type="title"/>
          </p:nvPr>
        </p:nvSpPr>
        <p:spPr/>
        <p:txBody>
          <a:bodyPr/>
          <a:lstStyle/>
          <a:p>
            <a:r>
              <a:rPr lang="en-US" dirty="0"/>
              <a:t>Introduction: from LHC to HL-LHC</a:t>
            </a:r>
            <a:endParaRPr lang="en-GB" dirty="0"/>
          </a:p>
        </p:txBody>
      </p:sp>
      <p:sp>
        <p:nvSpPr>
          <p:cNvPr id="3" name="Content Placeholder 2">
            <a:extLst>
              <a:ext uri="{FF2B5EF4-FFF2-40B4-BE49-F238E27FC236}">
                <a16:creationId xmlns:a16="http://schemas.microsoft.com/office/drawing/2014/main" id="{7402BD84-E28A-EED8-1294-71AA4F42AB63}"/>
              </a:ext>
            </a:extLst>
          </p:cNvPr>
          <p:cNvSpPr>
            <a:spLocks noGrp="1"/>
          </p:cNvSpPr>
          <p:nvPr>
            <p:ph idx="1"/>
          </p:nvPr>
        </p:nvSpPr>
        <p:spPr>
          <a:xfrm>
            <a:off x="808350" y="1533472"/>
            <a:ext cx="10560000" cy="4906963"/>
          </a:xfrm>
        </p:spPr>
        <p:txBody>
          <a:bodyPr/>
          <a:lstStyle/>
          <a:p>
            <a:endParaRPr lang="en-GB"/>
          </a:p>
        </p:txBody>
      </p:sp>
      <p:sp>
        <p:nvSpPr>
          <p:cNvPr id="4" name="Footer Placeholder 3">
            <a:extLst>
              <a:ext uri="{FF2B5EF4-FFF2-40B4-BE49-F238E27FC236}">
                <a16:creationId xmlns:a16="http://schemas.microsoft.com/office/drawing/2014/main" id="{2879185A-9CAD-737C-0002-D0034D807C7F}"/>
              </a:ext>
            </a:extLst>
          </p:cNvPr>
          <p:cNvSpPr>
            <a:spLocks noGrp="1"/>
          </p:cNvSpPr>
          <p:nvPr>
            <p:ph type="ftr" sz="quarter" idx="11"/>
          </p:nvPr>
        </p:nvSpPr>
        <p:spPr/>
        <p:txBody>
          <a:bodyPr/>
          <a:lstStyle/>
          <a:p>
            <a:r>
              <a:rPr lang="es-ES" dirty="0"/>
              <a:t>Susana Izquierdo Bermudez, </a:t>
            </a:r>
            <a:r>
              <a:rPr lang="en-US" dirty="0"/>
              <a:t>IPAC2026</a:t>
            </a:r>
            <a:endParaRPr lang="en-GB" dirty="0"/>
          </a:p>
          <a:p>
            <a:endParaRPr lang="en-GB" dirty="0"/>
          </a:p>
        </p:txBody>
      </p:sp>
      <p:sp>
        <p:nvSpPr>
          <p:cNvPr id="5" name="Slide Number Placeholder 4">
            <a:extLst>
              <a:ext uri="{FF2B5EF4-FFF2-40B4-BE49-F238E27FC236}">
                <a16:creationId xmlns:a16="http://schemas.microsoft.com/office/drawing/2014/main" id="{22F2C374-8163-9231-FCF5-981114B0601E}"/>
              </a:ext>
            </a:extLst>
          </p:cNvPr>
          <p:cNvSpPr>
            <a:spLocks noGrp="1"/>
          </p:cNvSpPr>
          <p:nvPr>
            <p:ph type="sldNum" sz="quarter" idx="12"/>
          </p:nvPr>
        </p:nvSpPr>
        <p:spPr/>
        <p:txBody>
          <a:bodyPr/>
          <a:lstStyle/>
          <a:p>
            <a:fld id="{BFDCA1C4-9514-7B4F-976F-D92F7E296653}" type="slidenum">
              <a:rPr lang="fr-FR" smtClean="0"/>
              <a:pPr/>
              <a:t>4</a:t>
            </a:fld>
            <a:endParaRPr lang="fr-FR"/>
          </a:p>
        </p:txBody>
      </p:sp>
      <p:pic>
        <p:nvPicPr>
          <p:cNvPr id="6" name="Picture 5" descr="A blue and white diagram with red text&#10;&#10;Description automatically generated">
            <a:extLst>
              <a:ext uri="{FF2B5EF4-FFF2-40B4-BE49-F238E27FC236}">
                <a16:creationId xmlns:a16="http://schemas.microsoft.com/office/drawing/2014/main" id="{045E5C67-5234-2B30-2374-162199D1E6D2}"/>
              </a:ext>
            </a:extLst>
          </p:cNvPr>
          <p:cNvPicPr>
            <a:picLocks noChangeAspect="1"/>
          </p:cNvPicPr>
          <p:nvPr/>
        </p:nvPicPr>
        <p:blipFill>
          <a:blip r:embed="rId2"/>
          <a:srcRect b="12583"/>
          <a:stretch>
            <a:fillRect/>
          </a:stretch>
        </p:blipFill>
        <p:spPr>
          <a:xfrm>
            <a:off x="471726" y="1384773"/>
            <a:ext cx="11492158" cy="5030634"/>
          </a:xfrm>
          <a:prstGeom prst="rect">
            <a:avLst/>
          </a:prstGeom>
        </p:spPr>
      </p:pic>
      <p:cxnSp>
        <p:nvCxnSpPr>
          <p:cNvPr id="7" name="Straight Connector 6">
            <a:extLst>
              <a:ext uri="{FF2B5EF4-FFF2-40B4-BE49-F238E27FC236}">
                <a16:creationId xmlns:a16="http://schemas.microsoft.com/office/drawing/2014/main" id="{155B5FE1-BE4F-9B0B-250A-231403A6DE08}"/>
              </a:ext>
            </a:extLst>
          </p:cNvPr>
          <p:cNvCxnSpPr/>
          <p:nvPr/>
        </p:nvCxnSpPr>
        <p:spPr>
          <a:xfrm>
            <a:off x="8464614" y="1384773"/>
            <a:ext cx="0" cy="4800533"/>
          </a:xfrm>
          <a:prstGeom prst="line">
            <a:avLst/>
          </a:prstGeom>
        </p:spPr>
        <p:style>
          <a:lnRef idx="3">
            <a:schemeClr val="accent3"/>
          </a:lnRef>
          <a:fillRef idx="0">
            <a:schemeClr val="accent3"/>
          </a:fillRef>
          <a:effectRef idx="2">
            <a:schemeClr val="accent3"/>
          </a:effectRef>
          <a:fontRef idx="minor">
            <a:schemeClr val="tx1"/>
          </a:fontRef>
        </p:style>
      </p:cxnSp>
      <p:sp>
        <p:nvSpPr>
          <p:cNvPr id="8" name="TextBox 7">
            <a:extLst>
              <a:ext uri="{FF2B5EF4-FFF2-40B4-BE49-F238E27FC236}">
                <a16:creationId xmlns:a16="http://schemas.microsoft.com/office/drawing/2014/main" id="{9199BCC3-598F-B399-25CB-097A938C5F94}"/>
              </a:ext>
            </a:extLst>
          </p:cNvPr>
          <p:cNvSpPr txBox="1"/>
          <p:nvPr/>
        </p:nvSpPr>
        <p:spPr>
          <a:xfrm>
            <a:off x="3208030" y="1023445"/>
            <a:ext cx="1267014" cy="523220"/>
          </a:xfrm>
          <a:prstGeom prst="rect">
            <a:avLst/>
          </a:prstGeom>
          <a:noFill/>
        </p:spPr>
        <p:txBody>
          <a:bodyPr wrap="none" rtlCol="0">
            <a:spAutoFit/>
          </a:bodyPr>
          <a:lstStyle/>
          <a:p>
            <a:r>
              <a:rPr lang="en-US" sz="1400" dirty="0">
                <a:solidFill>
                  <a:srgbClr val="00B050"/>
                </a:solidFill>
                <a:latin typeface="Calibri" panose="020F0502020204030204" pitchFamily="34" charset="0"/>
                <a:cs typeface="Calibri" panose="020F0502020204030204" pitchFamily="34" charset="0"/>
              </a:rPr>
              <a:t>Approval of </a:t>
            </a:r>
          </a:p>
          <a:p>
            <a:r>
              <a:rPr lang="en-US" sz="1400" dirty="0">
                <a:solidFill>
                  <a:srgbClr val="00B050"/>
                </a:solidFill>
                <a:latin typeface="Calibri" panose="020F0502020204030204" pitchFamily="34" charset="0"/>
                <a:cs typeface="Calibri" panose="020F0502020204030204" pitchFamily="34" charset="0"/>
              </a:rPr>
              <a:t>HL-LHC Project</a:t>
            </a:r>
          </a:p>
        </p:txBody>
      </p:sp>
      <p:cxnSp>
        <p:nvCxnSpPr>
          <p:cNvPr id="9" name="Straight Connector 8">
            <a:extLst>
              <a:ext uri="{FF2B5EF4-FFF2-40B4-BE49-F238E27FC236}">
                <a16:creationId xmlns:a16="http://schemas.microsoft.com/office/drawing/2014/main" id="{7CB58688-2F3A-EB5A-7515-9DAEC6B5A814}"/>
              </a:ext>
            </a:extLst>
          </p:cNvPr>
          <p:cNvCxnSpPr/>
          <p:nvPr/>
        </p:nvCxnSpPr>
        <p:spPr>
          <a:xfrm>
            <a:off x="3136022" y="1227394"/>
            <a:ext cx="0" cy="4800533"/>
          </a:xfrm>
          <a:prstGeom prst="line">
            <a:avLst/>
          </a:prstGeom>
          <a:ln>
            <a:solidFill>
              <a:srgbClr val="00B050"/>
            </a:solidFill>
          </a:ln>
        </p:spPr>
        <p:style>
          <a:lnRef idx="3">
            <a:schemeClr val="accent3"/>
          </a:lnRef>
          <a:fillRef idx="0">
            <a:schemeClr val="accent3"/>
          </a:fillRef>
          <a:effectRef idx="2">
            <a:schemeClr val="accent3"/>
          </a:effectRef>
          <a:fontRef idx="minor">
            <a:schemeClr val="tx1"/>
          </a:fontRef>
        </p:style>
      </p:cxnSp>
      <p:cxnSp>
        <p:nvCxnSpPr>
          <p:cNvPr id="10" name="Straight Connector 9">
            <a:extLst>
              <a:ext uri="{FF2B5EF4-FFF2-40B4-BE49-F238E27FC236}">
                <a16:creationId xmlns:a16="http://schemas.microsoft.com/office/drawing/2014/main" id="{21CC9722-4219-2C60-E2F1-7A2E9CCDA401}"/>
              </a:ext>
            </a:extLst>
          </p:cNvPr>
          <p:cNvCxnSpPr/>
          <p:nvPr/>
        </p:nvCxnSpPr>
        <p:spPr>
          <a:xfrm>
            <a:off x="772156" y="1233727"/>
            <a:ext cx="0" cy="4800533"/>
          </a:xfrm>
          <a:prstGeom prst="line">
            <a:avLst/>
          </a:prstGeom>
          <a:ln>
            <a:solidFill>
              <a:srgbClr val="0070C0"/>
            </a:solidFill>
          </a:ln>
        </p:spPr>
        <p:style>
          <a:lnRef idx="3">
            <a:schemeClr val="accent3"/>
          </a:lnRef>
          <a:fillRef idx="0">
            <a:schemeClr val="accent3"/>
          </a:fillRef>
          <a:effectRef idx="2">
            <a:schemeClr val="accent3"/>
          </a:effectRef>
          <a:fontRef idx="minor">
            <a:schemeClr val="tx1"/>
          </a:fontRef>
        </p:style>
      </p:cxnSp>
      <p:sp>
        <p:nvSpPr>
          <p:cNvPr id="11" name="TextBox 10">
            <a:extLst>
              <a:ext uri="{FF2B5EF4-FFF2-40B4-BE49-F238E27FC236}">
                <a16:creationId xmlns:a16="http://schemas.microsoft.com/office/drawing/2014/main" id="{A716D1EF-B5F6-5148-125B-31A18108255B}"/>
              </a:ext>
            </a:extLst>
          </p:cNvPr>
          <p:cNvSpPr txBox="1"/>
          <p:nvPr/>
        </p:nvSpPr>
        <p:spPr>
          <a:xfrm>
            <a:off x="772156" y="1080077"/>
            <a:ext cx="1499128" cy="523220"/>
          </a:xfrm>
          <a:prstGeom prst="rect">
            <a:avLst/>
          </a:prstGeom>
          <a:noFill/>
        </p:spPr>
        <p:txBody>
          <a:bodyPr wrap="none" rtlCol="0">
            <a:spAutoFit/>
          </a:bodyPr>
          <a:lstStyle/>
          <a:p>
            <a:r>
              <a:rPr lang="en-US" sz="1400" dirty="0">
                <a:solidFill>
                  <a:srgbClr val="0070C0"/>
                </a:solidFill>
                <a:latin typeface="Calibri" panose="020F0502020204030204" pitchFamily="34" charset="0"/>
                <a:cs typeface="Calibri" panose="020F0502020204030204" pitchFamily="34" charset="0"/>
              </a:rPr>
              <a:t>EU funded </a:t>
            </a:r>
            <a:r>
              <a:rPr lang="en-US" sz="1400" dirty="0" err="1">
                <a:solidFill>
                  <a:srgbClr val="0070C0"/>
                </a:solidFill>
                <a:latin typeface="Calibri" panose="020F0502020204030204" pitchFamily="34" charset="0"/>
                <a:cs typeface="Calibri" panose="020F0502020204030204" pitchFamily="34" charset="0"/>
              </a:rPr>
              <a:t>HiLumi</a:t>
            </a:r>
            <a:endParaRPr lang="en-US" sz="1400" dirty="0">
              <a:solidFill>
                <a:srgbClr val="0070C0"/>
              </a:solidFill>
              <a:latin typeface="Calibri" panose="020F0502020204030204" pitchFamily="34" charset="0"/>
              <a:cs typeface="Calibri" panose="020F0502020204030204" pitchFamily="34" charset="0"/>
            </a:endParaRPr>
          </a:p>
          <a:p>
            <a:r>
              <a:rPr lang="en-US" sz="1400" dirty="0">
                <a:solidFill>
                  <a:srgbClr val="0070C0"/>
                </a:solidFill>
                <a:latin typeface="Calibri" panose="020F0502020204030204" pitchFamily="34" charset="0"/>
                <a:cs typeface="Calibri" panose="020F0502020204030204" pitchFamily="34" charset="0"/>
              </a:rPr>
              <a:t>Design Study</a:t>
            </a:r>
          </a:p>
        </p:txBody>
      </p:sp>
      <p:cxnSp>
        <p:nvCxnSpPr>
          <p:cNvPr id="12" name="Straight Connector 11">
            <a:extLst>
              <a:ext uri="{FF2B5EF4-FFF2-40B4-BE49-F238E27FC236}">
                <a16:creationId xmlns:a16="http://schemas.microsoft.com/office/drawing/2014/main" id="{965929DE-BC9D-3F4B-814D-938A587BFB7C}"/>
              </a:ext>
            </a:extLst>
          </p:cNvPr>
          <p:cNvCxnSpPr/>
          <p:nvPr/>
        </p:nvCxnSpPr>
        <p:spPr>
          <a:xfrm>
            <a:off x="10508828" y="1227393"/>
            <a:ext cx="0" cy="4800533"/>
          </a:xfrm>
          <a:prstGeom prst="line">
            <a:avLst/>
          </a:prstGeom>
          <a:ln>
            <a:solidFill>
              <a:srgbClr val="00B050"/>
            </a:solidFill>
          </a:ln>
        </p:spPr>
        <p:style>
          <a:lnRef idx="3">
            <a:schemeClr val="accent3"/>
          </a:lnRef>
          <a:fillRef idx="0">
            <a:schemeClr val="accent3"/>
          </a:fillRef>
          <a:effectRef idx="2">
            <a:schemeClr val="accent3"/>
          </a:effectRef>
          <a:fontRef idx="minor">
            <a:schemeClr val="tx1"/>
          </a:fontRef>
        </p:style>
      </p:cxnSp>
      <p:sp>
        <p:nvSpPr>
          <p:cNvPr id="13" name="TextBox 12">
            <a:extLst>
              <a:ext uri="{FF2B5EF4-FFF2-40B4-BE49-F238E27FC236}">
                <a16:creationId xmlns:a16="http://schemas.microsoft.com/office/drawing/2014/main" id="{DEB59D69-F929-2ECC-0C45-B55D89E12B7D}"/>
              </a:ext>
            </a:extLst>
          </p:cNvPr>
          <p:cNvSpPr txBox="1"/>
          <p:nvPr/>
        </p:nvSpPr>
        <p:spPr>
          <a:xfrm>
            <a:off x="10531646" y="1225695"/>
            <a:ext cx="1488997" cy="307777"/>
          </a:xfrm>
          <a:prstGeom prst="rect">
            <a:avLst/>
          </a:prstGeom>
          <a:noFill/>
        </p:spPr>
        <p:txBody>
          <a:bodyPr wrap="none" rtlCol="0">
            <a:spAutoFit/>
          </a:bodyPr>
          <a:lstStyle/>
          <a:p>
            <a:r>
              <a:rPr lang="en-US" sz="1400" dirty="0">
                <a:solidFill>
                  <a:srgbClr val="00B050"/>
                </a:solidFill>
                <a:latin typeface="Calibri" panose="020F0502020204030204" pitchFamily="34" charset="0"/>
                <a:cs typeface="Calibri" panose="020F0502020204030204" pitchFamily="34" charset="0"/>
              </a:rPr>
              <a:t>HL-LHC Operation</a:t>
            </a:r>
          </a:p>
        </p:txBody>
      </p:sp>
      <p:sp>
        <p:nvSpPr>
          <p:cNvPr id="14" name="TextBox 13">
            <a:extLst>
              <a:ext uri="{FF2B5EF4-FFF2-40B4-BE49-F238E27FC236}">
                <a16:creationId xmlns:a16="http://schemas.microsoft.com/office/drawing/2014/main" id="{85B2D441-80B9-19BE-D836-364353598333}"/>
              </a:ext>
            </a:extLst>
          </p:cNvPr>
          <p:cNvSpPr txBox="1"/>
          <p:nvPr/>
        </p:nvSpPr>
        <p:spPr>
          <a:xfrm>
            <a:off x="8523916" y="1151346"/>
            <a:ext cx="668709" cy="307777"/>
          </a:xfrm>
          <a:prstGeom prst="rect">
            <a:avLst/>
          </a:prstGeom>
          <a:noFill/>
        </p:spPr>
        <p:txBody>
          <a:bodyPr wrap="none" rtlCol="0">
            <a:spAutoFit/>
          </a:bodyPr>
          <a:lstStyle/>
          <a:p>
            <a:r>
              <a:rPr lang="en-US" sz="1400" dirty="0">
                <a:solidFill>
                  <a:srgbClr val="FF0000"/>
                </a:solidFill>
                <a:latin typeface="Calibri" panose="020F0502020204030204" pitchFamily="34" charset="0"/>
                <a:cs typeface="Calibri" panose="020F0502020204030204" pitchFamily="34" charset="0"/>
              </a:rPr>
              <a:t>Today!</a:t>
            </a:r>
          </a:p>
        </p:txBody>
      </p:sp>
    </p:spTree>
    <p:extLst>
      <p:ext uri="{BB962C8B-B14F-4D97-AF65-F5344CB8AC3E}">
        <p14:creationId xmlns:p14="http://schemas.microsoft.com/office/powerpoint/2010/main" val="3384192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3" grpId="0"/>
      <p:bldP spid="1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CBD8D-AE4E-4333-2F3C-DBB98D421FFC}"/>
              </a:ext>
            </a:extLst>
          </p:cNvPr>
          <p:cNvSpPr>
            <a:spLocks noGrp="1"/>
          </p:cNvSpPr>
          <p:nvPr>
            <p:ph type="title"/>
          </p:nvPr>
        </p:nvSpPr>
        <p:spPr/>
        <p:txBody>
          <a:bodyPr/>
          <a:lstStyle/>
          <a:p>
            <a:r>
              <a:rPr lang="en-US" dirty="0"/>
              <a:t>Introduction: HL-LHC Interaction region</a:t>
            </a:r>
            <a:endParaRPr lang="en-GB" dirty="0"/>
          </a:p>
        </p:txBody>
      </p:sp>
      <p:sp>
        <p:nvSpPr>
          <p:cNvPr id="4" name="Footer Placeholder 3">
            <a:extLst>
              <a:ext uri="{FF2B5EF4-FFF2-40B4-BE49-F238E27FC236}">
                <a16:creationId xmlns:a16="http://schemas.microsoft.com/office/drawing/2014/main" id="{8CC19BD1-7DDA-B6B6-8B40-B6B921DE0636}"/>
              </a:ext>
            </a:extLst>
          </p:cNvPr>
          <p:cNvSpPr>
            <a:spLocks noGrp="1"/>
          </p:cNvSpPr>
          <p:nvPr>
            <p:ph type="ftr" sz="quarter" idx="11"/>
          </p:nvPr>
        </p:nvSpPr>
        <p:spPr/>
        <p:txBody>
          <a:bodyPr/>
          <a:lstStyle/>
          <a:p>
            <a:r>
              <a:rPr lang="es-ES" dirty="0"/>
              <a:t>Susana Izquierdo Bermudez, </a:t>
            </a:r>
            <a:r>
              <a:rPr lang="en-US" dirty="0"/>
              <a:t>IPAC2026</a:t>
            </a:r>
            <a:endParaRPr lang="en-GB" dirty="0"/>
          </a:p>
          <a:p>
            <a:endParaRPr lang="en-GB" dirty="0"/>
          </a:p>
        </p:txBody>
      </p:sp>
      <p:sp>
        <p:nvSpPr>
          <p:cNvPr id="5" name="Slide Number Placeholder 4">
            <a:extLst>
              <a:ext uri="{FF2B5EF4-FFF2-40B4-BE49-F238E27FC236}">
                <a16:creationId xmlns:a16="http://schemas.microsoft.com/office/drawing/2014/main" id="{BAC0F038-0EA5-A161-CA75-3924D97B0848}"/>
              </a:ext>
            </a:extLst>
          </p:cNvPr>
          <p:cNvSpPr>
            <a:spLocks noGrp="1"/>
          </p:cNvSpPr>
          <p:nvPr>
            <p:ph type="sldNum" sz="quarter" idx="12"/>
          </p:nvPr>
        </p:nvSpPr>
        <p:spPr/>
        <p:txBody>
          <a:bodyPr/>
          <a:lstStyle/>
          <a:p>
            <a:fld id="{BFDCA1C4-9514-7B4F-976F-D92F7E296653}" type="slidenum">
              <a:rPr lang="fr-FR" smtClean="0"/>
              <a:pPr/>
              <a:t>5</a:t>
            </a:fld>
            <a:endParaRPr lang="fr-FR"/>
          </a:p>
        </p:txBody>
      </p:sp>
      <p:sp>
        <p:nvSpPr>
          <p:cNvPr id="6" name="Content Placeholder 2">
            <a:extLst>
              <a:ext uri="{FF2B5EF4-FFF2-40B4-BE49-F238E27FC236}">
                <a16:creationId xmlns:a16="http://schemas.microsoft.com/office/drawing/2014/main" id="{9BFC8027-58AC-B43F-2CBA-958ECCAC1B3C}"/>
              </a:ext>
            </a:extLst>
          </p:cNvPr>
          <p:cNvSpPr txBox="1">
            <a:spLocks/>
          </p:cNvSpPr>
          <p:nvPr/>
        </p:nvSpPr>
        <p:spPr>
          <a:xfrm>
            <a:off x="816000" y="1219201"/>
            <a:ext cx="10560000" cy="4906963"/>
          </a:xfrm>
          <a:prstGeom prst="rect">
            <a:avLst/>
          </a:prstGeom>
        </p:spPr>
        <p:txBody>
          <a:bodyPr vert="horz" lIns="0" tIns="0" rIns="0" bIns="0" rtlCol="0">
            <a:normAutofit/>
          </a:bodyPr>
          <a:lstStyle>
            <a:lvl1pPr marL="342900" indent="-342900" algn="l" defTabSz="457200" rtl="0" eaLnBrk="1" latinLnBrk="0" hangingPunct="1">
              <a:spcBef>
                <a:spcPct val="20000"/>
              </a:spcBef>
              <a:buClr>
                <a:schemeClr val="accent6"/>
              </a:buClr>
              <a:buFont typeface="Wingdings" charset="2"/>
              <a:buChar char="§"/>
              <a:defRPr sz="2800" kern="1200">
                <a:solidFill>
                  <a:schemeClr val="tx1"/>
                </a:solidFill>
                <a:latin typeface="+mn-lt"/>
                <a:ea typeface="+mn-ea"/>
                <a:cs typeface="+mn-cs"/>
              </a:defRPr>
            </a:lvl1pPr>
            <a:lvl2pPr marL="742950" indent="-285750" algn="l" defTabSz="457200" rtl="0" eaLnBrk="1" latinLnBrk="0" hangingPunct="1">
              <a:spcBef>
                <a:spcPct val="20000"/>
              </a:spcBef>
              <a:buClr>
                <a:schemeClr val="accent6"/>
              </a:buClr>
              <a:buFont typeface="Wingdings" charset="2"/>
              <a:buChar char="§"/>
              <a:defRPr sz="2400" kern="1200">
                <a:solidFill>
                  <a:schemeClr val="tx1"/>
                </a:solidFill>
                <a:latin typeface="+mn-lt"/>
                <a:ea typeface="+mn-ea"/>
                <a:cs typeface="+mn-cs"/>
              </a:defRPr>
            </a:lvl2pPr>
            <a:lvl3pPr marL="1143000" indent="-228600" algn="l" defTabSz="457200" rtl="0" eaLnBrk="1" latinLnBrk="0" hangingPunct="1">
              <a:spcBef>
                <a:spcPct val="20000"/>
              </a:spcBef>
              <a:buClr>
                <a:schemeClr val="accent6"/>
              </a:buClr>
              <a:buFont typeface="Wingdings" charset="2"/>
              <a:buChar char="§"/>
              <a:defRPr sz="2000" kern="1200">
                <a:solidFill>
                  <a:schemeClr val="tx1"/>
                </a:solidFill>
                <a:latin typeface="+mn-lt"/>
                <a:ea typeface="+mn-ea"/>
                <a:cs typeface="+mn-cs"/>
              </a:defRPr>
            </a:lvl3pPr>
            <a:lvl4pPr marL="1600200" indent="-228600" algn="l" defTabSz="457200" rtl="0" eaLnBrk="1" latinLnBrk="0" hangingPunct="1">
              <a:spcBef>
                <a:spcPct val="20000"/>
              </a:spcBef>
              <a:buClr>
                <a:schemeClr val="accent6"/>
              </a:buClr>
              <a:buFont typeface="Wingdings" charset="2"/>
              <a:buChar char="§"/>
              <a:defRPr sz="1800" kern="1200">
                <a:solidFill>
                  <a:schemeClr val="tx1"/>
                </a:solidFill>
                <a:latin typeface="+mn-lt"/>
                <a:ea typeface="+mn-ea"/>
                <a:cs typeface="+mn-cs"/>
              </a:defRPr>
            </a:lvl4pPr>
            <a:lvl5pPr marL="2057400" indent="-228600" algn="l" defTabSz="457200" rtl="0" eaLnBrk="1" latinLnBrk="0" hangingPunct="1">
              <a:spcBef>
                <a:spcPct val="20000"/>
              </a:spcBef>
              <a:buClr>
                <a:schemeClr val="accent6"/>
              </a:buClr>
              <a:buFont typeface="Wingdings" charset="2"/>
              <a:buChar char="§"/>
              <a:defRPr sz="16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defRPr/>
            </a:pPr>
            <a:r>
              <a:rPr lang="en-GB" altLang="en-US" sz="2400" dirty="0">
                <a:solidFill>
                  <a:schemeClr val="accent1">
                    <a:lumMod val="75000"/>
                  </a:schemeClr>
                </a:solidFill>
              </a:rPr>
              <a:t>New inner triplet </a:t>
            </a:r>
            <a:r>
              <a:rPr lang="en-GB" altLang="en-US" sz="2400" dirty="0"/>
              <a:t>quadrupole (</a:t>
            </a:r>
            <a:r>
              <a:rPr lang="en-GB" altLang="en-US" sz="2400" b="1" dirty="0">
                <a:solidFill>
                  <a:schemeClr val="accent1">
                    <a:lumMod val="75000"/>
                  </a:schemeClr>
                </a:solidFill>
              </a:rPr>
              <a:t>MQXF</a:t>
            </a:r>
            <a:r>
              <a:rPr lang="en-GB" altLang="en-US" sz="2400" dirty="0"/>
              <a:t>)</a:t>
            </a:r>
          </a:p>
          <a:p>
            <a:pPr lvl="1">
              <a:defRPr/>
            </a:pPr>
            <a:r>
              <a:rPr lang="en-GB" altLang="en-US" sz="2000" dirty="0"/>
              <a:t>Larger aperture to reduce the beam size: from 70 to </a:t>
            </a:r>
            <a:r>
              <a:rPr lang="en-GB" altLang="en-US" sz="2000" dirty="0">
                <a:solidFill>
                  <a:schemeClr val="accent1">
                    <a:lumMod val="75000"/>
                  </a:schemeClr>
                </a:solidFill>
              </a:rPr>
              <a:t>150 mm</a:t>
            </a:r>
            <a:endParaRPr lang="en-GB" altLang="en-US" sz="2000" dirty="0"/>
          </a:p>
          <a:p>
            <a:pPr lvl="1">
              <a:defRPr/>
            </a:pPr>
            <a:r>
              <a:rPr lang="en-GB" sz="2000" dirty="0"/>
              <a:t>From </a:t>
            </a:r>
            <a:r>
              <a:rPr lang="en-GB" sz="2000" dirty="0">
                <a:solidFill>
                  <a:schemeClr val="bg2"/>
                </a:solidFill>
              </a:rPr>
              <a:t>Nb-Ti</a:t>
            </a:r>
            <a:r>
              <a:rPr lang="en-GB" sz="2000" dirty="0"/>
              <a:t> at </a:t>
            </a:r>
            <a:r>
              <a:rPr lang="en-GB" sz="2000" dirty="0">
                <a:solidFill>
                  <a:schemeClr val="bg2"/>
                </a:solidFill>
              </a:rPr>
              <a:t>8.6 T</a:t>
            </a:r>
            <a:r>
              <a:rPr lang="en-GB" sz="2000" dirty="0"/>
              <a:t> to </a:t>
            </a:r>
            <a:r>
              <a:rPr lang="en-GB" sz="2000" dirty="0">
                <a:solidFill>
                  <a:schemeClr val="bg2"/>
                </a:solidFill>
              </a:rPr>
              <a:t>Nb</a:t>
            </a:r>
            <a:r>
              <a:rPr lang="en-GB" sz="2000" baseline="-25000" dirty="0">
                <a:solidFill>
                  <a:schemeClr val="bg2"/>
                </a:solidFill>
              </a:rPr>
              <a:t>3</a:t>
            </a:r>
            <a:r>
              <a:rPr lang="en-GB" sz="2000" dirty="0">
                <a:solidFill>
                  <a:schemeClr val="bg2"/>
                </a:solidFill>
              </a:rPr>
              <a:t>Sn</a:t>
            </a:r>
            <a:r>
              <a:rPr lang="en-GB" sz="2000" dirty="0"/>
              <a:t> at </a:t>
            </a:r>
            <a:r>
              <a:rPr lang="en-GB" sz="2000" dirty="0">
                <a:solidFill>
                  <a:schemeClr val="bg2"/>
                </a:solidFill>
              </a:rPr>
              <a:t>11.3 T</a:t>
            </a:r>
          </a:p>
        </p:txBody>
      </p:sp>
      <p:pic>
        <p:nvPicPr>
          <p:cNvPr id="7" name="Image 3">
            <a:extLst>
              <a:ext uri="{FF2B5EF4-FFF2-40B4-BE49-F238E27FC236}">
                <a16:creationId xmlns:a16="http://schemas.microsoft.com/office/drawing/2014/main" id="{9C39B716-A26C-2D3E-42B0-771FD3D087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94025" y="4408512"/>
            <a:ext cx="612775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508C434B-AAA1-41C3-8276-EE6E1CDB4E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1325" y="2560662"/>
            <a:ext cx="6153150" cy="173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a:extLst>
              <a:ext uri="{FF2B5EF4-FFF2-40B4-BE49-F238E27FC236}">
                <a16:creationId xmlns:a16="http://schemas.microsoft.com/office/drawing/2014/main" id="{5297C273-0F43-99D0-34D5-B57A83E34148}"/>
              </a:ext>
            </a:extLst>
          </p:cNvPr>
          <p:cNvSpPr txBox="1"/>
          <p:nvPr/>
        </p:nvSpPr>
        <p:spPr>
          <a:xfrm>
            <a:off x="8400257" y="2606749"/>
            <a:ext cx="659155" cy="369332"/>
          </a:xfrm>
          <a:prstGeom prst="rect">
            <a:avLst/>
          </a:prstGeom>
          <a:solidFill>
            <a:schemeClr val="bg1"/>
          </a:solidFill>
          <a:ln w="12700">
            <a:solidFill>
              <a:schemeClr val="accent1">
                <a:lumMod val="75000"/>
              </a:schemeClr>
            </a:solidFill>
          </a:ln>
        </p:spPr>
        <p:txBody>
          <a:bodyPr wrap="square">
            <a:spAutoFit/>
          </a:bodyPr>
          <a:lstStyle/>
          <a:p>
            <a:pPr>
              <a:defRPr/>
            </a:pPr>
            <a:r>
              <a:rPr lang="en-GB" b="1" dirty="0">
                <a:solidFill>
                  <a:schemeClr val="accent1">
                    <a:lumMod val="75000"/>
                  </a:schemeClr>
                </a:solidFill>
              </a:rPr>
              <a:t>LHC</a:t>
            </a:r>
          </a:p>
        </p:txBody>
      </p:sp>
      <p:sp>
        <p:nvSpPr>
          <p:cNvPr id="10" name="TextBox 9">
            <a:extLst>
              <a:ext uri="{FF2B5EF4-FFF2-40B4-BE49-F238E27FC236}">
                <a16:creationId xmlns:a16="http://schemas.microsoft.com/office/drawing/2014/main" id="{6BB8FD54-F8AE-A40F-32B7-6CB11A4289D8}"/>
              </a:ext>
            </a:extLst>
          </p:cNvPr>
          <p:cNvSpPr txBox="1"/>
          <p:nvPr/>
        </p:nvSpPr>
        <p:spPr>
          <a:xfrm>
            <a:off x="7553871" y="4450716"/>
            <a:ext cx="1505540" cy="369332"/>
          </a:xfrm>
          <a:prstGeom prst="rect">
            <a:avLst/>
          </a:prstGeom>
          <a:solidFill>
            <a:schemeClr val="bg1"/>
          </a:solidFill>
          <a:ln w="12700">
            <a:solidFill>
              <a:schemeClr val="accent1">
                <a:lumMod val="75000"/>
              </a:schemeClr>
            </a:solidFill>
          </a:ln>
        </p:spPr>
        <p:txBody>
          <a:bodyPr wrap="none">
            <a:spAutoFit/>
          </a:bodyPr>
          <a:lstStyle/>
          <a:p>
            <a:pPr>
              <a:defRPr/>
            </a:pPr>
            <a:r>
              <a:rPr lang="en-GB" b="1" dirty="0" err="1">
                <a:solidFill>
                  <a:schemeClr val="accent1">
                    <a:lumMod val="75000"/>
                  </a:schemeClr>
                </a:solidFill>
              </a:rPr>
              <a:t>HiLumi</a:t>
            </a:r>
            <a:r>
              <a:rPr lang="en-GB" b="1" dirty="0">
                <a:solidFill>
                  <a:schemeClr val="accent1">
                    <a:lumMod val="75000"/>
                  </a:schemeClr>
                </a:solidFill>
              </a:rPr>
              <a:t> LHC</a:t>
            </a:r>
          </a:p>
        </p:txBody>
      </p:sp>
      <p:sp>
        <p:nvSpPr>
          <p:cNvPr id="11" name="TextBox 10">
            <a:extLst>
              <a:ext uri="{FF2B5EF4-FFF2-40B4-BE49-F238E27FC236}">
                <a16:creationId xmlns:a16="http://schemas.microsoft.com/office/drawing/2014/main" id="{D43B034D-A41D-03AC-CA40-FE4B771B5CD4}"/>
              </a:ext>
            </a:extLst>
          </p:cNvPr>
          <p:cNvSpPr txBox="1"/>
          <p:nvPr/>
        </p:nvSpPr>
        <p:spPr>
          <a:xfrm>
            <a:off x="6096000" y="4470258"/>
            <a:ext cx="230832" cy="123111"/>
          </a:xfrm>
          <a:prstGeom prst="rect">
            <a:avLst/>
          </a:prstGeom>
          <a:solidFill>
            <a:schemeClr val="bg1"/>
          </a:solidFill>
        </p:spPr>
        <p:txBody>
          <a:bodyPr wrap="none" lIns="0" tIns="0" rIns="0" bIns="0" rtlCol="0">
            <a:spAutoFit/>
          </a:bodyPr>
          <a:lstStyle/>
          <a:p>
            <a:r>
              <a:rPr lang="en-US" sz="800" dirty="0">
                <a:latin typeface="Times New Roman" panose="02020603050405020304" pitchFamily="18" charset="0"/>
                <a:cs typeface="Times New Roman" panose="02020603050405020304" pitchFamily="18" charset="0"/>
              </a:rPr>
              <a:t>132.2</a:t>
            </a:r>
          </a:p>
        </p:txBody>
      </p:sp>
      <p:sp>
        <p:nvSpPr>
          <p:cNvPr id="3" name="TextBox 2">
            <a:extLst>
              <a:ext uri="{FF2B5EF4-FFF2-40B4-BE49-F238E27FC236}">
                <a16:creationId xmlns:a16="http://schemas.microsoft.com/office/drawing/2014/main" id="{E98731ED-4EDA-1574-83F2-4078BB3C3F8C}"/>
              </a:ext>
            </a:extLst>
          </p:cNvPr>
          <p:cNvSpPr txBox="1"/>
          <p:nvPr/>
        </p:nvSpPr>
        <p:spPr>
          <a:xfrm rot="16200000">
            <a:off x="7386959" y="5524104"/>
            <a:ext cx="504868" cy="223138"/>
          </a:xfrm>
          <a:prstGeom prst="rect">
            <a:avLst/>
          </a:prstGeom>
          <a:solidFill>
            <a:schemeClr val="bg1"/>
          </a:solidFill>
        </p:spPr>
        <p:txBody>
          <a:bodyPr wrap="square" rtlCol="0">
            <a:spAutoFit/>
          </a:bodyPr>
          <a:lstStyle/>
          <a:p>
            <a:r>
              <a:rPr lang="en-US" sz="850" dirty="0">
                <a:solidFill>
                  <a:srgbClr val="0066FF"/>
                </a:solidFill>
                <a:latin typeface="Times" panose="02020603050405020304" pitchFamily="18" charset="0"/>
                <a:cs typeface="Times" panose="02020603050405020304" pitchFamily="18" charset="0"/>
              </a:rPr>
              <a:t>MBRD</a:t>
            </a:r>
            <a:endParaRPr lang="en-GB" sz="850" dirty="0">
              <a:solidFill>
                <a:srgbClr val="0066FF"/>
              </a:solidFill>
              <a:latin typeface="Times" panose="02020603050405020304" pitchFamily="18" charset="0"/>
              <a:cs typeface="Times" panose="02020603050405020304" pitchFamily="18" charset="0"/>
            </a:endParaRPr>
          </a:p>
        </p:txBody>
      </p:sp>
      <p:sp>
        <p:nvSpPr>
          <p:cNvPr id="12" name="TextBox 11">
            <a:extLst>
              <a:ext uri="{FF2B5EF4-FFF2-40B4-BE49-F238E27FC236}">
                <a16:creationId xmlns:a16="http://schemas.microsoft.com/office/drawing/2014/main" id="{4DBC3266-AA82-FCF2-3FA8-FD982204F9C6}"/>
              </a:ext>
            </a:extLst>
          </p:cNvPr>
          <p:cNvSpPr txBox="1"/>
          <p:nvPr/>
        </p:nvSpPr>
        <p:spPr>
          <a:xfrm>
            <a:off x="7907527" y="2214374"/>
            <a:ext cx="1321900" cy="369332"/>
          </a:xfrm>
          <a:prstGeom prst="rect">
            <a:avLst/>
          </a:prstGeom>
          <a:noFill/>
        </p:spPr>
        <p:txBody>
          <a:bodyPr wrap="none" rtlCol="0">
            <a:spAutoFit/>
          </a:bodyPr>
          <a:lstStyle/>
          <a:p>
            <a:r>
              <a:rPr lang="en-US" dirty="0">
                <a:solidFill>
                  <a:srgbClr val="00B050"/>
                </a:solidFill>
              </a:rPr>
              <a:t>E. Todesco</a:t>
            </a:r>
            <a:endParaRPr lang="en-GB" dirty="0">
              <a:solidFill>
                <a:srgbClr val="00B050"/>
              </a:solidFill>
            </a:endParaRPr>
          </a:p>
        </p:txBody>
      </p:sp>
    </p:spTree>
    <p:extLst>
      <p:ext uri="{BB962C8B-B14F-4D97-AF65-F5344CB8AC3E}">
        <p14:creationId xmlns:p14="http://schemas.microsoft.com/office/powerpoint/2010/main" val="213902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1E86CFB-50FD-BEF4-7763-CE816181E474}"/>
              </a:ext>
            </a:extLst>
          </p:cNvPr>
          <p:cNvSpPr/>
          <p:nvPr/>
        </p:nvSpPr>
        <p:spPr>
          <a:xfrm>
            <a:off x="1631504" y="6131935"/>
            <a:ext cx="908496" cy="825457"/>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2434664C-D15D-8414-2447-F70E90E69182}"/>
              </a:ext>
            </a:extLst>
          </p:cNvPr>
          <p:cNvSpPr>
            <a:spLocks noGrp="1"/>
          </p:cNvSpPr>
          <p:nvPr>
            <p:ph type="title"/>
          </p:nvPr>
        </p:nvSpPr>
        <p:spPr/>
        <p:txBody>
          <a:bodyPr/>
          <a:lstStyle/>
          <a:p>
            <a:r>
              <a:rPr lang="en-US" dirty="0"/>
              <a:t>The journey of Nb</a:t>
            </a:r>
            <a:r>
              <a:rPr lang="en-US" baseline="-25000" dirty="0"/>
              <a:t>3</a:t>
            </a:r>
            <a:r>
              <a:rPr lang="en-US" dirty="0"/>
              <a:t>Sn technology for HL-LHC upgrade </a:t>
            </a:r>
            <a:endParaRPr lang="en-GB" dirty="0"/>
          </a:p>
        </p:txBody>
      </p:sp>
      <p:graphicFrame>
        <p:nvGraphicFramePr>
          <p:cNvPr id="8" name="Content Placeholder 7">
            <a:extLst>
              <a:ext uri="{FF2B5EF4-FFF2-40B4-BE49-F238E27FC236}">
                <a16:creationId xmlns:a16="http://schemas.microsoft.com/office/drawing/2014/main" id="{9EF7B9FB-EF5A-E831-777A-3AD159B35099}"/>
              </a:ext>
            </a:extLst>
          </p:cNvPr>
          <p:cNvGraphicFramePr>
            <a:graphicFrameLocks noGrp="1"/>
          </p:cNvGraphicFramePr>
          <p:nvPr>
            <p:ph idx="1"/>
            <p:extLst>
              <p:ext uri="{D42A27DB-BD31-4B8C-83A1-F6EECF244321}">
                <p14:modId xmlns:p14="http://schemas.microsoft.com/office/powerpoint/2010/main" val="3271200153"/>
              </p:ext>
            </p:extLst>
          </p:nvPr>
        </p:nvGraphicFramePr>
        <p:xfrm>
          <a:off x="767408" y="3276977"/>
          <a:ext cx="9953728" cy="220660"/>
        </p:xfrm>
        <a:graphic>
          <a:graphicData uri="http://schemas.openxmlformats.org/drawingml/2006/table">
            <a:tbl>
              <a:tblPr/>
              <a:tblGrid>
                <a:gridCol w="343232">
                  <a:extLst>
                    <a:ext uri="{9D8B030D-6E8A-4147-A177-3AD203B41FA5}">
                      <a16:colId xmlns:a16="http://schemas.microsoft.com/office/drawing/2014/main" val="4209387819"/>
                    </a:ext>
                  </a:extLst>
                </a:gridCol>
                <a:gridCol w="343232">
                  <a:extLst>
                    <a:ext uri="{9D8B030D-6E8A-4147-A177-3AD203B41FA5}">
                      <a16:colId xmlns:a16="http://schemas.microsoft.com/office/drawing/2014/main" val="912683038"/>
                    </a:ext>
                  </a:extLst>
                </a:gridCol>
                <a:gridCol w="343232">
                  <a:extLst>
                    <a:ext uri="{9D8B030D-6E8A-4147-A177-3AD203B41FA5}">
                      <a16:colId xmlns:a16="http://schemas.microsoft.com/office/drawing/2014/main" val="984623814"/>
                    </a:ext>
                  </a:extLst>
                </a:gridCol>
                <a:gridCol w="343232">
                  <a:extLst>
                    <a:ext uri="{9D8B030D-6E8A-4147-A177-3AD203B41FA5}">
                      <a16:colId xmlns:a16="http://schemas.microsoft.com/office/drawing/2014/main" val="2918719968"/>
                    </a:ext>
                  </a:extLst>
                </a:gridCol>
                <a:gridCol w="343232">
                  <a:extLst>
                    <a:ext uri="{9D8B030D-6E8A-4147-A177-3AD203B41FA5}">
                      <a16:colId xmlns:a16="http://schemas.microsoft.com/office/drawing/2014/main" val="1344180014"/>
                    </a:ext>
                  </a:extLst>
                </a:gridCol>
                <a:gridCol w="343232">
                  <a:extLst>
                    <a:ext uri="{9D8B030D-6E8A-4147-A177-3AD203B41FA5}">
                      <a16:colId xmlns:a16="http://schemas.microsoft.com/office/drawing/2014/main" val="931598642"/>
                    </a:ext>
                  </a:extLst>
                </a:gridCol>
                <a:gridCol w="343232">
                  <a:extLst>
                    <a:ext uri="{9D8B030D-6E8A-4147-A177-3AD203B41FA5}">
                      <a16:colId xmlns:a16="http://schemas.microsoft.com/office/drawing/2014/main" val="1824216399"/>
                    </a:ext>
                  </a:extLst>
                </a:gridCol>
                <a:gridCol w="343232">
                  <a:extLst>
                    <a:ext uri="{9D8B030D-6E8A-4147-A177-3AD203B41FA5}">
                      <a16:colId xmlns:a16="http://schemas.microsoft.com/office/drawing/2014/main" val="2267874560"/>
                    </a:ext>
                  </a:extLst>
                </a:gridCol>
                <a:gridCol w="343232">
                  <a:extLst>
                    <a:ext uri="{9D8B030D-6E8A-4147-A177-3AD203B41FA5}">
                      <a16:colId xmlns:a16="http://schemas.microsoft.com/office/drawing/2014/main" val="2751792668"/>
                    </a:ext>
                  </a:extLst>
                </a:gridCol>
                <a:gridCol w="343232">
                  <a:extLst>
                    <a:ext uri="{9D8B030D-6E8A-4147-A177-3AD203B41FA5}">
                      <a16:colId xmlns:a16="http://schemas.microsoft.com/office/drawing/2014/main" val="520747147"/>
                    </a:ext>
                  </a:extLst>
                </a:gridCol>
                <a:gridCol w="343232">
                  <a:extLst>
                    <a:ext uri="{9D8B030D-6E8A-4147-A177-3AD203B41FA5}">
                      <a16:colId xmlns:a16="http://schemas.microsoft.com/office/drawing/2014/main" val="1235211730"/>
                    </a:ext>
                  </a:extLst>
                </a:gridCol>
                <a:gridCol w="343232">
                  <a:extLst>
                    <a:ext uri="{9D8B030D-6E8A-4147-A177-3AD203B41FA5}">
                      <a16:colId xmlns:a16="http://schemas.microsoft.com/office/drawing/2014/main" val="3609300233"/>
                    </a:ext>
                  </a:extLst>
                </a:gridCol>
                <a:gridCol w="343232">
                  <a:extLst>
                    <a:ext uri="{9D8B030D-6E8A-4147-A177-3AD203B41FA5}">
                      <a16:colId xmlns:a16="http://schemas.microsoft.com/office/drawing/2014/main" val="132891601"/>
                    </a:ext>
                  </a:extLst>
                </a:gridCol>
                <a:gridCol w="343232">
                  <a:extLst>
                    <a:ext uri="{9D8B030D-6E8A-4147-A177-3AD203B41FA5}">
                      <a16:colId xmlns:a16="http://schemas.microsoft.com/office/drawing/2014/main" val="4062833882"/>
                    </a:ext>
                  </a:extLst>
                </a:gridCol>
                <a:gridCol w="343232">
                  <a:extLst>
                    <a:ext uri="{9D8B030D-6E8A-4147-A177-3AD203B41FA5}">
                      <a16:colId xmlns:a16="http://schemas.microsoft.com/office/drawing/2014/main" val="4062145756"/>
                    </a:ext>
                  </a:extLst>
                </a:gridCol>
                <a:gridCol w="343232">
                  <a:extLst>
                    <a:ext uri="{9D8B030D-6E8A-4147-A177-3AD203B41FA5}">
                      <a16:colId xmlns:a16="http://schemas.microsoft.com/office/drawing/2014/main" val="2194749331"/>
                    </a:ext>
                  </a:extLst>
                </a:gridCol>
                <a:gridCol w="343232">
                  <a:extLst>
                    <a:ext uri="{9D8B030D-6E8A-4147-A177-3AD203B41FA5}">
                      <a16:colId xmlns:a16="http://schemas.microsoft.com/office/drawing/2014/main" val="4122410743"/>
                    </a:ext>
                  </a:extLst>
                </a:gridCol>
                <a:gridCol w="343232">
                  <a:extLst>
                    <a:ext uri="{9D8B030D-6E8A-4147-A177-3AD203B41FA5}">
                      <a16:colId xmlns:a16="http://schemas.microsoft.com/office/drawing/2014/main" val="887832451"/>
                    </a:ext>
                  </a:extLst>
                </a:gridCol>
                <a:gridCol w="343232">
                  <a:extLst>
                    <a:ext uri="{9D8B030D-6E8A-4147-A177-3AD203B41FA5}">
                      <a16:colId xmlns:a16="http://schemas.microsoft.com/office/drawing/2014/main" val="752383266"/>
                    </a:ext>
                  </a:extLst>
                </a:gridCol>
                <a:gridCol w="343232">
                  <a:extLst>
                    <a:ext uri="{9D8B030D-6E8A-4147-A177-3AD203B41FA5}">
                      <a16:colId xmlns:a16="http://schemas.microsoft.com/office/drawing/2014/main" val="2278633874"/>
                    </a:ext>
                  </a:extLst>
                </a:gridCol>
                <a:gridCol w="343232">
                  <a:extLst>
                    <a:ext uri="{9D8B030D-6E8A-4147-A177-3AD203B41FA5}">
                      <a16:colId xmlns:a16="http://schemas.microsoft.com/office/drawing/2014/main" val="3246895417"/>
                    </a:ext>
                  </a:extLst>
                </a:gridCol>
                <a:gridCol w="343232">
                  <a:extLst>
                    <a:ext uri="{9D8B030D-6E8A-4147-A177-3AD203B41FA5}">
                      <a16:colId xmlns:a16="http://schemas.microsoft.com/office/drawing/2014/main" val="35568466"/>
                    </a:ext>
                  </a:extLst>
                </a:gridCol>
                <a:gridCol w="343232">
                  <a:extLst>
                    <a:ext uri="{9D8B030D-6E8A-4147-A177-3AD203B41FA5}">
                      <a16:colId xmlns:a16="http://schemas.microsoft.com/office/drawing/2014/main" val="3320060318"/>
                    </a:ext>
                  </a:extLst>
                </a:gridCol>
                <a:gridCol w="343232">
                  <a:extLst>
                    <a:ext uri="{9D8B030D-6E8A-4147-A177-3AD203B41FA5}">
                      <a16:colId xmlns:a16="http://schemas.microsoft.com/office/drawing/2014/main" val="2979308276"/>
                    </a:ext>
                  </a:extLst>
                </a:gridCol>
                <a:gridCol w="343232">
                  <a:extLst>
                    <a:ext uri="{9D8B030D-6E8A-4147-A177-3AD203B41FA5}">
                      <a16:colId xmlns:a16="http://schemas.microsoft.com/office/drawing/2014/main" val="2367696305"/>
                    </a:ext>
                  </a:extLst>
                </a:gridCol>
                <a:gridCol w="343232">
                  <a:extLst>
                    <a:ext uri="{9D8B030D-6E8A-4147-A177-3AD203B41FA5}">
                      <a16:colId xmlns:a16="http://schemas.microsoft.com/office/drawing/2014/main" val="832473751"/>
                    </a:ext>
                  </a:extLst>
                </a:gridCol>
                <a:gridCol w="343232">
                  <a:extLst>
                    <a:ext uri="{9D8B030D-6E8A-4147-A177-3AD203B41FA5}">
                      <a16:colId xmlns:a16="http://schemas.microsoft.com/office/drawing/2014/main" val="3953290472"/>
                    </a:ext>
                  </a:extLst>
                </a:gridCol>
                <a:gridCol w="343232">
                  <a:extLst>
                    <a:ext uri="{9D8B030D-6E8A-4147-A177-3AD203B41FA5}">
                      <a16:colId xmlns:a16="http://schemas.microsoft.com/office/drawing/2014/main" val="1496824924"/>
                    </a:ext>
                  </a:extLst>
                </a:gridCol>
                <a:gridCol w="343232">
                  <a:extLst>
                    <a:ext uri="{9D8B030D-6E8A-4147-A177-3AD203B41FA5}">
                      <a16:colId xmlns:a16="http://schemas.microsoft.com/office/drawing/2014/main" val="506624146"/>
                    </a:ext>
                  </a:extLst>
                </a:gridCol>
              </a:tblGrid>
              <a:tr h="220660">
                <a:tc>
                  <a:txBody>
                    <a:bodyPr/>
                    <a:lstStyle/>
                    <a:p>
                      <a:pPr algn="ctr" fontAlgn="b">
                        <a:buNone/>
                      </a:pPr>
                      <a:r>
                        <a:rPr lang="en-GB" sz="1000" b="0" i="0" u="none" strike="noStrike" dirty="0">
                          <a:solidFill>
                            <a:srgbClr val="FFFFFF"/>
                          </a:solidFill>
                          <a:effectLst/>
                          <a:latin typeface="Aptos Narrow" panose="020B0004020202020204" pitchFamily="34" charset="0"/>
                        </a:rPr>
                        <a:t>1999</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a:solidFill>
                            <a:srgbClr val="FFFFFF"/>
                          </a:solidFill>
                          <a:effectLst/>
                          <a:latin typeface="Aptos Narrow" panose="020B0004020202020204" pitchFamily="34" charset="0"/>
                        </a:rPr>
                        <a:t>2000</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a:solidFill>
                            <a:srgbClr val="FFFFFF"/>
                          </a:solidFill>
                          <a:effectLst/>
                          <a:latin typeface="Aptos Narrow" panose="020B0004020202020204" pitchFamily="34" charset="0"/>
                        </a:rPr>
                        <a:t>2001</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2003</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2004</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2005</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a:solidFill>
                            <a:srgbClr val="FFFFFF"/>
                          </a:solidFill>
                          <a:effectLst/>
                          <a:latin typeface="Aptos Narrow" panose="020B0004020202020204" pitchFamily="34" charset="0"/>
                        </a:rPr>
                        <a:t>2006</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2007</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a:solidFill>
                            <a:srgbClr val="FFFFFF"/>
                          </a:solidFill>
                          <a:effectLst/>
                          <a:latin typeface="Aptos Narrow" panose="020B0004020202020204" pitchFamily="34" charset="0"/>
                        </a:rPr>
                        <a:t>2008</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2009</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2010</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a:solidFill>
                            <a:srgbClr val="FFFFFF"/>
                          </a:solidFill>
                          <a:effectLst/>
                          <a:latin typeface="Aptos Narrow" panose="020B0004020202020204" pitchFamily="34" charset="0"/>
                        </a:rPr>
                        <a:t>2011</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2012</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a:solidFill>
                            <a:srgbClr val="FFFFFF"/>
                          </a:solidFill>
                          <a:effectLst/>
                          <a:latin typeface="Aptos Narrow" panose="020B0004020202020204" pitchFamily="34" charset="0"/>
                        </a:rPr>
                        <a:t>2013</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a:solidFill>
                            <a:srgbClr val="FFFFFF"/>
                          </a:solidFill>
                          <a:effectLst/>
                          <a:latin typeface="Aptos Narrow" panose="020B0004020202020204" pitchFamily="34" charset="0"/>
                        </a:rPr>
                        <a:t>2014</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a:solidFill>
                            <a:srgbClr val="FFFFFF"/>
                          </a:solidFill>
                          <a:effectLst/>
                          <a:latin typeface="Aptos Narrow" panose="020B0004020202020204" pitchFamily="34" charset="0"/>
                        </a:rPr>
                        <a:t>2015</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a:solidFill>
                            <a:srgbClr val="FFFFFF"/>
                          </a:solidFill>
                          <a:effectLst/>
                          <a:latin typeface="Aptos Narrow" panose="020B0004020202020204" pitchFamily="34" charset="0"/>
                        </a:rPr>
                        <a:t>2016</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a:solidFill>
                            <a:srgbClr val="FFFFFF"/>
                          </a:solidFill>
                          <a:effectLst/>
                          <a:latin typeface="Aptos Narrow" panose="020B0004020202020204" pitchFamily="34" charset="0"/>
                        </a:rPr>
                        <a:t>2017</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2018</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2019</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a:solidFill>
                            <a:srgbClr val="FFFFFF"/>
                          </a:solidFill>
                          <a:effectLst/>
                          <a:latin typeface="Aptos Narrow" panose="020B0004020202020204" pitchFamily="34" charset="0"/>
                        </a:rPr>
                        <a:t>2020</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2021</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a:solidFill>
                            <a:srgbClr val="FFFFFF"/>
                          </a:solidFill>
                          <a:effectLst/>
                          <a:latin typeface="Aptos Narrow" panose="020B0004020202020204" pitchFamily="34" charset="0"/>
                        </a:rPr>
                        <a:t>2022</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2023</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a:solidFill>
                            <a:srgbClr val="FFFFFF"/>
                          </a:solidFill>
                          <a:effectLst/>
                          <a:latin typeface="Aptos Narrow" panose="020B0004020202020204" pitchFamily="34" charset="0"/>
                        </a:rPr>
                        <a:t>2024</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2025</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2026</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2027</a:t>
                      </a:r>
                    </a:p>
                  </a:txBody>
                  <a:tcPr marL="5690" marR="5690" marT="5690" marB="0" anchor="ctr">
                    <a:lnL>
                      <a:noFill/>
                    </a:lnL>
                    <a:lnR>
                      <a:noFill/>
                    </a:lnR>
                    <a:lnT>
                      <a:noFill/>
                    </a:lnT>
                    <a:lnB>
                      <a:noFill/>
                    </a:lnB>
                    <a:solidFill>
                      <a:srgbClr val="0070C0"/>
                    </a:solidFill>
                  </a:tcPr>
                </a:tc>
                <a:tc>
                  <a:txBody>
                    <a:bodyPr/>
                    <a:lstStyle/>
                    <a:p>
                      <a:pPr algn="ctr" fontAlgn="b">
                        <a:buNone/>
                      </a:pPr>
                      <a:r>
                        <a:rPr lang="en-GB" sz="1000" b="0" i="0" u="none" strike="noStrike" dirty="0">
                          <a:solidFill>
                            <a:srgbClr val="FFFFFF"/>
                          </a:solidFill>
                          <a:effectLst/>
                          <a:latin typeface="Aptos Narrow" panose="020B0004020202020204" pitchFamily="34" charset="0"/>
                        </a:rPr>
                        <a:t>2028</a:t>
                      </a:r>
                    </a:p>
                  </a:txBody>
                  <a:tcPr marL="5690" marR="5690" marT="5690" marB="0" anchor="ctr">
                    <a:lnL>
                      <a:noFill/>
                    </a:lnL>
                    <a:lnR>
                      <a:noFill/>
                    </a:lnR>
                    <a:lnT>
                      <a:noFill/>
                    </a:lnT>
                    <a:lnB>
                      <a:noFill/>
                    </a:lnB>
                    <a:solidFill>
                      <a:srgbClr val="0070C0"/>
                    </a:solidFill>
                  </a:tcPr>
                </a:tc>
                <a:extLst>
                  <a:ext uri="{0D108BD9-81ED-4DB2-BD59-A6C34878D82A}">
                    <a16:rowId xmlns:a16="http://schemas.microsoft.com/office/drawing/2014/main" val="3058181965"/>
                  </a:ext>
                </a:extLst>
              </a:tr>
            </a:tbl>
          </a:graphicData>
        </a:graphic>
      </p:graphicFrame>
      <p:sp>
        <p:nvSpPr>
          <p:cNvPr id="4" name="Footer Placeholder 3">
            <a:extLst>
              <a:ext uri="{FF2B5EF4-FFF2-40B4-BE49-F238E27FC236}">
                <a16:creationId xmlns:a16="http://schemas.microsoft.com/office/drawing/2014/main" id="{7044808E-AFDA-2C8E-9EA2-7A0D4E2B726D}"/>
              </a:ext>
            </a:extLst>
          </p:cNvPr>
          <p:cNvSpPr>
            <a:spLocks noGrp="1"/>
          </p:cNvSpPr>
          <p:nvPr>
            <p:ph type="ftr" sz="quarter" idx="11"/>
          </p:nvPr>
        </p:nvSpPr>
        <p:spPr/>
        <p:txBody>
          <a:bodyPr/>
          <a:lstStyle/>
          <a:p>
            <a:r>
              <a:rPr lang="es-ES" dirty="0"/>
              <a:t>Susana Izquierdo Bermudez, </a:t>
            </a:r>
            <a:r>
              <a:rPr lang="en-US" dirty="0"/>
              <a:t>IPAC2026</a:t>
            </a:r>
            <a:endParaRPr lang="en-GB" dirty="0"/>
          </a:p>
          <a:p>
            <a:endParaRPr lang="en-GB" dirty="0"/>
          </a:p>
        </p:txBody>
      </p:sp>
      <p:sp>
        <p:nvSpPr>
          <p:cNvPr id="5" name="Slide Number Placeholder 4">
            <a:extLst>
              <a:ext uri="{FF2B5EF4-FFF2-40B4-BE49-F238E27FC236}">
                <a16:creationId xmlns:a16="http://schemas.microsoft.com/office/drawing/2014/main" id="{5B6DB894-5703-9569-8788-47BE6CA1FED2}"/>
              </a:ext>
            </a:extLst>
          </p:cNvPr>
          <p:cNvSpPr>
            <a:spLocks noGrp="1"/>
          </p:cNvSpPr>
          <p:nvPr>
            <p:ph type="sldNum" sz="quarter" idx="12"/>
          </p:nvPr>
        </p:nvSpPr>
        <p:spPr/>
        <p:txBody>
          <a:bodyPr/>
          <a:lstStyle/>
          <a:p>
            <a:fld id="{BFDCA1C4-9514-7B4F-976F-D92F7E296653}" type="slidenum">
              <a:rPr lang="fr-FR" smtClean="0"/>
              <a:pPr/>
              <a:t>6</a:t>
            </a:fld>
            <a:endParaRPr lang="fr-FR"/>
          </a:p>
        </p:txBody>
      </p:sp>
      <p:pic>
        <p:nvPicPr>
          <p:cNvPr id="6" name="Picture 5" descr="A blue and white diagram with red text&#10;&#10;Description automatically generated">
            <a:extLst>
              <a:ext uri="{FF2B5EF4-FFF2-40B4-BE49-F238E27FC236}">
                <a16:creationId xmlns:a16="http://schemas.microsoft.com/office/drawing/2014/main" id="{DD4D40F4-26AC-5E86-8E0B-1CA4EB20FCD1}"/>
              </a:ext>
            </a:extLst>
          </p:cNvPr>
          <p:cNvPicPr>
            <a:picLocks noChangeAspect="1"/>
          </p:cNvPicPr>
          <p:nvPr/>
        </p:nvPicPr>
        <p:blipFill>
          <a:blip r:embed="rId3"/>
          <a:srcRect t="20963" b="43196"/>
          <a:stretch>
            <a:fillRect/>
          </a:stretch>
        </p:blipFill>
        <p:spPr>
          <a:xfrm>
            <a:off x="4418856" y="793142"/>
            <a:ext cx="7752184" cy="1391277"/>
          </a:xfrm>
          <a:prstGeom prst="rect">
            <a:avLst/>
          </a:prstGeom>
        </p:spPr>
      </p:pic>
      <p:pic>
        <p:nvPicPr>
          <p:cNvPr id="7" name="Picture 11" descr="LARP">
            <a:hlinkClick r:id="rId4"/>
            <a:extLst>
              <a:ext uri="{FF2B5EF4-FFF2-40B4-BE49-F238E27FC236}">
                <a16:creationId xmlns:a16="http://schemas.microsoft.com/office/drawing/2014/main" id="{A5B82E59-762D-CA26-1A60-B33A4064317E}"/>
              </a:ext>
            </a:extLst>
          </p:cNvPr>
          <p:cNvPicPr>
            <a:picLocks noChangeAspect="1" noChangeArrowheads="1"/>
          </p:cNvPicPr>
          <p:nvPr/>
        </p:nvPicPr>
        <p:blipFill>
          <a:blip r:embed="rId5"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044576" y="4578355"/>
            <a:ext cx="792088" cy="1051717"/>
          </a:xfrm>
          <a:prstGeom prst="rect">
            <a:avLst/>
          </a:prstGeom>
          <a:solidFill>
            <a:srgbClr val="FCFCFC"/>
          </a:solidFill>
          <a:ln>
            <a:noFill/>
          </a:ln>
          <a:extLst>
            <a:ext uri="{91240B29-F687-4f45-9708-019B960494DF}">
              <a14:hiddenLine xmlns="" xmlns:a14="http://schemas.microsoft.com/office/drawing/2010/main" w="9525">
                <a:solidFill>
                  <a:srgbClr val="000000"/>
                </a:solidFill>
                <a:miter lim="800000"/>
                <a:headEnd/>
                <a:tailEnd/>
              </a14:hiddenLine>
            </a:ext>
          </a:extLst>
        </p:spPr>
      </p:pic>
      <p:sp>
        <p:nvSpPr>
          <p:cNvPr id="13" name="TextBox 12">
            <a:extLst>
              <a:ext uri="{FF2B5EF4-FFF2-40B4-BE49-F238E27FC236}">
                <a16:creationId xmlns:a16="http://schemas.microsoft.com/office/drawing/2014/main" id="{32CF1993-DDF2-0837-E1BF-83F77D814FA8}"/>
              </a:ext>
            </a:extLst>
          </p:cNvPr>
          <p:cNvSpPr txBox="1"/>
          <p:nvPr/>
        </p:nvSpPr>
        <p:spPr>
          <a:xfrm>
            <a:off x="8076220" y="3938906"/>
            <a:ext cx="3564396" cy="1154162"/>
          </a:xfrm>
          <a:prstGeom prst="rect">
            <a:avLst/>
          </a:prstGeom>
          <a:noFill/>
        </p:spPr>
        <p:txBody>
          <a:bodyPr wrap="square">
            <a:spAutoFit/>
          </a:bodyPr>
          <a:lstStyle/>
          <a:p>
            <a:r>
              <a:rPr lang="en-US" sz="1200" b="1" dirty="0">
                <a:latin typeface="+mj-lt"/>
                <a:ea typeface="Cambria" panose="02040503050406030204" pitchFamily="18" charset="0"/>
              </a:rPr>
              <a:t>US DOE HL-LHC Accelerator Upgrade Project (AUP), </a:t>
            </a:r>
            <a:r>
              <a:rPr lang="en-GB" sz="1100" dirty="0"/>
              <a:t>coordinating efforts from US Labs (FNAL, BNL, LBNL with contributions from SLAC, JLAB, ODU &amp; FSU) for the production and testing of the Q1/Q3 cryo-assemblies needed for the HL-LHC upgrade</a:t>
            </a:r>
          </a:p>
          <a:p>
            <a:endParaRPr lang="en-GB" sz="1200" b="1" dirty="0">
              <a:latin typeface="+mj-lt"/>
              <a:ea typeface="Cambria" panose="02040503050406030204" pitchFamily="18" charset="0"/>
            </a:endParaRPr>
          </a:p>
        </p:txBody>
      </p:sp>
      <p:sp>
        <p:nvSpPr>
          <p:cNvPr id="15" name="TextBox 14">
            <a:extLst>
              <a:ext uri="{FF2B5EF4-FFF2-40B4-BE49-F238E27FC236}">
                <a16:creationId xmlns:a16="http://schemas.microsoft.com/office/drawing/2014/main" id="{450EAEFD-E436-694D-12DF-9982D80238EF}"/>
              </a:ext>
            </a:extLst>
          </p:cNvPr>
          <p:cNvSpPr txBox="1"/>
          <p:nvPr/>
        </p:nvSpPr>
        <p:spPr>
          <a:xfrm>
            <a:off x="753121" y="3871873"/>
            <a:ext cx="3347988" cy="430887"/>
          </a:xfrm>
          <a:prstGeom prst="rect">
            <a:avLst/>
          </a:prstGeom>
          <a:noFill/>
        </p:spPr>
        <p:txBody>
          <a:bodyPr wrap="square">
            <a:spAutoFit/>
          </a:bodyPr>
          <a:lstStyle/>
          <a:p>
            <a:pPr algn="ctr"/>
            <a:r>
              <a:rPr lang="en-GB" sz="1100" b="1" dirty="0"/>
              <a:t>US DOE Conductor Development program</a:t>
            </a:r>
            <a:r>
              <a:rPr lang="en-GB" sz="1100" dirty="0"/>
              <a:t>, pushing the </a:t>
            </a:r>
            <a:r>
              <a:rPr lang="en-GB" sz="1100" dirty="0" err="1"/>
              <a:t>J</a:t>
            </a:r>
            <a:r>
              <a:rPr lang="en-GB" sz="1100" baseline="-25000" dirty="0" err="1"/>
              <a:t>c</a:t>
            </a:r>
            <a:r>
              <a:rPr lang="en-GB" sz="1100" dirty="0"/>
              <a:t>(12 T, 4.2 K) &gt; 3000 A/mm</a:t>
            </a:r>
            <a:r>
              <a:rPr lang="en-GB" sz="1100" baseline="30000" dirty="0"/>
              <a:t>2</a:t>
            </a:r>
          </a:p>
        </p:txBody>
      </p:sp>
      <p:sp>
        <p:nvSpPr>
          <p:cNvPr id="17" name="TextBox 16">
            <a:extLst>
              <a:ext uri="{FF2B5EF4-FFF2-40B4-BE49-F238E27FC236}">
                <a16:creationId xmlns:a16="http://schemas.microsoft.com/office/drawing/2014/main" id="{F3DFD0DA-CB22-730E-0E2F-F26F24905C75}"/>
              </a:ext>
            </a:extLst>
          </p:cNvPr>
          <p:cNvSpPr txBox="1"/>
          <p:nvPr/>
        </p:nvSpPr>
        <p:spPr>
          <a:xfrm>
            <a:off x="3033713" y="4444834"/>
            <a:ext cx="3566343" cy="2031325"/>
          </a:xfrm>
          <a:prstGeom prst="rect">
            <a:avLst/>
          </a:prstGeom>
          <a:noFill/>
        </p:spPr>
        <p:txBody>
          <a:bodyPr wrap="square">
            <a:spAutoFit/>
          </a:bodyPr>
          <a:lstStyle/>
          <a:p>
            <a:r>
              <a:rPr lang="en-US" sz="1200" b="1" dirty="0">
                <a:latin typeface="+mj-lt"/>
                <a:ea typeface="Cambria" panose="02040503050406030204" pitchFamily="18" charset="0"/>
              </a:rPr>
              <a:t>LARP (LHC Accelerator R&amp;D program) established the necessary technology. Goals:</a:t>
            </a:r>
          </a:p>
          <a:p>
            <a:pPr marL="800100" lvl="1" indent="-342900">
              <a:buFont typeface="Arial" panose="020B0604020202020204" pitchFamily="34" charset="0"/>
              <a:buChar char="•"/>
            </a:pPr>
            <a:r>
              <a:rPr lang="en-US" sz="1100" dirty="0">
                <a:latin typeface="+mj-lt"/>
                <a:ea typeface="Cambria" panose="02040503050406030204" pitchFamily="18" charset="0"/>
                <a:cs typeface="Helvetica" panose="020B0604020202020204" pitchFamily="34" charset="0"/>
              </a:rPr>
              <a:t>Investigate the Potential and Challenges of Nb</a:t>
            </a:r>
            <a:r>
              <a:rPr lang="en-US" sz="1100" baseline="-25000" dirty="0">
                <a:latin typeface="+mj-lt"/>
                <a:ea typeface="Cambria" panose="02040503050406030204" pitchFamily="18" charset="0"/>
                <a:cs typeface="Helvetica" panose="020B0604020202020204" pitchFamily="34" charset="0"/>
              </a:rPr>
              <a:t>3</a:t>
            </a:r>
            <a:r>
              <a:rPr lang="en-US" sz="1100" dirty="0">
                <a:latin typeface="+mj-lt"/>
                <a:ea typeface="Cambria" panose="02040503050406030204" pitchFamily="18" charset="0"/>
                <a:cs typeface="Helvetica" panose="020B0604020202020204" pitchFamily="34" charset="0"/>
              </a:rPr>
              <a:t>Sn Technology</a:t>
            </a:r>
          </a:p>
          <a:p>
            <a:pPr marL="800100" lvl="1" indent="-342900">
              <a:buFont typeface="Arial" panose="020B0604020202020204" pitchFamily="34" charset="0"/>
              <a:buChar char="•"/>
            </a:pPr>
            <a:r>
              <a:rPr lang="en-US" sz="1100" dirty="0">
                <a:latin typeface="+mj-lt"/>
                <a:ea typeface="Cambria" panose="02040503050406030204" pitchFamily="18" charset="0"/>
                <a:cs typeface="Helvetica" panose="020B0604020202020204" pitchFamily="34" charset="0"/>
              </a:rPr>
              <a:t>R&amp;D Phases and main achievements from fundamental technology demonstration to accelerator quality magnets</a:t>
            </a:r>
          </a:p>
          <a:p>
            <a:pPr marL="800100" lvl="1" indent="-342900">
              <a:buFont typeface="Arial" panose="020B0604020202020204" pitchFamily="34" charset="0"/>
              <a:buChar char="•"/>
            </a:pPr>
            <a:r>
              <a:rPr lang="en-US" sz="1100" dirty="0">
                <a:latin typeface="+mj-lt"/>
                <a:ea typeface="Cambria" panose="02040503050406030204" pitchFamily="18" charset="0"/>
                <a:cs typeface="Helvetica" panose="020B0604020202020204" pitchFamily="34" charset="0"/>
              </a:rPr>
              <a:t>Bridge from proof-of-principle tests to accelerator readiness</a:t>
            </a:r>
          </a:p>
          <a:p>
            <a:pPr algn="ctr"/>
            <a:endParaRPr lang="en-US" sz="1200" b="1" dirty="0">
              <a:latin typeface="+mj-lt"/>
              <a:ea typeface="Cambria" panose="02040503050406030204" pitchFamily="18" charset="0"/>
            </a:endParaRPr>
          </a:p>
        </p:txBody>
      </p:sp>
      <p:sp>
        <p:nvSpPr>
          <p:cNvPr id="18" name="Left Brace 17">
            <a:extLst>
              <a:ext uri="{FF2B5EF4-FFF2-40B4-BE49-F238E27FC236}">
                <a16:creationId xmlns:a16="http://schemas.microsoft.com/office/drawing/2014/main" id="{E459FF39-F7E5-75BA-A31B-52D4056F8B4F}"/>
              </a:ext>
            </a:extLst>
          </p:cNvPr>
          <p:cNvSpPr/>
          <p:nvPr/>
        </p:nvSpPr>
        <p:spPr>
          <a:xfrm rot="16200000">
            <a:off x="4029619" y="2421733"/>
            <a:ext cx="202722" cy="3909552"/>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9" name="Left Brace 18">
            <a:extLst>
              <a:ext uri="{FF2B5EF4-FFF2-40B4-BE49-F238E27FC236}">
                <a16:creationId xmlns:a16="http://schemas.microsoft.com/office/drawing/2014/main" id="{B7AF8FBA-6012-3D32-01CF-ACF8BB427BD8}"/>
              </a:ext>
            </a:extLst>
          </p:cNvPr>
          <p:cNvSpPr/>
          <p:nvPr/>
        </p:nvSpPr>
        <p:spPr>
          <a:xfrm rot="16200000">
            <a:off x="8156576" y="1546469"/>
            <a:ext cx="220660" cy="4299148"/>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0" name="Left Brace 19">
            <a:extLst>
              <a:ext uri="{FF2B5EF4-FFF2-40B4-BE49-F238E27FC236}">
                <a16:creationId xmlns:a16="http://schemas.microsoft.com/office/drawing/2014/main" id="{65D30135-EA55-E23F-3295-A19C1E7937EA}"/>
              </a:ext>
            </a:extLst>
          </p:cNvPr>
          <p:cNvSpPr/>
          <p:nvPr/>
        </p:nvSpPr>
        <p:spPr>
          <a:xfrm rot="16200000">
            <a:off x="2404529" y="1946980"/>
            <a:ext cx="222573" cy="3559968"/>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pic>
        <p:nvPicPr>
          <p:cNvPr id="2050" name="Picture 2" descr="US-LARP, US-AUP, status and process challenges">
            <a:extLst>
              <a:ext uri="{FF2B5EF4-FFF2-40B4-BE49-F238E27FC236}">
                <a16:creationId xmlns:a16="http://schemas.microsoft.com/office/drawing/2014/main" id="{68CD0AF2-8F2E-5F8A-F766-E9C87AA652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30097" y="3801184"/>
            <a:ext cx="1666092" cy="777171"/>
          </a:xfrm>
          <a:prstGeom prst="rect">
            <a:avLst/>
          </a:prstGeom>
          <a:noFill/>
          <a:extLst>
            <a:ext uri="{909E8E84-426E-40DD-AFC4-6F175D3DCCD1}">
              <a14:hiddenFill xmlns:a14="http://schemas.microsoft.com/office/drawing/2010/main">
                <a:solidFill>
                  <a:srgbClr val="FFFFFF"/>
                </a:solidFill>
              </a14:hiddenFill>
            </a:ext>
          </a:extLst>
        </p:spPr>
      </p:pic>
      <p:sp>
        <p:nvSpPr>
          <p:cNvPr id="21" name="Left Brace 20">
            <a:extLst>
              <a:ext uri="{FF2B5EF4-FFF2-40B4-BE49-F238E27FC236}">
                <a16:creationId xmlns:a16="http://schemas.microsoft.com/office/drawing/2014/main" id="{21247DB7-BEAF-C30A-DE7A-8806EE2C5C32}"/>
              </a:ext>
            </a:extLst>
          </p:cNvPr>
          <p:cNvSpPr/>
          <p:nvPr/>
        </p:nvSpPr>
        <p:spPr>
          <a:xfrm rot="5400000">
            <a:off x="7523176" y="304328"/>
            <a:ext cx="220660" cy="5616624"/>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pic>
        <p:nvPicPr>
          <p:cNvPr id="2052" name="Picture 4" descr="for Nuclear Research - CERN ...">
            <a:extLst>
              <a:ext uri="{FF2B5EF4-FFF2-40B4-BE49-F238E27FC236}">
                <a16:creationId xmlns:a16="http://schemas.microsoft.com/office/drawing/2014/main" id="{1C8660D7-7102-C837-FFC5-CEDB272862F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79924" y="2255940"/>
            <a:ext cx="763248" cy="773516"/>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BAC3A924-CABD-BE50-D3F9-7184FE4C25BD}"/>
              </a:ext>
            </a:extLst>
          </p:cNvPr>
          <p:cNvSpPr txBox="1"/>
          <p:nvPr/>
        </p:nvSpPr>
        <p:spPr>
          <a:xfrm>
            <a:off x="5763644" y="2400993"/>
            <a:ext cx="6096000" cy="646331"/>
          </a:xfrm>
          <a:prstGeom prst="rect">
            <a:avLst/>
          </a:prstGeom>
          <a:noFill/>
        </p:spPr>
        <p:txBody>
          <a:bodyPr wrap="square">
            <a:spAutoFit/>
          </a:bodyPr>
          <a:lstStyle/>
          <a:p>
            <a:pPr>
              <a:defRPr/>
            </a:pPr>
            <a:r>
              <a:rPr lang="en-GB" sz="1200" b="1" dirty="0">
                <a:latin typeface="+mj-lt"/>
                <a:cs typeface="Consolas" panose="020B0609020204030204" pitchFamily="49" charset="0"/>
              </a:rPr>
              <a:t>CERN joins the development efforts</a:t>
            </a:r>
          </a:p>
          <a:p>
            <a:pPr marL="285750" indent="-285750">
              <a:buFont typeface="Arial" panose="020B0604020202020204" pitchFamily="34" charset="0"/>
              <a:buChar char="•"/>
              <a:defRPr/>
            </a:pPr>
            <a:r>
              <a:rPr lang="en-US" sz="1200" dirty="0">
                <a:latin typeface="+mj-lt"/>
                <a:cs typeface="Times"/>
              </a:rPr>
              <a:t>MQXF T</a:t>
            </a:r>
            <a:r>
              <a:rPr lang="en-US" sz="1200" baseline="-25000" dirty="0">
                <a:latin typeface="+mj-lt"/>
                <a:cs typeface="Times"/>
              </a:rPr>
              <a:t>0</a:t>
            </a:r>
            <a:r>
              <a:rPr lang="en-US" sz="1200" dirty="0">
                <a:latin typeface="+mj-lt"/>
                <a:cs typeface="Times"/>
              </a:rPr>
              <a:t> = 2013: aperture and cable selection</a:t>
            </a:r>
          </a:p>
          <a:p>
            <a:pPr>
              <a:defRPr/>
            </a:pPr>
            <a:endParaRPr lang="en-GB" sz="1200" dirty="0">
              <a:latin typeface="+mj-lt"/>
            </a:endParaRPr>
          </a:p>
        </p:txBody>
      </p:sp>
      <p:sp>
        <p:nvSpPr>
          <p:cNvPr id="29" name="TextBox 28">
            <a:extLst>
              <a:ext uri="{FF2B5EF4-FFF2-40B4-BE49-F238E27FC236}">
                <a16:creationId xmlns:a16="http://schemas.microsoft.com/office/drawing/2014/main" id="{DF8AB43E-60D1-4F29-BCC6-B2D156CB2D99}"/>
              </a:ext>
            </a:extLst>
          </p:cNvPr>
          <p:cNvSpPr txBox="1"/>
          <p:nvPr/>
        </p:nvSpPr>
        <p:spPr>
          <a:xfrm>
            <a:off x="6096000" y="2125436"/>
            <a:ext cx="3075012" cy="307777"/>
          </a:xfrm>
          <a:prstGeom prst="rect">
            <a:avLst/>
          </a:prstGeom>
          <a:noFill/>
        </p:spPr>
        <p:txBody>
          <a:bodyPr wrap="square" rtlCol="0">
            <a:spAutoFit/>
          </a:bodyPr>
          <a:lstStyle/>
          <a:p>
            <a:r>
              <a:rPr lang="en-US" sz="1400" dirty="0">
                <a:solidFill>
                  <a:srgbClr val="00B050"/>
                </a:solidFill>
                <a:latin typeface="Calibri" panose="020F0502020204030204" pitchFamily="34" charset="0"/>
                <a:cs typeface="Calibri" panose="020F0502020204030204" pitchFamily="34" charset="0"/>
              </a:rPr>
              <a:t>Approval of HL-LHC Project</a:t>
            </a:r>
          </a:p>
        </p:txBody>
      </p:sp>
      <p:cxnSp>
        <p:nvCxnSpPr>
          <p:cNvPr id="30" name="Straight Connector 29">
            <a:extLst>
              <a:ext uri="{FF2B5EF4-FFF2-40B4-BE49-F238E27FC236}">
                <a16:creationId xmlns:a16="http://schemas.microsoft.com/office/drawing/2014/main" id="{44BA7BDA-524C-8F03-A991-E429E047CA8F}"/>
              </a:ext>
            </a:extLst>
          </p:cNvPr>
          <p:cNvCxnSpPr>
            <a:cxnSpLocks/>
          </p:cNvCxnSpPr>
          <p:nvPr/>
        </p:nvCxnSpPr>
        <p:spPr>
          <a:xfrm>
            <a:off x="6240016" y="932245"/>
            <a:ext cx="0" cy="1144850"/>
          </a:xfrm>
          <a:prstGeom prst="line">
            <a:avLst/>
          </a:prstGeom>
          <a:ln>
            <a:solidFill>
              <a:srgbClr val="00B050"/>
            </a:solidFill>
          </a:ln>
        </p:spPr>
        <p:style>
          <a:lnRef idx="3">
            <a:schemeClr val="accent3"/>
          </a:lnRef>
          <a:fillRef idx="0">
            <a:schemeClr val="accent3"/>
          </a:fillRef>
          <a:effectRef idx="2">
            <a:schemeClr val="accent3"/>
          </a:effectRef>
          <a:fontRef idx="minor">
            <a:schemeClr val="tx1"/>
          </a:fontRef>
        </p:style>
      </p:cxnSp>
      <p:sp>
        <p:nvSpPr>
          <p:cNvPr id="3" name="TextBox 2">
            <a:extLst>
              <a:ext uri="{FF2B5EF4-FFF2-40B4-BE49-F238E27FC236}">
                <a16:creationId xmlns:a16="http://schemas.microsoft.com/office/drawing/2014/main" id="{3BBDF8E6-F900-D8BB-8787-A7C3E1F7B12E}"/>
              </a:ext>
            </a:extLst>
          </p:cNvPr>
          <p:cNvSpPr txBox="1"/>
          <p:nvPr/>
        </p:nvSpPr>
        <p:spPr>
          <a:xfrm>
            <a:off x="1847362" y="6311592"/>
            <a:ext cx="6248827" cy="276999"/>
          </a:xfrm>
          <a:prstGeom prst="rect">
            <a:avLst/>
          </a:prstGeom>
          <a:noFill/>
        </p:spPr>
        <p:txBody>
          <a:bodyPr wrap="none" rtlCol="0">
            <a:spAutoFit/>
          </a:bodyPr>
          <a:lstStyle/>
          <a:p>
            <a:r>
              <a:rPr lang="en-US" sz="1200" dirty="0"/>
              <a:t>European programs for development of Nb3Sn magnet technology (</a:t>
            </a:r>
            <a:r>
              <a:rPr lang="en-US" sz="1200" dirty="0">
                <a:hlinkClick r:id="rId8"/>
              </a:rPr>
              <a:t>NED</a:t>
            </a:r>
            <a:r>
              <a:rPr lang="en-US" sz="1200" dirty="0"/>
              <a:t> and </a:t>
            </a:r>
            <a:r>
              <a:rPr lang="en-US" sz="1200" dirty="0">
                <a:hlinkClick r:id="rId9"/>
              </a:rPr>
              <a:t>EUCARD</a:t>
            </a:r>
            <a:r>
              <a:rPr lang="en-US" sz="1200" dirty="0"/>
              <a:t>)  </a:t>
            </a:r>
            <a:endParaRPr lang="en-GB" sz="1200" dirty="0"/>
          </a:p>
        </p:txBody>
      </p:sp>
      <p:sp>
        <p:nvSpPr>
          <p:cNvPr id="9" name="Left Brace 8">
            <a:extLst>
              <a:ext uri="{FF2B5EF4-FFF2-40B4-BE49-F238E27FC236}">
                <a16:creationId xmlns:a16="http://schemas.microsoft.com/office/drawing/2014/main" id="{69397C31-97E6-DDD3-01F5-47445185B6BE}"/>
              </a:ext>
            </a:extLst>
          </p:cNvPr>
          <p:cNvSpPr/>
          <p:nvPr/>
        </p:nvSpPr>
        <p:spPr>
          <a:xfrm rot="16200000">
            <a:off x="4050423" y="4001049"/>
            <a:ext cx="202722" cy="4464496"/>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949120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05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p:bldP spid="15" grpId="0"/>
      <p:bldP spid="17" grpId="0"/>
      <p:bldP spid="18" grpId="0" animBg="1"/>
      <p:bldP spid="19" grpId="0" animBg="1"/>
      <p:bldP spid="20" grpId="0" animBg="1"/>
      <p:bldP spid="21" grpId="0" animBg="1"/>
      <p:bldP spid="28" grpId="0"/>
      <p:bldP spid="3" grpId="0"/>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69207-B412-C6F6-39E5-D825DD408D8A}"/>
              </a:ext>
            </a:extLst>
          </p:cNvPr>
          <p:cNvSpPr>
            <a:spLocks noGrp="1"/>
          </p:cNvSpPr>
          <p:nvPr>
            <p:ph type="title"/>
          </p:nvPr>
        </p:nvSpPr>
        <p:spPr>
          <a:xfrm>
            <a:off x="816000" y="180000"/>
            <a:ext cx="8520360" cy="720000"/>
          </a:xfrm>
        </p:spPr>
        <p:txBody>
          <a:bodyPr/>
          <a:lstStyle/>
          <a:p>
            <a:r>
              <a:rPr lang="en-GB" dirty="0"/>
              <a:t>HL-LHC low-</a:t>
            </a:r>
            <a:r>
              <a:rPr lang="el-GR" dirty="0"/>
              <a:t>β</a:t>
            </a:r>
            <a:r>
              <a:rPr lang="en-GB" dirty="0"/>
              <a:t> quadrupole MQXF</a:t>
            </a:r>
          </a:p>
        </p:txBody>
      </p:sp>
      <p:sp>
        <p:nvSpPr>
          <p:cNvPr id="3" name="Content Placeholder 2">
            <a:extLst>
              <a:ext uri="{FF2B5EF4-FFF2-40B4-BE49-F238E27FC236}">
                <a16:creationId xmlns:a16="http://schemas.microsoft.com/office/drawing/2014/main" id="{5083F8A8-6976-2232-5736-59786FDBF22C}"/>
              </a:ext>
            </a:extLst>
          </p:cNvPr>
          <p:cNvSpPr>
            <a:spLocks noGrp="1"/>
          </p:cNvSpPr>
          <p:nvPr>
            <p:ph idx="1"/>
          </p:nvPr>
        </p:nvSpPr>
        <p:spPr>
          <a:xfrm>
            <a:off x="741083" y="1129710"/>
            <a:ext cx="8520360" cy="4906963"/>
          </a:xfrm>
        </p:spPr>
        <p:txBody>
          <a:bodyPr>
            <a:normAutofit/>
          </a:bodyPr>
          <a:lstStyle/>
          <a:p>
            <a:pPr>
              <a:defRPr/>
            </a:pPr>
            <a:r>
              <a:rPr lang="en-GB" sz="1800" dirty="0">
                <a:cs typeface="Consolas" panose="020B0609020204030204" pitchFamily="49" charset="0"/>
              </a:rPr>
              <a:t>Nominal operation (7 </a:t>
            </a:r>
            <a:r>
              <a:rPr lang="en-GB" sz="1800" dirty="0" err="1">
                <a:cs typeface="Consolas" panose="020B0609020204030204" pitchFamily="49" charset="0"/>
              </a:rPr>
              <a:t>TeV</a:t>
            </a:r>
            <a:r>
              <a:rPr lang="en-GB" sz="1800" dirty="0">
                <a:cs typeface="Consolas" panose="020B0609020204030204" pitchFamily="49" charset="0"/>
              </a:rPr>
              <a:t>): 16.23 kA, 132.2 T/m; 11.3 T </a:t>
            </a:r>
            <a:r>
              <a:rPr lang="en-GB" sz="1800" i="1" dirty="0" err="1">
                <a:cs typeface="Consolas" panose="020B0609020204030204" pitchFamily="49" charset="0"/>
              </a:rPr>
              <a:t>B</a:t>
            </a:r>
            <a:r>
              <a:rPr lang="en-GB" sz="1800" i="1" baseline="-25000" dirty="0" err="1">
                <a:cs typeface="Consolas" panose="020B0609020204030204" pitchFamily="49" charset="0"/>
              </a:rPr>
              <a:t>peak</a:t>
            </a:r>
            <a:endParaRPr lang="en-GB" sz="1800" i="1" baseline="-25000" dirty="0">
              <a:cs typeface="Consolas" panose="020B0609020204030204" pitchFamily="49" charset="0"/>
            </a:endParaRPr>
          </a:p>
          <a:p>
            <a:pPr>
              <a:defRPr/>
            </a:pPr>
            <a:r>
              <a:rPr lang="en-GB" sz="1800" dirty="0">
                <a:cs typeface="Consolas" panose="020B0609020204030204" pitchFamily="49" charset="0"/>
              </a:rPr>
              <a:t>Q1/Q3 (by US-AUP Project), 2 magnets MQXFA with 4.2 m </a:t>
            </a:r>
            <a:r>
              <a:rPr lang="en-GB" sz="1800" dirty="0" err="1">
                <a:cs typeface="Consolas" panose="020B0609020204030204" pitchFamily="49" charset="0"/>
              </a:rPr>
              <a:t>L</a:t>
            </a:r>
            <a:r>
              <a:rPr lang="en-GB" sz="1800" baseline="-25000" dirty="0" err="1">
                <a:cs typeface="Consolas" panose="020B0609020204030204" pitchFamily="49" charset="0"/>
              </a:rPr>
              <a:t>m</a:t>
            </a:r>
            <a:endParaRPr lang="en-GB" sz="1800" baseline="-25000" dirty="0">
              <a:cs typeface="Consolas" panose="020B0609020204030204" pitchFamily="49" charset="0"/>
            </a:endParaRPr>
          </a:p>
          <a:p>
            <a:pPr>
              <a:defRPr/>
            </a:pPr>
            <a:r>
              <a:rPr lang="en-GB" sz="1800" dirty="0">
                <a:cs typeface="Consolas" panose="020B0609020204030204" pitchFamily="49" charset="0"/>
              </a:rPr>
              <a:t>Q2a/Q2b (by CERN), 1 magnet </a:t>
            </a:r>
            <a:r>
              <a:rPr lang="en-GB" sz="1800" dirty="0"/>
              <a:t>MQXFB </a:t>
            </a:r>
            <a:r>
              <a:rPr lang="en-GB" sz="1800" dirty="0">
                <a:cs typeface="Consolas" panose="020B0609020204030204" pitchFamily="49" charset="0"/>
              </a:rPr>
              <a:t>with 7.2 m </a:t>
            </a:r>
            <a:r>
              <a:rPr lang="en-GB" sz="1800" dirty="0" err="1">
                <a:cs typeface="Consolas" panose="020B0609020204030204" pitchFamily="49" charset="0"/>
              </a:rPr>
              <a:t>L</a:t>
            </a:r>
            <a:r>
              <a:rPr lang="en-GB" sz="1800" baseline="-25000" dirty="0" err="1">
                <a:cs typeface="Consolas" panose="020B0609020204030204" pitchFamily="49" charset="0"/>
              </a:rPr>
              <a:t>m</a:t>
            </a:r>
            <a:endParaRPr lang="en-GB" sz="1800" baseline="-25000" dirty="0">
              <a:cs typeface="Consolas" panose="020B0609020204030204" pitchFamily="49" charset="0"/>
            </a:endParaRPr>
          </a:p>
          <a:p>
            <a:pPr>
              <a:defRPr/>
            </a:pPr>
            <a:r>
              <a:rPr lang="en-GB" sz="1800" dirty="0">
                <a:cs typeface="Consolas" panose="020B0609020204030204" pitchFamily="49" charset="0"/>
              </a:rPr>
              <a:t>Joint short model development program </a:t>
            </a:r>
            <a:r>
              <a:rPr lang="en-GB" sz="1800" dirty="0"/>
              <a:t>(MQXFS)</a:t>
            </a:r>
            <a:r>
              <a:rPr lang="en-GB" sz="1800" b="1" dirty="0">
                <a:cs typeface="Consolas" panose="020B0609020204030204" pitchFamily="49" charset="0"/>
              </a:rPr>
              <a:t> </a:t>
            </a:r>
            <a:r>
              <a:rPr lang="en-GB" sz="1800" dirty="0"/>
              <a:t>to validate the design</a:t>
            </a:r>
          </a:p>
          <a:p>
            <a:pPr>
              <a:defRPr/>
            </a:pPr>
            <a:r>
              <a:rPr lang="en-GB" sz="1800" dirty="0">
                <a:cs typeface="Consolas" panose="020B0609020204030204" pitchFamily="49" charset="0"/>
              </a:rPr>
              <a:t>Different lengths, same design, very similar manufacturing and assembly procedure</a:t>
            </a:r>
          </a:p>
        </p:txBody>
      </p:sp>
      <p:sp>
        <p:nvSpPr>
          <p:cNvPr id="5" name="Slide Number Placeholder 4">
            <a:extLst>
              <a:ext uri="{FF2B5EF4-FFF2-40B4-BE49-F238E27FC236}">
                <a16:creationId xmlns:a16="http://schemas.microsoft.com/office/drawing/2014/main" id="{66EF0B2A-4B84-9E1A-74A2-E2AFE8887E74}"/>
              </a:ext>
            </a:extLst>
          </p:cNvPr>
          <p:cNvSpPr>
            <a:spLocks noGrp="1"/>
          </p:cNvSpPr>
          <p:nvPr>
            <p:ph type="sldNum" sz="quarter" idx="12"/>
          </p:nvPr>
        </p:nvSpPr>
        <p:spPr>
          <a:xfrm>
            <a:off x="11582400" y="6356350"/>
            <a:ext cx="480000" cy="360000"/>
          </a:xfrm>
          <a:prstGeom prst="rect">
            <a:avLst/>
          </a:prstGeom>
        </p:spPr>
        <p:txBody>
          <a:bodyPr vert="horz" lIns="0" tIns="0" rIns="0" bIns="0" rtlCol="0" anchor="b"/>
          <a:lstStyle>
            <a:defPPr>
              <a:defRPr lang="fr-FR"/>
            </a:defPPr>
            <a:lvl1pPr marL="0" algn="r" defTabSz="457200" rtl="0" eaLnBrk="1" latinLnBrk="0" hangingPunct="1">
              <a:defRPr sz="12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BFDCA1C4-9514-7B4F-976F-D92F7E296653}" type="slidenum">
              <a:rPr lang="fr-FR" smtClean="0"/>
              <a:pPr/>
              <a:t>7</a:t>
            </a:fld>
            <a:endParaRPr lang="fr-FR"/>
          </a:p>
        </p:txBody>
      </p:sp>
      <p:pic>
        <p:nvPicPr>
          <p:cNvPr id="7" name="Picture 6" descr="Slide2.jpg">
            <a:extLst>
              <a:ext uri="{FF2B5EF4-FFF2-40B4-BE49-F238E27FC236}">
                <a16:creationId xmlns:a16="http://schemas.microsoft.com/office/drawing/2014/main" id="{634235CD-CB7B-2626-E7B2-8215BA824C1E}"/>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rot="16200000">
            <a:off x="8460061" y="4322178"/>
            <a:ext cx="2265143" cy="291426"/>
          </a:xfrm>
          <a:prstGeom prst="rect">
            <a:avLst/>
          </a:prstGeom>
        </p:spPr>
      </p:pic>
      <p:pic>
        <p:nvPicPr>
          <p:cNvPr id="8" name="Picture 7">
            <a:extLst>
              <a:ext uri="{FF2B5EF4-FFF2-40B4-BE49-F238E27FC236}">
                <a16:creationId xmlns:a16="http://schemas.microsoft.com/office/drawing/2014/main" id="{3B96B7C4-6B9A-7A14-FFD4-B42462873477}"/>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rot="16200000">
            <a:off x="8285619" y="3574596"/>
            <a:ext cx="822944" cy="327951"/>
          </a:xfrm>
          <a:prstGeom prst="rect">
            <a:avLst/>
          </a:prstGeom>
        </p:spPr>
      </p:pic>
      <p:pic>
        <p:nvPicPr>
          <p:cNvPr id="9" name="Picture 8">
            <a:extLst>
              <a:ext uri="{FF2B5EF4-FFF2-40B4-BE49-F238E27FC236}">
                <a16:creationId xmlns:a16="http://schemas.microsoft.com/office/drawing/2014/main" id="{F97AA9D3-4CB7-49EA-05F6-18E6700CE6BD}"/>
              </a:ext>
            </a:extLst>
          </p:cNvPr>
          <p:cNvPicPr>
            <a:picLocks noChangeAspect="1"/>
          </p:cNvPicPr>
          <p:nvPr/>
        </p:nvPicPr>
        <p:blipFill rotWithShape="1">
          <a:blip r:embed="rId4">
            <a:extLst>
              <a:ext uri="{28A0092B-C50C-407E-A947-70E740481C1C}">
                <a14:useLocalDpi xmlns:a14="http://schemas.microsoft.com/office/drawing/2010/main" val="0"/>
              </a:ext>
            </a:extLst>
          </a:blip>
          <a:srcRect l="3024"/>
          <a:stretch/>
        </p:blipFill>
        <p:spPr>
          <a:xfrm rot="16200000">
            <a:off x="9016704" y="4834070"/>
            <a:ext cx="3579729" cy="407365"/>
          </a:xfrm>
          <a:prstGeom prst="rect">
            <a:avLst/>
          </a:prstGeom>
        </p:spPr>
      </p:pic>
      <p:sp>
        <p:nvSpPr>
          <p:cNvPr id="10" name="TextBox 9">
            <a:extLst>
              <a:ext uri="{FF2B5EF4-FFF2-40B4-BE49-F238E27FC236}">
                <a16:creationId xmlns:a16="http://schemas.microsoft.com/office/drawing/2014/main" id="{45D05FAB-2437-6BAC-FAF0-9F3403F7A1DE}"/>
              </a:ext>
            </a:extLst>
          </p:cNvPr>
          <p:cNvSpPr txBox="1"/>
          <p:nvPr/>
        </p:nvSpPr>
        <p:spPr>
          <a:xfrm>
            <a:off x="8335302" y="2730824"/>
            <a:ext cx="822661" cy="523220"/>
          </a:xfrm>
          <a:prstGeom prst="rect">
            <a:avLst/>
          </a:prstGeom>
          <a:noFill/>
        </p:spPr>
        <p:txBody>
          <a:bodyPr wrap="none" rtlCol="0">
            <a:spAutoFit/>
          </a:bodyPr>
          <a:lstStyle/>
          <a:p>
            <a:r>
              <a:rPr lang="en-US" sz="1400" i="1" dirty="0"/>
              <a:t>MQXFS</a:t>
            </a:r>
          </a:p>
          <a:p>
            <a:r>
              <a:rPr lang="en-US" sz="1400" i="1" dirty="0"/>
              <a:t> (1.2 m)</a:t>
            </a:r>
            <a:endParaRPr lang="en-GB" sz="1400" i="1" dirty="0"/>
          </a:p>
        </p:txBody>
      </p:sp>
      <p:sp>
        <p:nvSpPr>
          <p:cNvPr id="11" name="TextBox 10">
            <a:extLst>
              <a:ext uri="{FF2B5EF4-FFF2-40B4-BE49-F238E27FC236}">
                <a16:creationId xmlns:a16="http://schemas.microsoft.com/office/drawing/2014/main" id="{09491EDF-6E23-42ED-B733-BF0165786BA2}"/>
              </a:ext>
            </a:extLst>
          </p:cNvPr>
          <p:cNvSpPr txBox="1"/>
          <p:nvPr/>
        </p:nvSpPr>
        <p:spPr>
          <a:xfrm>
            <a:off x="9242972" y="2723906"/>
            <a:ext cx="822661" cy="523220"/>
          </a:xfrm>
          <a:prstGeom prst="rect">
            <a:avLst/>
          </a:prstGeom>
          <a:noFill/>
        </p:spPr>
        <p:txBody>
          <a:bodyPr wrap="none" rtlCol="0">
            <a:spAutoFit/>
          </a:bodyPr>
          <a:lstStyle/>
          <a:p>
            <a:r>
              <a:rPr lang="en-US" sz="1400" i="1" dirty="0"/>
              <a:t>MQXFA</a:t>
            </a:r>
          </a:p>
          <a:p>
            <a:r>
              <a:rPr lang="en-US" sz="1400" i="1" dirty="0"/>
              <a:t> (4.2 m)</a:t>
            </a:r>
            <a:endParaRPr lang="en-GB" sz="1400" i="1" dirty="0"/>
          </a:p>
        </p:txBody>
      </p:sp>
      <p:sp>
        <p:nvSpPr>
          <p:cNvPr id="12" name="TextBox 11">
            <a:extLst>
              <a:ext uri="{FF2B5EF4-FFF2-40B4-BE49-F238E27FC236}">
                <a16:creationId xmlns:a16="http://schemas.microsoft.com/office/drawing/2014/main" id="{E1BAE7C6-8FF9-03CA-88A9-186060B87C7E}"/>
              </a:ext>
            </a:extLst>
          </p:cNvPr>
          <p:cNvSpPr txBox="1"/>
          <p:nvPr/>
        </p:nvSpPr>
        <p:spPr>
          <a:xfrm>
            <a:off x="10456768" y="2722978"/>
            <a:ext cx="822661" cy="523220"/>
          </a:xfrm>
          <a:prstGeom prst="rect">
            <a:avLst/>
          </a:prstGeom>
          <a:noFill/>
        </p:spPr>
        <p:txBody>
          <a:bodyPr wrap="none" rtlCol="0">
            <a:spAutoFit/>
          </a:bodyPr>
          <a:lstStyle/>
          <a:p>
            <a:r>
              <a:rPr lang="en-US" sz="1400" i="1" dirty="0"/>
              <a:t>MQXFB</a:t>
            </a:r>
          </a:p>
          <a:p>
            <a:r>
              <a:rPr lang="en-US" sz="1400" i="1" dirty="0"/>
              <a:t> (7.2 m)</a:t>
            </a:r>
            <a:endParaRPr lang="en-GB" sz="1400" i="1" dirty="0"/>
          </a:p>
        </p:txBody>
      </p:sp>
      <p:pic>
        <p:nvPicPr>
          <p:cNvPr id="13" name="Content Placeholder 10">
            <a:extLst>
              <a:ext uri="{FF2B5EF4-FFF2-40B4-BE49-F238E27FC236}">
                <a16:creationId xmlns:a16="http://schemas.microsoft.com/office/drawing/2014/main" id="{87816A55-BB91-7872-3F3B-52194228A146}"/>
              </a:ext>
            </a:extLst>
          </p:cNvPr>
          <p:cNvPicPr>
            <a:picLocks noChangeAspect="1"/>
          </p:cNvPicPr>
          <p:nvPr/>
        </p:nvPicPr>
        <p:blipFill rotWithShape="1">
          <a:blip r:embed="rId5"/>
          <a:srcRect l="23643" r="22704"/>
          <a:stretch/>
        </p:blipFill>
        <p:spPr>
          <a:xfrm>
            <a:off x="9242972" y="64570"/>
            <a:ext cx="2449356" cy="2576146"/>
          </a:xfrm>
          <a:prstGeom prst="rect">
            <a:avLst/>
          </a:prstGeom>
        </p:spPr>
      </p:pic>
      <p:pic>
        <p:nvPicPr>
          <p:cNvPr id="15" name="Picture 14" descr="A picture containing text, building, miller&#10;&#10;Description automatically generated">
            <a:extLst>
              <a:ext uri="{FF2B5EF4-FFF2-40B4-BE49-F238E27FC236}">
                <a16:creationId xmlns:a16="http://schemas.microsoft.com/office/drawing/2014/main" id="{9953621D-9FB4-0A53-1A76-7BBD27231B8A}"/>
              </a:ext>
            </a:extLst>
          </p:cNvPr>
          <p:cNvPicPr>
            <a:picLocks noChangeAspect="1"/>
          </p:cNvPicPr>
          <p:nvPr/>
        </p:nvPicPr>
        <p:blipFill rotWithShape="1">
          <a:blip r:embed="rId6"/>
          <a:srcRect t="21070" b="16033"/>
          <a:stretch/>
        </p:blipFill>
        <p:spPr>
          <a:xfrm>
            <a:off x="1271023" y="3087926"/>
            <a:ext cx="6336527" cy="2989152"/>
          </a:xfrm>
          <a:prstGeom prst="rect">
            <a:avLst/>
          </a:prstGeom>
        </p:spPr>
      </p:pic>
      <p:sp>
        <p:nvSpPr>
          <p:cNvPr id="17" name="TextBox 16">
            <a:extLst>
              <a:ext uri="{FF2B5EF4-FFF2-40B4-BE49-F238E27FC236}">
                <a16:creationId xmlns:a16="http://schemas.microsoft.com/office/drawing/2014/main" id="{930CE02A-17E9-D45D-06B9-ABD3EBCD6C98}"/>
              </a:ext>
            </a:extLst>
          </p:cNvPr>
          <p:cNvSpPr txBox="1"/>
          <p:nvPr/>
        </p:nvSpPr>
        <p:spPr>
          <a:xfrm rot="16200000">
            <a:off x="8078006" y="4518558"/>
            <a:ext cx="3029251" cy="646331"/>
          </a:xfrm>
          <a:prstGeom prst="rect">
            <a:avLst/>
          </a:prstGeom>
          <a:solidFill>
            <a:srgbClr val="B9DEFF">
              <a:alpha val="80000"/>
            </a:srgbClr>
          </a:solidFill>
        </p:spPr>
        <p:txBody>
          <a:bodyPr wrap="square" rtlCol="0">
            <a:spAutoFit/>
          </a:bodyPr>
          <a:lstStyle/>
          <a:p>
            <a:pPr algn="ctr"/>
            <a:r>
              <a:rPr lang="en-US" b="1" dirty="0"/>
              <a:t>2 prototypes +</a:t>
            </a:r>
          </a:p>
          <a:p>
            <a:pPr algn="ctr"/>
            <a:r>
              <a:rPr lang="en-US" b="1" dirty="0"/>
              <a:t> 16 installation + 5 spares</a:t>
            </a:r>
            <a:endParaRPr lang="en-GB" b="1" dirty="0"/>
          </a:p>
        </p:txBody>
      </p:sp>
      <p:sp>
        <p:nvSpPr>
          <p:cNvPr id="19" name="TextBox 18">
            <a:extLst>
              <a:ext uri="{FF2B5EF4-FFF2-40B4-BE49-F238E27FC236}">
                <a16:creationId xmlns:a16="http://schemas.microsoft.com/office/drawing/2014/main" id="{445BEF37-7D12-3B93-9547-BFEF41DA4DC2}"/>
              </a:ext>
            </a:extLst>
          </p:cNvPr>
          <p:cNvSpPr txBox="1"/>
          <p:nvPr/>
        </p:nvSpPr>
        <p:spPr>
          <a:xfrm rot="16200000">
            <a:off x="9313879" y="4518558"/>
            <a:ext cx="3029251" cy="646331"/>
          </a:xfrm>
          <a:prstGeom prst="rect">
            <a:avLst/>
          </a:prstGeom>
          <a:solidFill>
            <a:srgbClr val="B9DEFF">
              <a:alpha val="80000"/>
            </a:srgbClr>
          </a:solidFill>
        </p:spPr>
        <p:txBody>
          <a:bodyPr wrap="square" rtlCol="0">
            <a:spAutoFit/>
          </a:bodyPr>
          <a:lstStyle/>
          <a:p>
            <a:pPr algn="ctr"/>
            <a:r>
              <a:rPr lang="en-US" b="1" dirty="0"/>
              <a:t>3 prototypes +</a:t>
            </a:r>
          </a:p>
          <a:p>
            <a:pPr algn="ctr"/>
            <a:r>
              <a:rPr lang="en-US" b="1" dirty="0"/>
              <a:t> 8 installation + 2 spares</a:t>
            </a:r>
            <a:endParaRPr lang="en-GB" b="1" dirty="0"/>
          </a:p>
        </p:txBody>
      </p:sp>
      <p:sp>
        <p:nvSpPr>
          <p:cNvPr id="20" name="TextBox 19">
            <a:extLst>
              <a:ext uri="{FF2B5EF4-FFF2-40B4-BE49-F238E27FC236}">
                <a16:creationId xmlns:a16="http://schemas.microsoft.com/office/drawing/2014/main" id="{066B8235-E4FE-6864-9460-AD5DF8B883F2}"/>
              </a:ext>
            </a:extLst>
          </p:cNvPr>
          <p:cNvSpPr txBox="1"/>
          <p:nvPr/>
        </p:nvSpPr>
        <p:spPr>
          <a:xfrm rot="16200000">
            <a:off x="7182465" y="4651976"/>
            <a:ext cx="3029251" cy="369332"/>
          </a:xfrm>
          <a:prstGeom prst="rect">
            <a:avLst/>
          </a:prstGeom>
          <a:solidFill>
            <a:srgbClr val="B9DEFF">
              <a:alpha val="80000"/>
            </a:srgbClr>
          </a:solidFill>
        </p:spPr>
        <p:txBody>
          <a:bodyPr wrap="square" rtlCol="0">
            <a:spAutoFit/>
          </a:bodyPr>
          <a:lstStyle/>
          <a:p>
            <a:pPr algn="ctr"/>
            <a:r>
              <a:rPr lang="en-US" b="1" dirty="0"/>
              <a:t>7 short models</a:t>
            </a:r>
            <a:endParaRPr lang="en-GB" b="1" dirty="0"/>
          </a:p>
        </p:txBody>
      </p:sp>
    </p:spTree>
    <p:extLst>
      <p:ext uri="{BB962C8B-B14F-4D97-AF65-F5344CB8AC3E}">
        <p14:creationId xmlns:p14="http://schemas.microsoft.com/office/powerpoint/2010/main" val="1516841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9" grpId="0" animBg="1"/>
      <p:bldP spid="2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5F58B-0251-0EF8-3CFD-8ED0F0206F51}"/>
              </a:ext>
            </a:extLst>
          </p:cNvPr>
          <p:cNvSpPr>
            <a:spLocks noGrp="1"/>
          </p:cNvSpPr>
          <p:nvPr>
            <p:ph type="title"/>
          </p:nvPr>
        </p:nvSpPr>
        <p:spPr/>
        <p:txBody>
          <a:bodyPr/>
          <a:lstStyle/>
          <a:p>
            <a:r>
              <a:rPr lang="en-US" dirty="0"/>
              <a:t>MQXF main milestones</a:t>
            </a:r>
            <a:endParaRPr lang="en-GB" dirty="0"/>
          </a:p>
        </p:txBody>
      </p:sp>
      <p:sp>
        <p:nvSpPr>
          <p:cNvPr id="4" name="Footer Placeholder 3">
            <a:extLst>
              <a:ext uri="{FF2B5EF4-FFF2-40B4-BE49-F238E27FC236}">
                <a16:creationId xmlns:a16="http://schemas.microsoft.com/office/drawing/2014/main" id="{C3DD0EE5-5E91-0CD7-151F-D1AB6E3E6983}"/>
              </a:ext>
            </a:extLst>
          </p:cNvPr>
          <p:cNvSpPr>
            <a:spLocks noGrp="1"/>
          </p:cNvSpPr>
          <p:nvPr>
            <p:ph type="ftr" sz="quarter" idx="11"/>
          </p:nvPr>
        </p:nvSpPr>
        <p:spPr/>
        <p:txBody>
          <a:bodyPr/>
          <a:lstStyle/>
          <a:p>
            <a:r>
              <a:rPr lang="es-ES"/>
              <a:t>Susana Izquierdo Bermudez, </a:t>
            </a:r>
            <a:r>
              <a:rPr lang="en-US"/>
              <a:t>IPAC2026</a:t>
            </a:r>
            <a:endParaRPr lang="en-GB"/>
          </a:p>
          <a:p>
            <a:endParaRPr lang="en-GB" dirty="0"/>
          </a:p>
        </p:txBody>
      </p:sp>
      <p:sp>
        <p:nvSpPr>
          <p:cNvPr id="5" name="Slide Number Placeholder 4">
            <a:extLst>
              <a:ext uri="{FF2B5EF4-FFF2-40B4-BE49-F238E27FC236}">
                <a16:creationId xmlns:a16="http://schemas.microsoft.com/office/drawing/2014/main" id="{955A8CAC-700A-B932-39B1-A5C65B5E6734}"/>
              </a:ext>
            </a:extLst>
          </p:cNvPr>
          <p:cNvSpPr>
            <a:spLocks noGrp="1"/>
          </p:cNvSpPr>
          <p:nvPr>
            <p:ph type="sldNum" sz="quarter" idx="12"/>
          </p:nvPr>
        </p:nvSpPr>
        <p:spPr/>
        <p:txBody>
          <a:bodyPr/>
          <a:lstStyle/>
          <a:p>
            <a:fld id="{BFDCA1C4-9514-7B4F-976F-D92F7E296653}" type="slidenum">
              <a:rPr lang="fr-FR" smtClean="0"/>
              <a:pPr/>
              <a:t>8</a:t>
            </a:fld>
            <a:endParaRPr lang="fr-FR"/>
          </a:p>
        </p:txBody>
      </p:sp>
      <p:graphicFrame>
        <p:nvGraphicFramePr>
          <p:cNvPr id="6" name="Content Placeholder 7">
            <a:extLst>
              <a:ext uri="{FF2B5EF4-FFF2-40B4-BE49-F238E27FC236}">
                <a16:creationId xmlns:a16="http://schemas.microsoft.com/office/drawing/2014/main" id="{D76EA2A0-A487-DE4E-CB1E-2D244CBBA664}"/>
              </a:ext>
            </a:extLst>
          </p:cNvPr>
          <p:cNvGraphicFramePr>
            <a:graphicFrameLocks/>
          </p:cNvGraphicFramePr>
          <p:nvPr>
            <p:extLst>
              <p:ext uri="{D42A27DB-BD31-4B8C-83A1-F6EECF244321}">
                <p14:modId xmlns:p14="http://schemas.microsoft.com/office/powerpoint/2010/main" val="1918302988"/>
              </p:ext>
            </p:extLst>
          </p:nvPr>
        </p:nvGraphicFramePr>
        <p:xfrm>
          <a:off x="261720" y="3663347"/>
          <a:ext cx="11136064" cy="280010"/>
        </p:xfrm>
        <a:graphic>
          <a:graphicData uri="http://schemas.openxmlformats.org/drawingml/2006/table">
            <a:tbl>
              <a:tblPr/>
              <a:tblGrid>
                <a:gridCol w="696004">
                  <a:extLst>
                    <a:ext uri="{9D8B030D-6E8A-4147-A177-3AD203B41FA5}">
                      <a16:colId xmlns:a16="http://schemas.microsoft.com/office/drawing/2014/main" val="4062833882"/>
                    </a:ext>
                  </a:extLst>
                </a:gridCol>
                <a:gridCol w="696004">
                  <a:extLst>
                    <a:ext uri="{9D8B030D-6E8A-4147-A177-3AD203B41FA5}">
                      <a16:colId xmlns:a16="http://schemas.microsoft.com/office/drawing/2014/main" val="4062145756"/>
                    </a:ext>
                  </a:extLst>
                </a:gridCol>
                <a:gridCol w="696004">
                  <a:extLst>
                    <a:ext uri="{9D8B030D-6E8A-4147-A177-3AD203B41FA5}">
                      <a16:colId xmlns:a16="http://schemas.microsoft.com/office/drawing/2014/main" val="2194749331"/>
                    </a:ext>
                  </a:extLst>
                </a:gridCol>
                <a:gridCol w="696004">
                  <a:extLst>
                    <a:ext uri="{9D8B030D-6E8A-4147-A177-3AD203B41FA5}">
                      <a16:colId xmlns:a16="http://schemas.microsoft.com/office/drawing/2014/main" val="4122410743"/>
                    </a:ext>
                  </a:extLst>
                </a:gridCol>
                <a:gridCol w="696004">
                  <a:extLst>
                    <a:ext uri="{9D8B030D-6E8A-4147-A177-3AD203B41FA5}">
                      <a16:colId xmlns:a16="http://schemas.microsoft.com/office/drawing/2014/main" val="887832451"/>
                    </a:ext>
                  </a:extLst>
                </a:gridCol>
                <a:gridCol w="696004">
                  <a:extLst>
                    <a:ext uri="{9D8B030D-6E8A-4147-A177-3AD203B41FA5}">
                      <a16:colId xmlns:a16="http://schemas.microsoft.com/office/drawing/2014/main" val="752383266"/>
                    </a:ext>
                  </a:extLst>
                </a:gridCol>
                <a:gridCol w="696004">
                  <a:extLst>
                    <a:ext uri="{9D8B030D-6E8A-4147-A177-3AD203B41FA5}">
                      <a16:colId xmlns:a16="http://schemas.microsoft.com/office/drawing/2014/main" val="2278633874"/>
                    </a:ext>
                  </a:extLst>
                </a:gridCol>
                <a:gridCol w="696004">
                  <a:extLst>
                    <a:ext uri="{9D8B030D-6E8A-4147-A177-3AD203B41FA5}">
                      <a16:colId xmlns:a16="http://schemas.microsoft.com/office/drawing/2014/main" val="3246895417"/>
                    </a:ext>
                  </a:extLst>
                </a:gridCol>
                <a:gridCol w="696004">
                  <a:extLst>
                    <a:ext uri="{9D8B030D-6E8A-4147-A177-3AD203B41FA5}">
                      <a16:colId xmlns:a16="http://schemas.microsoft.com/office/drawing/2014/main" val="35568466"/>
                    </a:ext>
                  </a:extLst>
                </a:gridCol>
                <a:gridCol w="696004">
                  <a:extLst>
                    <a:ext uri="{9D8B030D-6E8A-4147-A177-3AD203B41FA5}">
                      <a16:colId xmlns:a16="http://schemas.microsoft.com/office/drawing/2014/main" val="3320060318"/>
                    </a:ext>
                  </a:extLst>
                </a:gridCol>
                <a:gridCol w="696004">
                  <a:extLst>
                    <a:ext uri="{9D8B030D-6E8A-4147-A177-3AD203B41FA5}">
                      <a16:colId xmlns:a16="http://schemas.microsoft.com/office/drawing/2014/main" val="2979308276"/>
                    </a:ext>
                  </a:extLst>
                </a:gridCol>
                <a:gridCol w="696004">
                  <a:extLst>
                    <a:ext uri="{9D8B030D-6E8A-4147-A177-3AD203B41FA5}">
                      <a16:colId xmlns:a16="http://schemas.microsoft.com/office/drawing/2014/main" val="2367696305"/>
                    </a:ext>
                  </a:extLst>
                </a:gridCol>
                <a:gridCol w="696004">
                  <a:extLst>
                    <a:ext uri="{9D8B030D-6E8A-4147-A177-3AD203B41FA5}">
                      <a16:colId xmlns:a16="http://schemas.microsoft.com/office/drawing/2014/main" val="832473751"/>
                    </a:ext>
                  </a:extLst>
                </a:gridCol>
                <a:gridCol w="696004">
                  <a:extLst>
                    <a:ext uri="{9D8B030D-6E8A-4147-A177-3AD203B41FA5}">
                      <a16:colId xmlns:a16="http://schemas.microsoft.com/office/drawing/2014/main" val="3953290472"/>
                    </a:ext>
                  </a:extLst>
                </a:gridCol>
                <a:gridCol w="696004">
                  <a:extLst>
                    <a:ext uri="{9D8B030D-6E8A-4147-A177-3AD203B41FA5}">
                      <a16:colId xmlns:a16="http://schemas.microsoft.com/office/drawing/2014/main" val="1496824924"/>
                    </a:ext>
                  </a:extLst>
                </a:gridCol>
                <a:gridCol w="696004">
                  <a:extLst>
                    <a:ext uri="{9D8B030D-6E8A-4147-A177-3AD203B41FA5}">
                      <a16:colId xmlns:a16="http://schemas.microsoft.com/office/drawing/2014/main" val="506624146"/>
                    </a:ext>
                  </a:extLst>
                </a:gridCol>
              </a:tblGrid>
              <a:tr h="220660">
                <a:tc>
                  <a:txBody>
                    <a:bodyPr/>
                    <a:lstStyle/>
                    <a:p>
                      <a:pPr algn="ctr" fontAlgn="b">
                        <a:buNone/>
                      </a:pPr>
                      <a:r>
                        <a:rPr lang="en-GB" sz="1800" b="0" i="0" u="none" strike="noStrike" dirty="0">
                          <a:solidFill>
                            <a:srgbClr val="FFFFFF"/>
                          </a:solidFill>
                          <a:effectLst/>
                          <a:latin typeface="Aptos Narrow" panose="020B0004020202020204" pitchFamily="34" charset="0"/>
                        </a:rPr>
                        <a:t>2013</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dirty="0">
                          <a:solidFill>
                            <a:srgbClr val="FFFFFF"/>
                          </a:solidFill>
                          <a:effectLst/>
                          <a:latin typeface="Aptos Narrow" panose="020B0004020202020204" pitchFamily="34" charset="0"/>
                        </a:rPr>
                        <a:t>2014</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a:solidFill>
                            <a:srgbClr val="FFFFFF"/>
                          </a:solidFill>
                          <a:effectLst/>
                          <a:latin typeface="Aptos Narrow" panose="020B0004020202020204" pitchFamily="34" charset="0"/>
                        </a:rPr>
                        <a:t>2015</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a:solidFill>
                            <a:srgbClr val="FFFFFF"/>
                          </a:solidFill>
                          <a:effectLst/>
                          <a:latin typeface="Aptos Narrow" panose="020B0004020202020204" pitchFamily="34" charset="0"/>
                        </a:rPr>
                        <a:t>2016</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a:solidFill>
                            <a:srgbClr val="FFFFFF"/>
                          </a:solidFill>
                          <a:effectLst/>
                          <a:latin typeface="Aptos Narrow" panose="020B0004020202020204" pitchFamily="34" charset="0"/>
                        </a:rPr>
                        <a:t>2017</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dirty="0">
                          <a:solidFill>
                            <a:srgbClr val="FFFFFF"/>
                          </a:solidFill>
                          <a:effectLst/>
                          <a:latin typeface="Aptos Narrow" panose="020B0004020202020204" pitchFamily="34" charset="0"/>
                        </a:rPr>
                        <a:t>2018</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dirty="0">
                          <a:solidFill>
                            <a:srgbClr val="FFFFFF"/>
                          </a:solidFill>
                          <a:effectLst/>
                          <a:latin typeface="Aptos Narrow" panose="020B0004020202020204" pitchFamily="34" charset="0"/>
                        </a:rPr>
                        <a:t>2019</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dirty="0">
                          <a:solidFill>
                            <a:srgbClr val="FFFFFF"/>
                          </a:solidFill>
                          <a:effectLst/>
                          <a:latin typeface="Aptos Narrow" panose="020B0004020202020204" pitchFamily="34" charset="0"/>
                        </a:rPr>
                        <a:t>2020</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dirty="0">
                          <a:solidFill>
                            <a:srgbClr val="FFFFFF"/>
                          </a:solidFill>
                          <a:effectLst/>
                          <a:latin typeface="Aptos Narrow" panose="020B0004020202020204" pitchFamily="34" charset="0"/>
                        </a:rPr>
                        <a:t>2021</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a:solidFill>
                            <a:srgbClr val="FFFFFF"/>
                          </a:solidFill>
                          <a:effectLst/>
                          <a:latin typeface="Aptos Narrow" panose="020B0004020202020204" pitchFamily="34" charset="0"/>
                        </a:rPr>
                        <a:t>2022</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dirty="0">
                          <a:solidFill>
                            <a:srgbClr val="FFFFFF"/>
                          </a:solidFill>
                          <a:effectLst/>
                          <a:latin typeface="Aptos Narrow" panose="020B0004020202020204" pitchFamily="34" charset="0"/>
                        </a:rPr>
                        <a:t>2023</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a:solidFill>
                            <a:srgbClr val="FFFFFF"/>
                          </a:solidFill>
                          <a:effectLst/>
                          <a:latin typeface="Aptos Narrow" panose="020B0004020202020204" pitchFamily="34" charset="0"/>
                        </a:rPr>
                        <a:t>2024</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dirty="0">
                          <a:solidFill>
                            <a:srgbClr val="FFFFFF"/>
                          </a:solidFill>
                          <a:effectLst/>
                          <a:latin typeface="Aptos Narrow" panose="020B0004020202020204" pitchFamily="34" charset="0"/>
                        </a:rPr>
                        <a:t>2025</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dirty="0">
                          <a:solidFill>
                            <a:srgbClr val="FFFFFF"/>
                          </a:solidFill>
                          <a:effectLst/>
                          <a:latin typeface="Aptos Narrow" panose="020B0004020202020204" pitchFamily="34" charset="0"/>
                        </a:rPr>
                        <a:t>2026</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dirty="0">
                          <a:solidFill>
                            <a:srgbClr val="FFFFFF"/>
                          </a:solidFill>
                          <a:effectLst/>
                          <a:latin typeface="Aptos Narrow" panose="020B0004020202020204" pitchFamily="34" charset="0"/>
                        </a:rPr>
                        <a:t>2027</a:t>
                      </a:r>
                    </a:p>
                  </a:txBody>
                  <a:tcPr marL="5690" marR="5690" marT="5690" marB="0" anchor="ctr">
                    <a:lnL>
                      <a:noFill/>
                    </a:lnL>
                    <a:lnR>
                      <a:noFill/>
                    </a:lnR>
                    <a:lnT>
                      <a:noFill/>
                    </a:lnT>
                    <a:lnB>
                      <a:noFill/>
                    </a:lnB>
                    <a:solidFill>
                      <a:srgbClr val="0070C0"/>
                    </a:solidFill>
                  </a:tcPr>
                </a:tc>
                <a:tc>
                  <a:txBody>
                    <a:bodyPr/>
                    <a:lstStyle/>
                    <a:p>
                      <a:pPr algn="ctr" fontAlgn="b">
                        <a:buNone/>
                      </a:pPr>
                      <a:r>
                        <a:rPr lang="en-GB" sz="1800" b="0" i="0" u="none" strike="noStrike" dirty="0">
                          <a:solidFill>
                            <a:srgbClr val="FFFFFF"/>
                          </a:solidFill>
                          <a:effectLst/>
                          <a:latin typeface="Aptos Narrow" panose="020B0004020202020204" pitchFamily="34" charset="0"/>
                        </a:rPr>
                        <a:t>2028</a:t>
                      </a:r>
                    </a:p>
                  </a:txBody>
                  <a:tcPr marL="5690" marR="5690" marT="5690" marB="0" anchor="ctr">
                    <a:lnL>
                      <a:noFill/>
                    </a:lnL>
                    <a:lnR>
                      <a:noFill/>
                    </a:lnR>
                    <a:lnT>
                      <a:noFill/>
                    </a:lnT>
                    <a:lnB>
                      <a:noFill/>
                    </a:lnB>
                    <a:solidFill>
                      <a:srgbClr val="0070C0"/>
                    </a:solidFill>
                  </a:tcPr>
                </a:tc>
                <a:extLst>
                  <a:ext uri="{0D108BD9-81ED-4DB2-BD59-A6C34878D82A}">
                    <a16:rowId xmlns:a16="http://schemas.microsoft.com/office/drawing/2014/main" val="3058181965"/>
                  </a:ext>
                </a:extLst>
              </a:tr>
            </a:tbl>
          </a:graphicData>
        </a:graphic>
      </p:graphicFrame>
      <p:sp>
        <p:nvSpPr>
          <p:cNvPr id="8" name="TextBox 7">
            <a:extLst>
              <a:ext uri="{FF2B5EF4-FFF2-40B4-BE49-F238E27FC236}">
                <a16:creationId xmlns:a16="http://schemas.microsoft.com/office/drawing/2014/main" id="{AF3441ED-56DB-533B-E405-897DCE43138A}"/>
              </a:ext>
            </a:extLst>
          </p:cNvPr>
          <p:cNvSpPr txBox="1"/>
          <p:nvPr/>
        </p:nvSpPr>
        <p:spPr>
          <a:xfrm>
            <a:off x="119336" y="4205969"/>
            <a:ext cx="6096000" cy="307777"/>
          </a:xfrm>
          <a:prstGeom prst="rect">
            <a:avLst/>
          </a:prstGeom>
          <a:noFill/>
        </p:spPr>
        <p:txBody>
          <a:bodyPr wrap="square">
            <a:spAutoFit/>
          </a:bodyPr>
          <a:lstStyle/>
          <a:p>
            <a:r>
              <a:rPr lang="en-US" sz="1400" dirty="0">
                <a:latin typeface="+mj-lt"/>
                <a:cs typeface="Times"/>
              </a:rPr>
              <a:t>T</a:t>
            </a:r>
            <a:r>
              <a:rPr lang="en-US" sz="1400" baseline="-25000" dirty="0">
                <a:latin typeface="+mj-lt"/>
                <a:cs typeface="Times"/>
              </a:rPr>
              <a:t>0</a:t>
            </a:r>
            <a:r>
              <a:rPr lang="en-US" sz="1400" dirty="0">
                <a:latin typeface="+mj-lt"/>
                <a:cs typeface="Times"/>
              </a:rPr>
              <a:t> = aperture and cable selection</a:t>
            </a:r>
            <a:endParaRPr lang="en-GB" sz="1400" dirty="0"/>
          </a:p>
        </p:txBody>
      </p:sp>
      <p:pic>
        <p:nvPicPr>
          <p:cNvPr id="9" name="Picture 2" descr="cb8031a0-ff7f-448b-af9f-0ad6975e00e7@cern">
            <a:extLst>
              <a:ext uri="{FF2B5EF4-FFF2-40B4-BE49-F238E27FC236}">
                <a16:creationId xmlns:a16="http://schemas.microsoft.com/office/drawing/2014/main" id="{722A6C54-A4B1-7166-5D37-2CA48D4B93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39" t="25797" r="8884" b="17758"/>
          <a:stretch>
            <a:fillRect/>
          </a:stretch>
        </p:blipFill>
        <p:spPr bwMode="auto">
          <a:xfrm>
            <a:off x="479376" y="1088225"/>
            <a:ext cx="3801320" cy="1806356"/>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cxnSp>
        <p:nvCxnSpPr>
          <p:cNvPr id="13" name="Straight Arrow Connector 12">
            <a:extLst>
              <a:ext uri="{FF2B5EF4-FFF2-40B4-BE49-F238E27FC236}">
                <a16:creationId xmlns:a16="http://schemas.microsoft.com/office/drawing/2014/main" id="{5F5CF307-67FF-02E1-6255-DA405492BEDA}"/>
              </a:ext>
            </a:extLst>
          </p:cNvPr>
          <p:cNvCxnSpPr>
            <a:cxnSpLocks/>
          </p:cNvCxnSpPr>
          <p:nvPr/>
        </p:nvCxnSpPr>
        <p:spPr>
          <a:xfrm flipV="1">
            <a:off x="623392" y="3943357"/>
            <a:ext cx="0" cy="27773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C66F1C18-D978-17EE-D4F6-589C1DB6AB9D}"/>
              </a:ext>
            </a:extLst>
          </p:cNvPr>
          <p:cNvCxnSpPr>
            <a:cxnSpLocks/>
          </p:cNvCxnSpPr>
          <p:nvPr/>
        </p:nvCxnSpPr>
        <p:spPr>
          <a:xfrm flipV="1">
            <a:off x="2562176" y="2894581"/>
            <a:ext cx="0" cy="72728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D78B671C-9BD3-1491-C2B9-089199F37018}"/>
              </a:ext>
            </a:extLst>
          </p:cNvPr>
          <p:cNvSpPr txBox="1"/>
          <p:nvPr/>
        </p:nvSpPr>
        <p:spPr>
          <a:xfrm>
            <a:off x="1127448" y="2965837"/>
            <a:ext cx="1727448" cy="523220"/>
          </a:xfrm>
          <a:prstGeom prst="rect">
            <a:avLst/>
          </a:prstGeom>
          <a:noFill/>
        </p:spPr>
        <p:txBody>
          <a:bodyPr wrap="square">
            <a:spAutoFit/>
          </a:bodyPr>
          <a:lstStyle/>
          <a:p>
            <a:r>
              <a:rPr lang="en-US" sz="1400" dirty="0">
                <a:latin typeface="+mj-lt"/>
                <a:cs typeface="Times"/>
              </a:rPr>
              <a:t>First MQXFS magnet tested </a:t>
            </a:r>
            <a:endParaRPr lang="en-GB" sz="1400" dirty="0"/>
          </a:p>
        </p:txBody>
      </p:sp>
      <p:pic>
        <p:nvPicPr>
          <p:cNvPr id="18" name="Picture 17" descr="A large machine in a room&#10;&#10;Description automatically generated">
            <a:extLst>
              <a:ext uri="{FF2B5EF4-FFF2-40B4-BE49-F238E27FC236}">
                <a16:creationId xmlns:a16="http://schemas.microsoft.com/office/drawing/2014/main" id="{99177834-DDDA-4EB4-BA25-9F3D477AF6D5}"/>
              </a:ext>
            </a:extLst>
          </p:cNvPr>
          <p:cNvPicPr>
            <a:picLocks noChangeAspect="1"/>
          </p:cNvPicPr>
          <p:nvPr/>
        </p:nvPicPr>
        <p:blipFill rotWithShape="1">
          <a:blip r:embed="rId3"/>
          <a:srcRect l="3922" t="25200" r="1797" b="39101"/>
          <a:stretch/>
        </p:blipFill>
        <p:spPr>
          <a:xfrm>
            <a:off x="2854896" y="5423937"/>
            <a:ext cx="3815997" cy="1083692"/>
          </a:xfrm>
          <a:prstGeom prst="rect">
            <a:avLst/>
          </a:prstGeom>
          <a:ln w="3175">
            <a:solidFill>
              <a:schemeClr val="bg2"/>
            </a:solidFill>
          </a:ln>
        </p:spPr>
      </p:pic>
      <p:cxnSp>
        <p:nvCxnSpPr>
          <p:cNvPr id="19" name="Straight Arrow Connector 18">
            <a:extLst>
              <a:ext uri="{FF2B5EF4-FFF2-40B4-BE49-F238E27FC236}">
                <a16:creationId xmlns:a16="http://schemas.microsoft.com/office/drawing/2014/main" id="{A2A80B13-CE6B-1122-0A15-7300356E6488}"/>
              </a:ext>
            </a:extLst>
          </p:cNvPr>
          <p:cNvCxnSpPr>
            <a:cxnSpLocks/>
          </p:cNvCxnSpPr>
          <p:nvPr/>
        </p:nvCxnSpPr>
        <p:spPr>
          <a:xfrm flipV="1">
            <a:off x="3647728" y="3943357"/>
            <a:ext cx="0" cy="92580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1" name="TextBox 20">
            <a:extLst>
              <a:ext uri="{FF2B5EF4-FFF2-40B4-BE49-F238E27FC236}">
                <a16:creationId xmlns:a16="http://schemas.microsoft.com/office/drawing/2014/main" id="{57DA0A06-7577-0FEA-2AD8-7D4C3941DE9E}"/>
              </a:ext>
            </a:extLst>
          </p:cNvPr>
          <p:cNvSpPr txBox="1"/>
          <p:nvPr/>
        </p:nvSpPr>
        <p:spPr>
          <a:xfrm>
            <a:off x="2854896" y="4869160"/>
            <a:ext cx="3601144" cy="523220"/>
          </a:xfrm>
          <a:prstGeom prst="rect">
            <a:avLst/>
          </a:prstGeom>
          <a:noFill/>
        </p:spPr>
        <p:txBody>
          <a:bodyPr wrap="square">
            <a:spAutoFit/>
          </a:bodyPr>
          <a:lstStyle/>
          <a:p>
            <a:r>
              <a:rPr lang="en-US" sz="1400" dirty="0">
                <a:latin typeface="+mj-lt"/>
                <a:cs typeface="Times"/>
              </a:rPr>
              <a:t>MQXFAP1: First MQXFA prototype magnet tested (nonconform) </a:t>
            </a:r>
            <a:endParaRPr lang="en-GB" sz="1400" dirty="0"/>
          </a:p>
        </p:txBody>
      </p:sp>
      <p:sp>
        <p:nvSpPr>
          <p:cNvPr id="23" name="TextBox 22">
            <a:extLst>
              <a:ext uri="{FF2B5EF4-FFF2-40B4-BE49-F238E27FC236}">
                <a16:creationId xmlns:a16="http://schemas.microsoft.com/office/drawing/2014/main" id="{C2DE7AE8-BA93-50C7-09C8-2B8677567C4C}"/>
              </a:ext>
            </a:extLst>
          </p:cNvPr>
          <p:cNvSpPr txBox="1"/>
          <p:nvPr/>
        </p:nvSpPr>
        <p:spPr>
          <a:xfrm>
            <a:off x="4151784" y="4224985"/>
            <a:ext cx="3168352" cy="523220"/>
          </a:xfrm>
          <a:prstGeom prst="rect">
            <a:avLst/>
          </a:prstGeom>
          <a:noFill/>
        </p:spPr>
        <p:txBody>
          <a:bodyPr wrap="square">
            <a:spAutoFit/>
          </a:bodyPr>
          <a:lstStyle/>
          <a:p>
            <a:r>
              <a:rPr lang="en-US" sz="1400" dirty="0">
                <a:latin typeface="+mj-lt"/>
                <a:cs typeface="Times"/>
              </a:rPr>
              <a:t>MQXFA3: First MQXFA conform magnet (</a:t>
            </a:r>
            <a:r>
              <a:rPr lang="en-US" sz="1400" dirty="0">
                <a:cs typeface="Times"/>
              </a:rPr>
              <a:t>T</a:t>
            </a:r>
            <a:r>
              <a:rPr lang="en-US" sz="1400" baseline="-25000" dirty="0">
                <a:cs typeface="Times"/>
              </a:rPr>
              <a:t>0 </a:t>
            </a:r>
            <a:r>
              <a:rPr lang="en-US" sz="1400" dirty="0">
                <a:cs typeface="Times"/>
              </a:rPr>
              <a:t>+ 6)</a:t>
            </a:r>
            <a:endParaRPr lang="en-GB" sz="1400" dirty="0"/>
          </a:p>
        </p:txBody>
      </p:sp>
      <p:cxnSp>
        <p:nvCxnSpPr>
          <p:cNvPr id="24" name="Straight Arrow Connector 23">
            <a:extLst>
              <a:ext uri="{FF2B5EF4-FFF2-40B4-BE49-F238E27FC236}">
                <a16:creationId xmlns:a16="http://schemas.microsoft.com/office/drawing/2014/main" id="{38D4965B-E352-62CA-53B7-4F716C7D42C7}"/>
              </a:ext>
            </a:extLst>
          </p:cNvPr>
          <p:cNvCxnSpPr>
            <a:cxnSpLocks/>
          </p:cNvCxnSpPr>
          <p:nvPr/>
        </p:nvCxnSpPr>
        <p:spPr>
          <a:xfrm flipV="1">
            <a:off x="5087888" y="3943357"/>
            <a:ext cx="0" cy="27773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28" name="Picture 27" descr="A large metal cylinder in a factory&#10;&#10;Description automatically generated">
            <a:extLst>
              <a:ext uri="{FF2B5EF4-FFF2-40B4-BE49-F238E27FC236}">
                <a16:creationId xmlns:a16="http://schemas.microsoft.com/office/drawing/2014/main" id="{50D38458-C34E-4033-33DE-AAC75E2BBA5C}"/>
              </a:ext>
            </a:extLst>
          </p:cNvPr>
          <p:cNvPicPr>
            <a:picLocks noChangeAspect="1"/>
          </p:cNvPicPr>
          <p:nvPr/>
        </p:nvPicPr>
        <p:blipFill rotWithShape="1">
          <a:blip r:embed="rId4">
            <a:extLst>
              <a:ext uri="{28A0092B-C50C-407E-A947-70E740481C1C}">
                <a14:useLocalDpi xmlns:a14="http://schemas.microsoft.com/office/drawing/2010/main" val="0"/>
              </a:ext>
            </a:extLst>
          </a:blip>
          <a:srcRect t="20726"/>
          <a:stretch/>
        </p:blipFill>
        <p:spPr>
          <a:xfrm>
            <a:off x="7464152" y="920762"/>
            <a:ext cx="3600400" cy="2140649"/>
          </a:xfrm>
          <a:prstGeom prst="rect">
            <a:avLst/>
          </a:prstGeom>
        </p:spPr>
      </p:pic>
      <p:sp>
        <p:nvSpPr>
          <p:cNvPr id="29" name="TextBox 28">
            <a:extLst>
              <a:ext uri="{FF2B5EF4-FFF2-40B4-BE49-F238E27FC236}">
                <a16:creationId xmlns:a16="http://schemas.microsoft.com/office/drawing/2014/main" id="{1C30BE0D-EF96-97E4-0B9A-F1D2680422DC}"/>
              </a:ext>
            </a:extLst>
          </p:cNvPr>
          <p:cNvSpPr txBox="1"/>
          <p:nvPr/>
        </p:nvSpPr>
        <p:spPr>
          <a:xfrm>
            <a:off x="5059475" y="2689732"/>
            <a:ext cx="2548692" cy="738664"/>
          </a:xfrm>
          <a:prstGeom prst="rect">
            <a:avLst/>
          </a:prstGeom>
          <a:noFill/>
        </p:spPr>
        <p:txBody>
          <a:bodyPr wrap="square">
            <a:spAutoFit/>
          </a:bodyPr>
          <a:lstStyle/>
          <a:p>
            <a:r>
              <a:rPr lang="en-US" sz="1400" dirty="0">
                <a:latin typeface="+mj-lt"/>
                <a:cs typeface="Times"/>
              </a:rPr>
              <a:t>MQXFBP1: First MQXFB prototype magnet tested (nonconform) </a:t>
            </a:r>
            <a:endParaRPr lang="en-GB" sz="1400" dirty="0"/>
          </a:p>
        </p:txBody>
      </p:sp>
      <p:sp>
        <p:nvSpPr>
          <p:cNvPr id="30" name="TextBox 29">
            <a:extLst>
              <a:ext uri="{FF2B5EF4-FFF2-40B4-BE49-F238E27FC236}">
                <a16:creationId xmlns:a16="http://schemas.microsoft.com/office/drawing/2014/main" id="{B6161EE7-4219-BEC8-28F1-E9B8D06F5E32}"/>
              </a:ext>
            </a:extLst>
          </p:cNvPr>
          <p:cNvSpPr txBox="1"/>
          <p:nvPr/>
        </p:nvSpPr>
        <p:spPr>
          <a:xfrm>
            <a:off x="7631543" y="3148556"/>
            <a:ext cx="3601144" cy="523220"/>
          </a:xfrm>
          <a:prstGeom prst="rect">
            <a:avLst/>
          </a:prstGeom>
          <a:noFill/>
        </p:spPr>
        <p:txBody>
          <a:bodyPr wrap="square">
            <a:spAutoFit/>
          </a:bodyPr>
          <a:lstStyle/>
          <a:p>
            <a:r>
              <a:rPr lang="en-US" sz="1400" dirty="0">
                <a:latin typeface="+mj-lt"/>
                <a:cs typeface="Times"/>
              </a:rPr>
              <a:t>MQXFB03: First MQXFB magnet with no sign of conductor limitation </a:t>
            </a:r>
            <a:r>
              <a:rPr lang="en-US" sz="1400" dirty="0">
                <a:cs typeface="Times"/>
              </a:rPr>
              <a:t>(T</a:t>
            </a:r>
            <a:r>
              <a:rPr lang="en-US" sz="1400" baseline="-25000" dirty="0">
                <a:cs typeface="Times"/>
              </a:rPr>
              <a:t>0 </a:t>
            </a:r>
            <a:r>
              <a:rPr lang="en-US" sz="1400" dirty="0">
                <a:cs typeface="Times"/>
              </a:rPr>
              <a:t>+ 10)</a:t>
            </a:r>
            <a:endParaRPr lang="en-GB" sz="1400" dirty="0"/>
          </a:p>
        </p:txBody>
      </p:sp>
      <p:cxnSp>
        <p:nvCxnSpPr>
          <p:cNvPr id="31" name="Straight Arrow Connector 30">
            <a:extLst>
              <a:ext uri="{FF2B5EF4-FFF2-40B4-BE49-F238E27FC236}">
                <a16:creationId xmlns:a16="http://schemas.microsoft.com/office/drawing/2014/main" id="{7CEF3DC9-8DA0-C7E4-3550-06FE275707C9}"/>
              </a:ext>
            </a:extLst>
          </p:cNvPr>
          <p:cNvCxnSpPr>
            <a:cxnSpLocks/>
          </p:cNvCxnSpPr>
          <p:nvPr/>
        </p:nvCxnSpPr>
        <p:spPr>
          <a:xfrm>
            <a:off x="7608168" y="3356992"/>
            <a:ext cx="0" cy="26487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5" name="Straight Arrow Connector 34">
            <a:extLst>
              <a:ext uri="{FF2B5EF4-FFF2-40B4-BE49-F238E27FC236}">
                <a16:creationId xmlns:a16="http://schemas.microsoft.com/office/drawing/2014/main" id="{1C2EC86F-7764-DB58-6524-EDD94F5B73F0}"/>
              </a:ext>
            </a:extLst>
          </p:cNvPr>
          <p:cNvCxnSpPr>
            <a:cxnSpLocks/>
          </p:cNvCxnSpPr>
          <p:nvPr/>
        </p:nvCxnSpPr>
        <p:spPr>
          <a:xfrm>
            <a:off x="5591944" y="3356089"/>
            <a:ext cx="0" cy="26487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6" name="TextBox 35">
            <a:extLst>
              <a:ext uri="{FF2B5EF4-FFF2-40B4-BE49-F238E27FC236}">
                <a16:creationId xmlns:a16="http://schemas.microsoft.com/office/drawing/2014/main" id="{F1B8A1BB-05BA-32E7-6A0E-3288D069651E}"/>
              </a:ext>
            </a:extLst>
          </p:cNvPr>
          <p:cNvSpPr txBox="1"/>
          <p:nvPr/>
        </p:nvSpPr>
        <p:spPr>
          <a:xfrm>
            <a:off x="7824191" y="4513746"/>
            <a:ext cx="3601144" cy="1600438"/>
          </a:xfrm>
          <a:prstGeom prst="rect">
            <a:avLst/>
          </a:prstGeom>
          <a:noFill/>
        </p:spPr>
        <p:txBody>
          <a:bodyPr wrap="square">
            <a:spAutoFit/>
          </a:bodyPr>
          <a:lstStyle/>
          <a:p>
            <a:r>
              <a:rPr lang="en-US" sz="1400" dirty="0">
                <a:solidFill>
                  <a:schemeClr val="bg2"/>
                </a:solidFill>
                <a:latin typeface="+mj-lt"/>
                <a:cs typeface="Times"/>
              </a:rPr>
              <a:t>Today:</a:t>
            </a:r>
          </a:p>
          <a:p>
            <a:pPr marL="285750" indent="-285750">
              <a:buFont typeface="Arial" panose="020B0604020202020204" pitchFamily="34" charset="0"/>
              <a:buChar char="•"/>
            </a:pPr>
            <a:r>
              <a:rPr lang="en-US" sz="1400" dirty="0">
                <a:solidFill>
                  <a:schemeClr val="bg2"/>
                </a:solidFill>
                <a:latin typeface="+mj-lt"/>
                <a:cs typeface="Times"/>
              </a:rPr>
              <a:t>7 out of the 8 MQXFB magnets needed for installation are qualified</a:t>
            </a:r>
          </a:p>
          <a:p>
            <a:pPr marL="285750" indent="-285750">
              <a:buFont typeface="Arial" panose="020B0604020202020204" pitchFamily="34" charset="0"/>
              <a:buChar char="•"/>
            </a:pPr>
            <a:r>
              <a:rPr lang="en-US" sz="1400" dirty="0">
                <a:solidFill>
                  <a:schemeClr val="bg2"/>
                </a:solidFill>
                <a:latin typeface="+mj-lt"/>
                <a:cs typeface="Times"/>
              </a:rPr>
              <a:t>All the MQXFA magnets for installation (16) are qualified</a:t>
            </a:r>
          </a:p>
          <a:p>
            <a:r>
              <a:rPr lang="en-US" sz="1400" dirty="0">
                <a:solidFill>
                  <a:schemeClr val="bg2"/>
                </a:solidFill>
                <a:latin typeface="+mj-lt"/>
                <a:cs typeface="Times"/>
              </a:rPr>
              <a:t>Focus of this talk: series production and main encountered challenges</a:t>
            </a:r>
          </a:p>
        </p:txBody>
      </p:sp>
      <p:cxnSp>
        <p:nvCxnSpPr>
          <p:cNvPr id="37" name="Straight Arrow Connector 36">
            <a:extLst>
              <a:ext uri="{FF2B5EF4-FFF2-40B4-BE49-F238E27FC236}">
                <a16:creationId xmlns:a16="http://schemas.microsoft.com/office/drawing/2014/main" id="{8C4512D4-D91A-C207-AA9D-C1FC491771C1}"/>
              </a:ext>
            </a:extLst>
          </p:cNvPr>
          <p:cNvCxnSpPr>
            <a:cxnSpLocks/>
          </p:cNvCxnSpPr>
          <p:nvPr/>
        </p:nvCxnSpPr>
        <p:spPr>
          <a:xfrm flipV="1">
            <a:off x="9624392" y="3953366"/>
            <a:ext cx="0" cy="543238"/>
          </a:xfrm>
          <a:prstGeom prst="straightConnector1">
            <a:avLst/>
          </a:prstGeom>
          <a:ln>
            <a:solidFill>
              <a:schemeClr val="accent1"/>
            </a:solidFill>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9673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9"/>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1"/>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2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6"/>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6" grpId="0"/>
      <p:bldP spid="21" grpId="0"/>
      <p:bldP spid="23" grpId="0"/>
      <p:bldP spid="29" grpId="0"/>
      <p:bldP spid="30" grpId="0"/>
      <p:bldP spid="3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C5C35-0104-18BE-8650-D382880C81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F48E38-881F-CDC5-1E1C-11FD404CC571}"/>
              </a:ext>
            </a:extLst>
          </p:cNvPr>
          <p:cNvSpPr>
            <a:spLocks noGrp="1"/>
          </p:cNvSpPr>
          <p:nvPr>
            <p:ph type="title"/>
          </p:nvPr>
        </p:nvSpPr>
        <p:spPr/>
        <p:txBody>
          <a:bodyPr/>
          <a:lstStyle/>
          <a:p>
            <a:r>
              <a:rPr lang="en-US" dirty="0"/>
              <a:t>Outline</a:t>
            </a:r>
            <a:endParaRPr lang="en-GB" dirty="0"/>
          </a:p>
        </p:txBody>
      </p:sp>
      <p:sp>
        <p:nvSpPr>
          <p:cNvPr id="3" name="Content Placeholder 2">
            <a:extLst>
              <a:ext uri="{FF2B5EF4-FFF2-40B4-BE49-F238E27FC236}">
                <a16:creationId xmlns:a16="http://schemas.microsoft.com/office/drawing/2014/main" id="{CEB6853E-7DE6-543D-092F-CBFB31293A8A}"/>
              </a:ext>
            </a:extLst>
          </p:cNvPr>
          <p:cNvSpPr>
            <a:spLocks noGrp="1"/>
          </p:cNvSpPr>
          <p:nvPr>
            <p:ph idx="1"/>
          </p:nvPr>
        </p:nvSpPr>
        <p:spPr/>
        <p:txBody>
          <a:bodyPr/>
          <a:lstStyle/>
          <a:p>
            <a:r>
              <a:rPr lang="en-US" dirty="0"/>
              <a:t>Introduction</a:t>
            </a:r>
          </a:p>
          <a:p>
            <a:r>
              <a:rPr lang="en-US" dirty="0"/>
              <a:t>Production status, with focus on the main challenges</a:t>
            </a:r>
          </a:p>
          <a:p>
            <a:r>
              <a:rPr lang="en-US" dirty="0"/>
              <a:t>Overview on cold powering test results</a:t>
            </a:r>
          </a:p>
          <a:p>
            <a:r>
              <a:rPr lang="en-US" dirty="0"/>
              <a:t>Summary and conclusions</a:t>
            </a:r>
          </a:p>
          <a:p>
            <a:endParaRPr lang="en-GB" dirty="0"/>
          </a:p>
        </p:txBody>
      </p:sp>
      <p:sp>
        <p:nvSpPr>
          <p:cNvPr id="4" name="Footer Placeholder 3">
            <a:extLst>
              <a:ext uri="{FF2B5EF4-FFF2-40B4-BE49-F238E27FC236}">
                <a16:creationId xmlns:a16="http://schemas.microsoft.com/office/drawing/2014/main" id="{7CD0E029-8625-6357-545C-C05597E5C4C9}"/>
              </a:ext>
            </a:extLst>
          </p:cNvPr>
          <p:cNvSpPr>
            <a:spLocks noGrp="1"/>
          </p:cNvSpPr>
          <p:nvPr>
            <p:ph type="ftr" sz="quarter" idx="11"/>
          </p:nvPr>
        </p:nvSpPr>
        <p:spPr/>
        <p:txBody>
          <a:bodyPr/>
          <a:lstStyle/>
          <a:p>
            <a:r>
              <a:rPr lang="es-ES"/>
              <a:t>Susana Izquierdo Bermudez, </a:t>
            </a:r>
            <a:r>
              <a:rPr lang="en-US"/>
              <a:t>ASC22</a:t>
            </a:r>
            <a:endParaRPr lang="en-GB" noProof="0"/>
          </a:p>
          <a:p>
            <a:endParaRPr lang="en-GB" dirty="0"/>
          </a:p>
        </p:txBody>
      </p:sp>
      <p:sp>
        <p:nvSpPr>
          <p:cNvPr id="5" name="Slide Number Placeholder 4">
            <a:extLst>
              <a:ext uri="{FF2B5EF4-FFF2-40B4-BE49-F238E27FC236}">
                <a16:creationId xmlns:a16="http://schemas.microsoft.com/office/drawing/2014/main" id="{4BA89210-7A12-BDAF-6537-DF167746A8FD}"/>
              </a:ext>
            </a:extLst>
          </p:cNvPr>
          <p:cNvSpPr>
            <a:spLocks noGrp="1"/>
          </p:cNvSpPr>
          <p:nvPr>
            <p:ph type="sldNum" sz="quarter" idx="12"/>
          </p:nvPr>
        </p:nvSpPr>
        <p:spPr/>
        <p:txBody>
          <a:bodyPr/>
          <a:lstStyle/>
          <a:p>
            <a:fld id="{BFDCA1C4-9514-7B4F-976F-D92F7E296653}" type="slidenum">
              <a:rPr lang="fr-FR" smtClean="0"/>
              <a:pPr/>
              <a:t>9</a:t>
            </a:fld>
            <a:endParaRPr lang="fr-FR"/>
          </a:p>
        </p:txBody>
      </p:sp>
    </p:spTree>
    <p:extLst>
      <p:ext uri="{BB962C8B-B14F-4D97-AF65-F5344CB8AC3E}">
        <p14:creationId xmlns:p14="http://schemas.microsoft.com/office/powerpoint/2010/main" val="481690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B5E0A-9ED3-E1E2-98BA-0AB413519CAE}"/>
              </a:ext>
            </a:extLst>
          </p:cNvPr>
          <p:cNvSpPr>
            <a:spLocks noGrp="1"/>
          </p:cNvSpPr>
          <p:nvPr>
            <p:ph type="title"/>
          </p:nvPr>
        </p:nvSpPr>
        <p:spPr/>
        <p:txBody>
          <a:bodyPr/>
          <a:lstStyle/>
          <a:p>
            <a:r>
              <a:rPr lang="en-US" dirty="0"/>
              <a:t>Series production strategy</a:t>
            </a:r>
            <a:endParaRPr lang="en-GB" dirty="0"/>
          </a:p>
        </p:txBody>
      </p:sp>
      <p:sp>
        <p:nvSpPr>
          <p:cNvPr id="3" name="Content Placeholder 2">
            <a:extLst>
              <a:ext uri="{FF2B5EF4-FFF2-40B4-BE49-F238E27FC236}">
                <a16:creationId xmlns:a16="http://schemas.microsoft.com/office/drawing/2014/main" id="{5D40436B-86E9-EB0F-232B-D2A148BF3627}"/>
              </a:ext>
            </a:extLst>
          </p:cNvPr>
          <p:cNvSpPr>
            <a:spLocks noGrp="1"/>
          </p:cNvSpPr>
          <p:nvPr>
            <p:ph idx="1"/>
          </p:nvPr>
        </p:nvSpPr>
        <p:spPr>
          <a:xfrm>
            <a:off x="609600" y="1172557"/>
            <a:ext cx="10969139" cy="1043061"/>
          </a:xfrm>
        </p:spPr>
        <p:txBody>
          <a:bodyPr>
            <a:normAutofit fontScale="92500" lnSpcReduction="20000"/>
          </a:bodyPr>
          <a:lstStyle/>
          <a:p>
            <a:r>
              <a:rPr lang="en-US" sz="2800" dirty="0"/>
              <a:t>A multi-lab effort.</a:t>
            </a:r>
          </a:p>
          <a:p>
            <a:pPr lvl="1"/>
            <a:r>
              <a:rPr lang="en-US" sz="2400" dirty="0"/>
              <a:t>MQXFB at CERN</a:t>
            </a:r>
            <a:endParaRPr lang="en-GB" sz="2400" dirty="0"/>
          </a:p>
          <a:p>
            <a:pPr lvl="1"/>
            <a:r>
              <a:rPr lang="en-US" sz="2400" dirty="0"/>
              <a:t>MQXFA at BNL/LBNL/FNAL, under US-AUP project</a:t>
            </a:r>
          </a:p>
        </p:txBody>
      </p:sp>
      <p:sp>
        <p:nvSpPr>
          <p:cNvPr id="4" name="Date Placeholder 3">
            <a:extLst>
              <a:ext uri="{FF2B5EF4-FFF2-40B4-BE49-F238E27FC236}">
                <a16:creationId xmlns:a16="http://schemas.microsoft.com/office/drawing/2014/main" id="{0E7CDD3B-6BF4-0D6B-37A0-DF4EE10C71B7}"/>
              </a:ext>
            </a:extLst>
          </p:cNvPr>
          <p:cNvSpPr>
            <a:spLocks noGrp="1"/>
          </p:cNvSpPr>
          <p:nvPr>
            <p:ph type="dt" sz="half" idx="2"/>
          </p:nvPr>
        </p:nvSpPr>
        <p:spPr>
          <a:xfrm>
            <a:off x="3959113" y="6362378"/>
            <a:ext cx="2844800"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bg1"/>
                </a:solidFill>
                <a:latin typeface="Calibri" panose="020F0502020204030204" pitchFamily="34" charset="0"/>
                <a:ea typeface="+mn-ea"/>
                <a:cs typeface="Calibri" panose="020F050202020403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de-CH"/>
              <a:t>Susana Izquierdo Bermudez</a:t>
            </a:r>
            <a:endParaRPr lang="en-US" dirty="0"/>
          </a:p>
        </p:txBody>
      </p:sp>
      <p:sp>
        <p:nvSpPr>
          <p:cNvPr id="6" name="Slide Number Placeholder 5">
            <a:extLst>
              <a:ext uri="{FF2B5EF4-FFF2-40B4-BE49-F238E27FC236}">
                <a16:creationId xmlns:a16="http://schemas.microsoft.com/office/drawing/2014/main" id="{BB601609-77AB-8254-097A-CA96AFE3F7C1}"/>
              </a:ext>
            </a:extLst>
          </p:cNvPr>
          <p:cNvSpPr>
            <a:spLocks noGrp="1"/>
          </p:cNvSpPr>
          <p:nvPr>
            <p:ph type="sldNum" sz="quarter" idx="4"/>
          </p:nvPr>
        </p:nvSpPr>
        <p:spPr>
          <a:xfrm>
            <a:off x="10913835" y="6356351"/>
            <a:ext cx="668565"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bg1"/>
                </a:solidFill>
                <a:latin typeface="Calibri" panose="020F0502020204030204" pitchFamily="34" charset="0"/>
                <a:ea typeface="+mn-ea"/>
                <a:cs typeface="Calibri" panose="020F050202020403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7918391-D411-FE40-AAD7-861AE5233E0E}" type="slidenum">
              <a:rPr lang="en-US" smtClean="0"/>
              <a:pPr/>
              <a:t>10</a:t>
            </a:fld>
            <a:endParaRPr lang="en-US" dirty="0"/>
          </a:p>
        </p:txBody>
      </p:sp>
      <p:pic>
        <p:nvPicPr>
          <p:cNvPr id="7" name="Picture 2" descr="Screen shot 2012-06-19 at 12.22.55 AM.png">
            <a:extLst>
              <a:ext uri="{FF2B5EF4-FFF2-40B4-BE49-F238E27FC236}">
                <a16:creationId xmlns:a16="http://schemas.microsoft.com/office/drawing/2014/main" id="{F9B1A65E-229E-AC20-9CEC-713025C55A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519" t="36462" r="7964" b="12314"/>
          <a:stretch>
            <a:fillRect/>
          </a:stretch>
        </p:blipFill>
        <p:spPr bwMode="auto">
          <a:xfrm>
            <a:off x="1859513" y="2657430"/>
            <a:ext cx="8469312"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06B78493-AA81-601E-D4F4-CE865548794F}"/>
              </a:ext>
            </a:extLst>
          </p:cNvPr>
          <p:cNvSpPr txBox="1"/>
          <p:nvPr/>
        </p:nvSpPr>
        <p:spPr>
          <a:xfrm>
            <a:off x="7987507" y="3707561"/>
            <a:ext cx="549275" cy="246063"/>
          </a:xfrm>
          <a:prstGeom prst="rect">
            <a:avLst/>
          </a:prstGeom>
          <a:solidFill>
            <a:srgbClr val="005F8C">
              <a:lumMod val="60000"/>
              <a:lumOff val="40000"/>
            </a:srgbClr>
          </a:solidFill>
          <a:ln>
            <a:solidFill>
              <a:srgbClr val="005F8C"/>
            </a:solidFill>
          </a:ln>
        </p:spPr>
        <p:txBody>
          <a:bodyPr wrap="none">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000" b="1" i="0" u="none" strike="noStrike" kern="0" cap="none" spc="0" normalizeH="0" baseline="0" noProof="0" dirty="0">
                <a:ln>
                  <a:noFill/>
                </a:ln>
                <a:solidFill>
                  <a:prstClr val="white"/>
                </a:solidFill>
                <a:effectLst/>
                <a:uLnTx/>
                <a:uFillTx/>
                <a:latin typeface="Arial"/>
              </a:rPr>
              <a:t>CERN</a:t>
            </a:r>
          </a:p>
        </p:txBody>
      </p:sp>
      <p:sp>
        <p:nvSpPr>
          <p:cNvPr id="9" name="TextBox 8">
            <a:extLst>
              <a:ext uri="{FF2B5EF4-FFF2-40B4-BE49-F238E27FC236}">
                <a16:creationId xmlns:a16="http://schemas.microsoft.com/office/drawing/2014/main" id="{90392D18-AC2C-8087-D8DC-C10DB88E7D36}"/>
              </a:ext>
            </a:extLst>
          </p:cNvPr>
          <p:cNvSpPr txBox="1"/>
          <p:nvPr/>
        </p:nvSpPr>
        <p:spPr>
          <a:xfrm>
            <a:off x="3483769" y="3775823"/>
            <a:ext cx="527050" cy="247650"/>
          </a:xfrm>
          <a:prstGeom prst="rect">
            <a:avLst/>
          </a:prstGeom>
          <a:solidFill>
            <a:srgbClr val="005F8C">
              <a:lumMod val="60000"/>
              <a:lumOff val="40000"/>
            </a:srgbClr>
          </a:solidFill>
          <a:ln>
            <a:solidFill>
              <a:srgbClr val="005F8C"/>
            </a:solidFill>
          </a:ln>
        </p:spPr>
        <p:txBody>
          <a:bodyPr wrap="none">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000" b="1" i="0" u="none" strike="noStrike" kern="0" cap="none" spc="0" normalizeH="0" baseline="0" noProof="0" dirty="0">
                <a:ln>
                  <a:noFill/>
                </a:ln>
                <a:solidFill>
                  <a:prstClr val="white"/>
                </a:solidFill>
                <a:effectLst/>
                <a:uLnTx/>
                <a:uFillTx/>
                <a:latin typeface="Arial"/>
              </a:rPr>
              <a:t>FNAL</a:t>
            </a:r>
          </a:p>
        </p:txBody>
      </p:sp>
      <p:sp>
        <p:nvSpPr>
          <p:cNvPr id="10" name="TextBox 9">
            <a:extLst>
              <a:ext uri="{FF2B5EF4-FFF2-40B4-BE49-F238E27FC236}">
                <a16:creationId xmlns:a16="http://schemas.microsoft.com/office/drawing/2014/main" id="{28755217-7806-88FB-8355-8841B6F97F72}"/>
              </a:ext>
            </a:extLst>
          </p:cNvPr>
          <p:cNvSpPr txBox="1"/>
          <p:nvPr/>
        </p:nvSpPr>
        <p:spPr>
          <a:xfrm>
            <a:off x="4482307" y="4034586"/>
            <a:ext cx="449263" cy="246063"/>
          </a:xfrm>
          <a:prstGeom prst="rect">
            <a:avLst/>
          </a:prstGeom>
          <a:solidFill>
            <a:srgbClr val="005F8C">
              <a:lumMod val="60000"/>
              <a:lumOff val="40000"/>
            </a:srgbClr>
          </a:solidFill>
          <a:ln>
            <a:solidFill>
              <a:srgbClr val="005F8C"/>
            </a:solidFill>
          </a:ln>
        </p:spPr>
        <p:txBody>
          <a:bodyPr wrap="none">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000" b="1" i="0" u="none" strike="noStrike" kern="0" cap="none" spc="0" normalizeH="0" baseline="0" noProof="0" dirty="0">
                <a:ln>
                  <a:noFill/>
                </a:ln>
                <a:solidFill>
                  <a:prstClr val="white"/>
                </a:solidFill>
                <a:effectLst/>
                <a:uLnTx/>
                <a:uFillTx/>
                <a:latin typeface="Arial"/>
              </a:rPr>
              <a:t>BNL</a:t>
            </a:r>
          </a:p>
        </p:txBody>
      </p:sp>
      <p:sp>
        <p:nvSpPr>
          <p:cNvPr id="11" name="TextBox 10">
            <a:extLst>
              <a:ext uri="{FF2B5EF4-FFF2-40B4-BE49-F238E27FC236}">
                <a16:creationId xmlns:a16="http://schemas.microsoft.com/office/drawing/2014/main" id="{273DC0FE-960E-D574-0EA5-858ABED7A604}"/>
              </a:ext>
            </a:extLst>
          </p:cNvPr>
          <p:cNvSpPr txBox="1"/>
          <p:nvPr/>
        </p:nvSpPr>
        <p:spPr>
          <a:xfrm>
            <a:off x="2166145" y="4104436"/>
            <a:ext cx="528637" cy="246063"/>
          </a:xfrm>
          <a:prstGeom prst="rect">
            <a:avLst/>
          </a:prstGeom>
          <a:solidFill>
            <a:srgbClr val="005F8C">
              <a:lumMod val="60000"/>
              <a:lumOff val="40000"/>
            </a:srgbClr>
          </a:solidFill>
          <a:ln>
            <a:solidFill>
              <a:srgbClr val="005F8C"/>
            </a:solidFill>
          </a:ln>
        </p:spPr>
        <p:txBody>
          <a:bodyPr wrap="none">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000" b="1" i="0" u="none" strike="noStrike" kern="0" cap="none" spc="0" normalizeH="0" baseline="0" noProof="0" dirty="0">
                <a:ln>
                  <a:noFill/>
                </a:ln>
                <a:solidFill>
                  <a:prstClr val="white"/>
                </a:solidFill>
                <a:effectLst/>
                <a:uLnTx/>
                <a:uFillTx/>
                <a:latin typeface="Arial"/>
              </a:rPr>
              <a:t>LBNL</a:t>
            </a:r>
          </a:p>
        </p:txBody>
      </p:sp>
      <p:cxnSp>
        <p:nvCxnSpPr>
          <p:cNvPr id="16" name="Straight Arrow Connector 15">
            <a:extLst>
              <a:ext uri="{FF2B5EF4-FFF2-40B4-BE49-F238E27FC236}">
                <a16:creationId xmlns:a16="http://schemas.microsoft.com/office/drawing/2014/main" id="{53F42D2F-DDD2-0426-2A85-A74D9FDFD648}"/>
              </a:ext>
            </a:extLst>
          </p:cNvPr>
          <p:cNvCxnSpPr>
            <a:cxnSpLocks/>
          </p:cNvCxnSpPr>
          <p:nvPr/>
        </p:nvCxnSpPr>
        <p:spPr>
          <a:xfrm flipH="1">
            <a:off x="2314746" y="3838324"/>
            <a:ext cx="1126218" cy="219812"/>
          </a:xfrm>
          <a:prstGeom prst="straightConnector1">
            <a:avLst/>
          </a:prstGeom>
          <a:noFill/>
          <a:ln w="9525" cap="flat" cmpd="sng" algn="ctr">
            <a:solidFill>
              <a:sysClr val="window" lastClr="FFFFFF"/>
            </a:solidFill>
            <a:prstDash val="solid"/>
            <a:tailEnd type="triangle" w="lg" len="lg"/>
          </a:ln>
          <a:effectLst/>
        </p:spPr>
      </p:cxnSp>
      <p:cxnSp>
        <p:nvCxnSpPr>
          <p:cNvPr id="18" name="Straight Arrow Connector 17">
            <a:extLst>
              <a:ext uri="{FF2B5EF4-FFF2-40B4-BE49-F238E27FC236}">
                <a16:creationId xmlns:a16="http://schemas.microsoft.com/office/drawing/2014/main" id="{1C91F732-F4D1-9DEE-2831-CB0C985ED4DB}"/>
              </a:ext>
            </a:extLst>
          </p:cNvPr>
          <p:cNvCxnSpPr>
            <a:cxnSpLocks/>
          </p:cNvCxnSpPr>
          <p:nvPr/>
        </p:nvCxnSpPr>
        <p:spPr>
          <a:xfrm flipV="1">
            <a:off x="2682082" y="4148032"/>
            <a:ext cx="1812925" cy="6649"/>
          </a:xfrm>
          <a:prstGeom prst="straightConnector1">
            <a:avLst/>
          </a:prstGeom>
          <a:noFill/>
          <a:ln w="9525" cap="flat" cmpd="sng" algn="ctr">
            <a:solidFill>
              <a:sysClr val="window" lastClr="FFFFFF"/>
            </a:solidFill>
            <a:prstDash val="solid"/>
            <a:tailEnd type="triangle" w="lg" len="lg"/>
          </a:ln>
          <a:effectLst/>
        </p:spPr>
      </p:cxnSp>
      <p:cxnSp>
        <p:nvCxnSpPr>
          <p:cNvPr id="20" name="Straight Arrow Connector 19">
            <a:extLst>
              <a:ext uri="{FF2B5EF4-FFF2-40B4-BE49-F238E27FC236}">
                <a16:creationId xmlns:a16="http://schemas.microsoft.com/office/drawing/2014/main" id="{393262A2-FD26-3B68-E2CC-BA734A7B0A9B}"/>
              </a:ext>
            </a:extLst>
          </p:cNvPr>
          <p:cNvCxnSpPr>
            <a:cxnSpLocks/>
          </p:cNvCxnSpPr>
          <p:nvPr/>
        </p:nvCxnSpPr>
        <p:spPr>
          <a:xfrm flipV="1">
            <a:off x="2471738" y="3953624"/>
            <a:ext cx="1006702" cy="170246"/>
          </a:xfrm>
          <a:prstGeom prst="straightConnector1">
            <a:avLst/>
          </a:prstGeom>
          <a:noFill/>
          <a:ln w="9525" cap="flat" cmpd="sng" algn="ctr">
            <a:solidFill>
              <a:sysClr val="window" lastClr="FFFFFF"/>
            </a:solidFill>
            <a:prstDash val="solid"/>
            <a:tailEnd type="triangle" w="lg" len="lg"/>
          </a:ln>
          <a:effectLst/>
        </p:spPr>
      </p:cxnSp>
      <p:sp>
        <p:nvSpPr>
          <p:cNvPr id="22" name="TextBox 21">
            <a:extLst>
              <a:ext uri="{FF2B5EF4-FFF2-40B4-BE49-F238E27FC236}">
                <a16:creationId xmlns:a16="http://schemas.microsoft.com/office/drawing/2014/main" id="{9171D22C-FA05-E394-79C1-CEA2C973BB29}"/>
              </a:ext>
            </a:extLst>
          </p:cNvPr>
          <p:cNvSpPr txBox="1">
            <a:spLocks noChangeArrowheads="1"/>
          </p:cNvSpPr>
          <p:nvPr/>
        </p:nvSpPr>
        <p:spPr bwMode="auto">
          <a:xfrm>
            <a:off x="1547321" y="4125322"/>
            <a:ext cx="561372" cy="215444"/>
          </a:xfrm>
          <a:prstGeom prst="rect">
            <a:avLst/>
          </a:prstGeom>
          <a:solidFill>
            <a:srgbClr val="FF0000"/>
          </a:solidFill>
          <a:ln w="9525">
            <a:solidFill>
              <a:srgbClr val="FF0000"/>
            </a:solidFill>
            <a:miter lim="800000"/>
            <a:headEnd/>
            <a:tailEnd/>
          </a:ln>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altLang="en-US" sz="800" b="1" i="0" u="none" strike="noStrike" kern="0" cap="none" spc="0" normalizeH="0" baseline="0" noProof="0" dirty="0">
                <a:ln>
                  <a:noFill/>
                </a:ln>
                <a:solidFill>
                  <a:prstClr val="white"/>
                </a:solidFill>
                <a:effectLst/>
                <a:uLnTx/>
                <a:uFillTx/>
                <a:latin typeface="Arial" panose="020B0604020202020204" pitchFamily="34" charset="0"/>
              </a:rPr>
              <a:t>Cabling</a:t>
            </a:r>
          </a:p>
        </p:txBody>
      </p:sp>
      <p:sp>
        <p:nvSpPr>
          <p:cNvPr id="25" name="TextBox 24">
            <a:extLst>
              <a:ext uri="{FF2B5EF4-FFF2-40B4-BE49-F238E27FC236}">
                <a16:creationId xmlns:a16="http://schemas.microsoft.com/office/drawing/2014/main" id="{E6DB651A-8BE1-E359-9586-AD7BDB2C92EF}"/>
              </a:ext>
            </a:extLst>
          </p:cNvPr>
          <p:cNvSpPr txBox="1">
            <a:spLocks noChangeArrowheads="1"/>
          </p:cNvSpPr>
          <p:nvPr/>
        </p:nvSpPr>
        <p:spPr bwMode="auto">
          <a:xfrm>
            <a:off x="4482307" y="4317722"/>
            <a:ext cx="933269" cy="215444"/>
          </a:xfrm>
          <a:prstGeom prst="rect">
            <a:avLst/>
          </a:prstGeom>
          <a:solidFill>
            <a:srgbClr val="FF0000"/>
          </a:solidFill>
          <a:ln w="9525">
            <a:solidFill>
              <a:srgbClr val="FF0000"/>
            </a:solidFill>
            <a:miter lim="800000"/>
            <a:headEnd/>
            <a:tailEnd/>
          </a:ln>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altLang="en-US" sz="800" b="1" i="0" u="none" strike="noStrike" kern="0" cap="none" spc="0" normalizeH="0" baseline="0" noProof="0" dirty="0">
                <a:ln>
                  <a:noFill/>
                </a:ln>
                <a:solidFill>
                  <a:prstClr val="white"/>
                </a:solidFill>
                <a:effectLst/>
                <a:uLnTx/>
                <a:uFillTx/>
                <a:latin typeface="Arial" panose="020B0604020202020204" pitchFamily="34" charset="0"/>
              </a:rPr>
              <a:t>Coil fabrication</a:t>
            </a:r>
          </a:p>
        </p:txBody>
      </p:sp>
      <p:sp>
        <p:nvSpPr>
          <p:cNvPr id="26" name="TextBox 25">
            <a:extLst>
              <a:ext uri="{FF2B5EF4-FFF2-40B4-BE49-F238E27FC236}">
                <a16:creationId xmlns:a16="http://schemas.microsoft.com/office/drawing/2014/main" id="{5FCF7B2C-10D2-02C6-2663-18DEF80028EE}"/>
              </a:ext>
            </a:extLst>
          </p:cNvPr>
          <p:cNvSpPr txBox="1">
            <a:spLocks noChangeArrowheads="1"/>
          </p:cNvSpPr>
          <p:nvPr/>
        </p:nvSpPr>
        <p:spPr bwMode="auto">
          <a:xfrm>
            <a:off x="3492478" y="3270789"/>
            <a:ext cx="933269" cy="215444"/>
          </a:xfrm>
          <a:prstGeom prst="rect">
            <a:avLst/>
          </a:prstGeom>
          <a:solidFill>
            <a:srgbClr val="FF0000"/>
          </a:solidFill>
          <a:ln w="9525">
            <a:solidFill>
              <a:srgbClr val="FF0000"/>
            </a:solidFill>
            <a:miter lim="800000"/>
            <a:headEnd/>
            <a:tailEnd/>
          </a:ln>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altLang="en-US" sz="800" b="1" i="0" u="none" strike="noStrike" kern="0" cap="none" spc="0" normalizeH="0" baseline="0" noProof="0" dirty="0">
                <a:ln>
                  <a:noFill/>
                </a:ln>
                <a:solidFill>
                  <a:prstClr val="white"/>
                </a:solidFill>
                <a:effectLst/>
                <a:uLnTx/>
                <a:uFillTx/>
                <a:latin typeface="Arial" panose="020B0604020202020204" pitchFamily="34" charset="0"/>
              </a:rPr>
              <a:t>Coil fabrication</a:t>
            </a:r>
          </a:p>
        </p:txBody>
      </p:sp>
      <p:cxnSp>
        <p:nvCxnSpPr>
          <p:cNvPr id="29" name="Straight Arrow Connector 28">
            <a:extLst>
              <a:ext uri="{FF2B5EF4-FFF2-40B4-BE49-F238E27FC236}">
                <a16:creationId xmlns:a16="http://schemas.microsoft.com/office/drawing/2014/main" id="{B046E9F1-521E-0530-AE9E-3F9788C3B37C}"/>
              </a:ext>
            </a:extLst>
          </p:cNvPr>
          <p:cNvCxnSpPr>
            <a:cxnSpLocks/>
          </p:cNvCxnSpPr>
          <p:nvPr/>
        </p:nvCxnSpPr>
        <p:spPr>
          <a:xfrm flipH="1">
            <a:off x="2682082" y="4227467"/>
            <a:ext cx="1722256" cy="0"/>
          </a:xfrm>
          <a:prstGeom prst="straightConnector1">
            <a:avLst/>
          </a:prstGeom>
          <a:noFill/>
          <a:ln w="9525" cap="flat" cmpd="sng" algn="ctr">
            <a:solidFill>
              <a:sysClr val="window" lastClr="FFFFFF"/>
            </a:solidFill>
            <a:prstDash val="solid"/>
            <a:tailEnd type="triangle" w="lg" len="lg"/>
          </a:ln>
          <a:effectLst/>
        </p:spPr>
      </p:cxnSp>
      <p:sp>
        <p:nvSpPr>
          <p:cNvPr id="33" name="TextBox 32">
            <a:extLst>
              <a:ext uri="{FF2B5EF4-FFF2-40B4-BE49-F238E27FC236}">
                <a16:creationId xmlns:a16="http://schemas.microsoft.com/office/drawing/2014/main" id="{0B17F211-5E00-3C97-67E1-DAAC0CB311BF}"/>
              </a:ext>
            </a:extLst>
          </p:cNvPr>
          <p:cNvSpPr txBox="1">
            <a:spLocks noChangeArrowheads="1"/>
          </p:cNvSpPr>
          <p:nvPr/>
        </p:nvSpPr>
        <p:spPr bwMode="auto">
          <a:xfrm>
            <a:off x="1056889" y="4377839"/>
            <a:ext cx="1043876" cy="215444"/>
          </a:xfrm>
          <a:prstGeom prst="rect">
            <a:avLst/>
          </a:prstGeom>
          <a:solidFill>
            <a:srgbClr val="FF0000"/>
          </a:solidFill>
          <a:ln w="9525">
            <a:solidFill>
              <a:srgbClr val="FF0000"/>
            </a:solidFill>
            <a:miter lim="800000"/>
            <a:headEnd/>
            <a:tailEnd/>
          </a:ln>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altLang="en-US" sz="800" b="1" i="0" u="none" strike="noStrike" kern="0" cap="none" spc="0" normalizeH="0" baseline="0" noProof="0" dirty="0">
                <a:ln>
                  <a:noFill/>
                </a:ln>
                <a:solidFill>
                  <a:prstClr val="white"/>
                </a:solidFill>
                <a:effectLst/>
                <a:uLnTx/>
                <a:uFillTx/>
                <a:latin typeface="Arial" panose="020B0604020202020204" pitchFamily="34" charset="0"/>
              </a:rPr>
              <a:t>Magnet assembly</a:t>
            </a:r>
          </a:p>
        </p:txBody>
      </p:sp>
      <p:sp>
        <p:nvSpPr>
          <p:cNvPr id="34" name="TextBox 33">
            <a:extLst>
              <a:ext uri="{FF2B5EF4-FFF2-40B4-BE49-F238E27FC236}">
                <a16:creationId xmlns:a16="http://schemas.microsoft.com/office/drawing/2014/main" id="{47B8E70F-1F18-1CAA-CD92-4DF8EA548E87}"/>
              </a:ext>
            </a:extLst>
          </p:cNvPr>
          <p:cNvSpPr txBox="1">
            <a:spLocks noChangeArrowheads="1"/>
          </p:cNvSpPr>
          <p:nvPr/>
        </p:nvSpPr>
        <p:spPr bwMode="auto">
          <a:xfrm>
            <a:off x="4473442" y="4583344"/>
            <a:ext cx="769763" cy="215444"/>
          </a:xfrm>
          <a:prstGeom prst="rect">
            <a:avLst/>
          </a:prstGeom>
          <a:solidFill>
            <a:srgbClr val="FF0000"/>
          </a:solidFill>
          <a:ln w="9525">
            <a:solidFill>
              <a:srgbClr val="FF0000"/>
            </a:solidFill>
            <a:miter lim="800000"/>
            <a:headEnd/>
            <a:tailEnd/>
          </a:ln>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altLang="en-US" sz="800" b="1" i="0" u="none" strike="noStrike" kern="0" cap="none" spc="0" normalizeH="0" baseline="0" noProof="0" dirty="0">
                <a:ln>
                  <a:noFill/>
                </a:ln>
                <a:solidFill>
                  <a:prstClr val="white"/>
                </a:solidFill>
                <a:effectLst/>
                <a:uLnTx/>
                <a:uFillTx/>
                <a:latin typeface="Arial" panose="020B0604020202020204" pitchFamily="34" charset="0"/>
              </a:rPr>
              <a:t>Vertical test</a:t>
            </a:r>
          </a:p>
        </p:txBody>
      </p:sp>
      <p:sp>
        <p:nvSpPr>
          <p:cNvPr id="35" name="TextBox 34">
            <a:extLst>
              <a:ext uri="{FF2B5EF4-FFF2-40B4-BE49-F238E27FC236}">
                <a16:creationId xmlns:a16="http://schemas.microsoft.com/office/drawing/2014/main" id="{4B3FAE8F-93E0-2547-811E-F9C1A3EF620D}"/>
              </a:ext>
            </a:extLst>
          </p:cNvPr>
          <p:cNvSpPr txBox="1">
            <a:spLocks noChangeArrowheads="1"/>
          </p:cNvSpPr>
          <p:nvPr/>
        </p:nvSpPr>
        <p:spPr bwMode="auto">
          <a:xfrm>
            <a:off x="3495595" y="3541558"/>
            <a:ext cx="2760692" cy="215444"/>
          </a:xfrm>
          <a:prstGeom prst="rect">
            <a:avLst/>
          </a:prstGeom>
          <a:solidFill>
            <a:srgbClr val="FF0000"/>
          </a:solidFill>
          <a:ln w="9525">
            <a:solidFill>
              <a:srgbClr val="FF0000"/>
            </a:solidFill>
            <a:miter lim="800000"/>
            <a:headEnd/>
            <a:tailEnd/>
          </a:ln>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altLang="en-US" sz="800" b="1" i="0" u="none" strike="noStrike" kern="0" cap="none" spc="0" normalizeH="0" baseline="0" noProof="0" dirty="0">
                <a:ln>
                  <a:noFill/>
                </a:ln>
                <a:solidFill>
                  <a:prstClr val="white"/>
                </a:solidFill>
                <a:effectLst/>
                <a:uLnTx/>
                <a:uFillTx/>
                <a:latin typeface="Arial" panose="020B0604020202020204" pitchFamily="34" charset="0"/>
              </a:rPr>
              <a:t>Cold mass assembly, cryostating and horizontal test</a:t>
            </a:r>
          </a:p>
        </p:txBody>
      </p:sp>
      <p:cxnSp>
        <p:nvCxnSpPr>
          <p:cNvPr id="36" name="Straight Arrow Connector 35">
            <a:extLst>
              <a:ext uri="{FF2B5EF4-FFF2-40B4-BE49-F238E27FC236}">
                <a16:creationId xmlns:a16="http://schemas.microsoft.com/office/drawing/2014/main" id="{370642E1-700D-772D-6D36-DA31CDC8EE29}"/>
              </a:ext>
            </a:extLst>
          </p:cNvPr>
          <p:cNvCxnSpPr>
            <a:cxnSpLocks/>
          </p:cNvCxnSpPr>
          <p:nvPr/>
        </p:nvCxnSpPr>
        <p:spPr>
          <a:xfrm>
            <a:off x="4000378" y="3854618"/>
            <a:ext cx="3987129" cy="10106"/>
          </a:xfrm>
          <a:prstGeom prst="straightConnector1">
            <a:avLst/>
          </a:prstGeom>
          <a:noFill/>
          <a:ln w="9525" cap="flat" cmpd="sng" algn="ctr">
            <a:solidFill>
              <a:sysClr val="window" lastClr="FFFFFF"/>
            </a:solidFill>
            <a:prstDash val="solid"/>
            <a:tailEnd type="triangle" w="lg" len="lg"/>
          </a:ln>
          <a:effectLst/>
        </p:spPr>
      </p:cxnSp>
      <p:cxnSp>
        <p:nvCxnSpPr>
          <p:cNvPr id="38" name="Straight Arrow Connector 37">
            <a:extLst>
              <a:ext uri="{FF2B5EF4-FFF2-40B4-BE49-F238E27FC236}">
                <a16:creationId xmlns:a16="http://schemas.microsoft.com/office/drawing/2014/main" id="{EB40760E-C64B-1528-5896-7DD3EEB8A20E}"/>
              </a:ext>
            </a:extLst>
          </p:cNvPr>
          <p:cNvCxnSpPr>
            <a:cxnSpLocks/>
            <a:endCxn id="9" idx="3"/>
          </p:cNvCxnSpPr>
          <p:nvPr/>
        </p:nvCxnSpPr>
        <p:spPr>
          <a:xfrm flipH="1" flipV="1">
            <a:off x="4010819" y="3899648"/>
            <a:ext cx="414928" cy="142646"/>
          </a:xfrm>
          <a:prstGeom prst="straightConnector1">
            <a:avLst/>
          </a:prstGeom>
          <a:noFill/>
          <a:ln w="9525" cap="flat" cmpd="sng" algn="ctr">
            <a:solidFill>
              <a:sysClr val="window" lastClr="FFFFFF"/>
            </a:solidFill>
            <a:prstDash val="solid"/>
            <a:tailEnd type="triangle" w="lg" len="lg"/>
          </a:ln>
          <a:effectLst/>
        </p:spPr>
      </p:cxnSp>
      <p:cxnSp>
        <p:nvCxnSpPr>
          <p:cNvPr id="41" name="Straight Arrow Connector 40">
            <a:extLst>
              <a:ext uri="{FF2B5EF4-FFF2-40B4-BE49-F238E27FC236}">
                <a16:creationId xmlns:a16="http://schemas.microsoft.com/office/drawing/2014/main" id="{64D664E2-BFB7-B0E5-A3C4-D6AFFCD27869}"/>
              </a:ext>
            </a:extLst>
          </p:cNvPr>
          <p:cNvCxnSpPr>
            <a:cxnSpLocks/>
          </p:cNvCxnSpPr>
          <p:nvPr/>
        </p:nvCxnSpPr>
        <p:spPr>
          <a:xfrm flipV="1">
            <a:off x="2694782" y="4320517"/>
            <a:ext cx="1812925" cy="6649"/>
          </a:xfrm>
          <a:prstGeom prst="straightConnector1">
            <a:avLst/>
          </a:prstGeom>
          <a:noFill/>
          <a:ln w="9525" cap="flat" cmpd="sng" algn="ctr">
            <a:solidFill>
              <a:sysClr val="window" lastClr="FFFFFF"/>
            </a:solidFill>
            <a:prstDash val="solid"/>
            <a:tailEnd type="triangle" w="lg" len="lg"/>
          </a:ln>
          <a:effectLst/>
        </p:spPr>
      </p:cxnSp>
      <p:sp>
        <p:nvSpPr>
          <p:cNvPr id="12" name="Footer Placeholder 3">
            <a:extLst>
              <a:ext uri="{FF2B5EF4-FFF2-40B4-BE49-F238E27FC236}">
                <a16:creationId xmlns:a16="http://schemas.microsoft.com/office/drawing/2014/main" id="{582B76AF-2B14-8413-0DAB-66AFC8EE8A4D}"/>
              </a:ext>
            </a:extLst>
          </p:cNvPr>
          <p:cNvSpPr>
            <a:spLocks noGrp="1"/>
          </p:cNvSpPr>
          <p:nvPr>
            <p:ph type="ftr" sz="quarter" idx="11"/>
          </p:nvPr>
        </p:nvSpPr>
        <p:spPr>
          <a:xfrm>
            <a:off x="2540000" y="6547680"/>
            <a:ext cx="8836000" cy="441319"/>
          </a:xfrm>
        </p:spPr>
        <p:txBody>
          <a:bodyPr/>
          <a:lstStyle/>
          <a:p>
            <a:r>
              <a:rPr lang="es-ES"/>
              <a:t>Susana Izquierdo Bermudez, </a:t>
            </a:r>
            <a:r>
              <a:rPr lang="en-US"/>
              <a:t>IPAC2026</a:t>
            </a:r>
            <a:endParaRPr lang="en-GB"/>
          </a:p>
          <a:p>
            <a:endParaRPr lang="en-GB" dirty="0"/>
          </a:p>
        </p:txBody>
      </p:sp>
    </p:spTree>
    <p:extLst>
      <p:ext uri="{BB962C8B-B14F-4D97-AF65-F5344CB8AC3E}">
        <p14:creationId xmlns:p14="http://schemas.microsoft.com/office/powerpoint/2010/main" val="137108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9"/>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par>
                          <p:cTn id="23" fill="hold">
                            <p:stCondLst>
                              <p:cond delay="0"/>
                            </p:stCondLst>
                            <p:childTnLst>
                              <p:par>
                                <p:cTn id="24" presetID="1" presetClass="entr" presetSubtype="0" fill="hold" grpId="0" nodeType="afterEffect">
                                  <p:stCondLst>
                                    <p:cond delay="0"/>
                                  </p:stCondLst>
                                  <p:childTnLst>
                                    <p:set>
                                      <p:cBhvr>
                                        <p:cTn id="25" dur="1" fill="hold">
                                          <p:stCondLst>
                                            <p:cond delay="0"/>
                                          </p:stCondLst>
                                        </p:cTn>
                                        <p:tgtEl>
                                          <p:spTgt spid="33"/>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41"/>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34"/>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8"/>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35"/>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5" grpId="0" animBg="1"/>
      <p:bldP spid="26" grpId="0" animBg="1"/>
      <p:bldP spid="33" grpId="0" animBg="1"/>
      <p:bldP spid="34" grpId="0" animBg="1"/>
      <p:bldP spid="3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10DBE-E245-1D2D-BA35-8D6DCB68516D}"/>
              </a:ext>
            </a:extLst>
          </p:cNvPr>
          <p:cNvSpPr>
            <a:spLocks noGrp="1"/>
          </p:cNvSpPr>
          <p:nvPr>
            <p:ph type="title"/>
          </p:nvPr>
        </p:nvSpPr>
        <p:spPr/>
        <p:txBody>
          <a:bodyPr/>
          <a:lstStyle/>
          <a:p>
            <a:r>
              <a:rPr lang="en-US" dirty="0"/>
              <a:t>MQXFB: Production status</a:t>
            </a:r>
            <a:endParaRPr lang="en-GB" dirty="0"/>
          </a:p>
        </p:txBody>
      </p:sp>
      <p:sp>
        <p:nvSpPr>
          <p:cNvPr id="4" name="Footer Placeholder 3">
            <a:extLst>
              <a:ext uri="{FF2B5EF4-FFF2-40B4-BE49-F238E27FC236}">
                <a16:creationId xmlns:a16="http://schemas.microsoft.com/office/drawing/2014/main" id="{4FC116BF-1237-7208-3C80-17A696374BAD}"/>
              </a:ext>
            </a:extLst>
          </p:cNvPr>
          <p:cNvSpPr>
            <a:spLocks noGrp="1"/>
          </p:cNvSpPr>
          <p:nvPr>
            <p:ph type="ftr" sz="quarter" idx="11"/>
          </p:nvPr>
        </p:nvSpPr>
        <p:spPr/>
        <p:txBody>
          <a:bodyPr/>
          <a:lstStyle/>
          <a:p>
            <a:r>
              <a:rPr lang="es-ES"/>
              <a:t>Susana Izquierdo Bermudez, </a:t>
            </a:r>
            <a:r>
              <a:rPr lang="en-US"/>
              <a:t>IPAC2026</a:t>
            </a:r>
            <a:endParaRPr lang="en-GB"/>
          </a:p>
          <a:p>
            <a:endParaRPr lang="en-GB" dirty="0"/>
          </a:p>
        </p:txBody>
      </p:sp>
      <p:sp>
        <p:nvSpPr>
          <p:cNvPr id="5" name="Slide Number Placeholder 4">
            <a:extLst>
              <a:ext uri="{FF2B5EF4-FFF2-40B4-BE49-F238E27FC236}">
                <a16:creationId xmlns:a16="http://schemas.microsoft.com/office/drawing/2014/main" id="{DD751557-88E1-63E4-6217-8D7F1827CBC2}"/>
              </a:ext>
            </a:extLst>
          </p:cNvPr>
          <p:cNvSpPr>
            <a:spLocks noGrp="1"/>
          </p:cNvSpPr>
          <p:nvPr>
            <p:ph type="sldNum" sz="quarter" idx="12"/>
          </p:nvPr>
        </p:nvSpPr>
        <p:spPr/>
        <p:txBody>
          <a:bodyPr/>
          <a:lstStyle/>
          <a:p>
            <a:fld id="{BFDCA1C4-9514-7B4F-976F-D92F7E296653}" type="slidenum">
              <a:rPr lang="fr-FR" smtClean="0"/>
              <a:pPr/>
              <a:t>11</a:t>
            </a:fld>
            <a:endParaRPr lang="fr-FR"/>
          </a:p>
        </p:txBody>
      </p:sp>
      <p:pic>
        <p:nvPicPr>
          <p:cNvPr id="6" name="Picture 5">
            <a:extLst>
              <a:ext uri="{FF2B5EF4-FFF2-40B4-BE49-F238E27FC236}">
                <a16:creationId xmlns:a16="http://schemas.microsoft.com/office/drawing/2014/main" id="{9971F6CA-148B-3093-04B6-30D5DBFB1B95}"/>
              </a:ext>
            </a:extLst>
          </p:cNvPr>
          <p:cNvPicPr>
            <a:picLocks noChangeAspect="1"/>
          </p:cNvPicPr>
          <p:nvPr/>
        </p:nvPicPr>
        <p:blipFill>
          <a:blip r:embed="rId2"/>
          <a:srcRect r="13509"/>
          <a:stretch/>
        </p:blipFill>
        <p:spPr>
          <a:xfrm>
            <a:off x="7059639" y="2262104"/>
            <a:ext cx="3935524" cy="2561924"/>
          </a:xfrm>
          <a:prstGeom prst="rect">
            <a:avLst/>
          </a:prstGeom>
        </p:spPr>
      </p:pic>
      <p:pic>
        <p:nvPicPr>
          <p:cNvPr id="8" name="Image 1" descr="Une image contenant intérieur, acier, bâtiment, usine&#10;&#10;Description générée automatiquement">
            <a:extLst>
              <a:ext uri="{FF2B5EF4-FFF2-40B4-BE49-F238E27FC236}">
                <a16:creationId xmlns:a16="http://schemas.microsoft.com/office/drawing/2014/main" id="{F8AF80D8-9BF9-5E40-A85F-83F513BBB752}"/>
              </a:ext>
            </a:extLst>
          </p:cNvPr>
          <p:cNvPicPr>
            <a:picLocks noChangeAspect="1"/>
          </p:cNvPicPr>
          <p:nvPr/>
        </p:nvPicPr>
        <p:blipFill rotWithShape="1">
          <a:blip r:embed="rId3">
            <a:extLst>
              <a:ext uri="{28A0092B-C50C-407E-A947-70E740481C1C}">
                <a14:useLocalDpi xmlns:a14="http://schemas.microsoft.com/office/drawing/2010/main" val="0"/>
              </a:ext>
            </a:extLst>
          </a:blip>
          <a:srcRect l="25615" t="47762" r="-7796" b="10552"/>
          <a:stretch/>
        </p:blipFill>
        <p:spPr>
          <a:xfrm>
            <a:off x="551384" y="2252218"/>
            <a:ext cx="6724279" cy="2558175"/>
          </a:xfrm>
          <a:prstGeom prst="rect">
            <a:avLst/>
          </a:prstGeom>
          <a:noFill/>
        </p:spPr>
      </p:pic>
      <p:graphicFrame>
        <p:nvGraphicFramePr>
          <p:cNvPr id="10" name="Table 9">
            <a:extLst>
              <a:ext uri="{FF2B5EF4-FFF2-40B4-BE49-F238E27FC236}">
                <a16:creationId xmlns:a16="http://schemas.microsoft.com/office/drawing/2014/main" id="{21CFFF0D-151A-64A6-5F8B-D6924C851F05}"/>
              </a:ext>
            </a:extLst>
          </p:cNvPr>
          <p:cNvGraphicFramePr>
            <a:graphicFrameLocks noGrp="1"/>
          </p:cNvGraphicFramePr>
          <p:nvPr>
            <p:extLst>
              <p:ext uri="{D42A27DB-BD31-4B8C-83A1-F6EECF244321}">
                <p14:modId xmlns:p14="http://schemas.microsoft.com/office/powerpoint/2010/main" val="1438771069"/>
              </p:ext>
            </p:extLst>
          </p:nvPr>
        </p:nvGraphicFramePr>
        <p:xfrm>
          <a:off x="10763250" y="5455749"/>
          <a:ext cx="1428750" cy="600075"/>
        </p:xfrm>
        <a:graphic>
          <a:graphicData uri="http://schemas.openxmlformats.org/drawingml/2006/table">
            <a:tbl>
              <a:tblPr/>
              <a:tblGrid>
                <a:gridCol w="1428750">
                  <a:extLst>
                    <a:ext uri="{9D8B030D-6E8A-4147-A177-3AD203B41FA5}">
                      <a16:colId xmlns:a16="http://schemas.microsoft.com/office/drawing/2014/main" val="3636528415"/>
                    </a:ext>
                  </a:extLst>
                </a:gridCol>
              </a:tblGrid>
              <a:tr h="200025">
                <a:tc>
                  <a:txBody>
                    <a:bodyPr/>
                    <a:lstStyle/>
                    <a:p>
                      <a:pPr algn="ctr" fontAlgn="b">
                        <a:buNone/>
                      </a:pPr>
                      <a:r>
                        <a:rPr lang="en-GB" sz="1200" b="0" i="0" u="none" strike="noStrike">
                          <a:solidFill>
                            <a:srgbClr val="000000"/>
                          </a:solidFill>
                          <a:effectLst/>
                          <a:latin typeface="Calibri" panose="020F0502020204030204" pitchFamily="34" charset="0"/>
                        </a:rPr>
                        <a:t>Completed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3274756463"/>
                  </a:ext>
                </a:extLst>
              </a:tr>
              <a:tr h="200025">
                <a:tc>
                  <a:txBody>
                    <a:bodyPr/>
                    <a:lstStyle/>
                    <a:p>
                      <a:pPr algn="ctr" fontAlgn="b">
                        <a:buNone/>
                      </a:pPr>
                      <a:r>
                        <a:rPr lang="en-GB" sz="1200" b="0" i="0" u="none" strike="noStrike" dirty="0">
                          <a:solidFill>
                            <a:srgbClr val="000000"/>
                          </a:solidFill>
                          <a:effectLst/>
                          <a:latin typeface="Calibri" panose="020F0502020204030204" pitchFamily="34" charset="0"/>
                        </a:rPr>
                        <a:t>Ongoing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4971686"/>
                  </a:ext>
                </a:extLst>
              </a:tr>
              <a:tr h="200025">
                <a:tc>
                  <a:txBody>
                    <a:bodyPr/>
                    <a:lstStyle/>
                    <a:p>
                      <a:pPr algn="ctr" fontAlgn="b">
                        <a:buNone/>
                      </a:pPr>
                      <a:r>
                        <a:rPr lang="en-GB" sz="1200" b="0" i="0" u="none" strike="noStrike" dirty="0">
                          <a:solidFill>
                            <a:srgbClr val="000000"/>
                          </a:solidFill>
                          <a:effectLst/>
                          <a:latin typeface="Calibri" panose="020F0502020204030204" pitchFamily="34" charset="0"/>
                        </a:rPr>
                        <a:t>To-do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4154942860"/>
                  </a:ext>
                </a:extLst>
              </a:tr>
            </a:tbl>
          </a:graphicData>
        </a:graphic>
      </p:graphicFrame>
      <p:sp>
        <p:nvSpPr>
          <p:cNvPr id="11" name="TextBox 10">
            <a:extLst>
              <a:ext uri="{FF2B5EF4-FFF2-40B4-BE49-F238E27FC236}">
                <a16:creationId xmlns:a16="http://schemas.microsoft.com/office/drawing/2014/main" id="{39AA8D47-D713-4DB0-58C3-86B220505712}"/>
              </a:ext>
            </a:extLst>
          </p:cNvPr>
          <p:cNvSpPr txBox="1"/>
          <p:nvPr/>
        </p:nvSpPr>
        <p:spPr>
          <a:xfrm>
            <a:off x="9460091" y="6215576"/>
            <a:ext cx="1915909" cy="307777"/>
          </a:xfrm>
          <a:prstGeom prst="rect">
            <a:avLst/>
          </a:prstGeom>
          <a:noFill/>
        </p:spPr>
        <p:txBody>
          <a:bodyPr wrap="none" rtlCol="0">
            <a:spAutoFit/>
          </a:bodyPr>
          <a:lstStyle/>
          <a:p>
            <a:r>
              <a:rPr lang="en-US" sz="1400" dirty="0">
                <a:solidFill>
                  <a:schemeClr val="bg1">
                    <a:lumMod val="65000"/>
                  </a:schemeClr>
                </a:solidFill>
              </a:rPr>
              <a:t>Grey indicates spares</a:t>
            </a:r>
            <a:endParaRPr lang="en-GB" sz="1400" dirty="0">
              <a:solidFill>
                <a:schemeClr val="bg1">
                  <a:lumMod val="65000"/>
                </a:schemeClr>
              </a:solidFill>
            </a:endParaRPr>
          </a:p>
        </p:txBody>
      </p:sp>
      <p:sp>
        <p:nvSpPr>
          <p:cNvPr id="12" name="Content Placeholder 2">
            <a:extLst>
              <a:ext uri="{FF2B5EF4-FFF2-40B4-BE49-F238E27FC236}">
                <a16:creationId xmlns:a16="http://schemas.microsoft.com/office/drawing/2014/main" id="{D180ECAD-7083-7626-6DC3-F51DA82EA176}"/>
              </a:ext>
            </a:extLst>
          </p:cNvPr>
          <p:cNvSpPr txBox="1">
            <a:spLocks/>
          </p:cNvSpPr>
          <p:nvPr/>
        </p:nvSpPr>
        <p:spPr>
          <a:xfrm>
            <a:off x="741083" y="1129711"/>
            <a:ext cx="10841318" cy="979496"/>
          </a:xfrm>
          <a:prstGeom prst="rect">
            <a:avLst/>
          </a:prstGeom>
        </p:spPr>
        <p:txBody>
          <a:bodyPr vert="horz" lIns="0" tIns="0" rIns="0" bIns="0" rtlCol="0">
            <a:normAutofit/>
          </a:bodyPr>
          <a:lstStyle>
            <a:lvl1pPr marL="342900" indent="-342900" algn="l" defTabSz="457200" rtl="0" eaLnBrk="1" latinLnBrk="0" hangingPunct="1">
              <a:spcBef>
                <a:spcPct val="20000"/>
              </a:spcBef>
              <a:buClr>
                <a:schemeClr val="accent6"/>
              </a:buClr>
              <a:buFont typeface="Wingdings" charset="2"/>
              <a:buChar char="§"/>
              <a:defRPr sz="2800" kern="1200">
                <a:solidFill>
                  <a:schemeClr val="tx1"/>
                </a:solidFill>
                <a:latin typeface="+mn-lt"/>
                <a:ea typeface="+mn-ea"/>
                <a:cs typeface="+mn-cs"/>
              </a:defRPr>
            </a:lvl1pPr>
            <a:lvl2pPr marL="742950" indent="-285750" algn="l" defTabSz="457200" rtl="0" eaLnBrk="1" latinLnBrk="0" hangingPunct="1">
              <a:spcBef>
                <a:spcPct val="20000"/>
              </a:spcBef>
              <a:buClr>
                <a:schemeClr val="accent6"/>
              </a:buClr>
              <a:buFont typeface="Wingdings" charset="2"/>
              <a:buChar char="§"/>
              <a:defRPr sz="2400" kern="1200">
                <a:solidFill>
                  <a:schemeClr val="tx1"/>
                </a:solidFill>
                <a:latin typeface="+mn-lt"/>
                <a:ea typeface="+mn-ea"/>
                <a:cs typeface="+mn-cs"/>
              </a:defRPr>
            </a:lvl2pPr>
            <a:lvl3pPr marL="1143000" indent="-228600" algn="l" defTabSz="457200" rtl="0" eaLnBrk="1" latinLnBrk="0" hangingPunct="1">
              <a:spcBef>
                <a:spcPct val="20000"/>
              </a:spcBef>
              <a:buClr>
                <a:schemeClr val="accent6"/>
              </a:buClr>
              <a:buFont typeface="Wingdings" charset="2"/>
              <a:buChar char="§"/>
              <a:defRPr sz="2000" kern="1200">
                <a:solidFill>
                  <a:schemeClr val="tx1"/>
                </a:solidFill>
                <a:latin typeface="+mn-lt"/>
                <a:ea typeface="+mn-ea"/>
                <a:cs typeface="+mn-cs"/>
              </a:defRPr>
            </a:lvl3pPr>
            <a:lvl4pPr marL="1600200" indent="-228600" algn="l" defTabSz="457200" rtl="0" eaLnBrk="1" latinLnBrk="0" hangingPunct="1">
              <a:spcBef>
                <a:spcPct val="20000"/>
              </a:spcBef>
              <a:buClr>
                <a:schemeClr val="accent6"/>
              </a:buClr>
              <a:buFont typeface="Wingdings" charset="2"/>
              <a:buChar char="§"/>
              <a:defRPr sz="1800" kern="1200">
                <a:solidFill>
                  <a:schemeClr val="tx1"/>
                </a:solidFill>
                <a:latin typeface="+mn-lt"/>
                <a:ea typeface="+mn-ea"/>
                <a:cs typeface="+mn-cs"/>
              </a:defRPr>
            </a:lvl4pPr>
            <a:lvl5pPr marL="2057400" indent="-228600" algn="l" defTabSz="457200" rtl="0" eaLnBrk="1" latinLnBrk="0" hangingPunct="1">
              <a:spcBef>
                <a:spcPct val="20000"/>
              </a:spcBef>
              <a:buClr>
                <a:schemeClr val="accent6"/>
              </a:buClr>
              <a:buFont typeface="Wingdings" charset="2"/>
              <a:buChar char="§"/>
              <a:defRPr sz="16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defRPr/>
            </a:pPr>
            <a:r>
              <a:rPr lang="en-GB" sz="1800" dirty="0">
                <a:cs typeface="Consolas" panose="020B0609020204030204" pitchFamily="49" charset="0"/>
              </a:rPr>
              <a:t>MQXFB coil and magnet fabrication is now completed</a:t>
            </a:r>
          </a:p>
          <a:p>
            <a:pPr lvl="1">
              <a:defRPr/>
            </a:pPr>
            <a:r>
              <a:rPr lang="en-GB" sz="1800" dirty="0">
                <a:cs typeface="Consolas" panose="020B0609020204030204" pitchFamily="49" charset="0"/>
              </a:rPr>
              <a:t>1 more magnet for installation needs to be tested, plus the two spares</a:t>
            </a:r>
          </a:p>
        </p:txBody>
      </p:sp>
      <p:graphicFrame>
        <p:nvGraphicFramePr>
          <p:cNvPr id="14" name="Table 13">
            <a:extLst>
              <a:ext uri="{FF2B5EF4-FFF2-40B4-BE49-F238E27FC236}">
                <a16:creationId xmlns:a16="http://schemas.microsoft.com/office/drawing/2014/main" id="{9341FAAE-1666-61D7-09D9-F2163D5D25EB}"/>
              </a:ext>
            </a:extLst>
          </p:cNvPr>
          <p:cNvGraphicFramePr>
            <a:graphicFrameLocks noGrp="1"/>
          </p:cNvGraphicFramePr>
          <p:nvPr>
            <p:extLst>
              <p:ext uri="{D42A27DB-BD31-4B8C-83A1-F6EECF244321}">
                <p14:modId xmlns:p14="http://schemas.microsoft.com/office/powerpoint/2010/main" val="1381420546"/>
              </p:ext>
            </p:extLst>
          </p:nvPr>
        </p:nvGraphicFramePr>
        <p:xfrm>
          <a:off x="162287" y="5082484"/>
          <a:ext cx="10560037" cy="1053216"/>
        </p:xfrm>
        <a:graphic>
          <a:graphicData uri="http://schemas.openxmlformats.org/drawingml/2006/table">
            <a:tbl>
              <a:tblPr/>
              <a:tblGrid>
                <a:gridCol w="876277">
                  <a:extLst>
                    <a:ext uri="{9D8B030D-6E8A-4147-A177-3AD203B41FA5}">
                      <a16:colId xmlns:a16="http://schemas.microsoft.com/office/drawing/2014/main" val="1661375065"/>
                    </a:ext>
                  </a:extLst>
                </a:gridCol>
                <a:gridCol w="242094">
                  <a:extLst>
                    <a:ext uri="{9D8B030D-6E8A-4147-A177-3AD203B41FA5}">
                      <a16:colId xmlns:a16="http://schemas.microsoft.com/office/drawing/2014/main" val="4270920005"/>
                    </a:ext>
                  </a:extLst>
                </a:gridCol>
                <a:gridCol w="242094">
                  <a:extLst>
                    <a:ext uri="{9D8B030D-6E8A-4147-A177-3AD203B41FA5}">
                      <a16:colId xmlns:a16="http://schemas.microsoft.com/office/drawing/2014/main" val="1309055607"/>
                    </a:ext>
                  </a:extLst>
                </a:gridCol>
                <a:gridCol w="242094">
                  <a:extLst>
                    <a:ext uri="{9D8B030D-6E8A-4147-A177-3AD203B41FA5}">
                      <a16:colId xmlns:a16="http://schemas.microsoft.com/office/drawing/2014/main" val="1549024418"/>
                    </a:ext>
                  </a:extLst>
                </a:gridCol>
                <a:gridCol w="242094">
                  <a:extLst>
                    <a:ext uri="{9D8B030D-6E8A-4147-A177-3AD203B41FA5}">
                      <a16:colId xmlns:a16="http://schemas.microsoft.com/office/drawing/2014/main" val="3884272464"/>
                    </a:ext>
                  </a:extLst>
                </a:gridCol>
                <a:gridCol w="242094">
                  <a:extLst>
                    <a:ext uri="{9D8B030D-6E8A-4147-A177-3AD203B41FA5}">
                      <a16:colId xmlns:a16="http://schemas.microsoft.com/office/drawing/2014/main" val="2596299953"/>
                    </a:ext>
                  </a:extLst>
                </a:gridCol>
                <a:gridCol w="242094">
                  <a:extLst>
                    <a:ext uri="{9D8B030D-6E8A-4147-A177-3AD203B41FA5}">
                      <a16:colId xmlns:a16="http://schemas.microsoft.com/office/drawing/2014/main" val="3436882115"/>
                    </a:ext>
                  </a:extLst>
                </a:gridCol>
                <a:gridCol w="242094">
                  <a:extLst>
                    <a:ext uri="{9D8B030D-6E8A-4147-A177-3AD203B41FA5}">
                      <a16:colId xmlns:a16="http://schemas.microsoft.com/office/drawing/2014/main" val="3715358262"/>
                    </a:ext>
                  </a:extLst>
                </a:gridCol>
                <a:gridCol w="242094">
                  <a:extLst>
                    <a:ext uri="{9D8B030D-6E8A-4147-A177-3AD203B41FA5}">
                      <a16:colId xmlns:a16="http://schemas.microsoft.com/office/drawing/2014/main" val="1269007083"/>
                    </a:ext>
                  </a:extLst>
                </a:gridCol>
                <a:gridCol w="242094">
                  <a:extLst>
                    <a:ext uri="{9D8B030D-6E8A-4147-A177-3AD203B41FA5}">
                      <a16:colId xmlns:a16="http://schemas.microsoft.com/office/drawing/2014/main" val="121482296"/>
                    </a:ext>
                  </a:extLst>
                </a:gridCol>
                <a:gridCol w="242094">
                  <a:extLst>
                    <a:ext uri="{9D8B030D-6E8A-4147-A177-3AD203B41FA5}">
                      <a16:colId xmlns:a16="http://schemas.microsoft.com/office/drawing/2014/main" val="3977837214"/>
                    </a:ext>
                  </a:extLst>
                </a:gridCol>
                <a:gridCol w="242094">
                  <a:extLst>
                    <a:ext uri="{9D8B030D-6E8A-4147-A177-3AD203B41FA5}">
                      <a16:colId xmlns:a16="http://schemas.microsoft.com/office/drawing/2014/main" val="3090654685"/>
                    </a:ext>
                  </a:extLst>
                </a:gridCol>
                <a:gridCol w="242094">
                  <a:extLst>
                    <a:ext uri="{9D8B030D-6E8A-4147-A177-3AD203B41FA5}">
                      <a16:colId xmlns:a16="http://schemas.microsoft.com/office/drawing/2014/main" val="3485482342"/>
                    </a:ext>
                  </a:extLst>
                </a:gridCol>
                <a:gridCol w="242094">
                  <a:extLst>
                    <a:ext uri="{9D8B030D-6E8A-4147-A177-3AD203B41FA5}">
                      <a16:colId xmlns:a16="http://schemas.microsoft.com/office/drawing/2014/main" val="2467510043"/>
                    </a:ext>
                  </a:extLst>
                </a:gridCol>
                <a:gridCol w="242094">
                  <a:extLst>
                    <a:ext uri="{9D8B030D-6E8A-4147-A177-3AD203B41FA5}">
                      <a16:colId xmlns:a16="http://schemas.microsoft.com/office/drawing/2014/main" val="2607548085"/>
                    </a:ext>
                  </a:extLst>
                </a:gridCol>
                <a:gridCol w="242094">
                  <a:extLst>
                    <a:ext uri="{9D8B030D-6E8A-4147-A177-3AD203B41FA5}">
                      <a16:colId xmlns:a16="http://schemas.microsoft.com/office/drawing/2014/main" val="4171186339"/>
                    </a:ext>
                  </a:extLst>
                </a:gridCol>
                <a:gridCol w="242094">
                  <a:extLst>
                    <a:ext uri="{9D8B030D-6E8A-4147-A177-3AD203B41FA5}">
                      <a16:colId xmlns:a16="http://schemas.microsoft.com/office/drawing/2014/main" val="1118977146"/>
                    </a:ext>
                  </a:extLst>
                </a:gridCol>
                <a:gridCol w="242094">
                  <a:extLst>
                    <a:ext uri="{9D8B030D-6E8A-4147-A177-3AD203B41FA5}">
                      <a16:colId xmlns:a16="http://schemas.microsoft.com/office/drawing/2014/main" val="2428263209"/>
                    </a:ext>
                  </a:extLst>
                </a:gridCol>
                <a:gridCol w="242094">
                  <a:extLst>
                    <a:ext uri="{9D8B030D-6E8A-4147-A177-3AD203B41FA5}">
                      <a16:colId xmlns:a16="http://schemas.microsoft.com/office/drawing/2014/main" val="3886371585"/>
                    </a:ext>
                  </a:extLst>
                </a:gridCol>
                <a:gridCol w="242094">
                  <a:extLst>
                    <a:ext uri="{9D8B030D-6E8A-4147-A177-3AD203B41FA5}">
                      <a16:colId xmlns:a16="http://schemas.microsoft.com/office/drawing/2014/main" val="319892016"/>
                    </a:ext>
                  </a:extLst>
                </a:gridCol>
                <a:gridCol w="242094">
                  <a:extLst>
                    <a:ext uri="{9D8B030D-6E8A-4147-A177-3AD203B41FA5}">
                      <a16:colId xmlns:a16="http://schemas.microsoft.com/office/drawing/2014/main" val="216621168"/>
                    </a:ext>
                  </a:extLst>
                </a:gridCol>
                <a:gridCol w="242094">
                  <a:extLst>
                    <a:ext uri="{9D8B030D-6E8A-4147-A177-3AD203B41FA5}">
                      <a16:colId xmlns:a16="http://schemas.microsoft.com/office/drawing/2014/main" val="4075250036"/>
                    </a:ext>
                  </a:extLst>
                </a:gridCol>
                <a:gridCol w="242094">
                  <a:extLst>
                    <a:ext uri="{9D8B030D-6E8A-4147-A177-3AD203B41FA5}">
                      <a16:colId xmlns:a16="http://schemas.microsoft.com/office/drawing/2014/main" val="3048375827"/>
                    </a:ext>
                  </a:extLst>
                </a:gridCol>
                <a:gridCol w="242094">
                  <a:extLst>
                    <a:ext uri="{9D8B030D-6E8A-4147-A177-3AD203B41FA5}">
                      <a16:colId xmlns:a16="http://schemas.microsoft.com/office/drawing/2014/main" val="3603624257"/>
                    </a:ext>
                  </a:extLst>
                </a:gridCol>
                <a:gridCol w="242094">
                  <a:extLst>
                    <a:ext uri="{9D8B030D-6E8A-4147-A177-3AD203B41FA5}">
                      <a16:colId xmlns:a16="http://schemas.microsoft.com/office/drawing/2014/main" val="1245675651"/>
                    </a:ext>
                  </a:extLst>
                </a:gridCol>
                <a:gridCol w="242094">
                  <a:extLst>
                    <a:ext uri="{9D8B030D-6E8A-4147-A177-3AD203B41FA5}">
                      <a16:colId xmlns:a16="http://schemas.microsoft.com/office/drawing/2014/main" val="4203597721"/>
                    </a:ext>
                  </a:extLst>
                </a:gridCol>
                <a:gridCol w="242094">
                  <a:extLst>
                    <a:ext uri="{9D8B030D-6E8A-4147-A177-3AD203B41FA5}">
                      <a16:colId xmlns:a16="http://schemas.microsoft.com/office/drawing/2014/main" val="3988502091"/>
                    </a:ext>
                  </a:extLst>
                </a:gridCol>
                <a:gridCol w="242094">
                  <a:extLst>
                    <a:ext uri="{9D8B030D-6E8A-4147-A177-3AD203B41FA5}">
                      <a16:colId xmlns:a16="http://schemas.microsoft.com/office/drawing/2014/main" val="3282330392"/>
                    </a:ext>
                  </a:extLst>
                </a:gridCol>
                <a:gridCol w="242094">
                  <a:extLst>
                    <a:ext uri="{9D8B030D-6E8A-4147-A177-3AD203B41FA5}">
                      <a16:colId xmlns:a16="http://schemas.microsoft.com/office/drawing/2014/main" val="1976940637"/>
                    </a:ext>
                  </a:extLst>
                </a:gridCol>
                <a:gridCol w="242094">
                  <a:extLst>
                    <a:ext uri="{9D8B030D-6E8A-4147-A177-3AD203B41FA5}">
                      <a16:colId xmlns:a16="http://schemas.microsoft.com/office/drawing/2014/main" val="2193958915"/>
                    </a:ext>
                  </a:extLst>
                </a:gridCol>
                <a:gridCol w="242094">
                  <a:extLst>
                    <a:ext uri="{9D8B030D-6E8A-4147-A177-3AD203B41FA5}">
                      <a16:colId xmlns:a16="http://schemas.microsoft.com/office/drawing/2014/main" val="2910103397"/>
                    </a:ext>
                  </a:extLst>
                </a:gridCol>
                <a:gridCol w="242094">
                  <a:extLst>
                    <a:ext uri="{9D8B030D-6E8A-4147-A177-3AD203B41FA5}">
                      <a16:colId xmlns:a16="http://schemas.microsoft.com/office/drawing/2014/main" val="4226549533"/>
                    </a:ext>
                  </a:extLst>
                </a:gridCol>
                <a:gridCol w="242094">
                  <a:extLst>
                    <a:ext uri="{9D8B030D-6E8A-4147-A177-3AD203B41FA5}">
                      <a16:colId xmlns:a16="http://schemas.microsoft.com/office/drawing/2014/main" val="1634649258"/>
                    </a:ext>
                  </a:extLst>
                </a:gridCol>
                <a:gridCol w="242094">
                  <a:extLst>
                    <a:ext uri="{9D8B030D-6E8A-4147-A177-3AD203B41FA5}">
                      <a16:colId xmlns:a16="http://schemas.microsoft.com/office/drawing/2014/main" val="1565347923"/>
                    </a:ext>
                  </a:extLst>
                </a:gridCol>
                <a:gridCol w="242094">
                  <a:extLst>
                    <a:ext uri="{9D8B030D-6E8A-4147-A177-3AD203B41FA5}">
                      <a16:colId xmlns:a16="http://schemas.microsoft.com/office/drawing/2014/main" val="2875265809"/>
                    </a:ext>
                  </a:extLst>
                </a:gridCol>
                <a:gridCol w="242094">
                  <a:extLst>
                    <a:ext uri="{9D8B030D-6E8A-4147-A177-3AD203B41FA5}">
                      <a16:colId xmlns:a16="http://schemas.microsoft.com/office/drawing/2014/main" val="1420885835"/>
                    </a:ext>
                  </a:extLst>
                </a:gridCol>
                <a:gridCol w="242094">
                  <a:extLst>
                    <a:ext uri="{9D8B030D-6E8A-4147-A177-3AD203B41FA5}">
                      <a16:colId xmlns:a16="http://schemas.microsoft.com/office/drawing/2014/main" val="637144892"/>
                    </a:ext>
                  </a:extLst>
                </a:gridCol>
                <a:gridCol w="242094">
                  <a:extLst>
                    <a:ext uri="{9D8B030D-6E8A-4147-A177-3AD203B41FA5}">
                      <a16:colId xmlns:a16="http://schemas.microsoft.com/office/drawing/2014/main" val="2301762878"/>
                    </a:ext>
                  </a:extLst>
                </a:gridCol>
                <a:gridCol w="242094">
                  <a:extLst>
                    <a:ext uri="{9D8B030D-6E8A-4147-A177-3AD203B41FA5}">
                      <a16:colId xmlns:a16="http://schemas.microsoft.com/office/drawing/2014/main" val="3418164428"/>
                    </a:ext>
                  </a:extLst>
                </a:gridCol>
                <a:gridCol w="242094">
                  <a:extLst>
                    <a:ext uri="{9D8B030D-6E8A-4147-A177-3AD203B41FA5}">
                      <a16:colId xmlns:a16="http://schemas.microsoft.com/office/drawing/2014/main" val="2478826342"/>
                    </a:ext>
                  </a:extLst>
                </a:gridCol>
                <a:gridCol w="242094">
                  <a:extLst>
                    <a:ext uri="{9D8B030D-6E8A-4147-A177-3AD203B41FA5}">
                      <a16:colId xmlns:a16="http://schemas.microsoft.com/office/drawing/2014/main" val="2290057895"/>
                    </a:ext>
                  </a:extLst>
                </a:gridCol>
              </a:tblGrid>
              <a:tr h="165823">
                <a:tc>
                  <a:txBody>
                    <a:bodyPr/>
                    <a:lstStyle/>
                    <a:p>
                      <a:pPr algn="l" rtl="0" fontAlgn="b">
                        <a:buNone/>
                      </a:pPr>
                      <a:r>
                        <a:rPr lang="en-GB" sz="1100" b="0" i="0" u="none" strike="noStrike" dirty="0">
                          <a:solidFill>
                            <a:srgbClr val="000000"/>
                          </a:solidFill>
                          <a:effectLst/>
                          <a:latin typeface="Arial" panose="020B0604020202020204" pitchFamily="34" charset="0"/>
                        </a:rPr>
                        <a:t>Coil</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C4D79B"/>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C4D79B"/>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2438779004"/>
                  </a:ext>
                </a:extLst>
              </a:tr>
              <a:tr h="165823">
                <a:tc>
                  <a:txBody>
                    <a:bodyPr/>
                    <a:lstStyle/>
                    <a:p>
                      <a:pPr algn="l" rtl="0" fontAlgn="b">
                        <a:buNone/>
                      </a:pPr>
                      <a:r>
                        <a:rPr lang="en-GB" sz="1100" b="0" i="0" u="none" strike="noStrike">
                          <a:solidFill>
                            <a:srgbClr val="000000"/>
                          </a:solidFill>
                          <a:effectLst/>
                          <a:latin typeface="Arial" panose="020B0604020202020204" pitchFamily="34" charset="0"/>
                        </a:rPr>
                        <a:t>Magnet</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83800607"/>
                  </a:ext>
                </a:extLst>
              </a:tr>
              <a:tr h="165823">
                <a:tc>
                  <a:txBody>
                    <a:bodyPr/>
                    <a:lstStyle/>
                    <a:p>
                      <a:pPr algn="l" rtl="0" fontAlgn="b">
                        <a:buNone/>
                      </a:pPr>
                      <a:r>
                        <a:rPr lang="en-GB" sz="1100" b="0" i="0" u="none" strike="noStrike" dirty="0">
                          <a:solidFill>
                            <a:srgbClr val="000000"/>
                          </a:solidFill>
                          <a:effectLst/>
                          <a:latin typeface="Arial" panose="020B0604020202020204" pitchFamily="34" charset="0"/>
                        </a:rPr>
                        <a:t>Cold mass</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10601028"/>
                  </a:ext>
                </a:extLst>
              </a:tr>
              <a:tr h="165823">
                <a:tc>
                  <a:txBody>
                    <a:bodyPr/>
                    <a:lstStyle/>
                    <a:p>
                      <a:pPr algn="l" rtl="0" fontAlgn="b">
                        <a:buNone/>
                      </a:pPr>
                      <a:r>
                        <a:rPr lang="en-GB" sz="1100" b="0" i="0" u="none" strike="noStrike" dirty="0" err="1">
                          <a:solidFill>
                            <a:srgbClr val="000000"/>
                          </a:solidFill>
                          <a:effectLst/>
                          <a:latin typeface="Arial" panose="020B0604020202020204" pitchFamily="34" charset="0"/>
                        </a:rPr>
                        <a:t>Cryost</a:t>
                      </a:r>
                      <a:r>
                        <a:rPr lang="en-GB" sz="1100" b="0" i="0" u="none" strike="noStrike" dirty="0">
                          <a:solidFill>
                            <a:srgbClr val="000000"/>
                          </a:solidFill>
                          <a:effectLst/>
                          <a:latin typeface="Arial" panose="020B0604020202020204" pitchFamily="34" charset="0"/>
                        </a:rPr>
                        <a:t>. Ph.1</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172914501"/>
                  </a:ext>
                </a:extLst>
              </a:tr>
              <a:tr h="165823">
                <a:tc>
                  <a:txBody>
                    <a:bodyPr/>
                    <a:lstStyle/>
                    <a:p>
                      <a:pPr algn="l" rtl="0" fontAlgn="b">
                        <a:buNone/>
                      </a:pPr>
                      <a:r>
                        <a:rPr lang="en-GB" sz="1100" b="0" i="0" u="none" strike="noStrike" dirty="0">
                          <a:solidFill>
                            <a:srgbClr val="000000"/>
                          </a:solidFill>
                          <a:effectLst/>
                          <a:latin typeface="Arial" panose="020B0604020202020204" pitchFamily="34" charset="0"/>
                        </a:rPr>
                        <a:t>Test</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4">
                  <a:txBody>
                    <a:bodyPr/>
                    <a:lstStyle/>
                    <a:p>
                      <a:pPr algn="ctr" rtl="0" fontAlgn="b">
                        <a:buNone/>
                      </a:pPr>
                      <a:r>
                        <a:rPr lang="en-GB" sz="1000" b="1" i="0" u="none" strike="noStrike">
                          <a:solidFill>
                            <a:srgbClr val="000000"/>
                          </a:solidFill>
                          <a:effectLst/>
                          <a:latin typeface="Arial" panose="020B0604020202020204" pitchFamily="34" charset="0"/>
                        </a:rPr>
                        <a:t>MQXFB03</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1" i="0" u="none" strike="noStrike">
                          <a:solidFill>
                            <a:srgbClr val="000000"/>
                          </a:solidFill>
                          <a:effectLst/>
                          <a:latin typeface="Arial" panose="020B0604020202020204" pitchFamily="34" charset="0"/>
                        </a:rPr>
                        <a:t>MQXFB04</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1" i="0" u="none" strike="noStrike">
                          <a:solidFill>
                            <a:srgbClr val="000000"/>
                          </a:solidFill>
                          <a:effectLst/>
                          <a:latin typeface="Arial" panose="020B0604020202020204" pitchFamily="34" charset="0"/>
                        </a:rPr>
                        <a:t>MQXFB05</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1" i="0" u="none" strike="noStrike">
                          <a:solidFill>
                            <a:srgbClr val="000000"/>
                          </a:solidFill>
                          <a:effectLst/>
                          <a:latin typeface="Arial" panose="020B0604020202020204" pitchFamily="34" charset="0"/>
                        </a:rPr>
                        <a:t>MQXFB06</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1" i="0" u="none" strike="noStrike">
                          <a:solidFill>
                            <a:srgbClr val="000000"/>
                          </a:solidFill>
                          <a:effectLst/>
                          <a:latin typeface="Arial" panose="020B0604020202020204" pitchFamily="34" charset="0"/>
                        </a:rPr>
                        <a:t>MQXFB07</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1" i="0" u="none" strike="noStrike">
                          <a:solidFill>
                            <a:srgbClr val="000000"/>
                          </a:solidFill>
                          <a:effectLst/>
                          <a:latin typeface="Arial" panose="020B0604020202020204" pitchFamily="34" charset="0"/>
                        </a:rPr>
                        <a:t>MQXFB08</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1" i="0" u="none" strike="noStrike">
                          <a:solidFill>
                            <a:srgbClr val="A6A6A6"/>
                          </a:solidFill>
                          <a:effectLst/>
                          <a:latin typeface="Arial" panose="020B0604020202020204" pitchFamily="34" charset="0"/>
                        </a:rPr>
                        <a:t>MQXFB09b</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1" i="0" u="none" strike="noStrike">
                          <a:solidFill>
                            <a:srgbClr val="000000"/>
                          </a:solidFill>
                          <a:effectLst/>
                          <a:latin typeface="Arial" panose="020B0604020202020204" pitchFamily="34" charset="0"/>
                        </a:rPr>
                        <a:t>MQXFB10</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1" i="0" u="none" strike="noStrike">
                          <a:solidFill>
                            <a:srgbClr val="000000"/>
                          </a:solidFill>
                          <a:effectLst/>
                          <a:latin typeface="Arial" panose="020B0604020202020204" pitchFamily="34" charset="0"/>
                        </a:rPr>
                        <a:t>MQXFB11</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1" i="0" u="none" strike="noStrike">
                          <a:solidFill>
                            <a:srgbClr val="A6A6A6"/>
                          </a:solidFill>
                          <a:effectLst/>
                          <a:latin typeface="Arial" panose="020B0604020202020204" pitchFamily="34" charset="0"/>
                        </a:rPr>
                        <a:t>MQXFB12</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64502851"/>
                  </a:ext>
                </a:extLst>
              </a:tr>
              <a:tr h="165823">
                <a:tc>
                  <a:txBody>
                    <a:bodyPr/>
                    <a:lstStyle/>
                    <a:p>
                      <a:pPr algn="l" rtl="0" fontAlgn="b">
                        <a:buNone/>
                      </a:pPr>
                      <a:r>
                        <a:rPr lang="en-GB" sz="1100" b="0" i="0" u="none" strike="noStrike" dirty="0" err="1">
                          <a:solidFill>
                            <a:srgbClr val="000000"/>
                          </a:solidFill>
                          <a:effectLst/>
                          <a:latin typeface="Arial" panose="020B0604020202020204" pitchFamily="34" charset="0"/>
                        </a:rPr>
                        <a:t>Cryost</a:t>
                      </a:r>
                      <a:r>
                        <a:rPr lang="en-GB" sz="1100" b="0" i="0" u="none" strike="noStrike" dirty="0">
                          <a:solidFill>
                            <a:srgbClr val="000000"/>
                          </a:solidFill>
                          <a:effectLst/>
                          <a:latin typeface="Arial" panose="020B0604020202020204" pitchFamily="34" charset="0"/>
                        </a:rPr>
                        <a:t>. Ph.2</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rtl="0" fontAlgn="b">
                        <a:buNone/>
                      </a:pPr>
                      <a:r>
                        <a:rPr lang="en-GB" sz="1000" b="0" i="0" u="none" strike="noStrike" dirty="0">
                          <a:solidFill>
                            <a:srgbClr val="000000"/>
                          </a:solidFill>
                          <a:effectLst/>
                          <a:latin typeface="Arial" panose="020B0604020202020204" pitchFamily="34" charset="0"/>
                        </a:rPr>
                        <a:t> </a:t>
                      </a:r>
                    </a:p>
                  </a:txBody>
                  <a:tcPr marL="7896" marR="7896" marT="7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858174604"/>
                  </a:ext>
                </a:extLst>
              </a:tr>
            </a:tbl>
          </a:graphicData>
        </a:graphic>
      </p:graphicFrame>
    </p:spTree>
    <p:extLst>
      <p:ext uri="{BB962C8B-B14F-4D97-AF65-F5344CB8AC3E}">
        <p14:creationId xmlns:p14="http://schemas.microsoft.com/office/powerpoint/2010/main" val="2919550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DA807-5074-52F4-0B7A-94678077B882}"/>
              </a:ext>
            </a:extLst>
          </p:cNvPr>
          <p:cNvSpPr>
            <a:spLocks noGrp="1"/>
          </p:cNvSpPr>
          <p:nvPr>
            <p:ph type="title"/>
          </p:nvPr>
        </p:nvSpPr>
        <p:spPr/>
        <p:txBody>
          <a:bodyPr/>
          <a:lstStyle/>
          <a:p>
            <a:r>
              <a:rPr lang="en-US" dirty="0"/>
              <a:t>MQXFA: Production status</a:t>
            </a:r>
            <a:endParaRPr lang="en-GB" dirty="0"/>
          </a:p>
        </p:txBody>
      </p:sp>
      <p:sp>
        <p:nvSpPr>
          <p:cNvPr id="4" name="Footer Placeholder 3">
            <a:extLst>
              <a:ext uri="{FF2B5EF4-FFF2-40B4-BE49-F238E27FC236}">
                <a16:creationId xmlns:a16="http://schemas.microsoft.com/office/drawing/2014/main" id="{63878BA2-EA0B-457D-588E-0EF650EF469B}"/>
              </a:ext>
            </a:extLst>
          </p:cNvPr>
          <p:cNvSpPr>
            <a:spLocks noGrp="1"/>
          </p:cNvSpPr>
          <p:nvPr>
            <p:ph type="ftr" sz="quarter" idx="11"/>
          </p:nvPr>
        </p:nvSpPr>
        <p:spPr/>
        <p:txBody>
          <a:bodyPr/>
          <a:lstStyle/>
          <a:p>
            <a:r>
              <a:rPr lang="es-ES"/>
              <a:t>Susana Izquierdo Bermudez, </a:t>
            </a:r>
            <a:r>
              <a:rPr lang="en-US"/>
              <a:t>IPAC2026</a:t>
            </a:r>
            <a:endParaRPr lang="en-GB"/>
          </a:p>
          <a:p>
            <a:endParaRPr lang="en-GB" dirty="0"/>
          </a:p>
        </p:txBody>
      </p:sp>
      <p:sp>
        <p:nvSpPr>
          <p:cNvPr id="5" name="Slide Number Placeholder 4">
            <a:extLst>
              <a:ext uri="{FF2B5EF4-FFF2-40B4-BE49-F238E27FC236}">
                <a16:creationId xmlns:a16="http://schemas.microsoft.com/office/drawing/2014/main" id="{52DA62E4-71DE-2EB0-CE34-B4A49486A6D4}"/>
              </a:ext>
            </a:extLst>
          </p:cNvPr>
          <p:cNvSpPr>
            <a:spLocks noGrp="1"/>
          </p:cNvSpPr>
          <p:nvPr>
            <p:ph type="sldNum" sz="quarter" idx="12"/>
          </p:nvPr>
        </p:nvSpPr>
        <p:spPr/>
        <p:txBody>
          <a:bodyPr/>
          <a:lstStyle/>
          <a:p>
            <a:fld id="{BFDCA1C4-9514-7B4F-976F-D92F7E296653}" type="slidenum">
              <a:rPr lang="fr-FR" smtClean="0"/>
              <a:pPr/>
              <a:t>12</a:t>
            </a:fld>
            <a:endParaRPr lang="fr-FR"/>
          </a:p>
        </p:txBody>
      </p:sp>
      <p:pic>
        <p:nvPicPr>
          <p:cNvPr id="6" name="Content Placeholder 8">
            <a:extLst>
              <a:ext uri="{FF2B5EF4-FFF2-40B4-BE49-F238E27FC236}">
                <a16:creationId xmlns:a16="http://schemas.microsoft.com/office/drawing/2014/main" id="{1AFF4A87-A95E-F4C8-991C-541953E8448E}"/>
              </a:ext>
            </a:extLst>
          </p:cNvPr>
          <p:cNvPicPr>
            <a:picLocks noChangeAspect="1"/>
          </p:cNvPicPr>
          <p:nvPr/>
        </p:nvPicPr>
        <p:blipFill>
          <a:blip r:embed="rId2"/>
          <a:stretch>
            <a:fillRect/>
          </a:stretch>
        </p:blipFill>
        <p:spPr>
          <a:xfrm>
            <a:off x="7418154" y="1410561"/>
            <a:ext cx="4307840" cy="5137119"/>
          </a:xfrm>
          <a:prstGeom prst="rect">
            <a:avLst/>
          </a:prstGeom>
        </p:spPr>
      </p:pic>
      <p:sp>
        <p:nvSpPr>
          <p:cNvPr id="9" name="Content Placeholder 2">
            <a:extLst>
              <a:ext uri="{FF2B5EF4-FFF2-40B4-BE49-F238E27FC236}">
                <a16:creationId xmlns:a16="http://schemas.microsoft.com/office/drawing/2014/main" id="{4BD69372-5C92-51CD-C28F-E9EE590F1D70}"/>
              </a:ext>
            </a:extLst>
          </p:cNvPr>
          <p:cNvSpPr txBox="1">
            <a:spLocks/>
          </p:cNvSpPr>
          <p:nvPr/>
        </p:nvSpPr>
        <p:spPr>
          <a:xfrm>
            <a:off x="8322581" y="1005215"/>
            <a:ext cx="2792459" cy="333542"/>
          </a:xfrm>
          <a:prstGeom prst="rect">
            <a:avLst/>
          </a:prstGeom>
        </p:spPr>
        <p:txBody>
          <a:bodyPr/>
          <a:lstStyle>
            <a:lvl1pPr marL="493776" indent="-457200" algn="l" rtl="0" eaLnBrk="1" latinLnBrk="0" hangingPunct="1">
              <a:spcBef>
                <a:spcPct val="20000"/>
              </a:spcBef>
              <a:buClr>
                <a:schemeClr val="tx1"/>
              </a:buClr>
              <a:buSzPct val="80000"/>
              <a:buFont typeface="Arial" panose="020B0604020202020204" pitchFamily="34" charset="0"/>
              <a:buChar char="•"/>
              <a:defRPr kumimoji="0" sz="3000" kern="1200">
                <a:solidFill>
                  <a:schemeClr val="tx1"/>
                </a:solidFill>
                <a:latin typeface="Calibri" panose="020F0502020204030204" pitchFamily="34" charset="0"/>
                <a:ea typeface="+mn-ea"/>
                <a:cs typeface="Calibri" panose="020F0502020204030204" pitchFamily="34" charset="0"/>
              </a:defRPr>
            </a:lvl1pPr>
            <a:lvl2pPr marL="905256" indent="-457200" algn="l" rtl="0" eaLnBrk="1" latinLnBrk="0" hangingPunct="1">
              <a:spcBef>
                <a:spcPct val="20000"/>
              </a:spcBef>
              <a:buClr>
                <a:schemeClr val="tx1"/>
              </a:buClr>
              <a:buSzPct val="90000"/>
              <a:buFont typeface="Arial"/>
              <a:buChar char="•"/>
              <a:defRPr kumimoji="0" sz="2600" kern="1200">
                <a:solidFill>
                  <a:schemeClr val="tx1"/>
                </a:solidFill>
                <a:latin typeface="Calibri" panose="020F0502020204030204" pitchFamily="34" charset="0"/>
                <a:ea typeface="+mn-ea"/>
                <a:cs typeface="Calibri" panose="020F0502020204030204" pitchFamily="34" charset="0"/>
              </a:defRPr>
            </a:lvl2pPr>
            <a:lvl3pPr marL="1092708" indent="-342900" algn="l" rtl="0" eaLnBrk="1" latinLnBrk="0" hangingPunct="1">
              <a:spcBef>
                <a:spcPct val="20000"/>
              </a:spcBef>
              <a:buClr>
                <a:schemeClr val="tx1"/>
              </a:buClr>
              <a:buSzPct val="85000"/>
              <a:buFont typeface="Arial"/>
              <a:buChar char="•"/>
              <a:defRPr kumimoji="0" sz="2400" kern="1200">
                <a:solidFill>
                  <a:schemeClr val="tx1"/>
                </a:solidFill>
                <a:latin typeface="Calibri" panose="020F0502020204030204" pitchFamily="34" charset="0"/>
                <a:ea typeface="+mn-ea"/>
                <a:cs typeface="Calibri" panose="020F0502020204030204" pitchFamily="34" charset="0"/>
              </a:defRPr>
            </a:lvl3pPr>
            <a:lvl4pPr marL="1385316" indent="-342900" algn="l" rtl="0" eaLnBrk="1" latinLnBrk="0" hangingPunct="1">
              <a:spcBef>
                <a:spcPct val="20000"/>
              </a:spcBef>
              <a:buClr>
                <a:schemeClr val="tx1"/>
              </a:buClr>
              <a:buSzPct val="90000"/>
              <a:buFont typeface="Arial"/>
              <a:buChar char="•"/>
              <a:defRPr kumimoji="0" sz="2000" kern="1200">
                <a:solidFill>
                  <a:schemeClr val="tx1"/>
                </a:solidFill>
                <a:latin typeface="Calibri" panose="020F0502020204030204" pitchFamily="34" charset="0"/>
                <a:ea typeface="+mn-ea"/>
                <a:cs typeface="Calibri" panose="020F0502020204030204" pitchFamily="34" charset="0"/>
              </a:defRPr>
            </a:lvl4pPr>
            <a:lvl5pPr marL="1650492" indent="-342900" algn="l" rtl="0" eaLnBrk="1" latinLnBrk="0" hangingPunct="1">
              <a:spcBef>
                <a:spcPct val="20000"/>
              </a:spcBef>
              <a:buClr>
                <a:schemeClr val="tx1"/>
              </a:buClr>
              <a:buSzPct val="100000"/>
              <a:buFont typeface="Arial"/>
              <a:buChar char="•"/>
              <a:defRPr kumimoji="0" sz="2000" kern="1200">
                <a:solidFill>
                  <a:schemeClr val="tx1"/>
                </a:solidFill>
                <a:latin typeface="Calibri" panose="020F0502020204030204" pitchFamily="34" charset="0"/>
                <a:ea typeface="+mn-ea"/>
                <a:cs typeface="Calibri" panose="020F0502020204030204" pitchFamily="34" charset="0"/>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a:lstStyle>
          <a:p>
            <a:pPr marL="36576" indent="0" algn="ctr">
              <a:buNone/>
            </a:pPr>
            <a:r>
              <a:rPr lang="en-US" sz="1600" i="1" dirty="0"/>
              <a:t>LBNL team with MQXFA24</a:t>
            </a:r>
            <a:endParaRPr lang="en-GB" sz="1600" i="1" dirty="0"/>
          </a:p>
        </p:txBody>
      </p:sp>
      <p:pic>
        <p:nvPicPr>
          <p:cNvPr id="10" name="Picture 9" descr="A logo with red and blue text&#10;&#10;Description automatically generated">
            <a:extLst>
              <a:ext uri="{FF2B5EF4-FFF2-40B4-BE49-F238E27FC236}">
                <a16:creationId xmlns:a16="http://schemas.microsoft.com/office/drawing/2014/main" id="{6E537DD2-5624-53BA-F9CF-13CE5885AF90}"/>
              </a:ext>
            </a:extLst>
          </p:cNvPr>
          <p:cNvPicPr>
            <a:picLocks noChangeAspect="1"/>
          </p:cNvPicPr>
          <p:nvPr/>
        </p:nvPicPr>
        <p:blipFill>
          <a:blip r:embed="rId3"/>
          <a:stretch>
            <a:fillRect/>
          </a:stretch>
        </p:blipFill>
        <p:spPr>
          <a:xfrm>
            <a:off x="10596880" y="4216"/>
            <a:ext cx="1580140" cy="737077"/>
          </a:xfrm>
          <a:prstGeom prst="rect">
            <a:avLst/>
          </a:prstGeom>
        </p:spPr>
      </p:pic>
      <p:sp>
        <p:nvSpPr>
          <p:cNvPr id="12" name="Content Placeholder 11">
            <a:extLst>
              <a:ext uri="{FF2B5EF4-FFF2-40B4-BE49-F238E27FC236}">
                <a16:creationId xmlns:a16="http://schemas.microsoft.com/office/drawing/2014/main" id="{5B838756-7F8A-61D9-4235-2DCDB4AFB507}"/>
              </a:ext>
            </a:extLst>
          </p:cNvPr>
          <p:cNvSpPr>
            <a:spLocks noGrp="1"/>
          </p:cNvSpPr>
          <p:nvPr>
            <p:ph idx="1"/>
          </p:nvPr>
        </p:nvSpPr>
        <p:spPr>
          <a:xfrm>
            <a:off x="623392" y="1219201"/>
            <a:ext cx="6264696" cy="4009999"/>
          </a:xfrm>
        </p:spPr>
        <p:txBody>
          <a:bodyPr>
            <a:normAutofit/>
          </a:bodyPr>
          <a:lstStyle/>
          <a:p>
            <a:pPr>
              <a:defRPr/>
            </a:pPr>
            <a:r>
              <a:rPr lang="en-GB" sz="1600" dirty="0">
                <a:cs typeface="Consolas" panose="020B0609020204030204" pitchFamily="49" charset="0"/>
              </a:rPr>
              <a:t>MQXFA coil and magnet fabrication is now completed</a:t>
            </a:r>
          </a:p>
          <a:p>
            <a:pPr lvl="1">
              <a:defRPr/>
            </a:pPr>
            <a:r>
              <a:rPr lang="en-GB" sz="1600" dirty="0">
                <a:cs typeface="Consolas" panose="020B0609020204030204" pitchFamily="49" charset="0"/>
              </a:rPr>
              <a:t>1 more magnet (spare) needs to be qualified</a:t>
            </a:r>
          </a:p>
          <a:p>
            <a:pPr>
              <a:defRPr/>
            </a:pPr>
            <a:r>
              <a:rPr lang="en-GB" sz="1600" dirty="0">
                <a:cs typeface="Consolas" panose="020B0609020204030204" pitchFamily="49" charset="0"/>
              </a:rPr>
              <a:t>After magnet qualification during vertical tests, magnets need to be integrated in cold masses: 4 out of the 8 cryo-assemblies for installation are now qualified, and the construction of the remaining units is ongoing</a:t>
            </a:r>
          </a:p>
          <a:p>
            <a:pPr lvl="1">
              <a:defRPr/>
            </a:pPr>
            <a:endParaRPr lang="en-GB" sz="1600" dirty="0">
              <a:cs typeface="Consolas" panose="020B0609020204030204" pitchFamily="49" charset="0"/>
            </a:endParaRPr>
          </a:p>
          <a:p>
            <a:endParaRPr lang="en-GB" sz="1600" dirty="0"/>
          </a:p>
        </p:txBody>
      </p:sp>
      <p:pic>
        <p:nvPicPr>
          <p:cNvPr id="14" name="Picture 13">
            <a:extLst>
              <a:ext uri="{FF2B5EF4-FFF2-40B4-BE49-F238E27FC236}">
                <a16:creationId xmlns:a16="http://schemas.microsoft.com/office/drawing/2014/main" id="{A165BF02-8A8D-0313-60F9-79CDDBD27B87}"/>
              </a:ext>
            </a:extLst>
          </p:cNvPr>
          <p:cNvPicPr>
            <a:picLocks noChangeAspect="1"/>
          </p:cNvPicPr>
          <p:nvPr/>
        </p:nvPicPr>
        <p:blipFill>
          <a:blip r:embed="rId4"/>
          <a:stretch>
            <a:fillRect/>
          </a:stretch>
        </p:blipFill>
        <p:spPr>
          <a:xfrm>
            <a:off x="187388" y="2852936"/>
            <a:ext cx="3600400" cy="2025762"/>
          </a:xfrm>
          <a:prstGeom prst="rect">
            <a:avLst/>
          </a:prstGeom>
        </p:spPr>
      </p:pic>
      <p:sp>
        <p:nvSpPr>
          <p:cNvPr id="15" name="Content Placeholder 2">
            <a:extLst>
              <a:ext uri="{FF2B5EF4-FFF2-40B4-BE49-F238E27FC236}">
                <a16:creationId xmlns:a16="http://schemas.microsoft.com/office/drawing/2014/main" id="{757F1F07-8361-CCD4-61BB-B31CE6B7EF3F}"/>
              </a:ext>
            </a:extLst>
          </p:cNvPr>
          <p:cNvSpPr txBox="1">
            <a:spLocks/>
          </p:cNvSpPr>
          <p:nvPr/>
        </p:nvSpPr>
        <p:spPr>
          <a:xfrm>
            <a:off x="220851" y="4416172"/>
            <a:ext cx="1842701" cy="462526"/>
          </a:xfrm>
          <a:prstGeom prst="rect">
            <a:avLst/>
          </a:prstGeom>
          <a:solidFill>
            <a:schemeClr val="bg1">
              <a:lumMod val="95000"/>
            </a:schemeClr>
          </a:solidFill>
        </p:spPr>
        <p:txBody>
          <a:bodyPr/>
          <a:lstStyle>
            <a:lvl1pPr marL="493776" indent="-457200" algn="l" rtl="0" eaLnBrk="1" latinLnBrk="0" hangingPunct="1">
              <a:spcBef>
                <a:spcPct val="20000"/>
              </a:spcBef>
              <a:buClr>
                <a:schemeClr val="tx1"/>
              </a:buClr>
              <a:buSzPct val="80000"/>
              <a:buFont typeface="Arial" panose="020B0604020202020204" pitchFamily="34" charset="0"/>
              <a:buChar char="•"/>
              <a:defRPr kumimoji="0" sz="3000" kern="1200">
                <a:solidFill>
                  <a:schemeClr val="tx1"/>
                </a:solidFill>
                <a:latin typeface="Calibri" panose="020F0502020204030204" pitchFamily="34" charset="0"/>
                <a:ea typeface="+mn-ea"/>
                <a:cs typeface="Calibri" panose="020F0502020204030204" pitchFamily="34" charset="0"/>
              </a:defRPr>
            </a:lvl1pPr>
            <a:lvl2pPr marL="905256" indent="-457200" algn="l" rtl="0" eaLnBrk="1" latinLnBrk="0" hangingPunct="1">
              <a:spcBef>
                <a:spcPct val="20000"/>
              </a:spcBef>
              <a:buClr>
                <a:schemeClr val="tx1"/>
              </a:buClr>
              <a:buSzPct val="90000"/>
              <a:buFont typeface="Arial"/>
              <a:buChar char="•"/>
              <a:defRPr kumimoji="0" sz="2600" kern="1200">
                <a:solidFill>
                  <a:schemeClr val="tx1"/>
                </a:solidFill>
                <a:latin typeface="Calibri" panose="020F0502020204030204" pitchFamily="34" charset="0"/>
                <a:ea typeface="+mn-ea"/>
                <a:cs typeface="Calibri" panose="020F0502020204030204" pitchFamily="34" charset="0"/>
              </a:defRPr>
            </a:lvl2pPr>
            <a:lvl3pPr marL="1092708" indent="-342900" algn="l" rtl="0" eaLnBrk="1" latinLnBrk="0" hangingPunct="1">
              <a:spcBef>
                <a:spcPct val="20000"/>
              </a:spcBef>
              <a:buClr>
                <a:schemeClr val="tx1"/>
              </a:buClr>
              <a:buSzPct val="85000"/>
              <a:buFont typeface="Arial"/>
              <a:buChar char="•"/>
              <a:defRPr kumimoji="0" sz="2400" kern="1200">
                <a:solidFill>
                  <a:schemeClr val="tx1"/>
                </a:solidFill>
                <a:latin typeface="Calibri" panose="020F0502020204030204" pitchFamily="34" charset="0"/>
                <a:ea typeface="+mn-ea"/>
                <a:cs typeface="Calibri" panose="020F0502020204030204" pitchFamily="34" charset="0"/>
              </a:defRPr>
            </a:lvl3pPr>
            <a:lvl4pPr marL="1385316" indent="-342900" algn="l" rtl="0" eaLnBrk="1" latinLnBrk="0" hangingPunct="1">
              <a:spcBef>
                <a:spcPct val="20000"/>
              </a:spcBef>
              <a:buClr>
                <a:schemeClr val="tx1"/>
              </a:buClr>
              <a:buSzPct val="90000"/>
              <a:buFont typeface="Arial"/>
              <a:buChar char="•"/>
              <a:defRPr kumimoji="0" sz="2000" kern="1200">
                <a:solidFill>
                  <a:schemeClr val="tx1"/>
                </a:solidFill>
                <a:latin typeface="Calibri" panose="020F0502020204030204" pitchFamily="34" charset="0"/>
                <a:ea typeface="+mn-ea"/>
                <a:cs typeface="Calibri" panose="020F0502020204030204" pitchFamily="34" charset="0"/>
              </a:defRPr>
            </a:lvl4pPr>
            <a:lvl5pPr marL="1650492" indent="-342900" algn="l" rtl="0" eaLnBrk="1" latinLnBrk="0" hangingPunct="1">
              <a:spcBef>
                <a:spcPct val="20000"/>
              </a:spcBef>
              <a:buClr>
                <a:schemeClr val="tx1"/>
              </a:buClr>
              <a:buSzPct val="100000"/>
              <a:buFont typeface="Arial"/>
              <a:buChar char="•"/>
              <a:defRPr kumimoji="0" sz="2000" kern="1200">
                <a:solidFill>
                  <a:schemeClr val="tx1"/>
                </a:solidFill>
                <a:latin typeface="Calibri" panose="020F0502020204030204" pitchFamily="34" charset="0"/>
                <a:ea typeface="+mn-ea"/>
                <a:cs typeface="Calibri" panose="020F0502020204030204" pitchFamily="34" charset="0"/>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a:lstStyle>
          <a:p>
            <a:pPr marL="36576" indent="0" algn="ctr">
              <a:buNone/>
            </a:pPr>
            <a:r>
              <a:rPr lang="en-US" sz="1200" i="1" dirty="0"/>
              <a:t>Cold mass and cryostating assembly area in FNAL</a:t>
            </a:r>
            <a:endParaRPr lang="en-GB" sz="1200" i="1" dirty="0"/>
          </a:p>
        </p:txBody>
      </p:sp>
      <p:pic>
        <p:nvPicPr>
          <p:cNvPr id="16" name="Picture 15" descr="A picture containing engine, miller&#10;&#10;AI-generated content may be incorrect.">
            <a:extLst>
              <a:ext uri="{FF2B5EF4-FFF2-40B4-BE49-F238E27FC236}">
                <a16:creationId xmlns:a16="http://schemas.microsoft.com/office/drawing/2014/main" id="{51DED583-387A-1F14-740B-B4E94A167B81}"/>
              </a:ext>
            </a:extLst>
          </p:cNvPr>
          <p:cNvPicPr>
            <a:picLocks noChangeAspect="1"/>
          </p:cNvPicPr>
          <p:nvPr/>
        </p:nvPicPr>
        <p:blipFill>
          <a:blip r:embed="rId5"/>
          <a:srcRect t="8552"/>
          <a:stretch>
            <a:fillRect/>
          </a:stretch>
        </p:blipFill>
        <p:spPr>
          <a:xfrm>
            <a:off x="3951113" y="2847702"/>
            <a:ext cx="3278956" cy="2025762"/>
          </a:xfrm>
          <a:prstGeom prst="rect">
            <a:avLst/>
          </a:prstGeom>
        </p:spPr>
      </p:pic>
      <p:sp>
        <p:nvSpPr>
          <p:cNvPr id="17" name="Content Placeholder 2">
            <a:extLst>
              <a:ext uri="{FF2B5EF4-FFF2-40B4-BE49-F238E27FC236}">
                <a16:creationId xmlns:a16="http://schemas.microsoft.com/office/drawing/2014/main" id="{B5136AAE-EE3D-0970-FC4F-0422276D94D8}"/>
              </a:ext>
            </a:extLst>
          </p:cNvPr>
          <p:cNvSpPr txBox="1">
            <a:spLocks/>
          </p:cNvSpPr>
          <p:nvPr/>
        </p:nvSpPr>
        <p:spPr>
          <a:xfrm>
            <a:off x="3977853" y="4549122"/>
            <a:ext cx="1842701" cy="242198"/>
          </a:xfrm>
          <a:prstGeom prst="rect">
            <a:avLst/>
          </a:prstGeom>
          <a:solidFill>
            <a:schemeClr val="bg1">
              <a:lumMod val="95000"/>
            </a:schemeClr>
          </a:solidFill>
        </p:spPr>
        <p:txBody>
          <a:bodyPr/>
          <a:lstStyle>
            <a:lvl1pPr marL="493776" indent="-457200" algn="l" rtl="0" eaLnBrk="1" latinLnBrk="0" hangingPunct="1">
              <a:spcBef>
                <a:spcPct val="20000"/>
              </a:spcBef>
              <a:buClr>
                <a:schemeClr val="tx1"/>
              </a:buClr>
              <a:buSzPct val="80000"/>
              <a:buFont typeface="Arial" panose="020B0604020202020204" pitchFamily="34" charset="0"/>
              <a:buChar char="•"/>
              <a:defRPr kumimoji="0" sz="3000" kern="1200">
                <a:solidFill>
                  <a:schemeClr val="tx1"/>
                </a:solidFill>
                <a:latin typeface="Calibri" panose="020F0502020204030204" pitchFamily="34" charset="0"/>
                <a:ea typeface="+mn-ea"/>
                <a:cs typeface="Calibri" panose="020F0502020204030204" pitchFamily="34" charset="0"/>
              </a:defRPr>
            </a:lvl1pPr>
            <a:lvl2pPr marL="905256" indent="-457200" algn="l" rtl="0" eaLnBrk="1" latinLnBrk="0" hangingPunct="1">
              <a:spcBef>
                <a:spcPct val="20000"/>
              </a:spcBef>
              <a:buClr>
                <a:schemeClr val="tx1"/>
              </a:buClr>
              <a:buSzPct val="90000"/>
              <a:buFont typeface="Arial"/>
              <a:buChar char="•"/>
              <a:defRPr kumimoji="0" sz="2600" kern="1200">
                <a:solidFill>
                  <a:schemeClr val="tx1"/>
                </a:solidFill>
                <a:latin typeface="Calibri" panose="020F0502020204030204" pitchFamily="34" charset="0"/>
                <a:ea typeface="+mn-ea"/>
                <a:cs typeface="Calibri" panose="020F0502020204030204" pitchFamily="34" charset="0"/>
              </a:defRPr>
            </a:lvl2pPr>
            <a:lvl3pPr marL="1092708" indent="-342900" algn="l" rtl="0" eaLnBrk="1" latinLnBrk="0" hangingPunct="1">
              <a:spcBef>
                <a:spcPct val="20000"/>
              </a:spcBef>
              <a:buClr>
                <a:schemeClr val="tx1"/>
              </a:buClr>
              <a:buSzPct val="85000"/>
              <a:buFont typeface="Arial"/>
              <a:buChar char="•"/>
              <a:defRPr kumimoji="0" sz="2400" kern="1200">
                <a:solidFill>
                  <a:schemeClr val="tx1"/>
                </a:solidFill>
                <a:latin typeface="Calibri" panose="020F0502020204030204" pitchFamily="34" charset="0"/>
                <a:ea typeface="+mn-ea"/>
                <a:cs typeface="Calibri" panose="020F0502020204030204" pitchFamily="34" charset="0"/>
              </a:defRPr>
            </a:lvl3pPr>
            <a:lvl4pPr marL="1385316" indent="-342900" algn="l" rtl="0" eaLnBrk="1" latinLnBrk="0" hangingPunct="1">
              <a:spcBef>
                <a:spcPct val="20000"/>
              </a:spcBef>
              <a:buClr>
                <a:schemeClr val="tx1"/>
              </a:buClr>
              <a:buSzPct val="90000"/>
              <a:buFont typeface="Arial"/>
              <a:buChar char="•"/>
              <a:defRPr kumimoji="0" sz="2000" kern="1200">
                <a:solidFill>
                  <a:schemeClr val="tx1"/>
                </a:solidFill>
                <a:latin typeface="Calibri" panose="020F0502020204030204" pitchFamily="34" charset="0"/>
                <a:ea typeface="+mn-ea"/>
                <a:cs typeface="Calibri" panose="020F0502020204030204" pitchFamily="34" charset="0"/>
              </a:defRPr>
            </a:lvl4pPr>
            <a:lvl5pPr marL="1650492" indent="-342900" algn="l" rtl="0" eaLnBrk="1" latinLnBrk="0" hangingPunct="1">
              <a:spcBef>
                <a:spcPct val="20000"/>
              </a:spcBef>
              <a:buClr>
                <a:schemeClr val="tx1"/>
              </a:buClr>
              <a:buSzPct val="100000"/>
              <a:buFont typeface="Arial"/>
              <a:buChar char="•"/>
              <a:defRPr kumimoji="0" sz="2000" kern="1200">
                <a:solidFill>
                  <a:schemeClr val="tx1"/>
                </a:solidFill>
                <a:latin typeface="Calibri" panose="020F0502020204030204" pitchFamily="34" charset="0"/>
                <a:ea typeface="+mn-ea"/>
                <a:cs typeface="Calibri" panose="020F0502020204030204" pitchFamily="34" charset="0"/>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a:lstStyle>
          <a:p>
            <a:pPr marL="36576" indent="0" algn="ctr">
              <a:buNone/>
            </a:pPr>
            <a:r>
              <a:rPr lang="en-US" sz="1200" i="1" dirty="0"/>
              <a:t>CA07 under test at FNAL</a:t>
            </a:r>
            <a:endParaRPr lang="en-GB" sz="1200" i="1" dirty="0"/>
          </a:p>
        </p:txBody>
      </p:sp>
      <p:graphicFrame>
        <p:nvGraphicFramePr>
          <p:cNvPr id="18" name="Table 17">
            <a:extLst>
              <a:ext uri="{FF2B5EF4-FFF2-40B4-BE49-F238E27FC236}">
                <a16:creationId xmlns:a16="http://schemas.microsoft.com/office/drawing/2014/main" id="{DEA49889-5783-A0FC-141F-C0F3EF3D1DAB}"/>
              </a:ext>
            </a:extLst>
          </p:cNvPr>
          <p:cNvGraphicFramePr>
            <a:graphicFrameLocks noGrp="1"/>
          </p:cNvGraphicFramePr>
          <p:nvPr>
            <p:extLst>
              <p:ext uri="{D42A27DB-BD31-4B8C-83A1-F6EECF244321}">
                <p14:modId xmlns:p14="http://schemas.microsoft.com/office/powerpoint/2010/main" val="2975140898"/>
              </p:ext>
            </p:extLst>
          </p:nvPr>
        </p:nvGraphicFramePr>
        <p:xfrm>
          <a:off x="416828" y="5026112"/>
          <a:ext cx="6614222" cy="1524000"/>
        </p:xfrm>
        <a:graphic>
          <a:graphicData uri="http://schemas.openxmlformats.org/drawingml/2006/table">
            <a:tbl>
              <a:tblPr/>
              <a:tblGrid>
                <a:gridCol w="1016000">
                  <a:extLst>
                    <a:ext uri="{9D8B030D-6E8A-4147-A177-3AD203B41FA5}">
                      <a16:colId xmlns:a16="http://schemas.microsoft.com/office/drawing/2014/main" val="909139379"/>
                    </a:ext>
                  </a:extLst>
                </a:gridCol>
                <a:gridCol w="133291">
                  <a:extLst>
                    <a:ext uri="{9D8B030D-6E8A-4147-A177-3AD203B41FA5}">
                      <a16:colId xmlns:a16="http://schemas.microsoft.com/office/drawing/2014/main" val="1672936054"/>
                    </a:ext>
                  </a:extLst>
                </a:gridCol>
                <a:gridCol w="133291">
                  <a:extLst>
                    <a:ext uri="{9D8B030D-6E8A-4147-A177-3AD203B41FA5}">
                      <a16:colId xmlns:a16="http://schemas.microsoft.com/office/drawing/2014/main" val="1380072737"/>
                    </a:ext>
                  </a:extLst>
                </a:gridCol>
                <a:gridCol w="133291">
                  <a:extLst>
                    <a:ext uri="{9D8B030D-6E8A-4147-A177-3AD203B41FA5}">
                      <a16:colId xmlns:a16="http://schemas.microsoft.com/office/drawing/2014/main" val="2547470476"/>
                    </a:ext>
                  </a:extLst>
                </a:gridCol>
                <a:gridCol w="133291">
                  <a:extLst>
                    <a:ext uri="{9D8B030D-6E8A-4147-A177-3AD203B41FA5}">
                      <a16:colId xmlns:a16="http://schemas.microsoft.com/office/drawing/2014/main" val="90999883"/>
                    </a:ext>
                  </a:extLst>
                </a:gridCol>
                <a:gridCol w="133291">
                  <a:extLst>
                    <a:ext uri="{9D8B030D-6E8A-4147-A177-3AD203B41FA5}">
                      <a16:colId xmlns:a16="http://schemas.microsoft.com/office/drawing/2014/main" val="3745134164"/>
                    </a:ext>
                  </a:extLst>
                </a:gridCol>
                <a:gridCol w="133291">
                  <a:extLst>
                    <a:ext uri="{9D8B030D-6E8A-4147-A177-3AD203B41FA5}">
                      <a16:colId xmlns:a16="http://schemas.microsoft.com/office/drawing/2014/main" val="634074196"/>
                    </a:ext>
                  </a:extLst>
                </a:gridCol>
                <a:gridCol w="133291">
                  <a:extLst>
                    <a:ext uri="{9D8B030D-6E8A-4147-A177-3AD203B41FA5}">
                      <a16:colId xmlns:a16="http://schemas.microsoft.com/office/drawing/2014/main" val="1972575918"/>
                    </a:ext>
                  </a:extLst>
                </a:gridCol>
                <a:gridCol w="133291">
                  <a:extLst>
                    <a:ext uri="{9D8B030D-6E8A-4147-A177-3AD203B41FA5}">
                      <a16:colId xmlns:a16="http://schemas.microsoft.com/office/drawing/2014/main" val="2716344515"/>
                    </a:ext>
                  </a:extLst>
                </a:gridCol>
                <a:gridCol w="133291">
                  <a:extLst>
                    <a:ext uri="{9D8B030D-6E8A-4147-A177-3AD203B41FA5}">
                      <a16:colId xmlns:a16="http://schemas.microsoft.com/office/drawing/2014/main" val="3030640545"/>
                    </a:ext>
                  </a:extLst>
                </a:gridCol>
                <a:gridCol w="133291">
                  <a:extLst>
                    <a:ext uri="{9D8B030D-6E8A-4147-A177-3AD203B41FA5}">
                      <a16:colId xmlns:a16="http://schemas.microsoft.com/office/drawing/2014/main" val="2804916882"/>
                    </a:ext>
                  </a:extLst>
                </a:gridCol>
                <a:gridCol w="133291">
                  <a:extLst>
                    <a:ext uri="{9D8B030D-6E8A-4147-A177-3AD203B41FA5}">
                      <a16:colId xmlns:a16="http://schemas.microsoft.com/office/drawing/2014/main" val="847291261"/>
                    </a:ext>
                  </a:extLst>
                </a:gridCol>
                <a:gridCol w="133291">
                  <a:extLst>
                    <a:ext uri="{9D8B030D-6E8A-4147-A177-3AD203B41FA5}">
                      <a16:colId xmlns:a16="http://schemas.microsoft.com/office/drawing/2014/main" val="3359831785"/>
                    </a:ext>
                  </a:extLst>
                </a:gridCol>
                <a:gridCol w="133291">
                  <a:extLst>
                    <a:ext uri="{9D8B030D-6E8A-4147-A177-3AD203B41FA5}">
                      <a16:colId xmlns:a16="http://schemas.microsoft.com/office/drawing/2014/main" val="1091113327"/>
                    </a:ext>
                  </a:extLst>
                </a:gridCol>
                <a:gridCol w="133291">
                  <a:extLst>
                    <a:ext uri="{9D8B030D-6E8A-4147-A177-3AD203B41FA5}">
                      <a16:colId xmlns:a16="http://schemas.microsoft.com/office/drawing/2014/main" val="3607975754"/>
                    </a:ext>
                  </a:extLst>
                </a:gridCol>
                <a:gridCol w="133291">
                  <a:extLst>
                    <a:ext uri="{9D8B030D-6E8A-4147-A177-3AD203B41FA5}">
                      <a16:colId xmlns:a16="http://schemas.microsoft.com/office/drawing/2014/main" val="4019209365"/>
                    </a:ext>
                  </a:extLst>
                </a:gridCol>
                <a:gridCol w="133291">
                  <a:extLst>
                    <a:ext uri="{9D8B030D-6E8A-4147-A177-3AD203B41FA5}">
                      <a16:colId xmlns:a16="http://schemas.microsoft.com/office/drawing/2014/main" val="1067823826"/>
                    </a:ext>
                  </a:extLst>
                </a:gridCol>
                <a:gridCol w="133291">
                  <a:extLst>
                    <a:ext uri="{9D8B030D-6E8A-4147-A177-3AD203B41FA5}">
                      <a16:colId xmlns:a16="http://schemas.microsoft.com/office/drawing/2014/main" val="481115932"/>
                    </a:ext>
                  </a:extLst>
                </a:gridCol>
                <a:gridCol w="133291">
                  <a:extLst>
                    <a:ext uri="{9D8B030D-6E8A-4147-A177-3AD203B41FA5}">
                      <a16:colId xmlns:a16="http://schemas.microsoft.com/office/drawing/2014/main" val="2007564041"/>
                    </a:ext>
                  </a:extLst>
                </a:gridCol>
                <a:gridCol w="133291">
                  <a:extLst>
                    <a:ext uri="{9D8B030D-6E8A-4147-A177-3AD203B41FA5}">
                      <a16:colId xmlns:a16="http://schemas.microsoft.com/office/drawing/2014/main" val="1717955768"/>
                    </a:ext>
                  </a:extLst>
                </a:gridCol>
                <a:gridCol w="133291">
                  <a:extLst>
                    <a:ext uri="{9D8B030D-6E8A-4147-A177-3AD203B41FA5}">
                      <a16:colId xmlns:a16="http://schemas.microsoft.com/office/drawing/2014/main" val="1101840633"/>
                    </a:ext>
                  </a:extLst>
                </a:gridCol>
                <a:gridCol w="133291">
                  <a:extLst>
                    <a:ext uri="{9D8B030D-6E8A-4147-A177-3AD203B41FA5}">
                      <a16:colId xmlns:a16="http://schemas.microsoft.com/office/drawing/2014/main" val="2333911527"/>
                    </a:ext>
                  </a:extLst>
                </a:gridCol>
                <a:gridCol w="133291">
                  <a:extLst>
                    <a:ext uri="{9D8B030D-6E8A-4147-A177-3AD203B41FA5}">
                      <a16:colId xmlns:a16="http://schemas.microsoft.com/office/drawing/2014/main" val="534516552"/>
                    </a:ext>
                  </a:extLst>
                </a:gridCol>
                <a:gridCol w="133291">
                  <a:extLst>
                    <a:ext uri="{9D8B030D-6E8A-4147-A177-3AD203B41FA5}">
                      <a16:colId xmlns:a16="http://schemas.microsoft.com/office/drawing/2014/main" val="4209011761"/>
                    </a:ext>
                  </a:extLst>
                </a:gridCol>
                <a:gridCol w="133291">
                  <a:extLst>
                    <a:ext uri="{9D8B030D-6E8A-4147-A177-3AD203B41FA5}">
                      <a16:colId xmlns:a16="http://schemas.microsoft.com/office/drawing/2014/main" val="504891452"/>
                    </a:ext>
                  </a:extLst>
                </a:gridCol>
                <a:gridCol w="133291">
                  <a:extLst>
                    <a:ext uri="{9D8B030D-6E8A-4147-A177-3AD203B41FA5}">
                      <a16:colId xmlns:a16="http://schemas.microsoft.com/office/drawing/2014/main" val="3034378842"/>
                    </a:ext>
                  </a:extLst>
                </a:gridCol>
                <a:gridCol w="133291">
                  <a:extLst>
                    <a:ext uri="{9D8B030D-6E8A-4147-A177-3AD203B41FA5}">
                      <a16:colId xmlns:a16="http://schemas.microsoft.com/office/drawing/2014/main" val="2767768467"/>
                    </a:ext>
                  </a:extLst>
                </a:gridCol>
                <a:gridCol w="133291">
                  <a:extLst>
                    <a:ext uri="{9D8B030D-6E8A-4147-A177-3AD203B41FA5}">
                      <a16:colId xmlns:a16="http://schemas.microsoft.com/office/drawing/2014/main" val="3050699698"/>
                    </a:ext>
                  </a:extLst>
                </a:gridCol>
                <a:gridCol w="133291">
                  <a:extLst>
                    <a:ext uri="{9D8B030D-6E8A-4147-A177-3AD203B41FA5}">
                      <a16:colId xmlns:a16="http://schemas.microsoft.com/office/drawing/2014/main" val="1413468719"/>
                    </a:ext>
                  </a:extLst>
                </a:gridCol>
                <a:gridCol w="133291">
                  <a:extLst>
                    <a:ext uri="{9D8B030D-6E8A-4147-A177-3AD203B41FA5}">
                      <a16:colId xmlns:a16="http://schemas.microsoft.com/office/drawing/2014/main" val="868995088"/>
                    </a:ext>
                  </a:extLst>
                </a:gridCol>
                <a:gridCol w="133291">
                  <a:extLst>
                    <a:ext uri="{9D8B030D-6E8A-4147-A177-3AD203B41FA5}">
                      <a16:colId xmlns:a16="http://schemas.microsoft.com/office/drawing/2014/main" val="2882538683"/>
                    </a:ext>
                  </a:extLst>
                </a:gridCol>
                <a:gridCol w="133291">
                  <a:extLst>
                    <a:ext uri="{9D8B030D-6E8A-4147-A177-3AD203B41FA5}">
                      <a16:colId xmlns:a16="http://schemas.microsoft.com/office/drawing/2014/main" val="4078424973"/>
                    </a:ext>
                  </a:extLst>
                </a:gridCol>
                <a:gridCol w="133291">
                  <a:extLst>
                    <a:ext uri="{9D8B030D-6E8A-4147-A177-3AD203B41FA5}">
                      <a16:colId xmlns:a16="http://schemas.microsoft.com/office/drawing/2014/main" val="2485530437"/>
                    </a:ext>
                  </a:extLst>
                </a:gridCol>
                <a:gridCol w="133291">
                  <a:extLst>
                    <a:ext uri="{9D8B030D-6E8A-4147-A177-3AD203B41FA5}">
                      <a16:colId xmlns:a16="http://schemas.microsoft.com/office/drawing/2014/main" val="3632839080"/>
                    </a:ext>
                  </a:extLst>
                </a:gridCol>
                <a:gridCol w="133291">
                  <a:extLst>
                    <a:ext uri="{9D8B030D-6E8A-4147-A177-3AD203B41FA5}">
                      <a16:colId xmlns:a16="http://schemas.microsoft.com/office/drawing/2014/main" val="744013228"/>
                    </a:ext>
                  </a:extLst>
                </a:gridCol>
                <a:gridCol w="133291">
                  <a:extLst>
                    <a:ext uri="{9D8B030D-6E8A-4147-A177-3AD203B41FA5}">
                      <a16:colId xmlns:a16="http://schemas.microsoft.com/office/drawing/2014/main" val="747956455"/>
                    </a:ext>
                  </a:extLst>
                </a:gridCol>
                <a:gridCol w="133291">
                  <a:extLst>
                    <a:ext uri="{9D8B030D-6E8A-4147-A177-3AD203B41FA5}">
                      <a16:colId xmlns:a16="http://schemas.microsoft.com/office/drawing/2014/main" val="2410469958"/>
                    </a:ext>
                  </a:extLst>
                </a:gridCol>
                <a:gridCol w="133291">
                  <a:extLst>
                    <a:ext uri="{9D8B030D-6E8A-4147-A177-3AD203B41FA5}">
                      <a16:colId xmlns:a16="http://schemas.microsoft.com/office/drawing/2014/main" val="3780594421"/>
                    </a:ext>
                  </a:extLst>
                </a:gridCol>
                <a:gridCol w="133291">
                  <a:extLst>
                    <a:ext uri="{9D8B030D-6E8A-4147-A177-3AD203B41FA5}">
                      <a16:colId xmlns:a16="http://schemas.microsoft.com/office/drawing/2014/main" val="1415526159"/>
                    </a:ext>
                  </a:extLst>
                </a:gridCol>
                <a:gridCol w="133291">
                  <a:extLst>
                    <a:ext uri="{9D8B030D-6E8A-4147-A177-3AD203B41FA5}">
                      <a16:colId xmlns:a16="http://schemas.microsoft.com/office/drawing/2014/main" val="2540060838"/>
                    </a:ext>
                  </a:extLst>
                </a:gridCol>
                <a:gridCol w="133291">
                  <a:extLst>
                    <a:ext uri="{9D8B030D-6E8A-4147-A177-3AD203B41FA5}">
                      <a16:colId xmlns:a16="http://schemas.microsoft.com/office/drawing/2014/main" val="2323497561"/>
                    </a:ext>
                  </a:extLst>
                </a:gridCol>
                <a:gridCol w="133291">
                  <a:extLst>
                    <a:ext uri="{9D8B030D-6E8A-4147-A177-3AD203B41FA5}">
                      <a16:colId xmlns:a16="http://schemas.microsoft.com/office/drawing/2014/main" val="4187724576"/>
                    </a:ext>
                  </a:extLst>
                </a:gridCol>
                <a:gridCol w="133291">
                  <a:extLst>
                    <a:ext uri="{9D8B030D-6E8A-4147-A177-3AD203B41FA5}">
                      <a16:colId xmlns:a16="http://schemas.microsoft.com/office/drawing/2014/main" val="1921040159"/>
                    </a:ext>
                  </a:extLst>
                </a:gridCol>
              </a:tblGrid>
              <a:tr h="190500">
                <a:tc>
                  <a:txBody>
                    <a:bodyPr/>
                    <a:lstStyle/>
                    <a:p>
                      <a:pPr algn="l" fontAlgn="b">
                        <a:buNone/>
                      </a:pPr>
                      <a:r>
                        <a:rPr lang="en-GB" sz="1100" b="0" i="0" u="none" strike="noStrike" dirty="0">
                          <a:solidFill>
                            <a:srgbClr val="000000"/>
                          </a:solidFill>
                          <a:effectLst/>
                          <a:latin typeface="Aptos Narrow" panose="020B0004020202020204" pitchFamily="34" charset="0"/>
                        </a:rPr>
                        <a:t>Coil FNAL</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1180434398"/>
                  </a:ext>
                </a:extLst>
              </a:tr>
              <a:tr h="190500">
                <a:tc>
                  <a:txBody>
                    <a:bodyPr/>
                    <a:lstStyle/>
                    <a:p>
                      <a:pPr algn="l" fontAlgn="b">
                        <a:buNone/>
                      </a:pPr>
                      <a:r>
                        <a:rPr lang="en-GB" sz="1100" b="0" i="0" u="none" strike="noStrike" dirty="0">
                          <a:solidFill>
                            <a:srgbClr val="000000"/>
                          </a:solidFill>
                          <a:effectLst/>
                          <a:latin typeface="Aptos Narrow" panose="020B0004020202020204" pitchFamily="34" charset="0"/>
                        </a:rPr>
                        <a:t>Coil BNL</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l"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1096472969"/>
                  </a:ext>
                </a:extLst>
              </a:tr>
              <a:tr h="190500">
                <a:tc>
                  <a:txBody>
                    <a:bodyPr/>
                    <a:lstStyle/>
                    <a:p>
                      <a:pPr algn="l" fontAlgn="b">
                        <a:buNone/>
                      </a:pPr>
                      <a:r>
                        <a:rPr lang="en-GB" sz="1100" b="0" i="0" u="none" strike="noStrike" dirty="0">
                          <a:solidFill>
                            <a:srgbClr val="000000"/>
                          </a:solidFill>
                          <a:effectLst/>
                          <a:latin typeface="Aptos Narrow" panose="020B0004020202020204" pitchFamily="34" charset="0"/>
                        </a:rPr>
                        <a:t>Magnet assembly</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gridSpan="2">
                  <a:txBody>
                    <a:bodyPr/>
                    <a:lstStyle/>
                    <a:p>
                      <a:pPr algn="ctr" fontAlgn="b">
                        <a:buNone/>
                      </a:pPr>
                      <a:r>
                        <a:rPr lang="en-GB" sz="1100" b="0" i="0" u="none" strike="noStrike">
                          <a:solidFill>
                            <a:srgbClr val="000000"/>
                          </a:solidFill>
                          <a:effectLst/>
                          <a:latin typeface="Aptos Narrow" panose="020B0004020202020204" pitchFamily="34" charset="0"/>
                        </a:rPr>
                        <a:t>3</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6</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10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11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14b</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8b</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7b</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15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13b</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18</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12b</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17b</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19</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20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21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22</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23</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24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16b</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extLst>
                  <a:ext uri="{0D108BD9-81ED-4DB2-BD59-A6C34878D82A}">
                    <a16:rowId xmlns:a16="http://schemas.microsoft.com/office/drawing/2014/main" val="3539058766"/>
                  </a:ext>
                </a:extLst>
              </a:tr>
              <a:tr h="190500">
                <a:tc>
                  <a:txBody>
                    <a:bodyPr/>
                    <a:lstStyle/>
                    <a:p>
                      <a:pPr algn="l" fontAlgn="b">
                        <a:buNone/>
                      </a:pPr>
                      <a:r>
                        <a:rPr lang="en-GB" sz="1100" b="0" i="0" u="none" strike="noStrike">
                          <a:solidFill>
                            <a:srgbClr val="000000"/>
                          </a:solidFill>
                          <a:effectLst/>
                          <a:latin typeface="Aptos Narrow" panose="020B0004020202020204" pitchFamily="34" charset="0"/>
                        </a:rPr>
                        <a:t>V test (BNL)</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rowSpan="5" gridSpan="2">
                  <a:txBody>
                    <a:bodyPr/>
                    <a:lstStyle/>
                    <a:p>
                      <a:pPr algn="ctr" fontAlgn="b">
                        <a:buNone/>
                      </a:pPr>
                      <a:r>
                        <a:rPr lang="en-GB" sz="1100" b="0" i="0" u="none" strike="noStrike" dirty="0">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rowSpan="5" hMerge="1">
                  <a:txBody>
                    <a:bodyPr/>
                    <a:lstStyle/>
                    <a:p>
                      <a:endParaRPr lang="en-GB"/>
                    </a:p>
                  </a:txBody>
                  <a:tcPr/>
                </a:tc>
                <a:extLst>
                  <a:ext uri="{0D108BD9-81ED-4DB2-BD59-A6C34878D82A}">
                    <a16:rowId xmlns:a16="http://schemas.microsoft.com/office/drawing/2014/main" val="397745266"/>
                  </a:ext>
                </a:extLst>
              </a:tr>
              <a:tr h="190500">
                <a:tc>
                  <a:txBody>
                    <a:bodyPr/>
                    <a:lstStyle/>
                    <a:p>
                      <a:pPr algn="l" fontAlgn="b">
                        <a:buNone/>
                      </a:pPr>
                      <a:r>
                        <a:rPr lang="en-GB" sz="1100" b="0" i="0" u="none" strike="noStrike">
                          <a:solidFill>
                            <a:srgbClr val="000000"/>
                          </a:solidFill>
                          <a:effectLst/>
                          <a:latin typeface="Aptos Narrow" panose="020B0004020202020204" pitchFamily="34" charset="0"/>
                        </a:rPr>
                        <a:t>cold mass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gridSpan="4">
                  <a:txBody>
                    <a:bodyPr/>
                    <a:lstStyle/>
                    <a:p>
                      <a:pPr algn="ctr" fontAlgn="b">
                        <a:buNone/>
                      </a:pPr>
                      <a:r>
                        <a:rPr lang="en-GB" sz="1100" b="0" i="0" u="none" strike="noStrike">
                          <a:solidFill>
                            <a:srgbClr val="000000"/>
                          </a:solidFill>
                          <a:effectLst/>
                          <a:latin typeface="Aptos Narrow" panose="020B0004020202020204" pitchFamily="34" charset="0"/>
                        </a:rPr>
                        <a:t>LQXFA01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LQXFA02</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LQXFA03</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LQXFA04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LQXFA05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LQXFA06</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LQXFA07</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LQXFA08</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LQXFA09</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LQXFA10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2"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2574377276"/>
                  </a:ext>
                </a:extLst>
              </a:tr>
              <a:tr h="190500">
                <a:tc>
                  <a:txBody>
                    <a:bodyPr/>
                    <a:lstStyle/>
                    <a:p>
                      <a:pPr algn="l" fontAlgn="b">
                        <a:buNone/>
                      </a:pPr>
                      <a:r>
                        <a:rPr lang="en-GB" sz="1100" b="0" i="0" u="none" strike="noStrike" dirty="0" err="1">
                          <a:solidFill>
                            <a:srgbClr val="000000"/>
                          </a:solidFill>
                          <a:effectLst/>
                          <a:latin typeface="Aptos Narrow" panose="020B0004020202020204" pitchFamily="34" charset="0"/>
                        </a:rPr>
                        <a:t>Cryost</a:t>
                      </a:r>
                      <a:r>
                        <a:rPr lang="en-GB" sz="1100" b="0" i="0" u="none" strike="noStrike" dirty="0">
                          <a:solidFill>
                            <a:srgbClr val="000000"/>
                          </a:solidFill>
                          <a:effectLst/>
                          <a:latin typeface="Aptos Narrow" panose="020B0004020202020204" pitchFamily="34" charset="0"/>
                        </a:rPr>
                        <a:t>. Ph.1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2"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800114791"/>
                  </a:ext>
                </a:extLst>
              </a:tr>
              <a:tr h="190500">
                <a:tc>
                  <a:txBody>
                    <a:bodyPr/>
                    <a:lstStyle/>
                    <a:p>
                      <a:pPr algn="l" fontAlgn="b">
                        <a:buNone/>
                      </a:pPr>
                      <a:r>
                        <a:rPr lang="en-GB" sz="1100" b="0" i="0" u="none" strike="noStrike" dirty="0">
                          <a:solidFill>
                            <a:srgbClr val="000000"/>
                          </a:solidFill>
                          <a:effectLst/>
                          <a:latin typeface="Aptos Narrow" panose="020B0004020202020204" pitchFamily="34" charset="0"/>
                        </a:rPr>
                        <a:t>H test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hMerge="1">
                  <a:txBody>
                    <a:bodyPr/>
                    <a:lstStyle/>
                    <a:p>
                      <a:endParaRPr lang="en-GB"/>
                    </a:p>
                  </a:txBody>
                  <a:tcPr/>
                </a:tc>
                <a:tc gridSpan="2">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2"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1693105869"/>
                  </a:ext>
                </a:extLst>
              </a:tr>
              <a:tr h="190500">
                <a:tc>
                  <a:txBody>
                    <a:bodyPr/>
                    <a:lstStyle/>
                    <a:p>
                      <a:pPr algn="l" fontAlgn="b">
                        <a:buNone/>
                      </a:pPr>
                      <a:r>
                        <a:rPr lang="en-GB" sz="1100" b="0" i="0" u="none" strike="noStrike" dirty="0" err="1">
                          <a:solidFill>
                            <a:srgbClr val="000000"/>
                          </a:solidFill>
                          <a:effectLst/>
                          <a:latin typeface="Aptos Narrow" panose="020B0004020202020204" pitchFamily="34" charset="0"/>
                        </a:rPr>
                        <a:t>Cryost</a:t>
                      </a:r>
                      <a:r>
                        <a:rPr lang="en-GB" sz="1100" b="0" i="0" u="none" strike="noStrike" dirty="0">
                          <a:solidFill>
                            <a:srgbClr val="000000"/>
                          </a:solidFill>
                          <a:effectLst/>
                          <a:latin typeface="Aptos Narrow" panose="020B0004020202020204" pitchFamily="34" charset="0"/>
                        </a:rPr>
                        <a:t>. Ph.2</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buNone/>
                      </a:pPr>
                      <a:r>
                        <a:rPr lang="en-GB" sz="1100" b="0" i="0" u="none" strike="noStrike" dirty="0">
                          <a:solidFill>
                            <a:srgbClr val="000000"/>
                          </a:solidFill>
                          <a:effectLst/>
                          <a:latin typeface="Aptos Narrow" panose="020B000402020202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2"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1457825498"/>
                  </a:ext>
                </a:extLst>
              </a:tr>
            </a:tbl>
          </a:graphicData>
        </a:graphic>
      </p:graphicFrame>
    </p:spTree>
    <p:extLst>
      <p:ext uri="{BB962C8B-B14F-4D97-AF65-F5344CB8AC3E}">
        <p14:creationId xmlns:p14="http://schemas.microsoft.com/office/powerpoint/2010/main" val="2929144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D00ED-1A26-3ADF-3F81-BB5AE27E6836}"/>
              </a:ext>
            </a:extLst>
          </p:cNvPr>
          <p:cNvSpPr>
            <a:spLocks noGrp="1"/>
          </p:cNvSpPr>
          <p:nvPr>
            <p:ph type="title"/>
          </p:nvPr>
        </p:nvSpPr>
        <p:spPr/>
        <p:txBody>
          <a:bodyPr/>
          <a:lstStyle/>
          <a:p>
            <a:r>
              <a:rPr lang="en-US" dirty="0"/>
              <a:t>Cable fabrication</a:t>
            </a:r>
            <a:endParaRPr lang="en-GB" dirty="0"/>
          </a:p>
        </p:txBody>
      </p:sp>
      <p:sp>
        <p:nvSpPr>
          <p:cNvPr id="3" name="Content Placeholder 2">
            <a:extLst>
              <a:ext uri="{FF2B5EF4-FFF2-40B4-BE49-F238E27FC236}">
                <a16:creationId xmlns:a16="http://schemas.microsoft.com/office/drawing/2014/main" id="{EA1CED6F-1C16-5E15-09F0-8E2EB0C0FDD9}"/>
              </a:ext>
            </a:extLst>
          </p:cNvPr>
          <p:cNvSpPr>
            <a:spLocks noGrp="1"/>
          </p:cNvSpPr>
          <p:nvPr>
            <p:ph idx="1"/>
          </p:nvPr>
        </p:nvSpPr>
        <p:spPr>
          <a:xfrm>
            <a:off x="487595" y="1161007"/>
            <a:ext cx="6516352" cy="1473428"/>
          </a:xfrm>
        </p:spPr>
        <p:txBody>
          <a:bodyPr>
            <a:normAutofit/>
          </a:bodyPr>
          <a:lstStyle/>
          <a:p>
            <a:r>
              <a:rPr lang="en-US" sz="1600" dirty="0"/>
              <a:t>Cable fabrication completed, excellent yield!</a:t>
            </a:r>
          </a:p>
          <a:p>
            <a:pPr lvl="1"/>
            <a:r>
              <a:rPr lang="en-US" sz="1600" dirty="0"/>
              <a:t>74 cables produced for MQXFB with only 2 rejected due to a critical NCR</a:t>
            </a:r>
          </a:p>
          <a:p>
            <a:pPr lvl="1"/>
            <a:r>
              <a:rPr lang="en-US" sz="1600" dirty="0"/>
              <a:t>118 cables produced for MQXFA and only 4 rejected</a:t>
            </a:r>
          </a:p>
          <a:p>
            <a:endParaRPr lang="en-US" sz="1600" dirty="0"/>
          </a:p>
          <a:p>
            <a:endParaRPr lang="en-GB" sz="1600" dirty="0"/>
          </a:p>
        </p:txBody>
      </p:sp>
      <p:sp>
        <p:nvSpPr>
          <p:cNvPr id="4" name="Footer Placeholder 3">
            <a:extLst>
              <a:ext uri="{FF2B5EF4-FFF2-40B4-BE49-F238E27FC236}">
                <a16:creationId xmlns:a16="http://schemas.microsoft.com/office/drawing/2014/main" id="{644BBE4E-5420-9EE7-44D2-96CCBEFDBB67}"/>
              </a:ext>
            </a:extLst>
          </p:cNvPr>
          <p:cNvSpPr>
            <a:spLocks noGrp="1"/>
          </p:cNvSpPr>
          <p:nvPr>
            <p:ph type="ftr" sz="quarter" idx="11"/>
          </p:nvPr>
        </p:nvSpPr>
        <p:spPr/>
        <p:txBody>
          <a:bodyPr/>
          <a:lstStyle/>
          <a:p>
            <a:r>
              <a:rPr lang="es-ES"/>
              <a:t>Susana Izquierdo Bermudez, </a:t>
            </a:r>
            <a:r>
              <a:rPr lang="en-US"/>
              <a:t>IPAC2026</a:t>
            </a:r>
            <a:endParaRPr lang="en-GB"/>
          </a:p>
          <a:p>
            <a:endParaRPr lang="en-GB" dirty="0"/>
          </a:p>
        </p:txBody>
      </p:sp>
      <p:sp>
        <p:nvSpPr>
          <p:cNvPr id="5" name="Slide Number Placeholder 4">
            <a:extLst>
              <a:ext uri="{FF2B5EF4-FFF2-40B4-BE49-F238E27FC236}">
                <a16:creationId xmlns:a16="http://schemas.microsoft.com/office/drawing/2014/main" id="{E9B62AA0-4F9D-805A-E9E9-B3209FBB1FAF}"/>
              </a:ext>
            </a:extLst>
          </p:cNvPr>
          <p:cNvSpPr>
            <a:spLocks noGrp="1"/>
          </p:cNvSpPr>
          <p:nvPr>
            <p:ph type="sldNum" sz="quarter" idx="12"/>
          </p:nvPr>
        </p:nvSpPr>
        <p:spPr/>
        <p:txBody>
          <a:bodyPr/>
          <a:lstStyle/>
          <a:p>
            <a:fld id="{BFDCA1C4-9514-7B4F-976F-D92F7E296653}" type="slidenum">
              <a:rPr lang="fr-FR" smtClean="0"/>
              <a:pPr/>
              <a:t>13</a:t>
            </a:fld>
            <a:endParaRPr lang="fr-FR"/>
          </a:p>
        </p:txBody>
      </p:sp>
      <p:pic>
        <p:nvPicPr>
          <p:cNvPr id="13" name="Picture 12">
            <a:extLst>
              <a:ext uri="{FF2B5EF4-FFF2-40B4-BE49-F238E27FC236}">
                <a16:creationId xmlns:a16="http://schemas.microsoft.com/office/drawing/2014/main" id="{89C2BCF4-36CD-E9EB-8C22-C0C9858AC258}"/>
              </a:ext>
            </a:extLst>
          </p:cNvPr>
          <p:cNvPicPr>
            <a:picLocks noChangeAspect="1"/>
          </p:cNvPicPr>
          <p:nvPr/>
        </p:nvPicPr>
        <p:blipFill>
          <a:blip r:embed="rId2"/>
          <a:stretch>
            <a:fillRect/>
          </a:stretch>
        </p:blipFill>
        <p:spPr>
          <a:xfrm>
            <a:off x="7345377" y="3661819"/>
            <a:ext cx="4526240" cy="2847905"/>
          </a:xfrm>
          <a:prstGeom prst="rect">
            <a:avLst/>
          </a:prstGeom>
          <a:ln>
            <a:solidFill>
              <a:schemeClr val="tx1"/>
            </a:solidFill>
          </a:ln>
        </p:spPr>
      </p:pic>
      <p:pic>
        <p:nvPicPr>
          <p:cNvPr id="14" name="Picture 13">
            <a:extLst>
              <a:ext uri="{FF2B5EF4-FFF2-40B4-BE49-F238E27FC236}">
                <a16:creationId xmlns:a16="http://schemas.microsoft.com/office/drawing/2014/main" id="{A7BEB818-49D1-9EFD-D3C3-489DB014ED71}"/>
              </a:ext>
            </a:extLst>
          </p:cNvPr>
          <p:cNvPicPr>
            <a:picLocks noChangeAspect="1"/>
          </p:cNvPicPr>
          <p:nvPr/>
        </p:nvPicPr>
        <p:blipFill>
          <a:blip r:embed="rId3"/>
          <a:stretch>
            <a:fillRect/>
          </a:stretch>
        </p:blipFill>
        <p:spPr>
          <a:xfrm>
            <a:off x="7361937" y="917071"/>
            <a:ext cx="4528005" cy="2651976"/>
          </a:xfrm>
          <a:prstGeom prst="rect">
            <a:avLst/>
          </a:prstGeom>
          <a:ln>
            <a:solidFill>
              <a:schemeClr val="tx1"/>
            </a:solidFill>
          </a:ln>
        </p:spPr>
      </p:pic>
      <p:sp>
        <p:nvSpPr>
          <p:cNvPr id="15" name="TextBox 14">
            <a:extLst>
              <a:ext uri="{FF2B5EF4-FFF2-40B4-BE49-F238E27FC236}">
                <a16:creationId xmlns:a16="http://schemas.microsoft.com/office/drawing/2014/main" id="{D0CFD851-0A91-B616-E2B8-503E3C7B0350}"/>
              </a:ext>
            </a:extLst>
          </p:cNvPr>
          <p:cNvSpPr txBox="1"/>
          <p:nvPr/>
        </p:nvSpPr>
        <p:spPr>
          <a:xfrm>
            <a:off x="9252212" y="2634403"/>
            <a:ext cx="2452193" cy="377026"/>
          </a:xfrm>
          <a:prstGeom prst="rect">
            <a:avLst/>
          </a:prstGeom>
          <a:noFill/>
        </p:spPr>
        <p:txBody>
          <a:bodyPr wrap="square">
            <a:spAutoFit/>
          </a:bodyPr>
          <a:lstStyle/>
          <a:p>
            <a:r>
              <a:rPr lang="en-GB" sz="1050" dirty="0">
                <a:latin typeface="Times New Roman" panose="02020603050405020304" pitchFamily="18" charset="0"/>
                <a:cs typeface="Times New Roman" panose="02020603050405020304" pitchFamily="18" charset="0"/>
              </a:rPr>
              <a:t>Legend: </a:t>
            </a:r>
            <a:r>
              <a:rPr lang="en-GB" sz="1050" dirty="0">
                <a:solidFill>
                  <a:srgbClr val="FF0000"/>
                </a:solidFill>
                <a:latin typeface="Times New Roman" panose="02020603050405020304" pitchFamily="18" charset="0"/>
                <a:cs typeface="Times New Roman" panose="02020603050405020304" pitchFamily="18" charset="0"/>
              </a:rPr>
              <a:t>Rejected</a:t>
            </a:r>
            <a:r>
              <a:rPr lang="en-GB" sz="1050" dirty="0">
                <a:latin typeface="Times New Roman" panose="02020603050405020304" pitchFamily="18" charset="0"/>
                <a:cs typeface="Times New Roman" panose="02020603050405020304" pitchFamily="18" charset="0"/>
              </a:rPr>
              <a:t>; </a:t>
            </a:r>
            <a:r>
              <a:rPr lang="en-GB" sz="1050" dirty="0">
                <a:solidFill>
                  <a:srgbClr val="0070C0"/>
                </a:solidFill>
                <a:latin typeface="Times New Roman" panose="02020603050405020304" pitchFamily="18" charset="0"/>
                <a:cs typeface="Times New Roman" panose="02020603050405020304" pitchFamily="18" charset="0"/>
              </a:rPr>
              <a:t>Accepted</a:t>
            </a:r>
            <a:r>
              <a:rPr lang="en-GB" sz="1050" dirty="0">
                <a:latin typeface="Times New Roman" panose="02020603050405020304" pitchFamily="18" charset="0"/>
                <a:cs typeface="Times New Roman" panose="02020603050405020304" pitchFamily="18" charset="0"/>
              </a:rPr>
              <a:t>; </a:t>
            </a:r>
            <a:r>
              <a:rPr lang="en-GB" sz="1050" dirty="0">
                <a:solidFill>
                  <a:srgbClr val="FFC000"/>
                </a:solidFill>
                <a:latin typeface="Times New Roman" panose="02020603050405020304" pitchFamily="18" charset="0"/>
                <a:cs typeface="Times New Roman" panose="02020603050405020304" pitchFamily="18" charset="0"/>
              </a:rPr>
              <a:t>On hold</a:t>
            </a:r>
            <a:r>
              <a:rPr lang="en-GB" sz="1050" dirty="0">
                <a:latin typeface="Times New Roman" panose="02020603050405020304" pitchFamily="18" charset="0"/>
                <a:cs typeface="Times New Roman" panose="02020603050405020304" pitchFamily="18" charset="0"/>
              </a:rPr>
              <a:t>*;</a:t>
            </a:r>
          </a:p>
          <a:p>
            <a:r>
              <a:rPr lang="en-GB" sz="800" dirty="0">
                <a:latin typeface="Times New Roman" panose="02020603050405020304" pitchFamily="18" charset="0"/>
                <a:cs typeface="Times New Roman" panose="02020603050405020304" pitchFamily="18" charset="0"/>
              </a:rPr>
              <a:t>*PIT cables with excessive cabling degradation </a:t>
            </a:r>
            <a:endParaRPr lang="en-GB" sz="1050"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C3F3378E-1218-05D0-B4BF-46D46F117CDD}"/>
              </a:ext>
            </a:extLst>
          </p:cNvPr>
          <p:cNvSpPr txBox="1"/>
          <p:nvPr/>
        </p:nvSpPr>
        <p:spPr>
          <a:xfrm>
            <a:off x="7968208" y="1438008"/>
            <a:ext cx="857927" cy="261610"/>
          </a:xfrm>
          <a:prstGeom prst="rect">
            <a:avLst/>
          </a:prstGeom>
          <a:noFill/>
        </p:spPr>
        <p:txBody>
          <a:bodyPr wrap="none" rtlCol="0">
            <a:spAutoFit/>
          </a:bodyPr>
          <a:lstStyle/>
          <a:p>
            <a:r>
              <a:rPr lang="en-US" sz="1100" dirty="0"/>
              <a:t>Prototypes</a:t>
            </a:r>
            <a:endParaRPr lang="en-GB" sz="1100" dirty="0"/>
          </a:p>
        </p:txBody>
      </p:sp>
      <p:sp>
        <p:nvSpPr>
          <p:cNvPr id="17" name="TextBox 16">
            <a:extLst>
              <a:ext uri="{FF2B5EF4-FFF2-40B4-BE49-F238E27FC236}">
                <a16:creationId xmlns:a16="http://schemas.microsoft.com/office/drawing/2014/main" id="{86ACA9D7-B9DD-3490-8DBF-E41FFF2897C8}"/>
              </a:ext>
            </a:extLst>
          </p:cNvPr>
          <p:cNvSpPr txBox="1"/>
          <p:nvPr/>
        </p:nvSpPr>
        <p:spPr>
          <a:xfrm>
            <a:off x="8976320" y="1425371"/>
            <a:ext cx="585417" cy="261610"/>
          </a:xfrm>
          <a:prstGeom prst="rect">
            <a:avLst/>
          </a:prstGeom>
          <a:noFill/>
        </p:spPr>
        <p:txBody>
          <a:bodyPr wrap="none" rtlCol="0">
            <a:spAutoFit/>
          </a:bodyPr>
          <a:lstStyle/>
          <a:p>
            <a:r>
              <a:rPr lang="en-US" sz="1050" dirty="0"/>
              <a:t>Series</a:t>
            </a:r>
            <a:endParaRPr lang="en-GB" sz="1050" dirty="0"/>
          </a:p>
        </p:txBody>
      </p:sp>
      <p:pic>
        <p:nvPicPr>
          <p:cNvPr id="18" name="Picture 2">
            <a:extLst>
              <a:ext uri="{FF2B5EF4-FFF2-40B4-BE49-F238E27FC236}">
                <a16:creationId xmlns:a16="http://schemas.microsoft.com/office/drawing/2014/main" id="{46186BF6-9395-8CB2-34D6-22DC9C5624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437" r="14561"/>
          <a:stretch>
            <a:fillRect/>
          </a:stretch>
        </p:blipFill>
        <p:spPr bwMode="auto">
          <a:xfrm>
            <a:off x="3890415" y="2672391"/>
            <a:ext cx="3010673" cy="3318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8" descr="A group of men standing in a factory&#10;&#10;AI-generated content may be incorrect.">
            <a:extLst>
              <a:ext uri="{FF2B5EF4-FFF2-40B4-BE49-F238E27FC236}">
                <a16:creationId xmlns:a16="http://schemas.microsoft.com/office/drawing/2014/main" id="{2D5BFC91-49D8-9686-74D4-9928DEE243F1}"/>
              </a:ext>
            </a:extLst>
          </p:cNvPr>
          <p:cNvPicPr>
            <a:picLocks noChangeAspect="1"/>
          </p:cNvPicPr>
          <p:nvPr/>
        </p:nvPicPr>
        <p:blipFill>
          <a:blip r:embed="rId5"/>
          <a:stretch>
            <a:fillRect/>
          </a:stretch>
        </p:blipFill>
        <p:spPr>
          <a:xfrm>
            <a:off x="336824" y="2672391"/>
            <a:ext cx="3318495" cy="3318495"/>
          </a:xfrm>
          <a:prstGeom prst="rect">
            <a:avLst/>
          </a:prstGeom>
        </p:spPr>
      </p:pic>
      <p:sp>
        <p:nvSpPr>
          <p:cNvPr id="20" name="TextBox 19">
            <a:extLst>
              <a:ext uri="{FF2B5EF4-FFF2-40B4-BE49-F238E27FC236}">
                <a16:creationId xmlns:a16="http://schemas.microsoft.com/office/drawing/2014/main" id="{AE5EB0A5-E634-8073-48AD-6174F4D29BC9}"/>
              </a:ext>
            </a:extLst>
          </p:cNvPr>
          <p:cNvSpPr txBox="1"/>
          <p:nvPr/>
        </p:nvSpPr>
        <p:spPr>
          <a:xfrm>
            <a:off x="673433" y="2364614"/>
            <a:ext cx="2645276" cy="307777"/>
          </a:xfrm>
          <a:prstGeom prst="rect">
            <a:avLst/>
          </a:prstGeom>
          <a:noFill/>
        </p:spPr>
        <p:txBody>
          <a:bodyPr wrap="none" rtlCol="0">
            <a:spAutoFit/>
          </a:bodyPr>
          <a:lstStyle/>
          <a:p>
            <a:r>
              <a:rPr lang="en-US" sz="1400" i="1" dirty="0"/>
              <a:t>MQXFB cabling team at CERN</a:t>
            </a:r>
            <a:endParaRPr lang="en-GB" sz="1400" i="1" dirty="0"/>
          </a:p>
        </p:txBody>
      </p:sp>
      <p:sp>
        <p:nvSpPr>
          <p:cNvPr id="21" name="TextBox 20">
            <a:extLst>
              <a:ext uri="{FF2B5EF4-FFF2-40B4-BE49-F238E27FC236}">
                <a16:creationId xmlns:a16="http://schemas.microsoft.com/office/drawing/2014/main" id="{47CC69E2-D66E-0EB7-A8D5-A65C8446A4B6}"/>
              </a:ext>
            </a:extLst>
          </p:cNvPr>
          <p:cNvSpPr txBox="1"/>
          <p:nvPr/>
        </p:nvSpPr>
        <p:spPr>
          <a:xfrm>
            <a:off x="4073113" y="2345636"/>
            <a:ext cx="2564356" cy="307777"/>
          </a:xfrm>
          <a:prstGeom prst="rect">
            <a:avLst/>
          </a:prstGeom>
          <a:noFill/>
        </p:spPr>
        <p:txBody>
          <a:bodyPr wrap="none" rtlCol="0">
            <a:spAutoFit/>
          </a:bodyPr>
          <a:lstStyle/>
          <a:p>
            <a:r>
              <a:rPr lang="en-US" sz="1400" i="1" dirty="0"/>
              <a:t>MQXFA cabling team at LBNL</a:t>
            </a:r>
            <a:endParaRPr lang="en-GB" sz="1400" i="1" dirty="0"/>
          </a:p>
        </p:txBody>
      </p:sp>
      <p:sp>
        <p:nvSpPr>
          <p:cNvPr id="6" name="TextBox 5">
            <a:extLst>
              <a:ext uri="{FF2B5EF4-FFF2-40B4-BE49-F238E27FC236}">
                <a16:creationId xmlns:a16="http://schemas.microsoft.com/office/drawing/2014/main" id="{0CD139B4-0374-30DF-A4FC-A21A4DC389CA}"/>
              </a:ext>
            </a:extLst>
          </p:cNvPr>
          <p:cNvSpPr txBox="1"/>
          <p:nvPr/>
        </p:nvSpPr>
        <p:spPr>
          <a:xfrm>
            <a:off x="10680697" y="2120775"/>
            <a:ext cx="1005403" cy="369332"/>
          </a:xfrm>
          <a:prstGeom prst="rect">
            <a:avLst/>
          </a:prstGeom>
          <a:noFill/>
        </p:spPr>
        <p:txBody>
          <a:bodyPr wrap="none" rtlCol="0">
            <a:spAutoFit/>
          </a:bodyPr>
          <a:lstStyle/>
          <a:p>
            <a:r>
              <a:rPr lang="en-US" dirty="0"/>
              <a:t>MQXFB</a:t>
            </a:r>
            <a:endParaRPr lang="en-GB" dirty="0"/>
          </a:p>
        </p:txBody>
      </p:sp>
      <p:sp>
        <p:nvSpPr>
          <p:cNvPr id="7" name="TextBox 6">
            <a:extLst>
              <a:ext uri="{FF2B5EF4-FFF2-40B4-BE49-F238E27FC236}">
                <a16:creationId xmlns:a16="http://schemas.microsoft.com/office/drawing/2014/main" id="{DAABB45B-B432-B5BC-041F-0969120006D3}"/>
              </a:ext>
            </a:extLst>
          </p:cNvPr>
          <p:cNvSpPr txBox="1"/>
          <p:nvPr/>
        </p:nvSpPr>
        <p:spPr>
          <a:xfrm>
            <a:off x="10593998" y="4895169"/>
            <a:ext cx="1005403" cy="369332"/>
          </a:xfrm>
          <a:prstGeom prst="rect">
            <a:avLst/>
          </a:prstGeom>
          <a:noFill/>
        </p:spPr>
        <p:txBody>
          <a:bodyPr wrap="none" rtlCol="0">
            <a:spAutoFit/>
          </a:bodyPr>
          <a:lstStyle/>
          <a:p>
            <a:r>
              <a:rPr lang="en-US" dirty="0"/>
              <a:t>MQXFA</a:t>
            </a:r>
            <a:endParaRPr lang="en-GB" dirty="0"/>
          </a:p>
        </p:txBody>
      </p:sp>
    </p:spTree>
    <p:extLst>
      <p:ext uri="{BB962C8B-B14F-4D97-AF65-F5344CB8AC3E}">
        <p14:creationId xmlns:p14="http://schemas.microsoft.com/office/powerpoint/2010/main" val="5268958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158024-CFDB-40CC-6BE6-83B8DF291244}"/>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042BE0C5-DD35-758C-4B77-E3344C0640D3}"/>
              </a:ext>
            </a:extLst>
          </p:cNvPr>
          <p:cNvPicPr>
            <a:picLocks noChangeAspect="1"/>
          </p:cNvPicPr>
          <p:nvPr/>
        </p:nvPicPr>
        <p:blipFill>
          <a:blip r:embed="rId2"/>
          <a:stretch>
            <a:fillRect/>
          </a:stretch>
        </p:blipFill>
        <p:spPr>
          <a:xfrm>
            <a:off x="5509312" y="2446537"/>
            <a:ext cx="6826209" cy="3960000"/>
          </a:xfrm>
          <a:prstGeom prst="rect">
            <a:avLst/>
          </a:prstGeom>
          <a:solidFill>
            <a:schemeClr val="bg1"/>
          </a:solidFill>
        </p:spPr>
      </p:pic>
      <p:sp>
        <p:nvSpPr>
          <p:cNvPr id="2" name="Title 1">
            <a:extLst>
              <a:ext uri="{FF2B5EF4-FFF2-40B4-BE49-F238E27FC236}">
                <a16:creationId xmlns:a16="http://schemas.microsoft.com/office/drawing/2014/main" id="{4A1CD2B7-1C21-E33A-CA25-956BED9CEA6D}"/>
              </a:ext>
            </a:extLst>
          </p:cNvPr>
          <p:cNvSpPr>
            <a:spLocks noGrp="1"/>
          </p:cNvSpPr>
          <p:nvPr>
            <p:ph type="title"/>
          </p:nvPr>
        </p:nvSpPr>
        <p:spPr/>
        <p:txBody>
          <a:bodyPr/>
          <a:lstStyle/>
          <a:p>
            <a:r>
              <a:rPr lang="en-US" dirty="0"/>
              <a:t>Coil fabrication</a:t>
            </a:r>
            <a:endParaRPr lang="en-GB" dirty="0"/>
          </a:p>
        </p:txBody>
      </p:sp>
      <p:sp>
        <p:nvSpPr>
          <p:cNvPr id="3" name="Content Placeholder 2">
            <a:extLst>
              <a:ext uri="{FF2B5EF4-FFF2-40B4-BE49-F238E27FC236}">
                <a16:creationId xmlns:a16="http://schemas.microsoft.com/office/drawing/2014/main" id="{48AE71F2-C39D-E3D8-3F4C-0D44CF55C9A8}"/>
              </a:ext>
            </a:extLst>
          </p:cNvPr>
          <p:cNvSpPr>
            <a:spLocks noGrp="1"/>
          </p:cNvSpPr>
          <p:nvPr>
            <p:ph idx="1"/>
          </p:nvPr>
        </p:nvSpPr>
        <p:spPr>
          <a:xfrm>
            <a:off x="695400" y="1124744"/>
            <a:ext cx="10560000" cy="1473428"/>
          </a:xfrm>
        </p:spPr>
        <p:txBody>
          <a:bodyPr>
            <a:normAutofit/>
          </a:bodyPr>
          <a:lstStyle/>
          <a:p>
            <a:r>
              <a:rPr lang="en-GB" sz="1600" dirty="0"/>
              <a:t>Including practice, prototype, and pre-series production, a total of ≈ 120 MQXFA coils and 80 MQXFB coils were manufactured</a:t>
            </a:r>
          </a:p>
          <a:p>
            <a:r>
              <a:rPr lang="en-GB" sz="1600" dirty="0"/>
              <a:t>The three manufacturing lines at peak production capacity had the capability to start a new coil every 3 weeks and complete a coil in approximately 3 months</a:t>
            </a:r>
          </a:p>
          <a:p>
            <a:r>
              <a:rPr lang="en-GB" sz="1600" dirty="0"/>
              <a:t>Excellent coil production yield achieved during MQXFB series production</a:t>
            </a:r>
            <a:endParaRPr lang="en-US" sz="1600" dirty="0"/>
          </a:p>
          <a:p>
            <a:endParaRPr lang="en-GB" sz="1600" dirty="0"/>
          </a:p>
        </p:txBody>
      </p:sp>
      <p:sp>
        <p:nvSpPr>
          <p:cNvPr id="4" name="Footer Placeholder 3">
            <a:extLst>
              <a:ext uri="{FF2B5EF4-FFF2-40B4-BE49-F238E27FC236}">
                <a16:creationId xmlns:a16="http://schemas.microsoft.com/office/drawing/2014/main" id="{64481DB8-BAF7-40D5-E387-0226E5C1B8D5}"/>
              </a:ext>
            </a:extLst>
          </p:cNvPr>
          <p:cNvSpPr>
            <a:spLocks noGrp="1"/>
          </p:cNvSpPr>
          <p:nvPr>
            <p:ph type="ftr" sz="quarter" idx="11"/>
          </p:nvPr>
        </p:nvSpPr>
        <p:spPr/>
        <p:txBody>
          <a:bodyPr/>
          <a:lstStyle/>
          <a:p>
            <a:r>
              <a:rPr lang="es-ES"/>
              <a:t>Susana Izquierdo Bermudez, </a:t>
            </a:r>
            <a:r>
              <a:rPr lang="en-US"/>
              <a:t>IPAC2026</a:t>
            </a:r>
            <a:endParaRPr lang="en-GB"/>
          </a:p>
          <a:p>
            <a:endParaRPr lang="en-GB" dirty="0"/>
          </a:p>
        </p:txBody>
      </p:sp>
      <p:sp>
        <p:nvSpPr>
          <p:cNvPr id="5" name="Slide Number Placeholder 4">
            <a:extLst>
              <a:ext uri="{FF2B5EF4-FFF2-40B4-BE49-F238E27FC236}">
                <a16:creationId xmlns:a16="http://schemas.microsoft.com/office/drawing/2014/main" id="{9B845232-1CAB-30CA-C3F6-5D54053BB414}"/>
              </a:ext>
            </a:extLst>
          </p:cNvPr>
          <p:cNvSpPr>
            <a:spLocks noGrp="1"/>
          </p:cNvSpPr>
          <p:nvPr>
            <p:ph type="sldNum" sz="quarter" idx="12"/>
          </p:nvPr>
        </p:nvSpPr>
        <p:spPr/>
        <p:txBody>
          <a:bodyPr/>
          <a:lstStyle/>
          <a:p>
            <a:fld id="{BFDCA1C4-9514-7B4F-976F-D92F7E296653}" type="slidenum">
              <a:rPr lang="fr-FR" smtClean="0"/>
              <a:pPr/>
              <a:t>14</a:t>
            </a:fld>
            <a:endParaRPr lang="fr-FR"/>
          </a:p>
        </p:txBody>
      </p:sp>
      <p:pic>
        <p:nvPicPr>
          <p:cNvPr id="7" name="Picture 6">
            <a:extLst>
              <a:ext uri="{FF2B5EF4-FFF2-40B4-BE49-F238E27FC236}">
                <a16:creationId xmlns:a16="http://schemas.microsoft.com/office/drawing/2014/main" id="{571AB8BA-1A9A-FCC5-A3B1-71E4BC11FD36}"/>
              </a:ext>
            </a:extLst>
          </p:cNvPr>
          <p:cNvPicPr>
            <a:picLocks noChangeAspect="1"/>
          </p:cNvPicPr>
          <p:nvPr/>
        </p:nvPicPr>
        <p:blipFill>
          <a:blip r:embed="rId3"/>
          <a:srcRect r="8961"/>
          <a:stretch>
            <a:fillRect/>
          </a:stretch>
        </p:blipFill>
        <p:spPr>
          <a:xfrm>
            <a:off x="-384721" y="2458545"/>
            <a:ext cx="6192689" cy="3960000"/>
          </a:xfrm>
          <a:prstGeom prst="rect">
            <a:avLst/>
          </a:prstGeom>
          <a:solidFill>
            <a:schemeClr val="bg1"/>
          </a:solidFill>
        </p:spPr>
      </p:pic>
    </p:spTree>
    <p:extLst>
      <p:ext uri="{BB962C8B-B14F-4D97-AF65-F5344CB8AC3E}">
        <p14:creationId xmlns:p14="http://schemas.microsoft.com/office/powerpoint/2010/main" val="31438389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C4F5B-2682-E58A-C371-92606455CDD5}"/>
              </a:ext>
            </a:extLst>
          </p:cNvPr>
          <p:cNvSpPr>
            <a:spLocks noGrp="1"/>
          </p:cNvSpPr>
          <p:nvPr>
            <p:ph type="title"/>
          </p:nvPr>
        </p:nvSpPr>
        <p:spPr/>
        <p:txBody>
          <a:bodyPr/>
          <a:lstStyle/>
          <a:p>
            <a:r>
              <a:rPr lang="en-US" dirty="0"/>
              <a:t>Magnet assembly</a:t>
            </a:r>
            <a:endParaRPr lang="en-GB" dirty="0"/>
          </a:p>
        </p:txBody>
      </p:sp>
      <p:sp>
        <p:nvSpPr>
          <p:cNvPr id="3" name="Content Placeholder 2">
            <a:extLst>
              <a:ext uri="{FF2B5EF4-FFF2-40B4-BE49-F238E27FC236}">
                <a16:creationId xmlns:a16="http://schemas.microsoft.com/office/drawing/2014/main" id="{2CEC9236-4F8A-96A8-CA31-99BB93C17D5B}"/>
              </a:ext>
            </a:extLst>
          </p:cNvPr>
          <p:cNvSpPr>
            <a:spLocks noGrp="1"/>
          </p:cNvSpPr>
          <p:nvPr>
            <p:ph idx="1"/>
          </p:nvPr>
        </p:nvSpPr>
        <p:spPr>
          <a:xfrm>
            <a:off x="479376" y="1219202"/>
            <a:ext cx="11103024" cy="1712318"/>
          </a:xfrm>
        </p:spPr>
        <p:txBody>
          <a:bodyPr>
            <a:normAutofit/>
          </a:bodyPr>
          <a:lstStyle/>
          <a:p>
            <a:pPr lvl="1" algn="just"/>
            <a:r>
              <a:rPr lang="en-US" sz="1800" dirty="0"/>
              <a:t>For MQXFB, magnet assembly follows the ‘coil clock’, with one assembly line and one magnet assembled every ≈ 3.5 months</a:t>
            </a:r>
          </a:p>
          <a:p>
            <a:pPr lvl="2" algn="just"/>
            <a:r>
              <a:rPr lang="en-US" sz="1400" dirty="0"/>
              <a:t>One series magnet failed during test, due to an electrical weakness (quench heater to coil short circuit)</a:t>
            </a:r>
          </a:p>
          <a:p>
            <a:pPr lvl="1" algn="just"/>
            <a:r>
              <a:rPr lang="en-US" sz="1800" dirty="0"/>
              <a:t>Very stable production, able to control assembly parameters to ≈ 0.05 mm level and derive coil stress based on geometrical measurements to ≈ 10 MPa</a:t>
            </a:r>
          </a:p>
          <a:p>
            <a:endParaRPr lang="en-GB" sz="2400" dirty="0"/>
          </a:p>
        </p:txBody>
      </p:sp>
      <p:sp>
        <p:nvSpPr>
          <p:cNvPr id="4" name="Footer Placeholder 3">
            <a:extLst>
              <a:ext uri="{FF2B5EF4-FFF2-40B4-BE49-F238E27FC236}">
                <a16:creationId xmlns:a16="http://schemas.microsoft.com/office/drawing/2014/main" id="{77533776-73A8-9720-4197-DD350B99D44A}"/>
              </a:ext>
            </a:extLst>
          </p:cNvPr>
          <p:cNvSpPr>
            <a:spLocks noGrp="1"/>
          </p:cNvSpPr>
          <p:nvPr>
            <p:ph type="ftr" sz="quarter" idx="11"/>
          </p:nvPr>
        </p:nvSpPr>
        <p:spPr/>
        <p:txBody>
          <a:bodyPr/>
          <a:lstStyle/>
          <a:p>
            <a:r>
              <a:rPr lang="es-ES"/>
              <a:t>Susana Izquierdo Bermudez, </a:t>
            </a:r>
            <a:r>
              <a:rPr lang="en-US"/>
              <a:t>IPAC2026</a:t>
            </a:r>
            <a:endParaRPr lang="en-GB"/>
          </a:p>
          <a:p>
            <a:endParaRPr lang="en-GB" dirty="0"/>
          </a:p>
        </p:txBody>
      </p:sp>
      <p:sp>
        <p:nvSpPr>
          <p:cNvPr id="5" name="Slide Number Placeholder 4">
            <a:extLst>
              <a:ext uri="{FF2B5EF4-FFF2-40B4-BE49-F238E27FC236}">
                <a16:creationId xmlns:a16="http://schemas.microsoft.com/office/drawing/2014/main" id="{A2C96D63-BE12-DA3E-05B0-5D794DC5C6C3}"/>
              </a:ext>
            </a:extLst>
          </p:cNvPr>
          <p:cNvSpPr>
            <a:spLocks noGrp="1"/>
          </p:cNvSpPr>
          <p:nvPr>
            <p:ph type="sldNum" sz="quarter" idx="12"/>
          </p:nvPr>
        </p:nvSpPr>
        <p:spPr/>
        <p:txBody>
          <a:bodyPr/>
          <a:lstStyle/>
          <a:p>
            <a:fld id="{BFDCA1C4-9514-7B4F-976F-D92F7E296653}" type="slidenum">
              <a:rPr lang="fr-FR" smtClean="0"/>
              <a:pPr/>
              <a:t>15</a:t>
            </a:fld>
            <a:endParaRPr lang="fr-FR"/>
          </a:p>
        </p:txBody>
      </p:sp>
      <p:pic>
        <p:nvPicPr>
          <p:cNvPr id="6" name="Content Placeholder 6" descr="A group of people standing in a factory&#10;&#10;Description automatically generated">
            <a:extLst>
              <a:ext uri="{FF2B5EF4-FFF2-40B4-BE49-F238E27FC236}">
                <a16:creationId xmlns:a16="http://schemas.microsoft.com/office/drawing/2014/main" id="{FD3A31BA-9E6B-3677-6776-05C81DE7407E}"/>
              </a:ext>
            </a:extLst>
          </p:cNvPr>
          <p:cNvPicPr>
            <a:picLocks noChangeAspect="1"/>
          </p:cNvPicPr>
          <p:nvPr/>
        </p:nvPicPr>
        <p:blipFill rotWithShape="1">
          <a:blip r:embed="rId2" r:link="rId3" cstate="print">
            <a:extLst>
              <a:ext uri="{28A0092B-C50C-407E-A947-70E740481C1C}">
                <a14:useLocalDpi xmlns:a14="http://schemas.microsoft.com/office/drawing/2010/main" val="0"/>
              </a:ext>
            </a:extLst>
          </a:blip>
          <a:srcRect l="13229" t="31745" r="16041" b="9365"/>
          <a:stretch>
            <a:fillRect/>
          </a:stretch>
        </p:blipFill>
        <p:spPr bwMode="auto">
          <a:xfrm>
            <a:off x="2136584" y="3291758"/>
            <a:ext cx="1153019" cy="720000"/>
          </a:xfrm>
          <a:prstGeom prst="rect">
            <a:avLst/>
          </a:prstGeom>
          <a:noFill/>
          <a:ln>
            <a:noFill/>
          </a:ln>
        </p:spPr>
      </p:pic>
      <p:pic>
        <p:nvPicPr>
          <p:cNvPr id="7" name="Picture 6" descr="A group of people posing for a photo&#10;&#10;Description automatically generated">
            <a:extLst>
              <a:ext uri="{FF2B5EF4-FFF2-40B4-BE49-F238E27FC236}">
                <a16:creationId xmlns:a16="http://schemas.microsoft.com/office/drawing/2014/main" id="{41811984-3FAF-6E0C-43FE-FE4AE79E486A}"/>
              </a:ext>
            </a:extLst>
          </p:cNvPr>
          <p:cNvPicPr>
            <a:picLocks noChangeAspect="1"/>
          </p:cNvPicPr>
          <p:nvPr/>
        </p:nvPicPr>
        <p:blipFill>
          <a:blip r:embed="rId4">
            <a:extLst>
              <a:ext uri="{28A0092B-C50C-407E-A947-70E740481C1C}">
                <a14:useLocalDpi xmlns:a14="http://schemas.microsoft.com/office/drawing/2010/main" val="0"/>
              </a:ext>
            </a:extLst>
          </a:blip>
          <a:srcRect l="4335" t="28984" r="13437" b="11446"/>
          <a:stretch/>
        </p:blipFill>
        <p:spPr bwMode="auto">
          <a:xfrm>
            <a:off x="3877354" y="3291957"/>
            <a:ext cx="1325109" cy="720000"/>
          </a:xfrm>
          <a:prstGeom prst="rect">
            <a:avLst/>
          </a:prstGeom>
          <a:noFill/>
          <a:ln>
            <a:noFill/>
          </a:ln>
        </p:spPr>
      </p:pic>
      <p:pic>
        <p:nvPicPr>
          <p:cNvPr id="8" name="Picture 7" descr="A group of people standing in a factory&#10;&#10;Description automatically generated">
            <a:extLst>
              <a:ext uri="{FF2B5EF4-FFF2-40B4-BE49-F238E27FC236}">
                <a16:creationId xmlns:a16="http://schemas.microsoft.com/office/drawing/2014/main" id="{E813019F-A9CD-244E-22DF-CBE245334D37}"/>
              </a:ext>
            </a:extLst>
          </p:cNvPr>
          <p:cNvPicPr>
            <a:picLocks noChangeAspect="1"/>
          </p:cNvPicPr>
          <p:nvPr/>
        </p:nvPicPr>
        <p:blipFill rotWithShape="1">
          <a:blip r:embed="rId5" r:link="rId6" cstate="print">
            <a:extLst>
              <a:ext uri="{28A0092B-C50C-407E-A947-70E740481C1C}">
                <a14:useLocalDpi xmlns:a14="http://schemas.microsoft.com/office/drawing/2010/main" val="0"/>
              </a:ext>
            </a:extLst>
          </a:blip>
          <a:srcRect l="11416" t="28636" r="17188" b="14748"/>
          <a:stretch>
            <a:fillRect/>
          </a:stretch>
        </p:blipFill>
        <p:spPr bwMode="auto">
          <a:xfrm>
            <a:off x="2886454" y="4913522"/>
            <a:ext cx="1210593" cy="720000"/>
          </a:xfrm>
          <a:prstGeom prst="rect">
            <a:avLst/>
          </a:prstGeom>
          <a:noFill/>
          <a:ln>
            <a:noFill/>
          </a:ln>
          <a:extLst>
            <a:ext uri="{53640926-AAD7-44D8-BBD7-CCE9431645EC}">
              <a14:shadowObscured xmlns:a14="http://schemas.microsoft.com/office/drawing/2010/main"/>
            </a:ext>
          </a:extLst>
        </p:spPr>
      </p:pic>
      <p:pic>
        <p:nvPicPr>
          <p:cNvPr id="9" name="Picture 3">
            <a:extLst>
              <a:ext uri="{FF2B5EF4-FFF2-40B4-BE49-F238E27FC236}">
                <a16:creationId xmlns:a16="http://schemas.microsoft.com/office/drawing/2014/main" id="{ABBD0093-9992-F6C2-CDEC-C078B090264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2111" b="7972"/>
          <a:stretch/>
        </p:blipFill>
        <p:spPr bwMode="auto">
          <a:xfrm>
            <a:off x="4864926" y="4921526"/>
            <a:ext cx="1293081" cy="72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0" name="Diagram 9">
            <a:extLst>
              <a:ext uri="{FF2B5EF4-FFF2-40B4-BE49-F238E27FC236}">
                <a16:creationId xmlns:a16="http://schemas.microsoft.com/office/drawing/2014/main" id="{A87793FE-3648-D750-A958-B15FBDAB3AAB}"/>
              </a:ext>
            </a:extLst>
          </p:cNvPr>
          <p:cNvGraphicFramePr/>
          <p:nvPr>
            <p:extLst>
              <p:ext uri="{D42A27DB-BD31-4B8C-83A1-F6EECF244321}">
                <p14:modId xmlns:p14="http://schemas.microsoft.com/office/powerpoint/2010/main" val="3863002219"/>
              </p:ext>
            </p:extLst>
          </p:nvPr>
        </p:nvGraphicFramePr>
        <p:xfrm>
          <a:off x="425745" y="3926481"/>
          <a:ext cx="11358887" cy="113793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1" name="Picture 2">
            <a:extLst>
              <a:ext uri="{FF2B5EF4-FFF2-40B4-BE49-F238E27FC236}">
                <a16:creationId xmlns:a16="http://schemas.microsoft.com/office/drawing/2014/main" id="{8FEC9026-0F19-C251-CB29-7CBD9385C595}"/>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5044" t="33298" b="5573"/>
          <a:stretch/>
        </p:blipFill>
        <p:spPr bwMode="auto">
          <a:xfrm>
            <a:off x="5681175" y="3249166"/>
            <a:ext cx="1492633" cy="720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a16="http://schemas.microsoft.com/office/drawing/2014/main" id="{077385B5-C0A4-1F89-7636-6C4A0F1E977D}"/>
              </a:ext>
            </a:extLst>
          </p:cNvPr>
          <p:cNvPicPr>
            <a:picLocks noChangeAspect="1"/>
          </p:cNvPicPr>
          <p:nvPr/>
        </p:nvPicPr>
        <p:blipFill rotWithShape="1">
          <a:blip r:embed="rId14"/>
          <a:srcRect l="15795" r="15795"/>
          <a:stretch/>
        </p:blipFill>
        <p:spPr>
          <a:xfrm>
            <a:off x="1350788" y="4906456"/>
            <a:ext cx="728720" cy="720000"/>
          </a:xfrm>
          <a:prstGeom prst="rect">
            <a:avLst/>
          </a:prstGeom>
        </p:spPr>
      </p:pic>
      <p:pic>
        <p:nvPicPr>
          <p:cNvPr id="13" name="Picture 12">
            <a:extLst>
              <a:ext uri="{FF2B5EF4-FFF2-40B4-BE49-F238E27FC236}">
                <a16:creationId xmlns:a16="http://schemas.microsoft.com/office/drawing/2014/main" id="{C2BA1EAE-CE6A-8564-31EF-F018085318E5}"/>
              </a:ext>
            </a:extLst>
          </p:cNvPr>
          <p:cNvPicPr>
            <a:picLocks noChangeAspect="1"/>
          </p:cNvPicPr>
          <p:nvPr/>
        </p:nvPicPr>
        <p:blipFill rotWithShape="1">
          <a:blip r:embed="rId15"/>
          <a:srcRect l="11843" t="17087" r="13310" b="13851"/>
          <a:stretch/>
        </p:blipFill>
        <p:spPr>
          <a:xfrm>
            <a:off x="479376" y="3311693"/>
            <a:ext cx="1076240" cy="720000"/>
          </a:xfrm>
          <a:prstGeom prst="rect">
            <a:avLst/>
          </a:prstGeom>
        </p:spPr>
      </p:pic>
      <p:pic>
        <p:nvPicPr>
          <p:cNvPr id="14" name="Picture 2">
            <a:extLst>
              <a:ext uri="{FF2B5EF4-FFF2-40B4-BE49-F238E27FC236}">
                <a16:creationId xmlns:a16="http://schemas.microsoft.com/office/drawing/2014/main" id="{7CC169E1-0495-495E-2450-2B76D6C0FD6F}"/>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t="19596"/>
          <a:stretch/>
        </p:blipFill>
        <p:spPr bwMode="auto">
          <a:xfrm>
            <a:off x="6726528" y="4935486"/>
            <a:ext cx="1210594" cy="73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2">
            <a:extLst>
              <a:ext uri="{FF2B5EF4-FFF2-40B4-BE49-F238E27FC236}">
                <a16:creationId xmlns:a16="http://schemas.microsoft.com/office/drawing/2014/main" id="{BDCD9FF4-69BA-1126-24DA-0F603B277C13}"/>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l="4883" t="27075" b="7715"/>
          <a:stretch>
            <a:fillRect/>
          </a:stretch>
        </p:blipFill>
        <p:spPr bwMode="auto">
          <a:xfrm>
            <a:off x="7652520" y="3226404"/>
            <a:ext cx="1419754" cy="73002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170" name="Picture 2">
            <a:extLst>
              <a:ext uri="{FF2B5EF4-FFF2-40B4-BE49-F238E27FC236}">
                <a16:creationId xmlns:a16="http://schemas.microsoft.com/office/drawing/2014/main" id="{A8A3E6C5-D83C-6CE0-9EF7-A87AA83179FE}"/>
              </a:ext>
            </a:extLst>
          </p:cNvPr>
          <p:cNvPicPr>
            <a:picLocks noChangeAspect="1" noChangeArrowheads="1"/>
          </p:cNvPicPr>
          <p:nvPr/>
        </p:nvPicPr>
        <p:blipFill rotWithShape="1">
          <a:blip r:embed="rId18">
            <a:extLst>
              <a:ext uri="{28A0092B-C50C-407E-A947-70E740481C1C}">
                <a14:useLocalDpi xmlns:a14="http://schemas.microsoft.com/office/drawing/2010/main" val="0"/>
              </a:ext>
            </a:extLst>
          </a:blip>
          <a:srcRect l="5572" t="16065" r="9465" b="6078"/>
          <a:stretch>
            <a:fillRect/>
          </a:stretch>
        </p:blipFill>
        <p:spPr bwMode="auto">
          <a:xfrm>
            <a:off x="9624392" y="3206384"/>
            <a:ext cx="1419754" cy="825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TextBox 18">
            <a:extLst>
              <a:ext uri="{FF2B5EF4-FFF2-40B4-BE49-F238E27FC236}">
                <a16:creationId xmlns:a16="http://schemas.microsoft.com/office/drawing/2014/main" id="{1B1C57F9-E2B7-0EC2-9959-F3EE04B8E8CA}"/>
              </a:ext>
            </a:extLst>
          </p:cNvPr>
          <p:cNvSpPr txBox="1"/>
          <p:nvPr/>
        </p:nvSpPr>
        <p:spPr>
          <a:xfrm>
            <a:off x="846112" y="2863721"/>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20" name="TextBox 19">
            <a:extLst>
              <a:ext uri="{FF2B5EF4-FFF2-40B4-BE49-F238E27FC236}">
                <a16:creationId xmlns:a16="http://schemas.microsoft.com/office/drawing/2014/main" id="{D7C94A3F-6211-0912-6D73-E6F4DE6AFDF6}"/>
              </a:ext>
            </a:extLst>
          </p:cNvPr>
          <p:cNvSpPr txBox="1"/>
          <p:nvPr/>
        </p:nvSpPr>
        <p:spPr>
          <a:xfrm>
            <a:off x="1503316" y="5553680"/>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21" name="TextBox 20">
            <a:extLst>
              <a:ext uri="{FF2B5EF4-FFF2-40B4-BE49-F238E27FC236}">
                <a16:creationId xmlns:a16="http://schemas.microsoft.com/office/drawing/2014/main" id="{E1B18F97-A5F3-9C13-121C-C3CB9F9D02FE}"/>
              </a:ext>
            </a:extLst>
          </p:cNvPr>
          <p:cNvSpPr txBox="1"/>
          <p:nvPr/>
        </p:nvSpPr>
        <p:spPr>
          <a:xfrm>
            <a:off x="2492902" y="2853745"/>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22" name="TextBox 21">
            <a:extLst>
              <a:ext uri="{FF2B5EF4-FFF2-40B4-BE49-F238E27FC236}">
                <a16:creationId xmlns:a16="http://schemas.microsoft.com/office/drawing/2014/main" id="{8C1D7704-A0A4-11B8-E21B-04AC69B541C9}"/>
              </a:ext>
            </a:extLst>
          </p:cNvPr>
          <p:cNvSpPr txBox="1"/>
          <p:nvPr/>
        </p:nvSpPr>
        <p:spPr>
          <a:xfrm>
            <a:off x="3243179" y="5589792"/>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23" name="TextBox 22">
            <a:extLst>
              <a:ext uri="{FF2B5EF4-FFF2-40B4-BE49-F238E27FC236}">
                <a16:creationId xmlns:a16="http://schemas.microsoft.com/office/drawing/2014/main" id="{75F422E8-5A60-EBA4-AA06-0E6193B95296}"/>
              </a:ext>
            </a:extLst>
          </p:cNvPr>
          <p:cNvSpPr txBox="1"/>
          <p:nvPr/>
        </p:nvSpPr>
        <p:spPr>
          <a:xfrm>
            <a:off x="4383673" y="2882036"/>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24" name="TextBox 23">
            <a:extLst>
              <a:ext uri="{FF2B5EF4-FFF2-40B4-BE49-F238E27FC236}">
                <a16:creationId xmlns:a16="http://schemas.microsoft.com/office/drawing/2014/main" id="{A0411D45-0163-BF2C-0055-B5C05D76D8B9}"/>
              </a:ext>
            </a:extLst>
          </p:cNvPr>
          <p:cNvSpPr txBox="1"/>
          <p:nvPr/>
        </p:nvSpPr>
        <p:spPr>
          <a:xfrm>
            <a:off x="5299634" y="5626456"/>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25" name="TextBox 24">
            <a:extLst>
              <a:ext uri="{FF2B5EF4-FFF2-40B4-BE49-F238E27FC236}">
                <a16:creationId xmlns:a16="http://schemas.microsoft.com/office/drawing/2014/main" id="{FE59F100-2C12-DD7F-3E5D-B303E839DA32}"/>
              </a:ext>
            </a:extLst>
          </p:cNvPr>
          <p:cNvSpPr txBox="1"/>
          <p:nvPr/>
        </p:nvSpPr>
        <p:spPr>
          <a:xfrm>
            <a:off x="6218967" y="2897475"/>
            <a:ext cx="602109" cy="307777"/>
          </a:xfrm>
          <a:prstGeom prst="rect">
            <a:avLst/>
          </a:prstGeom>
          <a:noFill/>
        </p:spPr>
        <p:txBody>
          <a:bodyPr wrap="square">
            <a:spAutoFit/>
          </a:bodyPr>
          <a:lstStyle/>
          <a:p>
            <a:r>
              <a:rPr lang="en-GB" sz="1400" dirty="0">
                <a:solidFill>
                  <a:srgbClr val="474747"/>
                </a:solidFill>
                <a:latin typeface="Arial" panose="020B0604020202020204" pitchFamily="34" charset="0"/>
              </a:rPr>
              <a:t>❌ </a:t>
            </a:r>
            <a:endParaRPr lang="en-GB" sz="1400" b="1" dirty="0">
              <a:solidFill>
                <a:srgbClr val="00B050"/>
              </a:solidFill>
            </a:endParaRPr>
          </a:p>
        </p:txBody>
      </p:sp>
      <p:sp>
        <p:nvSpPr>
          <p:cNvPr id="26" name="TextBox 25">
            <a:extLst>
              <a:ext uri="{FF2B5EF4-FFF2-40B4-BE49-F238E27FC236}">
                <a16:creationId xmlns:a16="http://schemas.microsoft.com/office/drawing/2014/main" id="{DE7CA4A8-2877-C7EE-C1A1-2C9C523F5049}"/>
              </a:ext>
            </a:extLst>
          </p:cNvPr>
          <p:cNvSpPr txBox="1"/>
          <p:nvPr/>
        </p:nvSpPr>
        <p:spPr>
          <a:xfrm>
            <a:off x="7201197" y="5641526"/>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27" name="TextBox 26">
            <a:extLst>
              <a:ext uri="{FF2B5EF4-FFF2-40B4-BE49-F238E27FC236}">
                <a16:creationId xmlns:a16="http://schemas.microsoft.com/office/drawing/2014/main" id="{518DFF71-880A-94C7-89B1-0DC5E2D7BE4F}"/>
              </a:ext>
            </a:extLst>
          </p:cNvPr>
          <p:cNvSpPr txBox="1"/>
          <p:nvPr/>
        </p:nvSpPr>
        <p:spPr>
          <a:xfrm>
            <a:off x="7824192" y="2918176"/>
            <a:ext cx="1670959" cy="261610"/>
          </a:xfrm>
          <a:prstGeom prst="rect">
            <a:avLst/>
          </a:prstGeom>
          <a:noFill/>
        </p:spPr>
        <p:txBody>
          <a:bodyPr wrap="square">
            <a:spAutoFit/>
          </a:bodyPr>
          <a:lstStyle/>
          <a:p>
            <a:r>
              <a:rPr lang="en-GB" sz="1100" b="1" i="0" dirty="0">
                <a:solidFill>
                  <a:schemeClr val="bg2"/>
                </a:solidFill>
                <a:effectLst/>
                <a:latin typeface="Arial" panose="020B0604020202020204" pitchFamily="34" charset="0"/>
              </a:rPr>
              <a:t>To be tested</a:t>
            </a:r>
            <a:endParaRPr lang="en-GB" sz="1100" b="1" dirty="0">
              <a:solidFill>
                <a:schemeClr val="bg2"/>
              </a:solidFill>
            </a:endParaRPr>
          </a:p>
        </p:txBody>
      </p:sp>
      <p:sp>
        <p:nvSpPr>
          <p:cNvPr id="28" name="TextBox 27">
            <a:extLst>
              <a:ext uri="{FF2B5EF4-FFF2-40B4-BE49-F238E27FC236}">
                <a16:creationId xmlns:a16="http://schemas.microsoft.com/office/drawing/2014/main" id="{E7CC4503-3136-FF93-1359-06DC36225900}"/>
              </a:ext>
            </a:extLst>
          </p:cNvPr>
          <p:cNvSpPr txBox="1"/>
          <p:nvPr/>
        </p:nvSpPr>
        <p:spPr>
          <a:xfrm>
            <a:off x="9904974" y="2902256"/>
            <a:ext cx="1670959" cy="261610"/>
          </a:xfrm>
          <a:prstGeom prst="rect">
            <a:avLst/>
          </a:prstGeom>
          <a:noFill/>
        </p:spPr>
        <p:txBody>
          <a:bodyPr wrap="square">
            <a:spAutoFit/>
          </a:bodyPr>
          <a:lstStyle/>
          <a:p>
            <a:r>
              <a:rPr lang="en-GB" sz="1100" b="1" i="0" dirty="0">
                <a:solidFill>
                  <a:schemeClr val="bg2"/>
                </a:solidFill>
                <a:effectLst/>
                <a:latin typeface="Arial" panose="020B0604020202020204" pitchFamily="34" charset="0"/>
              </a:rPr>
              <a:t>To be tested</a:t>
            </a:r>
            <a:endParaRPr lang="en-GB" sz="1100" b="1" dirty="0">
              <a:solidFill>
                <a:schemeClr val="bg2"/>
              </a:solidFill>
            </a:endParaRPr>
          </a:p>
        </p:txBody>
      </p:sp>
      <p:pic>
        <p:nvPicPr>
          <p:cNvPr id="7171" name="Picture 3">
            <a:extLst>
              <a:ext uri="{FF2B5EF4-FFF2-40B4-BE49-F238E27FC236}">
                <a16:creationId xmlns:a16="http://schemas.microsoft.com/office/drawing/2014/main" id="{03664A43-F404-0CCD-CFF0-D6F25E909473}"/>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t="19124" b="3300"/>
          <a:stretch>
            <a:fillRect/>
          </a:stretch>
        </p:blipFill>
        <p:spPr bwMode="auto">
          <a:xfrm>
            <a:off x="8659005" y="4961096"/>
            <a:ext cx="1293081" cy="752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 name="TextBox 28">
            <a:extLst>
              <a:ext uri="{FF2B5EF4-FFF2-40B4-BE49-F238E27FC236}">
                <a16:creationId xmlns:a16="http://schemas.microsoft.com/office/drawing/2014/main" id="{EDB9AFB7-0B1A-929C-7489-5724C6B5940A}"/>
              </a:ext>
            </a:extLst>
          </p:cNvPr>
          <p:cNvSpPr txBox="1"/>
          <p:nvPr/>
        </p:nvSpPr>
        <p:spPr>
          <a:xfrm>
            <a:off x="8788912" y="5753735"/>
            <a:ext cx="1670959" cy="261610"/>
          </a:xfrm>
          <a:prstGeom prst="rect">
            <a:avLst/>
          </a:prstGeom>
          <a:noFill/>
        </p:spPr>
        <p:txBody>
          <a:bodyPr wrap="square">
            <a:spAutoFit/>
          </a:bodyPr>
          <a:lstStyle/>
          <a:p>
            <a:r>
              <a:rPr lang="en-GB" sz="1100" b="1" i="0" dirty="0">
                <a:solidFill>
                  <a:schemeClr val="bg2"/>
                </a:solidFill>
                <a:effectLst/>
                <a:latin typeface="Arial" panose="020B0604020202020204" pitchFamily="34" charset="0"/>
              </a:rPr>
              <a:t>To be tested</a:t>
            </a:r>
            <a:endParaRPr lang="en-GB" sz="1100" b="1" dirty="0">
              <a:solidFill>
                <a:schemeClr val="bg2"/>
              </a:solidFill>
            </a:endParaRPr>
          </a:p>
        </p:txBody>
      </p:sp>
    </p:spTree>
    <p:extLst>
      <p:ext uri="{BB962C8B-B14F-4D97-AF65-F5344CB8AC3E}">
        <p14:creationId xmlns:p14="http://schemas.microsoft.com/office/powerpoint/2010/main" val="28787106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01F83-D15C-DB4E-9B6B-E0B8696D8D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C895C2-F8A6-2DD5-7153-ACFE15ED4500}"/>
              </a:ext>
            </a:extLst>
          </p:cNvPr>
          <p:cNvSpPr>
            <a:spLocks noGrp="1"/>
          </p:cNvSpPr>
          <p:nvPr>
            <p:ph type="title"/>
          </p:nvPr>
        </p:nvSpPr>
        <p:spPr/>
        <p:txBody>
          <a:bodyPr/>
          <a:lstStyle/>
          <a:p>
            <a:r>
              <a:rPr lang="en-US" dirty="0"/>
              <a:t>Outline</a:t>
            </a:r>
            <a:endParaRPr lang="en-GB" dirty="0"/>
          </a:p>
        </p:txBody>
      </p:sp>
      <p:sp>
        <p:nvSpPr>
          <p:cNvPr id="3" name="Content Placeholder 2">
            <a:extLst>
              <a:ext uri="{FF2B5EF4-FFF2-40B4-BE49-F238E27FC236}">
                <a16:creationId xmlns:a16="http://schemas.microsoft.com/office/drawing/2014/main" id="{1BE69692-CA1B-94B1-2309-09B51B6AAB51}"/>
              </a:ext>
            </a:extLst>
          </p:cNvPr>
          <p:cNvSpPr>
            <a:spLocks noGrp="1"/>
          </p:cNvSpPr>
          <p:nvPr>
            <p:ph idx="1"/>
          </p:nvPr>
        </p:nvSpPr>
        <p:spPr/>
        <p:txBody>
          <a:bodyPr/>
          <a:lstStyle/>
          <a:p>
            <a:r>
              <a:rPr lang="en-US" dirty="0">
                <a:solidFill>
                  <a:schemeClr val="bg1">
                    <a:lumMod val="65000"/>
                  </a:schemeClr>
                </a:solidFill>
              </a:rPr>
              <a:t>Introduction</a:t>
            </a:r>
          </a:p>
          <a:p>
            <a:r>
              <a:rPr lang="en-US" dirty="0">
                <a:solidFill>
                  <a:schemeClr val="bg1">
                    <a:lumMod val="65000"/>
                  </a:schemeClr>
                </a:solidFill>
              </a:rPr>
              <a:t>Production status, with focus on the main challenges</a:t>
            </a:r>
          </a:p>
          <a:p>
            <a:r>
              <a:rPr lang="en-US" b="1" dirty="0"/>
              <a:t>Overview on cold powering test results</a:t>
            </a:r>
          </a:p>
          <a:p>
            <a:r>
              <a:rPr lang="en-US" dirty="0">
                <a:solidFill>
                  <a:schemeClr val="bg1">
                    <a:lumMod val="65000"/>
                  </a:schemeClr>
                </a:solidFill>
              </a:rPr>
              <a:t>Summary and conclusions</a:t>
            </a:r>
          </a:p>
          <a:p>
            <a:endParaRPr lang="en-GB" dirty="0">
              <a:solidFill>
                <a:schemeClr val="bg1">
                  <a:lumMod val="65000"/>
                </a:schemeClr>
              </a:solidFill>
            </a:endParaRPr>
          </a:p>
        </p:txBody>
      </p:sp>
      <p:sp>
        <p:nvSpPr>
          <p:cNvPr id="4" name="Footer Placeholder 3">
            <a:extLst>
              <a:ext uri="{FF2B5EF4-FFF2-40B4-BE49-F238E27FC236}">
                <a16:creationId xmlns:a16="http://schemas.microsoft.com/office/drawing/2014/main" id="{27D652D5-903D-65BB-6143-6B51B0E621E8}"/>
              </a:ext>
            </a:extLst>
          </p:cNvPr>
          <p:cNvSpPr>
            <a:spLocks noGrp="1"/>
          </p:cNvSpPr>
          <p:nvPr>
            <p:ph type="ftr" sz="quarter" idx="11"/>
          </p:nvPr>
        </p:nvSpPr>
        <p:spPr/>
        <p:txBody>
          <a:bodyPr/>
          <a:lstStyle/>
          <a:p>
            <a:r>
              <a:rPr lang="es-ES"/>
              <a:t>Susana Izquierdo Bermudez, </a:t>
            </a:r>
            <a:r>
              <a:rPr lang="en-US"/>
              <a:t>ASC22</a:t>
            </a:r>
            <a:endParaRPr lang="en-GB" noProof="0"/>
          </a:p>
          <a:p>
            <a:endParaRPr lang="en-GB" dirty="0"/>
          </a:p>
        </p:txBody>
      </p:sp>
      <p:sp>
        <p:nvSpPr>
          <p:cNvPr id="5" name="Slide Number Placeholder 4">
            <a:extLst>
              <a:ext uri="{FF2B5EF4-FFF2-40B4-BE49-F238E27FC236}">
                <a16:creationId xmlns:a16="http://schemas.microsoft.com/office/drawing/2014/main" id="{1589A1BC-4741-70ED-2E76-B99140646414}"/>
              </a:ext>
            </a:extLst>
          </p:cNvPr>
          <p:cNvSpPr>
            <a:spLocks noGrp="1"/>
          </p:cNvSpPr>
          <p:nvPr>
            <p:ph type="sldNum" sz="quarter" idx="12"/>
          </p:nvPr>
        </p:nvSpPr>
        <p:spPr/>
        <p:txBody>
          <a:bodyPr/>
          <a:lstStyle/>
          <a:p>
            <a:fld id="{BFDCA1C4-9514-7B4F-976F-D92F7E296653}" type="slidenum">
              <a:rPr lang="fr-FR" smtClean="0"/>
              <a:pPr/>
              <a:t>16</a:t>
            </a:fld>
            <a:endParaRPr lang="fr-FR"/>
          </a:p>
        </p:txBody>
      </p:sp>
    </p:spTree>
    <p:extLst>
      <p:ext uri="{BB962C8B-B14F-4D97-AF65-F5344CB8AC3E}">
        <p14:creationId xmlns:p14="http://schemas.microsoft.com/office/powerpoint/2010/main" val="17701394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7A0219-3133-529C-B902-5E0D3CBBA9EC}"/>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B2355DED-E5E2-7C0C-F540-58122E640D50}"/>
              </a:ext>
            </a:extLst>
          </p:cNvPr>
          <p:cNvPicPr>
            <a:picLocks noChangeAspect="1"/>
          </p:cNvPicPr>
          <p:nvPr/>
        </p:nvPicPr>
        <p:blipFill>
          <a:blip r:embed="rId2"/>
          <a:stretch>
            <a:fillRect/>
          </a:stretch>
        </p:blipFill>
        <p:spPr>
          <a:xfrm>
            <a:off x="16903" y="4399667"/>
            <a:ext cx="12192000" cy="2140961"/>
          </a:xfrm>
          <a:prstGeom prst="rect">
            <a:avLst/>
          </a:prstGeom>
        </p:spPr>
      </p:pic>
      <p:pic>
        <p:nvPicPr>
          <p:cNvPr id="38" name="Picture 37">
            <a:extLst>
              <a:ext uri="{FF2B5EF4-FFF2-40B4-BE49-F238E27FC236}">
                <a16:creationId xmlns:a16="http://schemas.microsoft.com/office/drawing/2014/main" id="{7E2B2A05-D5D4-AEB4-3B56-7703811AA72F}"/>
              </a:ext>
            </a:extLst>
          </p:cNvPr>
          <p:cNvPicPr>
            <a:picLocks noChangeAspect="1"/>
          </p:cNvPicPr>
          <p:nvPr/>
        </p:nvPicPr>
        <p:blipFill>
          <a:blip r:embed="rId3"/>
          <a:stretch>
            <a:fillRect/>
          </a:stretch>
        </p:blipFill>
        <p:spPr>
          <a:xfrm>
            <a:off x="52796" y="2280340"/>
            <a:ext cx="12192000" cy="2152415"/>
          </a:xfrm>
          <a:prstGeom prst="rect">
            <a:avLst/>
          </a:prstGeom>
        </p:spPr>
      </p:pic>
      <p:sp>
        <p:nvSpPr>
          <p:cNvPr id="2" name="Title 1">
            <a:extLst>
              <a:ext uri="{FF2B5EF4-FFF2-40B4-BE49-F238E27FC236}">
                <a16:creationId xmlns:a16="http://schemas.microsoft.com/office/drawing/2014/main" id="{98E78B81-9774-86F3-B479-F464655F2413}"/>
              </a:ext>
            </a:extLst>
          </p:cNvPr>
          <p:cNvSpPr>
            <a:spLocks noGrp="1"/>
          </p:cNvSpPr>
          <p:nvPr>
            <p:ph type="title"/>
          </p:nvPr>
        </p:nvSpPr>
        <p:spPr/>
        <p:txBody>
          <a:bodyPr/>
          <a:lstStyle/>
          <a:p>
            <a:r>
              <a:rPr lang="en-US" dirty="0"/>
              <a:t>MQXFA – Magnet Performance</a:t>
            </a:r>
            <a:endParaRPr lang="en-GB" dirty="0"/>
          </a:p>
        </p:txBody>
      </p:sp>
      <p:sp>
        <p:nvSpPr>
          <p:cNvPr id="3" name="Content Placeholder 2">
            <a:extLst>
              <a:ext uri="{FF2B5EF4-FFF2-40B4-BE49-F238E27FC236}">
                <a16:creationId xmlns:a16="http://schemas.microsoft.com/office/drawing/2014/main" id="{BAAC8F6A-3669-6A9C-413D-05C1B3DF9B49}"/>
              </a:ext>
            </a:extLst>
          </p:cNvPr>
          <p:cNvSpPr>
            <a:spLocks noGrp="1"/>
          </p:cNvSpPr>
          <p:nvPr>
            <p:ph idx="1"/>
          </p:nvPr>
        </p:nvSpPr>
        <p:spPr>
          <a:xfrm>
            <a:off x="598056" y="975933"/>
            <a:ext cx="10969139" cy="1220997"/>
          </a:xfrm>
        </p:spPr>
        <p:txBody>
          <a:bodyPr/>
          <a:lstStyle/>
          <a:p>
            <a:pPr algn="just"/>
            <a:r>
              <a:rPr lang="en-US" sz="1800" dirty="0"/>
              <a:t>All magnet for installation reached requirement, a major milestone </a:t>
            </a:r>
            <a:r>
              <a:rPr lang="en-US" sz="1800" dirty="0">
                <a:sym typeface="Wingdings" panose="05000000000000000000" pitchFamily="2" charset="2"/>
              </a:rPr>
              <a:t>🎉</a:t>
            </a:r>
          </a:p>
          <a:p>
            <a:pPr algn="just"/>
            <a:r>
              <a:rPr lang="en-GB" sz="1800" dirty="0"/>
              <a:t>5 magnets did not meet requirements: the weak coil was replaced in 4 out of the 5 and the magnets were conform after coil replacement</a:t>
            </a:r>
          </a:p>
          <a:p>
            <a:pPr lvl="1" algn="just"/>
            <a:r>
              <a:rPr lang="en-GB" sz="1400" dirty="0"/>
              <a:t>The 5</a:t>
            </a:r>
            <a:r>
              <a:rPr lang="en-GB" sz="1400" baseline="30000" dirty="0"/>
              <a:t>th</a:t>
            </a:r>
            <a:r>
              <a:rPr lang="en-GB" sz="1400" dirty="0"/>
              <a:t> magnet (MQXFA16b, spare) has been re-assembled replacing a coil, will be vertically tested at CERN </a:t>
            </a:r>
          </a:p>
          <a:p>
            <a:pPr algn="just"/>
            <a:endParaRPr lang="en-GB" sz="1800" dirty="0"/>
          </a:p>
          <a:p>
            <a:pPr algn="just"/>
            <a:endParaRPr lang="en-US" sz="1800" dirty="0"/>
          </a:p>
        </p:txBody>
      </p:sp>
      <p:sp>
        <p:nvSpPr>
          <p:cNvPr id="4" name="Date Placeholder 3">
            <a:extLst>
              <a:ext uri="{FF2B5EF4-FFF2-40B4-BE49-F238E27FC236}">
                <a16:creationId xmlns:a16="http://schemas.microsoft.com/office/drawing/2014/main" id="{BC1E9989-82E4-A027-7A41-C4D3A620D081}"/>
              </a:ext>
            </a:extLst>
          </p:cNvPr>
          <p:cNvSpPr>
            <a:spLocks noGrp="1"/>
          </p:cNvSpPr>
          <p:nvPr>
            <p:ph type="dt" sz="half" idx="2"/>
          </p:nvPr>
        </p:nvSpPr>
        <p:spPr>
          <a:xfrm>
            <a:off x="3959113" y="6362378"/>
            <a:ext cx="2844800"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bg1"/>
                </a:solidFill>
                <a:latin typeface="Calibri" panose="020F0502020204030204" pitchFamily="34" charset="0"/>
                <a:ea typeface="+mn-ea"/>
                <a:cs typeface="Calibri" panose="020F050202020403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de-CH"/>
              <a:t>Susana Izquierdo Bermudez</a:t>
            </a:r>
            <a:endParaRPr lang="en-US" dirty="0"/>
          </a:p>
        </p:txBody>
      </p:sp>
      <p:sp>
        <p:nvSpPr>
          <p:cNvPr id="6" name="Slide Number Placeholder 5">
            <a:extLst>
              <a:ext uri="{FF2B5EF4-FFF2-40B4-BE49-F238E27FC236}">
                <a16:creationId xmlns:a16="http://schemas.microsoft.com/office/drawing/2014/main" id="{660DFF50-BADD-3C72-6242-37D9815CD5EC}"/>
              </a:ext>
            </a:extLst>
          </p:cNvPr>
          <p:cNvSpPr>
            <a:spLocks noGrp="1"/>
          </p:cNvSpPr>
          <p:nvPr>
            <p:ph type="sldNum" sz="quarter" idx="4"/>
          </p:nvPr>
        </p:nvSpPr>
        <p:spPr>
          <a:xfrm>
            <a:off x="10913835" y="6356351"/>
            <a:ext cx="668565"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bg1"/>
                </a:solidFill>
                <a:latin typeface="Calibri" panose="020F0502020204030204" pitchFamily="34" charset="0"/>
                <a:ea typeface="+mn-ea"/>
                <a:cs typeface="Calibri" panose="020F050202020403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7918391-D411-FE40-AAD7-861AE5233E0E}" type="slidenum">
              <a:rPr lang="en-US" smtClean="0"/>
              <a:pPr/>
              <a:t>17</a:t>
            </a:fld>
            <a:endParaRPr lang="en-US" dirty="0"/>
          </a:p>
        </p:txBody>
      </p:sp>
      <p:sp>
        <p:nvSpPr>
          <p:cNvPr id="9" name="TextBox 8">
            <a:extLst>
              <a:ext uri="{FF2B5EF4-FFF2-40B4-BE49-F238E27FC236}">
                <a16:creationId xmlns:a16="http://schemas.microsoft.com/office/drawing/2014/main" id="{012A63E2-FB52-B0DD-63FA-C0C26618E4B9}"/>
              </a:ext>
            </a:extLst>
          </p:cNvPr>
          <p:cNvSpPr txBox="1"/>
          <p:nvPr/>
        </p:nvSpPr>
        <p:spPr>
          <a:xfrm>
            <a:off x="497350" y="3534114"/>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10" name="TextBox 9">
            <a:extLst>
              <a:ext uri="{FF2B5EF4-FFF2-40B4-BE49-F238E27FC236}">
                <a16:creationId xmlns:a16="http://schemas.microsoft.com/office/drawing/2014/main" id="{3A42D769-FBAB-E466-C6E2-B1512650791E}"/>
              </a:ext>
            </a:extLst>
          </p:cNvPr>
          <p:cNvSpPr txBox="1"/>
          <p:nvPr/>
        </p:nvSpPr>
        <p:spPr>
          <a:xfrm>
            <a:off x="1195264" y="3515310"/>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11" name="TextBox 10">
            <a:extLst>
              <a:ext uri="{FF2B5EF4-FFF2-40B4-BE49-F238E27FC236}">
                <a16:creationId xmlns:a16="http://schemas.microsoft.com/office/drawing/2014/main" id="{7AC4379A-8CAB-AAA3-BC74-C330AED89889}"/>
              </a:ext>
            </a:extLst>
          </p:cNvPr>
          <p:cNvSpPr txBox="1"/>
          <p:nvPr/>
        </p:nvSpPr>
        <p:spPr>
          <a:xfrm>
            <a:off x="1754647" y="3534113"/>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12" name="TextBox 11">
            <a:extLst>
              <a:ext uri="{FF2B5EF4-FFF2-40B4-BE49-F238E27FC236}">
                <a16:creationId xmlns:a16="http://schemas.microsoft.com/office/drawing/2014/main" id="{6CEF8EB7-6B6E-CBBC-4F91-AF1DE91F18B3}"/>
              </a:ext>
            </a:extLst>
          </p:cNvPr>
          <p:cNvSpPr txBox="1"/>
          <p:nvPr/>
        </p:nvSpPr>
        <p:spPr>
          <a:xfrm>
            <a:off x="2553308" y="3534114"/>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13" name="TextBox 12">
            <a:extLst>
              <a:ext uri="{FF2B5EF4-FFF2-40B4-BE49-F238E27FC236}">
                <a16:creationId xmlns:a16="http://schemas.microsoft.com/office/drawing/2014/main" id="{3ED01B08-8FC9-73D9-9FF8-A5105021DED3}"/>
              </a:ext>
            </a:extLst>
          </p:cNvPr>
          <p:cNvSpPr txBox="1"/>
          <p:nvPr/>
        </p:nvSpPr>
        <p:spPr>
          <a:xfrm>
            <a:off x="3885118" y="3547393"/>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14" name="TextBox 13">
            <a:extLst>
              <a:ext uri="{FF2B5EF4-FFF2-40B4-BE49-F238E27FC236}">
                <a16:creationId xmlns:a16="http://schemas.microsoft.com/office/drawing/2014/main" id="{6A098BDA-3A30-121F-8526-FDABFD726B23}"/>
              </a:ext>
            </a:extLst>
          </p:cNvPr>
          <p:cNvSpPr txBox="1"/>
          <p:nvPr/>
        </p:nvSpPr>
        <p:spPr>
          <a:xfrm>
            <a:off x="7852708" y="3577270"/>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15" name="TextBox 14">
            <a:extLst>
              <a:ext uri="{FF2B5EF4-FFF2-40B4-BE49-F238E27FC236}">
                <a16:creationId xmlns:a16="http://schemas.microsoft.com/office/drawing/2014/main" id="{09CC4AB0-FCB9-2A96-A98E-967515F68706}"/>
              </a:ext>
            </a:extLst>
          </p:cNvPr>
          <p:cNvSpPr txBox="1"/>
          <p:nvPr/>
        </p:nvSpPr>
        <p:spPr>
          <a:xfrm>
            <a:off x="598056" y="5648801"/>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16" name="TextBox 15">
            <a:extLst>
              <a:ext uri="{FF2B5EF4-FFF2-40B4-BE49-F238E27FC236}">
                <a16:creationId xmlns:a16="http://schemas.microsoft.com/office/drawing/2014/main" id="{4E60295B-121C-4809-19AA-A6EA39E9E17F}"/>
              </a:ext>
            </a:extLst>
          </p:cNvPr>
          <p:cNvSpPr txBox="1"/>
          <p:nvPr/>
        </p:nvSpPr>
        <p:spPr>
          <a:xfrm>
            <a:off x="11492880" y="3543705"/>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17" name="TextBox 16">
            <a:extLst>
              <a:ext uri="{FF2B5EF4-FFF2-40B4-BE49-F238E27FC236}">
                <a16:creationId xmlns:a16="http://schemas.microsoft.com/office/drawing/2014/main" id="{EFD39893-B248-1C23-9714-5F3DB0498269}"/>
              </a:ext>
            </a:extLst>
          </p:cNvPr>
          <p:cNvSpPr txBox="1"/>
          <p:nvPr/>
        </p:nvSpPr>
        <p:spPr>
          <a:xfrm>
            <a:off x="3993201" y="5631631"/>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19" name="TextBox 18">
            <a:extLst>
              <a:ext uri="{FF2B5EF4-FFF2-40B4-BE49-F238E27FC236}">
                <a16:creationId xmlns:a16="http://schemas.microsoft.com/office/drawing/2014/main" id="{F4A825AF-D379-E26E-0575-B5CDCF2883DC}"/>
              </a:ext>
            </a:extLst>
          </p:cNvPr>
          <p:cNvSpPr txBox="1"/>
          <p:nvPr/>
        </p:nvSpPr>
        <p:spPr>
          <a:xfrm>
            <a:off x="3399089" y="3611056"/>
            <a:ext cx="423664" cy="307777"/>
          </a:xfrm>
          <a:prstGeom prst="rect">
            <a:avLst/>
          </a:prstGeom>
          <a:noFill/>
        </p:spPr>
        <p:txBody>
          <a:bodyPr wrap="square">
            <a:spAutoFit/>
          </a:bodyPr>
          <a:lstStyle/>
          <a:p>
            <a:r>
              <a:rPr lang="en-GB" sz="1400" b="0" i="0" dirty="0">
                <a:solidFill>
                  <a:srgbClr val="474747"/>
                </a:solidFill>
                <a:effectLst/>
                <a:latin typeface="Arial" panose="020B0604020202020204" pitchFamily="34" charset="0"/>
              </a:rPr>
              <a:t>❌</a:t>
            </a:r>
            <a:endParaRPr lang="en-GB" sz="1400" b="1" dirty="0">
              <a:solidFill>
                <a:srgbClr val="00B050"/>
              </a:solidFill>
            </a:endParaRPr>
          </a:p>
        </p:txBody>
      </p:sp>
      <p:sp>
        <p:nvSpPr>
          <p:cNvPr id="20" name="TextBox 19">
            <a:extLst>
              <a:ext uri="{FF2B5EF4-FFF2-40B4-BE49-F238E27FC236}">
                <a16:creationId xmlns:a16="http://schemas.microsoft.com/office/drawing/2014/main" id="{94B82F92-CC53-FD3B-4F1B-4C0E8BC867E5}"/>
              </a:ext>
            </a:extLst>
          </p:cNvPr>
          <p:cNvSpPr txBox="1"/>
          <p:nvPr/>
        </p:nvSpPr>
        <p:spPr>
          <a:xfrm>
            <a:off x="7966194" y="5580406"/>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21" name="TextBox 20">
            <a:extLst>
              <a:ext uri="{FF2B5EF4-FFF2-40B4-BE49-F238E27FC236}">
                <a16:creationId xmlns:a16="http://schemas.microsoft.com/office/drawing/2014/main" id="{924B40ED-2363-76E2-8BE5-04BDD1A3E4C4}"/>
              </a:ext>
            </a:extLst>
          </p:cNvPr>
          <p:cNvSpPr txBox="1"/>
          <p:nvPr/>
        </p:nvSpPr>
        <p:spPr>
          <a:xfrm>
            <a:off x="11612275" y="5008482"/>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22" name="TextBox 21">
            <a:extLst>
              <a:ext uri="{FF2B5EF4-FFF2-40B4-BE49-F238E27FC236}">
                <a16:creationId xmlns:a16="http://schemas.microsoft.com/office/drawing/2014/main" id="{97FE1F04-E22D-C595-1D88-EE68AF5763B4}"/>
              </a:ext>
            </a:extLst>
          </p:cNvPr>
          <p:cNvSpPr txBox="1"/>
          <p:nvPr/>
        </p:nvSpPr>
        <p:spPr>
          <a:xfrm>
            <a:off x="10737057" y="5580406"/>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23" name="TextBox 22">
            <a:extLst>
              <a:ext uri="{FF2B5EF4-FFF2-40B4-BE49-F238E27FC236}">
                <a16:creationId xmlns:a16="http://schemas.microsoft.com/office/drawing/2014/main" id="{4B4BE4B8-C1DB-3F04-4769-61BB8A17CD6F}"/>
              </a:ext>
            </a:extLst>
          </p:cNvPr>
          <p:cNvSpPr txBox="1"/>
          <p:nvPr/>
        </p:nvSpPr>
        <p:spPr>
          <a:xfrm>
            <a:off x="4806476" y="3628791"/>
            <a:ext cx="423664" cy="307777"/>
          </a:xfrm>
          <a:prstGeom prst="rect">
            <a:avLst/>
          </a:prstGeom>
          <a:noFill/>
        </p:spPr>
        <p:txBody>
          <a:bodyPr wrap="square">
            <a:spAutoFit/>
          </a:bodyPr>
          <a:lstStyle/>
          <a:p>
            <a:r>
              <a:rPr lang="en-GB" sz="1400" b="0" i="0" dirty="0">
                <a:solidFill>
                  <a:srgbClr val="474747"/>
                </a:solidFill>
                <a:effectLst/>
                <a:latin typeface="Arial" panose="020B0604020202020204" pitchFamily="34" charset="0"/>
              </a:rPr>
              <a:t>❌</a:t>
            </a:r>
            <a:endParaRPr lang="en-GB" sz="1400" b="1" dirty="0">
              <a:solidFill>
                <a:srgbClr val="00B050"/>
              </a:solidFill>
            </a:endParaRPr>
          </a:p>
        </p:txBody>
      </p:sp>
      <p:sp>
        <p:nvSpPr>
          <p:cNvPr id="24" name="TextBox 23">
            <a:extLst>
              <a:ext uri="{FF2B5EF4-FFF2-40B4-BE49-F238E27FC236}">
                <a16:creationId xmlns:a16="http://schemas.microsoft.com/office/drawing/2014/main" id="{2F3672A5-69E5-C4D6-57B0-4C73BF6EE15B}"/>
              </a:ext>
            </a:extLst>
          </p:cNvPr>
          <p:cNvSpPr txBox="1"/>
          <p:nvPr/>
        </p:nvSpPr>
        <p:spPr>
          <a:xfrm>
            <a:off x="10076094" y="3654213"/>
            <a:ext cx="423664" cy="307777"/>
          </a:xfrm>
          <a:prstGeom prst="rect">
            <a:avLst/>
          </a:prstGeom>
          <a:noFill/>
        </p:spPr>
        <p:txBody>
          <a:bodyPr wrap="square">
            <a:spAutoFit/>
          </a:bodyPr>
          <a:lstStyle/>
          <a:p>
            <a:r>
              <a:rPr lang="en-GB" sz="1400" b="0" i="0" dirty="0">
                <a:solidFill>
                  <a:srgbClr val="474747"/>
                </a:solidFill>
                <a:effectLst/>
                <a:latin typeface="Arial" panose="020B0604020202020204" pitchFamily="34" charset="0"/>
              </a:rPr>
              <a:t>❌</a:t>
            </a:r>
            <a:endParaRPr lang="en-GB" sz="1400" b="1" dirty="0">
              <a:solidFill>
                <a:srgbClr val="00B050"/>
              </a:solidFill>
            </a:endParaRPr>
          </a:p>
        </p:txBody>
      </p:sp>
      <p:sp>
        <p:nvSpPr>
          <p:cNvPr id="27" name="TextBox 26">
            <a:extLst>
              <a:ext uri="{FF2B5EF4-FFF2-40B4-BE49-F238E27FC236}">
                <a16:creationId xmlns:a16="http://schemas.microsoft.com/office/drawing/2014/main" id="{3D754FFC-0A64-F78C-AB84-70932B7A43CC}"/>
              </a:ext>
            </a:extLst>
          </p:cNvPr>
          <p:cNvSpPr txBox="1"/>
          <p:nvPr/>
        </p:nvSpPr>
        <p:spPr>
          <a:xfrm>
            <a:off x="6615663" y="5580406"/>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29" name="Rectangle 28">
            <a:extLst>
              <a:ext uri="{FF2B5EF4-FFF2-40B4-BE49-F238E27FC236}">
                <a16:creationId xmlns:a16="http://schemas.microsoft.com/office/drawing/2014/main" id="{3D149230-BE3D-E7FD-B46B-AF19B2C1F37F}"/>
              </a:ext>
            </a:extLst>
          </p:cNvPr>
          <p:cNvSpPr/>
          <p:nvPr/>
        </p:nvSpPr>
        <p:spPr>
          <a:xfrm>
            <a:off x="88023" y="4219571"/>
            <a:ext cx="816000" cy="198899"/>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0" name="Rectangle 29">
            <a:extLst>
              <a:ext uri="{FF2B5EF4-FFF2-40B4-BE49-F238E27FC236}">
                <a16:creationId xmlns:a16="http://schemas.microsoft.com/office/drawing/2014/main" id="{9F0783FE-097E-ED8F-28E6-17DF12FAF268}"/>
              </a:ext>
            </a:extLst>
          </p:cNvPr>
          <p:cNvSpPr/>
          <p:nvPr/>
        </p:nvSpPr>
        <p:spPr>
          <a:xfrm>
            <a:off x="105014" y="6306548"/>
            <a:ext cx="816000" cy="218526"/>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1" name="TextBox 30">
            <a:extLst>
              <a:ext uri="{FF2B5EF4-FFF2-40B4-BE49-F238E27FC236}">
                <a16:creationId xmlns:a16="http://schemas.microsoft.com/office/drawing/2014/main" id="{DCABC6F5-600D-7D94-7254-D194960D3922}"/>
              </a:ext>
            </a:extLst>
          </p:cNvPr>
          <p:cNvSpPr txBox="1"/>
          <p:nvPr/>
        </p:nvSpPr>
        <p:spPr>
          <a:xfrm>
            <a:off x="8872677" y="5580405"/>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32" name="TextBox 31">
            <a:extLst>
              <a:ext uri="{FF2B5EF4-FFF2-40B4-BE49-F238E27FC236}">
                <a16:creationId xmlns:a16="http://schemas.microsoft.com/office/drawing/2014/main" id="{03347BC7-1BB6-A07E-1AD4-1AB494B89505}"/>
              </a:ext>
            </a:extLst>
          </p:cNvPr>
          <p:cNvSpPr txBox="1"/>
          <p:nvPr/>
        </p:nvSpPr>
        <p:spPr>
          <a:xfrm>
            <a:off x="5885402" y="3577271"/>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33" name="TextBox 32">
            <a:extLst>
              <a:ext uri="{FF2B5EF4-FFF2-40B4-BE49-F238E27FC236}">
                <a16:creationId xmlns:a16="http://schemas.microsoft.com/office/drawing/2014/main" id="{3436C754-B625-3473-516B-4599697D7D1C}"/>
              </a:ext>
            </a:extLst>
          </p:cNvPr>
          <p:cNvSpPr txBox="1"/>
          <p:nvPr/>
        </p:nvSpPr>
        <p:spPr>
          <a:xfrm>
            <a:off x="5053300" y="5597624"/>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41" name="TextBox 40">
            <a:extLst>
              <a:ext uri="{FF2B5EF4-FFF2-40B4-BE49-F238E27FC236}">
                <a16:creationId xmlns:a16="http://schemas.microsoft.com/office/drawing/2014/main" id="{37B95642-20BD-36BC-34AD-DB150C3C3111}"/>
              </a:ext>
            </a:extLst>
          </p:cNvPr>
          <p:cNvSpPr txBox="1"/>
          <p:nvPr/>
        </p:nvSpPr>
        <p:spPr>
          <a:xfrm>
            <a:off x="6869055" y="3563817"/>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42" name="TextBox 41">
            <a:extLst>
              <a:ext uri="{FF2B5EF4-FFF2-40B4-BE49-F238E27FC236}">
                <a16:creationId xmlns:a16="http://schemas.microsoft.com/office/drawing/2014/main" id="{5961308C-8C12-C210-3427-01AFD53B3939}"/>
              </a:ext>
            </a:extLst>
          </p:cNvPr>
          <p:cNvSpPr txBox="1"/>
          <p:nvPr/>
        </p:nvSpPr>
        <p:spPr>
          <a:xfrm>
            <a:off x="8670683" y="3556777"/>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43" name="TextBox 42">
            <a:extLst>
              <a:ext uri="{FF2B5EF4-FFF2-40B4-BE49-F238E27FC236}">
                <a16:creationId xmlns:a16="http://schemas.microsoft.com/office/drawing/2014/main" id="{164836D6-03E3-C099-1A90-4879FD58ADB6}"/>
              </a:ext>
            </a:extLst>
          </p:cNvPr>
          <p:cNvSpPr txBox="1"/>
          <p:nvPr/>
        </p:nvSpPr>
        <p:spPr>
          <a:xfrm>
            <a:off x="1414577" y="5622129"/>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44" name="TextBox 43">
            <a:extLst>
              <a:ext uri="{FF2B5EF4-FFF2-40B4-BE49-F238E27FC236}">
                <a16:creationId xmlns:a16="http://schemas.microsoft.com/office/drawing/2014/main" id="{60857F67-E04D-45B9-AE0D-D8397EEBCF1E}"/>
              </a:ext>
            </a:extLst>
          </p:cNvPr>
          <p:cNvSpPr txBox="1"/>
          <p:nvPr/>
        </p:nvSpPr>
        <p:spPr>
          <a:xfrm>
            <a:off x="2157864" y="4876644"/>
            <a:ext cx="423664" cy="307777"/>
          </a:xfrm>
          <a:prstGeom prst="rect">
            <a:avLst/>
          </a:prstGeom>
          <a:noFill/>
        </p:spPr>
        <p:txBody>
          <a:bodyPr wrap="square">
            <a:spAutoFit/>
          </a:bodyPr>
          <a:lstStyle/>
          <a:p>
            <a:r>
              <a:rPr lang="en-GB" sz="1400" b="0" i="0" dirty="0">
                <a:solidFill>
                  <a:srgbClr val="474747"/>
                </a:solidFill>
                <a:effectLst/>
                <a:latin typeface="Arial" panose="020B0604020202020204" pitchFamily="34" charset="0"/>
              </a:rPr>
              <a:t>❌</a:t>
            </a:r>
            <a:endParaRPr lang="en-GB" sz="1400" b="1" dirty="0">
              <a:solidFill>
                <a:srgbClr val="00B050"/>
              </a:solidFill>
            </a:endParaRPr>
          </a:p>
        </p:txBody>
      </p:sp>
      <p:sp>
        <p:nvSpPr>
          <p:cNvPr id="45" name="TextBox 44">
            <a:extLst>
              <a:ext uri="{FF2B5EF4-FFF2-40B4-BE49-F238E27FC236}">
                <a16:creationId xmlns:a16="http://schemas.microsoft.com/office/drawing/2014/main" id="{7373A9F9-5FDC-15D6-6881-FEA9049EBFDA}"/>
              </a:ext>
            </a:extLst>
          </p:cNvPr>
          <p:cNvSpPr txBox="1"/>
          <p:nvPr/>
        </p:nvSpPr>
        <p:spPr>
          <a:xfrm>
            <a:off x="3054920" y="5630495"/>
            <a:ext cx="423664" cy="307777"/>
          </a:xfrm>
          <a:prstGeom prst="rect">
            <a:avLst/>
          </a:prstGeom>
          <a:noFill/>
        </p:spPr>
        <p:txBody>
          <a:bodyPr wrap="square">
            <a:spAutoFit/>
          </a:bodyPr>
          <a:lstStyle/>
          <a:p>
            <a:r>
              <a:rPr lang="en-GB" sz="1400" b="0" i="0" dirty="0">
                <a:solidFill>
                  <a:srgbClr val="474747"/>
                </a:solidFill>
                <a:effectLst/>
                <a:latin typeface="Arial" panose="020B0604020202020204" pitchFamily="34" charset="0"/>
              </a:rPr>
              <a:t>❌</a:t>
            </a:r>
            <a:endParaRPr lang="en-GB" sz="1400" b="1" dirty="0">
              <a:solidFill>
                <a:srgbClr val="00B050"/>
              </a:solidFill>
            </a:endParaRPr>
          </a:p>
        </p:txBody>
      </p:sp>
      <p:sp>
        <p:nvSpPr>
          <p:cNvPr id="46" name="TextBox 45">
            <a:extLst>
              <a:ext uri="{FF2B5EF4-FFF2-40B4-BE49-F238E27FC236}">
                <a16:creationId xmlns:a16="http://schemas.microsoft.com/office/drawing/2014/main" id="{F051B2C1-4D6D-4A31-11F2-91495B09EC19}"/>
              </a:ext>
            </a:extLst>
          </p:cNvPr>
          <p:cNvSpPr txBox="1"/>
          <p:nvPr/>
        </p:nvSpPr>
        <p:spPr>
          <a:xfrm>
            <a:off x="9830574" y="5589337"/>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39" name="TextBox 38">
            <a:extLst>
              <a:ext uri="{FF2B5EF4-FFF2-40B4-BE49-F238E27FC236}">
                <a16:creationId xmlns:a16="http://schemas.microsoft.com/office/drawing/2014/main" id="{E2914972-A6F6-1538-8FAD-2E769E6A7217}"/>
              </a:ext>
            </a:extLst>
          </p:cNvPr>
          <p:cNvSpPr txBox="1"/>
          <p:nvPr/>
        </p:nvSpPr>
        <p:spPr>
          <a:xfrm>
            <a:off x="-138007" y="6245403"/>
            <a:ext cx="3192927" cy="276999"/>
          </a:xfrm>
          <a:prstGeom prst="rect">
            <a:avLst/>
          </a:prstGeom>
          <a:noFill/>
        </p:spPr>
        <p:txBody>
          <a:bodyPr wrap="square">
            <a:spAutoFit/>
          </a:bodyPr>
          <a:lstStyle/>
          <a:p>
            <a:pPr algn="ctr"/>
            <a:r>
              <a:rPr lang="fr-CH" sz="1200" dirty="0">
                <a:solidFill>
                  <a:srgbClr val="00B050"/>
                </a:solidFill>
                <a:latin typeface="+mj-lt"/>
                <a:cs typeface="Times" panose="02020603050405020304" pitchFamily="18" charset="0"/>
              </a:rPr>
              <a:t>[F. Kurian, G. Ambrosio, S. Feher et al.]</a:t>
            </a:r>
            <a:r>
              <a:rPr lang="fr-CH" sz="1200" dirty="0">
                <a:latin typeface="+mj-lt"/>
                <a:cs typeface="Times" panose="02020603050405020304" pitchFamily="18" charset="0"/>
              </a:rPr>
              <a:t> </a:t>
            </a:r>
            <a:endParaRPr lang="en-GB" sz="1200" dirty="0">
              <a:latin typeface="+mj-lt"/>
              <a:cs typeface="Times" panose="02020603050405020304" pitchFamily="18" charset="0"/>
            </a:endParaRPr>
          </a:p>
        </p:txBody>
      </p:sp>
    </p:spTree>
    <p:extLst>
      <p:ext uri="{BB962C8B-B14F-4D97-AF65-F5344CB8AC3E}">
        <p14:creationId xmlns:p14="http://schemas.microsoft.com/office/powerpoint/2010/main" val="38005327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D55F4-07A1-C99E-1557-D122980924B4}"/>
              </a:ext>
            </a:extLst>
          </p:cNvPr>
          <p:cNvSpPr>
            <a:spLocks noGrp="1"/>
          </p:cNvSpPr>
          <p:nvPr>
            <p:ph type="title"/>
          </p:nvPr>
        </p:nvSpPr>
        <p:spPr/>
        <p:txBody>
          <a:bodyPr/>
          <a:lstStyle/>
          <a:p>
            <a:r>
              <a:rPr lang="en-US" dirty="0"/>
              <a:t>MQXFA – Axial Mechanics Challenge</a:t>
            </a:r>
            <a:endParaRPr lang="en-GB" dirty="0"/>
          </a:p>
        </p:txBody>
      </p:sp>
      <p:sp>
        <p:nvSpPr>
          <p:cNvPr id="4" name="Footer Placeholder 3">
            <a:extLst>
              <a:ext uri="{FF2B5EF4-FFF2-40B4-BE49-F238E27FC236}">
                <a16:creationId xmlns:a16="http://schemas.microsoft.com/office/drawing/2014/main" id="{53A3F3E2-F2A5-9AE0-1A06-A420B6439246}"/>
              </a:ext>
            </a:extLst>
          </p:cNvPr>
          <p:cNvSpPr>
            <a:spLocks noGrp="1"/>
          </p:cNvSpPr>
          <p:nvPr>
            <p:ph type="ftr" sz="quarter" idx="11"/>
          </p:nvPr>
        </p:nvSpPr>
        <p:spPr/>
        <p:txBody>
          <a:bodyPr/>
          <a:lstStyle/>
          <a:p>
            <a:r>
              <a:rPr lang="es-ES"/>
              <a:t>Susana Izquierdo Bermudez, </a:t>
            </a:r>
            <a:r>
              <a:rPr lang="en-US"/>
              <a:t>IPAC2026</a:t>
            </a:r>
            <a:endParaRPr lang="en-GB"/>
          </a:p>
          <a:p>
            <a:endParaRPr lang="en-GB" dirty="0"/>
          </a:p>
        </p:txBody>
      </p:sp>
      <p:sp>
        <p:nvSpPr>
          <p:cNvPr id="5" name="Slide Number Placeholder 4">
            <a:extLst>
              <a:ext uri="{FF2B5EF4-FFF2-40B4-BE49-F238E27FC236}">
                <a16:creationId xmlns:a16="http://schemas.microsoft.com/office/drawing/2014/main" id="{4A96AE77-D984-44AC-9E90-658466F4235A}"/>
              </a:ext>
            </a:extLst>
          </p:cNvPr>
          <p:cNvSpPr>
            <a:spLocks noGrp="1"/>
          </p:cNvSpPr>
          <p:nvPr>
            <p:ph type="sldNum" sz="quarter" idx="12"/>
          </p:nvPr>
        </p:nvSpPr>
        <p:spPr/>
        <p:txBody>
          <a:bodyPr/>
          <a:lstStyle/>
          <a:p>
            <a:fld id="{BFDCA1C4-9514-7B4F-976F-D92F7E296653}" type="slidenum">
              <a:rPr lang="fr-FR" smtClean="0"/>
              <a:pPr/>
              <a:t>18</a:t>
            </a:fld>
            <a:endParaRPr lang="fr-FR"/>
          </a:p>
        </p:txBody>
      </p:sp>
      <p:sp>
        <p:nvSpPr>
          <p:cNvPr id="13" name="Content Placeholder 2">
            <a:extLst>
              <a:ext uri="{FF2B5EF4-FFF2-40B4-BE49-F238E27FC236}">
                <a16:creationId xmlns:a16="http://schemas.microsoft.com/office/drawing/2014/main" id="{0C380B5D-CA3E-7125-2F86-D22532DF7A35}"/>
              </a:ext>
            </a:extLst>
          </p:cNvPr>
          <p:cNvSpPr>
            <a:spLocks noGrp="1"/>
          </p:cNvSpPr>
          <p:nvPr>
            <p:ph idx="1"/>
          </p:nvPr>
        </p:nvSpPr>
        <p:spPr>
          <a:xfrm>
            <a:off x="483998" y="1547096"/>
            <a:ext cx="6200494" cy="4721138"/>
          </a:xfrm>
        </p:spPr>
        <p:txBody>
          <a:bodyPr>
            <a:normAutofit/>
          </a:bodyPr>
          <a:lstStyle/>
          <a:p>
            <a:r>
              <a:rPr lang="en-US" sz="2000" dirty="0"/>
              <a:t>In MQXF, by design, axial forces are counteracted by end support structure</a:t>
            </a:r>
          </a:p>
          <a:p>
            <a:pPr lvl="1"/>
            <a:r>
              <a:rPr lang="en-US" sz="1600" dirty="0"/>
              <a:t>Axial loading (</a:t>
            </a:r>
            <a:r>
              <a:rPr lang="en-US" sz="1600" dirty="0">
                <a:solidFill>
                  <a:srgbClr val="0070C0"/>
                </a:solidFill>
              </a:rPr>
              <a:t>end-plate</a:t>
            </a:r>
            <a:r>
              <a:rPr lang="en-US" sz="1600" dirty="0"/>
              <a:t>) + azimuthal loading (with </a:t>
            </a:r>
            <a:r>
              <a:rPr lang="en-US" sz="1600" dirty="0">
                <a:solidFill>
                  <a:srgbClr val="0070C0"/>
                </a:solidFill>
              </a:rPr>
              <a:t>support structure</a:t>
            </a:r>
            <a:r>
              <a:rPr lang="en-US" sz="1600" dirty="0"/>
              <a:t>)</a:t>
            </a:r>
          </a:p>
          <a:p>
            <a:pPr lvl="1"/>
            <a:endParaRPr lang="en-US" sz="1000" dirty="0"/>
          </a:p>
          <a:p>
            <a:r>
              <a:rPr lang="en-US" sz="2000" dirty="0"/>
              <a:t>4 MQXFA magnets with de-training after few training quenches </a:t>
            </a:r>
            <a:r>
              <a:rPr lang="en-GB" sz="2000" dirty="0">
                <a:solidFill>
                  <a:srgbClr val="00B050"/>
                </a:solidFill>
                <a:ea typeface="Calibri" panose="020F0502020204030204" pitchFamily="34" charset="0"/>
                <a:hlinkClick r:id="rId2">
                  <a:extLst>
                    <a:ext uri="{A12FA001-AC4F-418D-AE19-62706E023703}">
                      <ahyp:hlinkClr xmlns:ahyp="http://schemas.microsoft.com/office/drawing/2018/hyperlinkcolor" val="tx"/>
                    </a:ext>
                  </a:extLst>
                </a:hlinkClick>
              </a:rPr>
              <a:t>G. Ambrosio et al, IEEE Appl. Sup., Vol 33, 2023</a:t>
            </a:r>
            <a:r>
              <a:rPr lang="en-GB" sz="2000" dirty="0">
                <a:solidFill>
                  <a:srgbClr val="00B050"/>
                </a:solidFill>
                <a:ea typeface="Calibri" panose="020F0502020204030204" pitchFamily="34" charset="0"/>
              </a:rPr>
              <a:t>.</a:t>
            </a:r>
            <a:r>
              <a:rPr lang="en-US" sz="2000" dirty="0"/>
              <a:t> The current understanding is that the root cause is </a:t>
            </a:r>
            <a:r>
              <a:rPr lang="en-US" sz="2000" dirty="0">
                <a:solidFill>
                  <a:srgbClr val="0070C0"/>
                </a:solidFill>
              </a:rPr>
              <a:t>lack of end support caused by </a:t>
            </a:r>
            <a:r>
              <a:rPr lang="en-US" sz="2000" dirty="0"/>
              <a:t>which results in </a:t>
            </a:r>
            <a:r>
              <a:rPr lang="en-US" sz="2000" dirty="0">
                <a:solidFill>
                  <a:srgbClr val="0070C0"/>
                </a:solidFill>
              </a:rPr>
              <a:t>high axial strain </a:t>
            </a:r>
            <a:r>
              <a:rPr lang="en-US" sz="2000" dirty="0"/>
              <a:t>in the turn close to the transition  </a:t>
            </a:r>
            <a:r>
              <a:rPr lang="en-GB" sz="2000" dirty="0">
                <a:solidFill>
                  <a:srgbClr val="00B050"/>
                </a:solidFill>
                <a:ea typeface="Calibri" panose="020F0502020204030204" pitchFamily="34" charset="0"/>
                <a:hlinkClick r:id="rId3">
                  <a:extLst>
                    <a:ext uri="{A12FA001-AC4F-418D-AE19-62706E023703}">
                      <ahyp:hlinkClr xmlns:ahyp="http://schemas.microsoft.com/office/drawing/2018/hyperlinkcolor" val="tx"/>
                    </a:ext>
                  </a:extLst>
                </a:hlinkClick>
              </a:rPr>
              <a:t>G. Vallone et al, IEEE Appl. Sup., Vol 35, 2025 </a:t>
            </a:r>
            <a:endParaRPr lang="en-GB" sz="2000" dirty="0">
              <a:solidFill>
                <a:srgbClr val="00B050"/>
              </a:solidFill>
              <a:ea typeface="Calibri" panose="020F0502020204030204" pitchFamily="34" charset="0"/>
            </a:endParaRPr>
          </a:p>
          <a:p>
            <a:endParaRPr lang="en-US" sz="1000" dirty="0"/>
          </a:p>
          <a:p>
            <a:r>
              <a:rPr lang="en-US" sz="2000" dirty="0"/>
              <a:t>Out of spec magnets fixed with coil replacement and improved pre-load </a:t>
            </a:r>
          </a:p>
        </p:txBody>
      </p:sp>
      <p:pic>
        <p:nvPicPr>
          <p:cNvPr id="14" name="Picture 13">
            <a:extLst>
              <a:ext uri="{FF2B5EF4-FFF2-40B4-BE49-F238E27FC236}">
                <a16:creationId xmlns:a16="http://schemas.microsoft.com/office/drawing/2014/main" id="{5F763E60-C64C-D545-386F-1ECC96844408}"/>
              </a:ext>
            </a:extLst>
          </p:cNvPr>
          <p:cNvPicPr>
            <a:picLocks noChangeAspect="1"/>
          </p:cNvPicPr>
          <p:nvPr/>
        </p:nvPicPr>
        <p:blipFill>
          <a:blip r:embed="rId4"/>
          <a:stretch>
            <a:fillRect/>
          </a:stretch>
        </p:blipFill>
        <p:spPr>
          <a:xfrm>
            <a:off x="7867193" y="1055271"/>
            <a:ext cx="3364520" cy="2417690"/>
          </a:xfrm>
          <a:prstGeom prst="rect">
            <a:avLst/>
          </a:prstGeom>
        </p:spPr>
      </p:pic>
      <p:pic>
        <p:nvPicPr>
          <p:cNvPr id="15" name="Picture 14">
            <a:extLst>
              <a:ext uri="{FF2B5EF4-FFF2-40B4-BE49-F238E27FC236}">
                <a16:creationId xmlns:a16="http://schemas.microsoft.com/office/drawing/2014/main" id="{B78C56A4-8257-2414-8668-FD479A6F5128}"/>
              </a:ext>
            </a:extLst>
          </p:cNvPr>
          <p:cNvPicPr>
            <a:picLocks noChangeAspect="1"/>
          </p:cNvPicPr>
          <p:nvPr/>
        </p:nvPicPr>
        <p:blipFill>
          <a:blip r:embed="rId5"/>
          <a:stretch>
            <a:fillRect/>
          </a:stretch>
        </p:blipFill>
        <p:spPr>
          <a:xfrm>
            <a:off x="7789466" y="4454460"/>
            <a:ext cx="4324807" cy="1773005"/>
          </a:xfrm>
          <a:prstGeom prst="rect">
            <a:avLst/>
          </a:prstGeom>
        </p:spPr>
      </p:pic>
      <p:sp>
        <p:nvSpPr>
          <p:cNvPr id="16" name="Arrow: Down 15">
            <a:extLst>
              <a:ext uri="{FF2B5EF4-FFF2-40B4-BE49-F238E27FC236}">
                <a16:creationId xmlns:a16="http://schemas.microsoft.com/office/drawing/2014/main" id="{F4230892-BE96-7B4F-8C44-62B83A484EF1}"/>
              </a:ext>
            </a:extLst>
          </p:cNvPr>
          <p:cNvSpPr/>
          <p:nvPr/>
        </p:nvSpPr>
        <p:spPr>
          <a:xfrm>
            <a:off x="9070208" y="3682985"/>
            <a:ext cx="285944" cy="60296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310D65C0-CDD5-DA4D-E84C-B54ACE484BC0}"/>
              </a:ext>
            </a:extLst>
          </p:cNvPr>
          <p:cNvPicPr>
            <a:picLocks noChangeAspect="1"/>
          </p:cNvPicPr>
          <p:nvPr/>
        </p:nvPicPr>
        <p:blipFill>
          <a:blip r:embed="rId6"/>
          <a:srcRect l="82615" t="72413"/>
          <a:stretch/>
        </p:blipFill>
        <p:spPr>
          <a:xfrm>
            <a:off x="10538853" y="2891109"/>
            <a:ext cx="1941724" cy="1486759"/>
          </a:xfrm>
          <a:prstGeom prst="rect">
            <a:avLst/>
          </a:prstGeom>
        </p:spPr>
      </p:pic>
    </p:spTree>
    <p:extLst>
      <p:ext uri="{BB962C8B-B14F-4D97-AF65-F5344CB8AC3E}">
        <p14:creationId xmlns:p14="http://schemas.microsoft.com/office/powerpoint/2010/main" val="8309642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Content Placeholder 6">
            <a:extLst>
              <a:ext uri="{FF2B5EF4-FFF2-40B4-BE49-F238E27FC236}">
                <a16:creationId xmlns:a16="http://schemas.microsoft.com/office/drawing/2014/main" id="{47543189-511E-885D-6D5F-C5F51F1F1BDF}"/>
              </a:ext>
            </a:extLst>
          </p:cNvPr>
          <p:cNvPicPr>
            <a:picLocks noChangeAspect="1"/>
          </p:cNvPicPr>
          <p:nvPr/>
        </p:nvPicPr>
        <p:blipFill>
          <a:blip r:embed="rId2"/>
          <a:srcRect l="40229"/>
          <a:stretch>
            <a:fillRect/>
          </a:stretch>
        </p:blipFill>
        <p:spPr>
          <a:xfrm>
            <a:off x="4867481" y="3933056"/>
            <a:ext cx="7312962" cy="2160000"/>
          </a:xfrm>
          <a:prstGeom prst="rect">
            <a:avLst/>
          </a:prstGeom>
        </p:spPr>
      </p:pic>
      <p:sp>
        <p:nvSpPr>
          <p:cNvPr id="2" name="Title 1">
            <a:extLst>
              <a:ext uri="{FF2B5EF4-FFF2-40B4-BE49-F238E27FC236}">
                <a16:creationId xmlns:a16="http://schemas.microsoft.com/office/drawing/2014/main" id="{C80F3E7E-C51D-F590-13DF-CEE77030DA18}"/>
              </a:ext>
            </a:extLst>
          </p:cNvPr>
          <p:cNvSpPr>
            <a:spLocks noGrp="1"/>
          </p:cNvSpPr>
          <p:nvPr>
            <p:ph type="title"/>
          </p:nvPr>
        </p:nvSpPr>
        <p:spPr/>
        <p:txBody>
          <a:bodyPr/>
          <a:lstStyle/>
          <a:p>
            <a:r>
              <a:rPr lang="en-US" dirty="0"/>
              <a:t>MQXFB – Magnet Performance</a:t>
            </a:r>
            <a:endParaRPr lang="en-GB" dirty="0"/>
          </a:p>
        </p:txBody>
      </p:sp>
      <p:pic>
        <p:nvPicPr>
          <p:cNvPr id="7" name="Content Placeholder 6">
            <a:extLst>
              <a:ext uri="{FF2B5EF4-FFF2-40B4-BE49-F238E27FC236}">
                <a16:creationId xmlns:a16="http://schemas.microsoft.com/office/drawing/2014/main" id="{25C90FA6-DBAE-2299-66A9-08A090741FF6}"/>
              </a:ext>
            </a:extLst>
          </p:cNvPr>
          <p:cNvPicPr>
            <a:picLocks noGrp="1" noChangeAspect="1"/>
          </p:cNvPicPr>
          <p:nvPr>
            <p:ph idx="1"/>
          </p:nvPr>
        </p:nvPicPr>
        <p:blipFill>
          <a:blip r:embed="rId2"/>
          <a:srcRect r="59863"/>
          <a:stretch>
            <a:fillRect/>
          </a:stretch>
        </p:blipFill>
        <p:spPr>
          <a:xfrm>
            <a:off x="-43242" y="3933056"/>
            <a:ext cx="4910723" cy="2160000"/>
          </a:xfrm>
          <a:prstGeom prst="rect">
            <a:avLst/>
          </a:prstGeom>
        </p:spPr>
      </p:pic>
      <p:sp>
        <p:nvSpPr>
          <p:cNvPr id="4" name="Footer Placeholder 3">
            <a:extLst>
              <a:ext uri="{FF2B5EF4-FFF2-40B4-BE49-F238E27FC236}">
                <a16:creationId xmlns:a16="http://schemas.microsoft.com/office/drawing/2014/main" id="{F2449D31-3836-0AA9-60F7-9D9901730664}"/>
              </a:ext>
            </a:extLst>
          </p:cNvPr>
          <p:cNvSpPr>
            <a:spLocks noGrp="1"/>
          </p:cNvSpPr>
          <p:nvPr>
            <p:ph type="ftr" sz="quarter" idx="11"/>
          </p:nvPr>
        </p:nvSpPr>
        <p:spPr/>
        <p:txBody>
          <a:bodyPr/>
          <a:lstStyle/>
          <a:p>
            <a:r>
              <a:rPr lang="es-ES"/>
              <a:t>Susana Izquierdo Bermudez, </a:t>
            </a:r>
            <a:r>
              <a:rPr lang="en-US"/>
              <a:t>IPAC2026</a:t>
            </a:r>
            <a:endParaRPr lang="en-GB"/>
          </a:p>
          <a:p>
            <a:endParaRPr lang="en-GB" dirty="0"/>
          </a:p>
        </p:txBody>
      </p:sp>
      <p:sp>
        <p:nvSpPr>
          <p:cNvPr id="5" name="Slide Number Placeholder 4">
            <a:extLst>
              <a:ext uri="{FF2B5EF4-FFF2-40B4-BE49-F238E27FC236}">
                <a16:creationId xmlns:a16="http://schemas.microsoft.com/office/drawing/2014/main" id="{25FE6DA2-6BE5-CFC9-93E5-036C922A2D41}"/>
              </a:ext>
            </a:extLst>
          </p:cNvPr>
          <p:cNvSpPr>
            <a:spLocks noGrp="1"/>
          </p:cNvSpPr>
          <p:nvPr>
            <p:ph type="sldNum" sz="quarter" idx="12"/>
          </p:nvPr>
        </p:nvSpPr>
        <p:spPr/>
        <p:txBody>
          <a:bodyPr/>
          <a:lstStyle/>
          <a:p>
            <a:fld id="{BFDCA1C4-9514-7B4F-976F-D92F7E296653}" type="slidenum">
              <a:rPr lang="fr-FR" smtClean="0"/>
              <a:pPr/>
              <a:t>19</a:t>
            </a:fld>
            <a:endParaRPr lang="fr-FR"/>
          </a:p>
        </p:txBody>
      </p:sp>
      <p:pic>
        <p:nvPicPr>
          <p:cNvPr id="9" name="Picture 8">
            <a:extLst>
              <a:ext uri="{FF2B5EF4-FFF2-40B4-BE49-F238E27FC236}">
                <a16:creationId xmlns:a16="http://schemas.microsoft.com/office/drawing/2014/main" id="{2B9B94A7-C161-00D3-BB9B-C9A47392EEBF}"/>
              </a:ext>
            </a:extLst>
          </p:cNvPr>
          <p:cNvPicPr>
            <a:picLocks noChangeAspect="1"/>
          </p:cNvPicPr>
          <p:nvPr/>
        </p:nvPicPr>
        <p:blipFill>
          <a:blip r:embed="rId3"/>
          <a:srcRect t="1" r="6381" b="67585"/>
          <a:stretch>
            <a:fillRect/>
          </a:stretch>
        </p:blipFill>
        <p:spPr>
          <a:xfrm>
            <a:off x="695400" y="5965990"/>
            <a:ext cx="844250" cy="210519"/>
          </a:xfrm>
          <a:prstGeom prst="rect">
            <a:avLst/>
          </a:prstGeom>
        </p:spPr>
      </p:pic>
      <p:pic>
        <p:nvPicPr>
          <p:cNvPr id="10" name="Picture 9">
            <a:extLst>
              <a:ext uri="{FF2B5EF4-FFF2-40B4-BE49-F238E27FC236}">
                <a16:creationId xmlns:a16="http://schemas.microsoft.com/office/drawing/2014/main" id="{E861000A-3CDB-C957-5377-8D18B75E88B1}"/>
              </a:ext>
            </a:extLst>
          </p:cNvPr>
          <p:cNvPicPr>
            <a:picLocks noChangeAspect="1"/>
          </p:cNvPicPr>
          <p:nvPr/>
        </p:nvPicPr>
        <p:blipFill>
          <a:blip r:embed="rId3"/>
          <a:srcRect t="28494" b="35228"/>
          <a:stretch>
            <a:fillRect/>
          </a:stretch>
        </p:blipFill>
        <p:spPr>
          <a:xfrm>
            <a:off x="1604562" y="5937794"/>
            <a:ext cx="901795" cy="235608"/>
          </a:xfrm>
          <a:prstGeom prst="rect">
            <a:avLst/>
          </a:prstGeom>
        </p:spPr>
      </p:pic>
      <p:pic>
        <p:nvPicPr>
          <p:cNvPr id="11" name="Picture 10">
            <a:extLst>
              <a:ext uri="{FF2B5EF4-FFF2-40B4-BE49-F238E27FC236}">
                <a16:creationId xmlns:a16="http://schemas.microsoft.com/office/drawing/2014/main" id="{1F03E5D5-BBB9-6C17-51E2-D09E3F684A4D}"/>
              </a:ext>
            </a:extLst>
          </p:cNvPr>
          <p:cNvPicPr>
            <a:picLocks noChangeAspect="1"/>
          </p:cNvPicPr>
          <p:nvPr/>
        </p:nvPicPr>
        <p:blipFill>
          <a:blip r:embed="rId3"/>
          <a:srcRect t="64369"/>
          <a:stretch>
            <a:fillRect/>
          </a:stretch>
        </p:blipFill>
        <p:spPr>
          <a:xfrm>
            <a:off x="2601772" y="5937794"/>
            <a:ext cx="901796" cy="231411"/>
          </a:xfrm>
          <a:prstGeom prst="rect">
            <a:avLst/>
          </a:prstGeom>
        </p:spPr>
      </p:pic>
      <p:sp>
        <p:nvSpPr>
          <p:cNvPr id="12" name="Right Brace 11">
            <a:extLst>
              <a:ext uri="{FF2B5EF4-FFF2-40B4-BE49-F238E27FC236}">
                <a16:creationId xmlns:a16="http://schemas.microsoft.com/office/drawing/2014/main" id="{5553AF80-6574-7C11-1C8F-EEF02FE92D0C}"/>
              </a:ext>
            </a:extLst>
          </p:cNvPr>
          <p:cNvSpPr/>
          <p:nvPr/>
        </p:nvSpPr>
        <p:spPr>
          <a:xfrm rot="16200000">
            <a:off x="2314583" y="1550457"/>
            <a:ext cx="504056" cy="4320480"/>
          </a:xfrm>
          <a:prstGeom prst="rightBrace">
            <a:avLst>
              <a:gd name="adj1" fmla="val 8333"/>
              <a:gd name="adj2" fmla="val 49851"/>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3" name="Right Brace 12">
            <a:extLst>
              <a:ext uri="{FF2B5EF4-FFF2-40B4-BE49-F238E27FC236}">
                <a16:creationId xmlns:a16="http://schemas.microsoft.com/office/drawing/2014/main" id="{8F79EB2A-6AD9-A662-E8BA-8871400D4A26}"/>
              </a:ext>
            </a:extLst>
          </p:cNvPr>
          <p:cNvSpPr/>
          <p:nvPr/>
        </p:nvSpPr>
        <p:spPr>
          <a:xfrm rot="16200000">
            <a:off x="8235424" y="159257"/>
            <a:ext cx="504056" cy="7128028"/>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4" name="TextBox 13">
            <a:extLst>
              <a:ext uri="{FF2B5EF4-FFF2-40B4-BE49-F238E27FC236}">
                <a16:creationId xmlns:a16="http://schemas.microsoft.com/office/drawing/2014/main" id="{353CFE98-EE29-44AB-93F7-D7E2AB3903E7}"/>
              </a:ext>
            </a:extLst>
          </p:cNvPr>
          <p:cNvSpPr txBox="1"/>
          <p:nvPr/>
        </p:nvSpPr>
        <p:spPr>
          <a:xfrm>
            <a:off x="5206101" y="4848734"/>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15" name="TextBox 14">
            <a:extLst>
              <a:ext uri="{FF2B5EF4-FFF2-40B4-BE49-F238E27FC236}">
                <a16:creationId xmlns:a16="http://schemas.microsoft.com/office/drawing/2014/main" id="{80722E09-E93E-7F83-CE63-583942C8F0D2}"/>
              </a:ext>
            </a:extLst>
          </p:cNvPr>
          <p:cNvSpPr txBox="1"/>
          <p:nvPr/>
        </p:nvSpPr>
        <p:spPr>
          <a:xfrm>
            <a:off x="6412537" y="4872808"/>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16" name="TextBox 15">
            <a:extLst>
              <a:ext uri="{FF2B5EF4-FFF2-40B4-BE49-F238E27FC236}">
                <a16:creationId xmlns:a16="http://schemas.microsoft.com/office/drawing/2014/main" id="{F21ADB70-FA7F-9001-5D99-2CAB29E547B2}"/>
              </a:ext>
            </a:extLst>
          </p:cNvPr>
          <p:cNvSpPr txBox="1"/>
          <p:nvPr/>
        </p:nvSpPr>
        <p:spPr>
          <a:xfrm>
            <a:off x="7332563" y="4872808"/>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17" name="TextBox 16">
            <a:extLst>
              <a:ext uri="{FF2B5EF4-FFF2-40B4-BE49-F238E27FC236}">
                <a16:creationId xmlns:a16="http://schemas.microsoft.com/office/drawing/2014/main" id="{B04E20A1-B678-9618-4DC4-C1E76CED0943}"/>
              </a:ext>
            </a:extLst>
          </p:cNvPr>
          <p:cNvSpPr txBox="1"/>
          <p:nvPr/>
        </p:nvSpPr>
        <p:spPr>
          <a:xfrm>
            <a:off x="8157121" y="4848734"/>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18" name="TextBox 17">
            <a:extLst>
              <a:ext uri="{FF2B5EF4-FFF2-40B4-BE49-F238E27FC236}">
                <a16:creationId xmlns:a16="http://schemas.microsoft.com/office/drawing/2014/main" id="{9AEDB914-B2C4-6556-EEF5-BA1FFE69CE6A}"/>
              </a:ext>
            </a:extLst>
          </p:cNvPr>
          <p:cNvSpPr txBox="1"/>
          <p:nvPr/>
        </p:nvSpPr>
        <p:spPr>
          <a:xfrm>
            <a:off x="9077147" y="4872808"/>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19" name="TextBox 18">
            <a:extLst>
              <a:ext uri="{FF2B5EF4-FFF2-40B4-BE49-F238E27FC236}">
                <a16:creationId xmlns:a16="http://schemas.microsoft.com/office/drawing/2014/main" id="{7F84E0A0-8BB0-BEF3-5671-5A27110BADE5}"/>
              </a:ext>
            </a:extLst>
          </p:cNvPr>
          <p:cNvSpPr txBox="1"/>
          <p:nvPr/>
        </p:nvSpPr>
        <p:spPr>
          <a:xfrm>
            <a:off x="10024929" y="4827440"/>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21" name="TextBox 20">
            <a:extLst>
              <a:ext uri="{FF2B5EF4-FFF2-40B4-BE49-F238E27FC236}">
                <a16:creationId xmlns:a16="http://schemas.microsoft.com/office/drawing/2014/main" id="{370AABC9-314C-63E5-5350-F91C466C7B0E}"/>
              </a:ext>
            </a:extLst>
          </p:cNvPr>
          <p:cNvSpPr txBox="1"/>
          <p:nvPr/>
        </p:nvSpPr>
        <p:spPr>
          <a:xfrm>
            <a:off x="11376000" y="4872807"/>
            <a:ext cx="423664" cy="461665"/>
          </a:xfrm>
          <a:prstGeom prst="rect">
            <a:avLst/>
          </a:prstGeom>
          <a:noFill/>
        </p:spPr>
        <p:txBody>
          <a:bodyPr wrap="square">
            <a:spAutoFit/>
          </a:bodyPr>
          <a:lstStyle/>
          <a:p>
            <a:r>
              <a:rPr lang="en-GB" sz="2400" b="1" i="0" dirty="0">
                <a:solidFill>
                  <a:srgbClr val="00B050"/>
                </a:solidFill>
                <a:effectLst/>
                <a:latin typeface="Arial" panose="020B0604020202020204" pitchFamily="34" charset="0"/>
              </a:rPr>
              <a:t>✓</a:t>
            </a:r>
            <a:endParaRPr lang="en-GB" sz="2400" b="1" dirty="0">
              <a:solidFill>
                <a:srgbClr val="00B050"/>
              </a:solidFill>
            </a:endParaRPr>
          </a:p>
        </p:txBody>
      </p:sp>
      <p:sp>
        <p:nvSpPr>
          <p:cNvPr id="23" name="Content Placeholder 2">
            <a:extLst>
              <a:ext uri="{FF2B5EF4-FFF2-40B4-BE49-F238E27FC236}">
                <a16:creationId xmlns:a16="http://schemas.microsoft.com/office/drawing/2014/main" id="{F7A1C261-D282-E4C1-B209-B86465690FDF}"/>
              </a:ext>
            </a:extLst>
          </p:cNvPr>
          <p:cNvSpPr txBox="1">
            <a:spLocks/>
          </p:cNvSpPr>
          <p:nvPr/>
        </p:nvSpPr>
        <p:spPr>
          <a:xfrm>
            <a:off x="283698" y="1278475"/>
            <a:ext cx="10554698" cy="4667696"/>
          </a:xfrm>
          <a:prstGeom prst="rect">
            <a:avLst/>
          </a:prstGeom>
        </p:spPr>
        <p:txBody>
          <a:bodyPr vert="horz" lIns="0" tIns="0" rIns="0" bIns="0" rtlCol="0">
            <a:noAutofit/>
          </a:bodyPr>
          <a:lstStyle>
            <a:lvl1pPr marL="342900" indent="-342900" algn="l" defTabSz="457200" rtl="0" eaLnBrk="1" latinLnBrk="0" hangingPunct="1">
              <a:spcBef>
                <a:spcPct val="20000"/>
              </a:spcBef>
              <a:buClr>
                <a:schemeClr val="accent6"/>
              </a:buClr>
              <a:buFont typeface="Wingdings" charset="2"/>
              <a:buChar char="§"/>
              <a:defRPr sz="2800" kern="1200">
                <a:solidFill>
                  <a:schemeClr val="tx1"/>
                </a:solidFill>
                <a:latin typeface="+mn-lt"/>
                <a:ea typeface="+mn-ea"/>
                <a:cs typeface="+mn-cs"/>
              </a:defRPr>
            </a:lvl1pPr>
            <a:lvl2pPr marL="742950" indent="-285750" algn="l" defTabSz="457200" rtl="0" eaLnBrk="1" latinLnBrk="0" hangingPunct="1">
              <a:spcBef>
                <a:spcPct val="20000"/>
              </a:spcBef>
              <a:buClr>
                <a:schemeClr val="accent6"/>
              </a:buClr>
              <a:buFont typeface="Wingdings" charset="2"/>
              <a:buChar char="§"/>
              <a:defRPr sz="2400" kern="1200">
                <a:solidFill>
                  <a:schemeClr val="tx1"/>
                </a:solidFill>
                <a:latin typeface="+mn-lt"/>
                <a:ea typeface="+mn-ea"/>
                <a:cs typeface="+mn-cs"/>
              </a:defRPr>
            </a:lvl2pPr>
            <a:lvl3pPr marL="1143000" indent="-228600" algn="l" defTabSz="457200" rtl="0" eaLnBrk="1" latinLnBrk="0" hangingPunct="1">
              <a:spcBef>
                <a:spcPct val="20000"/>
              </a:spcBef>
              <a:buClr>
                <a:schemeClr val="accent6"/>
              </a:buClr>
              <a:buFont typeface="Wingdings" charset="2"/>
              <a:buChar char="§"/>
              <a:defRPr sz="2000" kern="1200">
                <a:solidFill>
                  <a:schemeClr val="tx1"/>
                </a:solidFill>
                <a:latin typeface="+mn-lt"/>
                <a:ea typeface="+mn-ea"/>
                <a:cs typeface="+mn-cs"/>
              </a:defRPr>
            </a:lvl3pPr>
            <a:lvl4pPr marL="1600200" indent="-228600" algn="l" defTabSz="457200" rtl="0" eaLnBrk="1" latinLnBrk="0" hangingPunct="1">
              <a:spcBef>
                <a:spcPct val="20000"/>
              </a:spcBef>
              <a:buClr>
                <a:schemeClr val="accent6"/>
              </a:buClr>
              <a:buFont typeface="Wingdings" charset="2"/>
              <a:buChar char="§"/>
              <a:defRPr sz="1800" kern="1200">
                <a:solidFill>
                  <a:schemeClr val="tx1"/>
                </a:solidFill>
                <a:latin typeface="+mn-lt"/>
                <a:ea typeface="+mn-ea"/>
                <a:cs typeface="+mn-cs"/>
              </a:defRPr>
            </a:lvl4pPr>
            <a:lvl5pPr marL="2057400" indent="-228600" algn="l" defTabSz="457200" rtl="0" eaLnBrk="1" latinLnBrk="0" hangingPunct="1">
              <a:spcBef>
                <a:spcPct val="20000"/>
              </a:spcBef>
              <a:buClr>
                <a:schemeClr val="accent6"/>
              </a:buClr>
              <a:buFont typeface="Wingdings" charset="2"/>
              <a:buChar char="§"/>
              <a:defRPr sz="16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1" algn="just"/>
            <a:r>
              <a:rPr lang="en-US" sz="1800" dirty="0">
                <a:latin typeface="+mj-lt"/>
              </a:rPr>
              <a:t>Systematic performance limitation in the prototype and pre-series magnets</a:t>
            </a:r>
          </a:p>
          <a:p>
            <a:pPr lvl="2" algn="just"/>
            <a:r>
              <a:rPr lang="en-US" sz="1800" dirty="0">
                <a:latin typeface="+mj-lt"/>
              </a:rPr>
              <a:t>Root cause identified and cured for series production</a:t>
            </a:r>
          </a:p>
          <a:p>
            <a:pPr lvl="1" algn="just"/>
            <a:r>
              <a:rPr lang="en-US" sz="1800" dirty="0">
                <a:latin typeface="+mj-lt"/>
              </a:rPr>
              <a:t>All </a:t>
            </a:r>
            <a:r>
              <a:rPr lang="en-US" sz="1800" dirty="0">
                <a:solidFill>
                  <a:schemeClr val="bg2"/>
                </a:solidFill>
                <a:latin typeface="+mj-lt"/>
              </a:rPr>
              <a:t>series magnets reached requirements </a:t>
            </a:r>
            <a:r>
              <a:rPr lang="en-US" sz="1800" dirty="0">
                <a:latin typeface="+mj-lt"/>
              </a:rPr>
              <a:t>with the exception of MQXFB09, due to an electrical integrity weakness (quench heater to coil short after the first quench)</a:t>
            </a:r>
          </a:p>
          <a:p>
            <a:pPr lvl="2" algn="just"/>
            <a:r>
              <a:rPr lang="en-US" sz="1600" dirty="0">
                <a:latin typeface="+mj-lt"/>
              </a:rPr>
              <a:t>Coil was replaced and the repaired magnet will be soon tested </a:t>
            </a:r>
          </a:p>
          <a:p>
            <a:pPr marL="457200" lvl="1" indent="0" algn="just">
              <a:buFont typeface="Wingdings" charset="2"/>
              <a:buNone/>
            </a:pPr>
            <a:endParaRPr lang="en-GB" sz="1800" dirty="0">
              <a:latin typeface="+mj-lt"/>
            </a:endParaRPr>
          </a:p>
        </p:txBody>
      </p:sp>
      <p:sp>
        <p:nvSpPr>
          <p:cNvPr id="26" name="TextBox 25">
            <a:extLst>
              <a:ext uri="{FF2B5EF4-FFF2-40B4-BE49-F238E27FC236}">
                <a16:creationId xmlns:a16="http://schemas.microsoft.com/office/drawing/2014/main" id="{B4A55640-D5D3-EE4C-C56B-AD027690F58F}"/>
              </a:ext>
            </a:extLst>
          </p:cNvPr>
          <p:cNvSpPr txBox="1"/>
          <p:nvPr/>
        </p:nvSpPr>
        <p:spPr>
          <a:xfrm>
            <a:off x="3008040" y="5180633"/>
            <a:ext cx="423664" cy="369332"/>
          </a:xfrm>
          <a:prstGeom prst="rect">
            <a:avLst/>
          </a:prstGeom>
          <a:noFill/>
        </p:spPr>
        <p:txBody>
          <a:bodyPr wrap="square">
            <a:spAutoFit/>
          </a:bodyPr>
          <a:lstStyle/>
          <a:p>
            <a:r>
              <a:rPr lang="el-GR" b="1" dirty="0">
                <a:solidFill>
                  <a:srgbClr val="FFC000"/>
                </a:solidFill>
              </a:rPr>
              <a:t>χ</a:t>
            </a:r>
            <a:endParaRPr lang="en-GB" b="1" dirty="0">
              <a:solidFill>
                <a:srgbClr val="FFC000"/>
              </a:solidFill>
            </a:endParaRPr>
          </a:p>
        </p:txBody>
      </p:sp>
      <p:sp>
        <p:nvSpPr>
          <p:cNvPr id="28" name="TextBox 27">
            <a:extLst>
              <a:ext uri="{FF2B5EF4-FFF2-40B4-BE49-F238E27FC236}">
                <a16:creationId xmlns:a16="http://schemas.microsoft.com/office/drawing/2014/main" id="{DB982A90-C035-AFAF-EDFD-828DAD1185F2}"/>
              </a:ext>
            </a:extLst>
          </p:cNvPr>
          <p:cNvSpPr txBox="1"/>
          <p:nvPr/>
        </p:nvSpPr>
        <p:spPr>
          <a:xfrm>
            <a:off x="3916681" y="5192943"/>
            <a:ext cx="423664" cy="369332"/>
          </a:xfrm>
          <a:prstGeom prst="rect">
            <a:avLst/>
          </a:prstGeom>
          <a:noFill/>
        </p:spPr>
        <p:txBody>
          <a:bodyPr wrap="square">
            <a:spAutoFit/>
          </a:bodyPr>
          <a:lstStyle/>
          <a:p>
            <a:r>
              <a:rPr lang="el-GR" b="1" dirty="0">
                <a:solidFill>
                  <a:srgbClr val="FFC000"/>
                </a:solidFill>
              </a:rPr>
              <a:t>χ</a:t>
            </a:r>
            <a:endParaRPr lang="en-GB" b="1" dirty="0">
              <a:solidFill>
                <a:srgbClr val="FFC000"/>
              </a:solidFill>
            </a:endParaRPr>
          </a:p>
        </p:txBody>
      </p:sp>
      <p:sp>
        <p:nvSpPr>
          <p:cNvPr id="29" name="TextBox 28">
            <a:extLst>
              <a:ext uri="{FF2B5EF4-FFF2-40B4-BE49-F238E27FC236}">
                <a16:creationId xmlns:a16="http://schemas.microsoft.com/office/drawing/2014/main" id="{C05D8A94-EEEB-DF55-13DA-7C79D1CB110F}"/>
              </a:ext>
            </a:extLst>
          </p:cNvPr>
          <p:cNvSpPr txBox="1"/>
          <p:nvPr/>
        </p:nvSpPr>
        <p:spPr>
          <a:xfrm>
            <a:off x="767094" y="5204263"/>
            <a:ext cx="423664" cy="369332"/>
          </a:xfrm>
          <a:prstGeom prst="rect">
            <a:avLst/>
          </a:prstGeom>
          <a:noFill/>
        </p:spPr>
        <p:txBody>
          <a:bodyPr wrap="square">
            <a:spAutoFit/>
          </a:bodyPr>
          <a:lstStyle/>
          <a:p>
            <a:r>
              <a:rPr lang="el-GR" b="1" dirty="0">
                <a:solidFill>
                  <a:srgbClr val="FF0000"/>
                </a:solidFill>
              </a:rPr>
              <a:t>χ</a:t>
            </a:r>
            <a:endParaRPr lang="en-GB" b="1" dirty="0">
              <a:solidFill>
                <a:srgbClr val="FF0000"/>
              </a:solidFill>
            </a:endParaRPr>
          </a:p>
        </p:txBody>
      </p:sp>
      <p:sp>
        <p:nvSpPr>
          <p:cNvPr id="30" name="TextBox 29">
            <a:extLst>
              <a:ext uri="{FF2B5EF4-FFF2-40B4-BE49-F238E27FC236}">
                <a16:creationId xmlns:a16="http://schemas.microsoft.com/office/drawing/2014/main" id="{2C202660-1AD0-56E7-6E77-6B11357F885D}"/>
              </a:ext>
            </a:extLst>
          </p:cNvPr>
          <p:cNvSpPr txBox="1"/>
          <p:nvPr/>
        </p:nvSpPr>
        <p:spPr>
          <a:xfrm>
            <a:off x="1675735" y="5216573"/>
            <a:ext cx="423664" cy="369332"/>
          </a:xfrm>
          <a:prstGeom prst="rect">
            <a:avLst/>
          </a:prstGeom>
          <a:noFill/>
        </p:spPr>
        <p:txBody>
          <a:bodyPr wrap="square">
            <a:spAutoFit/>
          </a:bodyPr>
          <a:lstStyle/>
          <a:p>
            <a:r>
              <a:rPr lang="el-GR" b="1" dirty="0">
                <a:solidFill>
                  <a:srgbClr val="FF0000"/>
                </a:solidFill>
              </a:rPr>
              <a:t>χ</a:t>
            </a:r>
            <a:endParaRPr lang="en-GB" b="1" dirty="0">
              <a:solidFill>
                <a:srgbClr val="FF0000"/>
              </a:solidFill>
            </a:endParaRPr>
          </a:p>
        </p:txBody>
      </p:sp>
      <p:sp>
        <p:nvSpPr>
          <p:cNvPr id="31" name="TextBox 30">
            <a:extLst>
              <a:ext uri="{FF2B5EF4-FFF2-40B4-BE49-F238E27FC236}">
                <a16:creationId xmlns:a16="http://schemas.microsoft.com/office/drawing/2014/main" id="{4EDA43A4-968F-8EA4-7C10-BC42084FC311}"/>
              </a:ext>
            </a:extLst>
          </p:cNvPr>
          <p:cNvSpPr txBox="1"/>
          <p:nvPr/>
        </p:nvSpPr>
        <p:spPr>
          <a:xfrm>
            <a:off x="10838396" y="4665506"/>
            <a:ext cx="423664" cy="369332"/>
          </a:xfrm>
          <a:prstGeom prst="rect">
            <a:avLst/>
          </a:prstGeom>
          <a:noFill/>
        </p:spPr>
        <p:txBody>
          <a:bodyPr wrap="square">
            <a:spAutoFit/>
          </a:bodyPr>
          <a:lstStyle/>
          <a:p>
            <a:r>
              <a:rPr lang="el-GR" b="1" dirty="0">
                <a:solidFill>
                  <a:srgbClr val="FF0000"/>
                </a:solidFill>
              </a:rPr>
              <a:t>χ</a:t>
            </a:r>
            <a:endParaRPr lang="en-GB" b="1" dirty="0">
              <a:solidFill>
                <a:srgbClr val="FF0000"/>
              </a:solidFill>
            </a:endParaRPr>
          </a:p>
        </p:txBody>
      </p:sp>
      <p:sp>
        <p:nvSpPr>
          <p:cNvPr id="32" name="TextBox 31">
            <a:extLst>
              <a:ext uri="{FF2B5EF4-FFF2-40B4-BE49-F238E27FC236}">
                <a16:creationId xmlns:a16="http://schemas.microsoft.com/office/drawing/2014/main" id="{BFC5F949-6A85-C794-3FE8-7ACDBBBB18B8}"/>
              </a:ext>
            </a:extLst>
          </p:cNvPr>
          <p:cNvSpPr txBox="1"/>
          <p:nvPr/>
        </p:nvSpPr>
        <p:spPr>
          <a:xfrm>
            <a:off x="871089" y="3127117"/>
            <a:ext cx="3514745" cy="369332"/>
          </a:xfrm>
          <a:prstGeom prst="rect">
            <a:avLst/>
          </a:prstGeom>
          <a:noFill/>
        </p:spPr>
        <p:txBody>
          <a:bodyPr wrap="none" rtlCol="0">
            <a:spAutoFit/>
          </a:bodyPr>
          <a:lstStyle/>
          <a:p>
            <a:r>
              <a:rPr lang="en-US" b="1" dirty="0">
                <a:solidFill>
                  <a:schemeClr val="bg2"/>
                </a:solidFill>
                <a:latin typeface="+mj-lt"/>
              </a:rPr>
              <a:t>PROTOTYPE and PRE-SERIES</a:t>
            </a:r>
            <a:endParaRPr lang="en-GB" b="1" dirty="0">
              <a:solidFill>
                <a:schemeClr val="bg2"/>
              </a:solidFill>
              <a:latin typeface="+mj-lt"/>
            </a:endParaRPr>
          </a:p>
        </p:txBody>
      </p:sp>
      <p:sp>
        <p:nvSpPr>
          <p:cNvPr id="33" name="TextBox 32">
            <a:extLst>
              <a:ext uri="{FF2B5EF4-FFF2-40B4-BE49-F238E27FC236}">
                <a16:creationId xmlns:a16="http://schemas.microsoft.com/office/drawing/2014/main" id="{17CEEFAA-8976-C963-149B-75A25A9B40F7}"/>
              </a:ext>
            </a:extLst>
          </p:cNvPr>
          <p:cNvSpPr txBox="1"/>
          <p:nvPr/>
        </p:nvSpPr>
        <p:spPr>
          <a:xfrm>
            <a:off x="8008436" y="3084697"/>
            <a:ext cx="1031051" cy="369332"/>
          </a:xfrm>
          <a:prstGeom prst="rect">
            <a:avLst/>
          </a:prstGeom>
          <a:noFill/>
        </p:spPr>
        <p:txBody>
          <a:bodyPr wrap="none" rtlCol="0">
            <a:spAutoFit/>
          </a:bodyPr>
          <a:lstStyle>
            <a:defPPr>
              <a:defRPr lang="fr-FR"/>
            </a:defPPr>
            <a:lvl1pPr>
              <a:defRPr b="1">
                <a:solidFill>
                  <a:schemeClr val="bg2"/>
                </a:solidFill>
                <a:latin typeface="+mj-lt"/>
              </a:defRPr>
            </a:lvl1pPr>
          </a:lstStyle>
          <a:p>
            <a:r>
              <a:rPr lang="en-US" dirty="0"/>
              <a:t>SERIES</a:t>
            </a:r>
            <a:endParaRPr lang="en-GB" dirty="0"/>
          </a:p>
        </p:txBody>
      </p:sp>
      <p:sp>
        <p:nvSpPr>
          <p:cNvPr id="3" name="TextBox 2">
            <a:extLst>
              <a:ext uri="{FF2B5EF4-FFF2-40B4-BE49-F238E27FC236}">
                <a16:creationId xmlns:a16="http://schemas.microsoft.com/office/drawing/2014/main" id="{702BB3E5-E9FD-0944-2D2B-9EC579878D9A}"/>
              </a:ext>
            </a:extLst>
          </p:cNvPr>
          <p:cNvSpPr txBox="1"/>
          <p:nvPr/>
        </p:nvSpPr>
        <p:spPr>
          <a:xfrm>
            <a:off x="10967427" y="5922522"/>
            <a:ext cx="1150251" cy="276999"/>
          </a:xfrm>
          <a:prstGeom prst="rect">
            <a:avLst/>
          </a:prstGeom>
          <a:solidFill>
            <a:schemeClr val="bg1"/>
          </a:solidFill>
        </p:spPr>
        <p:txBody>
          <a:bodyPr wrap="none" rtlCol="0">
            <a:spAutoFit/>
          </a:bodyPr>
          <a:lstStyle/>
          <a:p>
            <a:pPr algn="ctr"/>
            <a:r>
              <a:rPr lang="fr-CH" sz="1200" dirty="0">
                <a:solidFill>
                  <a:srgbClr val="00B050"/>
                </a:solidFill>
                <a:latin typeface="+mj-lt"/>
                <a:cs typeface="Times" panose="02020603050405020304" pitchFamily="18" charset="0"/>
              </a:rPr>
              <a:t>F. Mangiarotti</a:t>
            </a:r>
            <a:r>
              <a:rPr lang="fr-CH" sz="1200" dirty="0">
                <a:latin typeface="+mj-lt"/>
                <a:cs typeface="Times" panose="02020603050405020304" pitchFamily="18" charset="0"/>
              </a:rPr>
              <a:t> </a:t>
            </a:r>
            <a:endParaRPr lang="en-GB" sz="1200" dirty="0">
              <a:latin typeface="+mj-lt"/>
              <a:cs typeface="Times" panose="02020603050405020304" pitchFamily="18" charset="0"/>
            </a:endParaRPr>
          </a:p>
        </p:txBody>
      </p:sp>
    </p:spTree>
    <p:extLst>
      <p:ext uri="{BB962C8B-B14F-4D97-AF65-F5344CB8AC3E}">
        <p14:creationId xmlns:p14="http://schemas.microsoft.com/office/powerpoint/2010/main" val="1063410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3444F-A857-F5C5-7EA7-18A7B16561CB}"/>
              </a:ext>
            </a:extLst>
          </p:cNvPr>
          <p:cNvSpPr>
            <a:spLocks noGrp="1"/>
          </p:cNvSpPr>
          <p:nvPr>
            <p:ph type="title"/>
          </p:nvPr>
        </p:nvSpPr>
        <p:spPr/>
        <p:txBody>
          <a:bodyPr/>
          <a:lstStyle/>
          <a:p>
            <a:r>
              <a:rPr lang="en-US" dirty="0"/>
              <a:t>MQXFB – Coil fabrication challenge</a:t>
            </a:r>
            <a:endParaRPr lang="en-GB" dirty="0"/>
          </a:p>
        </p:txBody>
      </p:sp>
      <p:sp>
        <p:nvSpPr>
          <p:cNvPr id="4" name="Footer Placeholder 3">
            <a:extLst>
              <a:ext uri="{FF2B5EF4-FFF2-40B4-BE49-F238E27FC236}">
                <a16:creationId xmlns:a16="http://schemas.microsoft.com/office/drawing/2014/main" id="{32D3EBF5-3EB0-147C-74C6-58F90506B374}"/>
              </a:ext>
            </a:extLst>
          </p:cNvPr>
          <p:cNvSpPr>
            <a:spLocks noGrp="1"/>
          </p:cNvSpPr>
          <p:nvPr>
            <p:ph type="ftr" sz="quarter" idx="11"/>
          </p:nvPr>
        </p:nvSpPr>
        <p:spPr/>
        <p:txBody>
          <a:bodyPr/>
          <a:lstStyle/>
          <a:p>
            <a:r>
              <a:rPr lang="es-ES"/>
              <a:t>Susana Izquierdo Bermudez, </a:t>
            </a:r>
            <a:r>
              <a:rPr lang="en-US"/>
              <a:t>IPAC2026</a:t>
            </a:r>
            <a:endParaRPr lang="en-GB"/>
          </a:p>
          <a:p>
            <a:endParaRPr lang="en-GB" dirty="0"/>
          </a:p>
        </p:txBody>
      </p:sp>
      <p:sp>
        <p:nvSpPr>
          <p:cNvPr id="5" name="Slide Number Placeholder 4">
            <a:extLst>
              <a:ext uri="{FF2B5EF4-FFF2-40B4-BE49-F238E27FC236}">
                <a16:creationId xmlns:a16="http://schemas.microsoft.com/office/drawing/2014/main" id="{1419DA39-9B0D-4D7F-F4ED-3CE8A1D1A77D}"/>
              </a:ext>
            </a:extLst>
          </p:cNvPr>
          <p:cNvSpPr>
            <a:spLocks noGrp="1"/>
          </p:cNvSpPr>
          <p:nvPr>
            <p:ph type="sldNum" sz="quarter" idx="12"/>
          </p:nvPr>
        </p:nvSpPr>
        <p:spPr/>
        <p:txBody>
          <a:bodyPr/>
          <a:lstStyle/>
          <a:p>
            <a:fld id="{BFDCA1C4-9514-7B4F-976F-D92F7E296653}" type="slidenum">
              <a:rPr lang="fr-FR" smtClean="0"/>
              <a:pPr/>
              <a:t>20</a:t>
            </a:fld>
            <a:endParaRPr lang="fr-FR"/>
          </a:p>
        </p:txBody>
      </p:sp>
      <p:pic>
        <p:nvPicPr>
          <p:cNvPr id="6" name="Picture 5">
            <a:extLst>
              <a:ext uri="{FF2B5EF4-FFF2-40B4-BE49-F238E27FC236}">
                <a16:creationId xmlns:a16="http://schemas.microsoft.com/office/drawing/2014/main" id="{0C1EF519-00A9-C65B-6C0C-B42BF6C7347F}"/>
              </a:ext>
            </a:extLst>
          </p:cNvPr>
          <p:cNvPicPr>
            <a:picLocks noChangeAspect="1"/>
          </p:cNvPicPr>
          <p:nvPr/>
        </p:nvPicPr>
        <p:blipFill>
          <a:blip r:embed="rId2"/>
          <a:stretch>
            <a:fillRect/>
          </a:stretch>
        </p:blipFill>
        <p:spPr>
          <a:xfrm>
            <a:off x="5273493" y="1272390"/>
            <a:ext cx="3716562" cy="2427292"/>
          </a:xfrm>
          <a:prstGeom prst="rect">
            <a:avLst/>
          </a:prstGeom>
        </p:spPr>
      </p:pic>
      <p:sp>
        <p:nvSpPr>
          <p:cNvPr id="7" name="Content Placeholder 8">
            <a:extLst>
              <a:ext uri="{FF2B5EF4-FFF2-40B4-BE49-F238E27FC236}">
                <a16:creationId xmlns:a16="http://schemas.microsoft.com/office/drawing/2014/main" id="{569EACDE-6733-4C87-7066-C05DE81BE1FC}"/>
              </a:ext>
            </a:extLst>
          </p:cNvPr>
          <p:cNvSpPr>
            <a:spLocks noGrp="1"/>
          </p:cNvSpPr>
          <p:nvPr>
            <p:ph idx="1"/>
          </p:nvPr>
        </p:nvSpPr>
        <p:spPr>
          <a:xfrm>
            <a:off x="411684" y="1163854"/>
            <a:ext cx="4542167" cy="2625117"/>
          </a:xfrm>
        </p:spPr>
        <p:txBody>
          <a:bodyPr>
            <a:normAutofit/>
          </a:bodyPr>
          <a:lstStyle/>
          <a:p>
            <a:pPr algn="just"/>
            <a:r>
              <a:rPr lang="en-US" sz="1600" dirty="0">
                <a:ea typeface="Calibri" panose="020F0502020204030204" pitchFamily="34" charset="0"/>
              </a:rPr>
              <a:t>MQXFB prototype magnets were limited, due to conductor damage in the pole-to-pole transition </a:t>
            </a:r>
            <a:r>
              <a:rPr lang="en-GB" sz="1600" dirty="0">
                <a:solidFill>
                  <a:srgbClr val="00B050"/>
                </a:solidFill>
                <a:hlinkClick r:id="rId3">
                  <a:extLst>
                    <a:ext uri="{A12FA001-AC4F-418D-AE19-62706E023703}">
                      <ahyp:hlinkClr xmlns:ahyp="http://schemas.microsoft.com/office/drawing/2018/hyperlinkcolor" val="tx"/>
                    </a:ext>
                  </a:extLst>
                </a:hlinkClick>
              </a:rPr>
              <a:t>S. Izquierdo Bermudez et al, IEEE, vol 33, 2023</a:t>
            </a:r>
            <a:r>
              <a:rPr lang="en-GB" sz="1600" dirty="0">
                <a:solidFill>
                  <a:srgbClr val="00B050"/>
                </a:solidFill>
              </a:rPr>
              <a:t> </a:t>
            </a:r>
            <a:endParaRPr lang="en-US" sz="1600" dirty="0">
              <a:solidFill>
                <a:srgbClr val="00B050"/>
              </a:solidFill>
              <a:ea typeface="Calibri" panose="020F0502020204030204" pitchFamily="34" charset="0"/>
            </a:endParaRPr>
          </a:p>
          <a:p>
            <a:pPr algn="just"/>
            <a:r>
              <a:rPr lang="en-US" sz="1600" dirty="0">
                <a:ea typeface="Calibri" panose="020F0502020204030204" pitchFamily="34" charset="0"/>
              </a:rPr>
              <a:t>Root cause was coil fabrication, mitigated by removing the ceramic binder in the outer layer to</a:t>
            </a:r>
            <a:r>
              <a:rPr lang="en-GB" sz="1600" dirty="0">
                <a:ea typeface="Calibri" panose="020F0502020204030204" pitchFamily="34" charset="0"/>
              </a:rPr>
              <a:t> reduce longitudinal, radial and azimuthal friction between coil and the reaction fixture</a:t>
            </a:r>
            <a:r>
              <a:rPr lang="en-GB" sz="1600" u="none" strike="noStrike" dirty="0">
                <a:solidFill>
                  <a:srgbClr val="00B050"/>
                </a:solidFill>
                <a:ea typeface="Calibri" panose="020F0502020204030204" pitchFamily="34" charset="0"/>
                <a:hlinkClick r:id="rId4">
                  <a:extLst>
                    <a:ext uri="{A12FA001-AC4F-418D-AE19-62706E023703}">
                      <ahyp:hlinkClr xmlns:ahyp="http://schemas.microsoft.com/office/drawing/2018/hyperlinkcolor" val="tx"/>
                    </a:ext>
                  </a:extLst>
                </a:hlinkClick>
              </a:rPr>
              <a:t> N. Lusa et al, IEEE Vol 34, 2024</a:t>
            </a:r>
            <a:endParaRPr lang="en-GB" sz="1600" b="1" i="0" dirty="0">
              <a:solidFill>
                <a:srgbClr val="00B050"/>
              </a:solidFill>
              <a:effectLst/>
              <a:ea typeface="Calibri" panose="020F0502020204030204" pitchFamily="34" charset="0"/>
            </a:endParaRPr>
          </a:p>
          <a:p>
            <a:pPr algn="just"/>
            <a:endParaRPr lang="en-GB" sz="1600" dirty="0"/>
          </a:p>
        </p:txBody>
      </p:sp>
      <p:pic>
        <p:nvPicPr>
          <p:cNvPr id="8" name="Picture 7" descr="A picture containing text, indoor, silver&#10;&#10;Description automatically generated">
            <a:extLst>
              <a:ext uri="{FF2B5EF4-FFF2-40B4-BE49-F238E27FC236}">
                <a16:creationId xmlns:a16="http://schemas.microsoft.com/office/drawing/2014/main" id="{2C4F8AAF-C6B7-4026-C79A-865DC2433FF0}"/>
              </a:ext>
            </a:extLst>
          </p:cNvPr>
          <p:cNvPicPr>
            <a:picLocks noChangeAspect="1"/>
          </p:cNvPicPr>
          <p:nvPr/>
        </p:nvPicPr>
        <p:blipFill rotWithShape="1">
          <a:blip r:embed="rId5"/>
          <a:srcRect t="5812" b="12250"/>
          <a:stretch/>
        </p:blipFill>
        <p:spPr>
          <a:xfrm>
            <a:off x="4509732" y="3899896"/>
            <a:ext cx="3205812" cy="1970080"/>
          </a:xfrm>
          <a:prstGeom prst="rect">
            <a:avLst/>
          </a:prstGeom>
        </p:spPr>
      </p:pic>
      <p:pic>
        <p:nvPicPr>
          <p:cNvPr id="9" name="Picture 8">
            <a:extLst>
              <a:ext uri="{FF2B5EF4-FFF2-40B4-BE49-F238E27FC236}">
                <a16:creationId xmlns:a16="http://schemas.microsoft.com/office/drawing/2014/main" id="{8BEF38C6-6B26-7071-1D0D-D3C26BDF5520}"/>
              </a:ext>
            </a:extLst>
          </p:cNvPr>
          <p:cNvPicPr>
            <a:picLocks noChangeAspect="1"/>
          </p:cNvPicPr>
          <p:nvPr/>
        </p:nvPicPr>
        <p:blipFill>
          <a:blip r:embed="rId6"/>
          <a:stretch>
            <a:fillRect/>
          </a:stretch>
        </p:blipFill>
        <p:spPr>
          <a:xfrm>
            <a:off x="411685" y="3899895"/>
            <a:ext cx="3923808" cy="1970080"/>
          </a:xfrm>
          <a:prstGeom prst="rect">
            <a:avLst/>
          </a:prstGeom>
        </p:spPr>
      </p:pic>
      <p:pic>
        <p:nvPicPr>
          <p:cNvPr id="10" name="Picture 9">
            <a:extLst>
              <a:ext uri="{FF2B5EF4-FFF2-40B4-BE49-F238E27FC236}">
                <a16:creationId xmlns:a16="http://schemas.microsoft.com/office/drawing/2014/main" id="{CD4D1291-5332-74FB-B668-665D4989753A}"/>
              </a:ext>
            </a:extLst>
          </p:cNvPr>
          <p:cNvPicPr>
            <a:picLocks noChangeAspect="1"/>
          </p:cNvPicPr>
          <p:nvPr/>
        </p:nvPicPr>
        <p:blipFill rotWithShape="1">
          <a:blip r:embed="rId7" cstate="email">
            <a:extLst>
              <a:ext uri="{28A0092B-C50C-407E-A947-70E740481C1C}">
                <a14:useLocalDpi xmlns:a14="http://schemas.microsoft.com/office/drawing/2010/main" val="0"/>
              </a:ext>
            </a:extLst>
          </a:blip>
          <a:srcRect r="8326" b="605"/>
          <a:stretch/>
        </p:blipFill>
        <p:spPr>
          <a:xfrm>
            <a:off x="2079261" y="4284323"/>
            <a:ext cx="1304925" cy="996315"/>
          </a:xfrm>
          <a:prstGeom prst="rect">
            <a:avLst/>
          </a:prstGeom>
          <a:ln w="28575">
            <a:solidFill>
              <a:srgbClr val="FF0000"/>
            </a:solidFill>
          </a:ln>
        </p:spPr>
      </p:pic>
      <p:cxnSp>
        <p:nvCxnSpPr>
          <p:cNvPr id="11" name="Straight Connector 10">
            <a:extLst>
              <a:ext uri="{FF2B5EF4-FFF2-40B4-BE49-F238E27FC236}">
                <a16:creationId xmlns:a16="http://schemas.microsoft.com/office/drawing/2014/main" id="{589DAC9D-AFEB-53B4-319E-9C6A82BDC38A}"/>
              </a:ext>
            </a:extLst>
          </p:cNvPr>
          <p:cNvCxnSpPr>
            <a:cxnSpLocks/>
          </p:cNvCxnSpPr>
          <p:nvPr/>
        </p:nvCxnSpPr>
        <p:spPr>
          <a:xfrm>
            <a:off x="1517240" y="4952764"/>
            <a:ext cx="542290" cy="324485"/>
          </a:xfrm>
          <a:prstGeom prst="line">
            <a:avLst/>
          </a:prstGeom>
          <a:noFill/>
          <a:ln w="28575" cap="flat" cmpd="sng" algn="ctr">
            <a:solidFill>
              <a:srgbClr val="FF0000"/>
            </a:solidFill>
            <a:prstDash val="solid"/>
            <a:miter lim="800000"/>
          </a:ln>
          <a:effectLst/>
        </p:spPr>
      </p:cxnSp>
      <p:cxnSp>
        <p:nvCxnSpPr>
          <p:cNvPr id="12" name="Straight Connector 11">
            <a:extLst>
              <a:ext uri="{FF2B5EF4-FFF2-40B4-BE49-F238E27FC236}">
                <a16:creationId xmlns:a16="http://schemas.microsoft.com/office/drawing/2014/main" id="{5AEE2D4B-7B38-91F6-5F0D-B076E04DA589}"/>
              </a:ext>
            </a:extLst>
          </p:cNvPr>
          <p:cNvCxnSpPr>
            <a:cxnSpLocks/>
          </p:cNvCxnSpPr>
          <p:nvPr/>
        </p:nvCxnSpPr>
        <p:spPr>
          <a:xfrm flipV="1">
            <a:off x="1528035" y="4264636"/>
            <a:ext cx="531495" cy="597535"/>
          </a:xfrm>
          <a:prstGeom prst="line">
            <a:avLst/>
          </a:prstGeom>
          <a:noFill/>
          <a:ln w="28575" cap="flat" cmpd="sng" algn="ctr">
            <a:solidFill>
              <a:srgbClr val="FF0000"/>
            </a:solidFill>
            <a:prstDash val="solid"/>
            <a:miter lim="800000"/>
          </a:ln>
          <a:effectLst/>
        </p:spPr>
      </p:cxnSp>
      <p:sp>
        <p:nvSpPr>
          <p:cNvPr id="13" name="Rectangle 12">
            <a:extLst>
              <a:ext uri="{FF2B5EF4-FFF2-40B4-BE49-F238E27FC236}">
                <a16:creationId xmlns:a16="http://schemas.microsoft.com/office/drawing/2014/main" id="{8F87466F-7893-6ECD-6A0F-C8B301DF9018}"/>
              </a:ext>
            </a:extLst>
          </p:cNvPr>
          <p:cNvSpPr/>
          <p:nvPr/>
        </p:nvSpPr>
        <p:spPr>
          <a:xfrm>
            <a:off x="1419266" y="4824190"/>
            <a:ext cx="132519" cy="171355"/>
          </a:xfrm>
          <a:prstGeom prst="rect">
            <a:avLst/>
          </a:prstGeom>
          <a:noFill/>
          <a:ln w="28575">
            <a:solidFill>
              <a:srgbClr val="FF00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38F33915-B6DB-44A1-9564-571B3DBD049D}"/>
              </a:ext>
            </a:extLst>
          </p:cNvPr>
          <p:cNvSpPr txBox="1"/>
          <p:nvPr/>
        </p:nvSpPr>
        <p:spPr>
          <a:xfrm>
            <a:off x="4467124" y="4618835"/>
            <a:ext cx="1372814" cy="253916"/>
          </a:xfrm>
          <a:prstGeom prst="rect">
            <a:avLst/>
          </a:prstGeom>
          <a:solidFill>
            <a:srgbClr val="FF0000">
              <a:alpha val="20000"/>
            </a:srgbClr>
          </a:solidFill>
          <a:ln>
            <a:solidFill>
              <a:srgbClr val="FF0000"/>
            </a:solidFill>
          </a:ln>
        </p:spPr>
        <p:txBody>
          <a:bodyPr wrap="square" rtlCol="0">
            <a:spAutoFit/>
          </a:bodyPr>
          <a:lstStyle/>
          <a:p>
            <a:pPr algn="ctr"/>
            <a:r>
              <a:rPr lang="en-US" sz="1000" dirty="0"/>
              <a:t>11 strands damaged </a:t>
            </a:r>
            <a:endParaRPr lang="en-GB" sz="1000" dirty="0"/>
          </a:p>
        </p:txBody>
      </p:sp>
      <p:grpSp>
        <p:nvGrpSpPr>
          <p:cNvPr id="15" name="Group 14">
            <a:extLst>
              <a:ext uri="{FF2B5EF4-FFF2-40B4-BE49-F238E27FC236}">
                <a16:creationId xmlns:a16="http://schemas.microsoft.com/office/drawing/2014/main" id="{CC533982-11A5-F4BE-93CC-4FFC3DBF19B4}"/>
              </a:ext>
            </a:extLst>
          </p:cNvPr>
          <p:cNvGrpSpPr/>
          <p:nvPr/>
        </p:nvGrpSpPr>
        <p:grpSpPr>
          <a:xfrm>
            <a:off x="7826520" y="3809939"/>
            <a:ext cx="4360819" cy="2047713"/>
            <a:chOff x="-1638266" y="-2254365"/>
            <a:chExt cx="9532621" cy="4497673"/>
          </a:xfrm>
        </p:grpSpPr>
        <p:grpSp>
          <p:nvGrpSpPr>
            <p:cNvPr id="16" name="Group 15">
              <a:extLst>
                <a:ext uri="{FF2B5EF4-FFF2-40B4-BE49-F238E27FC236}">
                  <a16:creationId xmlns:a16="http://schemas.microsoft.com/office/drawing/2014/main" id="{93150C32-2D58-164B-3625-D45861DE7B3D}"/>
                </a:ext>
              </a:extLst>
            </p:cNvPr>
            <p:cNvGrpSpPr/>
            <p:nvPr/>
          </p:nvGrpSpPr>
          <p:grpSpPr>
            <a:xfrm>
              <a:off x="-1638266" y="-1728617"/>
              <a:ext cx="9532621" cy="3971925"/>
              <a:chOff x="-1638266" y="-1728617"/>
              <a:chExt cx="9532621" cy="3971925"/>
            </a:xfrm>
          </p:grpSpPr>
          <p:sp>
            <p:nvSpPr>
              <p:cNvPr id="20" name="Arrow: Right 19">
                <a:extLst>
                  <a:ext uri="{FF2B5EF4-FFF2-40B4-BE49-F238E27FC236}">
                    <a16:creationId xmlns:a16="http://schemas.microsoft.com/office/drawing/2014/main" id="{C110B61C-1ED9-3CDD-A75C-5C35D248B96C}"/>
                  </a:ext>
                </a:extLst>
              </p:cNvPr>
              <p:cNvSpPr>
                <a:spLocks noChangeArrowheads="1"/>
              </p:cNvSpPr>
              <p:nvPr/>
            </p:nvSpPr>
            <p:spPr bwMode="auto">
              <a:xfrm rot="13459215">
                <a:off x="6825403" y="1590833"/>
                <a:ext cx="413337" cy="163940"/>
              </a:xfrm>
              <a:prstGeom prst="rightArrow">
                <a:avLst>
                  <a:gd name="adj1" fmla="val 50000"/>
                  <a:gd name="adj2" fmla="val 50002"/>
                </a:avLst>
              </a:prstGeom>
              <a:solidFill>
                <a:srgbClr val="FF0000"/>
              </a:solidFill>
              <a:ln w="12700">
                <a:solidFill>
                  <a:srgbClr val="FF0000"/>
                </a:solidFill>
                <a:miter lim="800000"/>
                <a:headEnd/>
                <a:tailEnd/>
              </a:ln>
            </p:spPr>
            <p:txBody>
              <a:bodyPr rot="0" vert="horz" wrap="square" lIns="91440" tIns="45720" rIns="91440" bIns="45720" anchor="ctr" anchorCtr="0" upright="1">
                <a:noAutofit/>
              </a:bodyPr>
              <a:lstStyle/>
              <a:p>
                <a:endParaRPr lang="en-GB"/>
              </a:p>
            </p:txBody>
          </p:sp>
          <p:pic>
            <p:nvPicPr>
              <p:cNvPr id="21" name="Picture 20">
                <a:extLst>
                  <a:ext uri="{FF2B5EF4-FFF2-40B4-BE49-F238E27FC236}">
                    <a16:creationId xmlns:a16="http://schemas.microsoft.com/office/drawing/2014/main" id="{1399AC12-88D8-CFB0-B0CF-610BF9D90836}"/>
                  </a:ext>
                </a:extLst>
              </p:cNvPr>
              <p:cNvPicPr>
                <a:picLocks noChangeAspect="1"/>
              </p:cNvPicPr>
              <p:nvPr/>
            </p:nvPicPr>
            <p:blipFill>
              <a:blip r:embed="rId8"/>
              <a:stretch>
                <a:fillRect/>
              </a:stretch>
            </p:blipFill>
            <p:spPr>
              <a:xfrm>
                <a:off x="-1638266" y="-1728617"/>
                <a:ext cx="9532621" cy="3971925"/>
              </a:xfrm>
              <a:prstGeom prst="rect">
                <a:avLst/>
              </a:prstGeom>
              <a:ln>
                <a:solidFill>
                  <a:srgbClr val="FF0000"/>
                </a:solidFill>
              </a:ln>
            </p:spPr>
          </p:pic>
          <p:sp>
            <p:nvSpPr>
              <p:cNvPr id="22" name="Star: 5 Points 21">
                <a:extLst>
                  <a:ext uri="{FF2B5EF4-FFF2-40B4-BE49-F238E27FC236}">
                    <a16:creationId xmlns:a16="http://schemas.microsoft.com/office/drawing/2014/main" id="{D7962371-2FA2-C8D6-8D10-FDFD945AB454}"/>
                  </a:ext>
                </a:extLst>
              </p:cNvPr>
              <p:cNvSpPr/>
              <p:nvPr/>
            </p:nvSpPr>
            <p:spPr>
              <a:xfrm>
                <a:off x="-515052" y="-1644481"/>
                <a:ext cx="236331" cy="241509"/>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23" name="Star: 5 Points 22">
                <a:extLst>
                  <a:ext uri="{FF2B5EF4-FFF2-40B4-BE49-F238E27FC236}">
                    <a16:creationId xmlns:a16="http://schemas.microsoft.com/office/drawing/2014/main" id="{51FC5F02-CA70-C949-68CB-FE2E927A1002}"/>
                  </a:ext>
                </a:extLst>
              </p:cNvPr>
              <p:cNvSpPr/>
              <p:nvPr/>
            </p:nvSpPr>
            <p:spPr>
              <a:xfrm>
                <a:off x="-19752" y="-1673056"/>
                <a:ext cx="236331" cy="241509"/>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24" name="Star: 5 Points 23">
                <a:extLst>
                  <a:ext uri="{FF2B5EF4-FFF2-40B4-BE49-F238E27FC236}">
                    <a16:creationId xmlns:a16="http://schemas.microsoft.com/office/drawing/2014/main" id="{9F34E19E-19A3-9059-4513-C212B17081A9}"/>
                  </a:ext>
                </a:extLst>
              </p:cNvPr>
              <p:cNvSpPr/>
              <p:nvPr/>
            </p:nvSpPr>
            <p:spPr>
              <a:xfrm>
                <a:off x="437448" y="-1654006"/>
                <a:ext cx="236331" cy="241509"/>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25" name="Star: 5 Points 24">
                <a:extLst>
                  <a:ext uri="{FF2B5EF4-FFF2-40B4-BE49-F238E27FC236}">
                    <a16:creationId xmlns:a16="http://schemas.microsoft.com/office/drawing/2014/main" id="{98D6272F-8310-A516-EA65-E7EDC74A2975}"/>
                  </a:ext>
                </a:extLst>
              </p:cNvPr>
              <p:cNvSpPr/>
              <p:nvPr/>
            </p:nvSpPr>
            <p:spPr>
              <a:xfrm>
                <a:off x="913698" y="-1654006"/>
                <a:ext cx="236331" cy="241509"/>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26" name="Star: 5 Points 25">
                <a:extLst>
                  <a:ext uri="{FF2B5EF4-FFF2-40B4-BE49-F238E27FC236}">
                    <a16:creationId xmlns:a16="http://schemas.microsoft.com/office/drawing/2014/main" id="{A3374E71-A7D1-4F27-ECA6-B770A9E566C3}"/>
                  </a:ext>
                </a:extLst>
              </p:cNvPr>
              <p:cNvSpPr/>
              <p:nvPr/>
            </p:nvSpPr>
            <p:spPr>
              <a:xfrm>
                <a:off x="1408998" y="-1625431"/>
                <a:ext cx="236331" cy="241509"/>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27" name="Star: 5 Points 26">
                <a:extLst>
                  <a:ext uri="{FF2B5EF4-FFF2-40B4-BE49-F238E27FC236}">
                    <a16:creationId xmlns:a16="http://schemas.microsoft.com/office/drawing/2014/main" id="{EFBA8CE3-D50A-DC9D-81E9-91EA1470A996}"/>
                  </a:ext>
                </a:extLst>
              </p:cNvPr>
              <p:cNvSpPr/>
              <p:nvPr/>
            </p:nvSpPr>
            <p:spPr>
              <a:xfrm>
                <a:off x="1904298" y="-1634956"/>
                <a:ext cx="236331" cy="241509"/>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28" name="Star: 5 Points 27">
                <a:extLst>
                  <a:ext uri="{FF2B5EF4-FFF2-40B4-BE49-F238E27FC236}">
                    <a16:creationId xmlns:a16="http://schemas.microsoft.com/office/drawing/2014/main" id="{07F5674E-7673-C83D-82A1-79C0AF05F300}"/>
                  </a:ext>
                </a:extLst>
              </p:cNvPr>
              <p:cNvSpPr/>
              <p:nvPr/>
            </p:nvSpPr>
            <p:spPr>
              <a:xfrm>
                <a:off x="2437698" y="-1625431"/>
                <a:ext cx="236331" cy="241509"/>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29" name="Star: 5 Points 28">
                <a:extLst>
                  <a:ext uri="{FF2B5EF4-FFF2-40B4-BE49-F238E27FC236}">
                    <a16:creationId xmlns:a16="http://schemas.microsoft.com/office/drawing/2014/main" id="{E0B8BDFD-020F-E710-E98E-9396886B4EAF}"/>
                  </a:ext>
                </a:extLst>
              </p:cNvPr>
              <p:cNvSpPr/>
              <p:nvPr/>
            </p:nvSpPr>
            <p:spPr>
              <a:xfrm>
                <a:off x="2961573" y="-1625431"/>
                <a:ext cx="236331" cy="241509"/>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30" name="Star: 5 Points 29">
                <a:extLst>
                  <a:ext uri="{FF2B5EF4-FFF2-40B4-BE49-F238E27FC236}">
                    <a16:creationId xmlns:a16="http://schemas.microsoft.com/office/drawing/2014/main" id="{D393AE3C-F5D0-E16D-D363-0F1DC059A063}"/>
                  </a:ext>
                </a:extLst>
              </p:cNvPr>
              <p:cNvSpPr/>
              <p:nvPr/>
            </p:nvSpPr>
            <p:spPr>
              <a:xfrm>
                <a:off x="3437823" y="-1625431"/>
                <a:ext cx="236331" cy="241509"/>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31" name="Star: 5 Points 30">
                <a:extLst>
                  <a:ext uri="{FF2B5EF4-FFF2-40B4-BE49-F238E27FC236}">
                    <a16:creationId xmlns:a16="http://schemas.microsoft.com/office/drawing/2014/main" id="{A7100732-7140-A53E-8B21-6F4EDE911D23}"/>
                  </a:ext>
                </a:extLst>
              </p:cNvPr>
              <p:cNvSpPr/>
              <p:nvPr/>
            </p:nvSpPr>
            <p:spPr>
              <a:xfrm>
                <a:off x="3952173" y="-1634956"/>
                <a:ext cx="236331" cy="241509"/>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32" name="Star: 5 Points 31">
                <a:extLst>
                  <a:ext uri="{FF2B5EF4-FFF2-40B4-BE49-F238E27FC236}">
                    <a16:creationId xmlns:a16="http://schemas.microsoft.com/office/drawing/2014/main" id="{24F5BF88-D75F-FBE9-6A11-F6BBB8F8E885}"/>
                  </a:ext>
                </a:extLst>
              </p:cNvPr>
              <p:cNvSpPr/>
              <p:nvPr/>
            </p:nvSpPr>
            <p:spPr>
              <a:xfrm>
                <a:off x="4428423" y="-1644481"/>
                <a:ext cx="236331" cy="241509"/>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33" name="Star: 5 Points 32">
                <a:extLst>
                  <a:ext uri="{FF2B5EF4-FFF2-40B4-BE49-F238E27FC236}">
                    <a16:creationId xmlns:a16="http://schemas.microsoft.com/office/drawing/2014/main" id="{3CA6C95A-6961-9A07-45EA-B379213A25B9}"/>
                  </a:ext>
                </a:extLst>
              </p:cNvPr>
              <p:cNvSpPr/>
              <p:nvPr/>
            </p:nvSpPr>
            <p:spPr>
              <a:xfrm>
                <a:off x="4923723" y="-1654006"/>
                <a:ext cx="236331" cy="241509"/>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34" name="Star: 5 Points 33">
                <a:extLst>
                  <a:ext uri="{FF2B5EF4-FFF2-40B4-BE49-F238E27FC236}">
                    <a16:creationId xmlns:a16="http://schemas.microsoft.com/office/drawing/2014/main" id="{05D0EC99-3411-C12E-50C0-FAFDF7B29333}"/>
                  </a:ext>
                </a:extLst>
              </p:cNvPr>
              <p:cNvSpPr/>
              <p:nvPr/>
            </p:nvSpPr>
            <p:spPr>
              <a:xfrm>
                <a:off x="5942898" y="-1654006"/>
                <a:ext cx="236331" cy="241509"/>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H"/>
              </a:p>
            </p:txBody>
          </p:sp>
          <p:sp>
            <p:nvSpPr>
              <p:cNvPr id="35" name="Star: 5 Points 34">
                <a:extLst>
                  <a:ext uri="{FF2B5EF4-FFF2-40B4-BE49-F238E27FC236}">
                    <a16:creationId xmlns:a16="http://schemas.microsoft.com/office/drawing/2014/main" id="{C1DB9C61-5A2E-F2BA-0B10-71018D87D0CF}"/>
                  </a:ext>
                </a:extLst>
              </p:cNvPr>
              <p:cNvSpPr/>
              <p:nvPr/>
            </p:nvSpPr>
            <p:spPr>
              <a:xfrm>
                <a:off x="6438198" y="-1673056"/>
                <a:ext cx="236331" cy="241509"/>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H"/>
              </a:p>
            </p:txBody>
          </p:sp>
        </p:grpSp>
        <p:grpSp>
          <p:nvGrpSpPr>
            <p:cNvPr id="17" name="Group 16">
              <a:extLst>
                <a:ext uri="{FF2B5EF4-FFF2-40B4-BE49-F238E27FC236}">
                  <a16:creationId xmlns:a16="http://schemas.microsoft.com/office/drawing/2014/main" id="{8BE7D151-7876-A9CB-AC07-3818FE819DE0}"/>
                </a:ext>
              </a:extLst>
            </p:cNvPr>
            <p:cNvGrpSpPr/>
            <p:nvPr/>
          </p:nvGrpSpPr>
          <p:grpSpPr>
            <a:xfrm>
              <a:off x="-404651" y="-2254365"/>
              <a:ext cx="6958909" cy="444846"/>
              <a:chOff x="2649491" y="1030573"/>
              <a:chExt cx="6958909" cy="444846"/>
            </a:xfrm>
          </p:grpSpPr>
          <p:sp>
            <p:nvSpPr>
              <p:cNvPr id="18" name="TextBox 17">
                <a:extLst>
                  <a:ext uri="{FF2B5EF4-FFF2-40B4-BE49-F238E27FC236}">
                    <a16:creationId xmlns:a16="http://schemas.microsoft.com/office/drawing/2014/main" id="{F2918FBF-6489-37F3-DFE1-1F8AD8DF789C}"/>
                  </a:ext>
                </a:extLst>
              </p:cNvPr>
              <p:cNvSpPr txBox="1"/>
              <p:nvPr/>
            </p:nvSpPr>
            <p:spPr>
              <a:xfrm>
                <a:off x="3325539" y="1030573"/>
                <a:ext cx="2018372" cy="338005"/>
              </a:xfrm>
              <a:prstGeom prst="rect">
                <a:avLst/>
              </a:prstGeom>
              <a:noFill/>
            </p:spPr>
            <p:txBody>
              <a:bodyPr wrap="none" lIns="0" tIns="0" rIns="0" bIns="0" rtlCol="0">
                <a:spAutoFit/>
              </a:bodyPr>
              <a:lstStyle/>
              <a:p>
                <a:pPr algn="l"/>
                <a:r>
                  <a:rPr lang="fr-CH" sz="1000" b="1" dirty="0">
                    <a:solidFill>
                      <a:srgbClr val="FF0000"/>
                    </a:solidFill>
                  </a:rPr>
                  <a:t>Approx. 30 mm</a:t>
                </a:r>
              </a:p>
            </p:txBody>
          </p:sp>
          <p:cxnSp>
            <p:nvCxnSpPr>
              <p:cNvPr id="19" name="Straight Arrow Connector 18">
                <a:extLst>
                  <a:ext uri="{FF2B5EF4-FFF2-40B4-BE49-F238E27FC236}">
                    <a16:creationId xmlns:a16="http://schemas.microsoft.com/office/drawing/2014/main" id="{C2146572-6054-1B3B-B506-0FA01DC75E18}"/>
                  </a:ext>
                </a:extLst>
              </p:cNvPr>
              <p:cNvCxnSpPr/>
              <p:nvPr/>
            </p:nvCxnSpPr>
            <p:spPr>
              <a:xfrm>
                <a:off x="2649491" y="1475419"/>
                <a:ext cx="6958909" cy="0"/>
              </a:xfrm>
              <a:prstGeom prst="straightConnector1">
                <a:avLst/>
              </a:prstGeom>
              <a:ln w="28575">
                <a:solidFill>
                  <a:srgbClr val="FF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grpSp>
      </p:grpSp>
      <p:pic>
        <p:nvPicPr>
          <p:cNvPr id="36" name="Picture 35" descr="A picture containing diagram&#10;&#10;Description automatically generated">
            <a:extLst>
              <a:ext uri="{FF2B5EF4-FFF2-40B4-BE49-F238E27FC236}">
                <a16:creationId xmlns:a16="http://schemas.microsoft.com/office/drawing/2014/main" id="{ED56C4C4-3FBD-6A21-150A-4799D1F5A066}"/>
              </a:ext>
            </a:extLst>
          </p:cNvPr>
          <p:cNvPicPr>
            <a:picLocks noChangeAspect="1"/>
          </p:cNvPicPr>
          <p:nvPr/>
        </p:nvPicPr>
        <p:blipFill rotWithShape="1">
          <a:blip r:embed="rId9" cstate="print"/>
          <a:srcRect b="16800"/>
          <a:stretch/>
        </p:blipFill>
        <p:spPr>
          <a:xfrm>
            <a:off x="10549908" y="4618835"/>
            <a:ext cx="1592580" cy="1192530"/>
          </a:xfrm>
          <a:prstGeom prst="rect">
            <a:avLst/>
          </a:prstGeom>
          <a:ln w="28575">
            <a:solidFill>
              <a:srgbClr val="FF0000"/>
            </a:solidFill>
          </a:ln>
        </p:spPr>
      </p:pic>
      <p:sp>
        <p:nvSpPr>
          <p:cNvPr id="37" name="Rectangle 36">
            <a:extLst>
              <a:ext uri="{FF2B5EF4-FFF2-40B4-BE49-F238E27FC236}">
                <a16:creationId xmlns:a16="http://schemas.microsoft.com/office/drawing/2014/main" id="{03ADC58F-1C93-04D8-3C48-7C80F7C89EB9}"/>
              </a:ext>
            </a:extLst>
          </p:cNvPr>
          <p:cNvSpPr/>
          <p:nvPr/>
        </p:nvSpPr>
        <p:spPr>
          <a:xfrm>
            <a:off x="10366172" y="4074599"/>
            <a:ext cx="132519" cy="171355"/>
          </a:xfrm>
          <a:prstGeom prst="rect">
            <a:avLst/>
          </a:prstGeom>
          <a:noFill/>
          <a:ln w="28575">
            <a:solidFill>
              <a:srgbClr val="FF00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cxnSp>
        <p:nvCxnSpPr>
          <p:cNvPr id="38" name="Straight Connector 37">
            <a:extLst>
              <a:ext uri="{FF2B5EF4-FFF2-40B4-BE49-F238E27FC236}">
                <a16:creationId xmlns:a16="http://schemas.microsoft.com/office/drawing/2014/main" id="{8977A4DE-C07C-D804-B377-1C56060E94BD}"/>
              </a:ext>
            </a:extLst>
          </p:cNvPr>
          <p:cNvCxnSpPr>
            <a:cxnSpLocks/>
            <a:stCxn id="37" idx="2"/>
          </p:cNvCxnSpPr>
          <p:nvPr/>
        </p:nvCxnSpPr>
        <p:spPr>
          <a:xfrm flipH="1" flipV="1">
            <a:off x="10366172" y="4240643"/>
            <a:ext cx="66260" cy="5311"/>
          </a:xfrm>
          <a:prstGeom prst="line">
            <a:avLst/>
          </a:prstGeom>
          <a:noFill/>
          <a:ln w="28575" cap="flat" cmpd="sng" algn="ctr">
            <a:solidFill>
              <a:srgbClr val="FF0000"/>
            </a:solidFill>
            <a:prstDash val="solid"/>
            <a:miter lim="800000"/>
          </a:ln>
          <a:effectLst/>
        </p:spPr>
      </p:cxnSp>
      <p:cxnSp>
        <p:nvCxnSpPr>
          <p:cNvPr id="39" name="Straight Connector 38">
            <a:extLst>
              <a:ext uri="{FF2B5EF4-FFF2-40B4-BE49-F238E27FC236}">
                <a16:creationId xmlns:a16="http://schemas.microsoft.com/office/drawing/2014/main" id="{8E0F98FC-09EF-71F4-AA76-CD1E45F050FA}"/>
              </a:ext>
            </a:extLst>
          </p:cNvPr>
          <p:cNvCxnSpPr>
            <a:cxnSpLocks/>
            <a:stCxn id="37" idx="2"/>
          </p:cNvCxnSpPr>
          <p:nvPr/>
        </p:nvCxnSpPr>
        <p:spPr>
          <a:xfrm>
            <a:off x="10432432" y="4245954"/>
            <a:ext cx="1701462" cy="336049"/>
          </a:xfrm>
          <a:prstGeom prst="line">
            <a:avLst/>
          </a:prstGeom>
          <a:noFill/>
          <a:ln w="28575" cap="flat" cmpd="sng" algn="ctr">
            <a:solidFill>
              <a:srgbClr val="FF0000"/>
            </a:solidFill>
            <a:prstDash val="solid"/>
            <a:miter lim="800000"/>
          </a:ln>
          <a:effectLst/>
        </p:spPr>
      </p:cxnSp>
      <p:cxnSp>
        <p:nvCxnSpPr>
          <p:cNvPr id="40" name="Straight Connector 39">
            <a:extLst>
              <a:ext uri="{FF2B5EF4-FFF2-40B4-BE49-F238E27FC236}">
                <a16:creationId xmlns:a16="http://schemas.microsoft.com/office/drawing/2014/main" id="{53346683-AC25-42E2-D2EB-AB319079ADAF}"/>
              </a:ext>
            </a:extLst>
          </p:cNvPr>
          <p:cNvCxnSpPr>
            <a:cxnSpLocks/>
          </p:cNvCxnSpPr>
          <p:nvPr/>
        </p:nvCxnSpPr>
        <p:spPr>
          <a:xfrm flipV="1">
            <a:off x="6495052" y="4071565"/>
            <a:ext cx="1331467" cy="923980"/>
          </a:xfrm>
          <a:prstGeom prst="line">
            <a:avLst/>
          </a:prstGeom>
          <a:noFill/>
          <a:ln w="28575" cap="flat" cmpd="sng" algn="ctr">
            <a:solidFill>
              <a:srgbClr val="FF0000"/>
            </a:solidFill>
            <a:prstDash val="solid"/>
            <a:miter lim="800000"/>
          </a:ln>
          <a:effectLst/>
        </p:spPr>
      </p:cxnSp>
      <p:cxnSp>
        <p:nvCxnSpPr>
          <p:cNvPr id="41" name="Straight Connector 40">
            <a:extLst>
              <a:ext uri="{FF2B5EF4-FFF2-40B4-BE49-F238E27FC236}">
                <a16:creationId xmlns:a16="http://schemas.microsoft.com/office/drawing/2014/main" id="{192EF74F-9C9F-DDFE-D369-45DDB4AED6C4}"/>
              </a:ext>
            </a:extLst>
          </p:cNvPr>
          <p:cNvCxnSpPr>
            <a:cxnSpLocks/>
          </p:cNvCxnSpPr>
          <p:nvPr/>
        </p:nvCxnSpPr>
        <p:spPr>
          <a:xfrm>
            <a:off x="7811450" y="5455791"/>
            <a:ext cx="81231" cy="594132"/>
          </a:xfrm>
          <a:prstGeom prst="line">
            <a:avLst/>
          </a:prstGeom>
          <a:noFill/>
          <a:ln w="28575" cap="flat" cmpd="sng" algn="ctr">
            <a:solidFill>
              <a:srgbClr val="FF0000"/>
            </a:solidFill>
            <a:prstDash val="solid"/>
            <a:miter lim="800000"/>
          </a:ln>
          <a:effectLst/>
        </p:spPr>
      </p:cxnSp>
      <p:sp>
        <p:nvSpPr>
          <p:cNvPr id="42" name="TextBox 41">
            <a:extLst>
              <a:ext uri="{FF2B5EF4-FFF2-40B4-BE49-F238E27FC236}">
                <a16:creationId xmlns:a16="http://schemas.microsoft.com/office/drawing/2014/main" id="{90B07CA9-005B-4A55-D863-83284CDC153D}"/>
              </a:ext>
            </a:extLst>
          </p:cNvPr>
          <p:cNvSpPr txBox="1"/>
          <p:nvPr/>
        </p:nvSpPr>
        <p:spPr>
          <a:xfrm>
            <a:off x="6372474" y="4995545"/>
            <a:ext cx="1372814" cy="246221"/>
          </a:xfrm>
          <a:prstGeom prst="rect">
            <a:avLst/>
          </a:prstGeom>
          <a:solidFill>
            <a:srgbClr val="FF0000">
              <a:alpha val="20000"/>
            </a:srgbClr>
          </a:solidFill>
          <a:ln>
            <a:solidFill>
              <a:srgbClr val="FF0000"/>
            </a:solidFill>
          </a:ln>
        </p:spPr>
        <p:txBody>
          <a:bodyPr wrap="square" rtlCol="0">
            <a:spAutoFit/>
          </a:bodyPr>
          <a:lstStyle/>
          <a:p>
            <a:pPr algn="ctr"/>
            <a:r>
              <a:rPr lang="en-US" sz="1000" dirty="0"/>
              <a:t>16 strands damaged </a:t>
            </a:r>
            <a:endParaRPr lang="en-GB" sz="1000" dirty="0"/>
          </a:p>
        </p:txBody>
      </p:sp>
      <p:cxnSp>
        <p:nvCxnSpPr>
          <p:cNvPr id="43" name="Straight Connector 42">
            <a:extLst>
              <a:ext uri="{FF2B5EF4-FFF2-40B4-BE49-F238E27FC236}">
                <a16:creationId xmlns:a16="http://schemas.microsoft.com/office/drawing/2014/main" id="{FE81F885-0760-0D48-CC62-A22DFFC49441}"/>
              </a:ext>
            </a:extLst>
          </p:cNvPr>
          <p:cNvCxnSpPr>
            <a:cxnSpLocks/>
          </p:cNvCxnSpPr>
          <p:nvPr/>
        </p:nvCxnSpPr>
        <p:spPr>
          <a:xfrm>
            <a:off x="10358687" y="4203901"/>
            <a:ext cx="169372" cy="414934"/>
          </a:xfrm>
          <a:prstGeom prst="line">
            <a:avLst/>
          </a:prstGeom>
          <a:noFill/>
          <a:ln w="28575" cap="flat" cmpd="sng" algn="ctr">
            <a:solidFill>
              <a:srgbClr val="FF0000"/>
            </a:solidFill>
            <a:prstDash val="solid"/>
            <a:miter lim="800000"/>
          </a:ln>
          <a:effectLst/>
        </p:spPr>
      </p:cxnSp>
      <p:pic>
        <p:nvPicPr>
          <p:cNvPr id="44" name="Picture 43">
            <a:extLst>
              <a:ext uri="{FF2B5EF4-FFF2-40B4-BE49-F238E27FC236}">
                <a16:creationId xmlns:a16="http://schemas.microsoft.com/office/drawing/2014/main" id="{AFB5D0C0-2D86-FB3E-65E0-DA8C41FFE723}"/>
              </a:ext>
            </a:extLst>
          </p:cNvPr>
          <p:cNvPicPr>
            <a:picLocks noChangeAspect="1"/>
          </p:cNvPicPr>
          <p:nvPr/>
        </p:nvPicPr>
        <p:blipFill rotWithShape="1">
          <a:blip r:embed="rId10"/>
          <a:srcRect t="29099"/>
          <a:stretch/>
        </p:blipFill>
        <p:spPr>
          <a:xfrm>
            <a:off x="238725" y="5890205"/>
            <a:ext cx="12022354" cy="1046039"/>
          </a:xfrm>
          <a:prstGeom prst="rect">
            <a:avLst/>
          </a:prstGeom>
        </p:spPr>
      </p:pic>
      <p:pic>
        <p:nvPicPr>
          <p:cNvPr id="45" name="Picture 44">
            <a:extLst>
              <a:ext uri="{FF2B5EF4-FFF2-40B4-BE49-F238E27FC236}">
                <a16:creationId xmlns:a16="http://schemas.microsoft.com/office/drawing/2014/main" id="{512847E0-27EA-E4BF-2CD4-F5589AF7705F}"/>
              </a:ext>
            </a:extLst>
          </p:cNvPr>
          <p:cNvPicPr>
            <a:picLocks noChangeAspect="1"/>
          </p:cNvPicPr>
          <p:nvPr/>
        </p:nvPicPr>
        <p:blipFill rotWithShape="1">
          <a:blip r:embed="rId11" cstate="hqprint">
            <a:extLst>
              <a:ext uri="{28A0092B-C50C-407E-A947-70E740481C1C}">
                <a14:useLocalDpi xmlns:a14="http://schemas.microsoft.com/office/drawing/2010/main"/>
              </a:ext>
            </a:extLst>
          </a:blip>
          <a:srcRect/>
          <a:stretch/>
        </p:blipFill>
        <p:spPr>
          <a:xfrm rot="5400000">
            <a:off x="9494442" y="1112393"/>
            <a:ext cx="2135648" cy="2129585"/>
          </a:xfrm>
          <a:prstGeom prst="rect">
            <a:avLst/>
          </a:prstGeom>
        </p:spPr>
      </p:pic>
      <p:grpSp>
        <p:nvGrpSpPr>
          <p:cNvPr id="46" name="Group 45">
            <a:extLst>
              <a:ext uri="{FF2B5EF4-FFF2-40B4-BE49-F238E27FC236}">
                <a16:creationId xmlns:a16="http://schemas.microsoft.com/office/drawing/2014/main" id="{96EE721F-7E8A-5D09-C14F-CEDB0AF3B9CF}"/>
              </a:ext>
            </a:extLst>
          </p:cNvPr>
          <p:cNvGrpSpPr>
            <a:grpSpLocks/>
          </p:cNvGrpSpPr>
          <p:nvPr/>
        </p:nvGrpSpPr>
        <p:grpSpPr bwMode="auto">
          <a:xfrm>
            <a:off x="9515654" y="2512333"/>
            <a:ext cx="1299875" cy="971611"/>
            <a:chOff x="1532" y="-20052"/>
            <a:chExt cx="26585" cy="19754"/>
          </a:xfrm>
        </p:grpSpPr>
        <p:sp>
          <p:nvSpPr>
            <p:cNvPr id="47" name="Arrow: Right 46">
              <a:extLst>
                <a:ext uri="{FF2B5EF4-FFF2-40B4-BE49-F238E27FC236}">
                  <a16:creationId xmlns:a16="http://schemas.microsoft.com/office/drawing/2014/main" id="{C0C840BF-BD91-B874-24DF-4BB787AA157F}"/>
                </a:ext>
              </a:extLst>
            </p:cNvPr>
            <p:cNvSpPr>
              <a:spLocks noChangeArrowheads="1"/>
            </p:cNvSpPr>
            <p:nvPr/>
          </p:nvSpPr>
          <p:spPr bwMode="auto">
            <a:xfrm rot="17541654">
              <a:off x="5400" y="-18602"/>
              <a:ext cx="6663" cy="3763"/>
            </a:xfrm>
            <a:prstGeom prst="rightArrow">
              <a:avLst>
                <a:gd name="adj1" fmla="val 50000"/>
                <a:gd name="adj2" fmla="val 50002"/>
              </a:avLst>
            </a:prstGeom>
            <a:solidFill>
              <a:srgbClr val="FF0000"/>
            </a:solidFill>
            <a:ln w="12700">
              <a:solidFill>
                <a:srgbClr val="FF0000"/>
              </a:solidFill>
              <a:miter lim="800000"/>
              <a:headEnd/>
              <a:tailEnd/>
            </a:ln>
          </p:spPr>
          <p:txBody>
            <a:bodyPr rot="0" vert="horz" wrap="square" lIns="91440" tIns="45720" rIns="91440" bIns="45720" anchor="ctr" anchorCtr="0" upright="1">
              <a:noAutofit/>
            </a:bodyPr>
            <a:lstStyle/>
            <a:p>
              <a:endParaRPr lang="en-GB" dirty="0"/>
            </a:p>
          </p:txBody>
        </p:sp>
        <p:sp>
          <p:nvSpPr>
            <p:cNvPr id="48" name="TextBox 36">
              <a:extLst>
                <a:ext uri="{FF2B5EF4-FFF2-40B4-BE49-F238E27FC236}">
                  <a16:creationId xmlns:a16="http://schemas.microsoft.com/office/drawing/2014/main" id="{BE8D73E3-5020-AAC0-A915-32589314165A}"/>
                </a:ext>
              </a:extLst>
            </p:cNvPr>
            <p:cNvSpPr txBox="1">
              <a:spLocks noChangeArrowheads="1"/>
            </p:cNvSpPr>
            <p:nvPr/>
          </p:nvSpPr>
          <p:spPr bwMode="auto">
            <a:xfrm>
              <a:off x="1532" y="-12414"/>
              <a:ext cx="26585" cy="1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r>
                <a:rPr lang="en-GB" sz="800" b="1" dirty="0">
                  <a:effectLst/>
                  <a:latin typeface="Times New Roman" panose="02020603050405020304" pitchFamily="18" charset="0"/>
                  <a:ea typeface="Times New Roman" panose="02020603050405020304" pitchFamily="18" charset="0"/>
                </a:rPr>
                <a:t>Longitudinal </a:t>
              </a:r>
              <a:endParaRPr lang="en-GB" sz="1000" dirty="0">
                <a:effectLst/>
                <a:latin typeface="Times New Roman" panose="02020603050405020304" pitchFamily="18" charset="0"/>
                <a:ea typeface="Times New Roman" panose="02020603050405020304" pitchFamily="18" charset="0"/>
              </a:endParaRPr>
            </a:p>
            <a:p>
              <a:r>
                <a:rPr lang="en-GB" sz="800" b="1" dirty="0">
                  <a:effectLst/>
                  <a:latin typeface="Times New Roman" panose="02020603050405020304" pitchFamily="18" charset="0"/>
                  <a:ea typeface="Times New Roman" panose="02020603050405020304" pitchFamily="18" charset="0"/>
                </a:rPr>
                <a:t>cut</a:t>
              </a:r>
              <a:endParaRPr lang="en-GB" sz="1000" dirty="0">
                <a:effectLst/>
                <a:latin typeface="Times New Roman" panose="02020603050405020304" pitchFamily="18" charset="0"/>
                <a:ea typeface="Times New Roman" panose="02020603050405020304" pitchFamily="18" charset="0"/>
              </a:endParaRPr>
            </a:p>
          </p:txBody>
        </p:sp>
      </p:grpSp>
      <p:sp>
        <p:nvSpPr>
          <p:cNvPr id="49" name="TextBox 36">
            <a:extLst>
              <a:ext uri="{FF2B5EF4-FFF2-40B4-BE49-F238E27FC236}">
                <a16:creationId xmlns:a16="http://schemas.microsoft.com/office/drawing/2014/main" id="{3987B135-C5BC-2E38-3C20-2EB967B4898B}"/>
              </a:ext>
            </a:extLst>
          </p:cNvPr>
          <p:cNvSpPr txBox="1">
            <a:spLocks noChangeArrowheads="1"/>
          </p:cNvSpPr>
          <p:nvPr/>
        </p:nvSpPr>
        <p:spPr bwMode="auto">
          <a:xfrm>
            <a:off x="10683364" y="3112488"/>
            <a:ext cx="1320278" cy="496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r>
              <a:rPr lang="en-GB" sz="800" b="1" dirty="0">
                <a:effectLst/>
                <a:latin typeface="Times New Roman" panose="02020603050405020304" pitchFamily="18" charset="0"/>
                <a:ea typeface="Times New Roman" panose="02020603050405020304" pitchFamily="18" charset="0"/>
              </a:rPr>
              <a:t>Transverse</a:t>
            </a:r>
            <a:endParaRPr lang="en-GB" sz="1000" dirty="0">
              <a:effectLst/>
              <a:latin typeface="Times New Roman" panose="02020603050405020304" pitchFamily="18" charset="0"/>
              <a:ea typeface="Times New Roman" panose="02020603050405020304" pitchFamily="18" charset="0"/>
            </a:endParaRPr>
          </a:p>
          <a:p>
            <a:r>
              <a:rPr lang="en-GB" sz="800" b="1" dirty="0">
                <a:effectLst/>
                <a:latin typeface="Times New Roman" panose="02020603050405020304" pitchFamily="18" charset="0"/>
                <a:ea typeface="Times New Roman" panose="02020603050405020304" pitchFamily="18" charset="0"/>
              </a:rPr>
              <a:t> cut</a:t>
            </a:r>
            <a:endParaRPr lang="en-GB" sz="1000" dirty="0">
              <a:effectLst/>
              <a:latin typeface="Times New Roman" panose="02020603050405020304" pitchFamily="18" charset="0"/>
              <a:ea typeface="Times New Roman" panose="02020603050405020304" pitchFamily="18" charset="0"/>
            </a:endParaRPr>
          </a:p>
        </p:txBody>
      </p:sp>
      <p:sp>
        <p:nvSpPr>
          <p:cNvPr id="50" name="Arrow: Right 49">
            <a:extLst>
              <a:ext uri="{FF2B5EF4-FFF2-40B4-BE49-F238E27FC236}">
                <a16:creationId xmlns:a16="http://schemas.microsoft.com/office/drawing/2014/main" id="{9A8FF4CC-DDCA-DA0B-0C15-8015FFFC1F55}"/>
              </a:ext>
            </a:extLst>
          </p:cNvPr>
          <p:cNvSpPr>
            <a:spLocks noChangeArrowheads="1"/>
          </p:cNvSpPr>
          <p:nvPr/>
        </p:nvSpPr>
        <p:spPr bwMode="auto">
          <a:xfrm rot="13822145">
            <a:off x="10392682" y="2657592"/>
            <a:ext cx="327723" cy="183992"/>
          </a:xfrm>
          <a:prstGeom prst="rightArrow">
            <a:avLst>
              <a:gd name="adj1" fmla="val 50000"/>
              <a:gd name="adj2" fmla="val 50002"/>
            </a:avLst>
          </a:prstGeom>
          <a:solidFill>
            <a:srgbClr val="FF0000"/>
          </a:solidFill>
          <a:ln w="12700">
            <a:solidFill>
              <a:srgbClr val="FF0000"/>
            </a:solidFill>
            <a:miter lim="800000"/>
            <a:headEnd/>
            <a:tailEnd/>
          </a:ln>
        </p:spPr>
        <p:txBody>
          <a:bodyPr rot="0" vert="horz" wrap="square" lIns="91440" tIns="45720" rIns="91440" bIns="45720" anchor="ctr" anchorCtr="0" upright="1">
            <a:noAutofit/>
          </a:bodyPr>
          <a:lstStyle/>
          <a:p>
            <a:endParaRPr lang="en-GB"/>
          </a:p>
        </p:txBody>
      </p:sp>
      <p:pic>
        <p:nvPicPr>
          <p:cNvPr id="51" name="Picture 50" descr="A person using a measuring device&#10;&#10;Description automatically generated">
            <a:extLst>
              <a:ext uri="{FF2B5EF4-FFF2-40B4-BE49-F238E27FC236}">
                <a16:creationId xmlns:a16="http://schemas.microsoft.com/office/drawing/2014/main" id="{F88250AB-9AAC-D894-7255-9FFDAB3CCD6E}"/>
              </a:ext>
            </a:extLst>
          </p:cNvPr>
          <p:cNvPicPr>
            <a:picLocks noChangeAspect="1"/>
          </p:cNvPicPr>
          <p:nvPr/>
        </p:nvPicPr>
        <p:blipFill rotWithShape="1">
          <a:blip r:embed="rId12" cstate="hqprint">
            <a:extLst>
              <a:ext uri="{28A0092B-C50C-407E-A947-70E740481C1C}">
                <a14:useLocalDpi xmlns:a14="http://schemas.microsoft.com/office/drawing/2010/main"/>
              </a:ext>
            </a:extLst>
          </a:blip>
          <a:srcRect/>
          <a:stretch/>
        </p:blipFill>
        <p:spPr bwMode="auto">
          <a:xfrm>
            <a:off x="5765381" y="1406034"/>
            <a:ext cx="897493" cy="597982"/>
          </a:xfrm>
          <a:prstGeom prst="rect">
            <a:avLst/>
          </a:prstGeom>
          <a:noFill/>
          <a:ln>
            <a:noFill/>
          </a:ln>
          <a:extLst>
            <a:ext uri="{53640926-AAD7-44D8-BBD7-CCE9431645EC}">
              <a14:shadowObscured xmlns:a14="http://schemas.microsoft.com/office/drawing/2010/main"/>
            </a:ext>
          </a:extLst>
        </p:spPr>
      </p:pic>
      <p:sp>
        <p:nvSpPr>
          <p:cNvPr id="52" name="TextBox 51">
            <a:extLst>
              <a:ext uri="{FF2B5EF4-FFF2-40B4-BE49-F238E27FC236}">
                <a16:creationId xmlns:a16="http://schemas.microsoft.com/office/drawing/2014/main" id="{6C360D63-63EA-623E-A2F4-0E7730938CAA}"/>
              </a:ext>
            </a:extLst>
          </p:cNvPr>
          <p:cNvSpPr txBox="1"/>
          <p:nvPr/>
        </p:nvSpPr>
        <p:spPr>
          <a:xfrm>
            <a:off x="5589189" y="921745"/>
            <a:ext cx="3085169" cy="461665"/>
          </a:xfrm>
          <a:prstGeom prst="rect">
            <a:avLst/>
          </a:prstGeom>
          <a:noFill/>
          <a:ln>
            <a:noFill/>
          </a:ln>
        </p:spPr>
        <p:txBody>
          <a:bodyPr wrap="square" rtlCol="0">
            <a:spAutoFit/>
          </a:bodyPr>
          <a:lstStyle/>
          <a:p>
            <a:pPr algn="ctr"/>
            <a:r>
              <a:rPr lang="it-IT" sz="1200" i="1" dirty="0"/>
              <a:t>Vertical pole </a:t>
            </a:r>
            <a:r>
              <a:rPr lang="it-IT" sz="1200" i="1" dirty="0" err="1"/>
              <a:t>deviation</a:t>
            </a:r>
            <a:r>
              <a:rPr lang="it-IT" sz="1200" i="1" dirty="0"/>
              <a:t> </a:t>
            </a:r>
            <a:r>
              <a:rPr lang="it-IT" sz="1200" i="1" dirty="0" err="1"/>
              <a:t>along</a:t>
            </a:r>
            <a:r>
              <a:rPr lang="it-IT" sz="1200" i="1" dirty="0"/>
              <a:t> the </a:t>
            </a:r>
            <a:r>
              <a:rPr lang="it-IT" sz="1200" i="1" dirty="0" err="1"/>
              <a:t>length</a:t>
            </a:r>
            <a:r>
              <a:rPr lang="it-IT" sz="1200" i="1" dirty="0"/>
              <a:t> (</a:t>
            </a:r>
            <a:r>
              <a:rPr lang="it-IT" sz="1200" i="1" dirty="0" err="1"/>
              <a:t>reacted</a:t>
            </a:r>
            <a:r>
              <a:rPr lang="it-IT" sz="1200" i="1" dirty="0"/>
              <a:t> coil)</a:t>
            </a:r>
            <a:endParaRPr lang="en-GB" sz="1200" i="1" dirty="0"/>
          </a:p>
        </p:txBody>
      </p:sp>
      <p:sp>
        <p:nvSpPr>
          <p:cNvPr id="53" name="TextBox 52">
            <a:extLst>
              <a:ext uri="{FF2B5EF4-FFF2-40B4-BE49-F238E27FC236}">
                <a16:creationId xmlns:a16="http://schemas.microsoft.com/office/drawing/2014/main" id="{F8ED719D-0200-71B3-BECE-1DC3B622985C}"/>
              </a:ext>
            </a:extLst>
          </p:cNvPr>
          <p:cNvSpPr txBox="1"/>
          <p:nvPr/>
        </p:nvSpPr>
        <p:spPr>
          <a:xfrm>
            <a:off x="8884195" y="3383425"/>
            <a:ext cx="3508228" cy="366126"/>
          </a:xfrm>
          <a:prstGeom prst="rect">
            <a:avLst/>
          </a:prstGeom>
          <a:noFill/>
        </p:spPr>
        <p:txBody>
          <a:bodyPr wrap="square">
            <a:spAutoFit/>
          </a:bodyPr>
          <a:lstStyle/>
          <a:p>
            <a:pPr algn="l">
              <a:lnSpc>
                <a:spcPts val="2250"/>
              </a:lnSpc>
            </a:pPr>
            <a:r>
              <a:rPr lang="en-GB" sz="1600" i="0" u="none" strike="noStrike" dirty="0">
                <a:solidFill>
                  <a:srgbClr val="00B050"/>
                </a:solidFill>
                <a:effectLst/>
                <a:latin typeface="HelveticaNeue Regular"/>
                <a:hlinkClick r:id="rId13">
                  <a:extLst>
                    <a:ext uri="{A12FA001-AC4F-418D-AE19-62706E023703}">
                      <ahyp:hlinkClr xmlns:ahyp="http://schemas.microsoft.com/office/drawing/2018/hyperlinkcolor" val="tx"/>
                    </a:ext>
                  </a:extLst>
                </a:hlinkClick>
              </a:rPr>
              <a:t>A. Moros et al, IEEE Vol 33, 2023</a:t>
            </a:r>
            <a:endParaRPr lang="en-GB" sz="1600" i="0" dirty="0">
              <a:solidFill>
                <a:srgbClr val="00B050"/>
              </a:solidFill>
              <a:effectLst/>
              <a:latin typeface="HelveticaNeue Regular"/>
            </a:endParaRPr>
          </a:p>
        </p:txBody>
      </p:sp>
    </p:spTree>
    <p:extLst>
      <p:ext uri="{BB962C8B-B14F-4D97-AF65-F5344CB8AC3E}">
        <p14:creationId xmlns:p14="http://schemas.microsoft.com/office/powerpoint/2010/main" val="32985793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C233-914C-F798-8841-1063E59D2256}"/>
              </a:ext>
            </a:extLst>
          </p:cNvPr>
          <p:cNvSpPr>
            <a:spLocks noGrp="1"/>
          </p:cNvSpPr>
          <p:nvPr>
            <p:ph type="title"/>
          </p:nvPr>
        </p:nvSpPr>
        <p:spPr/>
        <p:txBody>
          <a:bodyPr/>
          <a:lstStyle/>
          <a:p>
            <a:r>
              <a:rPr lang="en-US" dirty="0"/>
              <a:t>Technology validation – prima for accelerators</a:t>
            </a:r>
            <a:endParaRPr lang="en-GB" dirty="0"/>
          </a:p>
        </p:txBody>
      </p:sp>
      <p:sp>
        <p:nvSpPr>
          <p:cNvPr id="3" name="Content Placeholder 2">
            <a:extLst>
              <a:ext uri="{FF2B5EF4-FFF2-40B4-BE49-F238E27FC236}">
                <a16:creationId xmlns:a16="http://schemas.microsoft.com/office/drawing/2014/main" id="{FD506AE6-1BD1-0E1B-09D1-0947E1C6D8C3}"/>
              </a:ext>
            </a:extLst>
          </p:cNvPr>
          <p:cNvSpPr>
            <a:spLocks noGrp="1"/>
          </p:cNvSpPr>
          <p:nvPr>
            <p:ph idx="1"/>
          </p:nvPr>
        </p:nvSpPr>
        <p:spPr>
          <a:xfrm>
            <a:off x="816000" y="1219201"/>
            <a:ext cx="5672388" cy="4370039"/>
          </a:xfrm>
        </p:spPr>
        <p:txBody>
          <a:bodyPr>
            <a:normAutofit/>
          </a:bodyPr>
          <a:lstStyle/>
          <a:p>
            <a:r>
              <a:rPr lang="en-US" sz="1800" dirty="0">
                <a:solidFill>
                  <a:schemeClr val="bg2"/>
                </a:solidFill>
              </a:rPr>
              <a:t>Good reproducibility </a:t>
            </a:r>
            <a:r>
              <a:rPr lang="en-US" sz="1800" dirty="0"/>
              <a:t>on the transfer function, </a:t>
            </a:r>
            <a:r>
              <a:rPr lang="en-GB" sz="1800" dirty="0"/>
              <a:t>with good cold/warm correlation providing the capability to sort based on warm magnetic measurements</a:t>
            </a:r>
            <a:endParaRPr lang="en-US" sz="1800" dirty="0"/>
          </a:p>
          <a:p>
            <a:r>
              <a:rPr lang="en-GB" sz="1800" dirty="0">
                <a:solidFill>
                  <a:schemeClr val="bg2"/>
                </a:solidFill>
              </a:rPr>
              <a:t>Field errors within the requirements</a:t>
            </a:r>
            <a:r>
              <a:rPr lang="en-GB" sz="1800" dirty="0"/>
              <a:t>, and ability to correct field errors through magnetic shimming</a:t>
            </a:r>
          </a:p>
          <a:p>
            <a:endParaRPr lang="en-US" sz="1800" dirty="0"/>
          </a:p>
        </p:txBody>
      </p:sp>
      <p:sp>
        <p:nvSpPr>
          <p:cNvPr id="4" name="Footer Placeholder 3">
            <a:extLst>
              <a:ext uri="{FF2B5EF4-FFF2-40B4-BE49-F238E27FC236}">
                <a16:creationId xmlns:a16="http://schemas.microsoft.com/office/drawing/2014/main" id="{09E886BB-0F67-CC6B-11AC-A22EF40A9D61}"/>
              </a:ext>
            </a:extLst>
          </p:cNvPr>
          <p:cNvSpPr>
            <a:spLocks noGrp="1"/>
          </p:cNvSpPr>
          <p:nvPr>
            <p:ph type="ftr" sz="quarter" idx="11"/>
          </p:nvPr>
        </p:nvSpPr>
        <p:spPr/>
        <p:txBody>
          <a:bodyPr/>
          <a:lstStyle/>
          <a:p>
            <a:r>
              <a:rPr lang="es-ES"/>
              <a:t>Susana Izquierdo Bermudez, </a:t>
            </a:r>
            <a:r>
              <a:rPr lang="en-US"/>
              <a:t>IPAC2026</a:t>
            </a:r>
            <a:endParaRPr lang="en-GB"/>
          </a:p>
          <a:p>
            <a:endParaRPr lang="en-GB" dirty="0"/>
          </a:p>
        </p:txBody>
      </p:sp>
      <p:sp>
        <p:nvSpPr>
          <p:cNvPr id="5" name="Slide Number Placeholder 4">
            <a:extLst>
              <a:ext uri="{FF2B5EF4-FFF2-40B4-BE49-F238E27FC236}">
                <a16:creationId xmlns:a16="http://schemas.microsoft.com/office/drawing/2014/main" id="{0615D42B-8338-56EA-2D46-EEE3B23507B2}"/>
              </a:ext>
            </a:extLst>
          </p:cNvPr>
          <p:cNvSpPr>
            <a:spLocks noGrp="1"/>
          </p:cNvSpPr>
          <p:nvPr>
            <p:ph type="sldNum" sz="quarter" idx="12"/>
          </p:nvPr>
        </p:nvSpPr>
        <p:spPr/>
        <p:txBody>
          <a:bodyPr/>
          <a:lstStyle/>
          <a:p>
            <a:fld id="{BFDCA1C4-9514-7B4F-976F-D92F7E296653}" type="slidenum">
              <a:rPr lang="fr-FR" smtClean="0"/>
              <a:pPr/>
              <a:t>21</a:t>
            </a:fld>
            <a:endParaRPr lang="fr-FR"/>
          </a:p>
        </p:txBody>
      </p:sp>
      <p:pic>
        <p:nvPicPr>
          <p:cNvPr id="10" name="Picture 9">
            <a:extLst>
              <a:ext uri="{FF2B5EF4-FFF2-40B4-BE49-F238E27FC236}">
                <a16:creationId xmlns:a16="http://schemas.microsoft.com/office/drawing/2014/main" id="{5F36174B-F170-F92A-66E1-75293BA05BE4}"/>
              </a:ext>
            </a:extLst>
          </p:cNvPr>
          <p:cNvPicPr>
            <a:picLocks noChangeAspect="1"/>
          </p:cNvPicPr>
          <p:nvPr/>
        </p:nvPicPr>
        <p:blipFill>
          <a:blip r:embed="rId2"/>
          <a:stretch>
            <a:fillRect/>
          </a:stretch>
        </p:blipFill>
        <p:spPr>
          <a:xfrm>
            <a:off x="6123781" y="765063"/>
            <a:ext cx="5723894" cy="5636284"/>
          </a:xfrm>
          <a:prstGeom prst="rect">
            <a:avLst/>
          </a:prstGeom>
        </p:spPr>
      </p:pic>
      <p:sp>
        <p:nvSpPr>
          <p:cNvPr id="11" name="TextBox 10">
            <a:extLst>
              <a:ext uri="{FF2B5EF4-FFF2-40B4-BE49-F238E27FC236}">
                <a16:creationId xmlns:a16="http://schemas.microsoft.com/office/drawing/2014/main" id="{701EE6B9-CABF-E617-A26B-7382C360EDB2}"/>
              </a:ext>
            </a:extLst>
          </p:cNvPr>
          <p:cNvSpPr txBox="1"/>
          <p:nvPr/>
        </p:nvSpPr>
        <p:spPr>
          <a:xfrm>
            <a:off x="9163146" y="1292483"/>
            <a:ext cx="1935017" cy="338554"/>
          </a:xfrm>
          <a:prstGeom prst="rect">
            <a:avLst/>
          </a:prstGeom>
          <a:noFill/>
        </p:spPr>
        <p:txBody>
          <a:bodyPr wrap="none" rtlCol="0">
            <a:spAutoFit/>
          </a:bodyPr>
          <a:lstStyle/>
          <a:p>
            <a:r>
              <a:rPr lang="en-US" sz="1600" dirty="0"/>
              <a:t>MQXFA, I</a:t>
            </a:r>
            <a:r>
              <a:rPr lang="en-US" sz="1600" baseline="-25000" dirty="0"/>
              <a:t>nom</a:t>
            </a:r>
            <a:r>
              <a:rPr lang="en-US" sz="1600" dirty="0"/>
              <a:t>, 1.9 K</a:t>
            </a:r>
            <a:endParaRPr lang="en-GB" sz="1600" dirty="0"/>
          </a:p>
        </p:txBody>
      </p:sp>
      <p:sp>
        <p:nvSpPr>
          <p:cNvPr id="12" name="TextBox 11">
            <a:extLst>
              <a:ext uri="{FF2B5EF4-FFF2-40B4-BE49-F238E27FC236}">
                <a16:creationId xmlns:a16="http://schemas.microsoft.com/office/drawing/2014/main" id="{B78C76CE-5103-3499-9AAE-FF582EBDB235}"/>
              </a:ext>
            </a:extLst>
          </p:cNvPr>
          <p:cNvSpPr txBox="1"/>
          <p:nvPr/>
        </p:nvSpPr>
        <p:spPr>
          <a:xfrm>
            <a:off x="9187479" y="3892467"/>
            <a:ext cx="1946367" cy="338554"/>
          </a:xfrm>
          <a:prstGeom prst="rect">
            <a:avLst/>
          </a:prstGeom>
          <a:noFill/>
        </p:spPr>
        <p:txBody>
          <a:bodyPr wrap="none" rtlCol="0">
            <a:spAutoFit/>
          </a:bodyPr>
          <a:lstStyle/>
          <a:p>
            <a:r>
              <a:rPr lang="en-US" sz="1600" dirty="0"/>
              <a:t>MQXFB, I</a:t>
            </a:r>
            <a:r>
              <a:rPr lang="en-US" sz="1600" baseline="-25000" dirty="0"/>
              <a:t>nom</a:t>
            </a:r>
            <a:r>
              <a:rPr lang="en-US" sz="1600" dirty="0"/>
              <a:t>, 1.9 K</a:t>
            </a:r>
            <a:endParaRPr lang="en-GB" sz="1600" dirty="0"/>
          </a:p>
        </p:txBody>
      </p:sp>
      <p:graphicFrame>
        <p:nvGraphicFramePr>
          <p:cNvPr id="14" name="Table 13">
            <a:extLst>
              <a:ext uri="{FF2B5EF4-FFF2-40B4-BE49-F238E27FC236}">
                <a16:creationId xmlns:a16="http://schemas.microsoft.com/office/drawing/2014/main" id="{6633A1CA-B5FF-FBF5-78BA-F6EB2B3352CB}"/>
              </a:ext>
            </a:extLst>
          </p:cNvPr>
          <p:cNvGraphicFramePr>
            <a:graphicFrameLocks noGrp="1"/>
          </p:cNvGraphicFramePr>
          <p:nvPr>
            <p:extLst>
              <p:ext uri="{D42A27DB-BD31-4B8C-83A1-F6EECF244321}">
                <p14:modId xmlns:p14="http://schemas.microsoft.com/office/powerpoint/2010/main" val="204741375"/>
              </p:ext>
            </p:extLst>
          </p:nvPr>
        </p:nvGraphicFramePr>
        <p:xfrm>
          <a:off x="1190830" y="2823195"/>
          <a:ext cx="4229100" cy="2740025"/>
        </p:xfrm>
        <a:graphic>
          <a:graphicData uri="http://schemas.openxmlformats.org/drawingml/2006/table">
            <a:tbl>
              <a:tblPr/>
              <a:tblGrid>
                <a:gridCol w="1663700">
                  <a:extLst>
                    <a:ext uri="{9D8B030D-6E8A-4147-A177-3AD203B41FA5}">
                      <a16:colId xmlns:a16="http://schemas.microsoft.com/office/drawing/2014/main" val="2318065101"/>
                    </a:ext>
                  </a:extLst>
                </a:gridCol>
                <a:gridCol w="1155700">
                  <a:extLst>
                    <a:ext uri="{9D8B030D-6E8A-4147-A177-3AD203B41FA5}">
                      <a16:colId xmlns:a16="http://schemas.microsoft.com/office/drawing/2014/main" val="3604375702"/>
                    </a:ext>
                  </a:extLst>
                </a:gridCol>
                <a:gridCol w="1409700">
                  <a:extLst>
                    <a:ext uri="{9D8B030D-6E8A-4147-A177-3AD203B41FA5}">
                      <a16:colId xmlns:a16="http://schemas.microsoft.com/office/drawing/2014/main" val="67567776"/>
                    </a:ext>
                  </a:extLst>
                </a:gridCol>
              </a:tblGrid>
              <a:tr h="196850">
                <a:tc gridSpan="3">
                  <a:txBody>
                    <a:bodyPr/>
                    <a:lstStyle/>
                    <a:p>
                      <a:pPr algn="ctr" rtl="0" fontAlgn="ctr">
                        <a:buNone/>
                      </a:pPr>
                      <a:r>
                        <a:rPr lang="de-DE" sz="1100" b="1" i="0" u="none" strike="noStrike">
                          <a:solidFill>
                            <a:srgbClr val="000000"/>
                          </a:solidFill>
                          <a:effectLst/>
                          <a:latin typeface="Arial" panose="020B0604020202020204" pitchFamily="34" charset="0"/>
                        </a:rPr>
                        <a:t>Transfer function (T kA</a:t>
                      </a:r>
                      <a:r>
                        <a:rPr lang="de-DE" sz="1100" b="0" i="0" u="none" strike="noStrike" baseline="30000">
                          <a:solidFill>
                            <a:srgbClr val="000000"/>
                          </a:solidFill>
                          <a:effectLst/>
                          <a:latin typeface="Arial" panose="020B0604020202020204" pitchFamily="34" charset="0"/>
                        </a:rPr>
                        <a:t>−1</a:t>
                      </a:r>
                      <a:r>
                        <a:rPr lang="de-DE" sz="1100" b="1" i="0" u="none" strike="noStrike">
                          <a:solidFill>
                            <a:srgbClr val="000000"/>
                          </a:solidFill>
                          <a:effectLst/>
                          <a:latin typeface="Arial" panose="020B0604020202020204" pitchFamily="34" charset="0"/>
                        </a:rPr>
                        <a:t>)</a:t>
                      </a:r>
                    </a:p>
                  </a:txBody>
                  <a:tcPr marL="9525" marR="9525" marT="9525" marB="0" anchor="ctr">
                    <a:lnL>
                      <a:noFill/>
                    </a:lnL>
                    <a:lnR>
                      <a:noFill/>
                    </a:lnR>
                    <a:lnT w="2540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840914956"/>
                  </a:ext>
                </a:extLst>
              </a:tr>
              <a:tr h="361950">
                <a:tc>
                  <a:txBody>
                    <a:bodyPr/>
                    <a:lstStyle/>
                    <a:p>
                      <a:pPr algn="ctr" rtl="0" fontAlgn="ctr">
                        <a:buNone/>
                      </a:pPr>
                      <a:r>
                        <a:rPr lang="en-GB" sz="1100" b="0" i="0" u="none" strike="noStrike">
                          <a:solidFill>
                            <a:srgbClr val="000000"/>
                          </a:solidFill>
                          <a:effectLst/>
                          <a:latin typeface="Arial" panose="020B0604020202020204" pitchFamily="34" charset="0"/>
                        </a:rPr>
                        <a:t> </a:t>
                      </a:r>
                    </a:p>
                  </a:txBody>
                  <a:tcPr marL="9525" marR="9525" marT="9525"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rtl="0" fontAlgn="ctr">
                        <a:buNone/>
                      </a:pPr>
                      <a:r>
                        <a:rPr lang="en-GB" sz="1100" b="0" i="0" u="none" strike="noStrike" dirty="0">
                          <a:solidFill>
                            <a:srgbClr val="000000"/>
                          </a:solidFill>
                          <a:effectLst/>
                          <a:latin typeface="Arial" panose="020B0604020202020204" pitchFamily="34" charset="0"/>
                        </a:rPr>
                        <a:t>Room Temperature</a:t>
                      </a:r>
                    </a:p>
                  </a:txBody>
                  <a:tcPr marL="9525" marR="9525" marT="9525"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rtl="0" fontAlgn="ctr">
                        <a:buNone/>
                      </a:pPr>
                      <a:r>
                        <a:rPr lang="en-GB" sz="1100" b="0" i="0" u="none" strike="noStrike">
                          <a:solidFill>
                            <a:srgbClr val="000000"/>
                          </a:solidFill>
                          <a:effectLst/>
                          <a:latin typeface="Arial" panose="020B0604020202020204" pitchFamily="34" charset="0"/>
                        </a:rPr>
                        <a:t>1.9 K at I</a:t>
                      </a:r>
                      <a:r>
                        <a:rPr lang="en-GB" sz="1100" b="0" i="0" u="none" strike="noStrike" baseline="-25000">
                          <a:solidFill>
                            <a:srgbClr val="000000"/>
                          </a:solidFill>
                          <a:effectLst/>
                          <a:latin typeface="Arial" panose="020B0604020202020204" pitchFamily="34" charset="0"/>
                        </a:rPr>
                        <a:t>nom</a:t>
                      </a:r>
                      <a:endParaRPr lang="en-GB" sz="1100" b="0" i="0" u="none" strike="noStrike">
                        <a:solidFill>
                          <a:srgbClr val="000000"/>
                        </a:solidFill>
                        <a:effectLst/>
                        <a:latin typeface="Arial" panose="020B0604020202020204" pitchFamily="34" charset="0"/>
                      </a:endParaRPr>
                    </a:p>
                  </a:txBody>
                  <a:tcPr marL="9525" marR="9525" marT="9525"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910241600"/>
                  </a:ext>
                </a:extLst>
              </a:tr>
              <a:tr h="184150">
                <a:tc>
                  <a:txBody>
                    <a:bodyPr/>
                    <a:lstStyle/>
                    <a:p>
                      <a:pPr algn="ctr" rtl="0" fontAlgn="ctr">
                        <a:buNone/>
                      </a:pPr>
                      <a:r>
                        <a:rPr lang="en-GB" sz="1100" b="0" i="0" u="none" strike="noStrike">
                          <a:solidFill>
                            <a:srgbClr val="000000"/>
                          </a:solidFill>
                          <a:effectLst/>
                          <a:latin typeface="Arial" panose="020B0604020202020204" pitchFamily="34" charset="0"/>
                        </a:rPr>
                        <a:t>MQXFB03</a:t>
                      </a:r>
                    </a:p>
                  </a:txBody>
                  <a:tcPr marL="9525" marR="9525" marT="9525" marB="0" anchor="ctr">
                    <a:lnL>
                      <a:noFill/>
                    </a:lnL>
                    <a:lnR>
                      <a:noFill/>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gn="ctr" rtl="0" fontAlgn="ctr">
                        <a:buNone/>
                      </a:pPr>
                      <a:r>
                        <a:rPr lang="en-GB" sz="1100" b="0" i="0" u="none" strike="noStrike">
                          <a:solidFill>
                            <a:srgbClr val="000000"/>
                          </a:solidFill>
                          <a:effectLst/>
                          <a:latin typeface="Arial" panose="020B0604020202020204" pitchFamily="34" charset="0"/>
                        </a:rPr>
                        <a:t>63.458</a:t>
                      </a:r>
                    </a:p>
                  </a:txBody>
                  <a:tcPr marL="9525" marR="9525" marT="9525" marB="0" anchor="ctr">
                    <a:lnL>
                      <a:noFill/>
                    </a:lnL>
                    <a:lnR>
                      <a:noFill/>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gn="ctr" rtl="0" fontAlgn="ctr">
                        <a:buNone/>
                      </a:pPr>
                      <a:r>
                        <a:rPr lang="en-GB" sz="1100" b="0" i="0" u="none" strike="noStrike" dirty="0">
                          <a:solidFill>
                            <a:srgbClr val="000000"/>
                          </a:solidFill>
                          <a:effectLst/>
                          <a:latin typeface="Arial" panose="020B0604020202020204" pitchFamily="34" charset="0"/>
                        </a:rPr>
                        <a:t>58.571</a:t>
                      </a:r>
                    </a:p>
                  </a:txBody>
                  <a:tcPr marL="9525" marR="9525" marT="9525" marB="0" anchor="ctr">
                    <a:lnL>
                      <a:noFill/>
                    </a:lnL>
                    <a:lnR>
                      <a:noFill/>
                    </a:lnR>
                    <a:lnT w="12700"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2677877101"/>
                  </a:ext>
                </a:extLst>
              </a:tr>
              <a:tr h="184150">
                <a:tc>
                  <a:txBody>
                    <a:bodyPr/>
                    <a:lstStyle/>
                    <a:p>
                      <a:pPr algn="ctr" rtl="0" fontAlgn="ctr">
                        <a:buNone/>
                      </a:pPr>
                      <a:r>
                        <a:rPr lang="en-GB" sz="1100" b="0" i="0" u="none" strike="noStrike" dirty="0">
                          <a:solidFill>
                            <a:srgbClr val="000000"/>
                          </a:solidFill>
                          <a:effectLst/>
                          <a:latin typeface="Arial" panose="020B0604020202020204" pitchFamily="34" charset="0"/>
                        </a:rPr>
                        <a:t>MQXFB04*</a:t>
                      </a:r>
                    </a:p>
                  </a:txBody>
                  <a:tcPr marL="9525" marR="9525" marT="9525" marB="0" anchor="ctr">
                    <a:lnL>
                      <a:noFill/>
                    </a:lnL>
                    <a:lnR>
                      <a:noFill/>
                    </a:lnR>
                    <a:lnT>
                      <a:noFill/>
                    </a:lnT>
                    <a:lnB>
                      <a:noFill/>
                    </a:lnB>
                    <a:solidFill>
                      <a:srgbClr val="FFFFFF"/>
                    </a:solidFill>
                  </a:tcPr>
                </a:tc>
                <a:tc>
                  <a:txBody>
                    <a:bodyPr/>
                    <a:lstStyle/>
                    <a:p>
                      <a:pPr algn="ctr" rtl="0" fontAlgn="ctr">
                        <a:buNone/>
                      </a:pPr>
                      <a:r>
                        <a:rPr lang="en-GB" sz="1100" b="0" i="0" u="none" strike="noStrike">
                          <a:solidFill>
                            <a:srgbClr val="000000"/>
                          </a:solidFill>
                          <a:effectLst/>
                          <a:latin typeface="Arial" panose="020B0604020202020204" pitchFamily="34" charset="0"/>
                        </a:rPr>
                        <a:t>63.426</a:t>
                      </a:r>
                    </a:p>
                  </a:txBody>
                  <a:tcPr marL="9525" marR="9525" marT="9525" marB="0" anchor="ctr">
                    <a:lnL>
                      <a:noFill/>
                    </a:lnL>
                    <a:lnR>
                      <a:noFill/>
                    </a:lnR>
                    <a:lnT>
                      <a:noFill/>
                    </a:lnT>
                    <a:lnB>
                      <a:noFill/>
                    </a:lnB>
                    <a:solidFill>
                      <a:srgbClr val="FFFFFF"/>
                    </a:solidFill>
                  </a:tcPr>
                </a:tc>
                <a:tc>
                  <a:txBody>
                    <a:bodyPr/>
                    <a:lstStyle/>
                    <a:p>
                      <a:pPr algn="ctr" rtl="0" fontAlgn="ctr">
                        <a:buNone/>
                      </a:pPr>
                      <a:r>
                        <a:rPr lang="en-GB" sz="1100" b="0" i="0" u="none" strike="noStrike" dirty="0">
                          <a:solidFill>
                            <a:srgbClr val="000000"/>
                          </a:solidFill>
                          <a:effectLst/>
                          <a:latin typeface="Arial" panose="020B0604020202020204" pitchFamily="34" charset="0"/>
                        </a:rPr>
                        <a:t>58.654</a:t>
                      </a:r>
                    </a:p>
                  </a:txBody>
                  <a:tcPr marL="9525" marR="9525" marT="9525" marB="0" anchor="ctr">
                    <a:lnL>
                      <a:noFill/>
                    </a:lnL>
                    <a:lnR>
                      <a:noFill/>
                    </a:lnR>
                    <a:lnT>
                      <a:noFill/>
                    </a:lnT>
                    <a:lnB>
                      <a:noFill/>
                    </a:lnB>
                    <a:solidFill>
                      <a:srgbClr val="FFFFFF"/>
                    </a:solidFill>
                  </a:tcPr>
                </a:tc>
                <a:extLst>
                  <a:ext uri="{0D108BD9-81ED-4DB2-BD59-A6C34878D82A}">
                    <a16:rowId xmlns:a16="http://schemas.microsoft.com/office/drawing/2014/main" val="764011488"/>
                  </a:ext>
                </a:extLst>
              </a:tr>
              <a:tr h="184150">
                <a:tc>
                  <a:txBody>
                    <a:bodyPr/>
                    <a:lstStyle/>
                    <a:p>
                      <a:pPr algn="ctr" rtl="0" fontAlgn="ctr">
                        <a:buNone/>
                      </a:pPr>
                      <a:r>
                        <a:rPr lang="en-GB" sz="1100" b="0" i="0" u="none" strike="noStrike" dirty="0">
                          <a:solidFill>
                            <a:srgbClr val="000000"/>
                          </a:solidFill>
                          <a:effectLst/>
                          <a:latin typeface="Arial" panose="020B0604020202020204" pitchFamily="34" charset="0"/>
                        </a:rPr>
                        <a:t>MQXFB05*</a:t>
                      </a:r>
                    </a:p>
                  </a:txBody>
                  <a:tcPr marL="9525" marR="9525" marT="9525" marB="0" anchor="ctr">
                    <a:lnL>
                      <a:noFill/>
                    </a:lnL>
                    <a:lnR>
                      <a:noFill/>
                    </a:lnR>
                    <a:lnT>
                      <a:noFill/>
                    </a:lnT>
                    <a:lnB>
                      <a:noFill/>
                    </a:lnB>
                    <a:solidFill>
                      <a:srgbClr val="FFFFFF"/>
                    </a:solidFill>
                  </a:tcPr>
                </a:tc>
                <a:tc>
                  <a:txBody>
                    <a:bodyPr/>
                    <a:lstStyle/>
                    <a:p>
                      <a:pPr algn="ctr" rtl="0" fontAlgn="ctr">
                        <a:buNone/>
                      </a:pPr>
                      <a:r>
                        <a:rPr lang="en-GB" sz="1100" b="0" i="0" u="none" strike="noStrike">
                          <a:solidFill>
                            <a:srgbClr val="000000"/>
                          </a:solidFill>
                          <a:effectLst/>
                          <a:latin typeface="Arial" panose="020B0604020202020204" pitchFamily="34" charset="0"/>
                        </a:rPr>
                        <a:t>63.434</a:t>
                      </a:r>
                    </a:p>
                  </a:txBody>
                  <a:tcPr marL="9525" marR="9525" marT="9525" marB="0" anchor="ctr">
                    <a:lnL>
                      <a:noFill/>
                    </a:lnL>
                    <a:lnR>
                      <a:noFill/>
                    </a:lnR>
                    <a:lnT>
                      <a:noFill/>
                    </a:lnT>
                    <a:lnB>
                      <a:noFill/>
                    </a:lnB>
                    <a:solidFill>
                      <a:srgbClr val="FFFFFF"/>
                    </a:solidFill>
                  </a:tcPr>
                </a:tc>
                <a:tc>
                  <a:txBody>
                    <a:bodyPr/>
                    <a:lstStyle/>
                    <a:p>
                      <a:pPr algn="ctr" rtl="0" fontAlgn="ctr">
                        <a:buNone/>
                      </a:pPr>
                      <a:r>
                        <a:rPr lang="en-GB" sz="1100" b="0" i="0" u="none" strike="noStrike">
                          <a:solidFill>
                            <a:srgbClr val="000000"/>
                          </a:solidFill>
                          <a:effectLst/>
                          <a:latin typeface="Arial" panose="020B0604020202020204" pitchFamily="34" charset="0"/>
                        </a:rPr>
                        <a:t>58.700</a:t>
                      </a:r>
                    </a:p>
                  </a:txBody>
                  <a:tcPr marL="9525" marR="9525" marT="9525" marB="0" anchor="ctr">
                    <a:lnL>
                      <a:noFill/>
                    </a:lnL>
                    <a:lnR>
                      <a:noFill/>
                    </a:lnR>
                    <a:lnT>
                      <a:noFill/>
                    </a:lnT>
                    <a:lnB>
                      <a:noFill/>
                    </a:lnB>
                    <a:solidFill>
                      <a:srgbClr val="FFFFFF"/>
                    </a:solidFill>
                  </a:tcPr>
                </a:tc>
                <a:extLst>
                  <a:ext uri="{0D108BD9-81ED-4DB2-BD59-A6C34878D82A}">
                    <a16:rowId xmlns:a16="http://schemas.microsoft.com/office/drawing/2014/main" val="2393603017"/>
                  </a:ext>
                </a:extLst>
              </a:tr>
              <a:tr h="184150">
                <a:tc>
                  <a:txBody>
                    <a:bodyPr/>
                    <a:lstStyle/>
                    <a:p>
                      <a:pPr algn="ctr" rtl="0" fontAlgn="ctr">
                        <a:buNone/>
                      </a:pPr>
                      <a:r>
                        <a:rPr lang="en-GB" sz="1100" b="0" i="0" u="none" strike="noStrike">
                          <a:solidFill>
                            <a:srgbClr val="000000"/>
                          </a:solidFill>
                          <a:effectLst/>
                          <a:latin typeface="Arial" panose="020B0604020202020204" pitchFamily="34" charset="0"/>
                        </a:rPr>
                        <a:t>MQXFB06</a:t>
                      </a:r>
                    </a:p>
                  </a:txBody>
                  <a:tcPr marL="9525" marR="9525" marT="9525" marB="0" anchor="ctr">
                    <a:lnL>
                      <a:noFill/>
                    </a:lnL>
                    <a:lnR>
                      <a:noFill/>
                    </a:lnR>
                    <a:lnT>
                      <a:noFill/>
                    </a:lnT>
                    <a:lnB>
                      <a:noFill/>
                    </a:lnB>
                    <a:solidFill>
                      <a:srgbClr val="FFFFFF"/>
                    </a:solidFill>
                  </a:tcPr>
                </a:tc>
                <a:tc>
                  <a:txBody>
                    <a:bodyPr/>
                    <a:lstStyle/>
                    <a:p>
                      <a:pPr algn="ctr" rtl="0" fontAlgn="ctr">
                        <a:buNone/>
                      </a:pPr>
                      <a:r>
                        <a:rPr lang="en-GB" sz="1100" b="0" i="0" u="none" strike="noStrike">
                          <a:solidFill>
                            <a:srgbClr val="000000"/>
                          </a:solidFill>
                          <a:effectLst/>
                          <a:latin typeface="Arial" panose="020B0604020202020204" pitchFamily="34" charset="0"/>
                        </a:rPr>
                        <a:t>63.396</a:t>
                      </a:r>
                    </a:p>
                  </a:txBody>
                  <a:tcPr marL="9525" marR="9525" marT="9525" marB="0" anchor="ctr">
                    <a:lnL>
                      <a:noFill/>
                    </a:lnL>
                    <a:lnR>
                      <a:noFill/>
                    </a:lnR>
                    <a:lnT>
                      <a:noFill/>
                    </a:lnT>
                    <a:lnB>
                      <a:noFill/>
                    </a:lnB>
                    <a:solidFill>
                      <a:srgbClr val="FFFFFF"/>
                    </a:solidFill>
                  </a:tcPr>
                </a:tc>
                <a:tc>
                  <a:txBody>
                    <a:bodyPr/>
                    <a:lstStyle/>
                    <a:p>
                      <a:pPr algn="ctr" rtl="0" fontAlgn="ctr">
                        <a:buNone/>
                      </a:pPr>
                      <a:r>
                        <a:rPr lang="en-GB" sz="1100" b="0" i="0" u="none" strike="noStrike" dirty="0">
                          <a:solidFill>
                            <a:srgbClr val="000000"/>
                          </a:solidFill>
                          <a:effectLst/>
                          <a:latin typeface="Arial" panose="020B0604020202020204" pitchFamily="34" charset="0"/>
                        </a:rPr>
                        <a:t>58.523</a:t>
                      </a:r>
                    </a:p>
                  </a:txBody>
                  <a:tcPr marL="9525" marR="9525" marT="9525" marB="0" anchor="ctr">
                    <a:lnL>
                      <a:noFill/>
                    </a:lnL>
                    <a:lnR>
                      <a:noFill/>
                    </a:lnR>
                    <a:lnT>
                      <a:noFill/>
                    </a:lnT>
                    <a:lnB>
                      <a:noFill/>
                    </a:lnB>
                    <a:solidFill>
                      <a:srgbClr val="FFFFFF"/>
                    </a:solidFill>
                  </a:tcPr>
                </a:tc>
                <a:extLst>
                  <a:ext uri="{0D108BD9-81ED-4DB2-BD59-A6C34878D82A}">
                    <a16:rowId xmlns:a16="http://schemas.microsoft.com/office/drawing/2014/main" val="451968404"/>
                  </a:ext>
                </a:extLst>
              </a:tr>
              <a:tr h="184150">
                <a:tc>
                  <a:txBody>
                    <a:bodyPr/>
                    <a:lstStyle/>
                    <a:p>
                      <a:pPr algn="ctr" rtl="0" fontAlgn="ctr">
                        <a:buNone/>
                      </a:pPr>
                      <a:r>
                        <a:rPr lang="en-GB" sz="1100" b="0" i="0" u="none" strike="noStrike">
                          <a:solidFill>
                            <a:srgbClr val="000000"/>
                          </a:solidFill>
                          <a:effectLst/>
                          <a:latin typeface="Arial" panose="020B0604020202020204" pitchFamily="34" charset="0"/>
                        </a:rPr>
                        <a:t>MQXFB07</a:t>
                      </a:r>
                    </a:p>
                  </a:txBody>
                  <a:tcPr marL="9525" marR="9525" marT="9525" marB="0" anchor="ctr">
                    <a:lnL>
                      <a:noFill/>
                    </a:lnL>
                    <a:lnR>
                      <a:noFill/>
                    </a:lnR>
                    <a:lnT>
                      <a:noFill/>
                    </a:lnT>
                    <a:lnB>
                      <a:noFill/>
                    </a:lnB>
                    <a:solidFill>
                      <a:srgbClr val="FFFFFF"/>
                    </a:solidFill>
                  </a:tcPr>
                </a:tc>
                <a:tc>
                  <a:txBody>
                    <a:bodyPr/>
                    <a:lstStyle/>
                    <a:p>
                      <a:pPr algn="ctr" rtl="0" fontAlgn="ctr">
                        <a:buNone/>
                      </a:pPr>
                      <a:r>
                        <a:rPr lang="en-GB" sz="1100" b="0" i="0" u="none" strike="noStrike">
                          <a:solidFill>
                            <a:srgbClr val="000000"/>
                          </a:solidFill>
                          <a:effectLst/>
                          <a:latin typeface="Arial" panose="020B0604020202020204" pitchFamily="34" charset="0"/>
                        </a:rPr>
                        <a:t>63.444</a:t>
                      </a:r>
                    </a:p>
                  </a:txBody>
                  <a:tcPr marL="9525" marR="9525" marT="9525" marB="0" anchor="ctr">
                    <a:lnL>
                      <a:noFill/>
                    </a:lnL>
                    <a:lnR>
                      <a:noFill/>
                    </a:lnR>
                    <a:lnT>
                      <a:noFill/>
                    </a:lnT>
                    <a:lnB>
                      <a:noFill/>
                    </a:lnB>
                    <a:solidFill>
                      <a:srgbClr val="FFFFFF"/>
                    </a:solidFill>
                  </a:tcPr>
                </a:tc>
                <a:tc>
                  <a:txBody>
                    <a:bodyPr/>
                    <a:lstStyle/>
                    <a:p>
                      <a:pPr algn="ctr" rtl="0" fontAlgn="ctr">
                        <a:buNone/>
                      </a:pPr>
                      <a:r>
                        <a:rPr lang="en-GB" sz="1100" b="0" i="0" u="none" strike="noStrike" dirty="0">
                          <a:solidFill>
                            <a:srgbClr val="000000"/>
                          </a:solidFill>
                          <a:effectLst/>
                          <a:latin typeface="Arial" panose="020B0604020202020204" pitchFamily="34" charset="0"/>
                        </a:rPr>
                        <a:t>58.563</a:t>
                      </a:r>
                    </a:p>
                  </a:txBody>
                  <a:tcPr marL="9525" marR="9525" marT="9525" marB="0" anchor="ctr">
                    <a:lnL>
                      <a:noFill/>
                    </a:lnL>
                    <a:lnR>
                      <a:noFill/>
                    </a:lnR>
                    <a:lnT>
                      <a:noFill/>
                    </a:lnT>
                    <a:lnB>
                      <a:noFill/>
                    </a:lnB>
                    <a:solidFill>
                      <a:srgbClr val="FFFFFF"/>
                    </a:solidFill>
                  </a:tcPr>
                </a:tc>
                <a:extLst>
                  <a:ext uri="{0D108BD9-81ED-4DB2-BD59-A6C34878D82A}">
                    <a16:rowId xmlns:a16="http://schemas.microsoft.com/office/drawing/2014/main" val="1431417336"/>
                  </a:ext>
                </a:extLst>
              </a:tr>
              <a:tr h="46038">
                <a:tc>
                  <a:txBody>
                    <a:bodyPr/>
                    <a:lstStyle/>
                    <a:p>
                      <a:pPr algn="ctr" rtl="0" fontAlgn="ctr">
                        <a:buNone/>
                      </a:pPr>
                      <a:r>
                        <a:rPr lang="en-GB" sz="1100" b="0" i="0" u="none" strike="noStrike" dirty="0">
                          <a:solidFill>
                            <a:srgbClr val="000000"/>
                          </a:solidFill>
                          <a:effectLst/>
                          <a:latin typeface="Arial" panose="020B0604020202020204" pitchFamily="34" charset="0"/>
                        </a:rPr>
                        <a:t>MQXFB08</a:t>
                      </a:r>
                    </a:p>
                  </a:txBody>
                  <a:tcPr marL="9525" marR="9525" marT="9525" marB="0" anchor="ctr">
                    <a:lnL>
                      <a:noFill/>
                    </a:lnL>
                    <a:lnR>
                      <a:noFill/>
                    </a:lnR>
                    <a:lnT>
                      <a:noFill/>
                    </a:lnT>
                    <a:lnB>
                      <a:noFill/>
                    </a:lnB>
                    <a:solidFill>
                      <a:srgbClr val="FFFFFF"/>
                    </a:solidFill>
                  </a:tcPr>
                </a:tc>
                <a:tc>
                  <a:txBody>
                    <a:bodyPr/>
                    <a:lstStyle/>
                    <a:p>
                      <a:pPr algn="ctr" rtl="0" fontAlgn="ctr">
                        <a:buNone/>
                      </a:pPr>
                      <a:r>
                        <a:rPr lang="en-GB" sz="1100" b="0" i="0" u="none" strike="noStrike">
                          <a:solidFill>
                            <a:srgbClr val="000000"/>
                          </a:solidFill>
                          <a:effectLst/>
                          <a:latin typeface="Arial" panose="020B0604020202020204" pitchFamily="34" charset="0"/>
                        </a:rPr>
                        <a:t>63.470</a:t>
                      </a:r>
                    </a:p>
                  </a:txBody>
                  <a:tcPr marL="9525" marR="9525" marT="9525" marB="0" anchor="ctr">
                    <a:lnL>
                      <a:noFill/>
                    </a:lnL>
                    <a:lnR>
                      <a:noFill/>
                    </a:lnR>
                    <a:lnT>
                      <a:noFill/>
                    </a:lnT>
                    <a:lnB>
                      <a:noFill/>
                    </a:lnB>
                    <a:solidFill>
                      <a:srgbClr val="FFFFFF"/>
                    </a:solidFill>
                  </a:tcPr>
                </a:tc>
                <a:tc>
                  <a:txBody>
                    <a:bodyPr/>
                    <a:lstStyle/>
                    <a:p>
                      <a:pPr algn="ctr" rtl="0" fontAlgn="ctr">
                        <a:buNone/>
                      </a:pPr>
                      <a:r>
                        <a:rPr lang="en-US" sz="1100" b="0" i="0" u="none" strike="noStrike" dirty="0">
                          <a:solidFill>
                            <a:srgbClr val="000000"/>
                          </a:solidFill>
                          <a:effectLst/>
                          <a:latin typeface="Arial" panose="020B0604020202020204" pitchFamily="34" charset="0"/>
                        </a:rPr>
                        <a:t>5</a:t>
                      </a:r>
                      <a:r>
                        <a:rPr lang="en-GB" sz="1100" b="0" i="0" u="none" strike="noStrike" dirty="0">
                          <a:solidFill>
                            <a:srgbClr val="000000"/>
                          </a:solidFill>
                          <a:effectLst/>
                          <a:latin typeface="Arial" panose="020B0604020202020204" pitchFamily="34" charset="0"/>
                        </a:rPr>
                        <a:t>8.594</a:t>
                      </a:r>
                    </a:p>
                  </a:txBody>
                  <a:tcPr marL="9525" marR="9525" marT="9525" marB="0" anchor="ctr">
                    <a:lnL>
                      <a:noFill/>
                    </a:lnL>
                    <a:lnR>
                      <a:noFill/>
                    </a:lnR>
                    <a:lnT>
                      <a:noFill/>
                    </a:lnT>
                    <a:lnB>
                      <a:noFill/>
                    </a:lnB>
                    <a:solidFill>
                      <a:srgbClr val="FFFFFF"/>
                    </a:solidFill>
                  </a:tcPr>
                </a:tc>
                <a:extLst>
                  <a:ext uri="{0D108BD9-81ED-4DB2-BD59-A6C34878D82A}">
                    <a16:rowId xmlns:a16="http://schemas.microsoft.com/office/drawing/2014/main" val="824689994"/>
                  </a:ext>
                </a:extLst>
              </a:tr>
              <a:tr h="0">
                <a:tc>
                  <a:txBody>
                    <a:bodyPr/>
                    <a:lstStyle/>
                    <a:p>
                      <a:pPr algn="ctr" rtl="0" fontAlgn="ctr">
                        <a:buNone/>
                      </a:pPr>
                      <a:r>
                        <a:rPr lang="en-GB" sz="1100" b="0" i="0" u="none" strike="noStrike" dirty="0">
                          <a:solidFill>
                            <a:srgbClr val="000000"/>
                          </a:solidFill>
                          <a:effectLst/>
                          <a:latin typeface="Arial" panose="020B0604020202020204" pitchFamily="34" charset="0"/>
                        </a:rPr>
                        <a:t>MQXFB10</a:t>
                      </a:r>
                    </a:p>
                  </a:txBody>
                  <a:tcPr marL="9525" marR="9525" marT="9525" marB="0" anchor="ctr">
                    <a:lnL>
                      <a:noFill/>
                    </a:lnL>
                    <a:lnR>
                      <a:noFill/>
                    </a:lnR>
                    <a:lnT>
                      <a:noFill/>
                    </a:lnT>
                    <a:lnB>
                      <a:noFill/>
                    </a:lnB>
                    <a:solidFill>
                      <a:srgbClr val="FFFFFF"/>
                    </a:solidFill>
                  </a:tcPr>
                </a:tc>
                <a:tc>
                  <a:txBody>
                    <a:bodyPr/>
                    <a:lstStyle/>
                    <a:p>
                      <a:pPr algn="ctr" rtl="0" fontAlgn="ctr">
                        <a:buNone/>
                      </a:pPr>
                      <a:r>
                        <a:rPr lang="en-GB" sz="1100" b="0" i="0" u="none" strike="noStrike" dirty="0">
                          <a:solidFill>
                            <a:srgbClr val="000000"/>
                          </a:solidFill>
                          <a:effectLst/>
                          <a:latin typeface="Arial" panose="020B0604020202020204" pitchFamily="34" charset="0"/>
                        </a:rPr>
                        <a:t>63.390</a:t>
                      </a:r>
                    </a:p>
                  </a:txBody>
                  <a:tcPr marL="9525" marR="9525" marT="9525" marB="0" anchor="ctr">
                    <a:lnL>
                      <a:noFill/>
                    </a:lnL>
                    <a:lnR>
                      <a:noFill/>
                    </a:lnR>
                    <a:lnT>
                      <a:noFill/>
                    </a:lnT>
                    <a:lnB>
                      <a:noFill/>
                    </a:lnB>
                    <a:solidFill>
                      <a:srgbClr val="FFFFFF"/>
                    </a:solidFill>
                  </a:tcPr>
                </a:tc>
                <a:tc>
                  <a:txBody>
                    <a:bodyPr/>
                    <a:lstStyle/>
                    <a:p>
                      <a:pPr algn="ctr" rtl="0" fontAlgn="ctr">
                        <a:buNone/>
                      </a:pPr>
                      <a:r>
                        <a:rPr lang="en-US" sz="1100" b="0" i="0" u="none" strike="noStrike" dirty="0">
                          <a:solidFill>
                            <a:srgbClr val="000000"/>
                          </a:solidFill>
                          <a:effectLst/>
                          <a:latin typeface="Arial" panose="020B0604020202020204" pitchFamily="34" charset="0"/>
                        </a:rPr>
                        <a:t>58.487</a:t>
                      </a:r>
                      <a:endParaRPr lang="en-GB" sz="1100" b="0" i="0" u="none" strike="noStrike" dirty="0">
                        <a:solidFill>
                          <a:srgbClr val="000000"/>
                        </a:solidFill>
                        <a:effectLst/>
                        <a:latin typeface="Arial" panose="020B0604020202020204" pitchFamily="34" charset="0"/>
                      </a:endParaRPr>
                    </a:p>
                  </a:txBody>
                  <a:tcPr marL="9525" marR="9525" marT="9525" marB="0" anchor="ctr">
                    <a:lnL>
                      <a:noFill/>
                    </a:lnL>
                    <a:lnR>
                      <a:noFill/>
                    </a:lnR>
                    <a:lnT>
                      <a:noFill/>
                    </a:lnT>
                    <a:lnB>
                      <a:noFill/>
                    </a:lnB>
                    <a:solidFill>
                      <a:srgbClr val="FFFFFF"/>
                    </a:solidFill>
                  </a:tcPr>
                </a:tc>
                <a:extLst>
                  <a:ext uri="{0D108BD9-81ED-4DB2-BD59-A6C34878D82A}">
                    <a16:rowId xmlns:a16="http://schemas.microsoft.com/office/drawing/2014/main" val="2614586629"/>
                  </a:ext>
                </a:extLst>
              </a:tr>
              <a:tr h="0">
                <a:tc>
                  <a:txBody>
                    <a:bodyPr/>
                    <a:lstStyle/>
                    <a:p>
                      <a:pPr algn="ctr" rtl="0" fontAlgn="ctr">
                        <a:buNone/>
                      </a:pPr>
                      <a:r>
                        <a:rPr lang="en-US" sz="1100" b="0" i="0" u="none" strike="noStrike" dirty="0">
                          <a:solidFill>
                            <a:srgbClr val="000000"/>
                          </a:solidFill>
                          <a:effectLst/>
                          <a:latin typeface="Arial" panose="020B0604020202020204" pitchFamily="34" charset="0"/>
                        </a:rPr>
                        <a:t>MQXFB11</a:t>
                      </a:r>
                      <a:endParaRPr lang="en-GB" sz="1100" b="0" i="0" u="none" strike="noStrike" dirty="0">
                        <a:solidFill>
                          <a:srgbClr val="000000"/>
                        </a:solidFill>
                        <a:effectLst/>
                        <a:latin typeface="Arial" panose="020B0604020202020204" pitchFamily="34" charset="0"/>
                      </a:endParaRPr>
                    </a:p>
                  </a:txBody>
                  <a:tcPr marL="9525" marR="9525" marT="9525" marB="0" anchor="ctr">
                    <a:lnL>
                      <a:noFill/>
                    </a:lnL>
                    <a:lnR>
                      <a:noFill/>
                    </a:lnR>
                    <a:lnT>
                      <a:noFill/>
                    </a:lnT>
                    <a:lnB>
                      <a:noFill/>
                    </a:lnB>
                    <a:solidFill>
                      <a:srgbClr val="FFFFFF"/>
                    </a:solidFill>
                  </a:tcPr>
                </a:tc>
                <a:tc>
                  <a:txBody>
                    <a:bodyPr/>
                    <a:lstStyle/>
                    <a:p>
                      <a:pPr algn="ctr" rtl="0" fontAlgn="ctr">
                        <a:buNone/>
                      </a:pPr>
                      <a:r>
                        <a:rPr lang="en-US" sz="1100" b="0" i="0" u="none" strike="noStrike" dirty="0">
                          <a:solidFill>
                            <a:srgbClr val="000000"/>
                          </a:solidFill>
                          <a:effectLst/>
                          <a:latin typeface="Arial" panose="020B0604020202020204" pitchFamily="34" charset="0"/>
                        </a:rPr>
                        <a:t>63.405</a:t>
                      </a:r>
                      <a:endParaRPr lang="en-GB" sz="1100" b="0" i="0" u="none" strike="noStrike" dirty="0">
                        <a:solidFill>
                          <a:srgbClr val="000000"/>
                        </a:solidFill>
                        <a:effectLst/>
                        <a:latin typeface="Arial" panose="020B0604020202020204" pitchFamily="34" charset="0"/>
                      </a:endParaRPr>
                    </a:p>
                  </a:txBody>
                  <a:tcPr marL="9525" marR="9525" marT="9525" marB="0" anchor="ctr">
                    <a:lnL>
                      <a:noFill/>
                    </a:lnL>
                    <a:lnR>
                      <a:noFill/>
                    </a:lnR>
                    <a:lnT>
                      <a:noFill/>
                    </a:lnT>
                    <a:lnB>
                      <a:noFill/>
                    </a:lnB>
                    <a:solidFill>
                      <a:srgbClr val="FFFFFF"/>
                    </a:solidFill>
                  </a:tcPr>
                </a:tc>
                <a:tc>
                  <a:txBody>
                    <a:bodyPr/>
                    <a:lstStyle/>
                    <a:p>
                      <a:pPr algn="ctr" rtl="0" fontAlgn="ctr">
                        <a:buNone/>
                      </a:pPr>
                      <a:r>
                        <a:rPr lang="en-US" sz="1100" b="0" i="0" u="none" strike="noStrike" dirty="0">
                          <a:solidFill>
                            <a:srgbClr val="000000"/>
                          </a:solidFill>
                          <a:effectLst/>
                          <a:latin typeface="Arial" panose="020B0604020202020204" pitchFamily="34" charset="0"/>
                        </a:rPr>
                        <a:t>--</a:t>
                      </a:r>
                      <a:endParaRPr lang="en-GB" sz="1100" b="0" i="0" u="none" strike="noStrike" dirty="0">
                        <a:solidFill>
                          <a:srgbClr val="000000"/>
                        </a:solidFill>
                        <a:effectLst/>
                        <a:latin typeface="Arial" panose="020B0604020202020204" pitchFamily="34" charset="0"/>
                      </a:endParaRPr>
                    </a:p>
                  </a:txBody>
                  <a:tcPr marL="9525" marR="9525" marT="9525" marB="0" anchor="ctr">
                    <a:lnL>
                      <a:noFill/>
                    </a:lnL>
                    <a:lnR>
                      <a:noFill/>
                    </a:lnR>
                    <a:lnT>
                      <a:noFill/>
                    </a:lnT>
                    <a:lnB>
                      <a:noFill/>
                    </a:lnB>
                    <a:solidFill>
                      <a:srgbClr val="FFFFFF"/>
                    </a:solidFill>
                  </a:tcPr>
                </a:tc>
                <a:extLst>
                  <a:ext uri="{0D108BD9-81ED-4DB2-BD59-A6C34878D82A}">
                    <a16:rowId xmlns:a16="http://schemas.microsoft.com/office/drawing/2014/main" val="2141285681"/>
                  </a:ext>
                </a:extLst>
              </a:tr>
              <a:tr h="46038">
                <a:tc>
                  <a:txBody>
                    <a:bodyPr/>
                    <a:lstStyle/>
                    <a:p>
                      <a:pPr algn="ctr" rtl="0" fontAlgn="ctr">
                        <a:buNone/>
                      </a:pPr>
                      <a:r>
                        <a:rPr lang="en-US" sz="1100" b="0" i="0" u="none" strike="noStrike" dirty="0">
                          <a:solidFill>
                            <a:srgbClr val="000000"/>
                          </a:solidFill>
                          <a:effectLst/>
                          <a:latin typeface="Arial" panose="020B0604020202020204" pitchFamily="34" charset="0"/>
                        </a:rPr>
                        <a:t>MQXFB12</a:t>
                      </a:r>
                      <a:endParaRPr lang="en-GB" sz="1100" b="0" i="0" u="none" strike="noStrike" dirty="0">
                        <a:solidFill>
                          <a:srgbClr val="000000"/>
                        </a:solidFill>
                        <a:effectLst/>
                        <a:latin typeface="Arial" panose="020B0604020202020204" pitchFamily="34" charset="0"/>
                      </a:endParaRPr>
                    </a:p>
                  </a:txBody>
                  <a:tcPr marL="9525" marR="9525" marT="9525" marB="0" anchor="ctr">
                    <a:lnL>
                      <a:noFill/>
                    </a:lnL>
                    <a:lnR>
                      <a:noFill/>
                    </a:lnR>
                    <a:lnT>
                      <a:noFill/>
                    </a:lnT>
                    <a:lnB>
                      <a:noFill/>
                    </a:lnB>
                    <a:solidFill>
                      <a:srgbClr val="FFFFFF"/>
                    </a:solidFill>
                  </a:tcPr>
                </a:tc>
                <a:tc>
                  <a:txBody>
                    <a:bodyPr/>
                    <a:lstStyle/>
                    <a:p>
                      <a:pPr algn="ctr" rtl="0" fontAlgn="ctr">
                        <a:buNone/>
                      </a:pPr>
                      <a:r>
                        <a:rPr lang="en-US" sz="1100" b="0" i="0" u="none" strike="noStrike" dirty="0">
                          <a:solidFill>
                            <a:srgbClr val="000000"/>
                          </a:solidFill>
                          <a:effectLst/>
                          <a:latin typeface="Arial" panose="020B0604020202020204" pitchFamily="34" charset="0"/>
                        </a:rPr>
                        <a:t>63.441</a:t>
                      </a:r>
                      <a:endParaRPr lang="en-GB" sz="1100" b="0" i="0" u="none" strike="noStrike" dirty="0">
                        <a:solidFill>
                          <a:srgbClr val="000000"/>
                        </a:solidFill>
                        <a:effectLst/>
                        <a:latin typeface="Arial" panose="020B0604020202020204" pitchFamily="34" charset="0"/>
                      </a:endParaRPr>
                    </a:p>
                  </a:txBody>
                  <a:tcPr marL="9525" marR="9525" marT="9525" marB="0" anchor="ctr">
                    <a:lnL>
                      <a:noFill/>
                    </a:lnL>
                    <a:lnR>
                      <a:noFill/>
                    </a:lnR>
                    <a:lnT>
                      <a:noFill/>
                    </a:lnT>
                    <a:lnB>
                      <a:noFill/>
                    </a:lnB>
                    <a:solidFill>
                      <a:srgbClr val="FFFFFF"/>
                    </a:solidFill>
                  </a:tcPr>
                </a:tc>
                <a:tc>
                  <a:txBody>
                    <a:bodyPr/>
                    <a:lstStyle/>
                    <a:p>
                      <a:pPr algn="ctr" rtl="0" fontAlgn="ctr">
                        <a:buNone/>
                      </a:pPr>
                      <a:r>
                        <a:rPr lang="en-US" sz="1100" b="0" i="0" u="none" strike="noStrike" dirty="0">
                          <a:solidFill>
                            <a:srgbClr val="000000"/>
                          </a:solidFill>
                          <a:effectLst/>
                          <a:latin typeface="Arial" panose="020B0604020202020204" pitchFamily="34" charset="0"/>
                        </a:rPr>
                        <a:t>--</a:t>
                      </a:r>
                      <a:endParaRPr lang="en-GB" sz="1100" b="0" i="0" u="none" strike="noStrike" dirty="0">
                        <a:solidFill>
                          <a:srgbClr val="000000"/>
                        </a:solidFill>
                        <a:effectLst/>
                        <a:latin typeface="Arial" panose="020B0604020202020204" pitchFamily="34" charset="0"/>
                      </a:endParaRPr>
                    </a:p>
                  </a:txBody>
                  <a:tcPr marL="9525" marR="9525" marT="9525" marB="0" anchor="ctr">
                    <a:lnL>
                      <a:noFill/>
                    </a:lnL>
                    <a:lnR>
                      <a:noFill/>
                    </a:lnR>
                    <a:lnT>
                      <a:noFill/>
                    </a:lnT>
                    <a:lnB>
                      <a:noFill/>
                    </a:lnB>
                    <a:solidFill>
                      <a:srgbClr val="FFFFFF"/>
                    </a:solidFill>
                  </a:tcPr>
                </a:tc>
                <a:extLst>
                  <a:ext uri="{0D108BD9-81ED-4DB2-BD59-A6C34878D82A}">
                    <a16:rowId xmlns:a16="http://schemas.microsoft.com/office/drawing/2014/main" val="3989966496"/>
                  </a:ext>
                </a:extLst>
              </a:tr>
              <a:tr h="0">
                <a:tc>
                  <a:txBody>
                    <a:bodyPr/>
                    <a:lstStyle/>
                    <a:p>
                      <a:pPr marL="0" marR="0" lvl="0" indent="0" algn="ctr" defTabSz="457200" rtl="0" eaLnBrk="1" fontAlgn="ctr" latinLnBrk="0" hangingPunct="1">
                        <a:lnSpc>
                          <a:spcPct val="100000"/>
                        </a:lnSpc>
                        <a:spcBef>
                          <a:spcPts val="0"/>
                        </a:spcBef>
                        <a:spcAft>
                          <a:spcPts val="0"/>
                        </a:spcAft>
                        <a:buClrTx/>
                        <a:buSzTx/>
                        <a:buFontTx/>
                        <a:buNone/>
                        <a:tabLst/>
                        <a:defRPr/>
                      </a:pPr>
                      <a:r>
                        <a:rPr lang="en-US" sz="1100" b="0" i="0" u="none" strike="noStrike" dirty="0">
                          <a:solidFill>
                            <a:srgbClr val="000000"/>
                          </a:solidFill>
                          <a:effectLst/>
                          <a:latin typeface="Arial" panose="020B0604020202020204" pitchFamily="34" charset="0"/>
                        </a:rPr>
                        <a:t>MQXFB09b</a:t>
                      </a:r>
                      <a:endParaRPr lang="en-GB" sz="1100" b="0" i="0" u="none" strike="noStrike" dirty="0">
                        <a:solidFill>
                          <a:srgbClr val="000000"/>
                        </a:solidFill>
                        <a:effectLst/>
                        <a:latin typeface="Arial" panose="020B0604020202020204" pitchFamily="34" charset="0"/>
                      </a:endParaRPr>
                    </a:p>
                  </a:txBody>
                  <a:tcPr marL="9525" marR="9525" marT="9525" marB="0" anchor="ctr">
                    <a:lnL>
                      <a:noFill/>
                    </a:lnL>
                    <a:lnR>
                      <a:noFill/>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rtl="0" fontAlgn="ctr">
                        <a:buNone/>
                      </a:pPr>
                      <a:r>
                        <a:rPr lang="en-US" sz="1100" b="0" i="0" u="none" strike="noStrike" dirty="0">
                          <a:solidFill>
                            <a:srgbClr val="000000"/>
                          </a:solidFill>
                          <a:effectLst/>
                          <a:latin typeface="Arial" panose="020B0604020202020204" pitchFamily="34" charset="0"/>
                        </a:rPr>
                        <a:t>63.600</a:t>
                      </a:r>
                      <a:endParaRPr lang="en-GB" sz="1100" b="0" i="0" u="none" strike="noStrike" dirty="0">
                        <a:solidFill>
                          <a:srgbClr val="000000"/>
                        </a:solidFill>
                        <a:effectLst/>
                        <a:latin typeface="Arial" panose="020B0604020202020204" pitchFamily="34" charset="0"/>
                      </a:endParaRPr>
                    </a:p>
                  </a:txBody>
                  <a:tcPr marL="9525" marR="9525" marT="9525" marB="0" anchor="ctr">
                    <a:lnL>
                      <a:noFill/>
                    </a:lnL>
                    <a:lnR>
                      <a:noFill/>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rtl="0" fontAlgn="ctr">
                        <a:buNone/>
                      </a:pPr>
                      <a:r>
                        <a:rPr lang="en-US" sz="1100" b="0" i="0" u="none" strike="noStrike">
                          <a:solidFill>
                            <a:srgbClr val="000000"/>
                          </a:solidFill>
                          <a:effectLst/>
                          <a:latin typeface="Arial" panose="020B0604020202020204" pitchFamily="34" charset="0"/>
                        </a:rPr>
                        <a:t>--</a:t>
                      </a:r>
                      <a:endParaRPr lang="en-GB" sz="1100" b="0" i="0" u="none" strike="noStrike" dirty="0">
                        <a:solidFill>
                          <a:srgbClr val="000000"/>
                        </a:solidFill>
                        <a:effectLst/>
                        <a:latin typeface="Arial" panose="020B0604020202020204" pitchFamily="34" charset="0"/>
                      </a:endParaRPr>
                    </a:p>
                  </a:txBody>
                  <a:tcPr marL="9525" marR="9525" marT="9525" marB="0" anchor="ctr">
                    <a:lnL>
                      <a:noFill/>
                    </a:lnL>
                    <a:lnR>
                      <a:noFill/>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735336904"/>
                  </a:ext>
                </a:extLst>
              </a:tr>
              <a:tr h="184150">
                <a:tc>
                  <a:txBody>
                    <a:bodyPr/>
                    <a:lstStyle/>
                    <a:p>
                      <a:pPr algn="ctr" rtl="0" fontAlgn="ctr">
                        <a:buNone/>
                      </a:pPr>
                      <a:r>
                        <a:rPr lang="en-GB" sz="1100" b="0" i="0" u="none" strike="noStrike" dirty="0">
                          <a:solidFill>
                            <a:srgbClr val="000000"/>
                          </a:solidFill>
                          <a:effectLst/>
                          <a:latin typeface="Arial" panose="020B0604020202020204" pitchFamily="34" charset="0"/>
                        </a:rPr>
                        <a:t>Average (B03-B12)</a:t>
                      </a:r>
                    </a:p>
                  </a:txBody>
                  <a:tcPr marL="9525" marR="9525" marT="9525" marB="0" anchor="ctr">
                    <a:lnL>
                      <a:noFill/>
                    </a:lnL>
                    <a:lnR>
                      <a:noFill/>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gn="ctr" rtl="0" fontAlgn="ctr">
                        <a:buNone/>
                      </a:pPr>
                      <a:r>
                        <a:rPr lang="en-GB" sz="1100" b="0" i="0" u="none" strike="noStrike" dirty="0">
                          <a:solidFill>
                            <a:srgbClr val="000000"/>
                          </a:solidFill>
                          <a:effectLst/>
                          <a:latin typeface="Arial" panose="020B0604020202020204" pitchFamily="34" charset="0"/>
                        </a:rPr>
                        <a:t>63.429</a:t>
                      </a:r>
                    </a:p>
                  </a:txBody>
                  <a:tcPr marL="9525" marR="9525" marT="9525" marB="0" anchor="ctr">
                    <a:lnL>
                      <a:noFill/>
                    </a:lnL>
                    <a:lnR>
                      <a:noFill/>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gn="ctr" rtl="0" fontAlgn="ctr">
                        <a:buNone/>
                      </a:pPr>
                      <a:r>
                        <a:rPr lang="en-US" sz="1100" b="0" i="0" u="none" strike="noStrike" dirty="0">
                          <a:solidFill>
                            <a:srgbClr val="000000"/>
                          </a:solidFill>
                          <a:effectLst/>
                          <a:latin typeface="Arial" panose="020B0604020202020204" pitchFamily="34" charset="0"/>
                        </a:rPr>
                        <a:t>58.585</a:t>
                      </a:r>
                      <a:endParaRPr lang="en-GB" sz="1100" b="0" i="0" u="none" strike="noStrike" dirty="0">
                        <a:solidFill>
                          <a:srgbClr val="000000"/>
                        </a:solidFill>
                        <a:effectLst/>
                        <a:latin typeface="Arial" panose="020B0604020202020204" pitchFamily="34" charset="0"/>
                      </a:endParaRPr>
                    </a:p>
                  </a:txBody>
                  <a:tcPr marL="9525" marR="9525" marT="9525" marB="0" anchor="ctr">
                    <a:lnL>
                      <a:noFill/>
                    </a:lnL>
                    <a:lnR>
                      <a:noFill/>
                    </a:lnR>
                    <a:lnT w="12700"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552027694"/>
                  </a:ext>
                </a:extLst>
              </a:tr>
              <a:tr h="190500">
                <a:tc>
                  <a:txBody>
                    <a:bodyPr/>
                    <a:lstStyle/>
                    <a:p>
                      <a:pPr algn="ctr" rtl="0" fontAlgn="ctr">
                        <a:buNone/>
                      </a:pPr>
                      <a:r>
                        <a:rPr lang="en-GB" sz="1100" b="0" i="0" u="none" strike="noStrike" dirty="0">
                          <a:solidFill>
                            <a:srgbClr val="000000"/>
                          </a:solidFill>
                          <a:effectLst/>
                          <a:latin typeface="Arial" panose="020B0604020202020204" pitchFamily="34" charset="0"/>
                        </a:rPr>
                        <a:t>Range  (B03-B12) (units)</a:t>
                      </a:r>
                    </a:p>
                  </a:txBody>
                  <a:tcPr marL="9525" marR="9525" marT="9525" marB="0" anchor="ctr">
                    <a:lnL>
                      <a:noFill/>
                    </a:lnL>
                    <a:lnR>
                      <a:noFill/>
                    </a:lnR>
                    <a:lnT>
                      <a:noFill/>
                    </a:lnT>
                    <a:lnB w="19050" cap="flat" cmpd="sng" algn="ctr">
                      <a:solidFill>
                        <a:srgbClr val="808080"/>
                      </a:solidFill>
                      <a:prstDash val="solid"/>
                      <a:round/>
                      <a:headEnd type="none" w="med" len="med"/>
                      <a:tailEnd type="none" w="med" len="med"/>
                    </a:lnB>
                    <a:solidFill>
                      <a:srgbClr val="FFFFFF"/>
                    </a:solidFill>
                  </a:tcPr>
                </a:tc>
                <a:tc>
                  <a:txBody>
                    <a:bodyPr/>
                    <a:lstStyle/>
                    <a:p>
                      <a:pPr algn="ctr" rtl="0" fontAlgn="ctr">
                        <a:buNone/>
                      </a:pPr>
                      <a:r>
                        <a:rPr lang="en-US" sz="1100" b="0" i="0" u="none" strike="noStrike" dirty="0">
                          <a:solidFill>
                            <a:srgbClr val="000000"/>
                          </a:solidFill>
                          <a:effectLst/>
                          <a:latin typeface="Arial" panose="020B0604020202020204" pitchFamily="34" charset="0"/>
                        </a:rPr>
                        <a:t>1</a:t>
                      </a:r>
                      <a:r>
                        <a:rPr lang="en-GB" sz="1100" b="0" i="0" u="none" strike="noStrike" dirty="0">
                          <a:solidFill>
                            <a:srgbClr val="000000"/>
                          </a:solidFill>
                          <a:effectLst/>
                          <a:latin typeface="Arial" panose="020B0604020202020204" pitchFamily="34" charset="0"/>
                        </a:rPr>
                        <a:t>3</a:t>
                      </a:r>
                    </a:p>
                  </a:txBody>
                  <a:tcPr marL="9525" marR="9525" marT="9525" marB="0" anchor="ctr">
                    <a:lnL>
                      <a:noFill/>
                    </a:lnL>
                    <a:lnR>
                      <a:noFill/>
                    </a:lnR>
                    <a:lnT>
                      <a:noFill/>
                    </a:lnT>
                    <a:lnB w="19050" cap="flat" cmpd="sng" algn="ctr">
                      <a:solidFill>
                        <a:srgbClr val="808080"/>
                      </a:solidFill>
                      <a:prstDash val="solid"/>
                      <a:round/>
                      <a:headEnd type="none" w="med" len="med"/>
                      <a:tailEnd type="none" w="med" len="med"/>
                    </a:lnB>
                    <a:solidFill>
                      <a:srgbClr val="FFFFFF"/>
                    </a:solidFill>
                  </a:tcPr>
                </a:tc>
                <a:tc>
                  <a:txBody>
                    <a:bodyPr/>
                    <a:lstStyle/>
                    <a:p>
                      <a:pPr algn="ctr" rtl="0" fontAlgn="ctr">
                        <a:buNone/>
                      </a:pPr>
                      <a:r>
                        <a:rPr lang="en-US" sz="1100" b="0" i="0" u="none" strike="noStrike" dirty="0">
                          <a:solidFill>
                            <a:srgbClr val="000000"/>
                          </a:solidFill>
                          <a:effectLst/>
                          <a:latin typeface="Arial" panose="020B0604020202020204" pitchFamily="34" charset="0"/>
                        </a:rPr>
                        <a:t>36</a:t>
                      </a:r>
                      <a:endParaRPr lang="en-GB" sz="1100" b="0" i="0" u="none" strike="noStrike" dirty="0">
                        <a:solidFill>
                          <a:srgbClr val="000000"/>
                        </a:solidFill>
                        <a:effectLst/>
                        <a:latin typeface="Arial" panose="020B0604020202020204" pitchFamily="34" charset="0"/>
                      </a:endParaRPr>
                    </a:p>
                  </a:txBody>
                  <a:tcPr marL="9525" marR="9525" marT="9525" marB="0" anchor="ctr">
                    <a:lnL>
                      <a:noFill/>
                    </a:lnL>
                    <a:lnR>
                      <a:noFill/>
                    </a:lnR>
                    <a:lnT>
                      <a:noFill/>
                    </a:lnT>
                    <a:lnB w="19050"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2535302023"/>
                  </a:ext>
                </a:extLst>
              </a:tr>
            </a:tbl>
          </a:graphicData>
        </a:graphic>
      </p:graphicFrame>
      <p:sp>
        <p:nvSpPr>
          <p:cNvPr id="16" name="TextBox 15">
            <a:extLst>
              <a:ext uri="{FF2B5EF4-FFF2-40B4-BE49-F238E27FC236}">
                <a16:creationId xmlns:a16="http://schemas.microsoft.com/office/drawing/2014/main" id="{D6D84167-F59C-CF4D-5373-3AECC10D7215}"/>
              </a:ext>
            </a:extLst>
          </p:cNvPr>
          <p:cNvSpPr txBox="1"/>
          <p:nvPr/>
        </p:nvSpPr>
        <p:spPr>
          <a:xfrm>
            <a:off x="695400" y="5800645"/>
            <a:ext cx="2119061" cy="261610"/>
          </a:xfrm>
          <a:prstGeom prst="rect">
            <a:avLst/>
          </a:prstGeom>
          <a:noFill/>
        </p:spPr>
        <p:txBody>
          <a:bodyPr wrap="square">
            <a:spAutoFit/>
          </a:bodyPr>
          <a:lstStyle/>
          <a:p>
            <a:r>
              <a:rPr lang="en-GB" sz="1100" b="0" i="0" u="none" strike="noStrike" dirty="0">
                <a:solidFill>
                  <a:srgbClr val="000000"/>
                </a:solidFill>
                <a:effectLst/>
                <a:latin typeface="Arial" panose="020B0604020202020204" pitchFamily="34" charset="0"/>
              </a:rPr>
              <a:t>*Magnets with magnetic shims</a:t>
            </a:r>
            <a:endParaRPr lang="en-GB" sz="1100" dirty="0"/>
          </a:p>
        </p:txBody>
      </p:sp>
      <p:sp>
        <p:nvSpPr>
          <p:cNvPr id="18" name="TextBox 17">
            <a:extLst>
              <a:ext uri="{FF2B5EF4-FFF2-40B4-BE49-F238E27FC236}">
                <a16:creationId xmlns:a16="http://schemas.microsoft.com/office/drawing/2014/main" id="{9FF62FE6-5FC3-A022-E928-6891DC9658B5}"/>
              </a:ext>
            </a:extLst>
          </p:cNvPr>
          <p:cNvSpPr txBox="1"/>
          <p:nvPr/>
        </p:nvSpPr>
        <p:spPr>
          <a:xfrm>
            <a:off x="609325" y="6189920"/>
            <a:ext cx="4870996" cy="523220"/>
          </a:xfrm>
          <a:prstGeom prst="rect">
            <a:avLst/>
          </a:prstGeom>
          <a:solidFill>
            <a:schemeClr val="accent6">
              <a:lumMod val="20000"/>
              <a:lumOff val="80000"/>
            </a:schemeClr>
          </a:solidFill>
          <a:ln>
            <a:solidFill>
              <a:schemeClr val="accent6"/>
            </a:solidFill>
          </a:ln>
        </p:spPr>
        <p:txBody>
          <a:bodyPr wrap="square">
            <a:spAutoFit/>
          </a:bodyPr>
          <a:lstStyle/>
          <a:p>
            <a:pPr algn="ctr"/>
            <a:r>
              <a:rPr lang="en-GB" sz="1400" dirty="0"/>
              <a:t>See M. Giovannozzi (</a:t>
            </a:r>
            <a:r>
              <a:rPr lang="en-GB" sz="1400" dirty="0">
                <a:solidFill>
                  <a:schemeClr val="bg2"/>
                </a:solidFill>
                <a:hlinkClick r:id="rId3">
                  <a:extLst>
                    <a:ext uri="{A12FA001-AC4F-418D-AE19-62706E023703}">
                      <ahyp:hlinkClr xmlns:ahyp="http://schemas.microsoft.com/office/drawing/2018/hyperlinkcolor" val="tx"/>
                    </a:ext>
                  </a:extLst>
                </a:hlinkClick>
              </a:rPr>
              <a:t>WEP5069</a:t>
            </a:r>
            <a:r>
              <a:rPr lang="en-GB" sz="1400" dirty="0"/>
              <a:t>),</a:t>
            </a:r>
            <a:r>
              <a:rPr lang="en-GB" sz="1400" b="0" i="0" u="none" strike="noStrike" dirty="0">
                <a:effectLst/>
              </a:rPr>
              <a:t> M. Bonora</a:t>
            </a:r>
            <a:r>
              <a:rPr lang="en-GB" sz="1400" dirty="0"/>
              <a:t> (</a:t>
            </a:r>
            <a:r>
              <a:rPr lang="en-GB" sz="1400" dirty="0">
                <a:solidFill>
                  <a:schemeClr val="bg2"/>
                </a:solidFill>
                <a:hlinkClick r:id="rId4">
                  <a:extLst>
                    <a:ext uri="{A12FA001-AC4F-418D-AE19-62706E023703}">
                      <ahyp:hlinkClr xmlns:ahyp="http://schemas.microsoft.com/office/drawing/2018/hyperlinkcolor" val="tx"/>
                    </a:ext>
                  </a:extLst>
                </a:hlinkClick>
              </a:rPr>
              <a:t>MOP7083</a:t>
            </a:r>
            <a:r>
              <a:rPr lang="en-GB" sz="1400" dirty="0"/>
              <a:t>) and A. Fornara (</a:t>
            </a:r>
            <a:r>
              <a:rPr lang="en-GB" sz="1400" dirty="0">
                <a:solidFill>
                  <a:schemeClr val="bg2"/>
                </a:solidFill>
                <a:hlinkClick r:id="rId5">
                  <a:extLst>
                    <a:ext uri="{A12FA001-AC4F-418D-AE19-62706E023703}">
                      <ahyp:hlinkClr xmlns:ahyp="http://schemas.microsoft.com/office/drawing/2018/hyperlinkcolor" val="tx"/>
                    </a:ext>
                  </a:extLst>
                </a:hlinkClick>
              </a:rPr>
              <a:t>WEP5068</a:t>
            </a:r>
            <a:r>
              <a:rPr lang="en-GB" sz="1400" dirty="0"/>
              <a:t>) </a:t>
            </a:r>
          </a:p>
        </p:txBody>
      </p:sp>
    </p:spTree>
    <p:extLst>
      <p:ext uri="{BB962C8B-B14F-4D97-AF65-F5344CB8AC3E}">
        <p14:creationId xmlns:p14="http://schemas.microsoft.com/office/powerpoint/2010/main" val="38059408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09D0C4-13C4-FA6B-3F94-10C4B275EA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F5FFC2-180B-65CA-1CD9-F465D5FD1718}"/>
              </a:ext>
            </a:extLst>
          </p:cNvPr>
          <p:cNvSpPr>
            <a:spLocks noGrp="1"/>
          </p:cNvSpPr>
          <p:nvPr>
            <p:ph type="title"/>
          </p:nvPr>
        </p:nvSpPr>
        <p:spPr/>
        <p:txBody>
          <a:bodyPr/>
          <a:lstStyle/>
          <a:p>
            <a:r>
              <a:rPr lang="en-US" dirty="0"/>
              <a:t>Technology validation – prima for accelerators</a:t>
            </a:r>
            <a:endParaRPr lang="en-GB" dirty="0"/>
          </a:p>
        </p:txBody>
      </p:sp>
      <p:sp>
        <p:nvSpPr>
          <p:cNvPr id="4" name="Footer Placeholder 3">
            <a:extLst>
              <a:ext uri="{FF2B5EF4-FFF2-40B4-BE49-F238E27FC236}">
                <a16:creationId xmlns:a16="http://schemas.microsoft.com/office/drawing/2014/main" id="{2AD29065-B729-05D4-9BA9-6F01DF696A3A}"/>
              </a:ext>
            </a:extLst>
          </p:cNvPr>
          <p:cNvSpPr>
            <a:spLocks noGrp="1"/>
          </p:cNvSpPr>
          <p:nvPr>
            <p:ph type="ftr" sz="quarter" idx="11"/>
          </p:nvPr>
        </p:nvSpPr>
        <p:spPr/>
        <p:txBody>
          <a:bodyPr/>
          <a:lstStyle/>
          <a:p>
            <a:r>
              <a:rPr lang="es-ES"/>
              <a:t>Susana Izquierdo Bermudez, </a:t>
            </a:r>
            <a:r>
              <a:rPr lang="en-US"/>
              <a:t>IPAC2026</a:t>
            </a:r>
            <a:endParaRPr lang="en-GB"/>
          </a:p>
          <a:p>
            <a:endParaRPr lang="en-GB" dirty="0"/>
          </a:p>
        </p:txBody>
      </p:sp>
      <p:sp>
        <p:nvSpPr>
          <p:cNvPr id="5" name="Slide Number Placeholder 4">
            <a:extLst>
              <a:ext uri="{FF2B5EF4-FFF2-40B4-BE49-F238E27FC236}">
                <a16:creationId xmlns:a16="http://schemas.microsoft.com/office/drawing/2014/main" id="{7E907CEE-5C89-5170-C699-F07EB590AE23}"/>
              </a:ext>
            </a:extLst>
          </p:cNvPr>
          <p:cNvSpPr>
            <a:spLocks noGrp="1"/>
          </p:cNvSpPr>
          <p:nvPr>
            <p:ph type="sldNum" sz="quarter" idx="12"/>
          </p:nvPr>
        </p:nvSpPr>
        <p:spPr/>
        <p:txBody>
          <a:bodyPr/>
          <a:lstStyle/>
          <a:p>
            <a:fld id="{BFDCA1C4-9514-7B4F-976F-D92F7E296653}" type="slidenum">
              <a:rPr lang="fr-FR" smtClean="0"/>
              <a:pPr/>
              <a:t>22</a:t>
            </a:fld>
            <a:endParaRPr lang="fr-FR"/>
          </a:p>
        </p:txBody>
      </p:sp>
      <p:pic>
        <p:nvPicPr>
          <p:cNvPr id="6" name="Content Placeholder 5">
            <a:extLst>
              <a:ext uri="{FF2B5EF4-FFF2-40B4-BE49-F238E27FC236}">
                <a16:creationId xmlns:a16="http://schemas.microsoft.com/office/drawing/2014/main" id="{C4A11A63-3E0D-9E3D-F673-AF9BFA344679}"/>
              </a:ext>
            </a:extLst>
          </p:cNvPr>
          <p:cNvPicPr>
            <a:picLocks noChangeAspect="1"/>
          </p:cNvPicPr>
          <p:nvPr/>
        </p:nvPicPr>
        <p:blipFill>
          <a:blip r:embed="rId2"/>
          <a:stretch>
            <a:fillRect/>
          </a:stretch>
        </p:blipFill>
        <p:spPr>
          <a:xfrm>
            <a:off x="1820394" y="2289926"/>
            <a:ext cx="4558794" cy="3600000"/>
          </a:xfrm>
          <a:prstGeom prst="rect">
            <a:avLst/>
          </a:prstGeom>
          <a:solidFill>
            <a:schemeClr val="bg1"/>
          </a:solidFill>
        </p:spPr>
      </p:pic>
      <p:pic>
        <p:nvPicPr>
          <p:cNvPr id="7" name="Content Placeholder 6" descr="CLIQ_people.png">
            <a:extLst>
              <a:ext uri="{FF2B5EF4-FFF2-40B4-BE49-F238E27FC236}">
                <a16:creationId xmlns:a16="http://schemas.microsoft.com/office/drawing/2014/main" id="{4AC6C3A5-8C06-752C-B59E-00BDA785312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542898" y="2529100"/>
            <a:ext cx="2865470" cy="3020961"/>
          </a:xfrm>
          <a:prstGeom prst="rect">
            <a:avLst/>
          </a:prstGeom>
        </p:spPr>
      </p:pic>
      <p:pic>
        <p:nvPicPr>
          <p:cNvPr id="8" name="Picture 7" descr="CLIQ.png">
            <a:extLst>
              <a:ext uri="{FF2B5EF4-FFF2-40B4-BE49-F238E27FC236}">
                <a16:creationId xmlns:a16="http://schemas.microsoft.com/office/drawing/2014/main" id="{27F9EC95-44BC-DE77-65E0-859826416FF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45532" y="4469173"/>
            <a:ext cx="1373462" cy="808645"/>
          </a:xfrm>
          <a:prstGeom prst="rect">
            <a:avLst/>
          </a:prstGeom>
        </p:spPr>
      </p:pic>
      <p:sp>
        <p:nvSpPr>
          <p:cNvPr id="13" name="Content Placeholder 8">
            <a:extLst>
              <a:ext uri="{FF2B5EF4-FFF2-40B4-BE49-F238E27FC236}">
                <a16:creationId xmlns:a16="http://schemas.microsoft.com/office/drawing/2014/main" id="{94814137-2B25-B74F-45F6-5F02D4450727}"/>
              </a:ext>
            </a:extLst>
          </p:cNvPr>
          <p:cNvSpPr txBox="1">
            <a:spLocks/>
          </p:cNvSpPr>
          <p:nvPr/>
        </p:nvSpPr>
        <p:spPr>
          <a:xfrm>
            <a:off x="534840" y="1154672"/>
            <a:ext cx="10436844" cy="2625117"/>
          </a:xfrm>
          <a:prstGeom prst="rect">
            <a:avLst/>
          </a:prstGeom>
        </p:spPr>
        <p:txBody>
          <a:bodyPr vert="horz" lIns="0" tIns="0" rIns="0" bIns="0" rtlCol="0">
            <a:normAutofit/>
          </a:bodyPr>
          <a:lstStyle>
            <a:lvl1pPr marL="342900" indent="-342900" algn="l" defTabSz="457200" rtl="0" eaLnBrk="1" latinLnBrk="0" hangingPunct="1">
              <a:spcBef>
                <a:spcPct val="20000"/>
              </a:spcBef>
              <a:buClr>
                <a:schemeClr val="accent6"/>
              </a:buClr>
              <a:buFont typeface="Wingdings" charset="2"/>
              <a:buChar char="§"/>
              <a:defRPr sz="2800" kern="1200">
                <a:solidFill>
                  <a:schemeClr val="tx1"/>
                </a:solidFill>
                <a:latin typeface="+mn-lt"/>
                <a:ea typeface="+mn-ea"/>
                <a:cs typeface="+mn-cs"/>
              </a:defRPr>
            </a:lvl1pPr>
            <a:lvl2pPr marL="742950" indent="-285750" algn="l" defTabSz="457200" rtl="0" eaLnBrk="1" latinLnBrk="0" hangingPunct="1">
              <a:spcBef>
                <a:spcPct val="20000"/>
              </a:spcBef>
              <a:buClr>
                <a:schemeClr val="accent6"/>
              </a:buClr>
              <a:buFont typeface="Wingdings" charset="2"/>
              <a:buChar char="§"/>
              <a:defRPr sz="2400" kern="1200">
                <a:solidFill>
                  <a:schemeClr val="tx1"/>
                </a:solidFill>
                <a:latin typeface="+mn-lt"/>
                <a:ea typeface="+mn-ea"/>
                <a:cs typeface="+mn-cs"/>
              </a:defRPr>
            </a:lvl2pPr>
            <a:lvl3pPr marL="1143000" indent="-228600" algn="l" defTabSz="457200" rtl="0" eaLnBrk="1" latinLnBrk="0" hangingPunct="1">
              <a:spcBef>
                <a:spcPct val="20000"/>
              </a:spcBef>
              <a:buClr>
                <a:schemeClr val="accent6"/>
              </a:buClr>
              <a:buFont typeface="Wingdings" charset="2"/>
              <a:buChar char="§"/>
              <a:defRPr sz="2000" kern="1200">
                <a:solidFill>
                  <a:schemeClr val="tx1"/>
                </a:solidFill>
                <a:latin typeface="+mn-lt"/>
                <a:ea typeface="+mn-ea"/>
                <a:cs typeface="+mn-cs"/>
              </a:defRPr>
            </a:lvl3pPr>
            <a:lvl4pPr marL="1600200" indent="-228600" algn="l" defTabSz="457200" rtl="0" eaLnBrk="1" latinLnBrk="0" hangingPunct="1">
              <a:spcBef>
                <a:spcPct val="20000"/>
              </a:spcBef>
              <a:buClr>
                <a:schemeClr val="accent6"/>
              </a:buClr>
              <a:buFont typeface="Wingdings" charset="2"/>
              <a:buChar char="§"/>
              <a:defRPr sz="1800" kern="1200">
                <a:solidFill>
                  <a:schemeClr val="tx1"/>
                </a:solidFill>
                <a:latin typeface="+mn-lt"/>
                <a:ea typeface="+mn-ea"/>
                <a:cs typeface="+mn-cs"/>
              </a:defRPr>
            </a:lvl4pPr>
            <a:lvl5pPr marL="2057400" indent="-228600" algn="l" defTabSz="457200" rtl="0" eaLnBrk="1" latinLnBrk="0" hangingPunct="1">
              <a:spcBef>
                <a:spcPct val="20000"/>
              </a:spcBef>
              <a:buClr>
                <a:schemeClr val="accent6"/>
              </a:buClr>
              <a:buFont typeface="Wingdings" charset="2"/>
              <a:buChar char="§"/>
              <a:defRPr sz="16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just"/>
            <a:r>
              <a:rPr lang="en-US" sz="1600" dirty="0"/>
              <a:t>First time implementation in an accelerator of CLIQ (Coupling Losses Induced Quench)</a:t>
            </a:r>
          </a:p>
          <a:p>
            <a:pPr lvl="1"/>
            <a:r>
              <a:rPr lang="en-US" sz="1400" dirty="0"/>
              <a:t>This system is based on injecting in the magnet coils two opposite impulses of current via a capacitor. The mechanism is the heating due to </a:t>
            </a:r>
            <a:r>
              <a:rPr lang="en-US" sz="1400" dirty="0" err="1"/>
              <a:t>interfilament</a:t>
            </a:r>
            <a:r>
              <a:rPr lang="en-US" sz="1400" dirty="0"/>
              <a:t> coupling losses induced by the variation of the field</a:t>
            </a:r>
          </a:p>
          <a:p>
            <a:pPr lvl="1" algn="just"/>
            <a:r>
              <a:rPr lang="en-US" sz="1400" dirty="0"/>
              <a:t>In combination with QH, provides a redundant protection system. In the case of MQXF, it reduces the quench load by 20 % at high current, decreasing the hot spot temperature by</a:t>
            </a:r>
            <a:r>
              <a:rPr lang="fr-CH" sz="1400" dirty="0">
                <a:sym typeface="Symbol"/>
              </a:rPr>
              <a:t></a:t>
            </a:r>
            <a:r>
              <a:rPr lang="en-US" sz="1400" dirty="0"/>
              <a:t> 100 K.</a:t>
            </a:r>
          </a:p>
          <a:p>
            <a:pPr marL="457200" lvl="1" indent="0">
              <a:buNone/>
            </a:pPr>
            <a:endParaRPr lang="en-US" sz="1600" dirty="0"/>
          </a:p>
          <a:p>
            <a:pPr lvl="1"/>
            <a:endParaRPr lang="en-US" sz="1600" dirty="0"/>
          </a:p>
        </p:txBody>
      </p:sp>
      <p:sp>
        <p:nvSpPr>
          <p:cNvPr id="16" name="Content Placeholder 8">
            <a:extLst>
              <a:ext uri="{FF2B5EF4-FFF2-40B4-BE49-F238E27FC236}">
                <a16:creationId xmlns:a16="http://schemas.microsoft.com/office/drawing/2014/main" id="{16AB18D0-A8D5-B116-6BA9-D6024D2AD9D0}"/>
              </a:ext>
            </a:extLst>
          </p:cNvPr>
          <p:cNvSpPr txBox="1">
            <a:spLocks/>
          </p:cNvSpPr>
          <p:nvPr/>
        </p:nvSpPr>
        <p:spPr>
          <a:xfrm>
            <a:off x="3503712" y="6098344"/>
            <a:ext cx="4032448" cy="268703"/>
          </a:xfrm>
          <a:prstGeom prst="rect">
            <a:avLst/>
          </a:prstGeom>
        </p:spPr>
        <p:txBody>
          <a:bodyPr vert="horz" lIns="0" tIns="0" rIns="0" bIns="0" rtlCol="0">
            <a:normAutofit/>
          </a:bodyPr>
          <a:lstStyle>
            <a:lvl1pPr marL="342900" indent="-342900" algn="l" defTabSz="457200" rtl="0" eaLnBrk="1" latinLnBrk="0" hangingPunct="1">
              <a:spcBef>
                <a:spcPct val="20000"/>
              </a:spcBef>
              <a:buClr>
                <a:schemeClr val="accent6"/>
              </a:buClr>
              <a:buFont typeface="Wingdings" charset="2"/>
              <a:buChar char="§"/>
              <a:defRPr sz="2800" kern="1200">
                <a:solidFill>
                  <a:schemeClr val="tx1"/>
                </a:solidFill>
                <a:latin typeface="+mn-lt"/>
                <a:ea typeface="+mn-ea"/>
                <a:cs typeface="+mn-cs"/>
              </a:defRPr>
            </a:lvl1pPr>
            <a:lvl2pPr marL="742950" indent="-285750" algn="l" defTabSz="457200" rtl="0" eaLnBrk="1" latinLnBrk="0" hangingPunct="1">
              <a:spcBef>
                <a:spcPct val="20000"/>
              </a:spcBef>
              <a:buClr>
                <a:schemeClr val="accent6"/>
              </a:buClr>
              <a:buFont typeface="Wingdings" charset="2"/>
              <a:buChar char="§"/>
              <a:defRPr sz="2400" kern="1200">
                <a:solidFill>
                  <a:schemeClr val="tx1"/>
                </a:solidFill>
                <a:latin typeface="+mn-lt"/>
                <a:ea typeface="+mn-ea"/>
                <a:cs typeface="+mn-cs"/>
              </a:defRPr>
            </a:lvl2pPr>
            <a:lvl3pPr marL="1143000" indent="-228600" algn="l" defTabSz="457200" rtl="0" eaLnBrk="1" latinLnBrk="0" hangingPunct="1">
              <a:spcBef>
                <a:spcPct val="20000"/>
              </a:spcBef>
              <a:buClr>
                <a:schemeClr val="accent6"/>
              </a:buClr>
              <a:buFont typeface="Wingdings" charset="2"/>
              <a:buChar char="§"/>
              <a:defRPr sz="2000" kern="1200">
                <a:solidFill>
                  <a:schemeClr val="tx1"/>
                </a:solidFill>
                <a:latin typeface="+mn-lt"/>
                <a:ea typeface="+mn-ea"/>
                <a:cs typeface="+mn-cs"/>
              </a:defRPr>
            </a:lvl3pPr>
            <a:lvl4pPr marL="1600200" indent="-228600" algn="l" defTabSz="457200" rtl="0" eaLnBrk="1" latinLnBrk="0" hangingPunct="1">
              <a:spcBef>
                <a:spcPct val="20000"/>
              </a:spcBef>
              <a:buClr>
                <a:schemeClr val="accent6"/>
              </a:buClr>
              <a:buFont typeface="Wingdings" charset="2"/>
              <a:buChar char="§"/>
              <a:defRPr sz="1800" kern="1200">
                <a:solidFill>
                  <a:schemeClr val="tx1"/>
                </a:solidFill>
                <a:latin typeface="+mn-lt"/>
                <a:ea typeface="+mn-ea"/>
                <a:cs typeface="+mn-cs"/>
              </a:defRPr>
            </a:lvl4pPr>
            <a:lvl5pPr marL="2057400" indent="-228600" algn="l" defTabSz="457200" rtl="0" eaLnBrk="1" latinLnBrk="0" hangingPunct="1">
              <a:spcBef>
                <a:spcPct val="20000"/>
              </a:spcBef>
              <a:buClr>
                <a:schemeClr val="accent6"/>
              </a:buClr>
              <a:buFont typeface="Wingdings" charset="2"/>
              <a:buChar char="§"/>
              <a:defRPr sz="16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just">
              <a:buNone/>
            </a:pPr>
            <a:r>
              <a:rPr lang="en-US" sz="1400" dirty="0">
                <a:solidFill>
                  <a:srgbClr val="00B050"/>
                </a:solidFill>
                <a:latin typeface="+mj-lt"/>
              </a:rPr>
              <a:t>E. Ravaioli et al, </a:t>
            </a:r>
            <a:r>
              <a:rPr lang="en-GB" sz="1400" dirty="0">
                <a:solidFill>
                  <a:srgbClr val="00B050"/>
                </a:solidFill>
                <a:latin typeface="+mj-lt"/>
                <a:hlinkClick r:id="rId5">
                  <a:extLst>
                    <a:ext uri="{A12FA001-AC4F-418D-AE19-62706E023703}">
                      <ahyp:hlinkClr xmlns:ahyp="http://schemas.microsoft.com/office/drawing/2018/hyperlinkcolor" val="tx"/>
                    </a:ext>
                  </a:extLst>
                </a:hlinkClick>
              </a:rPr>
              <a:t>DOI 10.3990/1.9789036539081</a:t>
            </a:r>
            <a:endParaRPr lang="en-US" sz="1400" dirty="0">
              <a:solidFill>
                <a:srgbClr val="00B050"/>
              </a:solidFill>
              <a:latin typeface="+mj-lt"/>
            </a:endParaRPr>
          </a:p>
        </p:txBody>
      </p:sp>
    </p:spTree>
    <p:extLst>
      <p:ext uri="{BB962C8B-B14F-4D97-AF65-F5344CB8AC3E}">
        <p14:creationId xmlns:p14="http://schemas.microsoft.com/office/powerpoint/2010/main" val="4120521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C8776-65DC-1D7A-1751-395DDBDD7F2E}"/>
              </a:ext>
            </a:extLst>
          </p:cNvPr>
          <p:cNvSpPr>
            <a:spLocks noGrp="1"/>
          </p:cNvSpPr>
          <p:nvPr>
            <p:ph type="title"/>
          </p:nvPr>
        </p:nvSpPr>
        <p:spPr/>
        <p:txBody>
          <a:bodyPr/>
          <a:lstStyle/>
          <a:p>
            <a:r>
              <a:rPr lang="en-US" dirty="0"/>
              <a:t>Technology validation – prima for accelerators</a:t>
            </a:r>
            <a:endParaRPr lang="en-GB" dirty="0"/>
          </a:p>
        </p:txBody>
      </p:sp>
      <p:graphicFrame>
        <p:nvGraphicFramePr>
          <p:cNvPr id="6" name="Content Placeholder 5">
            <a:extLst>
              <a:ext uri="{FF2B5EF4-FFF2-40B4-BE49-F238E27FC236}">
                <a16:creationId xmlns:a16="http://schemas.microsoft.com/office/drawing/2014/main" id="{2D17FF5E-B736-A548-1475-B6876AA21B1B}"/>
              </a:ext>
            </a:extLst>
          </p:cNvPr>
          <p:cNvGraphicFramePr>
            <a:graphicFrameLocks noGrp="1"/>
          </p:cNvGraphicFramePr>
          <p:nvPr>
            <p:ph idx="1"/>
            <p:extLst>
              <p:ext uri="{D42A27DB-BD31-4B8C-83A1-F6EECF244321}">
                <p14:modId xmlns:p14="http://schemas.microsoft.com/office/powerpoint/2010/main" val="3008348490"/>
              </p:ext>
            </p:extLst>
          </p:nvPr>
        </p:nvGraphicFramePr>
        <p:xfrm>
          <a:off x="5043166" y="1499043"/>
          <a:ext cx="7053390" cy="4449594"/>
        </p:xfrm>
        <a:graphic>
          <a:graphicData uri="http://schemas.openxmlformats.org/drawingml/2006/table">
            <a:tbl>
              <a:tblPr firstRow="1" bandRow="1">
                <a:tableStyleId>{5940675A-B579-460E-94D1-54222C63F5DA}</a:tableStyleId>
              </a:tblPr>
              <a:tblGrid>
                <a:gridCol w="1081405">
                  <a:extLst>
                    <a:ext uri="{9D8B030D-6E8A-4147-A177-3AD203B41FA5}">
                      <a16:colId xmlns:a16="http://schemas.microsoft.com/office/drawing/2014/main" val="1765859465"/>
                    </a:ext>
                  </a:extLst>
                </a:gridCol>
                <a:gridCol w="1059180">
                  <a:extLst>
                    <a:ext uri="{9D8B030D-6E8A-4147-A177-3AD203B41FA5}">
                      <a16:colId xmlns:a16="http://schemas.microsoft.com/office/drawing/2014/main" val="2897208175"/>
                    </a:ext>
                  </a:extLst>
                </a:gridCol>
                <a:gridCol w="1313180">
                  <a:extLst>
                    <a:ext uri="{9D8B030D-6E8A-4147-A177-3AD203B41FA5}">
                      <a16:colId xmlns:a16="http://schemas.microsoft.com/office/drawing/2014/main" val="3959306973"/>
                    </a:ext>
                  </a:extLst>
                </a:gridCol>
                <a:gridCol w="1246505">
                  <a:extLst>
                    <a:ext uri="{9D8B030D-6E8A-4147-A177-3AD203B41FA5}">
                      <a16:colId xmlns:a16="http://schemas.microsoft.com/office/drawing/2014/main" val="419834028"/>
                    </a:ext>
                  </a:extLst>
                </a:gridCol>
                <a:gridCol w="971867">
                  <a:extLst>
                    <a:ext uri="{9D8B030D-6E8A-4147-A177-3AD203B41FA5}">
                      <a16:colId xmlns:a16="http://schemas.microsoft.com/office/drawing/2014/main" val="183284358"/>
                    </a:ext>
                  </a:extLst>
                </a:gridCol>
                <a:gridCol w="1381253">
                  <a:extLst>
                    <a:ext uri="{9D8B030D-6E8A-4147-A177-3AD203B41FA5}">
                      <a16:colId xmlns:a16="http://schemas.microsoft.com/office/drawing/2014/main" val="618506253"/>
                    </a:ext>
                  </a:extLst>
                </a:gridCol>
              </a:tblGrid>
              <a:tr h="621130">
                <a:tc>
                  <a:txBody>
                    <a:bodyPr/>
                    <a:lstStyle/>
                    <a:p>
                      <a:pPr algn="ctr"/>
                      <a:endParaRPr lang="en-GB" sz="1400" dirty="0"/>
                    </a:p>
                  </a:txBody>
                  <a:tcPr anchor="ctr">
                    <a:solidFill>
                      <a:schemeClr val="accent1">
                        <a:lumMod val="20000"/>
                        <a:lumOff val="80000"/>
                      </a:schemeClr>
                    </a:solidFill>
                  </a:tcPr>
                </a:tc>
                <a:tc>
                  <a:txBody>
                    <a:bodyPr/>
                    <a:lstStyle/>
                    <a:p>
                      <a:pPr algn="ctr"/>
                      <a:r>
                        <a:rPr lang="en-US" sz="1400" kern="1200" dirty="0">
                          <a:solidFill>
                            <a:schemeClr val="tx1"/>
                          </a:solidFill>
                          <a:latin typeface="+mn-lt"/>
                          <a:ea typeface="+mn-ea"/>
                          <a:cs typeface="+mn-cs"/>
                        </a:rPr>
                        <a:t>Number of</a:t>
                      </a:r>
                    </a:p>
                    <a:p>
                      <a:pPr algn="ctr"/>
                      <a:r>
                        <a:rPr lang="en-US" sz="1400" kern="1200" dirty="0">
                          <a:solidFill>
                            <a:schemeClr val="tx1"/>
                          </a:solidFill>
                          <a:latin typeface="+mn-lt"/>
                          <a:ea typeface="+mn-ea"/>
                          <a:cs typeface="+mn-cs"/>
                        </a:rPr>
                        <a:t> thermal </a:t>
                      </a:r>
                    </a:p>
                    <a:p>
                      <a:pPr algn="ctr"/>
                      <a:r>
                        <a:rPr lang="en-US" sz="1400" kern="1200" dirty="0">
                          <a:solidFill>
                            <a:schemeClr val="tx1"/>
                          </a:solidFill>
                          <a:latin typeface="+mn-lt"/>
                          <a:ea typeface="+mn-ea"/>
                          <a:cs typeface="+mn-cs"/>
                        </a:rPr>
                        <a:t>cycles</a:t>
                      </a:r>
                      <a:endParaRPr lang="en-GB" sz="1400" kern="1200" dirty="0">
                        <a:solidFill>
                          <a:schemeClr val="tx1"/>
                        </a:solidFill>
                        <a:latin typeface="+mn-lt"/>
                        <a:ea typeface="+mn-ea"/>
                        <a:cs typeface="+mn-cs"/>
                      </a:endParaRPr>
                    </a:p>
                  </a:txBody>
                  <a:tcPr anchor="ctr">
                    <a:solidFill>
                      <a:schemeClr val="accent1">
                        <a:lumMod val="20000"/>
                        <a:lumOff val="80000"/>
                      </a:schemeClr>
                    </a:solidFill>
                  </a:tcPr>
                </a:tc>
                <a:tc>
                  <a:txBody>
                    <a:bodyPr/>
                    <a:lstStyle/>
                    <a:p>
                      <a:pPr algn="ctr"/>
                      <a:r>
                        <a:rPr lang="en-US" sz="1400" kern="1200" dirty="0">
                          <a:solidFill>
                            <a:schemeClr val="tx1"/>
                          </a:solidFill>
                          <a:latin typeface="+mn-lt"/>
                          <a:ea typeface="+mn-ea"/>
                          <a:cs typeface="+mn-cs"/>
                        </a:rPr>
                        <a:t>Number</a:t>
                      </a:r>
                    </a:p>
                    <a:p>
                      <a:pPr algn="ctr"/>
                      <a:r>
                        <a:rPr lang="en-US" sz="1400" kern="1200" dirty="0">
                          <a:solidFill>
                            <a:schemeClr val="tx1"/>
                          </a:solidFill>
                          <a:latin typeface="+mn-lt"/>
                          <a:ea typeface="+mn-ea"/>
                          <a:cs typeface="+mn-cs"/>
                        </a:rPr>
                        <a:t> of quenches </a:t>
                      </a:r>
                    </a:p>
                    <a:p>
                      <a:pPr algn="ctr"/>
                      <a:r>
                        <a:rPr lang="en-US" sz="1400" kern="1200" dirty="0">
                          <a:solidFill>
                            <a:schemeClr val="tx1"/>
                          </a:solidFill>
                          <a:latin typeface="+mn-lt"/>
                          <a:ea typeface="+mn-ea"/>
                          <a:cs typeface="+mn-cs"/>
                        </a:rPr>
                        <a:t>at I ≥ 0.8Inom</a:t>
                      </a:r>
                      <a:endParaRPr lang="en-GB" sz="1400" kern="1200" dirty="0">
                        <a:solidFill>
                          <a:schemeClr val="tx1"/>
                        </a:solidFill>
                        <a:latin typeface="+mn-lt"/>
                        <a:ea typeface="+mn-ea"/>
                        <a:cs typeface="+mn-cs"/>
                      </a:endParaRPr>
                    </a:p>
                  </a:txBody>
                  <a:tcPr anchor="ctr">
                    <a:solidFill>
                      <a:schemeClr val="accent1">
                        <a:lumMod val="20000"/>
                        <a:lumOff val="80000"/>
                      </a:schemeClr>
                    </a:solidFill>
                  </a:tcPr>
                </a:tc>
                <a:tc>
                  <a:txBody>
                    <a:bodyPr/>
                    <a:lstStyle/>
                    <a:p>
                      <a:pPr algn="ctr"/>
                      <a:r>
                        <a:rPr lang="en-US" sz="1400" kern="1200" dirty="0">
                          <a:solidFill>
                            <a:schemeClr val="tx1"/>
                          </a:solidFill>
                          <a:latin typeface="+mn-lt"/>
                          <a:ea typeface="+mn-ea"/>
                          <a:cs typeface="+mn-cs"/>
                        </a:rPr>
                        <a:t>Number </a:t>
                      </a:r>
                    </a:p>
                    <a:p>
                      <a:pPr algn="ctr"/>
                      <a:r>
                        <a:rPr lang="en-US" sz="1400" kern="1200" dirty="0">
                          <a:solidFill>
                            <a:schemeClr val="tx1"/>
                          </a:solidFill>
                          <a:latin typeface="+mn-lt"/>
                          <a:ea typeface="+mn-ea"/>
                          <a:cs typeface="+mn-cs"/>
                        </a:rPr>
                        <a:t>of quenches </a:t>
                      </a:r>
                    </a:p>
                    <a:p>
                      <a:pPr algn="ctr"/>
                      <a:r>
                        <a:rPr lang="en-US" sz="1400" kern="1200" dirty="0">
                          <a:solidFill>
                            <a:schemeClr val="tx1"/>
                          </a:solidFill>
                          <a:latin typeface="+mn-lt"/>
                          <a:ea typeface="+mn-ea"/>
                          <a:cs typeface="+mn-cs"/>
                        </a:rPr>
                        <a:t>at I ≥ Inom</a:t>
                      </a:r>
                      <a:endParaRPr lang="en-GB" sz="1400" kern="1200" dirty="0">
                        <a:solidFill>
                          <a:schemeClr val="tx1"/>
                        </a:solidFill>
                        <a:latin typeface="+mn-lt"/>
                        <a:ea typeface="+mn-ea"/>
                        <a:cs typeface="+mn-cs"/>
                      </a:endParaRPr>
                    </a:p>
                  </a:txBody>
                  <a:tcPr anchor="ctr">
                    <a:solidFill>
                      <a:schemeClr val="accent1">
                        <a:lumMod val="20000"/>
                        <a:lumOff val="80000"/>
                      </a:schemeClr>
                    </a:solidFill>
                  </a:tcPr>
                </a:tc>
                <a:tc>
                  <a:txBody>
                    <a:bodyPr/>
                    <a:lstStyle/>
                    <a:p>
                      <a:pPr algn="ctr"/>
                      <a:r>
                        <a:rPr lang="en-US" sz="1400" kern="1200" dirty="0">
                          <a:solidFill>
                            <a:schemeClr val="tx1"/>
                          </a:solidFill>
                          <a:latin typeface="+mn-lt"/>
                          <a:ea typeface="+mn-ea"/>
                          <a:cs typeface="+mn-cs"/>
                        </a:rPr>
                        <a:t>Number </a:t>
                      </a:r>
                    </a:p>
                    <a:p>
                      <a:pPr algn="ctr"/>
                      <a:r>
                        <a:rPr lang="en-US" sz="1400" kern="1200" dirty="0">
                          <a:solidFill>
                            <a:schemeClr val="tx1"/>
                          </a:solidFill>
                          <a:latin typeface="+mn-lt"/>
                          <a:ea typeface="+mn-ea"/>
                          <a:cs typeface="+mn-cs"/>
                        </a:rPr>
                        <a:t>of cycles </a:t>
                      </a:r>
                    </a:p>
                    <a:p>
                      <a:pPr algn="ctr"/>
                      <a:r>
                        <a:rPr lang="en-US" sz="1400" kern="1200" dirty="0">
                          <a:solidFill>
                            <a:schemeClr val="tx1"/>
                          </a:solidFill>
                          <a:latin typeface="+mn-lt"/>
                          <a:ea typeface="+mn-ea"/>
                          <a:cs typeface="+mn-cs"/>
                        </a:rPr>
                        <a:t>to ≥ Inom</a:t>
                      </a:r>
                      <a:endParaRPr lang="en-GB" sz="1400" kern="1200" dirty="0">
                        <a:solidFill>
                          <a:schemeClr val="tx1"/>
                        </a:solidFill>
                        <a:latin typeface="+mn-lt"/>
                        <a:ea typeface="+mn-ea"/>
                        <a:cs typeface="+mn-cs"/>
                      </a:endParaRPr>
                    </a:p>
                  </a:txBody>
                  <a:tcPr anchor="ctr">
                    <a:solidFill>
                      <a:schemeClr val="accent1">
                        <a:lumMod val="20000"/>
                        <a:lumOff val="80000"/>
                      </a:schemeClr>
                    </a:solidFill>
                  </a:tcPr>
                </a:tc>
                <a:tc>
                  <a:txBody>
                    <a:bodyPr/>
                    <a:lstStyle/>
                    <a:p>
                      <a:pPr algn="ctr"/>
                      <a:r>
                        <a:rPr lang="en-US" sz="1400" kern="1200" dirty="0">
                          <a:solidFill>
                            <a:schemeClr val="tx1"/>
                          </a:solidFill>
                          <a:latin typeface="+mn-lt"/>
                          <a:ea typeface="+mn-ea"/>
                          <a:cs typeface="+mn-cs"/>
                        </a:rPr>
                        <a:t>Time [h]  </a:t>
                      </a:r>
                      <a:endParaRPr lang="en-GB" sz="1400" kern="1200" dirty="0">
                        <a:solidFill>
                          <a:schemeClr val="tx1"/>
                        </a:solidFill>
                        <a:latin typeface="+mn-lt"/>
                        <a:ea typeface="+mn-ea"/>
                        <a:cs typeface="+mn-cs"/>
                      </a:endParaRPr>
                    </a:p>
                    <a:p>
                      <a:pPr algn="ctr"/>
                      <a:r>
                        <a:rPr lang="en-US" sz="1400" kern="1200" dirty="0">
                          <a:solidFill>
                            <a:schemeClr val="tx1"/>
                          </a:solidFill>
                          <a:latin typeface="+mn-lt"/>
                          <a:ea typeface="+mn-ea"/>
                          <a:cs typeface="+mn-cs"/>
                        </a:rPr>
                        <a:t>at I ≥ Inom</a:t>
                      </a:r>
                      <a:endParaRPr lang="en-GB" sz="1400" kern="1200" dirty="0">
                        <a:solidFill>
                          <a:schemeClr val="tx1"/>
                        </a:solidFill>
                        <a:latin typeface="+mn-lt"/>
                        <a:ea typeface="+mn-ea"/>
                        <a:cs typeface="+mn-cs"/>
                      </a:endParaRPr>
                    </a:p>
                  </a:txBody>
                  <a:tcPr anchor="ctr">
                    <a:solidFill>
                      <a:schemeClr val="accent1">
                        <a:lumMod val="20000"/>
                        <a:lumOff val="80000"/>
                      </a:schemeClr>
                    </a:solidFill>
                  </a:tcPr>
                </a:tc>
                <a:extLst>
                  <a:ext uri="{0D108BD9-81ED-4DB2-BD59-A6C34878D82A}">
                    <a16:rowId xmlns:a16="http://schemas.microsoft.com/office/drawing/2014/main" val="3294854936"/>
                  </a:ext>
                </a:extLst>
              </a:tr>
              <a:tr h="314879">
                <a:tc>
                  <a:txBody>
                    <a:bodyPr/>
                    <a:lstStyle/>
                    <a:p>
                      <a:pPr algn="ctr"/>
                      <a:r>
                        <a:rPr lang="en-US" sz="1400" dirty="0"/>
                        <a:t>MQXFBP1</a:t>
                      </a:r>
                      <a:endParaRPr lang="en-GB" sz="1400" dirty="0"/>
                    </a:p>
                  </a:txBody>
                  <a:tcPr anchor="ctr">
                    <a:solidFill>
                      <a:schemeClr val="accent1">
                        <a:lumMod val="20000"/>
                        <a:lumOff val="80000"/>
                      </a:schemeClr>
                    </a:solidFill>
                  </a:tcPr>
                </a:tc>
                <a:tc>
                  <a:txBody>
                    <a:bodyPr/>
                    <a:lstStyle/>
                    <a:p>
                      <a:pPr algn="ctr"/>
                      <a:r>
                        <a:rPr lang="en-US" sz="1400" dirty="0"/>
                        <a:t>2</a:t>
                      </a:r>
                      <a:endParaRPr lang="en-GB" sz="1400" dirty="0"/>
                    </a:p>
                  </a:txBody>
                  <a:tcPr anchor="ctr"/>
                </a:tc>
                <a:tc>
                  <a:txBody>
                    <a:bodyPr/>
                    <a:lstStyle/>
                    <a:p>
                      <a:pPr marL="0" algn="ctr" defTabSz="457200" rtl="0" eaLnBrk="1" fontAlgn="b" latinLnBrk="0" hangingPunct="1"/>
                      <a:r>
                        <a:rPr lang="en-GB" sz="1400" kern="1200" dirty="0">
                          <a:solidFill>
                            <a:schemeClr val="tx1"/>
                          </a:solidFill>
                          <a:latin typeface="+mn-lt"/>
                          <a:ea typeface="+mn-ea"/>
                          <a:cs typeface="+mn-cs"/>
                        </a:rPr>
                        <a:t>21</a:t>
                      </a:r>
                    </a:p>
                  </a:txBody>
                  <a:tcPr marL="6350" marR="6350" marT="6350" marB="0" anchor="ctr"/>
                </a:tc>
                <a:tc>
                  <a:txBody>
                    <a:bodyPr/>
                    <a:lstStyle/>
                    <a:p>
                      <a:pPr marL="0" algn="ctr" defTabSz="457200" rtl="0" eaLnBrk="1" fontAlgn="b" latinLnBrk="0" hangingPunct="1"/>
                      <a:r>
                        <a:rPr lang="en-GB" sz="1400" kern="1200">
                          <a:solidFill>
                            <a:schemeClr val="tx1"/>
                          </a:solidFill>
                          <a:latin typeface="+mn-lt"/>
                          <a:ea typeface="+mn-ea"/>
                          <a:cs typeface="+mn-cs"/>
                        </a:rPr>
                        <a:t>0</a:t>
                      </a:r>
                    </a:p>
                  </a:txBody>
                  <a:tcPr marL="6350" marR="6350" marT="6350" marB="0" anchor="ctr"/>
                </a:tc>
                <a:tc>
                  <a:txBody>
                    <a:bodyPr/>
                    <a:lstStyle/>
                    <a:p>
                      <a:pPr marL="0" algn="ctr" defTabSz="457200" rtl="0" eaLnBrk="1" fontAlgn="b" latinLnBrk="0" hangingPunct="1"/>
                      <a:r>
                        <a:rPr lang="en-GB" sz="1400" kern="1200">
                          <a:solidFill>
                            <a:schemeClr val="tx1"/>
                          </a:solidFill>
                          <a:latin typeface="+mn-lt"/>
                          <a:ea typeface="+mn-ea"/>
                          <a:cs typeface="+mn-cs"/>
                        </a:rPr>
                        <a:t>0</a:t>
                      </a:r>
                    </a:p>
                  </a:txBody>
                  <a:tcPr marL="6350" marR="6350" marT="6350" marB="0" anchor="ctr"/>
                </a:tc>
                <a:tc>
                  <a:txBody>
                    <a:bodyPr/>
                    <a:lstStyle/>
                    <a:p>
                      <a:pPr marL="0" algn="ctr" defTabSz="457200" rtl="0" eaLnBrk="1" fontAlgn="b" latinLnBrk="0" hangingPunct="1"/>
                      <a:r>
                        <a:rPr lang="en-GB" sz="1400" kern="1200">
                          <a:solidFill>
                            <a:schemeClr val="tx1"/>
                          </a:solidFill>
                          <a:latin typeface="+mn-lt"/>
                          <a:ea typeface="+mn-ea"/>
                          <a:cs typeface="+mn-cs"/>
                        </a:rPr>
                        <a:t>0</a:t>
                      </a:r>
                    </a:p>
                  </a:txBody>
                  <a:tcPr marL="6350" marR="6350" marT="6350" marB="0" anchor="ctr"/>
                </a:tc>
                <a:extLst>
                  <a:ext uri="{0D108BD9-81ED-4DB2-BD59-A6C34878D82A}">
                    <a16:rowId xmlns:a16="http://schemas.microsoft.com/office/drawing/2014/main" val="55716461"/>
                  </a:ext>
                </a:extLst>
              </a:tr>
              <a:tr h="314879">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400" dirty="0"/>
                        <a:t>MQXFBP2</a:t>
                      </a:r>
                      <a:endParaRPr lang="en-GB" sz="1400" dirty="0"/>
                    </a:p>
                  </a:txBody>
                  <a:tcPr anchor="ctr">
                    <a:solidFill>
                      <a:schemeClr val="accent1">
                        <a:lumMod val="20000"/>
                        <a:lumOff val="80000"/>
                      </a:schemeClr>
                    </a:solidFill>
                  </a:tcPr>
                </a:tc>
                <a:tc>
                  <a:txBody>
                    <a:bodyPr/>
                    <a:lstStyle/>
                    <a:p>
                      <a:pPr algn="ctr"/>
                      <a:r>
                        <a:rPr lang="en-US" sz="1400" dirty="0"/>
                        <a:t>5</a:t>
                      </a:r>
                      <a:endParaRPr lang="en-GB" sz="1400" dirty="0"/>
                    </a:p>
                  </a:txBody>
                  <a:tcPr anchor="ctr"/>
                </a:tc>
                <a:tc>
                  <a:txBody>
                    <a:bodyPr/>
                    <a:lstStyle/>
                    <a:p>
                      <a:pPr marL="0" algn="ctr" defTabSz="457200" rtl="0" eaLnBrk="1" fontAlgn="b" latinLnBrk="0" hangingPunct="1"/>
                      <a:r>
                        <a:rPr lang="en-GB" sz="1400" kern="1200" dirty="0">
                          <a:solidFill>
                            <a:schemeClr val="tx1"/>
                          </a:solidFill>
                          <a:latin typeface="+mn-lt"/>
                          <a:ea typeface="+mn-ea"/>
                          <a:cs typeface="+mn-cs"/>
                        </a:rPr>
                        <a:t>56</a:t>
                      </a:r>
                    </a:p>
                  </a:txBody>
                  <a:tcPr marL="6350" marR="6350" marT="6350" marB="0" anchor="ctr"/>
                </a:tc>
                <a:tc>
                  <a:txBody>
                    <a:bodyPr/>
                    <a:lstStyle/>
                    <a:p>
                      <a:pPr marL="0" algn="ctr" defTabSz="457200" rtl="0" eaLnBrk="1" fontAlgn="b" latinLnBrk="0" hangingPunct="1"/>
                      <a:r>
                        <a:rPr lang="en-GB" sz="1400" kern="1200">
                          <a:solidFill>
                            <a:schemeClr val="tx1"/>
                          </a:solidFill>
                          <a:latin typeface="+mn-lt"/>
                          <a:ea typeface="+mn-ea"/>
                          <a:cs typeface="+mn-cs"/>
                        </a:rPr>
                        <a:t>7</a:t>
                      </a:r>
                    </a:p>
                  </a:txBody>
                  <a:tcPr marL="6350" marR="6350" marT="6350" marB="0" anchor="ctr"/>
                </a:tc>
                <a:tc>
                  <a:txBody>
                    <a:bodyPr/>
                    <a:lstStyle/>
                    <a:p>
                      <a:pPr marL="0" algn="ctr" defTabSz="457200" rtl="0" eaLnBrk="1" fontAlgn="b" latinLnBrk="0" hangingPunct="1"/>
                      <a:r>
                        <a:rPr lang="en-GB" sz="1400" kern="1200">
                          <a:solidFill>
                            <a:schemeClr val="tx1"/>
                          </a:solidFill>
                          <a:latin typeface="+mn-lt"/>
                          <a:ea typeface="+mn-ea"/>
                          <a:cs typeface="+mn-cs"/>
                        </a:rPr>
                        <a:t>17</a:t>
                      </a:r>
                    </a:p>
                  </a:txBody>
                  <a:tcPr marL="6350" marR="6350" marT="6350" marB="0" anchor="ctr"/>
                </a:tc>
                <a:tc>
                  <a:txBody>
                    <a:bodyPr/>
                    <a:lstStyle/>
                    <a:p>
                      <a:pPr marL="0" algn="ctr" defTabSz="457200" rtl="0" eaLnBrk="1" fontAlgn="b" latinLnBrk="0" hangingPunct="1"/>
                      <a:r>
                        <a:rPr lang="en-GB" sz="1400" kern="1200">
                          <a:solidFill>
                            <a:schemeClr val="tx1"/>
                          </a:solidFill>
                          <a:latin typeface="+mn-lt"/>
                          <a:ea typeface="+mn-ea"/>
                          <a:cs typeface="+mn-cs"/>
                        </a:rPr>
                        <a:t>14</a:t>
                      </a:r>
                    </a:p>
                  </a:txBody>
                  <a:tcPr marL="6350" marR="6350" marT="6350" marB="0" anchor="ctr"/>
                </a:tc>
                <a:extLst>
                  <a:ext uri="{0D108BD9-81ED-4DB2-BD59-A6C34878D82A}">
                    <a16:rowId xmlns:a16="http://schemas.microsoft.com/office/drawing/2014/main" val="258510050"/>
                  </a:ext>
                </a:extLst>
              </a:tr>
              <a:tr h="314879">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400" dirty="0"/>
                        <a:t>MQXFBP3</a:t>
                      </a:r>
                      <a:endParaRPr lang="en-GB" sz="1400" dirty="0"/>
                    </a:p>
                  </a:txBody>
                  <a:tcPr anchor="ctr">
                    <a:solidFill>
                      <a:schemeClr val="accent1">
                        <a:lumMod val="20000"/>
                        <a:lumOff val="80000"/>
                      </a:schemeClr>
                    </a:solidFill>
                  </a:tcPr>
                </a:tc>
                <a:tc>
                  <a:txBody>
                    <a:bodyPr/>
                    <a:lstStyle/>
                    <a:p>
                      <a:pPr algn="ctr"/>
                      <a:r>
                        <a:rPr lang="en-US" sz="1400" dirty="0"/>
                        <a:t>4</a:t>
                      </a:r>
                      <a:endParaRPr lang="en-GB" sz="1400" dirty="0"/>
                    </a:p>
                  </a:txBody>
                  <a:tcPr anchor="ctr"/>
                </a:tc>
                <a:tc>
                  <a:txBody>
                    <a:bodyPr/>
                    <a:lstStyle/>
                    <a:p>
                      <a:pPr marL="0" algn="ctr" defTabSz="457200" rtl="0" eaLnBrk="1" fontAlgn="b" latinLnBrk="0" hangingPunct="1"/>
                      <a:r>
                        <a:rPr lang="en-GB" sz="1400" kern="1200">
                          <a:solidFill>
                            <a:schemeClr val="tx1"/>
                          </a:solidFill>
                          <a:latin typeface="+mn-lt"/>
                          <a:ea typeface="+mn-ea"/>
                          <a:cs typeface="+mn-cs"/>
                        </a:rPr>
                        <a:t>26</a:t>
                      </a:r>
                    </a:p>
                  </a:txBody>
                  <a:tcPr marL="6350" marR="6350" marT="6350" marB="0" anchor="ctr"/>
                </a:tc>
                <a:tc>
                  <a:txBody>
                    <a:bodyPr/>
                    <a:lstStyle/>
                    <a:p>
                      <a:pPr marL="0" algn="ctr" defTabSz="457200" rtl="0" eaLnBrk="1" fontAlgn="b" latinLnBrk="0" hangingPunct="1"/>
                      <a:r>
                        <a:rPr lang="en-GB" sz="1400" kern="1200" dirty="0">
                          <a:solidFill>
                            <a:schemeClr val="tx1"/>
                          </a:solidFill>
                          <a:latin typeface="+mn-lt"/>
                          <a:ea typeface="+mn-ea"/>
                          <a:cs typeface="+mn-cs"/>
                        </a:rPr>
                        <a:t>10</a:t>
                      </a:r>
                    </a:p>
                  </a:txBody>
                  <a:tcPr marL="6350" marR="6350" marT="6350" marB="0" anchor="ctr"/>
                </a:tc>
                <a:tc>
                  <a:txBody>
                    <a:bodyPr/>
                    <a:lstStyle/>
                    <a:p>
                      <a:pPr marL="0" algn="ctr" defTabSz="457200" rtl="0" eaLnBrk="1" fontAlgn="b" latinLnBrk="0" hangingPunct="1"/>
                      <a:r>
                        <a:rPr lang="en-GB" sz="1400" kern="1200">
                          <a:solidFill>
                            <a:schemeClr val="tx1"/>
                          </a:solidFill>
                          <a:latin typeface="+mn-lt"/>
                          <a:ea typeface="+mn-ea"/>
                          <a:cs typeface="+mn-cs"/>
                        </a:rPr>
                        <a:t>70</a:t>
                      </a:r>
                    </a:p>
                  </a:txBody>
                  <a:tcPr marL="6350" marR="6350" marT="6350" marB="0" anchor="ctr"/>
                </a:tc>
                <a:tc>
                  <a:txBody>
                    <a:bodyPr/>
                    <a:lstStyle/>
                    <a:p>
                      <a:pPr marL="0" algn="ctr" defTabSz="457200" rtl="0" eaLnBrk="1" fontAlgn="b" latinLnBrk="0" hangingPunct="1"/>
                      <a:r>
                        <a:rPr lang="en-GB" sz="1400" kern="1200">
                          <a:solidFill>
                            <a:schemeClr val="tx1"/>
                          </a:solidFill>
                          <a:latin typeface="+mn-lt"/>
                          <a:ea typeface="+mn-ea"/>
                          <a:cs typeface="+mn-cs"/>
                        </a:rPr>
                        <a:t>44</a:t>
                      </a:r>
                    </a:p>
                  </a:txBody>
                  <a:tcPr marL="6350" marR="6350" marT="6350" marB="0" anchor="ctr"/>
                </a:tc>
                <a:extLst>
                  <a:ext uri="{0D108BD9-81ED-4DB2-BD59-A6C34878D82A}">
                    <a16:rowId xmlns:a16="http://schemas.microsoft.com/office/drawing/2014/main" val="1542889917"/>
                  </a:ext>
                </a:extLst>
              </a:tr>
              <a:tr h="314879">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400" dirty="0"/>
                        <a:t>MQXFB02</a:t>
                      </a:r>
                      <a:endParaRPr lang="en-GB" sz="1400" dirty="0"/>
                    </a:p>
                  </a:txBody>
                  <a:tcPr anchor="ctr">
                    <a:solidFill>
                      <a:schemeClr val="accent1">
                        <a:lumMod val="20000"/>
                        <a:lumOff val="80000"/>
                      </a:schemeClr>
                    </a:solidFill>
                  </a:tcPr>
                </a:tc>
                <a:tc>
                  <a:txBody>
                    <a:bodyPr/>
                    <a:lstStyle/>
                    <a:p>
                      <a:pPr algn="ctr"/>
                      <a:r>
                        <a:rPr lang="en-US" sz="1400" dirty="0"/>
                        <a:t>4</a:t>
                      </a:r>
                      <a:endParaRPr lang="en-GB" sz="1400" dirty="0"/>
                    </a:p>
                  </a:txBody>
                  <a:tcPr anchor="ctr"/>
                </a:tc>
                <a:tc>
                  <a:txBody>
                    <a:bodyPr/>
                    <a:lstStyle/>
                    <a:p>
                      <a:pPr marL="0" algn="ctr" defTabSz="457200" rtl="0" eaLnBrk="1" fontAlgn="b" latinLnBrk="0" hangingPunct="1"/>
                      <a:r>
                        <a:rPr lang="en-GB" sz="1400" kern="1200" dirty="0">
                          <a:solidFill>
                            <a:schemeClr val="tx1"/>
                          </a:solidFill>
                          <a:latin typeface="+mn-lt"/>
                          <a:ea typeface="+mn-ea"/>
                          <a:cs typeface="+mn-cs"/>
                        </a:rPr>
                        <a:t>43</a:t>
                      </a:r>
                    </a:p>
                  </a:txBody>
                  <a:tcPr marL="6350" marR="6350" marT="6350" marB="0" anchor="ctr"/>
                </a:tc>
                <a:tc>
                  <a:txBody>
                    <a:bodyPr/>
                    <a:lstStyle/>
                    <a:p>
                      <a:pPr marL="0" algn="ctr" defTabSz="457200" rtl="0" eaLnBrk="1" fontAlgn="b" latinLnBrk="0" hangingPunct="1"/>
                      <a:r>
                        <a:rPr lang="en-GB" sz="1400" kern="1200" dirty="0">
                          <a:solidFill>
                            <a:schemeClr val="tx1"/>
                          </a:solidFill>
                          <a:latin typeface="+mn-lt"/>
                          <a:ea typeface="+mn-ea"/>
                          <a:cs typeface="+mn-cs"/>
                        </a:rPr>
                        <a:t>36</a:t>
                      </a:r>
                    </a:p>
                  </a:txBody>
                  <a:tcPr marL="6350" marR="6350" marT="6350" marB="0" anchor="ctr"/>
                </a:tc>
                <a:tc>
                  <a:txBody>
                    <a:bodyPr/>
                    <a:lstStyle/>
                    <a:p>
                      <a:pPr marL="0" algn="ctr" defTabSz="457200" rtl="0" eaLnBrk="1" fontAlgn="b" latinLnBrk="0" hangingPunct="1"/>
                      <a:r>
                        <a:rPr lang="en-GB" sz="1400" kern="1200">
                          <a:solidFill>
                            <a:schemeClr val="tx1"/>
                          </a:solidFill>
                          <a:latin typeface="+mn-lt"/>
                          <a:ea typeface="+mn-ea"/>
                          <a:cs typeface="+mn-cs"/>
                        </a:rPr>
                        <a:t>508</a:t>
                      </a:r>
                    </a:p>
                  </a:txBody>
                  <a:tcPr marL="6350" marR="6350" marT="6350" marB="0" anchor="ctr"/>
                </a:tc>
                <a:tc>
                  <a:txBody>
                    <a:bodyPr/>
                    <a:lstStyle/>
                    <a:p>
                      <a:pPr marL="0" algn="ctr" defTabSz="457200" rtl="0" eaLnBrk="1" fontAlgn="b" latinLnBrk="0" hangingPunct="1"/>
                      <a:r>
                        <a:rPr lang="en-GB" sz="1400" kern="1200">
                          <a:solidFill>
                            <a:schemeClr val="tx1"/>
                          </a:solidFill>
                          <a:latin typeface="+mn-lt"/>
                          <a:ea typeface="+mn-ea"/>
                          <a:cs typeface="+mn-cs"/>
                        </a:rPr>
                        <a:t>38</a:t>
                      </a:r>
                    </a:p>
                  </a:txBody>
                  <a:tcPr marL="6350" marR="6350" marT="6350" marB="0" anchor="ctr"/>
                </a:tc>
                <a:extLst>
                  <a:ext uri="{0D108BD9-81ED-4DB2-BD59-A6C34878D82A}">
                    <a16:rowId xmlns:a16="http://schemas.microsoft.com/office/drawing/2014/main" val="3614351352"/>
                  </a:ext>
                </a:extLst>
              </a:tr>
              <a:tr h="314879">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400" dirty="0"/>
                        <a:t>MQXFB03</a:t>
                      </a:r>
                      <a:endParaRPr lang="en-GB" sz="1400" dirty="0"/>
                    </a:p>
                  </a:txBody>
                  <a:tcPr anchor="ctr">
                    <a:solidFill>
                      <a:schemeClr val="accent1">
                        <a:lumMod val="20000"/>
                        <a:lumOff val="80000"/>
                      </a:schemeClr>
                    </a:solidFill>
                  </a:tcPr>
                </a:tc>
                <a:tc>
                  <a:txBody>
                    <a:bodyPr/>
                    <a:lstStyle/>
                    <a:p>
                      <a:pPr algn="ctr"/>
                      <a:r>
                        <a:rPr lang="en-US" sz="1400" dirty="0"/>
                        <a:t>3</a:t>
                      </a:r>
                      <a:endParaRPr lang="en-GB" sz="1400" dirty="0"/>
                    </a:p>
                  </a:txBody>
                  <a:tcPr anchor="ctr"/>
                </a:tc>
                <a:tc>
                  <a:txBody>
                    <a:bodyPr/>
                    <a:lstStyle/>
                    <a:p>
                      <a:pPr marL="0" algn="ctr" defTabSz="457200" rtl="0" eaLnBrk="1" fontAlgn="b" latinLnBrk="0" hangingPunct="1"/>
                      <a:r>
                        <a:rPr lang="en-GB" sz="1400" kern="1200" dirty="0">
                          <a:solidFill>
                            <a:schemeClr val="tx1"/>
                          </a:solidFill>
                          <a:latin typeface="+mn-lt"/>
                          <a:ea typeface="+mn-ea"/>
                          <a:cs typeface="+mn-cs"/>
                        </a:rPr>
                        <a:t>31</a:t>
                      </a:r>
                    </a:p>
                  </a:txBody>
                  <a:tcPr marL="6350" marR="6350" marT="6350" marB="0" anchor="ctr"/>
                </a:tc>
                <a:tc>
                  <a:txBody>
                    <a:bodyPr/>
                    <a:lstStyle/>
                    <a:p>
                      <a:pPr marL="0" algn="ctr" defTabSz="457200" rtl="0" eaLnBrk="1" fontAlgn="b" latinLnBrk="0" hangingPunct="1"/>
                      <a:r>
                        <a:rPr lang="en-GB" sz="1400" kern="1200" dirty="0">
                          <a:solidFill>
                            <a:schemeClr val="tx1"/>
                          </a:solidFill>
                          <a:latin typeface="+mn-lt"/>
                          <a:ea typeface="+mn-ea"/>
                          <a:cs typeface="+mn-cs"/>
                        </a:rPr>
                        <a:t>18</a:t>
                      </a:r>
                    </a:p>
                  </a:txBody>
                  <a:tcPr marL="6350" marR="6350" marT="6350" marB="0" anchor="ctr"/>
                </a:tc>
                <a:tc>
                  <a:txBody>
                    <a:bodyPr/>
                    <a:lstStyle/>
                    <a:p>
                      <a:pPr marL="0" algn="ctr" defTabSz="457200" rtl="0" eaLnBrk="1" fontAlgn="b" latinLnBrk="0" hangingPunct="1"/>
                      <a:r>
                        <a:rPr lang="en-GB" sz="1400" kern="1200" dirty="0">
                          <a:solidFill>
                            <a:schemeClr val="tx1"/>
                          </a:solidFill>
                          <a:latin typeface="+mn-lt"/>
                          <a:ea typeface="+mn-ea"/>
                          <a:cs typeface="+mn-cs"/>
                        </a:rPr>
                        <a:t>50</a:t>
                      </a:r>
                    </a:p>
                  </a:txBody>
                  <a:tcPr marL="6350" marR="6350" marT="6350" marB="0" anchor="ctr"/>
                </a:tc>
                <a:tc>
                  <a:txBody>
                    <a:bodyPr/>
                    <a:lstStyle/>
                    <a:p>
                      <a:pPr marL="0" algn="ctr" defTabSz="457200" rtl="0" eaLnBrk="1" fontAlgn="b" latinLnBrk="0" hangingPunct="1"/>
                      <a:r>
                        <a:rPr lang="en-GB" sz="1400" kern="1200">
                          <a:solidFill>
                            <a:schemeClr val="tx1"/>
                          </a:solidFill>
                          <a:latin typeface="+mn-lt"/>
                          <a:ea typeface="+mn-ea"/>
                          <a:cs typeface="+mn-cs"/>
                        </a:rPr>
                        <a:t>24</a:t>
                      </a:r>
                    </a:p>
                  </a:txBody>
                  <a:tcPr marL="6350" marR="6350" marT="6350" marB="0" anchor="ctr"/>
                </a:tc>
                <a:extLst>
                  <a:ext uri="{0D108BD9-81ED-4DB2-BD59-A6C34878D82A}">
                    <a16:rowId xmlns:a16="http://schemas.microsoft.com/office/drawing/2014/main" val="946515056"/>
                  </a:ext>
                </a:extLst>
              </a:tr>
              <a:tr h="0">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400" dirty="0"/>
                        <a:t>MQXFB04</a:t>
                      </a:r>
                    </a:p>
                  </a:txBody>
                  <a:tcPr anchor="ctr">
                    <a:solidFill>
                      <a:schemeClr val="accent1">
                        <a:lumMod val="20000"/>
                        <a:lumOff val="80000"/>
                      </a:schemeClr>
                    </a:solidFill>
                  </a:tcPr>
                </a:tc>
                <a:tc>
                  <a:txBody>
                    <a:bodyPr/>
                    <a:lstStyle/>
                    <a:p>
                      <a:pPr algn="ctr"/>
                      <a:r>
                        <a:rPr lang="en-US" sz="1400"/>
                        <a:t>2</a:t>
                      </a:r>
                      <a:endParaRPr lang="en-GB" sz="1400" dirty="0"/>
                    </a:p>
                  </a:txBody>
                  <a:tcPr anchor="ctr"/>
                </a:tc>
                <a:tc>
                  <a:txBody>
                    <a:bodyPr/>
                    <a:lstStyle/>
                    <a:p>
                      <a:pPr marL="0" algn="ctr" defTabSz="457200" rtl="0" eaLnBrk="1" fontAlgn="b" latinLnBrk="0" hangingPunct="1"/>
                      <a:r>
                        <a:rPr lang="en-GB" sz="1400" kern="1200" dirty="0">
                          <a:solidFill>
                            <a:schemeClr val="tx1"/>
                          </a:solidFill>
                          <a:latin typeface="+mn-lt"/>
                          <a:ea typeface="+mn-ea"/>
                          <a:cs typeface="+mn-cs"/>
                        </a:rPr>
                        <a:t>12</a:t>
                      </a:r>
                    </a:p>
                  </a:txBody>
                  <a:tcPr marL="6350" marR="6350" marT="6350" marB="0" anchor="ctr"/>
                </a:tc>
                <a:tc>
                  <a:txBody>
                    <a:bodyPr/>
                    <a:lstStyle/>
                    <a:p>
                      <a:pPr marL="0" algn="ctr" defTabSz="457200" rtl="0" eaLnBrk="1" fontAlgn="b" latinLnBrk="0" hangingPunct="1"/>
                      <a:r>
                        <a:rPr lang="en-GB" sz="1400" kern="1200" dirty="0">
                          <a:solidFill>
                            <a:schemeClr val="tx1"/>
                          </a:solidFill>
                          <a:latin typeface="+mn-lt"/>
                          <a:ea typeface="+mn-ea"/>
                          <a:cs typeface="+mn-cs"/>
                        </a:rPr>
                        <a:t>7</a:t>
                      </a:r>
                    </a:p>
                  </a:txBody>
                  <a:tcPr marL="6350" marR="6350" marT="6350" marB="0" anchor="ctr"/>
                </a:tc>
                <a:tc>
                  <a:txBody>
                    <a:bodyPr/>
                    <a:lstStyle/>
                    <a:p>
                      <a:pPr marL="0" algn="ctr" defTabSz="457200" rtl="0" eaLnBrk="1" fontAlgn="b" latinLnBrk="0" hangingPunct="1"/>
                      <a:r>
                        <a:rPr lang="en-GB" sz="1400" kern="1200" dirty="0">
                          <a:solidFill>
                            <a:schemeClr val="tx1"/>
                          </a:solidFill>
                          <a:latin typeface="+mn-lt"/>
                          <a:ea typeface="+mn-ea"/>
                          <a:cs typeface="+mn-cs"/>
                        </a:rPr>
                        <a:t>44</a:t>
                      </a:r>
                    </a:p>
                  </a:txBody>
                  <a:tcPr marL="6350" marR="6350" marT="6350" marB="0" anchor="ctr"/>
                </a:tc>
                <a:tc>
                  <a:txBody>
                    <a:bodyPr/>
                    <a:lstStyle/>
                    <a:p>
                      <a:pPr marL="0" algn="ctr" defTabSz="457200" rtl="0" eaLnBrk="1" fontAlgn="b" latinLnBrk="0" hangingPunct="1"/>
                      <a:r>
                        <a:rPr lang="en-GB" sz="1400" kern="1200" dirty="0">
                          <a:solidFill>
                            <a:schemeClr val="tx1"/>
                          </a:solidFill>
                          <a:latin typeface="+mn-lt"/>
                          <a:ea typeface="+mn-ea"/>
                          <a:cs typeface="+mn-cs"/>
                        </a:rPr>
                        <a:t>28</a:t>
                      </a:r>
                    </a:p>
                  </a:txBody>
                  <a:tcPr marL="6350" marR="6350" marT="6350" marB="0" anchor="ctr"/>
                </a:tc>
                <a:extLst>
                  <a:ext uri="{0D108BD9-81ED-4DB2-BD59-A6C34878D82A}">
                    <a16:rowId xmlns:a16="http://schemas.microsoft.com/office/drawing/2014/main" val="4278989271"/>
                  </a:ext>
                </a:extLst>
              </a:tr>
              <a:tr h="241824">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400" dirty="0"/>
                        <a:t>MQXFB05</a:t>
                      </a:r>
                    </a:p>
                  </a:txBody>
                  <a:tcPr anchor="ctr">
                    <a:solidFill>
                      <a:schemeClr val="accent1">
                        <a:lumMod val="20000"/>
                        <a:lumOff val="80000"/>
                      </a:schemeClr>
                    </a:solidFill>
                  </a:tcPr>
                </a:tc>
                <a:tc>
                  <a:txBody>
                    <a:bodyPr/>
                    <a:lstStyle/>
                    <a:p>
                      <a:pPr algn="ctr"/>
                      <a:r>
                        <a:rPr lang="en-US" sz="1400" dirty="0"/>
                        <a:t>2</a:t>
                      </a:r>
                      <a:endParaRPr lang="en-GB" sz="1400" dirty="0"/>
                    </a:p>
                  </a:txBody>
                  <a:tcPr anchor="ctr"/>
                </a:tc>
                <a:tc>
                  <a:txBody>
                    <a:bodyPr/>
                    <a:lstStyle/>
                    <a:p>
                      <a:pPr marL="0" algn="ctr" defTabSz="457200" rtl="0" eaLnBrk="1" fontAlgn="b" latinLnBrk="0" hangingPunct="1"/>
                      <a:r>
                        <a:rPr lang="en-US" sz="1400" kern="1200" dirty="0">
                          <a:solidFill>
                            <a:schemeClr val="tx1"/>
                          </a:solidFill>
                          <a:latin typeface="+mn-lt"/>
                          <a:ea typeface="+mn-ea"/>
                          <a:cs typeface="+mn-cs"/>
                        </a:rPr>
                        <a:t>12</a:t>
                      </a:r>
                      <a:endParaRPr lang="en-GB" sz="1400" kern="1200" dirty="0">
                        <a:solidFill>
                          <a:schemeClr val="tx1"/>
                        </a:solidFill>
                        <a:latin typeface="+mn-lt"/>
                        <a:ea typeface="+mn-ea"/>
                        <a:cs typeface="+mn-cs"/>
                      </a:endParaRPr>
                    </a:p>
                  </a:txBody>
                  <a:tcPr marL="6350" marR="6350" marT="6350" marB="0" anchor="ctr"/>
                </a:tc>
                <a:tc>
                  <a:txBody>
                    <a:bodyPr/>
                    <a:lstStyle/>
                    <a:p>
                      <a:pPr marL="0" algn="ctr" defTabSz="457200" rtl="0" eaLnBrk="1" fontAlgn="b" latinLnBrk="0" hangingPunct="1"/>
                      <a:r>
                        <a:rPr lang="en-US" sz="1400" kern="1200" dirty="0">
                          <a:solidFill>
                            <a:schemeClr val="tx1"/>
                          </a:solidFill>
                          <a:latin typeface="+mn-lt"/>
                          <a:ea typeface="+mn-ea"/>
                          <a:cs typeface="+mn-cs"/>
                        </a:rPr>
                        <a:t>8</a:t>
                      </a:r>
                      <a:endParaRPr lang="en-GB" sz="1400" kern="1200" dirty="0">
                        <a:solidFill>
                          <a:schemeClr val="tx1"/>
                        </a:solidFill>
                        <a:latin typeface="+mn-lt"/>
                        <a:ea typeface="+mn-ea"/>
                        <a:cs typeface="+mn-cs"/>
                      </a:endParaRPr>
                    </a:p>
                  </a:txBody>
                  <a:tcPr marL="6350" marR="6350" marT="6350" marB="0" anchor="ctr"/>
                </a:tc>
                <a:tc>
                  <a:txBody>
                    <a:bodyPr/>
                    <a:lstStyle/>
                    <a:p>
                      <a:pPr marL="0" algn="ctr" defTabSz="457200" rtl="0" eaLnBrk="1" fontAlgn="b" latinLnBrk="0" hangingPunct="1"/>
                      <a:r>
                        <a:rPr lang="en-US" sz="1400" kern="1200" dirty="0">
                          <a:solidFill>
                            <a:schemeClr val="tx1"/>
                          </a:solidFill>
                          <a:latin typeface="+mn-lt"/>
                          <a:ea typeface="+mn-ea"/>
                          <a:cs typeface="+mn-cs"/>
                        </a:rPr>
                        <a:t>59</a:t>
                      </a:r>
                      <a:endParaRPr lang="en-GB" sz="1400" kern="1200" dirty="0">
                        <a:solidFill>
                          <a:schemeClr val="tx1"/>
                        </a:solidFill>
                        <a:latin typeface="+mn-lt"/>
                        <a:ea typeface="+mn-ea"/>
                        <a:cs typeface="+mn-cs"/>
                      </a:endParaRPr>
                    </a:p>
                  </a:txBody>
                  <a:tcPr marL="6350" marR="6350" marT="6350" marB="0" anchor="ctr"/>
                </a:tc>
                <a:tc>
                  <a:txBody>
                    <a:bodyPr/>
                    <a:lstStyle/>
                    <a:p>
                      <a:pPr marL="0" algn="ctr" defTabSz="457200" rtl="0" eaLnBrk="1" fontAlgn="b" latinLnBrk="0" hangingPunct="1"/>
                      <a:r>
                        <a:rPr lang="en-US" sz="1400" kern="1200" dirty="0">
                          <a:solidFill>
                            <a:schemeClr val="tx1"/>
                          </a:solidFill>
                          <a:latin typeface="+mn-lt"/>
                          <a:ea typeface="+mn-ea"/>
                          <a:cs typeface="+mn-cs"/>
                        </a:rPr>
                        <a:t>148</a:t>
                      </a:r>
                      <a:endParaRPr lang="en-GB" sz="1400" kern="1200" dirty="0">
                        <a:solidFill>
                          <a:schemeClr val="tx1"/>
                        </a:solidFill>
                        <a:latin typeface="+mn-lt"/>
                        <a:ea typeface="+mn-ea"/>
                        <a:cs typeface="+mn-cs"/>
                      </a:endParaRPr>
                    </a:p>
                  </a:txBody>
                  <a:tcPr marL="6350" marR="6350" marT="6350" marB="0" anchor="ctr"/>
                </a:tc>
                <a:extLst>
                  <a:ext uri="{0D108BD9-81ED-4DB2-BD59-A6C34878D82A}">
                    <a16:rowId xmlns:a16="http://schemas.microsoft.com/office/drawing/2014/main" val="3089961379"/>
                  </a:ext>
                </a:extLst>
              </a:tr>
              <a:tr h="178848">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400" dirty="0"/>
                        <a:t>MQXFB06</a:t>
                      </a:r>
                    </a:p>
                  </a:txBody>
                  <a:tcPr anchor="ctr">
                    <a:solidFill>
                      <a:schemeClr val="accent1">
                        <a:lumMod val="20000"/>
                        <a:lumOff val="80000"/>
                      </a:schemeClr>
                    </a:solidFill>
                  </a:tcPr>
                </a:tc>
                <a:tc>
                  <a:txBody>
                    <a:bodyPr/>
                    <a:lstStyle/>
                    <a:p>
                      <a:pPr algn="ctr"/>
                      <a:r>
                        <a:rPr lang="en-US" sz="1400" dirty="0"/>
                        <a:t>2</a:t>
                      </a:r>
                      <a:endParaRPr lang="en-GB" sz="1400" dirty="0"/>
                    </a:p>
                  </a:txBody>
                  <a:tcPr anchor="ctr"/>
                </a:tc>
                <a:tc>
                  <a:txBody>
                    <a:bodyPr/>
                    <a:lstStyle/>
                    <a:p>
                      <a:pPr marL="0" algn="ctr" defTabSz="457200" rtl="0" eaLnBrk="1" fontAlgn="b" latinLnBrk="0" hangingPunct="1"/>
                      <a:r>
                        <a:rPr lang="en-US" sz="1400" kern="1200" dirty="0">
                          <a:solidFill>
                            <a:schemeClr val="tx1"/>
                          </a:solidFill>
                          <a:latin typeface="+mn-lt"/>
                          <a:ea typeface="+mn-ea"/>
                          <a:cs typeface="+mn-cs"/>
                        </a:rPr>
                        <a:t>10</a:t>
                      </a:r>
                      <a:endParaRPr lang="en-GB" sz="1400" kern="1200" dirty="0">
                        <a:solidFill>
                          <a:schemeClr val="tx1"/>
                        </a:solidFill>
                        <a:latin typeface="+mn-lt"/>
                        <a:ea typeface="+mn-ea"/>
                        <a:cs typeface="+mn-cs"/>
                      </a:endParaRPr>
                    </a:p>
                  </a:txBody>
                  <a:tcPr marL="6350" marR="6350" marT="6350" marB="0" anchor="ctr"/>
                </a:tc>
                <a:tc>
                  <a:txBody>
                    <a:bodyPr/>
                    <a:lstStyle/>
                    <a:p>
                      <a:pPr marL="0" algn="ctr" defTabSz="457200" rtl="0" eaLnBrk="1" fontAlgn="b" latinLnBrk="0" hangingPunct="1"/>
                      <a:r>
                        <a:rPr lang="en-US" sz="1400" kern="1200" dirty="0">
                          <a:solidFill>
                            <a:schemeClr val="tx1"/>
                          </a:solidFill>
                          <a:latin typeface="+mn-lt"/>
                          <a:ea typeface="+mn-ea"/>
                          <a:cs typeface="+mn-cs"/>
                        </a:rPr>
                        <a:t>6</a:t>
                      </a:r>
                      <a:endParaRPr lang="en-GB" sz="1400" kern="1200" dirty="0">
                        <a:solidFill>
                          <a:schemeClr val="tx1"/>
                        </a:solidFill>
                        <a:latin typeface="+mn-lt"/>
                        <a:ea typeface="+mn-ea"/>
                        <a:cs typeface="+mn-cs"/>
                      </a:endParaRPr>
                    </a:p>
                  </a:txBody>
                  <a:tcPr marL="6350" marR="6350" marT="6350" marB="0" anchor="ctr"/>
                </a:tc>
                <a:tc>
                  <a:txBody>
                    <a:bodyPr/>
                    <a:lstStyle/>
                    <a:p>
                      <a:pPr marL="0" algn="ctr" defTabSz="457200" rtl="0" eaLnBrk="1" fontAlgn="b" latinLnBrk="0" hangingPunct="1"/>
                      <a:r>
                        <a:rPr lang="en-US" sz="1400" kern="1200" dirty="0">
                          <a:solidFill>
                            <a:schemeClr val="tx1"/>
                          </a:solidFill>
                          <a:latin typeface="+mn-lt"/>
                          <a:ea typeface="+mn-ea"/>
                          <a:cs typeface="+mn-cs"/>
                        </a:rPr>
                        <a:t>54</a:t>
                      </a:r>
                      <a:endParaRPr lang="en-GB" sz="1400" kern="1200" dirty="0">
                        <a:solidFill>
                          <a:schemeClr val="tx1"/>
                        </a:solidFill>
                        <a:latin typeface="+mn-lt"/>
                        <a:ea typeface="+mn-ea"/>
                        <a:cs typeface="+mn-cs"/>
                      </a:endParaRPr>
                    </a:p>
                  </a:txBody>
                  <a:tcPr marL="6350" marR="6350" marT="6350" marB="0" anchor="ctr"/>
                </a:tc>
                <a:tc>
                  <a:txBody>
                    <a:bodyPr/>
                    <a:lstStyle/>
                    <a:p>
                      <a:pPr marL="0" algn="ctr" defTabSz="457200" rtl="0" eaLnBrk="1" fontAlgn="b" latinLnBrk="0" hangingPunct="1"/>
                      <a:r>
                        <a:rPr lang="en-US" sz="1400" kern="1200" dirty="0">
                          <a:solidFill>
                            <a:schemeClr val="tx1"/>
                          </a:solidFill>
                          <a:latin typeface="+mn-lt"/>
                          <a:ea typeface="+mn-ea"/>
                          <a:cs typeface="+mn-cs"/>
                        </a:rPr>
                        <a:t>140</a:t>
                      </a:r>
                      <a:endParaRPr lang="en-GB" sz="1400" kern="1200" dirty="0">
                        <a:solidFill>
                          <a:schemeClr val="tx1"/>
                        </a:solidFill>
                        <a:latin typeface="+mn-lt"/>
                        <a:ea typeface="+mn-ea"/>
                        <a:cs typeface="+mn-cs"/>
                      </a:endParaRPr>
                    </a:p>
                  </a:txBody>
                  <a:tcPr marL="6350" marR="6350" marT="6350" marB="0" anchor="ctr"/>
                </a:tc>
                <a:extLst>
                  <a:ext uri="{0D108BD9-81ED-4DB2-BD59-A6C34878D82A}">
                    <a16:rowId xmlns:a16="http://schemas.microsoft.com/office/drawing/2014/main" val="1976346339"/>
                  </a:ext>
                </a:extLst>
              </a:tr>
              <a:tr h="0">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400" dirty="0"/>
                        <a:t>MQXFB07</a:t>
                      </a:r>
                    </a:p>
                  </a:txBody>
                  <a:tcPr anchor="ctr">
                    <a:solidFill>
                      <a:schemeClr val="accent1">
                        <a:lumMod val="20000"/>
                        <a:lumOff val="80000"/>
                      </a:schemeClr>
                    </a:solidFill>
                  </a:tcPr>
                </a:tc>
                <a:tc>
                  <a:txBody>
                    <a:bodyPr/>
                    <a:lstStyle/>
                    <a:p>
                      <a:pPr algn="ctr" rtl="0" fontAlgn="ctr">
                        <a:buNone/>
                      </a:pPr>
                      <a:r>
                        <a:rPr lang="en-GB" sz="1400" b="0" i="0" u="none" strike="noStrike">
                          <a:solidFill>
                            <a:srgbClr val="000000"/>
                          </a:solidFill>
                          <a:effectLst/>
                          <a:latin typeface="Arial" panose="020B0604020202020204" pitchFamily="34" charset="0"/>
                        </a:rPr>
                        <a:t>2</a:t>
                      </a:r>
                    </a:p>
                  </a:txBody>
                  <a:tcPr marL="9525" marR="9525" marT="9525" marB="0" anchor="ctr"/>
                </a:tc>
                <a:tc>
                  <a:txBody>
                    <a:bodyPr/>
                    <a:lstStyle/>
                    <a:p>
                      <a:pPr algn="ctr" rtl="0" fontAlgn="b">
                        <a:buNone/>
                      </a:pPr>
                      <a:r>
                        <a:rPr lang="en-GB" sz="1400" b="0" i="0" u="none" strike="noStrike">
                          <a:solidFill>
                            <a:srgbClr val="000000"/>
                          </a:solidFill>
                          <a:effectLst/>
                          <a:latin typeface="Arial" panose="020B0604020202020204" pitchFamily="34" charset="0"/>
                        </a:rPr>
                        <a:t>8</a:t>
                      </a:r>
                    </a:p>
                  </a:txBody>
                  <a:tcPr marL="9525" marR="9525" marT="9525" marB="0" anchor="b"/>
                </a:tc>
                <a:tc>
                  <a:txBody>
                    <a:bodyPr/>
                    <a:lstStyle/>
                    <a:p>
                      <a:pPr algn="ctr" rtl="0" fontAlgn="b">
                        <a:buNone/>
                      </a:pPr>
                      <a:r>
                        <a:rPr lang="en-GB" sz="1400" b="0" i="0" u="none" strike="noStrike">
                          <a:solidFill>
                            <a:srgbClr val="000000"/>
                          </a:solidFill>
                          <a:effectLst/>
                          <a:latin typeface="Arial" panose="020B0604020202020204" pitchFamily="34" charset="0"/>
                        </a:rPr>
                        <a:t>3</a:t>
                      </a:r>
                    </a:p>
                  </a:txBody>
                  <a:tcPr marL="9525" marR="9525" marT="9525" marB="0" anchor="b"/>
                </a:tc>
                <a:tc>
                  <a:txBody>
                    <a:bodyPr/>
                    <a:lstStyle/>
                    <a:p>
                      <a:pPr algn="ctr" rtl="0" fontAlgn="b">
                        <a:buNone/>
                      </a:pPr>
                      <a:r>
                        <a:rPr lang="en-GB" sz="1400" b="0" i="0" u="none" strike="noStrike">
                          <a:solidFill>
                            <a:srgbClr val="000000"/>
                          </a:solidFill>
                          <a:effectLst/>
                          <a:latin typeface="Arial" panose="020B0604020202020204" pitchFamily="34" charset="0"/>
                        </a:rPr>
                        <a:t>39</a:t>
                      </a:r>
                    </a:p>
                  </a:txBody>
                  <a:tcPr marL="9525" marR="9525" marT="9525" marB="0" anchor="b"/>
                </a:tc>
                <a:tc>
                  <a:txBody>
                    <a:bodyPr/>
                    <a:lstStyle/>
                    <a:p>
                      <a:pPr algn="ctr" rtl="0" fontAlgn="b">
                        <a:buNone/>
                      </a:pPr>
                      <a:r>
                        <a:rPr lang="en-GB" sz="1400" b="0" i="0" u="none" strike="noStrike" dirty="0">
                          <a:solidFill>
                            <a:srgbClr val="000000"/>
                          </a:solidFill>
                          <a:effectLst/>
                          <a:latin typeface="Arial" panose="020B0604020202020204" pitchFamily="34" charset="0"/>
                        </a:rPr>
                        <a:t>86</a:t>
                      </a:r>
                    </a:p>
                  </a:txBody>
                  <a:tcPr marL="9525" marR="9525" marT="9525" marB="0" anchor="b"/>
                </a:tc>
                <a:extLst>
                  <a:ext uri="{0D108BD9-81ED-4DB2-BD59-A6C34878D82A}">
                    <a16:rowId xmlns:a16="http://schemas.microsoft.com/office/drawing/2014/main" val="2768371785"/>
                  </a:ext>
                </a:extLst>
              </a:tr>
              <a:tr h="152400">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400" dirty="0"/>
                        <a:t>MQXFB08</a:t>
                      </a:r>
                    </a:p>
                  </a:txBody>
                  <a:tcPr anchor="ctr">
                    <a:solidFill>
                      <a:schemeClr val="accent1">
                        <a:lumMod val="20000"/>
                        <a:lumOff val="80000"/>
                      </a:schemeClr>
                    </a:solidFill>
                  </a:tcPr>
                </a:tc>
                <a:tc>
                  <a:txBody>
                    <a:bodyPr/>
                    <a:lstStyle/>
                    <a:p>
                      <a:pPr algn="ctr" rtl="0" fontAlgn="ctr">
                        <a:buNone/>
                      </a:pPr>
                      <a:r>
                        <a:rPr lang="en-GB" sz="1400" b="0" i="0" u="none" strike="noStrike">
                          <a:solidFill>
                            <a:srgbClr val="000000"/>
                          </a:solidFill>
                          <a:effectLst/>
                          <a:latin typeface="Arial" panose="020B0604020202020204" pitchFamily="34" charset="0"/>
                        </a:rPr>
                        <a:t>2</a:t>
                      </a:r>
                    </a:p>
                  </a:txBody>
                  <a:tcPr marL="9525" marR="9525" marT="9525" marB="0" anchor="ctr"/>
                </a:tc>
                <a:tc>
                  <a:txBody>
                    <a:bodyPr/>
                    <a:lstStyle/>
                    <a:p>
                      <a:pPr algn="ctr" rtl="0" fontAlgn="b">
                        <a:buNone/>
                      </a:pPr>
                      <a:r>
                        <a:rPr lang="en-GB" sz="1400" b="0" i="0" u="none" strike="noStrike">
                          <a:solidFill>
                            <a:srgbClr val="000000"/>
                          </a:solidFill>
                          <a:effectLst/>
                          <a:latin typeface="Arial" panose="020B0604020202020204" pitchFamily="34" charset="0"/>
                        </a:rPr>
                        <a:t>15</a:t>
                      </a:r>
                    </a:p>
                  </a:txBody>
                  <a:tcPr marL="9525" marR="9525" marT="9525" marB="0" anchor="b"/>
                </a:tc>
                <a:tc>
                  <a:txBody>
                    <a:bodyPr/>
                    <a:lstStyle/>
                    <a:p>
                      <a:pPr algn="ctr" rtl="0" fontAlgn="b">
                        <a:buNone/>
                      </a:pPr>
                      <a:r>
                        <a:rPr lang="en-GB" sz="1400" b="0" i="0" u="none" strike="noStrike">
                          <a:solidFill>
                            <a:srgbClr val="000000"/>
                          </a:solidFill>
                          <a:effectLst/>
                          <a:latin typeface="Arial" panose="020B0604020202020204" pitchFamily="34" charset="0"/>
                        </a:rPr>
                        <a:t>8</a:t>
                      </a:r>
                    </a:p>
                  </a:txBody>
                  <a:tcPr marL="9525" marR="9525" marT="9525" marB="0" anchor="b"/>
                </a:tc>
                <a:tc>
                  <a:txBody>
                    <a:bodyPr/>
                    <a:lstStyle/>
                    <a:p>
                      <a:pPr algn="ctr" rtl="0" fontAlgn="b">
                        <a:buNone/>
                      </a:pPr>
                      <a:r>
                        <a:rPr lang="en-GB" sz="1400" b="0" i="0" u="none" strike="noStrike">
                          <a:solidFill>
                            <a:srgbClr val="000000"/>
                          </a:solidFill>
                          <a:effectLst/>
                          <a:latin typeface="Arial" panose="020B0604020202020204" pitchFamily="34" charset="0"/>
                        </a:rPr>
                        <a:t>54</a:t>
                      </a:r>
                    </a:p>
                  </a:txBody>
                  <a:tcPr marL="9525" marR="9525" marT="9525" marB="0" anchor="b"/>
                </a:tc>
                <a:tc>
                  <a:txBody>
                    <a:bodyPr/>
                    <a:lstStyle/>
                    <a:p>
                      <a:pPr algn="ctr" rtl="0" fontAlgn="b">
                        <a:buNone/>
                      </a:pPr>
                      <a:r>
                        <a:rPr lang="en-GB" sz="1400" b="0" i="0" u="none" strike="noStrike" dirty="0">
                          <a:solidFill>
                            <a:srgbClr val="000000"/>
                          </a:solidFill>
                          <a:effectLst/>
                          <a:latin typeface="Arial" panose="020B0604020202020204" pitchFamily="34" charset="0"/>
                        </a:rPr>
                        <a:t>137</a:t>
                      </a:r>
                    </a:p>
                  </a:txBody>
                  <a:tcPr marL="9525" marR="9525" marT="9525" marB="0" anchor="b"/>
                </a:tc>
                <a:extLst>
                  <a:ext uri="{0D108BD9-81ED-4DB2-BD59-A6C34878D82A}">
                    <a16:rowId xmlns:a16="http://schemas.microsoft.com/office/drawing/2014/main" val="1802199093"/>
                  </a:ext>
                </a:extLst>
              </a:tr>
              <a:tr h="152400">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400" dirty="0"/>
                        <a:t>MQXFB10</a:t>
                      </a:r>
                    </a:p>
                  </a:txBody>
                  <a:tcPr anchor="ctr">
                    <a:solidFill>
                      <a:schemeClr val="accent1">
                        <a:lumMod val="20000"/>
                        <a:lumOff val="80000"/>
                      </a:schemeClr>
                    </a:solidFill>
                  </a:tcPr>
                </a:tc>
                <a:tc>
                  <a:txBody>
                    <a:bodyPr/>
                    <a:lstStyle/>
                    <a:p>
                      <a:pPr algn="ctr" rtl="0" fontAlgn="ctr">
                        <a:buNone/>
                      </a:pPr>
                      <a:r>
                        <a:rPr lang="en-GB" sz="1400" b="0" i="0" u="none" strike="noStrike">
                          <a:solidFill>
                            <a:srgbClr val="000000"/>
                          </a:solidFill>
                          <a:effectLst/>
                          <a:latin typeface="Arial" panose="020B0604020202020204" pitchFamily="34" charset="0"/>
                        </a:rPr>
                        <a:t>2</a:t>
                      </a:r>
                    </a:p>
                  </a:txBody>
                  <a:tcPr marL="9525" marR="9525" marT="9525" marB="0" anchor="ctr"/>
                </a:tc>
                <a:tc>
                  <a:txBody>
                    <a:bodyPr/>
                    <a:lstStyle/>
                    <a:p>
                      <a:pPr algn="ctr" rtl="0" fontAlgn="b">
                        <a:buNone/>
                      </a:pPr>
                      <a:r>
                        <a:rPr lang="en-GB" sz="1400" b="0" i="0" u="none" strike="noStrike" dirty="0">
                          <a:solidFill>
                            <a:srgbClr val="000000"/>
                          </a:solidFill>
                          <a:effectLst/>
                          <a:latin typeface="Arial" panose="020B0604020202020204" pitchFamily="34" charset="0"/>
                        </a:rPr>
                        <a:t> 15</a:t>
                      </a:r>
                    </a:p>
                  </a:txBody>
                  <a:tcPr marL="9525" marR="9525" marT="9525" marB="0" anchor="b"/>
                </a:tc>
                <a:tc>
                  <a:txBody>
                    <a:bodyPr/>
                    <a:lstStyle/>
                    <a:p>
                      <a:pPr algn="ctr" rtl="0" fontAlgn="b">
                        <a:buNone/>
                      </a:pPr>
                      <a:r>
                        <a:rPr lang="en-GB" sz="1400" b="0" i="0" u="none" strike="noStrike" dirty="0">
                          <a:solidFill>
                            <a:srgbClr val="000000"/>
                          </a:solidFill>
                          <a:effectLst/>
                          <a:latin typeface="Arial" panose="020B0604020202020204" pitchFamily="34" charset="0"/>
                        </a:rPr>
                        <a:t>4</a:t>
                      </a:r>
                    </a:p>
                  </a:txBody>
                  <a:tcPr marL="9525" marR="9525" marT="9525" marB="0" anchor="b"/>
                </a:tc>
                <a:tc>
                  <a:txBody>
                    <a:bodyPr/>
                    <a:lstStyle/>
                    <a:p>
                      <a:pPr algn="ctr" rtl="0" fontAlgn="b">
                        <a:buNone/>
                      </a:pPr>
                      <a:r>
                        <a:rPr lang="en-GB" sz="1400" b="0" i="0" u="none" strike="noStrike" dirty="0">
                          <a:solidFill>
                            <a:srgbClr val="000000"/>
                          </a:solidFill>
                          <a:effectLst/>
                          <a:latin typeface="Arial" panose="020B0604020202020204" pitchFamily="34" charset="0"/>
                        </a:rPr>
                        <a:t>167</a:t>
                      </a:r>
                    </a:p>
                  </a:txBody>
                  <a:tcPr marL="9525" marR="9525" marT="9525" marB="0" anchor="b"/>
                </a:tc>
                <a:tc>
                  <a:txBody>
                    <a:bodyPr/>
                    <a:lstStyle/>
                    <a:p>
                      <a:pPr algn="ctr" rtl="0" fontAlgn="b">
                        <a:buNone/>
                      </a:pPr>
                      <a:r>
                        <a:rPr lang="en-GB" sz="1400" b="0" i="0" u="none" strike="noStrike" dirty="0">
                          <a:solidFill>
                            <a:srgbClr val="000000"/>
                          </a:solidFill>
                          <a:effectLst/>
                          <a:latin typeface="Arial" panose="020B0604020202020204" pitchFamily="34" charset="0"/>
                        </a:rPr>
                        <a:t>141</a:t>
                      </a:r>
                    </a:p>
                  </a:txBody>
                  <a:tcPr marL="9525" marR="9525" marT="9525" marB="0" anchor="b"/>
                </a:tc>
                <a:extLst>
                  <a:ext uri="{0D108BD9-81ED-4DB2-BD59-A6C34878D82A}">
                    <a16:rowId xmlns:a16="http://schemas.microsoft.com/office/drawing/2014/main" val="2555276793"/>
                  </a:ext>
                </a:extLst>
              </a:tr>
              <a:tr h="314879">
                <a:tc>
                  <a:txBody>
                    <a:bodyPr/>
                    <a:lstStyle/>
                    <a:p>
                      <a:pPr algn="ctr"/>
                      <a:r>
                        <a:rPr lang="en-US" sz="1400" b="1" dirty="0"/>
                        <a:t>TOTAL</a:t>
                      </a:r>
                      <a:endParaRPr lang="en-GB" sz="1400" b="1" dirty="0"/>
                    </a:p>
                  </a:txBody>
                  <a:tcPr anchor="ctr">
                    <a:solidFill>
                      <a:schemeClr val="accent1">
                        <a:lumMod val="20000"/>
                        <a:lumOff val="80000"/>
                      </a:schemeClr>
                    </a:solidFill>
                  </a:tcPr>
                </a:tc>
                <a:tc>
                  <a:txBody>
                    <a:bodyPr/>
                    <a:lstStyle/>
                    <a:p>
                      <a:pPr algn="ctr"/>
                      <a:r>
                        <a:rPr lang="en-US" sz="1400" b="1" dirty="0"/>
                        <a:t>30</a:t>
                      </a:r>
                      <a:endParaRPr lang="en-GB" sz="1400" b="1" dirty="0"/>
                    </a:p>
                  </a:txBody>
                  <a:tcPr anchor="ctr"/>
                </a:tc>
                <a:tc>
                  <a:txBody>
                    <a:bodyPr/>
                    <a:lstStyle/>
                    <a:p>
                      <a:pPr marL="0" algn="ctr" defTabSz="457200" rtl="0" eaLnBrk="1" fontAlgn="b" latinLnBrk="0" hangingPunct="1"/>
                      <a:r>
                        <a:rPr lang="en-US" sz="1400" b="1" kern="1200" dirty="0">
                          <a:solidFill>
                            <a:schemeClr val="tx1"/>
                          </a:solidFill>
                          <a:latin typeface="+mn-lt"/>
                          <a:ea typeface="+mn-ea"/>
                          <a:cs typeface="+mn-cs"/>
                        </a:rPr>
                        <a:t>249</a:t>
                      </a:r>
                      <a:endParaRPr lang="en-GB" sz="1400" b="1" kern="1200" dirty="0">
                        <a:solidFill>
                          <a:schemeClr val="tx1"/>
                        </a:solidFill>
                        <a:latin typeface="+mn-lt"/>
                        <a:ea typeface="+mn-ea"/>
                        <a:cs typeface="+mn-cs"/>
                      </a:endParaRPr>
                    </a:p>
                  </a:txBody>
                  <a:tcPr marL="6350" marR="6350" marT="6350" marB="0" anchor="ctr"/>
                </a:tc>
                <a:tc>
                  <a:txBody>
                    <a:bodyPr/>
                    <a:lstStyle/>
                    <a:p>
                      <a:pPr marL="0" algn="ctr" defTabSz="457200" rtl="0" eaLnBrk="1" fontAlgn="b" latinLnBrk="0" hangingPunct="1"/>
                      <a:r>
                        <a:rPr lang="en-US" sz="1400" b="1" kern="1200" dirty="0">
                          <a:solidFill>
                            <a:schemeClr val="tx1"/>
                          </a:solidFill>
                          <a:latin typeface="+mn-lt"/>
                          <a:ea typeface="+mn-ea"/>
                          <a:cs typeface="+mn-cs"/>
                        </a:rPr>
                        <a:t>107</a:t>
                      </a:r>
                      <a:endParaRPr lang="en-GB" sz="1400" b="1" kern="1200" dirty="0">
                        <a:solidFill>
                          <a:schemeClr val="tx1"/>
                        </a:solidFill>
                        <a:latin typeface="+mn-lt"/>
                        <a:ea typeface="+mn-ea"/>
                        <a:cs typeface="+mn-cs"/>
                      </a:endParaRPr>
                    </a:p>
                  </a:txBody>
                  <a:tcPr marL="6350" marR="6350" marT="6350" marB="0" anchor="ctr"/>
                </a:tc>
                <a:tc>
                  <a:txBody>
                    <a:bodyPr/>
                    <a:lstStyle/>
                    <a:p>
                      <a:pPr marL="0" algn="ctr" defTabSz="457200" rtl="0" eaLnBrk="1" fontAlgn="b" latinLnBrk="0" hangingPunct="1"/>
                      <a:r>
                        <a:rPr lang="en-US" sz="1400" b="1" kern="1200" dirty="0">
                          <a:solidFill>
                            <a:schemeClr val="tx1"/>
                          </a:solidFill>
                          <a:latin typeface="+mn-lt"/>
                          <a:ea typeface="+mn-ea"/>
                          <a:cs typeface="+mn-cs"/>
                        </a:rPr>
                        <a:t>1062</a:t>
                      </a:r>
                      <a:endParaRPr lang="en-GB" sz="1400" b="1" kern="1200" dirty="0">
                        <a:solidFill>
                          <a:schemeClr val="tx1"/>
                        </a:solidFill>
                        <a:latin typeface="+mn-lt"/>
                        <a:ea typeface="+mn-ea"/>
                        <a:cs typeface="+mn-cs"/>
                      </a:endParaRPr>
                    </a:p>
                  </a:txBody>
                  <a:tcPr marL="6350" marR="6350" marT="6350" marB="0" anchor="ctr"/>
                </a:tc>
                <a:tc>
                  <a:txBody>
                    <a:bodyPr/>
                    <a:lstStyle/>
                    <a:p>
                      <a:pPr marL="0" algn="ctr" defTabSz="457200" rtl="0" eaLnBrk="1" fontAlgn="b" latinLnBrk="0" hangingPunct="1"/>
                      <a:r>
                        <a:rPr lang="en-US" sz="1400" b="1" kern="1200" dirty="0">
                          <a:solidFill>
                            <a:schemeClr val="tx1"/>
                          </a:solidFill>
                          <a:latin typeface="+mn-lt"/>
                          <a:ea typeface="+mn-ea"/>
                          <a:cs typeface="+mn-cs"/>
                        </a:rPr>
                        <a:t>800</a:t>
                      </a:r>
                      <a:endParaRPr lang="en-GB" sz="1400" b="1" kern="1200" dirty="0">
                        <a:solidFill>
                          <a:schemeClr val="tx1"/>
                        </a:solidFill>
                        <a:latin typeface="+mn-lt"/>
                        <a:ea typeface="+mn-ea"/>
                        <a:cs typeface="+mn-cs"/>
                      </a:endParaRPr>
                    </a:p>
                  </a:txBody>
                  <a:tcPr marL="6350" marR="6350" marT="6350" marB="0" anchor="ctr"/>
                </a:tc>
                <a:extLst>
                  <a:ext uri="{0D108BD9-81ED-4DB2-BD59-A6C34878D82A}">
                    <a16:rowId xmlns:a16="http://schemas.microsoft.com/office/drawing/2014/main" val="374306821"/>
                  </a:ext>
                </a:extLst>
              </a:tr>
            </a:tbl>
          </a:graphicData>
        </a:graphic>
      </p:graphicFrame>
      <p:sp>
        <p:nvSpPr>
          <p:cNvPr id="4" name="Footer Placeholder 3">
            <a:extLst>
              <a:ext uri="{FF2B5EF4-FFF2-40B4-BE49-F238E27FC236}">
                <a16:creationId xmlns:a16="http://schemas.microsoft.com/office/drawing/2014/main" id="{DCE6C189-46E8-4C63-47E2-BFACCD1A8FC0}"/>
              </a:ext>
            </a:extLst>
          </p:cNvPr>
          <p:cNvSpPr>
            <a:spLocks noGrp="1"/>
          </p:cNvSpPr>
          <p:nvPr>
            <p:ph type="ftr" sz="quarter" idx="11"/>
          </p:nvPr>
        </p:nvSpPr>
        <p:spPr/>
        <p:txBody>
          <a:bodyPr/>
          <a:lstStyle/>
          <a:p>
            <a:r>
              <a:rPr lang="es-ES"/>
              <a:t>Susana Izquierdo Bermudez, </a:t>
            </a:r>
            <a:r>
              <a:rPr lang="en-US"/>
              <a:t>IPAC2026</a:t>
            </a:r>
            <a:endParaRPr lang="en-GB"/>
          </a:p>
          <a:p>
            <a:endParaRPr lang="en-GB" dirty="0"/>
          </a:p>
        </p:txBody>
      </p:sp>
      <p:sp>
        <p:nvSpPr>
          <p:cNvPr id="5" name="Slide Number Placeholder 4">
            <a:extLst>
              <a:ext uri="{FF2B5EF4-FFF2-40B4-BE49-F238E27FC236}">
                <a16:creationId xmlns:a16="http://schemas.microsoft.com/office/drawing/2014/main" id="{9FBE28A3-03D7-418B-D97F-203E7A94236A}"/>
              </a:ext>
            </a:extLst>
          </p:cNvPr>
          <p:cNvSpPr>
            <a:spLocks noGrp="1"/>
          </p:cNvSpPr>
          <p:nvPr>
            <p:ph type="sldNum" sz="quarter" idx="12"/>
          </p:nvPr>
        </p:nvSpPr>
        <p:spPr/>
        <p:txBody>
          <a:bodyPr/>
          <a:lstStyle/>
          <a:p>
            <a:fld id="{BFDCA1C4-9514-7B4F-976F-D92F7E296653}" type="slidenum">
              <a:rPr lang="fr-FR" smtClean="0"/>
              <a:pPr/>
              <a:t>23</a:t>
            </a:fld>
            <a:endParaRPr lang="fr-FR"/>
          </a:p>
        </p:txBody>
      </p:sp>
      <p:sp>
        <p:nvSpPr>
          <p:cNvPr id="7" name="Content Placeholder 2">
            <a:extLst>
              <a:ext uri="{FF2B5EF4-FFF2-40B4-BE49-F238E27FC236}">
                <a16:creationId xmlns:a16="http://schemas.microsoft.com/office/drawing/2014/main" id="{91EF3302-BBE6-3BA2-4D59-418F8B703AC4}"/>
              </a:ext>
            </a:extLst>
          </p:cNvPr>
          <p:cNvSpPr txBox="1">
            <a:spLocks/>
          </p:cNvSpPr>
          <p:nvPr/>
        </p:nvSpPr>
        <p:spPr>
          <a:xfrm>
            <a:off x="384509" y="1538821"/>
            <a:ext cx="4491782" cy="1269038"/>
          </a:xfrm>
          <a:prstGeom prst="rect">
            <a:avLst/>
          </a:prstGeom>
        </p:spPr>
        <p:txBody>
          <a:bodyPr vert="horz" lIns="0" tIns="0" rIns="0" bIns="0" rtlCol="0">
            <a:normAutofit/>
          </a:bodyPr>
          <a:lstStyle>
            <a:lvl1pPr marL="342900" indent="-342900" algn="l" defTabSz="457200" rtl="0" eaLnBrk="1" latinLnBrk="0" hangingPunct="1">
              <a:spcBef>
                <a:spcPct val="20000"/>
              </a:spcBef>
              <a:buClr>
                <a:schemeClr val="accent6"/>
              </a:buClr>
              <a:buFont typeface="Wingdings" charset="2"/>
              <a:buChar char="§"/>
              <a:defRPr sz="2800" kern="1200">
                <a:solidFill>
                  <a:schemeClr val="tx1"/>
                </a:solidFill>
                <a:latin typeface="+mn-lt"/>
                <a:ea typeface="+mn-ea"/>
                <a:cs typeface="+mn-cs"/>
              </a:defRPr>
            </a:lvl1pPr>
            <a:lvl2pPr marL="742950" indent="-285750" algn="l" defTabSz="457200" rtl="0" eaLnBrk="1" latinLnBrk="0" hangingPunct="1">
              <a:spcBef>
                <a:spcPct val="20000"/>
              </a:spcBef>
              <a:buClr>
                <a:schemeClr val="accent6"/>
              </a:buClr>
              <a:buFont typeface="Wingdings" charset="2"/>
              <a:buChar char="§"/>
              <a:defRPr sz="2400" kern="1200">
                <a:solidFill>
                  <a:schemeClr val="tx1"/>
                </a:solidFill>
                <a:latin typeface="+mn-lt"/>
                <a:ea typeface="+mn-ea"/>
                <a:cs typeface="+mn-cs"/>
              </a:defRPr>
            </a:lvl2pPr>
            <a:lvl3pPr marL="1143000" indent="-228600" algn="l" defTabSz="457200" rtl="0" eaLnBrk="1" latinLnBrk="0" hangingPunct="1">
              <a:spcBef>
                <a:spcPct val="20000"/>
              </a:spcBef>
              <a:buClr>
                <a:schemeClr val="accent6"/>
              </a:buClr>
              <a:buFont typeface="Wingdings" charset="2"/>
              <a:buChar char="§"/>
              <a:defRPr sz="2000" kern="1200">
                <a:solidFill>
                  <a:schemeClr val="tx1"/>
                </a:solidFill>
                <a:latin typeface="+mn-lt"/>
                <a:ea typeface="+mn-ea"/>
                <a:cs typeface="+mn-cs"/>
              </a:defRPr>
            </a:lvl3pPr>
            <a:lvl4pPr marL="1600200" indent="-228600" algn="l" defTabSz="457200" rtl="0" eaLnBrk="1" latinLnBrk="0" hangingPunct="1">
              <a:spcBef>
                <a:spcPct val="20000"/>
              </a:spcBef>
              <a:buClr>
                <a:schemeClr val="accent6"/>
              </a:buClr>
              <a:buFont typeface="Wingdings" charset="2"/>
              <a:buChar char="§"/>
              <a:defRPr sz="1800" kern="1200">
                <a:solidFill>
                  <a:schemeClr val="tx1"/>
                </a:solidFill>
                <a:latin typeface="+mn-lt"/>
                <a:ea typeface="+mn-ea"/>
                <a:cs typeface="+mn-cs"/>
              </a:defRPr>
            </a:lvl4pPr>
            <a:lvl5pPr marL="2057400" indent="-228600" algn="l" defTabSz="457200" rtl="0" eaLnBrk="1" latinLnBrk="0" hangingPunct="1">
              <a:spcBef>
                <a:spcPct val="20000"/>
              </a:spcBef>
              <a:buClr>
                <a:schemeClr val="accent6"/>
              </a:buClr>
              <a:buFont typeface="Wingdings" charset="2"/>
              <a:buChar char="§"/>
              <a:defRPr sz="16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just"/>
            <a:r>
              <a:rPr lang="en-US" sz="1800" dirty="0">
                <a:solidFill>
                  <a:schemeClr val="bg2"/>
                </a:solidFill>
              </a:rPr>
              <a:t>Stable operation </a:t>
            </a:r>
            <a:r>
              <a:rPr lang="en-US" sz="1800" dirty="0"/>
              <a:t>and </a:t>
            </a:r>
            <a:r>
              <a:rPr lang="en-US" sz="1800" dirty="0">
                <a:solidFill>
                  <a:schemeClr val="bg2"/>
                </a:solidFill>
              </a:rPr>
              <a:t>robustness </a:t>
            </a:r>
            <a:r>
              <a:rPr lang="en-US" sz="1800" dirty="0"/>
              <a:t>demonstrated through extensive testing, with no performance degradation with current and thermal cycling </a:t>
            </a:r>
            <a:endParaRPr lang="en-GB" sz="1800" dirty="0"/>
          </a:p>
          <a:p>
            <a:pPr algn="just"/>
            <a:endParaRPr lang="en-US" sz="1800" dirty="0"/>
          </a:p>
        </p:txBody>
      </p:sp>
      <p:pic>
        <p:nvPicPr>
          <p:cNvPr id="8" name="Picture 7">
            <a:extLst>
              <a:ext uri="{FF2B5EF4-FFF2-40B4-BE49-F238E27FC236}">
                <a16:creationId xmlns:a16="http://schemas.microsoft.com/office/drawing/2014/main" id="{AB156726-0226-2FCF-D45B-F1D02A62B4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89" b="16884"/>
          <a:stretch/>
        </p:blipFill>
        <p:spPr bwMode="auto">
          <a:xfrm>
            <a:off x="332710" y="3007820"/>
            <a:ext cx="4543581" cy="29408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39980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753257-837E-FA39-225F-9F44C45727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86ADDD-F909-8554-D6BF-87F031530824}"/>
              </a:ext>
            </a:extLst>
          </p:cNvPr>
          <p:cNvSpPr>
            <a:spLocks noGrp="1"/>
          </p:cNvSpPr>
          <p:nvPr>
            <p:ph type="title"/>
          </p:nvPr>
        </p:nvSpPr>
        <p:spPr/>
        <p:txBody>
          <a:bodyPr/>
          <a:lstStyle/>
          <a:p>
            <a:r>
              <a:rPr lang="en-US" dirty="0"/>
              <a:t>Outline</a:t>
            </a:r>
            <a:endParaRPr lang="en-GB" dirty="0"/>
          </a:p>
        </p:txBody>
      </p:sp>
      <p:sp>
        <p:nvSpPr>
          <p:cNvPr id="3" name="Content Placeholder 2">
            <a:extLst>
              <a:ext uri="{FF2B5EF4-FFF2-40B4-BE49-F238E27FC236}">
                <a16:creationId xmlns:a16="http://schemas.microsoft.com/office/drawing/2014/main" id="{878984D9-A5E0-3D88-C42D-F6B22B55B7BB}"/>
              </a:ext>
            </a:extLst>
          </p:cNvPr>
          <p:cNvSpPr>
            <a:spLocks noGrp="1"/>
          </p:cNvSpPr>
          <p:nvPr>
            <p:ph idx="1"/>
          </p:nvPr>
        </p:nvSpPr>
        <p:spPr/>
        <p:txBody>
          <a:bodyPr/>
          <a:lstStyle/>
          <a:p>
            <a:r>
              <a:rPr lang="en-US" dirty="0">
                <a:solidFill>
                  <a:schemeClr val="bg1">
                    <a:lumMod val="65000"/>
                  </a:schemeClr>
                </a:solidFill>
              </a:rPr>
              <a:t>Introduction</a:t>
            </a:r>
          </a:p>
          <a:p>
            <a:r>
              <a:rPr lang="en-US" dirty="0">
                <a:solidFill>
                  <a:schemeClr val="bg1">
                    <a:lumMod val="65000"/>
                  </a:schemeClr>
                </a:solidFill>
              </a:rPr>
              <a:t>Production status, with focus on the main challenges</a:t>
            </a:r>
          </a:p>
          <a:p>
            <a:r>
              <a:rPr lang="en-US" dirty="0">
                <a:solidFill>
                  <a:schemeClr val="bg1">
                    <a:lumMod val="65000"/>
                  </a:schemeClr>
                </a:solidFill>
              </a:rPr>
              <a:t>Overview on cold powering test results</a:t>
            </a:r>
          </a:p>
          <a:p>
            <a:r>
              <a:rPr lang="en-US" b="1" dirty="0"/>
              <a:t>Summary and conclusions</a:t>
            </a:r>
          </a:p>
          <a:p>
            <a:endParaRPr lang="en-GB" dirty="0"/>
          </a:p>
        </p:txBody>
      </p:sp>
      <p:sp>
        <p:nvSpPr>
          <p:cNvPr id="4" name="Footer Placeholder 3">
            <a:extLst>
              <a:ext uri="{FF2B5EF4-FFF2-40B4-BE49-F238E27FC236}">
                <a16:creationId xmlns:a16="http://schemas.microsoft.com/office/drawing/2014/main" id="{5285CDCD-1D02-1CD7-516B-E006ECE60EC7}"/>
              </a:ext>
            </a:extLst>
          </p:cNvPr>
          <p:cNvSpPr>
            <a:spLocks noGrp="1"/>
          </p:cNvSpPr>
          <p:nvPr>
            <p:ph type="ftr" sz="quarter" idx="11"/>
          </p:nvPr>
        </p:nvSpPr>
        <p:spPr/>
        <p:txBody>
          <a:bodyPr/>
          <a:lstStyle/>
          <a:p>
            <a:r>
              <a:rPr lang="es-ES"/>
              <a:t>Susana Izquierdo Bermudez, </a:t>
            </a:r>
            <a:r>
              <a:rPr lang="en-US"/>
              <a:t>ASC22</a:t>
            </a:r>
            <a:endParaRPr lang="en-GB" noProof="0"/>
          </a:p>
          <a:p>
            <a:endParaRPr lang="en-GB" dirty="0"/>
          </a:p>
        </p:txBody>
      </p:sp>
      <p:sp>
        <p:nvSpPr>
          <p:cNvPr id="5" name="Slide Number Placeholder 4">
            <a:extLst>
              <a:ext uri="{FF2B5EF4-FFF2-40B4-BE49-F238E27FC236}">
                <a16:creationId xmlns:a16="http://schemas.microsoft.com/office/drawing/2014/main" id="{080E3626-488A-0BDA-16FB-9FF4A438F9BC}"/>
              </a:ext>
            </a:extLst>
          </p:cNvPr>
          <p:cNvSpPr>
            <a:spLocks noGrp="1"/>
          </p:cNvSpPr>
          <p:nvPr>
            <p:ph type="sldNum" sz="quarter" idx="12"/>
          </p:nvPr>
        </p:nvSpPr>
        <p:spPr/>
        <p:txBody>
          <a:bodyPr/>
          <a:lstStyle/>
          <a:p>
            <a:fld id="{BFDCA1C4-9514-7B4F-976F-D92F7E296653}" type="slidenum">
              <a:rPr lang="fr-FR" smtClean="0"/>
              <a:pPr/>
              <a:t>24</a:t>
            </a:fld>
            <a:endParaRPr lang="fr-FR"/>
          </a:p>
        </p:txBody>
      </p:sp>
    </p:spTree>
    <p:extLst>
      <p:ext uri="{BB962C8B-B14F-4D97-AF65-F5344CB8AC3E}">
        <p14:creationId xmlns:p14="http://schemas.microsoft.com/office/powerpoint/2010/main" val="19147158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762CF-9002-6216-AB21-7E27A5693CAB}"/>
              </a:ext>
            </a:extLst>
          </p:cNvPr>
          <p:cNvSpPr>
            <a:spLocks noGrp="1"/>
          </p:cNvSpPr>
          <p:nvPr>
            <p:ph type="title"/>
          </p:nvPr>
        </p:nvSpPr>
        <p:spPr/>
        <p:txBody>
          <a:bodyPr/>
          <a:lstStyle/>
          <a:p>
            <a:r>
              <a:rPr lang="en-US" dirty="0"/>
              <a:t>Conclusions</a:t>
            </a:r>
            <a:endParaRPr lang="en-GB" dirty="0"/>
          </a:p>
        </p:txBody>
      </p:sp>
      <p:sp>
        <p:nvSpPr>
          <p:cNvPr id="3" name="Content Placeholder 2">
            <a:extLst>
              <a:ext uri="{FF2B5EF4-FFF2-40B4-BE49-F238E27FC236}">
                <a16:creationId xmlns:a16="http://schemas.microsoft.com/office/drawing/2014/main" id="{0B2CB2D4-CF68-8D3D-7265-9754EA2A7B9C}"/>
              </a:ext>
            </a:extLst>
          </p:cNvPr>
          <p:cNvSpPr>
            <a:spLocks noGrp="1"/>
          </p:cNvSpPr>
          <p:nvPr>
            <p:ph idx="1"/>
          </p:nvPr>
        </p:nvSpPr>
        <p:spPr>
          <a:xfrm>
            <a:off x="816000" y="1219201"/>
            <a:ext cx="10392568" cy="4906963"/>
          </a:xfrm>
        </p:spPr>
        <p:txBody>
          <a:bodyPr>
            <a:normAutofit/>
          </a:bodyPr>
          <a:lstStyle/>
          <a:p>
            <a:pPr algn="just"/>
            <a:r>
              <a:rPr lang="en-GB" sz="1800" dirty="0">
                <a:solidFill>
                  <a:schemeClr val="bg2"/>
                </a:solidFill>
              </a:rPr>
              <a:t>HL-LHC </a:t>
            </a:r>
            <a:r>
              <a:rPr lang="en-GB" sz="1800" dirty="0" err="1">
                <a:solidFill>
                  <a:schemeClr val="bg2"/>
                </a:solidFill>
              </a:rPr>
              <a:t>Nb₃Sn</a:t>
            </a:r>
            <a:r>
              <a:rPr lang="en-GB" sz="1800" dirty="0">
                <a:solidFill>
                  <a:schemeClr val="bg2"/>
                </a:solidFill>
              </a:rPr>
              <a:t> </a:t>
            </a:r>
            <a:r>
              <a:rPr lang="en-GB" sz="1800" dirty="0"/>
              <a:t>magnet production is </a:t>
            </a:r>
            <a:r>
              <a:rPr lang="en-GB" sz="1800" dirty="0">
                <a:solidFill>
                  <a:schemeClr val="bg2"/>
                </a:solidFill>
              </a:rPr>
              <a:t>approaching completion</a:t>
            </a:r>
          </a:p>
          <a:p>
            <a:pPr lvl="1" algn="just"/>
            <a:r>
              <a:rPr lang="en-GB" sz="1800" dirty="0"/>
              <a:t>AUP: All magnets assembled; only one spare magnet remains to be vertically tested (at CERN)</a:t>
            </a:r>
          </a:p>
          <a:p>
            <a:pPr lvl="1" algn="just"/>
            <a:r>
              <a:rPr lang="en-GB" sz="1800" dirty="0"/>
              <a:t>CERN: All magnets assembled; three magnets remain to be qualified (1 for installation + 2 spares)</a:t>
            </a:r>
          </a:p>
          <a:p>
            <a:pPr algn="just"/>
            <a:r>
              <a:rPr lang="en-GB" sz="1800" dirty="0">
                <a:solidFill>
                  <a:schemeClr val="bg2"/>
                </a:solidFill>
                <a:ea typeface="Times New Roman" panose="02020603050405020304" pitchFamily="18" charset="0"/>
              </a:rPr>
              <a:t>Nb</a:t>
            </a:r>
            <a:r>
              <a:rPr lang="en-GB" sz="1800" baseline="-25000" dirty="0">
                <a:solidFill>
                  <a:schemeClr val="bg2"/>
                </a:solidFill>
                <a:ea typeface="Times New Roman" panose="02020603050405020304" pitchFamily="18" charset="0"/>
              </a:rPr>
              <a:t>3</a:t>
            </a:r>
            <a:r>
              <a:rPr lang="en-GB" sz="1800" dirty="0">
                <a:solidFill>
                  <a:schemeClr val="bg2"/>
                </a:solidFill>
                <a:ea typeface="Times New Roman" panose="02020603050405020304" pitchFamily="18" charset="0"/>
              </a:rPr>
              <a:t>Sn</a:t>
            </a:r>
            <a:r>
              <a:rPr lang="en-GB" sz="1800" dirty="0">
                <a:ea typeface="Times New Roman" panose="02020603050405020304" pitchFamily="18" charset="0"/>
              </a:rPr>
              <a:t> is today the natural reference for </a:t>
            </a:r>
            <a:r>
              <a:rPr lang="en-GB" sz="1800" dirty="0">
                <a:solidFill>
                  <a:schemeClr val="bg2"/>
                </a:solidFill>
                <a:ea typeface="Times New Roman" panose="02020603050405020304" pitchFamily="18" charset="0"/>
              </a:rPr>
              <a:t>future collider magnets</a:t>
            </a:r>
            <a:r>
              <a:rPr lang="en-GB" sz="1800" dirty="0">
                <a:ea typeface="Times New Roman" panose="02020603050405020304" pitchFamily="18" charset="0"/>
              </a:rPr>
              <a:t>, and the magnets produced for the </a:t>
            </a:r>
            <a:r>
              <a:rPr lang="en-GB" sz="1800" dirty="0">
                <a:solidFill>
                  <a:schemeClr val="bg2"/>
                </a:solidFill>
                <a:ea typeface="Times New Roman" panose="02020603050405020304" pitchFamily="18" charset="0"/>
              </a:rPr>
              <a:t>HL-LHC </a:t>
            </a:r>
            <a:r>
              <a:rPr lang="en-GB" sz="1800" dirty="0">
                <a:ea typeface="Times New Roman" panose="02020603050405020304" pitchFamily="18" charset="0"/>
              </a:rPr>
              <a:t>upgrade are the </a:t>
            </a:r>
            <a:r>
              <a:rPr lang="en-GB" sz="1800" dirty="0">
                <a:solidFill>
                  <a:schemeClr val="bg2"/>
                </a:solidFill>
                <a:ea typeface="Times New Roman" panose="02020603050405020304" pitchFamily="18" charset="0"/>
              </a:rPr>
              <a:t>first application </a:t>
            </a:r>
            <a:r>
              <a:rPr lang="en-GB" sz="1800" dirty="0">
                <a:ea typeface="Times New Roman" panose="02020603050405020304" pitchFamily="18" charset="0"/>
              </a:rPr>
              <a:t>of accelerator-quality Nb</a:t>
            </a:r>
            <a:r>
              <a:rPr lang="en-GB" sz="1800" baseline="-25000" dirty="0">
                <a:ea typeface="Times New Roman" panose="02020603050405020304" pitchFamily="18" charset="0"/>
              </a:rPr>
              <a:t>3</a:t>
            </a:r>
            <a:r>
              <a:rPr lang="en-GB" sz="1800" dirty="0">
                <a:ea typeface="Times New Roman" panose="02020603050405020304" pitchFamily="18" charset="0"/>
              </a:rPr>
              <a:t>Sn magnet technology. </a:t>
            </a:r>
          </a:p>
          <a:p>
            <a:pPr lvl="1" algn="just"/>
            <a:r>
              <a:rPr lang="en-US" sz="1800" dirty="0">
                <a:solidFill>
                  <a:schemeClr val="bg2"/>
                </a:solidFill>
                <a:ea typeface="Times New Roman" panose="02020603050405020304" pitchFamily="18" charset="0"/>
              </a:rPr>
              <a:t>F</a:t>
            </a:r>
            <a:r>
              <a:rPr lang="en-US" sz="1800" dirty="0">
                <a:solidFill>
                  <a:schemeClr val="bg2"/>
                </a:solidFill>
              </a:rPr>
              <a:t>ield quality </a:t>
            </a:r>
            <a:r>
              <a:rPr lang="en-US" sz="1800" dirty="0"/>
              <a:t>requirements in accelerator magnets are </a:t>
            </a:r>
            <a:r>
              <a:rPr lang="en-US" sz="1800" dirty="0">
                <a:solidFill>
                  <a:schemeClr val="bg2"/>
                </a:solidFill>
              </a:rPr>
              <a:t>reachable </a:t>
            </a:r>
            <a:r>
              <a:rPr lang="en-US" sz="1800" dirty="0"/>
              <a:t>with Nb</a:t>
            </a:r>
            <a:r>
              <a:rPr lang="en-US" sz="1800" baseline="-25000" dirty="0"/>
              <a:t>3</a:t>
            </a:r>
            <a:r>
              <a:rPr lang="en-US" sz="1800" dirty="0"/>
              <a:t>Sn</a:t>
            </a:r>
          </a:p>
          <a:p>
            <a:pPr lvl="1" algn="just"/>
            <a:r>
              <a:rPr lang="en-GB" sz="1800" dirty="0">
                <a:solidFill>
                  <a:schemeClr val="bg2"/>
                </a:solidFill>
              </a:rPr>
              <a:t>Large margin in mechanics </a:t>
            </a:r>
            <a:r>
              <a:rPr lang="en-GB" sz="1800" dirty="0"/>
              <a:t>proven for short models </a:t>
            </a:r>
          </a:p>
          <a:p>
            <a:pPr lvl="1" algn="just"/>
            <a:r>
              <a:rPr lang="en-GB" sz="1800" dirty="0">
                <a:solidFill>
                  <a:schemeClr val="bg2"/>
                </a:solidFill>
              </a:rPr>
              <a:t>Large temperature margin </a:t>
            </a:r>
            <a:r>
              <a:rPr lang="en-GB" sz="1800" dirty="0"/>
              <a:t>proven in short and long magnets (up to 2.6 K out of 5 K)</a:t>
            </a:r>
          </a:p>
          <a:p>
            <a:pPr lvl="1" algn="just"/>
            <a:r>
              <a:rPr lang="en-GB" sz="1800" dirty="0">
                <a:solidFill>
                  <a:schemeClr val="bg2"/>
                </a:solidFill>
              </a:rPr>
              <a:t>Endurance </a:t>
            </a:r>
            <a:r>
              <a:rPr lang="en-GB" sz="1800" dirty="0"/>
              <a:t>and </a:t>
            </a:r>
            <a:r>
              <a:rPr lang="en-GB" sz="1800" dirty="0">
                <a:solidFill>
                  <a:schemeClr val="bg2"/>
                </a:solidFill>
              </a:rPr>
              <a:t>long-term stability </a:t>
            </a:r>
            <a:r>
              <a:rPr lang="en-GB" sz="1800" dirty="0"/>
              <a:t>proved </a:t>
            </a:r>
          </a:p>
          <a:p>
            <a:pPr algn="just"/>
            <a:r>
              <a:rPr lang="en-GB" sz="1800" dirty="0">
                <a:solidFill>
                  <a:schemeClr val="bg2"/>
                </a:solidFill>
              </a:rPr>
              <a:t>Scaling</a:t>
            </a:r>
            <a:r>
              <a:rPr lang="en-GB" sz="1800" dirty="0"/>
              <a:t> </a:t>
            </a:r>
            <a:r>
              <a:rPr lang="en-GB" sz="1800" dirty="0" err="1"/>
              <a:t>Nb₃Sn</a:t>
            </a:r>
            <a:r>
              <a:rPr lang="en-GB" sz="1800" dirty="0"/>
              <a:t> technology </a:t>
            </a:r>
            <a:r>
              <a:rPr lang="en-GB" sz="1800" dirty="0">
                <a:solidFill>
                  <a:schemeClr val="bg2"/>
                </a:solidFill>
              </a:rPr>
              <a:t>from short models to full-length </a:t>
            </a:r>
            <a:r>
              <a:rPr lang="en-GB" sz="1800" dirty="0"/>
              <a:t>accelerator magnets was a major </a:t>
            </a:r>
            <a:r>
              <a:rPr lang="en-GB" sz="1800" dirty="0">
                <a:solidFill>
                  <a:schemeClr val="bg2"/>
                </a:solidFill>
              </a:rPr>
              <a:t>challenge</a:t>
            </a:r>
            <a:r>
              <a:rPr lang="en-GB" sz="1800" dirty="0"/>
              <a:t>, requiring the resolution of critical issues that only emerge when building longer magnets.</a:t>
            </a:r>
          </a:p>
          <a:p>
            <a:pPr algn="just"/>
            <a:r>
              <a:rPr lang="en-GB" sz="1800" dirty="0">
                <a:solidFill>
                  <a:schemeClr val="bg2"/>
                </a:solidFill>
              </a:rPr>
              <a:t>Thirty years of sustained R&amp;D </a:t>
            </a:r>
            <a:r>
              <a:rPr lang="en-GB" sz="1800" dirty="0"/>
              <a:t>have </a:t>
            </a:r>
            <a:r>
              <a:rPr lang="en-GB" sz="1800" dirty="0">
                <a:solidFill>
                  <a:schemeClr val="bg2"/>
                </a:solidFill>
              </a:rPr>
              <a:t>matured </a:t>
            </a:r>
            <a:r>
              <a:rPr lang="en-GB" sz="1800" dirty="0" err="1">
                <a:solidFill>
                  <a:schemeClr val="bg2"/>
                </a:solidFill>
              </a:rPr>
              <a:t>Nb₃Sn</a:t>
            </a:r>
            <a:r>
              <a:rPr lang="en-GB" sz="1800" dirty="0">
                <a:solidFill>
                  <a:schemeClr val="bg2"/>
                </a:solidFill>
              </a:rPr>
              <a:t> </a:t>
            </a:r>
            <a:r>
              <a:rPr lang="en-GB" sz="1800" dirty="0"/>
              <a:t>into an industrially viable accelerator magnet technology providing a strong foundation for future collider projects and next-generation high-field magnet development </a:t>
            </a:r>
          </a:p>
          <a:p>
            <a:pPr algn="just"/>
            <a:endParaRPr lang="en-GB" sz="1800" dirty="0"/>
          </a:p>
          <a:p>
            <a:pPr algn="just"/>
            <a:endParaRPr lang="en-GB" sz="1800" dirty="0"/>
          </a:p>
        </p:txBody>
      </p:sp>
      <p:sp>
        <p:nvSpPr>
          <p:cNvPr id="4" name="Footer Placeholder 3">
            <a:extLst>
              <a:ext uri="{FF2B5EF4-FFF2-40B4-BE49-F238E27FC236}">
                <a16:creationId xmlns:a16="http://schemas.microsoft.com/office/drawing/2014/main" id="{927677C1-9BA9-5023-0036-829A8D1B3AB6}"/>
              </a:ext>
            </a:extLst>
          </p:cNvPr>
          <p:cNvSpPr>
            <a:spLocks noGrp="1"/>
          </p:cNvSpPr>
          <p:nvPr>
            <p:ph type="ftr" sz="quarter" idx="11"/>
          </p:nvPr>
        </p:nvSpPr>
        <p:spPr/>
        <p:txBody>
          <a:bodyPr/>
          <a:lstStyle/>
          <a:p>
            <a:r>
              <a:rPr lang="es-ES" dirty="0"/>
              <a:t>Susana Izquierdo Bermudez, </a:t>
            </a:r>
            <a:r>
              <a:rPr lang="en-US" dirty="0"/>
              <a:t>IPAC2026</a:t>
            </a:r>
            <a:endParaRPr lang="en-GB" dirty="0"/>
          </a:p>
          <a:p>
            <a:endParaRPr lang="en-GB" dirty="0"/>
          </a:p>
        </p:txBody>
      </p:sp>
      <p:sp>
        <p:nvSpPr>
          <p:cNvPr id="5" name="Slide Number Placeholder 4">
            <a:extLst>
              <a:ext uri="{FF2B5EF4-FFF2-40B4-BE49-F238E27FC236}">
                <a16:creationId xmlns:a16="http://schemas.microsoft.com/office/drawing/2014/main" id="{0795B931-ABEC-C795-A051-0E7C7FDBEE7E}"/>
              </a:ext>
            </a:extLst>
          </p:cNvPr>
          <p:cNvSpPr>
            <a:spLocks noGrp="1"/>
          </p:cNvSpPr>
          <p:nvPr>
            <p:ph type="sldNum" sz="quarter" idx="12"/>
          </p:nvPr>
        </p:nvSpPr>
        <p:spPr/>
        <p:txBody>
          <a:bodyPr/>
          <a:lstStyle/>
          <a:p>
            <a:fld id="{BFDCA1C4-9514-7B4F-976F-D92F7E296653}" type="slidenum">
              <a:rPr lang="fr-FR" smtClean="0"/>
              <a:pPr/>
              <a:t>25</a:t>
            </a:fld>
            <a:endParaRPr lang="fr-FR"/>
          </a:p>
        </p:txBody>
      </p:sp>
    </p:spTree>
    <p:extLst>
      <p:ext uri="{BB962C8B-B14F-4D97-AF65-F5344CB8AC3E}">
        <p14:creationId xmlns:p14="http://schemas.microsoft.com/office/powerpoint/2010/main" val="289671851"/>
      </p:ext>
    </p:extLst>
  </p:cSld>
  <p:clrMapOvr>
    <a:masterClrMapping/>
  </p:clrMapOvr>
</p:sld>
</file>

<file path=ppt/theme/theme1.xml><?xml version="1.0" encoding="utf-8"?>
<a:theme xmlns:a="http://schemas.openxmlformats.org/drawingml/2006/main" name="Thème Office">
  <a:themeElements>
    <a:clrScheme name="HiLumi">
      <a:dk1>
        <a:sysClr val="windowText" lastClr="000000"/>
      </a:dk1>
      <a:lt1>
        <a:sysClr val="window" lastClr="FFFFFF"/>
      </a:lt1>
      <a:dk2>
        <a:srgbClr val="005F8C"/>
      </a:dk2>
      <a:lt2>
        <a:srgbClr val="0093BE"/>
      </a:lt2>
      <a:accent1>
        <a:srgbClr val="64BCD9"/>
      </a:accent1>
      <a:accent2>
        <a:srgbClr val="700A00"/>
      </a:accent2>
      <a:accent3>
        <a:srgbClr val="CA1100"/>
      </a:accent3>
      <a:accent4>
        <a:srgbClr val="E65346"/>
      </a:accent4>
      <a:accent5>
        <a:srgbClr val="5A5A5A"/>
      </a:accent5>
      <a:accent6>
        <a:srgbClr val="FB963C"/>
      </a:accent6>
      <a:hlink>
        <a:srgbClr val="0093BE"/>
      </a:hlink>
      <a:folHlink>
        <a:srgbClr val="6E6E6E"/>
      </a:folHlink>
    </a:clrScheme>
    <a:fontScheme name="Office Classique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Bureau">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Thème Office">
  <a:themeElements>
    <a:clrScheme name="Bureau">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ureau">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Bureau">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Thème Office">
  <a:themeElements>
    <a:clrScheme name="Bureau">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ureau">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Bureau">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89ABA85A245EC45AA49FA36F10E0232" ma:contentTypeVersion="2" ma:contentTypeDescription="Create a new document." ma:contentTypeScope="" ma:versionID="adcd0aad5aed504a8f0da929d2112ad6">
  <xsd:schema xmlns:xsd="http://www.w3.org/2001/XMLSchema" xmlns:xs="http://www.w3.org/2001/XMLSchema" xmlns:p="http://schemas.microsoft.com/office/2006/metadata/properties" xmlns:ns2="8946e33d-fd2f-4ae4-8ee9-d90c129cdf9e" targetNamespace="http://schemas.microsoft.com/office/2006/metadata/properties" ma:root="true" ma:fieldsID="8f86ca1f070cacaf1fa8f62c9f76043c" ns2:_="">
    <xsd:import namespace="8946e33d-fd2f-4ae4-8ee9-d90c129cdf9e"/>
    <xsd:element name="properties">
      <xsd:complexType>
        <xsd:sequence>
          <xsd:element name="documentManagement">
            <xsd:complexType>
              <xsd:all>
                <xsd:element ref="ns2:Description0" minOccurs="0"/>
                <xsd:element ref="ns2:No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46e33d-fd2f-4ae4-8ee9-d90c129cdf9e" elementFormDefault="qualified">
    <xsd:import namespace="http://schemas.microsoft.com/office/2006/documentManagement/types"/>
    <xsd:import namespace="http://schemas.microsoft.com/office/infopath/2007/PartnerControls"/>
    <xsd:element name="Description0" ma:index="8" nillable="true" ma:displayName="Description" ma:internalName="Description0">
      <xsd:simpleType>
        <xsd:restriction base="dms:Text">
          <xsd:maxLength value="255"/>
        </xsd:restriction>
      </xsd:simpleType>
    </xsd:element>
    <xsd:element name="Note" ma:index="9" nillable="true" ma:displayName="Note" ma:internalName="Not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Description0 xmlns="8946e33d-fd2f-4ae4-8ee9-d90c129cdf9e">HL-LHC PowerPoint Presentation, incl. CERN logo, 4:3 format</Description0>
    <Note xmlns="8946e33d-fd2f-4ae4-8ee9-d90c129cdf9e">For external collaborators: you may replace the CERN logo by your home institute logo if needed
https://edms.cern.ch/document/1586452/</Note>
  </documentManagement>
</p:properties>
</file>

<file path=customXml/itemProps1.xml><?xml version="1.0" encoding="utf-8"?>
<ds:datastoreItem xmlns:ds="http://schemas.openxmlformats.org/officeDocument/2006/customXml" ds:itemID="{9A55C745-3429-4486-A126-60D7C77FAA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946e33d-fd2f-4ae4-8ee9-d90c129cdf9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B3DAAED-59EA-473F-8797-807F21F6E6D6}">
  <ds:schemaRefs>
    <ds:schemaRef ds:uri="http://schemas.microsoft.com/sharepoint/v3/contenttype/forms"/>
  </ds:schemaRefs>
</ds:datastoreItem>
</file>

<file path=customXml/itemProps3.xml><?xml version="1.0" encoding="utf-8"?>
<ds:datastoreItem xmlns:ds="http://schemas.openxmlformats.org/officeDocument/2006/customXml" ds:itemID="{ADA649C1-7B00-4ECC-98F2-E673362ECA3E}">
  <ds:schemaRefs>
    <ds:schemaRef ds:uri="http://purl.org/dc/terms/"/>
    <ds:schemaRef ds:uri="http://purl.org/dc/dcmitype/"/>
    <ds:schemaRef ds:uri="http://schemas.microsoft.com/office/2006/metadata/properties"/>
    <ds:schemaRef ds:uri="8946e33d-fd2f-4ae4-8ee9-d90c129cdf9e"/>
    <ds:schemaRef ds:uri="http://purl.org/dc/elements/1.1/"/>
    <ds:schemaRef ds:uri="http://schemas.microsoft.com/office/infopath/2007/PartnerControl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29618</TotalTime>
  <Words>2790</Words>
  <Application>Microsoft Office PowerPoint</Application>
  <PresentationFormat>Widescreen</PresentationFormat>
  <Paragraphs>754</Paragraphs>
  <Slides>25</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Aptos Narrow</vt:lpstr>
      <vt:lpstr>Arial</vt:lpstr>
      <vt:lpstr>Calibri</vt:lpstr>
      <vt:lpstr>Consolas</vt:lpstr>
      <vt:lpstr>HelveticaNeue Regular</vt:lpstr>
      <vt:lpstr>Symbol</vt:lpstr>
      <vt:lpstr>Times</vt:lpstr>
      <vt:lpstr>Times New Roman</vt:lpstr>
      <vt:lpstr>Wingdings</vt:lpstr>
      <vt:lpstr>Thème Office</vt:lpstr>
      <vt:lpstr>Scale up in length of Nb3Sn accelerator magnets: the case of MQXF</vt:lpstr>
      <vt:lpstr>Acknowledgment</vt:lpstr>
      <vt:lpstr>Outline</vt:lpstr>
      <vt:lpstr>Introduction: from LHC to HL-LHC</vt:lpstr>
      <vt:lpstr>Introduction: HL-LHC Interaction region</vt:lpstr>
      <vt:lpstr>The journey of Nb3Sn technology for HL-LHC upgrade </vt:lpstr>
      <vt:lpstr>HL-LHC low-β quadrupole MQXF</vt:lpstr>
      <vt:lpstr>MQXF main milestones</vt:lpstr>
      <vt:lpstr>Outline</vt:lpstr>
      <vt:lpstr>Series production strategy</vt:lpstr>
      <vt:lpstr>MQXFB: Production status</vt:lpstr>
      <vt:lpstr>MQXFA: Production status</vt:lpstr>
      <vt:lpstr>Cable fabrication</vt:lpstr>
      <vt:lpstr>Coil fabrication</vt:lpstr>
      <vt:lpstr>Magnet assembly</vt:lpstr>
      <vt:lpstr>Outline</vt:lpstr>
      <vt:lpstr>MQXFA – Magnet Performance</vt:lpstr>
      <vt:lpstr>MQXFA – Axial Mechanics Challenge</vt:lpstr>
      <vt:lpstr>MQXFB – Magnet Performance</vt:lpstr>
      <vt:lpstr>MQXFB – Coil fabrication challenge</vt:lpstr>
      <vt:lpstr>Technology validation – prima for accelerators</vt:lpstr>
      <vt:lpstr>Technology validation – prima for accelerators</vt:lpstr>
      <vt:lpstr>Technology validation – prima for accelerators</vt:lpstr>
      <vt:lpstr>Outline</vt:lpstr>
      <vt:lpstr>Conclusions</vt:lpstr>
    </vt:vector>
  </TitlesOfParts>
  <Company>APO</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HiLumi-Pres-Template-4-3-2logo-v2</dc:title>
  <dc:creator>André-Pierre OLIVIER</dc:creator>
  <cp:lastModifiedBy>Susana Izquierdo Bermudez</cp:lastModifiedBy>
  <cp:revision>1109</cp:revision>
  <dcterms:created xsi:type="dcterms:W3CDTF">2016-02-12T10:02:27Z</dcterms:created>
  <dcterms:modified xsi:type="dcterms:W3CDTF">2026-05-15T10:35:13Z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0x010100689ABA85A245EC45AA49FA36F10E0232</vt:lpwstr>
  </property>
</Properties>
</file>