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368" r:id="rId3"/>
    <p:sldId id="369" r:id="rId4"/>
    <p:sldId id="370" r:id="rId5"/>
    <p:sldId id="371" r:id="rId6"/>
    <p:sldId id="372" r:id="rId7"/>
    <p:sldId id="382" r:id="rId8"/>
    <p:sldId id="329" r:id="rId9"/>
    <p:sldId id="380" r:id="rId10"/>
    <p:sldId id="386" r:id="rId11"/>
    <p:sldId id="387" r:id="rId12"/>
    <p:sldId id="388" r:id="rId13"/>
    <p:sldId id="390" r:id="rId14"/>
    <p:sldId id="376" r:id="rId15"/>
    <p:sldId id="377" r:id="rId16"/>
    <p:sldId id="378" r:id="rId17"/>
    <p:sldId id="379" r:id="rId18"/>
    <p:sldId id="381" r:id="rId19"/>
    <p:sldId id="375" r:id="rId20"/>
    <p:sldId id="389" r:id="rId2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4341"/>
    <a:srgbClr val="BF9B9E"/>
    <a:srgbClr val="94F763"/>
    <a:srgbClr val="BCD233"/>
    <a:srgbClr val="2C12EE"/>
    <a:srgbClr val="6EA92D"/>
    <a:srgbClr val="184E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574" autoAdjust="0"/>
    <p:restoredTop sz="94694"/>
  </p:normalViewPr>
  <p:slideViewPr>
    <p:cSldViewPr snapToGrid="0" snapToObjects="1" showGuides="1">
      <p:cViewPr varScale="1">
        <p:scale>
          <a:sx n="64" d="100"/>
          <a:sy n="64" d="100"/>
        </p:scale>
        <p:origin x="66" y="9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98376-67D4-4BC4-996C-AE07EC230E2C}" type="datetimeFigureOut">
              <a:rPr lang="de-DE" smtClean="0"/>
              <a:t>13.05.2026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DC999A-5A26-482F-B6E8-F8DEB88A06E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2768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Variant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fik 23">
            <a:extLst>
              <a:ext uri="{FF2B5EF4-FFF2-40B4-BE49-F238E27FC236}">
                <a16:creationId xmlns:a16="http://schemas.microsoft.com/office/drawing/2014/main" id="{25591CE0-D79E-0246-BC2A-3F5CA40108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662785"/>
            <a:ext cx="12192000" cy="410618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D5CFD05-35E4-BE48-9780-F37E258F70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7850" y="2312989"/>
            <a:ext cx="7666740" cy="909896"/>
          </a:xfrm>
        </p:spPr>
        <p:txBody>
          <a:bodyPr anchor="ctr" anchorCtr="0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Titel &gt;48 PT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9D065A2-84F7-4A46-888E-2EAF252985E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77850" y="3252993"/>
            <a:ext cx="7659245" cy="824328"/>
          </a:xfrm>
        </p:spPr>
        <p:txBody>
          <a:bodyPr lIns="0" tIns="0" rIns="0" bIns="0" anchor="ctr" anchorCtr="0">
            <a:noAutofit/>
          </a:bodyPr>
          <a:lstStyle>
            <a:lvl1pPr marL="9525" indent="0" algn="l">
              <a:buNone/>
              <a:tabLst/>
              <a:defRPr sz="48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SUBLINE TITEL &gt;48. PT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3469358C-AFC1-E348-8CAF-F23864F8A9A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7850" y="4601460"/>
            <a:ext cx="5118100" cy="696912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400">
                <a:solidFill>
                  <a:schemeClr val="accent5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Datum oder URL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FBD8F71-8D1F-DA43-9AE3-DC718A13110D}"/>
              </a:ext>
            </a:extLst>
          </p:cNvPr>
          <p:cNvSpPr/>
          <p:nvPr userDrawn="1"/>
        </p:nvSpPr>
        <p:spPr>
          <a:xfrm>
            <a:off x="578369" y="5762625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D4E27168-E58C-8041-961E-3402811858C2}"/>
              </a:ext>
            </a:extLst>
          </p:cNvPr>
          <p:cNvSpPr/>
          <p:nvPr userDrawn="1"/>
        </p:nvSpPr>
        <p:spPr>
          <a:xfrm>
            <a:off x="1010369" y="5762625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3AF41899-2BAA-7E42-BE72-A0C2927BD9AD}"/>
              </a:ext>
            </a:extLst>
          </p:cNvPr>
          <p:cNvSpPr/>
          <p:nvPr userDrawn="1"/>
        </p:nvSpPr>
        <p:spPr>
          <a:xfrm>
            <a:off x="1442069" y="5762625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B59F48FC-2605-394C-88DA-678ACCBE298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83410" y="764619"/>
            <a:ext cx="2603500" cy="825500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2828C05B-6588-224C-A400-0B770D4C0864}"/>
              </a:ext>
            </a:extLst>
          </p:cNvPr>
          <p:cNvSpPr/>
          <p:nvPr userDrawn="1"/>
        </p:nvSpPr>
        <p:spPr>
          <a:xfrm>
            <a:off x="8805742" y="4749256"/>
            <a:ext cx="1656184" cy="165618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u="sng" dirty="0"/>
          </a:p>
        </p:txBody>
      </p:sp>
      <p:sp>
        <p:nvSpPr>
          <p:cNvPr id="22" name="Textplatzhalter 18">
            <a:extLst>
              <a:ext uri="{FF2B5EF4-FFF2-40B4-BE49-F238E27FC236}">
                <a16:creationId xmlns:a16="http://schemas.microsoft.com/office/drawing/2014/main" id="{7714C198-5905-BE49-AC9F-57E7474324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486283">
            <a:off x="8940539" y="5305543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TEASER</a:t>
            </a:r>
          </a:p>
        </p:txBody>
      </p:sp>
      <p:sp>
        <p:nvSpPr>
          <p:cNvPr id="23" name="Textplatzhalter 18">
            <a:extLst>
              <a:ext uri="{FF2B5EF4-FFF2-40B4-BE49-F238E27FC236}">
                <a16:creationId xmlns:a16="http://schemas.microsoft.com/office/drawing/2014/main" id="{DE464674-1518-1647-8861-DF39B0AB3FE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486283">
            <a:off x="8872667" y="5739490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83742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stieg The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E2AD197-4354-804D-A1E7-59F2E7372BC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288926"/>
            <a:ext cx="1398661" cy="224546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THEMA HIER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646730D-D583-C94D-B95A-27110E684F13}"/>
              </a:ext>
            </a:extLst>
          </p:cNvPr>
          <p:cNvSpPr/>
          <p:nvPr userDrawn="1"/>
        </p:nvSpPr>
        <p:spPr>
          <a:xfrm>
            <a:off x="577850" y="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55EBD504-B8B4-9347-9CED-32AA328E963C}"/>
              </a:ext>
            </a:extLst>
          </p:cNvPr>
          <p:cNvSpPr/>
          <p:nvPr userDrawn="1"/>
        </p:nvSpPr>
        <p:spPr>
          <a:xfrm>
            <a:off x="1009850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974DF12-08C6-654E-9569-4C87E78C33CF}"/>
              </a:ext>
            </a:extLst>
          </p:cNvPr>
          <p:cNvSpPr/>
          <p:nvPr userDrawn="1"/>
        </p:nvSpPr>
        <p:spPr>
          <a:xfrm>
            <a:off x="1441550" y="0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accent5"/>
              </a:solidFill>
            </a:endParaRPr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F2E95589-6537-4D47-84C0-55FA48CA113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0918" y="63695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Bettina Kuske, IPAC 2026, Deauville, May 20</a:t>
            </a:r>
            <a:r>
              <a:rPr lang="en-GB" baseline="30000" dirty="0"/>
              <a:t>th</a:t>
            </a:r>
            <a:r>
              <a:rPr lang="en-GB" dirty="0"/>
              <a:t>, 2026</a:t>
            </a:r>
          </a:p>
        </p:txBody>
      </p:sp>
      <p:sp>
        <p:nvSpPr>
          <p:cNvPr id="13" name="Foliennummernplatzhalter 11">
            <a:extLst>
              <a:ext uri="{FF2B5EF4-FFF2-40B4-BE49-F238E27FC236}">
                <a16:creationId xmlns:a16="http://schemas.microsoft.com/office/drawing/2014/main" id="{934F5C24-478F-4341-8AB2-C3B8DAAADCE3}"/>
              </a:ext>
            </a:extLst>
          </p:cNvPr>
          <p:cNvSpPr txBox="1">
            <a:spLocks/>
          </p:cNvSpPr>
          <p:nvPr userDrawn="1"/>
        </p:nvSpPr>
        <p:spPr>
          <a:xfrm>
            <a:off x="5682080" y="6356062"/>
            <a:ext cx="842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59DF1E7-7728-684B-896D-8CFDB8DC33E7}" type="slidenum">
              <a:rPr lang="de-DE" smtClean="0"/>
              <a:pPr algn="ctr"/>
              <a:t>‹#›</a:t>
            </a:fld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A93E4E5B-8250-48E7-86A0-03124C1ED4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09726" y="6273604"/>
            <a:ext cx="1569582" cy="49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669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9751980-83CB-1643-BA70-568A79691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FB9FB86-B7F2-0B45-90CD-EF690A68C8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F44F69-732F-B74F-945A-CBDADE8292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76CAF-1EA1-423C-8058-649BCDB34A0D}" type="datetime1">
              <a:rPr lang="de-DE" smtClean="0"/>
              <a:t>13.05.2026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C750C6-0F28-DD4E-ABB0-AE06DA5564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Titel Vorname Nachname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C230171-9C22-6342-A988-40172D895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DF1E7-7728-684B-896D-8CFDB8DC33E7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3E64365-23B6-AE43-A8B0-AA3407368BBC}"/>
              </a:ext>
            </a:extLst>
          </p:cNvPr>
          <p:cNvSpPr txBox="1"/>
          <p:nvPr userDrawn="1"/>
        </p:nvSpPr>
        <p:spPr>
          <a:xfrm>
            <a:off x="509155" y="18807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7217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 cap="all" baseline="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33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1457" userDrawn="1">
          <p15:clr>
            <a:srgbClr val="F26B43"/>
          </p15:clr>
        </p15:guide>
        <p15:guide id="4" orient="horz" pos="2183" userDrawn="1">
          <p15:clr>
            <a:srgbClr val="F26B43"/>
          </p15:clr>
        </p15:guide>
        <p15:guide id="5" orient="horz" pos="2908" userDrawn="1">
          <p15:clr>
            <a:srgbClr val="F26B43"/>
          </p15:clr>
        </p15:guide>
        <p15:guide id="6" orient="horz" pos="3634" userDrawn="1">
          <p15:clr>
            <a:srgbClr val="F26B43"/>
          </p15:clr>
        </p15:guide>
        <p15:guide id="7" orient="horz" pos="182" userDrawn="1">
          <p15:clr>
            <a:srgbClr val="F26B43"/>
          </p15:clr>
        </p15:guide>
        <p15:guide id="8" pos="182" userDrawn="1">
          <p15:clr>
            <a:srgbClr val="F26B43"/>
          </p15:clr>
        </p15:guide>
        <p15:guide id="9" pos="7498" userDrawn="1">
          <p15:clr>
            <a:srgbClr val="F26B43"/>
          </p15:clr>
        </p15:guide>
        <p15:guide id="10" pos="7316" userDrawn="1">
          <p15:clr>
            <a:srgbClr val="F26B43"/>
          </p15:clr>
        </p15:guide>
        <p15:guide id="11" pos="364" userDrawn="1">
          <p15:clr>
            <a:srgbClr val="F26B43"/>
          </p15:clr>
        </p15:guide>
        <p15:guide id="12" orient="horz" pos="52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34DB40-66B4-764A-863A-A04AF3385DC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577849" y="2312989"/>
            <a:ext cx="10052051" cy="909896"/>
          </a:xfrm>
        </p:spPr>
        <p:txBody>
          <a:bodyPr>
            <a:noAutofit/>
          </a:bodyPr>
          <a:lstStyle/>
          <a:p>
            <a:r>
              <a:rPr lang="en-GB" sz="4000" dirty="0"/>
              <a:t>ON THE OPTIMIZATION OF THE NON-LINEAR PERFORMANCE OF</a:t>
            </a:r>
            <a:br>
              <a:rPr lang="en-GB" sz="4000" dirty="0"/>
            </a:br>
            <a:r>
              <a:rPr lang="en-GB" sz="4000" dirty="0"/>
              <a:t>4th-GENERATION LIGHT SOURCES </a:t>
            </a:r>
            <a:endParaRPr lang="de-DE" sz="4000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675535B-FF88-BD42-A4F0-26794C6E44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7850" y="3856217"/>
            <a:ext cx="10566965" cy="442205"/>
          </a:xfrm>
        </p:spPr>
        <p:txBody>
          <a:bodyPr/>
          <a:lstStyle/>
          <a:p>
            <a:r>
              <a:rPr lang="de-DE" sz="2400" dirty="0"/>
              <a:t>B. Kuske, B. Alberdi-Esuain, Helmholtz-Zentrum Berlin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DAEC944-1D7E-344E-A10A-A3BEBA3CD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IPAC 2026, Deauville, May 20</a:t>
            </a:r>
            <a:r>
              <a:rPr lang="de-DE" baseline="30000" dirty="0"/>
              <a:t>th</a:t>
            </a:r>
            <a:r>
              <a:rPr lang="de-DE" dirty="0"/>
              <a:t>, 2026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89C0AD8-758C-104A-AA8D-E601C6C781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 rot="486283">
            <a:off x="8921632" y="5304203"/>
            <a:ext cx="1386591" cy="592808"/>
          </a:xfrm>
        </p:spPr>
        <p:txBody>
          <a:bodyPr>
            <a:normAutofit/>
          </a:bodyPr>
          <a:lstStyle/>
          <a:p>
            <a:r>
              <a:rPr lang="de-DE" dirty="0" err="1"/>
              <a:t>Cherish</a:t>
            </a:r>
            <a:r>
              <a:rPr lang="de-DE" dirty="0"/>
              <a:t> </a:t>
            </a:r>
            <a:r>
              <a:rPr lang="de-DE" dirty="0" err="1"/>
              <a:t>efficiency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57607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8A7AD92-6D20-FF0B-A322-00731F3A31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6AC1319-423F-1351-56F0-56BB7DB827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849" y="802539"/>
            <a:ext cx="5407006" cy="288000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6B6E6D8-4361-C72C-FDA1-9B61DDC562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288926"/>
            <a:ext cx="1955038" cy="224546"/>
          </a:xfrm>
        </p:spPr>
        <p:txBody>
          <a:bodyPr/>
          <a:lstStyle/>
          <a:p>
            <a:r>
              <a:rPr lang="en-GB" dirty="0"/>
              <a:t>Minimization results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C36AB4-943B-1934-0054-078D9A3808F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Bettina Kuske, IPAC 2026, Deauville, May 20</a:t>
            </a:r>
            <a:r>
              <a:rPr lang="en-GB" baseline="30000"/>
              <a:t>th</a:t>
            </a:r>
            <a:r>
              <a:rPr lang="en-GB"/>
              <a:t>, 2026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3153F2-A2E6-30A4-FEA5-03DCFCCAD4C1}"/>
              </a:ext>
            </a:extLst>
          </p:cNvPr>
          <p:cNvSpPr txBox="1"/>
          <p:nvPr/>
        </p:nvSpPr>
        <p:spPr>
          <a:xfrm>
            <a:off x="1375145" y="194221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20%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9911334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D5B23F2-F94A-E258-CDFA-34E366744F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6827CCB-433C-4069-CFED-EB03D5A544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848" y="802539"/>
            <a:ext cx="5407006" cy="288000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8620D40-40CC-3163-876E-D4BC9248FA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288926"/>
            <a:ext cx="1955038" cy="224546"/>
          </a:xfrm>
        </p:spPr>
        <p:txBody>
          <a:bodyPr/>
          <a:lstStyle/>
          <a:p>
            <a:r>
              <a:rPr lang="en-GB" dirty="0"/>
              <a:t>Minimization results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C5B3E5-8813-6A4D-CA8E-8B105190F38D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Bettina Kuske, IPAC 2026, Deauville, May 20</a:t>
            </a:r>
            <a:r>
              <a:rPr lang="en-GB" baseline="30000"/>
              <a:t>th</a:t>
            </a:r>
            <a:r>
              <a:rPr lang="en-GB"/>
              <a:t>, 2026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1EF6CD-3E9C-500F-7242-0B622608268E}"/>
              </a:ext>
            </a:extLst>
          </p:cNvPr>
          <p:cNvSpPr txBox="1"/>
          <p:nvPr/>
        </p:nvSpPr>
        <p:spPr>
          <a:xfrm>
            <a:off x="2697537" y="1502735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30%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944569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4AF060B-AD92-68BE-F1F5-9C8089A2DE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C1A3661-B9A8-F99F-C581-BF5B3781F4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849" y="802539"/>
            <a:ext cx="5407006" cy="288000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1882F24-DC80-C8F8-E6AA-E15A423909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288926"/>
            <a:ext cx="1955038" cy="224546"/>
          </a:xfrm>
        </p:spPr>
        <p:txBody>
          <a:bodyPr/>
          <a:lstStyle/>
          <a:p>
            <a:r>
              <a:rPr lang="en-GB" dirty="0"/>
              <a:t>Minimization results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3A3347-DABE-65AA-E655-CA85FBC8BF5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Bettina Kuske, IPAC 2026, Deauville, May 20</a:t>
            </a:r>
            <a:r>
              <a:rPr lang="en-GB" baseline="30000"/>
              <a:t>th</a:t>
            </a:r>
            <a:r>
              <a:rPr lang="en-GB"/>
              <a:t>, 2026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A45B45-A227-D212-ECB3-A86F45F34855}"/>
              </a:ext>
            </a:extLst>
          </p:cNvPr>
          <p:cNvSpPr txBox="1"/>
          <p:nvPr/>
        </p:nvSpPr>
        <p:spPr>
          <a:xfrm>
            <a:off x="3564469" y="1049079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40%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1305297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98F9C11-598C-7029-42FF-C24A732082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8063517-8889-9EC2-3A5C-16F6098A9F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849" y="802539"/>
            <a:ext cx="5407006" cy="288000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72EE8FE-C8D8-3C94-BD26-58B8F50049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288926"/>
            <a:ext cx="1955038" cy="224546"/>
          </a:xfrm>
        </p:spPr>
        <p:txBody>
          <a:bodyPr/>
          <a:lstStyle/>
          <a:p>
            <a:r>
              <a:rPr lang="en-GB" dirty="0"/>
              <a:t>Minimization results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B0E734-09BA-E15E-56B8-932EFE51986D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Bettina Kuske, IPAC 2026, Deauville, May 20</a:t>
            </a:r>
            <a:r>
              <a:rPr lang="en-GB" baseline="30000"/>
              <a:t>th</a:t>
            </a:r>
            <a:r>
              <a:rPr lang="en-GB"/>
              <a:t>, 2026</a:t>
            </a:r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2AD2CE0-BC18-D684-E5A8-5304511A8E19}"/>
              </a:ext>
            </a:extLst>
          </p:cNvPr>
          <p:cNvCxnSpPr>
            <a:cxnSpLocks/>
          </p:cNvCxnSpPr>
          <p:nvPr/>
        </p:nvCxnSpPr>
        <p:spPr>
          <a:xfrm>
            <a:off x="4677952" y="1339702"/>
            <a:ext cx="2141062" cy="290624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329E8767-88B1-40ED-5959-473AC4F41874}"/>
              </a:ext>
            </a:extLst>
          </p:cNvPr>
          <p:cNvSpPr/>
          <p:nvPr/>
        </p:nvSpPr>
        <p:spPr>
          <a:xfrm>
            <a:off x="4323188" y="1049079"/>
            <a:ext cx="461463" cy="829340"/>
          </a:xfrm>
          <a:prstGeom prst="rect">
            <a:avLst/>
          </a:prstGeom>
          <a:solidFill>
            <a:schemeClr val="accent3">
              <a:lumMod val="7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052EE35-6D91-C644-4E46-492DDA32B5BF}"/>
              </a:ext>
            </a:extLst>
          </p:cNvPr>
          <p:cNvSpPr txBox="1"/>
          <p:nvPr/>
        </p:nvSpPr>
        <p:spPr>
          <a:xfrm>
            <a:off x="6993919" y="1462335"/>
            <a:ext cx="4149002" cy="6232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GB" sz="1600" dirty="0"/>
              <a:t>definition of ‘best’ cases (somewhat ‘arbitrary’): 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MA &gt; 6%, 10 largest DAs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31B905-DF7A-E678-30FC-E7102E2A93E7}"/>
              </a:ext>
            </a:extLst>
          </p:cNvPr>
          <p:cNvSpPr txBox="1"/>
          <p:nvPr/>
        </p:nvSpPr>
        <p:spPr>
          <a:xfrm>
            <a:off x="6770799" y="3887442"/>
            <a:ext cx="31880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Error statistics for symmetric lattice:</a:t>
            </a:r>
            <a:endParaRPr lang="en-DE" sz="16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D5C231B-B4C2-F335-CA8A-0B853A12FA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618192"/>
              </p:ext>
            </p:extLst>
          </p:nvPr>
        </p:nvGraphicFramePr>
        <p:xfrm>
          <a:off x="6846022" y="4225996"/>
          <a:ext cx="3888804" cy="18288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96966">
                  <a:extLst>
                    <a:ext uri="{9D8B030D-6E8A-4147-A177-3AD203B41FA5}">
                      <a16:colId xmlns:a16="http://schemas.microsoft.com/office/drawing/2014/main" val="1103883624"/>
                    </a:ext>
                  </a:extLst>
                </a:gridCol>
                <a:gridCol w="977778">
                  <a:extLst>
                    <a:ext uri="{9D8B030D-6E8A-4147-A177-3AD203B41FA5}">
                      <a16:colId xmlns:a16="http://schemas.microsoft.com/office/drawing/2014/main" val="1609100200"/>
                    </a:ext>
                  </a:extLst>
                </a:gridCol>
                <a:gridCol w="1095342">
                  <a:extLst>
                    <a:ext uri="{9D8B030D-6E8A-4147-A177-3AD203B41FA5}">
                      <a16:colId xmlns:a16="http://schemas.microsoft.com/office/drawing/2014/main" val="4259695724"/>
                    </a:ext>
                  </a:extLst>
                </a:gridCol>
                <a:gridCol w="1018718">
                  <a:extLst>
                    <a:ext uri="{9D8B030D-6E8A-4147-A177-3AD203B41FA5}">
                      <a16:colId xmlns:a16="http://schemas.microsoft.com/office/drawing/2014/main" val="148655483"/>
                    </a:ext>
                  </a:extLst>
                </a:gridCol>
              </a:tblGrid>
              <a:tr h="240637">
                <a:tc rowSpan="2">
                  <a:txBody>
                    <a:bodyPr/>
                    <a:lstStyle/>
                    <a:p>
                      <a:endParaRPr lang="en-DE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DE" b="1" dirty="0"/>
                        <a:t>unit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including tolerances</a:t>
                      </a:r>
                      <a:endParaRPr lang="en-DE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435655"/>
                  </a:ext>
                </a:extLst>
              </a:tr>
              <a:tr h="240637">
                <a:tc vMerge="1">
                  <a:txBody>
                    <a:bodyPr/>
                    <a:lstStyle/>
                    <a:p>
                      <a:endParaRPr lang="en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</a:rPr>
                        <a:t>mean</a:t>
                      </a:r>
                      <a:endParaRPr lang="en-DE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b="1" dirty="0">
                          <a:solidFill>
                            <a:schemeClr val="bg1"/>
                          </a:solidFill>
                        </a:rPr>
                        <a:t>std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6838727"/>
                  </a:ext>
                </a:extLst>
              </a:tr>
              <a:tr h="338061">
                <a:tc>
                  <a:txBody>
                    <a:bodyPr/>
                    <a:lstStyle/>
                    <a:p>
                      <a:r>
                        <a:rPr lang="en-DE" dirty="0"/>
                        <a:t>MA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DE" dirty="0"/>
                        <a:t>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5.21</a:t>
                      </a:r>
                      <a:endParaRPr lang="en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0.</a:t>
                      </a:r>
                      <a:r>
                        <a:rPr lang="en-GB" dirty="0"/>
                        <a:t>31</a:t>
                      </a:r>
                      <a:endParaRPr lang="en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24604048"/>
                  </a:ext>
                </a:extLst>
              </a:tr>
              <a:tr h="338061">
                <a:tc>
                  <a:txBody>
                    <a:bodyPr/>
                    <a:lstStyle/>
                    <a:p>
                      <a:r>
                        <a:rPr lang="en-DE" dirty="0"/>
                        <a:t>DA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DE" dirty="0"/>
                        <a:t>mm</a:t>
                      </a:r>
                      <a:r>
                        <a:rPr lang="en-DE" baseline="300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11.85</a:t>
                      </a:r>
                      <a:endParaRPr lang="en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2.93</a:t>
                      </a:r>
                      <a:endParaRPr lang="en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58091451"/>
                  </a:ext>
                </a:extLst>
              </a:tr>
              <a:tr h="338061">
                <a:tc>
                  <a:txBody>
                    <a:bodyPr/>
                    <a:lstStyle/>
                    <a:p>
                      <a:r>
                        <a:rPr lang="en-DE" dirty="0" err="1"/>
                        <a:t>x</a:t>
                      </a:r>
                      <a:r>
                        <a:rPr lang="en-DE" baseline="-25000" dirty="0" err="1"/>
                        <a:t>min</a:t>
                      </a:r>
                      <a:endParaRPr lang="en-DE" baseline="-25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DE" dirty="0"/>
                        <a:t>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-2.62</a:t>
                      </a:r>
                      <a:endParaRPr lang="en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0.</a:t>
                      </a:r>
                      <a:r>
                        <a:rPr lang="en-GB" dirty="0"/>
                        <a:t>49</a:t>
                      </a:r>
                      <a:endParaRPr lang="en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98102268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BD2CB0C0-B0A3-1CEA-3021-D923D7E236E9}"/>
              </a:ext>
            </a:extLst>
          </p:cNvPr>
          <p:cNvSpPr txBox="1"/>
          <p:nvPr/>
        </p:nvSpPr>
        <p:spPr>
          <a:xfrm>
            <a:off x="750022" y="4231427"/>
            <a:ext cx="6096000" cy="20467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GB" sz="1600" dirty="0"/>
              <a:t>Need to assess consistency of results </a:t>
            </a:r>
            <a:r>
              <a:rPr lang="en-GB" sz="1600" dirty="0" err="1"/>
              <a:t>wrt</a:t>
            </a:r>
            <a:r>
              <a:rPr lang="en-GB" sz="1600" dirty="0"/>
              <a:t> tolerances: 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track with 10 lattices including tolerances (100 cases)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corrected orbit, no beta beat correction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MA &gt; 5% 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DA and </a:t>
            </a:r>
            <a:r>
              <a:rPr lang="en-GB" sz="1600" dirty="0" err="1"/>
              <a:t>x</a:t>
            </a:r>
            <a:r>
              <a:rPr lang="en-GB" sz="1600" baseline="-25000" dirty="0" err="1"/>
              <a:t>min</a:t>
            </a:r>
            <a:r>
              <a:rPr lang="en-GB" sz="1600" dirty="0"/>
              <a:t> too tight for injection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6038D87-9BE0-4783-9944-0480D95AC1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0604" y="5319816"/>
            <a:ext cx="347714" cy="316740"/>
          </a:xfrm>
          <a:prstGeom prst="rect">
            <a:avLst/>
          </a:prstGeom>
          <a:ln>
            <a:noFill/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1A90D0F-1F50-A6EA-51E8-3471E15DBA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9103" y="5682442"/>
            <a:ext cx="367950" cy="31674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288CE4C-6FC4-3FA7-D743-24973E7A839A}"/>
              </a:ext>
            </a:extLst>
          </p:cNvPr>
          <p:cNvSpPr txBox="1"/>
          <p:nvPr/>
        </p:nvSpPr>
        <p:spPr>
          <a:xfrm>
            <a:off x="3564469" y="1049079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40%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4680817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1A7A5DB-553D-7570-EDEF-FBA8236FC6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288926"/>
            <a:ext cx="2263321" cy="224546"/>
          </a:xfrm>
        </p:spPr>
        <p:txBody>
          <a:bodyPr>
            <a:normAutofit/>
          </a:bodyPr>
          <a:lstStyle/>
          <a:p>
            <a:r>
              <a:rPr lang="en-GB" dirty="0"/>
              <a:t>Injection straight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B198F1-4BF6-A418-4868-8D8D5E5D345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Bettina Kuske, IPAC 2026, Deauville, May 20</a:t>
            </a:r>
            <a:r>
              <a:rPr lang="en-GB" baseline="30000"/>
              <a:t>th</a:t>
            </a:r>
            <a:r>
              <a:rPr lang="en-GB"/>
              <a:t>, 2026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5C9CFAC-6129-31B7-6E98-6F022EDFF9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7275" y="505034"/>
            <a:ext cx="9286875" cy="38671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62ADD0C-8628-CB57-D004-8B7B71B0775D}"/>
              </a:ext>
            </a:extLst>
          </p:cNvPr>
          <p:cNvSpPr txBox="1"/>
          <p:nvPr/>
        </p:nvSpPr>
        <p:spPr>
          <a:xfrm>
            <a:off x="475068" y="4599435"/>
            <a:ext cx="4069512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/>
              <a:t>Minimal disturbance to lattice symmetry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non-linear kicker (NLK) injection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perturbation confined to straight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keep phase advance over straight</a:t>
            </a:r>
            <a:endParaRPr lang="en-DE" sz="160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7458F4E-7B18-F745-1AAE-1337AD00FE75}"/>
              </a:ext>
            </a:extLst>
          </p:cNvPr>
          <p:cNvCxnSpPr>
            <a:cxnSpLocks/>
          </p:cNvCxnSpPr>
          <p:nvPr/>
        </p:nvCxnSpPr>
        <p:spPr>
          <a:xfrm flipH="1">
            <a:off x="4668824" y="3466447"/>
            <a:ext cx="707779" cy="627488"/>
          </a:xfrm>
          <a:prstGeom prst="straightConnector1">
            <a:avLst/>
          </a:prstGeom>
          <a:ln>
            <a:solidFill>
              <a:srgbClr val="A9434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75DBCDC-C765-059C-3526-17371E16EB86}"/>
              </a:ext>
            </a:extLst>
          </p:cNvPr>
          <p:cNvCxnSpPr>
            <a:cxnSpLocks/>
          </p:cNvCxnSpPr>
          <p:nvPr/>
        </p:nvCxnSpPr>
        <p:spPr>
          <a:xfrm flipH="1">
            <a:off x="4856511" y="3455561"/>
            <a:ext cx="695203" cy="638374"/>
          </a:xfrm>
          <a:prstGeom prst="straightConnector1">
            <a:avLst/>
          </a:prstGeom>
          <a:ln>
            <a:solidFill>
              <a:srgbClr val="A9434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D2F4D30-C652-087A-CFC5-B5BE1441CAEB}"/>
              </a:ext>
            </a:extLst>
          </p:cNvPr>
          <p:cNvSpPr txBox="1"/>
          <p:nvPr/>
        </p:nvSpPr>
        <p:spPr>
          <a:xfrm>
            <a:off x="3385195" y="4016950"/>
            <a:ext cx="17965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Thick and thin septum</a:t>
            </a:r>
            <a:endParaRPr lang="en-DE" sz="1400" i="1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38D1D99-D8AF-69E0-CF85-17C8B42FA52B}"/>
              </a:ext>
            </a:extLst>
          </p:cNvPr>
          <p:cNvCxnSpPr>
            <a:cxnSpLocks/>
          </p:cNvCxnSpPr>
          <p:nvPr/>
        </p:nvCxnSpPr>
        <p:spPr>
          <a:xfrm flipH="1">
            <a:off x="5879592" y="3455561"/>
            <a:ext cx="614338" cy="839094"/>
          </a:xfrm>
          <a:prstGeom prst="straightConnector1">
            <a:avLst/>
          </a:prstGeom>
          <a:ln>
            <a:solidFill>
              <a:srgbClr val="A9434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0B85AC7-825B-CBBD-D29C-3B03B60CF8C6}"/>
              </a:ext>
            </a:extLst>
          </p:cNvPr>
          <p:cNvSpPr txBox="1"/>
          <p:nvPr/>
        </p:nvSpPr>
        <p:spPr>
          <a:xfrm>
            <a:off x="5138330" y="4266504"/>
            <a:ext cx="21096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nonlinear kicker, </a:t>
            </a:r>
            <a:r>
              <a:rPr lang="en-GB" sz="1400" i="1" dirty="0">
                <a:sym typeface="Symbol" panose="05050102010706020507" pitchFamily="18" charset="2"/>
              </a:rPr>
              <a:t></a:t>
            </a:r>
            <a:r>
              <a:rPr lang="en-GB" sz="1400" i="1" baseline="-25000" dirty="0">
                <a:sym typeface="Symbol" panose="05050102010706020507" pitchFamily="18" charset="2"/>
              </a:rPr>
              <a:t>x</a:t>
            </a:r>
            <a:r>
              <a:rPr lang="en-GB" sz="1400" i="1" dirty="0">
                <a:sym typeface="Symbol" panose="05050102010706020507" pitchFamily="18" charset="2"/>
              </a:rPr>
              <a:t>=11.9m</a:t>
            </a:r>
            <a:endParaRPr lang="en-DE" sz="1400" i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BC01696-2F07-D6D8-D3ED-1711CDC41E26}"/>
              </a:ext>
            </a:extLst>
          </p:cNvPr>
          <p:cNvSpPr txBox="1"/>
          <p:nvPr/>
        </p:nvSpPr>
        <p:spPr>
          <a:xfrm>
            <a:off x="6262088" y="4645977"/>
            <a:ext cx="5244112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err="1"/>
              <a:t>chrom</a:t>
            </a:r>
            <a:r>
              <a:rPr lang="en-GB" sz="1600" b="1" dirty="0"/>
              <a:t>.</a:t>
            </a:r>
            <a:r>
              <a:rPr lang="en-GB" sz="1600" dirty="0"/>
              <a:t> </a:t>
            </a:r>
            <a:r>
              <a:rPr lang="en-GB" sz="1600" b="1" dirty="0"/>
              <a:t>DTs will change: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DTs include </a:t>
            </a:r>
            <a:r>
              <a:rPr lang="en-DE" sz="1600" dirty="0"/>
              <a:t>𝐾, 𝛽</a:t>
            </a:r>
            <a:r>
              <a:rPr lang="en-DE" sz="1600" baseline="-25000" dirty="0"/>
              <a:t>𝑥,𝑦</a:t>
            </a:r>
            <a:r>
              <a:rPr lang="en-GB" sz="1600" dirty="0"/>
              <a:t> </a:t>
            </a:r>
            <a:r>
              <a:rPr lang="en-DE" sz="1600" dirty="0"/>
              <a:t>or 𝑑𝛽</a:t>
            </a:r>
            <a:r>
              <a:rPr lang="en-DE" sz="1600" baseline="-25000" dirty="0"/>
              <a:t>𝑥,𝑦</a:t>
            </a:r>
            <a:r>
              <a:rPr lang="en-GB" sz="1600" dirty="0"/>
              <a:t>/</a:t>
            </a:r>
            <a:r>
              <a:rPr lang="en-DE" sz="1600" dirty="0"/>
              <a:t>𝑑</a:t>
            </a:r>
            <a:r>
              <a:rPr lang="en-GB" sz="1600" dirty="0"/>
              <a:t>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periodicity = 1</a:t>
            </a:r>
          </a:p>
          <a:p>
            <a:pPr>
              <a:spcBef>
                <a:spcPts val="600"/>
              </a:spcBef>
            </a:pPr>
            <a:r>
              <a:rPr lang="en-GB" sz="1600" dirty="0"/>
              <a:t>                 different results in minimization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DE" dirty="0"/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47F8102F-AA5D-D866-AD61-40F77471C2AF}"/>
              </a:ext>
            </a:extLst>
          </p:cNvPr>
          <p:cNvSpPr/>
          <p:nvPr/>
        </p:nvSpPr>
        <p:spPr>
          <a:xfrm>
            <a:off x="6640808" y="5726419"/>
            <a:ext cx="329904" cy="12009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4D13950-8130-D37E-AC4B-B8430DC13DB5}"/>
              </a:ext>
            </a:extLst>
          </p:cNvPr>
          <p:cNvCxnSpPr>
            <a:cxnSpLocks/>
          </p:cNvCxnSpPr>
          <p:nvPr/>
        </p:nvCxnSpPr>
        <p:spPr>
          <a:xfrm flipH="1">
            <a:off x="6493930" y="592122"/>
            <a:ext cx="4843" cy="2874325"/>
          </a:xfrm>
          <a:prstGeom prst="line">
            <a:avLst/>
          </a:prstGeom>
          <a:ln w="222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A5CE837-DD94-F1A0-2085-DB5160AC16B8}"/>
              </a:ext>
            </a:extLst>
          </p:cNvPr>
          <p:cNvSpPr txBox="1"/>
          <p:nvPr/>
        </p:nvSpPr>
        <p:spPr>
          <a:xfrm>
            <a:off x="289262" y="740723"/>
            <a:ext cx="2038013" cy="123110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THP2147</a:t>
            </a:r>
          </a:p>
          <a:p>
            <a:r>
              <a:rPr lang="en-GB" sz="1400" dirty="0"/>
              <a:t>"The BESSY III Injection Scheme"</a:t>
            </a:r>
          </a:p>
          <a:p>
            <a:r>
              <a:rPr lang="sv-SE" sz="1400" dirty="0"/>
              <a:t>M. Abo-Bakr, T. Atkinson, P. Goslawski, J. Völker</a:t>
            </a:r>
          </a:p>
        </p:txBody>
      </p:sp>
    </p:spTree>
    <p:extLst>
      <p:ext uri="{BB962C8B-B14F-4D97-AF65-F5344CB8AC3E}">
        <p14:creationId xmlns:p14="http://schemas.microsoft.com/office/powerpoint/2010/main" val="32119816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A51B3F07-9B41-DC46-14C7-3400471483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966" y="632272"/>
            <a:ext cx="6084746" cy="3183952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AC544C9-2C7C-A0B3-AFBD-2510104A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Injection Lattice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F4BC2A-89A1-77D3-61DD-0034FF84292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Bettina Kuske, IPAC 2026, Deauville, May 20</a:t>
            </a:r>
            <a:r>
              <a:rPr lang="en-GB" baseline="30000"/>
              <a:t>th</a:t>
            </a:r>
            <a:r>
              <a:rPr lang="en-GB"/>
              <a:t>, 2026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964E721-FF95-C39E-8577-913C0B1FE010}"/>
              </a:ext>
            </a:extLst>
          </p:cNvPr>
          <p:cNvSpPr/>
          <p:nvPr/>
        </p:nvSpPr>
        <p:spPr>
          <a:xfrm rot="16200000">
            <a:off x="3716179" y="949955"/>
            <a:ext cx="1358147" cy="1247139"/>
          </a:xfrm>
          <a:prstGeom prst="rect">
            <a:avLst/>
          </a:prstGeom>
          <a:solidFill>
            <a:schemeClr val="accent3">
              <a:lumMod val="7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7B397F4-B8D2-7E74-CA72-4D1BAB9FE238}"/>
              </a:ext>
            </a:extLst>
          </p:cNvPr>
          <p:cNvSpPr txBox="1"/>
          <p:nvPr/>
        </p:nvSpPr>
        <p:spPr>
          <a:xfrm>
            <a:off x="3771683" y="4564594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injection lattice:</a:t>
            </a:r>
            <a:endParaRPr lang="en-DE" sz="1600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EFFB6DB-7A3C-A3D9-1E88-04ADFA45E6E3}"/>
              </a:ext>
            </a:extLst>
          </p:cNvPr>
          <p:cNvGrpSpPr/>
          <p:nvPr/>
        </p:nvGrpSpPr>
        <p:grpSpPr>
          <a:xfrm>
            <a:off x="267966" y="5465429"/>
            <a:ext cx="3691292" cy="684803"/>
            <a:chOff x="6814457" y="4917998"/>
            <a:chExt cx="3549606" cy="68849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0DEAE0A-24D7-63BF-1F94-4FBBE4378669}"/>
                </a:ext>
              </a:extLst>
            </p:cNvPr>
            <p:cNvSpPr txBox="1"/>
            <p:nvPr/>
          </p:nvSpPr>
          <p:spPr>
            <a:xfrm>
              <a:off x="6814457" y="4917998"/>
              <a:ext cx="3454950" cy="68849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en-GB" dirty="0"/>
                <a:t>MA &gt; 5%</a:t>
              </a:r>
            </a:p>
            <a:p>
              <a:pPr>
                <a:spcAft>
                  <a:spcPts val="300"/>
                </a:spcAft>
              </a:pPr>
              <a:r>
                <a:rPr lang="en-GB" dirty="0"/>
                <a:t>NLK max. kick at -7mm, within DA</a:t>
              </a:r>
              <a:endParaRPr lang="en-DE" dirty="0"/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16CCF8AE-8790-84F7-B84B-379C3524C0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51266" y="4917998"/>
              <a:ext cx="334367" cy="318445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5EF771A8-0BF4-E097-9B2B-1CB04B367B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029696" y="5221767"/>
              <a:ext cx="334367" cy="318445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770B31DF-0E72-0DCD-17BA-DB87271FA41A}"/>
              </a:ext>
            </a:extLst>
          </p:cNvPr>
          <p:cNvSpPr txBox="1"/>
          <p:nvPr/>
        </p:nvSpPr>
        <p:spPr>
          <a:xfrm>
            <a:off x="267966" y="4053479"/>
            <a:ext cx="6546491" cy="119263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GB" sz="1600" dirty="0"/>
              <a:t>Need to assess consistency of results </a:t>
            </a:r>
            <a:r>
              <a:rPr lang="en-GB" sz="1600" dirty="0" err="1"/>
              <a:t>wrt</a:t>
            </a:r>
            <a:r>
              <a:rPr lang="en-GB" sz="1600" dirty="0"/>
              <a:t> tolerances: 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track with 10 lattices including tolerances (100 cases)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orbit-, beta beat- and coupling correction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injection lattice: </a:t>
            </a:r>
            <a:r>
              <a:rPr lang="en-GB" sz="1600" dirty="0">
                <a:sym typeface="Symbol" panose="05050102010706020507" pitchFamily="18" charset="2"/>
              </a:rPr>
              <a:t></a:t>
            </a:r>
            <a:r>
              <a:rPr lang="en-GB" sz="1600" baseline="-25000" dirty="0" err="1">
                <a:sym typeface="Symbol" panose="05050102010706020507" pitchFamily="18" charset="2"/>
              </a:rPr>
              <a:t>x,y</a:t>
            </a:r>
            <a:r>
              <a:rPr lang="en-GB" sz="1600" dirty="0">
                <a:sym typeface="Symbol" panose="05050102010706020507" pitchFamily="18" charset="2"/>
              </a:rPr>
              <a:t>= 11.9, 2.4m at NLK</a:t>
            </a:r>
            <a:endParaRPr lang="en-GB" sz="16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87C5C81-52CE-9B09-7FB6-C1D9C52E4D0C}"/>
              </a:ext>
            </a:extLst>
          </p:cNvPr>
          <p:cNvCxnSpPr>
            <a:cxnSpLocks/>
          </p:cNvCxnSpPr>
          <p:nvPr/>
        </p:nvCxnSpPr>
        <p:spPr>
          <a:xfrm>
            <a:off x="4677952" y="1339702"/>
            <a:ext cx="2141062" cy="290624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FF11599-C28C-FCC1-8B2C-B38AADF5EFD5}"/>
              </a:ext>
            </a:extLst>
          </p:cNvPr>
          <p:cNvSpPr txBox="1"/>
          <p:nvPr/>
        </p:nvSpPr>
        <p:spPr>
          <a:xfrm>
            <a:off x="6993919" y="1462335"/>
            <a:ext cx="4149002" cy="6232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GB" sz="1600" dirty="0"/>
              <a:t>definition of ‘best’ cases (somewhat ‘arbitrary’): 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MA &gt; 5.4%, 10 largest DAs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D244EAD-BFD2-DB46-9E7B-97E5A5D0E8DB}"/>
              </a:ext>
            </a:extLst>
          </p:cNvPr>
          <p:cNvSpPr txBox="1"/>
          <p:nvPr/>
        </p:nvSpPr>
        <p:spPr>
          <a:xfrm>
            <a:off x="7049624" y="3694982"/>
            <a:ext cx="30405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/>
              <a:t>Error statistics for injection lattice:</a:t>
            </a:r>
            <a:endParaRPr lang="en-DE" sz="1600" i="1" dirty="0"/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5DAE8B11-72C1-BBBB-A639-50D879EEAC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831412"/>
              </p:ext>
            </p:extLst>
          </p:nvPr>
        </p:nvGraphicFramePr>
        <p:xfrm>
          <a:off x="7102549" y="4033536"/>
          <a:ext cx="3911101" cy="17068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813651">
                  <a:extLst>
                    <a:ext uri="{9D8B030D-6E8A-4147-A177-3AD203B41FA5}">
                      <a16:colId xmlns:a16="http://schemas.microsoft.com/office/drawing/2014/main" val="1103883624"/>
                    </a:ext>
                  </a:extLst>
                </a:gridCol>
                <a:gridCol w="979553">
                  <a:extLst>
                    <a:ext uri="{9D8B030D-6E8A-4147-A177-3AD203B41FA5}">
                      <a16:colId xmlns:a16="http://schemas.microsoft.com/office/drawing/2014/main" val="1609100200"/>
                    </a:ext>
                  </a:extLst>
                </a:gridCol>
                <a:gridCol w="1097330">
                  <a:extLst>
                    <a:ext uri="{9D8B030D-6E8A-4147-A177-3AD203B41FA5}">
                      <a16:colId xmlns:a16="http://schemas.microsoft.com/office/drawing/2014/main" val="4259695724"/>
                    </a:ext>
                  </a:extLst>
                </a:gridCol>
                <a:gridCol w="1020567">
                  <a:extLst>
                    <a:ext uri="{9D8B030D-6E8A-4147-A177-3AD203B41FA5}">
                      <a16:colId xmlns:a16="http://schemas.microsoft.com/office/drawing/2014/main" val="148655483"/>
                    </a:ext>
                  </a:extLst>
                </a:gridCol>
              </a:tblGrid>
              <a:tr h="335632">
                <a:tc rowSpan="2">
                  <a:txBody>
                    <a:bodyPr/>
                    <a:lstStyle/>
                    <a:p>
                      <a:endParaRPr lang="en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DE" sz="1600" b="1" dirty="0"/>
                        <a:t>unit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including tolerances</a:t>
                      </a:r>
                      <a:endParaRPr lang="en-DE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435655"/>
                  </a:ext>
                </a:extLst>
              </a:tr>
              <a:tr h="307662">
                <a:tc vMerge="1">
                  <a:txBody>
                    <a:bodyPr/>
                    <a:lstStyle/>
                    <a:p>
                      <a:endParaRPr lang="en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</a:rPr>
                        <a:t>mean</a:t>
                      </a:r>
                      <a:endParaRPr lang="en-DE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b="1" dirty="0">
                          <a:solidFill>
                            <a:schemeClr val="bg1"/>
                          </a:solidFill>
                        </a:rPr>
                        <a:t>std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6838727"/>
                  </a:ext>
                </a:extLst>
              </a:tr>
              <a:tr h="307662">
                <a:tc>
                  <a:txBody>
                    <a:bodyPr/>
                    <a:lstStyle/>
                    <a:p>
                      <a:r>
                        <a:rPr lang="en-DE" sz="1600" dirty="0"/>
                        <a:t>MA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DE" sz="1600" dirty="0"/>
                        <a:t>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5.29</a:t>
                      </a:r>
                      <a:endParaRPr lang="en-DE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0.</a:t>
                      </a:r>
                      <a:r>
                        <a:rPr lang="en-GB" sz="1600" dirty="0"/>
                        <a:t>17</a:t>
                      </a:r>
                      <a:endParaRPr lang="en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24604048"/>
                  </a:ext>
                </a:extLst>
              </a:tr>
              <a:tr h="307662">
                <a:tc>
                  <a:txBody>
                    <a:bodyPr/>
                    <a:lstStyle/>
                    <a:p>
                      <a:r>
                        <a:rPr lang="en-DE" sz="1600" dirty="0"/>
                        <a:t>DA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DE" sz="1600" dirty="0"/>
                        <a:t>mm</a:t>
                      </a:r>
                      <a:r>
                        <a:rPr lang="en-DE" sz="1600" baseline="300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39.48</a:t>
                      </a:r>
                      <a:endParaRPr lang="en-DE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3.00</a:t>
                      </a:r>
                      <a:endParaRPr lang="en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58091451"/>
                  </a:ext>
                </a:extLst>
              </a:tr>
              <a:tr h="307662">
                <a:tc>
                  <a:txBody>
                    <a:bodyPr/>
                    <a:lstStyle/>
                    <a:p>
                      <a:r>
                        <a:rPr lang="en-DE" sz="1600" dirty="0" err="1"/>
                        <a:t>x</a:t>
                      </a:r>
                      <a:r>
                        <a:rPr lang="en-DE" sz="1600" baseline="-25000" dirty="0" err="1"/>
                        <a:t>min</a:t>
                      </a:r>
                      <a:endParaRPr lang="en-DE" sz="1600" baseline="-25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DE" sz="1600" dirty="0"/>
                        <a:t>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-8.60</a:t>
                      </a:r>
                      <a:endParaRPr lang="en-DE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0.</a:t>
                      </a:r>
                      <a:r>
                        <a:rPr lang="en-GB" sz="1600" dirty="0"/>
                        <a:t>66</a:t>
                      </a:r>
                      <a:endParaRPr lang="en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98102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66656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264D9D59-0BFC-809C-E296-BE60AB3198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5358" y="413260"/>
            <a:ext cx="5333069" cy="2590709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07F9E18-A057-581F-E50C-E80CFDE6B1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288926"/>
            <a:ext cx="1748661" cy="261610"/>
          </a:xfrm>
        </p:spPr>
        <p:txBody>
          <a:bodyPr>
            <a:normAutofit/>
          </a:bodyPr>
          <a:lstStyle/>
          <a:p>
            <a:r>
              <a:rPr lang="en-GB" dirty="0"/>
              <a:t>MOGA calculations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7073A5-B466-5784-C2D1-8FC099318D6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Bettina Kuske, IPAC 2026, Deauville, May 20</a:t>
            </a:r>
            <a:r>
              <a:rPr lang="en-GB" baseline="30000"/>
              <a:t>th</a:t>
            </a:r>
            <a:r>
              <a:rPr lang="en-GB"/>
              <a:t>, 2026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F81A16-6BB8-9B97-A2C9-A0E4E19AD14A}"/>
              </a:ext>
            </a:extLst>
          </p:cNvPr>
          <p:cNvSpPr txBox="1"/>
          <p:nvPr/>
        </p:nvSpPr>
        <p:spPr>
          <a:xfrm>
            <a:off x="354900" y="1201833"/>
            <a:ext cx="6096000" cy="17235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GB" sz="1600" b="1" dirty="0"/>
              <a:t>MOGA calculations to optimize DA and MA directly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8</a:t>
            </a:r>
            <a:r>
              <a:rPr lang="en-DE" sz="1600" dirty="0"/>
              <a:t> symmetric sextupole families and a single octupole</a:t>
            </a:r>
            <a:endParaRPr lang="en-GB" sz="1600" dirty="0"/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DE" sz="1600" dirty="0"/>
              <a:t>lattice</a:t>
            </a:r>
            <a:r>
              <a:rPr lang="en-GB" sz="1600" dirty="0"/>
              <a:t> includes tolerances, </a:t>
            </a:r>
            <a:r>
              <a:rPr lang="en-DE" sz="1600" dirty="0"/>
              <a:t>orbit</a:t>
            </a:r>
            <a:r>
              <a:rPr lang="en-GB" sz="1600" dirty="0"/>
              <a:t>-, beta beat- and coupling correction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DE" sz="1600" dirty="0"/>
              <a:t>evaluated </a:t>
            </a:r>
            <a:r>
              <a:rPr lang="en-GB" sz="1600" dirty="0"/>
              <a:t>of MA and DA area at NLK 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DE" sz="1600" dirty="0"/>
              <a:t>run takes around 20 hours on 100 CPUs of an HPC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92D0B9-5E30-70B6-6C01-962EE3CC56F2}"/>
              </a:ext>
            </a:extLst>
          </p:cNvPr>
          <p:cNvSpPr txBox="1"/>
          <p:nvPr/>
        </p:nvSpPr>
        <p:spPr>
          <a:xfrm>
            <a:off x="354900" y="4095814"/>
            <a:ext cx="5010154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Each MOGA result is the optimization for a </a:t>
            </a:r>
          </a:p>
          <a:p>
            <a:r>
              <a:rPr lang="en-GB" sz="1600" dirty="0"/>
              <a:t>specific error set – unlikely that of the real machine.</a:t>
            </a:r>
          </a:p>
          <a:p>
            <a:endParaRPr lang="en-GB" sz="1600" dirty="0"/>
          </a:p>
          <a:p>
            <a:r>
              <a:rPr lang="en-GB" sz="1600" b="1" dirty="0"/>
              <a:t>Consistency assessment necessary, also for MOGA.</a:t>
            </a:r>
          </a:p>
          <a:p>
            <a:endParaRPr lang="en-GB" sz="1600" b="1" dirty="0"/>
          </a:p>
          <a:p>
            <a:r>
              <a:rPr lang="en-GB" sz="1600" dirty="0"/>
              <a:t>10 best cases are evaluated for 10 lattices with error sets, </a:t>
            </a:r>
          </a:p>
          <a:p>
            <a:r>
              <a:rPr lang="en-GB" sz="1600" dirty="0"/>
              <a:t>closed orbit-, beta beat- and coupling correction.</a:t>
            </a:r>
            <a:endParaRPr lang="en-DE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54CAA5-0254-7510-EFD7-E3E2468A97CC}"/>
              </a:ext>
            </a:extLst>
          </p:cNvPr>
          <p:cNvSpPr txBox="1"/>
          <p:nvPr/>
        </p:nvSpPr>
        <p:spPr>
          <a:xfrm>
            <a:off x="6777328" y="3003969"/>
            <a:ext cx="3982820" cy="307777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i="1" dirty="0"/>
              <a:t>10 best cases (black stars): largest DA for MA &gt; 5.4%</a:t>
            </a:r>
            <a:endParaRPr lang="en-DE" sz="1400" i="1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EF04E70-4EF3-8BFA-FF93-5B8B29852B06}"/>
              </a:ext>
            </a:extLst>
          </p:cNvPr>
          <p:cNvCxnSpPr>
            <a:cxnSpLocks/>
          </p:cNvCxnSpPr>
          <p:nvPr/>
        </p:nvCxnSpPr>
        <p:spPr>
          <a:xfrm flipV="1">
            <a:off x="9136919" y="1966356"/>
            <a:ext cx="0" cy="1550018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7925E69E-DFF1-8358-DA79-5A222B9A85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1677637"/>
              </p:ext>
            </p:extLst>
          </p:nvPr>
        </p:nvGraphicFramePr>
        <p:xfrm>
          <a:off x="6777326" y="4083749"/>
          <a:ext cx="3281074" cy="16764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09521">
                  <a:extLst>
                    <a:ext uri="{9D8B030D-6E8A-4147-A177-3AD203B41FA5}">
                      <a16:colId xmlns:a16="http://schemas.microsoft.com/office/drawing/2014/main" val="1103883624"/>
                    </a:ext>
                  </a:extLst>
                </a:gridCol>
                <a:gridCol w="623776">
                  <a:extLst>
                    <a:ext uri="{9D8B030D-6E8A-4147-A177-3AD203B41FA5}">
                      <a16:colId xmlns:a16="http://schemas.microsoft.com/office/drawing/2014/main" val="1609100200"/>
                    </a:ext>
                  </a:extLst>
                </a:gridCol>
                <a:gridCol w="1020726">
                  <a:extLst>
                    <a:ext uri="{9D8B030D-6E8A-4147-A177-3AD203B41FA5}">
                      <a16:colId xmlns:a16="http://schemas.microsoft.com/office/drawing/2014/main" val="4259695724"/>
                    </a:ext>
                  </a:extLst>
                </a:gridCol>
                <a:gridCol w="1127051">
                  <a:extLst>
                    <a:ext uri="{9D8B030D-6E8A-4147-A177-3AD203B41FA5}">
                      <a16:colId xmlns:a16="http://schemas.microsoft.com/office/drawing/2014/main" val="148655483"/>
                    </a:ext>
                  </a:extLst>
                </a:gridCol>
              </a:tblGrid>
              <a:tr h="281848">
                <a:tc rowSpan="2">
                  <a:txBody>
                    <a:bodyPr/>
                    <a:lstStyle/>
                    <a:p>
                      <a:endParaRPr lang="en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r>
                        <a:rPr lang="en-DE" sz="1600" dirty="0"/>
                        <a:t>unit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sz="1600" dirty="0"/>
                        <a:t>including tolerances</a:t>
                      </a:r>
                      <a:endParaRPr lang="en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435655"/>
                  </a:ext>
                </a:extLst>
              </a:tr>
              <a:tr h="281848">
                <a:tc vMerge="1">
                  <a:txBody>
                    <a:bodyPr/>
                    <a:lstStyle/>
                    <a:p>
                      <a:endParaRPr lang="en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mean</a:t>
                      </a:r>
                      <a:endParaRPr lang="en-DE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>
                          <a:solidFill>
                            <a:schemeClr val="bg1"/>
                          </a:solidFill>
                        </a:rPr>
                        <a:t>std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9566320"/>
                  </a:ext>
                </a:extLst>
              </a:tr>
              <a:tr h="284186">
                <a:tc>
                  <a:txBody>
                    <a:bodyPr/>
                    <a:lstStyle/>
                    <a:p>
                      <a:r>
                        <a:rPr lang="en-DE" sz="1600" dirty="0"/>
                        <a:t>MA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DE" sz="1600" dirty="0"/>
                        <a:t>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>
                          <a:solidFill>
                            <a:schemeClr val="tx1"/>
                          </a:solidFill>
                        </a:rPr>
                        <a:t>5.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44</a:t>
                      </a:r>
                      <a:endParaRPr lang="en-DE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0.</a:t>
                      </a:r>
                      <a:r>
                        <a:rPr lang="en-GB" sz="1600" dirty="0"/>
                        <a:t>33</a:t>
                      </a:r>
                      <a:endParaRPr lang="en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24604048"/>
                  </a:ext>
                </a:extLst>
              </a:tr>
              <a:tr h="284186">
                <a:tc>
                  <a:txBody>
                    <a:bodyPr/>
                    <a:lstStyle/>
                    <a:p>
                      <a:r>
                        <a:rPr lang="en-DE" sz="1600" dirty="0"/>
                        <a:t>DA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DE" sz="1600" dirty="0"/>
                        <a:t>mm</a:t>
                      </a:r>
                      <a:r>
                        <a:rPr lang="en-DE" sz="1600" baseline="300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27.71</a:t>
                      </a:r>
                      <a:endParaRPr lang="en-DE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5.97</a:t>
                      </a:r>
                      <a:endParaRPr lang="en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58091451"/>
                  </a:ext>
                </a:extLst>
              </a:tr>
              <a:tr h="284186">
                <a:tc>
                  <a:txBody>
                    <a:bodyPr/>
                    <a:lstStyle/>
                    <a:p>
                      <a:r>
                        <a:rPr lang="en-DE" sz="1600" dirty="0" err="1"/>
                        <a:t>x</a:t>
                      </a:r>
                      <a:r>
                        <a:rPr lang="en-DE" sz="1600" baseline="-25000" dirty="0" err="1"/>
                        <a:t>min</a:t>
                      </a:r>
                      <a:endParaRPr lang="en-DE" sz="1600" baseline="-25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DE" sz="1600" dirty="0"/>
                        <a:t>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-6.48</a:t>
                      </a:r>
                      <a:endParaRPr lang="en-DE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1.04</a:t>
                      </a:r>
                      <a:endParaRPr lang="en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98102268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6AB10711-870A-7607-14FB-CE6F1DB379A2}"/>
              </a:ext>
            </a:extLst>
          </p:cNvPr>
          <p:cNvSpPr txBox="1"/>
          <p:nvPr/>
        </p:nvSpPr>
        <p:spPr>
          <a:xfrm>
            <a:off x="6655982" y="374403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1" dirty="0"/>
              <a:t>Error statistics:</a:t>
            </a:r>
            <a:endParaRPr lang="en-DE" sz="1800" i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CE1BDBF-A52D-A336-763C-F8108740E0AE}"/>
              </a:ext>
            </a:extLst>
          </p:cNvPr>
          <p:cNvSpPr txBox="1"/>
          <p:nvPr/>
        </p:nvSpPr>
        <p:spPr>
          <a:xfrm>
            <a:off x="6706905" y="5829563"/>
            <a:ext cx="464997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/>
              <a:t>DA collapses from ~40mm</a:t>
            </a:r>
            <a:r>
              <a:rPr lang="en-GB" sz="1600" i="1" baseline="30000" dirty="0"/>
              <a:t>2</a:t>
            </a:r>
            <a:r>
              <a:rPr lang="en-GB" sz="1600" i="1" dirty="0"/>
              <a:t> at Pareto front</a:t>
            </a:r>
          </a:p>
          <a:p>
            <a:r>
              <a:rPr lang="en-GB" sz="1600" i="1" dirty="0"/>
              <a:t>to 28mm</a:t>
            </a:r>
            <a:r>
              <a:rPr lang="en-GB" sz="1600" i="1" baseline="30000" dirty="0"/>
              <a:t>2</a:t>
            </a:r>
            <a:r>
              <a:rPr lang="en-GB" sz="1600" i="1" dirty="0"/>
              <a:t> with errors </a:t>
            </a:r>
          </a:p>
        </p:txBody>
      </p:sp>
    </p:spTree>
    <p:extLst>
      <p:ext uri="{BB962C8B-B14F-4D97-AF65-F5344CB8AC3E}">
        <p14:creationId xmlns:p14="http://schemas.microsoft.com/office/powerpoint/2010/main" val="1714314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A351C63-44A2-D518-E915-D5EFB268BF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288926"/>
            <a:ext cx="2154464" cy="224546"/>
          </a:xfrm>
        </p:spPr>
        <p:txBody>
          <a:bodyPr>
            <a:normAutofit fontScale="92500"/>
          </a:bodyPr>
          <a:lstStyle/>
          <a:p>
            <a:r>
              <a:rPr lang="en-GB" dirty="0"/>
              <a:t>Comparison 1: MOGA – DTM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344B72-5F10-4F25-8B44-F0FBB7CE64D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Bettina Kuske, IPAC 2026, Deauville, May 20</a:t>
            </a:r>
            <a:r>
              <a:rPr lang="en-GB" baseline="30000"/>
              <a:t>th</a:t>
            </a:r>
            <a:r>
              <a:rPr lang="en-GB"/>
              <a:t>, 2026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677D82-0671-33F7-739C-688CFEDD00A1}"/>
              </a:ext>
            </a:extLst>
          </p:cNvPr>
          <p:cNvSpPr txBox="1"/>
          <p:nvPr/>
        </p:nvSpPr>
        <p:spPr>
          <a:xfrm>
            <a:off x="6579196" y="660762"/>
            <a:ext cx="4030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DTM:</a:t>
            </a:r>
            <a:endParaRPr lang="en-DE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73B5F3-E1D1-8043-A9E9-3433B3472182}"/>
              </a:ext>
            </a:extLst>
          </p:cNvPr>
          <p:cNvSpPr txBox="1"/>
          <p:nvPr/>
        </p:nvSpPr>
        <p:spPr>
          <a:xfrm>
            <a:off x="1250179" y="660762"/>
            <a:ext cx="893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MOGA:</a:t>
            </a:r>
            <a:endParaRPr lang="en-DE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2F2417-D221-04FC-23FF-E5ACE999AC67}"/>
              </a:ext>
            </a:extLst>
          </p:cNvPr>
          <p:cNvSpPr txBox="1"/>
          <p:nvPr/>
        </p:nvSpPr>
        <p:spPr>
          <a:xfrm>
            <a:off x="3348534" y="3380849"/>
            <a:ext cx="3816942" cy="13080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dirty="0"/>
              <a:t>Comparison of statistical results: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MA results comparable (+3% for MOGA)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DA larger for DTM (+42%)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err="1"/>
              <a:t>x</a:t>
            </a:r>
            <a:r>
              <a:rPr lang="en-GB" sz="1600" baseline="-25000" dirty="0" err="1"/>
              <a:t>min</a:t>
            </a:r>
            <a:r>
              <a:rPr lang="en-GB" sz="1600" baseline="-25000" dirty="0"/>
              <a:t>  </a:t>
            </a:r>
            <a:r>
              <a:rPr lang="en-GB" sz="1600" dirty="0"/>
              <a:t>larger for DTM (+32%)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9767ABB-CCDC-BE18-6F54-F9862BAA4777}"/>
              </a:ext>
            </a:extLst>
          </p:cNvPr>
          <p:cNvSpPr txBox="1"/>
          <p:nvPr/>
        </p:nvSpPr>
        <p:spPr>
          <a:xfrm>
            <a:off x="3227426" y="5383221"/>
            <a:ext cx="4374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Results depend on the choice of ‘best cases’ !</a:t>
            </a:r>
            <a:endParaRPr lang="en-DE" i="1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78C5ADF-4956-7D25-C116-C98F9FCF7A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493417"/>
              </p:ext>
            </p:extLst>
          </p:nvPr>
        </p:nvGraphicFramePr>
        <p:xfrm>
          <a:off x="1398440" y="1042861"/>
          <a:ext cx="3281074" cy="16764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09521">
                  <a:extLst>
                    <a:ext uri="{9D8B030D-6E8A-4147-A177-3AD203B41FA5}">
                      <a16:colId xmlns:a16="http://schemas.microsoft.com/office/drawing/2014/main" val="1103883624"/>
                    </a:ext>
                  </a:extLst>
                </a:gridCol>
                <a:gridCol w="623776">
                  <a:extLst>
                    <a:ext uri="{9D8B030D-6E8A-4147-A177-3AD203B41FA5}">
                      <a16:colId xmlns:a16="http://schemas.microsoft.com/office/drawing/2014/main" val="1609100200"/>
                    </a:ext>
                  </a:extLst>
                </a:gridCol>
                <a:gridCol w="1020726">
                  <a:extLst>
                    <a:ext uri="{9D8B030D-6E8A-4147-A177-3AD203B41FA5}">
                      <a16:colId xmlns:a16="http://schemas.microsoft.com/office/drawing/2014/main" val="4259695724"/>
                    </a:ext>
                  </a:extLst>
                </a:gridCol>
                <a:gridCol w="1127051">
                  <a:extLst>
                    <a:ext uri="{9D8B030D-6E8A-4147-A177-3AD203B41FA5}">
                      <a16:colId xmlns:a16="http://schemas.microsoft.com/office/drawing/2014/main" val="148655483"/>
                    </a:ext>
                  </a:extLst>
                </a:gridCol>
              </a:tblGrid>
              <a:tr h="281848">
                <a:tc rowSpan="2">
                  <a:txBody>
                    <a:bodyPr/>
                    <a:lstStyle/>
                    <a:p>
                      <a:endParaRPr lang="en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r>
                        <a:rPr lang="en-DE" sz="1600" dirty="0"/>
                        <a:t>unit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sz="1600" dirty="0"/>
                        <a:t>including tolerances</a:t>
                      </a:r>
                      <a:endParaRPr lang="en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435655"/>
                  </a:ext>
                </a:extLst>
              </a:tr>
              <a:tr h="281848">
                <a:tc vMerge="1">
                  <a:txBody>
                    <a:bodyPr/>
                    <a:lstStyle/>
                    <a:p>
                      <a:endParaRPr lang="en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mean</a:t>
                      </a:r>
                      <a:endParaRPr lang="en-DE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>
                          <a:solidFill>
                            <a:schemeClr val="bg1"/>
                          </a:solidFill>
                        </a:rPr>
                        <a:t>std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9566320"/>
                  </a:ext>
                </a:extLst>
              </a:tr>
              <a:tr h="284186">
                <a:tc>
                  <a:txBody>
                    <a:bodyPr/>
                    <a:lstStyle/>
                    <a:p>
                      <a:r>
                        <a:rPr lang="en-DE" sz="1600" dirty="0"/>
                        <a:t>MA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DE" sz="1600" dirty="0"/>
                        <a:t>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>
                          <a:solidFill>
                            <a:schemeClr val="tx1"/>
                          </a:solidFill>
                        </a:rPr>
                        <a:t>5.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44</a:t>
                      </a:r>
                      <a:endParaRPr lang="en-DE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0.</a:t>
                      </a:r>
                      <a:r>
                        <a:rPr lang="en-GB" sz="1600" dirty="0"/>
                        <a:t>33</a:t>
                      </a:r>
                      <a:endParaRPr lang="en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24604048"/>
                  </a:ext>
                </a:extLst>
              </a:tr>
              <a:tr h="284186">
                <a:tc>
                  <a:txBody>
                    <a:bodyPr/>
                    <a:lstStyle/>
                    <a:p>
                      <a:r>
                        <a:rPr lang="en-DE" sz="1600" dirty="0"/>
                        <a:t>DA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DE" sz="1600" dirty="0"/>
                        <a:t>mm</a:t>
                      </a:r>
                      <a:r>
                        <a:rPr lang="en-DE" sz="1600" baseline="300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27.71</a:t>
                      </a:r>
                      <a:endParaRPr lang="en-DE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5.97</a:t>
                      </a:r>
                      <a:endParaRPr lang="en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58091451"/>
                  </a:ext>
                </a:extLst>
              </a:tr>
              <a:tr h="284186">
                <a:tc>
                  <a:txBody>
                    <a:bodyPr/>
                    <a:lstStyle/>
                    <a:p>
                      <a:r>
                        <a:rPr lang="en-DE" sz="1600" dirty="0" err="1"/>
                        <a:t>x</a:t>
                      </a:r>
                      <a:r>
                        <a:rPr lang="en-DE" sz="1600" baseline="-25000" dirty="0" err="1"/>
                        <a:t>min</a:t>
                      </a:r>
                      <a:endParaRPr lang="en-DE" sz="1600" baseline="-25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DE" sz="1600" dirty="0"/>
                        <a:t>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-6.48</a:t>
                      </a:r>
                      <a:endParaRPr lang="en-DE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1.04</a:t>
                      </a:r>
                      <a:endParaRPr lang="en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98102268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E6D02BEE-0DE0-6EFB-1962-3CFBF30173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030403"/>
              </p:ext>
            </p:extLst>
          </p:nvPr>
        </p:nvGraphicFramePr>
        <p:xfrm>
          <a:off x="6579196" y="1042861"/>
          <a:ext cx="3337437" cy="167675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31628">
                  <a:extLst>
                    <a:ext uri="{9D8B030D-6E8A-4147-A177-3AD203B41FA5}">
                      <a16:colId xmlns:a16="http://schemas.microsoft.com/office/drawing/2014/main" val="1103883624"/>
                    </a:ext>
                  </a:extLst>
                </a:gridCol>
                <a:gridCol w="730102">
                  <a:extLst>
                    <a:ext uri="{9D8B030D-6E8A-4147-A177-3AD203B41FA5}">
                      <a16:colId xmlns:a16="http://schemas.microsoft.com/office/drawing/2014/main" val="1609100200"/>
                    </a:ext>
                  </a:extLst>
                </a:gridCol>
                <a:gridCol w="971107">
                  <a:extLst>
                    <a:ext uri="{9D8B030D-6E8A-4147-A177-3AD203B41FA5}">
                      <a16:colId xmlns:a16="http://schemas.microsoft.com/office/drawing/2014/main" val="4259695724"/>
                    </a:ext>
                  </a:extLst>
                </a:gridCol>
                <a:gridCol w="1104600">
                  <a:extLst>
                    <a:ext uri="{9D8B030D-6E8A-4147-A177-3AD203B41FA5}">
                      <a16:colId xmlns:a16="http://schemas.microsoft.com/office/drawing/2014/main" val="148655483"/>
                    </a:ext>
                  </a:extLst>
                </a:gridCol>
              </a:tblGrid>
              <a:tr h="335632">
                <a:tc rowSpan="2">
                  <a:txBody>
                    <a:bodyPr/>
                    <a:lstStyle/>
                    <a:p>
                      <a:endParaRPr lang="en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DE" sz="1600" dirty="0"/>
                        <a:t>unit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including tolerances</a:t>
                      </a:r>
                      <a:endParaRPr lang="en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435655"/>
                  </a:ext>
                </a:extLst>
              </a:tr>
              <a:tr h="307662">
                <a:tc vMerge="1">
                  <a:txBody>
                    <a:bodyPr/>
                    <a:lstStyle/>
                    <a:p>
                      <a:endParaRPr lang="en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mean</a:t>
                      </a:r>
                      <a:endParaRPr lang="en-DE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>
                          <a:solidFill>
                            <a:schemeClr val="bg1"/>
                          </a:solidFill>
                        </a:rPr>
                        <a:t>std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6838727"/>
                  </a:ext>
                </a:extLst>
              </a:tr>
              <a:tr h="307662">
                <a:tc>
                  <a:txBody>
                    <a:bodyPr/>
                    <a:lstStyle/>
                    <a:p>
                      <a:r>
                        <a:rPr lang="en-DE" sz="1600" dirty="0"/>
                        <a:t>MA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DE" sz="1600" dirty="0"/>
                        <a:t>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5.29</a:t>
                      </a:r>
                      <a:endParaRPr lang="en-DE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0.</a:t>
                      </a:r>
                      <a:r>
                        <a:rPr lang="en-GB" sz="1600" dirty="0"/>
                        <a:t>17</a:t>
                      </a:r>
                      <a:endParaRPr lang="en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24604048"/>
                  </a:ext>
                </a:extLst>
              </a:tr>
              <a:tr h="307662">
                <a:tc>
                  <a:txBody>
                    <a:bodyPr/>
                    <a:lstStyle/>
                    <a:p>
                      <a:r>
                        <a:rPr lang="en-DE" sz="1600" dirty="0"/>
                        <a:t>DA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DE" sz="1600" dirty="0"/>
                        <a:t>mm</a:t>
                      </a:r>
                      <a:r>
                        <a:rPr lang="en-DE" sz="1600" baseline="300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39.48</a:t>
                      </a:r>
                      <a:endParaRPr lang="en-DE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3.00</a:t>
                      </a:r>
                      <a:endParaRPr lang="en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58091451"/>
                  </a:ext>
                </a:extLst>
              </a:tr>
              <a:tr h="307662">
                <a:tc>
                  <a:txBody>
                    <a:bodyPr/>
                    <a:lstStyle/>
                    <a:p>
                      <a:r>
                        <a:rPr lang="en-DE" sz="1600" dirty="0" err="1"/>
                        <a:t>x</a:t>
                      </a:r>
                      <a:r>
                        <a:rPr lang="en-DE" sz="1600" baseline="-25000" dirty="0" err="1"/>
                        <a:t>min</a:t>
                      </a:r>
                      <a:endParaRPr lang="en-DE" sz="1600" baseline="-25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DE" sz="1600" dirty="0"/>
                        <a:t>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-8.60</a:t>
                      </a:r>
                      <a:endParaRPr lang="en-DE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0.</a:t>
                      </a:r>
                      <a:r>
                        <a:rPr lang="en-GB" sz="1600" dirty="0"/>
                        <a:t>66</a:t>
                      </a:r>
                      <a:endParaRPr lang="en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98102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17551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A840930-A29B-D55A-8549-720692E9D7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887" y="844583"/>
            <a:ext cx="6627045" cy="310598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3A62B44-57BC-4EFC-4EE7-F90DBD32C74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288926"/>
            <a:ext cx="1941063" cy="224546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Comparison 2:  MOGA - DTM </a:t>
            </a:r>
            <a:endParaRPr lang="en-DE" dirty="0"/>
          </a:p>
          <a:p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E63F96-5EEF-26D7-0A1C-9102944FCC4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Bettina Kuske, IPAC 2026, Deauville, May 20</a:t>
            </a:r>
            <a:r>
              <a:rPr lang="en-GB" baseline="30000"/>
              <a:t>th</a:t>
            </a:r>
            <a:r>
              <a:rPr lang="en-GB"/>
              <a:t>, 2026</a:t>
            </a:r>
            <a:endParaRPr lang="en-GB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6EE8700-1CB2-4DE7-DAB8-EF311EDF872E}"/>
              </a:ext>
            </a:extLst>
          </p:cNvPr>
          <p:cNvSpPr/>
          <p:nvPr/>
        </p:nvSpPr>
        <p:spPr>
          <a:xfrm>
            <a:off x="1065994" y="911049"/>
            <a:ext cx="388052" cy="155512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7972E0-A0FA-6081-F914-C41EEB12A44C}"/>
              </a:ext>
            </a:extLst>
          </p:cNvPr>
          <p:cNvSpPr txBox="1"/>
          <p:nvPr/>
        </p:nvSpPr>
        <p:spPr>
          <a:xfrm>
            <a:off x="8081629" y="2642450"/>
            <a:ext cx="3671268" cy="10156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/>
              <a:t>THP2035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GB" sz="1400" dirty="0"/>
              <a:t>“SIMULATED COMMISSIONING AND LATTICE ROBUSTNESS FOR BESSY III”</a:t>
            </a:r>
            <a:br>
              <a:rPr lang="en-GB" sz="1400" dirty="0"/>
            </a:br>
            <a:r>
              <a:rPr lang="en-GB" sz="1400" dirty="0" err="1"/>
              <a:t>Benat</a:t>
            </a:r>
            <a:r>
              <a:rPr lang="en-GB" sz="1400" dirty="0"/>
              <a:t> Alberdi-Esuain, M. Abo-Bakr, P. Goslawski</a:t>
            </a:r>
            <a:endParaRPr lang="sv-SE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F7C3EC-4668-218C-B247-DD436AED6AFF}"/>
              </a:ext>
            </a:extLst>
          </p:cNvPr>
          <p:cNvSpPr txBox="1"/>
          <p:nvPr/>
        </p:nvSpPr>
        <p:spPr>
          <a:xfrm>
            <a:off x="923022" y="514489"/>
            <a:ext cx="27960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/>
              <a:t>Sextupole values of ‘best cases’</a:t>
            </a:r>
            <a:endParaRPr lang="en-DE" sz="1600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631A7AA-5EE3-280D-6D49-064C8F3F9D99}"/>
              </a:ext>
            </a:extLst>
          </p:cNvPr>
          <p:cNvSpPr txBox="1"/>
          <p:nvPr/>
        </p:nvSpPr>
        <p:spPr>
          <a:xfrm>
            <a:off x="8081629" y="1383299"/>
            <a:ext cx="2871171" cy="9233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A94341"/>
                </a:solidFill>
              </a:rPr>
              <a:t>Simulated commissioning on</a:t>
            </a:r>
          </a:p>
          <a:p>
            <a:r>
              <a:rPr lang="en-GB" dirty="0">
                <a:solidFill>
                  <a:srgbClr val="A94341"/>
                </a:solidFill>
              </a:rPr>
              <a:t>averaged DT from DTM:</a:t>
            </a:r>
          </a:p>
          <a:p>
            <a:r>
              <a:rPr lang="en-GB" dirty="0">
                <a:solidFill>
                  <a:srgbClr val="A94341"/>
                </a:solidFill>
              </a:rPr>
              <a:t>injection efficiency of </a:t>
            </a:r>
            <a:r>
              <a:rPr lang="en-GB" b="1" dirty="0">
                <a:solidFill>
                  <a:srgbClr val="A94341"/>
                </a:solidFill>
              </a:rPr>
              <a:t>97%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6DB95F4-796A-C8C4-4D68-7EA4987F8565}"/>
              </a:ext>
            </a:extLst>
          </p:cNvPr>
          <p:cNvSpPr txBox="1"/>
          <p:nvPr/>
        </p:nvSpPr>
        <p:spPr>
          <a:xfrm>
            <a:off x="577850" y="4407455"/>
            <a:ext cx="5505931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Significant part of sextupole strength shifted to the </a:t>
            </a:r>
          </a:p>
          <a:p>
            <a:pPr lvl="1"/>
            <a:r>
              <a:rPr lang="en-GB" sz="1600" dirty="0"/>
              <a:t>outer S1, S2, in both approaches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Sextupole strength more confined in DTM (std: 3.9 %/ 7.8 %)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Mean S1 is 24% stronger in MOGA (</a:t>
            </a:r>
            <a:r>
              <a:rPr lang="en-DE" dirty="0"/>
              <a:t>34.2</a:t>
            </a:r>
            <a:r>
              <a:rPr lang="en-GB" dirty="0"/>
              <a:t> m</a:t>
            </a:r>
            <a:r>
              <a:rPr lang="en-GB" baseline="30000" dirty="0"/>
              <a:t>-2</a:t>
            </a:r>
            <a:r>
              <a:rPr lang="en-GB" dirty="0"/>
              <a:t>/</a:t>
            </a:r>
            <a:r>
              <a:rPr lang="en-DE" dirty="0"/>
              <a:t>27.</a:t>
            </a:r>
            <a:r>
              <a:rPr lang="en-GB" dirty="0"/>
              <a:t>5 m</a:t>
            </a:r>
            <a:r>
              <a:rPr lang="en-GB" baseline="30000" dirty="0"/>
              <a:t>-2</a:t>
            </a:r>
            <a:r>
              <a:rPr lang="en-GB" dirty="0"/>
              <a:t>)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Mean octupole is 10% stronger in MOGA 243 m</a:t>
            </a:r>
            <a:r>
              <a:rPr lang="en-GB" sz="1600" baseline="30000" dirty="0"/>
              <a:t>-3</a:t>
            </a:r>
            <a:r>
              <a:rPr lang="en-GB" sz="1600" dirty="0"/>
              <a:t>/220 m</a:t>
            </a:r>
            <a:r>
              <a:rPr lang="en-GB" sz="1600" baseline="30000" dirty="0"/>
              <a:t>-3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CADBB62-E666-965C-54BD-066BD4DF802E}"/>
              </a:ext>
            </a:extLst>
          </p:cNvPr>
          <p:cNvSpPr txBox="1"/>
          <p:nvPr/>
        </p:nvSpPr>
        <p:spPr>
          <a:xfrm>
            <a:off x="2211572" y="3871231"/>
            <a:ext cx="2105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8 </a:t>
            </a:r>
            <a:r>
              <a:rPr lang="en-GB" sz="1400" dirty="0" err="1"/>
              <a:t>sextupole</a:t>
            </a:r>
            <a:r>
              <a:rPr lang="en-GB" sz="1400" dirty="0"/>
              <a:t> families</a:t>
            </a:r>
            <a:endParaRPr lang="en-DE" sz="1400" dirty="0"/>
          </a:p>
        </p:txBody>
      </p:sp>
    </p:spTree>
    <p:extLst>
      <p:ext uri="{BB962C8B-B14F-4D97-AF65-F5344CB8AC3E}">
        <p14:creationId xmlns:p14="http://schemas.microsoft.com/office/powerpoint/2010/main" val="22110388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1B76EBC-20CD-1A89-D32A-99BF48226F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288926"/>
            <a:ext cx="3874407" cy="224546"/>
          </a:xfrm>
        </p:spPr>
        <p:txBody>
          <a:bodyPr>
            <a:normAutofit/>
          </a:bodyPr>
          <a:lstStyle/>
          <a:p>
            <a:r>
              <a:rPr lang="en-GB" dirty="0"/>
              <a:t>conclusion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6ADD14-7DA8-916F-2A3D-F9FE63FD88C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Bettina Kuske, IPAC 2026, Deauville, May 20</a:t>
            </a:r>
            <a:r>
              <a:rPr lang="en-GB" baseline="30000"/>
              <a:t>th</a:t>
            </a:r>
            <a:r>
              <a:rPr lang="en-GB"/>
              <a:t>, 2026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F21CA3-1E8D-A537-92A6-6507122F1092}"/>
              </a:ext>
            </a:extLst>
          </p:cNvPr>
          <p:cNvSpPr txBox="1"/>
          <p:nvPr/>
        </p:nvSpPr>
        <p:spPr>
          <a:xfrm>
            <a:off x="2131313" y="1166657"/>
            <a:ext cx="704288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Conclusion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Strategy to optimize the multipole values of MBA lattices for BESSY III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4 classes of dominant DT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Minimizer with constraints for chromaticity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2 weight functions to leverage between magnitude of the classes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Scan over weights, octupole, and deviation from HOA-case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Results are show comparable MA and better DA than MOGA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DTM takes less than 10% of computation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Easy to adapt non-linear configuration to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different working points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different </a:t>
            </a:r>
            <a:r>
              <a:rPr lang="en-GB" dirty="0" err="1"/>
              <a:t>chromaticities</a:t>
            </a: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adapt to lattice changes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0DEC18-6A5E-6B1B-1A19-8A0014D8ECEF}"/>
              </a:ext>
            </a:extLst>
          </p:cNvPr>
          <p:cNvSpPr txBox="1"/>
          <p:nvPr/>
        </p:nvSpPr>
        <p:spPr>
          <a:xfrm>
            <a:off x="3403707" y="4708043"/>
            <a:ext cx="44731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A94341"/>
                </a:solidFill>
              </a:rPr>
              <a:t>Thank you for your attention!</a:t>
            </a:r>
            <a:endParaRPr lang="en-DE" sz="2800" dirty="0">
              <a:solidFill>
                <a:srgbClr val="A943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994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D037F68-9C46-9469-615F-EEC3E8C94C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288926"/>
            <a:ext cx="2192510" cy="224546"/>
          </a:xfrm>
        </p:spPr>
        <p:txBody>
          <a:bodyPr>
            <a:normAutofit fontScale="92500"/>
          </a:bodyPr>
          <a:lstStyle/>
          <a:p>
            <a:r>
              <a:rPr lang="en-GB" dirty="0"/>
              <a:t>Introduction  to the topic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6AB29C-09E9-E48D-38E9-E3189623C8C6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Bettina Kuske, IPAC 2026, Deauville, May 20</a:t>
            </a:r>
            <a:r>
              <a:rPr lang="en-GB" baseline="30000" dirty="0"/>
              <a:t>th</a:t>
            </a:r>
            <a:r>
              <a:rPr lang="en-GB" dirty="0"/>
              <a:t>, 2026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94FD2BF-4C52-1F6F-3E85-E898E4739BD0}"/>
              </a:ext>
            </a:extLst>
          </p:cNvPr>
          <p:cNvSpPr txBox="1"/>
          <p:nvPr/>
        </p:nvSpPr>
        <p:spPr>
          <a:xfrm>
            <a:off x="1737102" y="4225618"/>
            <a:ext cx="5882701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GB" b="1" dirty="0"/>
              <a:t>Need to achieve: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large momentum acceptance (MA) - long </a:t>
            </a:r>
            <a:r>
              <a:rPr lang="en-GB" sz="1600" dirty="0" err="1"/>
              <a:t>Touschek</a:t>
            </a:r>
            <a:r>
              <a:rPr lang="en-GB" sz="1600" dirty="0"/>
              <a:t> lifetime 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large dynamic aperture (DA) – large window for injection </a:t>
            </a:r>
            <a:endParaRPr lang="en-GB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110D733-8B8C-D951-6544-CF64D68D72B6}"/>
              </a:ext>
            </a:extLst>
          </p:cNvPr>
          <p:cNvGrpSpPr/>
          <p:nvPr/>
        </p:nvGrpSpPr>
        <p:grpSpPr>
          <a:xfrm>
            <a:off x="1803556" y="409891"/>
            <a:ext cx="8517389" cy="2268540"/>
            <a:chOff x="2009251" y="544603"/>
            <a:chExt cx="8517389" cy="226854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81C9504-0DFE-7EB8-7F46-66BF51246406}"/>
                </a:ext>
              </a:extLst>
            </p:cNvPr>
            <p:cNvGrpSpPr/>
            <p:nvPr/>
          </p:nvGrpSpPr>
          <p:grpSpPr>
            <a:xfrm>
              <a:off x="2009251" y="544603"/>
              <a:ext cx="8517389" cy="2268540"/>
              <a:chOff x="2009251" y="598920"/>
              <a:chExt cx="8517389" cy="2268540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756DD20E-25B7-CCC1-55B7-EBA2382369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l="7640" t="14657" r="5355" b="12217"/>
              <a:stretch>
                <a:fillRect/>
              </a:stretch>
            </p:blipFill>
            <p:spPr>
              <a:xfrm rot="20941548">
                <a:off x="2009251" y="812431"/>
                <a:ext cx="8106002" cy="2055029"/>
              </a:xfrm>
              <a:prstGeom prst="rect">
                <a:avLst/>
              </a:prstGeom>
            </p:spPr>
          </p:pic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759B87FE-9ED9-E823-2CEF-D720077484E6}"/>
                  </a:ext>
                </a:extLst>
              </p:cNvPr>
              <p:cNvSpPr/>
              <p:nvPr/>
            </p:nvSpPr>
            <p:spPr>
              <a:xfrm rot="20927386">
                <a:off x="4581194" y="598920"/>
                <a:ext cx="5945446" cy="22649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</p:grp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1A7875C3-D794-765E-D4C0-2D1A045391B7}"/>
                </a:ext>
              </a:extLst>
            </p:cNvPr>
            <p:cNvCxnSpPr/>
            <p:nvPr/>
          </p:nvCxnSpPr>
          <p:spPr>
            <a:xfrm>
              <a:off x="3032911" y="1772220"/>
              <a:ext cx="2752253" cy="626948"/>
            </a:xfrm>
            <a:prstGeom prst="straightConnector1">
              <a:avLst/>
            </a:prstGeom>
            <a:ln>
              <a:solidFill>
                <a:srgbClr val="94F763"/>
              </a:solidFill>
              <a:headEnd type="stealth" w="lg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CFC6F736-880D-248E-8D06-C3E61B9F7F77}"/>
                </a:ext>
              </a:extLst>
            </p:cNvPr>
            <p:cNvCxnSpPr/>
            <p:nvPr/>
          </p:nvCxnSpPr>
          <p:spPr>
            <a:xfrm>
              <a:off x="3449370" y="1692998"/>
              <a:ext cx="2335794" cy="706170"/>
            </a:xfrm>
            <a:prstGeom prst="straightConnector1">
              <a:avLst/>
            </a:prstGeom>
            <a:ln>
              <a:solidFill>
                <a:srgbClr val="94F763"/>
              </a:solidFill>
              <a:headEnd type="stealth" w="lg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96D82605-05EE-4FDF-ED06-442528D66740}"/>
                </a:ext>
              </a:extLst>
            </p:cNvPr>
            <p:cNvCxnSpPr/>
            <p:nvPr/>
          </p:nvCxnSpPr>
          <p:spPr>
            <a:xfrm>
              <a:off x="3730028" y="1692998"/>
              <a:ext cx="2055136" cy="706170"/>
            </a:xfrm>
            <a:prstGeom prst="straightConnector1">
              <a:avLst/>
            </a:prstGeom>
            <a:ln>
              <a:solidFill>
                <a:srgbClr val="94F763"/>
              </a:solidFill>
              <a:headEnd type="stealth" w="lg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D3E5A7DC-C76B-869A-57EC-A1BCB0420460}"/>
                </a:ext>
              </a:extLst>
            </p:cNvPr>
            <p:cNvCxnSpPr/>
            <p:nvPr/>
          </p:nvCxnSpPr>
          <p:spPr>
            <a:xfrm>
              <a:off x="4409037" y="1611517"/>
              <a:ext cx="1376127" cy="787651"/>
            </a:xfrm>
            <a:prstGeom prst="straightConnector1">
              <a:avLst/>
            </a:prstGeom>
            <a:ln>
              <a:solidFill>
                <a:srgbClr val="94F763"/>
              </a:solidFill>
              <a:headEnd type="stealth" w="lg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423EAD42-9264-8D22-487A-B570790A0F08}"/>
                </a:ext>
              </a:extLst>
            </p:cNvPr>
            <p:cNvCxnSpPr/>
            <p:nvPr/>
          </p:nvCxnSpPr>
          <p:spPr>
            <a:xfrm>
              <a:off x="4680642" y="1611517"/>
              <a:ext cx="1104522" cy="787651"/>
            </a:xfrm>
            <a:prstGeom prst="straightConnector1">
              <a:avLst/>
            </a:prstGeom>
            <a:ln>
              <a:solidFill>
                <a:srgbClr val="94F763"/>
              </a:solidFill>
              <a:headEnd type="stealth" w="lg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2F9BA196-63DF-C0AD-F4F9-C8685CA942B4}"/>
                </a:ext>
              </a:extLst>
            </p:cNvPr>
            <p:cNvCxnSpPr/>
            <p:nvPr/>
          </p:nvCxnSpPr>
          <p:spPr>
            <a:xfrm>
              <a:off x="4979406" y="1611517"/>
              <a:ext cx="805758" cy="787651"/>
            </a:xfrm>
            <a:prstGeom prst="straightConnector1">
              <a:avLst/>
            </a:prstGeom>
            <a:ln>
              <a:solidFill>
                <a:srgbClr val="94F763"/>
              </a:solidFill>
              <a:headEnd type="stealth" w="lg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44A8980-290D-AA4F-175A-4463C9BF6CD0}"/>
                </a:ext>
              </a:extLst>
            </p:cNvPr>
            <p:cNvCxnSpPr/>
            <p:nvPr/>
          </p:nvCxnSpPr>
          <p:spPr>
            <a:xfrm>
              <a:off x="5640309" y="1548143"/>
              <a:ext cx="144855" cy="851025"/>
            </a:xfrm>
            <a:prstGeom prst="straightConnector1">
              <a:avLst/>
            </a:prstGeom>
            <a:ln>
              <a:solidFill>
                <a:srgbClr val="94F763"/>
              </a:solidFill>
              <a:headEnd type="stealth" w="lg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0A32B5EA-4167-70C5-99C4-9E737BE1D013}"/>
                </a:ext>
              </a:extLst>
            </p:cNvPr>
            <p:cNvCxnSpPr/>
            <p:nvPr/>
          </p:nvCxnSpPr>
          <p:spPr>
            <a:xfrm flipH="1">
              <a:off x="5785164" y="1548143"/>
              <a:ext cx="166124" cy="851025"/>
            </a:xfrm>
            <a:prstGeom prst="straightConnector1">
              <a:avLst/>
            </a:prstGeom>
            <a:ln>
              <a:solidFill>
                <a:srgbClr val="94F763"/>
              </a:solidFill>
              <a:headEnd type="stealth" w="lg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6359F71B-2078-849D-5D7E-9B58F40071AF}"/>
                </a:ext>
              </a:extLst>
            </p:cNvPr>
            <p:cNvCxnSpPr/>
            <p:nvPr/>
          </p:nvCxnSpPr>
          <p:spPr>
            <a:xfrm flipH="1">
              <a:off x="5785164" y="1548143"/>
              <a:ext cx="443620" cy="851025"/>
            </a:xfrm>
            <a:prstGeom prst="straightConnector1">
              <a:avLst/>
            </a:prstGeom>
            <a:ln>
              <a:solidFill>
                <a:srgbClr val="94F763"/>
              </a:solidFill>
              <a:headEnd type="stealth" w="lg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39A42D1C-9F97-517A-067E-D9B6E8625325}"/>
                </a:ext>
              </a:extLst>
            </p:cNvPr>
            <p:cNvCxnSpPr/>
            <p:nvPr/>
          </p:nvCxnSpPr>
          <p:spPr>
            <a:xfrm flipH="1">
              <a:off x="5785164" y="1772220"/>
              <a:ext cx="3023858" cy="626948"/>
            </a:xfrm>
            <a:prstGeom prst="straightConnector1">
              <a:avLst/>
            </a:prstGeom>
            <a:ln>
              <a:solidFill>
                <a:srgbClr val="94F763"/>
              </a:solidFill>
              <a:headEnd type="stealth" w="lg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8C0572AC-8F69-CA84-B880-E8BAF3528B42}"/>
                </a:ext>
              </a:extLst>
            </p:cNvPr>
            <p:cNvCxnSpPr/>
            <p:nvPr/>
          </p:nvCxnSpPr>
          <p:spPr>
            <a:xfrm flipH="1">
              <a:off x="5712736" y="1772220"/>
              <a:ext cx="2734147" cy="626948"/>
            </a:xfrm>
            <a:prstGeom prst="straightConnector1">
              <a:avLst/>
            </a:prstGeom>
            <a:ln>
              <a:solidFill>
                <a:srgbClr val="94F763"/>
              </a:solidFill>
              <a:headEnd type="stealth" w="lg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87FE7A7F-6CAE-ABA0-3DFD-97BC8E8A8B6D}"/>
                </a:ext>
              </a:extLst>
            </p:cNvPr>
            <p:cNvCxnSpPr/>
            <p:nvPr/>
          </p:nvCxnSpPr>
          <p:spPr>
            <a:xfrm flipH="1">
              <a:off x="5748950" y="1692998"/>
              <a:ext cx="2390115" cy="706170"/>
            </a:xfrm>
            <a:prstGeom prst="straightConnector1">
              <a:avLst/>
            </a:prstGeom>
            <a:ln>
              <a:solidFill>
                <a:srgbClr val="94F763"/>
              </a:solidFill>
              <a:headEnd type="stealth" w="lg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FB9E76D1-C288-4D01-46AF-29B4EAFE562B}"/>
                </a:ext>
              </a:extLst>
            </p:cNvPr>
            <p:cNvCxnSpPr/>
            <p:nvPr/>
          </p:nvCxnSpPr>
          <p:spPr>
            <a:xfrm flipH="1">
              <a:off x="5785164" y="1611517"/>
              <a:ext cx="1711105" cy="787651"/>
            </a:xfrm>
            <a:prstGeom prst="straightConnector1">
              <a:avLst/>
            </a:prstGeom>
            <a:ln>
              <a:solidFill>
                <a:srgbClr val="94F763"/>
              </a:solidFill>
              <a:headEnd type="stealth" w="lg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97193716-FDFA-D338-DA0B-9F5F0643A57F}"/>
                </a:ext>
              </a:extLst>
            </p:cNvPr>
            <p:cNvCxnSpPr/>
            <p:nvPr/>
          </p:nvCxnSpPr>
          <p:spPr>
            <a:xfrm flipH="1">
              <a:off x="5785164" y="1611517"/>
              <a:ext cx="1430448" cy="787651"/>
            </a:xfrm>
            <a:prstGeom prst="straightConnector1">
              <a:avLst/>
            </a:prstGeom>
            <a:ln>
              <a:solidFill>
                <a:srgbClr val="94F763"/>
              </a:solidFill>
              <a:headEnd type="stealth" w="lg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ACBBC4E4-BCCE-C6DD-F591-8423CFD23140}"/>
                </a:ext>
              </a:extLst>
            </p:cNvPr>
            <p:cNvCxnSpPr/>
            <p:nvPr/>
          </p:nvCxnSpPr>
          <p:spPr>
            <a:xfrm flipH="1">
              <a:off x="5785164" y="1548143"/>
              <a:ext cx="1156018" cy="851025"/>
            </a:xfrm>
            <a:prstGeom prst="straightConnector1">
              <a:avLst/>
            </a:prstGeom>
            <a:ln>
              <a:solidFill>
                <a:srgbClr val="94F763"/>
              </a:solidFill>
              <a:headEnd type="stealth" w="lg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321A2186-AA60-722C-0051-2A22A8DB57C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73351" y="1772220"/>
              <a:ext cx="2825932" cy="626948"/>
            </a:xfrm>
            <a:prstGeom prst="straightConnector1">
              <a:avLst/>
            </a:prstGeom>
            <a:ln>
              <a:solidFill>
                <a:srgbClr val="BF9B9E"/>
              </a:solidFill>
              <a:headEnd type="stealth" w="lg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E5FCE728-030B-9C6E-69B8-2F37477A4509}"/>
                </a:ext>
              </a:extLst>
            </p:cNvPr>
            <p:cNvCxnSpPr>
              <a:cxnSpLocks/>
            </p:cNvCxnSpPr>
            <p:nvPr/>
          </p:nvCxnSpPr>
          <p:spPr>
            <a:xfrm>
              <a:off x="3346704" y="1744208"/>
              <a:ext cx="2426647" cy="654960"/>
            </a:xfrm>
            <a:prstGeom prst="straightConnector1">
              <a:avLst/>
            </a:prstGeom>
            <a:ln>
              <a:solidFill>
                <a:srgbClr val="BF9B9E"/>
              </a:solidFill>
              <a:headEnd type="stealth" w="lg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83C10C41-9387-EA0F-2D4E-32139F71E939}"/>
              </a:ext>
            </a:extLst>
          </p:cNvPr>
          <p:cNvSpPr txBox="1"/>
          <p:nvPr/>
        </p:nvSpPr>
        <p:spPr>
          <a:xfrm>
            <a:off x="1733481" y="2510748"/>
            <a:ext cx="8882703" cy="1515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dirty="0"/>
              <a:t>4</a:t>
            </a:r>
            <a:r>
              <a:rPr lang="en-GB" sz="1600" i="0" baseline="30000" dirty="0"/>
              <a:t>th </a:t>
            </a:r>
            <a:r>
              <a:rPr lang="en-GB" sz="1600" i="0" dirty="0"/>
              <a:t>generation storage ring light sources are usually built as </a:t>
            </a:r>
            <a:r>
              <a:rPr lang="en-GB" sz="1600" b="1" i="0" dirty="0"/>
              <a:t>M</a:t>
            </a:r>
            <a:r>
              <a:rPr lang="en-GB" sz="1600" i="0" dirty="0"/>
              <a:t>ulti </a:t>
            </a:r>
            <a:r>
              <a:rPr lang="en-GB" sz="1600" b="1" i="0" dirty="0"/>
              <a:t>B</a:t>
            </a:r>
            <a:r>
              <a:rPr lang="en-GB" sz="1600" i="0" dirty="0"/>
              <a:t>end </a:t>
            </a:r>
            <a:r>
              <a:rPr lang="en-GB" sz="1600" b="1" i="0" dirty="0"/>
              <a:t>A</a:t>
            </a:r>
            <a:r>
              <a:rPr lang="en-GB" sz="1600" i="0" dirty="0"/>
              <a:t>chromat lattices (MBA)</a:t>
            </a:r>
            <a:endParaRPr lang="en-GB" sz="1600" dirty="0"/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MBA-lattices usually have many multipoles!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proper linear lattice design can ease non-linear behaviour </a:t>
            </a:r>
          </a:p>
          <a:p>
            <a:pPr lvl="2">
              <a:spcAft>
                <a:spcPts val="300"/>
              </a:spcAft>
            </a:pPr>
            <a:r>
              <a:rPr lang="en-GB" sz="1600" dirty="0"/>
              <a:t>(phase matching, reverse bends, low </a:t>
            </a:r>
            <a:r>
              <a:rPr lang="en-GB" sz="1600" dirty="0" err="1"/>
              <a:t>sextupole</a:t>
            </a:r>
            <a:r>
              <a:rPr lang="en-GB" sz="1600" dirty="0"/>
              <a:t> strength) </a:t>
            </a:r>
            <a:r>
              <a:rPr lang="en-GB" sz="1600" baseline="30000" dirty="0"/>
              <a:t>1)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optimization of multipoles not trivial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07C656C-DF99-1204-BD9B-F394836F5C9E}"/>
              </a:ext>
            </a:extLst>
          </p:cNvPr>
          <p:cNvSpPr txBox="1"/>
          <p:nvPr/>
        </p:nvSpPr>
        <p:spPr>
          <a:xfrm>
            <a:off x="8039964" y="570952"/>
            <a:ext cx="3976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1/16 of the BESSY III lattice</a:t>
            </a:r>
          </a:p>
          <a:p>
            <a:r>
              <a:rPr lang="en-GB" sz="1400" b="1" dirty="0"/>
              <a:t>6-bend achromat with distributed sextupoles</a:t>
            </a:r>
            <a:endParaRPr lang="en-DE" sz="14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E692DDD-FAD2-90ED-F54C-D4A2EE38452C}"/>
              </a:ext>
            </a:extLst>
          </p:cNvPr>
          <p:cNvSpPr txBox="1"/>
          <p:nvPr/>
        </p:nvSpPr>
        <p:spPr>
          <a:xfrm>
            <a:off x="500918" y="6200707"/>
            <a:ext cx="980914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/>
              <a:t>1) </a:t>
            </a:r>
            <a:r>
              <a:rPr lang="en-DE" sz="1000" dirty="0"/>
              <a:t>B. Kuske and P. Goslawski, “Construction of multi-bend</a:t>
            </a:r>
            <a:r>
              <a:rPr lang="en-GB" sz="1000" dirty="0"/>
              <a:t> </a:t>
            </a:r>
            <a:r>
              <a:rPr lang="en-DE" sz="1000" dirty="0"/>
              <a:t>achromat lattices based on their substructures,” Phys. Rev.</a:t>
            </a:r>
            <a:r>
              <a:rPr lang="en-GB" sz="1000" dirty="0"/>
              <a:t> </a:t>
            </a:r>
            <a:r>
              <a:rPr lang="en-DE" sz="1000" dirty="0"/>
              <a:t>Accel. Beams, 2026, accepted for publication.</a:t>
            </a:r>
          </a:p>
        </p:txBody>
      </p:sp>
    </p:spTree>
    <p:extLst>
      <p:ext uri="{BB962C8B-B14F-4D97-AF65-F5344CB8AC3E}">
        <p14:creationId xmlns:p14="http://schemas.microsoft.com/office/powerpoint/2010/main" val="33776545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E31F80-0EAC-67FD-B973-7979F3DC87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1D05A2B-3D96-0F21-3A0B-210C560575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288926"/>
            <a:ext cx="1748661" cy="261610"/>
          </a:xfrm>
        </p:spPr>
        <p:txBody>
          <a:bodyPr>
            <a:normAutofit/>
          </a:bodyPr>
          <a:lstStyle/>
          <a:p>
            <a:r>
              <a:rPr lang="en-GB" dirty="0"/>
              <a:t>MOGA calculations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B7E753-1560-58A1-A877-DB391128DB9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Bettina Kuske, IPAC 2026, Deauville, May 20</a:t>
            </a:r>
            <a:r>
              <a:rPr lang="en-GB" baseline="30000"/>
              <a:t>th</a:t>
            </a:r>
            <a:r>
              <a:rPr lang="en-GB"/>
              <a:t>, 2026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1069DA-241C-D536-EE3D-368E00FF53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0900" y="845831"/>
            <a:ext cx="5472198" cy="26582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2D5D77B-7459-9D5C-3A14-F6FED5C0154F}"/>
              </a:ext>
            </a:extLst>
          </p:cNvPr>
          <p:cNvSpPr txBox="1"/>
          <p:nvPr/>
        </p:nvSpPr>
        <p:spPr>
          <a:xfrm>
            <a:off x="493415" y="717285"/>
            <a:ext cx="6096000" cy="48551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GB" sz="1600" b="1" dirty="0"/>
              <a:t>MOGA calculations to optimize DA and MA directly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DE" sz="1600" dirty="0"/>
              <a:t>N</a:t>
            </a:r>
            <a:r>
              <a:rPr lang="en-GB" sz="1600" dirty="0"/>
              <a:t>S</a:t>
            </a:r>
            <a:r>
              <a:rPr lang="en-DE" sz="1600" dirty="0"/>
              <a:t>G</a:t>
            </a:r>
            <a:r>
              <a:rPr lang="en-GB" sz="1600" dirty="0"/>
              <a:t>A</a:t>
            </a:r>
            <a:r>
              <a:rPr lang="en-DE" sz="1600" dirty="0"/>
              <a:t>-II algorithm of</a:t>
            </a:r>
            <a:r>
              <a:rPr lang="en-GB" sz="1600" dirty="0"/>
              <a:t> </a:t>
            </a:r>
            <a:r>
              <a:rPr lang="en-DE" sz="1600" dirty="0"/>
              <a:t>the Python </a:t>
            </a:r>
            <a:r>
              <a:rPr lang="en-DE" sz="1600" dirty="0" err="1"/>
              <a:t>pymoo</a:t>
            </a:r>
            <a:r>
              <a:rPr lang="en-DE" sz="1600" dirty="0"/>
              <a:t> package</a:t>
            </a:r>
            <a:endParaRPr lang="en-GB" sz="1600" dirty="0"/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DE" sz="1600" dirty="0"/>
              <a:t>physics covered by</a:t>
            </a:r>
            <a:r>
              <a:rPr lang="en-GB" sz="1600" dirty="0"/>
              <a:t> </a:t>
            </a:r>
            <a:r>
              <a:rPr lang="en-DE" sz="1600" dirty="0" err="1"/>
              <a:t>pyAT</a:t>
            </a:r>
            <a:r>
              <a:rPr lang="en-DE" sz="1600" dirty="0"/>
              <a:t> and </a:t>
            </a:r>
            <a:r>
              <a:rPr lang="en-DE" sz="1600" dirty="0" err="1"/>
              <a:t>py</a:t>
            </a:r>
            <a:r>
              <a:rPr lang="en-GB" sz="1600" dirty="0"/>
              <a:t>SC</a:t>
            </a:r>
            <a:r>
              <a:rPr lang="en-DE" sz="1600" dirty="0"/>
              <a:t> </a:t>
            </a:r>
            <a:endParaRPr lang="en-GB" sz="1600" dirty="0"/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DE" sz="1600" dirty="0"/>
              <a:t>runs start from the linear</a:t>
            </a:r>
            <a:r>
              <a:rPr lang="en-GB" sz="1600" dirty="0"/>
              <a:t> </a:t>
            </a:r>
            <a:r>
              <a:rPr lang="en-DE" sz="1600" dirty="0"/>
              <a:t>lattice</a:t>
            </a:r>
            <a:endParaRPr lang="en-GB" sz="1600" dirty="0"/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8</a:t>
            </a:r>
            <a:r>
              <a:rPr lang="en-DE" sz="1600" dirty="0"/>
              <a:t> distinct, but symmetric sextupole families and a single octupole</a:t>
            </a:r>
            <a:endParaRPr lang="en-GB" sz="1600" dirty="0"/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DE" sz="1600" dirty="0"/>
              <a:t>lattice</a:t>
            </a:r>
            <a:r>
              <a:rPr lang="en-GB" sz="1600" dirty="0"/>
              <a:t> includes tolerances, </a:t>
            </a:r>
            <a:r>
              <a:rPr lang="en-DE" sz="1600" dirty="0"/>
              <a:t>orbit</a:t>
            </a:r>
            <a:r>
              <a:rPr lang="en-GB" sz="1600" dirty="0"/>
              <a:t>-, beta beat- and coupling correction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m</a:t>
            </a:r>
            <a:r>
              <a:rPr lang="en-DE" sz="1600" dirty="0" err="1"/>
              <a:t>agnet</a:t>
            </a:r>
            <a:r>
              <a:rPr lang="en-DE" sz="1600" dirty="0"/>
              <a:t> values confined to technical limits</a:t>
            </a:r>
            <a:endParaRPr lang="en-GB" sz="1600" dirty="0"/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DE" sz="1600" dirty="0"/>
              <a:t>constraint </a:t>
            </a:r>
            <a:r>
              <a:rPr lang="en-GB" sz="1600" dirty="0"/>
              <a:t>on </a:t>
            </a:r>
            <a:r>
              <a:rPr lang="en-DE" sz="1600" dirty="0"/>
              <a:t>chromaticity to 𝜉𝑥,𝑦 = 1.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f</a:t>
            </a:r>
            <a:r>
              <a:rPr lang="en-DE" sz="1600" dirty="0" err="1"/>
              <a:t>ull</a:t>
            </a:r>
            <a:r>
              <a:rPr lang="en-DE" sz="1600" dirty="0"/>
              <a:t> 6D tracking</a:t>
            </a:r>
            <a:r>
              <a:rPr lang="en-GB" sz="1600" dirty="0"/>
              <a:t>, </a:t>
            </a:r>
            <a:r>
              <a:rPr lang="en-DE" sz="1600" dirty="0"/>
              <a:t>1024 turns</a:t>
            </a:r>
            <a:endParaRPr lang="en-GB" sz="1600" dirty="0"/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DE" sz="1600" dirty="0"/>
              <a:t>MA</a:t>
            </a:r>
            <a:r>
              <a:rPr lang="en-GB" sz="1600" dirty="0"/>
              <a:t> </a:t>
            </a:r>
            <a:r>
              <a:rPr lang="en-DE" sz="1600" dirty="0"/>
              <a:t>and DA at NLK (𝛽</a:t>
            </a:r>
            <a:r>
              <a:rPr lang="en-DE" sz="1600" baseline="-25000" dirty="0"/>
              <a:t>𝑥</a:t>
            </a:r>
            <a:r>
              <a:rPr lang="en-DE" sz="1600" dirty="0"/>
              <a:t> = 11.9 m) defined by particle</a:t>
            </a:r>
            <a:r>
              <a:rPr lang="en-GB" sz="1600" dirty="0"/>
              <a:t> </a:t>
            </a:r>
            <a:r>
              <a:rPr lang="en-DE" sz="1600" dirty="0"/>
              <a:t>loss</a:t>
            </a:r>
            <a:endParaRPr lang="en-GB" sz="1600" dirty="0"/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DE" sz="1600" dirty="0"/>
              <a:t>physical apertures ±9 mm</a:t>
            </a:r>
            <a:endParaRPr lang="en-GB" sz="1600" dirty="0"/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DE" sz="1600" dirty="0"/>
              <a:t>population of 300</a:t>
            </a:r>
            <a:r>
              <a:rPr lang="en-GB" sz="1600" dirty="0"/>
              <a:t> </a:t>
            </a:r>
            <a:r>
              <a:rPr lang="en-DE" sz="1600" dirty="0"/>
              <a:t>points</a:t>
            </a:r>
            <a:r>
              <a:rPr lang="en-GB" sz="1600" dirty="0"/>
              <a:t> per</a:t>
            </a:r>
            <a:r>
              <a:rPr lang="en-DE" sz="1600" dirty="0"/>
              <a:t> generation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DE" sz="1600" dirty="0"/>
              <a:t>100</a:t>
            </a:r>
            <a:r>
              <a:rPr lang="en-GB" sz="1600" dirty="0"/>
              <a:t> </a:t>
            </a:r>
            <a:r>
              <a:rPr lang="en-DE" sz="1600" dirty="0"/>
              <a:t>off-springs</a:t>
            </a:r>
            <a:r>
              <a:rPr lang="en-GB" sz="1600" dirty="0"/>
              <a:t> </a:t>
            </a:r>
            <a:r>
              <a:rPr lang="en-DE" sz="1600" dirty="0"/>
              <a:t>and </a:t>
            </a:r>
            <a:r>
              <a:rPr lang="en-GB" sz="1600" dirty="0"/>
              <a:t>100 rejected cases per generation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DE" sz="1600" dirty="0"/>
              <a:t>200 generations</a:t>
            </a:r>
            <a:r>
              <a:rPr lang="en-GB" sz="1600" dirty="0"/>
              <a:t> total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DE" sz="1600" dirty="0"/>
              <a:t>evaluated </a:t>
            </a:r>
            <a:r>
              <a:rPr lang="en-GB" sz="1600" dirty="0"/>
              <a:t>of MA and DA area at NLK 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DE" sz="1600" dirty="0"/>
              <a:t>run takes around 20 hours on 100 CPUs of an HPC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37C3CB-D211-5339-0731-D8685DE17988}"/>
              </a:ext>
            </a:extLst>
          </p:cNvPr>
          <p:cNvSpPr txBox="1"/>
          <p:nvPr/>
        </p:nvSpPr>
        <p:spPr>
          <a:xfrm>
            <a:off x="6450900" y="3756578"/>
            <a:ext cx="5010154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Each MOGA result is the optimization for a </a:t>
            </a:r>
          </a:p>
          <a:p>
            <a:r>
              <a:rPr lang="en-GB" sz="1600" dirty="0"/>
              <a:t>specific error set – unlikely that of the real machine.</a:t>
            </a:r>
          </a:p>
          <a:p>
            <a:endParaRPr lang="en-GB" sz="1600" dirty="0"/>
          </a:p>
          <a:p>
            <a:r>
              <a:rPr lang="en-GB" sz="1600" b="1" dirty="0"/>
              <a:t>Consistency assess necessary, also for MOGA.</a:t>
            </a:r>
          </a:p>
          <a:p>
            <a:endParaRPr lang="en-GB" sz="1600" b="1" dirty="0"/>
          </a:p>
          <a:p>
            <a:r>
              <a:rPr lang="en-GB" sz="1600" dirty="0"/>
              <a:t>10 best cases are evaluated for 10 lattices with error sets, </a:t>
            </a:r>
          </a:p>
          <a:p>
            <a:r>
              <a:rPr lang="en-GB" sz="1600" dirty="0"/>
              <a:t>closed orbit-, beta beat- and coupling correction.</a:t>
            </a:r>
            <a:endParaRPr lang="en-DE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24B107-2651-A581-A174-2B9B336F6D02}"/>
              </a:ext>
            </a:extLst>
          </p:cNvPr>
          <p:cNvSpPr txBox="1"/>
          <p:nvPr/>
        </p:nvSpPr>
        <p:spPr>
          <a:xfrm>
            <a:off x="9486671" y="158127"/>
            <a:ext cx="2591094" cy="52322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i="1" dirty="0"/>
              <a:t>10 best cases defined by: </a:t>
            </a:r>
          </a:p>
          <a:p>
            <a:r>
              <a:rPr lang="en-GB" sz="1400" i="1" dirty="0"/>
              <a:t>largest DA for MA &gt; 6%</a:t>
            </a:r>
            <a:endParaRPr lang="en-DE" sz="1400" i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21BACF-C77F-E86C-0BC6-7886CB6740F9}"/>
              </a:ext>
            </a:extLst>
          </p:cNvPr>
          <p:cNvSpPr txBox="1"/>
          <p:nvPr/>
        </p:nvSpPr>
        <p:spPr>
          <a:xfrm>
            <a:off x="9136919" y="688597"/>
            <a:ext cx="13624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DE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705DB64-6065-AD6F-ECC7-47644E07604B}"/>
              </a:ext>
            </a:extLst>
          </p:cNvPr>
          <p:cNvCxnSpPr>
            <a:cxnSpLocks/>
            <a:endCxn id="9" idx="2"/>
          </p:cNvCxnSpPr>
          <p:nvPr/>
        </p:nvCxnSpPr>
        <p:spPr>
          <a:xfrm flipV="1">
            <a:off x="10499375" y="681347"/>
            <a:ext cx="282843" cy="1053098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478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4ADC36E0-9420-C84A-B39A-931DCB497769}"/>
              </a:ext>
            </a:extLst>
          </p:cNvPr>
          <p:cNvGrpSpPr/>
          <p:nvPr/>
        </p:nvGrpSpPr>
        <p:grpSpPr>
          <a:xfrm>
            <a:off x="2318656" y="684872"/>
            <a:ext cx="7514271" cy="2367438"/>
            <a:chOff x="3505200" y="782846"/>
            <a:chExt cx="7514271" cy="2367438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8F351BF-91F1-9EA5-8390-FC8A08DA3C70}"/>
                </a:ext>
              </a:extLst>
            </p:cNvPr>
            <p:cNvSpPr txBox="1"/>
            <p:nvPr/>
          </p:nvSpPr>
          <p:spPr>
            <a:xfrm>
              <a:off x="4306920" y="782846"/>
              <a:ext cx="155792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accent1">
                      <a:lumMod val="75000"/>
                    </a:schemeClr>
                  </a:solidFill>
                </a:rPr>
                <a:t>2 approaches: </a:t>
              </a:r>
              <a:endParaRPr lang="en-DE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3F457AB-3A61-8203-EA35-0549E5016FFE}"/>
                </a:ext>
              </a:extLst>
            </p:cNvPr>
            <p:cNvSpPr txBox="1"/>
            <p:nvPr/>
          </p:nvSpPr>
          <p:spPr>
            <a:xfrm>
              <a:off x="3881541" y="1195903"/>
              <a:ext cx="6873998" cy="195438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GB" sz="1600" dirty="0">
                  <a:solidFill>
                    <a:schemeClr val="accent1">
                      <a:lumMod val="75000"/>
                    </a:schemeClr>
                  </a:solidFill>
                </a:rPr>
                <a:t>a) Multi-Objective Genetic Algorithms (MOGA) directly on DA and MA</a:t>
              </a:r>
            </a:p>
            <a:p>
              <a:pPr lvl="1">
                <a:spcAft>
                  <a:spcPts val="600"/>
                </a:spcAft>
              </a:pPr>
              <a:r>
                <a:rPr lang="en-GB" sz="1600" i="1" dirty="0">
                  <a:solidFill>
                    <a:schemeClr val="accent1">
                      <a:lumMod val="75000"/>
                    </a:schemeClr>
                  </a:solidFill>
                </a:rPr>
                <a:t>‘brut force’ numeric optimization of the physical model (to best knowledge)</a:t>
              </a:r>
            </a:p>
            <a:p>
              <a:pPr>
                <a:spcAft>
                  <a:spcPts val="600"/>
                </a:spcAft>
              </a:pPr>
              <a:r>
                <a:rPr lang="en-GB" sz="1600" dirty="0">
                  <a:solidFill>
                    <a:schemeClr val="accent1">
                      <a:lumMod val="75000"/>
                    </a:schemeClr>
                  </a:solidFill>
                </a:rPr>
                <a:t>b) Driving Term Minimization (DTM)</a:t>
              </a:r>
            </a:p>
            <a:p>
              <a:pPr lvl="1">
                <a:spcAft>
                  <a:spcPts val="600"/>
                </a:spcAft>
              </a:pPr>
              <a:r>
                <a:rPr lang="en-GB" sz="1600" i="1" dirty="0">
                  <a:solidFill>
                    <a:schemeClr val="accent1">
                      <a:lumMod val="75000"/>
                    </a:schemeClr>
                  </a:solidFill>
                </a:rPr>
                <a:t>Minimization effects of resonances, tune confinement</a:t>
              </a:r>
            </a:p>
            <a:p>
              <a:pPr>
                <a:spcAft>
                  <a:spcPts val="600"/>
                </a:spcAft>
              </a:pPr>
              <a:r>
                <a:rPr lang="en-GB" sz="1600" i="1" dirty="0">
                  <a:solidFill>
                    <a:schemeClr val="accent1">
                      <a:lumMod val="75000"/>
                    </a:schemeClr>
                  </a:solidFill>
                </a:rPr>
                <a:t>         Decide for the project phase which one to use</a:t>
              </a:r>
              <a:endParaRPr lang="en-GB" sz="1600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pPr>
                <a:spcAft>
                  <a:spcPts val="600"/>
                </a:spcAft>
              </a:pPr>
              <a:endParaRPr lang="en-DE" sz="1600" i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B1C2B038-12D2-AA95-7F85-F27AB8F47A53}"/>
                </a:ext>
              </a:extLst>
            </p:cNvPr>
            <p:cNvCxnSpPr>
              <a:stCxn id="4" idx="3"/>
            </p:cNvCxnSpPr>
            <p:nvPr/>
          </p:nvCxnSpPr>
          <p:spPr>
            <a:xfrm flipV="1">
              <a:off x="5864847" y="874822"/>
              <a:ext cx="346784" cy="92690"/>
            </a:xfrm>
            <a:prstGeom prst="straightConnector1">
              <a:avLst/>
            </a:prstGeom>
            <a:ln>
              <a:noFill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37D6A714-1F4B-CF2C-3899-61A81F5A1A28}"/>
                </a:ext>
              </a:extLst>
            </p:cNvPr>
            <p:cNvCxnSpPr>
              <a:stCxn id="4" idx="3"/>
            </p:cNvCxnSpPr>
            <p:nvPr/>
          </p:nvCxnSpPr>
          <p:spPr>
            <a:xfrm>
              <a:off x="5864847" y="967511"/>
              <a:ext cx="346784" cy="272609"/>
            </a:xfrm>
            <a:prstGeom prst="straightConnector1">
              <a:avLst/>
            </a:prstGeom>
            <a:ln>
              <a:noFill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0DBA19C-98FA-6D47-0E45-6CC32BE52502}"/>
                </a:ext>
              </a:extLst>
            </p:cNvPr>
            <p:cNvSpPr/>
            <p:nvPr/>
          </p:nvSpPr>
          <p:spPr>
            <a:xfrm>
              <a:off x="3505200" y="782846"/>
              <a:ext cx="7514271" cy="18696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6" name="Isosceles Triangle 25">
              <a:extLst>
                <a:ext uri="{FF2B5EF4-FFF2-40B4-BE49-F238E27FC236}">
                  <a16:creationId xmlns:a16="http://schemas.microsoft.com/office/drawing/2014/main" id="{5CAFBA72-B5E6-A25D-DAA0-4817208E61A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143518" y="1290749"/>
              <a:ext cx="146804" cy="180000"/>
            </a:xfrm>
            <a:prstGeom prst="triangl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8" name="Isosceles Triangle 27">
              <a:extLst>
                <a:ext uri="{FF2B5EF4-FFF2-40B4-BE49-F238E27FC236}">
                  <a16:creationId xmlns:a16="http://schemas.microsoft.com/office/drawing/2014/main" id="{760A160B-89FA-34C6-EF74-BD6F3B56922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143518" y="1914936"/>
              <a:ext cx="146804" cy="180000"/>
            </a:xfrm>
            <a:prstGeom prst="triangl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F06514F-7F30-2700-C48E-1C600C9F65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Content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F2074F-01C8-A52E-87E2-1E137529DF1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Bettina Kuske, IPAC 2026, Deauville, May 20</a:t>
            </a:r>
            <a:r>
              <a:rPr lang="en-GB" baseline="30000"/>
              <a:t>th</a:t>
            </a:r>
            <a:r>
              <a:rPr lang="en-GB"/>
              <a:t>, 2026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089D19-AA85-143D-65F1-16A150A51189}"/>
              </a:ext>
            </a:extLst>
          </p:cNvPr>
          <p:cNvSpPr txBox="1"/>
          <p:nvPr/>
        </p:nvSpPr>
        <p:spPr>
          <a:xfrm>
            <a:off x="1314519" y="3146176"/>
            <a:ext cx="3361818" cy="1792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GB" b="1" dirty="0"/>
              <a:t>Content of presentation: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Brief introduction to driving terms 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Sketch of the DTM algorithm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Results of DTM 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Results of MOGA calculations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Comparison of both approaches</a:t>
            </a:r>
            <a:endParaRPr lang="en-DE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281BCC-ECEF-728E-5CEF-70622FC457D9}"/>
              </a:ext>
            </a:extLst>
          </p:cNvPr>
          <p:cNvSpPr txBox="1"/>
          <p:nvPr/>
        </p:nvSpPr>
        <p:spPr>
          <a:xfrm>
            <a:off x="5771673" y="3694942"/>
            <a:ext cx="333565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dirty="0"/>
              <a:t>All calculations are performed for the </a:t>
            </a:r>
          </a:p>
          <a:p>
            <a:pPr>
              <a:spcAft>
                <a:spcPts val="600"/>
              </a:spcAft>
            </a:pPr>
            <a:r>
              <a:rPr lang="en-GB" sz="1600" dirty="0"/>
              <a:t>BESSY III lattice (current design)</a:t>
            </a:r>
          </a:p>
          <a:p>
            <a:pPr>
              <a:spcAft>
                <a:spcPts val="600"/>
              </a:spcAft>
            </a:pPr>
            <a:r>
              <a:rPr lang="en-GB" sz="1600" dirty="0"/>
              <a:t>and use </a:t>
            </a:r>
            <a:r>
              <a:rPr lang="en-GB" sz="1600" i="1" dirty="0"/>
              <a:t>pyAT</a:t>
            </a:r>
            <a:r>
              <a:rPr lang="en-GB" sz="1600" i="1" baseline="30000" dirty="0"/>
              <a:t>1)</a:t>
            </a:r>
            <a:r>
              <a:rPr lang="en-GB" dirty="0"/>
              <a:t>.</a:t>
            </a:r>
            <a:endParaRPr lang="en-DE" dirty="0"/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F2906A80-1930-0475-7664-4471A26DC3A4}"/>
              </a:ext>
            </a:extLst>
          </p:cNvPr>
          <p:cNvSpPr/>
          <p:nvPr/>
        </p:nvSpPr>
        <p:spPr>
          <a:xfrm>
            <a:off x="5153743" y="3480956"/>
            <a:ext cx="181483" cy="152098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EAD47E0-DB45-A9C7-BAFE-0227B3593DD1}"/>
              </a:ext>
            </a:extLst>
          </p:cNvPr>
          <p:cNvSpPr txBox="1"/>
          <p:nvPr/>
        </p:nvSpPr>
        <p:spPr>
          <a:xfrm>
            <a:off x="500918" y="6010030"/>
            <a:ext cx="1051855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/>
              <a:t>1): </a:t>
            </a:r>
            <a:r>
              <a:rPr lang="en-DE" sz="1000" dirty="0"/>
              <a:t>S. White, L. Carver, L. </a:t>
            </a:r>
            <a:r>
              <a:rPr lang="en-DE" sz="1000" dirty="0" err="1"/>
              <a:t>Farvacque</a:t>
            </a:r>
            <a:r>
              <a:rPr lang="en-DE" sz="1000" dirty="0"/>
              <a:t>, and S. Liuzzo, “Status</a:t>
            </a:r>
            <a:r>
              <a:rPr lang="en-GB" sz="1000" dirty="0"/>
              <a:t> </a:t>
            </a:r>
            <a:r>
              <a:rPr lang="en-DE" sz="1000" dirty="0"/>
              <a:t>and recent developments of python Accelerator Toolbox,”</a:t>
            </a:r>
            <a:r>
              <a:rPr lang="en-GB" sz="1000" dirty="0"/>
              <a:t> </a:t>
            </a:r>
            <a:r>
              <a:rPr lang="en-DE" sz="1000" dirty="0" err="1"/>
              <a:t>JACoW</a:t>
            </a:r>
            <a:r>
              <a:rPr lang="en-DE" sz="1000" dirty="0"/>
              <a:t>, vol. IPAC2023, WEPL031, 2023.</a:t>
            </a:r>
            <a:r>
              <a:rPr lang="en-GB" sz="1000" dirty="0"/>
              <a:t> </a:t>
            </a:r>
            <a:r>
              <a:rPr lang="en-DE" sz="1000" dirty="0"/>
              <a:t>doi:10.18429/JACoW-IPAC2023-WEPL031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19208A71-0AFF-5066-1B1A-D132B943614F}"/>
              </a:ext>
            </a:extLst>
          </p:cNvPr>
          <p:cNvSpPr/>
          <p:nvPr/>
        </p:nvSpPr>
        <p:spPr>
          <a:xfrm>
            <a:off x="2796804" y="2490558"/>
            <a:ext cx="329904" cy="12009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67058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38C5210-6A6E-9338-9D22-61AB8BCB8E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288926"/>
            <a:ext cx="3632011" cy="224546"/>
          </a:xfrm>
        </p:spPr>
        <p:txBody>
          <a:bodyPr>
            <a:normAutofit/>
          </a:bodyPr>
          <a:lstStyle/>
          <a:p>
            <a:r>
              <a:rPr lang="en-GB" dirty="0"/>
              <a:t>Introduction to driving terms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B509CA-D641-191D-1C19-15C985EB4BE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/>
              <a:t>Bettina Kuske, IPAC 2026, Deauville, May 20</a:t>
            </a:r>
            <a:r>
              <a:rPr lang="en-GB" baseline="30000" dirty="0"/>
              <a:t>th</a:t>
            </a:r>
            <a:r>
              <a:rPr lang="en-GB" dirty="0"/>
              <a:t>, 2026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0C9C46-BFC9-33AA-A338-4116C4D4FD89}"/>
              </a:ext>
            </a:extLst>
          </p:cNvPr>
          <p:cNvSpPr txBox="1"/>
          <p:nvPr/>
        </p:nvSpPr>
        <p:spPr>
          <a:xfrm>
            <a:off x="500918" y="1277644"/>
            <a:ext cx="68560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The n</a:t>
            </a:r>
            <a:r>
              <a:rPr lang="en-GB" sz="1600" baseline="30000" dirty="0"/>
              <a:t>th </a:t>
            </a:r>
            <a:r>
              <a:rPr lang="en-GB" sz="1600" dirty="0"/>
              <a:t>order of the Hamiltonian of particle motion in a ring can be expanded as:</a:t>
            </a:r>
          </a:p>
          <a:p>
            <a:r>
              <a:rPr lang="en-GB" sz="1200" dirty="0"/>
              <a:t>(using action angle variables)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98E49A-DE9A-4056-2E43-E54F67FD31C6}"/>
              </a:ext>
            </a:extLst>
          </p:cNvPr>
          <p:cNvSpPr txBox="1"/>
          <p:nvPr/>
        </p:nvSpPr>
        <p:spPr>
          <a:xfrm>
            <a:off x="977774" y="1656359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B3B3448-4DAC-78DE-4A84-28432F9E86B9}"/>
                  </a:ext>
                </a:extLst>
              </p:cNvPr>
              <p:cNvSpPr txBox="1"/>
              <p:nvPr/>
            </p:nvSpPr>
            <p:spPr>
              <a:xfrm>
                <a:off x="1070139" y="2265639"/>
                <a:ext cx="6397392" cy="8091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DE" sz="16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  <m:r>
                        <a:rPr lang="en-DE" sz="16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DE" sz="16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eqArr>
                            <m:eqArr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m:rPr>
                                  <m:brk m:alnAt="7"/>
                                </m:r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&gt;0</m:t>
                              </m:r>
                            </m:e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eqArr>
                        </m:sub>
                        <m:sup/>
                        <m:e>
                          <m:r>
                            <a:rPr lang="en-GB" sz="16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GB" sz="1600" b="0" i="1" baseline="-2500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𝑗𝑘𝑙𝑚𝑝</m:t>
                          </m:r>
                        </m:e>
                      </m:nary>
                      <m:f>
                        <m:fPr>
                          <m:ctrlPr>
                            <a:rPr lang="en-GB" sz="1600" b="0" i="1" baseline="-2500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/>
                        <m:den/>
                      </m:f>
                      <m:sSup>
                        <m:sSupPr>
                          <m:ctrlPr>
                            <a:rPr lang="en-GB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(2</m:t>
                          </m:r>
                          <m:sSub>
                            <m:sSubPr>
                              <m:ctrlPr>
                                <a:rPr lang="en-GB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GB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f>
                            <m:fPr>
                              <m:ctrlPr>
                                <a:rPr lang="en-GB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GB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GB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GB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sSup>
                        <m:sSupPr>
                          <m:ctrlPr>
                            <a:rPr lang="en-GB" sz="16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16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16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GB" sz="1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</m:t>
                              </m:r>
                            </m:e>
                            <m:sub>
                              <m:r>
                                <a:rPr lang="en-GB" sz="16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𝑥</m:t>
                              </m:r>
                            </m:sub>
                          </m:sSub>
                          <m:r>
                            <a:rPr lang="en-GB" sz="16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(</m:t>
                          </m:r>
                          <m:r>
                            <a:rPr lang="en-GB" sz="16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GB" sz="16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6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GB" sz="16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  <m:sSup>
                        <m:sSupPr>
                          <m:ctrlPr>
                            <a:rPr lang="en-GB" sz="160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(2</m:t>
                          </m:r>
                          <m:sSub>
                            <m:sSubPr>
                              <m:ctrlPr>
                                <a:rPr lang="en-GB" sz="1600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GB" sz="1600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f>
                            <m:fPr>
                              <m:ctrlPr>
                                <a:rPr lang="en-GB" sz="1600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1600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en-GB" sz="1600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1600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GB" sz="1600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GB" sz="1600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sSup>
                        <m:sSupPr>
                          <m:ctrlPr>
                            <a:rPr lang="en-GB" sz="16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16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16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GB" sz="160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</m:t>
                              </m:r>
                            </m:e>
                            <m:sub>
                              <m:r>
                                <a:rPr lang="en-GB" sz="16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𝑦</m:t>
                              </m:r>
                            </m:sub>
                          </m:sSub>
                          <m:r>
                            <a:rPr lang="en-GB" sz="16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(</m:t>
                          </m:r>
                          <m:r>
                            <a:rPr lang="en-GB" sz="16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  <m:r>
                            <a:rPr lang="en-GB" sz="16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6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en-GB" sz="16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GB" sz="1600" b="0" i="1" baseline="30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B3B3448-4DAC-78DE-4A84-28432F9E86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0139" y="2265639"/>
                <a:ext cx="6397392" cy="8091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9A04D7E0-D1DC-A5FE-7907-CADC8925C283}"/>
              </a:ext>
            </a:extLst>
          </p:cNvPr>
          <p:cNvSpPr txBox="1"/>
          <p:nvPr/>
        </p:nvSpPr>
        <p:spPr>
          <a:xfrm>
            <a:off x="1041309" y="648036"/>
            <a:ext cx="4539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After demanding mathematical treatment… </a:t>
            </a:r>
            <a:r>
              <a:rPr lang="en-GB" b="1" baseline="30000" dirty="0"/>
              <a:t>1)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0DA63C-BC03-113B-C682-70C4047611E9}"/>
              </a:ext>
            </a:extLst>
          </p:cNvPr>
          <p:cNvSpPr txBox="1"/>
          <p:nvPr/>
        </p:nvSpPr>
        <p:spPr>
          <a:xfrm>
            <a:off x="7987782" y="2147704"/>
            <a:ext cx="184742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rgbClr val="7030A0"/>
                </a:solidFill>
              </a:rPr>
              <a:t>Driving terms</a:t>
            </a:r>
          </a:p>
          <a:p>
            <a:r>
              <a:rPr lang="en-GB" sz="1400" i="1" dirty="0">
                <a:solidFill>
                  <a:srgbClr val="00B050"/>
                </a:solidFill>
              </a:rPr>
              <a:t>amplitude dependence</a:t>
            </a:r>
          </a:p>
          <a:p>
            <a:r>
              <a:rPr lang="en-GB" sz="1400" i="1" dirty="0">
                <a:solidFill>
                  <a:srgbClr val="0070C0"/>
                </a:solidFill>
              </a:rPr>
              <a:t>phase dependence</a:t>
            </a:r>
          </a:p>
          <a:p>
            <a:r>
              <a:rPr lang="en-GB" sz="1400" i="1" dirty="0">
                <a:solidFill>
                  <a:srgbClr val="C00000"/>
                </a:solidFill>
              </a:rPr>
              <a:t>energy dependence</a:t>
            </a:r>
            <a:endParaRPr lang="en-DE" sz="1400" i="1" dirty="0">
              <a:solidFill>
                <a:srgbClr val="C0000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21CEF08-42DD-5CEB-30FF-6DEB4DE0E92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809"/>
          <a:stretch>
            <a:fillRect/>
          </a:stretch>
        </p:blipFill>
        <p:spPr>
          <a:xfrm>
            <a:off x="6455033" y="3925185"/>
            <a:ext cx="5375555" cy="156467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2250B38-FBE2-5178-115A-FF3A21796588}"/>
              </a:ext>
            </a:extLst>
          </p:cNvPr>
          <p:cNvSpPr txBox="1"/>
          <p:nvPr/>
        </p:nvSpPr>
        <p:spPr>
          <a:xfrm>
            <a:off x="140313" y="3867692"/>
            <a:ext cx="609494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all DTs are </a:t>
            </a:r>
            <a:r>
              <a:rPr lang="en-GB" sz="1600" b="1" dirty="0"/>
              <a:t>accumulating</a:t>
            </a:r>
            <a:r>
              <a:rPr lang="en-GB" sz="1600" dirty="0"/>
              <a:t> sums over magnet data</a:t>
            </a:r>
          </a:p>
          <a:p>
            <a:pPr lvl="2">
              <a:spcAft>
                <a:spcPts val="300"/>
              </a:spcAft>
            </a:pPr>
            <a:r>
              <a:rPr lang="en-GB" sz="1600" dirty="0"/>
              <a:t>and linear lattice functions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expressions can be cumbersome, see </a:t>
            </a:r>
            <a:r>
              <a:rPr lang="en-GB" sz="1600" baseline="30000" dirty="0"/>
              <a:t>1), 2), 3)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p = 0           geometric DTs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p </a:t>
            </a:r>
            <a:r>
              <a:rPr lang="en-GB" sz="1600" dirty="0">
                <a:sym typeface="Symbol" panose="05050102010706020507" pitchFamily="18" charset="2"/>
              </a:rPr>
              <a:t> 0           c</a:t>
            </a:r>
            <a:r>
              <a:rPr lang="en-GB" sz="1600" dirty="0"/>
              <a:t>hromatic DTs</a:t>
            </a:r>
            <a:endParaRPr lang="en-GB" sz="1600" dirty="0">
              <a:sym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F8FF27-626C-8CE5-BBB1-C26D64EADF4D}"/>
                  </a:ext>
                </a:extLst>
              </p:cNvPr>
              <p:cNvSpPr txBox="1"/>
              <p:nvPr/>
            </p:nvSpPr>
            <p:spPr>
              <a:xfrm>
                <a:off x="603816" y="3555853"/>
                <a:ext cx="87498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a:rPr lang="en-GB" i="1" baseline="-2500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𝑗𝑘𝑙𝑚𝑝</m:t>
                    </m:r>
                  </m:oMath>
                </a14:m>
                <a:r>
                  <a:rPr lang="en-GB" b="1" dirty="0"/>
                  <a:t> :</a:t>
                </a:r>
                <a:endParaRPr lang="en-DE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F8FF27-626C-8CE5-BBB1-C26D64EADF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816" y="3555853"/>
                <a:ext cx="874986" cy="369332"/>
              </a:xfrm>
              <a:prstGeom prst="rect">
                <a:avLst/>
              </a:prstGeom>
              <a:blipFill>
                <a:blip r:embed="rId4"/>
                <a:stretch>
                  <a:fillRect t="-8197" r="-694" b="-2459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Arrow: Right 23">
            <a:extLst>
              <a:ext uri="{FF2B5EF4-FFF2-40B4-BE49-F238E27FC236}">
                <a16:creationId xmlns:a16="http://schemas.microsoft.com/office/drawing/2014/main" id="{A7558D32-406D-D11C-A58F-24E0E3F07A1F}"/>
              </a:ext>
            </a:extLst>
          </p:cNvPr>
          <p:cNvSpPr/>
          <p:nvPr/>
        </p:nvSpPr>
        <p:spPr>
          <a:xfrm>
            <a:off x="1477415" y="5105671"/>
            <a:ext cx="329904" cy="12009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9B307EFD-C3D5-A9A0-BB14-638F12A5B1D4}"/>
              </a:ext>
            </a:extLst>
          </p:cNvPr>
          <p:cNvSpPr/>
          <p:nvPr/>
        </p:nvSpPr>
        <p:spPr>
          <a:xfrm>
            <a:off x="1478802" y="4842106"/>
            <a:ext cx="329904" cy="12009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2465C2-587D-C952-D75B-DDCC5A2D74BB}"/>
              </a:ext>
            </a:extLst>
          </p:cNvPr>
          <p:cNvSpPr/>
          <p:nvPr/>
        </p:nvSpPr>
        <p:spPr>
          <a:xfrm>
            <a:off x="3518863" y="6318819"/>
            <a:ext cx="283780" cy="1576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5963B4A-9DE7-D57E-A896-35E8E75EF18D}"/>
              </a:ext>
            </a:extLst>
          </p:cNvPr>
          <p:cNvSpPr/>
          <p:nvPr/>
        </p:nvSpPr>
        <p:spPr>
          <a:xfrm>
            <a:off x="3431627" y="6636231"/>
            <a:ext cx="283780" cy="1576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DD6F4F-5489-226C-9769-0BF59A4249C0}"/>
              </a:ext>
            </a:extLst>
          </p:cNvPr>
          <p:cNvSpPr txBox="1"/>
          <p:nvPr/>
        </p:nvSpPr>
        <p:spPr>
          <a:xfrm>
            <a:off x="432816" y="5779095"/>
            <a:ext cx="97327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1) J. Bengtsson, “The sextupole scheme for the SLS,” 1997, http://slsbd.psi.ch/pub/slsnotes/sls0997.pdf </a:t>
            </a:r>
          </a:p>
          <a:p>
            <a:r>
              <a:rPr lang="en-GB" sz="1000" dirty="0"/>
              <a:t>2) C.-X. Wang, Phys. Rev. ST Accel. Beams 12, 061001, (2009). </a:t>
            </a:r>
          </a:p>
          <a:p>
            <a:r>
              <a:rPr lang="en-GB" sz="1000" dirty="0"/>
              <a:t>3) M. E. </a:t>
            </a:r>
            <a:r>
              <a:rPr lang="en-GB" sz="1000" dirty="0" err="1"/>
              <a:t>Arlandoo</a:t>
            </a:r>
            <a:r>
              <a:rPr lang="en-GB" sz="1000" dirty="0"/>
              <a:t>, “Transverse resonance island buckets in advanced light sources,” Ph.D. dissertation, Humboldt-Universität </a:t>
            </a:r>
            <a:r>
              <a:rPr lang="en-GB" sz="1000" dirty="0" err="1"/>
              <a:t>zu</a:t>
            </a:r>
            <a:r>
              <a:rPr lang="en-GB" sz="1000" dirty="0"/>
              <a:t> Berlin, 2024, </a:t>
            </a:r>
            <a:r>
              <a:rPr lang="en-GB" sz="1000" dirty="0" err="1"/>
              <a:t>doi:https</a:t>
            </a:r>
            <a:r>
              <a:rPr lang="en-GB" sz="1000" dirty="0"/>
              <a:t>://doi.org/10.18452/29179</a:t>
            </a:r>
            <a:endParaRPr lang="en-DE" sz="1000" dirty="0"/>
          </a:p>
        </p:txBody>
      </p:sp>
    </p:spTree>
    <p:extLst>
      <p:ext uri="{BB962C8B-B14F-4D97-AF65-F5344CB8AC3E}">
        <p14:creationId xmlns:p14="http://schemas.microsoft.com/office/powerpoint/2010/main" val="2105639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42938826-55CC-B79C-D2EB-6172636D19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251" t="835"/>
          <a:stretch>
            <a:fillRect/>
          </a:stretch>
        </p:blipFill>
        <p:spPr>
          <a:xfrm>
            <a:off x="2765736" y="2730114"/>
            <a:ext cx="3231374" cy="26545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37FE2D3-6298-BC5F-6134-4BB61361F240}"/>
                  </a:ext>
                </a:extLst>
              </p:cNvPr>
              <p:cNvSpPr txBox="1"/>
              <p:nvPr/>
            </p:nvSpPr>
            <p:spPr>
              <a:xfrm>
                <a:off x="332232" y="862372"/>
                <a:ext cx="6324600" cy="12541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1">
                  <a:spcAft>
                    <a:spcPts val="300"/>
                  </a:spcAft>
                </a:pPr>
                <a14:m>
                  <m:oMath xmlns:m="http://schemas.openxmlformats.org/officeDocument/2006/math">
                    <m:r>
                      <a:rPr lang="en-GB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GB" i="1" baseline="30000" dirty="0">
                    <a:solidFill>
                      <a:srgbClr val="7030A0"/>
                    </a:solidFill>
                  </a:rPr>
                  <a:t>(n)</a:t>
                </a:r>
                <a14:m>
                  <m:oMath xmlns:m="http://schemas.openxmlformats.org/officeDocument/2006/math">
                    <m:r>
                      <a:rPr lang="en-GB" i="1" baseline="-2500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𝑗𝑘𝑙𝑚𝑝</m:t>
                    </m:r>
                  </m:oMath>
                </a14:m>
                <a:r>
                  <a:rPr lang="en-GB" b="1" dirty="0"/>
                  <a:t> </a:t>
                </a:r>
                <a:r>
                  <a:rPr lang="en-GB" dirty="0"/>
                  <a:t>: </a:t>
                </a:r>
              </a:p>
              <a:p>
                <a:pPr marL="742950" lvl="1" indent="-285750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GB" sz="1600" dirty="0"/>
                  <a:t>can drive resonances, might also drive detuning, </a:t>
                </a:r>
              </a:p>
              <a:p>
                <a:pPr lvl="2">
                  <a:spcAft>
                    <a:spcPts val="300"/>
                  </a:spcAft>
                </a:pPr>
                <a:r>
                  <a:rPr lang="en-GB" sz="1600" dirty="0"/>
                  <a:t>coupling, chromaticity…</a:t>
                </a:r>
              </a:p>
              <a:p>
                <a:pPr marL="742950" lvl="1" indent="-285750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GB" sz="1600" dirty="0"/>
                  <a:t>Phase dependent DTs might be cancelled by phase matching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37FE2D3-6298-BC5F-6134-4BB61361F2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232" y="862372"/>
                <a:ext cx="6324600" cy="1254189"/>
              </a:xfrm>
              <a:prstGeom prst="rect">
                <a:avLst/>
              </a:prstGeom>
              <a:blipFill>
                <a:blip r:embed="rId3"/>
                <a:stretch>
                  <a:fillRect t="-2427" b="-2913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7D2FA23-3DEA-93E1-F1EE-F78081BBD4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288926"/>
            <a:ext cx="2339086" cy="224546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Introduction to Driving Terms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28AB9D-0F04-128A-F087-07A8507A0CFD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Bettina Kuske, IPAC 2026, Deauville, May 20</a:t>
            </a:r>
            <a:r>
              <a:rPr lang="en-GB" baseline="30000"/>
              <a:t>th</a:t>
            </a:r>
            <a:r>
              <a:rPr lang="en-GB"/>
              <a:t>, 2026</a:t>
            </a: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C4F02FC-A971-9AF0-F110-9E0B63E379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8591940"/>
              </p:ext>
            </p:extLst>
          </p:nvPr>
        </p:nvGraphicFramePr>
        <p:xfrm>
          <a:off x="6693408" y="742554"/>
          <a:ext cx="5257800" cy="25958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843784">
                  <a:extLst>
                    <a:ext uri="{9D8B030D-6E8A-4147-A177-3AD203B41FA5}">
                      <a16:colId xmlns:a16="http://schemas.microsoft.com/office/drawing/2014/main" val="3668397956"/>
                    </a:ext>
                  </a:extLst>
                </a:gridCol>
                <a:gridCol w="2414016">
                  <a:extLst>
                    <a:ext uri="{9D8B030D-6E8A-4147-A177-3AD203B41FA5}">
                      <a16:colId xmlns:a16="http://schemas.microsoft.com/office/drawing/2014/main" val="42592573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Driving Term - examples</a:t>
                      </a:r>
                      <a:endParaRPr lang="en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drives …</a:t>
                      </a:r>
                      <a:endParaRPr lang="en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5880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h</a:t>
                      </a:r>
                      <a:r>
                        <a:rPr lang="en-GB" sz="1400" baseline="-25000" dirty="0"/>
                        <a:t>10010</a:t>
                      </a:r>
                      <a:r>
                        <a:rPr lang="en-GB" sz="1400" dirty="0"/>
                        <a:t>, h</a:t>
                      </a:r>
                      <a:r>
                        <a:rPr lang="en-GB" sz="1400" baseline="-25000" dirty="0"/>
                        <a:t>10100</a:t>
                      </a:r>
                      <a:endParaRPr lang="en-DE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Q</a:t>
                      </a:r>
                      <a:r>
                        <a:rPr lang="en-GB" sz="1400" baseline="-25000" dirty="0" err="1"/>
                        <a:t>x</a:t>
                      </a:r>
                      <a:r>
                        <a:rPr lang="en-GB" sz="1400" dirty="0"/>
                        <a:t> – </a:t>
                      </a:r>
                      <a:r>
                        <a:rPr lang="en-GB" sz="1400" dirty="0" err="1"/>
                        <a:t>Q</a:t>
                      </a:r>
                      <a:r>
                        <a:rPr lang="en-GB" sz="1400" baseline="-25000" dirty="0" err="1"/>
                        <a:t>y</a:t>
                      </a:r>
                      <a:r>
                        <a:rPr lang="en-GB" sz="1400" dirty="0"/>
                        <a:t>, </a:t>
                      </a:r>
                      <a:r>
                        <a:rPr lang="en-GB" sz="1400" dirty="0" err="1"/>
                        <a:t>Q</a:t>
                      </a:r>
                      <a:r>
                        <a:rPr lang="en-GB" sz="1400" baseline="-25000" dirty="0" err="1"/>
                        <a:t>x</a:t>
                      </a:r>
                      <a:r>
                        <a:rPr lang="en-GB" sz="1400" dirty="0"/>
                        <a:t> + </a:t>
                      </a:r>
                      <a:r>
                        <a:rPr lang="en-GB" sz="1400" dirty="0" err="1"/>
                        <a:t>Q</a:t>
                      </a:r>
                      <a:r>
                        <a:rPr lang="en-GB" sz="1400" baseline="-25000" dirty="0" err="1"/>
                        <a:t>y</a:t>
                      </a:r>
                      <a:endParaRPr lang="en-DE" sz="1400" baseline="-25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88071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aseline="0" dirty="0"/>
                        <a:t>h</a:t>
                      </a:r>
                      <a:r>
                        <a:rPr lang="en-GB" sz="1400" baseline="-25000" dirty="0"/>
                        <a:t>11001</a:t>
                      </a:r>
                      <a:r>
                        <a:rPr lang="en-GB" sz="1400" dirty="0"/>
                        <a:t>, h</a:t>
                      </a:r>
                      <a:r>
                        <a:rPr lang="en-GB" sz="1400" baseline="-25000" dirty="0"/>
                        <a:t>00111</a:t>
                      </a:r>
                      <a:endParaRPr lang="en-DE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natural chromaticity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8076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h</a:t>
                      </a:r>
                      <a:r>
                        <a:rPr lang="en-GB" sz="1400" baseline="-25000" dirty="0"/>
                        <a:t>30000</a:t>
                      </a:r>
                      <a:r>
                        <a:rPr lang="en-GB" sz="1400" dirty="0"/>
                        <a:t>, h</a:t>
                      </a:r>
                      <a:r>
                        <a:rPr lang="en-GB" sz="1400" baseline="-25000" dirty="0"/>
                        <a:t>21000</a:t>
                      </a:r>
                      <a:r>
                        <a:rPr lang="en-GB" sz="1400" dirty="0"/>
                        <a:t>, h</a:t>
                      </a:r>
                      <a:r>
                        <a:rPr lang="en-GB" sz="1400" baseline="-25000" dirty="0"/>
                        <a:t>10110</a:t>
                      </a:r>
                      <a:r>
                        <a:rPr lang="en-GB" sz="1400" dirty="0"/>
                        <a:t>, h</a:t>
                      </a:r>
                      <a:r>
                        <a:rPr lang="en-GB" sz="1400" baseline="-25000" dirty="0"/>
                        <a:t>10020</a:t>
                      </a:r>
                      <a:r>
                        <a:rPr lang="en-GB" sz="1400" dirty="0"/>
                        <a:t>, h</a:t>
                      </a:r>
                      <a:r>
                        <a:rPr lang="en-GB" sz="1400" baseline="30000" dirty="0"/>
                        <a:t>(2)</a:t>
                      </a:r>
                      <a:r>
                        <a:rPr lang="en-GB" sz="1400" baseline="-25000" dirty="0"/>
                        <a:t>10200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  <a:r>
                        <a:rPr lang="en-GB" sz="1400" baseline="30000" dirty="0"/>
                        <a:t>rd</a:t>
                      </a:r>
                      <a:r>
                        <a:rPr lang="en-GB" sz="1400" dirty="0"/>
                        <a:t> order </a:t>
                      </a:r>
                      <a:r>
                        <a:rPr lang="en-GB" sz="1400" i="0" dirty="0"/>
                        <a:t>resonances</a:t>
                      </a:r>
                      <a:endParaRPr lang="en-DE" sz="140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6809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h</a:t>
                      </a:r>
                      <a:r>
                        <a:rPr lang="en-GB" sz="1400" baseline="-25000" dirty="0"/>
                        <a:t>20001</a:t>
                      </a:r>
                      <a:r>
                        <a:rPr lang="en-GB" sz="1400" dirty="0"/>
                        <a:t>, h</a:t>
                      </a:r>
                      <a:r>
                        <a:rPr lang="en-GB" sz="1400" baseline="-25000" dirty="0"/>
                        <a:t>00201</a:t>
                      </a:r>
                      <a:r>
                        <a:rPr lang="en-GB" sz="1400" dirty="0"/>
                        <a:t>, h</a:t>
                      </a:r>
                      <a:r>
                        <a:rPr lang="en-GB" sz="1400" baseline="-25000" dirty="0"/>
                        <a:t>10002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synchro-</a:t>
                      </a:r>
                      <a:r>
                        <a:rPr lang="en-GB" sz="1400" dirty="0" err="1"/>
                        <a:t>betatron</a:t>
                      </a:r>
                      <a:r>
                        <a:rPr lang="en-GB" sz="1400" dirty="0"/>
                        <a:t> </a:t>
                      </a:r>
                      <a:r>
                        <a:rPr lang="en-GB" sz="1400" i="0" dirty="0"/>
                        <a:t>resonances</a:t>
                      </a:r>
                      <a:endParaRPr lang="en-DE" sz="140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2344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h</a:t>
                      </a:r>
                      <a:r>
                        <a:rPr lang="en-GB" sz="1400" baseline="-25000" dirty="0"/>
                        <a:t>22000</a:t>
                      </a:r>
                      <a:r>
                        <a:rPr lang="en-GB" sz="1400" dirty="0"/>
                        <a:t>, h</a:t>
                      </a:r>
                      <a:r>
                        <a:rPr lang="en-GB" sz="1400" baseline="-25000" dirty="0"/>
                        <a:t>00220</a:t>
                      </a:r>
                      <a:r>
                        <a:rPr lang="en-GB" sz="1400" dirty="0"/>
                        <a:t>, h</a:t>
                      </a:r>
                      <a:r>
                        <a:rPr lang="en-GB" sz="1400" baseline="-25000" dirty="0"/>
                        <a:t>11110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tune shift with amplitude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76981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h</a:t>
                      </a:r>
                      <a:r>
                        <a:rPr lang="en-GB" sz="1400" baseline="-25000" dirty="0"/>
                        <a:t>11002</a:t>
                      </a:r>
                      <a:r>
                        <a:rPr lang="en-GB" sz="1400" dirty="0"/>
                        <a:t>, h</a:t>
                      </a:r>
                      <a:r>
                        <a:rPr lang="en-GB" sz="1400" baseline="-25000" dirty="0"/>
                        <a:t>00112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tune shift with momentum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3806872"/>
                  </a:ext>
                </a:extLst>
              </a:tr>
            </a:tbl>
          </a:graphicData>
        </a:graphic>
      </p:graphicFrame>
      <p:pic>
        <p:nvPicPr>
          <p:cNvPr id="34" name="Picture 33">
            <a:extLst>
              <a:ext uri="{FF2B5EF4-FFF2-40B4-BE49-F238E27FC236}">
                <a16:creationId xmlns:a16="http://schemas.microsoft.com/office/drawing/2014/main" id="{6E98E5D9-465D-9A49-8A6E-8C5D1CCC62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232" y="2941384"/>
            <a:ext cx="2743583" cy="2448267"/>
          </a:xfrm>
          <a:prstGeom prst="rect">
            <a:avLst/>
          </a:prstGeom>
        </p:spPr>
      </p:pic>
      <p:sp>
        <p:nvSpPr>
          <p:cNvPr id="37" name="Oval 36">
            <a:extLst>
              <a:ext uri="{FF2B5EF4-FFF2-40B4-BE49-F238E27FC236}">
                <a16:creationId xmlns:a16="http://schemas.microsoft.com/office/drawing/2014/main" id="{3BAC4C41-10E3-66DD-8C58-36C06F77891B}"/>
              </a:ext>
            </a:extLst>
          </p:cNvPr>
          <p:cNvSpPr>
            <a:spLocks noChangeAspect="1"/>
          </p:cNvSpPr>
          <p:nvPr/>
        </p:nvSpPr>
        <p:spPr>
          <a:xfrm>
            <a:off x="5861295" y="4347162"/>
            <a:ext cx="108000" cy="108000"/>
          </a:xfrm>
          <a:prstGeom prst="ellipse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624CC07-291F-F63A-AF41-030EF74B6AAC}"/>
              </a:ext>
            </a:extLst>
          </p:cNvPr>
          <p:cNvSpPr txBox="1"/>
          <p:nvPr/>
        </p:nvSpPr>
        <p:spPr>
          <a:xfrm>
            <a:off x="786412" y="5262367"/>
            <a:ext cx="1758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good phase matching</a:t>
            </a:r>
          </a:p>
          <a:p>
            <a:r>
              <a:rPr lang="en-GB" sz="1400" i="1" dirty="0"/>
              <a:t>=&gt; cancellation</a:t>
            </a:r>
            <a:endParaRPr lang="en-DE" sz="1400" i="1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C736291-EB57-8545-9BC2-4AEA46BC922A}"/>
              </a:ext>
            </a:extLst>
          </p:cNvPr>
          <p:cNvSpPr txBox="1"/>
          <p:nvPr/>
        </p:nvSpPr>
        <p:spPr>
          <a:xfrm>
            <a:off x="3635053" y="5276992"/>
            <a:ext cx="23620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i="1" dirty="0"/>
              <a:t>bad phase matching</a:t>
            </a:r>
          </a:p>
          <a:p>
            <a:pPr algn="ctr"/>
            <a:r>
              <a:rPr lang="en-GB" sz="1600" i="1" dirty="0"/>
              <a:t>=&gt; accumulation over ring</a:t>
            </a:r>
            <a:endParaRPr lang="en-DE" sz="1600" i="1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5F62E23-D295-CEDC-6B41-5682872BD772}"/>
              </a:ext>
            </a:extLst>
          </p:cNvPr>
          <p:cNvCxnSpPr>
            <a:cxnSpLocks/>
          </p:cNvCxnSpPr>
          <p:nvPr/>
        </p:nvCxnSpPr>
        <p:spPr>
          <a:xfrm flipV="1">
            <a:off x="5253070" y="1254935"/>
            <a:ext cx="1242323" cy="2345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21196CE-78F3-733F-9F5D-56325DAF0D0D}"/>
              </a:ext>
            </a:extLst>
          </p:cNvPr>
          <p:cNvCxnSpPr>
            <a:cxnSpLocks/>
          </p:cNvCxnSpPr>
          <p:nvPr/>
        </p:nvCxnSpPr>
        <p:spPr>
          <a:xfrm>
            <a:off x="2995448" y="2116561"/>
            <a:ext cx="58472" cy="6443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A29EB26-C8C4-E688-CED8-0BAF5C61A0A8}"/>
              </a:ext>
            </a:extLst>
          </p:cNvPr>
          <p:cNvSpPr txBox="1"/>
          <p:nvPr/>
        </p:nvSpPr>
        <p:spPr>
          <a:xfrm>
            <a:off x="488324" y="2730114"/>
            <a:ext cx="3899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Accumulating sum of h</a:t>
            </a:r>
            <a:r>
              <a:rPr lang="en-GB" sz="1400" i="1" baseline="-25000" dirty="0"/>
              <a:t>10110</a:t>
            </a:r>
            <a:r>
              <a:rPr lang="en-GB" sz="1400" i="1" dirty="0"/>
              <a:t> and h</a:t>
            </a:r>
            <a:r>
              <a:rPr lang="en-GB" sz="1400" i="1" baseline="-25000" dirty="0"/>
              <a:t>10200</a:t>
            </a:r>
            <a:r>
              <a:rPr lang="en-GB" sz="1400" i="1" dirty="0"/>
              <a:t> over one arc:</a:t>
            </a:r>
            <a:endParaRPr lang="en-DE" sz="1400" i="1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4C950BC-FDF7-3673-9E0E-06FAD1C3F905}"/>
              </a:ext>
            </a:extLst>
          </p:cNvPr>
          <p:cNvCxnSpPr>
            <a:stCxn id="38" idx="3"/>
          </p:cNvCxnSpPr>
          <p:nvPr/>
        </p:nvCxnSpPr>
        <p:spPr>
          <a:xfrm flipV="1">
            <a:off x="2544842" y="4836861"/>
            <a:ext cx="324482" cy="6871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C0C34E7-3962-D5B7-3F26-BC2F3ED397C4}"/>
              </a:ext>
            </a:extLst>
          </p:cNvPr>
          <p:cNvCxnSpPr>
            <a:cxnSpLocks/>
          </p:cNvCxnSpPr>
          <p:nvPr/>
        </p:nvCxnSpPr>
        <p:spPr>
          <a:xfrm flipV="1">
            <a:off x="5707117" y="4455162"/>
            <a:ext cx="154178" cy="10123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1285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E0F0EB7-B3C2-7218-DF07-B6D60DE56C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288926"/>
            <a:ext cx="1496892" cy="224546"/>
          </a:xfrm>
        </p:spPr>
        <p:txBody>
          <a:bodyPr>
            <a:normAutofit/>
          </a:bodyPr>
          <a:lstStyle/>
          <a:p>
            <a:r>
              <a:rPr lang="en-GB" dirty="0"/>
              <a:t>DT minimization 1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5BB7D4-0F25-935F-ACB8-5B181776B50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Bettina Kuske, IPAC 2026, Deauville, May 20</a:t>
            </a:r>
            <a:r>
              <a:rPr lang="en-GB" baseline="30000" dirty="0"/>
              <a:t>th</a:t>
            </a:r>
            <a:r>
              <a:rPr lang="en-GB" dirty="0"/>
              <a:t>, 2026</a:t>
            </a:r>
          </a:p>
          <a:p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C47643B-27EF-059D-8863-8CA6D01258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629156"/>
              </p:ext>
            </p:extLst>
          </p:nvPr>
        </p:nvGraphicFramePr>
        <p:xfrm>
          <a:off x="6588718" y="1327051"/>
          <a:ext cx="4927359" cy="31089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335074">
                  <a:extLst>
                    <a:ext uri="{9D8B030D-6E8A-4147-A177-3AD203B41FA5}">
                      <a16:colId xmlns:a16="http://schemas.microsoft.com/office/drawing/2014/main" val="2072162523"/>
                    </a:ext>
                  </a:extLst>
                </a:gridCol>
                <a:gridCol w="402772">
                  <a:extLst>
                    <a:ext uri="{9D8B030D-6E8A-4147-A177-3AD203B41FA5}">
                      <a16:colId xmlns:a16="http://schemas.microsoft.com/office/drawing/2014/main" val="3133058154"/>
                    </a:ext>
                  </a:extLst>
                </a:gridCol>
                <a:gridCol w="1405965">
                  <a:extLst>
                    <a:ext uri="{9D8B030D-6E8A-4147-A177-3AD203B41FA5}">
                      <a16:colId xmlns:a16="http://schemas.microsoft.com/office/drawing/2014/main" val="249628332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908331528"/>
                    </a:ext>
                  </a:extLst>
                </a:gridCol>
                <a:gridCol w="869148">
                  <a:extLst>
                    <a:ext uri="{9D8B030D-6E8A-4147-A177-3AD203B41FA5}">
                      <a16:colId xmlns:a16="http://schemas.microsoft.com/office/drawing/2014/main" val="1778062731"/>
                    </a:ext>
                  </a:extLst>
                </a:gridCol>
              </a:tblGrid>
              <a:tr h="312747">
                <a:tc>
                  <a:txBody>
                    <a:bodyPr/>
                    <a:lstStyle/>
                    <a:p>
                      <a:r>
                        <a:rPr lang="en-GB" sz="1400" dirty="0"/>
                        <a:t>type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no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impact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rms value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using</a:t>
                      </a:r>
                    </a:p>
                    <a:p>
                      <a:r>
                        <a:rPr lang="en-GB" sz="1400" dirty="0"/>
                        <a:t>weight function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9212069"/>
                  </a:ext>
                </a:extLst>
              </a:tr>
              <a:tr h="448443">
                <a:tc>
                  <a:txBody>
                    <a:bodyPr/>
                    <a:lstStyle/>
                    <a:p>
                      <a:r>
                        <a:rPr lang="en-GB" sz="1400" baseline="0" dirty="0"/>
                        <a:t>geometric</a:t>
                      </a:r>
                      <a:endParaRPr lang="en-DE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/>
                        <a:t>5</a:t>
                      </a:r>
                      <a:endParaRPr lang="en-DE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  <a:r>
                        <a:rPr lang="en-GB" sz="1400" baseline="30000" dirty="0"/>
                        <a:t>rd </a:t>
                      </a:r>
                      <a:r>
                        <a:rPr lang="en-GB" sz="1400" baseline="0" dirty="0"/>
                        <a:t>order resonances</a:t>
                      </a:r>
                      <a:endParaRPr lang="en-DE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/>
                        <a:t>3.73</a:t>
                      </a:r>
                      <a:endParaRPr lang="en-DE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/>
                        <a:t>0.086</a:t>
                      </a:r>
                      <a:endParaRPr lang="en-DE" sz="14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8853899"/>
                  </a:ext>
                </a:extLst>
              </a:tr>
              <a:tr h="4057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/>
                        <a:t>chromatic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sychro-betatron</a:t>
                      </a:r>
                      <a:r>
                        <a:rPr lang="en-GB" sz="1400" dirty="0"/>
                        <a:t> resonances 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1.18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0.257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8499493"/>
                  </a:ext>
                </a:extLst>
              </a:tr>
              <a:tr h="2443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TSWA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tune shift with amplitude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118424.0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14.46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6383542"/>
                  </a:ext>
                </a:extLst>
              </a:tr>
              <a:tr h="1651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TSWM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tune shift with momentum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27.26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0.324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9512568"/>
                  </a:ext>
                </a:extLst>
              </a:tr>
              <a:tr h="18173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goal (sum)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15.13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614340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4DCA78EC-696F-B835-FAD6-4C31C658F25F}"/>
              </a:ext>
            </a:extLst>
          </p:cNvPr>
          <p:cNvSpPr txBox="1"/>
          <p:nvPr/>
        </p:nvSpPr>
        <p:spPr>
          <a:xfrm>
            <a:off x="500918" y="1075996"/>
            <a:ext cx="5322133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/>
              <a:t>Minimization of driving terms: which ones?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Restrict to:    3</a:t>
            </a:r>
            <a:r>
              <a:rPr lang="en-GB" sz="1600" baseline="30000" dirty="0"/>
              <a:t>rd</a:t>
            </a:r>
            <a:r>
              <a:rPr lang="en-GB" sz="1600" dirty="0"/>
              <a:t> order-resonance</a:t>
            </a:r>
            <a:r>
              <a:rPr lang="en-GB" sz="1600" baseline="30000" dirty="0"/>
              <a:t> </a:t>
            </a:r>
            <a:r>
              <a:rPr lang="en-GB" sz="1600" dirty="0"/>
              <a:t>DT</a:t>
            </a:r>
          </a:p>
          <a:p>
            <a:pPr>
              <a:spcAft>
                <a:spcPts val="300"/>
              </a:spcAft>
            </a:pPr>
            <a:r>
              <a:rPr lang="en-GB" sz="1600" dirty="0"/>
              <a:t>                               detuning terms (TSWA, TSWM)</a:t>
            </a:r>
            <a:endParaRPr lang="en-GB" sz="1600" baseline="30000" dirty="0"/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Group them in 4 ‘</a:t>
            </a:r>
            <a:r>
              <a:rPr lang="en-GB" sz="1600" b="1" dirty="0"/>
              <a:t>classes</a:t>
            </a:r>
            <a:r>
              <a:rPr lang="en-GB" sz="1600" dirty="0"/>
              <a:t>’ of equal physical impact</a:t>
            </a:r>
            <a:endParaRPr lang="en-GB" sz="1600" baseline="30000" dirty="0"/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Take rms-value of each class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GB" sz="1400" dirty="0"/>
          </a:p>
          <a:p>
            <a:pPr>
              <a:spcAft>
                <a:spcPts val="300"/>
              </a:spcAft>
            </a:pPr>
            <a:r>
              <a:rPr lang="en-GB" b="1" dirty="0"/>
              <a:t>Two weight functions</a:t>
            </a:r>
            <a:r>
              <a:rPr lang="en-GB" dirty="0"/>
              <a:t>:</a:t>
            </a:r>
          </a:p>
          <a:p>
            <a:pPr marL="342900" indent="-342900">
              <a:spcAft>
                <a:spcPts val="300"/>
              </a:spcAft>
              <a:buFont typeface="+mj-lt"/>
              <a:buAutoNum type="arabicPeriod"/>
            </a:pPr>
            <a:r>
              <a:rPr lang="en-GB" sz="1600" dirty="0"/>
              <a:t>Weight function</a:t>
            </a:r>
            <a:r>
              <a:rPr lang="en-GB" sz="1600" baseline="30000" dirty="0"/>
              <a:t>1) </a:t>
            </a:r>
            <a:r>
              <a:rPr lang="en-GB" sz="1600" dirty="0"/>
              <a:t>to leverage between class magnitudes</a:t>
            </a:r>
          </a:p>
          <a:p>
            <a:pPr marL="342900" indent="-342900">
              <a:spcAft>
                <a:spcPts val="300"/>
              </a:spcAft>
              <a:buFont typeface="+mj-lt"/>
              <a:buAutoNum type="arabicPeriod"/>
            </a:pPr>
            <a:r>
              <a:rPr lang="en-GB" sz="1600" dirty="0"/>
              <a:t>Option for factorial weights (factor) for individual DTs/classes</a:t>
            </a:r>
          </a:p>
          <a:p>
            <a:pPr lvl="1">
              <a:spcAft>
                <a:spcPts val="300"/>
              </a:spcAft>
            </a:pPr>
            <a:r>
              <a:rPr lang="en-GB" sz="1600" dirty="0"/>
              <a:t>Apply to TSWM: W = 1, 50, 100, …, 400 – 9 values</a:t>
            </a:r>
          </a:p>
          <a:p>
            <a:pPr lvl="1">
              <a:spcAft>
                <a:spcPts val="300"/>
              </a:spcAft>
            </a:pPr>
            <a:endParaRPr lang="en-GB" sz="1600" dirty="0"/>
          </a:p>
          <a:p>
            <a:pPr>
              <a:spcAft>
                <a:spcPts val="300"/>
              </a:spcAft>
            </a:pPr>
            <a:r>
              <a:rPr lang="en-GB" b="1" dirty="0"/>
              <a:t>Optimization goal:</a:t>
            </a:r>
          </a:p>
          <a:p>
            <a:pPr>
              <a:spcAft>
                <a:spcPts val="300"/>
              </a:spcAft>
            </a:pPr>
            <a:r>
              <a:rPr lang="en-GB" sz="1600" dirty="0"/>
              <a:t>Goal: sum of 4 class rms values</a:t>
            </a:r>
          </a:p>
          <a:p>
            <a:pPr lvl="1">
              <a:spcAft>
                <a:spcPts val="300"/>
              </a:spcAft>
            </a:pPr>
            <a:endParaRPr lang="en-GB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480ECDC-B5EC-3418-F6D0-0EF0600DB925}"/>
              </a:ext>
            </a:extLst>
          </p:cNvPr>
          <p:cNvSpPr txBox="1"/>
          <p:nvPr/>
        </p:nvSpPr>
        <p:spPr>
          <a:xfrm>
            <a:off x="500918" y="5993047"/>
            <a:ext cx="925268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buAutoNum type="arabicParenR"/>
            </a:pPr>
            <a:r>
              <a:rPr lang="it-IT" sz="1000" dirty="0"/>
              <a:t>A. </a:t>
            </a:r>
            <a:r>
              <a:rPr lang="it-IT" sz="1000" dirty="0" err="1"/>
              <a:t>Streun</a:t>
            </a:r>
            <a:r>
              <a:rPr lang="it-IT" sz="1000" dirty="0"/>
              <a:t>, OPA </a:t>
            </a:r>
            <a:r>
              <a:rPr lang="it-IT" sz="1000" dirty="0" err="1"/>
              <a:t>Documentation</a:t>
            </a:r>
            <a:r>
              <a:rPr lang="it-IT" sz="1000" dirty="0"/>
              <a:t>: Inside OPA (in-side1.pdf), https://github.com/opa-code/opa4-documentation/blob/</a:t>
            </a:r>
            <a:r>
              <a:rPr lang="it-IT" sz="1000" dirty="0" err="1"/>
              <a:t>main</a:t>
            </a:r>
            <a:r>
              <a:rPr lang="it-IT" sz="1000" dirty="0"/>
              <a:t>/inside1.pdf, </a:t>
            </a:r>
            <a:r>
              <a:rPr lang="it-IT" sz="1000" dirty="0" err="1"/>
              <a:t>Eq</a:t>
            </a:r>
            <a:r>
              <a:rPr lang="it-IT" sz="1000" dirty="0"/>
              <a:t>. 71, Accessed:2026-02-28, 2024.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8803ECC-76E4-6CAA-5541-27B712C05DE8}"/>
              </a:ext>
            </a:extLst>
          </p:cNvPr>
          <p:cNvSpPr txBox="1"/>
          <p:nvPr/>
        </p:nvSpPr>
        <p:spPr>
          <a:xfrm>
            <a:off x="6513109" y="988497"/>
            <a:ext cx="49638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DT of “HOA-case”</a:t>
            </a:r>
            <a:endParaRPr lang="en-DE" sz="1600" b="1" dirty="0"/>
          </a:p>
        </p:txBody>
      </p:sp>
    </p:spTree>
    <p:extLst>
      <p:ext uri="{BB962C8B-B14F-4D97-AF65-F5344CB8AC3E}">
        <p14:creationId xmlns:p14="http://schemas.microsoft.com/office/powerpoint/2010/main" val="950495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DDFC4A-64F7-4D72-50C9-20BA6BEA14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7F6A2AE-8EB0-DC06-33C3-6ACF08ECE4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288926"/>
            <a:ext cx="1490586" cy="224546"/>
          </a:xfrm>
        </p:spPr>
        <p:txBody>
          <a:bodyPr>
            <a:normAutofit/>
          </a:bodyPr>
          <a:lstStyle/>
          <a:p>
            <a:r>
              <a:rPr lang="en-GB" dirty="0"/>
              <a:t>DT minimization 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4E51DA-D12B-3D39-3FF8-14913A90EC8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Bettina Kuske, IPAC 2026, Deauville, May 20</a:t>
            </a:r>
            <a:r>
              <a:rPr lang="en-GB" baseline="30000" dirty="0"/>
              <a:t>th</a:t>
            </a:r>
            <a:r>
              <a:rPr lang="en-GB" dirty="0"/>
              <a:t>, 2026</a:t>
            </a:r>
          </a:p>
          <a:p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D0E3A6-ABF7-6A43-1392-AD68FB4023C1}"/>
              </a:ext>
            </a:extLst>
          </p:cNvPr>
          <p:cNvSpPr txBox="1"/>
          <p:nvPr/>
        </p:nvSpPr>
        <p:spPr>
          <a:xfrm>
            <a:off x="456775" y="1067355"/>
            <a:ext cx="5595082" cy="3393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GB" b="1" dirty="0"/>
              <a:t>Algorithm:</a:t>
            </a:r>
            <a:r>
              <a:rPr lang="en-GB" dirty="0"/>
              <a:t> </a:t>
            </a:r>
            <a:r>
              <a:rPr lang="en-GB" b="1" dirty="0"/>
              <a:t>COBYLA</a:t>
            </a:r>
            <a:r>
              <a:rPr lang="en-GB" b="1" baseline="30000" dirty="0"/>
              <a:t>1</a:t>
            </a:r>
            <a:r>
              <a:rPr lang="en-GB" baseline="30000" dirty="0"/>
              <a:t>) </a:t>
            </a:r>
          </a:p>
          <a:p>
            <a:pPr lvl="1">
              <a:spcAft>
                <a:spcPts val="300"/>
              </a:spcAft>
            </a:pPr>
            <a:r>
              <a:rPr lang="en-GB" sz="1600" dirty="0"/>
              <a:t>Python algorithm, constraints to fix chromaticity</a:t>
            </a:r>
          </a:p>
          <a:p>
            <a:pPr lvl="1">
              <a:spcAft>
                <a:spcPts val="300"/>
              </a:spcAft>
            </a:pPr>
            <a:endParaRPr lang="en-GB" sz="1400" dirty="0"/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Exploit potential of 8 individual </a:t>
            </a:r>
            <a:r>
              <a:rPr lang="en-GB" sz="1600" dirty="0" err="1"/>
              <a:t>sextupole</a:t>
            </a:r>
            <a:r>
              <a:rPr lang="en-GB" sz="1600" dirty="0"/>
              <a:t> families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6 discrete octupole values</a:t>
            </a:r>
          </a:p>
          <a:p>
            <a:pPr lvl="1"/>
            <a:r>
              <a:rPr lang="en-GB" sz="1600" dirty="0"/>
              <a:t>O = 0, 100, …, 500 m</a:t>
            </a:r>
            <a:r>
              <a:rPr lang="en-GB" sz="1600" baseline="30000" dirty="0"/>
              <a:t>-3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start each minimization from </a:t>
            </a:r>
            <a:r>
              <a:rPr lang="en-GB" sz="1600" b="1" dirty="0"/>
              <a:t>‘HOA-case’</a:t>
            </a:r>
            <a:r>
              <a:rPr lang="en-GB" sz="1600" dirty="0"/>
              <a:t>:</a:t>
            </a:r>
            <a:r>
              <a:rPr lang="en-GB" sz="1600" b="1" dirty="0"/>
              <a:t> </a:t>
            </a:r>
          </a:p>
          <a:p>
            <a:pPr lvl="1">
              <a:spcAft>
                <a:spcPts val="300"/>
              </a:spcAft>
            </a:pPr>
            <a:r>
              <a:rPr lang="en-GB" sz="1600" dirty="0"/>
              <a:t>2 families of chromatic </a:t>
            </a:r>
            <a:r>
              <a:rPr lang="en-GB" sz="1600" dirty="0" err="1"/>
              <a:t>sextupoles</a:t>
            </a:r>
            <a:r>
              <a:rPr lang="en-GB" sz="1600" dirty="0"/>
              <a:t>, phase matching, </a:t>
            </a:r>
            <a:r>
              <a:rPr lang="el-GR" sz="1600" dirty="0"/>
              <a:t>ξ</a:t>
            </a:r>
            <a:r>
              <a:rPr lang="en-GB" sz="1600" baseline="-25000" dirty="0" err="1"/>
              <a:t>x,y</a:t>
            </a:r>
            <a:r>
              <a:rPr lang="en-GB" sz="1600" dirty="0"/>
              <a:t>=1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include limit on </a:t>
            </a:r>
            <a:r>
              <a:rPr lang="en-GB" sz="1600" dirty="0" err="1"/>
              <a:t>sextupole</a:t>
            </a:r>
            <a:r>
              <a:rPr lang="en-GB" sz="1600" dirty="0"/>
              <a:t> strength:</a:t>
            </a:r>
          </a:p>
          <a:p>
            <a:pPr lvl="1">
              <a:spcAft>
                <a:spcPts val="300"/>
              </a:spcAft>
            </a:pPr>
            <a:r>
              <a:rPr lang="en-GB" sz="1600" dirty="0"/>
              <a:t>deviation from HOA-case: 10%-40%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9A9E6FC-12DE-FF5A-3FDA-70B4739AD76B}"/>
              </a:ext>
            </a:extLst>
          </p:cNvPr>
          <p:cNvSpPr txBox="1"/>
          <p:nvPr/>
        </p:nvSpPr>
        <p:spPr>
          <a:xfrm>
            <a:off x="500918" y="5869937"/>
            <a:ext cx="92526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buAutoNum type="arabicParenR"/>
            </a:pPr>
            <a:r>
              <a:rPr lang="en-GB" sz="1000" dirty="0"/>
              <a:t>M. J. D. Powell, </a:t>
            </a:r>
            <a:r>
              <a:rPr lang="en-GB" sz="1000" i="1" dirty="0"/>
              <a:t>A direct search optimization method that models the objective and constraint functions by linear interpolation</a:t>
            </a:r>
            <a:r>
              <a:rPr lang="en-GB" sz="1000" dirty="0"/>
              <a:t>, 1994.</a:t>
            </a:r>
          </a:p>
          <a:p>
            <a:r>
              <a:rPr lang="en-GB" sz="1000" dirty="0"/>
              <a:t> (SciPy documentation, https://docs.scipy.org/doc/scipy/index.html, Accessed: May 08, 2025 Version: 1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792FC62-7767-0DFD-E91A-7D2A68908215}"/>
              </a:ext>
            </a:extLst>
          </p:cNvPr>
          <p:cNvGrpSpPr/>
          <p:nvPr/>
        </p:nvGrpSpPr>
        <p:grpSpPr>
          <a:xfrm>
            <a:off x="7233295" y="2324565"/>
            <a:ext cx="4221477" cy="1308050"/>
            <a:chOff x="7580136" y="2410318"/>
            <a:chExt cx="4221477" cy="130805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36609DF-3AC1-327B-0119-67CDB524DFB6}"/>
                </a:ext>
              </a:extLst>
            </p:cNvPr>
            <p:cNvSpPr txBox="1"/>
            <p:nvPr/>
          </p:nvSpPr>
          <p:spPr>
            <a:xfrm>
              <a:off x="7580136" y="2410318"/>
              <a:ext cx="4221477" cy="13080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GB" sz="1600" dirty="0"/>
                <a:t>9 weights * 6 octupole strengths * 4 limits</a:t>
              </a:r>
            </a:p>
            <a:p>
              <a:pPr>
                <a:spcBef>
                  <a:spcPts val="600"/>
                </a:spcBef>
              </a:pPr>
              <a:r>
                <a:rPr lang="en-GB" sz="1600" dirty="0"/>
                <a:t>         216 cases </a:t>
              </a:r>
            </a:p>
            <a:p>
              <a:pPr>
                <a:spcBef>
                  <a:spcPts val="600"/>
                </a:spcBef>
              </a:pPr>
              <a:r>
                <a:rPr lang="en-GB" sz="1600" dirty="0"/>
                <a:t>         parallelisation on HPC</a:t>
              </a:r>
            </a:p>
            <a:p>
              <a:pPr>
                <a:spcBef>
                  <a:spcPts val="600"/>
                </a:spcBef>
              </a:pPr>
              <a:r>
                <a:rPr lang="en-GB" sz="1600" dirty="0"/>
                <a:t>~30 min / case (# minimization steps/lattice size)</a:t>
              </a:r>
              <a:endParaRPr lang="en-DE" sz="1600" dirty="0"/>
            </a:p>
          </p:txBody>
        </p:sp>
        <p:sp>
          <p:nvSpPr>
            <p:cNvPr id="4" name="Arrow: Right 3">
              <a:extLst>
                <a:ext uri="{FF2B5EF4-FFF2-40B4-BE49-F238E27FC236}">
                  <a16:creationId xmlns:a16="http://schemas.microsoft.com/office/drawing/2014/main" id="{C8D5BF49-24C8-D63B-C008-51AD5ACAEDE6}"/>
                </a:ext>
              </a:extLst>
            </p:cNvPr>
            <p:cNvSpPr/>
            <p:nvPr/>
          </p:nvSpPr>
          <p:spPr>
            <a:xfrm>
              <a:off x="7705061" y="2858500"/>
              <a:ext cx="329904" cy="120090"/>
            </a:xfrm>
            <a:prstGeom prst="right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" name="Arrow: Right 4">
              <a:extLst>
                <a:ext uri="{FF2B5EF4-FFF2-40B4-BE49-F238E27FC236}">
                  <a16:creationId xmlns:a16="http://schemas.microsoft.com/office/drawing/2014/main" id="{AD06BA3E-4C91-BBBC-5D46-357654ECE01C}"/>
                </a:ext>
              </a:extLst>
            </p:cNvPr>
            <p:cNvSpPr/>
            <p:nvPr/>
          </p:nvSpPr>
          <p:spPr>
            <a:xfrm>
              <a:off x="7705061" y="3177685"/>
              <a:ext cx="329904" cy="120090"/>
            </a:xfrm>
            <a:prstGeom prst="right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  <p:sp>
        <p:nvSpPr>
          <p:cNvPr id="7" name="Right Brace 6">
            <a:extLst>
              <a:ext uri="{FF2B5EF4-FFF2-40B4-BE49-F238E27FC236}">
                <a16:creationId xmlns:a16="http://schemas.microsoft.com/office/drawing/2014/main" id="{31208ADA-FDE5-295F-0907-3F1999E33F4A}"/>
              </a:ext>
            </a:extLst>
          </p:cNvPr>
          <p:cNvSpPr/>
          <p:nvPr/>
        </p:nvSpPr>
        <p:spPr>
          <a:xfrm>
            <a:off x="6051858" y="1411014"/>
            <a:ext cx="449842" cy="3090041"/>
          </a:xfrm>
          <a:prstGeom prst="rightBrace">
            <a:avLst>
              <a:gd name="adj1" fmla="val 8333"/>
              <a:gd name="adj2" fmla="val 502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7952693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926EC7F-A640-17EA-F0EC-1473E9D634FB}"/>
              </a:ext>
            </a:extLst>
          </p:cNvPr>
          <p:cNvSpPr txBox="1"/>
          <p:nvPr/>
        </p:nvSpPr>
        <p:spPr>
          <a:xfrm>
            <a:off x="139395" y="2396999"/>
            <a:ext cx="75172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i="1" dirty="0"/>
              <a:t>Dynamic aperture (DA) of the BESSY III lattice for 10 sets of errors </a:t>
            </a:r>
          </a:p>
          <a:p>
            <a:pPr algn="ctr"/>
            <a:r>
              <a:rPr lang="en-GB" sz="1600" i="1" dirty="0"/>
              <a:t>(corrected closed orbit, no beta beat correction). 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0AF5683F-391E-A087-FB20-D4E5551FAE7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5566"/>
          <a:stretch>
            <a:fillRect/>
          </a:stretch>
        </p:blipFill>
        <p:spPr>
          <a:xfrm>
            <a:off x="743551" y="2916156"/>
            <a:ext cx="2836004" cy="30968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56D695E-098A-CDF5-2A9D-5028B3D4A2B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1452"/>
          <a:stretch>
            <a:fillRect/>
          </a:stretch>
        </p:blipFill>
        <p:spPr>
          <a:xfrm>
            <a:off x="4006290" y="2933766"/>
            <a:ext cx="3736795" cy="3096814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25F6BD1-43C1-E57E-49C6-577EDD362B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288926"/>
            <a:ext cx="4037868" cy="224546"/>
          </a:xfrm>
        </p:spPr>
        <p:txBody>
          <a:bodyPr>
            <a:normAutofit/>
          </a:bodyPr>
          <a:lstStyle/>
          <a:p>
            <a:r>
              <a:rPr lang="en-GB" dirty="0"/>
              <a:t>Benefit of The phase matching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2F76BA-A746-25B1-3AB2-9B7A95C2249D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Bettina Kuske, IPAC 2026, Deauville, May 20</a:t>
            </a:r>
            <a:r>
              <a:rPr lang="en-GB" baseline="30000" dirty="0"/>
              <a:t>th</a:t>
            </a:r>
            <a:r>
              <a:rPr lang="en-GB" dirty="0"/>
              <a:t>, 2026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549AD58-09D7-92C7-874A-CD41E0D0EDEF}"/>
              </a:ext>
            </a:extLst>
          </p:cNvPr>
          <p:cNvSpPr txBox="1"/>
          <p:nvPr/>
        </p:nvSpPr>
        <p:spPr>
          <a:xfrm>
            <a:off x="533312" y="5939140"/>
            <a:ext cx="325648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300"/>
              </a:spcAft>
            </a:pPr>
            <a:r>
              <a:rPr lang="en-GB" sz="1400" i="1" dirty="0"/>
              <a:t>HOA-case, insensitive to errors.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E2E65E-D852-81AC-4F72-164104755FC9}"/>
              </a:ext>
            </a:extLst>
          </p:cNvPr>
          <p:cNvSpPr txBox="1"/>
          <p:nvPr/>
        </p:nvSpPr>
        <p:spPr>
          <a:xfrm>
            <a:off x="3789794" y="5915658"/>
            <a:ext cx="38839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i="1" dirty="0"/>
              <a:t>DA when allowing for a 20 % deviation of</a:t>
            </a:r>
          </a:p>
          <a:p>
            <a:pPr algn="ctr"/>
            <a:r>
              <a:rPr lang="en-GB" sz="1400" i="1" dirty="0"/>
              <a:t>sextupole strengths during DTs minimization.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03C703-0B08-A219-B8BD-623BE713EDCB}"/>
              </a:ext>
            </a:extLst>
          </p:cNvPr>
          <p:cNvSpPr txBox="1"/>
          <p:nvPr/>
        </p:nvSpPr>
        <p:spPr>
          <a:xfrm>
            <a:off x="500918" y="969110"/>
            <a:ext cx="5501699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ym typeface="Symbol" panose="05050102010706020507" pitchFamily="18" charset="2"/>
              </a:rPr>
              <a:t>Example 1:</a:t>
            </a:r>
          </a:p>
          <a:p>
            <a:pPr marL="342900" indent="-342900">
              <a:spcBef>
                <a:spcPts val="600"/>
              </a:spcBef>
              <a:buFont typeface="+mj-lt"/>
              <a:buAutoNum type="alphaLcParenR"/>
            </a:pPr>
            <a:r>
              <a:rPr lang="en-GB" sz="1600" dirty="0">
                <a:sym typeface="Symbol" panose="05050102010706020507" pitchFamily="18" charset="2"/>
              </a:rPr>
              <a:t>Track HOA-case for 10 sets of magnet tolerances</a:t>
            </a:r>
          </a:p>
          <a:p>
            <a:pPr marL="342900" indent="-342900">
              <a:spcBef>
                <a:spcPts val="600"/>
              </a:spcBef>
              <a:buFont typeface="+mj-lt"/>
              <a:buAutoNum type="alphaLcParenR"/>
            </a:pPr>
            <a:r>
              <a:rPr lang="en-GB" sz="1600" dirty="0">
                <a:sym typeface="Symbol" panose="05050102010706020507" pitchFamily="18" charset="2"/>
              </a:rPr>
              <a:t>Apply DTM allowing for 20% deviation in sextupole strength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D9655A4-B074-0C12-7F7F-593389B1F591}"/>
              </a:ext>
            </a:extLst>
          </p:cNvPr>
          <p:cNvSpPr txBox="1"/>
          <p:nvPr/>
        </p:nvSpPr>
        <p:spPr>
          <a:xfrm>
            <a:off x="8226763" y="4544241"/>
            <a:ext cx="3571875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b="1" dirty="0"/>
              <a:t>Seek compromise between robustness </a:t>
            </a:r>
          </a:p>
          <a:p>
            <a:r>
              <a:rPr lang="en-GB" sz="1600" b="1" dirty="0"/>
              <a:t>against errors and sufficient DA and MA</a:t>
            </a:r>
            <a:endParaRPr lang="en-DE" sz="1600" b="1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AF42CE2-2940-D99A-8211-AABA7FC292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8956382"/>
              </p:ext>
            </p:extLst>
          </p:nvPr>
        </p:nvGraphicFramePr>
        <p:xfrm>
          <a:off x="7806785" y="692312"/>
          <a:ext cx="4224528" cy="188176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249914">
                  <a:extLst>
                    <a:ext uri="{9D8B030D-6E8A-4147-A177-3AD203B41FA5}">
                      <a16:colId xmlns:a16="http://schemas.microsoft.com/office/drawing/2014/main" val="638493040"/>
                    </a:ext>
                  </a:extLst>
                </a:gridCol>
                <a:gridCol w="974614">
                  <a:extLst>
                    <a:ext uri="{9D8B030D-6E8A-4147-A177-3AD203B41FA5}">
                      <a16:colId xmlns:a16="http://schemas.microsoft.com/office/drawing/2014/main" val="1915633335"/>
                    </a:ext>
                  </a:extLst>
                </a:gridCol>
              </a:tblGrid>
              <a:tr h="313627">
                <a:tc>
                  <a:txBody>
                    <a:bodyPr/>
                    <a:lstStyle/>
                    <a:p>
                      <a:r>
                        <a:rPr lang="en-GB" sz="1400" dirty="0"/>
                        <a:t>Error type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rms value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3980725"/>
                  </a:ext>
                </a:extLst>
              </a:tr>
              <a:tr h="313627">
                <a:tc>
                  <a:txBody>
                    <a:bodyPr/>
                    <a:lstStyle/>
                    <a:p>
                      <a:r>
                        <a:rPr lang="en-DE" sz="1400" dirty="0"/>
                        <a:t>transverse misalignment (all magnets)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DE" sz="1400" dirty="0"/>
                        <a:t>30 </a:t>
                      </a:r>
                      <a:r>
                        <a:rPr lang="en-DE" sz="1400" dirty="0" err="1"/>
                        <a:t>μm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5147214"/>
                  </a:ext>
                </a:extLst>
              </a:tr>
              <a:tr h="313627">
                <a:tc>
                  <a:txBody>
                    <a:bodyPr/>
                    <a:lstStyle/>
                    <a:p>
                      <a:r>
                        <a:rPr lang="en-DE" sz="1400" dirty="0"/>
                        <a:t>roll (all magnets)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DE" sz="1400" dirty="0"/>
                        <a:t>180 </a:t>
                      </a:r>
                      <a:r>
                        <a:rPr lang="en-DE" sz="1400" dirty="0" err="1"/>
                        <a:t>μrad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9902692"/>
                  </a:ext>
                </a:extLst>
              </a:tr>
              <a:tr h="313627">
                <a:tc>
                  <a:txBody>
                    <a:bodyPr/>
                    <a:lstStyle/>
                    <a:p>
                      <a:r>
                        <a:rPr lang="en-DE" sz="1400" dirty="0"/>
                        <a:t>pitch and yaw - dipoles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DE" sz="1400" dirty="0"/>
                        <a:t>60 </a:t>
                      </a:r>
                      <a:r>
                        <a:rPr lang="en-DE" sz="1400" dirty="0" err="1"/>
                        <a:t>μrad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4628149"/>
                  </a:ext>
                </a:extLst>
              </a:tr>
              <a:tr h="313627">
                <a:tc>
                  <a:txBody>
                    <a:bodyPr/>
                    <a:lstStyle/>
                    <a:p>
                      <a:r>
                        <a:rPr lang="en-DE" sz="1400" dirty="0"/>
                        <a:t>pitch and yaw - other magnets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DE" sz="1400" dirty="0"/>
                        <a:t>400 </a:t>
                      </a:r>
                      <a:r>
                        <a:rPr lang="en-DE" sz="1400" dirty="0" err="1"/>
                        <a:t>μrad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754250"/>
                  </a:ext>
                </a:extLst>
              </a:tr>
              <a:tr h="313627">
                <a:tc>
                  <a:txBody>
                    <a:bodyPr/>
                    <a:lstStyle/>
                    <a:p>
                      <a:r>
                        <a:rPr lang="en-DE" sz="1400" dirty="0"/>
                        <a:t>calibration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DE" sz="1400" dirty="0"/>
                        <a:t>1e-4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08687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6059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D99BA47-3301-4792-57CA-E5139CFF35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288926"/>
            <a:ext cx="2028190" cy="224546"/>
          </a:xfrm>
        </p:spPr>
        <p:txBody>
          <a:bodyPr>
            <a:normAutofit/>
          </a:bodyPr>
          <a:lstStyle/>
          <a:p>
            <a:r>
              <a:rPr lang="en-GB" dirty="0"/>
              <a:t>Processing of results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AEFEF5-DEB1-BDCA-94A5-6BE1C96E17D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Bettina Kuske, IPAC 2026, Deauville, May 20</a:t>
            </a:r>
            <a:r>
              <a:rPr lang="en-GB" baseline="30000"/>
              <a:t>th</a:t>
            </a:r>
            <a:r>
              <a:rPr lang="en-GB"/>
              <a:t>, 2026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07F1BF-62B0-981B-6F60-D1FD1178C555}"/>
              </a:ext>
            </a:extLst>
          </p:cNvPr>
          <p:cNvSpPr txBox="1"/>
          <p:nvPr/>
        </p:nvSpPr>
        <p:spPr>
          <a:xfrm>
            <a:off x="500918" y="613487"/>
            <a:ext cx="6298968" cy="5516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GB" b="1" dirty="0"/>
              <a:t>After minimization: </a:t>
            </a:r>
          </a:p>
          <a:p>
            <a:pPr>
              <a:spcBef>
                <a:spcPts val="600"/>
              </a:spcBef>
            </a:pPr>
            <a:r>
              <a:rPr lang="en-GB" sz="1600" dirty="0"/>
              <a:t>         216 sets of 8 sextupole and 1 octupole strengths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calculate DA: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6D-tracking, DA represented by its area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1024 turns, no errors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mimic particle loss by limiting the particles tune shift </a:t>
            </a:r>
            <a:r>
              <a:rPr lang="en-GB" sz="1600" dirty="0">
                <a:sym typeface="Symbol" panose="05050102010706020507" pitchFamily="18" charset="2"/>
              </a:rPr>
              <a:t></a:t>
            </a:r>
            <a:r>
              <a:rPr lang="en-GB" sz="1600" dirty="0" err="1">
                <a:sym typeface="Symbol" panose="05050102010706020507" pitchFamily="18" charset="2"/>
              </a:rPr>
              <a:t>Q</a:t>
            </a:r>
            <a:r>
              <a:rPr lang="en-GB" sz="1600" baseline="-25000" dirty="0" err="1">
                <a:sym typeface="Symbol" panose="05050102010706020507" pitchFamily="18" charset="2"/>
              </a:rPr>
              <a:t>x,y</a:t>
            </a:r>
            <a:r>
              <a:rPr lang="en-GB" sz="1600" dirty="0">
                <a:sym typeface="Symbol" panose="05050102010706020507" pitchFamily="18" charset="2"/>
              </a:rPr>
              <a:t>&lt; 0.04</a:t>
            </a:r>
            <a:endParaRPr lang="en-GB" sz="16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calculate MA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Local MA in straight section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apply tune shift criterion </a:t>
            </a:r>
            <a:r>
              <a:rPr lang="en-GB" sz="1600" dirty="0">
                <a:sym typeface="Symbol" panose="05050102010706020507" pitchFamily="18" charset="2"/>
              </a:rPr>
              <a:t></a:t>
            </a:r>
            <a:r>
              <a:rPr lang="en-GB" sz="1600" dirty="0" err="1">
                <a:sym typeface="Symbol" panose="05050102010706020507" pitchFamily="18" charset="2"/>
              </a:rPr>
              <a:t>Q</a:t>
            </a:r>
            <a:r>
              <a:rPr lang="en-GB" sz="1600" baseline="-25000" dirty="0" err="1">
                <a:sym typeface="Symbol" panose="05050102010706020507" pitchFamily="18" charset="2"/>
              </a:rPr>
              <a:t>x,y</a:t>
            </a:r>
            <a:r>
              <a:rPr lang="en-GB" sz="1600" dirty="0">
                <a:sym typeface="Symbol" panose="05050102010706020507" pitchFamily="18" charset="2"/>
              </a:rPr>
              <a:t>&lt; 0.04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GB" sz="1600" dirty="0">
              <a:sym typeface="Symbol" panose="05050102010706020507" pitchFamily="18" charset="2"/>
            </a:endParaRP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GB" sz="1600" dirty="0">
              <a:sym typeface="Symbol" panose="05050102010706020507" pitchFamily="18" charset="2"/>
            </a:endParaRPr>
          </a:p>
          <a:p>
            <a:pPr>
              <a:spcAft>
                <a:spcPts val="300"/>
              </a:spcAft>
            </a:pPr>
            <a:r>
              <a:rPr lang="en-GB" sz="1600" b="1" dirty="0">
                <a:sym typeface="Symbol" panose="05050102010706020507" pitchFamily="18" charset="2"/>
              </a:rPr>
              <a:t>2. Example: </a:t>
            </a:r>
            <a:r>
              <a:rPr lang="en-GB" sz="1600" dirty="0">
                <a:sym typeface="Symbol" panose="05050102010706020507" pitchFamily="18" charset="2"/>
              </a:rPr>
              <a:t>symmetric lattice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ym typeface="Symbol" panose="05050102010706020507" pitchFamily="18" charset="2"/>
              </a:rPr>
              <a:t>10% deviation from HOA-case allowed for sextupoles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ym typeface="Symbol" panose="05050102010706020507" pitchFamily="18" charset="2"/>
              </a:rPr>
              <a:t>bullet size marks weights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ym typeface="Symbol" panose="05050102010706020507" pitchFamily="18" charset="2"/>
              </a:rPr>
              <a:t>colours represent octupole strength</a:t>
            </a:r>
          </a:p>
          <a:p>
            <a:pPr marL="1200150" lvl="2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ym typeface="Symbol" panose="05050102010706020507" pitchFamily="18" charset="2"/>
              </a:rPr>
              <a:t>DA small, decreases with increasing octupole</a:t>
            </a:r>
          </a:p>
          <a:p>
            <a:pPr marL="1200150" lvl="2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ym typeface="Symbol" panose="05050102010706020507" pitchFamily="18" charset="2"/>
              </a:rPr>
              <a:t>MA increases to RF acceptance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DE" sz="1600" dirty="0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145EA40D-8E6C-D565-D27C-D4D5CB89F7FF}"/>
              </a:ext>
            </a:extLst>
          </p:cNvPr>
          <p:cNvSpPr/>
          <p:nvPr/>
        </p:nvSpPr>
        <p:spPr>
          <a:xfrm>
            <a:off x="577850" y="1109960"/>
            <a:ext cx="329904" cy="12009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3F4845-755F-9E39-3CFF-CF6217E04E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8455" y="3489254"/>
            <a:ext cx="5570483" cy="2939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865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HZB NE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5186"/>
      </a:accent1>
      <a:accent2>
        <a:srgbClr val="6CABE9"/>
      </a:accent2>
      <a:accent3>
        <a:srgbClr val="D15E57"/>
      </a:accent3>
      <a:accent4>
        <a:srgbClr val="C6D970"/>
      </a:accent4>
      <a:accent5>
        <a:srgbClr val="BCD233"/>
      </a:accent5>
      <a:accent6>
        <a:srgbClr val="9AC6F3"/>
      </a:accent6>
      <a:hlink>
        <a:srgbClr val="002D4D"/>
      </a:hlink>
      <a:folHlink>
        <a:srgbClr val="F7652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zb-ppt-bessy-footer.pptx" id="{A67E56DD-BB09-4CD7-A66F-39717F91A5FA}" vid="{F44A9F85-62D4-4802-AD2C-445A72A25451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hzb-ppt-bessy-footer</Template>
  <TotalTime>0</TotalTime>
  <Words>2280</Words>
  <Application>Microsoft Office PowerPoint</Application>
  <PresentationFormat>Widescreen</PresentationFormat>
  <Paragraphs>398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Cambria Math</vt:lpstr>
      <vt:lpstr>Source Sans Pro</vt:lpstr>
      <vt:lpstr>Source Sans Pro Light</vt:lpstr>
      <vt:lpstr>Symbol</vt:lpstr>
      <vt:lpstr>Office</vt:lpstr>
      <vt:lpstr>ON THE OPTIMIZATION OF THE NON-LINEAR PERFORMANCE OF 4th-GENERATION LIGHT SOURCES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Kuske, Bettina</dc:creator>
  <cp:lastModifiedBy>Kuske, Bettina</cp:lastModifiedBy>
  <cp:revision>152</cp:revision>
  <dcterms:created xsi:type="dcterms:W3CDTF">2024-07-11T15:06:45Z</dcterms:created>
  <dcterms:modified xsi:type="dcterms:W3CDTF">2026-05-13T19:52:43Z</dcterms:modified>
</cp:coreProperties>
</file>