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heme/theme2.xml" ContentType="application/vnd.openxmlformats-officedocument.theme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0"/>
  </p:notesMasterIdLst>
  <p:sldIdLst>
    <p:sldId id="256" r:id="rId2"/>
    <p:sldId id="257" r:id="rId3"/>
    <p:sldId id="345" r:id="rId4"/>
    <p:sldId id="356" r:id="rId5"/>
    <p:sldId id="361" r:id="rId6"/>
    <p:sldId id="348" r:id="rId7"/>
    <p:sldId id="368" r:id="rId8"/>
    <p:sldId id="370" r:id="rId9"/>
    <p:sldId id="278" r:id="rId10"/>
    <p:sldId id="367" r:id="rId11"/>
    <p:sldId id="331" r:id="rId12"/>
    <p:sldId id="330" r:id="rId13"/>
    <p:sldId id="349" r:id="rId14"/>
    <p:sldId id="284" r:id="rId15"/>
    <p:sldId id="287" r:id="rId16"/>
    <p:sldId id="288" r:id="rId17"/>
    <p:sldId id="337" r:id="rId18"/>
    <p:sldId id="290" r:id="rId19"/>
    <p:sldId id="291" r:id="rId20"/>
    <p:sldId id="294" r:id="rId21"/>
    <p:sldId id="295" r:id="rId22"/>
    <p:sldId id="336" r:id="rId23"/>
    <p:sldId id="300" r:id="rId24"/>
    <p:sldId id="301" r:id="rId25"/>
    <p:sldId id="359" r:id="rId26"/>
    <p:sldId id="364" r:id="rId27"/>
    <p:sldId id="352" r:id="rId28"/>
    <p:sldId id="365" r:id="rId29"/>
    <p:sldId id="363" r:id="rId30"/>
    <p:sldId id="324" r:id="rId31"/>
    <p:sldId id="328" r:id="rId32"/>
    <p:sldId id="386" r:id="rId33"/>
    <p:sldId id="384" r:id="rId34"/>
    <p:sldId id="385" r:id="rId35"/>
    <p:sldId id="381" r:id="rId36"/>
    <p:sldId id="318" r:id="rId37"/>
    <p:sldId id="382" r:id="rId38"/>
    <p:sldId id="383" r:id="rId39"/>
  </p:sldIdLst>
  <p:sldSz cx="12192000" cy="6858000"/>
  <p:notesSz cx="6858000" cy="9144000"/>
  <p:custDataLst>
    <p:tags r:id="rId4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J.江" initials="W用" lastIdx="1" clrIdx="0"/>
  <p:cmAuthor id="299209568" name="耿艳胜" initials="耿" lastIdx="5" clrIdx="1"/>
  <p:cmAuthor id="1" name="子锋 林" initials="子锋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100" d="100"/>
          <a:sy n="100" d="100"/>
        </p:scale>
        <p:origin x="72" y="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commentAuthors" Target="commentAuthor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tags" Target="tags/tag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#2">
  <dgm:title val=""/>
  <dgm:desc val=""/>
  <dgm:catLst>
    <dgm:cat type="mainScheme" pri="10300"/>
  </dgm:catLst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5BF3FB-4F21-4184-8018-189F02EDA898}" type="doc">
      <dgm:prSet loTypeId="urn:microsoft.com/office/officeart/2005/8/layout/hProcess3" loCatId="process" qsTypeId="urn:microsoft.com/office/officeart/2005/8/quickstyle/simple2#2" qsCatId="simple" csTypeId="urn:microsoft.com/office/officeart/2005/8/colors/accent0_3#2" csCatId="accent1" phldr="1"/>
      <dgm:spPr/>
    </dgm:pt>
    <dgm:pt modelId="{E453CF11-7123-4595-AD28-44724098A49B}" type="pres">
      <dgm:prSet presAssocID="{845BF3FB-4F21-4184-8018-189F02EDA898}" presName="Name0" presStyleCnt="0">
        <dgm:presLayoutVars>
          <dgm:dir/>
          <dgm:animLvl val="lvl"/>
          <dgm:resizeHandles val="exact"/>
        </dgm:presLayoutVars>
      </dgm:prSet>
      <dgm:spPr/>
    </dgm:pt>
    <dgm:pt modelId="{A528C405-F7E3-476E-BCD6-1C0B42623CED}" type="pres">
      <dgm:prSet presAssocID="{845BF3FB-4F21-4184-8018-189F02EDA898}" presName="dummy" presStyleCnt="0"/>
      <dgm:spPr/>
    </dgm:pt>
    <dgm:pt modelId="{31C1B64D-5ECC-479B-B11A-B8A9BE1674B9}" type="pres">
      <dgm:prSet presAssocID="{845BF3FB-4F21-4184-8018-189F02EDA898}" presName="linH" presStyleCnt="0"/>
      <dgm:spPr/>
    </dgm:pt>
    <dgm:pt modelId="{99458626-B49C-484F-8E9B-5B56790946CD}" type="pres">
      <dgm:prSet presAssocID="{845BF3FB-4F21-4184-8018-189F02EDA898}" presName="padding1" presStyleCnt="0"/>
      <dgm:spPr/>
    </dgm:pt>
    <dgm:pt modelId="{EDAE01BB-9B17-4EC1-A055-31AC8229D3F1}" type="pres">
      <dgm:prSet presAssocID="{845BF3FB-4F21-4184-8018-189F02EDA898}" presName="padding2" presStyleCnt="0"/>
      <dgm:spPr/>
    </dgm:pt>
    <dgm:pt modelId="{D92FB85D-D44A-4681-A999-14FDC55C3B84}" type="pres">
      <dgm:prSet presAssocID="{845BF3FB-4F21-4184-8018-189F02EDA898}" presName="negArrow" presStyleCnt="0"/>
      <dgm:spPr/>
    </dgm:pt>
    <dgm:pt modelId="{0295784F-8F39-47A8-B38E-924B3F5E7C8E}" type="pres">
      <dgm:prSet presAssocID="{845BF3FB-4F21-4184-8018-189F02EDA898}" presName="backgroundArrow" presStyleLbl="node1" presStyleIdx="0" presStyleCnt="1" custLinFactNeighborX="4518" custLinFactNeighborY="36104"/>
      <dgm:spPr/>
    </dgm:pt>
  </dgm:ptLst>
  <dgm:cxnLst>
    <dgm:cxn modelId="{E0D8F0DB-63D5-47B2-932D-E5F10C3F9C10}" type="presOf" srcId="{845BF3FB-4F21-4184-8018-189F02EDA898}" destId="{E453CF11-7123-4595-AD28-44724098A49B}" srcOrd="0" destOrd="0" presId="urn:microsoft.com/office/officeart/2005/8/layout/hProcess3"/>
    <dgm:cxn modelId="{4AADA9FB-2C70-4E7F-B8A3-8D82E5230062}" type="presParOf" srcId="{E453CF11-7123-4595-AD28-44724098A49B}" destId="{A528C405-F7E3-476E-BCD6-1C0B42623CED}" srcOrd="0" destOrd="0" presId="urn:microsoft.com/office/officeart/2005/8/layout/hProcess3"/>
    <dgm:cxn modelId="{6C364460-B345-4157-9CB7-94E43130DD0E}" type="presParOf" srcId="{E453CF11-7123-4595-AD28-44724098A49B}" destId="{31C1B64D-5ECC-479B-B11A-B8A9BE1674B9}" srcOrd="1" destOrd="0" presId="urn:microsoft.com/office/officeart/2005/8/layout/hProcess3"/>
    <dgm:cxn modelId="{EB95AF5D-B0E2-42AA-8F4C-5DCA1B7880FB}" type="presParOf" srcId="{31C1B64D-5ECC-479B-B11A-B8A9BE1674B9}" destId="{99458626-B49C-484F-8E9B-5B56790946CD}" srcOrd="0" destOrd="0" presId="urn:microsoft.com/office/officeart/2005/8/layout/hProcess3"/>
    <dgm:cxn modelId="{4B736526-A379-4EF2-8EA5-A4B09ADA772A}" type="presParOf" srcId="{31C1B64D-5ECC-479B-B11A-B8A9BE1674B9}" destId="{EDAE01BB-9B17-4EC1-A055-31AC8229D3F1}" srcOrd="1" destOrd="0" presId="urn:microsoft.com/office/officeart/2005/8/layout/hProcess3"/>
    <dgm:cxn modelId="{1E8DE5F2-21A5-45E6-9CB4-22DCDB0236A8}" type="presParOf" srcId="{31C1B64D-5ECC-479B-B11A-B8A9BE1674B9}" destId="{D92FB85D-D44A-4681-A999-14FDC55C3B84}" srcOrd="2" destOrd="0" presId="urn:microsoft.com/office/officeart/2005/8/layout/hProcess3"/>
    <dgm:cxn modelId="{987390AB-2855-4389-A818-013988CF3257}" type="presParOf" srcId="{31C1B64D-5ECC-479B-B11A-B8A9BE1674B9}" destId="{0295784F-8F39-47A8-B38E-924B3F5E7C8E}" srcOrd="3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95784F-8F39-47A8-B38E-924B3F5E7C8E}">
      <dsp:nvSpPr>
        <dsp:cNvPr id="0" name=""/>
        <dsp:cNvSpPr/>
      </dsp:nvSpPr>
      <dsp:spPr>
        <a:xfrm>
          <a:off x="0" y="42593"/>
          <a:ext cx="11099800" cy="1656000"/>
        </a:xfrm>
        <a:prstGeom prst="rightArrow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101600" dist="50800" dir="5400000" algn="ctr" rotWithShape="0">
            <a:schemeClr val="dk2">
              <a:hueOff val="0"/>
              <a:satOff val="0"/>
              <a:lumOff val="0"/>
              <a:alphaOff val="0"/>
              <a:alpha val="60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#2">
  <dgm:title val=""/>
  <dgm:desc val=""/>
  <dgm:catLst>
    <dgm:cat type="simple" pri="102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2026/5/20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9757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C994A22-7990-4147-B722-23103CA33D18}" type="slidenum">
              <a:rPr lang="zh-CN" altLang="en-US" smtClean="0"/>
              <a:pPr>
                <a:defRPr/>
              </a:pPr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1543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C994A22-7990-4147-B722-23103CA33D18}" type="slidenum">
              <a:rPr lang="zh-CN" altLang="en-US" smtClean="0"/>
              <a:pPr>
                <a:defRPr/>
              </a:pPr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07160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200" b="0" i="0" dirty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2797301-34F3-421E-8622-261432466DE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49436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幻灯片图像占位符 1">
            <a:extLst>
              <a:ext uri="{FF2B5EF4-FFF2-40B4-BE49-F238E27FC236}">
                <a16:creationId xmlns="" xmlns:a16="http://schemas.microsoft.com/office/drawing/2014/main" id="{BF113077-2CA9-9916-BFFC-8131730328A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备注占位符 2">
            <a:extLst>
              <a:ext uri="{FF2B5EF4-FFF2-40B4-BE49-F238E27FC236}">
                <a16:creationId xmlns="" xmlns:a16="http://schemas.microsoft.com/office/drawing/2014/main" id="{3FE09573-B7E1-DB4C-FBB4-CEA5A22CD6E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72708" name="灯片编号占位符 3">
            <a:extLst>
              <a:ext uri="{FF2B5EF4-FFF2-40B4-BE49-F238E27FC236}">
                <a16:creationId xmlns="" xmlns:a16="http://schemas.microsoft.com/office/drawing/2014/main" id="{9021D515-D92C-85A7-DCFA-48E5A94482A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018699C-62B2-403A-A7E9-1CC2CE86C22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80845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66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5" Type="http://schemas.openxmlformats.org/officeDocument/2006/relationships/image" Target="../media/image1.png"/><Relationship Id="rId4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5" Type="http://schemas.openxmlformats.org/officeDocument/2006/relationships/image" Target="../media/image1.png"/><Relationship Id="rId4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tags" Target="../tags/tag72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5" Type="http://schemas.openxmlformats.org/officeDocument/2006/relationships/image" Target="../media/image1.png"/><Relationship Id="rId4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75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5" Type="http://schemas.openxmlformats.org/officeDocument/2006/relationships/image" Target="../media/image1.png"/><Relationship Id="rId4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78.xml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5" Type="http://schemas.openxmlformats.org/officeDocument/2006/relationships/image" Target="../media/image1.png"/><Relationship Id="rId4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5" Type="http://schemas.openxmlformats.org/officeDocument/2006/relationships/image" Target="../media/image1.png"/><Relationship Id="rId4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2026/5/20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2026/5/20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2026/5/20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18" descr="图片1副本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0289357" y="174365"/>
            <a:ext cx="1280143" cy="57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 userDrawn="1"/>
        </p:nvSpPr>
        <p:spPr>
          <a:xfrm>
            <a:off x="527384" y="782056"/>
            <a:ext cx="11329259" cy="108000"/>
          </a:xfrm>
          <a:prstGeom prst="rect">
            <a:avLst/>
          </a:pr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scaled="0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160" dirty="0"/>
          </a:p>
        </p:txBody>
      </p:sp>
      <p:sp>
        <p:nvSpPr>
          <p:cNvPr id="8" name="圆角矩形 7"/>
          <p:cNvSpPr/>
          <p:nvPr userDrawn="1"/>
        </p:nvSpPr>
        <p:spPr>
          <a:xfrm>
            <a:off x="260288" y="663895"/>
            <a:ext cx="267094" cy="230233"/>
          </a:xfrm>
          <a:prstGeom prst="roundRect">
            <a:avLst/>
          </a:pr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scaled="0"/>
          </a:gradFill>
          <a:ln w="190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160"/>
          </a:p>
        </p:txBody>
      </p:sp>
      <p:sp>
        <p:nvSpPr>
          <p:cNvPr id="9" name="标题 1"/>
          <p:cNvSpPr>
            <a:spLocks noGrp="1"/>
          </p:cNvSpPr>
          <p:nvPr>
            <p:ph type="title" hasCustomPrompt="1"/>
          </p:nvPr>
        </p:nvSpPr>
        <p:spPr>
          <a:xfrm>
            <a:off x="609600" y="174365"/>
            <a:ext cx="9175768" cy="575938"/>
          </a:xfrm>
        </p:spPr>
        <p:txBody>
          <a:bodyPr/>
          <a:lstStyle>
            <a:lvl1pPr algn="l">
              <a:defRPr sz="3840" b="1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</a:lstStyle>
          <a:p>
            <a:r>
              <a:rPr lang="en-US" altLang="zh-CN" dirty="0"/>
              <a:t>ABC</a:t>
            </a:r>
          </a:p>
        </p:txBody>
      </p:sp>
      <p:sp>
        <p:nvSpPr>
          <p:cNvPr id="10" name="文本占位符 2">
            <a:extLst>
              <a:ext uri="{FF2B5EF4-FFF2-40B4-BE49-F238E27FC236}">
                <a16:creationId xmlns="" xmlns:a16="http://schemas.microsoft.com/office/drawing/2014/main" id="{05BAD030-0CB5-4C70-82B1-45F603B0ED29}"/>
              </a:ext>
            </a:extLst>
          </p:cNvPr>
          <p:cNvSpPr>
            <a:spLocks noGrp="1"/>
          </p:cNvSpPr>
          <p:nvPr>
            <p:ph type="body" idx="1" hasCustomPrompt="1"/>
            <p:custDataLst>
              <p:tags r:id="rId1"/>
            </p:custDataLst>
          </p:nvPr>
        </p:nvSpPr>
        <p:spPr>
          <a:xfrm>
            <a:off x="431674" y="1127464"/>
            <a:ext cx="11540869" cy="745477"/>
          </a:xfrm>
          <a:prstGeom prst="rect">
            <a:avLst/>
          </a:prstGeom>
          <a:ln>
            <a:solidFill>
              <a:srgbClr val="E6E6E6"/>
            </a:solidFill>
          </a:ln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系统任务</a:t>
            </a:r>
            <a:r>
              <a:rPr lang="en-US" altLang="zh-CN" dirty="0"/>
              <a:t>/</a:t>
            </a:r>
            <a:r>
              <a:rPr lang="zh-CN" altLang="en-US" dirty="0"/>
              <a:t>目标，预研或前期技术积累</a:t>
            </a:r>
          </a:p>
        </p:txBody>
      </p:sp>
      <p:sp>
        <p:nvSpPr>
          <p:cNvPr id="11" name="内容占位符 3">
            <a:extLst>
              <a:ext uri="{FF2B5EF4-FFF2-40B4-BE49-F238E27FC236}">
                <a16:creationId xmlns="" xmlns:a16="http://schemas.microsoft.com/office/drawing/2014/main" id="{AE078333-CF4B-45E2-951E-25286F234999}"/>
              </a:ext>
            </a:extLst>
          </p:cNvPr>
          <p:cNvSpPr>
            <a:spLocks noGrp="1"/>
          </p:cNvSpPr>
          <p:nvPr>
            <p:ph sz="half" idx="2"/>
            <p:custDataLst>
              <p:tags r:id="rId2"/>
            </p:custDataLst>
          </p:nvPr>
        </p:nvSpPr>
        <p:spPr>
          <a:xfrm>
            <a:off x="439724" y="1933897"/>
            <a:ext cx="5656275" cy="4493536"/>
          </a:xfrm>
          <a:prstGeom prst="rect">
            <a:avLst/>
          </a:prstGeom>
          <a:ln>
            <a:solidFill>
              <a:srgbClr val="E6E6E6"/>
            </a:solidFill>
          </a:ln>
        </p:spPr>
        <p:txBody>
          <a:bodyPr vert="horz" lIns="101600" tIns="0" rIns="82550" bIns="0" rtlCol="0">
            <a:normAutofit/>
          </a:bodyPr>
          <a:lstStyle>
            <a:lvl1pPr marL="342900" indent="-342900">
              <a:spcAft>
                <a:spcPts val="600"/>
              </a:spcAft>
              <a:buFont typeface="Wingdings" panose="05000000000000000000" pitchFamily="2" charset="2"/>
              <a:buChar char="n"/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74700" indent="-342900">
              <a:spcAft>
                <a:spcPts val="600"/>
              </a:spcAft>
              <a:buFont typeface="Wingdings" panose="05000000000000000000" pitchFamily="2" charset="2"/>
              <a:buChar char="n"/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Aft>
                <a:spcPts val="600"/>
              </a:spcAft>
              <a:buFont typeface="Wingdings" panose="05000000000000000000" pitchFamily="2" charset="2"/>
              <a:buChar char="n"/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Aft>
                <a:spcPts val="600"/>
              </a:spcAft>
              <a:buFont typeface="Wingdings" panose="05000000000000000000" pitchFamily="2" charset="2"/>
              <a:buChar char="n"/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Aft>
                <a:spcPts val="600"/>
              </a:spcAft>
              <a:buFont typeface="Wingdings" panose="05000000000000000000" pitchFamily="2" charset="2"/>
              <a:buChar char="n"/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3" name="内容占位符 5">
            <a:extLst>
              <a:ext uri="{FF2B5EF4-FFF2-40B4-BE49-F238E27FC236}">
                <a16:creationId xmlns="" xmlns:a16="http://schemas.microsoft.com/office/drawing/2014/main" id="{871C3C7F-0361-408B-A606-CC4E1397777E}"/>
              </a:ext>
            </a:extLst>
          </p:cNvPr>
          <p:cNvSpPr>
            <a:spLocks noGrp="1"/>
          </p:cNvSpPr>
          <p:nvPr>
            <p:ph sz="quarter" idx="4"/>
            <p:custDataLst>
              <p:tags r:id="rId3"/>
            </p:custDataLst>
          </p:nvPr>
        </p:nvSpPr>
        <p:spPr>
          <a:xfrm>
            <a:off x="6338657" y="1933897"/>
            <a:ext cx="5633886" cy="4493536"/>
          </a:xfrm>
          <a:prstGeom prst="rect">
            <a:avLst/>
          </a:prstGeom>
          <a:ln>
            <a:solidFill>
              <a:srgbClr val="E6E6E6"/>
            </a:solidFill>
          </a:ln>
        </p:spPr>
        <p:txBody>
          <a:bodyPr vert="horz" lIns="101600" tIns="0" rIns="82550" bIns="0" rtlCol="0">
            <a:normAutofit/>
          </a:bodyPr>
          <a:lstStyle>
            <a:lvl1pPr marL="342900" indent="-342900">
              <a:spcAft>
                <a:spcPts val="600"/>
              </a:spcAft>
              <a:buFont typeface="Wingdings" panose="05000000000000000000" pitchFamily="2" charset="2"/>
              <a:buChar char="n"/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>
              <a:spcAft>
                <a:spcPts val="600"/>
              </a:spcAft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>
              <a:spcAft>
                <a:spcPts val="600"/>
              </a:spcAft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>
              <a:spcAft>
                <a:spcPts val="600"/>
              </a:spcAft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>
              <a:spcAft>
                <a:spcPts val="600"/>
              </a:spcAft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900976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E5DDF-294A-47C7-9938-98EB7AF5D86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11" name="图片 18" descr="图片1副本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289357" y="174365"/>
            <a:ext cx="1280143" cy="57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标题 1"/>
          <p:cNvSpPr>
            <a:spLocks noGrp="1"/>
          </p:cNvSpPr>
          <p:nvPr>
            <p:ph type="title"/>
          </p:nvPr>
        </p:nvSpPr>
        <p:spPr>
          <a:xfrm>
            <a:off x="609600" y="174365"/>
            <a:ext cx="9175768" cy="575938"/>
          </a:xfrm>
        </p:spPr>
        <p:txBody>
          <a:bodyPr>
            <a:noAutofit/>
          </a:bodyPr>
          <a:lstStyle>
            <a:lvl1pPr algn="l">
              <a:defRPr sz="4000" b="1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13" name="矩形 6"/>
          <p:cNvSpPr/>
          <p:nvPr/>
        </p:nvSpPr>
        <p:spPr>
          <a:xfrm>
            <a:off x="527384" y="782056"/>
            <a:ext cx="11329259" cy="108000"/>
          </a:xfrm>
          <a:prstGeom prst="rect">
            <a:avLst/>
          </a:pr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scaled="0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20" dirty="0"/>
          </a:p>
        </p:txBody>
      </p:sp>
      <p:sp>
        <p:nvSpPr>
          <p:cNvPr id="14" name="圆角矩形 7"/>
          <p:cNvSpPr/>
          <p:nvPr/>
        </p:nvSpPr>
        <p:spPr>
          <a:xfrm>
            <a:off x="260288" y="663896"/>
            <a:ext cx="267093" cy="230233"/>
          </a:xfrm>
          <a:prstGeom prst="roundRect">
            <a:avLst/>
          </a:pr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scaled="0"/>
          </a:gradFill>
          <a:ln w="190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20"/>
          </a:p>
        </p:txBody>
      </p:sp>
    </p:spTree>
    <p:extLst>
      <p:ext uri="{BB962C8B-B14F-4D97-AF65-F5344CB8AC3E}">
        <p14:creationId xmlns:p14="http://schemas.microsoft.com/office/powerpoint/2010/main" val="2489763656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A89ED-2AB0-4A45-9A5F-8F7C8E84949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6" name="图片 18" descr="图片1副本"/>
          <p:cNvPicPr>
            <a:picLocks noChangeAspect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289357" y="174365"/>
            <a:ext cx="1280143" cy="57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 userDrawn="1"/>
        </p:nvSpPr>
        <p:spPr>
          <a:xfrm>
            <a:off x="527385" y="782056"/>
            <a:ext cx="11329259" cy="108000"/>
          </a:xfrm>
          <a:prstGeom prst="rect">
            <a:avLst/>
          </a:pr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scaled="0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160" dirty="0"/>
          </a:p>
        </p:txBody>
      </p:sp>
      <p:sp>
        <p:nvSpPr>
          <p:cNvPr id="8" name="圆角矩形 7"/>
          <p:cNvSpPr/>
          <p:nvPr userDrawn="1"/>
        </p:nvSpPr>
        <p:spPr>
          <a:xfrm>
            <a:off x="260288" y="663896"/>
            <a:ext cx="267094" cy="230233"/>
          </a:xfrm>
          <a:prstGeom prst="roundRect">
            <a:avLst/>
          </a:pr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scaled="0"/>
          </a:gradFill>
          <a:ln w="190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160"/>
          </a:p>
        </p:txBody>
      </p:sp>
      <p:sp>
        <p:nvSpPr>
          <p:cNvPr id="9" name="标题 1"/>
          <p:cNvSpPr>
            <a:spLocks noGrp="1"/>
          </p:cNvSpPr>
          <p:nvPr>
            <p:ph type="title"/>
          </p:nvPr>
        </p:nvSpPr>
        <p:spPr>
          <a:xfrm>
            <a:off x="609600" y="174365"/>
            <a:ext cx="9175768" cy="575938"/>
          </a:xfrm>
        </p:spPr>
        <p:txBody>
          <a:bodyPr/>
          <a:lstStyle>
            <a:lvl1pPr algn="l">
              <a:defRPr sz="3734" b="1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3349797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18" descr="图片1副本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0289357" y="174365"/>
            <a:ext cx="1280143" cy="57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 userDrawn="1"/>
        </p:nvSpPr>
        <p:spPr>
          <a:xfrm>
            <a:off x="527384" y="782056"/>
            <a:ext cx="11329259" cy="108000"/>
          </a:xfrm>
          <a:prstGeom prst="rect">
            <a:avLst/>
          </a:pr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scaled="0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160" dirty="0"/>
          </a:p>
        </p:txBody>
      </p:sp>
      <p:sp>
        <p:nvSpPr>
          <p:cNvPr id="8" name="圆角矩形 7"/>
          <p:cNvSpPr/>
          <p:nvPr userDrawn="1"/>
        </p:nvSpPr>
        <p:spPr>
          <a:xfrm>
            <a:off x="260288" y="663895"/>
            <a:ext cx="267094" cy="230233"/>
          </a:xfrm>
          <a:prstGeom prst="roundRect">
            <a:avLst/>
          </a:pr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scaled="0"/>
          </a:gradFill>
          <a:ln w="190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160"/>
          </a:p>
        </p:txBody>
      </p:sp>
      <p:sp>
        <p:nvSpPr>
          <p:cNvPr id="9" name="标题 1"/>
          <p:cNvSpPr>
            <a:spLocks noGrp="1"/>
          </p:cNvSpPr>
          <p:nvPr>
            <p:ph type="title" hasCustomPrompt="1"/>
          </p:nvPr>
        </p:nvSpPr>
        <p:spPr>
          <a:xfrm>
            <a:off x="609600" y="174365"/>
            <a:ext cx="9175768" cy="575938"/>
          </a:xfrm>
        </p:spPr>
        <p:txBody>
          <a:bodyPr/>
          <a:lstStyle>
            <a:lvl1pPr algn="l">
              <a:defRPr sz="3840" b="1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</a:lstStyle>
          <a:p>
            <a:r>
              <a:rPr lang="en-US" altLang="zh-CN" dirty="0"/>
              <a:t>ABC</a:t>
            </a:r>
          </a:p>
        </p:txBody>
      </p:sp>
      <p:sp>
        <p:nvSpPr>
          <p:cNvPr id="10" name="文本占位符 2">
            <a:extLst>
              <a:ext uri="{FF2B5EF4-FFF2-40B4-BE49-F238E27FC236}">
                <a16:creationId xmlns="" xmlns:a16="http://schemas.microsoft.com/office/drawing/2014/main" id="{05BAD030-0CB5-4C70-82B1-45F603B0ED29}"/>
              </a:ext>
            </a:extLst>
          </p:cNvPr>
          <p:cNvSpPr>
            <a:spLocks noGrp="1"/>
          </p:cNvSpPr>
          <p:nvPr>
            <p:ph type="body" idx="1" hasCustomPrompt="1"/>
            <p:custDataLst>
              <p:tags r:id="rId1"/>
            </p:custDataLst>
          </p:nvPr>
        </p:nvSpPr>
        <p:spPr>
          <a:xfrm>
            <a:off x="431674" y="1127464"/>
            <a:ext cx="11540869" cy="745477"/>
          </a:xfrm>
          <a:prstGeom prst="rect">
            <a:avLst/>
          </a:prstGeom>
          <a:ln>
            <a:solidFill>
              <a:srgbClr val="E6E6E6"/>
            </a:solidFill>
          </a:ln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设计、加工制造和测试计划 </a:t>
            </a:r>
            <a:r>
              <a:rPr lang="en-US" altLang="zh-CN" dirty="0"/>
              <a:t>/ </a:t>
            </a:r>
            <a:r>
              <a:rPr lang="zh-CN" altLang="en-US" dirty="0"/>
              <a:t>研制计划或进度</a:t>
            </a:r>
          </a:p>
        </p:txBody>
      </p:sp>
      <p:sp>
        <p:nvSpPr>
          <p:cNvPr id="11" name="内容占位符 3">
            <a:extLst>
              <a:ext uri="{FF2B5EF4-FFF2-40B4-BE49-F238E27FC236}">
                <a16:creationId xmlns="" xmlns:a16="http://schemas.microsoft.com/office/drawing/2014/main" id="{AE078333-CF4B-45E2-951E-25286F234999}"/>
              </a:ext>
            </a:extLst>
          </p:cNvPr>
          <p:cNvSpPr>
            <a:spLocks noGrp="1"/>
          </p:cNvSpPr>
          <p:nvPr>
            <p:ph sz="half" idx="2"/>
            <p:custDataLst>
              <p:tags r:id="rId2"/>
            </p:custDataLst>
          </p:nvPr>
        </p:nvSpPr>
        <p:spPr>
          <a:xfrm>
            <a:off x="439724" y="1933897"/>
            <a:ext cx="5656275" cy="4573435"/>
          </a:xfrm>
          <a:prstGeom prst="rect">
            <a:avLst/>
          </a:prstGeom>
          <a:ln>
            <a:solidFill>
              <a:srgbClr val="E6E6E6"/>
            </a:solidFill>
          </a:ln>
        </p:spPr>
        <p:txBody>
          <a:bodyPr vert="horz" lIns="101600" tIns="0" rIns="82550" bIns="0" rtlCol="0">
            <a:normAutofit/>
          </a:bodyPr>
          <a:lstStyle>
            <a:lvl1pPr marL="342900" indent="-342900">
              <a:spcAft>
                <a:spcPts val="600"/>
              </a:spcAft>
              <a:buFont typeface="Wingdings" panose="05000000000000000000" pitchFamily="2" charset="2"/>
              <a:buChar char="n"/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74700" indent="-342900">
              <a:spcAft>
                <a:spcPts val="600"/>
              </a:spcAft>
              <a:buFont typeface="Wingdings" panose="05000000000000000000" pitchFamily="2" charset="2"/>
              <a:buChar char="n"/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Aft>
                <a:spcPts val="600"/>
              </a:spcAft>
              <a:buFont typeface="Wingdings" panose="05000000000000000000" pitchFamily="2" charset="2"/>
              <a:buChar char="n"/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Aft>
                <a:spcPts val="600"/>
              </a:spcAft>
              <a:buFont typeface="Wingdings" panose="05000000000000000000" pitchFamily="2" charset="2"/>
              <a:buChar char="n"/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Aft>
                <a:spcPts val="600"/>
              </a:spcAft>
              <a:buFont typeface="Wingdings" panose="05000000000000000000" pitchFamily="2" charset="2"/>
              <a:buChar char="n"/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3" name="内容占位符 5">
            <a:extLst>
              <a:ext uri="{FF2B5EF4-FFF2-40B4-BE49-F238E27FC236}">
                <a16:creationId xmlns="" xmlns:a16="http://schemas.microsoft.com/office/drawing/2014/main" id="{871C3C7F-0361-408B-A606-CC4E1397777E}"/>
              </a:ext>
            </a:extLst>
          </p:cNvPr>
          <p:cNvSpPr>
            <a:spLocks noGrp="1"/>
          </p:cNvSpPr>
          <p:nvPr>
            <p:ph sz="quarter" idx="4"/>
            <p:custDataLst>
              <p:tags r:id="rId3"/>
            </p:custDataLst>
          </p:nvPr>
        </p:nvSpPr>
        <p:spPr>
          <a:xfrm>
            <a:off x="6338657" y="1933897"/>
            <a:ext cx="5633886" cy="4573435"/>
          </a:xfrm>
          <a:prstGeom prst="rect">
            <a:avLst/>
          </a:prstGeom>
          <a:ln>
            <a:solidFill>
              <a:srgbClr val="E6E6E6"/>
            </a:solidFill>
          </a:ln>
        </p:spPr>
        <p:txBody>
          <a:bodyPr vert="horz" lIns="101600" tIns="0" rIns="82550" bIns="0" rtlCol="0">
            <a:normAutofit/>
          </a:bodyPr>
          <a:lstStyle>
            <a:lvl1pPr marL="342900" indent="-342900">
              <a:spcAft>
                <a:spcPts val="600"/>
              </a:spcAft>
              <a:buFont typeface="Wingdings" panose="05000000000000000000" pitchFamily="2" charset="2"/>
              <a:buChar char="n"/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>
              <a:spcAft>
                <a:spcPts val="600"/>
              </a:spcAft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>
              <a:spcAft>
                <a:spcPts val="600"/>
              </a:spcAft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>
              <a:spcAft>
                <a:spcPts val="600"/>
              </a:spcAft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>
              <a:spcAft>
                <a:spcPts val="600"/>
              </a:spcAft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2341622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18" descr="图片1副本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0289357" y="174365"/>
            <a:ext cx="1280143" cy="57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 userDrawn="1"/>
        </p:nvSpPr>
        <p:spPr>
          <a:xfrm>
            <a:off x="527384" y="782056"/>
            <a:ext cx="11329259" cy="108000"/>
          </a:xfrm>
          <a:prstGeom prst="rect">
            <a:avLst/>
          </a:pr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scaled="0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160" dirty="0"/>
          </a:p>
        </p:txBody>
      </p:sp>
      <p:sp>
        <p:nvSpPr>
          <p:cNvPr id="8" name="圆角矩形 7"/>
          <p:cNvSpPr/>
          <p:nvPr userDrawn="1"/>
        </p:nvSpPr>
        <p:spPr>
          <a:xfrm>
            <a:off x="260288" y="663895"/>
            <a:ext cx="267094" cy="230233"/>
          </a:xfrm>
          <a:prstGeom prst="roundRect">
            <a:avLst/>
          </a:pr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scaled="0"/>
          </a:gradFill>
          <a:ln w="190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160"/>
          </a:p>
        </p:txBody>
      </p:sp>
      <p:sp>
        <p:nvSpPr>
          <p:cNvPr id="9" name="标题 1"/>
          <p:cNvSpPr>
            <a:spLocks noGrp="1"/>
          </p:cNvSpPr>
          <p:nvPr>
            <p:ph type="title" hasCustomPrompt="1"/>
          </p:nvPr>
        </p:nvSpPr>
        <p:spPr>
          <a:xfrm>
            <a:off x="609600" y="174365"/>
            <a:ext cx="9175768" cy="575938"/>
          </a:xfrm>
        </p:spPr>
        <p:txBody>
          <a:bodyPr/>
          <a:lstStyle>
            <a:lvl1pPr algn="l">
              <a:defRPr sz="3840" b="1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</a:lstStyle>
          <a:p>
            <a:r>
              <a:rPr lang="en-US" altLang="zh-CN" dirty="0"/>
              <a:t>ABC</a:t>
            </a:r>
          </a:p>
        </p:txBody>
      </p:sp>
      <p:sp>
        <p:nvSpPr>
          <p:cNvPr id="10" name="文本占位符 2">
            <a:extLst>
              <a:ext uri="{FF2B5EF4-FFF2-40B4-BE49-F238E27FC236}">
                <a16:creationId xmlns="" xmlns:a16="http://schemas.microsoft.com/office/drawing/2014/main" id="{05BAD030-0CB5-4C70-82B1-45F603B0ED29}"/>
              </a:ext>
            </a:extLst>
          </p:cNvPr>
          <p:cNvSpPr>
            <a:spLocks noGrp="1"/>
          </p:cNvSpPr>
          <p:nvPr>
            <p:ph type="body" idx="1" hasCustomPrompt="1"/>
            <p:custDataLst>
              <p:tags r:id="rId1"/>
            </p:custDataLst>
          </p:nvPr>
        </p:nvSpPr>
        <p:spPr>
          <a:xfrm>
            <a:off x="431674" y="1127464"/>
            <a:ext cx="11540869" cy="745477"/>
          </a:xfrm>
          <a:prstGeom prst="rect">
            <a:avLst/>
          </a:prstGeom>
          <a:ln>
            <a:solidFill>
              <a:srgbClr val="E6E6E6"/>
            </a:solidFill>
          </a:ln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设计、加工制造和测试计划 </a:t>
            </a:r>
            <a:r>
              <a:rPr lang="en-US" altLang="zh-CN" dirty="0"/>
              <a:t>/ </a:t>
            </a:r>
            <a:r>
              <a:rPr lang="zh-CN" altLang="en-US" dirty="0"/>
              <a:t>研制计划或进度；需要咨询的问题和意见；</a:t>
            </a:r>
          </a:p>
        </p:txBody>
      </p:sp>
      <p:sp>
        <p:nvSpPr>
          <p:cNvPr id="11" name="内容占位符 3">
            <a:extLst>
              <a:ext uri="{FF2B5EF4-FFF2-40B4-BE49-F238E27FC236}">
                <a16:creationId xmlns="" xmlns:a16="http://schemas.microsoft.com/office/drawing/2014/main" id="{AE078333-CF4B-45E2-951E-25286F234999}"/>
              </a:ext>
            </a:extLst>
          </p:cNvPr>
          <p:cNvSpPr>
            <a:spLocks noGrp="1"/>
          </p:cNvSpPr>
          <p:nvPr>
            <p:ph sz="half" idx="2"/>
            <p:custDataLst>
              <p:tags r:id="rId2"/>
            </p:custDataLst>
          </p:nvPr>
        </p:nvSpPr>
        <p:spPr>
          <a:xfrm>
            <a:off x="439724" y="1933897"/>
            <a:ext cx="5656275" cy="4573435"/>
          </a:xfrm>
          <a:prstGeom prst="rect">
            <a:avLst/>
          </a:prstGeom>
          <a:ln>
            <a:solidFill>
              <a:srgbClr val="E6E6E6"/>
            </a:solidFill>
          </a:ln>
        </p:spPr>
        <p:txBody>
          <a:bodyPr vert="horz" lIns="101600" tIns="0" rIns="82550" bIns="0" rtlCol="0">
            <a:normAutofit/>
          </a:bodyPr>
          <a:lstStyle>
            <a:lvl1pPr marL="342900" indent="-342900">
              <a:spcAft>
                <a:spcPts val="600"/>
              </a:spcAft>
              <a:buFont typeface="Wingdings" panose="05000000000000000000" pitchFamily="2" charset="2"/>
              <a:buChar char="n"/>
              <a:defRPr sz="2000"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74700" indent="-342900">
              <a:spcAft>
                <a:spcPts val="600"/>
              </a:spcAft>
              <a:buFont typeface="Wingdings" panose="05000000000000000000" pitchFamily="2" charset="2"/>
              <a:buChar char="n"/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Aft>
                <a:spcPts val="600"/>
              </a:spcAft>
              <a:buFont typeface="Wingdings" panose="05000000000000000000" pitchFamily="2" charset="2"/>
              <a:buChar char="n"/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Aft>
                <a:spcPts val="600"/>
              </a:spcAft>
              <a:buFont typeface="Wingdings" panose="05000000000000000000" pitchFamily="2" charset="2"/>
              <a:buChar char="n"/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Aft>
                <a:spcPts val="600"/>
              </a:spcAft>
              <a:buFont typeface="Wingdings" panose="05000000000000000000" pitchFamily="2" charset="2"/>
              <a:buChar char="n"/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3" name="内容占位符 5">
            <a:extLst>
              <a:ext uri="{FF2B5EF4-FFF2-40B4-BE49-F238E27FC236}">
                <a16:creationId xmlns="" xmlns:a16="http://schemas.microsoft.com/office/drawing/2014/main" id="{871C3C7F-0361-408B-A606-CC4E1397777E}"/>
              </a:ext>
            </a:extLst>
          </p:cNvPr>
          <p:cNvSpPr>
            <a:spLocks noGrp="1"/>
          </p:cNvSpPr>
          <p:nvPr>
            <p:ph sz="quarter" idx="4"/>
            <p:custDataLst>
              <p:tags r:id="rId3"/>
            </p:custDataLst>
          </p:nvPr>
        </p:nvSpPr>
        <p:spPr>
          <a:xfrm>
            <a:off x="6338657" y="1933897"/>
            <a:ext cx="5633886" cy="4573435"/>
          </a:xfrm>
          <a:prstGeom prst="rect">
            <a:avLst/>
          </a:prstGeom>
          <a:ln>
            <a:solidFill>
              <a:srgbClr val="E6E6E6"/>
            </a:solidFill>
          </a:ln>
        </p:spPr>
        <p:txBody>
          <a:bodyPr vert="horz" lIns="101600" tIns="0" rIns="82550" bIns="0" rtlCol="0">
            <a:normAutofit/>
          </a:bodyPr>
          <a:lstStyle>
            <a:lvl1pPr marL="342900" indent="-342900">
              <a:spcAft>
                <a:spcPts val="600"/>
              </a:spcAft>
              <a:buFont typeface="Wingdings" panose="05000000000000000000" pitchFamily="2" charset="2"/>
              <a:buChar char="n"/>
              <a:defRPr sz="2000"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>
              <a:spcAft>
                <a:spcPts val="600"/>
              </a:spcAft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>
              <a:spcAft>
                <a:spcPts val="600"/>
              </a:spcAft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>
              <a:spcAft>
                <a:spcPts val="600"/>
              </a:spcAft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>
              <a:spcAft>
                <a:spcPts val="600"/>
              </a:spcAft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5905513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18" descr="图片1副本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0289357" y="174365"/>
            <a:ext cx="1280143" cy="57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 userDrawn="1"/>
        </p:nvSpPr>
        <p:spPr>
          <a:xfrm>
            <a:off x="527384" y="782056"/>
            <a:ext cx="11329259" cy="108000"/>
          </a:xfrm>
          <a:prstGeom prst="rect">
            <a:avLst/>
          </a:pr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scaled="0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160" dirty="0"/>
          </a:p>
        </p:txBody>
      </p:sp>
      <p:sp>
        <p:nvSpPr>
          <p:cNvPr id="8" name="圆角矩形 7"/>
          <p:cNvSpPr/>
          <p:nvPr userDrawn="1"/>
        </p:nvSpPr>
        <p:spPr>
          <a:xfrm>
            <a:off x="260288" y="663895"/>
            <a:ext cx="267094" cy="230233"/>
          </a:xfrm>
          <a:prstGeom prst="roundRect">
            <a:avLst/>
          </a:pr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scaled="0"/>
          </a:gradFill>
          <a:ln w="190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160"/>
          </a:p>
        </p:txBody>
      </p:sp>
      <p:sp>
        <p:nvSpPr>
          <p:cNvPr id="9" name="标题 1"/>
          <p:cNvSpPr>
            <a:spLocks noGrp="1"/>
          </p:cNvSpPr>
          <p:nvPr>
            <p:ph type="title" hasCustomPrompt="1"/>
          </p:nvPr>
        </p:nvSpPr>
        <p:spPr>
          <a:xfrm>
            <a:off x="609600" y="174365"/>
            <a:ext cx="9175768" cy="575938"/>
          </a:xfrm>
        </p:spPr>
        <p:txBody>
          <a:bodyPr/>
          <a:lstStyle>
            <a:lvl1pPr algn="l">
              <a:defRPr sz="3840" b="1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</a:lstStyle>
          <a:p>
            <a:r>
              <a:rPr lang="en-US" altLang="zh-CN" dirty="0"/>
              <a:t>ABC</a:t>
            </a:r>
          </a:p>
        </p:txBody>
      </p:sp>
      <p:sp>
        <p:nvSpPr>
          <p:cNvPr id="10" name="文本占位符 2">
            <a:extLst>
              <a:ext uri="{FF2B5EF4-FFF2-40B4-BE49-F238E27FC236}">
                <a16:creationId xmlns="" xmlns:a16="http://schemas.microsoft.com/office/drawing/2014/main" id="{05BAD030-0CB5-4C70-82B1-45F603B0ED29}"/>
              </a:ext>
            </a:extLst>
          </p:cNvPr>
          <p:cNvSpPr>
            <a:spLocks noGrp="1"/>
          </p:cNvSpPr>
          <p:nvPr>
            <p:ph type="body" idx="1" hasCustomPrompt="1"/>
            <p:custDataLst>
              <p:tags r:id="rId1"/>
            </p:custDataLst>
          </p:nvPr>
        </p:nvSpPr>
        <p:spPr>
          <a:xfrm>
            <a:off x="431674" y="1127464"/>
            <a:ext cx="11540869" cy="745477"/>
          </a:xfrm>
          <a:prstGeom prst="rect">
            <a:avLst/>
          </a:prstGeom>
          <a:ln>
            <a:solidFill>
              <a:srgbClr val="E6E6E6"/>
            </a:solidFill>
          </a:ln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设计、加工制造和测试计划 </a:t>
            </a:r>
            <a:r>
              <a:rPr lang="en-US" altLang="zh-CN" dirty="0"/>
              <a:t>/ </a:t>
            </a:r>
            <a:r>
              <a:rPr lang="zh-CN" altLang="en-US" dirty="0"/>
              <a:t>研制计划或进度；需要咨询的问题和意见；</a:t>
            </a:r>
          </a:p>
        </p:txBody>
      </p:sp>
      <p:sp>
        <p:nvSpPr>
          <p:cNvPr id="11" name="内容占位符 3">
            <a:extLst>
              <a:ext uri="{FF2B5EF4-FFF2-40B4-BE49-F238E27FC236}">
                <a16:creationId xmlns="" xmlns:a16="http://schemas.microsoft.com/office/drawing/2014/main" id="{AE078333-CF4B-45E2-951E-25286F234999}"/>
              </a:ext>
            </a:extLst>
          </p:cNvPr>
          <p:cNvSpPr>
            <a:spLocks noGrp="1"/>
          </p:cNvSpPr>
          <p:nvPr>
            <p:ph sz="half" idx="2"/>
            <p:custDataLst>
              <p:tags r:id="rId2"/>
            </p:custDataLst>
          </p:nvPr>
        </p:nvSpPr>
        <p:spPr>
          <a:xfrm>
            <a:off x="439724" y="1933897"/>
            <a:ext cx="5656275" cy="4573435"/>
          </a:xfrm>
          <a:prstGeom prst="rect">
            <a:avLst/>
          </a:prstGeom>
          <a:ln>
            <a:solidFill>
              <a:srgbClr val="E6E6E6"/>
            </a:solidFill>
          </a:ln>
        </p:spPr>
        <p:txBody>
          <a:bodyPr vert="horz" lIns="101600" tIns="0" rIns="82550" bIns="0" rtlCol="0">
            <a:normAutofit/>
          </a:bodyPr>
          <a:lstStyle>
            <a:lvl1pPr marL="342900" indent="-342900">
              <a:spcAft>
                <a:spcPts val="600"/>
              </a:spcAft>
              <a:buFont typeface="Wingdings" panose="05000000000000000000" pitchFamily="2" charset="2"/>
              <a:buChar char="n"/>
              <a:defRPr sz="2000"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74700" indent="-342900">
              <a:spcAft>
                <a:spcPts val="600"/>
              </a:spcAft>
              <a:buFont typeface="Wingdings" panose="05000000000000000000" pitchFamily="2" charset="2"/>
              <a:buChar char="n"/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Aft>
                <a:spcPts val="600"/>
              </a:spcAft>
              <a:buFont typeface="Wingdings" panose="05000000000000000000" pitchFamily="2" charset="2"/>
              <a:buChar char="n"/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Aft>
                <a:spcPts val="600"/>
              </a:spcAft>
              <a:buFont typeface="Wingdings" panose="05000000000000000000" pitchFamily="2" charset="2"/>
              <a:buChar char="n"/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Aft>
                <a:spcPts val="600"/>
              </a:spcAft>
              <a:buFont typeface="Wingdings" panose="05000000000000000000" pitchFamily="2" charset="2"/>
              <a:buChar char="n"/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3" name="内容占位符 5">
            <a:extLst>
              <a:ext uri="{FF2B5EF4-FFF2-40B4-BE49-F238E27FC236}">
                <a16:creationId xmlns="" xmlns:a16="http://schemas.microsoft.com/office/drawing/2014/main" id="{871C3C7F-0361-408B-A606-CC4E1397777E}"/>
              </a:ext>
            </a:extLst>
          </p:cNvPr>
          <p:cNvSpPr>
            <a:spLocks noGrp="1"/>
          </p:cNvSpPr>
          <p:nvPr>
            <p:ph sz="quarter" idx="4"/>
            <p:custDataLst>
              <p:tags r:id="rId3"/>
            </p:custDataLst>
          </p:nvPr>
        </p:nvSpPr>
        <p:spPr>
          <a:xfrm>
            <a:off x="6338657" y="1933897"/>
            <a:ext cx="5633886" cy="4573435"/>
          </a:xfrm>
          <a:prstGeom prst="rect">
            <a:avLst/>
          </a:prstGeom>
          <a:ln>
            <a:solidFill>
              <a:srgbClr val="E6E6E6"/>
            </a:solidFill>
          </a:ln>
        </p:spPr>
        <p:txBody>
          <a:bodyPr vert="horz" lIns="101600" tIns="0" rIns="82550" bIns="0" rtlCol="0">
            <a:normAutofit/>
          </a:bodyPr>
          <a:lstStyle>
            <a:lvl1pPr marL="342900" indent="-342900">
              <a:spcAft>
                <a:spcPts val="600"/>
              </a:spcAft>
              <a:buFont typeface="Wingdings" panose="05000000000000000000" pitchFamily="2" charset="2"/>
              <a:buChar char="n"/>
              <a:defRPr sz="2000"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>
              <a:spcAft>
                <a:spcPts val="600"/>
              </a:spcAft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>
              <a:spcAft>
                <a:spcPts val="600"/>
              </a:spcAft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>
              <a:spcAft>
                <a:spcPts val="600"/>
              </a:spcAft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>
              <a:spcAft>
                <a:spcPts val="600"/>
              </a:spcAft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2811692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18" descr="图片1副本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0289357" y="174365"/>
            <a:ext cx="1280143" cy="57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 userDrawn="1"/>
        </p:nvSpPr>
        <p:spPr>
          <a:xfrm>
            <a:off x="527384" y="782056"/>
            <a:ext cx="11329259" cy="108000"/>
          </a:xfrm>
          <a:prstGeom prst="rect">
            <a:avLst/>
          </a:pr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scaled="0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160" dirty="0"/>
          </a:p>
        </p:txBody>
      </p:sp>
      <p:sp>
        <p:nvSpPr>
          <p:cNvPr id="8" name="圆角矩形 7"/>
          <p:cNvSpPr/>
          <p:nvPr userDrawn="1"/>
        </p:nvSpPr>
        <p:spPr>
          <a:xfrm>
            <a:off x="260288" y="663895"/>
            <a:ext cx="267094" cy="230233"/>
          </a:xfrm>
          <a:prstGeom prst="roundRect">
            <a:avLst/>
          </a:pr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scaled="0"/>
          </a:gradFill>
          <a:ln w="190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160"/>
          </a:p>
        </p:txBody>
      </p:sp>
      <p:sp>
        <p:nvSpPr>
          <p:cNvPr id="9" name="标题 1"/>
          <p:cNvSpPr>
            <a:spLocks noGrp="1"/>
          </p:cNvSpPr>
          <p:nvPr>
            <p:ph type="title" hasCustomPrompt="1"/>
          </p:nvPr>
        </p:nvSpPr>
        <p:spPr>
          <a:xfrm>
            <a:off x="609600" y="174365"/>
            <a:ext cx="9175768" cy="575938"/>
          </a:xfrm>
        </p:spPr>
        <p:txBody>
          <a:bodyPr/>
          <a:lstStyle>
            <a:lvl1pPr algn="l">
              <a:defRPr sz="3840" b="1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</a:lstStyle>
          <a:p>
            <a:r>
              <a:rPr lang="en-US" altLang="zh-CN" dirty="0"/>
              <a:t>ABC</a:t>
            </a:r>
          </a:p>
        </p:txBody>
      </p:sp>
      <p:sp>
        <p:nvSpPr>
          <p:cNvPr id="10" name="文本占位符 2">
            <a:extLst>
              <a:ext uri="{FF2B5EF4-FFF2-40B4-BE49-F238E27FC236}">
                <a16:creationId xmlns="" xmlns:a16="http://schemas.microsoft.com/office/drawing/2014/main" id="{05BAD030-0CB5-4C70-82B1-45F603B0ED29}"/>
              </a:ext>
            </a:extLst>
          </p:cNvPr>
          <p:cNvSpPr>
            <a:spLocks noGrp="1"/>
          </p:cNvSpPr>
          <p:nvPr>
            <p:ph type="body" idx="1" hasCustomPrompt="1"/>
            <p:custDataLst>
              <p:tags r:id="rId1"/>
            </p:custDataLst>
          </p:nvPr>
        </p:nvSpPr>
        <p:spPr>
          <a:xfrm>
            <a:off x="431674" y="1127464"/>
            <a:ext cx="11540869" cy="745477"/>
          </a:xfrm>
          <a:prstGeom prst="rect">
            <a:avLst/>
          </a:prstGeom>
          <a:ln>
            <a:solidFill>
              <a:srgbClr val="E6E6E6"/>
            </a:solidFill>
          </a:ln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设计、加工制造和测试计划 </a:t>
            </a:r>
            <a:r>
              <a:rPr lang="en-US" altLang="zh-CN" dirty="0"/>
              <a:t>/ </a:t>
            </a:r>
            <a:r>
              <a:rPr lang="zh-CN" altLang="en-US" dirty="0"/>
              <a:t>研制计划或进度；需要咨询的问题和意见；</a:t>
            </a:r>
          </a:p>
        </p:txBody>
      </p:sp>
      <p:sp>
        <p:nvSpPr>
          <p:cNvPr id="11" name="内容占位符 3">
            <a:extLst>
              <a:ext uri="{FF2B5EF4-FFF2-40B4-BE49-F238E27FC236}">
                <a16:creationId xmlns="" xmlns:a16="http://schemas.microsoft.com/office/drawing/2014/main" id="{AE078333-CF4B-45E2-951E-25286F234999}"/>
              </a:ext>
            </a:extLst>
          </p:cNvPr>
          <p:cNvSpPr>
            <a:spLocks noGrp="1"/>
          </p:cNvSpPr>
          <p:nvPr>
            <p:ph sz="half" idx="2"/>
            <p:custDataLst>
              <p:tags r:id="rId2"/>
            </p:custDataLst>
          </p:nvPr>
        </p:nvSpPr>
        <p:spPr>
          <a:xfrm>
            <a:off x="439724" y="1933897"/>
            <a:ext cx="5656275" cy="4573435"/>
          </a:xfrm>
          <a:prstGeom prst="rect">
            <a:avLst/>
          </a:prstGeom>
          <a:ln>
            <a:solidFill>
              <a:srgbClr val="E6E6E6"/>
            </a:solidFill>
          </a:ln>
        </p:spPr>
        <p:txBody>
          <a:bodyPr vert="horz" lIns="101600" tIns="0" rIns="82550" bIns="0" rtlCol="0">
            <a:normAutofit/>
          </a:bodyPr>
          <a:lstStyle>
            <a:lvl1pPr marL="342900" indent="-342900">
              <a:spcAft>
                <a:spcPts val="600"/>
              </a:spcAft>
              <a:buFont typeface="Wingdings" panose="05000000000000000000" pitchFamily="2" charset="2"/>
              <a:buChar char="n"/>
              <a:defRPr sz="2000"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74700" indent="-342900">
              <a:spcAft>
                <a:spcPts val="600"/>
              </a:spcAft>
              <a:buFont typeface="Wingdings" panose="05000000000000000000" pitchFamily="2" charset="2"/>
              <a:buChar char="n"/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Aft>
                <a:spcPts val="600"/>
              </a:spcAft>
              <a:buFont typeface="Wingdings" panose="05000000000000000000" pitchFamily="2" charset="2"/>
              <a:buChar char="n"/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Aft>
                <a:spcPts val="600"/>
              </a:spcAft>
              <a:buFont typeface="Wingdings" panose="05000000000000000000" pitchFamily="2" charset="2"/>
              <a:buChar char="n"/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Aft>
                <a:spcPts val="600"/>
              </a:spcAft>
              <a:buFont typeface="Wingdings" panose="05000000000000000000" pitchFamily="2" charset="2"/>
              <a:buChar char="n"/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3" name="内容占位符 5">
            <a:extLst>
              <a:ext uri="{FF2B5EF4-FFF2-40B4-BE49-F238E27FC236}">
                <a16:creationId xmlns="" xmlns:a16="http://schemas.microsoft.com/office/drawing/2014/main" id="{871C3C7F-0361-408B-A606-CC4E1397777E}"/>
              </a:ext>
            </a:extLst>
          </p:cNvPr>
          <p:cNvSpPr>
            <a:spLocks noGrp="1"/>
          </p:cNvSpPr>
          <p:nvPr>
            <p:ph sz="quarter" idx="4"/>
            <p:custDataLst>
              <p:tags r:id="rId3"/>
            </p:custDataLst>
          </p:nvPr>
        </p:nvSpPr>
        <p:spPr>
          <a:xfrm>
            <a:off x="6338657" y="1933897"/>
            <a:ext cx="5633886" cy="4573435"/>
          </a:xfrm>
          <a:prstGeom prst="rect">
            <a:avLst/>
          </a:prstGeom>
          <a:ln>
            <a:solidFill>
              <a:srgbClr val="E6E6E6"/>
            </a:solidFill>
          </a:ln>
        </p:spPr>
        <p:txBody>
          <a:bodyPr vert="horz" lIns="101600" tIns="0" rIns="82550" bIns="0" rtlCol="0">
            <a:normAutofit/>
          </a:bodyPr>
          <a:lstStyle>
            <a:lvl1pPr marL="342900" indent="-342900">
              <a:spcAft>
                <a:spcPts val="600"/>
              </a:spcAft>
              <a:buFont typeface="Wingdings" panose="05000000000000000000" pitchFamily="2" charset="2"/>
              <a:buChar char="n"/>
              <a:defRPr sz="2000"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>
              <a:spcAft>
                <a:spcPts val="600"/>
              </a:spcAft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>
              <a:spcAft>
                <a:spcPts val="600"/>
              </a:spcAft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>
              <a:spcAft>
                <a:spcPts val="600"/>
              </a:spcAft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>
              <a:spcAft>
                <a:spcPts val="600"/>
              </a:spcAft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7436999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18" descr="图片1副本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0289357" y="174365"/>
            <a:ext cx="1280143" cy="57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 userDrawn="1"/>
        </p:nvSpPr>
        <p:spPr>
          <a:xfrm>
            <a:off x="527384" y="782056"/>
            <a:ext cx="11329259" cy="108000"/>
          </a:xfrm>
          <a:prstGeom prst="rect">
            <a:avLst/>
          </a:pr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scaled="0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160" dirty="0"/>
          </a:p>
        </p:txBody>
      </p:sp>
      <p:sp>
        <p:nvSpPr>
          <p:cNvPr id="8" name="圆角矩形 7"/>
          <p:cNvSpPr/>
          <p:nvPr userDrawn="1"/>
        </p:nvSpPr>
        <p:spPr>
          <a:xfrm>
            <a:off x="260288" y="663895"/>
            <a:ext cx="267094" cy="230233"/>
          </a:xfrm>
          <a:prstGeom prst="roundRect">
            <a:avLst/>
          </a:pr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scaled="0"/>
          </a:gradFill>
          <a:ln w="190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160"/>
          </a:p>
        </p:txBody>
      </p:sp>
      <p:sp>
        <p:nvSpPr>
          <p:cNvPr id="9" name="标题 1"/>
          <p:cNvSpPr>
            <a:spLocks noGrp="1"/>
          </p:cNvSpPr>
          <p:nvPr>
            <p:ph type="title" hasCustomPrompt="1"/>
          </p:nvPr>
        </p:nvSpPr>
        <p:spPr>
          <a:xfrm>
            <a:off x="609600" y="174365"/>
            <a:ext cx="9175768" cy="575938"/>
          </a:xfrm>
        </p:spPr>
        <p:txBody>
          <a:bodyPr/>
          <a:lstStyle>
            <a:lvl1pPr algn="l">
              <a:defRPr sz="3840" b="1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</a:lstStyle>
          <a:p>
            <a:r>
              <a:rPr lang="en-US" altLang="zh-CN" dirty="0"/>
              <a:t>ABC</a:t>
            </a:r>
          </a:p>
        </p:txBody>
      </p:sp>
      <p:sp>
        <p:nvSpPr>
          <p:cNvPr id="10" name="文本占位符 2">
            <a:extLst>
              <a:ext uri="{FF2B5EF4-FFF2-40B4-BE49-F238E27FC236}">
                <a16:creationId xmlns="" xmlns:a16="http://schemas.microsoft.com/office/drawing/2014/main" id="{05BAD030-0CB5-4C70-82B1-45F603B0ED29}"/>
              </a:ext>
            </a:extLst>
          </p:cNvPr>
          <p:cNvSpPr>
            <a:spLocks noGrp="1"/>
          </p:cNvSpPr>
          <p:nvPr>
            <p:ph type="body" idx="1" hasCustomPrompt="1"/>
            <p:custDataLst>
              <p:tags r:id="rId1"/>
            </p:custDataLst>
          </p:nvPr>
        </p:nvSpPr>
        <p:spPr>
          <a:xfrm>
            <a:off x="431674" y="1127464"/>
            <a:ext cx="11540869" cy="745477"/>
          </a:xfrm>
          <a:prstGeom prst="rect">
            <a:avLst/>
          </a:prstGeom>
          <a:ln>
            <a:solidFill>
              <a:srgbClr val="E6E6E6"/>
            </a:solidFill>
          </a:ln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设计、加工制造和测试计划 </a:t>
            </a:r>
            <a:r>
              <a:rPr lang="en-US" altLang="zh-CN" dirty="0"/>
              <a:t>/ </a:t>
            </a:r>
            <a:r>
              <a:rPr lang="zh-CN" altLang="en-US" dirty="0"/>
              <a:t>研制计划或进度；需要咨询的问题和意见；</a:t>
            </a:r>
          </a:p>
        </p:txBody>
      </p:sp>
      <p:sp>
        <p:nvSpPr>
          <p:cNvPr id="11" name="内容占位符 3">
            <a:extLst>
              <a:ext uri="{FF2B5EF4-FFF2-40B4-BE49-F238E27FC236}">
                <a16:creationId xmlns="" xmlns:a16="http://schemas.microsoft.com/office/drawing/2014/main" id="{AE078333-CF4B-45E2-951E-25286F234999}"/>
              </a:ext>
            </a:extLst>
          </p:cNvPr>
          <p:cNvSpPr>
            <a:spLocks noGrp="1"/>
          </p:cNvSpPr>
          <p:nvPr>
            <p:ph sz="half" idx="2"/>
            <p:custDataLst>
              <p:tags r:id="rId2"/>
            </p:custDataLst>
          </p:nvPr>
        </p:nvSpPr>
        <p:spPr>
          <a:xfrm>
            <a:off x="439724" y="1933897"/>
            <a:ext cx="5656275" cy="4573435"/>
          </a:xfrm>
          <a:prstGeom prst="rect">
            <a:avLst/>
          </a:prstGeom>
          <a:ln>
            <a:solidFill>
              <a:srgbClr val="E6E6E6"/>
            </a:solidFill>
          </a:ln>
        </p:spPr>
        <p:txBody>
          <a:bodyPr vert="horz" lIns="101600" tIns="0" rIns="82550" bIns="0" rtlCol="0">
            <a:normAutofit/>
          </a:bodyPr>
          <a:lstStyle>
            <a:lvl1pPr marL="342900" indent="-342900">
              <a:spcAft>
                <a:spcPts val="600"/>
              </a:spcAft>
              <a:buFont typeface="Wingdings" panose="05000000000000000000" pitchFamily="2" charset="2"/>
              <a:buChar char="n"/>
              <a:defRPr sz="2000"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74700" indent="-342900">
              <a:spcAft>
                <a:spcPts val="600"/>
              </a:spcAft>
              <a:buFont typeface="Wingdings" panose="05000000000000000000" pitchFamily="2" charset="2"/>
              <a:buChar char="n"/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Aft>
                <a:spcPts val="600"/>
              </a:spcAft>
              <a:buFont typeface="Wingdings" panose="05000000000000000000" pitchFamily="2" charset="2"/>
              <a:buChar char="n"/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Aft>
                <a:spcPts val="600"/>
              </a:spcAft>
              <a:buFont typeface="Wingdings" panose="05000000000000000000" pitchFamily="2" charset="2"/>
              <a:buChar char="n"/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Aft>
                <a:spcPts val="600"/>
              </a:spcAft>
              <a:buFont typeface="Wingdings" panose="05000000000000000000" pitchFamily="2" charset="2"/>
              <a:buChar char="n"/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3" name="内容占位符 5">
            <a:extLst>
              <a:ext uri="{FF2B5EF4-FFF2-40B4-BE49-F238E27FC236}">
                <a16:creationId xmlns="" xmlns:a16="http://schemas.microsoft.com/office/drawing/2014/main" id="{871C3C7F-0361-408B-A606-CC4E1397777E}"/>
              </a:ext>
            </a:extLst>
          </p:cNvPr>
          <p:cNvSpPr>
            <a:spLocks noGrp="1"/>
          </p:cNvSpPr>
          <p:nvPr>
            <p:ph sz="quarter" idx="4"/>
            <p:custDataLst>
              <p:tags r:id="rId3"/>
            </p:custDataLst>
          </p:nvPr>
        </p:nvSpPr>
        <p:spPr>
          <a:xfrm>
            <a:off x="6338657" y="1933897"/>
            <a:ext cx="5633886" cy="4573435"/>
          </a:xfrm>
          <a:prstGeom prst="rect">
            <a:avLst/>
          </a:prstGeom>
          <a:ln>
            <a:solidFill>
              <a:srgbClr val="E6E6E6"/>
            </a:solidFill>
          </a:ln>
        </p:spPr>
        <p:txBody>
          <a:bodyPr vert="horz" lIns="101600" tIns="0" rIns="82550" bIns="0" rtlCol="0">
            <a:normAutofit/>
          </a:bodyPr>
          <a:lstStyle>
            <a:lvl1pPr marL="342900" indent="-342900">
              <a:spcAft>
                <a:spcPts val="600"/>
              </a:spcAft>
              <a:buFont typeface="Wingdings" panose="05000000000000000000" pitchFamily="2" charset="2"/>
              <a:buChar char="n"/>
              <a:defRPr sz="2000"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>
              <a:spcAft>
                <a:spcPts val="600"/>
              </a:spcAft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>
              <a:spcAft>
                <a:spcPts val="600"/>
              </a:spcAft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>
              <a:spcAft>
                <a:spcPts val="600"/>
              </a:spcAft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>
              <a:spcAft>
                <a:spcPts val="600"/>
              </a:spcAft>
              <a:defRPr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748260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2026/5/20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2026/5/20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2026/5/20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2026/5/20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2026/5/20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2026/5/20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pPr/>
              <a:t>2026/5/20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2026/5/20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ags" Target="../tags/tag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2026/5/20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custDataLst>
      <p:tags r:id="rId21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9" r:id="rId12"/>
    <p:sldLayoutId id="2147483670" r:id="rId13"/>
    <p:sldLayoutId id="2147483671" r:id="rId14"/>
    <p:sldLayoutId id="2147483673" r:id="rId15"/>
    <p:sldLayoutId id="2147483677" r:id="rId16"/>
    <p:sldLayoutId id="2147483679" r:id="rId17"/>
    <p:sldLayoutId id="2147483680" r:id="rId18"/>
    <p:sldLayoutId id="2147483681" r:id="rId19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6.png"/><Relationship Id="rId5" Type="http://schemas.openxmlformats.org/officeDocument/2006/relationships/image" Target="../media/image55.jpeg"/><Relationship Id="rId4" Type="http://schemas.openxmlformats.org/officeDocument/2006/relationships/image" Target="../media/image5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tags" Target="../tags/tag86.xml"/><Relationship Id="rId7" Type="http://schemas.openxmlformats.org/officeDocument/2006/relationships/image" Target="../media/image71.png"/><Relationship Id="rId2" Type="http://schemas.openxmlformats.org/officeDocument/2006/relationships/tags" Target="../tags/tag85.xml"/><Relationship Id="rId1" Type="http://schemas.openxmlformats.org/officeDocument/2006/relationships/tags" Target="../tags/tag84.xml"/><Relationship Id="rId6" Type="http://schemas.openxmlformats.org/officeDocument/2006/relationships/slideLayout" Target="../slideLayouts/slideLayout12.xml"/><Relationship Id="rId11" Type="http://schemas.openxmlformats.org/officeDocument/2006/relationships/image" Target="../media/image75.png"/><Relationship Id="rId5" Type="http://schemas.openxmlformats.org/officeDocument/2006/relationships/tags" Target="../tags/tag88.xml"/><Relationship Id="rId10" Type="http://schemas.openxmlformats.org/officeDocument/2006/relationships/image" Target="../media/image74.jpeg"/><Relationship Id="rId4" Type="http://schemas.openxmlformats.org/officeDocument/2006/relationships/tags" Target="../tags/tag87.xml"/><Relationship Id="rId9" Type="http://schemas.openxmlformats.org/officeDocument/2006/relationships/image" Target="../media/image73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77.png"/><Relationship Id="rId7" Type="http://schemas.openxmlformats.org/officeDocument/2006/relationships/image" Target="../media/image81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94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e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3338195"/>
            <a:ext cx="12219305" cy="3519805"/>
          </a:xfrm>
          <a:prstGeom prst="rect">
            <a:avLst/>
          </a:prstGeom>
          <a:solidFill>
            <a:srgbClr val="071F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62000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3000" dirty="0">
              <a:solidFill>
                <a:srgbClr val="F6D265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86790" y="3573145"/>
            <a:ext cx="10219055" cy="272923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62000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1500">
              <a:solidFill>
                <a:srgbClr val="FFFFCC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45183" y="4700587"/>
            <a:ext cx="10528300" cy="1471613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762000">
              <a:lnSpc>
                <a:spcPct val="125000"/>
              </a:lnSpc>
            </a:pPr>
            <a:r>
              <a:rPr lang="en-US" altLang="zh-CN" sz="2400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Ming-Yang Huang</a:t>
            </a:r>
          </a:p>
          <a:p>
            <a:pPr algn="ctr" defTabSz="762000">
              <a:lnSpc>
                <a:spcPct val="125000"/>
              </a:lnSpc>
            </a:pPr>
            <a:r>
              <a:rPr lang="en-US" altLang="zh-CN" sz="2400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Institute of High Energy Physics, Chinese Academy of Sciences</a:t>
            </a:r>
          </a:p>
          <a:p>
            <a:pPr algn="ctr" defTabSz="762000">
              <a:lnSpc>
                <a:spcPct val="125000"/>
              </a:lnSpc>
            </a:pPr>
            <a:r>
              <a:rPr lang="en-US" altLang="zh-CN" sz="2400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2026-05-21</a:t>
            </a:r>
            <a:endParaRPr lang="en-US" altLang="zh-CN" sz="2400" b="1" dirty="0">
              <a:solidFill>
                <a:srgbClr val="FFFFFF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8" name="标题 3"/>
          <p:cNvSpPr txBox="1"/>
          <p:nvPr/>
        </p:nvSpPr>
        <p:spPr>
          <a:xfrm>
            <a:off x="977265" y="1644015"/>
            <a:ext cx="9956165" cy="984885"/>
          </a:xfrm>
          <a:prstGeom prst="rect">
            <a:avLst/>
          </a:prstGeom>
        </p:spPr>
        <p:txBody>
          <a:bodyPr/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lang="zh-CN" altLang="en-US" sz="4000" b="1" u="none" strike="noStrike" kern="0" cap="none" spc="0" normalizeH="0" baseline="0" dirty="0">
                <a:solidFill>
                  <a:srgbClr val="005DA2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</a:defRPr>
            </a:lvl1pPr>
          </a:lstStyle>
          <a:p>
            <a:pPr algn="ctr" defTabSz="762000">
              <a:spcAft>
                <a:spcPts val="0"/>
              </a:spcAft>
            </a:pPr>
            <a:r>
              <a:rPr lang="en-US" altLang="zh-CN" sz="3335" dirty="0">
                <a:solidFill>
                  <a:srgbClr val="FFFFFF"/>
                </a:solidFill>
                <a:latin typeface="Arial Black" panose="020B0A04020102020204" pitchFamily="34" charset="0"/>
              </a:rPr>
              <a:t> </a:t>
            </a:r>
            <a:r>
              <a:rPr lang="en-US" altLang="zh-CN" sz="3335" dirty="0">
                <a:solidFill>
                  <a:srgbClr val="FFFFFF"/>
                </a:solidFill>
                <a:cs typeface="Arial" panose="020B0604020202020204" pitchFamily="34" charset="0"/>
              </a:rPr>
              <a:t>Report of Dongguan Branch		</a:t>
            </a:r>
            <a:endParaRPr lang="en-US" altLang="en-US" sz="3335" dirty="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0" y="0"/>
            <a:ext cx="12218670" cy="335343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986790" y="3558858"/>
            <a:ext cx="10173970" cy="100488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altLang="zh-CN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commissioning and upgrade progress for the CSNS-II RCS</a:t>
            </a:r>
            <a:endParaRPr lang="zh-CN" altLang="zh-CN" sz="32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CN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36" name="Picture 1" descr="C:\Users\thinkpad\Desktop\赵晶石\微信图片_2019100914343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0045" y="158750"/>
            <a:ext cx="711835" cy="721995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pic>
        <p:nvPicPr>
          <p:cNvPr id="37" name="图片 36" descr="所logoPN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86790" y="213995"/>
            <a:ext cx="989965" cy="591820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pic>
        <p:nvPicPr>
          <p:cNvPr id="30" name="图片 18" descr="图片1副本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10385" y="261620"/>
            <a:ext cx="919480" cy="487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848" y="6392080"/>
            <a:ext cx="10119049" cy="40885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0276744" y="6346419"/>
            <a:ext cx="18582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THO4M02</a:t>
            </a:r>
            <a:endParaRPr lang="zh-CN" altLang="en-US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E1E2F5C-D5D4-41EC-9D30-D76B6F2E1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764" y="213274"/>
            <a:ext cx="8287789" cy="575938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Introduction of the CSNS RCS</a:t>
            </a:r>
            <a:endParaRPr lang="zh-CN" altLang="en-US" sz="2800" dirty="0"/>
          </a:p>
        </p:txBody>
      </p:sp>
      <p:graphicFrame>
        <p:nvGraphicFramePr>
          <p:cNvPr id="22" name="表格 21">
            <a:extLst>
              <a:ext uri="{FF2B5EF4-FFF2-40B4-BE49-F238E27FC236}">
                <a16:creationId xmlns="" xmlns:a16="http://schemas.microsoft.com/office/drawing/2014/main" id="{0425D815-525E-409A-BFC6-A74F5DD56EC7}"/>
              </a:ext>
            </a:extLst>
          </p:cNvPr>
          <p:cNvGraphicFramePr>
            <a:graphicFrameLocks noGrp="1"/>
          </p:cNvGraphicFramePr>
          <p:nvPr/>
        </p:nvGraphicFramePr>
        <p:xfrm>
          <a:off x="191018" y="1064025"/>
          <a:ext cx="5184576" cy="56287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6835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1622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8073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Output Beam Power [kW]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zh-CN" altLang="en-US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8073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Injection Energy [MeV]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8073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altLang="zh-CN" sz="16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xtraction</a:t>
                      </a: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Energy [GeV]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8073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Pulse repetition rate [Hz]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8073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Acceleration Time [ms]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8073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Circumference [m]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227.92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718385806"/>
                  </a:ext>
                </a:extLst>
              </a:tr>
              <a:tr h="38073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dipoles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613705387"/>
                  </a:ext>
                </a:extLst>
              </a:tr>
              <a:tr h="38073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quadrupoles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568058085"/>
                  </a:ext>
                </a:extLst>
              </a:tr>
              <a:tr h="38073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Lattice Structure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Triplet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791903403"/>
                  </a:ext>
                </a:extLst>
              </a:tr>
              <a:tr h="38073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Nominal Betatron Tune (H/V)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(4.86, 4.78)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325167434"/>
                  </a:ext>
                </a:extLst>
              </a:tr>
              <a:tr h="38073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Natural Chromaticity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-4.0/-8.2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209228689"/>
                  </a:ext>
                </a:extLst>
              </a:tr>
              <a:tr h="38073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Ring Acceptance [</a:t>
                      </a:r>
                      <a:r>
                        <a:rPr lang="en-US" sz="1600" kern="0" dirty="0" err="1"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600" kern="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Times New Roman"/>
                        </a:rPr>
                        <a:t>‧</a:t>
                      </a:r>
                      <a:r>
                        <a:rPr lang="en-US" sz="1600" kern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mm‧mrad</a:t>
                      </a: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540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308528231"/>
                  </a:ext>
                </a:extLst>
              </a:tr>
              <a:tr h="298452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Harmonic Number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251065161"/>
                  </a:ext>
                </a:extLst>
              </a:tr>
              <a:tr h="38073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Particles per Pulse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1.56×10</a:t>
                      </a:r>
                      <a:r>
                        <a:rPr lang="en-US" sz="1600" b="0" kern="1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50074322"/>
                  </a:ext>
                </a:extLst>
              </a:tr>
              <a:tr h="38073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Space-Chare Tune Shift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-0.28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470122560"/>
                  </a:ext>
                </a:extLst>
              </a:tr>
            </a:tbl>
          </a:graphicData>
        </a:graphic>
      </p:graphicFrame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962467EF-336D-4AEF-BCE6-5D95136AB29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4905" y="952391"/>
            <a:ext cx="2848603" cy="2628308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F2850D29-A11B-41D9-81F0-D7E81C8C045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8610" y="4256168"/>
            <a:ext cx="2738797" cy="2491473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7AC41D45-394A-4AB7-A8D6-58E3AE0E2A6E}"/>
              </a:ext>
            </a:extLst>
          </p:cNvPr>
          <p:cNvSpPr/>
          <p:nvPr/>
        </p:nvSpPr>
        <p:spPr>
          <a:xfrm>
            <a:off x="6241927" y="3719671"/>
            <a:ext cx="1709757" cy="338550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r>
              <a:rPr lang="en-GB" altLang="zh-CN" sz="1400" dirty="0">
                <a:cs typeface="Times New Roman" panose="02020603050405020304" pitchFamily="18" charset="0"/>
              </a:rPr>
              <a:t>Layout of the RCS</a:t>
            </a:r>
            <a:endParaRPr lang="zh-CN" altLang="en-US" sz="1400" dirty="0"/>
          </a:p>
        </p:txBody>
      </p:sp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7415DB1B-4F2B-4FC9-93E7-445845EE20D4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594" y="4229282"/>
            <a:ext cx="3809549" cy="246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7AC41D45-394A-4AB7-A8D6-58E3AE0E2A6E}"/>
              </a:ext>
            </a:extLst>
          </p:cNvPr>
          <p:cNvSpPr/>
          <p:nvPr/>
        </p:nvSpPr>
        <p:spPr>
          <a:xfrm>
            <a:off x="8818018" y="3751760"/>
            <a:ext cx="3224210" cy="338550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r>
              <a:rPr lang="en-US" altLang="zh-CN" sz="1400" dirty="0">
                <a:cs typeface="Times New Roman" panose="02020603050405020304" pitchFamily="18" charset="0"/>
              </a:rPr>
              <a:t>Optical parameters of a super-periodicity</a:t>
            </a:r>
            <a:endParaRPr lang="zh-CN" altLang="en-US" sz="14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536810" y="945806"/>
            <a:ext cx="3560597" cy="2721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27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E1E2F5C-D5D4-41EC-9D30-D76B6F2E1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2315" y="142633"/>
            <a:ext cx="8220739" cy="615635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1. Low-intensity beam commissioning </a:t>
            </a:r>
            <a:endParaRPr sz="2800" dirty="0"/>
          </a:p>
        </p:txBody>
      </p:sp>
      <p:sp>
        <p:nvSpPr>
          <p:cNvPr id="10" name="文本框 9"/>
          <p:cNvSpPr txBox="1"/>
          <p:nvPr/>
        </p:nvSpPr>
        <p:spPr>
          <a:xfrm>
            <a:off x="-6345" y="981561"/>
            <a:ext cx="4172989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891" indent="-342891" algn="just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GB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measured tunes were 4.855/4.783 in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DC mode,</a:t>
            </a:r>
            <a:r>
              <a:rPr lang="en-GB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which were very close to the nominal value of 4.860/4.780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图片 1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30120"/>
            <a:ext cx="4443637" cy="2199376"/>
          </a:xfrm>
          <a:prstGeom prst="rect">
            <a:avLst/>
          </a:prstGeom>
        </p:spPr>
      </p:pic>
      <p:pic>
        <p:nvPicPr>
          <p:cNvPr id="12" name="图片 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45" y="4932672"/>
            <a:ext cx="4443636" cy="1891537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1055716" y="2975439"/>
            <a:ext cx="8262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Tune_x</a:t>
            </a:r>
            <a:endParaRPr lang="zh-CN" altLang="en-US" sz="1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059008" y="5339024"/>
            <a:ext cx="8262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Tune_y</a:t>
            </a:r>
            <a:endParaRPr lang="zh-CN" altLang="en-US" sz="1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2417" y="939813"/>
            <a:ext cx="4979583" cy="3004847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66644" y="939813"/>
            <a:ext cx="3038665" cy="2966950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5323760" y="2257857"/>
            <a:ext cx="14045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Fudge Factor</a:t>
            </a:r>
            <a:endParaRPr lang="zh-CN" altLang="en-US" sz="1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853054" y="2257857"/>
            <a:ext cx="16514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Response matrix</a:t>
            </a:r>
            <a:endParaRPr lang="zh-CN" altLang="en-US" sz="1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66645" y="4002515"/>
            <a:ext cx="4807580" cy="2797124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4621484" y="4886253"/>
            <a:ext cx="14045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Beta function</a:t>
            </a:r>
            <a:endParaRPr lang="zh-CN" altLang="en-US" sz="1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911244" y="4271059"/>
            <a:ext cx="3280756" cy="2313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891" indent="-342891" algn="just">
              <a:spcAft>
                <a:spcPts val="1067"/>
              </a:spcAft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has been verified that the online model agrees with the theoretical design</a:t>
            </a:r>
          </a:p>
          <a:p>
            <a:pPr marL="342891" indent="-342891" algn="just">
              <a:spcAft>
                <a:spcPts val="1067"/>
              </a:spcAft>
              <a:buFont typeface="Wingdings" panose="05000000000000000000" pitchFamily="2" charset="2"/>
              <a:buChar char="Ø"/>
            </a:pP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891" indent="-342891" algn="just">
              <a:spcAft>
                <a:spcPts val="1067"/>
              </a:spcAft>
              <a:buFont typeface="Wingdings" panose="05000000000000000000" pitchFamily="2" charset="2"/>
              <a:buChar char="Ø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theoretical design and magnetic field measurement results are good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灯片编号占位符 3">
            <a:extLst>
              <a:ext uri="{FF2B5EF4-FFF2-40B4-BE49-F238E27FC236}">
                <a16:creationId xmlns="" xmlns:a16="http://schemas.microsoft.com/office/drawing/2014/main" id="{179BBB18-20A0-362F-3BDA-881B11F5AECF}"/>
              </a:ext>
            </a:extLst>
          </p:cNvPr>
          <p:cNvSpPr txBox="1">
            <a:spLocks/>
          </p:cNvSpPr>
          <p:nvPr/>
        </p:nvSpPr>
        <p:spPr>
          <a:xfrm>
            <a:off x="11819956" y="6426113"/>
            <a:ext cx="372044" cy="316800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BCDE6B0A-5825-4D48-8CD3-1BEAC8DEDC86}" type="slidenum">
              <a:rPr lang="zh-CN" altLang="en-US" sz="1200" smtClean="0">
                <a:solidFill>
                  <a:prstClr val="black">
                    <a:tint val="75000"/>
                  </a:prstClr>
                </a:solidFill>
                <a:latin typeface="等线"/>
                <a:ea typeface="等线" panose="02010600030101010101" pitchFamily="2" charset="-122"/>
              </a:rPr>
              <a:pPr algn="r">
                <a:defRPr/>
              </a:pPr>
              <a:t>11</a:t>
            </a:fld>
            <a:endParaRPr lang="zh-CN" altLang="en-US" sz="1200" dirty="0">
              <a:solidFill>
                <a:prstClr val="black">
                  <a:tint val="75000"/>
                </a:prstClr>
              </a:solidFill>
              <a:latin typeface="等线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47215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E1E2F5C-D5D4-41EC-9D30-D76B6F2E1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65" y="176812"/>
            <a:ext cx="9393382" cy="649501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Control of the tune</a:t>
            </a:r>
            <a:endParaRPr lang="zh-CN" altLang="en-US" sz="28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900" y="1068825"/>
            <a:ext cx="2574529" cy="228006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6250" y="946846"/>
            <a:ext cx="3331488" cy="2950446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894716" y="4017825"/>
            <a:ext cx="8142431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891" indent="-342891" algn="just">
              <a:lnSpc>
                <a:spcPct val="120000"/>
              </a:lnSpc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Harmonic compensation on magnets was used for the tune optimization. The tune variation during the acceleration process was well controlled</a:t>
            </a:r>
          </a:p>
          <a:p>
            <a:pPr marL="342891" indent="-342891" algn="just">
              <a:lnSpc>
                <a:spcPct val="120000"/>
              </a:lnSpc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altLang="zh-CN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design tune (4.86, 4.78) was adopted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 low-intensity beam commissioning</a:t>
            </a:r>
          </a:p>
          <a:p>
            <a:pPr marL="342891" indent="-342891" algn="just">
              <a:lnSpc>
                <a:spcPct val="120000"/>
              </a:lnSpc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using the theoretical design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 (tune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painting method, et al.), the beam power had successfully </a:t>
            </a:r>
            <a:r>
              <a:rPr lang="en-US" altLang="zh-CN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reached 50 kW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926" y="3591402"/>
            <a:ext cx="2551503" cy="2259672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04928" y="6093586"/>
            <a:ext cx="34484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Before harmonic compensation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753401" y="1285527"/>
            <a:ext cx="35640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Harmonic compensation</a:t>
            </a:r>
          </a:p>
        </p:txBody>
      </p:sp>
      <p:sp>
        <p:nvSpPr>
          <p:cNvPr id="11" name="右箭头 10"/>
          <p:cNvSpPr/>
          <p:nvPr/>
        </p:nvSpPr>
        <p:spPr>
          <a:xfrm>
            <a:off x="4072882" y="1961849"/>
            <a:ext cx="2925116" cy="322859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2" name="灯片编号占位符 3">
            <a:extLst>
              <a:ext uri="{FF2B5EF4-FFF2-40B4-BE49-F238E27FC236}">
                <a16:creationId xmlns="" xmlns:a16="http://schemas.microsoft.com/office/drawing/2014/main" id="{179BBB18-20A0-362F-3BDA-881B11F5AECF}"/>
              </a:ext>
            </a:extLst>
          </p:cNvPr>
          <p:cNvSpPr txBox="1">
            <a:spLocks/>
          </p:cNvSpPr>
          <p:nvPr/>
        </p:nvSpPr>
        <p:spPr>
          <a:xfrm>
            <a:off x="11806420" y="6437659"/>
            <a:ext cx="372044" cy="316800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BCDE6B0A-5825-4D48-8CD3-1BEAC8DEDC86}" type="slidenum">
              <a:rPr lang="zh-CN" altLang="en-US" sz="1200" smtClean="0">
                <a:solidFill>
                  <a:prstClr val="black">
                    <a:tint val="75000"/>
                  </a:prstClr>
                </a:solidFill>
                <a:latin typeface="等线"/>
                <a:ea typeface="等线" panose="02010600030101010101" pitchFamily="2" charset="-122"/>
              </a:rPr>
              <a:pPr algn="r">
                <a:defRPr/>
              </a:pPr>
              <a:t>12</a:t>
            </a:fld>
            <a:endParaRPr lang="zh-CN" altLang="en-US" sz="1200" dirty="0">
              <a:solidFill>
                <a:prstClr val="black">
                  <a:tint val="75000"/>
                </a:prstClr>
              </a:solidFill>
              <a:latin typeface="等线"/>
              <a:ea typeface="等线" panose="02010600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004280" y="2751156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NIM-A, 897, 81, 2018</a:t>
            </a:r>
            <a:endParaRPr lang="zh-CN" altLang="en-US" sz="2000" dirty="0"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976338" y="2751156"/>
            <a:ext cx="2520932" cy="421057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448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="" xmlns:a16="http://schemas.microsoft.com/office/drawing/2014/main" id="{0425D815-525E-409A-BFC6-A74F5DD56E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548924"/>
              </p:ext>
            </p:extLst>
          </p:nvPr>
        </p:nvGraphicFramePr>
        <p:xfrm>
          <a:off x="1950084" y="1239245"/>
          <a:ext cx="8317322" cy="233016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4660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37071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93801"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en-US" altLang="zh-CN" sz="2000" dirty="0">
                          <a:latin typeface="Times New Roman" pitchFamily="18" charset="0"/>
                          <a:cs typeface="Times New Roman" pitchFamily="18" charset="0"/>
                        </a:rPr>
                        <a:t>Beam power</a:t>
                      </a:r>
                      <a:endParaRPr lang="zh-CN" alt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en-US" altLang="zh-CN" sz="20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Challenges</a:t>
                      </a:r>
                      <a:endParaRPr lang="zh-CN" altLang="en-US" sz="20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79044"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en-US" altLang="zh-CN" sz="2000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≤</a:t>
                      </a:r>
                      <a:r>
                        <a:rPr lang="en-US" altLang="zh-CN" sz="2000" dirty="0">
                          <a:latin typeface="Times New Roman" pitchFamily="18" charset="0"/>
                          <a:cs typeface="Times New Roman" pitchFamily="18" charset="0"/>
                        </a:rPr>
                        <a:t>50 kW</a:t>
                      </a:r>
                      <a:endParaRPr lang="zh-CN" alt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en-US" altLang="zh-CN" sz="2000" kern="12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Differences </a:t>
                      </a:r>
                      <a:r>
                        <a:rPr lang="en-US" altLang="zh-CN" sz="20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between the online model and theoretical design</a:t>
                      </a:r>
                      <a:endParaRPr lang="zh-CN" altLang="en-US" sz="20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668040423"/>
                  </a:ext>
                </a:extLst>
              </a:tr>
              <a:tr h="857321"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en-US" altLang="zh-CN" sz="2000" dirty="0">
                          <a:latin typeface="Times New Roman" pitchFamily="18" charset="0"/>
                          <a:cs typeface="Times New Roman" pitchFamily="18" charset="0"/>
                        </a:rPr>
                        <a:t>&gt;50 kW</a:t>
                      </a:r>
                      <a:endParaRPr lang="zh-CN" alt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9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altLang="zh-CN" sz="2000" kern="12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Space charge effects </a:t>
                      </a:r>
                      <a:r>
                        <a:rPr lang="en-US" altLang="zh-CN" sz="20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and </a:t>
                      </a:r>
                      <a:r>
                        <a:rPr lang="en-US" altLang="zh-CN" sz="2000" kern="12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beam instability</a:t>
                      </a:r>
                      <a:endParaRPr lang="zh-CN" altLang="en-US" sz="2000" kern="1200" dirty="0">
                        <a:solidFill>
                          <a:srgbClr val="C0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Rectangle 3">
            <a:extLst>
              <a:ext uri="{FF2B5EF4-FFF2-40B4-BE49-F238E27FC236}">
                <a16:creationId xmlns="" xmlns:a16="http://schemas.microsoft.com/office/drawing/2014/main" id="{59BB0CC2-CDC1-FD4F-9F2E-49880171FD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4333" y="4522500"/>
            <a:ext cx="4615543" cy="2029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9728" tIns="54864" rIns="109728" bIns="54864" numCol="1" anchor="t" anchorCtr="0" compatLnSpc="1">
            <a:prstTxWarp prst="textNoShape">
              <a:avLst/>
            </a:prstTxWarp>
            <a:noAutofit/>
          </a:bodyPr>
          <a:lstStyle>
            <a:lvl1pPr marL="317485" indent="-31748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9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7882" indent="-26457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59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58281" indent="-211656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22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81593" indent="-211656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04904" indent="-211656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8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28217" indent="-211656" algn="l" defTabSz="84662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51529" indent="-211656" algn="l" defTabSz="84662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74842" indent="-211656" algn="l" defTabSz="84662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98153" indent="-211656" algn="l" defTabSz="84662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1097208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Space charge effects</a:t>
            </a:r>
          </a:p>
          <a:p>
            <a:pPr algn="just" defTabSz="1097208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" altLang="zh-CN" sz="2400" dirty="0">
              <a:latin typeface="Times New Roman" panose="02020603050405020304" pitchFamily="18" charset="0"/>
              <a:ea typeface="Microsoft YaHei" panose="020B0503020204020204" pitchFamily="34" charset="-122"/>
              <a:cs typeface="Times New Roman" panose="02020603050405020304" pitchFamily="18" charset="0"/>
            </a:endParaRPr>
          </a:p>
          <a:p>
            <a:pPr algn="just" defTabSz="1097208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Beam instability</a:t>
            </a:r>
          </a:p>
        </p:txBody>
      </p:sp>
      <p:sp>
        <p:nvSpPr>
          <p:cNvPr id="6" name="内容占位符 2"/>
          <p:cNvSpPr txBox="1">
            <a:spLocks noChangeArrowheads="1"/>
          </p:cNvSpPr>
          <p:nvPr/>
        </p:nvSpPr>
        <p:spPr>
          <a:xfrm>
            <a:off x="2357363" y="5136515"/>
            <a:ext cx="3296216" cy="649501"/>
          </a:xfrm>
          <a:prstGeom prst="rect">
            <a:avLst/>
          </a:prstGeom>
        </p:spPr>
        <p:txBody>
          <a:bodyPr lIns="121917" tIns="60959" rIns="121917" bIns="60959"/>
          <a:lstStyle/>
          <a:p>
            <a:pPr algn="ctr">
              <a:lnSpc>
                <a:spcPct val="140000"/>
              </a:lnSpc>
              <a:buSzPct val="70000"/>
            </a:pPr>
            <a:r>
              <a:rPr lang="en-US" altLang="zh-CN" sz="2400" b="1" kern="0" dirty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Intense beam effects</a:t>
            </a:r>
            <a:endParaRPr lang="zh-CN" altLang="en-US" sz="2400" b="1" kern="0" dirty="0">
              <a:solidFill>
                <a:srgbClr val="0000FF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左大括号 6"/>
          <p:cNvSpPr/>
          <p:nvPr/>
        </p:nvSpPr>
        <p:spPr bwMode="auto">
          <a:xfrm>
            <a:off x="5478008" y="4646332"/>
            <a:ext cx="406325" cy="1629865"/>
          </a:xfrm>
          <a:prstGeom prst="leftBrace">
            <a:avLst/>
          </a:prstGeom>
          <a:noFill/>
          <a:ln w="508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121917" tIns="60958" rIns="121917" bIns="60958" numCol="1" rtlCol="0" anchor="t" anchorCtr="0" compatLnSpc="1"/>
          <a:lstStyle/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endParaRPr lang="zh-CN" altLang="en-US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标题 1">
            <a:extLst>
              <a:ext uri="{FF2B5EF4-FFF2-40B4-BE49-F238E27FC236}">
                <a16:creationId xmlns="" xmlns:a16="http://schemas.microsoft.com/office/drawing/2014/main" id="{CE1E2F5C-D5D4-41EC-9D30-D76B6F2E1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133" y="165884"/>
            <a:ext cx="10243975" cy="649501"/>
          </a:xfrm>
        </p:spPr>
        <p:txBody>
          <a:bodyPr>
            <a:normAutofit/>
          </a:bodyPr>
          <a:lstStyle/>
          <a:p>
            <a:r>
              <a:rPr lang="en-US" altLang="zh-CN" sz="28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2. Intense beam issues in the b</a:t>
            </a:r>
            <a:r>
              <a:rPr lang="en-US" altLang="zh-CN" sz="2800" dirty="0"/>
              <a:t>eam commissioning</a:t>
            </a:r>
            <a:endParaRPr lang="zh-CN" altLang="en-US" sz="28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8" name="灯片编号占位符 3">
            <a:extLst>
              <a:ext uri="{FF2B5EF4-FFF2-40B4-BE49-F238E27FC236}">
                <a16:creationId xmlns="" xmlns:a16="http://schemas.microsoft.com/office/drawing/2014/main" id="{179BBB18-20A0-362F-3BDA-881B11F5AECF}"/>
              </a:ext>
            </a:extLst>
          </p:cNvPr>
          <p:cNvSpPr txBox="1">
            <a:spLocks/>
          </p:cNvSpPr>
          <p:nvPr/>
        </p:nvSpPr>
        <p:spPr>
          <a:xfrm>
            <a:off x="11819956" y="6393469"/>
            <a:ext cx="372044" cy="316800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BCDE6B0A-5825-4D48-8CD3-1BEAC8DEDC86}" type="slidenum">
              <a:rPr lang="zh-CN" altLang="en-US" sz="1200" smtClean="0">
                <a:solidFill>
                  <a:prstClr val="black">
                    <a:tint val="75000"/>
                  </a:prstClr>
                </a:solidFill>
                <a:latin typeface="等线"/>
                <a:ea typeface="等线" panose="02010600030101010101" pitchFamily="2" charset="-122"/>
              </a:rPr>
              <a:pPr algn="r">
                <a:defRPr/>
              </a:pPr>
              <a:t>13</a:t>
            </a:fld>
            <a:endParaRPr lang="zh-CN" altLang="en-US" sz="1200" dirty="0">
              <a:solidFill>
                <a:prstClr val="black">
                  <a:tint val="75000"/>
                </a:prstClr>
              </a:solidFill>
              <a:latin typeface="等线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9883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E1E2F5C-D5D4-41EC-9D30-D76B6F2E1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709" y="178944"/>
            <a:ext cx="11446077" cy="615635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2.1.1 Tune pattern optimization</a:t>
            </a:r>
            <a:endParaRPr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582438" y="943671"/>
            <a:ext cx="11180618" cy="183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rgbClr val="353740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Tune pattern plays an import role in the control of the intense beam effects</a:t>
            </a:r>
          </a:p>
          <a:p>
            <a:pPr marL="457200" indent="-457200" algn="just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tunes at injection were set at (4.81, 4.87) to reduce space charge effects induced beam loss (</a:t>
            </a: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tunes were moved downward to suppress the beam instability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730" y="2977474"/>
            <a:ext cx="4357059" cy="3643135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25828086-3382-4D06-875B-C1B9F2608ADB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00040" y="3044788"/>
            <a:ext cx="3385491" cy="3597082"/>
          </a:xfrm>
          <a:prstGeom prst="rect">
            <a:avLst/>
          </a:prstGeom>
        </p:spPr>
      </p:pic>
      <p:pic>
        <p:nvPicPr>
          <p:cNvPr id="9" name="图片 8" descr="C:\Users\xusy\Desktop\调束文章补充资料\100-kW~Simulation\Meas100kwTuneJpg.jpg">
            <a:extLst>
              <a:ext uri="{FF2B5EF4-FFF2-40B4-BE49-F238E27FC236}">
                <a16:creationId xmlns="" xmlns:a16="http://schemas.microsoft.com/office/drawing/2014/main" id="{FF0B7705-73FB-F464-5C8D-E379E1947BFF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5781" y="3077518"/>
            <a:ext cx="3514623" cy="359708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文本框 22">
            <a:extLst>
              <a:ext uri="{FF2B5EF4-FFF2-40B4-BE49-F238E27FC236}">
                <a16:creationId xmlns="" xmlns:a16="http://schemas.microsoft.com/office/drawing/2014/main" id="{1DE00CFA-CEBF-6B49-84FA-22C7D8A44FF0}"/>
              </a:ext>
            </a:extLst>
          </p:cNvPr>
          <p:cNvSpPr txBox="1"/>
          <p:nvPr/>
        </p:nvSpPr>
        <p:spPr>
          <a:xfrm>
            <a:off x="6172747" y="4436913"/>
            <a:ext cx="1553554" cy="360099"/>
          </a:xfrm>
          <a:prstGeom prst="rect">
            <a:avLst/>
          </a:prstGeom>
          <a:noFill/>
        </p:spPr>
        <p:txBody>
          <a:bodyPr wrap="square" lIns="82296" tIns="41148" rIns="82296" bIns="41148" rtlCol="0">
            <a:spAutoFit/>
          </a:bodyPr>
          <a:lstStyle/>
          <a:p>
            <a:r>
              <a:rPr kumimoji="1" lang="en-US" altLang="zh-CN" dirty="0"/>
              <a:t>Simulation</a:t>
            </a:r>
            <a:endParaRPr kumimoji="1" lang="zh-CN" altLang="en-US" dirty="0"/>
          </a:p>
        </p:txBody>
      </p:sp>
      <p:sp>
        <p:nvSpPr>
          <p:cNvPr id="11" name="文本框 23">
            <a:extLst>
              <a:ext uri="{FF2B5EF4-FFF2-40B4-BE49-F238E27FC236}">
                <a16:creationId xmlns="" xmlns:a16="http://schemas.microsoft.com/office/drawing/2014/main" id="{19049EB6-0206-8756-1383-59E613681A73}"/>
              </a:ext>
            </a:extLst>
          </p:cNvPr>
          <p:cNvSpPr txBox="1"/>
          <p:nvPr/>
        </p:nvSpPr>
        <p:spPr>
          <a:xfrm>
            <a:off x="9864490" y="4436912"/>
            <a:ext cx="1745914" cy="360099"/>
          </a:xfrm>
          <a:prstGeom prst="rect">
            <a:avLst/>
          </a:prstGeom>
          <a:noFill/>
        </p:spPr>
        <p:txBody>
          <a:bodyPr wrap="square" lIns="82296" tIns="41148" rIns="82296" bIns="41148" rtlCol="0">
            <a:spAutoFit/>
          </a:bodyPr>
          <a:lstStyle/>
          <a:p>
            <a:r>
              <a:rPr kumimoji="1" lang="en-US" altLang="zh-CN" dirty="0"/>
              <a:t>Measurement</a:t>
            </a:r>
            <a:endParaRPr kumimoji="1" lang="zh-CN" altLang="en-US" dirty="0"/>
          </a:p>
        </p:txBody>
      </p:sp>
      <p:sp>
        <p:nvSpPr>
          <p:cNvPr id="12" name="灯片编号占位符 3">
            <a:extLst>
              <a:ext uri="{FF2B5EF4-FFF2-40B4-BE49-F238E27FC236}">
                <a16:creationId xmlns="" xmlns:a16="http://schemas.microsoft.com/office/drawing/2014/main" id="{179BBB18-20A0-362F-3BDA-881B11F5AECF}"/>
              </a:ext>
            </a:extLst>
          </p:cNvPr>
          <p:cNvSpPr txBox="1">
            <a:spLocks/>
          </p:cNvSpPr>
          <p:nvPr/>
        </p:nvSpPr>
        <p:spPr>
          <a:xfrm>
            <a:off x="11820014" y="6483470"/>
            <a:ext cx="372044" cy="316800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BCDE6B0A-5825-4D48-8CD3-1BEAC8DEDC86}" type="slidenum">
              <a:rPr lang="zh-CN" altLang="en-US" sz="1200" smtClean="0">
                <a:solidFill>
                  <a:prstClr val="black">
                    <a:tint val="75000"/>
                  </a:prstClr>
                </a:solidFill>
                <a:latin typeface="等线"/>
                <a:ea typeface="等线" panose="02010600030101010101" pitchFamily="2" charset="-122"/>
              </a:rPr>
              <a:pPr algn="r">
                <a:defRPr/>
              </a:pPr>
              <a:t>14</a:t>
            </a:fld>
            <a:endParaRPr lang="zh-CN" altLang="en-US" sz="1200" dirty="0">
              <a:solidFill>
                <a:prstClr val="black">
                  <a:tint val="75000"/>
                </a:prstClr>
              </a:solidFill>
              <a:latin typeface="等线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039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E1E2F5C-D5D4-41EC-9D30-D76B6F2E1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966" y="201700"/>
            <a:ext cx="9294891" cy="575938"/>
          </a:xfrm>
        </p:spPr>
        <p:txBody>
          <a:bodyPr/>
          <a:lstStyle/>
          <a:p>
            <a:r>
              <a:rPr lang="en-US" altLang="zh-CN" sz="2800" dirty="0"/>
              <a:t>2.1.2 Method to achieve the correlated painting </a:t>
            </a:r>
            <a:endParaRPr lang="zh-CN" altLang="en-US" sz="2800" dirty="0"/>
          </a:p>
        </p:txBody>
      </p:sp>
      <p:sp>
        <p:nvSpPr>
          <p:cNvPr id="9" name="内容占位符 2"/>
          <p:cNvSpPr txBox="1">
            <a:spLocks/>
          </p:cNvSpPr>
          <p:nvPr/>
        </p:nvSpPr>
        <p:spPr>
          <a:xfrm>
            <a:off x="0" y="2776154"/>
            <a:ext cx="11962925" cy="900765"/>
          </a:xfrm>
          <a:prstGeom prst="rect">
            <a:avLst/>
          </a:prstGeom>
        </p:spPr>
        <p:txBody>
          <a:bodyPr lIns="121917" tIns="60958" rIns="121917" bIns="60958">
            <a:noAutofit/>
          </a:bodyPr>
          <a:lstStyle/>
          <a:p>
            <a:pPr marL="457189" lvl="0" indent="-457189" algn="just">
              <a:lnSpc>
                <a:spcPct val="120000"/>
              </a:lnSpc>
              <a:spcAft>
                <a:spcPts val="3000"/>
              </a:spcAft>
              <a:buSzPct val="70000"/>
              <a:buFont typeface="Wingdings" panose="05000000000000000000" pitchFamily="2" charset="2"/>
              <a:buChar char="u"/>
              <a:defRPr/>
            </a:pPr>
            <a:r>
              <a:rPr kumimoji="0" lang="en-US" altLang="zh-CN" sz="2000" b="1" i="0" u="sng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Method:</a:t>
            </a:r>
            <a:r>
              <a:rPr lang="en-US" altLang="en-US" sz="2000" kern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Based on the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mechanical structure of the anti-correlated painting, t</a:t>
            </a:r>
            <a:r>
              <a:rPr lang="en-US" altLang="en-US" sz="2000" kern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he rising curve of the pulse power supply current had been used for the vertical painting to achieve the correlated painting </a:t>
            </a:r>
            <a:endParaRPr lang="en-US" altLang="zh-CN" sz="2000" kern="0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1" name="图片 10" descr="BHBV-current-curve-new20220416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696200" y="3826536"/>
            <a:ext cx="4495800" cy="2988733"/>
          </a:xfrm>
          <a:prstGeom prst="rect">
            <a:avLst/>
          </a:prstGeom>
        </p:spPr>
      </p:pic>
      <p:pic>
        <p:nvPicPr>
          <p:cNvPr id="12" name="图片 11" descr="Cor-painting-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08238" y="4139779"/>
            <a:ext cx="3160335" cy="2431226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AF82F630-A08A-455A-9A6B-A23FDFFD4732}"/>
              </a:ext>
            </a:extLst>
          </p:cNvPr>
          <p:cNvSpPr txBox="1"/>
          <p:nvPr/>
        </p:nvSpPr>
        <p:spPr>
          <a:xfrm>
            <a:off x="0" y="896734"/>
            <a:ext cx="11824412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4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zh-CN" sz="2000" b="1" u="sng" kern="0" dirty="0">
                <a:solidFill>
                  <a:srgbClr val="C0000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Challenges:</a:t>
            </a:r>
            <a:r>
              <a:rPr lang="en-US" altLang="zh-CN" sz="2000" b="1" kern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too large beam size after painting, non-uniform beam distribution, large transverse coupling effects resulting in additional beam loss (&gt;50 kW) </a:t>
            </a:r>
          </a:p>
          <a:p>
            <a:pPr marL="457200" indent="-457200" algn="just">
              <a:lnSpc>
                <a:spcPct val="14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zh-CN" sz="2000" b="1" u="sng" kern="0" dirty="0">
                <a:solidFill>
                  <a:srgbClr val="C0000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Reasons:</a:t>
            </a:r>
            <a:r>
              <a:rPr lang="en-US" altLang="zh-CN" sz="2000" b="0" kern="0" dirty="0">
                <a:solidFill>
                  <a:schemeClr val="tx1"/>
                </a:solidFill>
              </a:rPr>
              <a:t> </a:t>
            </a:r>
            <a:r>
              <a:rPr lang="en-US" altLang="zh-CN" sz="2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actual vertical painting acceptance of the ceramic vacuum chamber is only about 70% of the design </a:t>
            </a:r>
            <a:r>
              <a:rPr lang="en-US" altLang="zh-CN" sz="2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value; the </a:t>
            </a:r>
            <a:r>
              <a:rPr lang="en-US" altLang="zh-CN" sz="2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transverse coupling effects on the beam distribution are very strong </a:t>
            </a:r>
          </a:p>
        </p:txBody>
      </p:sp>
      <p:pic>
        <p:nvPicPr>
          <p:cNvPr id="20" name="Picture 4">
            <a:extLst>
              <a:ext uri="{FF2B5EF4-FFF2-40B4-BE49-F238E27FC236}">
                <a16:creationId xmlns="" xmlns:a16="http://schemas.microsoft.com/office/drawing/2014/main" id="{73F2A916-7AEC-4261-8BC3-625E1A5AC0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93" y="4222542"/>
            <a:ext cx="4249345" cy="2618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文本框 7"/>
          <p:cNvSpPr txBox="1"/>
          <p:nvPr/>
        </p:nvSpPr>
        <p:spPr>
          <a:xfrm>
            <a:off x="1170792" y="3636319"/>
            <a:ext cx="27704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PRAB, 25, 110401, 2022</a:t>
            </a:r>
            <a:endParaRPr lang="zh-CN" altLang="en-US" sz="2000" dirty="0"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170793" y="3636319"/>
            <a:ext cx="2770437" cy="421057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04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E1E2F5C-D5D4-41EC-9D30-D76B6F2E1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2315" y="204426"/>
            <a:ext cx="7971357" cy="575938"/>
          </a:xfrm>
        </p:spPr>
        <p:txBody>
          <a:bodyPr/>
          <a:lstStyle/>
          <a:p>
            <a:r>
              <a:rPr lang="en-US" altLang="zh-CN" sz="2800" dirty="0"/>
              <a:t>Beam commissioning results</a:t>
            </a:r>
            <a:endParaRPr lang="zh-CN" altLang="en-US" sz="2800" dirty="0"/>
          </a:p>
        </p:txBody>
      </p:sp>
      <p:pic>
        <p:nvPicPr>
          <p:cNvPr id="3" name="图片 26" descr="XY-cor-anti-com-m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307808"/>
            <a:ext cx="3713991" cy="2550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图片 30" descr="Injectionbeamloss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3991" y="4370135"/>
            <a:ext cx="3549472" cy="2413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1">
            <a:extLst>
              <a:ext uri="{FF2B5EF4-FFF2-40B4-BE49-F238E27FC236}">
                <a16:creationId xmlns="" xmlns:a16="http://schemas.microsoft.com/office/drawing/2014/main" id="{BF430E90-5BA8-5647-91A7-7422BC1A2A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700" y="948646"/>
            <a:ext cx="5419288" cy="285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>
            <a:lvl1pPr>
              <a:spcBef>
                <a:spcPct val="20000"/>
              </a:spcBef>
              <a:buClr>
                <a:srgbClr val="1679BA"/>
              </a:buClr>
              <a:buFont typeface="Wingdings" pitchFamily="2" charset="2"/>
              <a:buChar char="Ø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 algn="just">
              <a:lnSpc>
                <a:spcPct val="150000"/>
              </a:lnSpc>
              <a:spcBef>
                <a:spcPct val="0"/>
              </a:spcBef>
              <a:spcAft>
                <a:spcPts val="1000"/>
              </a:spcAft>
              <a:buClrTx/>
            </a:pPr>
            <a:r>
              <a:rPr lang="en-US" altLang="zh-CN" sz="2000" b="0" dirty="0"/>
              <a:t>By using the correlated painting:</a:t>
            </a:r>
          </a:p>
          <a:p>
            <a:pPr marL="540000" indent="-342891" algn="just">
              <a:lnSpc>
                <a:spcPct val="150000"/>
              </a:lnSpc>
              <a:spcBef>
                <a:spcPct val="0"/>
              </a:spcBef>
              <a:spcAft>
                <a:spcPts val="1000"/>
              </a:spcAft>
              <a:buClrTx/>
              <a:buFont typeface="Wingdings" pitchFamily="2" charset="2"/>
              <a:buChar char="ü"/>
            </a:pPr>
            <a:r>
              <a:rPr lang="en-US" altLang="zh-CN" sz="2000" dirty="0">
                <a:solidFill>
                  <a:srgbClr val="990099"/>
                </a:solidFill>
              </a:rPr>
              <a:t>Beam loss was well controlled</a:t>
            </a:r>
          </a:p>
          <a:p>
            <a:pPr marL="540000" indent="-342891" algn="just">
              <a:lnSpc>
                <a:spcPct val="150000"/>
              </a:lnSpc>
              <a:spcBef>
                <a:spcPct val="0"/>
              </a:spcBef>
              <a:spcAft>
                <a:spcPts val="1000"/>
              </a:spcAft>
              <a:buClrTx/>
              <a:buFont typeface="Wingdings" pitchFamily="2" charset="2"/>
              <a:buChar char="ü"/>
            </a:pPr>
            <a:r>
              <a:rPr lang="en-US" altLang="zh-CN" sz="2000" dirty="0">
                <a:solidFill>
                  <a:srgbClr val="990099"/>
                </a:solidFill>
              </a:rPr>
              <a:t>Transverse beam size was largely reduced</a:t>
            </a:r>
          </a:p>
          <a:p>
            <a:pPr marL="540000" indent="-342891" algn="just">
              <a:lnSpc>
                <a:spcPct val="150000"/>
              </a:lnSpc>
              <a:spcBef>
                <a:spcPct val="0"/>
              </a:spcBef>
              <a:spcAft>
                <a:spcPts val="1000"/>
              </a:spcAft>
              <a:buClrTx/>
              <a:buFont typeface="Wingdings" pitchFamily="2" charset="2"/>
              <a:buChar char="ü"/>
            </a:pPr>
            <a:r>
              <a:rPr lang="en-US" altLang="zh-CN" sz="2000" dirty="0">
                <a:solidFill>
                  <a:srgbClr val="990099"/>
                </a:solidFill>
              </a:rPr>
              <a:t>Beam distribution was much better</a:t>
            </a:r>
          </a:p>
          <a:p>
            <a:pPr marL="540000" indent="-342891" algn="just">
              <a:lnSpc>
                <a:spcPct val="150000"/>
              </a:lnSpc>
              <a:spcBef>
                <a:spcPct val="0"/>
              </a:spcBef>
              <a:spcAft>
                <a:spcPts val="1000"/>
              </a:spcAft>
              <a:buClrTx/>
              <a:buFont typeface="Wingdings" pitchFamily="2" charset="2"/>
              <a:buChar char="ü"/>
            </a:pPr>
            <a:r>
              <a:rPr lang="en-US" altLang="zh-CN" sz="2000" dirty="0">
                <a:solidFill>
                  <a:srgbClr val="990099"/>
                </a:solidFill>
              </a:rPr>
              <a:t>Transverse coupling effects were improved</a:t>
            </a:r>
            <a:endParaRPr lang="zh-CN" altLang="en-US" sz="2000" dirty="0">
              <a:solidFill>
                <a:srgbClr val="990099"/>
              </a:solidFill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>
          <a:xfrm>
            <a:off x="7263463" y="2727132"/>
            <a:ext cx="4743422" cy="1246095"/>
          </a:xfrm>
          <a:prstGeom prst="rect">
            <a:avLst/>
          </a:prstGeom>
        </p:spPr>
        <p:txBody>
          <a:bodyPr lIns="121917" tIns="60959" rIns="121917" bIns="60959">
            <a:noAutofit/>
          </a:bodyPr>
          <a:lstStyle/>
          <a:p>
            <a:pPr marL="457178" indent="-457178" algn="just">
              <a:lnSpc>
                <a:spcPct val="125000"/>
              </a:lnSpc>
              <a:spcAft>
                <a:spcPts val="1200"/>
              </a:spcAft>
              <a:buSzPct val="70000"/>
              <a:buFont typeface="Wingdings" panose="05000000000000000000" pitchFamily="2" charset="2"/>
              <a:buChar char="u"/>
              <a:defRPr/>
            </a:pPr>
            <a:r>
              <a:rPr lang="en-US" altLang="zh-CN" b="1" u="sng" kern="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Experience and lessons</a:t>
            </a:r>
            <a:r>
              <a:rPr lang="zh-CN" altLang="en-US" b="1" kern="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7030A0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Both correlated and anti-correlated painting </a:t>
            </a:r>
            <a:r>
              <a:rPr lang="en-US" altLang="zh-CN" dirty="0"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need to be performed in the CSNS-II</a:t>
            </a:r>
            <a:endParaRPr lang="en-US" altLang="zh-CN" b="1" kern="0" dirty="0">
              <a:solidFill>
                <a:srgbClr val="005DA2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457178" indent="-457178" algn="just">
              <a:lnSpc>
                <a:spcPct val="125000"/>
              </a:lnSpc>
              <a:spcAft>
                <a:spcPts val="1200"/>
              </a:spcAft>
              <a:buSzPct val="70000"/>
              <a:buFont typeface="Wingdings" panose="05000000000000000000" pitchFamily="2" charset="2"/>
              <a:buChar char="u"/>
              <a:defRPr/>
            </a:pPr>
            <a:endParaRPr lang="en-US" altLang="zh-CN" b="1" kern="0" dirty="0">
              <a:solidFill>
                <a:srgbClr val="005DA2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2"/>
          <p:cNvSpPr txBox="1">
            <a:spLocks/>
          </p:cNvSpPr>
          <p:nvPr/>
        </p:nvSpPr>
        <p:spPr>
          <a:xfrm>
            <a:off x="6699564" y="948646"/>
            <a:ext cx="5397158" cy="1551998"/>
          </a:xfrm>
          <a:prstGeom prst="rect">
            <a:avLst/>
          </a:prstGeom>
        </p:spPr>
        <p:txBody>
          <a:bodyPr lIns="121917" tIns="60959" rIns="121917" bIns="60959">
            <a:noAutofit/>
          </a:bodyPr>
          <a:lstStyle/>
          <a:p>
            <a:pPr marL="457178" indent="-457178" algn="just">
              <a:lnSpc>
                <a:spcPct val="125000"/>
              </a:lnSpc>
              <a:spcAft>
                <a:spcPts val="1200"/>
              </a:spcAft>
              <a:buSzPct val="70000"/>
              <a:buFont typeface="Wingdings" panose="05000000000000000000" pitchFamily="2" charset="2"/>
              <a:buChar char="u"/>
              <a:defRPr/>
            </a:pPr>
            <a:r>
              <a:rPr lang="en-US" altLang="zh-CN" b="1" u="sng" kern="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Results</a:t>
            </a:r>
            <a:r>
              <a:rPr lang="zh-CN" altLang="en-US" b="1" kern="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method unlocks the shackles that restrict the beam power increase of the CSNS accelerator. </a:t>
            </a:r>
            <a:r>
              <a:rPr lang="en-US" altLang="zh-CN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beam power had reached 80 kW and 100 kW (design goal) successively</a:t>
            </a:r>
            <a:endParaRPr lang="en-US" altLang="zh-CN" sz="1600" b="1" kern="0" dirty="0">
              <a:solidFill>
                <a:srgbClr val="005DA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32778" y="4301563"/>
            <a:ext cx="4391671" cy="2550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95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E1E2F5C-D5D4-41EC-9D30-D76B6F2E1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439" y="174365"/>
            <a:ext cx="11060317" cy="575938"/>
          </a:xfrm>
        </p:spPr>
        <p:txBody>
          <a:bodyPr/>
          <a:lstStyle/>
          <a:p>
            <a:r>
              <a:rPr lang="en-US" altLang="zh-CN" sz="2800" dirty="0"/>
              <a:t>2.1.3 Edge focusing effects of chicane bump </a:t>
            </a:r>
            <a:r>
              <a:rPr lang="en-US" altLang="zh-CN" sz="2800" dirty="0" smtClean="0"/>
              <a:t>magnets</a:t>
            </a:r>
            <a:endParaRPr lang="zh-CN" altLang="en-US" sz="2800" dirty="0"/>
          </a:p>
        </p:txBody>
      </p:sp>
      <p:sp>
        <p:nvSpPr>
          <p:cNvPr id="7" name="TextBox 1">
            <a:extLst>
              <a:ext uri="{FF2B5EF4-FFF2-40B4-BE49-F238E27FC236}">
                <a16:creationId xmlns="" xmlns:a16="http://schemas.microsoft.com/office/drawing/2014/main" id="{BF430E90-5BA8-5647-91A7-7422BC1A2A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6438" y="1093009"/>
            <a:ext cx="5092478" cy="2223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>
            <a:lvl1pPr>
              <a:spcBef>
                <a:spcPct val="20000"/>
              </a:spcBef>
              <a:buClr>
                <a:srgbClr val="1679BA"/>
              </a:buClr>
              <a:buFont typeface="Wingdings" pitchFamily="2" charset="2"/>
              <a:buChar char="Ø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 algn="just">
              <a:lnSpc>
                <a:spcPct val="150000"/>
              </a:lnSpc>
              <a:spcBef>
                <a:spcPct val="0"/>
              </a:spcBef>
              <a:spcAft>
                <a:spcPts val="500"/>
              </a:spcAft>
              <a:buClrTx/>
            </a:pPr>
            <a:r>
              <a:rPr lang="en-US" altLang="zh-CN" dirty="0">
                <a:solidFill>
                  <a:srgbClr val="C00000"/>
                </a:solidFill>
              </a:rPr>
              <a:t>Broken four-fold symmetry :</a:t>
            </a:r>
          </a:p>
          <a:p>
            <a:pPr marL="540000" indent="-342891" algn="just">
              <a:lnSpc>
                <a:spcPct val="150000"/>
              </a:lnSpc>
              <a:spcBef>
                <a:spcPct val="0"/>
              </a:spcBef>
              <a:spcAft>
                <a:spcPts val="500"/>
              </a:spcAft>
              <a:buClrTx/>
              <a:buFont typeface="Wingdings" pitchFamily="2" charset="2"/>
              <a:buChar char="ü"/>
            </a:pPr>
            <a:r>
              <a:rPr lang="en-US" altLang="zh-CN" sz="2000" kern="0" dirty="0">
                <a:ea typeface="微软雅黑" panose="020B0503020204020204" pitchFamily="34" charset="-122"/>
                <a:cs typeface="Times New Roman" pitchFamily="18" charset="0"/>
              </a:rPr>
              <a:t>Tune</a:t>
            </a:r>
          </a:p>
          <a:p>
            <a:pPr marL="540000" indent="-342891" algn="just">
              <a:lnSpc>
                <a:spcPct val="150000"/>
              </a:lnSpc>
              <a:spcBef>
                <a:spcPct val="0"/>
              </a:spcBef>
              <a:spcAft>
                <a:spcPts val="500"/>
              </a:spcAft>
              <a:buClrTx/>
              <a:buFont typeface="Wingdings" pitchFamily="2" charset="2"/>
              <a:buChar char="ü"/>
            </a:pPr>
            <a:r>
              <a:rPr lang="en-US" altLang="zh-CN" sz="2000" kern="0" dirty="0" smtClean="0">
                <a:ea typeface="微软雅黑" panose="020B0503020204020204" pitchFamily="34" charset="-122"/>
                <a:cs typeface="Times New Roman" pitchFamily="18" charset="0"/>
              </a:rPr>
              <a:t>Beta-Beating</a:t>
            </a:r>
            <a:endParaRPr lang="en-US" altLang="zh-CN" sz="2000" kern="0" dirty="0">
              <a:ea typeface="微软雅黑" panose="020B0503020204020204" pitchFamily="34" charset="-122"/>
              <a:cs typeface="Times New Roman" pitchFamily="18" charset="0"/>
            </a:endParaRPr>
          </a:p>
          <a:p>
            <a:pPr marL="540000" indent="-342891" algn="just">
              <a:lnSpc>
                <a:spcPct val="150000"/>
              </a:lnSpc>
              <a:spcBef>
                <a:spcPct val="0"/>
              </a:spcBef>
              <a:spcAft>
                <a:spcPts val="500"/>
              </a:spcAft>
              <a:buClrTx/>
              <a:buFont typeface="Wingdings" pitchFamily="2" charset="2"/>
              <a:buChar char="ü"/>
            </a:pPr>
            <a:r>
              <a:rPr lang="en-US" altLang="zh-CN" sz="2000" kern="0" dirty="0">
                <a:ea typeface="微软雅黑" panose="020B0503020204020204" pitchFamily="34" charset="-122"/>
                <a:cs typeface="Times New Roman" pitchFamily="18" charset="0"/>
              </a:rPr>
              <a:t>Emittance                 </a:t>
            </a: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866" y="3798438"/>
            <a:ext cx="3548959" cy="2954867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61" y="3666067"/>
            <a:ext cx="3730450" cy="3087238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6630" y="3903133"/>
            <a:ext cx="4051426" cy="295486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6960" y="1008874"/>
            <a:ext cx="4705841" cy="2789564"/>
          </a:xfrm>
          <a:prstGeom prst="rect">
            <a:avLst/>
          </a:prstGeom>
        </p:spPr>
      </p:pic>
      <p:sp>
        <p:nvSpPr>
          <p:cNvPr id="8" name="灯片编号占位符 3">
            <a:extLst>
              <a:ext uri="{FF2B5EF4-FFF2-40B4-BE49-F238E27FC236}">
                <a16:creationId xmlns="" xmlns:a16="http://schemas.microsoft.com/office/drawing/2014/main" id="{179BBB18-20A0-362F-3BDA-881B11F5AECF}"/>
              </a:ext>
            </a:extLst>
          </p:cNvPr>
          <p:cNvSpPr txBox="1">
            <a:spLocks/>
          </p:cNvSpPr>
          <p:nvPr/>
        </p:nvSpPr>
        <p:spPr>
          <a:xfrm>
            <a:off x="11820289" y="6541200"/>
            <a:ext cx="372044" cy="316800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BCDE6B0A-5825-4D48-8CD3-1BEAC8DEDC86}" type="slidenum">
              <a:rPr lang="zh-CN" altLang="en-US" sz="1200" smtClean="0">
                <a:solidFill>
                  <a:prstClr val="black">
                    <a:tint val="75000"/>
                  </a:prstClr>
                </a:solidFill>
                <a:latin typeface="等线"/>
                <a:ea typeface="等线" panose="02010600030101010101" pitchFamily="2" charset="-122"/>
              </a:rPr>
              <a:pPr algn="r">
                <a:defRPr/>
              </a:pPr>
              <a:t>17</a:t>
            </a:fld>
            <a:endParaRPr lang="zh-CN" altLang="en-US" sz="1200" dirty="0">
              <a:solidFill>
                <a:prstClr val="black">
                  <a:tint val="75000"/>
                </a:prstClr>
              </a:solidFill>
              <a:latin typeface="等线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2143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>
            <a:extLst>
              <a:ext uri="{FF2B5EF4-FFF2-40B4-BE49-F238E27FC236}">
                <a16:creationId xmlns="" xmlns:a16="http://schemas.microsoft.com/office/drawing/2014/main" id="{CE1E2F5C-D5D4-41EC-9D30-D76B6F2E1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439" y="198964"/>
            <a:ext cx="8470121" cy="606581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Super-periodicity restoration</a:t>
            </a:r>
            <a:endParaRPr lang="zh-CN" altLang="en-US" sz="2800" dirty="0"/>
          </a:p>
        </p:txBody>
      </p:sp>
      <p:sp>
        <p:nvSpPr>
          <p:cNvPr id="17" name="内容占位符 2"/>
          <p:cNvSpPr txBox="1">
            <a:spLocks/>
          </p:cNvSpPr>
          <p:nvPr/>
        </p:nvSpPr>
        <p:spPr>
          <a:xfrm>
            <a:off x="187922" y="862504"/>
            <a:ext cx="11842151" cy="867671"/>
          </a:xfrm>
          <a:prstGeom prst="rect">
            <a:avLst/>
          </a:prstGeom>
        </p:spPr>
        <p:txBody>
          <a:bodyPr lIns="121917" tIns="60959" rIns="121917" bIns="60959">
            <a:noAutofit/>
          </a:bodyPr>
          <a:lstStyle/>
          <a:p>
            <a:pPr marL="457178" indent="-457178" algn="just">
              <a:lnSpc>
                <a:spcPct val="120000"/>
              </a:lnSpc>
              <a:spcAft>
                <a:spcPts val="3000"/>
              </a:spcAft>
              <a:buSzPct val="70000"/>
              <a:buFont typeface="Wingdings" panose="05000000000000000000" pitchFamily="2" charset="2"/>
              <a:buChar char="u"/>
              <a:defRPr/>
            </a:pPr>
            <a:r>
              <a:rPr lang="en-US" altLang="zh-CN" sz="2000" b="1" kern="0" dirty="0">
                <a:solidFill>
                  <a:srgbClr val="C0000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Installation of AC trim quadrupoles :</a:t>
            </a:r>
            <a:r>
              <a:rPr lang="en-US" altLang="zh-CN" sz="2000" kern="0" dirty="0"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correction of the tune and Beta-Beating; restoring the Lattice symmetry to reduce the </a:t>
            </a:r>
            <a:r>
              <a:rPr lang="en-US" altLang="zh-CN" sz="2000" kern="0" dirty="0" err="1"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emittance</a:t>
            </a:r>
            <a:r>
              <a:rPr lang="en-US" altLang="zh-CN" sz="2000" kern="0" dirty="0"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growth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265" y="4206596"/>
            <a:ext cx="3038468" cy="2575551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4000" y="4461933"/>
            <a:ext cx="3168408" cy="2129419"/>
          </a:xfrm>
          <a:prstGeom prst="rect">
            <a:avLst/>
          </a:prstGeom>
        </p:spPr>
      </p:pic>
      <p:pic>
        <p:nvPicPr>
          <p:cNvPr id="12" name="图片 11"/>
          <p:cNvPicPr/>
          <p:nvPr/>
        </p:nvPicPr>
        <p:blipFill>
          <a:blip r:embed="rId4"/>
          <a:stretch>
            <a:fillRect/>
          </a:stretch>
        </p:blipFill>
        <p:spPr>
          <a:xfrm>
            <a:off x="145588" y="1865967"/>
            <a:ext cx="3224145" cy="2340629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14244" y="1865967"/>
            <a:ext cx="3718164" cy="2161059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07923" y="1563120"/>
            <a:ext cx="3528944" cy="2770278"/>
          </a:xfrm>
          <a:prstGeom prst="rect">
            <a:avLst/>
          </a:prstGeom>
        </p:spPr>
      </p:pic>
      <p:sp>
        <p:nvSpPr>
          <p:cNvPr id="14" name="TextBox 1">
            <a:extLst>
              <a:ext uri="{FF2B5EF4-FFF2-40B4-BE49-F238E27FC236}">
                <a16:creationId xmlns="" xmlns:a16="http://schemas.microsoft.com/office/drawing/2014/main" id="{BF430E90-5BA8-5647-91A7-7422BC1A2A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95886" y="5208304"/>
            <a:ext cx="4434187" cy="1541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>
            <a:lvl1pPr>
              <a:spcBef>
                <a:spcPct val="20000"/>
              </a:spcBef>
              <a:buClr>
                <a:srgbClr val="1679BA"/>
              </a:buClr>
              <a:buFont typeface="Wingdings" pitchFamily="2" charset="2"/>
              <a:buChar char="Ø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 algn="just">
              <a:lnSpc>
                <a:spcPct val="150000"/>
              </a:lnSpc>
              <a:spcBef>
                <a:spcPct val="0"/>
              </a:spcBef>
              <a:spcAft>
                <a:spcPts val="500"/>
              </a:spcAft>
              <a:buClrTx/>
            </a:pPr>
            <a:r>
              <a:rPr lang="en-US" altLang="zh-CN" sz="2000" dirty="0">
                <a:solidFill>
                  <a:srgbClr val="C00000"/>
                </a:solidFill>
              </a:rPr>
              <a:t>Solutions in the CSNS-II:</a:t>
            </a:r>
          </a:p>
          <a:p>
            <a:pPr marL="540000" indent="-342891" algn="just">
              <a:lnSpc>
                <a:spcPct val="150000"/>
              </a:lnSpc>
              <a:spcBef>
                <a:spcPct val="0"/>
              </a:spcBef>
              <a:spcAft>
                <a:spcPts val="500"/>
              </a:spcAft>
              <a:buClrTx/>
              <a:buFont typeface="Wingdings" pitchFamily="2" charset="2"/>
              <a:buChar char="ü"/>
            </a:pPr>
            <a:r>
              <a:rPr lang="en-US" altLang="zh-CN" sz="2000" kern="0" dirty="0">
                <a:ea typeface="微软雅黑" panose="020B0503020204020204" pitchFamily="34" charset="-122"/>
                <a:cs typeface="Times New Roman" pitchFamily="18" charset="0"/>
              </a:rPr>
              <a:t>Power supplies of bump magnets will be changed from DC to AC</a:t>
            </a:r>
          </a:p>
        </p:txBody>
      </p:sp>
      <p:sp>
        <p:nvSpPr>
          <p:cNvPr id="10" name="灯片编号占位符 3">
            <a:extLst>
              <a:ext uri="{FF2B5EF4-FFF2-40B4-BE49-F238E27FC236}">
                <a16:creationId xmlns="" xmlns:a16="http://schemas.microsoft.com/office/drawing/2014/main" id="{179BBB18-20A0-362F-3BDA-881B11F5AECF}"/>
              </a:ext>
            </a:extLst>
          </p:cNvPr>
          <p:cNvSpPr txBox="1">
            <a:spLocks/>
          </p:cNvSpPr>
          <p:nvPr/>
        </p:nvSpPr>
        <p:spPr>
          <a:xfrm>
            <a:off x="11819956" y="6432952"/>
            <a:ext cx="372044" cy="316800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BCDE6B0A-5825-4D48-8CD3-1BEAC8DEDC86}" type="slidenum">
              <a:rPr lang="zh-CN" altLang="en-US" sz="1200" smtClean="0">
                <a:solidFill>
                  <a:prstClr val="black">
                    <a:tint val="75000"/>
                  </a:prstClr>
                </a:solidFill>
                <a:latin typeface="等线"/>
                <a:ea typeface="等线" panose="02010600030101010101" pitchFamily="2" charset="-122"/>
              </a:rPr>
              <a:pPr algn="r">
                <a:defRPr/>
              </a:pPr>
              <a:t>18</a:t>
            </a:fld>
            <a:endParaRPr lang="zh-CN" altLang="en-US" sz="1200" dirty="0">
              <a:solidFill>
                <a:prstClr val="black">
                  <a:tint val="75000"/>
                </a:prstClr>
              </a:solidFill>
              <a:latin typeface="等线"/>
              <a:ea typeface="等线" panose="0201060003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187176" y="4633904"/>
            <a:ext cx="27799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PRAB, 26, 104201, 2023</a:t>
            </a:r>
            <a:endParaRPr lang="zh-CN" altLang="en-US" sz="2000" dirty="0"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196667" y="4623430"/>
            <a:ext cx="2770437" cy="421057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842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="" xmlns:a16="http://schemas.microsoft.com/office/drawing/2014/main" id="{86C4D807-6E73-C535-A1CE-AD10B02F0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207175"/>
            <a:ext cx="8800408" cy="575938"/>
          </a:xfrm>
        </p:spPr>
        <p:txBody>
          <a:bodyPr/>
          <a:lstStyle/>
          <a:p>
            <a:r>
              <a:rPr lang="en-US" altLang="zh-CN" sz="28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2.1.4 Optimization of the bunching factor</a:t>
            </a:r>
            <a:endParaRPr lang="zh-CN" altLang="en-US" sz="28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75A2C7B2-6ACB-F70E-9A53-C1B7109041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1371" y="2861569"/>
            <a:ext cx="4613568" cy="335378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119C09FC-2BC0-1AF2-B826-E80F35A71226}"/>
              </a:ext>
            </a:extLst>
          </p:cNvPr>
          <p:cNvSpPr txBox="1"/>
          <p:nvPr/>
        </p:nvSpPr>
        <p:spPr>
          <a:xfrm>
            <a:off x="7428209" y="6215349"/>
            <a:ext cx="378792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Measurement Results of Bunching Factor under Different Energy Offsets</a:t>
            </a:r>
            <a:endParaRPr lang="zh-CN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81136462-DF72-499C-E8F4-03A4D306393B}"/>
              </a:ext>
            </a:extLst>
          </p:cNvPr>
          <p:cNvSpPr txBox="1"/>
          <p:nvPr/>
        </p:nvSpPr>
        <p:spPr>
          <a:xfrm>
            <a:off x="290945" y="1121539"/>
            <a:ext cx="11678247" cy="18651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altLang="zh-CN" sz="2400" kern="0" dirty="0"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Increase of the bunching factor can reduce space charge effects </a:t>
            </a:r>
          </a:p>
          <a:p>
            <a:pPr marL="342900" indent="-342900" algn="just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n-US" altLang="zh-CN" sz="2400" b="0" i="0" dirty="0"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altLang="zh-CN" sz="2400" b="0" i="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By adjusting the energy (momentum) offset during the  injection, the bunching factor can be increased</a:t>
            </a:r>
            <a:endParaRPr lang="zh-CN" altLang="en-US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119C09FC-2BC0-1AF2-B826-E80F35A71226}"/>
              </a:ext>
            </a:extLst>
          </p:cNvPr>
          <p:cNvSpPr txBox="1"/>
          <p:nvPr/>
        </p:nvSpPr>
        <p:spPr>
          <a:xfrm>
            <a:off x="1078923" y="6229090"/>
            <a:ext cx="378792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Longitudinal motion for the multi-turn injection process</a:t>
            </a:r>
            <a:endParaRPr lang="zh-CN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571" y="3108960"/>
            <a:ext cx="5389713" cy="2955299"/>
          </a:xfrm>
          <a:prstGeom prst="rect">
            <a:avLst/>
          </a:prstGeom>
        </p:spPr>
      </p:pic>
      <p:sp>
        <p:nvSpPr>
          <p:cNvPr id="8" name="灯片编号占位符 3">
            <a:extLst>
              <a:ext uri="{FF2B5EF4-FFF2-40B4-BE49-F238E27FC236}">
                <a16:creationId xmlns="" xmlns:a16="http://schemas.microsoft.com/office/drawing/2014/main" id="{179BBB18-20A0-362F-3BDA-881B11F5A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85902" y="6483324"/>
            <a:ext cx="372044" cy="3168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DE6B0A-5825-4D48-8CD3-1BEAC8DEDC8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844276" y="2647703"/>
            <a:ext cx="27799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PRAB, 27, 044201, 2024</a:t>
            </a:r>
            <a:endParaRPr lang="zh-CN" altLang="en-US" sz="2000" dirty="0"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853767" y="2651040"/>
            <a:ext cx="2770437" cy="421057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2901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 flipV="1">
            <a:off x="0" y="891649"/>
            <a:ext cx="12193200" cy="38099"/>
          </a:xfrm>
          <a:prstGeom prst="rect">
            <a:avLst/>
          </a:pr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scaled="0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2" name="圆角矩形 41"/>
          <p:cNvSpPr/>
          <p:nvPr/>
        </p:nvSpPr>
        <p:spPr>
          <a:xfrm>
            <a:off x="655467" y="285201"/>
            <a:ext cx="398129" cy="530490"/>
          </a:xfrm>
          <a:prstGeom prst="roundRect">
            <a:avLst/>
          </a:pr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scaled="0"/>
          </a:gradFill>
          <a:ln w="190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6" name="圆角矩形 95"/>
          <p:cNvSpPr/>
          <p:nvPr/>
        </p:nvSpPr>
        <p:spPr>
          <a:xfrm>
            <a:off x="553620" y="208474"/>
            <a:ext cx="301573" cy="400844"/>
          </a:xfrm>
          <a:prstGeom prst="roundRect">
            <a:avLst/>
          </a:pr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scaled="0"/>
          </a:gradFill>
          <a:ln w="190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335584" y="222643"/>
            <a:ext cx="1984375" cy="58928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defTabSz="762000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kumimoji="1" lang="en-US" altLang="zh-CN" sz="3600" b="1" dirty="0">
                <a:solidFill>
                  <a:schemeClr val="tx2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Outline</a:t>
            </a:r>
          </a:p>
        </p:txBody>
      </p:sp>
      <p:pic>
        <p:nvPicPr>
          <p:cNvPr id="39" name="图片 18" descr="图片1副本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39700" y="185897"/>
            <a:ext cx="1106000" cy="552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11"/>
          <p:cNvSpPr txBox="1">
            <a:spLocks noChangeArrowheads="1"/>
          </p:cNvSpPr>
          <p:nvPr/>
        </p:nvSpPr>
        <p:spPr bwMode="auto">
          <a:xfrm>
            <a:off x="553620" y="1636511"/>
            <a:ext cx="11465797" cy="37148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 anchor="ctr">
            <a:spAutoFit/>
          </a:bodyPr>
          <a:lstStyle/>
          <a:p>
            <a:pPr marL="571500" indent="-571500" defTabSz="705485">
              <a:lnSpc>
                <a:spcPct val="130000"/>
              </a:lnSpc>
              <a:spcAft>
                <a:spcPts val="3000"/>
              </a:spcAft>
              <a:buClr>
                <a:schemeClr val="tx1"/>
              </a:buClr>
              <a:buFont typeface="+mj-lt"/>
              <a:buAutoNum type="romanUcPeriod"/>
            </a:pPr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pPr marL="571500" indent="-571500" defTabSz="705485">
              <a:lnSpc>
                <a:spcPct val="130000"/>
              </a:lnSpc>
              <a:spcAft>
                <a:spcPts val="3000"/>
              </a:spcAft>
              <a:buClr>
                <a:schemeClr val="tx1"/>
              </a:buClr>
              <a:buFont typeface="+mj-lt"/>
              <a:buAutoNum type="romanUcPeriod"/>
            </a:pPr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commissioning for the RCS</a:t>
            </a:r>
            <a:endParaRPr lang="en-US" altLang="zh-CN" sz="3200" b="1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571500" indent="-571500" defTabSz="705485">
              <a:lnSpc>
                <a:spcPct val="130000"/>
              </a:lnSpc>
              <a:spcAft>
                <a:spcPts val="3000"/>
              </a:spcAft>
              <a:buClr>
                <a:schemeClr val="tx1"/>
              </a:buClr>
              <a:buFont typeface="+mj-lt"/>
              <a:buAutoNum type="romanUcPeriod"/>
            </a:pPr>
            <a:r>
              <a:rPr lang="zh-CN" altLang="en-US" sz="32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Upgrade progress for the CSNS-II RCS</a:t>
            </a:r>
          </a:p>
          <a:p>
            <a:pPr marL="571500" indent="-571500" defTabSz="705485">
              <a:lnSpc>
                <a:spcPct val="130000"/>
              </a:lnSpc>
              <a:spcAft>
                <a:spcPts val="3000"/>
              </a:spcAft>
              <a:buClr>
                <a:schemeClr val="tx1"/>
              </a:buClr>
              <a:buFont typeface="+mj-lt"/>
              <a:buAutoNum type="romanUcPeriod"/>
            </a:pPr>
            <a:r>
              <a:rPr lang="en-US" altLang="zh-CN" sz="3200" b="1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Summary</a:t>
            </a:r>
            <a:endParaRPr lang="en-US" altLang="zh-CN" sz="3200" b="1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634865" y="511810"/>
            <a:ext cx="33864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  <p:sp>
        <p:nvSpPr>
          <p:cNvPr id="9" name="灯片编号占位符 3">
            <a:extLst>
              <a:ext uri="{FF2B5EF4-FFF2-40B4-BE49-F238E27FC236}">
                <a16:creationId xmlns="" xmlns:a16="http://schemas.microsoft.com/office/drawing/2014/main" id="{179BBB18-20A0-362F-3BDA-881B11F5A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19956" y="6468186"/>
            <a:ext cx="372044" cy="3168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DE6B0A-5825-4D48-8CD3-1BEAC8DEDC8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="" xmlns:a16="http://schemas.microsoft.com/office/drawing/2014/main" id="{86C4D807-6E73-C535-A1CE-AD10B02F0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326" y="216054"/>
            <a:ext cx="11759739" cy="575938"/>
          </a:xfrm>
        </p:spPr>
        <p:txBody>
          <a:bodyPr/>
          <a:lstStyle/>
          <a:p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Bunching factor optimization with dual harmonic RF cavity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内容占位符 2"/>
          <p:cNvSpPr txBox="1">
            <a:spLocks/>
          </p:cNvSpPr>
          <p:nvPr/>
        </p:nvSpPr>
        <p:spPr>
          <a:xfrm>
            <a:off x="216132" y="1043730"/>
            <a:ext cx="11654443" cy="1737666"/>
          </a:xfrm>
          <a:prstGeom prst="rect">
            <a:avLst/>
          </a:prstGeom>
        </p:spPr>
        <p:txBody>
          <a:bodyPr lIns="121917" tIns="60958" rIns="121917" bIns="60958">
            <a:noAutofit/>
          </a:bodyPr>
          <a:lstStyle/>
          <a:p>
            <a:pPr marL="457189" lvl="0" indent="-457189" algn="just">
              <a:lnSpc>
                <a:spcPct val="150000"/>
              </a:lnSpc>
              <a:spcAft>
                <a:spcPts val="500"/>
              </a:spcAft>
              <a:buSzPct val="70000"/>
              <a:buFont typeface="Wingdings" panose="05000000000000000000" pitchFamily="2" charset="2"/>
              <a:buChar char="u"/>
              <a:defRPr/>
            </a:pPr>
            <a:r>
              <a:rPr lang="en-US" altLang="zh-CN" sz="2200" kern="0" dirty="0"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Using the dual harmonic RF cavity to reduce the space charge effects is one of the main methods of the beam power upgrade</a:t>
            </a:r>
          </a:p>
          <a:p>
            <a:pPr marL="457189" lvl="0" indent="-457189" algn="just">
              <a:lnSpc>
                <a:spcPct val="150000"/>
              </a:lnSpc>
              <a:spcAft>
                <a:spcPts val="500"/>
              </a:spcAft>
              <a:buSzPct val="70000"/>
              <a:buFont typeface="Wingdings" panose="05000000000000000000" pitchFamily="2" charset="2"/>
              <a:buChar char="u"/>
              <a:defRPr/>
            </a:pPr>
            <a:r>
              <a:rPr lang="en-US" altLang="zh-CN" sz="2200" kern="0" dirty="0"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The bunching factor can be increased by optimizing the RF voltage waveform</a:t>
            </a: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74967"/>
            <a:ext cx="3783748" cy="3129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53BD9DE3-524F-4BFD-8729-7F0CF54A44C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7" t="8458" r="7759"/>
          <a:stretch/>
        </p:blipFill>
        <p:spPr>
          <a:xfrm>
            <a:off x="8426335" y="3531406"/>
            <a:ext cx="3657600" cy="3129046"/>
          </a:xfrm>
          <a:prstGeom prst="rect">
            <a:avLst/>
          </a:prstGeom>
        </p:spPr>
      </p:pic>
      <p:sp>
        <p:nvSpPr>
          <p:cNvPr id="19" name="箭头: 下 1">
            <a:extLst>
              <a:ext uri="{FF2B5EF4-FFF2-40B4-BE49-F238E27FC236}">
                <a16:creationId xmlns="" xmlns:a16="http://schemas.microsoft.com/office/drawing/2014/main" id="{DA7E17D7-10A6-4A99-857B-5EE8C5279138}"/>
              </a:ext>
            </a:extLst>
          </p:cNvPr>
          <p:cNvSpPr/>
          <p:nvPr/>
        </p:nvSpPr>
        <p:spPr>
          <a:xfrm rot="16200000">
            <a:off x="7906562" y="4615352"/>
            <a:ext cx="235613" cy="615451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25">
            <a:extLst>
              <a:ext uri="{FF2B5EF4-FFF2-40B4-BE49-F238E27FC236}">
                <a16:creationId xmlns="" xmlns:a16="http://schemas.microsoft.com/office/drawing/2014/main" id="{71270D63-499B-46B5-9AE2-98D11C16F325}"/>
              </a:ext>
            </a:extLst>
          </p:cNvPr>
          <p:cNvSpPr txBox="1"/>
          <p:nvPr/>
        </p:nvSpPr>
        <p:spPr>
          <a:xfrm>
            <a:off x="9543261" y="4511154"/>
            <a:ext cx="22398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kern="0" dirty="0"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Optimization of the bunching factor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4901" y="3649287"/>
            <a:ext cx="3831742" cy="2726575"/>
          </a:xfrm>
          <a:prstGeom prst="rect">
            <a:avLst/>
          </a:prstGeom>
        </p:spPr>
      </p:pic>
      <p:sp>
        <p:nvSpPr>
          <p:cNvPr id="10" name="灯片编号占位符 3">
            <a:extLst>
              <a:ext uri="{FF2B5EF4-FFF2-40B4-BE49-F238E27FC236}">
                <a16:creationId xmlns="" xmlns:a16="http://schemas.microsoft.com/office/drawing/2014/main" id="{179BBB18-20A0-362F-3BDA-881B11F5A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06132" y="6456215"/>
            <a:ext cx="372044" cy="3168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DE6B0A-5825-4D48-8CD3-1BEAC8DEDC8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80826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内容占位符 1">
            <a:extLst>
              <a:ext uri="{FF2B5EF4-FFF2-40B4-BE49-F238E27FC236}">
                <a16:creationId xmlns="" xmlns:a16="http://schemas.microsoft.com/office/drawing/2014/main" id="{4B310CEA-6D84-4FF7-B6BA-C34B38739BE4}"/>
              </a:ext>
            </a:extLst>
          </p:cNvPr>
          <p:cNvSpPr txBox="1">
            <a:spLocks/>
          </p:cNvSpPr>
          <p:nvPr/>
        </p:nvSpPr>
        <p:spPr>
          <a:xfrm>
            <a:off x="0" y="915776"/>
            <a:ext cx="11971852" cy="133684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9120" lvl="1" indent="-365760" algn="just" defTabSz="1219188">
              <a:lnSpc>
                <a:spcPct val="130000"/>
              </a:lnSpc>
              <a:spcBef>
                <a:spcPts val="200"/>
              </a:spcBef>
              <a:buFont typeface="Wingdings" pitchFamily="2" charset="2"/>
              <a:buChar char="Ø"/>
            </a:pPr>
            <a:r>
              <a:rPr lang="en-GB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the nominal tune (4.86, 4.78) and nature chromaticity, beam instability was observed when beam power &gt;50 </a:t>
            </a:r>
            <a:r>
              <a:rPr lang="en-US" altLang="zh-CN" sz="20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kW</a:t>
            </a:r>
            <a:endParaRPr lang="en-GB" altLang="zh-CN" sz="20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79120" lvl="1" indent="-365760" algn="just" defTabSz="1219188">
              <a:lnSpc>
                <a:spcPct val="130000"/>
              </a:lnSpc>
              <a:spcBef>
                <a:spcPts val="200"/>
              </a:spcBef>
              <a:buFont typeface="Wingdings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growth time is less than 1 ms for 100 kW</a:t>
            </a:r>
          </a:p>
        </p:txBody>
      </p:sp>
      <p:sp>
        <p:nvSpPr>
          <p:cNvPr id="14" name="标题 13">
            <a:extLst>
              <a:ext uri="{FF2B5EF4-FFF2-40B4-BE49-F238E27FC236}">
                <a16:creationId xmlns="" xmlns:a16="http://schemas.microsoft.com/office/drawing/2014/main" id="{9D2AD474-5065-403B-9983-03E472BC5D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424" y="257102"/>
            <a:ext cx="5400502" cy="575938"/>
          </a:xfrm>
        </p:spPr>
        <p:txBody>
          <a:bodyPr>
            <a:noAutofit/>
          </a:bodyPr>
          <a:lstStyle/>
          <a:p>
            <a:r>
              <a:rPr lang="en-US" altLang="zh-CN" sz="28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2.2 Beam instability</a:t>
            </a:r>
            <a:endParaRPr lang="zh-CN" altLang="en-US" sz="28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59FF9CF8-4C03-4CF1-A5CF-DB1AF5D31C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328125"/>
            <a:ext cx="3724102" cy="252987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495C86D8-3C9F-4B93-69DB-F45ED144400A}"/>
              </a:ext>
            </a:extLst>
          </p:cNvPr>
          <p:cNvPicPr/>
          <p:nvPr/>
        </p:nvPicPr>
        <p:blipFill rotWithShape="1">
          <a:blip r:embed="rId4" cstate="print"/>
          <a:srcRect l="1" t="12909" r="50599"/>
          <a:stretch/>
        </p:blipFill>
        <p:spPr>
          <a:xfrm>
            <a:off x="3844790" y="4325480"/>
            <a:ext cx="3814166" cy="2518537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64D84323-C4A0-41E6-8744-E0188126597E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055033" y="4447309"/>
            <a:ext cx="4083056" cy="2396708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8CFD2201-72AA-4A8F-85E1-C7BD3385CFE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88272" y="1965449"/>
            <a:ext cx="4149817" cy="2481860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ED930702-1A7C-4D59-BAF0-D54949509B43}"/>
              </a:ext>
            </a:extLst>
          </p:cNvPr>
          <p:cNvSpPr txBox="1"/>
          <p:nvPr/>
        </p:nvSpPr>
        <p:spPr>
          <a:xfrm rot="14133565">
            <a:off x="10366123" y="2756469"/>
            <a:ext cx="553998" cy="149420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defTabSz="609594"/>
            <a:r>
              <a:rPr lang="en-US" altLang="zh-CN" sz="2400" dirty="0">
                <a:solidFill>
                  <a:prstClr val="black"/>
                </a:solidFill>
                <a:latin typeface="Calibri"/>
                <a:ea typeface="等线" panose="02010600030101010101" pitchFamily="2" charset="-122"/>
              </a:rPr>
              <a:t>Hor. plane</a:t>
            </a:r>
            <a:endParaRPr lang="zh-CN" altLang="en-US" sz="2400" dirty="0">
              <a:solidFill>
                <a:prstClr val="black"/>
              </a:solidFill>
              <a:latin typeface="Calibri"/>
              <a:ea typeface="等线" panose="02010600030101010101" pitchFamily="2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FC5C3F80-D15F-407E-8E16-4AAF2BA28A1E}"/>
              </a:ext>
            </a:extLst>
          </p:cNvPr>
          <p:cNvSpPr txBox="1"/>
          <p:nvPr/>
        </p:nvSpPr>
        <p:spPr>
          <a:xfrm rot="14133565">
            <a:off x="10366123" y="4845959"/>
            <a:ext cx="553998" cy="149420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defTabSz="609594"/>
            <a:r>
              <a:rPr lang="en-US" altLang="zh-CN" sz="2400" dirty="0">
                <a:solidFill>
                  <a:prstClr val="black"/>
                </a:solidFill>
                <a:latin typeface="Calibri"/>
                <a:ea typeface="等线" panose="02010600030101010101" pitchFamily="2" charset="-122"/>
              </a:rPr>
              <a:t>Ver. plane</a:t>
            </a:r>
            <a:endParaRPr lang="zh-CN" altLang="en-US" sz="2400" dirty="0">
              <a:solidFill>
                <a:prstClr val="black"/>
              </a:solidFill>
              <a:latin typeface="Calibri"/>
              <a:ea typeface="等线" panose="02010600030101010101" pitchFamily="2" charset="-122"/>
            </a:endParaRPr>
          </a:p>
        </p:txBody>
      </p:sp>
      <p:sp>
        <p:nvSpPr>
          <p:cNvPr id="15" name="内容占位符 1">
            <a:extLst>
              <a:ext uri="{FF2B5EF4-FFF2-40B4-BE49-F238E27FC236}">
                <a16:creationId xmlns="" xmlns:a16="http://schemas.microsoft.com/office/drawing/2014/main" id="{4B310CEA-6D84-4FF7-B6BA-C34B38739BE4}"/>
              </a:ext>
            </a:extLst>
          </p:cNvPr>
          <p:cNvSpPr txBox="1">
            <a:spLocks/>
          </p:cNvSpPr>
          <p:nvPr/>
        </p:nvSpPr>
        <p:spPr>
          <a:xfrm>
            <a:off x="102856" y="2252684"/>
            <a:ext cx="7501904" cy="190738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72440" lvl="1" indent="-365760" algn="just" defTabSz="1219188">
              <a:lnSpc>
                <a:spcPct val="135000"/>
              </a:lnSpc>
              <a:spcBef>
                <a:spcPts val="200"/>
              </a:spcBef>
              <a:buFont typeface="Wingdings" pitchFamily="2" charset="2"/>
              <a:buChar char="Ø"/>
            </a:pPr>
            <a:r>
              <a:rPr lang="en-GB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beam instability</a:t>
            </a: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depends on the total particles number, double or single bunches, tune, horizontal and vertical, </a:t>
            </a:r>
            <a:r>
              <a:rPr lang="en-US" altLang="zh-CN" sz="20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etc</a:t>
            </a:r>
            <a:endParaRPr lang="en-US" altLang="zh-CN" sz="20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72440" lvl="1" indent="-365760" algn="just" defTabSz="1219188">
              <a:lnSpc>
                <a:spcPct val="135000"/>
              </a:lnSpc>
              <a:spcBef>
                <a:spcPts val="200"/>
              </a:spcBef>
              <a:buFont typeface="Wingdings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Base on the characteristic, it was given the name of</a:t>
            </a:r>
            <a:r>
              <a: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Head-tail coupling bunch instability</a:t>
            </a:r>
            <a:r>
              <a: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2134" dirty="0">
              <a:solidFill>
                <a:srgbClr val="0070C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045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BD1959EC-A00F-0046-9574-42AA3EF4FE18}"/>
              </a:ext>
            </a:extLst>
          </p:cNvPr>
          <p:cNvSpPr txBox="1">
            <a:spLocks noChangeArrowheads="1"/>
          </p:cNvSpPr>
          <p:nvPr/>
        </p:nvSpPr>
        <p:spPr>
          <a:xfrm>
            <a:off x="188088" y="935257"/>
            <a:ext cx="11750075" cy="131807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30000"/>
              </a:lnSpc>
              <a:spcBef>
                <a:spcPct val="0"/>
              </a:spcBef>
              <a:buSzPct val="70000"/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Measurements have confirmed that the RF shield on the ceramic chambers is responsible for the instability. The beam behavior is perfectly consistent with the impedance</a:t>
            </a:r>
          </a:p>
          <a:p>
            <a:pPr algn="just">
              <a:lnSpc>
                <a:spcPct val="130000"/>
              </a:lnSpc>
              <a:spcBef>
                <a:spcPct val="0"/>
              </a:spcBef>
              <a:buSzPct val="70000"/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The impedance of all the RCS ceramic chambers is much big. It is a “broadband” impedance</a:t>
            </a:r>
            <a:endParaRPr lang="en-US" altLang="zh-CN" dirty="0"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标题 7">
            <a:extLst>
              <a:ext uri="{FF2B5EF4-FFF2-40B4-BE49-F238E27FC236}">
                <a16:creationId xmlns="" xmlns:a16="http://schemas.microsoft.com/office/drawing/2014/main" id="{DD828C01-84AA-78C6-F236-1288849C2DD3}"/>
              </a:ext>
            </a:extLst>
          </p:cNvPr>
          <p:cNvSpPr txBox="1">
            <a:spLocks/>
          </p:cNvSpPr>
          <p:nvPr/>
        </p:nvSpPr>
        <p:spPr>
          <a:xfrm>
            <a:off x="660277" y="212714"/>
            <a:ext cx="7487118" cy="575938"/>
          </a:xfrm>
        </p:spPr>
        <p:txBody>
          <a:bodyPr>
            <a:noAutofit/>
          </a:bodyPr>
          <a:lstStyle>
            <a:lvl1pPr algn="l" defTabSz="76197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lang="zh-CN" altLang="en-US" sz="3112" b="1" u="none" strike="noStrike" kern="0" cap="none" spc="0" normalizeH="0" baseline="0">
                <a:solidFill>
                  <a:srgbClr val="005DA2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</a:lstStyle>
          <a:p>
            <a:r>
              <a:rPr lang="en-US" altLang="zh-CN" sz="2800" kern="1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Impedance source of the CSNS RCS </a:t>
            </a:r>
            <a:endParaRPr lang="en-US" sz="2800" kern="1200" spc="3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EE989C41-0B2B-429B-9893-DC71693BF98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00" y="4430441"/>
            <a:ext cx="1412999" cy="197616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EDD34F72-9343-480B-A9D8-1B22B204CB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302" y="4387724"/>
            <a:ext cx="3338884" cy="2087383"/>
          </a:xfrm>
          <a:prstGeom prst="rect">
            <a:avLst/>
          </a:prstGeom>
        </p:spPr>
      </p:pic>
      <p:pic>
        <p:nvPicPr>
          <p:cNvPr id="18" name="图片 12">
            <a:extLst>
              <a:ext uri="{FF2B5EF4-FFF2-40B4-BE49-F238E27FC236}">
                <a16:creationId xmlns="" xmlns:a16="http://schemas.microsoft.com/office/drawing/2014/main" id="{01976D09-1B1B-4A19-8DDB-0195A63BAF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53" t="48950" r="23236" b="22701"/>
          <a:stretch>
            <a:fillRect/>
          </a:stretch>
        </p:blipFill>
        <p:spPr bwMode="auto">
          <a:xfrm>
            <a:off x="5037512" y="5475252"/>
            <a:ext cx="3101571" cy="1065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95504D6D-0E62-4542-84AE-611E99FC3DCD}"/>
              </a:ext>
            </a:extLst>
          </p:cNvPr>
          <p:cNvSpPr txBox="1"/>
          <p:nvPr/>
        </p:nvSpPr>
        <p:spPr>
          <a:xfrm>
            <a:off x="5400165" y="5182208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/>
              <a:t>With RF shield/screen</a:t>
            </a:r>
            <a:endParaRPr lang="zh-CN" altLang="en-US" sz="1400" dirty="0"/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AD62E835-F5C1-410C-A230-7A4FA0561841}"/>
              </a:ext>
            </a:extLst>
          </p:cNvPr>
          <p:cNvSpPr txBox="1"/>
          <p:nvPr/>
        </p:nvSpPr>
        <p:spPr>
          <a:xfrm>
            <a:off x="5232742" y="6540294"/>
            <a:ext cx="288031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/>
              <a:t>Without RF shield/screen</a:t>
            </a:r>
            <a:endParaRPr lang="zh-CN" altLang="en-US" sz="1400" dirty="0"/>
          </a:p>
        </p:txBody>
      </p: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F09C2E66-3E64-4936-9931-FEE5DE7DE19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7512" y="4106886"/>
            <a:ext cx="3101572" cy="1075322"/>
          </a:xfrm>
          <a:prstGeom prst="rect">
            <a:avLst/>
          </a:prstGeom>
        </p:spPr>
      </p:pic>
      <p:sp>
        <p:nvSpPr>
          <p:cNvPr id="14" name="内容占位符 2">
            <a:extLst>
              <a:ext uri="{FF2B5EF4-FFF2-40B4-BE49-F238E27FC236}">
                <a16:creationId xmlns="" xmlns:a16="http://schemas.microsoft.com/office/drawing/2014/main" id="{BD1959EC-A00F-0046-9574-42AA3EF4FE18}"/>
              </a:ext>
            </a:extLst>
          </p:cNvPr>
          <p:cNvSpPr txBox="1">
            <a:spLocks noChangeArrowheads="1"/>
          </p:cNvSpPr>
          <p:nvPr/>
        </p:nvSpPr>
        <p:spPr>
          <a:xfrm>
            <a:off x="188088" y="2350916"/>
            <a:ext cx="7118799" cy="1619430"/>
          </a:xfrm>
          <a:prstGeom prst="rect">
            <a:avLst/>
          </a:prstGeom>
        </p:spPr>
        <p:txBody>
          <a:bodyPr lIns="91440" tIns="45720" rIns="91440" bIns="4572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spcAft>
                <a:spcPts val="500"/>
              </a:spcAft>
              <a:buFont typeface="Wingdings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 9 types of ceramic vacuum chamber:</a:t>
            </a:r>
          </a:p>
          <a:p>
            <a:pPr marL="719982" lvl="1" indent="-457189" algn="just">
              <a:lnSpc>
                <a:spcPct val="120000"/>
              </a:lnSpc>
              <a:spcBef>
                <a:spcPct val="0"/>
              </a:spcBef>
              <a:buFont typeface="Wingdings" pitchFamily="2" charset="2"/>
              <a:buChar char="ü"/>
            </a:pPr>
            <a:r>
              <a:rPr lang="en-US" altLang="zh-CN" sz="20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QKA is approximately (≈) QA; QKB ≈ QB; INB2 ≈ INB1</a:t>
            </a:r>
          </a:p>
          <a:p>
            <a:pPr marL="719982" lvl="1" indent="-457189" algn="just">
              <a:lnSpc>
                <a:spcPct val="120000"/>
              </a:lnSpc>
              <a:spcBef>
                <a:spcPct val="0"/>
              </a:spcBef>
              <a:buFont typeface="Wingdings" pitchFamily="2" charset="2"/>
              <a:buChar char="ü"/>
            </a:pPr>
            <a:r>
              <a:rPr lang="en-US" altLang="zh-CN" sz="20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For the ceramic chamber of the diploes, the resonance in horizontal plane is different from that in vertical plane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48052" y="4106886"/>
            <a:ext cx="3943948" cy="2741185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53500" y="2131957"/>
            <a:ext cx="3165989" cy="1974929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6309333" y="2283327"/>
            <a:ext cx="23219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EPJ-P, 140, 71, 2025</a:t>
            </a:r>
            <a:endParaRPr lang="zh-CN" altLang="en-US" sz="2000" dirty="0"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309333" y="2260541"/>
            <a:ext cx="2236959" cy="421057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0872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064"/>
    </mc:Choice>
    <mc:Fallback xmlns="">
      <p:transition spd="slow" advTm="42064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E1E2F5C-D5D4-41EC-9D30-D76B6F2E1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143" y="198233"/>
            <a:ext cx="7584770" cy="649501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Beam instability in the CSNS-II RCS</a:t>
            </a:r>
            <a:endParaRPr lang="zh-CN" altLang="en-US" sz="2800" dirty="0"/>
          </a:p>
        </p:txBody>
      </p:sp>
      <p:sp>
        <p:nvSpPr>
          <p:cNvPr id="10" name="内容占位符 2">
            <a:extLst>
              <a:ext uri="{FF2B5EF4-FFF2-40B4-BE49-F238E27FC236}">
                <a16:creationId xmlns="" xmlns:a16="http://schemas.microsoft.com/office/drawing/2014/main" id="{7CB35D40-0F8E-FF21-DDA5-E246221E6D08}"/>
              </a:ext>
            </a:extLst>
          </p:cNvPr>
          <p:cNvSpPr txBox="1">
            <a:spLocks noChangeArrowheads="1"/>
          </p:cNvSpPr>
          <p:nvPr/>
        </p:nvSpPr>
        <p:spPr>
          <a:xfrm>
            <a:off x="167123" y="969457"/>
            <a:ext cx="11545509" cy="205739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5296" indent="-411470">
              <a:lnSpc>
                <a:spcPct val="130000"/>
              </a:lnSpc>
              <a:spcBef>
                <a:spcPct val="0"/>
              </a:spcBef>
              <a:spcAft>
                <a:spcPts val="540"/>
              </a:spcAft>
              <a:buFont typeface="Wingdings" pitchFamily="2" charset="2"/>
              <a:buChar char="Ø"/>
            </a:pPr>
            <a:r>
              <a:rPr lang="en-US" altLang="zh-CN" sz="2133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new and replaced elements in the RCS have little effect on the change of the impedance</a:t>
            </a:r>
          </a:p>
          <a:p>
            <a:pPr marL="575296" lvl="1" indent="-411470">
              <a:lnSpc>
                <a:spcPct val="13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GB" altLang="zh-CN" sz="2133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Bunch lengthening </a:t>
            </a:r>
            <a:r>
              <a:rPr lang="en-US" altLang="zh-CN" sz="2133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driven by </a:t>
            </a:r>
            <a:r>
              <a:rPr lang="en-GB" altLang="zh-CN" sz="2133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parasitic impedance of the </a:t>
            </a:r>
            <a:r>
              <a:rPr lang="en-US" altLang="zh-CN" sz="2133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 </a:t>
            </a:r>
            <a:r>
              <a:rPr lang="en-GB" altLang="zh-CN" sz="2133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cavity is very small</a:t>
            </a:r>
            <a:endParaRPr lang="en-US" altLang="zh-CN" sz="2133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5296" lvl="1" indent="-411470">
              <a:lnSpc>
                <a:spcPct val="13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zh-CN" sz="2133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head-tail coupling bunch instability remains  a key issue  in the CSNS-II</a:t>
            </a:r>
          </a:p>
          <a:p>
            <a:pPr marL="1005815" lvl="2" indent="-380990">
              <a:lnSpc>
                <a:spcPct val="130000"/>
              </a:lnSpc>
              <a:spcBef>
                <a:spcPct val="0"/>
              </a:spcBef>
              <a:buFont typeface="Wingdings" pitchFamily="2" charset="2"/>
              <a:buChar char="ü"/>
            </a:pPr>
            <a:r>
              <a:rPr lang="en-US" altLang="zh-CN" sz="2133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threshold of beam power is ~ 300 kW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AD203119-8345-463C-8812-3C9331234D3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41" y="3359609"/>
            <a:ext cx="5238787" cy="2641160"/>
          </a:xfrm>
          <a:prstGeom prst="rect">
            <a:avLst/>
          </a:prstGeom>
        </p:spPr>
      </p:pic>
      <p:sp>
        <p:nvSpPr>
          <p:cNvPr id="12" name="文本框 10">
            <a:extLst>
              <a:ext uri="{FF2B5EF4-FFF2-40B4-BE49-F238E27FC236}">
                <a16:creationId xmlns="" xmlns:a16="http://schemas.microsoft.com/office/drawing/2014/main" id="{0C373E59-8EB6-4422-9156-E01F24DF92D9}"/>
              </a:ext>
            </a:extLst>
          </p:cNvPr>
          <p:cNvSpPr txBox="1"/>
          <p:nvPr/>
        </p:nvSpPr>
        <p:spPr>
          <a:xfrm>
            <a:off x="906088" y="6164247"/>
            <a:ext cx="456368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09579"/>
            <a:r>
              <a:rPr lang="en-US" altLang="zh-CN" sz="1600" dirty="0">
                <a:solidFill>
                  <a:prstClr val="black"/>
                </a:solidFill>
                <a:latin typeface="Calibri"/>
                <a:ea typeface="等线" panose="02010600030101010101" pitchFamily="2" charset="-122"/>
              </a:rPr>
              <a:t>Bunch length</a:t>
            </a:r>
            <a:r>
              <a:rPr lang="zh-CN" altLang="en-US" sz="1600" dirty="0">
                <a:solidFill>
                  <a:prstClr val="black"/>
                </a:solidFill>
                <a:latin typeface="Calibri"/>
                <a:ea typeface="等线" panose="02010600030101010101" pitchFamily="2" charset="-122"/>
              </a:rPr>
              <a:t> </a:t>
            </a:r>
            <a:r>
              <a:rPr lang="en-US" altLang="zh-CN" sz="1600" dirty="0">
                <a:solidFill>
                  <a:prstClr val="black"/>
                </a:solidFill>
                <a:latin typeface="Calibri"/>
                <a:ea typeface="等线" panose="02010600030101010101" pitchFamily="2" charset="-122"/>
              </a:rPr>
              <a:t>with different number of the MA Cavity</a:t>
            </a:r>
            <a:endParaRPr lang="zh-CN" altLang="en-US" sz="1600" dirty="0">
              <a:solidFill>
                <a:prstClr val="black"/>
              </a:solidFill>
              <a:latin typeface="Calibri"/>
              <a:ea typeface="等线" panose="02010600030101010101" pitchFamily="2" charset="-122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D6771BF6-9CCA-4712-B3BB-8DC00161706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1775" y="3026854"/>
            <a:ext cx="4445743" cy="2787319"/>
          </a:xfrm>
          <a:prstGeom prst="rect">
            <a:avLst/>
          </a:prstGeom>
        </p:spPr>
      </p:pic>
      <p:sp>
        <p:nvSpPr>
          <p:cNvPr id="14" name="文本框 23">
            <a:extLst>
              <a:ext uri="{FF2B5EF4-FFF2-40B4-BE49-F238E27FC236}">
                <a16:creationId xmlns="" xmlns:a16="http://schemas.microsoft.com/office/drawing/2014/main" id="{51772992-CB5D-4312-A9D2-747768632994}"/>
              </a:ext>
            </a:extLst>
          </p:cNvPr>
          <p:cNvSpPr txBox="1"/>
          <p:nvPr/>
        </p:nvSpPr>
        <p:spPr>
          <a:xfrm>
            <a:off x="7248698" y="6000769"/>
            <a:ext cx="406881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defTabSz="609579"/>
            <a:r>
              <a:rPr lang="en-GB" altLang="zh-CN" sz="1600" dirty="0">
                <a:solidFill>
                  <a:prstClr val="black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Prediction of the beam instability with 500 kW beam power in the CSNS-II</a:t>
            </a:r>
            <a:endParaRPr lang="zh-CN" altLang="en-US" sz="1600" b="1" dirty="0">
              <a:solidFill>
                <a:prstClr val="black"/>
              </a:solidFill>
              <a:latin typeface="Calibri"/>
              <a:ea typeface="等线" panose="02010600030101010101" pitchFamily="2" charset="-122"/>
            </a:endParaRPr>
          </a:p>
        </p:txBody>
      </p:sp>
      <p:sp>
        <p:nvSpPr>
          <p:cNvPr id="8" name="灯片编号占位符 3">
            <a:extLst>
              <a:ext uri="{FF2B5EF4-FFF2-40B4-BE49-F238E27FC236}">
                <a16:creationId xmlns="" xmlns:a16="http://schemas.microsoft.com/office/drawing/2014/main" id="{179BBB18-20A0-362F-3BDA-881B11F5AECF}"/>
              </a:ext>
            </a:extLst>
          </p:cNvPr>
          <p:cNvSpPr txBox="1">
            <a:spLocks/>
          </p:cNvSpPr>
          <p:nvPr/>
        </p:nvSpPr>
        <p:spPr>
          <a:xfrm>
            <a:off x="11819956" y="6427144"/>
            <a:ext cx="372044" cy="316800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BCDE6B0A-5825-4D48-8CD3-1BEAC8DEDC86}" type="slidenum">
              <a:rPr lang="zh-CN" altLang="en-US" sz="1200" smtClean="0">
                <a:solidFill>
                  <a:prstClr val="black">
                    <a:tint val="75000"/>
                  </a:prstClr>
                </a:solidFill>
                <a:latin typeface="等线"/>
                <a:ea typeface="等线" panose="02010600030101010101" pitchFamily="2" charset="-122"/>
              </a:rPr>
              <a:pPr algn="r">
                <a:defRPr/>
              </a:pPr>
              <a:t>23</a:t>
            </a:fld>
            <a:endParaRPr lang="zh-CN" altLang="en-US" sz="1200" dirty="0">
              <a:solidFill>
                <a:prstClr val="black">
                  <a:tint val="75000"/>
                </a:prstClr>
              </a:solidFill>
              <a:latin typeface="等线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4405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E1E2F5C-D5D4-41EC-9D30-D76B6F2E1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116" y="159689"/>
            <a:ext cx="11301017" cy="649501"/>
          </a:xfrm>
        </p:spPr>
        <p:txBody>
          <a:bodyPr>
            <a:noAutofit/>
          </a:bodyPr>
          <a:lstStyle/>
          <a:p>
            <a:r>
              <a:rPr lang="en-US" altLang="zh-CN" sz="2800" dirty="0"/>
              <a:t>Mitigation of the beam instability in the CSNS-II</a:t>
            </a:r>
            <a:endParaRPr lang="zh-CN" altLang="en-US" sz="2800" dirty="0"/>
          </a:p>
        </p:txBody>
      </p:sp>
      <p:sp>
        <p:nvSpPr>
          <p:cNvPr id="8" name="内容占位符 2">
            <a:extLst>
              <a:ext uri="{FF2B5EF4-FFF2-40B4-BE49-F238E27FC236}">
                <a16:creationId xmlns="" xmlns:a16="http://schemas.microsoft.com/office/drawing/2014/main" id="{BD1959EC-A00F-0046-9574-42AA3EF4FE18}"/>
              </a:ext>
            </a:extLst>
          </p:cNvPr>
          <p:cNvSpPr txBox="1">
            <a:spLocks noChangeArrowheads="1"/>
          </p:cNvSpPr>
          <p:nvPr/>
        </p:nvSpPr>
        <p:spPr>
          <a:xfrm>
            <a:off x="274321" y="994621"/>
            <a:ext cx="7330440" cy="253564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40064" lvl="1" indent="-426709" defTabSz="1219158">
              <a:lnSpc>
                <a:spcPct val="150000"/>
              </a:lnSpc>
              <a:spcBef>
                <a:spcPct val="0"/>
              </a:spcBef>
              <a:spcAft>
                <a:spcPts val="200"/>
              </a:spcAft>
              <a:buFont typeface="Wingdings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Tune curve optimization </a:t>
            </a:r>
          </a:p>
          <a:p>
            <a:pPr marL="640064" lvl="1" indent="-426709" defTabSz="1219158">
              <a:lnSpc>
                <a:spcPct val="150000"/>
              </a:lnSpc>
              <a:spcBef>
                <a:spcPct val="0"/>
              </a:spcBef>
              <a:spcAft>
                <a:spcPts val="200"/>
              </a:spcAft>
              <a:buFont typeface="Wingdings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Chromaticity optimization</a:t>
            </a:r>
            <a:endParaRPr lang="en-US" altLang="zh-CN" sz="2000" dirty="0"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640064" lvl="1" indent="-426709" defTabSz="1219158">
              <a:lnSpc>
                <a:spcPct val="150000"/>
              </a:lnSpc>
              <a:spcBef>
                <a:spcPct val="0"/>
              </a:spcBef>
              <a:spcAft>
                <a:spcPts val="200"/>
              </a:spcAft>
              <a:buFont typeface="Wingdings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Tune below 0.5</a:t>
            </a:r>
          </a:p>
          <a:p>
            <a:pPr marL="540000" lvl="1" indent="-342900" algn="just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zh-CN" sz="2000" kern="0" dirty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kern="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low-impedance ceramic vacuum chamber</a:t>
            </a:r>
          </a:p>
          <a:p>
            <a:pPr marL="640064" lvl="1" indent="-426709" defTabSz="1219158">
              <a:lnSpc>
                <a:spcPct val="150000"/>
              </a:lnSpc>
              <a:spcBef>
                <a:spcPct val="0"/>
              </a:spcBef>
              <a:spcAft>
                <a:spcPts val="200"/>
              </a:spcAft>
              <a:buFont typeface="Wingdings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 a feedback system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663F5837-196C-4CA0-8BE8-1BBAB6A74C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209"/>
          <a:stretch>
            <a:fillRect/>
          </a:stretch>
        </p:blipFill>
        <p:spPr bwMode="auto">
          <a:xfrm>
            <a:off x="4010211" y="4047976"/>
            <a:ext cx="3473003" cy="2224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文本框 5">
            <a:extLst>
              <a:ext uri="{FF2B5EF4-FFF2-40B4-BE49-F238E27FC236}">
                <a16:creationId xmlns="" xmlns:a16="http://schemas.microsoft.com/office/drawing/2014/main" id="{BA0A7DAE-D7C0-4987-9B7D-3CBEE69969E8}"/>
              </a:ext>
            </a:extLst>
          </p:cNvPr>
          <p:cNvSpPr txBox="1"/>
          <p:nvPr/>
        </p:nvSpPr>
        <p:spPr>
          <a:xfrm>
            <a:off x="4000486" y="6381771"/>
            <a:ext cx="333377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09579"/>
            <a:r>
              <a:rPr lang="en-US" altLang="zh-CN" sz="1600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Simulation study by using  octupoles</a:t>
            </a:r>
            <a:endParaRPr lang="zh-CN" altLang="en-US" sz="1600" dirty="0">
              <a:solidFill>
                <a:prstClr val="black"/>
              </a:solidFill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6" name="表格 6">
            <a:extLst>
              <a:ext uri="{FF2B5EF4-FFF2-40B4-BE49-F238E27FC236}">
                <a16:creationId xmlns="" xmlns:a16="http://schemas.microsoft.com/office/drawing/2014/main" id="{0BB43A3F-CB86-4941-B2E9-3565B765D6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305587"/>
              </p:ext>
            </p:extLst>
          </p:nvPr>
        </p:nvGraphicFramePr>
        <p:xfrm>
          <a:off x="7483214" y="4274425"/>
          <a:ext cx="4610420" cy="22604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89403">
                  <a:extLst>
                    <a:ext uri="{9D8B030D-6E8A-4147-A177-3AD203B41FA5}">
                      <a16:colId xmlns="" xmlns:a16="http://schemas.microsoft.com/office/drawing/2014/main" val="2652223146"/>
                    </a:ext>
                  </a:extLst>
                </a:gridCol>
                <a:gridCol w="2321017">
                  <a:extLst>
                    <a:ext uri="{9D8B030D-6E8A-4147-A177-3AD203B41FA5}">
                      <a16:colId xmlns="" xmlns:a16="http://schemas.microsoft.com/office/drawing/2014/main" val="1385306795"/>
                    </a:ext>
                  </a:extLst>
                </a:gridCol>
              </a:tblGrid>
              <a:tr h="45208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900" dirty="0"/>
                        <a:t>Bandwidth</a:t>
                      </a:r>
                      <a:endParaRPr lang="zh-CN" alt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900" dirty="0"/>
                        <a:t>2.5 MHz</a:t>
                      </a:r>
                      <a:endParaRPr lang="zh-CN" alt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4828772"/>
                  </a:ext>
                </a:extLst>
              </a:tr>
              <a:tr h="45208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900" dirty="0"/>
                        <a:t>Shut impedance</a:t>
                      </a:r>
                      <a:endParaRPr lang="zh-CN" alt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900" dirty="0"/>
                        <a:t>3 kΩ</a:t>
                      </a:r>
                      <a:endParaRPr lang="zh-CN" alt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29736356"/>
                  </a:ext>
                </a:extLst>
              </a:tr>
              <a:tr h="45208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900" dirty="0"/>
                        <a:t>Voltage </a:t>
                      </a:r>
                      <a:endParaRPr lang="zh-CN" alt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900" dirty="0"/>
                        <a:t>5 kV</a:t>
                      </a:r>
                      <a:endParaRPr lang="zh-CN" alt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52623810"/>
                  </a:ext>
                </a:extLst>
              </a:tr>
              <a:tr h="45208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900" dirty="0"/>
                        <a:t>power</a:t>
                      </a:r>
                      <a:endParaRPr lang="zh-CN" alt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900" dirty="0"/>
                        <a:t>2.5 kW</a:t>
                      </a:r>
                      <a:endParaRPr lang="zh-CN" alt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71198416"/>
                  </a:ext>
                </a:extLst>
              </a:tr>
              <a:tr h="45208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900" dirty="0"/>
                        <a:t>Damp time</a:t>
                      </a:r>
                      <a:endParaRPr lang="zh-CN" alt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900" dirty="0"/>
                        <a:t>0.5 ms</a:t>
                      </a:r>
                      <a:endParaRPr lang="zh-CN" alt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3354553"/>
                  </a:ext>
                </a:extLst>
              </a:tr>
            </a:tbl>
          </a:graphicData>
        </a:graphic>
      </p:graphicFrame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1CBEC0E9-360C-4306-89DE-21E6FCC8AF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50" y="3715692"/>
            <a:ext cx="3837136" cy="2592710"/>
          </a:xfrm>
          <a:prstGeom prst="rect">
            <a:avLst/>
          </a:prstGeom>
        </p:spPr>
      </p:pic>
      <p:sp>
        <p:nvSpPr>
          <p:cNvPr id="18" name="文本框 8">
            <a:extLst>
              <a:ext uri="{FF2B5EF4-FFF2-40B4-BE49-F238E27FC236}">
                <a16:creationId xmlns="" xmlns:a16="http://schemas.microsoft.com/office/drawing/2014/main" id="{C99BA5B5-B50D-440C-88DE-D3B781B268C1}"/>
              </a:ext>
            </a:extLst>
          </p:cNvPr>
          <p:cNvSpPr txBox="1"/>
          <p:nvPr/>
        </p:nvSpPr>
        <p:spPr>
          <a:xfrm>
            <a:off x="411616" y="6396154"/>
            <a:ext cx="319688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09579"/>
            <a:r>
              <a:rPr lang="en-US" altLang="zh-CN" sz="1600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(4.3,5.3), w/o instability</a:t>
            </a:r>
            <a:endParaRPr lang="zh-CN" altLang="en-US" sz="1600" dirty="0">
              <a:solidFill>
                <a:prstClr val="black"/>
              </a:solidFill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E9477A05-FEE2-4061-8775-52A773F259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761" y="900757"/>
            <a:ext cx="4265855" cy="2900663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3548234" y="2062386"/>
            <a:ext cx="2555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More </a:t>
            </a:r>
            <a:r>
              <a:rPr lang="en-US" altLang="zh-CN" sz="20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detail: </a:t>
            </a:r>
            <a:r>
              <a:rPr lang="en-US" altLang="zh-CN" sz="2000" dirty="0" smtClean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WEP4639</a:t>
            </a:r>
            <a:endParaRPr lang="zh-CN" altLang="en-US" sz="2000" dirty="0"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565618" y="2034737"/>
            <a:ext cx="2520932" cy="421057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063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格 8">
            <a:extLst>
              <a:ext uri="{FF2B5EF4-FFF2-40B4-BE49-F238E27FC236}">
                <a16:creationId xmlns="" xmlns:a16="http://schemas.microsoft.com/office/drawing/2014/main" id="{0425D815-525E-409A-BFC6-A74F5DD56E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7166556"/>
              </p:ext>
            </p:extLst>
          </p:nvPr>
        </p:nvGraphicFramePr>
        <p:xfrm>
          <a:off x="99118" y="1089362"/>
          <a:ext cx="6050827" cy="55459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1940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3230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9911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3130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CSNS</a:t>
                      </a:r>
                      <a:endParaRPr lang="zh-CN" altLang="en-US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CSNS-II</a:t>
                      </a:r>
                      <a:endParaRPr lang="zh-CN" altLang="en-US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3130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Output beam power [kW]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zh-CN" altLang="en-US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2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500</a:t>
                      </a:r>
                      <a:endParaRPr lang="zh-CN" altLang="en-US" sz="1600" b="0" kern="120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3130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Injection energy [MeV]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2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300</a:t>
                      </a:r>
                      <a:endParaRPr lang="zh-CN" sz="1600" b="0" kern="120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3130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altLang="zh-CN" sz="16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xtraction</a:t>
                      </a: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energy [GeV]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3130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Pulse repetition rate [Hz]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3130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Acceleration time [ms]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3130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6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Extraction average current intensity (</a:t>
                      </a:r>
                      <a:r>
                        <a:rPr lang="en-US" altLang="zh-CN" sz="1600" kern="1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uA</a:t>
                      </a:r>
                      <a:r>
                        <a:rPr lang="en-US" altLang="zh-CN" sz="16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62.5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600" b="0" kern="12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312.5</a:t>
                      </a:r>
                      <a:endParaRPr lang="zh-CN" sz="1600" b="0" kern="120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3130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Circumference [m]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227.92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227.92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718385806"/>
                  </a:ext>
                </a:extLst>
              </a:tr>
              <a:tr h="33130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dipoles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613705387"/>
                  </a:ext>
                </a:extLst>
              </a:tr>
              <a:tr h="33130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quadrupoles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568058085"/>
                  </a:ext>
                </a:extLst>
              </a:tr>
              <a:tr h="33130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trim quadrupoles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600" b="0" kern="12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16</a:t>
                      </a:r>
                      <a:endParaRPr lang="zh-CN" sz="1600" b="0" kern="120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3130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Lattice structure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Triplet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Triplet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791903403"/>
                  </a:ext>
                </a:extLst>
              </a:tr>
              <a:tr h="33130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Nominal betatron tune (H/V)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(4.86, 4.78)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(4.86, 4.78)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325167434"/>
                  </a:ext>
                </a:extLst>
              </a:tr>
              <a:tr h="33130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Ring acceptance [</a:t>
                      </a:r>
                      <a:r>
                        <a:rPr lang="en-US" sz="1600" kern="0" dirty="0" err="1"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600" kern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-mrad]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540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540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308528231"/>
                  </a:ext>
                </a:extLst>
              </a:tr>
              <a:tr h="24510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Harmonic number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251065161"/>
                  </a:ext>
                </a:extLst>
              </a:tr>
              <a:tr h="33130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particles per pulse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1.56×10</a:t>
                      </a:r>
                      <a:r>
                        <a:rPr lang="en-US" sz="1600" b="0" kern="1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2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7.8×10</a:t>
                      </a:r>
                      <a:r>
                        <a:rPr lang="en-US" sz="1600" b="0" kern="1200" baseline="300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13</a:t>
                      </a:r>
                      <a:endParaRPr lang="zh-CN" sz="1600" b="0" kern="1200" baseline="3000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50074322"/>
                  </a:ext>
                </a:extLst>
              </a:tr>
              <a:tr h="33130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Space-charge tune shift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0.28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2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0.19</a:t>
                      </a:r>
                      <a:endParaRPr lang="zh-CN" sz="1600" b="0" kern="120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470122560"/>
                  </a:ext>
                </a:extLst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8708577"/>
              </p:ext>
            </p:extLst>
          </p:nvPr>
        </p:nvGraphicFramePr>
        <p:xfrm>
          <a:off x="6307016" y="1773958"/>
          <a:ext cx="5771466" cy="28886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569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3419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73703">
                  <a:extLst>
                    <a:ext uri="{9D8B030D-6E8A-4147-A177-3AD203B41FA5}">
                      <a16:colId xmlns="" xmlns:a16="http://schemas.microsoft.com/office/drawing/2014/main" val="103230447"/>
                    </a:ext>
                  </a:extLst>
                </a:gridCol>
                <a:gridCol w="1787876">
                  <a:extLst>
                    <a:ext uri="{9D8B030D-6E8A-4147-A177-3AD203B41FA5}">
                      <a16:colId xmlns="" xmlns:a16="http://schemas.microsoft.com/office/drawing/2014/main" val="29952200"/>
                    </a:ext>
                  </a:extLst>
                </a:gridCol>
              </a:tblGrid>
              <a:tr h="481439">
                <a:tc>
                  <a:txBody>
                    <a:bodyPr/>
                    <a:lstStyle/>
                    <a:p>
                      <a:r>
                        <a:rPr lang="en-US" altLang="zh-CN" sz="1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Injection</a:t>
                      </a:r>
                      <a:r>
                        <a:rPr lang="en-US" altLang="zh-CN" sz="1600" b="1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energy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6" marR="91436" marT="45721" marB="45721"/>
                </a:tc>
                <a:tc>
                  <a:txBody>
                    <a:bodyPr/>
                    <a:lstStyle/>
                    <a:p>
                      <a:r>
                        <a:rPr lang="en-US" altLang="zh-CN" sz="1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</a:t>
                      </a:r>
                      <a:r>
                        <a:rPr lang="en-US" altLang="zh-CN" sz="1600" b="1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power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6" marR="91436" marT="45721" marB="45721"/>
                </a:tc>
                <a:tc>
                  <a:txBody>
                    <a:bodyPr/>
                    <a:lstStyle/>
                    <a:p>
                      <a:r>
                        <a:rPr lang="zh-CN" altLang="en-US" sz="1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Δ</a:t>
                      </a:r>
                      <a:r>
                        <a:rPr lang="en-US" altLang="zh-CN" sz="1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6" marR="91436" marT="45721" marB="45721"/>
                </a:tc>
                <a:tc>
                  <a:txBody>
                    <a:bodyPr/>
                    <a:lstStyle/>
                    <a:p>
                      <a:r>
                        <a:rPr lang="en-US" altLang="zh-CN" sz="1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Extraction energy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6" marR="91436" marT="45721" marB="45721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81439">
                <a:tc>
                  <a:txBody>
                    <a:bodyPr/>
                    <a:lstStyle/>
                    <a:p>
                      <a:r>
                        <a:rPr lang="en-US" altLang="zh-CN" sz="1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 MeV (CSNS)</a:t>
                      </a:r>
                      <a:endParaRPr lang="zh-CN" alt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6" marR="91436" marT="45721" marB="45721"/>
                </a:tc>
                <a:tc>
                  <a:txBody>
                    <a:bodyPr/>
                    <a:lstStyle/>
                    <a:p>
                      <a:r>
                        <a:rPr lang="en-US" altLang="zh-CN" sz="1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kW</a:t>
                      </a:r>
                      <a:endParaRPr lang="zh-CN" alt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6" marR="91436" marT="45721" marB="45721"/>
                </a:tc>
                <a:tc>
                  <a:txBody>
                    <a:bodyPr/>
                    <a:lstStyle/>
                    <a:p>
                      <a:r>
                        <a:rPr lang="en-US" altLang="zh-CN" sz="1600" b="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0.28</a:t>
                      </a:r>
                      <a:endParaRPr lang="zh-CN" altLang="en-US" sz="1600" b="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6" marR="91436" marT="45721" marB="45721"/>
                </a:tc>
                <a:tc>
                  <a:txBody>
                    <a:bodyPr/>
                    <a:lstStyle/>
                    <a:p>
                      <a:r>
                        <a:rPr lang="en-US" altLang="zh-CN" sz="1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 GeV</a:t>
                      </a:r>
                      <a:r>
                        <a:rPr lang="en-US" altLang="zh-CN" sz="1600" b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(RCS)</a:t>
                      </a:r>
                      <a:endParaRPr lang="zh-CN" alt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6" marR="91436" marT="45721" marB="45721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81439">
                <a:tc>
                  <a:txBody>
                    <a:bodyPr/>
                    <a:lstStyle/>
                    <a:p>
                      <a:r>
                        <a:rPr lang="en-US" altLang="zh-CN" sz="1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 MeV (CSNS-II)</a:t>
                      </a:r>
                      <a:endParaRPr lang="zh-CN" alt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6" marR="91436" marT="45721" marB="45721"/>
                </a:tc>
                <a:tc>
                  <a:txBody>
                    <a:bodyPr/>
                    <a:lstStyle/>
                    <a:p>
                      <a:r>
                        <a:rPr lang="en-US" altLang="zh-CN" sz="1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 kW</a:t>
                      </a:r>
                      <a:endParaRPr lang="zh-CN" alt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6" marR="91436" marT="45721" marB="45721"/>
                </a:tc>
                <a:tc>
                  <a:txBody>
                    <a:bodyPr/>
                    <a:lstStyle/>
                    <a:p>
                      <a:r>
                        <a:rPr lang="en-US" altLang="zh-CN" sz="1600" b="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0.19</a:t>
                      </a:r>
                      <a:endParaRPr lang="zh-CN" altLang="en-US" sz="1600" b="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6" marR="91436" marT="45721" marB="4572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 GeV</a:t>
                      </a:r>
                      <a:r>
                        <a:rPr lang="en-US" altLang="zh-CN" sz="1600" b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(RCS)</a:t>
                      </a:r>
                      <a:endParaRPr lang="zh-CN" alt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6" marR="91436" marT="45721" marB="45721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81439">
                <a:tc>
                  <a:txBody>
                    <a:bodyPr/>
                    <a:lstStyle/>
                    <a:p>
                      <a:r>
                        <a:rPr lang="en-US" altLang="zh-CN" sz="1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 MeV (J-PARC)</a:t>
                      </a:r>
                      <a:endParaRPr lang="zh-CN" alt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6" marR="91436" marT="45721" marB="45721"/>
                </a:tc>
                <a:tc>
                  <a:txBody>
                    <a:bodyPr/>
                    <a:lstStyle/>
                    <a:p>
                      <a:r>
                        <a:rPr lang="en-US" altLang="zh-CN" sz="1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MW</a:t>
                      </a:r>
                      <a:endParaRPr lang="zh-CN" alt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6" marR="91436" marT="45721" marB="45721"/>
                </a:tc>
                <a:tc>
                  <a:txBody>
                    <a:bodyPr/>
                    <a:lstStyle/>
                    <a:p>
                      <a:r>
                        <a:rPr lang="en-US" altLang="zh-CN" sz="1600" b="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0.12</a:t>
                      </a:r>
                      <a:endParaRPr lang="zh-CN" altLang="en-US" sz="1600" b="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6" marR="91436" marT="45721" marB="45721"/>
                </a:tc>
                <a:tc>
                  <a:txBody>
                    <a:bodyPr/>
                    <a:lstStyle/>
                    <a:p>
                      <a:r>
                        <a:rPr lang="en-US" altLang="zh-CN" sz="1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GeV (RCS)</a:t>
                      </a:r>
                      <a:endParaRPr lang="zh-CN" alt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6" marR="91436" marT="45721" marB="45721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81439">
                <a:tc>
                  <a:txBody>
                    <a:bodyPr/>
                    <a:lstStyle/>
                    <a:p>
                      <a:r>
                        <a:rPr lang="en-US" altLang="zh-CN" sz="1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GeV (SNS)</a:t>
                      </a:r>
                      <a:endParaRPr lang="zh-CN" alt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6" marR="91436" marT="45721" marB="45721"/>
                </a:tc>
                <a:tc>
                  <a:txBody>
                    <a:bodyPr/>
                    <a:lstStyle/>
                    <a:p>
                      <a:r>
                        <a:rPr lang="en-US" altLang="zh-CN" sz="1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MW</a:t>
                      </a:r>
                      <a:endParaRPr lang="zh-CN" alt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6" marR="91436" marT="45721" marB="45721"/>
                </a:tc>
                <a:tc>
                  <a:txBody>
                    <a:bodyPr/>
                    <a:lstStyle/>
                    <a:p>
                      <a:r>
                        <a:rPr lang="en-US" altLang="zh-CN" sz="1600" b="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0.08</a:t>
                      </a:r>
                      <a:endParaRPr lang="zh-CN" altLang="en-US" sz="1600" b="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6" marR="91436" marT="45721" marB="45721"/>
                </a:tc>
                <a:tc>
                  <a:txBody>
                    <a:bodyPr/>
                    <a:lstStyle/>
                    <a:p>
                      <a:r>
                        <a:rPr lang="en-US" altLang="zh-CN" sz="1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GeV (AR)</a:t>
                      </a:r>
                      <a:endParaRPr lang="zh-CN" alt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6" marR="91436" marT="45721" marB="45721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81439">
                <a:tc>
                  <a:txBody>
                    <a:bodyPr/>
                    <a:lstStyle/>
                    <a:p>
                      <a:r>
                        <a:rPr lang="en-US" altLang="zh-CN" sz="1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 MeV (ISIS)</a:t>
                      </a:r>
                      <a:endParaRPr lang="zh-CN" alt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6" marR="91436" marT="45721" marB="45721"/>
                </a:tc>
                <a:tc>
                  <a:txBody>
                    <a:bodyPr/>
                    <a:lstStyle/>
                    <a:p>
                      <a:r>
                        <a:rPr lang="en-US" altLang="zh-CN" sz="1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 kW</a:t>
                      </a:r>
                      <a:endParaRPr lang="zh-CN" alt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6" marR="91436" marT="45721" marB="45721"/>
                </a:tc>
                <a:tc>
                  <a:txBody>
                    <a:bodyPr/>
                    <a:lstStyle/>
                    <a:p>
                      <a:r>
                        <a:rPr lang="en-US" altLang="zh-CN" sz="1600" b="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</a:t>
                      </a:r>
                      <a:endParaRPr lang="zh-CN" altLang="en-US" sz="1600" b="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6" marR="91436" marT="45721" marB="45721"/>
                </a:tc>
                <a:tc>
                  <a:txBody>
                    <a:bodyPr/>
                    <a:lstStyle/>
                    <a:p>
                      <a:r>
                        <a:rPr lang="en-US" altLang="zh-CN" sz="1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800 MeV (RCS)</a:t>
                      </a:r>
                      <a:endParaRPr lang="zh-CN" alt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6" marR="91436" marT="45721" marB="45721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6307017" y="5672478"/>
            <a:ext cx="577146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1" lang="en-US" altLang="zh-C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highest beam intensity in the same kind of RCS for the CSNS-II</a:t>
            </a:r>
            <a:endParaRPr kumimoji="1" lang="zh-CN" alt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80464" y="4854724"/>
            <a:ext cx="2310257" cy="960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内容占位符 2">
            <a:extLst>
              <a:ext uri="{FF2B5EF4-FFF2-40B4-BE49-F238E27FC236}">
                <a16:creationId xmlns="" xmlns:a16="http://schemas.microsoft.com/office/drawing/2014/main" id="{BD1959EC-A00F-0046-9574-42AA3EF4FE18}"/>
              </a:ext>
            </a:extLst>
          </p:cNvPr>
          <p:cNvSpPr txBox="1">
            <a:spLocks noChangeArrowheads="1"/>
          </p:cNvSpPr>
          <p:nvPr/>
        </p:nvSpPr>
        <p:spPr>
          <a:xfrm>
            <a:off x="6247855" y="989739"/>
            <a:ext cx="5222523" cy="458769"/>
          </a:xfrm>
          <a:prstGeom prst="rect">
            <a:avLst/>
          </a:prstGeom>
        </p:spPr>
        <p:txBody>
          <a:bodyPr lIns="91440" tIns="45720" rIns="91440" bIns="4572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Clr>
                <a:srgbClr val="1102CE"/>
              </a:buClr>
              <a:buFont typeface="Wingdings" pitchFamily="2" charset="2"/>
              <a:buChar char="Ø"/>
            </a:pPr>
            <a:r>
              <a:rPr lang="en-US" altLang="zh-CN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1102C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Space-charge induced tune shift</a:t>
            </a:r>
            <a:endParaRPr lang="en-US" altLang="zh-CN" sz="1867" dirty="0">
              <a:solidFill>
                <a:srgbClr val="1102C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灯片编号占位符 3">
            <a:extLst>
              <a:ext uri="{FF2B5EF4-FFF2-40B4-BE49-F238E27FC236}">
                <a16:creationId xmlns="" xmlns:a16="http://schemas.microsoft.com/office/drawing/2014/main" id="{179BBB18-20A0-362F-3BDA-881B11F5AECF}"/>
              </a:ext>
            </a:extLst>
          </p:cNvPr>
          <p:cNvSpPr txBox="1">
            <a:spLocks/>
          </p:cNvSpPr>
          <p:nvPr/>
        </p:nvSpPr>
        <p:spPr>
          <a:xfrm>
            <a:off x="11819956" y="6463674"/>
            <a:ext cx="372044" cy="316800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BCDE6B0A-5825-4D48-8CD3-1BEAC8DEDC86}" type="slidenum">
              <a:rPr lang="zh-CN" altLang="en-US" sz="1200" smtClean="0">
                <a:solidFill>
                  <a:prstClr val="black">
                    <a:tint val="75000"/>
                  </a:prstClr>
                </a:solidFill>
                <a:latin typeface="等线"/>
                <a:ea typeface="等线" panose="02010600030101010101" pitchFamily="2" charset="-122"/>
              </a:rPr>
              <a:pPr algn="r">
                <a:defRPr/>
              </a:pPr>
              <a:t>25</a:t>
            </a:fld>
            <a:endParaRPr lang="zh-CN" altLang="en-US" sz="1200" dirty="0">
              <a:solidFill>
                <a:prstClr val="black">
                  <a:tint val="75000"/>
                </a:prstClr>
              </a:solidFill>
              <a:latin typeface="等线"/>
              <a:ea typeface="等线" panose="02010600030101010101" pitchFamily="2" charset="-122"/>
            </a:endParaRPr>
          </a:p>
        </p:txBody>
      </p:sp>
      <p:sp>
        <p:nvSpPr>
          <p:cNvPr id="11" name="标题 1">
            <a:extLst>
              <a:ext uri="{FF2B5EF4-FFF2-40B4-BE49-F238E27FC236}">
                <a16:creationId xmlns="" xmlns:a16="http://schemas.microsoft.com/office/drawing/2014/main" id="{CE1E2F5C-D5D4-41EC-9D30-D76B6F2E1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314" y="213274"/>
            <a:ext cx="10341445" cy="575938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III. Upgrade progress for the CSNS-II RCS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306421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>
            <a:extLst>
              <a:ext uri="{FF2B5EF4-FFF2-40B4-BE49-F238E27FC236}">
                <a16:creationId xmlns="" xmlns:a16="http://schemas.microsoft.com/office/drawing/2014/main" id="{CE1E2F5C-D5D4-41EC-9D30-D76B6F2E1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39" y="245428"/>
            <a:ext cx="10463861" cy="511185"/>
          </a:xfrm>
        </p:spPr>
        <p:txBody>
          <a:bodyPr>
            <a:noAutofit/>
          </a:bodyPr>
          <a:lstStyle/>
          <a:p>
            <a:r>
              <a:rPr lang="en-US" altLang="zh-CN" sz="2800" dirty="0"/>
              <a:t>3.1</a:t>
            </a:r>
            <a:r>
              <a:rPr lang="en-US" altLang="zh-CN" sz="2800" dirty="0">
                <a:solidFill>
                  <a:schemeClr val="tx1"/>
                </a:solidFill>
              </a:rPr>
              <a:t> Challenges for the CSNS-II beam injection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37193" y="3604954"/>
            <a:ext cx="4239806" cy="3253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366966" y="3747156"/>
                <a:ext cx="1604850" cy="375334"/>
              </a:xfrm>
              <a:prstGeom prst="rect">
                <a:avLst/>
              </a:prstGeom>
              <a:noFill/>
            </p:spPr>
            <p:txBody>
              <a:bodyPr wrap="square" lIns="121917" tIns="60958" rIns="121917" bIns="60958" rtlCol="0">
                <a:spAutoFit/>
              </a:bodyPr>
              <a:lstStyle/>
              <a:p>
                <a:r>
                  <a:rPr lang="en-US" altLang="zh-CN" sz="1600" b="1" dirty="0">
                    <a:solidFill>
                      <a:srgbClr val="9900FF"/>
                    </a:solidFill>
                    <a:latin typeface="Times New Roman" pitchFamily="18" charset="0"/>
                    <a:cs typeface="Times New Roman" pitchFamily="18" charset="0"/>
                  </a:rPr>
                  <a:t>T </a:t>
                </a:r>
                <a14:m>
                  <m:oMath xmlns:m="http://schemas.openxmlformats.org/officeDocument/2006/math">
                    <m:r>
                      <a:rPr lang="zh-CN" altLang="en-US" sz="1600" b="1" i="1" dirty="0" smtClean="0">
                        <a:solidFill>
                          <a:srgbClr val="9900FF"/>
                        </a:solidFill>
                        <a:latin typeface="Cambria Math" panose="02040503050406030204" pitchFamily="18" charset="0"/>
                        <a:cs typeface="Times New Roman" pitchFamily="18" charset="0"/>
                      </a:rPr>
                      <m:t>≈</m:t>
                    </m:r>
                  </m:oMath>
                </a14:m>
                <a:r>
                  <a:rPr lang="zh-CN" altLang="en-US" sz="1600" b="1" dirty="0">
                    <a:solidFill>
                      <a:srgbClr val="9900FF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altLang="zh-CN" sz="1600" b="1" dirty="0">
                    <a:solidFill>
                      <a:srgbClr val="9900FF"/>
                    </a:solidFill>
                    <a:latin typeface="Times New Roman" pitchFamily="18" charset="0"/>
                    <a:cs typeface="Times New Roman" pitchFamily="18" charset="0"/>
                  </a:rPr>
                  <a:t>3000 K</a:t>
                </a:r>
                <a:endParaRPr lang="zh-CN" altLang="en-US" sz="1600" b="1" baseline="30000" dirty="0">
                  <a:solidFill>
                    <a:srgbClr val="9900FF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6966" y="3747156"/>
                <a:ext cx="1604850" cy="375334"/>
              </a:xfrm>
              <a:prstGeom prst="rect">
                <a:avLst/>
              </a:prstGeom>
              <a:blipFill rotWithShape="0">
                <a:blip r:embed="rId3"/>
                <a:stretch>
                  <a:fillRect t="-1639" b="-147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内容占位符 2"/>
          <p:cNvSpPr>
            <a:spLocks noGrp="1" noChangeArrowheads="1"/>
          </p:cNvSpPr>
          <p:nvPr>
            <p:ph sz="quarter" idx="1"/>
          </p:nvPr>
        </p:nvSpPr>
        <p:spPr>
          <a:xfrm>
            <a:off x="181900" y="864650"/>
            <a:ext cx="11811083" cy="2198329"/>
          </a:xfrm>
          <a:ln>
            <a:noFill/>
          </a:ln>
        </p:spPr>
        <p:txBody>
          <a:bodyPr lIns="121917" tIns="60958" rIns="121917" bIns="60958">
            <a:noAutofit/>
          </a:bodyPr>
          <a:lstStyle/>
          <a:p>
            <a:pPr marL="342900" indent="-342900" algn="just">
              <a:lnSpc>
                <a:spcPct val="180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en-US" altLang="zh-CN" sz="2200" spc="0" dirty="0">
                <a:solidFill>
                  <a:srgbClr val="1102CE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Key issues</a:t>
            </a:r>
            <a:r>
              <a:rPr lang="en-US" altLang="zh-CN" b="0" spc="0" dirty="0">
                <a:solidFill>
                  <a:srgbClr val="1102CE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: </a:t>
            </a:r>
            <a:r>
              <a:rPr lang="en-US" altLang="zh-CN" sz="1800" b="0" spc="0" dirty="0">
                <a:solidFill>
                  <a:schemeClr val="tx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(1) The injection energy increases from 80MeV to 300MeV and beam intensity increases 5 times</a:t>
            </a:r>
          </a:p>
          <a:p>
            <a:pPr marL="342900" indent="-342900" algn="just">
              <a:lnSpc>
                <a:spcPct val="180000"/>
              </a:lnSpc>
              <a:spcAft>
                <a:spcPts val="0"/>
              </a:spcAft>
            </a:pPr>
            <a:r>
              <a:rPr lang="en-US" altLang="zh-CN" sz="1800" b="0" spc="0" dirty="0">
                <a:solidFill>
                  <a:schemeClr val="tx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                              (2) The peak temperature of the stripping foil is too high (approaches or exceeds its melting point)</a:t>
            </a:r>
          </a:p>
          <a:p>
            <a:pPr marL="342900" indent="-342900" algn="just">
              <a:lnSpc>
                <a:spcPct val="18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1800" b="0" spc="0" dirty="0">
                <a:solidFill>
                  <a:schemeClr val="tx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                              (3) The beam dynamics is greatly affected by the edge focusing effect of horizontal chicane bump</a:t>
            </a:r>
          </a:p>
          <a:p>
            <a:pPr marL="342900" indent="-342900" algn="just">
              <a:lnSpc>
                <a:spcPct val="180000"/>
              </a:lnSpc>
              <a:spcAft>
                <a:spcPts val="0"/>
              </a:spcAft>
            </a:pPr>
            <a:r>
              <a:rPr lang="en-US" altLang="zh-CN" sz="1800" b="0" spc="0" dirty="0">
                <a:solidFill>
                  <a:schemeClr val="tx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                              (4) The single fixed painting method may not be suitable for the future operational scenarios 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87" y="3619979"/>
            <a:ext cx="4381706" cy="269604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871859" y="3062979"/>
            <a:ext cx="3121124" cy="2024247"/>
          </a:xfrm>
          <a:prstGeom prst="rect">
            <a:avLst/>
          </a:prstGeom>
        </p:spPr>
      </p:pic>
      <p:pic>
        <p:nvPicPr>
          <p:cNvPr id="11" name="图片 10" descr="边缘聚焦效应对全环轨道影响-n.png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761721" y="5091359"/>
            <a:ext cx="3247505" cy="1766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29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E1E2F5C-D5D4-41EC-9D30-D76B6F2E1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860" y="199785"/>
            <a:ext cx="8451348" cy="649501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New painting injection method</a:t>
            </a:r>
            <a:endParaRPr lang="zh-CN" altLang="en-US" sz="2800" dirty="0"/>
          </a:p>
        </p:txBody>
      </p:sp>
      <p:sp>
        <p:nvSpPr>
          <p:cNvPr id="11" name="内容占位符 2"/>
          <p:cNvSpPr txBox="1">
            <a:spLocks noChangeArrowheads="1"/>
          </p:cNvSpPr>
          <p:nvPr/>
        </p:nvSpPr>
        <p:spPr>
          <a:xfrm>
            <a:off x="6008915" y="1005105"/>
            <a:ext cx="5983976" cy="1927226"/>
          </a:xfrm>
          <a:prstGeom prst="rect">
            <a:avLst/>
          </a:prstGeom>
        </p:spPr>
        <p:txBody>
          <a:bodyPr lIns="121917" tIns="60959" rIns="121917" bIns="60959"/>
          <a:lstStyle/>
          <a:p>
            <a:pPr marL="457178" indent="-457178" algn="just">
              <a:lnSpc>
                <a:spcPct val="140000"/>
              </a:lnSpc>
              <a:buSzPct val="70000"/>
              <a:buFont typeface="Wingdings" panose="05000000000000000000" pitchFamily="2" charset="2"/>
              <a:buChar char="u"/>
            </a:pPr>
            <a:r>
              <a:rPr lang="en-US" altLang="zh-CN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Idea</a:t>
            </a:r>
            <a:r>
              <a:rPr lang="en-US" altLang="zh-CN" b="1" kern="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: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chicane bump and horizontal painting bump are combined into one bump which make the chicane bump "move“. The horizontal painting is performed by using the position and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angle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scanning at the same time </a:t>
            </a:r>
            <a:endParaRPr lang="zh-CN" altLang="en-US" b="1" u="sng" kern="0" dirty="0">
              <a:solidFill>
                <a:srgbClr val="C0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22312"/>
            <a:ext cx="5669280" cy="3335688"/>
          </a:xfrm>
          <a:prstGeom prst="rect">
            <a:avLst/>
          </a:prstGeom>
        </p:spPr>
      </p:pic>
      <p:sp>
        <p:nvSpPr>
          <p:cNvPr id="7" name="内容占位符 2"/>
          <p:cNvSpPr txBox="1"/>
          <p:nvPr/>
        </p:nvSpPr>
        <p:spPr bwMode="auto">
          <a:xfrm>
            <a:off x="6008916" y="3681699"/>
            <a:ext cx="6092066" cy="311702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21917" tIns="60959" rIns="121917" bIns="60959" numCol="1" anchor="t" anchorCtr="0" compatLnSpc="1">
            <a:noAutofit/>
          </a:bodyPr>
          <a:lstStyle/>
          <a:p>
            <a:pPr marL="360000" indent="-285750" algn="just" eaLnBrk="0" hangingPunct="0">
              <a:lnSpc>
                <a:spcPct val="125000"/>
              </a:lnSpc>
              <a:spcAft>
                <a:spcPts val="1200"/>
              </a:spcAft>
              <a:buClr>
                <a:srgbClr val="C00000"/>
              </a:buClr>
              <a:buSzPct val="100000"/>
              <a:buFont typeface="Wingdings" panose="05000000000000000000" pitchFamily="2" charset="2"/>
              <a:buChar char="ü"/>
              <a:defRPr/>
            </a:pPr>
            <a:r>
              <a:rPr lang="en-US" altLang="zh-CN" sz="1700" dirty="0"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Foil peak temperature can be greatly reduced </a:t>
            </a:r>
          </a:p>
          <a:p>
            <a:pPr marL="360000" indent="-285750" algn="just" eaLnBrk="0" hangingPunct="0">
              <a:lnSpc>
                <a:spcPct val="125000"/>
              </a:lnSpc>
              <a:spcAft>
                <a:spcPts val="1200"/>
              </a:spcAft>
              <a:buClr>
                <a:srgbClr val="C00000"/>
              </a:buClr>
              <a:buSzPct val="100000"/>
              <a:buFont typeface="Wingdings" panose="05000000000000000000" pitchFamily="2" charset="2"/>
              <a:buChar char="ü"/>
              <a:defRPr/>
            </a:pPr>
            <a:r>
              <a:rPr lang="en-US" altLang="zh-CN" sz="1700" dirty="0"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Both correlated and anti-correlated painting can be performed</a:t>
            </a:r>
          </a:p>
          <a:p>
            <a:pPr marL="360000" indent="-285750" algn="just" eaLnBrk="0" hangingPunct="0">
              <a:lnSpc>
                <a:spcPct val="125000"/>
              </a:lnSpc>
              <a:spcAft>
                <a:spcPts val="1200"/>
              </a:spcAft>
              <a:buClr>
                <a:srgbClr val="C00000"/>
              </a:buClr>
              <a:buSzPct val="100000"/>
              <a:buFont typeface="Wingdings" panose="05000000000000000000" pitchFamily="2" charset="2"/>
              <a:buChar char="ü"/>
              <a:defRPr/>
            </a:pPr>
            <a:r>
              <a:rPr lang="en-US" altLang="zh-CN" sz="1700" dirty="0"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The edge focusing effect of bump magnets is greatly reduced</a:t>
            </a:r>
          </a:p>
          <a:p>
            <a:pPr marL="360000" indent="-285750" algn="just" eaLnBrk="0" hangingPunct="0">
              <a:lnSpc>
                <a:spcPct val="125000"/>
              </a:lnSpc>
              <a:spcAft>
                <a:spcPts val="1200"/>
              </a:spcAft>
              <a:buClr>
                <a:srgbClr val="C00000"/>
              </a:buClr>
              <a:buSzPct val="100000"/>
              <a:buFont typeface="Wingdings" panose="05000000000000000000" pitchFamily="2" charset="2"/>
              <a:buChar char="ü"/>
              <a:defRPr/>
            </a:pPr>
            <a:r>
              <a:rPr lang="en-US" altLang="zh-CN" sz="1700" dirty="0"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The difficulty of large aperture near the injection point required by </a:t>
            </a:r>
            <a:r>
              <a:rPr lang="en-US" altLang="zh-CN" sz="1700" dirty="0" smtClean="0"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angle </a:t>
            </a:r>
            <a:r>
              <a:rPr lang="en-US" altLang="zh-CN" sz="1700" dirty="0"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scanning is solved </a:t>
            </a:r>
          </a:p>
          <a:p>
            <a:pPr marL="360000" indent="-285750" algn="just" eaLnBrk="0" hangingPunct="0">
              <a:lnSpc>
                <a:spcPct val="125000"/>
              </a:lnSpc>
              <a:spcAft>
                <a:spcPts val="1200"/>
              </a:spcAft>
              <a:buClr>
                <a:srgbClr val="C00000"/>
              </a:buClr>
              <a:buSzPct val="100000"/>
              <a:buFont typeface="Wingdings" panose="05000000000000000000" pitchFamily="2" charset="2"/>
              <a:buChar char="ü"/>
              <a:defRPr/>
            </a:pPr>
            <a:r>
              <a:rPr lang="en-US" altLang="zh-CN" sz="1700" dirty="0"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It saves a set of bump magnets and is easier to optimize the layout of the injection system</a:t>
            </a:r>
          </a:p>
        </p:txBody>
      </p:sp>
      <p:sp>
        <p:nvSpPr>
          <p:cNvPr id="8" name="内容占位符 2"/>
          <p:cNvSpPr txBox="1">
            <a:spLocks noChangeArrowheads="1"/>
          </p:cNvSpPr>
          <p:nvPr/>
        </p:nvSpPr>
        <p:spPr>
          <a:xfrm>
            <a:off x="6008915" y="3169971"/>
            <a:ext cx="3162651" cy="511728"/>
          </a:xfrm>
          <a:prstGeom prst="rect">
            <a:avLst/>
          </a:prstGeom>
        </p:spPr>
        <p:txBody>
          <a:bodyPr lIns="121917" tIns="60959" rIns="121917" bIns="60959"/>
          <a:lstStyle/>
          <a:p>
            <a:pPr marL="457178" indent="-457178" algn="just">
              <a:lnSpc>
                <a:spcPct val="140000"/>
              </a:lnSpc>
              <a:buSzPct val="70000"/>
              <a:buFont typeface="Wingdings" panose="05000000000000000000" pitchFamily="2" charset="2"/>
              <a:buChar char="u"/>
            </a:pPr>
            <a:r>
              <a:rPr lang="en-US" altLang="zh-CN" sz="1867" b="1" u="sng" kern="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Advantages:</a:t>
            </a:r>
            <a:endParaRPr lang="zh-CN" altLang="en-US" sz="1867" b="1" u="sng" kern="0" dirty="0">
              <a:solidFill>
                <a:srgbClr val="C0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2" name="灯片编号占位符 3">
            <a:extLst>
              <a:ext uri="{FF2B5EF4-FFF2-40B4-BE49-F238E27FC236}">
                <a16:creationId xmlns="" xmlns:a16="http://schemas.microsoft.com/office/drawing/2014/main" id="{179BBB18-20A0-362F-3BDA-881B11F5AECF}"/>
              </a:ext>
            </a:extLst>
          </p:cNvPr>
          <p:cNvSpPr txBox="1">
            <a:spLocks/>
          </p:cNvSpPr>
          <p:nvPr/>
        </p:nvSpPr>
        <p:spPr>
          <a:xfrm>
            <a:off x="11819956" y="6463674"/>
            <a:ext cx="372044" cy="316800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altLang="zh-CN" sz="1200" dirty="0" smtClean="0">
                <a:solidFill>
                  <a:prstClr val="black">
                    <a:tint val="75000"/>
                  </a:prstClr>
                </a:solidFill>
                <a:latin typeface="等线"/>
                <a:ea typeface="等线" panose="02010600030101010101" pitchFamily="2" charset="-122"/>
              </a:rPr>
              <a:t>27</a:t>
            </a:r>
            <a:endParaRPr lang="zh-CN" altLang="en-US" sz="1200" dirty="0">
              <a:solidFill>
                <a:prstClr val="black">
                  <a:tint val="75000"/>
                </a:prstClr>
              </a:solidFill>
              <a:latin typeface="等线"/>
              <a:ea typeface="等线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" y="1086927"/>
            <a:ext cx="5955575" cy="1932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6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>
            <a:extLst>
              <a:ext uri="{FF2B5EF4-FFF2-40B4-BE49-F238E27FC236}">
                <a16:creationId xmlns="" xmlns:a16="http://schemas.microsoft.com/office/drawing/2014/main" id="{CE1E2F5C-D5D4-41EC-9D30-D76B6F2E1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2479" y="245428"/>
            <a:ext cx="10372421" cy="511185"/>
          </a:xfrm>
        </p:spPr>
        <p:txBody>
          <a:bodyPr>
            <a:noAutofit/>
          </a:bodyPr>
          <a:lstStyle/>
          <a:p>
            <a:r>
              <a:rPr lang="en-US" altLang="zh-CN" sz="2800" dirty="0"/>
              <a:t>Upgrade of the injection system</a:t>
            </a:r>
            <a:endParaRPr lang="zh-CN" altLang="en-US" sz="2800" dirty="0"/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7B7FBF27-70F2-46BC-9511-D6042E46164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9754" y="921769"/>
            <a:ext cx="4530846" cy="2956951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1A37BCEC-8CDB-434F-9A9B-AD39EB2DF5A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29300" y="1113422"/>
            <a:ext cx="6362700" cy="2731252"/>
          </a:xfrm>
          <a:prstGeom prst="rect">
            <a:avLst/>
          </a:prstGeom>
        </p:spPr>
      </p:pic>
      <p:pic>
        <p:nvPicPr>
          <p:cNvPr id="7" name="Picture 3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4021" y="3927496"/>
            <a:ext cx="3600760" cy="2368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814481" y="6387457"/>
            <a:ext cx="2490785" cy="428818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  <a:alpha val="100000"/>
                </a:schemeClr>
              </a:gs>
              <a:gs pos="74000">
                <a:schemeClr val="accent1">
                  <a:alpha val="100000"/>
                </a:schemeClr>
              </a:gs>
              <a:gs pos="83000">
                <a:schemeClr val="accent1">
                  <a:alpha val="100000"/>
                </a:schemeClr>
              </a:gs>
              <a:gs pos="100000">
                <a:schemeClr val="accent1">
                  <a:alpha val="100000"/>
                </a:schemeClr>
              </a:gs>
            </a:gsLst>
            <a:lin ang="1890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lIns="144000" rtlCol="0" anchor="ctr"/>
          <a:lstStyle/>
          <a:p>
            <a:pPr algn="ctr"/>
            <a:r>
              <a:rPr lang="en-US" altLang="zh-CN" sz="2400" b="1" spc="100" dirty="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rPr>
              <a:t>CSNS Injection</a:t>
            </a:r>
            <a:endParaRPr lang="zh-CN" altLang="en-US" sz="2400" b="1" spc="100" dirty="0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1" name="矩形 10"/>
          <p:cNvSpPr/>
          <p:nvPr>
            <p:custDataLst>
              <p:tags r:id="rId3"/>
            </p:custDataLst>
          </p:nvPr>
        </p:nvSpPr>
        <p:spPr>
          <a:xfrm>
            <a:off x="5071825" y="6387457"/>
            <a:ext cx="2490785" cy="428818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100000"/>
                </a:schemeClr>
              </a:gs>
              <a:gs pos="74000">
                <a:schemeClr val="accent2">
                  <a:alpha val="100000"/>
                </a:schemeClr>
              </a:gs>
              <a:gs pos="83000">
                <a:schemeClr val="accent2">
                  <a:alpha val="100000"/>
                </a:schemeClr>
              </a:gs>
              <a:gs pos="100000">
                <a:schemeClr val="accent2">
                  <a:alpha val="100000"/>
                </a:schemeClr>
              </a:gs>
            </a:gsLst>
            <a:lin ang="1890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lIns="144000" rtlCol="0" anchor="ctr"/>
          <a:lstStyle/>
          <a:p>
            <a:pPr algn="ctr"/>
            <a:r>
              <a:rPr lang="en-US" altLang="zh-CN" sz="2400" b="1" spc="100" dirty="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rPr>
              <a:t>Dismantling</a:t>
            </a:r>
            <a:endParaRPr lang="zh-CN" altLang="en-US" sz="2400" b="1" spc="100" dirty="0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2" name="矩形 11"/>
          <p:cNvSpPr/>
          <p:nvPr>
            <p:custDataLst>
              <p:tags r:id="rId4"/>
            </p:custDataLst>
          </p:nvPr>
        </p:nvSpPr>
        <p:spPr>
          <a:xfrm>
            <a:off x="8526005" y="6387457"/>
            <a:ext cx="3359144" cy="428819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  <a:alpha val="100000"/>
                </a:schemeClr>
              </a:gs>
              <a:gs pos="74000">
                <a:schemeClr val="accent1">
                  <a:alpha val="100000"/>
                </a:schemeClr>
              </a:gs>
              <a:gs pos="83000">
                <a:schemeClr val="accent1">
                  <a:alpha val="100000"/>
                </a:schemeClr>
              </a:gs>
              <a:gs pos="100000">
                <a:schemeClr val="accent1">
                  <a:alpha val="100000"/>
                </a:schemeClr>
              </a:gs>
            </a:gsLst>
            <a:lin ang="1890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lIns="144000" rtlCol="0" anchor="ctr"/>
          <a:lstStyle/>
          <a:p>
            <a:pPr algn="ctr"/>
            <a:r>
              <a:rPr lang="en-US" altLang="zh-CN" sz="2400" b="1" spc="100" dirty="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rPr>
              <a:t>CSNS-II Injection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480279" y="3906957"/>
            <a:ext cx="3475001" cy="2388856"/>
          </a:xfrm>
          <a:prstGeom prst="rect">
            <a:avLst/>
          </a:prstGeom>
        </p:spPr>
      </p:pic>
      <p:pic>
        <p:nvPicPr>
          <p:cNvPr id="14" name="图片 13" descr="C:/Users/ad/Desktop/新建文件夹/图片4.png图片4"/>
          <p:cNvPicPr>
            <a:picLocks noChangeAspect="1"/>
          </p:cNvPicPr>
          <p:nvPr/>
        </p:nvPicPr>
        <p:blipFill>
          <a:blip r:embed="rId11"/>
          <a:srcRect l="13453" r="13453"/>
          <a:stretch>
            <a:fillRect/>
          </a:stretch>
        </p:blipFill>
        <p:spPr>
          <a:xfrm>
            <a:off x="8591200" y="3895578"/>
            <a:ext cx="3228755" cy="2411614"/>
          </a:xfrm>
          <a:prstGeom prst="roundRect">
            <a:avLst>
              <a:gd name="adj" fmla="val 4263"/>
            </a:avLst>
          </a:prstGeom>
        </p:spPr>
      </p:pic>
      <p:sp>
        <p:nvSpPr>
          <p:cNvPr id="15" name="矩形 14"/>
          <p:cNvSpPr/>
          <p:nvPr>
            <p:custDataLst>
              <p:tags r:id="rId5"/>
            </p:custDataLst>
          </p:nvPr>
        </p:nvSpPr>
        <p:spPr>
          <a:xfrm>
            <a:off x="3887899" y="980053"/>
            <a:ext cx="3527700" cy="428818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  <a:alpha val="100000"/>
                </a:schemeClr>
              </a:gs>
              <a:gs pos="74000">
                <a:schemeClr val="accent1">
                  <a:alpha val="100000"/>
                </a:schemeClr>
              </a:gs>
              <a:gs pos="83000">
                <a:schemeClr val="accent1">
                  <a:alpha val="100000"/>
                </a:schemeClr>
              </a:gs>
              <a:gs pos="100000">
                <a:schemeClr val="accent1">
                  <a:alpha val="100000"/>
                </a:schemeClr>
              </a:gs>
            </a:gsLst>
            <a:lin ang="1890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lIns="144000" rtlCol="0" anchor="ctr"/>
          <a:lstStyle/>
          <a:p>
            <a:pPr algn="ctr"/>
            <a:r>
              <a:rPr lang="en-US" altLang="zh-CN" sz="2400" b="1" spc="100" dirty="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rPr>
              <a:t>Jun. 20-</a:t>
            </a:r>
            <a:r>
              <a:rPr lang="zh-CN" altLang="en-US" sz="2400" b="1" spc="100" dirty="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r>
              <a:rPr lang="en-US" altLang="zh-CN" sz="2400" b="1" spc="100" dirty="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rPr>
              <a:t>Aug.3</a:t>
            </a:r>
            <a:r>
              <a:rPr lang="zh-CN" altLang="en-US" sz="2400" b="1" spc="100" dirty="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rPr>
              <a:t>，</a:t>
            </a:r>
            <a:r>
              <a:rPr lang="en-US" altLang="zh-CN" sz="2400" b="1" spc="100" dirty="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rPr>
              <a:t>2025</a:t>
            </a:r>
            <a:endParaRPr lang="zh-CN" altLang="en-US" sz="2400" b="1" spc="100" dirty="0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673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E1E2F5C-D5D4-41EC-9D30-D76B6F2E1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740" y="118735"/>
            <a:ext cx="11300460" cy="730369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Beam commissioning results of new injection system</a:t>
            </a:r>
            <a:endParaRPr lang="zh-CN" altLang="en-US" sz="2800" dirty="0"/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BF7DEFE5-6515-4EA5-9C7B-1DDE0935AB0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5902" y="1331634"/>
            <a:ext cx="3907692" cy="1601156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46CE520B-4C29-4EAD-B674-2F0E83EED3A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4668" y="1355170"/>
            <a:ext cx="4027333" cy="1544509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C3DE7271-CB02-46FF-B2CE-2F6D0C0FD99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4212" y="2834837"/>
            <a:ext cx="3978034" cy="187181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5389E3FE-B28E-4A5A-A6C0-8326C352A63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5981" y="2823002"/>
            <a:ext cx="4056019" cy="1560924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F0FFB585-FA70-4F31-810E-9EF50CA0EA08}"/>
              </a:ext>
            </a:extLst>
          </p:cNvPr>
          <p:cNvSpPr txBox="1"/>
          <p:nvPr/>
        </p:nvSpPr>
        <p:spPr>
          <a:xfrm>
            <a:off x="3975902" y="926930"/>
            <a:ext cx="4083324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171">
              <a:defRPr/>
            </a:pPr>
            <a:r>
              <a:rPr lang="en-US" altLang="zh-CN" sz="1920" b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Before injection system upgrade</a:t>
            </a:r>
            <a:endParaRPr lang="zh-CN" altLang="en-US" sz="1920" b="1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31889163-42B1-4A71-8A74-639E652201F1}"/>
              </a:ext>
            </a:extLst>
          </p:cNvPr>
          <p:cNvSpPr txBox="1"/>
          <p:nvPr/>
        </p:nvSpPr>
        <p:spPr>
          <a:xfrm>
            <a:off x="7796507" y="932781"/>
            <a:ext cx="4432781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171">
              <a:defRPr/>
            </a:pPr>
            <a:r>
              <a:rPr lang="en-US" altLang="zh-CN" sz="1920" b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After injection system upgrade</a:t>
            </a:r>
            <a:endParaRPr lang="zh-CN" altLang="en-US" sz="1920" b="1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3" name="右箭头 7">
            <a:extLst>
              <a:ext uri="{FF2B5EF4-FFF2-40B4-BE49-F238E27FC236}">
                <a16:creationId xmlns="" xmlns:a16="http://schemas.microsoft.com/office/drawing/2014/main" id="{F844BDF7-5D26-4A8B-B97A-2524C08C407B}"/>
              </a:ext>
            </a:extLst>
          </p:cNvPr>
          <p:cNvSpPr/>
          <p:nvPr/>
        </p:nvSpPr>
        <p:spPr>
          <a:xfrm>
            <a:off x="7864551" y="1833209"/>
            <a:ext cx="401414" cy="324766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60"/>
          </a:p>
        </p:txBody>
      </p:sp>
      <p:sp>
        <p:nvSpPr>
          <p:cNvPr id="17" name="右箭头 7">
            <a:extLst>
              <a:ext uri="{FF2B5EF4-FFF2-40B4-BE49-F238E27FC236}">
                <a16:creationId xmlns="" xmlns:a16="http://schemas.microsoft.com/office/drawing/2014/main" id="{F844BDF7-5D26-4A8B-B97A-2524C08C407B}"/>
              </a:ext>
            </a:extLst>
          </p:cNvPr>
          <p:cNvSpPr/>
          <p:nvPr/>
        </p:nvSpPr>
        <p:spPr>
          <a:xfrm>
            <a:off x="7868164" y="3260497"/>
            <a:ext cx="401414" cy="324766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60"/>
          </a:p>
        </p:txBody>
      </p:sp>
      <p:sp>
        <p:nvSpPr>
          <p:cNvPr id="18" name="内容占位符 2"/>
          <p:cNvSpPr txBox="1">
            <a:spLocks noChangeArrowheads="1"/>
          </p:cNvSpPr>
          <p:nvPr/>
        </p:nvSpPr>
        <p:spPr bwMode="auto">
          <a:xfrm>
            <a:off x="49866" y="943514"/>
            <a:ext cx="3892264" cy="4171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80975" indent="-380975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feasibility of new injection system design scheme has been verified</a:t>
            </a:r>
          </a:p>
          <a:p>
            <a:pPr marL="380975" indent="-380975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foil peak temperature is significantly reduced, and its lifetime is greatly increased</a:t>
            </a:r>
          </a:p>
          <a:p>
            <a:pPr marL="380975" indent="-380975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injection beam loss and radiation dose are significantly reduced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422A0294-FA01-4455-BFF8-7676C29283A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86272" y="4409591"/>
            <a:ext cx="1411194" cy="2351548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317C2E9D-71BC-46EC-A8F5-B13A5BC4EED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17469" y="4662439"/>
            <a:ext cx="3160240" cy="2155045"/>
          </a:xfrm>
          <a:prstGeom prst="rect">
            <a:avLst/>
          </a:prstGeom>
        </p:spPr>
      </p:pic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792F4F79-CCC9-40CB-A798-B60DD5FCDF80}"/>
              </a:ext>
            </a:extLst>
          </p:cNvPr>
          <p:cNvSpPr txBox="1"/>
          <p:nvPr/>
        </p:nvSpPr>
        <p:spPr>
          <a:xfrm>
            <a:off x="5318753" y="6109308"/>
            <a:ext cx="1084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1718K</a:t>
            </a:r>
            <a:endParaRPr lang="zh-CN" altLang="en-US" b="1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2579B684-251B-4CE8-843F-16ED4465D1D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19915" y="4700803"/>
            <a:ext cx="3160240" cy="2060335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9C97DA4E-D280-4EFF-99F7-FF21E9DFA55D}"/>
              </a:ext>
            </a:extLst>
          </p:cNvPr>
          <p:cNvSpPr txBox="1"/>
          <p:nvPr/>
        </p:nvSpPr>
        <p:spPr>
          <a:xfrm>
            <a:off x="8667242" y="6151939"/>
            <a:ext cx="1084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758K</a:t>
            </a:r>
            <a:endParaRPr lang="zh-CN" altLang="en-US" b="1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0" name="右箭头 7">
            <a:extLst>
              <a:ext uri="{FF2B5EF4-FFF2-40B4-BE49-F238E27FC236}">
                <a16:creationId xmlns="" xmlns:a16="http://schemas.microsoft.com/office/drawing/2014/main" id="{F78F7BF0-BB23-44F7-8BB8-2E322A861A20}"/>
              </a:ext>
            </a:extLst>
          </p:cNvPr>
          <p:cNvSpPr/>
          <p:nvPr/>
        </p:nvSpPr>
        <p:spPr>
          <a:xfrm>
            <a:off x="7021332" y="5537012"/>
            <a:ext cx="401414" cy="324766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2A9F299A-E68C-460E-9469-C7E03FB2C15F}"/>
              </a:ext>
            </a:extLst>
          </p:cNvPr>
          <p:cNvSpPr txBox="1"/>
          <p:nvPr/>
        </p:nvSpPr>
        <p:spPr>
          <a:xfrm>
            <a:off x="4207175" y="4722188"/>
            <a:ext cx="32374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Old painting method</a:t>
            </a:r>
            <a:endParaRPr lang="zh-CN" altLang="en-US" sz="1400" b="1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D0036A30-D187-43CB-9BFD-4537C62E58E7}"/>
              </a:ext>
            </a:extLst>
          </p:cNvPr>
          <p:cNvSpPr txBox="1"/>
          <p:nvPr/>
        </p:nvSpPr>
        <p:spPr>
          <a:xfrm>
            <a:off x="7822326" y="4789596"/>
            <a:ext cx="3016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New painting method</a:t>
            </a:r>
            <a:endParaRPr lang="zh-CN" altLang="en-US" sz="1400" b="1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5" name="表格 11">
            <a:extLst>
              <a:ext uri="{FF2B5EF4-FFF2-40B4-BE49-F238E27FC236}">
                <a16:creationId xmlns="" xmlns:a16="http://schemas.microsoft.com/office/drawing/2014/main" id="{347C1BCD-7E9E-43AD-99FE-D22BE2CF70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8467231"/>
              </p:ext>
            </p:extLst>
          </p:nvPr>
        </p:nvGraphicFramePr>
        <p:xfrm>
          <a:off x="230059" y="5400315"/>
          <a:ext cx="3679822" cy="12807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46236">
                  <a:extLst>
                    <a:ext uri="{9D8B030D-6E8A-4147-A177-3AD203B41FA5}">
                      <a16:colId xmlns="" xmlns:a16="http://schemas.microsoft.com/office/drawing/2014/main" val="2838485658"/>
                    </a:ext>
                  </a:extLst>
                </a:gridCol>
                <a:gridCol w="1833586">
                  <a:extLst>
                    <a:ext uri="{9D8B030D-6E8A-4147-A177-3AD203B41FA5}">
                      <a16:colId xmlns="" xmlns:a16="http://schemas.microsoft.com/office/drawing/2014/main" val="1669513003"/>
                    </a:ext>
                  </a:extLst>
                </a:gridCol>
              </a:tblGrid>
              <a:tr h="361188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9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Stripping foil</a:t>
                      </a:r>
                      <a:endParaRPr lang="zh-CN" altLang="en-US" sz="19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Foil lifetime</a:t>
                      </a:r>
                      <a:endParaRPr lang="zh-CN" altLang="en-US" sz="1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="" xmlns:a16="http://schemas.microsoft.com/office/drawing/2014/main" val="3008406174"/>
                  </a:ext>
                </a:extLst>
              </a:tr>
              <a:tr h="36118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Before upgrade</a:t>
                      </a:r>
                      <a:endParaRPr lang="zh-CN" altLang="en-US" sz="19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~ 3 weeks</a:t>
                      </a:r>
                      <a:endParaRPr lang="zh-CN" altLang="en-US" sz="1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="" xmlns:a16="http://schemas.microsoft.com/office/drawing/2014/main" val="3677242925"/>
                  </a:ext>
                </a:extLst>
              </a:tr>
              <a:tr h="55835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After upgrade</a:t>
                      </a:r>
                      <a:endParaRPr lang="zh-CN" altLang="en-US" sz="19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9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 4 </a:t>
                      </a:r>
                      <a:r>
                        <a:rPr lang="en-US" altLang="zh-CN" sz="1900" b="1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months</a:t>
                      </a:r>
                      <a:endParaRPr lang="zh-CN" altLang="en-US" sz="1900" b="1" dirty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="" xmlns:a16="http://schemas.microsoft.com/office/drawing/2014/main" val="31437322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670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3">
            <a:extLst>
              <a:ext uri="{FF2B5EF4-FFF2-40B4-BE49-F238E27FC236}">
                <a16:creationId xmlns="" xmlns:a16="http://schemas.microsoft.com/office/drawing/2014/main" id="{179BBB18-20A0-362F-3BDA-881B11F5AECF}"/>
              </a:ext>
            </a:extLst>
          </p:cNvPr>
          <p:cNvSpPr txBox="1">
            <a:spLocks/>
          </p:cNvSpPr>
          <p:nvPr/>
        </p:nvSpPr>
        <p:spPr>
          <a:xfrm>
            <a:off x="11796550" y="6483426"/>
            <a:ext cx="372044" cy="316800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BCDE6B0A-5825-4D48-8CD3-1BEAC8DEDC86}" type="slidenum">
              <a:rPr lang="zh-CN" altLang="en-US" sz="1200" smtClean="0">
                <a:solidFill>
                  <a:prstClr val="black">
                    <a:tint val="75000"/>
                  </a:prstClr>
                </a:solidFill>
                <a:latin typeface="等线"/>
                <a:ea typeface="等线" panose="02010600030101010101" pitchFamily="2" charset="-122"/>
              </a:rPr>
              <a:pPr algn="r">
                <a:defRPr/>
              </a:pPr>
              <a:t>3</a:t>
            </a:fld>
            <a:endParaRPr lang="zh-CN" altLang="en-US" sz="1200" dirty="0">
              <a:solidFill>
                <a:prstClr val="black">
                  <a:tint val="75000"/>
                </a:prstClr>
              </a:solidFill>
              <a:latin typeface="等线"/>
              <a:ea typeface="等线" panose="02010600030101010101" pitchFamily="2" charset="-122"/>
            </a:endParaRPr>
          </a:p>
        </p:txBody>
      </p:sp>
      <p:sp>
        <p:nvSpPr>
          <p:cNvPr id="4" name="标题 1">
            <a:extLst>
              <a:ext uri="{FF2B5EF4-FFF2-40B4-BE49-F238E27FC236}">
                <a16:creationId xmlns="" xmlns:a16="http://schemas.microsoft.com/office/drawing/2014/main" id="{CE1E2F5C-D5D4-41EC-9D30-D76B6F2E1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764" y="213274"/>
            <a:ext cx="8287789" cy="575938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I. Introduction</a:t>
            </a:r>
            <a:endParaRPr lang="zh-CN" altLang="en-US" sz="2800" dirty="0"/>
          </a:p>
        </p:txBody>
      </p:sp>
      <p:pic>
        <p:nvPicPr>
          <p:cNvPr id="7" name="图片 3" descr="CSNS-f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514" y="3928546"/>
            <a:ext cx="5143537" cy="281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834031" y="5071555"/>
            <a:ext cx="9733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rgbClr val="5F29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CSNS</a:t>
            </a:r>
            <a:endParaRPr lang="zh-CN" altLang="en-US" sz="2400" b="1" dirty="0">
              <a:solidFill>
                <a:srgbClr val="5F298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67804" y="3928546"/>
            <a:ext cx="5334037" cy="2767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8549071" y="5166806"/>
            <a:ext cx="13163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rgbClr val="5F29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CSNS-II</a:t>
            </a:r>
            <a:endParaRPr lang="zh-CN" altLang="en-US" sz="2400" b="1" dirty="0">
              <a:solidFill>
                <a:srgbClr val="5F298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内容占位符 2"/>
          <p:cNvSpPr txBox="1">
            <a:spLocks/>
          </p:cNvSpPr>
          <p:nvPr/>
        </p:nvSpPr>
        <p:spPr bwMode="auto">
          <a:xfrm>
            <a:off x="252806" y="1108784"/>
            <a:ext cx="11829996" cy="281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>
            <a:noAutofit/>
          </a:bodyPr>
          <a:lstStyle>
            <a:lvl1pPr marL="342900" indent="-342900" algn="l" rtl="0" eaLnBrk="0" fontAlgn="base" hangingPunct="0">
              <a:spcBef>
                <a:spcPct val="10000"/>
              </a:spcBef>
              <a:spcAft>
                <a:spcPct val="30000"/>
              </a:spcAft>
              <a:buSzPct val="70000"/>
              <a:buFont typeface="Wingdings" panose="05000000000000000000" pitchFamily="2" charset="2"/>
              <a:buChar char="u"/>
              <a:defRPr sz="2600" b="1">
                <a:solidFill>
                  <a:srgbClr val="000099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rgbClr val="0099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panose="02010600030101010101" pitchFamily="2" charset="-122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panose="02010600030101010101" pitchFamily="2" charset="-122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panose="02010600030101010101" pitchFamily="2" charset="-122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  <a:spcAft>
                <a:spcPts val="267"/>
              </a:spcAft>
              <a:buClr>
                <a:srgbClr val="C00000"/>
              </a:buClr>
              <a:buSzPct val="100000"/>
              <a:buFont typeface="Wingdings" panose="05000000000000000000" pitchFamily="2" charset="2"/>
              <a:buChar char="Ø"/>
            </a:pPr>
            <a:r>
              <a:rPr kumimoji="1" lang="en-US" altLang="zh-CN" sz="2000" b="0" kern="0" dirty="0">
                <a:solidFill>
                  <a:schemeClr val="tx1"/>
                </a:solidFill>
                <a:latin typeface="Times New Roman"/>
                <a:cs typeface="Times New Roman"/>
              </a:rPr>
              <a:t>The CSNS facility consists of an 80 MeV H</a:t>
            </a:r>
            <a:r>
              <a:rPr kumimoji="1" lang="en-US" altLang="zh-CN" sz="2000" b="0" kern="0" baseline="30000" dirty="0">
                <a:solidFill>
                  <a:schemeClr val="tx1"/>
                </a:solidFill>
                <a:latin typeface="Times New Roman"/>
                <a:cs typeface="Times New Roman"/>
              </a:rPr>
              <a:t>-</a:t>
            </a:r>
            <a:r>
              <a:rPr kumimoji="1" lang="en-US" altLang="zh-CN" sz="2000" b="0" kern="0" dirty="0">
                <a:solidFill>
                  <a:schemeClr val="tx1"/>
                </a:solidFill>
                <a:latin typeface="Times New Roman"/>
                <a:cs typeface="Times New Roman"/>
              </a:rPr>
              <a:t> Linac, a 1.6 GeV RCS,  two beam transport lines, a target station, and several instruments </a:t>
            </a:r>
          </a:p>
          <a:p>
            <a:pPr algn="just">
              <a:lnSpc>
                <a:spcPct val="130000"/>
              </a:lnSpc>
              <a:spcAft>
                <a:spcPts val="400"/>
              </a:spcAft>
              <a:buClr>
                <a:srgbClr val="C00000"/>
              </a:buClr>
              <a:buSzPct val="100000"/>
              <a:buFont typeface="Wingdings" pitchFamily="2" charset="2"/>
              <a:buChar char="Ø"/>
            </a:pPr>
            <a:r>
              <a:rPr kumimoji="1" lang="en-GB" altLang="zh-CN" sz="2000" b="0" kern="0" dirty="0">
                <a:solidFill>
                  <a:schemeClr val="tx1"/>
                </a:solidFill>
                <a:latin typeface="Times New Roman"/>
                <a:cs typeface="Times New Roman"/>
              </a:rPr>
              <a:t>The design goal of beam power on the target for the CSNS is 100 kW which has been achieved in Feb. 2020</a:t>
            </a:r>
            <a:endParaRPr kumimoji="1" lang="en-US" altLang="zh-CN" sz="2000" b="0" kern="0" dirty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algn="just">
              <a:lnSpc>
                <a:spcPct val="130000"/>
              </a:lnSpc>
              <a:spcAft>
                <a:spcPts val="400"/>
              </a:spcAft>
              <a:buClr>
                <a:srgbClr val="C00000"/>
              </a:buClr>
              <a:buSzPct val="100000"/>
              <a:buFont typeface="Wingdings" pitchFamily="2" charset="2"/>
              <a:buChar char="Ø"/>
            </a:pPr>
            <a:r>
              <a:rPr kumimoji="1" lang="en-US" altLang="zh-CN" sz="2000" b="0" kern="0" dirty="0">
                <a:solidFill>
                  <a:schemeClr val="tx1"/>
                </a:solidFill>
                <a:latin typeface="Times New Roman"/>
                <a:cs typeface="Times New Roman"/>
              </a:rPr>
              <a:t>Main goal of CSNS-II: increase the beam power on the target to 500 kW</a:t>
            </a:r>
          </a:p>
          <a:p>
            <a:pPr algn="just">
              <a:lnSpc>
                <a:spcPct val="130000"/>
              </a:lnSpc>
              <a:spcAft>
                <a:spcPts val="400"/>
              </a:spcAft>
              <a:buClr>
                <a:srgbClr val="C00000"/>
              </a:buClr>
              <a:buSzPct val="100000"/>
              <a:buFont typeface="Wingdings" pitchFamily="2" charset="2"/>
              <a:buChar char="Ø"/>
            </a:pPr>
            <a:r>
              <a:rPr kumimoji="1" lang="en-US" altLang="zh-CN" sz="2000" b="0" kern="0" dirty="0">
                <a:solidFill>
                  <a:schemeClr val="tx1"/>
                </a:solidFill>
                <a:latin typeface="Times New Roman"/>
                <a:cs typeface="Times New Roman"/>
              </a:rPr>
              <a:t>Main contents of CSNS-II accelerator upgrade: Linac upgrade; injection system upgrade; three dual harmonic cavity would be added to the RCS</a:t>
            </a:r>
          </a:p>
          <a:p>
            <a:pPr algn="just">
              <a:lnSpc>
                <a:spcPct val="120000"/>
              </a:lnSpc>
              <a:spcAft>
                <a:spcPts val="267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endParaRPr kumimoji="1" lang="en-US" altLang="zh-CN" sz="1800" b="0" kern="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6364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标题 1">
            <a:extLst>
              <a:ext uri="{FF2B5EF4-FFF2-40B4-BE49-F238E27FC236}">
                <a16:creationId xmlns="" xmlns:a16="http://schemas.microsoft.com/office/drawing/2014/main" id="{8437DE5F-5B21-0AF3-4C83-D4D2B83E4A3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51736" y="191201"/>
            <a:ext cx="10080242" cy="576263"/>
          </a:xfrm>
        </p:spPr>
        <p:txBody>
          <a:bodyPr/>
          <a:lstStyle/>
          <a:p>
            <a:r>
              <a:rPr lang="en-US" altLang="zh-CN" sz="28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3.2 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Longitudinal dynamics</a:t>
            </a:r>
            <a:endParaRPr lang="zh-CN" altLang="en-US" sz="28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1" name="TextBox 1">
            <a:extLst>
              <a:ext uri="{FF2B5EF4-FFF2-40B4-BE49-F238E27FC236}">
                <a16:creationId xmlns="" xmlns:a16="http://schemas.microsoft.com/office/drawing/2014/main" id="{BF430E90-5BA8-5647-91A7-7422BC1A2A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828" y="924486"/>
            <a:ext cx="1144261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>
            <a:lvl1pPr>
              <a:spcBef>
                <a:spcPct val="20000"/>
              </a:spcBef>
              <a:buClr>
                <a:srgbClr val="1679BA"/>
              </a:buClr>
              <a:buFont typeface="Wingdings" pitchFamily="2" charset="2"/>
              <a:buChar char="Ø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 algn="just">
              <a:lnSpc>
                <a:spcPct val="150000"/>
              </a:lnSpc>
              <a:spcBef>
                <a:spcPct val="0"/>
              </a:spcBef>
              <a:buClrTx/>
            </a:pPr>
            <a:r>
              <a:rPr lang="en-US" altLang="zh-CN" sz="2000" b="0" dirty="0">
                <a:ea typeface="微软雅黑" pitchFamily="34" charset="-122"/>
                <a:cs typeface="Times New Roman" panose="02020603050405020304" pitchFamily="18" charset="0"/>
              </a:rPr>
              <a:t>When the injection energy increases from 80MeV to 300MeV and beam intensity increases 5 times, the longitudinal dynamics need to be optimized</a:t>
            </a:r>
          </a:p>
        </p:txBody>
      </p:sp>
      <p:sp>
        <p:nvSpPr>
          <p:cNvPr id="28" name="TextBox 1">
            <a:extLst>
              <a:ext uri="{FF2B5EF4-FFF2-40B4-BE49-F238E27FC236}">
                <a16:creationId xmlns="" xmlns:a16="http://schemas.microsoft.com/office/drawing/2014/main" id="{BF430E90-5BA8-5647-91A7-7422BC1A2A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4042" y="1884814"/>
            <a:ext cx="9555630" cy="1079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>
            <a:lvl1pPr>
              <a:spcBef>
                <a:spcPct val="20000"/>
              </a:spcBef>
              <a:buClr>
                <a:srgbClr val="1679BA"/>
              </a:buClr>
              <a:buFont typeface="Wingdings" pitchFamily="2" charset="2"/>
              <a:buChar char="Ø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 algn="just">
              <a:lnSpc>
                <a:spcPct val="150000"/>
              </a:lnSpc>
              <a:spcBef>
                <a:spcPct val="0"/>
              </a:spcBef>
              <a:spcAft>
                <a:spcPts val="500"/>
              </a:spcAft>
              <a:buClrTx/>
              <a:buFont typeface="Wingdings" panose="05000000000000000000" pitchFamily="2" charset="2"/>
              <a:buChar char="ü"/>
            </a:pPr>
            <a:r>
              <a:rPr lang="en-US" altLang="zh-CN" sz="2000" b="0" dirty="0"/>
              <a:t>Longitudinal parameter optimization during the beam injection </a:t>
            </a:r>
          </a:p>
          <a:p>
            <a:pPr marL="342900" indent="-342900" algn="just">
              <a:lnSpc>
                <a:spcPct val="150000"/>
              </a:lnSpc>
              <a:spcBef>
                <a:spcPct val="0"/>
              </a:spcBef>
              <a:spcAft>
                <a:spcPts val="500"/>
              </a:spcAft>
              <a:buClrTx/>
              <a:buFont typeface="Wingdings" panose="05000000000000000000" pitchFamily="2" charset="2"/>
              <a:buChar char="ü"/>
            </a:pPr>
            <a:r>
              <a:rPr lang="en-US" altLang="zh-CN" sz="2000" b="0" dirty="0"/>
              <a:t>Optimization during the acceleration and extraction stages</a:t>
            </a:r>
          </a:p>
        </p:txBody>
      </p:sp>
      <p:sp>
        <p:nvSpPr>
          <p:cNvPr id="11" name="文本框 1">
            <a:extLst>
              <a:ext uri="{FF2B5EF4-FFF2-40B4-BE49-F238E27FC236}">
                <a16:creationId xmlns="" xmlns:a16="http://schemas.microsoft.com/office/drawing/2014/main" id="{701DD793-1066-67C9-933A-08DF013D0B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2235" y="3351119"/>
            <a:ext cx="1136780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zh-CN" sz="2000" kern="1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optimization, most particles are within bucket and the bunch length can be compressed to below 130ns. T</a:t>
            </a:r>
            <a:r>
              <a:rPr lang="en-US" altLang="zh-CN" sz="2000" kern="1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he RF curves (voltage and phase) have been given below</a:t>
            </a:r>
            <a:endParaRPr lang="zh-CN" altLang="en-US" sz="2000" kern="100" dirty="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12" name="Picture" descr="avatar">
            <a:extLst>
              <a:ext uri="{FF2B5EF4-FFF2-40B4-BE49-F238E27FC236}">
                <a16:creationId xmlns="" xmlns:a16="http://schemas.microsoft.com/office/drawing/2014/main" id="{F7F10FA8-0201-E068-70C4-F2931C66F5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47866"/>
            <a:ext cx="3175419" cy="2510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7A343CF0-8D7D-8D22-6BA2-BAB0E1B3D02E}"/>
              </a:ext>
            </a:extLst>
          </p:cNvPr>
          <p:cNvSpPr txBox="1"/>
          <p:nvPr/>
        </p:nvSpPr>
        <p:spPr>
          <a:xfrm>
            <a:off x="1955487" y="4790818"/>
            <a:ext cx="9620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0.003%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14" name="Picture" descr="avatar">
            <a:extLst>
              <a:ext uri="{FF2B5EF4-FFF2-40B4-BE49-F238E27FC236}">
                <a16:creationId xmlns="" xmlns:a16="http://schemas.microsoft.com/office/drawing/2014/main" id="{B5D45CF9-3126-50CB-B758-00CE10EDA5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3117" y="4532923"/>
            <a:ext cx="3101283" cy="2325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图片 5">
            <a:extLst>
              <a:ext uri="{FF2B5EF4-FFF2-40B4-BE49-F238E27FC236}">
                <a16:creationId xmlns="" xmlns:a16="http://schemas.microsoft.com/office/drawing/2014/main" id="{3B0EA6C5-21ED-AF4A-D734-15302A80B2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629" y="4532923"/>
            <a:ext cx="3324000" cy="2325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6">
            <a:extLst>
              <a:ext uri="{FF2B5EF4-FFF2-40B4-BE49-F238E27FC236}">
                <a16:creationId xmlns="" xmlns:a16="http://schemas.microsoft.com/office/drawing/2014/main" id="{7094F96C-EA04-F0B1-9FDC-F1639C4535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5415" y="4532923"/>
            <a:ext cx="3419372" cy="2300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4391791"/>
      </p:ext>
    </p:extLst>
  </p:cSld>
  <p:clrMapOvr>
    <a:masterClrMapping/>
  </p:clrMapOvr>
  <p:transition advTm="112294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4" name="图片 5">
            <a:extLst>
              <a:ext uri="{FF2B5EF4-FFF2-40B4-BE49-F238E27FC236}">
                <a16:creationId xmlns="" xmlns:a16="http://schemas.microsoft.com/office/drawing/2014/main" id="{EF92F9D4-B929-B073-9D77-A1975D2611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76" y="1785542"/>
            <a:ext cx="5509545" cy="3567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5CF08B4D-4826-7070-E258-C2DB398CF54A}"/>
              </a:ext>
            </a:extLst>
          </p:cNvPr>
          <p:cNvSpPr txBox="1"/>
          <p:nvPr/>
        </p:nvSpPr>
        <p:spPr>
          <a:xfrm>
            <a:off x="6331674" y="3848794"/>
            <a:ext cx="52147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Tune spread of CSNS-II is far less than that of CSNS</a:t>
            </a:r>
            <a:endParaRPr lang="zh-CN" altLang="en-US" kern="1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09212A4F-5089-7054-29C5-2CB47CCF5581}"/>
              </a:ext>
            </a:extLst>
          </p:cNvPr>
          <p:cNvSpPr txBox="1"/>
          <p:nvPr/>
        </p:nvSpPr>
        <p:spPr>
          <a:xfrm>
            <a:off x="5720979" y="6399057"/>
            <a:ext cx="64360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kumimoji="0" lang="en-US" altLang="zh-CN" b="0" i="0" u="none" strike="noStrike" kern="1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Transverse emittance 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of CSNS-II </a:t>
            </a:r>
            <a:r>
              <a:rPr kumimoji="0" lang="en-US" altLang="zh-CN" b="0" i="0" u="none" strike="noStrike" kern="1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is much lower than that of CSNS</a:t>
            </a:r>
            <a:endParaRPr kumimoji="0" lang="zh-CN" alt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标题 1">
            <a:extLst>
              <a:ext uri="{FF2B5EF4-FFF2-40B4-BE49-F238E27FC236}">
                <a16:creationId xmlns="" xmlns:a16="http://schemas.microsoft.com/office/drawing/2014/main" id="{AF0871F3-A314-03AB-32F8-57BA87FF151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26720" y="186425"/>
            <a:ext cx="11198824" cy="576263"/>
          </a:xfrm>
        </p:spPr>
        <p:txBody>
          <a:bodyPr/>
          <a:lstStyle/>
          <a:p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3.3 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Simulation of 500kW beam power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文本框 14">
            <a:extLst>
              <a:ext uri="{FF2B5EF4-FFF2-40B4-BE49-F238E27FC236}">
                <a16:creationId xmlns="" xmlns:a16="http://schemas.microsoft.com/office/drawing/2014/main" id="{65499F77-B420-E88E-ED5D-2B019B1FCC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9246" y="1023911"/>
            <a:ext cx="957483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Comparison of the simulation results between CSNS and CSNS-II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5906" y="1546410"/>
            <a:ext cx="6206109" cy="230238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52655" y="4320788"/>
            <a:ext cx="6309360" cy="2065217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C306C4E4-4CAA-CB54-F2AE-63F2A9BAD3B4}"/>
              </a:ext>
            </a:extLst>
          </p:cNvPr>
          <p:cNvSpPr txBox="1"/>
          <p:nvPr/>
        </p:nvSpPr>
        <p:spPr>
          <a:xfrm>
            <a:off x="6331674" y="1722935"/>
            <a:ext cx="957235" cy="310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21" dirty="0">
                <a:solidFill>
                  <a:srgbClr val="FF0000"/>
                </a:solidFill>
              </a:rPr>
              <a:t>CSNS</a:t>
            </a:r>
            <a:endParaRPr lang="zh-CN" altLang="en-US" sz="1421" dirty="0">
              <a:solidFill>
                <a:srgbClr val="FF0000"/>
              </a:solidFill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C306C4E4-4CAA-CB54-F2AE-63F2A9BAD3B4}"/>
              </a:ext>
            </a:extLst>
          </p:cNvPr>
          <p:cNvSpPr txBox="1"/>
          <p:nvPr/>
        </p:nvSpPr>
        <p:spPr>
          <a:xfrm>
            <a:off x="9446421" y="1722934"/>
            <a:ext cx="957235" cy="310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21" dirty="0">
                <a:solidFill>
                  <a:srgbClr val="FF0000"/>
                </a:solidFill>
              </a:rPr>
              <a:t>CSNS-II</a:t>
            </a:r>
            <a:endParaRPr lang="zh-CN" altLang="en-US" sz="1421" dirty="0">
              <a:solidFill>
                <a:srgbClr val="FF0000"/>
              </a:solidFill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5CF08B4D-4826-7070-E258-C2DB398CF54A}"/>
              </a:ext>
            </a:extLst>
          </p:cNvPr>
          <p:cNvSpPr txBox="1"/>
          <p:nvPr/>
        </p:nvSpPr>
        <p:spPr>
          <a:xfrm>
            <a:off x="953090" y="5463248"/>
            <a:ext cx="400129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Comparison of the bunching factor between CSNS and CSNS-II</a:t>
            </a:r>
            <a:endParaRPr lang="zh-CN" altLang="en-US" kern="1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774187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clog.csns.ihep.ac.cn:3000/api/logs/richtext/2024/10/6/OrbitCorrection_cor19_x.png">
            <a:extLst>
              <a:ext uri="{FF2B5EF4-FFF2-40B4-BE49-F238E27FC236}">
                <a16:creationId xmlns="" xmlns:a16="http://schemas.microsoft.com/office/drawing/2014/main" id="{03807099-9ED0-46E0-B802-57BE474DDE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254" y="2859553"/>
            <a:ext cx="5453559" cy="3069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F0BEE483-AE3D-4998-A46C-CEB51AFA69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4196" y="2933242"/>
            <a:ext cx="5647117" cy="3061231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E561EEE1-CC9E-47B5-BABD-3E4A2BBD1581}"/>
              </a:ext>
            </a:extLst>
          </p:cNvPr>
          <p:cNvSpPr txBox="1"/>
          <p:nvPr/>
        </p:nvSpPr>
        <p:spPr>
          <a:xfrm>
            <a:off x="7195528" y="2776380"/>
            <a:ext cx="3388652" cy="338554"/>
          </a:xfrm>
          <a:prstGeom prst="rect">
            <a:avLst/>
          </a:prstGeom>
          <a:solidFill>
            <a:srgbClr val="FAFAFA"/>
          </a:solidFill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Physics-constrained neural network</a:t>
            </a:r>
          </a:p>
        </p:txBody>
      </p:sp>
      <p:sp>
        <p:nvSpPr>
          <p:cNvPr id="13" name="标题 1"/>
          <p:cNvSpPr>
            <a:spLocks noGrp="1"/>
          </p:cNvSpPr>
          <p:nvPr>
            <p:ph type="title"/>
          </p:nvPr>
        </p:nvSpPr>
        <p:spPr>
          <a:xfrm>
            <a:off x="609600" y="174365"/>
            <a:ext cx="9175768" cy="575938"/>
          </a:xfrm>
        </p:spPr>
        <p:txBody>
          <a:bodyPr/>
          <a:lstStyle/>
          <a:p>
            <a:r>
              <a:rPr lang="en-US" altLang="zh-CN" sz="2800" dirty="0">
                <a:solidFill>
                  <a:schemeClr val="tx1"/>
                </a:solidFill>
              </a:rPr>
              <a:t>3.4 Closed orbit correction 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10" name="灯片编号占位符 3">
            <a:extLst>
              <a:ext uri="{FF2B5EF4-FFF2-40B4-BE49-F238E27FC236}">
                <a16:creationId xmlns="" xmlns:a16="http://schemas.microsoft.com/office/drawing/2014/main" id="{179BBB18-20A0-362F-3BDA-881B11F5AECF}"/>
              </a:ext>
            </a:extLst>
          </p:cNvPr>
          <p:cNvSpPr txBox="1">
            <a:spLocks/>
          </p:cNvSpPr>
          <p:nvPr/>
        </p:nvSpPr>
        <p:spPr>
          <a:xfrm>
            <a:off x="11819956" y="6463674"/>
            <a:ext cx="372044" cy="316800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altLang="zh-CN" sz="1200" dirty="0" smtClean="0">
                <a:solidFill>
                  <a:prstClr val="black">
                    <a:tint val="75000"/>
                  </a:prstClr>
                </a:solidFill>
                <a:latin typeface="等线"/>
                <a:ea typeface="等线" panose="02010600030101010101" pitchFamily="2" charset="-122"/>
              </a:rPr>
              <a:t>32</a:t>
            </a:r>
            <a:endParaRPr lang="zh-CN" altLang="en-US" sz="1200" dirty="0">
              <a:solidFill>
                <a:prstClr val="black">
                  <a:tint val="75000"/>
                </a:prstClr>
              </a:solidFill>
              <a:latin typeface="等线"/>
              <a:ea typeface="等线" panose="02010600030101010101" pitchFamily="2" charset="-122"/>
            </a:endParaRPr>
          </a:p>
        </p:txBody>
      </p:sp>
      <p:sp>
        <p:nvSpPr>
          <p:cNvPr id="12" name="内容占位符 2">
            <a:extLst>
              <a:ext uri="{FF2B5EF4-FFF2-40B4-BE49-F238E27FC236}">
                <a16:creationId xmlns="" xmlns:a16="http://schemas.microsoft.com/office/drawing/2014/main" id="{BD1959EC-A00F-0046-9574-42AA3EF4FE18}"/>
              </a:ext>
            </a:extLst>
          </p:cNvPr>
          <p:cNvSpPr txBox="1">
            <a:spLocks noChangeArrowheads="1"/>
          </p:cNvSpPr>
          <p:nvPr/>
        </p:nvSpPr>
        <p:spPr>
          <a:xfrm>
            <a:off x="172118" y="884690"/>
            <a:ext cx="11833860" cy="190068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40064" lvl="1" indent="-426709" algn="just" defTabSz="1219158">
              <a:lnSpc>
                <a:spcPct val="130000"/>
              </a:lnSpc>
              <a:spcBef>
                <a:spcPct val="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Method: global closed orbit correction + local closed orbit correction</a:t>
            </a:r>
          </a:p>
          <a:p>
            <a:pPr marL="640064" lvl="1" indent="-426709" defTabSz="1219158">
              <a:lnSpc>
                <a:spcPct val="130000"/>
              </a:lnSpc>
              <a:spcBef>
                <a:spcPct val="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en-US" altLang="zh-CN" sz="2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CN" sz="2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correction of horizontal orbit has always been a challenge for the RCS</a:t>
            </a:r>
            <a:endParaRPr lang="en-US" altLang="zh-CN" sz="22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80000" lvl="1" indent="-426709" defTabSz="1219158">
              <a:lnSpc>
                <a:spcPct val="130000"/>
              </a:lnSpc>
              <a:spcBef>
                <a:spcPct val="0"/>
              </a:spcBef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en-US" altLang="zh-CN" sz="2000" dirty="0" smtClean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BPM </a:t>
            </a:r>
            <a:r>
              <a:rPr lang="en-US" altLang="zh-CN" sz="20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offsets are difficult to </a:t>
            </a:r>
            <a:r>
              <a:rPr lang="en-US" altLang="zh-CN" sz="2000" dirty="0" smtClean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measure</a:t>
            </a:r>
          </a:p>
          <a:p>
            <a:pPr marL="1080000" lvl="1" indent="-426709" defTabSz="1219158">
              <a:lnSpc>
                <a:spcPct val="130000"/>
              </a:lnSpc>
              <a:spcBef>
                <a:spcPct val="0"/>
              </a:spcBef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en-US" altLang="zh-CN" sz="2000" dirty="0" smtClean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Energy </a:t>
            </a:r>
            <a:r>
              <a:rPr lang="en-US" altLang="zh-CN" sz="20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mismatch makes orbit correction in the  dispersion region difficult</a:t>
            </a:r>
          </a:p>
        </p:txBody>
      </p:sp>
      <p:sp>
        <p:nvSpPr>
          <p:cNvPr id="14" name="内容占位符 2">
            <a:extLst>
              <a:ext uri="{FF2B5EF4-FFF2-40B4-BE49-F238E27FC236}">
                <a16:creationId xmlns="" xmlns:a16="http://schemas.microsoft.com/office/drawing/2014/main" id="{BD1959EC-A00F-0046-9574-42AA3EF4FE18}"/>
              </a:ext>
            </a:extLst>
          </p:cNvPr>
          <p:cNvSpPr txBox="1">
            <a:spLocks noChangeArrowheads="1"/>
          </p:cNvSpPr>
          <p:nvPr/>
        </p:nvSpPr>
        <p:spPr>
          <a:xfrm>
            <a:off x="87266" y="5918370"/>
            <a:ext cx="11833860" cy="93963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40064" lvl="1" indent="-426709" algn="just" defTabSz="1219158">
              <a:lnSpc>
                <a:spcPct val="14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zh-CN" sz="2000" dirty="0" smtClean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sz="20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neural-network-based orbit correction scheme is being </a:t>
            </a:r>
            <a:r>
              <a:rPr lang="en-US" altLang="zh-CN" sz="2000" dirty="0" smtClean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studied </a:t>
            </a:r>
            <a:r>
              <a:rPr lang="en-US" altLang="zh-CN" sz="20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to search for improved correction solutions beyond conventional algorithms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8889854" y="6405205"/>
            <a:ext cx="25747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More </a:t>
            </a:r>
            <a:r>
              <a:rPr lang="en-US" altLang="zh-CN" sz="20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detail: MOP6603</a:t>
            </a:r>
            <a:endParaRPr lang="zh-CN" altLang="en-US" sz="2000" dirty="0"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870968" y="6405205"/>
            <a:ext cx="2520932" cy="421057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879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dirty="0">
                <a:solidFill>
                  <a:schemeClr val="tx1"/>
                </a:solidFill>
              </a:rPr>
              <a:t>3.5 Transverse and momentum collimators 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7" name="文本占位符 2"/>
          <p:cNvSpPr>
            <a:spLocks noGrp="1"/>
          </p:cNvSpPr>
          <p:nvPr>
            <p:ph type="body" idx="4294967295"/>
          </p:nvPr>
        </p:nvSpPr>
        <p:spPr>
          <a:xfrm>
            <a:off x="337623" y="937197"/>
            <a:ext cx="5392617" cy="676517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altLang="zh-CN" sz="2400" b="1" dirty="0">
                <a:solidFill>
                  <a:srgbClr val="1102C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Transverse collimator</a:t>
            </a:r>
            <a:endParaRPr lang="zh-CN" altLang="en-US" sz="2400" b="1" dirty="0">
              <a:solidFill>
                <a:srgbClr val="0000FF"/>
              </a:solidFill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占位符 2"/>
          <p:cNvSpPr>
            <a:spLocks noGrp="1"/>
          </p:cNvSpPr>
          <p:nvPr>
            <p:ph type="body" idx="4294967295"/>
          </p:nvPr>
        </p:nvSpPr>
        <p:spPr>
          <a:xfrm>
            <a:off x="6246641" y="927851"/>
            <a:ext cx="5392617" cy="676517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altLang="zh-CN" sz="2400" b="1" dirty="0">
                <a:solidFill>
                  <a:srgbClr val="1102C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Momentum collimator</a:t>
            </a:r>
            <a:endParaRPr lang="zh-CN" altLang="en-US" sz="2400" b="1" dirty="0">
              <a:solidFill>
                <a:srgbClr val="0000FF"/>
              </a:solidFill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5396" y="4277036"/>
            <a:ext cx="5682042" cy="236594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945" y="3743886"/>
            <a:ext cx="4993295" cy="1404195"/>
          </a:xfrm>
          <a:prstGeom prst="rect">
            <a:avLst/>
          </a:prstGeom>
        </p:spPr>
      </p:pic>
      <p:pic>
        <p:nvPicPr>
          <p:cNvPr id="10" name="图片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662" y="5847953"/>
            <a:ext cx="5188578" cy="91065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下箭头 11"/>
          <p:cNvSpPr/>
          <p:nvPr/>
        </p:nvSpPr>
        <p:spPr>
          <a:xfrm>
            <a:off x="3424785" y="5210860"/>
            <a:ext cx="338110" cy="73608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内容占位符 2">
            <a:extLst>
              <a:ext uri="{FF2B5EF4-FFF2-40B4-BE49-F238E27FC236}">
                <a16:creationId xmlns="" xmlns:a16="http://schemas.microsoft.com/office/drawing/2014/main" id="{BD1959EC-A00F-0046-9574-42AA3EF4FE18}"/>
              </a:ext>
            </a:extLst>
          </p:cNvPr>
          <p:cNvSpPr txBox="1">
            <a:spLocks noChangeArrowheads="1"/>
          </p:cNvSpPr>
          <p:nvPr/>
        </p:nvSpPr>
        <p:spPr>
          <a:xfrm>
            <a:off x="142438" y="1450175"/>
            <a:ext cx="5587802" cy="253564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40064" lvl="1" indent="-426709" algn="just" defTabSz="1219158">
              <a:lnSpc>
                <a:spcPct val="150000"/>
              </a:lnSpc>
              <a:spcBef>
                <a:spcPct val="0"/>
              </a:spcBef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en-US" altLang="zh-CN" sz="2000" dirty="0" smtClean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Complete </a:t>
            </a:r>
            <a:r>
              <a:rPr lang="en-US" altLang="zh-CN" sz="20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the design of transverse collimator system that accommodates both single-stage and </a:t>
            </a:r>
            <a:r>
              <a:rPr lang="en-US" altLang="zh-CN" sz="2000" dirty="0" smtClean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double-stage </a:t>
            </a:r>
            <a:r>
              <a:rPr lang="en-US" altLang="zh-CN" sz="20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collimation schemes</a:t>
            </a:r>
          </a:p>
          <a:p>
            <a:pPr marL="640064" lvl="1" indent="-426709" defTabSz="1219158">
              <a:lnSpc>
                <a:spcPct val="150000"/>
              </a:lnSpc>
              <a:spcBef>
                <a:spcPct val="0"/>
              </a:spcBef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simulated beam collimation efficiency reached 96%</a:t>
            </a:r>
            <a:endParaRPr lang="en-US" altLang="zh-CN" sz="2000" dirty="0"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内容占位符 2">
            <a:extLst>
              <a:ext uri="{FF2B5EF4-FFF2-40B4-BE49-F238E27FC236}">
                <a16:creationId xmlns="" xmlns:a16="http://schemas.microsoft.com/office/drawing/2014/main" id="{BD1959EC-A00F-0046-9574-42AA3EF4FE18}"/>
              </a:ext>
            </a:extLst>
          </p:cNvPr>
          <p:cNvSpPr txBox="1">
            <a:spLocks noChangeArrowheads="1"/>
          </p:cNvSpPr>
          <p:nvPr/>
        </p:nvSpPr>
        <p:spPr>
          <a:xfrm>
            <a:off x="6079000" y="1450175"/>
            <a:ext cx="5998438" cy="253564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40064" lvl="1" indent="-426709" algn="just" defTabSz="1219158">
              <a:lnSpc>
                <a:spcPct val="150000"/>
              </a:lnSpc>
              <a:spcBef>
                <a:spcPct val="0"/>
              </a:spcBef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en-US" altLang="zh-CN" sz="2000" dirty="0" smtClean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sz="20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momentum collimator has been installed in the tunnel</a:t>
            </a:r>
          </a:p>
          <a:p>
            <a:pPr marL="640064" lvl="1" indent="-426709" algn="just" defTabSz="1219158">
              <a:lnSpc>
                <a:spcPct val="150000"/>
              </a:lnSpc>
              <a:spcBef>
                <a:spcPct val="0"/>
              </a:spcBef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physics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has been confirmed, and the beam loss in the arc section has been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confined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the collimator area</a:t>
            </a:r>
            <a:endParaRPr lang="en-US" altLang="zh-CN" sz="2000" dirty="0"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320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74365"/>
            <a:ext cx="10591800" cy="575938"/>
          </a:xfrm>
        </p:spPr>
        <p:txBody>
          <a:bodyPr>
            <a:noAutofit/>
          </a:bodyPr>
          <a:lstStyle/>
          <a:p>
            <a:r>
              <a:rPr lang="en-US" altLang="zh-CN" sz="2800" dirty="0">
                <a:solidFill>
                  <a:schemeClr val="tx1"/>
                </a:solidFill>
              </a:rPr>
              <a:t>3.6 Magnetic field measurement for main magnets 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9C7AC003-E62B-4213-952F-B789007717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7314" y="3387364"/>
            <a:ext cx="3612466" cy="343533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E17314A9-2132-4BFD-9350-9FC6D6E2C74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1804" y="3102893"/>
            <a:ext cx="2354600" cy="3719806"/>
          </a:xfrm>
          <a:prstGeom prst="rect">
            <a:avLst/>
          </a:prstGeom>
        </p:spPr>
      </p:pic>
      <p:sp>
        <p:nvSpPr>
          <p:cNvPr id="7" name="灯片编号占位符 3">
            <a:extLst>
              <a:ext uri="{FF2B5EF4-FFF2-40B4-BE49-F238E27FC236}">
                <a16:creationId xmlns="" xmlns:a16="http://schemas.microsoft.com/office/drawing/2014/main" id="{179BBB18-20A0-362F-3BDA-881B11F5AECF}"/>
              </a:ext>
            </a:extLst>
          </p:cNvPr>
          <p:cNvSpPr txBox="1">
            <a:spLocks/>
          </p:cNvSpPr>
          <p:nvPr/>
        </p:nvSpPr>
        <p:spPr>
          <a:xfrm>
            <a:off x="11819956" y="6463674"/>
            <a:ext cx="372044" cy="316800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altLang="zh-CN" sz="1200" dirty="0" smtClean="0">
                <a:solidFill>
                  <a:prstClr val="black">
                    <a:tint val="75000"/>
                  </a:prstClr>
                </a:solidFill>
                <a:latin typeface="等线"/>
                <a:ea typeface="等线" panose="02010600030101010101" pitchFamily="2" charset="-122"/>
              </a:rPr>
              <a:t>34</a:t>
            </a:r>
            <a:endParaRPr lang="zh-CN" altLang="en-US" sz="1200" dirty="0">
              <a:solidFill>
                <a:prstClr val="black">
                  <a:tint val="75000"/>
                </a:prstClr>
              </a:solidFill>
              <a:latin typeface="等线"/>
              <a:ea typeface="等线" panose="02010600030101010101" pitchFamily="2" charset="-122"/>
            </a:endParaRPr>
          </a:p>
        </p:txBody>
      </p:sp>
      <p:sp>
        <p:nvSpPr>
          <p:cNvPr id="8" name="内容占位符 2">
            <a:extLst>
              <a:ext uri="{FF2B5EF4-FFF2-40B4-BE49-F238E27FC236}">
                <a16:creationId xmlns="" xmlns:a16="http://schemas.microsoft.com/office/drawing/2014/main" id="{BD1959EC-A00F-0046-9574-42AA3EF4FE18}"/>
              </a:ext>
            </a:extLst>
          </p:cNvPr>
          <p:cNvSpPr txBox="1">
            <a:spLocks noChangeArrowheads="1"/>
          </p:cNvSpPr>
          <p:nvPr/>
        </p:nvSpPr>
        <p:spPr>
          <a:xfrm>
            <a:off x="172118" y="1054013"/>
            <a:ext cx="11833860" cy="253564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40064" lvl="1" indent="-426709" algn="just" defTabSz="1219158">
              <a:lnSpc>
                <a:spcPct val="150000"/>
              </a:lnSpc>
              <a:spcBef>
                <a:spcPct val="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en-US" altLang="zh-CN" sz="2000" dirty="0" smtClean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Since </a:t>
            </a:r>
            <a:r>
              <a:rPr lang="en-US" altLang="zh-CN" sz="20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the injection energy increase from 80 MeV to 300 MeV, the magnetic field measurement of main magnets need to be done</a:t>
            </a:r>
          </a:p>
          <a:p>
            <a:pPr marL="640064" lvl="1" indent="-426709" defTabSz="1219158">
              <a:lnSpc>
                <a:spcPct val="150000"/>
              </a:lnSpc>
              <a:spcBef>
                <a:spcPct val="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detailed and feasible magnet measurement plan has been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developed</a:t>
            </a:r>
          </a:p>
          <a:p>
            <a:pPr marL="640064" lvl="1" indent="-426709" defTabSz="1219158">
              <a:lnSpc>
                <a:spcPct val="150000"/>
              </a:lnSpc>
              <a:spcBef>
                <a:spcPct val="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en-US" altLang="zh-CN" sz="2000" dirty="0" smtClean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All </a:t>
            </a:r>
            <a:r>
              <a:rPr lang="en-US" altLang="zh-CN" sz="20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dipole magnets will be measured and sorted based on the measurement results to reduce the initial COD</a:t>
            </a:r>
          </a:p>
        </p:txBody>
      </p:sp>
    </p:spTree>
    <p:extLst>
      <p:ext uri="{BB962C8B-B14F-4D97-AF65-F5344CB8AC3E}">
        <p14:creationId xmlns:p14="http://schemas.microsoft.com/office/powerpoint/2010/main" val="143410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>
            <a:extLst>
              <a:ext uri="{FF2B5EF4-FFF2-40B4-BE49-F238E27FC236}">
                <a16:creationId xmlns="" xmlns:a16="http://schemas.microsoft.com/office/drawing/2014/main" id="{CE1E2F5C-D5D4-41EC-9D30-D76B6F2E1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6526" y="189064"/>
            <a:ext cx="5400503" cy="575938"/>
          </a:xfrm>
        </p:spPr>
        <p:txBody>
          <a:bodyPr/>
          <a:lstStyle/>
          <a:p>
            <a:r>
              <a:rPr lang="en-US" altLang="zh-CN" sz="2800" dirty="0"/>
              <a:t>3.7 Application software</a:t>
            </a:r>
            <a:endParaRPr lang="zh-CN" altLang="en-US" sz="2800" dirty="0"/>
          </a:p>
        </p:txBody>
      </p:sp>
      <p:sp>
        <p:nvSpPr>
          <p:cNvPr id="9" name="内容占位符 2">
            <a:extLst>
              <a:ext uri="{FF2B5EF4-FFF2-40B4-BE49-F238E27FC236}">
                <a16:creationId xmlns="" xmlns:a16="http://schemas.microsoft.com/office/drawing/2014/main" id="{BD1959EC-A00F-0046-9574-42AA3EF4FE18}"/>
              </a:ext>
            </a:extLst>
          </p:cNvPr>
          <p:cNvSpPr txBox="1">
            <a:spLocks noChangeArrowheads="1"/>
          </p:cNvSpPr>
          <p:nvPr/>
        </p:nvSpPr>
        <p:spPr>
          <a:xfrm>
            <a:off x="410605" y="935794"/>
            <a:ext cx="9621468" cy="91752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79988" lvl="1" indent="-479988" algn="just" defTabSz="1219158">
              <a:lnSpc>
                <a:spcPct val="13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A simulation platform for beam dynamics was developed based on the PyORBIT</a:t>
            </a:r>
          </a:p>
          <a:p>
            <a:pPr marL="479988" lvl="1" indent="-479988" algn="just" defTabSz="1219158">
              <a:lnSpc>
                <a:spcPct val="13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OpenXAL and Pyapas are chosen as the beam commissioning tools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475" y="1853316"/>
            <a:ext cx="5449869" cy="471340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4668" y="1853316"/>
            <a:ext cx="5652655" cy="4499052"/>
          </a:xfrm>
          <a:prstGeom prst="rect">
            <a:avLst/>
          </a:prstGeom>
        </p:spPr>
      </p:pic>
      <p:sp>
        <p:nvSpPr>
          <p:cNvPr id="6" name="灯片编号占位符 3">
            <a:extLst>
              <a:ext uri="{FF2B5EF4-FFF2-40B4-BE49-F238E27FC236}">
                <a16:creationId xmlns="" xmlns:a16="http://schemas.microsoft.com/office/drawing/2014/main" id="{179BBB18-20A0-362F-3BDA-881B11F5AECF}"/>
              </a:ext>
            </a:extLst>
          </p:cNvPr>
          <p:cNvSpPr txBox="1">
            <a:spLocks/>
          </p:cNvSpPr>
          <p:nvPr/>
        </p:nvSpPr>
        <p:spPr>
          <a:xfrm>
            <a:off x="11819956" y="6408317"/>
            <a:ext cx="372044" cy="316800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BCDE6B0A-5825-4D48-8CD3-1BEAC8DEDC86}" type="slidenum">
              <a:rPr lang="zh-CN" altLang="en-US" sz="1200" smtClean="0">
                <a:solidFill>
                  <a:prstClr val="black">
                    <a:tint val="75000"/>
                  </a:prstClr>
                </a:solidFill>
                <a:latin typeface="等线"/>
                <a:ea typeface="等线" panose="02010600030101010101" pitchFamily="2" charset="-122"/>
              </a:rPr>
              <a:pPr algn="r">
                <a:defRPr/>
              </a:pPr>
              <a:t>35</a:t>
            </a:fld>
            <a:endParaRPr lang="zh-CN" altLang="en-US" sz="1200" dirty="0">
              <a:solidFill>
                <a:prstClr val="black">
                  <a:tint val="75000"/>
                </a:prstClr>
              </a:solidFill>
              <a:latin typeface="等线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9806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9F0C261-A9DC-4EFC-99E8-F39975686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07616"/>
            <a:ext cx="4045527" cy="575938"/>
          </a:xfrm>
        </p:spPr>
        <p:txBody>
          <a:bodyPr>
            <a:noAutofit/>
          </a:bodyPr>
          <a:lstStyle/>
          <a:p>
            <a:r>
              <a:rPr lang="en-US" altLang="zh-CN" sz="3200" dirty="0"/>
              <a:t>IV. </a:t>
            </a:r>
            <a:r>
              <a:rPr lang="en-US" altLang="zh-CN" sz="3200" dirty="0">
                <a:sym typeface="+mn-ea"/>
              </a:rPr>
              <a:t>Summary</a:t>
            </a:r>
            <a:endParaRPr lang="zh-CN" altLang="en-US" sz="3200" dirty="0"/>
          </a:p>
        </p:txBody>
      </p:sp>
      <p:sp>
        <p:nvSpPr>
          <p:cNvPr id="6" name="内容占位符 2"/>
          <p:cNvSpPr txBox="1">
            <a:spLocks noChangeArrowheads="1"/>
          </p:cNvSpPr>
          <p:nvPr/>
        </p:nvSpPr>
        <p:spPr bwMode="auto">
          <a:xfrm>
            <a:off x="205741" y="1072198"/>
            <a:ext cx="11772900" cy="364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80990" indent="-380990" algn="just">
              <a:lnSpc>
                <a:spcPct val="150000"/>
              </a:lnSpc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en-GB" altLang="zh-C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CSNS beam commissioning has been </a:t>
            </a:r>
            <a:r>
              <a:rPr lang="en-GB" altLang="zh-CN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studied in detail and the </a:t>
            </a:r>
            <a:r>
              <a:rPr lang="en-GB" altLang="zh-C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power </a:t>
            </a:r>
            <a:r>
              <a:rPr lang="en-GB" altLang="zh-CN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 the target has 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reached </a:t>
            </a:r>
            <a:r>
              <a:rPr lang="en-GB" altLang="zh-CN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185</a:t>
            </a:r>
            <a:r>
              <a:rPr lang="en-US" altLang="zh-CN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kW</a:t>
            </a:r>
            <a:endParaRPr lang="en-GB" altLang="zh-C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80990" indent="-380990" algn="just">
              <a:lnSpc>
                <a:spcPct val="150000"/>
              </a:lnSpc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en-GB" altLang="zh-C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Many intense beam issues have been studied in the beam commissioning</a:t>
            </a:r>
            <a:endParaRPr lang="en-US" altLang="zh-C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80990" indent="-380990" algn="just">
              <a:lnSpc>
                <a:spcPct val="150000"/>
              </a:lnSpc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en-GB" altLang="zh-C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experience and lessons from the CSNS have laid an important foundation for the CSNS-II</a:t>
            </a:r>
          </a:p>
          <a:p>
            <a:pPr marL="380990" indent="-380990" algn="just">
              <a:lnSpc>
                <a:spcPct val="150000"/>
              </a:lnSpc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en-US" altLang="zh-C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the CSNS-II, the upgrade progress of the RCS have been studied in detail, including the new injection system, longitudinal </a:t>
            </a:r>
            <a:r>
              <a:rPr lang="en-US" altLang="zh-CN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dynamics, closed </a:t>
            </a:r>
            <a:r>
              <a:rPr lang="en-US" altLang="zh-C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orbit correction, collimators, magnetic field measurement for main magnets, application software, etc. 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179BBB18-20A0-362F-3BDA-881B11F5AECF}"/>
              </a:ext>
            </a:extLst>
          </p:cNvPr>
          <p:cNvSpPr txBox="1">
            <a:spLocks/>
          </p:cNvSpPr>
          <p:nvPr/>
        </p:nvSpPr>
        <p:spPr>
          <a:xfrm>
            <a:off x="11819956" y="6437706"/>
            <a:ext cx="372044" cy="316800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BCDE6B0A-5825-4D48-8CD3-1BEAC8DEDC86}" type="slidenum">
              <a:rPr lang="zh-CN" altLang="en-US" sz="1200" smtClean="0">
                <a:solidFill>
                  <a:prstClr val="black">
                    <a:tint val="75000"/>
                  </a:prstClr>
                </a:solidFill>
                <a:latin typeface="等线"/>
                <a:ea typeface="等线" panose="02010600030101010101" pitchFamily="2" charset="-122"/>
              </a:rPr>
              <a:pPr algn="r">
                <a:defRPr/>
              </a:pPr>
              <a:t>36</a:t>
            </a:fld>
            <a:endParaRPr lang="zh-CN" altLang="en-US" sz="1200" dirty="0">
              <a:solidFill>
                <a:prstClr val="black">
                  <a:tint val="75000"/>
                </a:prstClr>
              </a:solidFill>
              <a:latin typeface="等线"/>
              <a:ea typeface="等线" panose="02010600030101010101" pitchFamily="2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FCDC0275-15DA-4833-9D14-6B99AC8741C7}"/>
              </a:ext>
            </a:extLst>
          </p:cNvPr>
          <p:cNvSpPr/>
          <p:nvPr/>
        </p:nvSpPr>
        <p:spPr>
          <a:xfrm>
            <a:off x="1379230" y="5606709"/>
            <a:ext cx="8895139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your attention!</a:t>
            </a:r>
            <a:endParaRPr lang="zh-CN" altLang="en-US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8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9F0C261-A9DC-4EFC-99E8-F39975686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9088" y="2866710"/>
            <a:ext cx="4045527" cy="1286189"/>
          </a:xfrm>
        </p:spPr>
        <p:txBody>
          <a:bodyPr>
            <a:noAutofit/>
          </a:bodyPr>
          <a:lstStyle/>
          <a:p>
            <a:pPr algn="ctr"/>
            <a:r>
              <a:rPr lang="en-US" altLang="zh-CN" sz="6000" dirty="0"/>
              <a:t>Backup</a:t>
            </a:r>
            <a:endParaRPr lang="zh-CN" altLang="en-US" sz="6000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179BBB18-20A0-362F-3BDA-881B11F5AECF}"/>
              </a:ext>
            </a:extLst>
          </p:cNvPr>
          <p:cNvSpPr txBox="1">
            <a:spLocks/>
          </p:cNvSpPr>
          <p:nvPr/>
        </p:nvSpPr>
        <p:spPr>
          <a:xfrm>
            <a:off x="11819956" y="6487860"/>
            <a:ext cx="372044" cy="316800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BCDE6B0A-5825-4D48-8CD3-1BEAC8DEDC86}" type="slidenum">
              <a:rPr lang="zh-CN" altLang="en-US" sz="1200" smtClean="0">
                <a:solidFill>
                  <a:prstClr val="black">
                    <a:tint val="75000"/>
                  </a:prstClr>
                </a:solidFill>
                <a:latin typeface="等线"/>
                <a:ea typeface="等线" panose="02010600030101010101" pitchFamily="2" charset="-122"/>
              </a:rPr>
              <a:pPr algn="r">
                <a:defRPr/>
              </a:pPr>
              <a:t>37</a:t>
            </a:fld>
            <a:endParaRPr lang="zh-CN" altLang="en-US" sz="1200" dirty="0">
              <a:solidFill>
                <a:prstClr val="black">
                  <a:tint val="75000"/>
                </a:prstClr>
              </a:solidFill>
              <a:latin typeface="等线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3715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>
                <a:solidFill>
                  <a:schemeClr val="tx1"/>
                </a:solidFill>
              </a:rPr>
              <a:t>BPM offset measurement</a:t>
            </a:r>
            <a:endParaRPr lang="zh-CN" altLang="en-US" dirty="0"/>
          </a:p>
        </p:txBody>
      </p:sp>
      <p:graphicFrame>
        <p:nvGraphicFramePr>
          <p:cNvPr id="14" name="表格 13">
            <a:extLst>
              <a:ext uri="{FF2B5EF4-FFF2-40B4-BE49-F238E27FC236}">
                <a16:creationId xmlns="" xmlns:a16="http://schemas.microsoft.com/office/drawing/2014/main" id="{33F1B3D3-32CE-4FB7-9D0B-1D33E1D9D788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315518" y="1096404"/>
          <a:ext cx="5648515" cy="51519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98956">
                  <a:extLst>
                    <a:ext uri="{9D8B030D-6E8A-4147-A177-3AD203B41FA5}">
                      <a16:colId xmlns="" xmlns:a16="http://schemas.microsoft.com/office/drawing/2014/main" val="204234022"/>
                    </a:ext>
                  </a:extLst>
                </a:gridCol>
                <a:gridCol w="731752">
                  <a:extLst>
                    <a:ext uri="{9D8B030D-6E8A-4147-A177-3AD203B41FA5}">
                      <a16:colId xmlns="" xmlns:a16="http://schemas.microsoft.com/office/drawing/2014/main" val="957653754"/>
                    </a:ext>
                  </a:extLst>
                </a:gridCol>
                <a:gridCol w="3017807">
                  <a:extLst>
                    <a:ext uri="{9D8B030D-6E8A-4147-A177-3AD203B41FA5}">
                      <a16:colId xmlns="" xmlns:a16="http://schemas.microsoft.com/office/drawing/2014/main" val="3654525410"/>
                    </a:ext>
                  </a:extLst>
                </a:gridCol>
              </a:tblGrid>
              <a:tr h="506754">
                <a:tc>
                  <a:txBody>
                    <a:bodyPr/>
                    <a:lstStyle/>
                    <a:p>
                      <a:r>
                        <a:rPr lang="en-US" altLang="zh-CN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BPM</a:t>
                      </a:r>
                      <a:endParaRPr lang="zh-CN" alt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</a:t>
                      </a:r>
                      <a:endParaRPr lang="zh-CN" alt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Quadrupoles Used for Measurement</a:t>
                      </a:r>
                      <a:endParaRPr lang="zh-CN" altLang="en-US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84006888"/>
                  </a:ext>
                </a:extLst>
              </a:tr>
              <a:tr h="422295"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R*BPM05/R*BPM08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zh-CN" altLang="en-US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R*QT05,  R*QT08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709929338"/>
                  </a:ext>
                </a:extLst>
              </a:tr>
              <a:tr h="422295"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R1BPM04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Series-Powered Quadrupole R1QF04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701923837"/>
                  </a:ext>
                </a:extLst>
              </a:tr>
              <a:tr h="422295"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R1BPM11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Series-Powered Quadrupole R2QD02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53994023"/>
                  </a:ext>
                </a:extLst>
              </a:tr>
              <a:tr h="422295">
                <a:tc>
                  <a:txBody>
                    <a:bodyPr/>
                    <a:lstStyle/>
                    <a:p>
                      <a:r>
                        <a:rPr lang="en-US" altLang="zh-CN" sz="1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R2BPM12</a:t>
                      </a:r>
                      <a:endParaRPr lang="zh-CN" altLang="en-US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zh-CN" altLang="en-US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7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Series-Powered Quadrupole R3QF01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25024057"/>
                  </a:ext>
                </a:extLst>
              </a:tr>
              <a:tr h="422295">
                <a:tc>
                  <a:txBody>
                    <a:bodyPr/>
                    <a:lstStyle/>
                    <a:p>
                      <a:r>
                        <a:rPr lang="en-US" altLang="zh-CN" sz="1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R2BPM09</a:t>
                      </a:r>
                      <a:endParaRPr lang="zh-CN" altLang="en-US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zh-CN" altLang="en-US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7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Series-Powered Quadrupole R2QF04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11617007"/>
                  </a:ext>
                </a:extLst>
              </a:tr>
              <a:tr h="422295"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R3BPM01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zh-CN" altLang="en-US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7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Series-Powered Quadrupole R3QF01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3636535"/>
                  </a:ext>
                </a:extLst>
              </a:tr>
              <a:tr h="422295">
                <a:tc>
                  <a:txBody>
                    <a:bodyPr/>
                    <a:lstStyle/>
                    <a:p>
                      <a:r>
                        <a:rPr lang="en-US" altLang="zh-CN" sz="1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R3BPM04</a:t>
                      </a:r>
                      <a:endParaRPr lang="zh-CN" altLang="en-US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zh-CN" altLang="en-US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7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Series-Powered Quadrupole R3QF04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88359397"/>
                  </a:ext>
                </a:extLst>
              </a:tr>
              <a:tr h="422295">
                <a:tc>
                  <a:txBody>
                    <a:bodyPr/>
                    <a:lstStyle/>
                    <a:p>
                      <a:r>
                        <a:rPr lang="en-US" altLang="zh-CN" sz="1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R3BPM11</a:t>
                      </a:r>
                      <a:endParaRPr lang="zh-CN" altLang="en-US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zh-CN" altLang="en-US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7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Series-Powered Quadrupole R3QD08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850050951"/>
                  </a:ext>
                </a:extLst>
              </a:tr>
              <a:tr h="422295">
                <a:tc>
                  <a:txBody>
                    <a:bodyPr/>
                    <a:lstStyle/>
                    <a:p>
                      <a:r>
                        <a:rPr lang="en-US" altLang="zh-CN" sz="1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R4BPM12</a:t>
                      </a:r>
                      <a:endParaRPr lang="zh-CN" altLang="en-US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zh-CN" altLang="en-US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7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Series-Powered Quadrupole R4QF01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6094367"/>
                  </a:ext>
                </a:extLst>
              </a:tr>
              <a:tr h="422295">
                <a:tc>
                  <a:txBody>
                    <a:bodyPr/>
                    <a:lstStyle/>
                    <a:p>
                      <a:r>
                        <a:rPr lang="en-US" altLang="zh-CN" sz="1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R4BPM09</a:t>
                      </a:r>
                      <a:endParaRPr lang="zh-CN" altLang="en-US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zh-CN" altLang="en-US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7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Series-Powered Quadrupole R4QF04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42402620"/>
                  </a:ext>
                </a:extLst>
              </a:tr>
              <a:tr h="422295"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R4BPM02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zh-CN" altLang="en-US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7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Series-Powered Quadrupole R4QD02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00975465"/>
                  </a:ext>
                </a:extLst>
              </a:tr>
            </a:tbl>
          </a:graphicData>
        </a:graphic>
      </p:graphicFrame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30EA3901-1911-4C1D-AC2F-418B39FBA737}"/>
              </a:ext>
            </a:extLst>
          </p:cNvPr>
          <p:cNvSpPr txBox="1"/>
          <p:nvPr/>
        </p:nvSpPr>
        <p:spPr>
          <a:xfrm>
            <a:off x="304167" y="1096404"/>
            <a:ext cx="5791834" cy="49675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In the RCS, there are 32 BPMs in total </a:t>
            </a:r>
          </a:p>
          <a:p>
            <a:pPr algn="just">
              <a:lnSpc>
                <a:spcPct val="120000"/>
              </a:lnSpc>
            </a:pP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can measure the offsets of 8 BPMs using the QT</a:t>
            </a:r>
          </a:p>
          <a:p>
            <a:pPr marL="285750" indent="-285750" algn="just">
              <a:lnSpc>
                <a:spcPct val="120000"/>
              </a:lnSpc>
              <a:buFont typeface="Wingdings" panose="05000000000000000000" pitchFamily="2" charset="2"/>
              <a:buChar char="ü"/>
            </a:pP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principle, the offsets of another 10 BPMs could be measured through the quadrupoles sharing a common power supply</a:t>
            </a:r>
          </a:p>
          <a:p>
            <a:pPr marL="285750" indent="-285750" algn="just">
              <a:lnSpc>
                <a:spcPct val="120000"/>
              </a:lnSpc>
              <a:buFont typeface="Wingdings" panose="05000000000000000000" pitchFamily="2" charset="2"/>
              <a:buChar char="ü"/>
            </a:pP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However, the remaining 14 BPMs do not meet the conditions for offset measurement</a:t>
            </a:r>
          </a:p>
          <a:p>
            <a:pPr marL="285750" indent="-285750" algn="just">
              <a:lnSpc>
                <a:spcPct val="120000"/>
              </a:lnSpc>
              <a:buFont typeface="Wingdings" panose="05000000000000000000" pitchFamily="2" charset="2"/>
              <a:buChar char="ü"/>
            </a:pP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challenging to assess the impact of potential BPM offsets on orbit correction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灯片编号占位符 3">
            <a:extLst>
              <a:ext uri="{FF2B5EF4-FFF2-40B4-BE49-F238E27FC236}">
                <a16:creationId xmlns="" xmlns:a16="http://schemas.microsoft.com/office/drawing/2014/main" id="{179BBB18-20A0-362F-3BDA-881B11F5AECF}"/>
              </a:ext>
            </a:extLst>
          </p:cNvPr>
          <p:cNvSpPr txBox="1">
            <a:spLocks/>
          </p:cNvSpPr>
          <p:nvPr/>
        </p:nvSpPr>
        <p:spPr>
          <a:xfrm>
            <a:off x="11819956" y="6463674"/>
            <a:ext cx="372044" cy="316800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altLang="zh-CN" sz="1200" dirty="0" smtClean="0">
                <a:solidFill>
                  <a:prstClr val="black">
                    <a:tint val="75000"/>
                  </a:prstClr>
                </a:solidFill>
                <a:latin typeface="等线"/>
                <a:ea typeface="等线" panose="02010600030101010101" pitchFamily="2" charset="-122"/>
              </a:rPr>
              <a:t>38</a:t>
            </a:r>
            <a:endParaRPr lang="zh-CN" altLang="en-US" sz="1200" dirty="0">
              <a:solidFill>
                <a:prstClr val="black">
                  <a:tint val="75000"/>
                </a:prstClr>
              </a:solidFill>
              <a:latin typeface="等线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6832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3">
            <a:extLst>
              <a:ext uri="{FF2B5EF4-FFF2-40B4-BE49-F238E27FC236}">
                <a16:creationId xmlns="" xmlns:a16="http://schemas.microsoft.com/office/drawing/2014/main" id="{179BBB18-20A0-362F-3BDA-881B11F5AECF}"/>
              </a:ext>
            </a:extLst>
          </p:cNvPr>
          <p:cNvSpPr txBox="1">
            <a:spLocks/>
          </p:cNvSpPr>
          <p:nvPr/>
        </p:nvSpPr>
        <p:spPr>
          <a:xfrm>
            <a:off x="11819956" y="6450182"/>
            <a:ext cx="372044" cy="316800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BCDE6B0A-5825-4D48-8CD3-1BEAC8DEDC86}" type="slidenum">
              <a:rPr lang="zh-CN" altLang="en-US" sz="1200" smtClean="0">
                <a:solidFill>
                  <a:prstClr val="black">
                    <a:tint val="75000"/>
                  </a:prstClr>
                </a:solidFill>
                <a:latin typeface="等线"/>
                <a:ea typeface="等线" panose="02010600030101010101" pitchFamily="2" charset="-122"/>
              </a:rPr>
              <a:pPr algn="r">
                <a:defRPr/>
              </a:pPr>
              <a:t>4</a:t>
            </a:fld>
            <a:endParaRPr lang="zh-CN" altLang="en-US" sz="1200" dirty="0">
              <a:solidFill>
                <a:prstClr val="black">
                  <a:tint val="75000"/>
                </a:prstClr>
              </a:solidFill>
              <a:latin typeface="等线"/>
              <a:ea typeface="等线" panose="02010600030101010101" pitchFamily="2" charset="-122"/>
            </a:endParaRPr>
          </a:p>
        </p:txBody>
      </p:sp>
      <p:sp>
        <p:nvSpPr>
          <p:cNvPr id="4" name="标题 1"/>
          <p:cNvSpPr txBox="1">
            <a:spLocks noChangeArrowheads="1"/>
          </p:cNvSpPr>
          <p:nvPr/>
        </p:nvSpPr>
        <p:spPr bwMode="auto">
          <a:xfrm>
            <a:off x="506691" y="30457"/>
            <a:ext cx="11144328" cy="7143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21920" tIns="60960" rIns="121920" bIns="60960" numCol="1" anchor="ctr" anchorCtr="0" compatLnSpc="1"/>
          <a:lstStyle/>
          <a:p>
            <a:pPr defTabSz="1219170" eaLnBrk="0" hangingPunct="0">
              <a:defRPr/>
            </a:pPr>
            <a:r>
              <a:rPr lang="en-US" altLang="zh-CN" sz="28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CSNS</a:t>
            </a:r>
            <a:r>
              <a:rPr lang="zh-CN" altLang="en-US" sz="28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brief history</a:t>
            </a:r>
            <a:endParaRPr lang="zh-CN" altLang="en-US" sz="2800" b="1" spc="3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 descr="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659" y="954765"/>
            <a:ext cx="10391141" cy="5812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450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3">
            <a:extLst>
              <a:ext uri="{FF2B5EF4-FFF2-40B4-BE49-F238E27FC236}">
                <a16:creationId xmlns="" xmlns:a16="http://schemas.microsoft.com/office/drawing/2014/main" id="{179BBB18-20A0-362F-3BDA-881B11F5AECF}"/>
              </a:ext>
            </a:extLst>
          </p:cNvPr>
          <p:cNvSpPr txBox="1">
            <a:spLocks/>
          </p:cNvSpPr>
          <p:nvPr/>
        </p:nvSpPr>
        <p:spPr>
          <a:xfrm>
            <a:off x="11712632" y="6422466"/>
            <a:ext cx="372044" cy="316800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BCDE6B0A-5825-4D48-8CD3-1BEAC8DEDC86}" type="slidenum">
              <a:rPr lang="zh-CN" altLang="en-US" sz="1200" smtClean="0">
                <a:solidFill>
                  <a:prstClr val="black">
                    <a:tint val="75000"/>
                  </a:prstClr>
                </a:solidFill>
                <a:latin typeface="等线"/>
                <a:ea typeface="等线" panose="02010600030101010101" pitchFamily="2" charset="-122"/>
              </a:rPr>
              <a:pPr algn="r">
                <a:defRPr/>
              </a:pPr>
              <a:t>5</a:t>
            </a:fld>
            <a:endParaRPr lang="zh-CN" altLang="en-US" sz="1200" dirty="0">
              <a:solidFill>
                <a:prstClr val="black">
                  <a:tint val="75000"/>
                </a:prstClr>
              </a:solidFill>
              <a:latin typeface="等线"/>
              <a:ea typeface="等线" panose="02010600030101010101" pitchFamily="2" charset="-122"/>
            </a:endParaRPr>
          </a:p>
        </p:txBody>
      </p:sp>
      <p:sp>
        <p:nvSpPr>
          <p:cNvPr id="4" name="标题 1"/>
          <p:cNvSpPr txBox="1">
            <a:spLocks noChangeArrowheads="1"/>
          </p:cNvSpPr>
          <p:nvPr/>
        </p:nvSpPr>
        <p:spPr bwMode="auto">
          <a:xfrm>
            <a:off x="506691" y="30457"/>
            <a:ext cx="11144328" cy="7143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21920" tIns="60960" rIns="121920" bIns="60960" numCol="1" anchor="ctr" anchorCtr="0" compatLnSpc="1"/>
          <a:lstStyle/>
          <a:p>
            <a:pPr defTabSz="1219170" eaLnBrk="0" hangingPunct="0">
              <a:defRPr/>
            </a:pPr>
            <a:r>
              <a:rPr lang="en-US" altLang="zh-CN" sz="28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CSNS beam history</a:t>
            </a:r>
            <a:endParaRPr lang="zh-CN" altLang="en-US" sz="2800" b="1" spc="3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13">
            <a:extLst>
              <a:ext uri="{FF2B5EF4-FFF2-40B4-BE49-F238E27FC236}">
                <a16:creationId xmlns="" xmlns:a16="http://schemas.microsoft.com/office/drawing/2014/main" id="{5F6D36C5-D277-43A5-B207-8021426B67AF}"/>
              </a:ext>
            </a:extLst>
          </p:cNvPr>
          <p:cNvSpPr txBox="1"/>
          <p:nvPr/>
        </p:nvSpPr>
        <p:spPr>
          <a:xfrm>
            <a:off x="455813" y="5815936"/>
            <a:ext cx="25467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switching from anti-correlated to correlated painting </a:t>
            </a:r>
            <a:r>
              <a:rPr lang="en-US" altLang="zh-CN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kumimoji="1"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Sep. 2019</a:t>
            </a:r>
            <a:r>
              <a:rPr lang="en-US" altLang="zh-CN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endParaRPr lang="zh-CN" altLang="en-US" b="1" dirty="0"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8" name="文本框 13">
            <a:extLst>
              <a:ext uri="{FF2B5EF4-FFF2-40B4-BE49-F238E27FC236}">
                <a16:creationId xmlns="" xmlns:a16="http://schemas.microsoft.com/office/drawing/2014/main" id="{5F6D36C5-D277-43A5-B207-8021426B67AF}"/>
              </a:ext>
            </a:extLst>
          </p:cNvPr>
          <p:cNvSpPr txBox="1"/>
          <p:nvPr/>
        </p:nvSpPr>
        <p:spPr>
          <a:xfrm>
            <a:off x="378487" y="4444241"/>
            <a:ext cx="2652173" cy="954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the optimization of tune and chromaticity </a:t>
            </a:r>
            <a:r>
              <a:rPr kumimoji="1"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(Mar. </a:t>
            </a:r>
            <a:r>
              <a:rPr kumimoji="1"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2020)</a:t>
            </a:r>
            <a:endParaRPr kumimoji="1"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本框 13">
            <a:extLst>
              <a:ext uri="{FF2B5EF4-FFF2-40B4-BE49-F238E27FC236}">
                <a16:creationId xmlns="" xmlns:a16="http://schemas.microsoft.com/office/drawing/2014/main" id="{5F6D36C5-D277-43A5-B207-8021426B67AF}"/>
              </a:ext>
            </a:extLst>
          </p:cNvPr>
          <p:cNvSpPr txBox="1"/>
          <p:nvPr/>
        </p:nvSpPr>
        <p:spPr>
          <a:xfrm>
            <a:off x="427203" y="2841046"/>
            <a:ext cx="3239897" cy="1241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Slight modification of injection system, installation of new AC trim quadrupoles and AC sextupoles (Feb. 2022)</a:t>
            </a:r>
            <a:endParaRPr lang="zh-CN" altLang="en-US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2" name="文本框 13">
            <a:extLst>
              <a:ext uri="{FF2B5EF4-FFF2-40B4-BE49-F238E27FC236}">
                <a16:creationId xmlns="" xmlns:a16="http://schemas.microsoft.com/office/drawing/2014/main" id="{5F6D36C5-D277-43A5-B207-8021426B67AF}"/>
              </a:ext>
            </a:extLst>
          </p:cNvPr>
          <p:cNvSpPr txBox="1"/>
          <p:nvPr/>
        </p:nvSpPr>
        <p:spPr>
          <a:xfrm>
            <a:off x="930849" y="1350460"/>
            <a:ext cx="2253808" cy="954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Installation of  a new dual harmonic RF cavity (Oct. 2022)</a:t>
            </a:r>
            <a:endParaRPr lang="zh-CN" altLang="en-US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12230" y="5737080"/>
            <a:ext cx="2590286" cy="102791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7" name="矩形 16"/>
          <p:cNvSpPr/>
          <p:nvPr/>
        </p:nvSpPr>
        <p:spPr>
          <a:xfrm>
            <a:off x="417829" y="4402078"/>
            <a:ext cx="2584685" cy="10626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9" name="矩形 18"/>
          <p:cNvSpPr/>
          <p:nvPr/>
        </p:nvSpPr>
        <p:spPr>
          <a:xfrm>
            <a:off x="378487" y="2768243"/>
            <a:ext cx="3320924" cy="133538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2" name="矩形 21"/>
          <p:cNvSpPr/>
          <p:nvPr/>
        </p:nvSpPr>
        <p:spPr>
          <a:xfrm>
            <a:off x="866227" y="1288316"/>
            <a:ext cx="2457903" cy="107858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4" name="文本框 13">
            <a:extLst>
              <a:ext uri="{FF2B5EF4-FFF2-40B4-BE49-F238E27FC236}">
                <a16:creationId xmlns="" xmlns:a16="http://schemas.microsoft.com/office/drawing/2014/main" id="{5F6D36C5-D277-43A5-B207-8021426B67AF}"/>
              </a:ext>
            </a:extLst>
          </p:cNvPr>
          <p:cNvSpPr txBox="1"/>
          <p:nvPr/>
        </p:nvSpPr>
        <p:spPr>
          <a:xfrm>
            <a:off x="3724456" y="1090484"/>
            <a:ext cx="2665539" cy="66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Detailed optimizations in many aspects (Mar. 2024)</a:t>
            </a:r>
            <a:endParaRPr lang="zh-CN" altLang="en-US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724456" y="1097133"/>
            <a:ext cx="2665539" cy="75259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8" name="矩形 27"/>
          <p:cNvSpPr/>
          <p:nvPr/>
        </p:nvSpPr>
        <p:spPr>
          <a:xfrm>
            <a:off x="6525397" y="1080942"/>
            <a:ext cx="2632611" cy="75259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9" name="文本框 13">
            <a:extLst>
              <a:ext uri="{FF2B5EF4-FFF2-40B4-BE49-F238E27FC236}">
                <a16:creationId xmlns="" xmlns:a16="http://schemas.microsoft.com/office/drawing/2014/main" id="{5F6D36C5-D277-43A5-B207-8021426B67AF}"/>
              </a:ext>
            </a:extLst>
          </p:cNvPr>
          <p:cNvSpPr txBox="1"/>
          <p:nvPr/>
        </p:nvSpPr>
        <p:spPr>
          <a:xfrm>
            <a:off x="6557092" y="1123748"/>
            <a:ext cx="2600916" cy="66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Optimization of vertical painting area (Oct. 2024)</a:t>
            </a:r>
            <a:endParaRPr lang="zh-CN" altLang="en-US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2811" y="2452796"/>
            <a:ext cx="8259190" cy="4388616"/>
          </a:xfrm>
          <a:prstGeom prst="rect">
            <a:avLst/>
          </a:prstGeom>
        </p:spPr>
      </p:pic>
      <p:cxnSp>
        <p:nvCxnSpPr>
          <p:cNvPr id="32" name="直接箭头连接符 31"/>
          <p:cNvCxnSpPr/>
          <p:nvPr/>
        </p:nvCxnSpPr>
        <p:spPr bwMode="auto">
          <a:xfrm>
            <a:off x="7817436" y="1823107"/>
            <a:ext cx="2666338" cy="154493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</p:spPr>
      </p:cxnSp>
      <p:cxnSp>
        <p:nvCxnSpPr>
          <p:cNvPr id="26" name="直接箭头连接符 25"/>
          <p:cNvCxnSpPr>
            <a:stCxn id="25" idx="2"/>
          </p:cNvCxnSpPr>
          <p:nvPr/>
        </p:nvCxnSpPr>
        <p:spPr bwMode="auto">
          <a:xfrm>
            <a:off x="5057226" y="1849724"/>
            <a:ext cx="4852903" cy="164896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</p:spPr>
      </p:cxnSp>
      <p:cxnSp>
        <p:nvCxnSpPr>
          <p:cNvPr id="13" name="直接箭头连接符 12"/>
          <p:cNvCxnSpPr/>
          <p:nvPr/>
        </p:nvCxnSpPr>
        <p:spPr bwMode="auto">
          <a:xfrm>
            <a:off x="3317126" y="1793764"/>
            <a:ext cx="5433552" cy="211602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</p:spPr>
      </p:cxnSp>
      <p:cxnSp>
        <p:nvCxnSpPr>
          <p:cNvPr id="11" name="直接箭头连接符 10"/>
          <p:cNvCxnSpPr/>
          <p:nvPr/>
        </p:nvCxnSpPr>
        <p:spPr bwMode="auto">
          <a:xfrm>
            <a:off x="3699411" y="3498685"/>
            <a:ext cx="4563238" cy="68675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</p:spPr>
      </p:cxnSp>
      <p:cxnSp>
        <p:nvCxnSpPr>
          <p:cNvPr id="9" name="直接箭头连接符 8"/>
          <p:cNvCxnSpPr/>
          <p:nvPr/>
        </p:nvCxnSpPr>
        <p:spPr bwMode="auto">
          <a:xfrm flipV="1">
            <a:off x="3002514" y="4647104"/>
            <a:ext cx="3657366" cy="31544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</p:spPr>
      </p:cxnSp>
      <p:cxnSp>
        <p:nvCxnSpPr>
          <p:cNvPr id="7" name="直接箭头连接符 6"/>
          <p:cNvCxnSpPr>
            <a:stCxn id="6" idx="3"/>
          </p:cNvCxnSpPr>
          <p:nvPr/>
        </p:nvCxnSpPr>
        <p:spPr bwMode="auto">
          <a:xfrm flipV="1">
            <a:off x="3002515" y="5008052"/>
            <a:ext cx="3279117" cy="126954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</p:spPr>
      </p:cxnSp>
      <p:sp>
        <p:nvSpPr>
          <p:cNvPr id="33" name="文本框 13">
            <a:extLst>
              <a:ext uri="{FF2B5EF4-FFF2-40B4-BE49-F238E27FC236}">
                <a16:creationId xmlns="" xmlns:a16="http://schemas.microsoft.com/office/drawing/2014/main" id="{5F6D36C5-D277-43A5-B207-8021426B67AF}"/>
              </a:ext>
            </a:extLst>
          </p:cNvPr>
          <p:cNvSpPr txBox="1"/>
          <p:nvPr/>
        </p:nvSpPr>
        <p:spPr>
          <a:xfrm>
            <a:off x="9369148" y="1071015"/>
            <a:ext cx="2281871" cy="954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867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New injection system and painting method (Mar. 2026)</a:t>
            </a:r>
            <a:endParaRPr lang="zh-CN" altLang="en-US" sz="1867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9385666" y="1088749"/>
            <a:ext cx="2254935" cy="93656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cxnSp>
        <p:nvCxnSpPr>
          <p:cNvPr id="35" name="直接箭头连接符 34"/>
          <p:cNvCxnSpPr>
            <a:cxnSpLocks/>
            <a:stCxn id="34" idx="2"/>
          </p:cNvCxnSpPr>
          <p:nvPr/>
        </p:nvCxnSpPr>
        <p:spPr bwMode="auto">
          <a:xfrm>
            <a:off x="10513134" y="2025314"/>
            <a:ext cx="997754" cy="106176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</p:spPr>
      </p:cxnSp>
      <p:sp>
        <p:nvSpPr>
          <p:cNvPr id="37" name="灯片编号占位符 3">
            <a:extLst>
              <a:ext uri="{FF2B5EF4-FFF2-40B4-BE49-F238E27FC236}">
                <a16:creationId xmlns="" xmlns:a16="http://schemas.microsoft.com/office/drawing/2014/main" id="{179BBB18-20A0-362F-3BDA-881B11F5AECF}"/>
              </a:ext>
            </a:extLst>
          </p:cNvPr>
          <p:cNvSpPr txBox="1">
            <a:spLocks/>
          </p:cNvSpPr>
          <p:nvPr/>
        </p:nvSpPr>
        <p:spPr>
          <a:xfrm>
            <a:off x="11819956" y="6450182"/>
            <a:ext cx="372044" cy="316800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altLang="zh-CN" sz="1200" dirty="0">
                <a:solidFill>
                  <a:prstClr val="black">
                    <a:tint val="75000"/>
                  </a:prstClr>
                </a:solidFill>
                <a:latin typeface="等线"/>
                <a:ea typeface="等线" panose="02010600030101010101" pitchFamily="2" charset="-122"/>
              </a:rPr>
              <a:t>5</a:t>
            </a:r>
            <a:endParaRPr lang="zh-CN" altLang="en-US" sz="1200" dirty="0">
              <a:solidFill>
                <a:prstClr val="black">
                  <a:tint val="75000"/>
                </a:prstClr>
              </a:solidFill>
              <a:latin typeface="等线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9338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灯片编号占位符 3">
            <a:extLst>
              <a:ext uri="{FF2B5EF4-FFF2-40B4-BE49-F238E27FC236}">
                <a16:creationId xmlns="" xmlns:a16="http://schemas.microsoft.com/office/drawing/2014/main" id="{179BBB18-20A0-362F-3BDA-881B11F5AECF}"/>
              </a:ext>
            </a:extLst>
          </p:cNvPr>
          <p:cNvSpPr txBox="1">
            <a:spLocks/>
          </p:cNvSpPr>
          <p:nvPr/>
        </p:nvSpPr>
        <p:spPr>
          <a:xfrm>
            <a:off x="11819956" y="6483426"/>
            <a:ext cx="372044" cy="316800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BCDE6B0A-5825-4D48-8CD3-1BEAC8DEDC86}" type="slidenum">
              <a:rPr lang="zh-CN" altLang="en-US" sz="1200" smtClean="0">
                <a:solidFill>
                  <a:prstClr val="black">
                    <a:tint val="75000"/>
                  </a:prstClr>
                </a:solidFill>
                <a:latin typeface="等线"/>
                <a:ea typeface="等线" panose="02010600030101010101" pitchFamily="2" charset="-122"/>
              </a:rPr>
              <a:pPr algn="r">
                <a:defRPr/>
              </a:pPr>
              <a:t>6</a:t>
            </a:fld>
            <a:endParaRPr lang="zh-CN" altLang="en-US" sz="1200" dirty="0">
              <a:solidFill>
                <a:prstClr val="black">
                  <a:tint val="75000"/>
                </a:prstClr>
              </a:solidFill>
              <a:latin typeface="等线"/>
              <a:ea typeface="等线" panose="02010600030101010101" pitchFamily="2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9CEE4A5C-9F00-4C4E-A4E5-3F64E7F28C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670" y="2252133"/>
            <a:ext cx="10105529" cy="4605867"/>
          </a:xfrm>
          <a:prstGeom prst="rect">
            <a:avLst/>
          </a:prstGeom>
        </p:spPr>
      </p:pic>
      <p:sp>
        <p:nvSpPr>
          <p:cNvPr id="17" name="箭头: 右 16">
            <a:extLst>
              <a:ext uri="{FF2B5EF4-FFF2-40B4-BE49-F238E27FC236}">
                <a16:creationId xmlns="" xmlns:a16="http://schemas.microsoft.com/office/drawing/2014/main" id="{5B2FF357-1119-4BF9-BC2C-4C0A12AFD957}"/>
              </a:ext>
            </a:extLst>
          </p:cNvPr>
          <p:cNvSpPr/>
          <p:nvPr/>
        </p:nvSpPr>
        <p:spPr>
          <a:xfrm>
            <a:off x="355600" y="3429000"/>
            <a:ext cx="577109" cy="23275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箭头: 左 17">
            <a:extLst>
              <a:ext uri="{FF2B5EF4-FFF2-40B4-BE49-F238E27FC236}">
                <a16:creationId xmlns="" xmlns:a16="http://schemas.microsoft.com/office/drawing/2014/main" id="{BDD7B05C-1623-4A3E-8F14-F2FE31EF9402}"/>
              </a:ext>
            </a:extLst>
          </p:cNvPr>
          <p:cNvSpPr/>
          <p:nvPr/>
        </p:nvSpPr>
        <p:spPr>
          <a:xfrm>
            <a:off x="11076008" y="3661756"/>
            <a:ext cx="706582" cy="224443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3A02B4FC-002B-4ED4-8950-9A2E0E984D93}"/>
              </a:ext>
            </a:extLst>
          </p:cNvPr>
          <p:cNvSpPr txBox="1"/>
          <p:nvPr/>
        </p:nvSpPr>
        <p:spPr>
          <a:xfrm>
            <a:off x="644154" y="1026901"/>
            <a:ext cx="111792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 of operational indicators across seven operational years since the opening for operation</a:t>
            </a:r>
          </a:p>
        </p:txBody>
      </p:sp>
      <p:sp>
        <p:nvSpPr>
          <p:cNvPr id="9" name="标题 1">
            <a:extLst>
              <a:ext uri="{FF2B5EF4-FFF2-40B4-BE49-F238E27FC236}">
                <a16:creationId xmlns="" xmlns:a16="http://schemas.microsoft.com/office/drawing/2014/main" id="{2C0FF85C-D685-49E4-81E9-56EB7B5B9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213274"/>
            <a:ext cx="8085513" cy="575938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Operation of the </a:t>
            </a:r>
            <a:r>
              <a:rPr lang="en-US" altLang="zh-CN" sz="2800" dirty="0" smtClean="0"/>
              <a:t>CSNS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24506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E1E2F5C-D5D4-41EC-9D30-D76B6F2E1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061" y="154439"/>
            <a:ext cx="9627016" cy="575938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Second phase of the CSNS (CSNS-II)</a:t>
            </a:r>
            <a:endParaRPr sz="2800" dirty="0"/>
          </a:p>
        </p:txBody>
      </p:sp>
      <p:sp>
        <p:nvSpPr>
          <p:cNvPr id="10" name="灯片编号占位符 3">
            <a:extLst>
              <a:ext uri="{FF2B5EF4-FFF2-40B4-BE49-F238E27FC236}">
                <a16:creationId xmlns="" xmlns:a16="http://schemas.microsoft.com/office/drawing/2014/main" id="{179BBB18-20A0-362F-3BDA-881B11F5AECF}"/>
              </a:ext>
            </a:extLst>
          </p:cNvPr>
          <p:cNvSpPr txBox="1">
            <a:spLocks/>
          </p:cNvSpPr>
          <p:nvPr/>
        </p:nvSpPr>
        <p:spPr>
          <a:xfrm>
            <a:off x="11819956" y="6474003"/>
            <a:ext cx="372044" cy="316800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BCDE6B0A-5825-4D48-8CD3-1BEAC8DEDC86}" type="slidenum">
              <a:rPr lang="zh-CN" altLang="en-US" sz="1200" smtClean="0">
                <a:solidFill>
                  <a:prstClr val="black">
                    <a:tint val="75000"/>
                  </a:prstClr>
                </a:solidFill>
                <a:latin typeface="等线"/>
                <a:ea typeface="等线" panose="02010600030101010101" pitchFamily="2" charset="-122"/>
              </a:rPr>
              <a:pPr algn="r">
                <a:defRPr/>
              </a:pPr>
              <a:t>7</a:t>
            </a:fld>
            <a:endParaRPr lang="zh-CN" altLang="en-US" sz="1200" dirty="0">
              <a:solidFill>
                <a:prstClr val="black">
                  <a:tint val="75000"/>
                </a:prstClr>
              </a:solidFill>
              <a:latin typeface="等线"/>
              <a:ea typeface="等线" panose="02010600030101010101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782" y="1158267"/>
            <a:ext cx="5760640" cy="4242443"/>
          </a:xfrm>
          <a:prstGeom prst="rect">
            <a:avLst/>
          </a:prstGeom>
        </p:spPr>
      </p:pic>
      <p:sp>
        <p:nvSpPr>
          <p:cNvPr id="13" name="Rectangle 3">
            <a:extLst>
              <a:ext uri="{FF2B5EF4-FFF2-40B4-BE49-F238E27FC236}">
                <a16:creationId xmlns="" xmlns:a16="http://schemas.microsoft.com/office/drawing/2014/main" id="{59BB0CC2-CDC1-FD4F-9F2E-49880171FD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9203" y="1560283"/>
            <a:ext cx="5859437" cy="3840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46304" tIns="73152" rIns="146304" bIns="73152" numCol="1" anchor="t" anchorCtr="0" compatLnSpc="1">
            <a:prstTxWarp prst="textNoShape">
              <a:avLst/>
            </a:prstTxWarp>
            <a:normAutofit/>
          </a:bodyPr>
          <a:lstStyle>
            <a:lvl1pPr marL="317485" indent="-31748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9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7882" indent="-26457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59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58281" indent="-211656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22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81593" indent="-211656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04904" indent="-211656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8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28217" indent="-211656" algn="l" defTabSz="84662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51529" indent="-211656" algn="l" defTabSz="84662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74842" indent="-211656" algn="l" defTabSz="84662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98153" indent="-211656" algn="l" defTabSz="84662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1462907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CN" sz="1867" b="1" dirty="0">
                <a:solidFill>
                  <a:srgbClr val="0000FF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Linac</a:t>
            </a:r>
            <a:r>
              <a:rPr lang="zh-CN" altLang="zh-CN" sz="1867" b="1" dirty="0">
                <a:solidFill>
                  <a:srgbClr val="0000FF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1867" b="1" dirty="0">
                <a:solidFill>
                  <a:srgbClr val="0000FF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80 MeV</a:t>
            </a:r>
            <a:r>
              <a:rPr lang="zh-CN" altLang="en-US" sz="1867" b="1" dirty="0">
                <a:solidFill>
                  <a:srgbClr val="0000FF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en-US" altLang="zh-CN" sz="1867" b="1" dirty="0">
                <a:solidFill>
                  <a:srgbClr val="0000FF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+ RCS upgrade</a:t>
            </a:r>
            <a:r>
              <a:rPr lang="zh-CN" altLang="en-US" sz="1867" b="1" dirty="0">
                <a:solidFill>
                  <a:srgbClr val="0000FF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  </a:t>
            </a:r>
            <a:r>
              <a:rPr lang="en-US" altLang="zh-CN" sz="1867" b="1" dirty="0">
                <a:solidFill>
                  <a:srgbClr val="0000FF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150~200 kW</a:t>
            </a:r>
          </a:p>
          <a:p>
            <a:pPr marL="719982" lvl="1" indent="-380990" algn="just" defTabSz="1462907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" altLang="zh-CN" sz="1867" b="1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New dual harmonic RF system</a:t>
            </a:r>
          </a:p>
          <a:p>
            <a:pPr marL="719982" lvl="1" indent="-380990" algn="just" defTabSz="1462907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" altLang="zh-CN" sz="1867" b="1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AC trim quadrupoles, sextupoles and octupoles</a:t>
            </a:r>
          </a:p>
          <a:p>
            <a:pPr marL="719982" lvl="1" indent="-380990" algn="just" defTabSz="1462907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en" altLang="zh-CN" sz="1867" b="1" dirty="0">
              <a:latin typeface="Times New Roman" panose="02020603050405020304" pitchFamily="18" charset="0"/>
              <a:ea typeface="Microsoft YaHei" panose="020B0503020204020204" pitchFamily="34" charset="-122"/>
              <a:cs typeface="Times New Roman" panose="02020603050405020304" pitchFamily="18" charset="0"/>
            </a:endParaRPr>
          </a:p>
          <a:p>
            <a:pPr algn="just" defTabSz="1462907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CN" sz="1867" b="1" dirty="0">
                <a:solidFill>
                  <a:srgbClr val="0000FF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Linac </a:t>
            </a:r>
            <a:r>
              <a:rPr lang="zh-CN" altLang="en-US" sz="1867" b="1" dirty="0">
                <a:solidFill>
                  <a:srgbClr val="0000FF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1867" b="1" dirty="0">
                <a:solidFill>
                  <a:srgbClr val="0000FF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300 MeV+</a:t>
            </a:r>
            <a:r>
              <a:rPr lang="zh-CN" altLang="en-US" sz="1867" b="1" dirty="0">
                <a:solidFill>
                  <a:srgbClr val="0000FF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en-US" altLang="zh-CN" sz="1867" b="1" dirty="0">
                <a:solidFill>
                  <a:srgbClr val="0000FF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+ upgraded RCS</a:t>
            </a:r>
            <a:r>
              <a:rPr lang="zh-CN" altLang="en-US" sz="1867" b="1" dirty="0">
                <a:solidFill>
                  <a:srgbClr val="0000FF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    </a:t>
            </a:r>
            <a:r>
              <a:rPr lang="en-US" altLang="zh-CN" sz="1867" b="1" dirty="0">
                <a:solidFill>
                  <a:srgbClr val="0000FF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500 kW</a:t>
            </a:r>
          </a:p>
          <a:p>
            <a:pPr marL="719982" lvl="1" indent="-380990" algn="just" defTabSz="1462907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" altLang="zh-CN" sz="1867" b="1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New injection system</a:t>
            </a:r>
          </a:p>
          <a:p>
            <a:pPr marL="719982" lvl="1" indent="-380990" algn="just" defTabSz="1462907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altLang="zh-CN" sz="1867" b="1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SC Linac to 300 MeV </a:t>
            </a:r>
          </a:p>
          <a:p>
            <a:pPr marL="338992" lvl="1" indent="0" algn="just" defTabSz="1462907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67" b="1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 </a:t>
            </a:r>
          </a:p>
          <a:p>
            <a:pPr marL="719982" lvl="1" indent="-380990" algn="just" defTabSz="1462907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en" altLang="zh-CN" sz="1867" b="1" dirty="0">
              <a:latin typeface="Times New Roman" panose="02020603050405020304" pitchFamily="18" charset="0"/>
              <a:ea typeface="Microsoft YaHei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4" name="圆角矩形 13"/>
          <p:cNvSpPr/>
          <p:nvPr/>
        </p:nvSpPr>
        <p:spPr bwMode="auto">
          <a:xfrm>
            <a:off x="6118443" y="1362981"/>
            <a:ext cx="5860197" cy="3049000"/>
          </a:xfrm>
          <a:prstGeom prst="roundRect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121920" tIns="60960" rIns="121920" bIns="60960" numCol="1" rtlCol="0" anchor="t" anchorCtr="0" compatLnSpc="1"/>
          <a:lstStyle/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FF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内容占位符 2"/>
          <p:cNvSpPr txBox="1">
            <a:spLocks/>
          </p:cNvSpPr>
          <p:nvPr/>
        </p:nvSpPr>
        <p:spPr>
          <a:xfrm>
            <a:off x="93578" y="5829267"/>
            <a:ext cx="11166764" cy="864096"/>
          </a:xfrm>
          <a:prstGeom prst="rect">
            <a:avLst/>
          </a:prstGeom>
        </p:spPr>
        <p:txBody>
          <a:bodyPr lIns="121917" tIns="60959" rIns="121917" bIns="60959">
            <a:noAutofit/>
          </a:bodyPr>
          <a:lstStyle/>
          <a:p>
            <a:pPr marL="342878" indent="-342878" algn="just" defTabSz="914341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en-US" altLang="zh-CN" sz="2000" b="1" kern="0" dirty="0"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Project Budget: 2.9 BCNY, Funded by central and Guangdong local government</a:t>
            </a:r>
          </a:p>
          <a:p>
            <a:pPr marL="342878" indent="-342878" algn="just" defTabSz="914341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en-US" altLang="zh-CN" sz="2000" b="1" kern="0" dirty="0"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Construction: 2024.1~2029.9</a:t>
            </a:r>
            <a:r>
              <a:rPr lang="zh-CN" altLang="en-US" sz="2000" b="1" kern="0" dirty="0"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（</a:t>
            </a:r>
            <a:r>
              <a:rPr lang="en-US" altLang="zh-CN" sz="2000" b="1" kern="0" dirty="0"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5</a:t>
            </a:r>
            <a:r>
              <a:rPr lang="zh-CN" altLang="en-US" sz="2000" b="1" kern="0" dirty="0"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en-US" altLang="zh-CN" sz="2000" b="1" kern="0" dirty="0"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years</a:t>
            </a:r>
            <a:r>
              <a:rPr lang="zh-CN" altLang="en-US" sz="2000" b="1" kern="0" dirty="0"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en-US" altLang="zh-CN" sz="2000" b="1" kern="0" dirty="0"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and 9</a:t>
            </a:r>
            <a:r>
              <a:rPr lang="zh-CN" altLang="en-US" sz="2000" b="1" kern="0" dirty="0"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</a:t>
            </a:r>
            <a:r>
              <a:rPr lang="en-US" altLang="zh-CN" sz="2000" b="1" kern="0" dirty="0"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months</a:t>
            </a:r>
            <a:r>
              <a:rPr lang="zh-CN" altLang="en-US" sz="2000" b="1" kern="0" dirty="0"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）</a:t>
            </a:r>
            <a:endParaRPr lang="en-US" altLang="zh-CN" sz="2000" b="1" kern="0" dirty="0"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5727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E1E2F5C-D5D4-41EC-9D30-D76B6F2E1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061" y="154439"/>
            <a:ext cx="9627016" cy="575938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CSNS-II Time Schedule</a:t>
            </a:r>
            <a:endParaRPr sz="2800" dirty="0"/>
          </a:p>
        </p:txBody>
      </p:sp>
      <p:sp>
        <p:nvSpPr>
          <p:cNvPr id="10" name="灯片编号占位符 3">
            <a:extLst>
              <a:ext uri="{FF2B5EF4-FFF2-40B4-BE49-F238E27FC236}">
                <a16:creationId xmlns="" xmlns:a16="http://schemas.microsoft.com/office/drawing/2014/main" id="{179BBB18-20A0-362F-3BDA-881B11F5AECF}"/>
              </a:ext>
            </a:extLst>
          </p:cNvPr>
          <p:cNvSpPr txBox="1">
            <a:spLocks/>
          </p:cNvSpPr>
          <p:nvPr/>
        </p:nvSpPr>
        <p:spPr>
          <a:xfrm>
            <a:off x="11819956" y="6437604"/>
            <a:ext cx="372044" cy="316800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BCDE6B0A-5825-4D48-8CD3-1BEAC8DEDC86}" type="slidenum">
              <a:rPr lang="zh-CN" altLang="en-US" sz="1200" smtClean="0">
                <a:solidFill>
                  <a:prstClr val="black">
                    <a:tint val="75000"/>
                  </a:prstClr>
                </a:solidFill>
                <a:latin typeface="等线"/>
                <a:ea typeface="等线" panose="02010600030101010101" pitchFamily="2" charset="-122"/>
              </a:rPr>
              <a:pPr algn="r">
                <a:defRPr/>
              </a:pPr>
              <a:t>8</a:t>
            </a:fld>
            <a:endParaRPr lang="zh-CN" altLang="en-US" sz="1200" dirty="0">
              <a:solidFill>
                <a:prstClr val="black">
                  <a:tint val="75000"/>
                </a:prstClr>
              </a:solidFill>
              <a:latin typeface="等线"/>
              <a:ea typeface="等线" panose="02010600030101010101" pitchFamily="2" charset="-122"/>
            </a:endParaRPr>
          </a:p>
        </p:txBody>
      </p:sp>
      <p:sp>
        <p:nvSpPr>
          <p:cNvPr id="8" name="矩形: 圆角 40">
            <a:extLst>
              <a:ext uri="{FF2B5EF4-FFF2-40B4-BE49-F238E27FC236}">
                <a16:creationId xmlns="" xmlns:a16="http://schemas.microsoft.com/office/drawing/2014/main" id="{A913963E-FA26-4D3E-96CC-1579C91FE716}"/>
              </a:ext>
            </a:extLst>
          </p:cNvPr>
          <p:cNvSpPr/>
          <p:nvPr/>
        </p:nvSpPr>
        <p:spPr>
          <a:xfrm>
            <a:off x="6640846" y="945953"/>
            <a:ext cx="1360456" cy="5786902"/>
          </a:xfrm>
          <a:prstGeom prst="roundRect">
            <a:avLst>
              <a:gd name="adj" fmla="val 4821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4">
              <a:defRPr/>
            </a:pPr>
            <a:endParaRPr lang="zh-CN" altLang="en-US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9" name="矩形: 圆角 41">
            <a:extLst>
              <a:ext uri="{FF2B5EF4-FFF2-40B4-BE49-F238E27FC236}">
                <a16:creationId xmlns="" xmlns:a16="http://schemas.microsoft.com/office/drawing/2014/main" id="{7E18DE73-A7F3-4620-9B45-7B4477602EA7}"/>
              </a:ext>
            </a:extLst>
          </p:cNvPr>
          <p:cNvSpPr/>
          <p:nvPr/>
        </p:nvSpPr>
        <p:spPr>
          <a:xfrm>
            <a:off x="4038352" y="945953"/>
            <a:ext cx="2533656" cy="5774092"/>
          </a:xfrm>
          <a:prstGeom prst="roundRect">
            <a:avLst>
              <a:gd name="adj" fmla="val 4821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4">
              <a:defRPr/>
            </a:pPr>
            <a:endParaRPr lang="zh-CN" altLang="en-US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2" name="矩形: 圆角 44">
            <a:extLst>
              <a:ext uri="{FF2B5EF4-FFF2-40B4-BE49-F238E27FC236}">
                <a16:creationId xmlns="" xmlns:a16="http://schemas.microsoft.com/office/drawing/2014/main" id="{51DE2EF2-BE51-4D10-B3FF-BA7DCF6756D6}"/>
              </a:ext>
            </a:extLst>
          </p:cNvPr>
          <p:cNvSpPr/>
          <p:nvPr/>
        </p:nvSpPr>
        <p:spPr>
          <a:xfrm>
            <a:off x="828976" y="945953"/>
            <a:ext cx="3156984" cy="5786902"/>
          </a:xfrm>
          <a:prstGeom prst="roundRect">
            <a:avLst>
              <a:gd name="adj" fmla="val 4821"/>
            </a:avLst>
          </a:pr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4">
              <a:defRPr/>
            </a:pPr>
            <a:endParaRPr lang="zh-CN" altLang="en-US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graphicFrame>
        <p:nvGraphicFramePr>
          <p:cNvPr id="16" name="图示 15"/>
          <p:cNvGraphicFramePr/>
          <p:nvPr/>
        </p:nvGraphicFramePr>
        <p:xfrm>
          <a:off x="828978" y="2544704"/>
          <a:ext cx="11099800" cy="16985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文本框 16"/>
          <p:cNvSpPr txBox="1"/>
          <p:nvPr/>
        </p:nvSpPr>
        <p:spPr>
          <a:xfrm>
            <a:off x="572327" y="4199108"/>
            <a:ext cx="1460662" cy="92333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 defTabSz="914364">
              <a:defRPr/>
            </a:pPr>
            <a:r>
              <a:rPr lang="en-US" altLang="zh-CN" b="1" dirty="0">
                <a:solidFill>
                  <a:prstClr val="black"/>
                </a:solidFill>
                <a:latin typeface="Calibri"/>
                <a:ea typeface="Adobe 黑体 Std R" panose="020B0400000000000000" pitchFamily="34" charset="-122"/>
              </a:rPr>
              <a:t>2024.01</a:t>
            </a:r>
          </a:p>
          <a:p>
            <a:pPr algn="ctr" defTabSz="914364">
              <a:defRPr/>
            </a:pPr>
            <a:r>
              <a:rPr lang="en-US" altLang="zh-CN" b="1" dirty="0">
                <a:solidFill>
                  <a:prstClr val="black"/>
                </a:solidFill>
                <a:latin typeface="Calibri"/>
                <a:ea typeface="Adobe 黑体 Std R" panose="020B0400000000000000" pitchFamily="34" charset="-122"/>
              </a:rPr>
              <a:t>Preliminary approval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956700" y="5623997"/>
            <a:ext cx="2188028" cy="64633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 defTabSz="914364">
              <a:defRPr/>
            </a:pPr>
            <a:r>
              <a:rPr lang="en-US" altLang="zh-CN" b="1" dirty="0">
                <a:solidFill>
                  <a:prstClr val="black"/>
                </a:solidFill>
                <a:latin typeface="Calibri"/>
              </a:rPr>
              <a:t>2025.08 Accelerator injection upgrade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308873" y="4163340"/>
            <a:ext cx="2569030" cy="1200329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 defTabSz="914364">
              <a:defRPr/>
            </a:pPr>
            <a:r>
              <a:rPr lang="en-US" altLang="zh-CN" b="1" dirty="0">
                <a:solidFill>
                  <a:prstClr val="black"/>
                </a:solidFill>
                <a:latin typeface="Calibri"/>
              </a:rPr>
              <a:t>2026.10 200kW beam commissioning for the accelerator</a:t>
            </a:r>
          </a:p>
          <a:p>
            <a:pPr algn="ctr" defTabSz="914364">
              <a:defRPr/>
            </a:pPr>
            <a:r>
              <a:rPr lang="en-US" altLang="zh-CN" b="1" dirty="0">
                <a:solidFill>
                  <a:prstClr val="black"/>
                </a:solidFill>
                <a:latin typeface="Calibri"/>
              </a:rPr>
              <a:t>160kW→185 → 200kW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7985516" y="5557478"/>
            <a:ext cx="2569030" cy="64633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 defTabSz="914364">
              <a:defRPr/>
            </a:pPr>
            <a:r>
              <a:rPr lang="en-US" altLang="zh-CN" b="1" dirty="0">
                <a:solidFill>
                  <a:prstClr val="black"/>
                </a:solidFill>
                <a:latin typeface="Calibri"/>
              </a:rPr>
              <a:t>2029.01</a:t>
            </a:r>
          </a:p>
          <a:p>
            <a:pPr algn="ctr" defTabSz="914364">
              <a:defRPr/>
            </a:pPr>
            <a:r>
              <a:rPr lang="en-US" altLang="zh-CN" b="1" dirty="0">
                <a:solidFill>
                  <a:prstClr val="black"/>
                </a:solidFill>
                <a:latin typeface="Calibri"/>
              </a:rPr>
              <a:t>300MeV commissioning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9006907" y="4287971"/>
            <a:ext cx="2188030" cy="92333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 defTabSz="914364">
              <a:defRPr/>
            </a:pPr>
            <a:r>
              <a:rPr lang="en-US" altLang="zh-CN" b="1" dirty="0">
                <a:solidFill>
                  <a:prstClr val="black"/>
                </a:solidFill>
                <a:latin typeface="Calibri"/>
              </a:rPr>
              <a:t>2029.07 </a:t>
            </a:r>
          </a:p>
          <a:p>
            <a:pPr algn="ctr" defTabSz="914364">
              <a:defRPr/>
            </a:pPr>
            <a:r>
              <a:rPr lang="en-US" altLang="zh-CN" b="1" dirty="0">
                <a:solidFill>
                  <a:prstClr val="black"/>
                </a:solidFill>
                <a:latin typeface="Calibri"/>
              </a:rPr>
              <a:t>Beam power up to 300kW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2297671" y="1616469"/>
            <a:ext cx="2886977" cy="92333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 defTabSz="914364">
              <a:defRPr/>
            </a:pPr>
            <a:r>
              <a:rPr lang="en-US" altLang="zh-CN" b="1" dirty="0">
                <a:solidFill>
                  <a:prstClr val="black"/>
                </a:solidFill>
                <a:latin typeface="Calibri"/>
              </a:rPr>
              <a:t>2026.07 Completion of the Experimental Support Equipment Building</a:t>
            </a:r>
            <a:endParaRPr lang="zh-CN" altLang="en-US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100624" y="1717675"/>
            <a:ext cx="4886960" cy="92333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 defTabSz="914364">
              <a:defRPr/>
            </a:pPr>
            <a:r>
              <a:rPr lang="en-US" altLang="zh-CN" b="1" dirty="0">
                <a:solidFill>
                  <a:prstClr val="black"/>
                </a:solidFill>
                <a:latin typeface="Calibri"/>
              </a:rPr>
              <a:t>2026.10 Completion of the SC linac Building, the Cryogenic Hall and the High Energy Proton Experiment Hall</a:t>
            </a:r>
            <a:endParaRPr lang="zh-CN" altLang="en-US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" name="星形: 四角 14"/>
          <p:cNvSpPr/>
          <p:nvPr/>
        </p:nvSpPr>
        <p:spPr>
          <a:xfrm>
            <a:off x="9984147" y="2625348"/>
            <a:ext cx="424543" cy="315686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4">
              <a:defRPr/>
            </a:pPr>
            <a:endParaRPr lang="zh-CN" altLang="en-US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0120846" y="1691564"/>
            <a:ext cx="18270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64">
              <a:defRPr/>
            </a:pPr>
            <a:r>
              <a:rPr lang="en-US" altLang="zh-CN" sz="2000" b="1" dirty="0">
                <a:solidFill>
                  <a:prstClr val="black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2029.10</a:t>
            </a:r>
          </a:p>
          <a:p>
            <a:pPr defTabSz="914364">
              <a:defRPr/>
            </a:pPr>
            <a:r>
              <a:rPr lang="en-US" altLang="zh-CN" sz="2000" b="1" dirty="0">
                <a:solidFill>
                  <a:prstClr val="black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Project completion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5870722" y="4262528"/>
            <a:ext cx="2990862" cy="92333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 defTabSz="914364">
              <a:defRPr/>
            </a:pPr>
            <a:r>
              <a:rPr lang="en-US" altLang="zh-CN" b="1" dirty="0">
                <a:solidFill>
                  <a:prstClr val="black"/>
                </a:solidFill>
                <a:latin typeface="Calibri"/>
              </a:rPr>
              <a:t>2027.07-2028.04 Machine shut-down for new cryomodues installation</a:t>
            </a:r>
          </a:p>
        </p:txBody>
      </p:sp>
      <p:sp>
        <p:nvSpPr>
          <p:cNvPr id="27" name="矩形 26"/>
          <p:cNvSpPr/>
          <p:nvPr/>
        </p:nvSpPr>
        <p:spPr>
          <a:xfrm>
            <a:off x="828980" y="3008937"/>
            <a:ext cx="1562836" cy="806116"/>
          </a:xfrm>
          <a:prstGeom prst="rect">
            <a:avLst/>
          </a:prstGeom>
          <a:solidFill>
            <a:srgbClr val="00B050"/>
          </a:solidFill>
          <a:ln w="28575">
            <a:solidFill>
              <a:srgbClr val="071F6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4">
              <a:defRPr/>
            </a:pPr>
            <a:r>
              <a:rPr lang="en-US" altLang="zh-CN" sz="2400" b="1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rPr>
              <a:t>2024</a:t>
            </a:r>
            <a:endParaRPr lang="zh-CN" altLang="en-US" sz="2400" b="1" dirty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394170" y="3008937"/>
            <a:ext cx="1609271" cy="798752"/>
          </a:xfrm>
          <a:prstGeom prst="rect">
            <a:avLst/>
          </a:prstGeom>
          <a:solidFill>
            <a:srgbClr val="00B050"/>
          </a:solidFill>
          <a:ln w="28575">
            <a:solidFill>
              <a:srgbClr val="071F6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4">
              <a:defRPr/>
            </a:pPr>
            <a:r>
              <a:rPr lang="en-US" altLang="zh-CN" sz="2400" b="1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rPr>
              <a:t>2025</a:t>
            </a:r>
            <a:endParaRPr lang="zh-CN" altLang="en-US" sz="2400" b="1" dirty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999913" y="3007439"/>
            <a:ext cx="1609271" cy="806116"/>
          </a:xfrm>
          <a:prstGeom prst="rect">
            <a:avLst/>
          </a:prstGeom>
          <a:solidFill>
            <a:schemeClr val="tx2"/>
          </a:solidFill>
          <a:ln w="28575">
            <a:solidFill>
              <a:srgbClr val="071F6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4">
              <a:defRPr/>
            </a:pPr>
            <a:r>
              <a:rPr lang="en-US" altLang="zh-CN" sz="2400" b="1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rPr>
              <a:t>2026</a:t>
            </a:r>
            <a:endParaRPr lang="zh-CN" altLang="en-US" sz="2400" b="1" dirty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605655" y="3009192"/>
            <a:ext cx="1609271" cy="798497"/>
          </a:xfrm>
          <a:prstGeom prst="rect">
            <a:avLst/>
          </a:prstGeom>
          <a:solidFill>
            <a:schemeClr val="tx2"/>
          </a:solidFill>
          <a:ln w="28575">
            <a:solidFill>
              <a:srgbClr val="071F6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4">
              <a:defRPr/>
            </a:pPr>
            <a:r>
              <a:rPr lang="en-US" altLang="zh-CN" sz="2400" b="1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rPr>
              <a:t>2027</a:t>
            </a:r>
            <a:endParaRPr lang="zh-CN" altLang="en-US" sz="2400" b="1" dirty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7211398" y="3008937"/>
            <a:ext cx="1625838" cy="798752"/>
          </a:xfrm>
          <a:prstGeom prst="rect">
            <a:avLst/>
          </a:prstGeom>
          <a:solidFill>
            <a:schemeClr val="tx2"/>
          </a:solidFill>
          <a:ln w="28575">
            <a:solidFill>
              <a:srgbClr val="071F6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4">
              <a:defRPr/>
            </a:pPr>
            <a:r>
              <a:rPr lang="en-US" altLang="zh-CN" sz="2400" b="1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rPr>
              <a:t>2028</a:t>
            </a:r>
            <a:endParaRPr lang="zh-CN" altLang="en-US" sz="2400" b="1" dirty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825882" y="3007439"/>
            <a:ext cx="1609271" cy="805446"/>
          </a:xfrm>
          <a:prstGeom prst="rect">
            <a:avLst/>
          </a:prstGeom>
          <a:solidFill>
            <a:schemeClr val="tx2"/>
          </a:solidFill>
          <a:ln w="28575">
            <a:solidFill>
              <a:srgbClr val="071F6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4">
              <a:defRPr/>
            </a:pPr>
            <a:r>
              <a:rPr lang="en-US" altLang="zh-CN" sz="2400" b="1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rPr>
              <a:t>2029</a:t>
            </a:r>
            <a:endParaRPr lang="zh-CN" altLang="en-US" sz="2400" b="1" dirty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65123" y="1718945"/>
            <a:ext cx="17703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64">
              <a:defRPr/>
            </a:pPr>
            <a:r>
              <a:rPr lang="en-US" altLang="zh-CN" b="1" dirty="0">
                <a:solidFill>
                  <a:prstClr val="black"/>
                </a:solidFill>
                <a:latin typeface="Calibri"/>
                <a:ea typeface="Adobe 黑体 Std R" panose="020B0400000000000000" pitchFamily="34" charset="-122"/>
              </a:rPr>
              <a:t>2024.08</a:t>
            </a:r>
          </a:p>
          <a:p>
            <a:pPr algn="ctr" defTabSz="914364">
              <a:defRPr/>
            </a:pPr>
            <a:r>
              <a:rPr lang="en-US" altLang="zh-CN" b="1" dirty="0">
                <a:solidFill>
                  <a:prstClr val="black"/>
                </a:solidFill>
                <a:latin typeface="Calibri"/>
                <a:ea typeface="Adobe 黑体 Std R" panose="020B0400000000000000" pitchFamily="34" charset="-122"/>
              </a:rPr>
              <a:t>Infrastructure start-up</a:t>
            </a:r>
          </a:p>
        </p:txBody>
      </p:sp>
      <p:cxnSp>
        <p:nvCxnSpPr>
          <p:cNvPr id="34" name="直接连接符 33"/>
          <p:cNvCxnSpPr/>
          <p:nvPr/>
        </p:nvCxnSpPr>
        <p:spPr>
          <a:xfrm>
            <a:off x="2024580" y="1656828"/>
            <a:ext cx="0" cy="1348464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2373998" y="1639619"/>
            <a:ext cx="2707498" cy="1079566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4">
              <a:defRPr/>
            </a:pPr>
            <a:endParaRPr lang="zh-CN" altLang="en-US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5420935" y="2729117"/>
            <a:ext cx="0" cy="258967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36"/>
          <p:cNvSpPr/>
          <p:nvPr/>
        </p:nvSpPr>
        <p:spPr>
          <a:xfrm>
            <a:off x="5219562" y="1627661"/>
            <a:ext cx="4757600" cy="1079566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4">
              <a:defRPr/>
            </a:pPr>
            <a:endParaRPr lang="zh-CN" altLang="en-US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cxnSp>
        <p:nvCxnSpPr>
          <p:cNvPr id="38" name="直接连接符 37"/>
          <p:cNvCxnSpPr/>
          <p:nvPr/>
        </p:nvCxnSpPr>
        <p:spPr>
          <a:xfrm>
            <a:off x="4713364" y="2718330"/>
            <a:ext cx="0" cy="258967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矩形 38"/>
          <p:cNvSpPr/>
          <p:nvPr/>
        </p:nvSpPr>
        <p:spPr>
          <a:xfrm>
            <a:off x="624378" y="4147041"/>
            <a:ext cx="1320292" cy="1057886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4">
              <a:defRPr/>
            </a:pPr>
            <a:endParaRPr lang="zh-CN" altLang="en-US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cxnSp>
        <p:nvCxnSpPr>
          <p:cNvPr id="40" name="直接连接符 39"/>
          <p:cNvCxnSpPr>
            <a:cxnSpLocks/>
          </p:cNvCxnSpPr>
          <p:nvPr/>
        </p:nvCxnSpPr>
        <p:spPr>
          <a:xfrm>
            <a:off x="1218286" y="3830830"/>
            <a:ext cx="0" cy="316212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矩形 40"/>
          <p:cNvSpPr/>
          <p:nvPr/>
        </p:nvSpPr>
        <p:spPr>
          <a:xfrm>
            <a:off x="1901812" y="5515584"/>
            <a:ext cx="2107304" cy="922020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4">
              <a:defRPr/>
            </a:pPr>
            <a:endParaRPr lang="zh-CN" altLang="en-US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461431" y="4118960"/>
            <a:ext cx="2276120" cy="1200328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4">
              <a:defRPr/>
            </a:pPr>
            <a:endParaRPr lang="zh-CN" altLang="en-US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5895071" y="4224207"/>
            <a:ext cx="2942164" cy="1031770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4">
              <a:defRPr/>
            </a:pPr>
            <a:endParaRPr lang="zh-CN" altLang="en-US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8070137" y="5456877"/>
            <a:ext cx="2365014" cy="980728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4">
              <a:defRPr/>
            </a:pPr>
            <a:endParaRPr lang="zh-CN" altLang="en-US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9075746" y="4229352"/>
            <a:ext cx="2050354" cy="1026624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4">
              <a:defRPr/>
            </a:pPr>
            <a:endParaRPr lang="zh-CN" altLang="en-US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cxnSp>
        <p:nvCxnSpPr>
          <p:cNvPr id="46" name="直接连接符 45"/>
          <p:cNvCxnSpPr>
            <a:cxnSpLocks/>
          </p:cNvCxnSpPr>
          <p:nvPr/>
        </p:nvCxnSpPr>
        <p:spPr>
          <a:xfrm>
            <a:off x="3409036" y="3830830"/>
            <a:ext cx="0" cy="1684756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>
            <a:cxnSpLocks/>
          </p:cNvCxnSpPr>
          <p:nvPr/>
        </p:nvCxnSpPr>
        <p:spPr>
          <a:xfrm>
            <a:off x="5439290" y="3807689"/>
            <a:ext cx="0" cy="326747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9640638" y="3839403"/>
            <a:ext cx="0" cy="403894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>
            <a:off x="8968172" y="3821941"/>
            <a:ext cx="0" cy="1626047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矩形: 圆顶角 19">
            <a:extLst>
              <a:ext uri="{FF2B5EF4-FFF2-40B4-BE49-F238E27FC236}">
                <a16:creationId xmlns="" xmlns:a16="http://schemas.microsoft.com/office/drawing/2014/main" id="{04F48B8E-BF49-46E6-883E-2B1634B45325}"/>
              </a:ext>
            </a:extLst>
          </p:cNvPr>
          <p:cNvSpPr/>
          <p:nvPr/>
        </p:nvSpPr>
        <p:spPr>
          <a:xfrm>
            <a:off x="828976" y="945290"/>
            <a:ext cx="3156984" cy="31552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4">
              <a:defRPr/>
            </a:pPr>
            <a:r>
              <a:rPr lang="en-US" altLang="zh-CN" sz="1600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LRBT+RCS injection upgrade</a:t>
            </a:r>
            <a:endParaRPr lang="zh-CN" altLang="en-US" sz="1600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51" name="矩形: 圆顶角 68">
            <a:extLst>
              <a:ext uri="{FF2B5EF4-FFF2-40B4-BE49-F238E27FC236}">
                <a16:creationId xmlns="" xmlns:a16="http://schemas.microsoft.com/office/drawing/2014/main" id="{77C89D38-9AF8-435A-9878-A1A533707F07}"/>
              </a:ext>
            </a:extLst>
          </p:cNvPr>
          <p:cNvSpPr/>
          <p:nvPr/>
        </p:nvSpPr>
        <p:spPr>
          <a:xfrm>
            <a:off x="4038352" y="925924"/>
            <a:ext cx="2533656" cy="31552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4">
              <a:defRPr/>
            </a:pPr>
            <a:r>
              <a:rPr lang="en-US" altLang="zh-CN" sz="1600" dirty="0" err="1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Linac</a:t>
            </a:r>
            <a:r>
              <a:rPr lang="en-US" altLang="zh-CN" sz="1600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-RFQ+MEBT upgrade</a:t>
            </a:r>
            <a:endParaRPr lang="zh-CN" altLang="en-US" sz="1600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52" name="矩形: 圆顶角 69">
            <a:extLst>
              <a:ext uri="{FF2B5EF4-FFF2-40B4-BE49-F238E27FC236}">
                <a16:creationId xmlns="" xmlns:a16="http://schemas.microsoft.com/office/drawing/2014/main" id="{537B4E86-AD58-404E-B30B-95875DEFAD1C}"/>
              </a:ext>
            </a:extLst>
          </p:cNvPr>
          <p:cNvSpPr/>
          <p:nvPr/>
        </p:nvSpPr>
        <p:spPr>
          <a:xfrm>
            <a:off x="6640846" y="945290"/>
            <a:ext cx="1360456" cy="304192"/>
          </a:xfrm>
          <a:prstGeom prst="round2SameRect">
            <a:avLst>
              <a:gd name="adj1" fmla="val 17238"/>
              <a:gd name="adj2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4">
              <a:defRPr/>
            </a:pPr>
            <a:r>
              <a:rPr lang="en-US" altLang="zh-CN" sz="1600" dirty="0" err="1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Linac</a:t>
            </a:r>
            <a:r>
              <a:rPr lang="en-US" altLang="zh-CN" sz="1600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-SC</a:t>
            </a:r>
            <a:endParaRPr lang="zh-CN" altLang="en-US" sz="1600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cxnSp>
        <p:nvCxnSpPr>
          <p:cNvPr id="53" name="直接连接符 52">
            <a:extLst>
              <a:ext uri="{FF2B5EF4-FFF2-40B4-BE49-F238E27FC236}">
                <a16:creationId xmlns="" xmlns:a16="http://schemas.microsoft.com/office/drawing/2014/main" id="{8C7FBC6B-3DE6-48E6-9AFE-9F8406B0F0F1}"/>
              </a:ext>
            </a:extLst>
          </p:cNvPr>
          <p:cNvCxnSpPr/>
          <p:nvPr/>
        </p:nvCxnSpPr>
        <p:spPr>
          <a:xfrm>
            <a:off x="3812842" y="3001576"/>
            <a:ext cx="0" cy="89097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左大括号 53"/>
          <p:cNvSpPr/>
          <p:nvPr/>
        </p:nvSpPr>
        <p:spPr>
          <a:xfrm rot="16200000">
            <a:off x="7112398" y="3352489"/>
            <a:ext cx="420916" cy="1343942"/>
          </a:xfrm>
          <a:prstGeom prst="leftBrac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64">
              <a:defRPr/>
            </a:pPr>
            <a:endParaRPr lang="zh-CN" altLang="en-US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55" name="等腰三角形 54">
            <a:extLst>
              <a:ext uri="{FF2B5EF4-FFF2-40B4-BE49-F238E27FC236}">
                <a16:creationId xmlns="" xmlns:a16="http://schemas.microsoft.com/office/drawing/2014/main" id="{A2C7B3B0-39B1-4886-9200-B4F4A21BBB98}"/>
              </a:ext>
            </a:extLst>
          </p:cNvPr>
          <p:cNvSpPr/>
          <p:nvPr/>
        </p:nvSpPr>
        <p:spPr>
          <a:xfrm>
            <a:off x="3683465" y="2789200"/>
            <a:ext cx="246054" cy="212376"/>
          </a:xfrm>
          <a:prstGeom prst="triangle">
            <a:avLst/>
          </a:prstGeom>
          <a:solidFill>
            <a:srgbClr val="FF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4">
              <a:defRPr/>
            </a:pPr>
            <a:endParaRPr lang="zh-CN" altLang="en-US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631687" y="1656828"/>
            <a:ext cx="1397975" cy="1057886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4">
              <a:defRPr/>
            </a:pPr>
            <a:endParaRPr lang="zh-CN" altLang="en-US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6163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1"/>
          <p:cNvSpPr txBox="1">
            <a:spLocks noChangeArrowheads="1"/>
          </p:cNvSpPr>
          <p:nvPr/>
        </p:nvSpPr>
        <p:spPr bwMode="auto">
          <a:xfrm>
            <a:off x="157331" y="1204547"/>
            <a:ext cx="11464578" cy="517064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 anchor="ctr">
            <a:spAutoFit/>
          </a:bodyPr>
          <a:lstStyle/>
          <a:p>
            <a:pPr algn="just" defTabSz="705485">
              <a:lnSpc>
                <a:spcPct val="150000"/>
              </a:lnSpc>
              <a:buClr>
                <a:srgbClr val="00467A"/>
              </a:buClr>
            </a:pPr>
            <a:r>
              <a:rPr lang="en-US" altLang="zh-CN" sz="28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 </a:t>
            </a:r>
            <a:r>
              <a:rPr lang="en-US" altLang="zh-CN" sz="28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1.  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Low-intensity beam commissioning </a:t>
            </a:r>
          </a:p>
          <a:p>
            <a:pPr algn="just" defTabSz="705485">
              <a:lnSpc>
                <a:spcPct val="150000"/>
              </a:lnSpc>
              <a:buClr>
                <a:srgbClr val="00467A"/>
              </a:buClr>
            </a:pPr>
            <a:r>
              <a:rPr lang="en-US" altLang="zh-CN" sz="28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 2.  Intense beam issues</a:t>
            </a:r>
          </a:p>
          <a:p>
            <a:pPr algn="just" defTabSz="705485">
              <a:lnSpc>
                <a:spcPct val="150000"/>
              </a:lnSpc>
              <a:buClr>
                <a:srgbClr val="00467A"/>
              </a:buClr>
            </a:pPr>
            <a:r>
              <a:rPr lang="en-US" altLang="zh-CN" sz="28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       2.1  Space charge effects</a:t>
            </a:r>
          </a:p>
          <a:p>
            <a:pPr algn="just" defTabSz="705485">
              <a:lnSpc>
                <a:spcPct val="150000"/>
              </a:lnSpc>
              <a:buClr>
                <a:srgbClr val="00467A"/>
              </a:buClr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(1) Tune pattern optimization</a:t>
            </a:r>
          </a:p>
          <a:p>
            <a:pPr algn="just" defTabSz="705485">
              <a:lnSpc>
                <a:spcPct val="150000"/>
              </a:lnSpc>
              <a:buClr>
                <a:srgbClr val="00467A"/>
              </a:buClr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(2) Method to achieve the correlated painting</a:t>
            </a:r>
          </a:p>
          <a:p>
            <a:pPr algn="just" defTabSz="705485">
              <a:lnSpc>
                <a:spcPct val="150000"/>
              </a:lnSpc>
              <a:buClr>
                <a:srgbClr val="00467A"/>
              </a:buClr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(3) Super-periodicity restoration</a:t>
            </a:r>
          </a:p>
          <a:p>
            <a:pPr algn="just" defTabSz="705485">
              <a:lnSpc>
                <a:spcPct val="150000"/>
              </a:lnSpc>
              <a:buClr>
                <a:srgbClr val="00467A"/>
              </a:buClr>
            </a:pPr>
            <a:r>
              <a:rPr lang="en-US" altLang="zh-CN" sz="28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               (4) 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Optimization of the bunching factor</a:t>
            </a:r>
          </a:p>
          <a:p>
            <a:pPr algn="just" defTabSz="705485">
              <a:lnSpc>
                <a:spcPct val="150000"/>
              </a:lnSpc>
              <a:buClr>
                <a:srgbClr val="00467A"/>
              </a:buClr>
            </a:pPr>
            <a:r>
              <a:rPr lang="en-US" altLang="zh-CN" sz="28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       2.2  Beam instability</a:t>
            </a:r>
          </a:p>
        </p:txBody>
      </p:sp>
      <p:sp>
        <p:nvSpPr>
          <p:cNvPr id="3" name="灯片编号占位符 3">
            <a:extLst>
              <a:ext uri="{FF2B5EF4-FFF2-40B4-BE49-F238E27FC236}">
                <a16:creationId xmlns="" xmlns:a16="http://schemas.microsoft.com/office/drawing/2014/main" id="{179BBB18-20A0-362F-3BDA-881B11F5AECF}"/>
              </a:ext>
            </a:extLst>
          </p:cNvPr>
          <p:cNvSpPr txBox="1">
            <a:spLocks/>
          </p:cNvSpPr>
          <p:nvPr/>
        </p:nvSpPr>
        <p:spPr>
          <a:xfrm>
            <a:off x="11819956" y="6500353"/>
            <a:ext cx="372044" cy="316800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BCDE6B0A-5825-4D48-8CD3-1BEAC8DEDC86}" type="slidenum">
              <a:rPr lang="zh-CN" altLang="en-US" sz="1200" smtClean="0">
                <a:solidFill>
                  <a:prstClr val="black">
                    <a:tint val="75000"/>
                  </a:prstClr>
                </a:solidFill>
                <a:latin typeface="等线"/>
                <a:ea typeface="等线" panose="02010600030101010101" pitchFamily="2" charset="-122"/>
              </a:rPr>
              <a:pPr algn="r">
                <a:defRPr/>
              </a:pPr>
              <a:t>9</a:t>
            </a:fld>
            <a:endParaRPr lang="zh-CN" altLang="en-US" sz="1200" dirty="0">
              <a:solidFill>
                <a:prstClr val="black">
                  <a:tint val="75000"/>
                </a:prstClr>
              </a:solidFill>
              <a:latin typeface="等线"/>
              <a:ea typeface="等线" panose="02010600030101010101" pitchFamily="2" charset="-122"/>
            </a:endParaRPr>
          </a:p>
        </p:txBody>
      </p:sp>
      <p:sp>
        <p:nvSpPr>
          <p:cNvPr id="4" name="标题 1">
            <a:extLst>
              <a:ext uri="{FF2B5EF4-FFF2-40B4-BE49-F238E27FC236}">
                <a16:creationId xmlns="" xmlns:a16="http://schemas.microsoft.com/office/drawing/2014/main" id="{CE1E2F5C-D5D4-41EC-9D30-D76B6F2E1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380" y="213274"/>
            <a:ext cx="9304020" cy="575938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II. Beam commissioning for the RCS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06963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DIxYTRhYzI3YWY1ZmViNmQ2MTMwMmE1OTYxY2VlNWQ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501.4,&quot;left&quot;:29.25,&quot;top&quot;:25.4,&quot;width&quot;:1221.0500000000002}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54.50189208984375,&quot;left&quot;:0,&quot;top&quot;:151.39905395507813,&quot;width&quot;:960}"/>
  <p:tag name="KSO_WM_UNIT_ISCONTENTSTITLE" val="0"/>
  <p:tag name="KSO_WM_UNIT_ISNUMDGMTITLE" val="0"/>
  <p:tag name="KSO_WM_UNIT_NOCLEAR" val="0"/>
  <p:tag name="KSO_WM_UNIT_VALUE" val="9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diagram20236926_1*m_h_a*1_1_1"/>
  <p:tag name="KSO_WM_TEMPLATE_CATEGORY" val="diagram"/>
  <p:tag name="KSO_WM_TEMPLATE_INDEX" val="20236926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PRESET_TEXT" val="添加项标题"/>
  <p:tag name="KSO_WM_UNIT_FILL_TYPE" val="3"/>
  <p:tag name="KSO_WM_DIAGRAM_MAX_ITEMCNT" val="5"/>
  <p:tag name="KSO_WM_DIAGRAM_MIN_ITEMCNT" val="3"/>
  <p:tag name="KSO_WM_DIAGRAM_COLOR_MATCH_VALUE" val="{&quot;shape&quot;:{&quot;fill&quot;:{&quot;gradient&quot;:[{&quot;brightness&quot;:0.4000000059604645,&quot;colorType&quot;:1,&quot;foreColorIndex&quot;:5,&quot;pos&quot;:0,&quot;transparency&quot;:0},{&quot;brightness&quot;:0,&quot;colorType&quot;:1,&quot;foreColorIndex&quot;:5,&quot;pos&quot;:0.7400000095367432,&quot;transparency&quot;:0},{&quot;brightness&quot;:0,&quot;colorType&quot;:1,&quot;foreColorIndex&quot;:5,&quot;pos&quot;:0.8299999833106995,&quot;transparency&quot;:0},{&quot;brightness&quot;:0,&quot;colorType&quot;:1,&quot;foreColorIndex&quot;:5,&quot;pos&quot;:1,&quot;transparency&quot;:0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TYPE" val="1"/>
  <p:tag name="KSO_WM_DIAGRAM_USE_COLOR_VALUE" val="{&quot;color_scheme&quot;:1,&quot;color_type&quot;:1,&quot;theme_color_indexes&quot;:[5,6,5,6,5,6]}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54.50189208984375,&quot;left&quot;:0,&quot;top&quot;:151.39905395507813,&quot;width&quot;:960}"/>
  <p:tag name="KSO_WM_UNIT_ISCONTENTSTITLE" val="0"/>
  <p:tag name="KSO_WM_UNIT_ISNUMDGMTITLE" val="0"/>
  <p:tag name="KSO_WM_UNIT_NOCLEAR" val="0"/>
  <p:tag name="KSO_WM_UNIT_VALUE" val="9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diagram20236926_1*m_h_a*1_2_1"/>
  <p:tag name="KSO_WM_TEMPLATE_CATEGORY" val="diagram"/>
  <p:tag name="KSO_WM_TEMPLATE_INDEX" val="20236926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PRESET_TEXT" val="添加项标题"/>
  <p:tag name="KSO_WM_UNIT_FILL_TYPE" val="3"/>
  <p:tag name="KSO_WM_DIAGRAM_MAX_ITEMCNT" val="5"/>
  <p:tag name="KSO_WM_DIAGRAM_MIN_ITEMCNT" val="3"/>
  <p:tag name="KSO_WM_DIAGRAM_COLOR_MATCH_VALUE" val="{&quot;shape&quot;:{&quot;fill&quot;:{&quot;gradient&quot;:[{&quot;brightness&quot;:0.4000000059604645,&quot;colorType&quot;:1,&quot;foreColorIndex&quot;:5,&quot;pos&quot;:0,&quot;transparency&quot;:0},{&quot;brightness&quot;:0,&quot;colorType&quot;:1,&quot;foreColorIndex&quot;:5,&quot;pos&quot;:0.7400000095367432,&quot;transparency&quot;:0},{&quot;brightness&quot;:0,&quot;colorType&quot;:1,&quot;foreColorIndex&quot;:5,&quot;pos&quot;:0.8299999833106995,&quot;transparency&quot;:0},{&quot;brightness&quot;:0,&quot;colorType&quot;:1,&quot;foreColorIndex&quot;:5,&quot;pos&quot;:1,&quot;transparency&quot;:0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TYPE" val="1"/>
  <p:tag name="KSO_WM_DIAGRAM_USE_COLOR_VALUE" val="{&quot;color_scheme&quot;:1,&quot;color_type&quot;:1,&quot;theme_color_indexes&quot;:[5,6,5,6,5,6]}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54.50189208984375,&quot;left&quot;:0,&quot;top&quot;:151.39905395507813,&quot;width&quot;:960}"/>
  <p:tag name="KSO_WM_UNIT_ISCONTENTSTITLE" val="0"/>
  <p:tag name="KSO_WM_UNIT_ISNUMDGMTITLE" val="0"/>
  <p:tag name="KSO_WM_UNIT_NOCLEAR" val="0"/>
  <p:tag name="KSO_WM_UNIT_VALUE" val="9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diagram20236926_1*m_h_a*1_3_1"/>
  <p:tag name="KSO_WM_TEMPLATE_CATEGORY" val="diagram"/>
  <p:tag name="KSO_WM_TEMPLATE_INDEX" val="20236926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PRESET_TEXT" val="添加项标题"/>
  <p:tag name="KSO_WM_UNIT_FILL_TYPE" val="3"/>
  <p:tag name="KSO_WM_DIAGRAM_MAX_ITEMCNT" val="5"/>
  <p:tag name="KSO_WM_DIAGRAM_MIN_ITEMCNT" val="3"/>
  <p:tag name="KSO_WM_DIAGRAM_COLOR_MATCH_VALUE" val="{&quot;shape&quot;:{&quot;fill&quot;:{&quot;gradient&quot;:[{&quot;brightness&quot;:0.4000000059604645,&quot;colorType&quot;:1,&quot;foreColorIndex&quot;:5,&quot;pos&quot;:0,&quot;transparency&quot;:0},{&quot;brightness&quot;:0,&quot;colorType&quot;:1,&quot;foreColorIndex&quot;:5,&quot;pos&quot;:0.7400000095367432,&quot;transparency&quot;:0},{&quot;brightness&quot;:0,&quot;colorType&quot;:1,&quot;foreColorIndex&quot;:5,&quot;pos&quot;:0.8299999833106995,&quot;transparency&quot;:0},{&quot;brightness&quot;:0,&quot;colorType&quot;:1,&quot;foreColorIndex&quot;:5,&quot;pos&quot;:1,&quot;transparency&quot;:0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TYPE" val="1"/>
  <p:tag name="KSO_WM_DIAGRAM_USE_COLOR_VALUE" val="{&quot;color_scheme&quot;:1,&quot;color_type&quot;:1,&quot;theme_color_indexes&quot;:[5,6,5,6,5,6]}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54.50189208984375,&quot;left&quot;:0,&quot;top&quot;:151.39905395507813,&quot;width&quot;:960}"/>
  <p:tag name="KSO_WM_UNIT_ISCONTENTSTITLE" val="0"/>
  <p:tag name="KSO_WM_UNIT_ISNUMDGMTITLE" val="0"/>
  <p:tag name="KSO_WM_UNIT_NOCLEAR" val="0"/>
  <p:tag name="KSO_WM_UNIT_VALUE" val="9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diagram20236926_1*m_h_a*1_1_1"/>
  <p:tag name="KSO_WM_TEMPLATE_CATEGORY" val="diagram"/>
  <p:tag name="KSO_WM_TEMPLATE_INDEX" val="20236926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PRESET_TEXT" val="添加项标题"/>
  <p:tag name="KSO_WM_UNIT_FILL_TYPE" val="3"/>
  <p:tag name="KSO_WM_DIAGRAM_MAX_ITEMCNT" val="5"/>
  <p:tag name="KSO_WM_DIAGRAM_MIN_ITEMCNT" val="3"/>
  <p:tag name="KSO_WM_DIAGRAM_COLOR_MATCH_VALUE" val="{&quot;shape&quot;:{&quot;fill&quot;:{&quot;gradient&quot;:[{&quot;brightness&quot;:0.4000000059604645,&quot;colorType&quot;:1,&quot;foreColorIndex&quot;:5,&quot;pos&quot;:0,&quot;transparency&quot;:0},{&quot;brightness&quot;:0,&quot;colorType&quot;:1,&quot;foreColorIndex&quot;:5,&quot;pos&quot;:0.7400000095367432,&quot;transparency&quot;:0},{&quot;brightness&quot;:0,&quot;colorType&quot;:1,&quot;foreColorIndex&quot;:5,&quot;pos&quot;:0.8299999833106995,&quot;transparency&quot;:0},{&quot;brightness&quot;:0,&quot;colorType&quot;:1,&quot;foreColorIndex&quot;:5,&quot;pos&quot;:1,&quot;transparency&quot;:0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TYPE" val="1"/>
  <p:tag name="KSO_WM_DIAGRAM_USE_COLOR_VALUE" val="{&quot;color_scheme&quot;:1,&quot;color_type&quot;:1,&quot;theme_color_indexes&quot;:[5,6,5,6,5,6]}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2848</TotalTime>
  <Words>2558</Words>
  <Application>Microsoft Office PowerPoint</Application>
  <PresentationFormat>宽屏</PresentationFormat>
  <Paragraphs>448</Paragraphs>
  <Slides>38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38</vt:i4>
      </vt:variant>
    </vt:vector>
  </HeadingPairs>
  <TitlesOfParts>
    <vt:vector size="52" baseType="lpstr">
      <vt:lpstr>Adobe 黑体 Std R</vt:lpstr>
      <vt:lpstr>等线</vt:lpstr>
      <vt:lpstr>宋体</vt:lpstr>
      <vt:lpstr>Microsoft YaHei</vt:lpstr>
      <vt:lpstr>Microsoft YaHei</vt:lpstr>
      <vt:lpstr>Arial</vt:lpstr>
      <vt:lpstr>Arial Black</vt:lpstr>
      <vt:lpstr>Calibri</vt:lpstr>
      <vt:lpstr>Cambria Math</vt:lpstr>
      <vt:lpstr>Symbol</vt:lpstr>
      <vt:lpstr>Times</vt:lpstr>
      <vt:lpstr>Times New Roman</vt:lpstr>
      <vt:lpstr>Wingdings</vt:lpstr>
      <vt:lpstr>WPS</vt:lpstr>
      <vt:lpstr>PowerPoint 演示文稿</vt:lpstr>
      <vt:lpstr>PowerPoint 演示文稿</vt:lpstr>
      <vt:lpstr>I. Introduction</vt:lpstr>
      <vt:lpstr>PowerPoint 演示文稿</vt:lpstr>
      <vt:lpstr>PowerPoint 演示文稿</vt:lpstr>
      <vt:lpstr>Operation of the CSNS</vt:lpstr>
      <vt:lpstr>Second phase of the CSNS (CSNS-II)</vt:lpstr>
      <vt:lpstr>CSNS-II Time Schedule</vt:lpstr>
      <vt:lpstr>II. Beam commissioning for the RCS</vt:lpstr>
      <vt:lpstr>Introduction of the CSNS RCS</vt:lpstr>
      <vt:lpstr>1. Low-intensity beam commissioning </vt:lpstr>
      <vt:lpstr>Control of the tune</vt:lpstr>
      <vt:lpstr>2. Intense beam issues in the beam commissioning</vt:lpstr>
      <vt:lpstr>2.1.1 Tune pattern optimization</vt:lpstr>
      <vt:lpstr>2.1.2 Method to achieve the correlated painting </vt:lpstr>
      <vt:lpstr>Beam commissioning results</vt:lpstr>
      <vt:lpstr>2.1.3 Edge focusing effects of chicane bump magnets</vt:lpstr>
      <vt:lpstr>Super-periodicity restoration</vt:lpstr>
      <vt:lpstr>2.1.4 Optimization of the bunching factor</vt:lpstr>
      <vt:lpstr>Bunching factor optimization with dual harmonic RF cavity</vt:lpstr>
      <vt:lpstr>2.2 Beam instability</vt:lpstr>
      <vt:lpstr>PowerPoint 演示文稿</vt:lpstr>
      <vt:lpstr>Beam instability in the CSNS-II RCS</vt:lpstr>
      <vt:lpstr>Mitigation of the beam instability in the CSNS-II</vt:lpstr>
      <vt:lpstr>III. Upgrade progress for the CSNS-II RCS</vt:lpstr>
      <vt:lpstr>3.1 Challenges for the CSNS-II beam injection</vt:lpstr>
      <vt:lpstr>New painting injection method</vt:lpstr>
      <vt:lpstr>Upgrade of the injection system</vt:lpstr>
      <vt:lpstr>Beam commissioning results of new injection system</vt:lpstr>
      <vt:lpstr>3.2 Longitudinal dynamics</vt:lpstr>
      <vt:lpstr> 3.3 Simulation of 500kW beam power</vt:lpstr>
      <vt:lpstr>3.4 Closed orbit correction </vt:lpstr>
      <vt:lpstr>3.5 Transverse and momentum collimators </vt:lpstr>
      <vt:lpstr>3.6 Magnetic field measurement for main magnets </vt:lpstr>
      <vt:lpstr>3.7 Application software</vt:lpstr>
      <vt:lpstr>IV. Summary</vt:lpstr>
      <vt:lpstr>Backup</vt:lpstr>
      <vt:lpstr>BPM offset measurement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huangmy</dc:creator>
  <cp:lastModifiedBy>lanshuidingding@126.com</cp:lastModifiedBy>
  <cp:revision>496</cp:revision>
  <dcterms:created xsi:type="dcterms:W3CDTF">2019-06-19T02:08:00Z</dcterms:created>
  <dcterms:modified xsi:type="dcterms:W3CDTF">2026-05-19T19:05:55Z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2052-12.1.0.18276</vt:lpwstr>
  </property>
  <property fmtid="{D5CDD505-2E9C-101B-9397-08002B2CF9AE}" pid="3" name="ICV">
    <vt:lpwstr>9E1FD029723E4460BCB98331083DDAED_11</vt:lpwstr>
  </property>
</Properties>
</file>