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heme/theme2.xml" ContentType="application/vnd.openxmlformats-officedocument.theme+xml"/>
  <Override PartName="/ppt/tags/tag82.xml" ContentType="application/vnd.openxmlformats-officedocument.presentationml.tags+xml"/>
  <Override PartName="/ppt/tags/tag83.xml" ContentType="application/vnd.openxmlformats-officedocument.presentationml.tag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0"/>
  </p:notesMasterIdLst>
  <p:sldIdLst>
    <p:sldId id="256" r:id="rId2"/>
    <p:sldId id="257" r:id="rId3"/>
    <p:sldId id="345" r:id="rId4"/>
    <p:sldId id="356" r:id="rId5"/>
    <p:sldId id="361" r:id="rId6"/>
    <p:sldId id="348" r:id="rId7"/>
    <p:sldId id="368" r:id="rId8"/>
    <p:sldId id="370" r:id="rId9"/>
    <p:sldId id="278" r:id="rId10"/>
    <p:sldId id="367" r:id="rId11"/>
    <p:sldId id="331" r:id="rId12"/>
    <p:sldId id="330" r:id="rId13"/>
    <p:sldId id="349" r:id="rId14"/>
    <p:sldId id="284" r:id="rId15"/>
    <p:sldId id="287" r:id="rId16"/>
    <p:sldId id="288" r:id="rId17"/>
    <p:sldId id="337" r:id="rId18"/>
    <p:sldId id="290" r:id="rId19"/>
    <p:sldId id="291" r:id="rId20"/>
    <p:sldId id="294" r:id="rId21"/>
    <p:sldId id="295" r:id="rId22"/>
    <p:sldId id="336" r:id="rId23"/>
    <p:sldId id="300" r:id="rId24"/>
    <p:sldId id="301" r:id="rId25"/>
    <p:sldId id="359" r:id="rId26"/>
    <p:sldId id="364" r:id="rId27"/>
    <p:sldId id="352" r:id="rId28"/>
    <p:sldId id="365" r:id="rId29"/>
    <p:sldId id="363" r:id="rId30"/>
    <p:sldId id="324" r:id="rId31"/>
    <p:sldId id="328" r:id="rId32"/>
    <p:sldId id="386" r:id="rId33"/>
    <p:sldId id="384" r:id="rId34"/>
    <p:sldId id="385" r:id="rId35"/>
    <p:sldId id="381" r:id="rId36"/>
    <p:sldId id="318" r:id="rId37"/>
    <p:sldId id="382" r:id="rId38"/>
    <p:sldId id="383" r:id="rId39"/>
  </p:sldIdLst>
  <p:sldSz cx="12192000" cy="6858000"/>
  <p:notesSz cx="6858000" cy="9144000"/>
  <p:custDataLst>
    <p:tags r:id="rId4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J.江" initials="W用" lastIdx="1" clrIdx="0"/>
  <p:cmAuthor id="299209568" name="耿艳胜" initials="耿" lastIdx="5" clrIdx="1"/>
  <p:cmAuthor id="1" name="子锋 林" initials="子锋"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778" autoAdjust="0"/>
    <p:restoredTop sz="94660"/>
  </p:normalViewPr>
  <p:slideViewPr>
    <p:cSldViewPr snapToGrid="0" showGuides="1">
      <p:cViewPr varScale="1">
        <p:scale>
          <a:sx n="98" d="100"/>
          <a:sy n="98" d="100"/>
        </p:scale>
        <p:origin x="168" y="86"/>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commentAuthors" Target="commentAuthor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tags" Target="tags/tag1.xml"/></Relationships>
</file>

<file path=ppt/diagrams/colors1.xml><?xml version="1.0" encoding="utf-8"?>
<dgm:colorsDef xmlns:dgm="http://schemas.openxmlformats.org/drawingml/2006/diagram" xmlns:a="http://schemas.openxmlformats.org/drawingml/2006/main" uniqueId="urn:microsoft.com/office/officeart/2005/8/colors/accent0_3#2">
  <dgm:title val=""/>
  <dgm:desc val=""/>
  <dgm:catLst>
    <dgm:cat type="mainScheme" pri="10300"/>
  </dgm:catLst>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alignNode1">
    <dgm:fillClrLst meth="repeat">
      <a:schemeClr val="dk2"/>
    </dgm:fillClrLst>
    <dgm:linClrLst meth="repeat">
      <a:schemeClr val="dk2"/>
    </dgm:linClrLst>
    <dgm:effectClrLst/>
    <dgm:txLinClrLst/>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node0">
    <dgm:fillClrLst meth="repeat">
      <a:schemeClr val="dk2"/>
    </dgm:fillClrLst>
    <dgm:linClrLst meth="repeat">
      <a:schemeClr val="lt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845BF3FB-4F21-4184-8018-189F02EDA898}" type="doc">
      <dgm:prSet loTypeId="urn:microsoft.com/office/officeart/2005/8/layout/hProcess3" loCatId="process" qsTypeId="urn:microsoft.com/office/officeart/2005/8/quickstyle/simple2#2" qsCatId="simple" csTypeId="urn:microsoft.com/office/officeart/2005/8/colors/accent0_3#2" csCatId="accent1" phldr="1"/>
      <dgm:spPr/>
    </dgm:pt>
    <dgm:pt modelId="{E453CF11-7123-4595-AD28-44724098A49B}" type="pres">
      <dgm:prSet presAssocID="{845BF3FB-4F21-4184-8018-189F02EDA898}" presName="Name0" presStyleCnt="0">
        <dgm:presLayoutVars>
          <dgm:dir/>
          <dgm:animLvl val="lvl"/>
          <dgm:resizeHandles val="exact"/>
        </dgm:presLayoutVars>
      </dgm:prSet>
      <dgm:spPr/>
    </dgm:pt>
    <dgm:pt modelId="{A528C405-F7E3-476E-BCD6-1C0B42623CED}" type="pres">
      <dgm:prSet presAssocID="{845BF3FB-4F21-4184-8018-189F02EDA898}" presName="dummy" presStyleCnt="0"/>
      <dgm:spPr/>
    </dgm:pt>
    <dgm:pt modelId="{31C1B64D-5ECC-479B-B11A-B8A9BE1674B9}" type="pres">
      <dgm:prSet presAssocID="{845BF3FB-4F21-4184-8018-189F02EDA898}" presName="linH" presStyleCnt="0"/>
      <dgm:spPr/>
    </dgm:pt>
    <dgm:pt modelId="{99458626-B49C-484F-8E9B-5B56790946CD}" type="pres">
      <dgm:prSet presAssocID="{845BF3FB-4F21-4184-8018-189F02EDA898}" presName="padding1" presStyleCnt="0"/>
      <dgm:spPr/>
    </dgm:pt>
    <dgm:pt modelId="{EDAE01BB-9B17-4EC1-A055-31AC8229D3F1}" type="pres">
      <dgm:prSet presAssocID="{845BF3FB-4F21-4184-8018-189F02EDA898}" presName="padding2" presStyleCnt="0"/>
      <dgm:spPr/>
    </dgm:pt>
    <dgm:pt modelId="{D92FB85D-D44A-4681-A999-14FDC55C3B84}" type="pres">
      <dgm:prSet presAssocID="{845BF3FB-4F21-4184-8018-189F02EDA898}" presName="negArrow" presStyleCnt="0"/>
      <dgm:spPr/>
    </dgm:pt>
    <dgm:pt modelId="{0295784F-8F39-47A8-B38E-924B3F5E7C8E}" type="pres">
      <dgm:prSet presAssocID="{845BF3FB-4F21-4184-8018-189F02EDA898}" presName="backgroundArrow" presStyleLbl="node1" presStyleIdx="0" presStyleCnt="1" custLinFactNeighborX="4518" custLinFactNeighborY="36104"/>
      <dgm:spPr/>
    </dgm:pt>
  </dgm:ptLst>
  <dgm:cxnLst>
    <dgm:cxn modelId="{E0D8F0DB-63D5-47B2-932D-E5F10C3F9C10}" type="presOf" srcId="{845BF3FB-4F21-4184-8018-189F02EDA898}" destId="{E453CF11-7123-4595-AD28-44724098A49B}" srcOrd="0" destOrd="0" presId="urn:microsoft.com/office/officeart/2005/8/layout/hProcess3"/>
    <dgm:cxn modelId="{4AADA9FB-2C70-4E7F-B8A3-8D82E5230062}" type="presParOf" srcId="{E453CF11-7123-4595-AD28-44724098A49B}" destId="{A528C405-F7E3-476E-BCD6-1C0B42623CED}" srcOrd="0" destOrd="0" presId="urn:microsoft.com/office/officeart/2005/8/layout/hProcess3"/>
    <dgm:cxn modelId="{6C364460-B345-4157-9CB7-94E43130DD0E}" type="presParOf" srcId="{E453CF11-7123-4595-AD28-44724098A49B}" destId="{31C1B64D-5ECC-479B-B11A-B8A9BE1674B9}" srcOrd="1" destOrd="0" presId="urn:microsoft.com/office/officeart/2005/8/layout/hProcess3"/>
    <dgm:cxn modelId="{EB95AF5D-B0E2-42AA-8F4C-5DCA1B7880FB}" type="presParOf" srcId="{31C1B64D-5ECC-479B-B11A-B8A9BE1674B9}" destId="{99458626-B49C-484F-8E9B-5B56790946CD}" srcOrd="0" destOrd="0" presId="urn:microsoft.com/office/officeart/2005/8/layout/hProcess3"/>
    <dgm:cxn modelId="{4B736526-A379-4EF2-8EA5-A4B09ADA772A}" type="presParOf" srcId="{31C1B64D-5ECC-479B-B11A-B8A9BE1674B9}" destId="{EDAE01BB-9B17-4EC1-A055-31AC8229D3F1}" srcOrd="1" destOrd="0" presId="urn:microsoft.com/office/officeart/2005/8/layout/hProcess3"/>
    <dgm:cxn modelId="{1E8DE5F2-21A5-45E6-9CB4-22DCDB0236A8}" type="presParOf" srcId="{31C1B64D-5ECC-479B-B11A-B8A9BE1674B9}" destId="{D92FB85D-D44A-4681-A999-14FDC55C3B84}" srcOrd="2" destOrd="0" presId="urn:microsoft.com/office/officeart/2005/8/layout/hProcess3"/>
    <dgm:cxn modelId="{987390AB-2855-4389-A818-013988CF3257}" type="presParOf" srcId="{31C1B64D-5ECC-479B-B11A-B8A9BE1674B9}" destId="{0295784F-8F39-47A8-B38E-924B3F5E7C8E}" srcOrd="3"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295784F-8F39-47A8-B38E-924B3F5E7C8E}">
      <dsp:nvSpPr>
        <dsp:cNvPr id="0" name=""/>
        <dsp:cNvSpPr/>
      </dsp:nvSpPr>
      <dsp:spPr>
        <a:xfrm>
          <a:off x="0" y="42593"/>
          <a:ext cx="11099800" cy="1656000"/>
        </a:xfrm>
        <a:prstGeom prst="rightArrow">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a:outerShdw blurRad="101600" dist="50800" dir="5400000" algn="ctr" rotWithShape="0">
            <a:schemeClr val="dk2">
              <a:hueOff val="0"/>
              <a:satOff val="0"/>
              <a:lumOff val="0"/>
              <a:alphaOff val="0"/>
              <a:alpha val="60000"/>
            </a:schemeClr>
          </a:outerShdw>
        </a:effectLst>
      </dsp:spPr>
      <dsp:style>
        <a:lnRef idx="3">
          <a:scrgbClr r="0" g="0" b="0"/>
        </a:lnRef>
        <a:fillRef idx="1">
          <a:scrgbClr r="0" g="0" b="0"/>
        </a:fillRef>
        <a:effectRef idx="1">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2#2">
  <dgm:title val=""/>
  <dgm:desc val=""/>
  <dgm:catLst>
    <dgm:cat type="simple" pri="102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pPr/>
              <a:t>2026/5/13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pPr/>
              <a:t>‹#›</a:t>
            </a:fld>
            <a:endParaRPr lang="zh-CN" altLang="en-US"/>
          </a:p>
        </p:txBody>
      </p:sp>
    </p:spTree>
    <p:extLst>
      <p:ext uri="{BB962C8B-B14F-4D97-AF65-F5344CB8AC3E}">
        <p14:creationId xmlns:p14="http://schemas.microsoft.com/office/powerpoint/2010/main" val="12097571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灯片编号占位符 3"/>
          <p:cNvSpPr>
            <a:spLocks noGrp="1"/>
          </p:cNvSpPr>
          <p:nvPr>
            <p:ph type="sldNum" sz="quarter" idx="5"/>
          </p:nvPr>
        </p:nvSpPr>
        <p:spPr/>
        <p:txBody>
          <a:bodyPr/>
          <a:lstStyle/>
          <a:p>
            <a:pPr>
              <a:defRPr/>
            </a:pPr>
            <a:fld id="{0C994A22-7990-4147-B722-23103CA33D18}" type="slidenum">
              <a:rPr lang="zh-CN" altLang="en-US" smtClean="0"/>
              <a:pPr>
                <a:defRPr/>
              </a:pPr>
              <a:t>21</a:t>
            </a:fld>
            <a:endParaRPr lang="zh-CN" altLang="en-US"/>
          </a:p>
        </p:txBody>
      </p:sp>
    </p:spTree>
    <p:extLst>
      <p:ext uri="{BB962C8B-B14F-4D97-AF65-F5344CB8AC3E}">
        <p14:creationId xmlns:p14="http://schemas.microsoft.com/office/powerpoint/2010/main" val="1411543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灯片编号占位符 3"/>
          <p:cNvSpPr>
            <a:spLocks noGrp="1"/>
          </p:cNvSpPr>
          <p:nvPr>
            <p:ph type="sldNum" sz="quarter" idx="5"/>
          </p:nvPr>
        </p:nvSpPr>
        <p:spPr/>
        <p:txBody>
          <a:bodyPr/>
          <a:lstStyle/>
          <a:p>
            <a:pPr>
              <a:defRPr/>
            </a:pPr>
            <a:fld id="{0C994A22-7990-4147-B722-23103CA33D18}" type="slidenum">
              <a:rPr lang="zh-CN" altLang="en-US" smtClean="0"/>
              <a:pPr>
                <a:defRPr/>
              </a:pPr>
              <a:t>22</a:t>
            </a:fld>
            <a:endParaRPr lang="zh-CN" altLang="en-US"/>
          </a:p>
        </p:txBody>
      </p:sp>
    </p:spTree>
    <p:extLst>
      <p:ext uri="{BB962C8B-B14F-4D97-AF65-F5344CB8AC3E}">
        <p14:creationId xmlns:p14="http://schemas.microsoft.com/office/powerpoint/2010/main" val="25007160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zh-CN" sz="1200" b="0" i="0" dirty="0">
              <a:solidFill>
                <a:srgbClr val="333333"/>
              </a:solidFill>
              <a:effectLst/>
              <a:latin typeface="Arial" panose="020B0604020202020204" pitchFamily="34" charset="0"/>
            </a:endParaRPr>
          </a:p>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2797301-34F3-421E-8622-261432466DE7}"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22549436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幻灯片图像占位符 1">
            <a:extLst>
              <a:ext uri="{FF2B5EF4-FFF2-40B4-BE49-F238E27FC236}">
                <a16:creationId xmlns="" xmlns:a16="http://schemas.microsoft.com/office/drawing/2014/main" id="{BF113077-2CA9-9916-BFFC-8131730328AE}"/>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7" name="备注占位符 2">
            <a:extLst>
              <a:ext uri="{FF2B5EF4-FFF2-40B4-BE49-F238E27FC236}">
                <a16:creationId xmlns="" xmlns:a16="http://schemas.microsoft.com/office/drawing/2014/main" id="{3FE09573-B7E1-DB4C-FBB4-CEA5A22CD6E1}"/>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a:p>
        </p:txBody>
      </p:sp>
      <p:sp>
        <p:nvSpPr>
          <p:cNvPr id="72708" name="灯片编号占位符 3">
            <a:extLst>
              <a:ext uri="{FF2B5EF4-FFF2-40B4-BE49-F238E27FC236}">
                <a16:creationId xmlns="" xmlns:a16="http://schemas.microsoft.com/office/drawing/2014/main" id="{9021D515-D92C-85A7-DCFA-48E5A94482A7}"/>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018699C-62B2-403A-A7E9-1CC2CE86C22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31</a:t>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extLst>
      <p:ext uri="{BB962C8B-B14F-4D97-AF65-F5344CB8AC3E}">
        <p14:creationId xmlns:p14="http://schemas.microsoft.com/office/powerpoint/2010/main" val="206808450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10.xml"/><Relationship Id="rId2" Type="http://schemas.openxmlformats.org/officeDocument/2006/relationships/tags" Target="../tags/tag9.xml"/><Relationship Id="rId1" Type="http://schemas.openxmlformats.org/officeDocument/2006/relationships/tags" Target="../tags/tag8.xml"/><Relationship Id="rId6" Type="http://schemas.openxmlformats.org/officeDocument/2006/relationships/slideMaster" Target="../slideMasters/slideMaster1.xml"/><Relationship Id="rId5" Type="http://schemas.openxmlformats.org/officeDocument/2006/relationships/tags" Target="../tags/tag12.xml"/><Relationship Id="rId4" Type="http://schemas.openxmlformats.org/officeDocument/2006/relationships/tags" Target="../tags/tag11.xml"/></Relationships>
</file>

<file path=ppt/slideLayouts/_rels/slideLayout10.xml.rels><?xml version="1.0" encoding="UTF-8" standalone="yes"?>
<Relationships xmlns="http://schemas.openxmlformats.org/package/2006/relationships"><Relationship Id="rId3" Type="http://schemas.openxmlformats.org/officeDocument/2006/relationships/tags" Target="../tags/tag57.xml"/><Relationship Id="rId2" Type="http://schemas.openxmlformats.org/officeDocument/2006/relationships/tags" Target="../tags/tag56.xml"/><Relationship Id="rId1" Type="http://schemas.openxmlformats.org/officeDocument/2006/relationships/tags" Target="../tags/tag55.xml"/><Relationship Id="rId5" Type="http://schemas.openxmlformats.org/officeDocument/2006/relationships/slideMaster" Target="../slideMasters/slideMaster1.xml"/><Relationship Id="rId4" Type="http://schemas.openxmlformats.org/officeDocument/2006/relationships/tags" Target="../tags/tag58.xml"/></Relationships>
</file>

<file path=ppt/slideLayouts/_rels/slideLayout11.xml.rels><?xml version="1.0" encoding="UTF-8" standalone="yes"?>
<Relationships xmlns="http://schemas.openxmlformats.org/package/2006/relationships"><Relationship Id="rId3" Type="http://schemas.openxmlformats.org/officeDocument/2006/relationships/tags" Target="../tags/tag61.xml"/><Relationship Id="rId2" Type="http://schemas.openxmlformats.org/officeDocument/2006/relationships/tags" Target="../tags/tag60.xml"/><Relationship Id="rId1" Type="http://schemas.openxmlformats.org/officeDocument/2006/relationships/tags" Target="../tags/tag59.xml"/><Relationship Id="rId6" Type="http://schemas.openxmlformats.org/officeDocument/2006/relationships/slideMaster" Target="../slideMasters/slideMaster1.xml"/><Relationship Id="rId5" Type="http://schemas.openxmlformats.org/officeDocument/2006/relationships/tags" Target="../tags/tag63.xml"/><Relationship Id="rId4" Type="http://schemas.openxmlformats.org/officeDocument/2006/relationships/tags" Target="../tags/tag62.xml"/></Relationships>
</file>

<file path=ppt/slideLayouts/_rels/slideLayout12.xml.rels><?xml version="1.0" encoding="UTF-8" standalone="yes"?>
<Relationships xmlns="http://schemas.openxmlformats.org/package/2006/relationships"><Relationship Id="rId3" Type="http://schemas.openxmlformats.org/officeDocument/2006/relationships/tags" Target="../tags/tag66.xml"/><Relationship Id="rId2" Type="http://schemas.openxmlformats.org/officeDocument/2006/relationships/tags" Target="../tags/tag65.xml"/><Relationship Id="rId1" Type="http://schemas.openxmlformats.org/officeDocument/2006/relationships/tags" Target="../tags/tag64.xml"/><Relationship Id="rId5" Type="http://schemas.openxmlformats.org/officeDocument/2006/relationships/image" Target="../media/image1.png"/><Relationship Id="rId4"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tags" Target="../tags/tag69.xml"/><Relationship Id="rId2" Type="http://schemas.openxmlformats.org/officeDocument/2006/relationships/tags" Target="../tags/tag68.xml"/><Relationship Id="rId1" Type="http://schemas.openxmlformats.org/officeDocument/2006/relationships/tags" Target="../tags/tag67.xml"/><Relationship Id="rId5" Type="http://schemas.openxmlformats.org/officeDocument/2006/relationships/image" Target="../media/image1.png"/><Relationship Id="rId4"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tags" Target="../tags/tag72.xml"/><Relationship Id="rId2" Type="http://schemas.openxmlformats.org/officeDocument/2006/relationships/tags" Target="../tags/tag71.xml"/><Relationship Id="rId1" Type="http://schemas.openxmlformats.org/officeDocument/2006/relationships/tags" Target="../tags/tag70.xml"/><Relationship Id="rId5" Type="http://schemas.openxmlformats.org/officeDocument/2006/relationships/image" Target="../media/image1.png"/><Relationship Id="rId4"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tags" Target="../tags/tag75.xml"/><Relationship Id="rId2" Type="http://schemas.openxmlformats.org/officeDocument/2006/relationships/tags" Target="../tags/tag74.xml"/><Relationship Id="rId1" Type="http://schemas.openxmlformats.org/officeDocument/2006/relationships/tags" Target="../tags/tag73.xml"/><Relationship Id="rId5" Type="http://schemas.openxmlformats.org/officeDocument/2006/relationships/image" Target="../media/image1.png"/><Relationship Id="rId4"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tags" Target="../tags/tag78.xml"/><Relationship Id="rId2" Type="http://schemas.openxmlformats.org/officeDocument/2006/relationships/tags" Target="../tags/tag77.xml"/><Relationship Id="rId1" Type="http://schemas.openxmlformats.org/officeDocument/2006/relationships/tags" Target="../tags/tag76.xml"/><Relationship Id="rId5" Type="http://schemas.openxmlformats.org/officeDocument/2006/relationships/image" Target="../media/image1.png"/><Relationship Id="rId4"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tags" Target="../tags/tag81.xml"/><Relationship Id="rId2" Type="http://schemas.openxmlformats.org/officeDocument/2006/relationships/tags" Target="../tags/tag80.xml"/><Relationship Id="rId1" Type="http://schemas.openxmlformats.org/officeDocument/2006/relationships/tags" Target="../tags/tag79.xml"/><Relationship Id="rId5" Type="http://schemas.openxmlformats.org/officeDocument/2006/relationships/image" Target="../media/image1.png"/><Relationship Id="rId4"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tags" Target="../tags/tag13.xml"/><Relationship Id="rId6" Type="http://schemas.openxmlformats.org/officeDocument/2006/relationships/slideMaster" Target="../slideMasters/slideMaster1.xml"/><Relationship Id="rId5" Type="http://schemas.openxmlformats.org/officeDocument/2006/relationships/tags" Target="../tags/tag17.xml"/><Relationship Id="rId4" Type="http://schemas.openxmlformats.org/officeDocument/2006/relationships/tags" Target="../tags/tag16.xml"/></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20.xml"/><Relationship Id="rId2" Type="http://schemas.openxmlformats.org/officeDocument/2006/relationships/tags" Target="../tags/tag19.xml"/><Relationship Id="rId1" Type="http://schemas.openxmlformats.org/officeDocument/2006/relationships/tags" Target="../tags/tag18.xml"/><Relationship Id="rId6" Type="http://schemas.openxmlformats.org/officeDocument/2006/relationships/slideMaster" Target="../slideMasters/slideMaster1.xml"/><Relationship Id="rId5" Type="http://schemas.openxmlformats.org/officeDocument/2006/relationships/tags" Target="../tags/tag22.xml"/><Relationship Id="rId4" Type="http://schemas.openxmlformats.org/officeDocument/2006/relationships/tags" Target="../tags/tag21.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25.xml"/><Relationship Id="rId7" Type="http://schemas.openxmlformats.org/officeDocument/2006/relationships/slideMaster" Target="../slideMasters/slideMaster1.xml"/><Relationship Id="rId2" Type="http://schemas.openxmlformats.org/officeDocument/2006/relationships/tags" Target="../tags/tag24.xml"/><Relationship Id="rId1" Type="http://schemas.openxmlformats.org/officeDocument/2006/relationships/tags" Target="../tags/tag23.xml"/><Relationship Id="rId6" Type="http://schemas.openxmlformats.org/officeDocument/2006/relationships/tags" Target="../tags/tag28.xml"/><Relationship Id="rId5" Type="http://schemas.openxmlformats.org/officeDocument/2006/relationships/tags" Target="../tags/tag27.xml"/><Relationship Id="rId4" Type="http://schemas.openxmlformats.org/officeDocument/2006/relationships/tags" Target="../tags/tag26.xml"/></Relationships>
</file>

<file path=ppt/slideLayouts/_rels/slideLayout5.xml.rels><?xml version="1.0" encoding="UTF-8" standalone="yes"?>
<Relationships xmlns="http://schemas.openxmlformats.org/package/2006/relationships"><Relationship Id="rId8" Type="http://schemas.openxmlformats.org/officeDocument/2006/relationships/tags" Target="../tags/tag36.xml"/><Relationship Id="rId3" Type="http://schemas.openxmlformats.org/officeDocument/2006/relationships/tags" Target="../tags/tag31.xml"/><Relationship Id="rId7" Type="http://schemas.openxmlformats.org/officeDocument/2006/relationships/tags" Target="../tags/tag35.xml"/><Relationship Id="rId2" Type="http://schemas.openxmlformats.org/officeDocument/2006/relationships/tags" Target="../tags/tag30.xml"/><Relationship Id="rId1" Type="http://schemas.openxmlformats.org/officeDocument/2006/relationships/tags" Target="../tags/tag29.xml"/><Relationship Id="rId6" Type="http://schemas.openxmlformats.org/officeDocument/2006/relationships/tags" Target="../tags/tag34.xml"/><Relationship Id="rId5" Type="http://schemas.openxmlformats.org/officeDocument/2006/relationships/tags" Target="../tags/tag33.xml"/><Relationship Id="rId4" Type="http://schemas.openxmlformats.org/officeDocument/2006/relationships/tags" Target="../tags/tag32.xml"/><Relationship Id="rId9"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tags" Target="../tags/tag39.xml"/><Relationship Id="rId2" Type="http://schemas.openxmlformats.org/officeDocument/2006/relationships/tags" Target="../tags/tag38.xml"/><Relationship Id="rId1" Type="http://schemas.openxmlformats.org/officeDocument/2006/relationships/tags" Target="../tags/tag37.xml"/><Relationship Id="rId5" Type="http://schemas.openxmlformats.org/officeDocument/2006/relationships/slideMaster" Target="../slideMasters/slideMaster1.xml"/><Relationship Id="rId4" Type="http://schemas.openxmlformats.org/officeDocument/2006/relationships/tags" Target="../tags/tag40.xml"/></Relationships>
</file>

<file path=ppt/slideLayouts/_rels/slideLayout7.xml.rels><?xml version="1.0" encoding="UTF-8" standalone="yes"?>
<Relationships xmlns="http://schemas.openxmlformats.org/package/2006/relationships"><Relationship Id="rId3" Type="http://schemas.openxmlformats.org/officeDocument/2006/relationships/tags" Target="../tags/tag43.xml"/><Relationship Id="rId2" Type="http://schemas.openxmlformats.org/officeDocument/2006/relationships/tags" Target="../tags/tag42.xml"/><Relationship Id="rId1" Type="http://schemas.openxmlformats.org/officeDocument/2006/relationships/tags" Target="../tags/tag41.xml"/><Relationship Id="rId4"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tags" Target="../tags/tag46.xml"/><Relationship Id="rId7" Type="http://schemas.openxmlformats.org/officeDocument/2006/relationships/slideMaster" Target="../slideMasters/slideMaster1.xml"/><Relationship Id="rId2" Type="http://schemas.openxmlformats.org/officeDocument/2006/relationships/tags" Target="../tags/tag45.xml"/><Relationship Id="rId1" Type="http://schemas.openxmlformats.org/officeDocument/2006/relationships/tags" Target="../tags/tag44.xml"/><Relationship Id="rId6" Type="http://schemas.openxmlformats.org/officeDocument/2006/relationships/tags" Target="../tags/tag49.xml"/><Relationship Id="rId5" Type="http://schemas.openxmlformats.org/officeDocument/2006/relationships/tags" Target="../tags/tag48.xml"/><Relationship Id="rId4" Type="http://schemas.openxmlformats.org/officeDocument/2006/relationships/tags" Target="../tags/tag47.xml"/></Relationships>
</file>

<file path=ppt/slideLayouts/_rels/slideLayout9.xml.rels><?xml version="1.0" encoding="UTF-8" standalone="yes"?>
<Relationships xmlns="http://schemas.openxmlformats.org/package/2006/relationships"><Relationship Id="rId3" Type="http://schemas.openxmlformats.org/officeDocument/2006/relationships/tags" Target="../tags/tag52.xml"/><Relationship Id="rId2" Type="http://schemas.openxmlformats.org/officeDocument/2006/relationships/tags" Target="../tags/tag51.xml"/><Relationship Id="rId1" Type="http://schemas.openxmlformats.org/officeDocument/2006/relationships/tags" Target="../tags/tag50.xml"/><Relationship Id="rId6" Type="http://schemas.openxmlformats.org/officeDocument/2006/relationships/slideMaster" Target="../slideMasters/slideMaster1.xml"/><Relationship Id="rId5" Type="http://schemas.openxmlformats.org/officeDocument/2006/relationships/tags" Target="../tags/tag54.xml"/><Relationship Id="rId4" Type="http://schemas.openxmlformats.org/officeDocument/2006/relationships/tags" Target="../tags/tag53.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1"/>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p>
        </p:txBody>
      </p:sp>
      <p:sp>
        <p:nvSpPr>
          <p:cNvPr id="3" name="副标题 2"/>
          <p:cNvSpPr>
            <a:spLocks noGrp="1"/>
          </p:cNvSpPr>
          <p:nvPr>
            <p:ph type="subTitle" idx="1"/>
            <p:custDataLst>
              <p:tags r:id="rId2"/>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p>
        </p:txBody>
      </p:sp>
      <p:sp>
        <p:nvSpPr>
          <p:cNvPr id="16" name="日期占位符 15"/>
          <p:cNvSpPr>
            <a:spLocks noGrp="1"/>
          </p:cNvSpPr>
          <p:nvPr>
            <p:ph type="dt" sz="half" idx="10"/>
            <p:custDataLst>
              <p:tags r:id="rId3"/>
            </p:custDataLst>
          </p:nvPr>
        </p:nvSpPr>
        <p:spPr/>
        <p:txBody>
          <a:bodyPr/>
          <a:lstStyle/>
          <a:p>
            <a:fld id="{760FBDFE-C587-4B4C-A407-44438C67B59E}" type="datetimeFigureOut">
              <a:rPr lang="zh-CN" altLang="en-US" smtClean="0"/>
              <a:pPr/>
              <a:t>2026/5/13</a:t>
            </a:fld>
            <a:endParaRPr lang="zh-CN" altLang="en-US"/>
          </a:p>
        </p:txBody>
      </p:sp>
      <p:sp>
        <p:nvSpPr>
          <p:cNvPr id="17" name="页脚占位符 16"/>
          <p:cNvSpPr>
            <a:spLocks noGrp="1"/>
          </p:cNvSpPr>
          <p:nvPr>
            <p:ph type="ftr" sz="quarter" idx="11"/>
            <p:custDataLst>
              <p:tags r:id="rId4"/>
            </p:custDataLst>
          </p:nvPr>
        </p:nvSpPr>
        <p:spPr/>
        <p:txBody>
          <a:bodyPr/>
          <a:lstStyle/>
          <a:p>
            <a:endParaRPr lang="zh-CN" altLang="en-US" dirty="0"/>
          </a:p>
        </p:txBody>
      </p:sp>
      <p:sp>
        <p:nvSpPr>
          <p:cNvPr id="18" name="灯片编号占位符 17"/>
          <p:cNvSpPr>
            <a:spLocks noGrp="1"/>
          </p:cNvSpPr>
          <p:nvPr>
            <p:ph type="sldNum" sz="quarter" idx="12"/>
            <p:custDataLst>
              <p:tags r:id="rId5"/>
            </p:custDataLst>
          </p:nvPr>
        </p:nvSpPr>
        <p:spPr/>
        <p:txBody>
          <a:bodyPr/>
          <a:lstStyle/>
          <a:p>
            <a:fld id="{49AE70B2-8BF9-45C0-BB95-33D1B9D3A854}" type="slidenum">
              <a:rPr lang="zh-CN" altLang="en-US" smtClean="0"/>
              <a:pPr/>
              <a:t>‹#›</a:t>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1"/>
            </p:custDataLst>
          </p:nvPr>
        </p:nvSpPr>
        <p:spPr/>
        <p:txBody>
          <a:bodyPr/>
          <a:lstStyle/>
          <a:p>
            <a:fld id="{760FBDFE-C587-4B4C-A407-44438C67B59E}" type="datetimeFigureOut">
              <a:rPr lang="zh-CN" altLang="en-US" smtClean="0"/>
              <a:pPr/>
              <a:t>2026/5/13</a:t>
            </a:fld>
            <a:endParaRPr lang="zh-CN" altLang="en-US"/>
          </a:p>
        </p:txBody>
      </p:sp>
      <p:sp>
        <p:nvSpPr>
          <p:cNvPr id="4" name="页脚占位符 3"/>
          <p:cNvSpPr>
            <a:spLocks noGrp="1"/>
          </p:cNvSpPr>
          <p:nvPr>
            <p:ph type="ftr" sz="quarter" idx="11"/>
            <p:custDataLst>
              <p:tags r:id="rId2"/>
            </p:custDataLst>
          </p:nvPr>
        </p:nvSpPr>
        <p:spPr/>
        <p:txBody>
          <a:bodyPr/>
          <a:lstStyle/>
          <a:p>
            <a:endParaRPr lang="zh-CN" altLang="en-US"/>
          </a:p>
        </p:txBody>
      </p:sp>
      <p:sp>
        <p:nvSpPr>
          <p:cNvPr id="5" name="灯片编号占位符 4"/>
          <p:cNvSpPr>
            <a:spLocks noGrp="1"/>
          </p:cNvSpPr>
          <p:nvPr>
            <p:ph type="sldNum" sz="quarter" idx="12"/>
            <p:custDataLst>
              <p:tags r:id="rId3"/>
            </p:custDataLst>
          </p:nvPr>
        </p:nvSpPr>
        <p:spPr/>
        <p:txBody>
          <a:bodyPr/>
          <a:lstStyle/>
          <a:p>
            <a:fld id="{49AE70B2-8BF9-45C0-BB95-33D1B9D3A854}" type="slidenum">
              <a:rPr lang="zh-CN" altLang="en-US" smtClean="0"/>
              <a:pPr/>
              <a:t>‹#›</a:t>
            </a:fld>
            <a:endParaRPr lang="zh-CN" altLang="en-US"/>
          </a:p>
        </p:txBody>
      </p:sp>
      <p:sp>
        <p:nvSpPr>
          <p:cNvPr id="7" name="内容占位符 6"/>
          <p:cNvSpPr>
            <a:spLocks noGrp="1"/>
          </p:cNvSpPr>
          <p:nvPr>
            <p:ph sz="quarter" idx="13"/>
            <p:custDataLst>
              <p:tags r:id="rId4"/>
            </p:custDataLst>
          </p:nvPr>
        </p:nvSpPr>
        <p:spPr>
          <a:xfrm>
            <a:off x="608400" y="774000"/>
            <a:ext cx="10972800" cy="5482800"/>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1"/>
            </p:custDataLst>
          </p:nvPr>
        </p:nvSpPr>
        <p:spPr/>
        <p:txBody>
          <a:bodyPr/>
          <a:lstStyle/>
          <a:p>
            <a:fld id="{760FBDFE-C587-4B4C-A407-44438C67B59E}" type="datetimeFigureOut">
              <a:rPr lang="zh-CN" altLang="en-US" smtClean="0"/>
              <a:pPr/>
              <a:t>2026/5/13</a:t>
            </a:fld>
            <a:endParaRPr lang="zh-CN" altLang="en-US"/>
          </a:p>
        </p:txBody>
      </p:sp>
      <p:sp>
        <p:nvSpPr>
          <p:cNvPr id="4" name="页脚占位符 3"/>
          <p:cNvSpPr>
            <a:spLocks noGrp="1"/>
          </p:cNvSpPr>
          <p:nvPr>
            <p:ph type="ftr" sz="quarter" idx="11"/>
            <p:custDataLst>
              <p:tags r:id="rId2"/>
            </p:custDataLst>
          </p:nvPr>
        </p:nvSpPr>
        <p:spPr/>
        <p:txBody>
          <a:bodyPr/>
          <a:lstStyle/>
          <a:p>
            <a:endParaRPr lang="zh-CN" altLang="en-US"/>
          </a:p>
        </p:txBody>
      </p:sp>
      <p:sp>
        <p:nvSpPr>
          <p:cNvPr id="5" name="灯片编号占位符 4"/>
          <p:cNvSpPr>
            <a:spLocks noGrp="1"/>
          </p:cNvSpPr>
          <p:nvPr>
            <p:ph type="sldNum" sz="quarter" idx="12"/>
            <p:custDataLst>
              <p:tags r:id="rId3"/>
            </p:custDataLst>
          </p:nvPr>
        </p:nvSpPr>
        <p:spPr/>
        <p:txBody>
          <a:bodyPr/>
          <a:lstStyle/>
          <a:p>
            <a:fld id="{49AE70B2-8BF9-45C0-BB95-33D1B9D3A854}" type="slidenum">
              <a:rPr lang="zh-CN" altLang="en-US" smtClean="0"/>
              <a:pPr/>
              <a:t>‹#›</a:t>
            </a:fld>
            <a:endParaRPr lang="zh-CN" altLang="en-US"/>
          </a:p>
        </p:txBody>
      </p:sp>
      <p:sp>
        <p:nvSpPr>
          <p:cNvPr id="2" name="标题 1"/>
          <p:cNvSpPr>
            <a:spLocks noGrp="1"/>
          </p:cNvSpPr>
          <p:nvPr>
            <p:ph type="title" hasCustomPrompt="1"/>
            <p:custDataLst>
              <p:tags r:id="rId4"/>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a:t>单击此处编辑标题</a:t>
            </a:r>
          </a:p>
        </p:txBody>
      </p:sp>
      <p:sp>
        <p:nvSpPr>
          <p:cNvPr id="7" name="文本占位符 6"/>
          <p:cNvSpPr>
            <a:spLocks noGrp="1"/>
          </p:cNvSpPr>
          <p:nvPr>
            <p:ph type="body" sz="quarter" idx="13"/>
            <p:custDataLst>
              <p:tags r:id="rId5"/>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空白">
    <p:spTree>
      <p:nvGrpSpPr>
        <p:cNvPr id="1" name=""/>
        <p:cNvGrpSpPr/>
        <p:nvPr/>
      </p:nvGrpSpPr>
      <p:grpSpPr>
        <a:xfrm>
          <a:off x="0" y="0"/>
          <a:ext cx="0" cy="0"/>
          <a:chOff x="0" y="0"/>
          <a:chExt cx="0" cy="0"/>
        </a:xfrm>
      </p:grpSpPr>
      <p:pic>
        <p:nvPicPr>
          <p:cNvPr id="6" name="图片 18" descr="图片1副本"/>
          <p:cNvPicPr>
            <a:picLocks noChangeAspect="1"/>
          </p:cNvPicPr>
          <p:nvPr userDrawn="1"/>
        </p:nvPicPr>
        <p:blipFill>
          <a:blip r:embed="rId5" cstate="screen"/>
          <a:srcRect/>
          <a:stretch>
            <a:fillRect/>
          </a:stretch>
        </p:blipFill>
        <p:spPr bwMode="auto">
          <a:xfrm>
            <a:off x="10289357" y="174365"/>
            <a:ext cx="1280143" cy="575938"/>
          </a:xfrm>
          <a:prstGeom prst="rect">
            <a:avLst/>
          </a:prstGeom>
          <a:noFill/>
          <a:ln w="9525">
            <a:noFill/>
            <a:miter lim="800000"/>
            <a:headEnd/>
            <a:tailEnd/>
          </a:ln>
        </p:spPr>
      </p:pic>
      <p:sp>
        <p:nvSpPr>
          <p:cNvPr id="7" name="矩形 6"/>
          <p:cNvSpPr/>
          <p:nvPr userDrawn="1"/>
        </p:nvSpPr>
        <p:spPr>
          <a:xfrm>
            <a:off x="527384" y="782056"/>
            <a:ext cx="11329259" cy="108000"/>
          </a:xfrm>
          <a:prstGeom prst="rect">
            <a:avLst/>
          </a:prstGeom>
          <a:gradFill>
            <a:gsLst>
              <a:gs pos="0">
                <a:srgbClr val="012D86"/>
              </a:gs>
              <a:gs pos="100000">
                <a:srgbClr val="0E2557"/>
              </a:gs>
            </a:gsLst>
            <a:lin scaled="0"/>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160" dirty="0"/>
          </a:p>
        </p:txBody>
      </p:sp>
      <p:sp>
        <p:nvSpPr>
          <p:cNvPr id="8" name="圆角矩形 7"/>
          <p:cNvSpPr/>
          <p:nvPr userDrawn="1"/>
        </p:nvSpPr>
        <p:spPr>
          <a:xfrm>
            <a:off x="260288" y="663895"/>
            <a:ext cx="267094" cy="230233"/>
          </a:xfrm>
          <a:prstGeom prst="roundRect">
            <a:avLst/>
          </a:prstGeom>
          <a:gradFill>
            <a:gsLst>
              <a:gs pos="0">
                <a:srgbClr val="012D86"/>
              </a:gs>
              <a:gs pos="100000">
                <a:srgbClr val="0E2557"/>
              </a:gs>
            </a:gsLst>
            <a:lin scaled="0"/>
          </a:gradFill>
          <a:ln w="19050">
            <a:solidFill>
              <a:schemeClr val="bg1"/>
            </a:solidFill>
          </a:ln>
          <a:effectLst>
            <a:outerShdw blurRad="50800" dist="38100" dir="2700000" algn="tl" rotWithShape="0">
              <a:prstClr val="black">
                <a:alpha val="40000"/>
              </a:prstClr>
            </a:outerShdw>
          </a:effectLst>
        </p:spPr>
        <p:style>
          <a:lnRef idx="2">
            <a:schemeClr val="dk1">
              <a:shade val="50000"/>
            </a:schemeClr>
          </a:lnRef>
          <a:fillRef idx="1">
            <a:schemeClr val="dk1"/>
          </a:fillRef>
          <a:effectRef idx="0">
            <a:schemeClr val="dk1"/>
          </a:effectRef>
          <a:fontRef idx="minor">
            <a:schemeClr val="lt1"/>
          </a:fontRef>
        </p:style>
        <p:txBody>
          <a:bodyPr anchor="ctr"/>
          <a:lstStyle/>
          <a:p>
            <a:pPr algn="ctr" fontAlgn="auto">
              <a:spcBef>
                <a:spcPts val="0"/>
              </a:spcBef>
              <a:spcAft>
                <a:spcPts val="0"/>
              </a:spcAft>
              <a:defRPr/>
            </a:pPr>
            <a:endParaRPr lang="zh-CN" altLang="en-US" sz="2160"/>
          </a:p>
        </p:txBody>
      </p:sp>
      <p:sp>
        <p:nvSpPr>
          <p:cNvPr id="9" name="标题 1"/>
          <p:cNvSpPr>
            <a:spLocks noGrp="1"/>
          </p:cNvSpPr>
          <p:nvPr>
            <p:ph type="title" hasCustomPrompt="1"/>
          </p:nvPr>
        </p:nvSpPr>
        <p:spPr>
          <a:xfrm>
            <a:off x="609600" y="174365"/>
            <a:ext cx="9175768" cy="575938"/>
          </a:xfrm>
        </p:spPr>
        <p:txBody>
          <a:bodyPr/>
          <a:lstStyle>
            <a:lvl1pPr algn="l">
              <a:defRPr sz="3840" b="1">
                <a:latin typeface="Times New Roman" panose="02020603050405020304" pitchFamily="18" charset="0"/>
                <a:ea typeface="+mn-ea"/>
                <a:cs typeface="Times New Roman" panose="02020603050405020304" pitchFamily="18" charset="0"/>
              </a:defRPr>
            </a:lvl1pPr>
          </a:lstStyle>
          <a:p>
            <a:r>
              <a:rPr lang="en-US" altLang="zh-CN" dirty="0"/>
              <a:t>ABC</a:t>
            </a:r>
          </a:p>
        </p:txBody>
      </p:sp>
      <p:sp>
        <p:nvSpPr>
          <p:cNvPr id="10" name="文本占位符 2">
            <a:extLst>
              <a:ext uri="{FF2B5EF4-FFF2-40B4-BE49-F238E27FC236}">
                <a16:creationId xmlns="" xmlns:a16="http://schemas.microsoft.com/office/drawing/2014/main" id="{05BAD030-0CB5-4C70-82B1-45F603B0ED29}"/>
              </a:ext>
            </a:extLst>
          </p:cNvPr>
          <p:cNvSpPr>
            <a:spLocks noGrp="1"/>
          </p:cNvSpPr>
          <p:nvPr>
            <p:ph type="body" idx="1" hasCustomPrompt="1"/>
            <p:custDataLst>
              <p:tags r:id="rId1"/>
            </p:custDataLst>
          </p:nvPr>
        </p:nvSpPr>
        <p:spPr>
          <a:xfrm>
            <a:off x="431674" y="1127464"/>
            <a:ext cx="11540869" cy="745477"/>
          </a:xfrm>
          <a:prstGeom prst="rect">
            <a:avLst/>
          </a:prstGeom>
          <a:ln>
            <a:solidFill>
              <a:srgbClr val="E6E6E6"/>
            </a:solidFill>
          </a:ln>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系统任务</a:t>
            </a:r>
            <a:r>
              <a:rPr lang="en-US" altLang="zh-CN" dirty="0"/>
              <a:t>/</a:t>
            </a:r>
            <a:r>
              <a:rPr lang="zh-CN" altLang="en-US" dirty="0"/>
              <a:t>目标，预研或前期技术积累</a:t>
            </a:r>
          </a:p>
        </p:txBody>
      </p:sp>
      <p:sp>
        <p:nvSpPr>
          <p:cNvPr id="11" name="内容占位符 3">
            <a:extLst>
              <a:ext uri="{FF2B5EF4-FFF2-40B4-BE49-F238E27FC236}">
                <a16:creationId xmlns="" xmlns:a16="http://schemas.microsoft.com/office/drawing/2014/main" id="{AE078333-CF4B-45E2-951E-25286F234999}"/>
              </a:ext>
            </a:extLst>
          </p:cNvPr>
          <p:cNvSpPr>
            <a:spLocks noGrp="1"/>
          </p:cNvSpPr>
          <p:nvPr>
            <p:ph sz="half" idx="2"/>
            <p:custDataLst>
              <p:tags r:id="rId2"/>
            </p:custDataLst>
          </p:nvPr>
        </p:nvSpPr>
        <p:spPr>
          <a:xfrm>
            <a:off x="439724" y="1933897"/>
            <a:ext cx="5656275" cy="4493536"/>
          </a:xfrm>
          <a:prstGeom prst="rect">
            <a:avLst/>
          </a:prstGeom>
          <a:ln>
            <a:solidFill>
              <a:srgbClr val="E6E6E6"/>
            </a:solidFill>
          </a:ln>
        </p:spPr>
        <p:txBody>
          <a:bodyPr vert="horz" lIns="101600" tIns="0" rIns="82550" bIns="0" rtlCol="0">
            <a:normAutofit/>
          </a:bodyPr>
          <a:lstStyle>
            <a:lvl1pPr marL="342900" indent="-342900">
              <a:spcAft>
                <a:spcPts val="600"/>
              </a:spcAft>
              <a:buFont typeface="Wingdings" panose="05000000000000000000" pitchFamily="2" charset="2"/>
              <a:buChar char="n"/>
              <a:defRPr baseline="0">
                <a:latin typeface="Times New Roman" panose="02020603050405020304" pitchFamily="18" charset="0"/>
                <a:ea typeface="微软雅黑" panose="020B0503020204020204" pitchFamily="34" charset="-122"/>
              </a:defRPr>
            </a:lvl1pPr>
            <a:lvl2pPr marL="774700" indent="-342900">
              <a:spcAft>
                <a:spcPts val="600"/>
              </a:spcAft>
              <a:buFont typeface="Wingdings" panose="05000000000000000000" pitchFamily="2" charset="2"/>
              <a:buChar char="n"/>
              <a:defRPr baseline="0">
                <a:latin typeface="Times New Roman" panose="02020603050405020304" pitchFamily="18" charset="0"/>
                <a:ea typeface="微软雅黑" panose="020B0503020204020204" pitchFamily="34" charset="-122"/>
              </a:defRPr>
            </a:lvl2pPr>
            <a:lvl3pPr marL="1143000" indent="-228600">
              <a:spcAft>
                <a:spcPts val="600"/>
              </a:spcAft>
              <a:buFont typeface="Wingdings" panose="05000000000000000000" pitchFamily="2" charset="2"/>
              <a:buChar char="n"/>
              <a:defRPr baseline="0">
                <a:latin typeface="Times New Roman" panose="02020603050405020304" pitchFamily="18" charset="0"/>
                <a:ea typeface="微软雅黑" panose="020B0503020204020204" pitchFamily="34" charset="-122"/>
              </a:defRPr>
            </a:lvl3pPr>
            <a:lvl4pPr marL="1600200" indent="-228600">
              <a:spcAft>
                <a:spcPts val="600"/>
              </a:spcAft>
              <a:buFont typeface="Wingdings" panose="05000000000000000000" pitchFamily="2" charset="2"/>
              <a:buChar char="n"/>
              <a:defRPr baseline="0">
                <a:latin typeface="Times New Roman" panose="02020603050405020304" pitchFamily="18" charset="0"/>
                <a:ea typeface="微软雅黑" panose="020B0503020204020204" pitchFamily="34" charset="-122"/>
              </a:defRPr>
            </a:lvl4pPr>
            <a:lvl5pPr marL="2057400" indent="-228600">
              <a:spcAft>
                <a:spcPts val="600"/>
              </a:spcAft>
              <a:buFont typeface="Wingdings" panose="05000000000000000000" pitchFamily="2" charset="2"/>
              <a:buChar char="n"/>
              <a:defRPr baseline="0">
                <a:latin typeface="Times New Roman" panose="02020603050405020304" pitchFamily="18" charset="0"/>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13" name="内容占位符 5">
            <a:extLst>
              <a:ext uri="{FF2B5EF4-FFF2-40B4-BE49-F238E27FC236}">
                <a16:creationId xmlns="" xmlns:a16="http://schemas.microsoft.com/office/drawing/2014/main" id="{871C3C7F-0361-408B-A606-CC4E1397777E}"/>
              </a:ext>
            </a:extLst>
          </p:cNvPr>
          <p:cNvSpPr>
            <a:spLocks noGrp="1"/>
          </p:cNvSpPr>
          <p:nvPr>
            <p:ph sz="quarter" idx="4"/>
            <p:custDataLst>
              <p:tags r:id="rId3"/>
            </p:custDataLst>
          </p:nvPr>
        </p:nvSpPr>
        <p:spPr>
          <a:xfrm>
            <a:off x="6338657" y="1933897"/>
            <a:ext cx="5633886" cy="4493536"/>
          </a:xfrm>
          <a:prstGeom prst="rect">
            <a:avLst/>
          </a:prstGeom>
          <a:ln>
            <a:solidFill>
              <a:srgbClr val="E6E6E6"/>
            </a:solidFill>
          </a:ln>
        </p:spPr>
        <p:txBody>
          <a:bodyPr vert="horz" lIns="101600" tIns="0" rIns="82550" bIns="0" rtlCol="0">
            <a:normAutofit/>
          </a:bodyPr>
          <a:lstStyle>
            <a:lvl1pPr marL="342900" indent="-342900">
              <a:spcAft>
                <a:spcPts val="600"/>
              </a:spcAft>
              <a:buFont typeface="Wingdings" panose="05000000000000000000" pitchFamily="2" charset="2"/>
              <a:buChar char="n"/>
              <a:defRPr baseline="0">
                <a:latin typeface="Times New Roman" panose="02020603050405020304" pitchFamily="18" charset="0"/>
                <a:ea typeface="微软雅黑" panose="020B0503020204020204" pitchFamily="34" charset="-122"/>
              </a:defRPr>
            </a:lvl1pPr>
            <a:lvl2pPr>
              <a:spcAft>
                <a:spcPts val="600"/>
              </a:spcAft>
              <a:defRPr baseline="0">
                <a:latin typeface="Times New Roman" panose="02020603050405020304" pitchFamily="18" charset="0"/>
                <a:ea typeface="微软雅黑" panose="020B0503020204020204" pitchFamily="34" charset="-122"/>
              </a:defRPr>
            </a:lvl2pPr>
            <a:lvl3pPr>
              <a:spcAft>
                <a:spcPts val="600"/>
              </a:spcAft>
              <a:defRPr baseline="0">
                <a:latin typeface="Times New Roman" panose="02020603050405020304" pitchFamily="18" charset="0"/>
                <a:ea typeface="微软雅黑" panose="020B0503020204020204" pitchFamily="34" charset="-122"/>
              </a:defRPr>
            </a:lvl3pPr>
            <a:lvl4pPr>
              <a:spcAft>
                <a:spcPts val="600"/>
              </a:spcAft>
              <a:defRPr baseline="0">
                <a:latin typeface="Times New Roman" panose="02020603050405020304" pitchFamily="18" charset="0"/>
                <a:ea typeface="微软雅黑" panose="020B0503020204020204" pitchFamily="34" charset="-122"/>
              </a:defRPr>
            </a:lvl4pPr>
            <a:lvl5pPr>
              <a:spcAft>
                <a:spcPts val="600"/>
              </a:spcAft>
              <a:defRPr baseline="0">
                <a:latin typeface="Times New Roman" panose="02020603050405020304" pitchFamily="18" charset="0"/>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extLst>
      <p:ext uri="{BB962C8B-B14F-4D97-AF65-F5344CB8AC3E}">
        <p14:creationId xmlns:p14="http://schemas.microsoft.com/office/powerpoint/2010/main" val="3900976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1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lvl1pPr>
              <a:defRPr/>
            </a:lvl1pPr>
          </a:lstStyle>
          <a:p>
            <a:pPr>
              <a:defRPr/>
            </a:pPr>
            <a:endParaRPr lang="en-US" altLang="zh-CN"/>
          </a:p>
        </p:txBody>
      </p:sp>
      <p:sp>
        <p:nvSpPr>
          <p:cNvPr id="5" name="页脚占位符 4"/>
          <p:cNvSpPr>
            <a:spLocks noGrp="1"/>
          </p:cNvSpPr>
          <p:nvPr>
            <p:ph type="ftr" sz="quarter" idx="11"/>
          </p:nvPr>
        </p:nvSpPr>
        <p:spPr/>
        <p:txBody>
          <a:bodyPr/>
          <a:lstStyle>
            <a:lvl1pPr>
              <a:defRPr/>
            </a:lvl1pPr>
          </a:lstStyle>
          <a:p>
            <a:pPr>
              <a:defRPr/>
            </a:pPr>
            <a:endParaRPr lang="en-US" altLang="zh-CN"/>
          </a:p>
        </p:txBody>
      </p:sp>
      <p:sp>
        <p:nvSpPr>
          <p:cNvPr id="6" name="灯片编号占位符 5"/>
          <p:cNvSpPr>
            <a:spLocks noGrp="1"/>
          </p:cNvSpPr>
          <p:nvPr>
            <p:ph type="sldNum" sz="quarter" idx="12"/>
          </p:nvPr>
        </p:nvSpPr>
        <p:spPr/>
        <p:txBody>
          <a:bodyPr/>
          <a:lstStyle>
            <a:lvl1pPr>
              <a:defRPr/>
            </a:lvl1pPr>
          </a:lstStyle>
          <a:p>
            <a:pPr>
              <a:defRPr/>
            </a:pPr>
            <a:fld id="{F22E5DDF-294A-47C7-9938-98EB7AF5D866}" type="slidenum">
              <a:rPr lang="en-US" altLang="zh-CN"/>
              <a:pPr>
                <a:defRPr/>
              </a:pPr>
              <a:t>‹#›</a:t>
            </a:fld>
            <a:endParaRPr lang="en-US" altLang="zh-CN"/>
          </a:p>
        </p:txBody>
      </p:sp>
      <p:pic>
        <p:nvPicPr>
          <p:cNvPr id="11" name="图片 18" descr="图片1副本"/>
          <p:cNvPicPr>
            <a:picLocks noChangeAspect="1"/>
          </p:cNvPicPr>
          <p:nvPr/>
        </p:nvPicPr>
        <p:blipFill>
          <a:blip r:embed="rId2" cstate="screen"/>
          <a:srcRect/>
          <a:stretch>
            <a:fillRect/>
          </a:stretch>
        </p:blipFill>
        <p:spPr bwMode="auto">
          <a:xfrm>
            <a:off x="10289357" y="174365"/>
            <a:ext cx="1280143" cy="575938"/>
          </a:xfrm>
          <a:prstGeom prst="rect">
            <a:avLst/>
          </a:prstGeom>
          <a:noFill/>
          <a:ln w="9525">
            <a:noFill/>
            <a:miter lim="800000"/>
            <a:headEnd/>
            <a:tailEnd/>
          </a:ln>
        </p:spPr>
      </p:pic>
      <p:sp>
        <p:nvSpPr>
          <p:cNvPr id="12" name="标题 1"/>
          <p:cNvSpPr>
            <a:spLocks noGrp="1"/>
          </p:cNvSpPr>
          <p:nvPr>
            <p:ph type="title"/>
          </p:nvPr>
        </p:nvSpPr>
        <p:spPr>
          <a:xfrm>
            <a:off x="609600" y="174365"/>
            <a:ext cx="9175768" cy="575938"/>
          </a:xfrm>
        </p:spPr>
        <p:txBody>
          <a:bodyPr>
            <a:noAutofit/>
          </a:bodyPr>
          <a:lstStyle>
            <a:lvl1pPr algn="l">
              <a:defRPr sz="4000" b="1">
                <a:latin typeface="微软雅黑" panose="020B0503020204020204" charset="-122"/>
                <a:ea typeface="微软雅黑" panose="020B0503020204020204" charset="-122"/>
              </a:defRPr>
            </a:lvl1pPr>
          </a:lstStyle>
          <a:p>
            <a:r>
              <a:rPr lang="zh-CN" altLang="en-US"/>
              <a:t>单击此处编辑母版标题样式</a:t>
            </a:r>
            <a:endParaRPr lang="zh-CN" altLang="en-US" dirty="0"/>
          </a:p>
        </p:txBody>
      </p:sp>
      <p:sp>
        <p:nvSpPr>
          <p:cNvPr id="13" name="矩形 6"/>
          <p:cNvSpPr/>
          <p:nvPr/>
        </p:nvSpPr>
        <p:spPr>
          <a:xfrm>
            <a:off x="527384" y="782056"/>
            <a:ext cx="11329259" cy="108000"/>
          </a:xfrm>
          <a:prstGeom prst="rect">
            <a:avLst/>
          </a:prstGeom>
          <a:gradFill>
            <a:gsLst>
              <a:gs pos="0">
                <a:srgbClr val="012D86"/>
              </a:gs>
              <a:gs pos="100000">
                <a:srgbClr val="0E2557"/>
              </a:gs>
            </a:gsLst>
            <a:lin scaled="0"/>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20" dirty="0"/>
          </a:p>
        </p:txBody>
      </p:sp>
      <p:sp>
        <p:nvSpPr>
          <p:cNvPr id="14" name="圆角矩形 7"/>
          <p:cNvSpPr/>
          <p:nvPr/>
        </p:nvSpPr>
        <p:spPr>
          <a:xfrm>
            <a:off x="260288" y="663896"/>
            <a:ext cx="267093" cy="230233"/>
          </a:xfrm>
          <a:prstGeom prst="roundRect">
            <a:avLst/>
          </a:prstGeom>
          <a:gradFill>
            <a:gsLst>
              <a:gs pos="0">
                <a:srgbClr val="012D86"/>
              </a:gs>
              <a:gs pos="100000">
                <a:srgbClr val="0E2557"/>
              </a:gs>
            </a:gsLst>
            <a:lin scaled="0"/>
          </a:gradFill>
          <a:ln w="19050">
            <a:solidFill>
              <a:schemeClr val="bg1"/>
            </a:solidFill>
          </a:ln>
          <a:effectLst>
            <a:outerShdw blurRad="50800" dist="38100" dir="2700000" algn="tl" rotWithShape="0">
              <a:prstClr val="black">
                <a:alpha val="40000"/>
              </a:prstClr>
            </a:outerShdw>
          </a:effectLst>
        </p:spPr>
        <p:style>
          <a:lnRef idx="2">
            <a:schemeClr val="dk1">
              <a:shade val="50000"/>
            </a:schemeClr>
          </a:lnRef>
          <a:fillRef idx="1">
            <a:schemeClr val="dk1"/>
          </a:fillRef>
          <a:effectRef idx="0">
            <a:schemeClr val="dk1"/>
          </a:effectRef>
          <a:fontRef idx="minor">
            <a:schemeClr val="lt1"/>
          </a:fontRef>
        </p:style>
        <p:txBody>
          <a:bodyPr anchor="ctr"/>
          <a:lstStyle/>
          <a:p>
            <a:pPr algn="ctr" fontAlgn="auto">
              <a:spcBef>
                <a:spcPts val="0"/>
              </a:spcBef>
              <a:spcAft>
                <a:spcPts val="0"/>
              </a:spcAft>
              <a:defRPr/>
            </a:pPr>
            <a:endParaRPr lang="zh-CN" altLang="en-US" sz="1620"/>
          </a:p>
        </p:txBody>
      </p:sp>
    </p:spTree>
    <p:extLst>
      <p:ext uri="{BB962C8B-B14F-4D97-AF65-F5344CB8AC3E}">
        <p14:creationId xmlns:p14="http://schemas.microsoft.com/office/powerpoint/2010/main" val="2489763656"/>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4_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endParaRPr lang="en-US" altLang="zh-CN"/>
          </a:p>
        </p:txBody>
      </p:sp>
      <p:sp>
        <p:nvSpPr>
          <p:cNvPr id="3" name="页脚占位符 4"/>
          <p:cNvSpPr>
            <a:spLocks noGrp="1"/>
          </p:cNvSpPr>
          <p:nvPr>
            <p:ph type="ftr" sz="quarter" idx="11"/>
          </p:nvPr>
        </p:nvSpPr>
        <p:spPr/>
        <p:txBody>
          <a:bodyPr/>
          <a:lstStyle>
            <a:lvl1pPr>
              <a:defRPr/>
            </a:lvl1pPr>
          </a:lstStyle>
          <a:p>
            <a:pPr>
              <a:defRPr/>
            </a:pPr>
            <a:endParaRPr lang="en-US" altLang="zh-CN"/>
          </a:p>
        </p:txBody>
      </p:sp>
      <p:sp>
        <p:nvSpPr>
          <p:cNvPr id="4" name="灯片编号占位符 5"/>
          <p:cNvSpPr>
            <a:spLocks noGrp="1"/>
          </p:cNvSpPr>
          <p:nvPr>
            <p:ph type="sldNum" sz="quarter" idx="12"/>
          </p:nvPr>
        </p:nvSpPr>
        <p:spPr/>
        <p:txBody>
          <a:bodyPr/>
          <a:lstStyle>
            <a:lvl1pPr>
              <a:defRPr/>
            </a:lvl1pPr>
          </a:lstStyle>
          <a:p>
            <a:pPr>
              <a:defRPr/>
            </a:pPr>
            <a:fld id="{D64A89ED-2AB0-4A45-9A5F-8F7C8E84949C}" type="slidenum">
              <a:rPr lang="en-US" altLang="zh-CN"/>
              <a:pPr>
                <a:defRPr/>
              </a:pPr>
              <a:t>‹#›</a:t>
            </a:fld>
            <a:endParaRPr lang="en-US" altLang="zh-CN"/>
          </a:p>
        </p:txBody>
      </p:sp>
      <p:pic>
        <p:nvPicPr>
          <p:cNvPr id="6" name="图片 18" descr="图片1副本"/>
          <p:cNvPicPr>
            <a:picLocks noChangeAspect="1"/>
          </p:cNvPicPr>
          <p:nvPr userDrawn="1"/>
        </p:nvPicPr>
        <p:blipFill>
          <a:blip r:embed="rId2" cstate="screen"/>
          <a:srcRect/>
          <a:stretch>
            <a:fillRect/>
          </a:stretch>
        </p:blipFill>
        <p:spPr bwMode="auto">
          <a:xfrm>
            <a:off x="10289357" y="174365"/>
            <a:ext cx="1280143" cy="575938"/>
          </a:xfrm>
          <a:prstGeom prst="rect">
            <a:avLst/>
          </a:prstGeom>
          <a:noFill/>
          <a:ln w="9525">
            <a:noFill/>
            <a:miter lim="800000"/>
            <a:headEnd/>
            <a:tailEnd/>
          </a:ln>
        </p:spPr>
      </p:pic>
      <p:sp>
        <p:nvSpPr>
          <p:cNvPr id="7" name="矩形 6"/>
          <p:cNvSpPr/>
          <p:nvPr userDrawn="1"/>
        </p:nvSpPr>
        <p:spPr>
          <a:xfrm>
            <a:off x="527385" y="782056"/>
            <a:ext cx="11329259" cy="108000"/>
          </a:xfrm>
          <a:prstGeom prst="rect">
            <a:avLst/>
          </a:prstGeom>
          <a:gradFill>
            <a:gsLst>
              <a:gs pos="0">
                <a:srgbClr val="012D86"/>
              </a:gs>
              <a:gs pos="100000">
                <a:srgbClr val="0E2557"/>
              </a:gs>
            </a:gsLst>
            <a:lin scaled="0"/>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160" dirty="0"/>
          </a:p>
        </p:txBody>
      </p:sp>
      <p:sp>
        <p:nvSpPr>
          <p:cNvPr id="8" name="圆角矩形 7"/>
          <p:cNvSpPr/>
          <p:nvPr userDrawn="1"/>
        </p:nvSpPr>
        <p:spPr>
          <a:xfrm>
            <a:off x="260288" y="663896"/>
            <a:ext cx="267094" cy="230233"/>
          </a:xfrm>
          <a:prstGeom prst="roundRect">
            <a:avLst/>
          </a:prstGeom>
          <a:gradFill>
            <a:gsLst>
              <a:gs pos="0">
                <a:srgbClr val="012D86"/>
              </a:gs>
              <a:gs pos="100000">
                <a:srgbClr val="0E2557"/>
              </a:gs>
            </a:gsLst>
            <a:lin scaled="0"/>
          </a:gradFill>
          <a:ln w="19050">
            <a:solidFill>
              <a:schemeClr val="bg1"/>
            </a:solidFill>
          </a:ln>
          <a:effectLst>
            <a:outerShdw blurRad="50800" dist="38100" dir="2700000" algn="tl" rotWithShape="0">
              <a:prstClr val="black">
                <a:alpha val="40000"/>
              </a:prstClr>
            </a:outerShdw>
          </a:effectLst>
        </p:spPr>
        <p:style>
          <a:lnRef idx="2">
            <a:schemeClr val="dk1">
              <a:shade val="50000"/>
            </a:schemeClr>
          </a:lnRef>
          <a:fillRef idx="1">
            <a:schemeClr val="dk1"/>
          </a:fillRef>
          <a:effectRef idx="0">
            <a:schemeClr val="dk1"/>
          </a:effectRef>
          <a:fontRef idx="minor">
            <a:schemeClr val="lt1"/>
          </a:fontRef>
        </p:style>
        <p:txBody>
          <a:bodyPr anchor="ctr"/>
          <a:lstStyle/>
          <a:p>
            <a:pPr algn="ctr" fontAlgn="auto">
              <a:spcBef>
                <a:spcPts val="0"/>
              </a:spcBef>
              <a:spcAft>
                <a:spcPts val="0"/>
              </a:spcAft>
              <a:defRPr/>
            </a:pPr>
            <a:endParaRPr lang="zh-CN" altLang="en-US" sz="2160"/>
          </a:p>
        </p:txBody>
      </p:sp>
      <p:sp>
        <p:nvSpPr>
          <p:cNvPr id="9" name="标题 1"/>
          <p:cNvSpPr>
            <a:spLocks noGrp="1"/>
          </p:cNvSpPr>
          <p:nvPr>
            <p:ph type="title"/>
          </p:nvPr>
        </p:nvSpPr>
        <p:spPr>
          <a:xfrm>
            <a:off x="609600" y="174365"/>
            <a:ext cx="9175768" cy="575938"/>
          </a:xfrm>
        </p:spPr>
        <p:txBody>
          <a:bodyPr/>
          <a:lstStyle>
            <a:lvl1pPr algn="l">
              <a:defRPr sz="3734" b="1">
                <a:latin typeface="微软雅黑" panose="020B0503020204020204" charset="-122"/>
                <a:ea typeface="微软雅黑" panose="020B0503020204020204" charset="-122"/>
              </a:defRPr>
            </a:lvl1pPr>
          </a:lstStyle>
          <a:p>
            <a:r>
              <a:rPr lang="zh-CN" altLang="en-US" dirty="0"/>
              <a:t>单击此处编辑母版标题样式</a:t>
            </a:r>
          </a:p>
        </p:txBody>
      </p:sp>
    </p:spTree>
    <p:extLst>
      <p:ext uri="{BB962C8B-B14F-4D97-AF65-F5344CB8AC3E}">
        <p14:creationId xmlns:p14="http://schemas.microsoft.com/office/powerpoint/2010/main" val="33349797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_空白">
    <p:spTree>
      <p:nvGrpSpPr>
        <p:cNvPr id="1" name=""/>
        <p:cNvGrpSpPr/>
        <p:nvPr/>
      </p:nvGrpSpPr>
      <p:grpSpPr>
        <a:xfrm>
          <a:off x="0" y="0"/>
          <a:ext cx="0" cy="0"/>
          <a:chOff x="0" y="0"/>
          <a:chExt cx="0" cy="0"/>
        </a:xfrm>
      </p:grpSpPr>
      <p:pic>
        <p:nvPicPr>
          <p:cNvPr id="6" name="图片 18" descr="图片1副本"/>
          <p:cNvPicPr>
            <a:picLocks noChangeAspect="1"/>
          </p:cNvPicPr>
          <p:nvPr userDrawn="1"/>
        </p:nvPicPr>
        <p:blipFill>
          <a:blip r:embed="rId5" cstate="screen"/>
          <a:srcRect/>
          <a:stretch>
            <a:fillRect/>
          </a:stretch>
        </p:blipFill>
        <p:spPr bwMode="auto">
          <a:xfrm>
            <a:off x="10289357" y="174365"/>
            <a:ext cx="1280143" cy="575938"/>
          </a:xfrm>
          <a:prstGeom prst="rect">
            <a:avLst/>
          </a:prstGeom>
          <a:noFill/>
          <a:ln w="9525">
            <a:noFill/>
            <a:miter lim="800000"/>
            <a:headEnd/>
            <a:tailEnd/>
          </a:ln>
        </p:spPr>
      </p:pic>
      <p:sp>
        <p:nvSpPr>
          <p:cNvPr id="7" name="矩形 6"/>
          <p:cNvSpPr/>
          <p:nvPr userDrawn="1"/>
        </p:nvSpPr>
        <p:spPr>
          <a:xfrm>
            <a:off x="527384" y="782056"/>
            <a:ext cx="11329259" cy="108000"/>
          </a:xfrm>
          <a:prstGeom prst="rect">
            <a:avLst/>
          </a:prstGeom>
          <a:gradFill>
            <a:gsLst>
              <a:gs pos="0">
                <a:srgbClr val="012D86"/>
              </a:gs>
              <a:gs pos="100000">
                <a:srgbClr val="0E2557"/>
              </a:gs>
            </a:gsLst>
            <a:lin scaled="0"/>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160" dirty="0"/>
          </a:p>
        </p:txBody>
      </p:sp>
      <p:sp>
        <p:nvSpPr>
          <p:cNvPr id="8" name="圆角矩形 7"/>
          <p:cNvSpPr/>
          <p:nvPr userDrawn="1"/>
        </p:nvSpPr>
        <p:spPr>
          <a:xfrm>
            <a:off x="260288" y="663895"/>
            <a:ext cx="267094" cy="230233"/>
          </a:xfrm>
          <a:prstGeom prst="roundRect">
            <a:avLst/>
          </a:prstGeom>
          <a:gradFill>
            <a:gsLst>
              <a:gs pos="0">
                <a:srgbClr val="012D86"/>
              </a:gs>
              <a:gs pos="100000">
                <a:srgbClr val="0E2557"/>
              </a:gs>
            </a:gsLst>
            <a:lin scaled="0"/>
          </a:gradFill>
          <a:ln w="19050">
            <a:solidFill>
              <a:schemeClr val="bg1"/>
            </a:solidFill>
          </a:ln>
          <a:effectLst>
            <a:outerShdw blurRad="50800" dist="38100" dir="2700000" algn="tl" rotWithShape="0">
              <a:prstClr val="black">
                <a:alpha val="40000"/>
              </a:prstClr>
            </a:outerShdw>
          </a:effectLst>
        </p:spPr>
        <p:style>
          <a:lnRef idx="2">
            <a:schemeClr val="dk1">
              <a:shade val="50000"/>
            </a:schemeClr>
          </a:lnRef>
          <a:fillRef idx="1">
            <a:schemeClr val="dk1"/>
          </a:fillRef>
          <a:effectRef idx="0">
            <a:schemeClr val="dk1"/>
          </a:effectRef>
          <a:fontRef idx="minor">
            <a:schemeClr val="lt1"/>
          </a:fontRef>
        </p:style>
        <p:txBody>
          <a:bodyPr anchor="ctr"/>
          <a:lstStyle/>
          <a:p>
            <a:pPr algn="ctr" fontAlgn="auto">
              <a:spcBef>
                <a:spcPts val="0"/>
              </a:spcBef>
              <a:spcAft>
                <a:spcPts val="0"/>
              </a:spcAft>
              <a:defRPr/>
            </a:pPr>
            <a:endParaRPr lang="zh-CN" altLang="en-US" sz="2160"/>
          </a:p>
        </p:txBody>
      </p:sp>
      <p:sp>
        <p:nvSpPr>
          <p:cNvPr id="9" name="标题 1"/>
          <p:cNvSpPr>
            <a:spLocks noGrp="1"/>
          </p:cNvSpPr>
          <p:nvPr>
            <p:ph type="title" hasCustomPrompt="1"/>
          </p:nvPr>
        </p:nvSpPr>
        <p:spPr>
          <a:xfrm>
            <a:off x="609600" y="174365"/>
            <a:ext cx="9175768" cy="575938"/>
          </a:xfrm>
        </p:spPr>
        <p:txBody>
          <a:bodyPr/>
          <a:lstStyle>
            <a:lvl1pPr algn="l">
              <a:defRPr sz="3840" b="1">
                <a:latin typeface="Times New Roman" panose="02020603050405020304" pitchFamily="18" charset="0"/>
                <a:ea typeface="+mn-ea"/>
                <a:cs typeface="Times New Roman" panose="02020603050405020304" pitchFamily="18" charset="0"/>
              </a:defRPr>
            </a:lvl1pPr>
          </a:lstStyle>
          <a:p>
            <a:r>
              <a:rPr lang="en-US" altLang="zh-CN" dirty="0"/>
              <a:t>ABC</a:t>
            </a:r>
          </a:p>
        </p:txBody>
      </p:sp>
      <p:sp>
        <p:nvSpPr>
          <p:cNvPr id="10" name="文本占位符 2">
            <a:extLst>
              <a:ext uri="{FF2B5EF4-FFF2-40B4-BE49-F238E27FC236}">
                <a16:creationId xmlns="" xmlns:a16="http://schemas.microsoft.com/office/drawing/2014/main" id="{05BAD030-0CB5-4C70-82B1-45F603B0ED29}"/>
              </a:ext>
            </a:extLst>
          </p:cNvPr>
          <p:cNvSpPr>
            <a:spLocks noGrp="1"/>
          </p:cNvSpPr>
          <p:nvPr>
            <p:ph type="body" idx="1" hasCustomPrompt="1"/>
            <p:custDataLst>
              <p:tags r:id="rId1"/>
            </p:custDataLst>
          </p:nvPr>
        </p:nvSpPr>
        <p:spPr>
          <a:xfrm>
            <a:off x="431674" y="1127464"/>
            <a:ext cx="11540869" cy="745477"/>
          </a:xfrm>
          <a:prstGeom prst="rect">
            <a:avLst/>
          </a:prstGeom>
          <a:ln>
            <a:solidFill>
              <a:srgbClr val="E6E6E6"/>
            </a:solidFill>
          </a:ln>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设计、加工制造和测试计划 </a:t>
            </a:r>
            <a:r>
              <a:rPr lang="en-US" altLang="zh-CN" dirty="0"/>
              <a:t>/ </a:t>
            </a:r>
            <a:r>
              <a:rPr lang="zh-CN" altLang="en-US" dirty="0"/>
              <a:t>研制计划或进度</a:t>
            </a:r>
          </a:p>
        </p:txBody>
      </p:sp>
      <p:sp>
        <p:nvSpPr>
          <p:cNvPr id="11" name="内容占位符 3">
            <a:extLst>
              <a:ext uri="{FF2B5EF4-FFF2-40B4-BE49-F238E27FC236}">
                <a16:creationId xmlns="" xmlns:a16="http://schemas.microsoft.com/office/drawing/2014/main" id="{AE078333-CF4B-45E2-951E-25286F234999}"/>
              </a:ext>
            </a:extLst>
          </p:cNvPr>
          <p:cNvSpPr>
            <a:spLocks noGrp="1"/>
          </p:cNvSpPr>
          <p:nvPr>
            <p:ph sz="half" idx="2"/>
            <p:custDataLst>
              <p:tags r:id="rId2"/>
            </p:custDataLst>
          </p:nvPr>
        </p:nvSpPr>
        <p:spPr>
          <a:xfrm>
            <a:off x="439724" y="1933897"/>
            <a:ext cx="5656275" cy="4573435"/>
          </a:xfrm>
          <a:prstGeom prst="rect">
            <a:avLst/>
          </a:prstGeom>
          <a:ln>
            <a:solidFill>
              <a:srgbClr val="E6E6E6"/>
            </a:solidFill>
          </a:ln>
        </p:spPr>
        <p:txBody>
          <a:bodyPr vert="horz" lIns="101600" tIns="0" rIns="82550" bIns="0" rtlCol="0">
            <a:normAutofit/>
          </a:bodyPr>
          <a:lstStyle>
            <a:lvl1pPr marL="342900" indent="-342900">
              <a:spcAft>
                <a:spcPts val="600"/>
              </a:spcAft>
              <a:buFont typeface="Wingdings" panose="05000000000000000000" pitchFamily="2" charset="2"/>
              <a:buChar char="n"/>
              <a:defRPr baseline="0">
                <a:latin typeface="Times New Roman" panose="02020603050405020304" pitchFamily="18" charset="0"/>
                <a:ea typeface="微软雅黑" panose="020B0503020204020204" pitchFamily="34" charset="-122"/>
              </a:defRPr>
            </a:lvl1pPr>
            <a:lvl2pPr marL="774700" indent="-342900">
              <a:spcAft>
                <a:spcPts val="600"/>
              </a:spcAft>
              <a:buFont typeface="Wingdings" panose="05000000000000000000" pitchFamily="2" charset="2"/>
              <a:buChar char="n"/>
              <a:defRPr baseline="0">
                <a:latin typeface="Times New Roman" panose="02020603050405020304" pitchFamily="18" charset="0"/>
                <a:ea typeface="微软雅黑" panose="020B0503020204020204" pitchFamily="34" charset="-122"/>
              </a:defRPr>
            </a:lvl2pPr>
            <a:lvl3pPr marL="1143000" indent="-228600">
              <a:spcAft>
                <a:spcPts val="600"/>
              </a:spcAft>
              <a:buFont typeface="Wingdings" panose="05000000000000000000" pitchFamily="2" charset="2"/>
              <a:buChar char="n"/>
              <a:defRPr baseline="0">
                <a:latin typeface="Times New Roman" panose="02020603050405020304" pitchFamily="18" charset="0"/>
                <a:ea typeface="微软雅黑" panose="020B0503020204020204" pitchFamily="34" charset="-122"/>
              </a:defRPr>
            </a:lvl3pPr>
            <a:lvl4pPr marL="1600200" indent="-228600">
              <a:spcAft>
                <a:spcPts val="600"/>
              </a:spcAft>
              <a:buFont typeface="Wingdings" panose="05000000000000000000" pitchFamily="2" charset="2"/>
              <a:buChar char="n"/>
              <a:defRPr baseline="0">
                <a:latin typeface="Times New Roman" panose="02020603050405020304" pitchFamily="18" charset="0"/>
                <a:ea typeface="微软雅黑" panose="020B0503020204020204" pitchFamily="34" charset="-122"/>
              </a:defRPr>
            </a:lvl4pPr>
            <a:lvl5pPr marL="2057400" indent="-228600">
              <a:spcAft>
                <a:spcPts val="600"/>
              </a:spcAft>
              <a:buFont typeface="Wingdings" panose="05000000000000000000" pitchFamily="2" charset="2"/>
              <a:buChar char="n"/>
              <a:defRPr baseline="0">
                <a:latin typeface="Times New Roman" panose="02020603050405020304" pitchFamily="18" charset="0"/>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13" name="内容占位符 5">
            <a:extLst>
              <a:ext uri="{FF2B5EF4-FFF2-40B4-BE49-F238E27FC236}">
                <a16:creationId xmlns="" xmlns:a16="http://schemas.microsoft.com/office/drawing/2014/main" id="{871C3C7F-0361-408B-A606-CC4E1397777E}"/>
              </a:ext>
            </a:extLst>
          </p:cNvPr>
          <p:cNvSpPr>
            <a:spLocks noGrp="1"/>
          </p:cNvSpPr>
          <p:nvPr>
            <p:ph sz="quarter" idx="4"/>
            <p:custDataLst>
              <p:tags r:id="rId3"/>
            </p:custDataLst>
          </p:nvPr>
        </p:nvSpPr>
        <p:spPr>
          <a:xfrm>
            <a:off x="6338657" y="1933897"/>
            <a:ext cx="5633886" cy="4573435"/>
          </a:xfrm>
          <a:prstGeom prst="rect">
            <a:avLst/>
          </a:prstGeom>
          <a:ln>
            <a:solidFill>
              <a:srgbClr val="E6E6E6"/>
            </a:solidFill>
          </a:ln>
        </p:spPr>
        <p:txBody>
          <a:bodyPr vert="horz" lIns="101600" tIns="0" rIns="82550" bIns="0" rtlCol="0">
            <a:normAutofit/>
          </a:bodyPr>
          <a:lstStyle>
            <a:lvl1pPr marL="342900" indent="-342900">
              <a:spcAft>
                <a:spcPts val="600"/>
              </a:spcAft>
              <a:buFont typeface="Wingdings" panose="05000000000000000000" pitchFamily="2" charset="2"/>
              <a:buChar char="n"/>
              <a:defRPr baseline="0">
                <a:latin typeface="Times New Roman" panose="02020603050405020304" pitchFamily="18" charset="0"/>
                <a:ea typeface="微软雅黑" panose="020B0503020204020204" pitchFamily="34" charset="-122"/>
              </a:defRPr>
            </a:lvl1pPr>
            <a:lvl2pPr>
              <a:spcAft>
                <a:spcPts val="600"/>
              </a:spcAft>
              <a:defRPr baseline="0">
                <a:latin typeface="Times New Roman" panose="02020603050405020304" pitchFamily="18" charset="0"/>
                <a:ea typeface="微软雅黑" panose="020B0503020204020204" pitchFamily="34" charset="-122"/>
              </a:defRPr>
            </a:lvl2pPr>
            <a:lvl3pPr>
              <a:spcAft>
                <a:spcPts val="600"/>
              </a:spcAft>
              <a:defRPr baseline="0">
                <a:latin typeface="Times New Roman" panose="02020603050405020304" pitchFamily="18" charset="0"/>
                <a:ea typeface="微软雅黑" panose="020B0503020204020204" pitchFamily="34" charset="-122"/>
              </a:defRPr>
            </a:lvl3pPr>
            <a:lvl4pPr>
              <a:spcAft>
                <a:spcPts val="600"/>
              </a:spcAft>
              <a:defRPr baseline="0">
                <a:latin typeface="Times New Roman" panose="02020603050405020304" pitchFamily="18" charset="0"/>
                <a:ea typeface="微软雅黑" panose="020B0503020204020204" pitchFamily="34" charset="-122"/>
              </a:defRPr>
            </a:lvl4pPr>
            <a:lvl5pPr>
              <a:spcAft>
                <a:spcPts val="600"/>
              </a:spcAft>
              <a:defRPr baseline="0">
                <a:latin typeface="Times New Roman" panose="02020603050405020304" pitchFamily="18" charset="0"/>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extLst>
      <p:ext uri="{BB962C8B-B14F-4D97-AF65-F5344CB8AC3E}">
        <p14:creationId xmlns:p14="http://schemas.microsoft.com/office/powerpoint/2010/main" val="223416227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空白">
    <p:spTree>
      <p:nvGrpSpPr>
        <p:cNvPr id="1" name=""/>
        <p:cNvGrpSpPr/>
        <p:nvPr/>
      </p:nvGrpSpPr>
      <p:grpSpPr>
        <a:xfrm>
          <a:off x="0" y="0"/>
          <a:ext cx="0" cy="0"/>
          <a:chOff x="0" y="0"/>
          <a:chExt cx="0" cy="0"/>
        </a:xfrm>
      </p:grpSpPr>
      <p:pic>
        <p:nvPicPr>
          <p:cNvPr id="6" name="图片 18" descr="图片1副本"/>
          <p:cNvPicPr>
            <a:picLocks noChangeAspect="1"/>
          </p:cNvPicPr>
          <p:nvPr userDrawn="1"/>
        </p:nvPicPr>
        <p:blipFill>
          <a:blip r:embed="rId5" cstate="screen"/>
          <a:srcRect/>
          <a:stretch>
            <a:fillRect/>
          </a:stretch>
        </p:blipFill>
        <p:spPr bwMode="auto">
          <a:xfrm>
            <a:off x="10289357" y="174365"/>
            <a:ext cx="1280143" cy="575938"/>
          </a:xfrm>
          <a:prstGeom prst="rect">
            <a:avLst/>
          </a:prstGeom>
          <a:noFill/>
          <a:ln w="9525">
            <a:noFill/>
            <a:miter lim="800000"/>
            <a:headEnd/>
            <a:tailEnd/>
          </a:ln>
        </p:spPr>
      </p:pic>
      <p:sp>
        <p:nvSpPr>
          <p:cNvPr id="7" name="矩形 6"/>
          <p:cNvSpPr/>
          <p:nvPr userDrawn="1"/>
        </p:nvSpPr>
        <p:spPr>
          <a:xfrm>
            <a:off x="527384" y="782056"/>
            <a:ext cx="11329259" cy="108000"/>
          </a:xfrm>
          <a:prstGeom prst="rect">
            <a:avLst/>
          </a:prstGeom>
          <a:gradFill>
            <a:gsLst>
              <a:gs pos="0">
                <a:srgbClr val="012D86"/>
              </a:gs>
              <a:gs pos="100000">
                <a:srgbClr val="0E2557"/>
              </a:gs>
            </a:gsLst>
            <a:lin scaled="0"/>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160" dirty="0"/>
          </a:p>
        </p:txBody>
      </p:sp>
      <p:sp>
        <p:nvSpPr>
          <p:cNvPr id="8" name="圆角矩形 7"/>
          <p:cNvSpPr/>
          <p:nvPr userDrawn="1"/>
        </p:nvSpPr>
        <p:spPr>
          <a:xfrm>
            <a:off x="260288" y="663895"/>
            <a:ext cx="267094" cy="230233"/>
          </a:xfrm>
          <a:prstGeom prst="roundRect">
            <a:avLst/>
          </a:prstGeom>
          <a:gradFill>
            <a:gsLst>
              <a:gs pos="0">
                <a:srgbClr val="012D86"/>
              </a:gs>
              <a:gs pos="100000">
                <a:srgbClr val="0E2557"/>
              </a:gs>
            </a:gsLst>
            <a:lin scaled="0"/>
          </a:gradFill>
          <a:ln w="19050">
            <a:solidFill>
              <a:schemeClr val="bg1"/>
            </a:solidFill>
          </a:ln>
          <a:effectLst>
            <a:outerShdw blurRad="50800" dist="38100" dir="2700000" algn="tl" rotWithShape="0">
              <a:prstClr val="black">
                <a:alpha val="40000"/>
              </a:prstClr>
            </a:outerShdw>
          </a:effectLst>
        </p:spPr>
        <p:style>
          <a:lnRef idx="2">
            <a:schemeClr val="dk1">
              <a:shade val="50000"/>
            </a:schemeClr>
          </a:lnRef>
          <a:fillRef idx="1">
            <a:schemeClr val="dk1"/>
          </a:fillRef>
          <a:effectRef idx="0">
            <a:schemeClr val="dk1"/>
          </a:effectRef>
          <a:fontRef idx="minor">
            <a:schemeClr val="lt1"/>
          </a:fontRef>
        </p:style>
        <p:txBody>
          <a:bodyPr anchor="ctr"/>
          <a:lstStyle/>
          <a:p>
            <a:pPr algn="ctr" fontAlgn="auto">
              <a:spcBef>
                <a:spcPts val="0"/>
              </a:spcBef>
              <a:spcAft>
                <a:spcPts val="0"/>
              </a:spcAft>
              <a:defRPr/>
            </a:pPr>
            <a:endParaRPr lang="zh-CN" altLang="en-US" sz="2160"/>
          </a:p>
        </p:txBody>
      </p:sp>
      <p:sp>
        <p:nvSpPr>
          <p:cNvPr id="9" name="标题 1"/>
          <p:cNvSpPr>
            <a:spLocks noGrp="1"/>
          </p:cNvSpPr>
          <p:nvPr>
            <p:ph type="title" hasCustomPrompt="1"/>
          </p:nvPr>
        </p:nvSpPr>
        <p:spPr>
          <a:xfrm>
            <a:off x="609600" y="174365"/>
            <a:ext cx="9175768" cy="575938"/>
          </a:xfrm>
        </p:spPr>
        <p:txBody>
          <a:bodyPr/>
          <a:lstStyle>
            <a:lvl1pPr algn="l">
              <a:defRPr sz="3840" b="1">
                <a:latin typeface="Times New Roman" panose="02020603050405020304" pitchFamily="18" charset="0"/>
                <a:ea typeface="+mn-ea"/>
                <a:cs typeface="Times New Roman" panose="02020603050405020304" pitchFamily="18" charset="0"/>
              </a:defRPr>
            </a:lvl1pPr>
          </a:lstStyle>
          <a:p>
            <a:r>
              <a:rPr lang="en-US" altLang="zh-CN" dirty="0"/>
              <a:t>ABC</a:t>
            </a:r>
          </a:p>
        </p:txBody>
      </p:sp>
      <p:sp>
        <p:nvSpPr>
          <p:cNvPr id="10" name="文本占位符 2">
            <a:extLst>
              <a:ext uri="{FF2B5EF4-FFF2-40B4-BE49-F238E27FC236}">
                <a16:creationId xmlns="" xmlns:a16="http://schemas.microsoft.com/office/drawing/2014/main" id="{05BAD030-0CB5-4C70-82B1-45F603B0ED29}"/>
              </a:ext>
            </a:extLst>
          </p:cNvPr>
          <p:cNvSpPr>
            <a:spLocks noGrp="1"/>
          </p:cNvSpPr>
          <p:nvPr>
            <p:ph type="body" idx="1" hasCustomPrompt="1"/>
            <p:custDataLst>
              <p:tags r:id="rId1"/>
            </p:custDataLst>
          </p:nvPr>
        </p:nvSpPr>
        <p:spPr>
          <a:xfrm>
            <a:off x="431674" y="1127464"/>
            <a:ext cx="11540869" cy="745477"/>
          </a:xfrm>
          <a:prstGeom prst="rect">
            <a:avLst/>
          </a:prstGeom>
          <a:ln>
            <a:solidFill>
              <a:srgbClr val="E6E6E6"/>
            </a:solidFill>
          </a:ln>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设计、加工制造和测试计划 </a:t>
            </a:r>
            <a:r>
              <a:rPr lang="en-US" altLang="zh-CN" dirty="0"/>
              <a:t>/ </a:t>
            </a:r>
            <a:r>
              <a:rPr lang="zh-CN" altLang="en-US" dirty="0"/>
              <a:t>研制计划或进度；需要咨询的问题和意见；</a:t>
            </a:r>
          </a:p>
        </p:txBody>
      </p:sp>
      <p:sp>
        <p:nvSpPr>
          <p:cNvPr id="11" name="内容占位符 3">
            <a:extLst>
              <a:ext uri="{FF2B5EF4-FFF2-40B4-BE49-F238E27FC236}">
                <a16:creationId xmlns="" xmlns:a16="http://schemas.microsoft.com/office/drawing/2014/main" id="{AE078333-CF4B-45E2-951E-25286F234999}"/>
              </a:ext>
            </a:extLst>
          </p:cNvPr>
          <p:cNvSpPr>
            <a:spLocks noGrp="1"/>
          </p:cNvSpPr>
          <p:nvPr>
            <p:ph sz="half" idx="2"/>
            <p:custDataLst>
              <p:tags r:id="rId2"/>
            </p:custDataLst>
          </p:nvPr>
        </p:nvSpPr>
        <p:spPr>
          <a:xfrm>
            <a:off x="439724" y="1933897"/>
            <a:ext cx="5656275" cy="4573435"/>
          </a:xfrm>
          <a:prstGeom prst="rect">
            <a:avLst/>
          </a:prstGeom>
          <a:ln>
            <a:solidFill>
              <a:srgbClr val="E6E6E6"/>
            </a:solidFill>
          </a:ln>
        </p:spPr>
        <p:txBody>
          <a:bodyPr vert="horz" lIns="101600" tIns="0" rIns="82550" bIns="0" rtlCol="0">
            <a:normAutofit/>
          </a:bodyPr>
          <a:lstStyle>
            <a:lvl1pPr marL="342900" indent="-342900">
              <a:spcAft>
                <a:spcPts val="600"/>
              </a:spcAft>
              <a:buFont typeface="Wingdings" panose="05000000000000000000" pitchFamily="2" charset="2"/>
              <a:buChar char="n"/>
              <a:defRPr sz="2000" baseline="0">
                <a:latin typeface="Times New Roman" panose="02020603050405020304" pitchFamily="18" charset="0"/>
                <a:ea typeface="微软雅黑" panose="020B0503020204020204" pitchFamily="34" charset="-122"/>
              </a:defRPr>
            </a:lvl1pPr>
            <a:lvl2pPr marL="774700" indent="-342900">
              <a:spcAft>
                <a:spcPts val="600"/>
              </a:spcAft>
              <a:buFont typeface="Wingdings" panose="05000000000000000000" pitchFamily="2" charset="2"/>
              <a:buChar char="n"/>
              <a:defRPr baseline="0">
                <a:latin typeface="Times New Roman" panose="02020603050405020304" pitchFamily="18" charset="0"/>
                <a:ea typeface="微软雅黑" panose="020B0503020204020204" pitchFamily="34" charset="-122"/>
              </a:defRPr>
            </a:lvl2pPr>
            <a:lvl3pPr marL="1143000" indent="-228600">
              <a:spcAft>
                <a:spcPts val="600"/>
              </a:spcAft>
              <a:buFont typeface="Wingdings" panose="05000000000000000000" pitchFamily="2" charset="2"/>
              <a:buChar char="n"/>
              <a:defRPr baseline="0">
                <a:latin typeface="Times New Roman" panose="02020603050405020304" pitchFamily="18" charset="0"/>
                <a:ea typeface="微软雅黑" panose="020B0503020204020204" pitchFamily="34" charset="-122"/>
              </a:defRPr>
            </a:lvl3pPr>
            <a:lvl4pPr marL="1600200" indent="-228600">
              <a:spcAft>
                <a:spcPts val="600"/>
              </a:spcAft>
              <a:buFont typeface="Wingdings" panose="05000000000000000000" pitchFamily="2" charset="2"/>
              <a:buChar char="n"/>
              <a:defRPr baseline="0">
                <a:latin typeface="Times New Roman" panose="02020603050405020304" pitchFamily="18" charset="0"/>
                <a:ea typeface="微软雅黑" panose="020B0503020204020204" pitchFamily="34" charset="-122"/>
              </a:defRPr>
            </a:lvl4pPr>
            <a:lvl5pPr marL="2057400" indent="-228600">
              <a:spcAft>
                <a:spcPts val="600"/>
              </a:spcAft>
              <a:buFont typeface="Wingdings" panose="05000000000000000000" pitchFamily="2" charset="2"/>
              <a:buChar char="n"/>
              <a:defRPr baseline="0">
                <a:latin typeface="Times New Roman" panose="02020603050405020304" pitchFamily="18" charset="0"/>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13" name="内容占位符 5">
            <a:extLst>
              <a:ext uri="{FF2B5EF4-FFF2-40B4-BE49-F238E27FC236}">
                <a16:creationId xmlns="" xmlns:a16="http://schemas.microsoft.com/office/drawing/2014/main" id="{871C3C7F-0361-408B-A606-CC4E1397777E}"/>
              </a:ext>
            </a:extLst>
          </p:cNvPr>
          <p:cNvSpPr>
            <a:spLocks noGrp="1"/>
          </p:cNvSpPr>
          <p:nvPr>
            <p:ph sz="quarter" idx="4"/>
            <p:custDataLst>
              <p:tags r:id="rId3"/>
            </p:custDataLst>
          </p:nvPr>
        </p:nvSpPr>
        <p:spPr>
          <a:xfrm>
            <a:off x="6338657" y="1933897"/>
            <a:ext cx="5633886" cy="4573435"/>
          </a:xfrm>
          <a:prstGeom prst="rect">
            <a:avLst/>
          </a:prstGeom>
          <a:ln>
            <a:solidFill>
              <a:srgbClr val="E6E6E6"/>
            </a:solidFill>
          </a:ln>
        </p:spPr>
        <p:txBody>
          <a:bodyPr vert="horz" lIns="101600" tIns="0" rIns="82550" bIns="0" rtlCol="0">
            <a:normAutofit/>
          </a:bodyPr>
          <a:lstStyle>
            <a:lvl1pPr marL="342900" indent="-342900">
              <a:spcAft>
                <a:spcPts val="600"/>
              </a:spcAft>
              <a:buFont typeface="Wingdings" panose="05000000000000000000" pitchFamily="2" charset="2"/>
              <a:buChar char="n"/>
              <a:defRPr sz="2000" baseline="0">
                <a:latin typeface="Times New Roman" panose="02020603050405020304" pitchFamily="18" charset="0"/>
                <a:ea typeface="微软雅黑" panose="020B0503020204020204" pitchFamily="34" charset="-122"/>
              </a:defRPr>
            </a:lvl1pPr>
            <a:lvl2pPr>
              <a:spcAft>
                <a:spcPts val="600"/>
              </a:spcAft>
              <a:defRPr baseline="0">
                <a:latin typeface="Times New Roman" panose="02020603050405020304" pitchFamily="18" charset="0"/>
                <a:ea typeface="微软雅黑" panose="020B0503020204020204" pitchFamily="34" charset="-122"/>
              </a:defRPr>
            </a:lvl2pPr>
            <a:lvl3pPr>
              <a:spcAft>
                <a:spcPts val="600"/>
              </a:spcAft>
              <a:defRPr baseline="0">
                <a:latin typeface="Times New Roman" panose="02020603050405020304" pitchFamily="18" charset="0"/>
                <a:ea typeface="微软雅黑" panose="020B0503020204020204" pitchFamily="34" charset="-122"/>
              </a:defRPr>
            </a:lvl3pPr>
            <a:lvl4pPr>
              <a:spcAft>
                <a:spcPts val="600"/>
              </a:spcAft>
              <a:defRPr baseline="0">
                <a:latin typeface="Times New Roman" panose="02020603050405020304" pitchFamily="18" charset="0"/>
                <a:ea typeface="微软雅黑" panose="020B0503020204020204" pitchFamily="34" charset="-122"/>
              </a:defRPr>
            </a:lvl4pPr>
            <a:lvl5pPr>
              <a:spcAft>
                <a:spcPts val="600"/>
              </a:spcAft>
              <a:defRPr baseline="0">
                <a:latin typeface="Times New Roman" panose="02020603050405020304" pitchFamily="18" charset="0"/>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extLst>
      <p:ext uri="{BB962C8B-B14F-4D97-AF65-F5344CB8AC3E}">
        <p14:creationId xmlns:p14="http://schemas.microsoft.com/office/powerpoint/2010/main" val="359055131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8_空白">
    <p:spTree>
      <p:nvGrpSpPr>
        <p:cNvPr id="1" name=""/>
        <p:cNvGrpSpPr/>
        <p:nvPr/>
      </p:nvGrpSpPr>
      <p:grpSpPr>
        <a:xfrm>
          <a:off x="0" y="0"/>
          <a:ext cx="0" cy="0"/>
          <a:chOff x="0" y="0"/>
          <a:chExt cx="0" cy="0"/>
        </a:xfrm>
      </p:grpSpPr>
      <p:pic>
        <p:nvPicPr>
          <p:cNvPr id="6" name="图片 18" descr="图片1副本"/>
          <p:cNvPicPr>
            <a:picLocks noChangeAspect="1"/>
          </p:cNvPicPr>
          <p:nvPr userDrawn="1"/>
        </p:nvPicPr>
        <p:blipFill>
          <a:blip r:embed="rId5" cstate="screen"/>
          <a:srcRect/>
          <a:stretch>
            <a:fillRect/>
          </a:stretch>
        </p:blipFill>
        <p:spPr bwMode="auto">
          <a:xfrm>
            <a:off x="10289357" y="174365"/>
            <a:ext cx="1280143" cy="575938"/>
          </a:xfrm>
          <a:prstGeom prst="rect">
            <a:avLst/>
          </a:prstGeom>
          <a:noFill/>
          <a:ln w="9525">
            <a:noFill/>
            <a:miter lim="800000"/>
            <a:headEnd/>
            <a:tailEnd/>
          </a:ln>
        </p:spPr>
      </p:pic>
      <p:sp>
        <p:nvSpPr>
          <p:cNvPr id="7" name="矩形 6"/>
          <p:cNvSpPr/>
          <p:nvPr userDrawn="1"/>
        </p:nvSpPr>
        <p:spPr>
          <a:xfrm>
            <a:off x="527384" y="782056"/>
            <a:ext cx="11329259" cy="108000"/>
          </a:xfrm>
          <a:prstGeom prst="rect">
            <a:avLst/>
          </a:prstGeom>
          <a:gradFill>
            <a:gsLst>
              <a:gs pos="0">
                <a:srgbClr val="012D86"/>
              </a:gs>
              <a:gs pos="100000">
                <a:srgbClr val="0E2557"/>
              </a:gs>
            </a:gsLst>
            <a:lin scaled="0"/>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160" dirty="0"/>
          </a:p>
        </p:txBody>
      </p:sp>
      <p:sp>
        <p:nvSpPr>
          <p:cNvPr id="8" name="圆角矩形 7"/>
          <p:cNvSpPr/>
          <p:nvPr userDrawn="1"/>
        </p:nvSpPr>
        <p:spPr>
          <a:xfrm>
            <a:off x="260288" y="663895"/>
            <a:ext cx="267094" cy="230233"/>
          </a:xfrm>
          <a:prstGeom prst="roundRect">
            <a:avLst/>
          </a:prstGeom>
          <a:gradFill>
            <a:gsLst>
              <a:gs pos="0">
                <a:srgbClr val="012D86"/>
              </a:gs>
              <a:gs pos="100000">
                <a:srgbClr val="0E2557"/>
              </a:gs>
            </a:gsLst>
            <a:lin scaled="0"/>
          </a:gradFill>
          <a:ln w="19050">
            <a:solidFill>
              <a:schemeClr val="bg1"/>
            </a:solidFill>
          </a:ln>
          <a:effectLst>
            <a:outerShdw blurRad="50800" dist="38100" dir="2700000" algn="tl" rotWithShape="0">
              <a:prstClr val="black">
                <a:alpha val="40000"/>
              </a:prstClr>
            </a:outerShdw>
          </a:effectLst>
        </p:spPr>
        <p:style>
          <a:lnRef idx="2">
            <a:schemeClr val="dk1">
              <a:shade val="50000"/>
            </a:schemeClr>
          </a:lnRef>
          <a:fillRef idx="1">
            <a:schemeClr val="dk1"/>
          </a:fillRef>
          <a:effectRef idx="0">
            <a:schemeClr val="dk1"/>
          </a:effectRef>
          <a:fontRef idx="minor">
            <a:schemeClr val="lt1"/>
          </a:fontRef>
        </p:style>
        <p:txBody>
          <a:bodyPr anchor="ctr"/>
          <a:lstStyle/>
          <a:p>
            <a:pPr algn="ctr" fontAlgn="auto">
              <a:spcBef>
                <a:spcPts val="0"/>
              </a:spcBef>
              <a:spcAft>
                <a:spcPts val="0"/>
              </a:spcAft>
              <a:defRPr/>
            </a:pPr>
            <a:endParaRPr lang="zh-CN" altLang="en-US" sz="2160"/>
          </a:p>
        </p:txBody>
      </p:sp>
      <p:sp>
        <p:nvSpPr>
          <p:cNvPr id="9" name="标题 1"/>
          <p:cNvSpPr>
            <a:spLocks noGrp="1"/>
          </p:cNvSpPr>
          <p:nvPr>
            <p:ph type="title" hasCustomPrompt="1"/>
          </p:nvPr>
        </p:nvSpPr>
        <p:spPr>
          <a:xfrm>
            <a:off x="609600" y="174365"/>
            <a:ext cx="9175768" cy="575938"/>
          </a:xfrm>
        </p:spPr>
        <p:txBody>
          <a:bodyPr/>
          <a:lstStyle>
            <a:lvl1pPr algn="l">
              <a:defRPr sz="3840" b="1">
                <a:latin typeface="Times New Roman" panose="02020603050405020304" pitchFamily="18" charset="0"/>
                <a:ea typeface="+mn-ea"/>
                <a:cs typeface="Times New Roman" panose="02020603050405020304" pitchFamily="18" charset="0"/>
              </a:defRPr>
            </a:lvl1pPr>
          </a:lstStyle>
          <a:p>
            <a:r>
              <a:rPr lang="en-US" altLang="zh-CN" dirty="0"/>
              <a:t>ABC</a:t>
            </a:r>
          </a:p>
        </p:txBody>
      </p:sp>
      <p:sp>
        <p:nvSpPr>
          <p:cNvPr id="10" name="文本占位符 2">
            <a:extLst>
              <a:ext uri="{FF2B5EF4-FFF2-40B4-BE49-F238E27FC236}">
                <a16:creationId xmlns="" xmlns:a16="http://schemas.microsoft.com/office/drawing/2014/main" id="{05BAD030-0CB5-4C70-82B1-45F603B0ED29}"/>
              </a:ext>
            </a:extLst>
          </p:cNvPr>
          <p:cNvSpPr>
            <a:spLocks noGrp="1"/>
          </p:cNvSpPr>
          <p:nvPr>
            <p:ph type="body" idx="1" hasCustomPrompt="1"/>
            <p:custDataLst>
              <p:tags r:id="rId1"/>
            </p:custDataLst>
          </p:nvPr>
        </p:nvSpPr>
        <p:spPr>
          <a:xfrm>
            <a:off x="431674" y="1127464"/>
            <a:ext cx="11540869" cy="745477"/>
          </a:xfrm>
          <a:prstGeom prst="rect">
            <a:avLst/>
          </a:prstGeom>
          <a:ln>
            <a:solidFill>
              <a:srgbClr val="E6E6E6"/>
            </a:solidFill>
          </a:ln>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设计、加工制造和测试计划 </a:t>
            </a:r>
            <a:r>
              <a:rPr lang="en-US" altLang="zh-CN" dirty="0"/>
              <a:t>/ </a:t>
            </a:r>
            <a:r>
              <a:rPr lang="zh-CN" altLang="en-US" dirty="0"/>
              <a:t>研制计划或进度；需要咨询的问题和意见；</a:t>
            </a:r>
          </a:p>
        </p:txBody>
      </p:sp>
      <p:sp>
        <p:nvSpPr>
          <p:cNvPr id="11" name="内容占位符 3">
            <a:extLst>
              <a:ext uri="{FF2B5EF4-FFF2-40B4-BE49-F238E27FC236}">
                <a16:creationId xmlns="" xmlns:a16="http://schemas.microsoft.com/office/drawing/2014/main" id="{AE078333-CF4B-45E2-951E-25286F234999}"/>
              </a:ext>
            </a:extLst>
          </p:cNvPr>
          <p:cNvSpPr>
            <a:spLocks noGrp="1"/>
          </p:cNvSpPr>
          <p:nvPr>
            <p:ph sz="half" idx="2"/>
            <p:custDataLst>
              <p:tags r:id="rId2"/>
            </p:custDataLst>
          </p:nvPr>
        </p:nvSpPr>
        <p:spPr>
          <a:xfrm>
            <a:off x="439724" y="1933897"/>
            <a:ext cx="5656275" cy="4573435"/>
          </a:xfrm>
          <a:prstGeom prst="rect">
            <a:avLst/>
          </a:prstGeom>
          <a:ln>
            <a:solidFill>
              <a:srgbClr val="E6E6E6"/>
            </a:solidFill>
          </a:ln>
        </p:spPr>
        <p:txBody>
          <a:bodyPr vert="horz" lIns="101600" tIns="0" rIns="82550" bIns="0" rtlCol="0">
            <a:normAutofit/>
          </a:bodyPr>
          <a:lstStyle>
            <a:lvl1pPr marL="342900" indent="-342900">
              <a:spcAft>
                <a:spcPts val="600"/>
              </a:spcAft>
              <a:buFont typeface="Wingdings" panose="05000000000000000000" pitchFamily="2" charset="2"/>
              <a:buChar char="n"/>
              <a:defRPr sz="2000" baseline="0">
                <a:latin typeface="Times New Roman" panose="02020603050405020304" pitchFamily="18" charset="0"/>
                <a:ea typeface="微软雅黑" panose="020B0503020204020204" pitchFamily="34" charset="-122"/>
              </a:defRPr>
            </a:lvl1pPr>
            <a:lvl2pPr marL="774700" indent="-342900">
              <a:spcAft>
                <a:spcPts val="600"/>
              </a:spcAft>
              <a:buFont typeface="Wingdings" panose="05000000000000000000" pitchFamily="2" charset="2"/>
              <a:buChar char="n"/>
              <a:defRPr baseline="0">
                <a:latin typeface="Times New Roman" panose="02020603050405020304" pitchFamily="18" charset="0"/>
                <a:ea typeface="微软雅黑" panose="020B0503020204020204" pitchFamily="34" charset="-122"/>
              </a:defRPr>
            </a:lvl2pPr>
            <a:lvl3pPr marL="1143000" indent="-228600">
              <a:spcAft>
                <a:spcPts val="600"/>
              </a:spcAft>
              <a:buFont typeface="Wingdings" panose="05000000000000000000" pitchFamily="2" charset="2"/>
              <a:buChar char="n"/>
              <a:defRPr baseline="0">
                <a:latin typeface="Times New Roman" panose="02020603050405020304" pitchFamily="18" charset="0"/>
                <a:ea typeface="微软雅黑" panose="020B0503020204020204" pitchFamily="34" charset="-122"/>
              </a:defRPr>
            </a:lvl3pPr>
            <a:lvl4pPr marL="1600200" indent="-228600">
              <a:spcAft>
                <a:spcPts val="600"/>
              </a:spcAft>
              <a:buFont typeface="Wingdings" panose="05000000000000000000" pitchFamily="2" charset="2"/>
              <a:buChar char="n"/>
              <a:defRPr baseline="0">
                <a:latin typeface="Times New Roman" panose="02020603050405020304" pitchFamily="18" charset="0"/>
                <a:ea typeface="微软雅黑" panose="020B0503020204020204" pitchFamily="34" charset="-122"/>
              </a:defRPr>
            </a:lvl4pPr>
            <a:lvl5pPr marL="2057400" indent="-228600">
              <a:spcAft>
                <a:spcPts val="600"/>
              </a:spcAft>
              <a:buFont typeface="Wingdings" panose="05000000000000000000" pitchFamily="2" charset="2"/>
              <a:buChar char="n"/>
              <a:defRPr baseline="0">
                <a:latin typeface="Times New Roman" panose="02020603050405020304" pitchFamily="18" charset="0"/>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13" name="内容占位符 5">
            <a:extLst>
              <a:ext uri="{FF2B5EF4-FFF2-40B4-BE49-F238E27FC236}">
                <a16:creationId xmlns="" xmlns:a16="http://schemas.microsoft.com/office/drawing/2014/main" id="{871C3C7F-0361-408B-A606-CC4E1397777E}"/>
              </a:ext>
            </a:extLst>
          </p:cNvPr>
          <p:cNvSpPr>
            <a:spLocks noGrp="1"/>
          </p:cNvSpPr>
          <p:nvPr>
            <p:ph sz="quarter" idx="4"/>
            <p:custDataLst>
              <p:tags r:id="rId3"/>
            </p:custDataLst>
          </p:nvPr>
        </p:nvSpPr>
        <p:spPr>
          <a:xfrm>
            <a:off x="6338657" y="1933897"/>
            <a:ext cx="5633886" cy="4573435"/>
          </a:xfrm>
          <a:prstGeom prst="rect">
            <a:avLst/>
          </a:prstGeom>
          <a:ln>
            <a:solidFill>
              <a:srgbClr val="E6E6E6"/>
            </a:solidFill>
          </a:ln>
        </p:spPr>
        <p:txBody>
          <a:bodyPr vert="horz" lIns="101600" tIns="0" rIns="82550" bIns="0" rtlCol="0">
            <a:normAutofit/>
          </a:bodyPr>
          <a:lstStyle>
            <a:lvl1pPr marL="342900" indent="-342900">
              <a:spcAft>
                <a:spcPts val="600"/>
              </a:spcAft>
              <a:buFont typeface="Wingdings" panose="05000000000000000000" pitchFamily="2" charset="2"/>
              <a:buChar char="n"/>
              <a:defRPr sz="2000" baseline="0">
                <a:latin typeface="Times New Roman" panose="02020603050405020304" pitchFamily="18" charset="0"/>
                <a:ea typeface="微软雅黑" panose="020B0503020204020204" pitchFamily="34" charset="-122"/>
              </a:defRPr>
            </a:lvl1pPr>
            <a:lvl2pPr>
              <a:spcAft>
                <a:spcPts val="600"/>
              </a:spcAft>
              <a:defRPr baseline="0">
                <a:latin typeface="Times New Roman" panose="02020603050405020304" pitchFamily="18" charset="0"/>
                <a:ea typeface="微软雅黑" panose="020B0503020204020204" pitchFamily="34" charset="-122"/>
              </a:defRPr>
            </a:lvl2pPr>
            <a:lvl3pPr>
              <a:spcAft>
                <a:spcPts val="600"/>
              </a:spcAft>
              <a:defRPr baseline="0">
                <a:latin typeface="Times New Roman" panose="02020603050405020304" pitchFamily="18" charset="0"/>
                <a:ea typeface="微软雅黑" panose="020B0503020204020204" pitchFamily="34" charset="-122"/>
              </a:defRPr>
            </a:lvl3pPr>
            <a:lvl4pPr>
              <a:spcAft>
                <a:spcPts val="600"/>
              </a:spcAft>
              <a:defRPr baseline="0">
                <a:latin typeface="Times New Roman" panose="02020603050405020304" pitchFamily="18" charset="0"/>
                <a:ea typeface="微软雅黑" panose="020B0503020204020204" pitchFamily="34" charset="-122"/>
              </a:defRPr>
            </a:lvl4pPr>
            <a:lvl5pPr>
              <a:spcAft>
                <a:spcPts val="600"/>
              </a:spcAft>
              <a:defRPr baseline="0">
                <a:latin typeface="Times New Roman" panose="02020603050405020304" pitchFamily="18" charset="0"/>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extLst>
      <p:ext uri="{BB962C8B-B14F-4D97-AF65-F5344CB8AC3E}">
        <p14:creationId xmlns:p14="http://schemas.microsoft.com/office/powerpoint/2010/main" val="328116927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9_空白">
    <p:spTree>
      <p:nvGrpSpPr>
        <p:cNvPr id="1" name=""/>
        <p:cNvGrpSpPr/>
        <p:nvPr/>
      </p:nvGrpSpPr>
      <p:grpSpPr>
        <a:xfrm>
          <a:off x="0" y="0"/>
          <a:ext cx="0" cy="0"/>
          <a:chOff x="0" y="0"/>
          <a:chExt cx="0" cy="0"/>
        </a:xfrm>
      </p:grpSpPr>
      <p:pic>
        <p:nvPicPr>
          <p:cNvPr id="6" name="图片 18" descr="图片1副本"/>
          <p:cNvPicPr>
            <a:picLocks noChangeAspect="1"/>
          </p:cNvPicPr>
          <p:nvPr userDrawn="1"/>
        </p:nvPicPr>
        <p:blipFill>
          <a:blip r:embed="rId5" cstate="screen"/>
          <a:srcRect/>
          <a:stretch>
            <a:fillRect/>
          </a:stretch>
        </p:blipFill>
        <p:spPr bwMode="auto">
          <a:xfrm>
            <a:off x="10289357" y="174365"/>
            <a:ext cx="1280143" cy="575938"/>
          </a:xfrm>
          <a:prstGeom prst="rect">
            <a:avLst/>
          </a:prstGeom>
          <a:noFill/>
          <a:ln w="9525">
            <a:noFill/>
            <a:miter lim="800000"/>
            <a:headEnd/>
            <a:tailEnd/>
          </a:ln>
        </p:spPr>
      </p:pic>
      <p:sp>
        <p:nvSpPr>
          <p:cNvPr id="7" name="矩形 6"/>
          <p:cNvSpPr/>
          <p:nvPr userDrawn="1"/>
        </p:nvSpPr>
        <p:spPr>
          <a:xfrm>
            <a:off x="527384" y="782056"/>
            <a:ext cx="11329259" cy="108000"/>
          </a:xfrm>
          <a:prstGeom prst="rect">
            <a:avLst/>
          </a:prstGeom>
          <a:gradFill>
            <a:gsLst>
              <a:gs pos="0">
                <a:srgbClr val="012D86"/>
              </a:gs>
              <a:gs pos="100000">
                <a:srgbClr val="0E2557"/>
              </a:gs>
            </a:gsLst>
            <a:lin scaled="0"/>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160" dirty="0"/>
          </a:p>
        </p:txBody>
      </p:sp>
      <p:sp>
        <p:nvSpPr>
          <p:cNvPr id="8" name="圆角矩形 7"/>
          <p:cNvSpPr/>
          <p:nvPr userDrawn="1"/>
        </p:nvSpPr>
        <p:spPr>
          <a:xfrm>
            <a:off x="260288" y="663895"/>
            <a:ext cx="267094" cy="230233"/>
          </a:xfrm>
          <a:prstGeom prst="roundRect">
            <a:avLst/>
          </a:prstGeom>
          <a:gradFill>
            <a:gsLst>
              <a:gs pos="0">
                <a:srgbClr val="012D86"/>
              </a:gs>
              <a:gs pos="100000">
                <a:srgbClr val="0E2557"/>
              </a:gs>
            </a:gsLst>
            <a:lin scaled="0"/>
          </a:gradFill>
          <a:ln w="19050">
            <a:solidFill>
              <a:schemeClr val="bg1"/>
            </a:solidFill>
          </a:ln>
          <a:effectLst>
            <a:outerShdw blurRad="50800" dist="38100" dir="2700000" algn="tl" rotWithShape="0">
              <a:prstClr val="black">
                <a:alpha val="40000"/>
              </a:prstClr>
            </a:outerShdw>
          </a:effectLst>
        </p:spPr>
        <p:style>
          <a:lnRef idx="2">
            <a:schemeClr val="dk1">
              <a:shade val="50000"/>
            </a:schemeClr>
          </a:lnRef>
          <a:fillRef idx="1">
            <a:schemeClr val="dk1"/>
          </a:fillRef>
          <a:effectRef idx="0">
            <a:schemeClr val="dk1"/>
          </a:effectRef>
          <a:fontRef idx="minor">
            <a:schemeClr val="lt1"/>
          </a:fontRef>
        </p:style>
        <p:txBody>
          <a:bodyPr anchor="ctr"/>
          <a:lstStyle/>
          <a:p>
            <a:pPr algn="ctr" fontAlgn="auto">
              <a:spcBef>
                <a:spcPts val="0"/>
              </a:spcBef>
              <a:spcAft>
                <a:spcPts val="0"/>
              </a:spcAft>
              <a:defRPr/>
            </a:pPr>
            <a:endParaRPr lang="zh-CN" altLang="en-US" sz="2160"/>
          </a:p>
        </p:txBody>
      </p:sp>
      <p:sp>
        <p:nvSpPr>
          <p:cNvPr id="9" name="标题 1"/>
          <p:cNvSpPr>
            <a:spLocks noGrp="1"/>
          </p:cNvSpPr>
          <p:nvPr>
            <p:ph type="title" hasCustomPrompt="1"/>
          </p:nvPr>
        </p:nvSpPr>
        <p:spPr>
          <a:xfrm>
            <a:off x="609600" y="174365"/>
            <a:ext cx="9175768" cy="575938"/>
          </a:xfrm>
        </p:spPr>
        <p:txBody>
          <a:bodyPr/>
          <a:lstStyle>
            <a:lvl1pPr algn="l">
              <a:defRPr sz="3840" b="1">
                <a:latin typeface="Times New Roman" panose="02020603050405020304" pitchFamily="18" charset="0"/>
                <a:ea typeface="+mn-ea"/>
                <a:cs typeface="Times New Roman" panose="02020603050405020304" pitchFamily="18" charset="0"/>
              </a:defRPr>
            </a:lvl1pPr>
          </a:lstStyle>
          <a:p>
            <a:r>
              <a:rPr lang="en-US" altLang="zh-CN" dirty="0"/>
              <a:t>ABC</a:t>
            </a:r>
          </a:p>
        </p:txBody>
      </p:sp>
      <p:sp>
        <p:nvSpPr>
          <p:cNvPr id="10" name="文本占位符 2">
            <a:extLst>
              <a:ext uri="{FF2B5EF4-FFF2-40B4-BE49-F238E27FC236}">
                <a16:creationId xmlns="" xmlns:a16="http://schemas.microsoft.com/office/drawing/2014/main" id="{05BAD030-0CB5-4C70-82B1-45F603B0ED29}"/>
              </a:ext>
            </a:extLst>
          </p:cNvPr>
          <p:cNvSpPr>
            <a:spLocks noGrp="1"/>
          </p:cNvSpPr>
          <p:nvPr>
            <p:ph type="body" idx="1" hasCustomPrompt="1"/>
            <p:custDataLst>
              <p:tags r:id="rId1"/>
            </p:custDataLst>
          </p:nvPr>
        </p:nvSpPr>
        <p:spPr>
          <a:xfrm>
            <a:off x="431674" y="1127464"/>
            <a:ext cx="11540869" cy="745477"/>
          </a:xfrm>
          <a:prstGeom prst="rect">
            <a:avLst/>
          </a:prstGeom>
          <a:ln>
            <a:solidFill>
              <a:srgbClr val="E6E6E6"/>
            </a:solidFill>
          </a:ln>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设计、加工制造和测试计划 </a:t>
            </a:r>
            <a:r>
              <a:rPr lang="en-US" altLang="zh-CN" dirty="0"/>
              <a:t>/ </a:t>
            </a:r>
            <a:r>
              <a:rPr lang="zh-CN" altLang="en-US" dirty="0"/>
              <a:t>研制计划或进度；需要咨询的问题和意见；</a:t>
            </a:r>
          </a:p>
        </p:txBody>
      </p:sp>
      <p:sp>
        <p:nvSpPr>
          <p:cNvPr id="11" name="内容占位符 3">
            <a:extLst>
              <a:ext uri="{FF2B5EF4-FFF2-40B4-BE49-F238E27FC236}">
                <a16:creationId xmlns="" xmlns:a16="http://schemas.microsoft.com/office/drawing/2014/main" id="{AE078333-CF4B-45E2-951E-25286F234999}"/>
              </a:ext>
            </a:extLst>
          </p:cNvPr>
          <p:cNvSpPr>
            <a:spLocks noGrp="1"/>
          </p:cNvSpPr>
          <p:nvPr>
            <p:ph sz="half" idx="2"/>
            <p:custDataLst>
              <p:tags r:id="rId2"/>
            </p:custDataLst>
          </p:nvPr>
        </p:nvSpPr>
        <p:spPr>
          <a:xfrm>
            <a:off x="439724" y="1933897"/>
            <a:ext cx="5656275" cy="4573435"/>
          </a:xfrm>
          <a:prstGeom prst="rect">
            <a:avLst/>
          </a:prstGeom>
          <a:ln>
            <a:solidFill>
              <a:srgbClr val="E6E6E6"/>
            </a:solidFill>
          </a:ln>
        </p:spPr>
        <p:txBody>
          <a:bodyPr vert="horz" lIns="101600" tIns="0" rIns="82550" bIns="0" rtlCol="0">
            <a:normAutofit/>
          </a:bodyPr>
          <a:lstStyle>
            <a:lvl1pPr marL="342900" indent="-342900">
              <a:spcAft>
                <a:spcPts val="600"/>
              </a:spcAft>
              <a:buFont typeface="Wingdings" panose="05000000000000000000" pitchFamily="2" charset="2"/>
              <a:buChar char="n"/>
              <a:defRPr sz="2000" baseline="0">
                <a:latin typeface="Times New Roman" panose="02020603050405020304" pitchFamily="18" charset="0"/>
                <a:ea typeface="微软雅黑" panose="020B0503020204020204" pitchFamily="34" charset="-122"/>
              </a:defRPr>
            </a:lvl1pPr>
            <a:lvl2pPr marL="774700" indent="-342900">
              <a:spcAft>
                <a:spcPts val="600"/>
              </a:spcAft>
              <a:buFont typeface="Wingdings" panose="05000000000000000000" pitchFamily="2" charset="2"/>
              <a:buChar char="n"/>
              <a:defRPr baseline="0">
                <a:latin typeface="Times New Roman" panose="02020603050405020304" pitchFamily="18" charset="0"/>
                <a:ea typeface="微软雅黑" panose="020B0503020204020204" pitchFamily="34" charset="-122"/>
              </a:defRPr>
            </a:lvl2pPr>
            <a:lvl3pPr marL="1143000" indent="-228600">
              <a:spcAft>
                <a:spcPts val="600"/>
              </a:spcAft>
              <a:buFont typeface="Wingdings" panose="05000000000000000000" pitchFamily="2" charset="2"/>
              <a:buChar char="n"/>
              <a:defRPr baseline="0">
                <a:latin typeface="Times New Roman" panose="02020603050405020304" pitchFamily="18" charset="0"/>
                <a:ea typeface="微软雅黑" panose="020B0503020204020204" pitchFamily="34" charset="-122"/>
              </a:defRPr>
            </a:lvl3pPr>
            <a:lvl4pPr marL="1600200" indent="-228600">
              <a:spcAft>
                <a:spcPts val="600"/>
              </a:spcAft>
              <a:buFont typeface="Wingdings" panose="05000000000000000000" pitchFamily="2" charset="2"/>
              <a:buChar char="n"/>
              <a:defRPr baseline="0">
                <a:latin typeface="Times New Roman" panose="02020603050405020304" pitchFamily="18" charset="0"/>
                <a:ea typeface="微软雅黑" panose="020B0503020204020204" pitchFamily="34" charset="-122"/>
              </a:defRPr>
            </a:lvl4pPr>
            <a:lvl5pPr marL="2057400" indent="-228600">
              <a:spcAft>
                <a:spcPts val="600"/>
              </a:spcAft>
              <a:buFont typeface="Wingdings" panose="05000000000000000000" pitchFamily="2" charset="2"/>
              <a:buChar char="n"/>
              <a:defRPr baseline="0">
                <a:latin typeface="Times New Roman" panose="02020603050405020304" pitchFamily="18" charset="0"/>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13" name="内容占位符 5">
            <a:extLst>
              <a:ext uri="{FF2B5EF4-FFF2-40B4-BE49-F238E27FC236}">
                <a16:creationId xmlns="" xmlns:a16="http://schemas.microsoft.com/office/drawing/2014/main" id="{871C3C7F-0361-408B-A606-CC4E1397777E}"/>
              </a:ext>
            </a:extLst>
          </p:cNvPr>
          <p:cNvSpPr>
            <a:spLocks noGrp="1"/>
          </p:cNvSpPr>
          <p:nvPr>
            <p:ph sz="quarter" idx="4"/>
            <p:custDataLst>
              <p:tags r:id="rId3"/>
            </p:custDataLst>
          </p:nvPr>
        </p:nvSpPr>
        <p:spPr>
          <a:xfrm>
            <a:off x="6338657" y="1933897"/>
            <a:ext cx="5633886" cy="4573435"/>
          </a:xfrm>
          <a:prstGeom prst="rect">
            <a:avLst/>
          </a:prstGeom>
          <a:ln>
            <a:solidFill>
              <a:srgbClr val="E6E6E6"/>
            </a:solidFill>
          </a:ln>
        </p:spPr>
        <p:txBody>
          <a:bodyPr vert="horz" lIns="101600" tIns="0" rIns="82550" bIns="0" rtlCol="0">
            <a:normAutofit/>
          </a:bodyPr>
          <a:lstStyle>
            <a:lvl1pPr marL="342900" indent="-342900">
              <a:spcAft>
                <a:spcPts val="600"/>
              </a:spcAft>
              <a:buFont typeface="Wingdings" panose="05000000000000000000" pitchFamily="2" charset="2"/>
              <a:buChar char="n"/>
              <a:defRPr sz="2000" baseline="0">
                <a:latin typeface="Times New Roman" panose="02020603050405020304" pitchFamily="18" charset="0"/>
                <a:ea typeface="微软雅黑" panose="020B0503020204020204" pitchFamily="34" charset="-122"/>
              </a:defRPr>
            </a:lvl1pPr>
            <a:lvl2pPr>
              <a:spcAft>
                <a:spcPts val="600"/>
              </a:spcAft>
              <a:defRPr baseline="0">
                <a:latin typeface="Times New Roman" panose="02020603050405020304" pitchFamily="18" charset="0"/>
                <a:ea typeface="微软雅黑" panose="020B0503020204020204" pitchFamily="34" charset="-122"/>
              </a:defRPr>
            </a:lvl2pPr>
            <a:lvl3pPr>
              <a:spcAft>
                <a:spcPts val="600"/>
              </a:spcAft>
              <a:defRPr baseline="0">
                <a:latin typeface="Times New Roman" panose="02020603050405020304" pitchFamily="18" charset="0"/>
                <a:ea typeface="微软雅黑" panose="020B0503020204020204" pitchFamily="34" charset="-122"/>
              </a:defRPr>
            </a:lvl3pPr>
            <a:lvl4pPr>
              <a:spcAft>
                <a:spcPts val="600"/>
              </a:spcAft>
              <a:defRPr baseline="0">
                <a:latin typeface="Times New Roman" panose="02020603050405020304" pitchFamily="18" charset="0"/>
                <a:ea typeface="微软雅黑" panose="020B0503020204020204" pitchFamily="34" charset="-122"/>
              </a:defRPr>
            </a:lvl4pPr>
            <a:lvl5pPr>
              <a:spcAft>
                <a:spcPts val="600"/>
              </a:spcAft>
              <a:defRPr baseline="0">
                <a:latin typeface="Times New Roman" panose="02020603050405020304" pitchFamily="18" charset="0"/>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extLst>
      <p:ext uri="{BB962C8B-B14F-4D97-AF65-F5344CB8AC3E}">
        <p14:creationId xmlns:p14="http://schemas.microsoft.com/office/powerpoint/2010/main" val="174369997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7_空白">
    <p:spTree>
      <p:nvGrpSpPr>
        <p:cNvPr id="1" name=""/>
        <p:cNvGrpSpPr/>
        <p:nvPr/>
      </p:nvGrpSpPr>
      <p:grpSpPr>
        <a:xfrm>
          <a:off x="0" y="0"/>
          <a:ext cx="0" cy="0"/>
          <a:chOff x="0" y="0"/>
          <a:chExt cx="0" cy="0"/>
        </a:xfrm>
      </p:grpSpPr>
      <p:pic>
        <p:nvPicPr>
          <p:cNvPr id="6" name="图片 18" descr="图片1副本"/>
          <p:cNvPicPr>
            <a:picLocks noChangeAspect="1"/>
          </p:cNvPicPr>
          <p:nvPr userDrawn="1"/>
        </p:nvPicPr>
        <p:blipFill>
          <a:blip r:embed="rId5" cstate="screen"/>
          <a:srcRect/>
          <a:stretch>
            <a:fillRect/>
          </a:stretch>
        </p:blipFill>
        <p:spPr bwMode="auto">
          <a:xfrm>
            <a:off x="10289357" y="174365"/>
            <a:ext cx="1280143" cy="575938"/>
          </a:xfrm>
          <a:prstGeom prst="rect">
            <a:avLst/>
          </a:prstGeom>
          <a:noFill/>
          <a:ln w="9525">
            <a:noFill/>
            <a:miter lim="800000"/>
            <a:headEnd/>
            <a:tailEnd/>
          </a:ln>
        </p:spPr>
      </p:pic>
      <p:sp>
        <p:nvSpPr>
          <p:cNvPr id="7" name="矩形 6"/>
          <p:cNvSpPr/>
          <p:nvPr userDrawn="1"/>
        </p:nvSpPr>
        <p:spPr>
          <a:xfrm>
            <a:off x="527384" y="782056"/>
            <a:ext cx="11329259" cy="108000"/>
          </a:xfrm>
          <a:prstGeom prst="rect">
            <a:avLst/>
          </a:prstGeom>
          <a:gradFill>
            <a:gsLst>
              <a:gs pos="0">
                <a:srgbClr val="012D86"/>
              </a:gs>
              <a:gs pos="100000">
                <a:srgbClr val="0E2557"/>
              </a:gs>
            </a:gsLst>
            <a:lin scaled="0"/>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160" dirty="0"/>
          </a:p>
        </p:txBody>
      </p:sp>
      <p:sp>
        <p:nvSpPr>
          <p:cNvPr id="8" name="圆角矩形 7"/>
          <p:cNvSpPr/>
          <p:nvPr userDrawn="1"/>
        </p:nvSpPr>
        <p:spPr>
          <a:xfrm>
            <a:off x="260288" y="663895"/>
            <a:ext cx="267094" cy="230233"/>
          </a:xfrm>
          <a:prstGeom prst="roundRect">
            <a:avLst/>
          </a:prstGeom>
          <a:gradFill>
            <a:gsLst>
              <a:gs pos="0">
                <a:srgbClr val="012D86"/>
              </a:gs>
              <a:gs pos="100000">
                <a:srgbClr val="0E2557"/>
              </a:gs>
            </a:gsLst>
            <a:lin scaled="0"/>
          </a:gradFill>
          <a:ln w="19050">
            <a:solidFill>
              <a:schemeClr val="bg1"/>
            </a:solidFill>
          </a:ln>
          <a:effectLst>
            <a:outerShdw blurRad="50800" dist="38100" dir="2700000" algn="tl" rotWithShape="0">
              <a:prstClr val="black">
                <a:alpha val="40000"/>
              </a:prstClr>
            </a:outerShdw>
          </a:effectLst>
        </p:spPr>
        <p:style>
          <a:lnRef idx="2">
            <a:schemeClr val="dk1">
              <a:shade val="50000"/>
            </a:schemeClr>
          </a:lnRef>
          <a:fillRef idx="1">
            <a:schemeClr val="dk1"/>
          </a:fillRef>
          <a:effectRef idx="0">
            <a:schemeClr val="dk1"/>
          </a:effectRef>
          <a:fontRef idx="minor">
            <a:schemeClr val="lt1"/>
          </a:fontRef>
        </p:style>
        <p:txBody>
          <a:bodyPr anchor="ctr"/>
          <a:lstStyle/>
          <a:p>
            <a:pPr algn="ctr" fontAlgn="auto">
              <a:spcBef>
                <a:spcPts val="0"/>
              </a:spcBef>
              <a:spcAft>
                <a:spcPts val="0"/>
              </a:spcAft>
              <a:defRPr/>
            </a:pPr>
            <a:endParaRPr lang="zh-CN" altLang="en-US" sz="2160"/>
          </a:p>
        </p:txBody>
      </p:sp>
      <p:sp>
        <p:nvSpPr>
          <p:cNvPr id="9" name="标题 1"/>
          <p:cNvSpPr>
            <a:spLocks noGrp="1"/>
          </p:cNvSpPr>
          <p:nvPr>
            <p:ph type="title" hasCustomPrompt="1"/>
          </p:nvPr>
        </p:nvSpPr>
        <p:spPr>
          <a:xfrm>
            <a:off x="609600" y="174365"/>
            <a:ext cx="9175768" cy="575938"/>
          </a:xfrm>
        </p:spPr>
        <p:txBody>
          <a:bodyPr/>
          <a:lstStyle>
            <a:lvl1pPr algn="l">
              <a:defRPr sz="3840" b="1">
                <a:latin typeface="Times New Roman" panose="02020603050405020304" pitchFamily="18" charset="0"/>
                <a:ea typeface="+mn-ea"/>
                <a:cs typeface="Times New Roman" panose="02020603050405020304" pitchFamily="18" charset="0"/>
              </a:defRPr>
            </a:lvl1pPr>
          </a:lstStyle>
          <a:p>
            <a:r>
              <a:rPr lang="en-US" altLang="zh-CN" dirty="0"/>
              <a:t>ABC</a:t>
            </a:r>
          </a:p>
        </p:txBody>
      </p:sp>
      <p:sp>
        <p:nvSpPr>
          <p:cNvPr id="10" name="文本占位符 2">
            <a:extLst>
              <a:ext uri="{FF2B5EF4-FFF2-40B4-BE49-F238E27FC236}">
                <a16:creationId xmlns="" xmlns:a16="http://schemas.microsoft.com/office/drawing/2014/main" id="{05BAD030-0CB5-4C70-82B1-45F603B0ED29}"/>
              </a:ext>
            </a:extLst>
          </p:cNvPr>
          <p:cNvSpPr>
            <a:spLocks noGrp="1"/>
          </p:cNvSpPr>
          <p:nvPr>
            <p:ph type="body" idx="1" hasCustomPrompt="1"/>
            <p:custDataLst>
              <p:tags r:id="rId1"/>
            </p:custDataLst>
          </p:nvPr>
        </p:nvSpPr>
        <p:spPr>
          <a:xfrm>
            <a:off x="431674" y="1127464"/>
            <a:ext cx="11540869" cy="745477"/>
          </a:xfrm>
          <a:prstGeom prst="rect">
            <a:avLst/>
          </a:prstGeom>
          <a:ln>
            <a:solidFill>
              <a:srgbClr val="E6E6E6"/>
            </a:solidFill>
          </a:ln>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设计、加工制造和测试计划 </a:t>
            </a:r>
            <a:r>
              <a:rPr lang="en-US" altLang="zh-CN" dirty="0"/>
              <a:t>/ </a:t>
            </a:r>
            <a:r>
              <a:rPr lang="zh-CN" altLang="en-US" dirty="0"/>
              <a:t>研制计划或进度；需要咨询的问题和意见；</a:t>
            </a:r>
          </a:p>
        </p:txBody>
      </p:sp>
      <p:sp>
        <p:nvSpPr>
          <p:cNvPr id="11" name="内容占位符 3">
            <a:extLst>
              <a:ext uri="{FF2B5EF4-FFF2-40B4-BE49-F238E27FC236}">
                <a16:creationId xmlns="" xmlns:a16="http://schemas.microsoft.com/office/drawing/2014/main" id="{AE078333-CF4B-45E2-951E-25286F234999}"/>
              </a:ext>
            </a:extLst>
          </p:cNvPr>
          <p:cNvSpPr>
            <a:spLocks noGrp="1"/>
          </p:cNvSpPr>
          <p:nvPr>
            <p:ph sz="half" idx="2"/>
            <p:custDataLst>
              <p:tags r:id="rId2"/>
            </p:custDataLst>
          </p:nvPr>
        </p:nvSpPr>
        <p:spPr>
          <a:xfrm>
            <a:off x="439724" y="1933897"/>
            <a:ext cx="5656275" cy="4573435"/>
          </a:xfrm>
          <a:prstGeom prst="rect">
            <a:avLst/>
          </a:prstGeom>
          <a:ln>
            <a:solidFill>
              <a:srgbClr val="E6E6E6"/>
            </a:solidFill>
          </a:ln>
        </p:spPr>
        <p:txBody>
          <a:bodyPr vert="horz" lIns="101600" tIns="0" rIns="82550" bIns="0" rtlCol="0">
            <a:normAutofit/>
          </a:bodyPr>
          <a:lstStyle>
            <a:lvl1pPr marL="342900" indent="-342900">
              <a:spcAft>
                <a:spcPts val="600"/>
              </a:spcAft>
              <a:buFont typeface="Wingdings" panose="05000000000000000000" pitchFamily="2" charset="2"/>
              <a:buChar char="n"/>
              <a:defRPr sz="2000" baseline="0">
                <a:latin typeface="Times New Roman" panose="02020603050405020304" pitchFamily="18" charset="0"/>
                <a:ea typeface="微软雅黑" panose="020B0503020204020204" pitchFamily="34" charset="-122"/>
              </a:defRPr>
            </a:lvl1pPr>
            <a:lvl2pPr marL="774700" indent="-342900">
              <a:spcAft>
                <a:spcPts val="600"/>
              </a:spcAft>
              <a:buFont typeface="Wingdings" panose="05000000000000000000" pitchFamily="2" charset="2"/>
              <a:buChar char="n"/>
              <a:defRPr baseline="0">
                <a:latin typeface="Times New Roman" panose="02020603050405020304" pitchFamily="18" charset="0"/>
                <a:ea typeface="微软雅黑" panose="020B0503020204020204" pitchFamily="34" charset="-122"/>
              </a:defRPr>
            </a:lvl2pPr>
            <a:lvl3pPr marL="1143000" indent="-228600">
              <a:spcAft>
                <a:spcPts val="600"/>
              </a:spcAft>
              <a:buFont typeface="Wingdings" panose="05000000000000000000" pitchFamily="2" charset="2"/>
              <a:buChar char="n"/>
              <a:defRPr baseline="0">
                <a:latin typeface="Times New Roman" panose="02020603050405020304" pitchFamily="18" charset="0"/>
                <a:ea typeface="微软雅黑" panose="020B0503020204020204" pitchFamily="34" charset="-122"/>
              </a:defRPr>
            </a:lvl3pPr>
            <a:lvl4pPr marL="1600200" indent="-228600">
              <a:spcAft>
                <a:spcPts val="600"/>
              </a:spcAft>
              <a:buFont typeface="Wingdings" panose="05000000000000000000" pitchFamily="2" charset="2"/>
              <a:buChar char="n"/>
              <a:defRPr baseline="0">
                <a:latin typeface="Times New Roman" panose="02020603050405020304" pitchFamily="18" charset="0"/>
                <a:ea typeface="微软雅黑" panose="020B0503020204020204" pitchFamily="34" charset="-122"/>
              </a:defRPr>
            </a:lvl4pPr>
            <a:lvl5pPr marL="2057400" indent="-228600">
              <a:spcAft>
                <a:spcPts val="600"/>
              </a:spcAft>
              <a:buFont typeface="Wingdings" panose="05000000000000000000" pitchFamily="2" charset="2"/>
              <a:buChar char="n"/>
              <a:defRPr baseline="0">
                <a:latin typeface="Times New Roman" panose="02020603050405020304" pitchFamily="18" charset="0"/>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13" name="内容占位符 5">
            <a:extLst>
              <a:ext uri="{FF2B5EF4-FFF2-40B4-BE49-F238E27FC236}">
                <a16:creationId xmlns="" xmlns:a16="http://schemas.microsoft.com/office/drawing/2014/main" id="{871C3C7F-0361-408B-A606-CC4E1397777E}"/>
              </a:ext>
            </a:extLst>
          </p:cNvPr>
          <p:cNvSpPr>
            <a:spLocks noGrp="1"/>
          </p:cNvSpPr>
          <p:nvPr>
            <p:ph sz="quarter" idx="4"/>
            <p:custDataLst>
              <p:tags r:id="rId3"/>
            </p:custDataLst>
          </p:nvPr>
        </p:nvSpPr>
        <p:spPr>
          <a:xfrm>
            <a:off x="6338657" y="1933897"/>
            <a:ext cx="5633886" cy="4573435"/>
          </a:xfrm>
          <a:prstGeom prst="rect">
            <a:avLst/>
          </a:prstGeom>
          <a:ln>
            <a:solidFill>
              <a:srgbClr val="E6E6E6"/>
            </a:solidFill>
          </a:ln>
        </p:spPr>
        <p:txBody>
          <a:bodyPr vert="horz" lIns="101600" tIns="0" rIns="82550" bIns="0" rtlCol="0">
            <a:normAutofit/>
          </a:bodyPr>
          <a:lstStyle>
            <a:lvl1pPr marL="342900" indent="-342900">
              <a:spcAft>
                <a:spcPts val="600"/>
              </a:spcAft>
              <a:buFont typeface="Wingdings" panose="05000000000000000000" pitchFamily="2" charset="2"/>
              <a:buChar char="n"/>
              <a:defRPr sz="2000" baseline="0">
                <a:latin typeface="Times New Roman" panose="02020603050405020304" pitchFamily="18" charset="0"/>
                <a:ea typeface="微软雅黑" panose="020B0503020204020204" pitchFamily="34" charset="-122"/>
              </a:defRPr>
            </a:lvl1pPr>
            <a:lvl2pPr>
              <a:spcAft>
                <a:spcPts val="600"/>
              </a:spcAft>
              <a:defRPr baseline="0">
                <a:latin typeface="Times New Roman" panose="02020603050405020304" pitchFamily="18" charset="0"/>
                <a:ea typeface="微软雅黑" panose="020B0503020204020204" pitchFamily="34" charset="-122"/>
              </a:defRPr>
            </a:lvl2pPr>
            <a:lvl3pPr>
              <a:spcAft>
                <a:spcPts val="600"/>
              </a:spcAft>
              <a:defRPr baseline="0">
                <a:latin typeface="Times New Roman" panose="02020603050405020304" pitchFamily="18" charset="0"/>
                <a:ea typeface="微软雅黑" panose="020B0503020204020204" pitchFamily="34" charset="-122"/>
              </a:defRPr>
            </a:lvl3pPr>
            <a:lvl4pPr>
              <a:spcAft>
                <a:spcPts val="600"/>
              </a:spcAft>
              <a:defRPr baseline="0">
                <a:latin typeface="Times New Roman" panose="02020603050405020304" pitchFamily="18" charset="0"/>
                <a:ea typeface="微软雅黑" panose="020B0503020204020204" pitchFamily="34" charset="-122"/>
              </a:defRPr>
            </a:lvl4pPr>
            <a:lvl5pPr>
              <a:spcAft>
                <a:spcPts val="600"/>
              </a:spcAft>
              <a:defRPr baseline="0">
                <a:latin typeface="Times New Roman" panose="02020603050405020304" pitchFamily="18" charset="0"/>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extLst>
      <p:ext uri="{BB962C8B-B14F-4D97-AF65-F5344CB8AC3E}">
        <p14:creationId xmlns:p14="http://schemas.microsoft.com/office/powerpoint/2010/main" val="17482607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08400" y="608400"/>
            <a:ext cx="10969200" cy="705600"/>
          </a:xfrm>
        </p:spPr>
        <p:txBody>
          <a:bodyPr vert="horz" lIns="90000" tIns="46800" rIns="90000" bIns="46800" rtlCol="0" anchor="ctr" anchorCtr="0">
            <a:normAutofit/>
          </a:bodyPr>
          <a:lstStyle/>
          <a:p>
            <a:pPr lvl="0"/>
            <a:r>
              <a:rPr lang="zh-CN" altLang="en-US"/>
              <a:t>单击此处编辑母版标题样式</a:t>
            </a:r>
          </a:p>
        </p:txBody>
      </p:sp>
      <p:sp>
        <p:nvSpPr>
          <p:cNvPr id="3" name="内容占位符 2"/>
          <p:cNvSpPr>
            <a:spLocks noGrp="1"/>
          </p:cNvSpPr>
          <p:nvPr>
            <p:ph idx="1"/>
            <p:custDataLst>
              <p:tags r:id="rId2"/>
            </p:custDataLst>
          </p:nvPr>
        </p:nvSpPr>
        <p:spPr>
          <a:xfrm>
            <a:off x="608400" y="1490400"/>
            <a:ext cx="10969200" cy="4759200"/>
          </a:xfrm>
        </p:spPr>
        <p:txBody>
          <a:bodyPr vert="horz" lIns="90000" tIns="46800" rIns="90000" bIns="4680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pPr/>
              <a:t>2026/5/13</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1"/>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p>
        </p:txBody>
      </p:sp>
      <p:sp>
        <p:nvSpPr>
          <p:cNvPr id="3" name="文本占位符 2"/>
          <p:cNvSpPr>
            <a:spLocks noGrp="1"/>
          </p:cNvSpPr>
          <p:nvPr>
            <p:ph type="body" idx="1" hasCustomPrompt="1"/>
            <p:custDataLst>
              <p:tags r:id="rId2"/>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pPr/>
              <a:t>2026/5/13</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08400" y="608400"/>
            <a:ext cx="10969200" cy="705600"/>
          </a:xfrm>
        </p:spPr>
        <p:txBody>
          <a:bodyPr vert="horz" lIns="90000" tIns="46800" rIns="90000" bIns="46800" rtlCol="0" anchor="ctr" anchorCtr="0">
            <a:normAutofit/>
          </a:bodyPr>
          <a:lstStyle/>
          <a:p>
            <a:pPr lvl="0"/>
            <a:r>
              <a:rPr lang="zh-CN" altLang="en-US"/>
              <a:t>单击此处编辑母版标题样式</a:t>
            </a:r>
          </a:p>
        </p:txBody>
      </p:sp>
      <p:sp>
        <p:nvSpPr>
          <p:cNvPr id="3" name="内容占位符 2"/>
          <p:cNvSpPr>
            <a:spLocks noGrp="1"/>
          </p:cNvSpPr>
          <p:nvPr>
            <p:ph sz="half" idx="1"/>
            <p:custDataLst>
              <p:tags r:id="rId2"/>
            </p:custDataLst>
          </p:nvPr>
        </p:nvSpPr>
        <p:spPr>
          <a:xfrm>
            <a:off x="608400" y="1501200"/>
            <a:ext cx="5176800" cy="4748400"/>
          </a:xfrm>
        </p:spPr>
        <p:txBody>
          <a:bodyPr vert="horz" lIns="90000" tIns="46800" rIns="90000" bIns="4680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custDataLst>
              <p:tags r:id="rId3"/>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日期占位符 4"/>
          <p:cNvSpPr>
            <a:spLocks noGrp="1"/>
          </p:cNvSpPr>
          <p:nvPr>
            <p:ph type="dt" sz="half" idx="10"/>
            <p:custDataLst>
              <p:tags r:id="rId4"/>
            </p:custDataLst>
          </p:nvPr>
        </p:nvSpPr>
        <p:spPr/>
        <p:txBody>
          <a:bodyPr/>
          <a:lstStyle/>
          <a:p>
            <a:fld id="{760FBDFE-C587-4B4C-A407-44438C67B59E}" type="datetimeFigureOut">
              <a:rPr lang="zh-CN" altLang="en-US" smtClean="0"/>
              <a:pPr/>
              <a:t>2026/5/13</a:t>
            </a:fld>
            <a:endParaRPr lang="zh-CN" altLang="en-US"/>
          </a:p>
        </p:txBody>
      </p:sp>
      <p:sp>
        <p:nvSpPr>
          <p:cNvPr id="6" name="页脚占位符 5"/>
          <p:cNvSpPr>
            <a:spLocks noGrp="1"/>
          </p:cNvSpPr>
          <p:nvPr>
            <p:ph type="ftr" sz="quarter" idx="11"/>
            <p:custDataLst>
              <p:tags r:id="rId5"/>
            </p:custDataLst>
          </p:nvPr>
        </p:nvSpPr>
        <p:spPr/>
        <p:txBody>
          <a:bodyPr/>
          <a:lstStyle/>
          <a:p>
            <a:endParaRPr lang="zh-CN" altLang="en-US"/>
          </a:p>
        </p:txBody>
      </p:sp>
      <p:sp>
        <p:nvSpPr>
          <p:cNvPr id="7" name="灯片编号占位符 6"/>
          <p:cNvSpPr>
            <a:spLocks noGrp="1"/>
          </p:cNvSpPr>
          <p:nvPr>
            <p:ph type="sldNum" sz="quarter" idx="12"/>
            <p:custDataLst>
              <p:tags r:id="rId6"/>
            </p:custDataLst>
          </p:nvPr>
        </p:nvSpPr>
        <p:spPr/>
        <p:txBody>
          <a:bodyPr/>
          <a:lstStyle/>
          <a:p>
            <a:fld id="{49AE70B2-8BF9-45C0-BB95-33D1B9D3A854}"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08400" y="608400"/>
            <a:ext cx="10969200" cy="705600"/>
          </a:xfrm>
        </p:spPr>
        <p:txBody>
          <a:bodyPr vert="horz" lIns="90000" tIns="46800" rIns="90000" bIns="46800" rtlCol="0" anchor="ctr" anchorCtr="0">
            <a:normAutofit/>
          </a:bodyPr>
          <a:lstStyle/>
          <a:p>
            <a:pPr lvl="0"/>
            <a:r>
              <a:rPr lang="zh-CN" altLang="en-US"/>
              <a:t>单击此处编辑母版标题样式</a:t>
            </a:r>
          </a:p>
        </p:txBody>
      </p:sp>
      <p:sp>
        <p:nvSpPr>
          <p:cNvPr id="3" name="文本占位符 2"/>
          <p:cNvSpPr>
            <a:spLocks noGrp="1"/>
          </p:cNvSpPr>
          <p:nvPr>
            <p:ph type="body" idx="1" hasCustomPrompt="1"/>
            <p:custDataLst>
              <p:tags r:id="rId2"/>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p>
        </p:txBody>
      </p:sp>
      <p:sp>
        <p:nvSpPr>
          <p:cNvPr id="4" name="内容占位符 3"/>
          <p:cNvSpPr>
            <a:spLocks noGrp="1"/>
          </p:cNvSpPr>
          <p:nvPr>
            <p:ph sz="half" idx="2"/>
            <p:custDataLst>
              <p:tags r:id="rId3"/>
            </p:custDataLst>
          </p:nvPr>
        </p:nvSpPr>
        <p:spPr>
          <a:xfrm>
            <a:off x="608400" y="1854000"/>
            <a:ext cx="5342400" cy="4395600"/>
          </a:xfrm>
        </p:spPr>
        <p:txBody>
          <a:bodyPr vert="horz" lIns="101600" tIns="0" rIns="82550" bIns="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hasCustomPrompt="1"/>
            <p:custDataLst>
              <p:tags r:id="rId4"/>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单击此处编辑文本</a:t>
            </a:r>
          </a:p>
        </p:txBody>
      </p:sp>
      <p:sp>
        <p:nvSpPr>
          <p:cNvPr id="6" name="内容占位符 5"/>
          <p:cNvSpPr>
            <a:spLocks noGrp="1"/>
          </p:cNvSpPr>
          <p:nvPr>
            <p:ph sz="quarter" idx="4"/>
            <p:custDataLst>
              <p:tags r:id="rId5"/>
            </p:custDataLst>
          </p:nvPr>
        </p:nvSpPr>
        <p:spPr>
          <a:xfrm>
            <a:off x="6235750" y="1854000"/>
            <a:ext cx="5342400" cy="4395600"/>
          </a:xfrm>
        </p:spPr>
        <p:txBody>
          <a:bodyPr vert="horz" lIns="101600" tIns="0" rIns="82550" bIns="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custDataLst>
              <p:tags r:id="rId6"/>
            </p:custDataLst>
          </p:nvPr>
        </p:nvSpPr>
        <p:spPr/>
        <p:txBody>
          <a:bodyPr/>
          <a:lstStyle/>
          <a:p>
            <a:fld id="{760FBDFE-C587-4B4C-A407-44438C67B59E}" type="datetimeFigureOut">
              <a:rPr lang="zh-CN" altLang="en-US" smtClean="0"/>
              <a:pPr/>
              <a:t>2026/5/13</a:t>
            </a:fld>
            <a:endParaRPr lang="zh-CN" altLang="en-US"/>
          </a:p>
        </p:txBody>
      </p:sp>
      <p:sp>
        <p:nvSpPr>
          <p:cNvPr id="8" name="页脚占位符 7"/>
          <p:cNvSpPr>
            <a:spLocks noGrp="1"/>
          </p:cNvSpPr>
          <p:nvPr>
            <p:ph type="ftr" sz="quarter" idx="11"/>
            <p:custDataLst>
              <p:tags r:id="rId7"/>
            </p:custDataLst>
          </p:nvPr>
        </p:nvSpPr>
        <p:spPr/>
        <p:txBody>
          <a:bodyPr/>
          <a:lstStyle/>
          <a:p>
            <a:endParaRPr lang="zh-CN" altLang="en-US"/>
          </a:p>
        </p:txBody>
      </p:sp>
      <p:sp>
        <p:nvSpPr>
          <p:cNvPr id="9" name="灯片编号占位符 8"/>
          <p:cNvSpPr>
            <a:spLocks noGrp="1"/>
          </p:cNvSpPr>
          <p:nvPr>
            <p:ph type="sldNum" sz="quarter" idx="12"/>
            <p:custDataLst>
              <p:tags r:id="rId8"/>
            </p:custDataLst>
          </p:nvPr>
        </p:nvSpPr>
        <p:spPr/>
        <p:txBody>
          <a:bodyPr/>
          <a:lstStyle/>
          <a:p>
            <a:fld id="{49AE70B2-8BF9-45C0-BB95-33D1B9D3A854}"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08400" y="608400"/>
            <a:ext cx="10969200" cy="705600"/>
          </a:xfrm>
        </p:spPr>
        <p:txBody>
          <a:bodyPr vert="horz" lIns="90000" tIns="46800" rIns="90000" bIns="46800" rtlCol="0" anchor="ctr" anchorCtr="0">
            <a:normAutofit/>
          </a:bodyPr>
          <a:lstStyle/>
          <a:p>
            <a:pPr lvl="0"/>
            <a:r>
              <a:rPr lang="zh-CN" altLang="en-US"/>
              <a:t>单击此处编辑母版标题样式</a:t>
            </a:r>
          </a:p>
        </p:txBody>
      </p:sp>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pPr/>
              <a:t>2026/5/13</a:t>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1"/>
            </p:custDataLst>
          </p:nvPr>
        </p:nvSpPr>
        <p:spPr/>
        <p:txBody>
          <a:bodyPr/>
          <a:lstStyle/>
          <a:p>
            <a:fld id="{760FBDFE-C587-4B4C-A407-44438C67B59E}" type="datetimeFigureOut">
              <a:rPr lang="zh-CN" altLang="en-US" smtClean="0"/>
              <a:pPr/>
              <a:t>2026/5/13</a:t>
            </a:fld>
            <a:endParaRPr lang="zh-CN" altLang="en-US"/>
          </a:p>
        </p:txBody>
      </p:sp>
      <p:sp>
        <p:nvSpPr>
          <p:cNvPr id="3" name="页脚占位符 2"/>
          <p:cNvSpPr>
            <a:spLocks noGrp="1"/>
          </p:cNvSpPr>
          <p:nvPr>
            <p:ph type="ftr" sz="quarter" idx="11"/>
            <p:custDataLst>
              <p:tags r:id="rId2"/>
            </p:custDataLst>
          </p:nvPr>
        </p:nvSpPr>
        <p:spPr/>
        <p:txBody>
          <a:bodyPr/>
          <a:lstStyle/>
          <a:p>
            <a:endParaRPr lang="zh-CN" altLang="en-US"/>
          </a:p>
        </p:txBody>
      </p:sp>
      <p:sp>
        <p:nvSpPr>
          <p:cNvPr id="4" name="灯片编号占位符 3"/>
          <p:cNvSpPr>
            <a:spLocks noGrp="1"/>
          </p:cNvSpPr>
          <p:nvPr>
            <p:ph type="sldNum" sz="quarter" idx="12"/>
            <p:custDataLst>
              <p:tags r:id="rId3"/>
            </p:custDataLst>
          </p:nvPr>
        </p:nvSpPr>
        <p:spPr/>
        <p:txBody>
          <a:bodyPr/>
          <a:lstStyle/>
          <a:p>
            <a:fld id="{49AE70B2-8BF9-45C0-BB95-33D1B9D3A854}"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1"/>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2"/>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a:t>单击此处编辑母版文本样式</a:t>
            </a:r>
          </a:p>
        </p:txBody>
      </p:sp>
      <p:sp>
        <p:nvSpPr>
          <p:cNvPr id="5" name="日期占位符 4"/>
          <p:cNvSpPr>
            <a:spLocks noGrp="1"/>
          </p:cNvSpPr>
          <p:nvPr>
            <p:ph type="dt" sz="half" idx="10"/>
            <p:custDataLst>
              <p:tags r:id="rId3"/>
            </p:custDataLst>
          </p:nvPr>
        </p:nvSpPr>
        <p:spPr/>
        <p:txBody>
          <a:bodyPr/>
          <a:lstStyle/>
          <a:p>
            <a:fld id="{9EFD9D74-47D9-4702-A33C-335B63B48DBF}" type="datetimeFigureOut">
              <a:rPr lang="zh-CN" altLang="en-US" smtClean="0"/>
              <a:pPr/>
              <a:t>2026/5/13</a:t>
            </a:fld>
            <a:endParaRPr lang="zh-CN" altLang="en-US" dirty="0"/>
          </a:p>
        </p:txBody>
      </p:sp>
      <p:sp>
        <p:nvSpPr>
          <p:cNvPr id="6" name="页脚占位符 5"/>
          <p:cNvSpPr>
            <a:spLocks noGrp="1"/>
          </p:cNvSpPr>
          <p:nvPr>
            <p:ph type="ftr" sz="quarter" idx="11"/>
            <p:custDataLst>
              <p:tags r:id="rId4"/>
            </p:custDataLst>
          </p:nvPr>
        </p:nvSpPr>
        <p:spPr/>
        <p:txBody>
          <a:bodyPr/>
          <a:lstStyle/>
          <a:p>
            <a:endParaRPr lang="zh-CN" altLang="en-US" dirty="0"/>
          </a:p>
        </p:txBody>
      </p:sp>
      <p:sp>
        <p:nvSpPr>
          <p:cNvPr id="7" name="灯片编号占位符 6"/>
          <p:cNvSpPr>
            <a:spLocks noGrp="1"/>
          </p:cNvSpPr>
          <p:nvPr>
            <p:ph type="sldNum" sz="quarter" idx="12"/>
            <p:custDataLst>
              <p:tags r:id="rId5"/>
            </p:custDataLst>
          </p:nvPr>
        </p:nvSpPr>
        <p:spPr/>
        <p:txBody>
          <a:bodyPr/>
          <a:lstStyle/>
          <a:p>
            <a:fld id="{FABC47A4-756D-490B-A52F-7D9E2C9FC05F}" type="slidenum">
              <a:rPr lang="zh-CN" altLang="en-US" smtClean="0"/>
              <a:pPr/>
              <a:t>‹#›</a:t>
            </a:fld>
            <a:endParaRPr lang="zh-CN" altLang="en-US"/>
          </a:p>
        </p:txBody>
      </p:sp>
      <p:sp>
        <p:nvSpPr>
          <p:cNvPr id="9" name="标题 8"/>
          <p:cNvSpPr>
            <a:spLocks noGrp="1"/>
          </p:cNvSpPr>
          <p:nvPr>
            <p:ph type="title"/>
            <p:custDataLst>
              <p:tags r:id="rId6"/>
            </p:custDataLst>
          </p:nvPr>
        </p:nvSpPr>
        <p:spPr/>
        <p:txBody>
          <a:bodyPr/>
          <a:lstStyle/>
          <a:p>
            <a:r>
              <a:rPr lang="zh-CN" altLang="en-US"/>
              <a:t>单击此处编辑母版标题样式</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1"/>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a:t>单击此处编辑标题</a:t>
            </a:r>
          </a:p>
        </p:txBody>
      </p:sp>
      <p:sp>
        <p:nvSpPr>
          <p:cNvPr id="3" name="竖排文字占位符 2"/>
          <p:cNvSpPr>
            <a:spLocks noGrp="1"/>
          </p:cNvSpPr>
          <p:nvPr>
            <p:ph type="body" orient="vert" idx="1"/>
            <p:custDataLst>
              <p:tags r:id="rId2"/>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pPr/>
              <a:t>2026/5/13</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ags" Target="../tags/tag7.xml"/><Relationship Id="rId3" Type="http://schemas.openxmlformats.org/officeDocument/2006/relationships/slideLayout" Target="../slideLayouts/slideLayout3.xml"/><Relationship Id="rId21" Type="http://schemas.openxmlformats.org/officeDocument/2006/relationships/tags" Target="../tags/tag2.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ags" Target="../tags/tag6.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ags" Target="../tags/tag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ags" Target="../tags/tag4.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ags" Target="../tags/tag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custDataLst>
              <p:tags r:id="rId2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p>
        </p:txBody>
      </p:sp>
      <p:sp>
        <p:nvSpPr>
          <p:cNvPr id="3" name="文本占位符 2"/>
          <p:cNvSpPr>
            <a:spLocks noGrp="1"/>
          </p:cNvSpPr>
          <p:nvPr>
            <p:ph type="body" idx="1"/>
            <p:custDataLst>
              <p:tags r:id="rId2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custDataLst>
              <p:tags r:id="rId2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pPr/>
              <a:t>2026/5/13</a:t>
            </a:fld>
            <a:endParaRPr lang="zh-CN" altLang="en-US"/>
          </a:p>
        </p:txBody>
      </p:sp>
      <p:sp>
        <p:nvSpPr>
          <p:cNvPr id="5" name="页脚占位符 4"/>
          <p:cNvSpPr>
            <a:spLocks noGrp="1"/>
          </p:cNvSpPr>
          <p:nvPr>
            <p:ph type="ftr" sz="quarter" idx="3"/>
            <p:custDataLst>
              <p:tags r:id="rId2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pPr/>
              <a:t>‹#›</a:t>
            </a:fld>
            <a:endParaRPr lang="zh-CN" altLang="en-US" dirty="0"/>
          </a:p>
        </p:txBody>
      </p:sp>
    </p:spTree>
    <p:custDataLst>
      <p:tags r:id="rId21"/>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9" r:id="rId12"/>
    <p:sldLayoutId id="2147483670" r:id="rId13"/>
    <p:sldLayoutId id="2147483671" r:id="rId14"/>
    <p:sldLayoutId id="2147483673" r:id="rId15"/>
    <p:sldLayoutId id="2147483677" r:id="rId16"/>
    <p:sldLayoutId id="2147483679" r:id="rId17"/>
    <p:sldLayoutId id="2147483680" r:id="rId18"/>
    <p:sldLayoutId id="2147483681" r:id="rId19"/>
  </p:sldLayoutIdLst>
  <p:txStyles>
    <p:titleStyle>
      <a:lvl1pPr algn="l" defTabSz="914400" rtl="0" eaLnBrk="1" fontAlgn="auto" latinLnBrk="0" hangingPunct="1">
        <a:lnSpc>
          <a:spcPct val="100000"/>
        </a:lnSpc>
        <a:spcBef>
          <a:spcPct val="0"/>
        </a:spcBef>
        <a:buNone/>
        <a:defRPr sz="3600" b="0"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Layout" Target="../slideLayouts/slideLayout1.xml"/><Relationship Id="rId1" Type="http://schemas.openxmlformats.org/officeDocument/2006/relationships/tags" Target="../tags/tag8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12.xml"/><Relationship Id="rId5" Type="http://schemas.openxmlformats.org/officeDocument/2006/relationships/image" Target="../media/image17.png"/><Relationship Id="rId4" Type="http://schemas.openxmlformats.org/officeDocument/2006/relationships/image" Target="../media/image16.jpeg"/></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1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12.xml"/><Relationship Id="rId4" Type="http://schemas.openxmlformats.org/officeDocument/2006/relationships/image" Target="../media/image25.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png"/><Relationship Id="rId1" Type="http://schemas.openxmlformats.org/officeDocument/2006/relationships/slideLayout" Target="../slideLayouts/slideLayout12.xml"/><Relationship Id="rId4" Type="http://schemas.openxmlformats.org/officeDocument/2006/relationships/image" Target="../media/image28.jpeg"/></Relationships>
</file>

<file path=ppt/slides/_rels/slide1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2.xml"/><Relationship Id="rId4" Type="http://schemas.openxmlformats.org/officeDocument/2006/relationships/image" Target="../media/image31.png"/></Relationships>
</file>

<file path=ppt/slides/_rels/slide1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12.xml"/><Relationship Id="rId4" Type="http://schemas.openxmlformats.org/officeDocument/2006/relationships/image" Target="../media/image34.png"/></Relationships>
</file>

<file path=ppt/slides/_rels/slide1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12.xml"/><Relationship Id="rId5" Type="http://schemas.openxmlformats.org/officeDocument/2006/relationships/image" Target="../media/image38.png"/><Relationship Id="rId4" Type="http://schemas.openxmlformats.org/officeDocument/2006/relationships/image" Target="../media/image37.png"/></Relationships>
</file>

<file path=ppt/slides/_rels/slide1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12.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_rels/slide1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tags" Target="../tags/tag83.xml"/></Relationships>
</file>

<file path=ppt/slides/_rels/slide20.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13.xml"/><Relationship Id="rId4" Type="http://schemas.openxmlformats.org/officeDocument/2006/relationships/image" Target="../media/image48.png"/></Relationships>
</file>

<file path=ppt/slides/_rels/slide21.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1.xml"/><Relationship Id="rId1" Type="http://schemas.openxmlformats.org/officeDocument/2006/relationships/slideLayout" Target="../slideLayouts/slideLayout14.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50.png"/></Relationships>
</file>

<file path=ppt/slides/_rels/slide22.xml.rels><?xml version="1.0" encoding="UTF-8" standalone="yes"?>
<Relationships xmlns="http://schemas.openxmlformats.org/package/2006/relationships"><Relationship Id="rId8" Type="http://schemas.openxmlformats.org/officeDocument/2006/relationships/image" Target="../media/image58.png"/><Relationship Id="rId3" Type="http://schemas.openxmlformats.org/officeDocument/2006/relationships/image" Target="../media/image53.png"/><Relationship Id="rId7" Type="http://schemas.openxmlformats.org/officeDocument/2006/relationships/image" Target="../media/image57.png"/><Relationship Id="rId2" Type="http://schemas.openxmlformats.org/officeDocument/2006/relationships/notesSlide" Target="../notesSlides/notesSlide2.xml"/><Relationship Id="rId1" Type="http://schemas.openxmlformats.org/officeDocument/2006/relationships/slideLayout" Target="../slideLayouts/slideLayout14.xml"/><Relationship Id="rId6" Type="http://schemas.openxmlformats.org/officeDocument/2006/relationships/image" Target="../media/image56.png"/><Relationship Id="rId5" Type="http://schemas.openxmlformats.org/officeDocument/2006/relationships/image" Target="../media/image55.jpeg"/><Relationship Id="rId4" Type="http://schemas.openxmlformats.org/officeDocument/2006/relationships/image" Target="../media/image54.png"/></Relationships>
</file>

<file path=ppt/slides/_rels/slide23.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12.xml"/><Relationship Id="rId4" Type="http://schemas.openxmlformats.org/officeDocument/2006/relationships/image" Target="../media/image63.png"/></Relationships>
</file>

<file path=ppt/slides/_rels/slide25.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65.png"/><Relationship Id="rId1" Type="http://schemas.openxmlformats.org/officeDocument/2006/relationships/slideLayout" Target="../slideLayouts/slideLayout12.xml"/><Relationship Id="rId6" Type="http://schemas.openxmlformats.org/officeDocument/2006/relationships/image" Target="../media/image68.png"/><Relationship Id="rId5" Type="http://schemas.openxmlformats.org/officeDocument/2006/relationships/image" Target="../media/image67.png"/><Relationship Id="rId4" Type="http://schemas.openxmlformats.org/officeDocument/2006/relationships/image" Target="../media/image66.png"/></Relationships>
</file>

<file path=ppt/slides/_rels/slide27.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8" Type="http://schemas.openxmlformats.org/officeDocument/2006/relationships/image" Target="../media/image72.png"/><Relationship Id="rId3" Type="http://schemas.openxmlformats.org/officeDocument/2006/relationships/tags" Target="../tags/tag86.xml"/><Relationship Id="rId7" Type="http://schemas.openxmlformats.org/officeDocument/2006/relationships/image" Target="../media/image71.png"/><Relationship Id="rId2" Type="http://schemas.openxmlformats.org/officeDocument/2006/relationships/tags" Target="../tags/tag85.xml"/><Relationship Id="rId1" Type="http://schemas.openxmlformats.org/officeDocument/2006/relationships/tags" Target="../tags/tag84.xml"/><Relationship Id="rId6" Type="http://schemas.openxmlformats.org/officeDocument/2006/relationships/slideLayout" Target="../slideLayouts/slideLayout12.xml"/><Relationship Id="rId11" Type="http://schemas.openxmlformats.org/officeDocument/2006/relationships/image" Target="../media/image75.png"/><Relationship Id="rId5" Type="http://schemas.openxmlformats.org/officeDocument/2006/relationships/tags" Target="../tags/tag88.xml"/><Relationship Id="rId10" Type="http://schemas.openxmlformats.org/officeDocument/2006/relationships/image" Target="../media/image74.jpeg"/><Relationship Id="rId4" Type="http://schemas.openxmlformats.org/officeDocument/2006/relationships/tags" Target="../tags/tag87.xml"/><Relationship Id="rId9" Type="http://schemas.openxmlformats.org/officeDocument/2006/relationships/image" Target="../media/image73.png"/></Relationships>
</file>

<file path=ppt/slides/_rels/slide29.xml.rels><?xml version="1.0" encoding="UTF-8" standalone="yes"?>
<Relationships xmlns="http://schemas.openxmlformats.org/package/2006/relationships"><Relationship Id="rId8" Type="http://schemas.openxmlformats.org/officeDocument/2006/relationships/image" Target="../media/image82.png"/><Relationship Id="rId3" Type="http://schemas.openxmlformats.org/officeDocument/2006/relationships/image" Target="../media/image77.png"/><Relationship Id="rId7" Type="http://schemas.openxmlformats.org/officeDocument/2006/relationships/image" Target="../media/image81.png"/><Relationship Id="rId2" Type="http://schemas.openxmlformats.org/officeDocument/2006/relationships/image" Target="../media/image76.png"/><Relationship Id="rId1" Type="http://schemas.openxmlformats.org/officeDocument/2006/relationships/slideLayout" Target="../slideLayouts/slideLayout12.xml"/><Relationship Id="rId6" Type="http://schemas.openxmlformats.org/officeDocument/2006/relationships/image" Target="../media/image80.png"/><Relationship Id="rId5" Type="http://schemas.openxmlformats.org/officeDocument/2006/relationships/image" Target="../media/image79.png"/><Relationship Id="rId4" Type="http://schemas.openxmlformats.org/officeDocument/2006/relationships/image" Target="../media/image78.png"/></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3.xml"/><Relationship Id="rId1" Type="http://schemas.openxmlformats.org/officeDocument/2006/relationships/slideLayout" Target="../slideLayouts/slideLayout13.xml"/><Relationship Id="rId6" Type="http://schemas.openxmlformats.org/officeDocument/2006/relationships/image" Target="../media/image86.png"/><Relationship Id="rId5" Type="http://schemas.openxmlformats.org/officeDocument/2006/relationships/image" Target="../media/image85.png"/><Relationship Id="rId4" Type="http://schemas.openxmlformats.org/officeDocument/2006/relationships/image" Target="../media/image84.png"/></Relationships>
</file>

<file path=ppt/slides/_rels/slide31.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4.xml"/><Relationship Id="rId1" Type="http://schemas.openxmlformats.org/officeDocument/2006/relationships/slideLayout" Target="../slideLayouts/slideLayout13.xml"/><Relationship Id="rId5" Type="http://schemas.openxmlformats.org/officeDocument/2006/relationships/image" Target="../media/image89.png"/><Relationship Id="rId4" Type="http://schemas.openxmlformats.org/officeDocument/2006/relationships/image" Target="../media/image88.png"/></Relationships>
</file>

<file path=ppt/slides/_rels/slide32.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image" Target="../media/image90.png"/><Relationship Id="rId1" Type="http://schemas.openxmlformats.org/officeDocument/2006/relationships/slideLayout" Target="../slideLayouts/slideLayout16.xml"/></Relationships>
</file>

<file path=ppt/slides/_rels/slide33.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92.png"/><Relationship Id="rId1" Type="http://schemas.openxmlformats.org/officeDocument/2006/relationships/slideLayout" Target="../slideLayouts/slideLayout17.xml"/><Relationship Id="rId4" Type="http://schemas.openxmlformats.org/officeDocument/2006/relationships/image" Target="../media/image94.jpeg"/></Relationships>
</file>

<file path=ppt/slides/_rels/slide34.xml.rels><?xml version="1.0" encoding="UTF-8" standalone="yes"?>
<Relationships xmlns="http://schemas.openxmlformats.org/package/2006/relationships"><Relationship Id="rId3" Type="http://schemas.openxmlformats.org/officeDocument/2006/relationships/image" Target="../media/image96.jpeg"/><Relationship Id="rId2" Type="http://schemas.openxmlformats.org/officeDocument/2006/relationships/image" Target="../media/image95.png"/><Relationship Id="rId1" Type="http://schemas.openxmlformats.org/officeDocument/2006/relationships/slideLayout" Target="../slideLayouts/slideLayout18.xml"/></Relationships>
</file>

<file path=ppt/slides/_rels/slide35.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image" Target="../media/image97.png"/><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3338195"/>
            <a:ext cx="12219305" cy="3519805"/>
          </a:xfrm>
          <a:prstGeom prst="rect">
            <a:avLst/>
          </a:prstGeom>
          <a:solidFill>
            <a:srgbClr val="071F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762000" eaLnBrk="1" fontAlgn="auto" hangingPunct="1">
              <a:spcBef>
                <a:spcPts val="0"/>
              </a:spcBef>
              <a:spcAft>
                <a:spcPts val="0"/>
              </a:spcAft>
            </a:pPr>
            <a:endParaRPr lang="zh-CN" altLang="en-US" sz="3000" dirty="0">
              <a:solidFill>
                <a:srgbClr val="F6D265"/>
              </a:solidFill>
              <a:latin typeface="Arial" panose="020B0604020202020204"/>
              <a:ea typeface="微软雅黑" panose="020B0503020204020204" charset="-122"/>
            </a:endParaRPr>
          </a:p>
        </p:txBody>
      </p:sp>
      <p:sp>
        <p:nvSpPr>
          <p:cNvPr id="6" name="矩形 5"/>
          <p:cNvSpPr/>
          <p:nvPr/>
        </p:nvSpPr>
        <p:spPr>
          <a:xfrm>
            <a:off x="986790" y="3573145"/>
            <a:ext cx="10219055" cy="2729230"/>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762000" eaLnBrk="1" fontAlgn="auto" hangingPunct="1">
              <a:spcBef>
                <a:spcPts val="0"/>
              </a:spcBef>
              <a:spcAft>
                <a:spcPts val="0"/>
              </a:spcAft>
            </a:pPr>
            <a:endParaRPr lang="zh-CN" altLang="en-US" sz="1500">
              <a:solidFill>
                <a:srgbClr val="FFFFCC"/>
              </a:solidFill>
              <a:latin typeface="Arial" panose="020B0604020202020204"/>
              <a:ea typeface="微软雅黑" panose="020B0503020204020204" charset="-122"/>
            </a:endParaRPr>
          </a:p>
        </p:txBody>
      </p:sp>
      <p:sp>
        <p:nvSpPr>
          <p:cNvPr id="7" name="文本框 6"/>
          <p:cNvSpPr txBox="1"/>
          <p:nvPr/>
        </p:nvSpPr>
        <p:spPr>
          <a:xfrm>
            <a:off x="845183" y="4700587"/>
            <a:ext cx="10528300" cy="1471613"/>
          </a:xfrm>
          <a:prstGeom prst="rect">
            <a:avLst/>
          </a:prstGeom>
          <a:noFill/>
        </p:spPr>
        <p:txBody>
          <a:bodyPr wrap="square" rtlCol="0">
            <a:noAutofit/>
            <a:scene3d>
              <a:camera prst="orthographicFront"/>
              <a:lightRig rig="threePt" dir="t"/>
            </a:scene3d>
            <a:sp3d contourW="12700"/>
          </a:bodyPr>
          <a:lstStyle/>
          <a:p>
            <a:pPr algn="ctr" defTabSz="762000">
              <a:lnSpc>
                <a:spcPct val="125000"/>
              </a:lnSpc>
            </a:pPr>
            <a:r>
              <a:rPr lang="en-US" altLang="zh-CN" sz="2400" b="1" dirty="0">
                <a:solidFill>
                  <a:schemeClr val="bg1"/>
                </a:solidFill>
                <a:latin typeface="Times New Roman" panose="02020603050405020304" pitchFamily="18" charset="0"/>
                <a:ea typeface="微软雅黑" panose="020B0503020204020204" charset="-122"/>
                <a:cs typeface="Times New Roman" panose="02020603050405020304" pitchFamily="18" charset="0"/>
              </a:rPr>
              <a:t>Ming-Yang Huang</a:t>
            </a:r>
          </a:p>
          <a:p>
            <a:pPr algn="ctr" defTabSz="762000">
              <a:lnSpc>
                <a:spcPct val="125000"/>
              </a:lnSpc>
            </a:pPr>
            <a:r>
              <a:rPr lang="en-US" altLang="zh-CN" sz="2400" b="1" dirty="0">
                <a:solidFill>
                  <a:schemeClr val="bg1"/>
                </a:solidFill>
                <a:latin typeface="Times New Roman" panose="02020603050405020304" pitchFamily="18" charset="0"/>
                <a:ea typeface="微软雅黑" panose="020B0503020204020204" charset="-122"/>
                <a:cs typeface="Times New Roman" panose="02020603050405020304" pitchFamily="18" charset="0"/>
              </a:rPr>
              <a:t>Institute of High Energy Physics, Chinese Academy of Sciences</a:t>
            </a:r>
          </a:p>
          <a:p>
            <a:pPr algn="ctr" defTabSz="762000">
              <a:lnSpc>
                <a:spcPct val="125000"/>
              </a:lnSpc>
            </a:pPr>
            <a:r>
              <a:rPr lang="en-US" altLang="zh-CN" sz="2400" b="1" dirty="0">
                <a:solidFill>
                  <a:schemeClr val="bg1"/>
                </a:solidFill>
                <a:latin typeface="Times New Roman" panose="02020603050405020304" pitchFamily="18" charset="0"/>
                <a:ea typeface="微软雅黑" panose="020B0503020204020204" charset="-122"/>
                <a:cs typeface="Times New Roman" panose="02020603050405020304" pitchFamily="18" charset="0"/>
              </a:rPr>
              <a:t>2026-05-21</a:t>
            </a:r>
            <a:endParaRPr lang="en-US" altLang="zh-CN" sz="2400" b="1" dirty="0">
              <a:solidFill>
                <a:srgbClr val="FFFFFF"/>
              </a:solidFill>
              <a:latin typeface="Times New Roman" panose="02020603050405020304" pitchFamily="18" charset="0"/>
              <a:ea typeface="微软雅黑" panose="020B0503020204020204" charset="-122"/>
              <a:cs typeface="Times New Roman" panose="02020603050405020304" pitchFamily="18" charset="0"/>
            </a:endParaRPr>
          </a:p>
        </p:txBody>
      </p:sp>
      <p:sp>
        <p:nvSpPr>
          <p:cNvPr id="8" name="标题 3"/>
          <p:cNvSpPr txBox="1"/>
          <p:nvPr/>
        </p:nvSpPr>
        <p:spPr>
          <a:xfrm>
            <a:off x="977265" y="1644015"/>
            <a:ext cx="9956165" cy="984885"/>
          </a:xfrm>
          <a:prstGeom prst="rect">
            <a:avLst/>
          </a:prstGeom>
        </p:spPr>
        <p:txBody>
          <a:bodyPr/>
          <a:lstStyle>
            <a:lvl1pPr algn="l" defTabSz="914400" rtl="0" eaLnBrk="1" fontAlgn="auto" latinLnBrk="0" hangingPunct="1">
              <a:lnSpc>
                <a:spcPct val="100000"/>
              </a:lnSpc>
              <a:spcBef>
                <a:spcPct val="0"/>
              </a:spcBef>
              <a:buNone/>
              <a:defRPr lang="zh-CN" altLang="en-US" sz="4000" b="1" u="none" strike="noStrike" kern="0" cap="none" spc="0" normalizeH="0" baseline="0" dirty="0">
                <a:solidFill>
                  <a:srgbClr val="005DA2"/>
                </a:solidFill>
                <a:uFillTx/>
                <a:latin typeface="Arial" panose="020B0604020202020204" pitchFamily="34" charset="0"/>
                <a:ea typeface="微软雅黑" panose="020B0503020204020204" charset="-122"/>
                <a:cs typeface="+mj-cs"/>
              </a:defRPr>
            </a:lvl1pPr>
          </a:lstStyle>
          <a:p>
            <a:pPr algn="ctr" defTabSz="762000">
              <a:spcAft>
                <a:spcPts val="0"/>
              </a:spcAft>
            </a:pPr>
            <a:r>
              <a:rPr lang="en-US" altLang="zh-CN" sz="3335" dirty="0">
                <a:solidFill>
                  <a:srgbClr val="FFFFFF"/>
                </a:solidFill>
                <a:latin typeface="Arial Black" panose="020B0A04020102020204" pitchFamily="34" charset="0"/>
              </a:rPr>
              <a:t> </a:t>
            </a:r>
            <a:r>
              <a:rPr lang="en-US" altLang="zh-CN" sz="3335" dirty="0">
                <a:solidFill>
                  <a:srgbClr val="FFFFFF"/>
                </a:solidFill>
                <a:cs typeface="Arial" panose="020B0604020202020204" pitchFamily="34" charset="0"/>
              </a:rPr>
              <a:t>Report of Dongguan Branch		</a:t>
            </a:r>
            <a:endParaRPr lang="en-US" altLang="en-US" sz="3335" dirty="0">
              <a:solidFill>
                <a:srgbClr val="FFFFFF"/>
              </a:solidFill>
              <a:cs typeface="Arial" panose="020B0604020202020204" pitchFamily="34" charset="0"/>
            </a:endParaRPr>
          </a:p>
        </p:txBody>
      </p:sp>
      <p:pic>
        <p:nvPicPr>
          <p:cNvPr id="4" name="图片 3"/>
          <p:cNvPicPr>
            <a:picLocks noChangeAspect="1"/>
          </p:cNvPicPr>
          <p:nvPr/>
        </p:nvPicPr>
        <p:blipFill rotWithShape="1">
          <a:blip r:embed="rId3"/>
          <a:srcRect/>
          <a:stretch>
            <a:fillRect/>
          </a:stretch>
        </p:blipFill>
        <p:spPr>
          <a:xfrm>
            <a:off x="0" y="0"/>
            <a:ext cx="12218670" cy="3353435"/>
          </a:xfrm>
          <a:prstGeom prst="rect">
            <a:avLst/>
          </a:prstGeom>
        </p:spPr>
      </p:pic>
      <p:sp>
        <p:nvSpPr>
          <p:cNvPr id="9" name="文本框 8"/>
          <p:cNvSpPr txBox="1"/>
          <p:nvPr/>
        </p:nvSpPr>
        <p:spPr>
          <a:xfrm>
            <a:off x="986790" y="3558858"/>
            <a:ext cx="10173970" cy="1004887"/>
          </a:xfrm>
          <a:prstGeom prst="rect">
            <a:avLst/>
          </a:prstGeom>
          <a:noFill/>
        </p:spPr>
        <p:txBody>
          <a:bodyPr wrap="square" rtlCol="0">
            <a:noAutofit/>
          </a:bodyPr>
          <a:lstStyle/>
          <a:p>
            <a:pPr algn="ctr"/>
            <a:r>
              <a:rPr lang="en-US" altLang="zh-CN" sz="3200" b="1" dirty="0">
                <a:solidFill>
                  <a:srgbClr val="FFFF00"/>
                </a:solidFill>
                <a:latin typeface="Times New Roman" panose="02020603050405020304" pitchFamily="18" charset="0"/>
                <a:cs typeface="Times New Roman" panose="02020603050405020304" pitchFamily="18" charset="0"/>
              </a:rPr>
              <a:t>Beam commissioning and upgrade progress for the CSNS-II RCS</a:t>
            </a:r>
            <a:endParaRPr lang="zh-CN" altLang="zh-CN" sz="3200" b="1" dirty="0">
              <a:solidFill>
                <a:srgbClr val="FFFF00"/>
              </a:solidFill>
              <a:latin typeface="Times New Roman" panose="02020603050405020304" pitchFamily="18" charset="0"/>
              <a:cs typeface="Times New Roman" panose="02020603050405020304" pitchFamily="18" charset="0"/>
            </a:endParaRPr>
          </a:p>
          <a:p>
            <a:pPr algn="ctr"/>
            <a:r>
              <a:rPr lang="en-US" altLang="zh-CN" sz="3200" b="1" dirty="0">
                <a:solidFill>
                  <a:srgbClr val="FFFF00"/>
                </a:solidFill>
                <a:latin typeface="Times New Roman" panose="02020603050405020304" pitchFamily="18" charset="0"/>
                <a:cs typeface="Times New Roman" panose="02020603050405020304" pitchFamily="18" charset="0"/>
              </a:rPr>
              <a:t> </a:t>
            </a:r>
          </a:p>
        </p:txBody>
      </p:sp>
      <p:pic>
        <p:nvPicPr>
          <p:cNvPr id="36" name="Picture 1" descr="C:\Users\thinkpad\Desktop\赵晶石\微信图片_20191009143433.png"/>
          <p:cNvPicPr>
            <a:picLocks noChangeAspect="1" noChangeArrowheads="1"/>
          </p:cNvPicPr>
          <p:nvPr/>
        </p:nvPicPr>
        <p:blipFill>
          <a:blip r:embed="rId4" cstate="print"/>
          <a:srcRect/>
          <a:stretch>
            <a:fillRect/>
          </a:stretch>
        </p:blipFill>
        <p:spPr bwMode="auto">
          <a:xfrm>
            <a:off x="360045" y="158750"/>
            <a:ext cx="711835" cy="721995"/>
          </a:xfrm>
          <a:prstGeom prst="rect">
            <a:avLst/>
          </a:prstGeom>
          <a:noFill/>
          <a:effectLst>
            <a:innerShdw blurRad="63500" dist="50800" dir="13500000">
              <a:prstClr val="black">
                <a:alpha val="50000"/>
              </a:prstClr>
            </a:innerShdw>
          </a:effectLst>
        </p:spPr>
      </p:pic>
      <p:pic>
        <p:nvPicPr>
          <p:cNvPr id="37" name="图片 36" descr="所logoPNG.png"/>
          <p:cNvPicPr>
            <a:picLocks noChangeAspect="1"/>
          </p:cNvPicPr>
          <p:nvPr/>
        </p:nvPicPr>
        <p:blipFill>
          <a:blip r:embed="rId5" cstate="print"/>
          <a:stretch>
            <a:fillRect/>
          </a:stretch>
        </p:blipFill>
        <p:spPr>
          <a:xfrm>
            <a:off x="986790" y="213995"/>
            <a:ext cx="989965" cy="591820"/>
          </a:xfrm>
          <a:prstGeom prst="rect">
            <a:avLst/>
          </a:prstGeom>
          <a:effectLst>
            <a:innerShdw blurRad="63500" dist="50800" dir="13500000">
              <a:prstClr val="black">
                <a:alpha val="50000"/>
              </a:prstClr>
            </a:innerShdw>
          </a:effectLst>
        </p:spPr>
      </p:pic>
      <p:pic>
        <p:nvPicPr>
          <p:cNvPr id="30" name="图片 18" descr="图片1副本"/>
          <p:cNvPicPr>
            <a:picLocks noChangeAspect="1"/>
          </p:cNvPicPr>
          <p:nvPr/>
        </p:nvPicPr>
        <p:blipFill>
          <a:blip r:embed="rId6" cstate="print"/>
          <a:srcRect/>
          <a:stretch>
            <a:fillRect/>
          </a:stretch>
        </p:blipFill>
        <p:spPr bwMode="auto">
          <a:xfrm>
            <a:off x="1810385" y="261620"/>
            <a:ext cx="919480" cy="487045"/>
          </a:xfrm>
          <a:prstGeom prst="rect">
            <a:avLst/>
          </a:prstGeom>
          <a:noFill/>
          <a:ln w="9525">
            <a:noFill/>
            <a:miter lim="800000"/>
            <a:headEnd/>
            <a:tailEnd/>
          </a:ln>
          <a:effectLst>
            <a:innerShdw blurRad="63500" dist="50800" dir="13500000">
              <a:prstClr val="black">
                <a:alpha val="50000"/>
              </a:prstClr>
            </a:innerShdw>
          </a:effectLst>
        </p:spPr>
      </p:pic>
      <p:pic>
        <p:nvPicPr>
          <p:cNvPr id="2" name="图片 1"/>
          <p:cNvPicPr>
            <a:picLocks noChangeAspect="1"/>
          </p:cNvPicPr>
          <p:nvPr/>
        </p:nvPicPr>
        <p:blipFill>
          <a:blip r:embed="rId7"/>
          <a:stretch>
            <a:fillRect/>
          </a:stretch>
        </p:blipFill>
        <p:spPr>
          <a:xfrm>
            <a:off x="78848" y="6392080"/>
            <a:ext cx="10119049" cy="408850"/>
          </a:xfrm>
          <a:prstGeom prst="rect">
            <a:avLst/>
          </a:prstGeom>
        </p:spPr>
      </p:pic>
      <p:sp>
        <p:nvSpPr>
          <p:cNvPr id="3" name="文本框 2"/>
          <p:cNvSpPr txBox="1"/>
          <p:nvPr/>
        </p:nvSpPr>
        <p:spPr>
          <a:xfrm>
            <a:off x="10276744" y="6346419"/>
            <a:ext cx="1858201" cy="523220"/>
          </a:xfrm>
          <a:prstGeom prst="rect">
            <a:avLst/>
          </a:prstGeom>
          <a:noFill/>
        </p:spPr>
        <p:txBody>
          <a:bodyPr wrap="none" rtlCol="0">
            <a:spAutoFit/>
          </a:bodyPr>
          <a:lstStyle/>
          <a:p>
            <a:r>
              <a:rPr lang="en-US" altLang="zh-CN" sz="2800" b="1" dirty="0" smtClean="0">
                <a:solidFill>
                  <a:schemeClr val="bg1"/>
                </a:solidFill>
                <a:latin typeface="Times New Roman" panose="02020603050405020304" pitchFamily="18" charset="0"/>
                <a:cs typeface="Times New Roman" panose="02020603050405020304" pitchFamily="18" charset="0"/>
              </a:rPr>
              <a:t>THO4M02</a:t>
            </a:r>
            <a:endParaRPr lang="zh-CN" altLang="en-US" sz="2800" b="1" dirty="0">
              <a:solidFill>
                <a:schemeClr val="bg1"/>
              </a:solidFill>
              <a:latin typeface="Times New Roman" panose="02020603050405020304" pitchFamily="18" charset="0"/>
              <a:cs typeface="Times New Roman" panose="02020603050405020304" pitchFamily="18" charset="0"/>
            </a:endParaRPr>
          </a:p>
        </p:txBody>
      </p:sp>
    </p:spTree>
    <p:custDataLst>
      <p:tags r:id="rId1"/>
    </p:custData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CE1E2F5C-D5D4-41EC-9D30-D76B6F2E1DB7}"/>
              </a:ext>
            </a:extLst>
          </p:cNvPr>
          <p:cNvSpPr>
            <a:spLocks noGrp="1"/>
          </p:cNvSpPr>
          <p:nvPr>
            <p:ph type="title"/>
          </p:nvPr>
        </p:nvSpPr>
        <p:spPr>
          <a:xfrm>
            <a:off x="498764" y="213274"/>
            <a:ext cx="8287789" cy="575938"/>
          </a:xfrm>
        </p:spPr>
        <p:txBody>
          <a:bodyPr>
            <a:normAutofit/>
          </a:bodyPr>
          <a:lstStyle/>
          <a:p>
            <a:r>
              <a:rPr lang="en-US" altLang="zh-CN" sz="2800" dirty="0"/>
              <a:t>Introduction of the CSNS RCS</a:t>
            </a:r>
            <a:endParaRPr lang="zh-CN" altLang="en-US" sz="2800" dirty="0"/>
          </a:p>
        </p:txBody>
      </p:sp>
      <p:graphicFrame>
        <p:nvGraphicFramePr>
          <p:cNvPr id="22" name="表格 21">
            <a:extLst>
              <a:ext uri="{FF2B5EF4-FFF2-40B4-BE49-F238E27FC236}">
                <a16:creationId xmlns="" xmlns:a16="http://schemas.microsoft.com/office/drawing/2014/main" id="{0425D815-525E-409A-BFC6-A74F5DD56EC7}"/>
              </a:ext>
            </a:extLst>
          </p:cNvPr>
          <p:cNvGraphicFramePr>
            <a:graphicFrameLocks noGrp="1"/>
          </p:cNvGraphicFramePr>
          <p:nvPr/>
        </p:nvGraphicFramePr>
        <p:xfrm>
          <a:off x="191018" y="1064025"/>
          <a:ext cx="5184576" cy="5628770"/>
        </p:xfrm>
        <a:graphic>
          <a:graphicData uri="http://schemas.openxmlformats.org/drawingml/2006/table">
            <a:tbl>
              <a:tblPr firstRow="1" bandRow="1">
                <a:tableStyleId>{5940675A-B579-460E-94D1-54222C63F5DA}</a:tableStyleId>
              </a:tblPr>
              <a:tblGrid>
                <a:gridCol w="3168351">
                  <a:extLst>
                    <a:ext uri="{9D8B030D-6E8A-4147-A177-3AD203B41FA5}">
                      <a16:colId xmlns="" xmlns:a16="http://schemas.microsoft.com/office/drawing/2014/main" val="20000"/>
                    </a:ext>
                  </a:extLst>
                </a:gridCol>
                <a:gridCol w="2016225">
                  <a:extLst>
                    <a:ext uri="{9D8B030D-6E8A-4147-A177-3AD203B41FA5}">
                      <a16:colId xmlns="" xmlns:a16="http://schemas.microsoft.com/office/drawing/2014/main" val="20001"/>
                    </a:ext>
                  </a:extLst>
                </a:gridCol>
              </a:tblGrid>
              <a:tr h="380737">
                <a:tc>
                  <a:txBody>
                    <a:bodyPr/>
                    <a:lstStyle/>
                    <a:p>
                      <a:pPr algn="just">
                        <a:lnSpc>
                          <a:spcPct val="100000"/>
                        </a:lnSpc>
                        <a:spcAft>
                          <a:spcPts val="0"/>
                        </a:spcAft>
                      </a:pPr>
                      <a:r>
                        <a:rPr lang="en-US" sz="1600" kern="100" dirty="0">
                          <a:solidFill>
                            <a:schemeClr val="tx1"/>
                          </a:solidFill>
                          <a:effectLst/>
                          <a:latin typeface="Times New Roman" panose="02020603050405020304" pitchFamily="18" charset="0"/>
                          <a:cs typeface="Times New Roman" panose="02020603050405020304" pitchFamily="18" charset="0"/>
                        </a:rPr>
                        <a:t>Output Beam Power [kW]</a:t>
                      </a:r>
                      <a:endParaRPr lang="zh-CN" sz="160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marL="0" algn="just" defTabSz="914400" rtl="0" eaLnBrk="1" latinLnBrk="0" hangingPunct="1">
                        <a:lnSpc>
                          <a:spcPct val="100000"/>
                        </a:lnSpc>
                        <a:spcAft>
                          <a:spcPts val="0"/>
                        </a:spcAft>
                      </a:pPr>
                      <a:r>
                        <a:rPr lang="en-US" sz="1600" b="0" kern="100" dirty="0">
                          <a:solidFill>
                            <a:schemeClr val="tx1"/>
                          </a:solidFill>
                          <a:effectLst/>
                          <a:latin typeface="Times New Roman" panose="02020603050405020304" pitchFamily="18" charset="0"/>
                          <a:cs typeface="Times New Roman" panose="02020603050405020304" pitchFamily="18" charset="0"/>
                        </a:rPr>
                        <a:t>100</a:t>
                      </a:r>
                      <a:endParaRPr lang="zh-CN" altLang="en-US" sz="1600" b="0" kern="100" dirty="0">
                        <a:solidFill>
                          <a:schemeClr val="tx1"/>
                        </a:solidFill>
                        <a:effectLst/>
                        <a:latin typeface="Times New Roman" panose="02020603050405020304" pitchFamily="18" charset="0"/>
                        <a:ea typeface="+mn-ea"/>
                        <a:cs typeface="Times New Roman" panose="02020603050405020304" pitchFamily="18" charset="0"/>
                      </a:endParaRPr>
                    </a:p>
                  </a:txBody>
                  <a:tcPr marL="68580" marR="68580" marT="0" marB="0"/>
                </a:tc>
                <a:extLst>
                  <a:ext uri="{0D108BD9-81ED-4DB2-BD59-A6C34878D82A}">
                    <a16:rowId xmlns="" xmlns:a16="http://schemas.microsoft.com/office/drawing/2014/main" val="10000"/>
                  </a:ext>
                </a:extLst>
              </a:tr>
              <a:tr h="380737">
                <a:tc>
                  <a:txBody>
                    <a:bodyPr/>
                    <a:lstStyle/>
                    <a:p>
                      <a:pPr algn="just">
                        <a:lnSpc>
                          <a:spcPct val="100000"/>
                        </a:lnSpc>
                        <a:spcAft>
                          <a:spcPts val="0"/>
                        </a:spcAft>
                      </a:pPr>
                      <a:r>
                        <a:rPr lang="en-US" sz="1600" kern="100" dirty="0">
                          <a:solidFill>
                            <a:schemeClr val="tx1"/>
                          </a:solidFill>
                          <a:effectLst/>
                          <a:latin typeface="Times New Roman" panose="02020603050405020304" pitchFamily="18" charset="0"/>
                          <a:cs typeface="Times New Roman" panose="02020603050405020304" pitchFamily="18" charset="0"/>
                        </a:rPr>
                        <a:t>Injection Energy [MeV]</a:t>
                      </a:r>
                      <a:endParaRPr lang="zh-CN" sz="160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just">
                        <a:lnSpc>
                          <a:spcPct val="100000"/>
                        </a:lnSpc>
                        <a:spcAft>
                          <a:spcPts val="0"/>
                        </a:spcAft>
                      </a:pPr>
                      <a:r>
                        <a:rPr lang="en-US" sz="1600" b="0" kern="100" dirty="0">
                          <a:solidFill>
                            <a:schemeClr val="tx1"/>
                          </a:solidFill>
                          <a:effectLst/>
                          <a:latin typeface="Times New Roman" panose="02020603050405020304" pitchFamily="18" charset="0"/>
                          <a:cs typeface="Times New Roman" panose="02020603050405020304" pitchFamily="18" charset="0"/>
                        </a:rPr>
                        <a:t>80</a:t>
                      </a:r>
                      <a:endParaRPr lang="zh-CN" sz="1600" b="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 xmlns:a16="http://schemas.microsoft.com/office/drawing/2014/main" val="10001"/>
                  </a:ext>
                </a:extLst>
              </a:tr>
              <a:tr h="380737">
                <a:tc>
                  <a:txBody>
                    <a:bodyPr/>
                    <a:lstStyle/>
                    <a:p>
                      <a:pPr algn="just">
                        <a:lnSpc>
                          <a:spcPct val="100000"/>
                        </a:lnSpc>
                        <a:spcAft>
                          <a:spcPts val="0"/>
                        </a:spcAft>
                      </a:pPr>
                      <a:r>
                        <a:rPr lang="en-US" sz="1600" kern="100" dirty="0">
                          <a:solidFill>
                            <a:schemeClr val="tx1"/>
                          </a:solidFill>
                          <a:effectLst/>
                          <a:latin typeface="Times New Roman" panose="02020603050405020304" pitchFamily="18" charset="0"/>
                          <a:cs typeface="Times New Roman" panose="02020603050405020304" pitchFamily="18" charset="0"/>
                        </a:rPr>
                        <a:t>E</a:t>
                      </a:r>
                      <a:r>
                        <a:rPr lang="en-US" altLang="zh-CN" sz="1600" kern="100" dirty="0">
                          <a:solidFill>
                            <a:schemeClr val="tx1"/>
                          </a:solidFill>
                          <a:effectLst/>
                          <a:latin typeface="Times New Roman" panose="02020603050405020304" pitchFamily="18" charset="0"/>
                          <a:cs typeface="Times New Roman" panose="02020603050405020304" pitchFamily="18" charset="0"/>
                        </a:rPr>
                        <a:t>xtraction</a:t>
                      </a:r>
                      <a:r>
                        <a:rPr lang="en-US" sz="1600" kern="100" dirty="0">
                          <a:solidFill>
                            <a:schemeClr val="tx1"/>
                          </a:solidFill>
                          <a:effectLst/>
                          <a:latin typeface="Times New Roman" panose="02020603050405020304" pitchFamily="18" charset="0"/>
                          <a:cs typeface="Times New Roman" panose="02020603050405020304" pitchFamily="18" charset="0"/>
                        </a:rPr>
                        <a:t> Energy [GeV]</a:t>
                      </a:r>
                      <a:endParaRPr lang="zh-CN" sz="160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just">
                        <a:lnSpc>
                          <a:spcPct val="100000"/>
                        </a:lnSpc>
                        <a:spcAft>
                          <a:spcPts val="0"/>
                        </a:spcAft>
                      </a:pPr>
                      <a:r>
                        <a:rPr lang="en-US" sz="1600" b="0" kern="100" dirty="0">
                          <a:solidFill>
                            <a:schemeClr val="tx1"/>
                          </a:solidFill>
                          <a:effectLst/>
                          <a:latin typeface="Times New Roman" panose="02020603050405020304" pitchFamily="18" charset="0"/>
                          <a:cs typeface="Times New Roman" panose="02020603050405020304" pitchFamily="18" charset="0"/>
                        </a:rPr>
                        <a:t>1.6</a:t>
                      </a:r>
                      <a:endParaRPr lang="zh-CN" sz="1600" b="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 xmlns:a16="http://schemas.microsoft.com/office/drawing/2014/main" val="10002"/>
                  </a:ext>
                </a:extLst>
              </a:tr>
              <a:tr h="380737">
                <a:tc>
                  <a:txBody>
                    <a:bodyPr/>
                    <a:lstStyle/>
                    <a:p>
                      <a:pPr algn="just">
                        <a:lnSpc>
                          <a:spcPct val="100000"/>
                        </a:lnSpc>
                        <a:spcAft>
                          <a:spcPts val="0"/>
                        </a:spcAft>
                      </a:pPr>
                      <a:r>
                        <a:rPr lang="en-US" sz="1600" kern="0" dirty="0">
                          <a:solidFill>
                            <a:schemeClr val="tx1"/>
                          </a:solidFill>
                          <a:effectLst/>
                          <a:latin typeface="Times New Roman" panose="02020603050405020304" pitchFamily="18" charset="0"/>
                          <a:cs typeface="Times New Roman" panose="02020603050405020304" pitchFamily="18" charset="0"/>
                        </a:rPr>
                        <a:t>Pulse repetition rate [Hz]</a:t>
                      </a:r>
                      <a:endParaRPr lang="zh-CN" sz="160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just">
                        <a:lnSpc>
                          <a:spcPct val="100000"/>
                        </a:lnSpc>
                        <a:spcAft>
                          <a:spcPts val="0"/>
                        </a:spcAft>
                      </a:pPr>
                      <a:r>
                        <a:rPr lang="en-US" sz="1600" b="0" kern="100" dirty="0">
                          <a:solidFill>
                            <a:schemeClr val="tx1"/>
                          </a:solidFill>
                          <a:effectLst/>
                          <a:latin typeface="Times New Roman" panose="02020603050405020304" pitchFamily="18" charset="0"/>
                          <a:cs typeface="Times New Roman" panose="02020603050405020304" pitchFamily="18" charset="0"/>
                        </a:rPr>
                        <a:t>25</a:t>
                      </a:r>
                      <a:endParaRPr lang="zh-CN" sz="1600" b="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 xmlns:a16="http://schemas.microsoft.com/office/drawing/2014/main" val="10003"/>
                  </a:ext>
                </a:extLst>
              </a:tr>
              <a:tr h="380737">
                <a:tc>
                  <a:txBody>
                    <a:bodyPr/>
                    <a:lstStyle/>
                    <a:p>
                      <a:pPr algn="just">
                        <a:lnSpc>
                          <a:spcPct val="100000"/>
                        </a:lnSpc>
                        <a:spcAft>
                          <a:spcPts val="0"/>
                        </a:spcAft>
                      </a:pPr>
                      <a:r>
                        <a:rPr lang="en-US" sz="1600" kern="0" dirty="0">
                          <a:solidFill>
                            <a:schemeClr val="tx1"/>
                          </a:solidFill>
                          <a:effectLst/>
                          <a:latin typeface="Times New Roman" panose="02020603050405020304" pitchFamily="18" charset="0"/>
                          <a:cs typeface="Times New Roman" panose="02020603050405020304" pitchFamily="18" charset="0"/>
                        </a:rPr>
                        <a:t>Acceleration Time [ms]</a:t>
                      </a:r>
                      <a:endParaRPr lang="zh-CN" sz="160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just">
                        <a:lnSpc>
                          <a:spcPct val="100000"/>
                        </a:lnSpc>
                        <a:spcAft>
                          <a:spcPts val="0"/>
                        </a:spcAft>
                      </a:pPr>
                      <a:r>
                        <a:rPr lang="en-US" sz="1600" b="0" kern="100" dirty="0">
                          <a:solidFill>
                            <a:schemeClr val="tx1"/>
                          </a:solidFill>
                          <a:effectLst/>
                          <a:latin typeface="Times New Roman" panose="02020603050405020304" pitchFamily="18" charset="0"/>
                          <a:cs typeface="Times New Roman" panose="02020603050405020304" pitchFamily="18" charset="0"/>
                        </a:rPr>
                        <a:t>20</a:t>
                      </a:r>
                      <a:endParaRPr lang="zh-CN" sz="1600" b="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 xmlns:a16="http://schemas.microsoft.com/office/drawing/2014/main" val="10005"/>
                  </a:ext>
                </a:extLst>
              </a:tr>
              <a:tr h="380737">
                <a:tc>
                  <a:txBody>
                    <a:bodyPr/>
                    <a:lstStyle/>
                    <a:p>
                      <a:pPr algn="just">
                        <a:lnSpc>
                          <a:spcPct val="100000"/>
                        </a:lnSpc>
                        <a:spcAft>
                          <a:spcPts val="0"/>
                        </a:spcAft>
                      </a:pPr>
                      <a:r>
                        <a:rPr lang="en-US" sz="1600" kern="0" dirty="0">
                          <a:solidFill>
                            <a:schemeClr val="tx1"/>
                          </a:solidFill>
                          <a:effectLst/>
                          <a:latin typeface="Times New Roman" panose="02020603050405020304" pitchFamily="18" charset="0"/>
                          <a:cs typeface="Times New Roman" panose="02020603050405020304" pitchFamily="18" charset="0"/>
                        </a:rPr>
                        <a:t>Circumference [m]</a:t>
                      </a:r>
                      <a:endParaRPr lang="zh-CN" sz="160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just">
                        <a:lnSpc>
                          <a:spcPct val="100000"/>
                        </a:lnSpc>
                        <a:spcAft>
                          <a:spcPts val="0"/>
                        </a:spcAft>
                      </a:pPr>
                      <a:r>
                        <a:rPr lang="en-US" sz="1600" b="0" kern="100" dirty="0">
                          <a:solidFill>
                            <a:schemeClr val="tx1"/>
                          </a:solidFill>
                          <a:effectLst/>
                          <a:latin typeface="Times New Roman" panose="02020603050405020304" pitchFamily="18" charset="0"/>
                          <a:cs typeface="Times New Roman" panose="02020603050405020304" pitchFamily="18" charset="0"/>
                        </a:rPr>
                        <a:t>227.92</a:t>
                      </a:r>
                      <a:endParaRPr lang="zh-CN" sz="1600" b="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 xmlns:a16="http://schemas.microsoft.com/office/drawing/2014/main" val="3718385806"/>
                  </a:ext>
                </a:extLst>
              </a:tr>
              <a:tr h="380737">
                <a:tc>
                  <a:txBody>
                    <a:bodyPr/>
                    <a:lstStyle/>
                    <a:p>
                      <a:pPr algn="just">
                        <a:lnSpc>
                          <a:spcPct val="100000"/>
                        </a:lnSpc>
                        <a:spcAft>
                          <a:spcPts val="0"/>
                        </a:spcAft>
                      </a:pPr>
                      <a:r>
                        <a:rPr lang="en-US" sz="1600" kern="0" dirty="0">
                          <a:solidFill>
                            <a:schemeClr val="tx1"/>
                          </a:solidFill>
                          <a:effectLst/>
                          <a:latin typeface="Times New Roman" panose="02020603050405020304" pitchFamily="18" charset="0"/>
                          <a:cs typeface="Times New Roman" panose="02020603050405020304" pitchFamily="18" charset="0"/>
                        </a:rPr>
                        <a:t>Number of dipoles</a:t>
                      </a:r>
                      <a:endParaRPr lang="zh-CN" sz="160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just">
                        <a:lnSpc>
                          <a:spcPct val="100000"/>
                        </a:lnSpc>
                        <a:spcAft>
                          <a:spcPts val="0"/>
                        </a:spcAft>
                      </a:pPr>
                      <a:r>
                        <a:rPr lang="en-US" sz="1600" b="0" kern="100" dirty="0">
                          <a:solidFill>
                            <a:schemeClr val="tx1"/>
                          </a:solidFill>
                          <a:effectLst/>
                          <a:latin typeface="Times New Roman" panose="02020603050405020304" pitchFamily="18" charset="0"/>
                          <a:cs typeface="Times New Roman" panose="02020603050405020304" pitchFamily="18" charset="0"/>
                        </a:rPr>
                        <a:t>24</a:t>
                      </a:r>
                      <a:endParaRPr lang="zh-CN" sz="1600" b="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 xmlns:a16="http://schemas.microsoft.com/office/drawing/2014/main" val="613705387"/>
                  </a:ext>
                </a:extLst>
              </a:tr>
              <a:tr h="380737">
                <a:tc>
                  <a:txBody>
                    <a:bodyPr/>
                    <a:lstStyle/>
                    <a:p>
                      <a:pPr algn="just">
                        <a:lnSpc>
                          <a:spcPct val="100000"/>
                        </a:lnSpc>
                        <a:spcAft>
                          <a:spcPts val="0"/>
                        </a:spcAft>
                      </a:pPr>
                      <a:r>
                        <a:rPr lang="en-US" sz="1600" kern="0" dirty="0">
                          <a:solidFill>
                            <a:schemeClr val="tx1"/>
                          </a:solidFill>
                          <a:effectLst/>
                          <a:latin typeface="Times New Roman" panose="02020603050405020304" pitchFamily="18" charset="0"/>
                          <a:cs typeface="Times New Roman" panose="02020603050405020304" pitchFamily="18" charset="0"/>
                        </a:rPr>
                        <a:t>Number of quadrupoles</a:t>
                      </a:r>
                      <a:endParaRPr lang="zh-CN" sz="160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just">
                        <a:lnSpc>
                          <a:spcPct val="100000"/>
                        </a:lnSpc>
                        <a:spcAft>
                          <a:spcPts val="0"/>
                        </a:spcAft>
                      </a:pPr>
                      <a:r>
                        <a:rPr lang="en-US" sz="1600" b="0" kern="100" dirty="0">
                          <a:solidFill>
                            <a:schemeClr val="tx1"/>
                          </a:solidFill>
                          <a:effectLst/>
                          <a:latin typeface="Times New Roman" panose="02020603050405020304" pitchFamily="18" charset="0"/>
                          <a:cs typeface="Times New Roman" panose="02020603050405020304" pitchFamily="18" charset="0"/>
                        </a:rPr>
                        <a:t>48</a:t>
                      </a:r>
                      <a:endParaRPr lang="zh-CN" sz="1600" b="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 xmlns:a16="http://schemas.microsoft.com/office/drawing/2014/main" val="2568058085"/>
                  </a:ext>
                </a:extLst>
              </a:tr>
              <a:tr h="380737">
                <a:tc>
                  <a:txBody>
                    <a:bodyPr/>
                    <a:lstStyle/>
                    <a:p>
                      <a:pPr algn="just">
                        <a:lnSpc>
                          <a:spcPct val="100000"/>
                        </a:lnSpc>
                        <a:spcAft>
                          <a:spcPts val="0"/>
                        </a:spcAft>
                      </a:pPr>
                      <a:r>
                        <a:rPr lang="en-US" sz="1600" kern="0" dirty="0">
                          <a:solidFill>
                            <a:schemeClr val="tx1"/>
                          </a:solidFill>
                          <a:effectLst/>
                          <a:latin typeface="Times New Roman" panose="02020603050405020304" pitchFamily="18" charset="0"/>
                          <a:cs typeface="Times New Roman" panose="02020603050405020304" pitchFamily="18" charset="0"/>
                        </a:rPr>
                        <a:t>Lattice Structure</a:t>
                      </a:r>
                      <a:endParaRPr lang="zh-CN" sz="160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just">
                        <a:lnSpc>
                          <a:spcPct val="100000"/>
                        </a:lnSpc>
                        <a:spcAft>
                          <a:spcPts val="0"/>
                        </a:spcAft>
                      </a:pPr>
                      <a:r>
                        <a:rPr lang="en-US" sz="1600" b="0" kern="100" dirty="0">
                          <a:solidFill>
                            <a:schemeClr val="tx1"/>
                          </a:solidFill>
                          <a:effectLst/>
                          <a:latin typeface="Times New Roman" panose="02020603050405020304" pitchFamily="18" charset="0"/>
                          <a:cs typeface="Times New Roman" panose="02020603050405020304" pitchFamily="18" charset="0"/>
                        </a:rPr>
                        <a:t>Triplet</a:t>
                      </a:r>
                      <a:endParaRPr lang="zh-CN" sz="1600" b="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 xmlns:a16="http://schemas.microsoft.com/office/drawing/2014/main" val="3791903403"/>
                  </a:ext>
                </a:extLst>
              </a:tr>
              <a:tr h="380737">
                <a:tc>
                  <a:txBody>
                    <a:bodyPr/>
                    <a:lstStyle/>
                    <a:p>
                      <a:pPr algn="just">
                        <a:lnSpc>
                          <a:spcPct val="100000"/>
                        </a:lnSpc>
                        <a:spcAft>
                          <a:spcPts val="0"/>
                        </a:spcAft>
                      </a:pPr>
                      <a:r>
                        <a:rPr lang="en-US" sz="1600" kern="0" dirty="0">
                          <a:solidFill>
                            <a:schemeClr val="tx1"/>
                          </a:solidFill>
                          <a:effectLst/>
                          <a:latin typeface="Times New Roman" panose="02020603050405020304" pitchFamily="18" charset="0"/>
                          <a:cs typeface="Times New Roman" panose="02020603050405020304" pitchFamily="18" charset="0"/>
                        </a:rPr>
                        <a:t>Nominal Betatron Tune (H/V)</a:t>
                      </a:r>
                      <a:endParaRPr lang="zh-CN" sz="160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just">
                        <a:lnSpc>
                          <a:spcPct val="100000"/>
                        </a:lnSpc>
                        <a:spcAft>
                          <a:spcPts val="0"/>
                        </a:spcAft>
                      </a:pPr>
                      <a:r>
                        <a:rPr lang="en-US" sz="1600" b="0" kern="100" dirty="0">
                          <a:solidFill>
                            <a:schemeClr val="tx1"/>
                          </a:solidFill>
                          <a:effectLst/>
                          <a:latin typeface="Times New Roman" panose="02020603050405020304" pitchFamily="18" charset="0"/>
                          <a:cs typeface="Times New Roman" panose="02020603050405020304" pitchFamily="18" charset="0"/>
                        </a:rPr>
                        <a:t>(4.86, 4.78)</a:t>
                      </a:r>
                      <a:endParaRPr lang="zh-CN" sz="1600" b="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 xmlns:a16="http://schemas.microsoft.com/office/drawing/2014/main" val="3325167434"/>
                  </a:ext>
                </a:extLst>
              </a:tr>
              <a:tr h="380737">
                <a:tc>
                  <a:txBody>
                    <a:bodyPr/>
                    <a:lstStyle/>
                    <a:p>
                      <a:pPr algn="just">
                        <a:lnSpc>
                          <a:spcPct val="100000"/>
                        </a:lnSpc>
                        <a:spcAft>
                          <a:spcPts val="0"/>
                        </a:spcAft>
                      </a:pPr>
                      <a:r>
                        <a:rPr lang="en-US" sz="1600" kern="0" dirty="0">
                          <a:solidFill>
                            <a:schemeClr val="tx1"/>
                          </a:solidFill>
                          <a:effectLst/>
                          <a:latin typeface="Times New Roman" panose="02020603050405020304" pitchFamily="18" charset="0"/>
                          <a:cs typeface="Times New Roman" panose="02020603050405020304" pitchFamily="18" charset="0"/>
                        </a:rPr>
                        <a:t>Natural Chromaticity</a:t>
                      </a:r>
                      <a:endParaRPr lang="zh-CN" sz="160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just">
                        <a:lnSpc>
                          <a:spcPct val="100000"/>
                        </a:lnSpc>
                        <a:spcAft>
                          <a:spcPts val="0"/>
                        </a:spcAft>
                      </a:pPr>
                      <a:r>
                        <a:rPr lang="en-US" sz="1600" b="0" kern="100" dirty="0">
                          <a:solidFill>
                            <a:schemeClr val="tx1"/>
                          </a:solidFill>
                          <a:effectLst/>
                          <a:latin typeface="Times New Roman" panose="02020603050405020304" pitchFamily="18" charset="0"/>
                          <a:cs typeface="Times New Roman" panose="02020603050405020304" pitchFamily="18" charset="0"/>
                        </a:rPr>
                        <a:t>-4.0/-8.2</a:t>
                      </a:r>
                      <a:endParaRPr lang="zh-CN" sz="1600" b="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 xmlns:a16="http://schemas.microsoft.com/office/drawing/2014/main" val="3209228689"/>
                  </a:ext>
                </a:extLst>
              </a:tr>
              <a:tr h="380737">
                <a:tc>
                  <a:txBody>
                    <a:bodyPr/>
                    <a:lstStyle/>
                    <a:p>
                      <a:pPr algn="just">
                        <a:lnSpc>
                          <a:spcPct val="100000"/>
                        </a:lnSpc>
                        <a:spcAft>
                          <a:spcPts val="0"/>
                        </a:spcAft>
                      </a:pPr>
                      <a:r>
                        <a:rPr lang="en-US" sz="1600" kern="0" dirty="0">
                          <a:solidFill>
                            <a:schemeClr val="tx1"/>
                          </a:solidFill>
                          <a:effectLst/>
                          <a:latin typeface="Times New Roman" panose="02020603050405020304" pitchFamily="18" charset="0"/>
                          <a:cs typeface="Times New Roman" panose="02020603050405020304" pitchFamily="18" charset="0"/>
                        </a:rPr>
                        <a:t>Ring Acceptance [</a:t>
                      </a:r>
                      <a:r>
                        <a:rPr lang="en-US" sz="1600" kern="0" dirty="0" err="1">
                          <a:solidFill>
                            <a:schemeClr val="tx1"/>
                          </a:solidFill>
                          <a:effectLst/>
                          <a:latin typeface="Symbol" panose="05050102010706020507" pitchFamily="18" charset="2"/>
                          <a:cs typeface="Times New Roman" panose="02020603050405020304" pitchFamily="18" charset="0"/>
                        </a:rPr>
                        <a:t>p</a:t>
                      </a:r>
                      <a:r>
                        <a:rPr lang="en-US" sz="1600" kern="0" dirty="0" err="1">
                          <a:solidFill>
                            <a:schemeClr val="tx1"/>
                          </a:solidFill>
                          <a:effectLst/>
                          <a:latin typeface="Times New Roman"/>
                          <a:cs typeface="Times New Roman"/>
                        </a:rPr>
                        <a:t>‧</a:t>
                      </a:r>
                      <a:r>
                        <a:rPr lang="en-US" sz="1600" kern="0" dirty="0" err="1">
                          <a:solidFill>
                            <a:schemeClr val="tx1"/>
                          </a:solidFill>
                          <a:effectLst/>
                          <a:latin typeface="Times New Roman" panose="02020603050405020304" pitchFamily="18" charset="0"/>
                          <a:cs typeface="Times New Roman" panose="02020603050405020304" pitchFamily="18" charset="0"/>
                        </a:rPr>
                        <a:t>mm‧mrad</a:t>
                      </a:r>
                      <a:r>
                        <a:rPr lang="en-US" sz="1600" kern="0" dirty="0">
                          <a:solidFill>
                            <a:schemeClr val="tx1"/>
                          </a:solidFill>
                          <a:effectLst/>
                          <a:latin typeface="Times New Roman" panose="02020603050405020304" pitchFamily="18" charset="0"/>
                          <a:cs typeface="Times New Roman" panose="02020603050405020304" pitchFamily="18" charset="0"/>
                        </a:rPr>
                        <a:t>]</a:t>
                      </a:r>
                      <a:endParaRPr lang="zh-CN" sz="160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just">
                        <a:lnSpc>
                          <a:spcPct val="100000"/>
                        </a:lnSpc>
                        <a:spcAft>
                          <a:spcPts val="0"/>
                        </a:spcAft>
                      </a:pPr>
                      <a:r>
                        <a:rPr lang="en-US" sz="1600" b="0" kern="100" dirty="0">
                          <a:solidFill>
                            <a:schemeClr val="tx1"/>
                          </a:solidFill>
                          <a:effectLst/>
                          <a:latin typeface="Times New Roman" panose="02020603050405020304" pitchFamily="18" charset="0"/>
                          <a:cs typeface="Times New Roman" panose="02020603050405020304" pitchFamily="18" charset="0"/>
                        </a:rPr>
                        <a:t>540</a:t>
                      </a:r>
                      <a:endParaRPr lang="zh-CN" sz="1600" b="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 xmlns:a16="http://schemas.microsoft.com/office/drawing/2014/main" val="1308528231"/>
                  </a:ext>
                </a:extLst>
              </a:tr>
              <a:tr h="298452">
                <a:tc>
                  <a:txBody>
                    <a:bodyPr/>
                    <a:lstStyle/>
                    <a:p>
                      <a:pPr algn="just">
                        <a:lnSpc>
                          <a:spcPct val="100000"/>
                        </a:lnSpc>
                        <a:spcAft>
                          <a:spcPts val="0"/>
                        </a:spcAft>
                      </a:pPr>
                      <a:r>
                        <a:rPr lang="en-US" sz="1600" kern="0" dirty="0">
                          <a:solidFill>
                            <a:schemeClr val="tx1"/>
                          </a:solidFill>
                          <a:effectLst/>
                          <a:latin typeface="Times New Roman" panose="02020603050405020304" pitchFamily="18" charset="0"/>
                          <a:cs typeface="Times New Roman" panose="02020603050405020304" pitchFamily="18" charset="0"/>
                        </a:rPr>
                        <a:t>Harmonic Number</a:t>
                      </a:r>
                      <a:endParaRPr lang="zh-CN" sz="160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just">
                        <a:lnSpc>
                          <a:spcPct val="100000"/>
                        </a:lnSpc>
                        <a:spcAft>
                          <a:spcPts val="0"/>
                        </a:spcAft>
                      </a:pPr>
                      <a:r>
                        <a:rPr lang="en-US" sz="1600" b="0" kern="100" dirty="0">
                          <a:solidFill>
                            <a:schemeClr val="tx1"/>
                          </a:solidFill>
                          <a:effectLst/>
                          <a:latin typeface="Times New Roman" panose="02020603050405020304" pitchFamily="18" charset="0"/>
                          <a:cs typeface="Times New Roman" panose="02020603050405020304" pitchFamily="18" charset="0"/>
                        </a:rPr>
                        <a:t>2</a:t>
                      </a:r>
                      <a:endParaRPr lang="zh-CN" sz="1600" b="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 xmlns:a16="http://schemas.microsoft.com/office/drawing/2014/main" val="2251065161"/>
                  </a:ext>
                </a:extLst>
              </a:tr>
              <a:tr h="380737">
                <a:tc>
                  <a:txBody>
                    <a:bodyPr/>
                    <a:lstStyle/>
                    <a:p>
                      <a:pPr algn="just">
                        <a:lnSpc>
                          <a:spcPct val="100000"/>
                        </a:lnSpc>
                        <a:spcAft>
                          <a:spcPts val="0"/>
                        </a:spcAft>
                      </a:pPr>
                      <a:r>
                        <a:rPr lang="en-US" sz="1600" kern="0" dirty="0">
                          <a:solidFill>
                            <a:schemeClr val="tx1"/>
                          </a:solidFill>
                          <a:effectLst/>
                          <a:latin typeface="Times New Roman" panose="02020603050405020304" pitchFamily="18" charset="0"/>
                          <a:cs typeface="Times New Roman" panose="02020603050405020304" pitchFamily="18" charset="0"/>
                        </a:rPr>
                        <a:t>Number of Particles per Pulse</a:t>
                      </a:r>
                      <a:endParaRPr lang="zh-CN" sz="160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just">
                        <a:lnSpc>
                          <a:spcPct val="100000"/>
                        </a:lnSpc>
                        <a:spcAft>
                          <a:spcPts val="0"/>
                        </a:spcAft>
                      </a:pPr>
                      <a:r>
                        <a:rPr lang="en-US" sz="1600" b="0" kern="100" dirty="0">
                          <a:solidFill>
                            <a:schemeClr val="tx1"/>
                          </a:solidFill>
                          <a:effectLst/>
                          <a:latin typeface="Times New Roman" panose="02020603050405020304" pitchFamily="18" charset="0"/>
                          <a:cs typeface="Times New Roman" panose="02020603050405020304" pitchFamily="18" charset="0"/>
                        </a:rPr>
                        <a:t>1.56×10</a:t>
                      </a:r>
                      <a:r>
                        <a:rPr lang="en-US" sz="1600" b="0" kern="100" baseline="30000" dirty="0">
                          <a:solidFill>
                            <a:schemeClr val="tx1"/>
                          </a:solidFill>
                          <a:effectLst/>
                          <a:latin typeface="Times New Roman" panose="02020603050405020304" pitchFamily="18" charset="0"/>
                          <a:cs typeface="Times New Roman" panose="02020603050405020304" pitchFamily="18" charset="0"/>
                        </a:rPr>
                        <a:t>13</a:t>
                      </a:r>
                      <a:endParaRPr lang="zh-CN" sz="1600" b="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 xmlns:a16="http://schemas.microsoft.com/office/drawing/2014/main" val="50074322"/>
                  </a:ext>
                </a:extLst>
              </a:tr>
              <a:tr h="380737">
                <a:tc>
                  <a:txBody>
                    <a:bodyPr/>
                    <a:lstStyle/>
                    <a:p>
                      <a:pPr algn="just">
                        <a:lnSpc>
                          <a:spcPct val="100000"/>
                        </a:lnSpc>
                        <a:spcAft>
                          <a:spcPts val="0"/>
                        </a:spcAft>
                      </a:pPr>
                      <a:r>
                        <a:rPr lang="en-US" sz="1600" kern="0" dirty="0">
                          <a:solidFill>
                            <a:schemeClr val="tx1"/>
                          </a:solidFill>
                          <a:effectLst/>
                          <a:latin typeface="Times New Roman" panose="02020603050405020304" pitchFamily="18" charset="0"/>
                          <a:cs typeface="Times New Roman" panose="02020603050405020304" pitchFamily="18" charset="0"/>
                        </a:rPr>
                        <a:t>Space-Chare Tune Shift</a:t>
                      </a:r>
                      <a:endParaRPr lang="zh-CN" sz="160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just">
                        <a:lnSpc>
                          <a:spcPct val="100000"/>
                        </a:lnSpc>
                        <a:spcAft>
                          <a:spcPts val="0"/>
                        </a:spcAft>
                      </a:pPr>
                      <a:r>
                        <a:rPr lang="en-US" sz="1600" b="0" kern="100" dirty="0">
                          <a:solidFill>
                            <a:schemeClr val="tx1"/>
                          </a:solidFill>
                          <a:effectLst/>
                          <a:latin typeface="Times New Roman" panose="02020603050405020304" pitchFamily="18" charset="0"/>
                          <a:cs typeface="Times New Roman" panose="02020603050405020304" pitchFamily="18" charset="0"/>
                        </a:rPr>
                        <a:t>-0.28</a:t>
                      </a:r>
                      <a:endParaRPr lang="zh-CN" sz="1600" b="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 xmlns:a16="http://schemas.microsoft.com/office/drawing/2014/main" val="470122560"/>
                  </a:ext>
                </a:extLst>
              </a:tr>
            </a:tbl>
          </a:graphicData>
        </a:graphic>
      </p:graphicFrame>
      <p:pic>
        <p:nvPicPr>
          <p:cNvPr id="23" name="图片 22">
            <a:extLst>
              <a:ext uri="{FF2B5EF4-FFF2-40B4-BE49-F238E27FC236}">
                <a16:creationId xmlns="" xmlns:a16="http://schemas.microsoft.com/office/drawing/2014/main" id="{962467EF-336D-4AEF-BCE6-5D95136AB293}"/>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34905" y="952391"/>
            <a:ext cx="2848603" cy="2628308"/>
          </a:xfrm>
          <a:prstGeom prst="rect">
            <a:avLst/>
          </a:prstGeom>
          <a:noFill/>
          <a:ln>
            <a:noFill/>
          </a:ln>
        </p:spPr>
      </p:pic>
      <p:pic>
        <p:nvPicPr>
          <p:cNvPr id="24" name="图片 23">
            <a:extLst>
              <a:ext uri="{FF2B5EF4-FFF2-40B4-BE49-F238E27FC236}">
                <a16:creationId xmlns="" xmlns:a16="http://schemas.microsoft.com/office/drawing/2014/main" id="{F2850D29-A11B-41D9-81F0-D7E81C8C0451}"/>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358610" y="4256168"/>
            <a:ext cx="2738797" cy="2491473"/>
          </a:xfrm>
          <a:prstGeom prst="rect">
            <a:avLst/>
          </a:prstGeom>
          <a:noFill/>
          <a:ln>
            <a:noFill/>
          </a:ln>
        </p:spPr>
      </p:pic>
      <p:sp>
        <p:nvSpPr>
          <p:cNvPr id="26" name="矩形 25">
            <a:extLst>
              <a:ext uri="{FF2B5EF4-FFF2-40B4-BE49-F238E27FC236}">
                <a16:creationId xmlns="" xmlns:a16="http://schemas.microsoft.com/office/drawing/2014/main" id="{7AC41D45-394A-4AB7-A8D6-58E3AE0E2A6E}"/>
              </a:ext>
            </a:extLst>
          </p:cNvPr>
          <p:cNvSpPr/>
          <p:nvPr/>
        </p:nvSpPr>
        <p:spPr>
          <a:xfrm>
            <a:off x="6241927" y="3719671"/>
            <a:ext cx="1709757" cy="338550"/>
          </a:xfrm>
          <a:prstGeom prst="rect">
            <a:avLst/>
          </a:prstGeom>
        </p:spPr>
        <p:txBody>
          <a:bodyPr wrap="none" lIns="121917" tIns="60958" rIns="121917" bIns="60958">
            <a:spAutoFit/>
          </a:bodyPr>
          <a:lstStyle/>
          <a:p>
            <a:r>
              <a:rPr lang="en-GB" altLang="zh-CN" sz="1400" dirty="0">
                <a:cs typeface="Times New Roman" panose="02020603050405020304" pitchFamily="18" charset="0"/>
              </a:rPr>
              <a:t>Layout of the RCS</a:t>
            </a:r>
            <a:endParaRPr lang="zh-CN" altLang="en-US" sz="1400" dirty="0"/>
          </a:p>
        </p:txBody>
      </p:sp>
      <p:pic>
        <p:nvPicPr>
          <p:cNvPr id="27" name="图片 26">
            <a:extLst>
              <a:ext uri="{FF2B5EF4-FFF2-40B4-BE49-F238E27FC236}">
                <a16:creationId xmlns="" xmlns:a16="http://schemas.microsoft.com/office/drawing/2014/main" id="{7415DB1B-4F2B-4FC9-93E7-445845EE20D4}"/>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75594" y="4229282"/>
            <a:ext cx="3809549" cy="2463099"/>
          </a:xfrm>
          <a:prstGeom prst="rect">
            <a:avLst/>
          </a:prstGeom>
          <a:noFill/>
          <a:ln>
            <a:noFill/>
          </a:ln>
        </p:spPr>
      </p:pic>
      <p:sp>
        <p:nvSpPr>
          <p:cNvPr id="29" name="矩形 28">
            <a:extLst>
              <a:ext uri="{FF2B5EF4-FFF2-40B4-BE49-F238E27FC236}">
                <a16:creationId xmlns="" xmlns:a16="http://schemas.microsoft.com/office/drawing/2014/main" id="{7AC41D45-394A-4AB7-A8D6-58E3AE0E2A6E}"/>
              </a:ext>
            </a:extLst>
          </p:cNvPr>
          <p:cNvSpPr/>
          <p:nvPr/>
        </p:nvSpPr>
        <p:spPr>
          <a:xfrm>
            <a:off x="8818018" y="3751760"/>
            <a:ext cx="3224210" cy="338550"/>
          </a:xfrm>
          <a:prstGeom prst="rect">
            <a:avLst/>
          </a:prstGeom>
        </p:spPr>
        <p:txBody>
          <a:bodyPr wrap="none" lIns="121917" tIns="60958" rIns="121917" bIns="60958">
            <a:spAutoFit/>
          </a:bodyPr>
          <a:lstStyle/>
          <a:p>
            <a:r>
              <a:rPr lang="en-US" altLang="zh-CN" sz="1400" dirty="0">
                <a:cs typeface="Times New Roman" panose="02020603050405020304" pitchFamily="18" charset="0"/>
              </a:rPr>
              <a:t>Optical parameters of a super-periodicity</a:t>
            </a:r>
            <a:endParaRPr lang="zh-CN" altLang="en-US" sz="1400" dirty="0"/>
          </a:p>
        </p:txBody>
      </p:sp>
      <p:pic>
        <p:nvPicPr>
          <p:cNvPr id="3" name="图片 2"/>
          <p:cNvPicPr>
            <a:picLocks noChangeAspect="1"/>
          </p:cNvPicPr>
          <p:nvPr/>
        </p:nvPicPr>
        <p:blipFill>
          <a:blip r:embed="rId5" cstate="print"/>
          <a:stretch>
            <a:fillRect/>
          </a:stretch>
        </p:blipFill>
        <p:spPr>
          <a:xfrm>
            <a:off x="8536810" y="945806"/>
            <a:ext cx="3560597" cy="2721820"/>
          </a:xfrm>
          <a:prstGeom prst="rect">
            <a:avLst/>
          </a:prstGeom>
        </p:spPr>
      </p:pic>
    </p:spTree>
    <p:extLst>
      <p:ext uri="{BB962C8B-B14F-4D97-AF65-F5344CB8AC3E}">
        <p14:creationId xmlns:p14="http://schemas.microsoft.com/office/powerpoint/2010/main" val="401827632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CE1E2F5C-D5D4-41EC-9D30-D76B6F2E1DB7}"/>
              </a:ext>
            </a:extLst>
          </p:cNvPr>
          <p:cNvSpPr>
            <a:spLocks noGrp="1"/>
          </p:cNvSpPr>
          <p:nvPr>
            <p:ph type="title"/>
          </p:nvPr>
        </p:nvSpPr>
        <p:spPr>
          <a:xfrm>
            <a:off x="632315" y="142633"/>
            <a:ext cx="8220739" cy="615635"/>
          </a:xfrm>
        </p:spPr>
        <p:txBody>
          <a:bodyPr>
            <a:normAutofit/>
          </a:bodyPr>
          <a:lstStyle/>
          <a:p>
            <a:r>
              <a:rPr lang="en-US" altLang="zh-CN" sz="2800" dirty="0"/>
              <a:t>1. Low-intensity beam commissioning </a:t>
            </a:r>
            <a:endParaRPr sz="2800" dirty="0"/>
          </a:p>
        </p:txBody>
      </p:sp>
      <p:sp>
        <p:nvSpPr>
          <p:cNvPr id="10" name="文本框 9"/>
          <p:cNvSpPr txBox="1"/>
          <p:nvPr/>
        </p:nvSpPr>
        <p:spPr>
          <a:xfrm>
            <a:off x="-6345" y="981561"/>
            <a:ext cx="4172989" cy="1172629"/>
          </a:xfrm>
          <a:prstGeom prst="rect">
            <a:avLst/>
          </a:prstGeom>
          <a:noFill/>
        </p:spPr>
        <p:txBody>
          <a:bodyPr wrap="square" rtlCol="0">
            <a:spAutoFit/>
          </a:bodyPr>
          <a:lstStyle/>
          <a:p>
            <a:pPr marL="342891" indent="-342891" algn="just">
              <a:lnSpc>
                <a:spcPct val="130000"/>
              </a:lnSpc>
              <a:buFont typeface="Wingdings" panose="05000000000000000000" pitchFamily="2" charset="2"/>
              <a:buChar char="Ø"/>
            </a:pPr>
            <a:r>
              <a:rPr lang="en-US" altLang="zh-CN" dirty="0">
                <a:latin typeface="Times New Roman" panose="02020603050405020304" pitchFamily="18" charset="0"/>
                <a:cs typeface="Times New Roman" panose="02020603050405020304" pitchFamily="18" charset="0"/>
              </a:rPr>
              <a:t>The </a:t>
            </a:r>
            <a:r>
              <a:rPr lang="en-GB" altLang="zh-CN" dirty="0">
                <a:latin typeface="Times New Roman" panose="02020603050405020304" pitchFamily="18" charset="0"/>
                <a:cs typeface="Times New Roman" panose="02020603050405020304" pitchFamily="18" charset="0"/>
              </a:rPr>
              <a:t>measured tunes were 4.855/4.783 in </a:t>
            </a:r>
            <a:r>
              <a:rPr lang="en-US" altLang="zh-CN" dirty="0">
                <a:latin typeface="Times New Roman" panose="02020603050405020304" pitchFamily="18" charset="0"/>
                <a:cs typeface="Times New Roman" panose="02020603050405020304" pitchFamily="18" charset="0"/>
              </a:rPr>
              <a:t>the DC mode,</a:t>
            </a:r>
            <a:r>
              <a:rPr lang="en-GB" altLang="zh-CN" dirty="0">
                <a:latin typeface="Times New Roman" panose="02020603050405020304" pitchFamily="18" charset="0"/>
                <a:cs typeface="Times New Roman" panose="02020603050405020304" pitchFamily="18" charset="0"/>
              </a:rPr>
              <a:t> which were very close to the nominal value of 4.860/4.780</a:t>
            </a:r>
            <a:endParaRPr lang="zh-CN" altLang="en-US" dirty="0">
              <a:latin typeface="Times New Roman" panose="02020603050405020304" pitchFamily="18" charset="0"/>
              <a:cs typeface="Times New Roman" panose="02020603050405020304" pitchFamily="18" charset="0"/>
            </a:endParaRPr>
          </a:p>
        </p:txBody>
      </p:sp>
      <p:pic>
        <p:nvPicPr>
          <p:cNvPr id="11" name="图片 10"/>
          <p:cNvPicPr/>
          <p:nvPr/>
        </p:nvPicPr>
        <p:blipFill>
          <a:blip r:embed="rId2" cstate="print">
            <a:extLst>
              <a:ext uri="{28A0092B-C50C-407E-A947-70E740481C1C}">
                <a14:useLocalDpi xmlns:a14="http://schemas.microsoft.com/office/drawing/2010/main" val="0"/>
              </a:ext>
            </a:extLst>
          </a:blip>
          <a:stretch>
            <a:fillRect/>
          </a:stretch>
        </p:blipFill>
        <p:spPr>
          <a:xfrm>
            <a:off x="0" y="2530120"/>
            <a:ext cx="4443637" cy="2199376"/>
          </a:xfrm>
          <a:prstGeom prst="rect">
            <a:avLst/>
          </a:prstGeom>
        </p:spPr>
      </p:pic>
      <p:pic>
        <p:nvPicPr>
          <p:cNvPr id="12" name="图片 11"/>
          <p:cNvPicPr/>
          <p:nvPr/>
        </p:nvPicPr>
        <p:blipFill>
          <a:blip r:embed="rId3" cstate="print">
            <a:extLst>
              <a:ext uri="{28A0092B-C50C-407E-A947-70E740481C1C}">
                <a14:useLocalDpi xmlns:a14="http://schemas.microsoft.com/office/drawing/2010/main" val="0"/>
              </a:ext>
            </a:extLst>
          </a:blip>
          <a:stretch>
            <a:fillRect/>
          </a:stretch>
        </p:blipFill>
        <p:spPr>
          <a:xfrm>
            <a:off x="-6345" y="4932672"/>
            <a:ext cx="4443636" cy="1891537"/>
          </a:xfrm>
          <a:prstGeom prst="rect">
            <a:avLst/>
          </a:prstGeom>
        </p:spPr>
      </p:pic>
      <p:sp>
        <p:nvSpPr>
          <p:cNvPr id="13" name="文本框 12"/>
          <p:cNvSpPr txBox="1"/>
          <p:nvPr/>
        </p:nvSpPr>
        <p:spPr>
          <a:xfrm>
            <a:off x="1055716" y="2975439"/>
            <a:ext cx="826252" cy="338554"/>
          </a:xfrm>
          <a:prstGeom prst="rect">
            <a:avLst/>
          </a:prstGeom>
          <a:noFill/>
        </p:spPr>
        <p:txBody>
          <a:bodyPr wrap="none" rtlCol="0">
            <a:spAutoFit/>
          </a:bodyPr>
          <a:lstStyle/>
          <a:p>
            <a:r>
              <a:rPr lang="en-US" altLang="zh-CN" sz="1600" b="1" dirty="0">
                <a:solidFill>
                  <a:srgbClr val="C00000"/>
                </a:solidFill>
                <a:latin typeface="Times New Roman" panose="02020603050405020304" pitchFamily="18" charset="0"/>
                <a:cs typeface="Times New Roman" panose="02020603050405020304" pitchFamily="18" charset="0"/>
              </a:rPr>
              <a:t>Tune_x</a:t>
            </a:r>
            <a:endParaRPr lang="zh-CN" altLang="en-US" sz="1600" b="1" dirty="0">
              <a:solidFill>
                <a:srgbClr val="C00000"/>
              </a:solidFill>
              <a:latin typeface="Times New Roman" panose="02020603050405020304" pitchFamily="18" charset="0"/>
              <a:cs typeface="Times New Roman" panose="02020603050405020304" pitchFamily="18" charset="0"/>
            </a:endParaRPr>
          </a:p>
        </p:txBody>
      </p:sp>
      <p:sp>
        <p:nvSpPr>
          <p:cNvPr id="14" name="文本框 13"/>
          <p:cNvSpPr txBox="1"/>
          <p:nvPr/>
        </p:nvSpPr>
        <p:spPr>
          <a:xfrm>
            <a:off x="1059008" y="5339024"/>
            <a:ext cx="826252" cy="338554"/>
          </a:xfrm>
          <a:prstGeom prst="rect">
            <a:avLst/>
          </a:prstGeom>
          <a:noFill/>
        </p:spPr>
        <p:txBody>
          <a:bodyPr wrap="none" rtlCol="0">
            <a:spAutoFit/>
          </a:bodyPr>
          <a:lstStyle/>
          <a:p>
            <a:r>
              <a:rPr lang="en-US" altLang="zh-CN" sz="1600" b="1" dirty="0" err="1">
                <a:solidFill>
                  <a:srgbClr val="C00000"/>
                </a:solidFill>
                <a:latin typeface="Times New Roman" panose="02020603050405020304" pitchFamily="18" charset="0"/>
                <a:cs typeface="Times New Roman" panose="02020603050405020304" pitchFamily="18" charset="0"/>
              </a:rPr>
              <a:t>Tune_y</a:t>
            </a:r>
            <a:endParaRPr lang="zh-CN" altLang="en-US" sz="1600" b="1" dirty="0">
              <a:solidFill>
                <a:srgbClr val="C00000"/>
              </a:solidFill>
              <a:latin typeface="Times New Roman" panose="02020603050405020304" pitchFamily="18" charset="0"/>
              <a:cs typeface="Times New Roman" panose="02020603050405020304" pitchFamily="18" charset="0"/>
            </a:endParaRPr>
          </a:p>
        </p:txBody>
      </p:sp>
      <p:pic>
        <p:nvPicPr>
          <p:cNvPr id="15" name="图片 14"/>
          <p:cNvPicPr>
            <a:picLocks noChangeAspect="1"/>
          </p:cNvPicPr>
          <p:nvPr/>
        </p:nvPicPr>
        <p:blipFill>
          <a:blip r:embed="rId4"/>
          <a:stretch>
            <a:fillRect/>
          </a:stretch>
        </p:blipFill>
        <p:spPr>
          <a:xfrm>
            <a:off x="7212417" y="939813"/>
            <a:ext cx="4979583" cy="3004847"/>
          </a:xfrm>
          <a:prstGeom prst="rect">
            <a:avLst/>
          </a:prstGeom>
        </p:spPr>
      </p:pic>
      <p:pic>
        <p:nvPicPr>
          <p:cNvPr id="17" name="图片 16"/>
          <p:cNvPicPr>
            <a:picLocks noChangeAspect="1"/>
          </p:cNvPicPr>
          <p:nvPr/>
        </p:nvPicPr>
        <p:blipFill>
          <a:blip r:embed="rId5" cstate="print"/>
          <a:stretch>
            <a:fillRect/>
          </a:stretch>
        </p:blipFill>
        <p:spPr>
          <a:xfrm>
            <a:off x="4166644" y="939813"/>
            <a:ext cx="3038665" cy="2966950"/>
          </a:xfrm>
          <a:prstGeom prst="rect">
            <a:avLst/>
          </a:prstGeom>
        </p:spPr>
      </p:pic>
      <p:sp>
        <p:nvSpPr>
          <p:cNvPr id="18" name="文本框 17"/>
          <p:cNvSpPr txBox="1"/>
          <p:nvPr/>
        </p:nvSpPr>
        <p:spPr>
          <a:xfrm>
            <a:off x="5323760" y="2257857"/>
            <a:ext cx="1404552" cy="338554"/>
          </a:xfrm>
          <a:prstGeom prst="rect">
            <a:avLst/>
          </a:prstGeom>
          <a:noFill/>
        </p:spPr>
        <p:txBody>
          <a:bodyPr wrap="none" rtlCol="0">
            <a:spAutoFit/>
          </a:bodyPr>
          <a:lstStyle/>
          <a:p>
            <a:pPr>
              <a:spcBef>
                <a:spcPct val="0"/>
              </a:spcBef>
              <a:buClrTx/>
              <a:buFontTx/>
              <a:buNone/>
            </a:pPr>
            <a:r>
              <a:rPr lang="en-US" altLang="zh-CN" sz="1600" b="1" dirty="0">
                <a:solidFill>
                  <a:srgbClr val="C00000"/>
                </a:solidFill>
                <a:latin typeface="Times New Roman" panose="02020603050405020304" pitchFamily="18" charset="0"/>
                <a:cs typeface="Times New Roman" panose="02020603050405020304" pitchFamily="18" charset="0"/>
              </a:rPr>
              <a:t>Fudge Factor</a:t>
            </a:r>
            <a:endParaRPr lang="zh-CN" altLang="en-US" sz="1600" b="1" dirty="0">
              <a:solidFill>
                <a:srgbClr val="C00000"/>
              </a:solidFill>
              <a:latin typeface="Times New Roman" panose="02020603050405020304" pitchFamily="18" charset="0"/>
              <a:cs typeface="Times New Roman" panose="02020603050405020304" pitchFamily="18" charset="0"/>
            </a:endParaRPr>
          </a:p>
        </p:txBody>
      </p:sp>
      <p:sp>
        <p:nvSpPr>
          <p:cNvPr id="19" name="文本框 18"/>
          <p:cNvSpPr txBox="1"/>
          <p:nvPr/>
        </p:nvSpPr>
        <p:spPr>
          <a:xfrm>
            <a:off x="8853054" y="2257857"/>
            <a:ext cx="1651414" cy="338554"/>
          </a:xfrm>
          <a:prstGeom prst="rect">
            <a:avLst/>
          </a:prstGeom>
          <a:noFill/>
        </p:spPr>
        <p:txBody>
          <a:bodyPr wrap="none" rtlCol="0">
            <a:spAutoFit/>
          </a:bodyPr>
          <a:lstStyle/>
          <a:p>
            <a:pPr>
              <a:spcBef>
                <a:spcPct val="0"/>
              </a:spcBef>
            </a:pPr>
            <a:r>
              <a:rPr lang="en-US" altLang="zh-CN" sz="1600" b="1" dirty="0">
                <a:solidFill>
                  <a:srgbClr val="C00000"/>
                </a:solidFill>
                <a:latin typeface="Times New Roman" panose="02020603050405020304" pitchFamily="18" charset="0"/>
                <a:cs typeface="Times New Roman" panose="02020603050405020304" pitchFamily="18" charset="0"/>
              </a:rPr>
              <a:t>Response matrix</a:t>
            </a:r>
            <a:endParaRPr lang="zh-CN" altLang="en-US" sz="1600" b="1" dirty="0">
              <a:solidFill>
                <a:srgbClr val="C00000"/>
              </a:solidFill>
              <a:latin typeface="Times New Roman" panose="02020603050405020304" pitchFamily="18" charset="0"/>
              <a:cs typeface="Times New Roman" panose="02020603050405020304" pitchFamily="18" charset="0"/>
            </a:endParaRPr>
          </a:p>
        </p:txBody>
      </p:sp>
      <p:pic>
        <p:nvPicPr>
          <p:cNvPr id="20" name="图片 19"/>
          <p:cNvPicPr>
            <a:picLocks noChangeAspect="1"/>
          </p:cNvPicPr>
          <p:nvPr/>
        </p:nvPicPr>
        <p:blipFill>
          <a:blip r:embed="rId6"/>
          <a:stretch>
            <a:fillRect/>
          </a:stretch>
        </p:blipFill>
        <p:spPr>
          <a:xfrm>
            <a:off x="4166645" y="4002515"/>
            <a:ext cx="4807580" cy="2797124"/>
          </a:xfrm>
          <a:prstGeom prst="rect">
            <a:avLst/>
          </a:prstGeom>
        </p:spPr>
      </p:pic>
      <p:sp>
        <p:nvSpPr>
          <p:cNvPr id="21" name="文本框 20"/>
          <p:cNvSpPr txBox="1"/>
          <p:nvPr/>
        </p:nvSpPr>
        <p:spPr>
          <a:xfrm>
            <a:off x="4621484" y="4886253"/>
            <a:ext cx="1404552" cy="338554"/>
          </a:xfrm>
          <a:prstGeom prst="rect">
            <a:avLst/>
          </a:prstGeom>
          <a:noFill/>
        </p:spPr>
        <p:txBody>
          <a:bodyPr wrap="none" rtlCol="0">
            <a:spAutoFit/>
          </a:bodyPr>
          <a:lstStyle/>
          <a:p>
            <a:pPr>
              <a:spcBef>
                <a:spcPct val="0"/>
              </a:spcBef>
              <a:buClrTx/>
              <a:buFontTx/>
              <a:buNone/>
            </a:pPr>
            <a:r>
              <a:rPr lang="en-US" altLang="zh-CN" sz="1600" b="1" dirty="0">
                <a:solidFill>
                  <a:srgbClr val="C00000"/>
                </a:solidFill>
                <a:latin typeface="Times New Roman" panose="02020603050405020304" pitchFamily="18" charset="0"/>
                <a:cs typeface="Times New Roman" panose="02020603050405020304" pitchFamily="18" charset="0"/>
              </a:rPr>
              <a:t>Beta function</a:t>
            </a:r>
            <a:endParaRPr lang="zh-CN" altLang="en-US" sz="1600" b="1" dirty="0">
              <a:solidFill>
                <a:srgbClr val="C00000"/>
              </a:solidFill>
              <a:latin typeface="Times New Roman" panose="02020603050405020304" pitchFamily="18" charset="0"/>
              <a:cs typeface="Times New Roman" panose="02020603050405020304" pitchFamily="18" charset="0"/>
            </a:endParaRPr>
          </a:p>
        </p:txBody>
      </p:sp>
      <p:sp>
        <p:nvSpPr>
          <p:cNvPr id="22" name="文本框 21"/>
          <p:cNvSpPr txBox="1"/>
          <p:nvPr/>
        </p:nvSpPr>
        <p:spPr>
          <a:xfrm>
            <a:off x="8911244" y="4271059"/>
            <a:ext cx="3280756" cy="2313454"/>
          </a:xfrm>
          <a:prstGeom prst="rect">
            <a:avLst/>
          </a:prstGeom>
          <a:noFill/>
        </p:spPr>
        <p:txBody>
          <a:bodyPr wrap="square" rtlCol="0">
            <a:spAutoFit/>
          </a:bodyPr>
          <a:lstStyle/>
          <a:p>
            <a:pPr marL="342891" indent="-342891" algn="just">
              <a:spcAft>
                <a:spcPts val="1067"/>
              </a:spcAft>
              <a:buFont typeface="Wingdings" panose="05000000000000000000" pitchFamily="2" charset="2"/>
              <a:buChar char="Ø"/>
            </a:pPr>
            <a:r>
              <a:rPr lang="en-US" altLang="zh-CN" dirty="0">
                <a:solidFill>
                  <a:srgbClr val="0000FF"/>
                </a:solidFill>
                <a:latin typeface="Times New Roman" panose="02020603050405020304" pitchFamily="18" charset="0"/>
                <a:cs typeface="Times New Roman" panose="02020603050405020304" pitchFamily="18" charset="0"/>
              </a:rPr>
              <a:t>It has been verified that the online model agrees with the theoretical design</a:t>
            </a:r>
          </a:p>
          <a:p>
            <a:pPr marL="342891" indent="-342891" algn="just">
              <a:spcAft>
                <a:spcPts val="1067"/>
              </a:spcAft>
              <a:buFont typeface="Wingdings" panose="05000000000000000000" pitchFamily="2" charset="2"/>
              <a:buChar char="Ø"/>
            </a:pPr>
            <a:endParaRPr lang="en-US" altLang="zh-CN" dirty="0">
              <a:latin typeface="Times New Roman" panose="02020603050405020304" pitchFamily="18" charset="0"/>
              <a:cs typeface="Times New Roman" panose="02020603050405020304" pitchFamily="18" charset="0"/>
            </a:endParaRPr>
          </a:p>
          <a:p>
            <a:pPr marL="342891" indent="-342891" algn="just">
              <a:spcAft>
                <a:spcPts val="1067"/>
              </a:spcAft>
              <a:buFont typeface="Wingdings" panose="05000000000000000000" pitchFamily="2" charset="2"/>
              <a:buChar char="Ø"/>
            </a:pPr>
            <a:r>
              <a:rPr lang="en-US" altLang="zh-CN" dirty="0">
                <a:latin typeface="Times New Roman" panose="02020603050405020304" pitchFamily="18" charset="0"/>
                <a:cs typeface="Times New Roman" panose="02020603050405020304" pitchFamily="18" charset="0"/>
              </a:rPr>
              <a:t>The theoretical design and magnetic field measurement results are good</a:t>
            </a:r>
            <a:endParaRPr lang="zh-CN" altLang="en-US" dirty="0">
              <a:latin typeface="Times New Roman" panose="02020603050405020304" pitchFamily="18" charset="0"/>
              <a:cs typeface="Times New Roman" panose="02020603050405020304" pitchFamily="18" charset="0"/>
            </a:endParaRPr>
          </a:p>
        </p:txBody>
      </p:sp>
      <p:sp>
        <p:nvSpPr>
          <p:cNvPr id="16" name="灯片编号占位符 3">
            <a:extLst>
              <a:ext uri="{FF2B5EF4-FFF2-40B4-BE49-F238E27FC236}">
                <a16:creationId xmlns="" xmlns:a16="http://schemas.microsoft.com/office/drawing/2014/main" id="{179BBB18-20A0-362F-3BDA-881B11F5AECF}"/>
              </a:ext>
            </a:extLst>
          </p:cNvPr>
          <p:cNvSpPr txBox="1">
            <a:spLocks/>
          </p:cNvSpPr>
          <p:nvPr/>
        </p:nvSpPr>
        <p:spPr>
          <a:xfrm>
            <a:off x="11819956" y="6426113"/>
            <a:ext cx="372044" cy="316800"/>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defRPr/>
            </a:pPr>
            <a:fld id="{BCDE6B0A-5825-4D48-8CD3-1BEAC8DEDC86}" type="slidenum">
              <a:rPr lang="zh-CN" altLang="en-US" sz="1200" smtClean="0">
                <a:solidFill>
                  <a:prstClr val="black">
                    <a:tint val="75000"/>
                  </a:prstClr>
                </a:solidFill>
                <a:latin typeface="等线"/>
                <a:ea typeface="等线" panose="02010600030101010101" pitchFamily="2" charset="-122"/>
              </a:rPr>
              <a:pPr algn="r">
                <a:defRPr/>
              </a:pPr>
              <a:t>11</a:t>
            </a:fld>
            <a:endParaRPr lang="zh-CN" altLang="en-US" sz="1200" dirty="0">
              <a:solidFill>
                <a:prstClr val="black">
                  <a:tint val="75000"/>
                </a:prstClr>
              </a:solidFill>
              <a:latin typeface="等线"/>
              <a:ea typeface="等线" panose="02010600030101010101" pitchFamily="2" charset="-122"/>
            </a:endParaRPr>
          </a:p>
        </p:txBody>
      </p:sp>
    </p:spTree>
    <p:extLst>
      <p:ext uri="{BB962C8B-B14F-4D97-AF65-F5344CB8AC3E}">
        <p14:creationId xmlns:p14="http://schemas.microsoft.com/office/powerpoint/2010/main" val="264721554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CE1E2F5C-D5D4-41EC-9D30-D76B6F2E1DB7}"/>
              </a:ext>
            </a:extLst>
          </p:cNvPr>
          <p:cNvSpPr>
            <a:spLocks noGrp="1"/>
          </p:cNvSpPr>
          <p:nvPr>
            <p:ph type="title"/>
          </p:nvPr>
        </p:nvSpPr>
        <p:spPr>
          <a:xfrm>
            <a:off x="565265" y="176812"/>
            <a:ext cx="9393382" cy="649501"/>
          </a:xfrm>
        </p:spPr>
        <p:txBody>
          <a:bodyPr>
            <a:normAutofit/>
          </a:bodyPr>
          <a:lstStyle/>
          <a:p>
            <a:r>
              <a:rPr lang="en-US" altLang="zh-CN" sz="2800" dirty="0"/>
              <a:t>Control of the tune</a:t>
            </a:r>
            <a:endParaRPr lang="zh-CN" altLang="en-US" sz="2800" dirty="0"/>
          </a:p>
        </p:txBody>
      </p:sp>
      <p:pic>
        <p:nvPicPr>
          <p:cNvPr id="5" name="图片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1900" y="1068825"/>
            <a:ext cx="2574529" cy="2280065"/>
          </a:xfrm>
          <a:prstGeom prst="rect">
            <a:avLst/>
          </a:prstGeom>
        </p:spPr>
      </p:pic>
      <p:pic>
        <p:nvPicPr>
          <p:cNvPr id="6" name="图片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66250" y="946846"/>
            <a:ext cx="3331488" cy="2950446"/>
          </a:xfrm>
          <a:prstGeom prst="rect">
            <a:avLst/>
          </a:prstGeom>
        </p:spPr>
      </p:pic>
      <p:sp>
        <p:nvSpPr>
          <p:cNvPr id="7" name="文本框 6"/>
          <p:cNvSpPr txBox="1"/>
          <p:nvPr/>
        </p:nvSpPr>
        <p:spPr>
          <a:xfrm>
            <a:off x="3894716" y="4017825"/>
            <a:ext cx="8142431" cy="2616101"/>
          </a:xfrm>
          <a:prstGeom prst="rect">
            <a:avLst/>
          </a:prstGeom>
          <a:noFill/>
        </p:spPr>
        <p:txBody>
          <a:bodyPr wrap="square" rtlCol="0">
            <a:spAutoFit/>
          </a:bodyPr>
          <a:lstStyle/>
          <a:p>
            <a:pPr marL="342891" indent="-342891" algn="just">
              <a:lnSpc>
                <a:spcPct val="120000"/>
              </a:lnSpc>
              <a:spcAft>
                <a:spcPts val="1200"/>
              </a:spcAft>
              <a:buFont typeface="Wingdings" panose="05000000000000000000" pitchFamily="2" charset="2"/>
              <a:buChar char="Ø"/>
            </a:pPr>
            <a:r>
              <a:rPr lang="en-US" altLang="zh-CN" sz="2000" dirty="0">
                <a:latin typeface="Times New Roman" panose="02020603050405020304" pitchFamily="18" charset="0"/>
                <a:cs typeface="Times New Roman" panose="02020603050405020304" pitchFamily="18" charset="0"/>
              </a:rPr>
              <a:t>Harmonic compensation on magnets was used for the tune optimization. The tune variation during the acceleration process was well controlled</a:t>
            </a:r>
          </a:p>
          <a:p>
            <a:pPr marL="342891" indent="-342891" algn="just">
              <a:lnSpc>
                <a:spcPct val="120000"/>
              </a:lnSpc>
              <a:spcAft>
                <a:spcPts val="1200"/>
              </a:spcAft>
              <a:buFont typeface="Wingdings" panose="05000000000000000000" pitchFamily="2" charset="2"/>
              <a:buChar char="Ø"/>
            </a:pPr>
            <a:r>
              <a:rPr lang="en-US" altLang="zh-CN" sz="2000" dirty="0">
                <a:solidFill>
                  <a:srgbClr val="C00000"/>
                </a:solidFill>
                <a:latin typeface="Times New Roman" panose="02020603050405020304" pitchFamily="18" charset="0"/>
                <a:cs typeface="Times New Roman" panose="02020603050405020304" pitchFamily="18" charset="0"/>
              </a:rPr>
              <a:t>The design tune (4.86, 4.78) was adopted</a:t>
            </a:r>
            <a:r>
              <a:rPr lang="en-US" altLang="zh-CN" sz="2000" dirty="0">
                <a:latin typeface="Times New Roman" panose="02020603050405020304" pitchFamily="18" charset="0"/>
                <a:cs typeface="Times New Roman" panose="02020603050405020304" pitchFamily="18" charset="0"/>
              </a:rPr>
              <a:t> at low-intensity beam commissioning</a:t>
            </a:r>
          </a:p>
          <a:p>
            <a:pPr marL="342891" indent="-342891" algn="just">
              <a:lnSpc>
                <a:spcPct val="120000"/>
              </a:lnSpc>
              <a:spcAft>
                <a:spcPts val="1200"/>
              </a:spcAft>
              <a:buFont typeface="Wingdings" panose="05000000000000000000" pitchFamily="2" charset="2"/>
              <a:buChar char="Ø"/>
            </a:pPr>
            <a:r>
              <a:rPr lang="en-US" altLang="zh-CN" sz="2000" dirty="0">
                <a:latin typeface="Times New Roman" panose="02020603050405020304" pitchFamily="18" charset="0"/>
                <a:cs typeface="Times New Roman" panose="02020603050405020304" pitchFamily="18" charset="0"/>
              </a:rPr>
              <a:t>By using the theoretical design (tune, painting method, et al.), the beam power had successfully </a:t>
            </a:r>
            <a:r>
              <a:rPr lang="en-US" altLang="zh-CN" sz="2000" b="1" dirty="0">
                <a:solidFill>
                  <a:srgbClr val="7030A0"/>
                </a:solidFill>
                <a:latin typeface="Times New Roman" panose="02020603050405020304" pitchFamily="18" charset="0"/>
                <a:cs typeface="Times New Roman" panose="02020603050405020304" pitchFamily="18" charset="0"/>
              </a:rPr>
              <a:t>reached 50 kW</a:t>
            </a:r>
            <a:endParaRPr lang="zh-CN" altLang="en-US" sz="2000" dirty="0">
              <a:latin typeface="Times New Roman" panose="02020603050405020304" pitchFamily="18" charset="0"/>
              <a:cs typeface="Times New Roman" panose="02020603050405020304" pitchFamily="18" charset="0"/>
            </a:endParaRPr>
          </a:p>
        </p:txBody>
      </p:sp>
      <p:pic>
        <p:nvPicPr>
          <p:cNvPr id="8" name="图片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4926" y="3591402"/>
            <a:ext cx="2551503" cy="2259672"/>
          </a:xfrm>
          <a:prstGeom prst="rect">
            <a:avLst/>
          </a:prstGeom>
        </p:spPr>
      </p:pic>
      <p:sp>
        <p:nvSpPr>
          <p:cNvPr id="9" name="文本框 8"/>
          <p:cNvSpPr txBox="1"/>
          <p:nvPr/>
        </p:nvSpPr>
        <p:spPr>
          <a:xfrm>
            <a:off x="304928" y="6093586"/>
            <a:ext cx="3448471" cy="400110"/>
          </a:xfrm>
          <a:prstGeom prst="rect">
            <a:avLst/>
          </a:prstGeom>
          <a:noFill/>
        </p:spPr>
        <p:txBody>
          <a:bodyPr wrap="square" rtlCol="0">
            <a:spAutoFit/>
          </a:bodyPr>
          <a:lstStyle/>
          <a:p>
            <a:pPr algn="ctr"/>
            <a:r>
              <a:rPr lang="en-US" altLang="zh-CN" sz="2000" dirty="0">
                <a:latin typeface="Times New Roman" panose="02020603050405020304" pitchFamily="18" charset="0"/>
                <a:cs typeface="Times New Roman" panose="02020603050405020304" pitchFamily="18" charset="0"/>
              </a:rPr>
              <a:t>Before harmonic compensation</a:t>
            </a:r>
            <a:endParaRPr lang="zh-CN" altLang="en-US" sz="2000" dirty="0">
              <a:latin typeface="Times New Roman" panose="02020603050405020304" pitchFamily="18" charset="0"/>
              <a:cs typeface="Times New Roman" panose="02020603050405020304" pitchFamily="18" charset="0"/>
            </a:endParaRPr>
          </a:p>
        </p:txBody>
      </p:sp>
      <p:sp>
        <p:nvSpPr>
          <p:cNvPr id="10" name="文本框 9"/>
          <p:cNvSpPr txBox="1"/>
          <p:nvPr/>
        </p:nvSpPr>
        <p:spPr>
          <a:xfrm>
            <a:off x="3753401" y="1285527"/>
            <a:ext cx="3564079" cy="461665"/>
          </a:xfrm>
          <a:prstGeom prst="rect">
            <a:avLst/>
          </a:prstGeom>
          <a:noFill/>
        </p:spPr>
        <p:txBody>
          <a:bodyPr wrap="square" rtlCol="0">
            <a:spAutoFit/>
          </a:bodyPr>
          <a:lstStyle/>
          <a:p>
            <a:r>
              <a:rPr lang="en-US" altLang="zh-CN" sz="2400" b="1" dirty="0">
                <a:latin typeface="Times New Roman" panose="02020603050405020304" pitchFamily="18" charset="0"/>
                <a:cs typeface="Times New Roman" panose="02020603050405020304" pitchFamily="18" charset="0"/>
              </a:rPr>
              <a:t>Harmonic compensation</a:t>
            </a:r>
          </a:p>
        </p:txBody>
      </p:sp>
      <p:sp>
        <p:nvSpPr>
          <p:cNvPr id="11" name="右箭头 10"/>
          <p:cNvSpPr/>
          <p:nvPr/>
        </p:nvSpPr>
        <p:spPr>
          <a:xfrm>
            <a:off x="4072882" y="1961849"/>
            <a:ext cx="2925116" cy="322859"/>
          </a:xfrm>
          <a:prstGeom prst="right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2" name="灯片编号占位符 3">
            <a:extLst>
              <a:ext uri="{FF2B5EF4-FFF2-40B4-BE49-F238E27FC236}">
                <a16:creationId xmlns="" xmlns:a16="http://schemas.microsoft.com/office/drawing/2014/main" id="{179BBB18-20A0-362F-3BDA-881B11F5AECF}"/>
              </a:ext>
            </a:extLst>
          </p:cNvPr>
          <p:cNvSpPr txBox="1">
            <a:spLocks/>
          </p:cNvSpPr>
          <p:nvPr/>
        </p:nvSpPr>
        <p:spPr>
          <a:xfrm>
            <a:off x="11806420" y="6437659"/>
            <a:ext cx="372044" cy="316800"/>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defRPr/>
            </a:pPr>
            <a:fld id="{BCDE6B0A-5825-4D48-8CD3-1BEAC8DEDC86}" type="slidenum">
              <a:rPr lang="zh-CN" altLang="en-US" sz="1200" smtClean="0">
                <a:solidFill>
                  <a:prstClr val="black">
                    <a:tint val="75000"/>
                  </a:prstClr>
                </a:solidFill>
                <a:latin typeface="等线"/>
                <a:ea typeface="等线" panose="02010600030101010101" pitchFamily="2" charset="-122"/>
              </a:rPr>
              <a:pPr algn="r">
                <a:defRPr/>
              </a:pPr>
              <a:t>12</a:t>
            </a:fld>
            <a:endParaRPr lang="zh-CN" altLang="en-US" sz="1200" dirty="0">
              <a:solidFill>
                <a:prstClr val="black">
                  <a:tint val="75000"/>
                </a:prstClr>
              </a:solidFill>
              <a:latin typeface="等线"/>
              <a:ea typeface="等线" panose="02010600030101010101" pitchFamily="2" charset="-122"/>
            </a:endParaRPr>
          </a:p>
        </p:txBody>
      </p:sp>
    </p:spTree>
    <p:extLst>
      <p:ext uri="{BB962C8B-B14F-4D97-AF65-F5344CB8AC3E}">
        <p14:creationId xmlns:p14="http://schemas.microsoft.com/office/powerpoint/2010/main" val="422448443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a:extLst>
              <a:ext uri="{FF2B5EF4-FFF2-40B4-BE49-F238E27FC236}">
                <a16:creationId xmlns="" xmlns:a16="http://schemas.microsoft.com/office/drawing/2014/main" id="{0425D815-525E-409A-BFC6-A74F5DD56EC7}"/>
              </a:ext>
            </a:extLst>
          </p:cNvPr>
          <p:cNvGraphicFramePr>
            <a:graphicFrameLocks noGrp="1"/>
          </p:cNvGraphicFramePr>
          <p:nvPr>
            <p:extLst>
              <p:ext uri="{D42A27DB-BD31-4B8C-83A1-F6EECF244321}">
                <p14:modId xmlns:p14="http://schemas.microsoft.com/office/powerpoint/2010/main" val="241548924"/>
              </p:ext>
            </p:extLst>
          </p:nvPr>
        </p:nvGraphicFramePr>
        <p:xfrm>
          <a:off x="1950084" y="1239245"/>
          <a:ext cx="8317322" cy="2330166"/>
        </p:xfrm>
        <a:graphic>
          <a:graphicData uri="http://schemas.openxmlformats.org/drawingml/2006/table">
            <a:tbl>
              <a:tblPr firstRow="1" bandRow="1">
                <a:tableStyleId>{5940675A-B579-460E-94D1-54222C63F5DA}</a:tableStyleId>
              </a:tblPr>
              <a:tblGrid>
                <a:gridCol w="1946608">
                  <a:extLst>
                    <a:ext uri="{9D8B030D-6E8A-4147-A177-3AD203B41FA5}">
                      <a16:colId xmlns="" xmlns:a16="http://schemas.microsoft.com/office/drawing/2014/main" val="20000"/>
                    </a:ext>
                  </a:extLst>
                </a:gridCol>
                <a:gridCol w="6370714">
                  <a:extLst>
                    <a:ext uri="{9D8B030D-6E8A-4147-A177-3AD203B41FA5}">
                      <a16:colId xmlns="" xmlns:a16="http://schemas.microsoft.com/office/drawing/2014/main" val="20001"/>
                    </a:ext>
                  </a:extLst>
                </a:gridCol>
              </a:tblGrid>
              <a:tr h="493801">
                <a:tc>
                  <a:txBody>
                    <a:bodyPr/>
                    <a:lstStyle/>
                    <a:p>
                      <a:pPr algn="ctr">
                        <a:lnSpc>
                          <a:spcPct val="93000"/>
                        </a:lnSpc>
                      </a:pPr>
                      <a:r>
                        <a:rPr lang="en-US" altLang="zh-CN" sz="2000" dirty="0">
                          <a:latin typeface="Times New Roman" pitchFamily="18" charset="0"/>
                          <a:cs typeface="Times New Roman" pitchFamily="18" charset="0"/>
                        </a:rPr>
                        <a:t>Beam power</a:t>
                      </a:r>
                      <a:endParaRPr lang="zh-CN" altLang="en-US" sz="2000" dirty="0">
                        <a:latin typeface="Times New Roman" pitchFamily="18" charset="0"/>
                        <a:cs typeface="Times New Roman" pitchFamily="18" charset="0"/>
                      </a:endParaRPr>
                    </a:p>
                  </a:txBody>
                  <a:tcPr anchor="ctr"/>
                </a:tc>
                <a:tc>
                  <a:txBody>
                    <a:bodyPr/>
                    <a:lstStyle/>
                    <a:p>
                      <a:pPr algn="ctr">
                        <a:lnSpc>
                          <a:spcPct val="93000"/>
                        </a:lnSpc>
                      </a:pPr>
                      <a:r>
                        <a:rPr lang="en-US" altLang="zh-CN" sz="2000" kern="1200" dirty="0">
                          <a:solidFill>
                            <a:schemeClr val="tx1"/>
                          </a:solidFill>
                          <a:latin typeface="Times New Roman" pitchFamily="18" charset="0"/>
                          <a:ea typeface="+mn-ea"/>
                          <a:cs typeface="Times New Roman" pitchFamily="18" charset="0"/>
                        </a:rPr>
                        <a:t>Challenges</a:t>
                      </a:r>
                      <a:endParaRPr lang="zh-CN" altLang="en-US" sz="2000" kern="1200" dirty="0">
                        <a:solidFill>
                          <a:schemeClr val="tx1"/>
                        </a:solidFill>
                        <a:latin typeface="Times New Roman" pitchFamily="18" charset="0"/>
                        <a:ea typeface="+mn-ea"/>
                        <a:cs typeface="Times New Roman" pitchFamily="18" charset="0"/>
                      </a:endParaRPr>
                    </a:p>
                  </a:txBody>
                  <a:tcPr anchor="ctr"/>
                </a:tc>
                <a:extLst>
                  <a:ext uri="{0D108BD9-81ED-4DB2-BD59-A6C34878D82A}">
                    <a16:rowId xmlns="" xmlns:a16="http://schemas.microsoft.com/office/drawing/2014/main" val="10000"/>
                  </a:ext>
                </a:extLst>
              </a:tr>
              <a:tr h="979044">
                <a:tc>
                  <a:txBody>
                    <a:bodyPr/>
                    <a:lstStyle/>
                    <a:p>
                      <a:pPr algn="ctr">
                        <a:lnSpc>
                          <a:spcPct val="93000"/>
                        </a:lnSpc>
                      </a:pPr>
                      <a:r>
                        <a:rPr lang="en-US" altLang="zh-CN" sz="20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latin typeface="Times New Roman" pitchFamily="18" charset="0"/>
                          <a:cs typeface="Times New Roman" pitchFamily="18" charset="0"/>
                        </a:rPr>
                        <a:t>50 kW</a:t>
                      </a:r>
                      <a:endParaRPr lang="zh-CN" altLang="en-US" sz="2000" dirty="0">
                        <a:latin typeface="Times New Roman" pitchFamily="18" charset="0"/>
                        <a:cs typeface="Times New Roman" pitchFamily="18" charset="0"/>
                      </a:endParaRPr>
                    </a:p>
                  </a:txBody>
                  <a:tcPr anchor="ctr"/>
                </a:tc>
                <a:tc>
                  <a:txBody>
                    <a:bodyPr/>
                    <a:lstStyle/>
                    <a:p>
                      <a:pPr algn="ctr">
                        <a:lnSpc>
                          <a:spcPct val="93000"/>
                        </a:lnSpc>
                      </a:pPr>
                      <a:r>
                        <a:rPr lang="en-US" altLang="zh-CN" sz="2000" kern="1200" dirty="0">
                          <a:solidFill>
                            <a:srgbClr val="C00000"/>
                          </a:solidFill>
                          <a:latin typeface="Times New Roman" pitchFamily="18" charset="0"/>
                          <a:ea typeface="+mn-ea"/>
                          <a:cs typeface="Times New Roman" pitchFamily="18" charset="0"/>
                        </a:rPr>
                        <a:t>Differences </a:t>
                      </a:r>
                      <a:r>
                        <a:rPr lang="en-US" altLang="zh-CN" sz="2000" kern="1200" dirty="0">
                          <a:solidFill>
                            <a:schemeClr val="tx1"/>
                          </a:solidFill>
                          <a:latin typeface="Times New Roman" pitchFamily="18" charset="0"/>
                          <a:ea typeface="+mn-ea"/>
                          <a:cs typeface="Times New Roman" pitchFamily="18" charset="0"/>
                        </a:rPr>
                        <a:t>between the online model and theoretical design</a:t>
                      </a:r>
                      <a:endParaRPr lang="zh-CN" altLang="en-US" sz="2000" kern="1200" dirty="0">
                        <a:solidFill>
                          <a:schemeClr val="tx1"/>
                        </a:solidFill>
                        <a:latin typeface="Times New Roman" pitchFamily="18" charset="0"/>
                        <a:ea typeface="+mn-ea"/>
                        <a:cs typeface="Times New Roman" pitchFamily="18" charset="0"/>
                      </a:endParaRPr>
                    </a:p>
                  </a:txBody>
                  <a:tcPr anchor="ctr"/>
                </a:tc>
                <a:extLst>
                  <a:ext uri="{0D108BD9-81ED-4DB2-BD59-A6C34878D82A}">
                    <a16:rowId xmlns="" xmlns:a16="http://schemas.microsoft.com/office/drawing/2014/main" val="3668040423"/>
                  </a:ext>
                </a:extLst>
              </a:tr>
              <a:tr h="857321">
                <a:tc>
                  <a:txBody>
                    <a:bodyPr/>
                    <a:lstStyle/>
                    <a:p>
                      <a:pPr algn="ctr">
                        <a:lnSpc>
                          <a:spcPct val="93000"/>
                        </a:lnSpc>
                      </a:pPr>
                      <a:r>
                        <a:rPr lang="en-US" altLang="zh-CN" sz="2000" dirty="0">
                          <a:latin typeface="Times New Roman" pitchFamily="18" charset="0"/>
                          <a:cs typeface="Times New Roman" pitchFamily="18" charset="0"/>
                        </a:rPr>
                        <a:t>&gt;50 kW</a:t>
                      </a:r>
                      <a:endParaRPr lang="zh-CN" altLang="en-US" sz="2000" dirty="0">
                        <a:latin typeface="Times New Roman" pitchFamily="18" charset="0"/>
                        <a:cs typeface="Times New Roman" pitchFamily="18" charset="0"/>
                      </a:endParaRPr>
                    </a:p>
                  </a:txBody>
                  <a:tcPr anchor="ctr"/>
                </a:tc>
                <a:tc>
                  <a:txBody>
                    <a:bodyPr/>
                    <a:lstStyle/>
                    <a:p>
                      <a:pPr marL="0" marR="0" lvl="0" indent="0" algn="ctr" defTabSz="914400" rtl="0" eaLnBrk="1" fontAlgn="auto" latinLnBrk="0" hangingPunct="1">
                        <a:lnSpc>
                          <a:spcPct val="93000"/>
                        </a:lnSpc>
                        <a:spcBef>
                          <a:spcPts val="0"/>
                        </a:spcBef>
                        <a:spcAft>
                          <a:spcPts val="0"/>
                        </a:spcAft>
                        <a:buClrTx/>
                        <a:buSzTx/>
                        <a:buFontTx/>
                        <a:buNone/>
                        <a:tabLst/>
                        <a:defRPr/>
                      </a:pPr>
                      <a:r>
                        <a:rPr lang="en-US" altLang="zh-CN" sz="2000" dirty="0">
                          <a:solidFill>
                            <a:srgbClr val="C00000"/>
                          </a:solidFill>
                          <a:latin typeface="Times New Roman" pitchFamily="18" charset="0"/>
                          <a:cs typeface="Times New Roman" pitchFamily="18" charset="0"/>
                        </a:rPr>
                        <a:t> </a:t>
                      </a:r>
                      <a:r>
                        <a:rPr lang="en-US" altLang="zh-CN" sz="2000" kern="1200" dirty="0">
                          <a:solidFill>
                            <a:srgbClr val="C00000"/>
                          </a:solidFill>
                          <a:latin typeface="Times New Roman" pitchFamily="18" charset="0"/>
                          <a:ea typeface="+mn-ea"/>
                          <a:cs typeface="Times New Roman" pitchFamily="18" charset="0"/>
                        </a:rPr>
                        <a:t>Space charge effects </a:t>
                      </a:r>
                      <a:r>
                        <a:rPr lang="en-US" altLang="zh-CN" sz="2000" kern="1200" dirty="0">
                          <a:solidFill>
                            <a:schemeClr val="tx1"/>
                          </a:solidFill>
                          <a:latin typeface="Times New Roman" pitchFamily="18" charset="0"/>
                          <a:ea typeface="+mn-ea"/>
                          <a:cs typeface="Times New Roman" pitchFamily="18" charset="0"/>
                        </a:rPr>
                        <a:t>and </a:t>
                      </a:r>
                      <a:r>
                        <a:rPr lang="en-US" altLang="zh-CN" sz="2000" kern="1200" dirty="0">
                          <a:solidFill>
                            <a:srgbClr val="C00000"/>
                          </a:solidFill>
                          <a:latin typeface="Times New Roman" pitchFamily="18" charset="0"/>
                          <a:ea typeface="+mn-ea"/>
                          <a:cs typeface="Times New Roman" pitchFamily="18" charset="0"/>
                        </a:rPr>
                        <a:t>beam instability</a:t>
                      </a:r>
                      <a:endParaRPr lang="zh-CN" altLang="en-US" sz="2000" kern="1200" dirty="0">
                        <a:solidFill>
                          <a:srgbClr val="C00000"/>
                        </a:solidFill>
                        <a:latin typeface="Times New Roman" pitchFamily="18" charset="0"/>
                        <a:ea typeface="+mn-ea"/>
                        <a:cs typeface="Times New Roman" pitchFamily="18" charset="0"/>
                      </a:endParaRPr>
                    </a:p>
                  </a:txBody>
                  <a:tcPr anchor="ctr"/>
                </a:tc>
                <a:extLst>
                  <a:ext uri="{0D108BD9-81ED-4DB2-BD59-A6C34878D82A}">
                    <a16:rowId xmlns="" xmlns:a16="http://schemas.microsoft.com/office/drawing/2014/main" val="10001"/>
                  </a:ext>
                </a:extLst>
              </a:tr>
            </a:tbl>
          </a:graphicData>
        </a:graphic>
      </p:graphicFrame>
      <p:sp>
        <p:nvSpPr>
          <p:cNvPr id="5" name="Rectangle 3">
            <a:extLst>
              <a:ext uri="{FF2B5EF4-FFF2-40B4-BE49-F238E27FC236}">
                <a16:creationId xmlns="" xmlns:a16="http://schemas.microsoft.com/office/drawing/2014/main" id="{59BB0CC2-CDC1-FD4F-9F2E-49880171FDDE}"/>
              </a:ext>
            </a:extLst>
          </p:cNvPr>
          <p:cNvSpPr txBox="1">
            <a:spLocks noChangeArrowheads="1"/>
          </p:cNvSpPr>
          <p:nvPr/>
        </p:nvSpPr>
        <p:spPr bwMode="auto">
          <a:xfrm>
            <a:off x="5884333" y="4522500"/>
            <a:ext cx="4615543" cy="2029369"/>
          </a:xfrm>
          <a:prstGeom prst="rect">
            <a:avLst/>
          </a:prstGeom>
          <a:noFill/>
          <a:ln w="9525">
            <a:noFill/>
            <a:miter lim="800000"/>
            <a:headEnd/>
            <a:tailEnd/>
          </a:ln>
        </p:spPr>
        <p:txBody>
          <a:bodyPr vert="horz" wrap="square" lIns="109728" tIns="54864" rIns="109728" bIns="54864" numCol="1" anchor="t" anchorCtr="0" compatLnSpc="1">
            <a:prstTxWarp prst="textNoShape">
              <a:avLst/>
            </a:prstTxWarp>
            <a:noAutofit/>
          </a:bodyPr>
          <a:lstStyle>
            <a:lvl1pPr marL="317485" indent="-317485" algn="l" rtl="0" eaLnBrk="0" fontAlgn="base" hangingPunct="0">
              <a:spcBef>
                <a:spcPct val="20000"/>
              </a:spcBef>
              <a:spcAft>
                <a:spcPct val="0"/>
              </a:spcAft>
              <a:buFont typeface="Arial" pitchFamily="34" charset="0"/>
              <a:buChar char="•"/>
              <a:defRPr sz="2963" kern="1200">
                <a:solidFill>
                  <a:schemeClr val="tx1"/>
                </a:solidFill>
                <a:latin typeface="+mn-lt"/>
                <a:ea typeface="+mn-ea"/>
                <a:cs typeface="+mn-cs"/>
              </a:defRPr>
            </a:lvl1pPr>
            <a:lvl2pPr marL="687882" indent="-264570" algn="l" rtl="0" eaLnBrk="0" fontAlgn="base" hangingPunct="0">
              <a:spcBef>
                <a:spcPct val="20000"/>
              </a:spcBef>
              <a:spcAft>
                <a:spcPct val="0"/>
              </a:spcAft>
              <a:buFont typeface="Arial" pitchFamily="34" charset="0"/>
              <a:buChar char="–"/>
              <a:defRPr sz="2592" kern="1200">
                <a:solidFill>
                  <a:schemeClr val="tx1"/>
                </a:solidFill>
                <a:latin typeface="+mn-lt"/>
                <a:ea typeface="+mn-ea"/>
                <a:cs typeface="+mn-cs"/>
              </a:defRPr>
            </a:lvl2pPr>
            <a:lvl3pPr marL="1058281" indent="-211656" algn="l" rtl="0" eaLnBrk="0" fontAlgn="base" hangingPunct="0">
              <a:spcBef>
                <a:spcPct val="20000"/>
              </a:spcBef>
              <a:spcAft>
                <a:spcPct val="0"/>
              </a:spcAft>
              <a:buFont typeface="Arial" pitchFamily="34" charset="0"/>
              <a:buChar char="•"/>
              <a:defRPr sz="2222" kern="1200">
                <a:solidFill>
                  <a:schemeClr val="tx1"/>
                </a:solidFill>
                <a:latin typeface="+mn-lt"/>
                <a:ea typeface="+mn-ea"/>
                <a:cs typeface="+mn-cs"/>
              </a:defRPr>
            </a:lvl3pPr>
            <a:lvl4pPr marL="1481593" indent="-211656" algn="l" rtl="0" eaLnBrk="0" fontAlgn="base" hangingPunct="0">
              <a:spcBef>
                <a:spcPct val="20000"/>
              </a:spcBef>
              <a:spcAft>
                <a:spcPct val="0"/>
              </a:spcAft>
              <a:buFont typeface="Arial" pitchFamily="34" charset="0"/>
              <a:buChar char="–"/>
              <a:defRPr sz="1852" kern="1200">
                <a:solidFill>
                  <a:schemeClr val="tx1"/>
                </a:solidFill>
                <a:latin typeface="+mn-lt"/>
                <a:ea typeface="+mn-ea"/>
                <a:cs typeface="+mn-cs"/>
              </a:defRPr>
            </a:lvl4pPr>
            <a:lvl5pPr marL="1904904" indent="-211656" algn="l" rtl="0" eaLnBrk="0" fontAlgn="base" hangingPunct="0">
              <a:spcBef>
                <a:spcPct val="20000"/>
              </a:spcBef>
              <a:spcAft>
                <a:spcPct val="0"/>
              </a:spcAft>
              <a:buFont typeface="Arial" pitchFamily="34" charset="0"/>
              <a:buChar char="»"/>
              <a:defRPr sz="1852" kern="1200">
                <a:solidFill>
                  <a:schemeClr val="tx1"/>
                </a:solidFill>
                <a:latin typeface="+mn-lt"/>
                <a:ea typeface="+mn-ea"/>
                <a:cs typeface="+mn-cs"/>
              </a:defRPr>
            </a:lvl5pPr>
            <a:lvl6pPr marL="2328217" indent="-211656" algn="l" defTabSz="846625" rtl="0" eaLnBrk="1" latinLnBrk="0" hangingPunct="1">
              <a:spcBef>
                <a:spcPct val="20000"/>
              </a:spcBef>
              <a:buFont typeface="Arial" pitchFamily="34" charset="0"/>
              <a:buChar char="•"/>
              <a:defRPr sz="1852" kern="1200">
                <a:solidFill>
                  <a:schemeClr val="tx1"/>
                </a:solidFill>
                <a:latin typeface="+mn-lt"/>
                <a:ea typeface="+mn-ea"/>
                <a:cs typeface="+mn-cs"/>
              </a:defRPr>
            </a:lvl6pPr>
            <a:lvl7pPr marL="2751529" indent="-211656" algn="l" defTabSz="846625" rtl="0" eaLnBrk="1" latinLnBrk="0" hangingPunct="1">
              <a:spcBef>
                <a:spcPct val="20000"/>
              </a:spcBef>
              <a:buFont typeface="Arial" pitchFamily="34" charset="0"/>
              <a:buChar char="•"/>
              <a:defRPr sz="1852" kern="1200">
                <a:solidFill>
                  <a:schemeClr val="tx1"/>
                </a:solidFill>
                <a:latin typeface="+mn-lt"/>
                <a:ea typeface="+mn-ea"/>
                <a:cs typeface="+mn-cs"/>
              </a:defRPr>
            </a:lvl7pPr>
            <a:lvl8pPr marL="3174842" indent="-211656" algn="l" defTabSz="846625" rtl="0" eaLnBrk="1" latinLnBrk="0" hangingPunct="1">
              <a:spcBef>
                <a:spcPct val="20000"/>
              </a:spcBef>
              <a:buFont typeface="Arial" pitchFamily="34" charset="0"/>
              <a:buChar char="•"/>
              <a:defRPr sz="1852" kern="1200">
                <a:solidFill>
                  <a:schemeClr val="tx1"/>
                </a:solidFill>
                <a:latin typeface="+mn-lt"/>
                <a:ea typeface="+mn-ea"/>
                <a:cs typeface="+mn-cs"/>
              </a:defRPr>
            </a:lvl8pPr>
            <a:lvl9pPr marL="3598153" indent="-211656" algn="l" defTabSz="846625" rtl="0" eaLnBrk="1" latinLnBrk="0" hangingPunct="1">
              <a:spcBef>
                <a:spcPct val="20000"/>
              </a:spcBef>
              <a:buFont typeface="Arial" pitchFamily="34" charset="0"/>
              <a:buChar char="•"/>
              <a:defRPr sz="1852" kern="1200">
                <a:solidFill>
                  <a:schemeClr val="tx1"/>
                </a:solidFill>
                <a:latin typeface="+mn-lt"/>
                <a:ea typeface="+mn-ea"/>
                <a:cs typeface="+mn-cs"/>
              </a:defRPr>
            </a:lvl9pPr>
          </a:lstStyle>
          <a:p>
            <a:pPr algn="just" defTabSz="1097208">
              <a:lnSpc>
                <a:spcPct val="150000"/>
              </a:lnSpc>
              <a:spcBef>
                <a:spcPts val="0"/>
              </a:spcBef>
              <a:spcAft>
                <a:spcPts val="0"/>
              </a:spcAft>
              <a:buFont typeface="Wingdings" panose="05000000000000000000" pitchFamily="2" charset="2"/>
              <a:buChar char="Ø"/>
            </a:pPr>
            <a:r>
              <a:rPr lang="en-US" altLang="zh-CN" sz="2400" b="1" dirty="0">
                <a:solidFill>
                  <a:srgbClr val="0000FF"/>
                </a:solidFill>
                <a:latin typeface="Times New Roman" panose="02020603050405020304" pitchFamily="18" charset="0"/>
                <a:ea typeface="Microsoft YaHei" panose="020B0503020204020204" pitchFamily="34" charset="-122"/>
                <a:cs typeface="Times New Roman" panose="02020603050405020304" pitchFamily="18" charset="0"/>
              </a:rPr>
              <a:t>Space charge effects</a:t>
            </a:r>
          </a:p>
          <a:p>
            <a:pPr algn="just" defTabSz="1097208">
              <a:lnSpc>
                <a:spcPct val="150000"/>
              </a:lnSpc>
              <a:spcBef>
                <a:spcPts val="0"/>
              </a:spcBef>
              <a:spcAft>
                <a:spcPts val="0"/>
              </a:spcAft>
              <a:buFont typeface="Wingdings" panose="05000000000000000000" pitchFamily="2" charset="2"/>
              <a:buChar char="Ø"/>
            </a:pPr>
            <a:endParaRPr lang="en" altLang="zh-CN" sz="2400" dirty="0">
              <a:latin typeface="Times New Roman" panose="02020603050405020304" pitchFamily="18" charset="0"/>
              <a:ea typeface="Microsoft YaHei" panose="020B0503020204020204" pitchFamily="34" charset="-122"/>
              <a:cs typeface="Times New Roman" panose="02020603050405020304" pitchFamily="18" charset="0"/>
            </a:endParaRPr>
          </a:p>
          <a:p>
            <a:pPr algn="just" defTabSz="1097208">
              <a:lnSpc>
                <a:spcPct val="150000"/>
              </a:lnSpc>
              <a:spcBef>
                <a:spcPts val="0"/>
              </a:spcBef>
              <a:spcAft>
                <a:spcPts val="0"/>
              </a:spcAft>
              <a:buFont typeface="Wingdings" panose="05000000000000000000" pitchFamily="2" charset="2"/>
              <a:buChar char="Ø"/>
            </a:pPr>
            <a:r>
              <a:rPr lang="en-US" altLang="zh-CN" sz="2400" b="1" dirty="0">
                <a:solidFill>
                  <a:srgbClr val="0000FF"/>
                </a:solidFill>
                <a:latin typeface="Times New Roman" panose="02020603050405020304" pitchFamily="18" charset="0"/>
                <a:ea typeface="Microsoft YaHei" panose="020B0503020204020204" pitchFamily="34" charset="-122"/>
                <a:cs typeface="Times New Roman" panose="02020603050405020304" pitchFamily="18" charset="0"/>
              </a:rPr>
              <a:t>Beam instability</a:t>
            </a:r>
          </a:p>
        </p:txBody>
      </p:sp>
      <p:sp>
        <p:nvSpPr>
          <p:cNvPr id="6" name="内容占位符 2"/>
          <p:cNvSpPr txBox="1">
            <a:spLocks noChangeArrowheads="1"/>
          </p:cNvSpPr>
          <p:nvPr/>
        </p:nvSpPr>
        <p:spPr>
          <a:xfrm>
            <a:off x="2357363" y="5136515"/>
            <a:ext cx="3296216" cy="649501"/>
          </a:xfrm>
          <a:prstGeom prst="rect">
            <a:avLst/>
          </a:prstGeom>
        </p:spPr>
        <p:txBody>
          <a:bodyPr lIns="121917" tIns="60959" rIns="121917" bIns="60959"/>
          <a:lstStyle/>
          <a:p>
            <a:pPr algn="ctr">
              <a:lnSpc>
                <a:spcPct val="140000"/>
              </a:lnSpc>
              <a:buSzPct val="70000"/>
            </a:pPr>
            <a:r>
              <a:rPr lang="en-US" altLang="zh-CN" sz="2400" b="1" kern="0" dirty="0">
                <a:solidFill>
                  <a:srgbClr val="0000FF"/>
                </a:solidFill>
                <a:latin typeface="Times New Roman" panose="02020603050405020304" pitchFamily="18" charset="0"/>
                <a:ea typeface="微软雅黑" panose="020B0503020204020204" pitchFamily="34" charset="-122"/>
                <a:cs typeface="Times New Roman" panose="02020603050405020304" pitchFamily="18" charset="0"/>
              </a:rPr>
              <a:t>Intense beam effects</a:t>
            </a:r>
            <a:endParaRPr lang="zh-CN" altLang="en-US" sz="2400" b="1" kern="0" dirty="0">
              <a:solidFill>
                <a:srgbClr val="0000FF"/>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7" name="左大括号 6"/>
          <p:cNvSpPr/>
          <p:nvPr/>
        </p:nvSpPr>
        <p:spPr bwMode="auto">
          <a:xfrm>
            <a:off x="5478008" y="4646332"/>
            <a:ext cx="406325" cy="1629865"/>
          </a:xfrm>
          <a:prstGeom prst="leftBrace">
            <a:avLst/>
          </a:prstGeom>
          <a:noFill/>
          <a:ln w="50800" cap="flat" cmpd="sng" algn="ctr">
            <a:solidFill>
              <a:srgbClr val="C00000"/>
            </a:solidFill>
            <a:prstDash val="solid"/>
            <a:round/>
            <a:headEnd type="none" w="med" len="med"/>
            <a:tailEnd type="none" w="med" len="med"/>
          </a:ln>
        </p:spPr>
        <p:txBody>
          <a:bodyPr vert="horz" wrap="square" lIns="121917" tIns="60958" rIns="121917" bIns="60958" numCol="1" rtlCol="0" anchor="t" anchorCtr="0" compatLnSpc="1"/>
          <a:lstStyle/>
          <a:p>
            <a:pPr defTabSz="1219170" fontAlgn="base">
              <a:spcBef>
                <a:spcPct val="0"/>
              </a:spcBef>
              <a:spcAft>
                <a:spcPct val="0"/>
              </a:spcAft>
            </a:pPr>
            <a:endParaRPr lang="zh-CN" altLang="en-US" sz="2400" dirty="0">
              <a:solidFill>
                <a:srgbClr val="C00000"/>
              </a:solidFill>
              <a:effectLst>
                <a:outerShdw blurRad="38100" dist="38100" dir="2700000" algn="tl">
                  <a:srgbClr val="000000">
                    <a:alpha val="43137"/>
                  </a:srgbClr>
                </a:outerShdw>
              </a:effectLst>
              <a:latin typeface="Arial" panose="020B0604020202020204" pitchFamily="34" charset="0"/>
              <a:ea typeface="宋体" panose="02010600030101010101" pitchFamily="2" charset="-122"/>
            </a:endParaRPr>
          </a:p>
        </p:txBody>
      </p:sp>
      <p:sp>
        <p:nvSpPr>
          <p:cNvPr id="9" name="标题 1">
            <a:extLst>
              <a:ext uri="{FF2B5EF4-FFF2-40B4-BE49-F238E27FC236}">
                <a16:creationId xmlns="" xmlns:a16="http://schemas.microsoft.com/office/drawing/2014/main" id="{CE1E2F5C-D5D4-41EC-9D30-D76B6F2E1DB7}"/>
              </a:ext>
            </a:extLst>
          </p:cNvPr>
          <p:cNvSpPr>
            <a:spLocks noGrp="1"/>
          </p:cNvSpPr>
          <p:nvPr>
            <p:ph type="title"/>
          </p:nvPr>
        </p:nvSpPr>
        <p:spPr>
          <a:xfrm>
            <a:off x="604133" y="165884"/>
            <a:ext cx="10243975" cy="649501"/>
          </a:xfrm>
        </p:spPr>
        <p:txBody>
          <a:bodyPr>
            <a:normAutofit/>
          </a:bodyPr>
          <a:lstStyle/>
          <a:p>
            <a:r>
              <a:rPr lang="en-US" altLang="zh-CN" sz="2800" dirty="0">
                <a:latin typeface="Times New Roman" panose="02020603050405020304" pitchFamily="18" charset="0"/>
                <a:ea typeface="+mn-ea"/>
                <a:cs typeface="Times New Roman" panose="02020603050405020304" pitchFamily="18" charset="0"/>
              </a:rPr>
              <a:t>2. Intense beam issues in the b</a:t>
            </a:r>
            <a:r>
              <a:rPr lang="en-US" altLang="zh-CN" sz="2800" dirty="0"/>
              <a:t>eam commissioning</a:t>
            </a:r>
            <a:endParaRPr lang="zh-CN" altLang="en-US" sz="2800" dirty="0">
              <a:latin typeface="Times New Roman" panose="02020603050405020304" pitchFamily="18" charset="0"/>
              <a:ea typeface="+mn-ea"/>
              <a:cs typeface="Times New Roman" panose="02020603050405020304" pitchFamily="18" charset="0"/>
            </a:endParaRPr>
          </a:p>
        </p:txBody>
      </p:sp>
      <p:sp>
        <p:nvSpPr>
          <p:cNvPr id="8" name="灯片编号占位符 3">
            <a:extLst>
              <a:ext uri="{FF2B5EF4-FFF2-40B4-BE49-F238E27FC236}">
                <a16:creationId xmlns="" xmlns:a16="http://schemas.microsoft.com/office/drawing/2014/main" id="{179BBB18-20A0-362F-3BDA-881B11F5AECF}"/>
              </a:ext>
            </a:extLst>
          </p:cNvPr>
          <p:cNvSpPr txBox="1">
            <a:spLocks/>
          </p:cNvSpPr>
          <p:nvPr/>
        </p:nvSpPr>
        <p:spPr>
          <a:xfrm>
            <a:off x="11819956" y="6393469"/>
            <a:ext cx="372044" cy="316800"/>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defRPr/>
            </a:pPr>
            <a:fld id="{BCDE6B0A-5825-4D48-8CD3-1BEAC8DEDC86}" type="slidenum">
              <a:rPr lang="zh-CN" altLang="en-US" sz="1200" smtClean="0">
                <a:solidFill>
                  <a:prstClr val="black">
                    <a:tint val="75000"/>
                  </a:prstClr>
                </a:solidFill>
                <a:latin typeface="等线"/>
                <a:ea typeface="等线" panose="02010600030101010101" pitchFamily="2" charset="-122"/>
              </a:rPr>
              <a:pPr algn="r">
                <a:defRPr/>
              </a:pPr>
              <a:t>13</a:t>
            </a:fld>
            <a:endParaRPr lang="zh-CN" altLang="en-US" sz="1200" dirty="0">
              <a:solidFill>
                <a:prstClr val="black">
                  <a:tint val="75000"/>
                </a:prstClr>
              </a:solidFill>
              <a:latin typeface="等线"/>
              <a:ea typeface="等线" panose="02010600030101010101" pitchFamily="2" charset="-122"/>
            </a:endParaRPr>
          </a:p>
        </p:txBody>
      </p:sp>
    </p:spTree>
    <p:extLst>
      <p:ext uri="{BB962C8B-B14F-4D97-AF65-F5344CB8AC3E}">
        <p14:creationId xmlns:p14="http://schemas.microsoft.com/office/powerpoint/2010/main" val="279883989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CE1E2F5C-D5D4-41EC-9D30-D76B6F2E1DB7}"/>
              </a:ext>
            </a:extLst>
          </p:cNvPr>
          <p:cNvSpPr>
            <a:spLocks noGrp="1"/>
          </p:cNvSpPr>
          <p:nvPr>
            <p:ph type="title"/>
          </p:nvPr>
        </p:nvSpPr>
        <p:spPr>
          <a:xfrm>
            <a:off x="449709" y="178944"/>
            <a:ext cx="11446077" cy="615635"/>
          </a:xfrm>
        </p:spPr>
        <p:txBody>
          <a:bodyPr>
            <a:normAutofit/>
          </a:bodyPr>
          <a:lstStyle/>
          <a:p>
            <a:r>
              <a:rPr lang="en-US" altLang="zh-CN" sz="2800" dirty="0"/>
              <a:t>2.1.1 Tune pattern optimization</a:t>
            </a:r>
            <a:endParaRPr sz="2800" dirty="0"/>
          </a:p>
        </p:txBody>
      </p:sp>
      <p:sp>
        <p:nvSpPr>
          <p:cNvPr id="5" name="文本框 4"/>
          <p:cNvSpPr txBox="1"/>
          <p:nvPr/>
        </p:nvSpPr>
        <p:spPr>
          <a:xfrm>
            <a:off x="582438" y="943671"/>
            <a:ext cx="11180618" cy="1831271"/>
          </a:xfrm>
          <a:prstGeom prst="rect">
            <a:avLst/>
          </a:prstGeom>
          <a:noFill/>
        </p:spPr>
        <p:txBody>
          <a:bodyPr wrap="square" rtlCol="0">
            <a:spAutoFit/>
          </a:bodyPr>
          <a:lstStyle/>
          <a:p>
            <a:pPr marL="457200" indent="-457200" algn="just">
              <a:lnSpc>
                <a:spcPct val="150000"/>
              </a:lnSpc>
              <a:spcAft>
                <a:spcPts val="600"/>
              </a:spcAft>
              <a:buFont typeface="Wingdings" panose="05000000000000000000" pitchFamily="2" charset="2"/>
              <a:buChar char="Ø"/>
            </a:pPr>
            <a:r>
              <a:rPr lang="en-US" altLang="zh-CN" sz="2400" dirty="0">
                <a:solidFill>
                  <a:srgbClr val="353740"/>
                </a:solidFill>
                <a:latin typeface="Times New Roman" panose="02020603050405020304" pitchFamily="18" charset="0"/>
                <a:ea typeface="等线" panose="02010600030101010101" pitchFamily="2" charset="-122"/>
                <a:cs typeface="Times New Roman" panose="02020603050405020304" pitchFamily="18" charset="0"/>
              </a:rPr>
              <a:t>Tune pattern plays an import role in the control of the intense beam effects</a:t>
            </a:r>
          </a:p>
          <a:p>
            <a:pPr marL="457200" indent="-457200" algn="just">
              <a:lnSpc>
                <a:spcPct val="150000"/>
              </a:lnSpc>
              <a:spcAft>
                <a:spcPts val="600"/>
              </a:spcAft>
              <a:buFont typeface="Wingdings" panose="05000000000000000000" pitchFamily="2" charset="2"/>
              <a:buChar char="Ø"/>
            </a:pPr>
            <a:r>
              <a:rPr lang="en-US" altLang="zh-CN" sz="2400" dirty="0">
                <a:latin typeface="Times New Roman" panose="02020603050405020304" pitchFamily="18" charset="0"/>
                <a:cs typeface="Times New Roman" panose="02020603050405020304" pitchFamily="18" charset="0"/>
              </a:rPr>
              <a:t>The tunes at injection were set at (4.81, 4.87) to reduce space charge effects induced beam loss (</a:t>
            </a:r>
            <a:r>
              <a:rPr lang="en-US" altLang="zh-CN" sz="2000" dirty="0">
                <a:solidFill>
                  <a:schemeClr val="tx1">
                    <a:lumMod val="65000"/>
                    <a:lumOff val="35000"/>
                  </a:schemeClr>
                </a:solidFill>
                <a:latin typeface="Times New Roman" panose="02020603050405020304" pitchFamily="18" charset="0"/>
                <a:cs typeface="Times New Roman" panose="02020603050405020304" pitchFamily="18" charset="0"/>
              </a:rPr>
              <a:t>the tunes were moved downward to suppress the beam instability</a:t>
            </a:r>
            <a:r>
              <a:rPr lang="en-US" altLang="zh-CN" sz="2400" dirty="0">
                <a:latin typeface="Times New Roman" panose="02020603050405020304" pitchFamily="18" charset="0"/>
                <a:cs typeface="Times New Roman" panose="02020603050405020304" pitchFamily="18" charset="0"/>
              </a:rPr>
              <a:t>)</a:t>
            </a:r>
          </a:p>
        </p:txBody>
      </p:sp>
      <p:pic>
        <p:nvPicPr>
          <p:cNvPr id="6" name="图片 5"/>
          <p:cNvPicPr>
            <a:picLocks noChangeAspect="1"/>
          </p:cNvPicPr>
          <p:nvPr/>
        </p:nvPicPr>
        <p:blipFill>
          <a:blip r:embed="rId2"/>
          <a:stretch>
            <a:fillRect/>
          </a:stretch>
        </p:blipFill>
        <p:spPr>
          <a:xfrm>
            <a:off x="132730" y="2977474"/>
            <a:ext cx="4357059" cy="3643135"/>
          </a:xfrm>
          <a:prstGeom prst="rect">
            <a:avLst/>
          </a:prstGeom>
        </p:spPr>
      </p:pic>
      <p:pic>
        <p:nvPicPr>
          <p:cNvPr id="8" name="图片 7">
            <a:extLst>
              <a:ext uri="{FF2B5EF4-FFF2-40B4-BE49-F238E27FC236}">
                <a16:creationId xmlns="" xmlns:a16="http://schemas.microsoft.com/office/drawing/2014/main" id="{25828086-3382-4D06-875B-C1B9F2608ADB}"/>
              </a:ext>
            </a:extLst>
          </p:cNvPr>
          <p:cNvPicPr>
            <a:picLocks noChangeAspect="1"/>
          </p:cNvPicPr>
          <p:nvPr/>
        </p:nvPicPr>
        <p:blipFill>
          <a:blip r:embed="rId3" cstate="print"/>
          <a:stretch>
            <a:fillRect/>
          </a:stretch>
        </p:blipFill>
        <p:spPr>
          <a:xfrm>
            <a:off x="4600040" y="3044788"/>
            <a:ext cx="3385491" cy="3597082"/>
          </a:xfrm>
          <a:prstGeom prst="rect">
            <a:avLst/>
          </a:prstGeom>
        </p:spPr>
      </p:pic>
      <p:pic>
        <p:nvPicPr>
          <p:cNvPr id="9" name="图片 8" descr="C:\Users\xusy\Desktop\调束文章补充资料\100-kW~Simulation\Meas100kwTuneJpg.jpg">
            <a:extLst>
              <a:ext uri="{FF2B5EF4-FFF2-40B4-BE49-F238E27FC236}">
                <a16:creationId xmlns="" xmlns:a16="http://schemas.microsoft.com/office/drawing/2014/main" id="{FF0B7705-73FB-F464-5C8D-E379E1947BFF}"/>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095781" y="3077518"/>
            <a:ext cx="3514623" cy="3597082"/>
          </a:xfrm>
          <a:prstGeom prst="rect">
            <a:avLst/>
          </a:prstGeom>
          <a:noFill/>
          <a:ln>
            <a:noFill/>
          </a:ln>
        </p:spPr>
      </p:pic>
      <p:sp>
        <p:nvSpPr>
          <p:cNvPr id="10" name="文本框 22">
            <a:extLst>
              <a:ext uri="{FF2B5EF4-FFF2-40B4-BE49-F238E27FC236}">
                <a16:creationId xmlns="" xmlns:a16="http://schemas.microsoft.com/office/drawing/2014/main" id="{1DE00CFA-CEBF-6B49-84FA-22C7D8A44FF0}"/>
              </a:ext>
            </a:extLst>
          </p:cNvPr>
          <p:cNvSpPr txBox="1"/>
          <p:nvPr/>
        </p:nvSpPr>
        <p:spPr>
          <a:xfrm>
            <a:off x="6172747" y="4436913"/>
            <a:ext cx="1553554" cy="360099"/>
          </a:xfrm>
          <a:prstGeom prst="rect">
            <a:avLst/>
          </a:prstGeom>
          <a:noFill/>
        </p:spPr>
        <p:txBody>
          <a:bodyPr wrap="square" lIns="82296" tIns="41148" rIns="82296" bIns="41148" rtlCol="0">
            <a:spAutoFit/>
          </a:bodyPr>
          <a:lstStyle/>
          <a:p>
            <a:r>
              <a:rPr kumimoji="1" lang="en-US" altLang="zh-CN" dirty="0"/>
              <a:t>Simulation</a:t>
            </a:r>
            <a:endParaRPr kumimoji="1" lang="zh-CN" altLang="en-US" dirty="0"/>
          </a:p>
        </p:txBody>
      </p:sp>
      <p:sp>
        <p:nvSpPr>
          <p:cNvPr id="11" name="文本框 23">
            <a:extLst>
              <a:ext uri="{FF2B5EF4-FFF2-40B4-BE49-F238E27FC236}">
                <a16:creationId xmlns="" xmlns:a16="http://schemas.microsoft.com/office/drawing/2014/main" id="{19049EB6-0206-8756-1383-59E613681A73}"/>
              </a:ext>
            </a:extLst>
          </p:cNvPr>
          <p:cNvSpPr txBox="1"/>
          <p:nvPr/>
        </p:nvSpPr>
        <p:spPr>
          <a:xfrm>
            <a:off x="9864490" y="4436912"/>
            <a:ext cx="1745914" cy="360099"/>
          </a:xfrm>
          <a:prstGeom prst="rect">
            <a:avLst/>
          </a:prstGeom>
          <a:noFill/>
        </p:spPr>
        <p:txBody>
          <a:bodyPr wrap="square" lIns="82296" tIns="41148" rIns="82296" bIns="41148" rtlCol="0">
            <a:spAutoFit/>
          </a:bodyPr>
          <a:lstStyle/>
          <a:p>
            <a:r>
              <a:rPr kumimoji="1" lang="en-US" altLang="zh-CN" dirty="0"/>
              <a:t>Measurement</a:t>
            </a:r>
            <a:endParaRPr kumimoji="1" lang="zh-CN" altLang="en-US" dirty="0"/>
          </a:p>
        </p:txBody>
      </p:sp>
      <p:sp>
        <p:nvSpPr>
          <p:cNvPr id="12" name="灯片编号占位符 3">
            <a:extLst>
              <a:ext uri="{FF2B5EF4-FFF2-40B4-BE49-F238E27FC236}">
                <a16:creationId xmlns="" xmlns:a16="http://schemas.microsoft.com/office/drawing/2014/main" id="{179BBB18-20A0-362F-3BDA-881B11F5AECF}"/>
              </a:ext>
            </a:extLst>
          </p:cNvPr>
          <p:cNvSpPr txBox="1">
            <a:spLocks/>
          </p:cNvSpPr>
          <p:nvPr/>
        </p:nvSpPr>
        <p:spPr>
          <a:xfrm>
            <a:off x="11820014" y="6483470"/>
            <a:ext cx="372044" cy="316800"/>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defRPr/>
            </a:pPr>
            <a:fld id="{BCDE6B0A-5825-4D48-8CD3-1BEAC8DEDC86}" type="slidenum">
              <a:rPr lang="zh-CN" altLang="en-US" sz="1200" smtClean="0">
                <a:solidFill>
                  <a:prstClr val="black">
                    <a:tint val="75000"/>
                  </a:prstClr>
                </a:solidFill>
                <a:latin typeface="等线"/>
                <a:ea typeface="等线" panose="02010600030101010101" pitchFamily="2" charset="-122"/>
              </a:rPr>
              <a:pPr algn="r">
                <a:defRPr/>
              </a:pPr>
              <a:t>14</a:t>
            </a:fld>
            <a:endParaRPr lang="zh-CN" altLang="en-US" sz="1200" dirty="0">
              <a:solidFill>
                <a:prstClr val="black">
                  <a:tint val="75000"/>
                </a:prstClr>
              </a:solidFill>
              <a:latin typeface="等线"/>
              <a:ea typeface="等线" panose="02010600030101010101" pitchFamily="2" charset="-122"/>
            </a:endParaRPr>
          </a:p>
        </p:txBody>
      </p:sp>
    </p:spTree>
    <p:extLst>
      <p:ext uri="{BB962C8B-B14F-4D97-AF65-F5344CB8AC3E}">
        <p14:creationId xmlns:p14="http://schemas.microsoft.com/office/powerpoint/2010/main" val="384039068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CE1E2F5C-D5D4-41EC-9D30-D76B6F2E1DB7}"/>
              </a:ext>
            </a:extLst>
          </p:cNvPr>
          <p:cNvSpPr>
            <a:spLocks noGrp="1"/>
          </p:cNvSpPr>
          <p:nvPr>
            <p:ph type="title"/>
          </p:nvPr>
        </p:nvSpPr>
        <p:spPr>
          <a:xfrm>
            <a:off x="546966" y="201700"/>
            <a:ext cx="9294891" cy="575938"/>
          </a:xfrm>
        </p:spPr>
        <p:txBody>
          <a:bodyPr/>
          <a:lstStyle/>
          <a:p>
            <a:r>
              <a:rPr lang="en-US" altLang="zh-CN" sz="2800" dirty="0"/>
              <a:t>2.1.2 Method to achieve the correlated painting </a:t>
            </a:r>
            <a:endParaRPr lang="zh-CN" altLang="en-US" sz="2800" dirty="0"/>
          </a:p>
        </p:txBody>
      </p:sp>
      <p:sp>
        <p:nvSpPr>
          <p:cNvPr id="9" name="内容占位符 2"/>
          <p:cNvSpPr txBox="1">
            <a:spLocks/>
          </p:cNvSpPr>
          <p:nvPr/>
        </p:nvSpPr>
        <p:spPr>
          <a:xfrm>
            <a:off x="0" y="2776154"/>
            <a:ext cx="11962925" cy="900765"/>
          </a:xfrm>
          <a:prstGeom prst="rect">
            <a:avLst/>
          </a:prstGeom>
        </p:spPr>
        <p:txBody>
          <a:bodyPr lIns="121917" tIns="60958" rIns="121917" bIns="60958">
            <a:noAutofit/>
          </a:bodyPr>
          <a:lstStyle/>
          <a:p>
            <a:pPr marL="457189" lvl="0" indent="-457189" algn="just">
              <a:lnSpc>
                <a:spcPct val="120000"/>
              </a:lnSpc>
              <a:spcAft>
                <a:spcPts val="3000"/>
              </a:spcAft>
              <a:buSzPct val="70000"/>
              <a:buFont typeface="Wingdings" panose="05000000000000000000" pitchFamily="2" charset="2"/>
              <a:buChar char="u"/>
              <a:defRPr/>
            </a:pPr>
            <a:r>
              <a:rPr kumimoji="0" lang="en-US" altLang="zh-CN" sz="2000" b="1" i="0" u="sng" strike="noStrike" kern="0" cap="none" spc="0" normalizeH="0" baseline="0" noProof="0" dirty="0">
                <a:ln>
                  <a:noFill/>
                </a:ln>
                <a:solidFill>
                  <a:srgbClr val="C00000"/>
                </a:solidFill>
                <a:effectLst/>
                <a:uLnTx/>
                <a:uFillTx/>
                <a:latin typeface="Times New Roman" pitchFamily="18" charset="0"/>
                <a:ea typeface="微软雅黑" panose="020B0503020204020204" pitchFamily="34" charset="-122"/>
                <a:cs typeface="Times New Roman" pitchFamily="18" charset="0"/>
              </a:rPr>
              <a:t>Method:</a:t>
            </a:r>
            <a:r>
              <a:rPr lang="en-US" altLang="en-US" sz="2000" kern="0" dirty="0">
                <a:latin typeface="Times New Roman" panose="02020603050405020304" pitchFamily="18" charset="0"/>
                <a:ea typeface="微软雅黑" panose="020B0503020204020204" pitchFamily="34" charset="-122"/>
                <a:cs typeface="Times New Roman" panose="02020603050405020304" pitchFamily="18" charset="0"/>
              </a:rPr>
              <a:t> Based on the</a:t>
            </a:r>
            <a:r>
              <a:rPr lang="en-US" altLang="zh-CN" sz="2000" dirty="0">
                <a:latin typeface="Times New Roman" panose="02020603050405020304" pitchFamily="18" charset="0"/>
                <a:cs typeface="Times New Roman" panose="02020603050405020304" pitchFamily="18" charset="0"/>
              </a:rPr>
              <a:t> mechanical structure of the anti-correlated painting, t</a:t>
            </a:r>
            <a:r>
              <a:rPr lang="en-US" altLang="en-US" sz="2000" kern="0" dirty="0">
                <a:latin typeface="Times New Roman" panose="02020603050405020304" pitchFamily="18" charset="0"/>
                <a:ea typeface="微软雅黑" panose="020B0503020204020204" pitchFamily="34" charset="-122"/>
                <a:cs typeface="Times New Roman" panose="02020603050405020304" pitchFamily="18" charset="0"/>
              </a:rPr>
              <a:t>he rising curve of the pulse power supply current had been used for the vertical painting to achieve the correlated painting </a:t>
            </a:r>
            <a:endParaRPr lang="en-US" altLang="zh-CN" sz="2000" kern="0" dirty="0">
              <a:latin typeface="Times New Roman" panose="02020603050405020304" pitchFamily="18" charset="0"/>
              <a:ea typeface="微软雅黑" panose="020B0503020204020204" pitchFamily="34" charset="-122"/>
              <a:cs typeface="Times New Roman" panose="02020603050405020304" pitchFamily="18" charset="0"/>
            </a:endParaRPr>
          </a:p>
        </p:txBody>
      </p:sp>
      <p:pic>
        <p:nvPicPr>
          <p:cNvPr id="11" name="图片 10" descr="BHBV-current-curve-new20220416.png"/>
          <p:cNvPicPr/>
          <p:nvPr/>
        </p:nvPicPr>
        <p:blipFill>
          <a:blip r:embed="rId2" cstate="print"/>
          <a:stretch>
            <a:fillRect/>
          </a:stretch>
        </p:blipFill>
        <p:spPr>
          <a:xfrm>
            <a:off x="7696200" y="3852558"/>
            <a:ext cx="4495800" cy="2988733"/>
          </a:xfrm>
          <a:prstGeom prst="rect">
            <a:avLst/>
          </a:prstGeom>
        </p:spPr>
      </p:pic>
      <p:pic>
        <p:nvPicPr>
          <p:cNvPr id="12" name="图片 11" descr="Cor-painting-1.png"/>
          <p:cNvPicPr>
            <a:picLocks noChangeAspect="1"/>
          </p:cNvPicPr>
          <p:nvPr/>
        </p:nvPicPr>
        <p:blipFill>
          <a:blip r:embed="rId3" cstate="print"/>
          <a:stretch>
            <a:fillRect/>
          </a:stretch>
        </p:blipFill>
        <p:spPr>
          <a:xfrm>
            <a:off x="4408238" y="4139779"/>
            <a:ext cx="3160335" cy="2431226"/>
          </a:xfrm>
          <a:prstGeom prst="rect">
            <a:avLst/>
          </a:prstGeom>
        </p:spPr>
      </p:pic>
      <p:sp>
        <p:nvSpPr>
          <p:cNvPr id="15" name="文本框 14">
            <a:extLst>
              <a:ext uri="{FF2B5EF4-FFF2-40B4-BE49-F238E27FC236}">
                <a16:creationId xmlns="" xmlns:a16="http://schemas.microsoft.com/office/drawing/2014/main" id="{AF82F630-A08A-455A-9A6B-A23FDFFD4732}"/>
              </a:ext>
            </a:extLst>
          </p:cNvPr>
          <p:cNvSpPr txBox="1"/>
          <p:nvPr/>
        </p:nvSpPr>
        <p:spPr>
          <a:xfrm>
            <a:off x="0" y="896734"/>
            <a:ext cx="11824412" cy="1892826"/>
          </a:xfrm>
          <a:prstGeom prst="rect">
            <a:avLst/>
          </a:prstGeom>
          <a:noFill/>
        </p:spPr>
        <p:txBody>
          <a:bodyPr wrap="square" rtlCol="0">
            <a:spAutoFit/>
          </a:bodyPr>
          <a:lstStyle/>
          <a:p>
            <a:pPr marL="457200" indent="-457200" algn="just">
              <a:lnSpc>
                <a:spcPct val="140000"/>
              </a:lnSpc>
              <a:spcAft>
                <a:spcPts val="600"/>
              </a:spcAft>
              <a:buFont typeface="Wingdings" panose="05000000000000000000" pitchFamily="2" charset="2"/>
              <a:buChar char="Ø"/>
            </a:pPr>
            <a:r>
              <a:rPr lang="en-US" altLang="zh-CN" sz="2000" b="1" u="sng" kern="0" dirty="0">
                <a:solidFill>
                  <a:srgbClr val="C00000"/>
                </a:solidFill>
                <a:latin typeface="Times New Roman" pitchFamily="18" charset="0"/>
                <a:ea typeface="微软雅黑" panose="020B0503020204020204" pitchFamily="34" charset="-122"/>
                <a:cs typeface="Times New Roman" pitchFamily="18" charset="0"/>
              </a:rPr>
              <a:t>Challenges:</a:t>
            </a:r>
            <a:r>
              <a:rPr lang="en-US" altLang="zh-CN" sz="2000" b="1" kern="0" dirty="0">
                <a:solidFill>
                  <a:srgbClr val="C00000"/>
                </a:solidFill>
                <a:latin typeface="Times New Roman" panose="02020603050405020304" pitchFamily="18" charset="0"/>
                <a:cs typeface="Times New Roman" panose="02020603050405020304" pitchFamily="18" charset="0"/>
              </a:rPr>
              <a:t> </a:t>
            </a:r>
            <a:r>
              <a:rPr lang="en-US" altLang="zh-CN" sz="2000" kern="0" dirty="0">
                <a:latin typeface="Times New Roman" panose="02020603050405020304" pitchFamily="18" charset="0"/>
                <a:cs typeface="Times New Roman" panose="02020603050405020304" pitchFamily="18" charset="0"/>
              </a:rPr>
              <a:t>too large beam size after painting, non-uniform beam distribution, large transverse coupling effects resulting in additional beam loss (&gt;50 kW) </a:t>
            </a:r>
          </a:p>
          <a:p>
            <a:pPr marL="457200" indent="-457200" algn="just">
              <a:lnSpc>
                <a:spcPct val="140000"/>
              </a:lnSpc>
              <a:spcAft>
                <a:spcPts val="600"/>
              </a:spcAft>
              <a:buFont typeface="Wingdings" panose="05000000000000000000" pitchFamily="2" charset="2"/>
              <a:buChar char="Ø"/>
            </a:pPr>
            <a:r>
              <a:rPr lang="en-US" altLang="zh-CN" sz="2000" b="1" u="sng" kern="0" dirty="0">
                <a:solidFill>
                  <a:srgbClr val="C00000"/>
                </a:solidFill>
                <a:latin typeface="Times New Roman" pitchFamily="18" charset="0"/>
                <a:ea typeface="微软雅黑" panose="020B0503020204020204" pitchFamily="34" charset="-122"/>
                <a:cs typeface="Times New Roman" pitchFamily="18" charset="0"/>
              </a:rPr>
              <a:t>Reasons:</a:t>
            </a:r>
            <a:r>
              <a:rPr lang="en-US" altLang="zh-CN" sz="2000" b="0" kern="0" dirty="0">
                <a:solidFill>
                  <a:schemeClr val="tx1"/>
                </a:solidFill>
              </a:rPr>
              <a:t> </a:t>
            </a:r>
            <a:r>
              <a:rPr lang="en-US" altLang="zh-CN" sz="2000" kern="0" dirty="0">
                <a:latin typeface="Times New Roman" panose="02020603050405020304" pitchFamily="18" charset="0"/>
                <a:cs typeface="Times New Roman" panose="02020603050405020304" pitchFamily="18" charset="0"/>
              </a:rPr>
              <a:t>the actual vertical painting acceptance of the ceramic vacuum chamber is only about 70% of the design </a:t>
            </a:r>
            <a:r>
              <a:rPr lang="en-US" altLang="zh-CN" sz="2000" kern="0" dirty="0" smtClean="0">
                <a:latin typeface="Times New Roman" panose="02020603050405020304" pitchFamily="18" charset="0"/>
                <a:cs typeface="Times New Roman" panose="02020603050405020304" pitchFamily="18" charset="0"/>
              </a:rPr>
              <a:t>value; the </a:t>
            </a:r>
            <a:r>
              <a:rPr lang="en-US" altLang="zh-CN" sz="2000" kern="0" dirty="0">
                <a:latin typeface="Times New Roman" panose="02020603050405020304" pitchFamily="18" charset="0"/>
                <a:cs typeface="Times New Roman" panose="02020603050405020304" pitchFamily="18" charset="0"/>
              </a:rPr>
              <a:t>transverse coupling effects on the beam distribution are very strong </a:t>
            </a:r>
          </a:p>
        </p:txBody>
      </p:sp>
      <p:pic>
        <p:nvPicPr>
          <p:cNvPr id="20" name="Picture 4">
            <a:extLst>
              <a:ext uri="{FF2B5EF4-FFF2-40B4-BE49-F238E27FC236}">
                <a16:creationId xmlns="" xmlns:a16="http://schemas.microsoft.com/office/drawing/2014/main" id="{73F2A916-7AEC-4261-8BC3-625E1A5AC07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893" y="4046017"/>
            <a:ext cx="4249345" cy="2618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0204293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CE1E2F5C-D5D4-41EC-9D30-D76B6F2E1DB7}"/>
              </a:ext>
            </a:extLst>
          </p:cNvPr>
          <p:cNvSpPr>
            <a:spLocks noGrp="1"/>
          </p:cNvSpPr>
          <p:nvPr>
            <p:ph type="title"/>
          </p:nvPr>
        </p:nvSpPr>
        <p:spPr>
          <a:xfrm>
            <a:off x="632315" y="204426"/>
            <a:ext cx="7971357" cy="575938"/>
          </a:xfrm>
        </p:spPr>
        <p:txBody>
          <a:bodyPr/>
          <a:lstStyle/>
          <a:p>
            <a:r>
              <a:rPr lang="en-US" altLang="zh-CN" sz="2800" dirty="0"/>
              <a:t>Beam commissioning results</a:t>
            </a:r>
            <a:endParaRPr lang="zh-CN" altLang="en-US" sz="2800" dirty="0"/>
          </a:p>
        </p:txBody>
      </p:sp>
      <p:pic>
        <p:nvPicPr>
          <p:cNvPr id="3" name="图片 26" descr="XY-cor-anti-com-ms.png"/>
          <p:cNvPicPr>
            <a:picLocks noChangeAspect="1" noChangeArrowheads="1"/>
          </p:cNvPicPr>
          <p:nvPr/>
        </p:nvPicPr>
        <p:blipFill>
          <a:blip r:embed="rId2" cstate="print"/>
          <a:srcRect/>
          <a:stretch>
            <a:fillRect/>
          </a:stretch>
        </p:blipFill>
        <p:spPr bwMode="auto">
          <a:xfrm>
            <a:off x="0" y="4307808"/>
            <a:ext cx="3713991" cy="2550192"/>
          </a:xfrm>
          <a:prstGeom prst="rect">
            <a:avLst/>
          </a:prstGeom>
          <a:noFill/>
          <a:ln w="9525">
            <a:noFill/>
            <a:miter lim="800000"/>
            <a:headEnd/>
            <a:tailEnd/>
          </a:ln>
        </p:spPr>
      </p:pic>
      <p:pic>
        <p:nvPicPr>
          <p:cNvPr id="4" name="图片 30" descr="Injectionbeamlossn.png"/>
          <p:cNvPicPr>
            <a:picLocks noChangeAspect="1" noChangeArrowheads="1"/>
          </p:cNvPicPr>
          <p:nvPr/>
        </p:nvPicPr>
        <p:blipFill>
          <a:blip r:embed="rId3" cstate="print"/>
          <a:srcRect/>
          <a:stretch>
            <a:fillRect/>
          </a:stretch>
        </p:blipFill>
        <p:spPr bwMode="auto">
          <a:xfrm>
            <a:off x="3713991" y="4370135"/>
            <a:ext cx="3549472" cy="2413049"/>
          </a:xfrm>
          <a:prstGeom prst="rect">
            <a:avLst/>
          </a:prstGeom>
          <a:noFill/>
          <a:ln w="9525">
            <a:noFill/>
            <a:miter lim="800000"/>
            <a:headEnd/>
            <a:tailEnd/>
          </a:ln>
        </p:spPr>
      </p:pic>
      <p:sp>
        <p:nvSpPr>
          <p:cNvPr id="7" name="TextBox 1">
            <a:extLst>
              <a:ext uri="{FF2B5EF4-FFF2-40B4-BE49-F238E27FC236}">
                <a16:creationId xmlns="" xmlns:a16="http://schemas.microsoft.com/office/drawing/2014/main" id="{BF430E90-5BA8-5647-91A7-7422BC1A2AFE}"/>
              </a:ext>
            </a:extLst>
          </p:cNvPr>
          <p:cNvSpPr txBox="1">
            <a:spLocks noChangeArrowheads="1"/>
          </p:cNvSpPr>
          <p:nvPr/>
        </p:nvSpPr>
        <p:spPr bwMode="auto">
          <a:xfrm>
            <a:off x="462900" y="1114944"/>
            <a:ext cx="5419288" cy="28582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lvl1pPr>
              <a:spcBef>
                <a:spcPct val="20000"/>
              </a:spcBef>
              <a:buClr>
                <a:srgbClr val="1679BA"/>
              </a:buClr>
              <a:buFont typeface="Wingdings" pitchFamily="2" charset="2"/>
              <a:buChar char="Ø"/>
              <a:defRPr sz="2400" b="1">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200" b="1">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b="1">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1600" b="1">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1600"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1600"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1600"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1600"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1600" b="1">
                <a:solidFill>
                  <a:schemeClr val="tx1"/>
                </a:solidFill>
                <a:latin typeface="Arial" panose="020B0604020202020204" pitchFamily="34" charset="0"/>
                <a:ea typeface="宋体" panose="02010600030101010101" pitchFamily="2" charset="-122"/>
              </a:defRPr>
            </a:lvl9pPr>
          </a:lstStyle>
          <a:p>
            <a:pPr marL="342900" indent="-342900" algn="just">
              <a:lnSpc>
                <a:spcPct val="150000"/>
              </a:lnSpc>
              <a:spcBef>
                <a:spcPct val="0"/>
              </a:spcBef>
              <a:spcAft>
                <a:spcPts val="1000"/>
              </a:spcAft>
              <a:buClrTx/>
            </a:pPr>
            <a:r>
              <a:rPr lang="en-US" altLang="zh-CN" sz="2000" b="0" dirty="0"/>
              <a:t>By using the correlated painting:</a:t>
            </a:r>
          </a:p>
          <a:p>
            <a:pPr marL="540000" indent="-342891" algn="just">
              <a:lnSpc>
                <a:spcPct val="150000"/>
              </a:lnSpc>
              <a:spcBef>
                <a:spcPct val="0"/>
              </a:spcBef>
              <a:spcAft>
                <a:spcPts val="1000"/>
              </a:spcAft>
              <a:buClrTx/>
              <a:buFont typeface="Wingdings" pitchFamily="2" charset="2"/>
              <a:buChar char="ü"/>
            </a:pPr>
            <a:r>
              <a:rPr lang="en-US" altLang="zh-CN" sz="2000" dirty="0">
                <a:solidFill>
                  <a:srgbClr val="990099"/>
                </a:solidFill>
              </a:rPr>
              <a:t>Beam loss was well controlled</a:t>
            </a:r>
          </a:p>
          <a:p>
            <a:pPr marL="540000" indent="-342891" algn="just">
              <a:lnSpc>
                <a:spcPct val="150000"/>
              </a:lnSpc>
              <a:spcBef>
                <a:spcPct val="0"/>
              </a:spcBef>
              <a:spcAft>
                <a:spcPts val="1000"/>
              </a:spcAft>
              <a:buClrTx/>
              <a:buFont typeface="Wingdings" pitchFamily="2" charset="2"/>
              <a:buChar char="ü"/>
            </a:pPr>
            <a:r>
              <a:rPr lang="en-US" altLang="zh-CN" sz="2000" dirty="0">
                <a:solidFill>
                  <a:srgbClr val="990099"/>
                </a:solidFill>
              </a:rPr>
              <a:t>Transverse beam size was largely reduced</a:t>
            </a:r>
          </a:p>
          <a:p>
            <a:pPr marL="540000" indent="-342891" algn="just">
              <a:lnSpc>
                <a:spcPct val="150000"/>
              </a:lnSpc>
              <a:spcBef>
                <a:spcPct val="0"/>
              </a:spcBef>
              <a:spcAft>
                <a:spcPts val="1000"/>
              </a:spcAft>
              <a:buClrTx/>
              <a:buFont typeface="Wingdings" pitchFamily="2" charset="2"/>
              <a:buChar char="ü"/>
            </a:pPr>
            <a:r>
              <a:rPr lang="en-US" altLang="zh-CN" sz="2000" dirty="0">
                <a:solidFill>
                  <a:srgbClr val="990099"/>
                </a:solidFill>
              </a:rPr>
              <a:t>Beam distribution was much better</a:t>
            </a:r>
          </a:p>
          <a:p>
            <a:pPr marL="540000" indent="-342891" algn="just">
              <a:lnSpc>
                <a:spcPct val="150000"/>
              </a:lnSpc>
              <a:spcBef>
                <a:spcPct val="0"/>
              </a:spcBef>
              <a:spcAft>
                <a:spcPts val="1000"/>
              </a:spcAft>
              <a:buClrTx/>
              <a:buFont typeface="Wingdings" pitchFamily="2" charset="2"/>
              <a:buChar char="ü"/>
            </a:pPr>
            <a:r>
              <a:rPr lang="en-US" altLang="zh-CN" sz="2000" dirty="0">
                <a:solidFill>
                  <a:srgbClr val="990099"/>
                </a:solidFill>
              </a:rPr>
              <a:t>Transverse coupling effects were improved</a:t>
            </a:r>
            <a:endParaRPr lang="zh-CN" altLang="en-US" sz="2000" dirty="0">
              <a:solidFill>
                <a:srgbClr val="990099"/>
              </a:solidFill>
            </a:endParaRPr>
          </a:p>
        </p:txBody>
      </p:sp>
      <p:sp>
        <p:nvSpPr>
          <p:cNvPr id="8" name="内容占位符 2"/>
          <p:cNvSpPr txBox="1">
            <a:spLocks/>
          </p:cNvSpPr>
          <p:nvPr/>
        </p:nvSpPr>
        <p:spPr>
          <a:xfrm>
            <a:off x="7263463" y="2727132"/>
            <a:ext cx="4743422" cy="1246095"/>
          </a:xfrm>
          <a:prstGeom prst="rect">
            <a:avLst/>
          </a:prstGeom>
        </p:spPr>
        <p:txBody>
          <a:bodyPr lIns="121917" tIns="60959" rIns="121917" bIns="60959">
            <a:noAutofit/>
          </a:bodyPr>
          <a:lstStyle/>
          <a:p>
            <a:pPr marL="457178" indent="-457178" algn="just">
              <a:lnSpc>
                <a:spcPct val="125000"/>
              </a:lnSpc>
              <a:spcAft>
                <a:spcPts val="1200"/>
              </a:spcAft>
              <a:buSzPct val="70000"/>
              <a:buFont typeface="Wingdings" panose="05000000000000000000" pitchFamily="2" charset="2"/>
              <a:buChar char="u"/>
              <a:defRPr/>
            </a:pPr>
            <a:r>
              <a:rPr lang="en-US" altLang="zh-CN" b="1" u="sng" kern="0"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Experience and lessons</a:t>
            </a:r>
            <a:r>
              <a:rPr lang="zh-CN" altLang="en-US" b="1" kern="0"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b="1" dirty="0">
                <a:solidFill>
                  <a:srgbClr val="7030A0"/>
                </a:solidFill>
                <a:latin typeface="Times New Roman" panose="02020603050405020304" pitchFamily="18" charset="0"/>
                <a:ea typeface="微软雅黑" pitchFamily="34" charset="-122"/>
                <a:cs typeface="Times New Roman" panose="02020603050405020304" pitchFamily="18" charset="0"/>
              </a:rPr>
              <a:t>Both correlated and anti-correlated painting </a:t>
            </a:r>
            <a:r>
              <a:rPr lang="en-US" altLang="zh-CN" dirty="0">
                <a:latin typeface="Times New Roman" panose="02020603050405020304" pitchFamily="18" charset="0"/>
                <a:ea typeface="微软雅黑" pitchFamily="34" charset="-122"/>
                <a:cs typeface="Times New Roman" panose="02020603050405020304" pitchFamily="18" charset="0"/>
              </a:rPr>
              <a:t>need to be performed in the CSNS-II</a:t>
            </a:r>
            <a:endParaRPr lang="en-US" altLang="zh-CN" b="1" kern="0" dirty="0">
              <a:solidFill>
                <a:srgbClr val="005DA2"/>
              </a:solidFill>
              <a:latin typeface="Times New Roman" panose="02020603050405020304" pitchFamily="18" charset="0"/>
              <a:ea typeface="微软雅黑" panose="020B0503020204020204" pitchFamily="34" charset="-122"/>
              <a:cs typeface="Times New Roman" panose="02020603050405020304" pitchFamily="18" charset="0"/>
            </a:endParaRPr>
          </a:p>
          <a:p>
            <a:pPr marL="457178" indent="-457178" algn="just">
              <a:lnSpc>
                <a:spcPct val="125000"/>
              </a:lnSpc>
              <a:spcAft>
                <a:spcPts val="1200"/>
              </a:spcAft>
              <a:buSzPct val="70000"/>
              <a:buFont typeface="Wingdings" panose="05000000000000000000" pitchFamily="2" charset="2"/>
              <a:buChar char="u"/>
              <a:defRPr/>
            </a:pPr>
            <a:endParaRPr lang="en-US" altLang="zh-CN" b="1" kern="0" dirty="0">
              <a:solidFill>
                <a:srgbClr val="005DA2"/>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1" name="内容占位符 2"/>
          <p:cNvSpPr txBox="1">
            <a:spLocks/>
          </p:cNvSpPr>
          <p:nvPr/>
        </p:nvSpPr>
        <p:spPr>
          <a:xfrm>
            <a:off x="6699564" y="948646"/>
            <a:ext cx="5397158" cy="1551998"/>
          </a:xfrm>
          <a:prstGeom prst="rect">
            <a:avLst/>
          </a:prstGeom>
        </p:spPr>
        <p:txBody>
          <a:bodyPr lIns="121917" tIns="60959" rIns="121917" bIns="60959">
            <a:noAutofit/>
          </a:bodyPr>
          <a:lstStyle/>
          <a:p>
            <a:pPr marL="457178" indent="-457178" algn="just">
              <a:lnSpc>
                <a:spcPct val="125000"/>
              </a:lnSpc>
              <a:spcAft>
                <a:spcPts val="1200"/>
              </a:spcAft>
              <a:buSzPct val="70000"/>
              <a:buFont typeface="Wingdings" panose="05000000000000000000" pitchFamily="2" charset="2"/>
              <a:buChar char="u"/>
              <a:defRPr/>
            </a:pPr>
            <a:r>
              <a:rPr lang="en-US" altLang="zh-CN" b="1" u="sng" kern="0"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Results</a:t>
            </a:r>
            <a:r>
              <a:rPr lang="zh-CN" altLang="en-US" b="1" kern="0"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dirty="0">
                <a:latin typeface="Times New Roman" panose="02020603050405020304" pitchFamily="18" charset="0"/>
                <a:cs typeface="Times New Roman" panose="02020603050405020304" pitchFamily="18" charset="0"/>
              </a:rPr>
              <a:t>The method unlocks the shackles that restrict the beam power increase of the CSNS accelerator. </a:t>
            </a:r>
            <a:r>
              <a:rPr lang="en-US" altLang="zh-CN" b="1" dirty="0">
                <a:solidFill>
                  <a:srgbClr val="7030A0"/>
                </a:solidFill>
                <a:latin typeface="Times New Roman" panose="02020603050405020304" pitchFamily="18" charset="0"/>
                <a:cs typeface="Times New Roman" panose="02020603050405020304" pitchFamily="18" charset="0"/>
              </a:rPr>
              <a:t>The beam power had reached 80 kW and 100 kW (design goal) successively</a:t>
            </a:r>
            <a:endParaRPr lang="en-US" altLang="zh-CN" sz="1600" b="1" kern="0" dirty="0">
              <a:solidFill>
                <a:srgbClr val="005DA2"/>
              </a:solidFill>
              <a:latin typeface="微软雅黑" panose="020B0503020204020204" pitchFamily="34" charset="-122"/>
              <a:ea typeface="微软雅黑" panose="020B0503020204020204" pitchFamily="34" charset="-122"/>
              <a:cs typeface="Times New Roman" panose="02020603050405020304" pitchFamily="18" charset="0"/>
            </a:endParaRPr>
          </a:p>
        </p:txBody>
      </p:sp>
      <p:pic>
        <p:nvPicPr>
          <p:cNvPr id="6" name="图片 5"/>
          <p:cNvPicPr>
            <a:picLocks noChangeAspect="1"/>
          </p:cNvPicPr>
          <p:nvPr/>
        </p:nvPicPr>
        <p:blipFill>
          <a:blip r:embed="rId4"/>
          <a:stretch>
            <a:fillRect/>
          </a:stretch>
        </p:blipFill>
        <p:spPr>
          <a:xfrm>
            <a:off x="7632778" y="4301563"/>
            <a:ext cx="4391671" cy="2550191"/>
          </a:xfrm>
          <a:prstGeom prst="rect">
            <a:avLst/>
          </a:prstGeom>
        </p:spPr>
      </p:pic>
    </p:spTree>
    <p:extLst>
      <p:ext uri="{BB962C8B-B14F-4D97-AF65-F5344CB8AC3E}">
        <p14:creationId xmlns:p14="http://schemas.microsoft.com/office/powerpoint/2010/main" val="287395301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CE1E2F5C-D5D4-41EC-9D30-D76B6F2E1DB7}"/>
              </a:ext>
            </a:extLst>
          </p:cNvPr>
          <p:cNvSpPr>
            <a:spLocks noGrp="1"/>
          </p:cNvSpPr>
          <p:nvPr>
            <p:ph type="title"/>
          </p:nvPr>
        </p:nvSpPr>
        <p:spPr>
          <a:xfrm>
            <a:off x="582439" y="174365"/>
            <a:ext cx="11060317" cy="575938"/>
          </a:xfrm>
        </p:spPr>
        <p:txBody>
          <a:bodyPr/>
          <a:lstStyle/>
          <a:p>
            <a:r>
              <a:rPr lang="en-US" altLang="zh-CN" sz="2800" dirty="0"/>
              <a:t>2.1.3 Edge focusing effects of chicane bump </a:t>
            </a:r>
            <a:r>
              <a:rPr lang="en-US" altLang="zh-CN" sz="2800" dirty="0" smtClean="0"/>
              <a:t>magnets</a:t>
            </a:r>
            <a:endParaRPr lang="zh-CN" altLang="en-US" sz="2800" dirty="0"/>
          </a:p>
        </p:txBody>
      </p:sp>
      <p:sp>
        <p:nvSpPr>
          <p:cNvPr id="7" name="TextBox 1">
            <a:extLst>
              <a:ext uri="{FF2B5EF4-FFF2-40B4-BE49-F238E27FC236}">
                <a16:creationId xmlns="" xmlns:a16="http://schemas.microsoft.com/office/drawing/2014/main" id="{BF430E90-5BA8-5647-91A7-7422BC1A2AFE}"/>
              </a:ext>
            </a:extLst>
          </p:cNvPr>
          <p:cNvSpPr txBox="1">
            <a:spLocks noChangeArrowheads="1"/>
          </p:cNvSpPr>
          <p:nvPr/>
        </p:nvSpPr>
        <p:spPr bwMode="auto">
          <a:xfrm>
            <a:off x="6306438" y="1093009"/>
            <a:ext cx="5092478" cy="22236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lvl1pPr>
              <a:spcBef>
                <a:spcPct val="20000"/>
              </a:spcBef>
              <a:buClr>
                <a:srgbClr val="1679BA"/>
              </a:buClr>
              <a:buFont typeface="Wingdings" pitchFamily="2" charset="2"/>
              <a:buChar char="Ø"/>
              <a:defRPr sz="2400" b="1">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200" b="1">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b="1">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1600" b="1">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1600"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1600"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1600"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1600"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1600" b="1">
                <a:solidFill>
                  <a:schemeClr val="tx1"/>
                </a:solidFill>
                <a:latin typeface="Arial" panose="020B0604020202020204" pitchFamily="34" charset="0"/>
                <a:ea typeface="宋体" panose="02010600030101010101" pitchFamily="2" charset="-122"/>
              </a:defRPr>
            </a:lvl9pPr>
          </a:lstStyle>
          <a:p>
            <a:pPr marL="342900" indent="-342900" algn="just">
              <a:lnSpc>
                <a:spcPct val="150000"/>
              </a:lnSpc>
              <a:spcBef>
                <a:spcPct val="0"/>
              </a:spcBef>
              <a:spcAft>
                <a:spcPts val="500"/>
              </a:spcAft>
              <a:buClrTx/>
            </a:pPr>
            <a:r>
              <a:rPr lang="en-US" altLang="zh-CN" dirty="0">
                <a:solidFill>
                  <a:srgbClr val="C00000"/>
                </a:solidFill>
              </a:rPr>
              <a:t>Broken four-fold symmetry :</a:t>
            </a:r>
          </a:p>
          <a:p>
            <a:pPr marL="540000" indent="-342891" algn="just">
              <a:lnSpc>
                <a:spcPct val="150000"/>
              </a:lnSpc>
              <a:spcBef>
                <a:spcPct val="0"/>
              </a:spcBef>
              <a:spcAft>
                <a:spcPts val="500"/>
              </a:spcAft>
              <a:buClrTx/>
              <a:buFont typeface="Wingdings" pitchFamily="2" charset="2"/>
              <a:buChar char="ü"/>
            </a:pPr>
            <a:r>
              <a:rPr lang="en-US" altLang="zh-CN" sz="2000" kern="0" dirty="0">
                <a:ea typeface="微软雅黑" panose="020B0503020204020204" pitchFamily="34" charset="-122"/>
                <a:cs typeface="Times New Roman" pitchFamily="18" charset="0"/>
              </a:rPr>
              <a:t>Tune</a:t>
            </a:r>
          </a:p>
          <a:p>
            <a:pPr marL="540000" indent="-342891" algn="just">
              <a:lnSpc>
                <a:spcPct val="150000"/>
              </a:lnSpc>
              <a:spcBef>
                <a:spcPct val="0"/>
              </a:spcBef>
              <a:spcAft>
                <a:spcPts val="500"/>
              </a:spcAft>
              <a:buClrTx/>
              <a:buFont typeface="Wingdings" pitchFamily="2" charset="2"/>
              <a:buChar char="ü"/>
            </a:pPr>
            <a:r>
              <a:rPr lang="en-US" altLang="zh-CN" sz="2000" kern="0" dirty="0" smtClean="0">
                <a:ea typeface="微软雅黑" panose="020B0503020204020204" pitchFamily="34" charset="-122"/>
                <a:cs typeface="Times New Roman" pitchFamily="18" charset="0"/>
              </a:rPr>
              <a:t>Beta-Beating</a:t>
            </a:r>
            <a:endParaRPr lang="en-US" altLang="zh-CN" sz="2000" kern="0" dirty="0">
              <a:ea typeface="微软雅黑" panose="020B0503020204020204" pitchFamily="34" charset="-122"/>
              <a:cs typeface="Times New Roman" pitchFamily="18" charset="0"/>
            </a:endParaRPr>
          </a:p>
          <a:p>
            <a:pPr marL="540000" indent="-342891" algn="just">
              <a:lnSpc>
                <a:spcPct val="150000"/>
              </a:lnSpc>
              <a:spcBef>
                <a:spcPct val="0"/>
              </a:spcBef>
              <a:spcAft>
                <a:spcPts val="500"/>
              </a:spcAft>
              <a:buClrTx/>
              <a:buFont typeface="Wingdings" pitchFamily="2" charset="2"/>
              <a:buChar char="ü"/>
            </a:pPr>
            <a:r>
              <a:rPr lang="en-US" altLang="zh-CN" sz="2000" kern="0" dirty="0">
                <a:ea typeface="微软雅黑" panose="020B0503020204020204" pitchFamily="34" charset="-122"/>
                <a:cs typeface="Times New Roman" pitchFamily="18" charset="0"/>
              </a:rPr>
              <a:t>Emittance                 </a:t>
            </a:r>
          </a:p>
        </p:txBody>
      </p:sp>
      <p:pic>
        <p:nvPicPr>
          <p:cNvPr id="23" name="图片 22"/>
          <p:cNvPicPr>
            <a:picLocks noChangeAspect="1"/>
          </p:cNvPicPr>
          <p:nvPr/>
        </p:nvPicPr>
        <p:blipFill>
          <a:blip r:embed="rId2"/>
          <a:stretch>
            <a:fillRect/>
          </a:stretch>
        </p:blipFill>
        <p:spPr>
          <a:xfrm>
            <a:off x="119866" y="3798438"/>
            <a:ext cx="3548959" cy="2954867"/>
          </a:xfrm>
          <a:prstGeom prst="rect">
            <a:avLst/>
          </a:prstGeom>
        </p:spPr>
      </p:pic>
      <p:pic>
        <p:nvPicPr>
          <p:cNvPr id="24" name="图片 23"/>
          <p:cNvPicPr>
            <a:picLocks noChangeAspect="1"/>
          </p:cNvPicPr>
          <p:nvPr/>
        </p:nvPicPr>
        <p:blipFill>
          <a:blip r:embed="rId3"/>
          <a:stretch>
            <a:fillRect/>
          </a:stretch>
        </p:blipFill>
        <p:spPr>
          <a:xfrm>
            <a:off x="8275861" y="3666067"/>
            <a:ext cx="3730450" cy="3087238"/>
          </a:xfrm>
          <a:prstGeom prst="rect">
            <a:avLst/>
          </a:prstGeom>
        </p:spPr>
      </p:pic>
      <p:pic>
        <p:nvPicPr>
          <p:cNvPr id="27" name="图片 26"/>
          <p:cNvPicPr>
            <a:picLocks noChangeAspect="1"/>
          </p:cNvPicPr>
          <p:nvPr/>
        </p:nvPicPr>
        <p:blipFill>
          <a:blip r:embed="rId4"/>
          <a:stretch>
            <a:fillRect/>
          </a:stretch>
        </p:blipFill>
        <p:spPr>
          <a:xfrm>
            <a:off x="3946630" y="3903133"/>
            <a:ext cx="4051426" cy="2954867"/>
          </a:xfrm>
          <a:prstGeom prst="rect">
            <a:avLst/>
          </a:prstGeom>
        </p:spPr>
      </p:pic>
      <p:pic>
        <p:nvPicPr>
          <p:cNvPr id="9" name="图片 8"/>
          <p:cNvPicPr>
            <a:picLocks noChangeAspect="1"/>
          </p:cNvPicPr>
          <p:nvPr/>
        </p:nvPicPr>
        <p:blipFill>
          <a:blip r:embed="rId5"/>
          <a:stretch>
            <a:fillRect/>
          </a:stretch>
        </p:blipFill>
        <p:spPr>
          <a:xfrm>
            <a:off x="896960" y="1008874"/>
            <a:ext cx="4705841" cy="2789564"/>
          </a:xfrm>
          <a:prstGeom prst="rect">
            <a:avLst/>
          </a:prstGeom>
        </p:spPr>
      </p:pic>
      <p:sp>
        <p:nvSpPr>
          <p:cNvPr id="8" name="灯片编号占位符 3">
            <a:extLst>
              <a:ext uri="{FF2B5EF4-FFF2-40B4-BE49-F238E27FC236}">
                <a16:creationId xmlns="" xmlns:a16="http://schemas.microsoft.com/office/drawing/2014/main" id="{179BBB18-20A0-362F-3BDA-881B11F5AECF}"/>
              </a:ext>
            </a:extLst>
          </p:cNvPr>
          <p:cNvSpPr txBox="1">
            <a:spLocks/>
          </p:cNvSpPr>
          <p:nvPr/>
        </p:nvSpPr>
        <p:spPr>
          <a:xfrm>
            <a:off x="11820289" y="6541200"/>
            <a:ext cx="372044" cy="316800"/>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defRPr/>
            </a:pPr>
            <a:fld id="{BCDE6B0A-5825-4D48-8CD3-1BEAC8DEDC86}" type="slidenum">
              <a:rPr lang="zh-CN" altLang="en-US" sz="1200" smtClean="0">
                <a:solidFill>
                  <a:prstClr val="black">
                    <a:tint val="75000"/>
                  </a:prstClr>
                </a:solidFill>
                <a:latin typeface="等线"/>
                <a:ea typeface="等线" panose="02010600030101010101" pitchFamily="2" charset="-122"/>
              </a:rPr>
              <a:pPr algn="r">
                <a:defRPr/>
              </a:pPr>
              <a:t>17</a:t>
            </a:fld>
            <a:endParaRPr lang="zh-CN" altLang="en-US" sz="1200" dirty="0">
              <a:solidFill>
                <a:prstClr val="black">
                  <a:tint val="75000"/>
                </a:prstClr>
              </a:solidFill>
              <a:latin typeface="等线"/>
              <a:ea typeface="等线" panose="02010600030101010101" pitchFamily="2" charset="-122"/>
            </a:endParaRPr>
          </a:p>
        </p:txBody>
      </p:sp>
    </p:spTree>
    <p:extLst>
      <p:ext uri="{BB962C8B-B14F-4D97-AF65-F5344CB8AC3E}">
        <p14:creationId xmlns:p14="http://schemas.microsoft.com/office/powerpoint/2010/main" val="382143941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1">
            <a:extLst>
              <a:ext uri="{FF2B5EF4-FFF2-40B4-BE49-F238E27FC236}">
                <a16:creationId xmlns="" xmlns:a16="http://schemas.microsoft.com/office/drawing/2014/main" id="{CE1E2F5C-D5D4-41EC-9D30-D76B6F2E1DB7}"/>
              </a:ext>
            </a:extLst>
          </p:cNvPr>
          <p:cNvSpPr>
            <a:spLocks noGrp="1"/>
          </p:cNvSpPr>
          <p:nvPr>
            <p:ph type="title"/>
          </p:nvPr>
        </p:nvSpPr>
        <p:spPr>
          <a:xfrm>
            <a:off x="582439" y="198964"/>
            <a:ext cx="8470121" cy="606581"/>
          </a:xfrm>
        </p:spPr>
        <p:txBody>
          <a:bodyPr>
            <a:normAutofit/>
          </a:bodyPr>
          <a:lstStyle/>
          <a:p>
            <a:r>
              <a:rPr lang="en-US" altLang="zh-CN" sz="2800" dirty="0"/>
              <a:t>Super-periodicity restoration</a:t>
            </a:r>
            <a:endParaRPr lang="zh-CN" altLang="en-US" sz="2800" dirty="0"/>
          </a:p>
        </p:txBody>
      </p:sp>
      <p:sp>
        <p:nvSpPr>
          <p:cNvPr id="17" name="内容占位符 2"/>
          <p:cNvSpPr txBox="1">
            <a:spLocks/>
          </p:cNvSpPr>
          <p:nvPr/>
        </p:nvSpPr>
        <p:spPr>
          <a:xfrm>
            <a:off x="187922" y="862504"/>
            <a:ext cx="11842151" cy="867671"/>
          </a:xfrm>
          <a:prstGeom prst="rect">
            <a:avLst/>
          </a:prstGeom>
        </p:spPr>
        <p:txBody>
          <a:bodyPr lIns="121917" tIns="60959" rIns="121917" bIns="60959">
            <a:noAutofit/>
          </a:bodyPr>
          <a:lstStyle/>
          <a:p>
            <a:pPr marL="457178" indent="-457178" algn="just">
              <a:lnSpc>
                <a:spcPct val="120000"/>
              </a:lnSpc>
              <a:spcAft>
                <a:spcPts val="3000"/>
              </a:spcAft>
              <a:buSzPct val="70000"/>
              <a:buFont typeface="Wingdings" panose="05000000000000000000" pitchFamily="2" charset="2"/>
              <a:buChar char="u"/>
              <a:defRPr/>
            </a:pPr>
            <a:r>
              <a:rPr lang="en-US" altLang="zh-CN" sz="2000" b="1" kern="0" dirty="0">
                <a:solidFill>
                  <a:srgbClr val="C00000"/>
                </a:solidFill>
                <a:latin typeface="Times New Roman" pitchFamily="18" charset="0"/>
                <a:ea typeface="微软雅黑" panose="020B0503020204020204" pitchFamily="34" charset="-122"/>
                <a:cs typeface="Times New Roman" pitchFamily="18" charset="0"/>
              </a:rPr>
              <a:t>Installation of AC trim quadrupoles :</a:t>
            </a:r>
            <a:r>
              <a:rPr lang="en-US" altLang="zh-CN" sz="2000" kern="0" dirty="0">
                <a:latin typeface="Times New Roman" pitchFamily="18" charset="0"/>
                <a:ea typeface="微软雅黑" panose="020B0503020204020204" pitchFamily="34" charset="-122"/>
                <a:cs typeface="Times New Roman" pitchFamily="18" charset="0"/>
              </a:rPr>
              <a:t> correction of the tune and Beta-Beating; restoring the Lattice symmetry to reduce the </a:t>
            </a:r>
            <a:r>
              <a:rPr lang="en-US" altLang="zh-CN" sz="2000" kern="0" dirty="0" err="1">
                <a:latin typeface="Times New Roman" pitchFamily="18" charset="0"/>
                <a:ea typeface="微软雅黑" panose="020B0503020204020204" pitchFamily="34" charset="-122"/>
                <a:cs typeface="Times New Roman" pitchFamily="18" charset="0"/>
              </a:rPr>
              <a:t>emittance</a:t>
            </a:r>
            <a:r>
              <a:rPr lang="en-US" altLang="zh-CN" sz="2000" kern="0" dirty="0">
                <a:latin typeface="Times New Roman" pitchFamily="18" charset="0"/>
                <a:ea typeface="微软雅黑" panose="020B0503020204020204" pitchFamily="34" charset="-122"/>
                <a:cs typeface="Times New Roman" pitchFamily="18" charset="0"/>
              </a:rPr>
              <a:t> growth</a:t>
            </a:r>
          </a:p>
        </p:txBody>
      </p:sp>
      <p:pic>
        <p:nvPicPr>
          <p:cNvPr id="4" name="图片 3"/>
          <p:cNvPicPr>
            <a:picLocks noChangeAspect="1"/>
          </p:cNvPicPr>
          <p:nvPr/>
        </p:nvPicPr>
        <p:blipFill>
          <a:blip r:embed="rId2"/>
          <a:stretch>
            <a:fillRect/>
          </a:stretch>
        </p:blipFill>
        <p:spPr>
          <a:xfrm>
            <a:off x="331265" y="4206596"/>
            <a:ext cx="3038468" cy="2575551"/>
          </a:xfrm>
          <a:prstGeom prst="rect">
            <a:avLst/>
          </a:prstGeom>
        </p:spPr>
      </p:pic>
      <p:pic>
        <p:nvPicPr>
          <p:cNvPr id="31" name="图片 30"/>
          <p:cNvPicPr>
            <a:picLocks noChangeAspect="1"/>
          </p:cNvPicPr>
          <p:nvPr/>
        </p:nvPicPr>
        <p:blipFill>
          <a:blip r:embed="rId3"/>
          <a:stretch>
            <a:fillRect/>
          </a:stretch>
        </p:blipFill>
        <p:spPr>
          <a:xfrm>
            <a:off x="4064000" y="4461933"/>
            <a:ext cx="3168408" cy="2129419"/>
          </a:xfrm>
          <a:prstGeom prst="rect">
            <a:avLst/>
          </a:prstGeom>
        </p:spPr>
      </p:pic>
      <p:pic>
        <p:nvPicPr>
          <p:cNvPr id="12" name="图片 11"/>
          <p:cNvPicPr/>
          <p:nvPr/>
        </p:nvPicPr>
        <p:blipFill>
          <a:blip r:embed="rId4"/>
          <a:stretch>
            <a:fillRect/>
          </a:stretch>
        </p:blipFill>
        <p:spPr>
          <a:xfrm>
            <a:off x="145588" y="1865967"/>
            <a:ext cx="3224145" cy="2340629"/>
          </a:xfrm>
          <a:prstGeom prst="rect">
            <a:avLst/>
          </a:prstGeom>
        </p:spPr>
      </p:pic>
      <p:pic>
        <p:nvPicPr>
          <p:cNvPr id="13" name="图片 12"/>
          <p:cNvPicPr>
            <a:picLocks noChangeAspect="1"/>
          </p:cNvPicPr>
          <p:nvPr/>
        </p:nvPicPr>
        <p:blipFill>
          <a:blip r:embed="rId5"/>
          <a:stretch>
            <a:fillRect/>
          </a:stretch>
        </p:blipFill>
        <p:spPr>
          <a:xfrm>
            <a:off x="3514244" y="1865967"/>
            <a:ext cx="3718164" cy="2161059"/>
          </a:xfrm>
          <a:prstGeom prst="rect">
            <a:avLst/>
          </a:prstGeom>
        </p:spPr>
      </p:pic>
      <p:pic>
        <p:nvPicPr>
          <p:cNvPr id="2" name="图片 1"/>
          <p:cNvPicPr>
            <a:picLocks noChangeAspect="1"/>
          </p:cNvPicPr>
          <p:nvPr/>
        </p:nvPicPr>
        <p:blipFill>
          <a:blip r:embed="rId6"/>
          <a:stretch>
            <a:fillRect/>
          </a:stretch>
        </p:blipFill>
        <p:spPr>
          <a:xfrm>
            <a:off x="7807923" y="1563120"/>
            <a:ext cx="3528944" cy="2770278"/>
          </a:xfrm>
          <a:prstGeom prst="rect">
            <a:avLst/>
          </a:prstGeom>
        </p:spPr>
      </p:pic>
      <p:sp>
        <p:nvSpPr>
          <p:cNvPr id="14" name="TextBox 1">
            <a:extLst>
              <a:ext uri="{FF2B5EF4-FFF2-40B4-BE49-F238E27FC236}">
                <a16:creationId xmlns="" xmlns:a16="http://schemas.microsoft.com/office/drawing/2014/main" id="{BF430E90-5BA8-5647-91A7-7422BC1A2AFE}"/>
              </a:ext>
            </a:extLst>
          </p:cNvPr>
          <p:cNvSpPr txBox="1">
            <a:spLocks noChangeArrowheads="1"/>
          </p:cNvSpPr>
          <p:nvPr/>
        </p:nvSpPr>
        <p:spPr bwMode="auto">
          <a:xfrm>
            <a:off x="7673917" y="4835422"/>
            <a:ext cx="4434187" cy="15414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lvl1pPr>
              <a:spcBef>
                <a:spcPct val="20000"/>
              </a:spcBef>
              <a:buClr>
                <a:srgbClr val="1679BA"/>
              </a:buClr>
              <a:buFont typeface="Wingdings" pitchFamily="2" charset="2"/>
              <a:buChar char="Ø"/>
              <a:defRPr sz="2400" b="1">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200" b="1">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b="1">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1600" b="1">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1600"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1600"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1600"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1600"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1600" b="1">
                <a:solidFill>
                  <a:schemeClr val="tx1"/>
                </a:solidFill>
                <a:latin typeface="Arial" panose="020B0604020202020204" pitchFamily="34" charset="0"/>
                <a:ea typeface="宋体" panose="02010600030101010101" pitchFamily="2" charset="-122"/>
              </a:defRPr>
            </a:lvl9pPr>
          </a:lstStyle>
          <a:p>
            <a:pPr marL="342900" indent="-342900" algn="just">
              <a:lnSpc>
                <a:spcPct val="150000"/>
              </a:lnSpc>
              <a:spcBef>
                <a:spcPct val="0"/>
              </a:spcBef>
              <a:spcAft>
                <a:spcPts val="500"/>
              </a:spcAft>
              <a:buClrTx/>
            </a:pPr>
            <a:r>
              <a:rPr lang="en-US" altLang="zh-CN" sz="2000" dirty="0">
                <a:solidFill>
                  <a:srgbClr val="C00000"/>
                </a:solidFill>
              </a:rPr>
              <a:t>Solutions in the CSNS-II:</a:t>
            </a:r>
          </a:p>
          <a:p>
            <a:pPr marL="540000" indent="-342891" algn="just">
              <a:lnSpc>
                <a:spcPct val="150000"/>
              </a:lnSpc>
              <a:spcBef>
                <a:spcPct val="0"/>
              </a:spcBef>
              <a:spcAft>
                <a:spcPts val="500"/>
              </a:spcAft>
              <a:buClrTx/>
              <a:buFont typeface="Wingdings" pitchFamily="2" charset="2"/>
              <a:buChar char="ü"/>
            </a:pPr>
            <a:r>
              <a:rPr lang="en-US" altLang="zh-CN" sz="2000" kern="0" dirty="0">
                <a:ea typeface="微软雅黑" panose="020B0503020204020204" pitchFamily="34" charset="-122"/>
                <a:cs typeface="Times New Roman" pitchFamily="18" charset="0"/>
              </a:rPr>
              <a:t>Power supplies of bump magnets will be changed from DC to AC</a:t>
            </a:r>
          </a:p>
        </p:txBody>
      </p:sp>
      <p:sp>
        <p:nvSpPr>
          <p:cNvPr id="10" name="灯片编号占位符 3">
            <a:extLst>
              <a:ext uri="{FF2B5EF4-FFF2-40B4-BE49-F238E27FC236}">
                <a16:creationId xmlns="" xmlns:a16="http://schemas.microsoft.com/office/drawing/2014/main" id="{179BBB18-20A0-362F-3BDA-881B11F5AECF}"/>
              </a:ext>
            </a:extLst>
          </p:cNvPr>
          <p:cNvSpPr txBox="1">
            <a:spLocks/>
          </p:cNvSpPr>
          <p:nvPr/>
        </p:nvSpPr>
        <p:spPr>
          <a:xfrm>
            <a:off x="11819956" y="6432952"/>
            <a:ext cx="372044" cy="316800"/>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defRPr/>
            </a:pPr>
            <a:fld id="{BCDE6B0A-5825-4D48-8CD3-1BEAC8DEDC86}" type="slidenum">
              <a:rPr lang="zh-CN" altLang="en-US" sz="1200" smtClean="0">
                <a:solidFill>
                  <a:prstClr val="black">
                    <a:tint val="75000"/>
                  </a:prstClr>
                </a:solidFill>
                <a:latin typeface="等线"/>
                <a:ea typeface="等线" panose="02010600030101010101" pitchFamily="2" charset="-122"/>
              </a:rPr>
              <a:pPr algn="r">
                <a:defRPr/>
              </a:pPr>
              <a:t>18</a:t>
            </a:fld>
            <a:endParaRPr lang="zh-CN" altLang="en-US" sz="1200" dirty="0">
              <a:solidFill>
                <a:prstClr val="black">
                  <a:tint val="75000"/>
                </a:prstClr>
              </a:solidFill>
              <a:latin typeface="等线"/>
              <a:ea typeface="等线" panose="02010600030101010101" pitchFamily="2" charset="-122"/>
            </a:endParaRPr>
          </a:p>
        </p:txBody>
      </p:sp>
    </p:spTree>
    <p:extLst>
      <p:ext uri="{BB962C8B-B14F-4D97-AF65-F5344CB8AC3E}">
        <p14:creationId xmlns:p14="http://schemas.microsoft.com/office/powerpoint/2010/main" val="230084231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 xmlns:a16="http://schemas.microsoft.com/office/drawing/2014/main" id="{86C4D807-6E73-C535-A1CE-AD10B02F00C5}"/>
              </a:ext>
            </a:extLst>
          </p:cNvPr>
          <p:cNvSpPr>
            <a:spLocks noGrp="1"/>
          </p:cNvSpPr>
          <p:nvPr>
            <p:ph type="title"/>
          </p:nvPr>
        </p:nvSpPr>
        <p:spPr>
          <a:xfrm>
            <a:off x="609599" y="207175"/>
            <a:ext cx="8800408" cy="575938"/>
          </a:xfrm>
        </p:spPr>
        <p:txBody>
          <a:bodyPr/>
          <a:lstStyle/>
          <a:p>
            <a:r>
              <a:rPr lang="en-US" altLang="zh-CN" sz="2800" dirty="0">
                <a:latin typeface="Times New Roman" panose="02020603050405020304" pitchFamily="18" charset="0"/>
                <a:ea typeface="+mn-ea"/>
                <a:cs typeface="Times New Roman" panose="02020603050405020304" pitchFamily="18" charset="0"/>
              </a:rPr>
              <a:t>2.1.4 Optimization of the bunching factor</a:t>
            </a:r>
            <a:endParaRPr lang="zh-CN" altLang="en-US" sz="2800" dirty="0">
              <a:latin typeface="Times New Roman" panose="02020603050405020304" pitchFamily="18" charset="0"/>
              <a:ea typeface="+mn-ea"/>
              <a:cs typeface="Times New Roman" panose="02020603050405020304" pitchFamily="18" charset="0"/>
            </a:endParaRPr>
          </a:p>
        </p:txBody>
      </p:sp>
      <p:pic>
        <p:nvPicPr>
          <p:cNvPr id="4" name="图片 3">
            <a:extLst>
              <a:ext uri="{FF2B5EF4-FFF2-40B4-BE49-F238E27FC236}">
                <a16:creationId xmlns="" xmlns:a16="http://schemas.microsoft.com/office/drawing/2014/main" id="{75A2C7B2-6ACB-F70E-9A53-C1B710904149}"/>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841371" y="2861569"/>
            <a:ext cx="4613568" cy="3353780"/>
          </a:xfrm>
          <a:prstGeom prst="rect">
            <a:avLst/>
          </a:prstGeom>
          <a:noFill/>
          <a:ln>
            <a:noFill/>
          </a:ln>
        </p:spPr>
      </p:pic>
      <p:sp>
        <p:nvSpPr>
          <p:cNvPr id="10" name="文本框 9">
            <a:extLst>
              <a:ext uri="{FF2B5EF4-FFF2-40B4-BE49-F238E27FC236}">
                <a16:creationId xmlns="" xmlns:a16="http://schemas.microsoft.com/office/drawing/2014/main" id="{119C09FC-2BC0-1AF2-B826-E80F35A71226}"/>
              </a:ext>
            </a:extLst>
          </p:cNvPr>
          <p:cNvSpPr txBox="1"/>
          <p:nvPr/>
        </p:nvSpPr>
        <p:spPr>
          <a:xfrm>
            <a:off x="7428209" y="6215349"/>
            <a:ext cx="3787923" cy="584775"/>
          </a:xfrm>
          <a:prstGeom prst="rect">
            <a:avLst/>
          </a:prstGeom>
          <a:noFill/>
        </p:spPr>
        <p:txBody>
          <a:bodyPr wrap="square">
            <a:spAutoFit/>
          </a:bodyPr>
          <a:lstStyle/>
          <a:p>
            <a:pPr algn="ctr"/>
            <a:r>
              <a:rPr lang="en-US" altLang="zh-CN" sz="1600" b="1" dirty="0">
                <a:latin typeface="Times New Roman" panose="02020603050405020304" pitchFamily="18" charset="0"/>
                <a:cs typeface="Times New Roman" panose="02020603050405020304" pitchFamily="18" charset="0"/>
              </a:rPr>
              <a:t>Measurement Results of Bunching Factor under Different Energy Offsets</a:t>
            </a:r>
            <a:endParaRPr lang="zh-CN" altLang="en-US" sz="1600" b="1" dirty="0">
              <a:latin typeface="Times New Roman" panose="02020603050405020304" pitchFamily="18" charset="0"/>
              <a:cs typeface="Times New Roman" panose="02020603050405020304" pitchFamily="18" charset="0"/>
            </a:endParaRPr>
          </a:p>
        </p:txBody>
      </p:sp>
      <p:sp>
        <p:nvSpPr>
          <p:cNvPr id="12" name="文本框 11">
            <a:extLst>
              <a:ext uri="{FF2B5EF4-FFF2-40B4-BE49-F238E27FC236}">
                <a16:creationId xmlns="" xmlns:a16="http://schemas.microsoft.com/office/drawing/2014/main" id="{81136462-DF72-499C-E8F4-03A4D306393B}"/>
              </a:ext>
            </a:extLst>
          </p:cNvPr>
          <p:cNvSpPr txBox="1"/>
          <p:nvPr/>
        </p:nvSpPr>
        <p:spPr>
          <a:xfrm>
            <a:off x="290945" y="1121539"/>
            <a:ext cx="11678247" cy="1865126"/>
          </a:xfrm>
          <a:prstGeom prst="rect">
            <a:avLst/>
          </a:prstGeom>
          <a:noFill/>
        </p:spPr>
        <p:txBody>
          <a:bodyPr wrap="square">
            <a:spAutoFit/>
          </a:bodyPr>
          <a:lstStyle/>
          <a:p>
            <a:pPr marL="342900" indent="-342900" algn="just">
              <a:lnSpc>
                <a:spcPct val="120000"/>
              </a:lnSpc>
              <a:buFont typeface="Wingdings" panose="05000000000000000000" pitchFamily="2" charset="2"/>
              <a:buChar char="Ø"/>
            </a:pPr>
            <a:r>
              <a:rPr lang="en-US" altLang="zh-CN" sz="2400" kern="0" dirty="0">
                <a:latin typeface="Times New Roman" pitchFamily="18" charset="0"/>
                <a:ea typeface="微软雅黑" panose="020B0503020204020204" pitchFamily="34" charset="-122"/>
                <a:cs typeface="Times New Roman" pitchFamily="18" charset="0"/>
              </a:rPr>
              <a:t>Increase of the bunching factor can reduce space charge effects </a:t>
            </a:r>
          </a:p>
          <a:p>
            <a:pPr marL="342900" indent="-342900" algn="just">
              <a:lnSpc>
                <a:spcPct val="120000"/>
              </a:lnSpc>
              <a:buFont typeface="Wingdings" panose="05000000000000000000" pitchFamily="2" charset="2"/>
              <a:buChar char="Ø"/>
            </a:pPr>
            <a:endParaRPr lang="en-US" altLang="zh-CN" sz="2400" b="0" i="0" dirty="0">
              <a:solidFill>
                <a:srgbClr val="C00000"/>
              </a:solidFill>
              <a:effectLst/>
              <a:latin typeface="Times New Roman" panose="02020603050405020304" pitchFamily="18" charset="0"/>
              <a:cs typeface="Times New Roman" panose="02020603050405020304" pitchFamily="18" charset="0"/>
            </a:endParaRPr>
          </a:p>
          <a:p>
            <a:pPr marL="342900" indent="-342900" algn="just">
              <a:lnSpc>
                <a:spcPct val="120000"/>
              </a:lnSpc>
              <a:buFont typeface="Wingdings" panose="05000000000000000000" pitchFamily="2" charset="2"/>
              <a:buChar char="Ø"/>
            </a:pPr>
            <a:r>
              <a:rPr lang="en-US" altLang="zh-CN" sz="2400" b="0" i="0" dirty="0">
                <a:solidFill>
                  <a:srgbClr val="C00000"/>
                </a:solidFill>
                <a:effectLst/>
                <a:latin typeface="Times New Roman" panose="02020603050405020304" pitchFamily="18" charset="0"/>
                <a:cs typeface="Times New Roman" panose="02020603050405020304" pitchFamily="18" charset="0"/>
              </a:rPr>
              <a:t>By adjusting the energy (momentum) offset during the  injection, the bunching factor can be increased</a:t>
            </a:r>
            <a:endParaRPr lang="zh-CN" altLang="en-US" sz="2400" dirty="0">
              <a:solidFill>
                <a:srgbClr val="C00000"/>
              </a:solidFill>
              <a:latin typeface="Times New Roman" panose="02020603050405020304" pitchFamily="18" charset="0"/>
              <a:cs typeface="Times New Roman" panose="02020603050405020304" pitchFamily="18" charset="0"/>
            </a:endParaRPr>
          </a:p>
        </p:txBody>
      </p:sp>
      <p:sp>
        <p:nvSpPr>
          <p:cNvPr id="13" name="文本框 12">
            <a:extLst>
              <a:ext uri="{FF2B5EF4-FFF2-40B4-BE49-F238E27FC236}">
                <a16:creationId xmlns="" xmlns:a16="http://schemas.microsoft.com/office/drawing/2014/main" id="{119C09FC-2BC0-1AF2-B826-E80F35A71226}"/>
              </a:ext>
            </a:extLst>
          </p:cNvPr>
          <p:cNvSpPr txBox="1"/>
          <p:nvPr/>
        </p:nvSpPr>
        <p:spPr>
          <a:xfrm>
            <a:off x="1078923" y="6229090"/>
            <a:ext cx="3787923" cy="584775"/>
          </a:xfrm>
          <a:prstGeom prst="rect">
            <a:avLst/>
          </a:prstGeom>
          <a:noFill/>
        </p:spPr>
        <p:txBody>
          <a:bodyPr wrap="square">
            <a:spAutoFit/>
          </a:bodyPr>
          <a:lstStyle/>
          <a:p>
            <a:pPr algn="ctr"/>
            <a:r>
              <a:rPr lang="en-US" altLang="zh-CN" sz="1600" b="1" dirty="0">
                <a:latin typeface="Times New Roman" panose="02020603050405020304" pitchFamily="18" charset="0"/>
                <a:cs typeface="Times New Roman" panose="02020603050405020304" pitchFamily="18" charset="0"/>
              </a:rPr>
              <a:t>Longitudinal motion for the multi-turn injection process</a:t>
            </a:r>
            <a:endParaRPr lang="zh-CN" altLang="en-US" sz="1600" b="1" dirty="0">
              <a:latin typeface="Times New Roman" panose="02020603050405020304" pitchFamily="18" charset="0"/>
              <a:cs typeface="Times New Roman" panose="02020603050405020304" pitchFamily="18" charset="0"/>
            </a:endParaRPr>
          </a:p>
        </p:txBody>
      </p:sp>
      <p:pic>
        <p:nvPicPr>
          <p:cNvPr id="2" name="图片 1"/>
          <p:cNvPicPr>
            <a:picLocks noChangeAspect="1"/>
          </p:cNvPicPr>
          <p:nvPr/>
        </p:nvPicPr>
        <p:blipFill>
          <a:blip r:embed="rId3"/>
          <a:stretch>
            <a:fillRect/>
          </a:stretch>
        </p:blipFill>
        <p:spPr>
          <a:xfrm>
            <a:off x="412571" y="3108960"/>
            <a:ext cx="5389713" cy="2955299"/>
          </a:xfrm>
          <a:prstGeom prst="rect">
            <a:avLst/>
          </a:prstGeom>
        </p:spPr>
      </p:pic>
      <p:sp>
        <p:nvSpPr>
          <p:cNvPr id="8" name="灯片编号占位符 3">
            <a:extLst>
              <a:ext uri="{FF2B5EF4-FFF2-40B4-BE49-F238E27FC236}">
                <a16:creationId xmlns="" xmlns:a16="http://schemas.microsoft.com/office/drawing/2014/main" id="{179BBB18-20A0-362F-3BDA-881B11F5AECF}"/>
              </a:ext>
            </a:extLst>
          </p:cNvPr>
          <p:cNvSpPr>
            <a:spLocks noGrp="1"/>
          </p:cNvSpPr>
          <p:nvPr>
            <p:ph type="sldNum" sz="quarter" idx="12"/>
          </p:nvPr>
        </p:nvSpPr>
        <p:spPr>
          <a:xfrm>
            <a:off x="11785902" y="6483324"/>
            <a:ext cx="372044" cy="31680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DE6B0A-5825-4D48-8CD3-1BEAC8DEDC86}" type="slidenum">
              <a:rPr kumimoji="0" lang="zh-CN" altLang="en-US" sz="1200" b="0" i="0" u="none" strike="noStrike" kern="1200" cap="none" spc="0" normalizeH="0" baseline="0" noProof="0" smtClean="0">
                <a:ln>
                  <a:noFill/>
                </a:ln>
                <a:solidFill>
                  <a:prstClr val="black">
                    <a:tint val="75000"/>
                  </a:prstClr>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dirty="0">
              <a:ln>
                <a:noFill/>
              </a:ln>
              <a:solidFill>
                <a:prstClr val="black">
                  <a:tint val="75000"/>
                </a:prstClr>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4084290175"/>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flipV="1">
            <a:off x="0" y="891649"/>
            <a:ext cx="12193200" cy="38099"/>
          </a:xfrm>
          <a:prstGeom prst="rect">
            <a:avLst/>
          </a:prstGeom>
          <a:gradFill>
            <a:gsLst>
              <a:gs pos="0">
                <a:srgbClr val="012D86"/>
              </a:gs>
              <a:gs pos="100000">
                <a:srgbClr val="0E2557"/>
              </a:gs>
            </a:gsLst>
            <a:lin scaled="0"/>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2" name="圆角矩形 41"/>
          <p:cNvSpPr/>
          <p:nvPr/>
        </p:nvSpPr>
        <p:spPr>
          <a:xfrm>
            <a:off x="655467" y="285201"/>
            <a:ext cx="398129" cy="530490"/>
          </a:xfrm>
          <a:prstGeom prst="roundRect">
            <a:avLst/>
          </a:prstGeom>
          <a:gradFill>
            <a:gsLst>
              <a:gs pos="0">
                <a:srgbClr val="012D86"/>
              </a:gs>
              <a:gs pos="100000">
                <a:srgbClr val="0E2557"/>
              </a:gs>
            </a:gsLst>
            <a:lin scaled="0"/>
          </a:gradFill>
          <a:ln w="19050">
            <a:solidFill>
              <a:schemeClr val="bg1"/>
            </a:solidFill>
          </a:ln>
          <a:effectLst>
            <a:outerShdw blurRad="50800" dist="38100" dir="2700000" algn="tl" rotWithShape="0">
              <a:prstClr val="black">
                <a:alpha val="40000"/>
              </a:prstClr>
            </a:outerShdw>
          </a:effectLst>
        </p:spPr>
        <p:style>
          <a:lnRef idx="2">
            <a:schemeClr val="dk1">
              <a:shade val="50000"/>
            </a:schemeClr>
          </a:lnRef>
          <a:fillRef idx="1">
            <a:schemeClr val="dk1"/>
          </a:fillRef>
          <a:effectRef idx="0">
            <a:schemeClr val="dk1"/>
          </a:effectRef>
          <a:fontRef idx="minor">
            <a:schemeClr val="lt1"/>
          </a:fontRef>
        </p:style>
        <p:txBody>
          <a:bodyPr anchor="ctr"/>
          <a:lstStyle/>
          <a:p>
            <a:pPr algn="ctr" fontAlgn="auto">
              <a:spcBef>
                <a:spcPts val="0"/>
              </a:spcBef>
              <a:spcAft>
                <a:spcPts val="0"/>
              </a:spcAft>
              <a:defRPr/>
            </a:pPr>
            <a:endParaRPr lang="zh-CN" altLang="en-US"/>
          </a:p>
        </p:txBody>
      </p:sp>
      <p:sp>
        <p:nvSpPr>
          <p:cNvPr id="96" name="圆角矩形 95"/>
          <p:cNvSpPr/>
          <p:nvPr/>
        </p:nvSpPr>
        <p:spPr>
          <a:xfrm>
            <a:off x="553620" y="208474"/>
            <a:ext cx="301573" cy="400844"/>
          </a:xfrm>
          <a:prstGeom prst="roundRect">
            <a:avLst/>
          </a:prstGeom>
          <a:gradFill>
            <a:gsLst>
              <a:gs pos="0">
                <a:srgbClr val="012D86"/>
              </a:gs>
              <a:gs pos="100000">
                <a:srgbClr val="0E2557"/>
              </a:gs>
            </a:gsLst>
            <a:lin scaled="0"/>
          </a:gradFill>
          <a:ln w="19050">
            <a:solidFill>
              <a:schemeClr val="bg1"/>
            </a:solidFill>
          </a:ln>
          <a:effectLst>
            <a:outerShdw blurRad="50800" dist="38100" dir="2700000" algn="tl" rotWithShape="0">
              <a:prstClr val="black">
                <a:alpha val="40000"/>
              </a:prstClr>
            </a:outerShdw>
          </a:effectLst>
        </p:spPr>
        <p:style>
          <a:lnRef idx="2">
            <a:schemeClr val="dk1">
              <a:shade val="50000"/>
            </a:schemeClr>
          </a:lnRef>
          <a:fillRef idx="1">
            <a:schemeClr val="dk1"/>
          </a:fillRef>
          <a:effectRef idx="0">
            <a:schemeClr val="dk1"/>
          </a:effectRef>
          <a:fontRef idx="minor">
            <a:schemeClr val="lt1"/>
          </a:fontRef>
        </p:style>
        <p:txBody>
          <a:bodyPr anchor="ctr"/>
          <a:lstStyle/>
          <a:p>
            <a:pPr algn="ctr" fontAlgn="auto">
              <a:spcBef>
                <a:spcPts val="0"/>
              </a:spcBef>
              <a:spcAft>
                <a:spcPts val="0"/>
              </a:spcAft>
              <a:defRPr/>
            </a:pPr>
            <a:endParaRPr lang="zh-CN" altLang="en-US"/>
          </a:p>
        </p:txBody>
      </p:sp>
      <p:sp>
        <p:nvSpPr>
          <p:cNvPr id="5" name="文本框 4"/>
          <p:cNvSpPr txBox="1"/>
          <p:nvPr/>
        </p:nvSpPr>
        <p:spPr>
          <a:xfrm>
            <a:off x="1335584" y="222643"/>
            <a:ext cx="1984375" cy="589280"/>
          </a:xfrm>
          <a:prstGeom prst="rect">
            <a:avLst/>
          </a:prstGeom>
          <a:noFill/>
        </p:spPr>
        <p:txBody>
          <a:bodyPr>
            <a:spAutoFit/>
            <a:scene3d>
              <a:camera prst="orthographicFront"/>
              <a:lightRig rig="threePt" dir="t"/>
            </a:scene3d>
          </a:bodyPr>
          <a:lstStyle/>
          <a:p>
            <a:pPr defTabSz="762000" eaLnBrk="1" fontAlgn="auto" hangingPunct="1">
              <a:lnSpc>
                <a:spcPct val="90000"/>
              </a:lnSpc>
              <a:spcAft>
                <a:spcPts val="0"/>
              </a:spcAft>
              <a:defRPr/>
            </a:pPr>
            <a:r>
              <a:rPr kumimoji="1" lang="en-US" altLang="zh-CN" sz="3600" b="1" dirty="0">
                <a:solidFill>
                  <a:schemeClr val="tx2"/>
                </a:solidFill>
                <a:latin typeface="Times New Roman" panose="02020603050405020304" pitchFamily="18" charset="0"/>
                <a:ea typeface="微软雅黑" panose="020B0503020204020204" charset="-122"/>
                <a:cs typeface="Times New Roman" panose="02020603050405020304" pitchFamily="18" charset="0"/>
              </a:rPr>
              <a:t>Outline</a:t>
            </a:r>
          </a:p>
        </p:txBody>
      </p:sp>
      <p:pic>
        <p:nvPicPr>
          <p:cNvPr id="39" name="图片 18" descr="图片1副本"/>
          <p:cNvPicPr>
            <a:picLocks noChangeAspect="1"/>
          </p:cNvPicPr>
          <p:nvPr/>
        </p:nvPicPr>
        <p:blipFill>
          <a:blip r:embed="rId3" cstate="print"/>
          <a:srcRect/>
          <a:stretch>
            <a:fillRect/>
          </a:stretch>
        </p:blipFill>
        <p:spPr bwMode="auto">
          <a:xfrm>
            <a:off x="10739700" y="185897"/>
            <a:ext cx="1106000" cy="552878"/>
          </a:xfrm>
          <a:prstGeom prst="rect">
            <a:avLst/>
          </a:prstGeom>
          <a:noFill/>
          <a:ln w="9525">
            <a:noFill/>
            <a:miter lim="800000"/>
            <a:headEnd/>
            <a:tailEnd/>
          </a:ln>
        </p:spPr>
      </p:pic>
      <p:sp>
        <p:nvSpPr>
          <p:cNvPr id="6" name="TextBox 11"/>
          <p:cNvSpPr txBox="1">
            <a:spLocks noChangeArrowheads="1"/>
          </p:cNvSpPr>
          <p:nvPr/>
        </p:nvSpPr>
        <p:spPr bwMode="auto">
          <a:xfrm>
            <a:off x="553620" y="1636511"/>
            <a:ext cx="11465797" cy="3714863"/>
          </a:xfrm>
          <a:prstGeom prst="rect">
            <a:avLst/>
          </a:prstGeom>
          <a:noFill/>
          <a:ln w="9525">
            <a:noFill/>
            <a:miter lim="800000"/>
          </a:ln>
        </p:spPr>
        <p:txBody>
          <a:bodyPr wrap="square" lIns="0" tIns="0" rIns="0" bIns="0" anchor="ctr">
            <a:spAutoFit/>
          </a:bodyPr>
          <a:lstStyle/>
          <a:p>
            <a:pPr marL="571500" indent="-571500" defTabSz="705485">
              <a:lnSpc>
                <a:spcPct val="130000"/>
              </a:lnSpc>
              <a:spcAft>
                <a:spcPts val="3000"/>
              </a:spcAft>
              <a:buClr>
                <a:schemeClr val="tx1"/>
              </a:buClr>
              <a:buFont typeface="+mj-lt"/>
              <a:buAutoNum type="romanUcPeriod"/>
            </a:pPr>
            <a:r>
              <a:rPr lang="en-US" altLang="zh-CN" sz="3200" b="1" dirty="0">
                <a:latin typeface="Times New Roman" panose="02020603050405020304" pitchFamily="18" charset="0"/>
                <a:cs typeface="Times New Roman" panose="02020603050405020304" pitchFamily="18" charset="0"/>
              </a:rPr>
              <a:t>Introduction</a:t>
            </a:r>
          </a:p>
          <a:p>
            <a:pPr marL="571500" indent="-571500" defTabSz="705485">
              <a:lnSpc>
                <a:spcPct val="130000"/>
              </a:lnSpc>
              <a:spcAft>
                <a:spcPts val="3000"/>
              </a:spcAft>
              <a:buClr>
                <a:schemeClr val="tx1"/>
              </a:buClr>
              <a:buFont typeface="+mj-lt"/>
              <a:buAutoNum type="romanUcPeriod"/>
            </a:pPr>
            <a:r>
              <a:rPr lang="en-US" altLang="zh-CN" sz="3200" b="1" dirty="0">
                <a:latin typeface="Times New Roman" panose="02020603050405020304" pitchFamily="18" charset="0"/>
                <a:cs typeface="Times New Roman" panose="02020603050405020304" pitchFamily="18" charset="0"/>
              </a:rPr>
              <a:t>Beam commissioning for the RCS</a:t>
            </a:r>
            <a:endParaRPr lang="en-US" altLang="zh-CN" sz="3200" b="1" dirty="0">
              <a:latin typeface="Times New Roman" panose="02020603050405020304" pitchFamily="18" charset="0"/>
              <a:ea typeface="+mj-ea"/>
              <a:cs typeface="Times New Roman" panose="02020603050405020304" pitchFamily="18" charset="0"/>
            </a:endParaRPr>
          </a:p>
          <a:p>
            <a:pPr marL="571500" indent="-571500" defTabSz="705485">
              <a:lnSpc>
                <a:spcPct val="130000"/>
              </a:lnSpc>
              <a:spcAft>
                <a:spcPts val="3000"/>
              </a:spcAft>
              <a:buClr>
                <a:schemeClr val="tx1"/>
              </a:buClr>
              <a:buFont typeface="+mj-lt"/>
              <a:buAutoNum type="romanUcPeriod"/>
            </a:pPr>
            <a:r>
              <a:rPr lang="zh-CN" altLang="en-US" sz="3200" b="1" dirty="0">
                <a:latin typeface="Times New Roman" panose="02020603050405020304" pitchFamily="18" charset="0"/>
                <a:ea typeface="+mj-ea"/>
                <a:cs typeface="Times New Roman" panose="02020603050405020304" pitchFamily="18" charset="0"/>
              </a:rPr>
              <a:t> </a:t>
            </a:r>
            <a:r>
              <a:rPr lang="en-US" altLang="zh-CN" sz="3200" b="1" dirty="0">
                <a:latin typeface="Times New Roman" panose="02020603050405020304" pitchFamily="18" charset="0"/>
                <a:cs typeface="Times New Roman" panose="02020603050405020304" pitchFamily="18" charset="0"/>
              </a:rPr>
              <a:t>Upgrade progress for the CSNS-II RCS</a:t>
            </a:r>
          </a:p>
          <a:p>
            <a:pPr marL="571500" indent="-571500" defTabSz="705485">
              <a:lnSpc>
                <a:spcPct val="130000"/>
              </a:lnSpc>
              <a:spcAft>
                <a:spcPts val="3000"/>
              </a:spcAft>
              <a:buClr>
                <a:schemeClr val="tx1"/>
              </a:buClr>
              <a:buFont typeface="+mj-lt"/>
              <a:buAutoNum type="romanUcPeriod"/>
            </a:pPr>
            <a:r>
              <a:rPr lang="en-US" altLang="zh-CN" sz="3200" b="1" dirty="0" smtClean="0">
                <a:latin typeface="Times New Roman" panose="02020603050405020304" pitchFamily="18" charset="0"/>
                <a:ea typeface="+mj-ea"/>
                <a:cs typeface="Times New Roman" panose="02020603050405020304" pitchFamily="18" charset="0"/>
              </a:rPr>
              <a:t> Summary</a:t>
            </a:r>
            <a:endParaRPr lang="en-US" altLang="zh-CN" sz="3200" b="1" dirty="0">
              <a:latin typeface="Times New Roman" panose="02020603050405020304" pitchFamily="18" charset="0"/>
              <a:ea typeface="+mj-ea"/>
              <a:cs typeface="Times New Roman" panose="02020603050405020304" pitchFamily="18" charset="0"/>
            </a:endParaRPr>
          </a:p>
        </p:txBody>
      </p:sp>
      <p:sp>
        <p:nvSpPr>
          <p:cNvPr id="7" name="文本框 6"/>
          <p:cNvSpPr txBox="1"/>
          <p:nvPr/>
        </p:nvSpPr>
        <p:spPr>
          <a:xfrm>
            <a:off x="4634865" y="511810"/>
            <a:ext cx="3386455" cy="368300"/>
          </a:xfrm>
          <a:prstGeom prst="rect">
            <a:avLst/>
          </a:prstGeom>
          <a:noFill/>
        </p:spPr>
        <p:txBody>
          <a:bodyPr wrap="square" rtlCol="0">
            <a:spAutoFit/>
          </a:bodyPr>
          <a:lstStyle/>
          <a:p>
            <a:endParaRPr lang="zh-CN" altLang="en-US"/>
          </a:p>
        </p:txBody>
      </p:sp>
      <p:sp>
        <p:nvSpPr>
          <p:cNvPr id="9" name="灯片编号占位符 3">
            <a:extLst>
              <a:ext uri="{FF2B5EF4-FFF2-40B4-BE49-F238E27FC236}">
                <a16:creationId xmlns="" xmlns:a16="http://schemas.microsoft.com/office/drawing/2014/main" id="{179BBB18-20A0-362F-3BDA-881B11F5AECF}"/>
              </a:ext>
            </a:extLst>
          </p:cNvPr>
          <p:cNvSpPr>
            <a:spLocks noGrp="1"/>
          </p:cNvSpPr>
          <p:nvPr>
            <p:ph type="sldNum" sz="quarter" idx="12"/>
          </p:nvPr>
        </p:nvSpPr>
        <p:spPr>
          <a:xfrm>
            <a:off x="11819956" y="6468186"/>
            <a:ext cx="372044" cy="31680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DE6B0A-5825-4D48-8CD3-1BEAC8DEDC86}" type="slidenum">
              <a:rPr kumimoji="0" lang="zh-CN" altLang="en-US" sz="1200" b="0" i="0" u="none" strike="noStrike" kern="1200" cap="none" spc="0" normalizeH="0" baseline="0" noProof="0" smtClean="0">
                <a:ln>
                  <a:noFill/>
                </a:ln>
                <a:solidFill>
                  <a:prstClr val="black">
                    <a:tint val="75000"/>
                  </a:prstClr>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zh-CN" altLang="en-US" sz="1200" b="0" i="0" u="none" strike="noStrike" kern="1200" cap="none" spc="0" normalizeH="0" baseline="0" noProof="0" dirty="0">
              <a:ln>
                <a:noFill/>
              </a:ln>
              <a:solidFill>
                <a:prstClr val="black">
                  <a:tint val="75000"/>
                </a:prstClr>
              </a:solidFill>
              <a:effectLst/>
              <a:uLnTx/>
              <a:uFillTx/>
              <a:latin typeface="等线"/>
              <a:ea typeface="等线" panose="02010600030101010101" pitchFamily="2" charset="-122"/>
              <a:cs typeface="+mn-cs"/>
            </a:endParaRPr>
          </a:p>
        </p:txBody>
      </p:sp>
    </p:spTree>
    <p:custDataLst>
      <p:tags r:id="rId1"/>
    </p:custData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 xmlns:a16="http://schemas.microsoft.com/office/drawing/2014/main" id="{86C4D807-6E73-C535-A1CE-AD10B02F00C5}"/>
              </a:ext>
            </a:extLst>
          </p:cNvPr>
          <p:cNvSpPr>
            <a:spLocks noGrp="1"/>
          </p:cNvSpPr>
          <p:nvPr>
            <p:ph type="title"/>
          </p:nvPr>
        </p:nvSpPr>
        <p:spPr>
          <a:xfrm>
            <a:off x="540326" y="216054"/>
            <a:ext cx="11759739" cy="575938"/>
          </a:xfrm>
        </p:spPr>
        <p:txBody>
          <a:bodyPr/>
          <a:lstStyle/>
          <a:p>
            <a:r>
              <a:rPr lang="en-US" altLang="zh-CN" sz="2800" dirty="0">
                <a:latin typeface="Times New Roman" panose="02020603050405020304" pitchFamily="18" charset="0"/>
                <a:cs typeface="Times New Roman" panose="02020603050405020304" pitchFamily="18" charset="0"/>
              </a:rPr>
              <a:t>Bunching factor optimization with dual harmonic RF cavity</a:t>
            </a:r>
            <a:endParaRPr lang="zh-CN" altLang="en-US" sz="2800" dirty="0">
              <a:latin typeface="Times New Roman" panose="02020603050405020304" pitchFamily="18" charset="0"/>
              <a:cs typeface="Times New Roman" panose="02020603050405020304" pitchFamily="18" charset="0"/>
            </a:endParaRPr>
          </a:p>
        </p:txBody>
      </p:sp>
      <p:sp>
        <p:nvSpPr>
          <p:cNvPr id="15" name="内容占位符 2"/>
          <p:cNvSpPr txBox="1">
            <a:spLocks/>
          </p:cNvSpPr>
          <p:nvPr/>
        </p:nvSpPr>
        <p:spPr>
          <a:xfrm>
            <a:off x="216132" y="1043730"/>
            <a:ext cx="11654443" cy="1737666"/>
          </a:xfrm>
          <a:prstGeom prst="rect">
            <a:avLst/>
          </a:prstGeom>
        </p:spPr>
        <p:txBody>
          <a:bodyPr lIns="121917" tIns="60958" rIns="121917" bIns="60958">
            <a:noAutofit/>
          </a:bodyPr>
          <a:lstStyle/>
          <a:p>
            <a:pPr marL="457189" lvl="0" indent="-457189" algn="just">
              <a:lnSpc>
                <a:spcPct val="150000"/>
              </a:lnSpc>
              <a:spcAft>
                <a:spcPts val="500"/>
              </a:spcAft>
              <a:buSzPct val="70000"/>
              <a:buFont typeface="Wingdings" panose="05000000000000000000" pitchFamily="2" charset="2"/>
              <a:buChar char="u"/>
              <a:defRPr/>
            </a:pPr>
            <a:r>
              <a:rPr lang="en-US" altLang="zh-CN" sz="2200" kern="0" dirty="0">
                <a:latin typeface="Times New Roman" pitchFamily="18" charset="0"/>
                <a:ea typeface="微软雅黑" panose="020B0503020204020204" pitchFamily="34" charset="-122"/>
                <a:cs typeface="Times New Roman" pitchFamily="18" charset="0"/>
              </a:rPr>
              <a:t>Using the dual harmonic RF cavity to reduce the space charge effects is one of the main methods of the beam power upgrade</a:t>
            </a:r>
          </a:p>
          <a:p>
            <a:pPr marL="457189" lvl="0" indent="-457189" algn="just">
              <a:lnSpc>
                <a:spcPct val="150000"/>
              </a:lnSpc>
              <a:spcAft>
                <a:spcPts val="500"/>
              </a:spcAft>
              <a:buSzPct val="70000"/>
              <a:buFont typeface="Wingdings" panose="05000000000000000000" pitchFamily="2" charset="2"/>
              <a:buChar char="u"/>
              <a:defRPr/>
            </a:pPr>
            <a:r>
              <a:rPr lang="en-US" altLang="zh-CN" sz="2200" kern="0" dirty="0">
                <a:latin typeface="Times New Roman" pitchFamily="18" charset="0"/>
                <a:ea typeface="微软雅黑" panose="020B0503020204020204" pitchFamily="34" charset="-122"/>
                <a:cs typeface="Times New Roman" pitchFamily="18" charset="0"/>
              </a:rPr>
              <a:t>The bunching factor can be increased by optimizing the RF voltage waveform</a:t>
            </a:r>
          </a:p>
        </p:txBody>
      </p:sp>
      <p:pic>
        <p:nvPicPr>
          <p:cNvPr id="16" name="Picture 3"/>
          <p:cNvPicPr>
            <a:picLocks noChangeAspect="1" noChangeArrowheads="1"/>
          </p:cNvPicPr>
          <p:nvPr/>
        </p:nvPicPr>
        <p:blipFill>
          <a:blip r:embed="rId2"/>
          <a:srcRect/>
          <a:stretch>
            <a:fillRect/>
          </a:stretch>
        </p:blipFill>
        <p:spPr bwMode="auto">
          <a:xfrm>
            <a:off x="0" y="3374967"/>
            <a:ext cx="3783748" cy="3129046"/>
          </a:xfrm>
          <a:prstGeom prst="rect">
            <a:avLst/>
          </a:prstGeom>
          <a:noFill/>
          <a:ln w="9525">
            <a:noFill/>
            <a:miter lim="800000"/>
            <a:headEnd/>
            <a:tailEnd/>
          </a:ln>
          <a:effectLst/>
        </p:spPr>
      </p:pic>
      <p:pic>
        <p:nvPicPr>
          <p:cNvPr id="18" name="图片 17">
            <a:extLst>
              <a:ext uri="{FF2B5EF4-FFF2-40B4-BE49-F238E27FC236}">
                <a16:creationId xmlns="" xmlns:a16="http://schemas.microsoft.com/office/drawing/2014/main" id="{53BD9DE3-524F-4BFD-8729-7F0CF54A44C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817" t="8458" r="7759"/>
          <a:stretch/>
        </p:blipFill>
        <p:spPr>
          <a:xfrm>
            <a:off x="8426335" y="3531406"/>
            <a:ext cx="3657600" cy="3129046"/>
          </a:xfrm>
          <a:prstGeom prst="rect">
            <a:avLst/>
          </a:prstGeom>
        </p:spPr>
      </p:pic>
      <p:sp>
        <p:nvSpPr>
          <p:cNvPr id="19" name="箭头: 下 1">
            <a:extLst>
              <a:ext uri="{FF2B5EF4-FFF2-40B4-BE49-F238E27FC236}">
                <a16:creationId xmlns="" xmlns:a16="http://schemas.microsoft.com/office/drawing/2014/main" id="{DA7E17D7-10A6-4A99-857B-5EE8C5279138}"/>
              </a:ext>
            </a:extLst>
          </p:cNvPr>
          <p:cNvSpPr/>
          <p:nvPr/>
        </p:nvSpPr>
        <p:spPr>
          <a:xfrm rot="16200000">
            <a:off x="7906562" y="4615352"/>
            <a:ext cx="235613" cy="615451"/>
          </a:xfrm>
          <a:prstGeom prst="down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25">
            <a:extLst>
              <a:ext uri="{FF2B5EF4-FFF2-40B4-BE49-F238E27FC236}">
                <a16:creationId xmlns="" xmlns:a16="http://schemas.microsoft.com/office/drawing/2014/main" id="{71270D63-499B-46B5-9AE2-98D11C16F325}"/>
              </a:ext>
            </a:extLst>
          </p:cNvPr>
          <p:cNvSpPr txBox="1"/>
          <p:nvPr/>
        </p:nvSpPr>
        <p:spPr>
          <a:xfrm>
            <a:off x="9543261" y="4511154"/>
            <a:ext cx="2239861" cy="584775"/>
          </a:xfrm>
          <a:prstGeom prst="rect">
            <a:avLst/>
          </a:prstGeom>
          <a:noFill/>
        </p:spPr>
        <p:txBody>
          <a:bodyPr wrap="square" rtlCol="0">
            <a:spAutoFit/>
          </a:bodyPr>
          <a:lstStyle/>
          <a:p>
            <a:pPr algn="ctr"/>
            <a:r>
              <a:rPr lang="en-US" altLang="zh-CN" sz="1600" kern="0" dirty="0">
                <a:latin typeface="Times New Roman" pitchFamily="18" charset="0"/>
                <a:ea typeface="微软雅黑" panose="020B0503020204020204" pitchFamily="34" charset="-122"/>
                <a:cs typeface="Times New Roman" pitchFamily="18" charset="0"/>
              </a:rPr>
              <a:t>Optimization of the bunching factor</a:t>
            </a:r>
            <a:endParaRPr lang="zh-CN" altLang="en-US" sz="1600" dirty="0">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4"/>
          <a:stretch>
            <a:fillRect/>
          </a:stretch>
        </p:blipFill>
        <p:spPr>
          <a:xfrm>
            <a:off x="3884901" y="3649287"/>
            <a:ext cx="3831742" cy="2726575"/>
          </a:xfrm>
          <a:prstGeom prst="rect">
            <a:avLst/>
          </a:prstGeom>
        </p:spPr>
      </p:pic>
      <p:sp>
        <p:nvSpPr>
          <p:cNvPr id="10" name="灯片编号占位符 3">
            <a:extLst>
              <a:ext uri="{FF2B5EF4-FFF2-40B4-BE49-F238E27FC236}">
                <a16:creationId xmlns="" xmlns:a16="http://schemas.microsoft.com/office/drawing/2014/main" id="{179BBB18-20A0-362F-3BDA-881B11F5AECF}"/>
              </a:ext>
            </a:extLst>
          </p:cNvPr>
          <p:cNvSpPr>
            <a:spLocks noGrp="1"/>
          </p:cNvSpPr>
          <p:nvPr>
            <p:ph type="sldNum" sz="quarter" idx="12"/>
          </p:nvPr>
        </p:nvSpPr>
        <p:spPr>
          <a:xfrm>
            <a:off x="11806132" y="6456215"/>
            <a:ext cx="372044" cy="31680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DE6B0A-5825-4D48-8CD3-1BEAC8DEDC86}" type="slidenum">
              <a:rPr kumimoji="0" lang="zh-CN" altLang="en-US" sz="1200" b="0" i="0" u="none" strike="noStrike" kern="1200" cap="none" spc="0" normalizeH="0" baseline="0" noProof="0" smtClean="0">
                <a:ln>
                  <a:noFill/>
                </a:ln>
                <a:solidFill>
                  <a:prstClr val="black">
                    <a:tint val="75000"/>
                  </a:prstClr>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zh-CN" altLang="en-US" sz="1200" b="0" i="0" u="none" strike="noStrike" kern="1200" cap="none" spc="0" normalizeH="0" baseline="0" noProof="0" dirty="0">
              <a:ln>
                <a:noFill/>
              </a:ln>
              <a:solidFill>
                <a:prstClr val="black">
                  <a:tint val="75000"/>
                </a:prstClr>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2368082623"/>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内容占位符 1">
            <a:extLst>
              <a:ext uri="{FF2B5EF4-FFF2-40B4-BE49-F238E27FC236}">
                <a16:creationId xmlns="" xmlns:a16="http://schemas.microsoft.com/office/drawing/2014/main" id="{4B310CEA-6D84-4FF7-B6BA-C34B38739BE4}"/>
              </a:ext>
            </a:extLst>
          </p:cNvPr>
          <p:cNvSpPr txBox="1">
            <a:spLocks/>
          </p:cNvSpPr>
          <p:nvPr/>
        </p:nvSpPr>
        <p:spPr>
          <a:xfrm>
            <a:off x="0" y="915776"/>
            <a:ext cx="11971852" cy="133684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79120" lvl="1" indent="-365760" algn="just" defTabSz="1219188">
              <a:lnSpc>
                <a:spcPct val="130000"/>
              </a:lnSpc>
              <a:spcBef>
                <a:spcPts val="200"/>
              </a:spcBef>
              <a:buFont typeface="Wingdings" pitchFamily="2" charset="2"/>
              <a:buChar char="Ø"/>
            </a:pPr>
            <a:r>
              <a:rPr lang="en-GB" altLang="zh-CN" sz="2000" dirty="0">
                <a:latin typeface="Times New Roman" panose="02020603050405020304" pitchFamily="18" charset="0"/>
                <a:ea typeface="宋体" panose="02010600030101010101" pitchFamily="2" charset="-122"/>
                <a:cs typeface="Times New Roman" panose="02020603050405020304" pitchFamily="18" charset="0"/>
              </a:rPr>
              <a:t>With the nominal tune (4.86, 4.78) and nature chromaticity, beam instability was observed when beam power &gt;50 </a:t>
            </a:r>
            <a:r>
              <a:rPr lang="en-US" altLang="zh-CN" sz="2000" dirty="0">
                <a:latin typeface="Times New Roman" panose="02020603050405020304" pitchFamily="18" charset="0"/>
                <a:ea typeface="等线" panose="02010600030101010101" pitchFamily="2" charset="-122"/>
                <a:cs typeface="Times New Roman" panose="02020603050405020304" pitchFamily="18" charset="0"/>
              </a:rPr>
              <a:t>kW</a:t>
            </a:r>
            <a:endParaRPr lang="en-GB" altLang="zh-CN" sz="2000" dirty="0">
              <a:latin typeface="Times New Roman" panose="02020603050405020304" pitchFamily="18" charset="0"/>
              <a:ea typeface="宋体" panose="02010600030101010101" pitchFamily="2" charset="-122"/>
              <a:cs typeface="Times New Roman" panose="02020603050405020304" pitchFamily="18" charset="0"/>
            </a:endParaRPr>
          </a:p>
          <a:p>
            <a:pPr marL="579120" lvl="1" indent="-365760" algn="just" defTabSz="1219188">
              <a:lnSpc>
                <a:spcPct val="130000"/>
              </a:lnSpc>
              <a:spcBef>
                <a:spcPts val="200"/>
              </a:spcBef>
              <a:buFont typeface="Wingdings" pitchFamily="2" charset="2"/>
              <a:buChar char="Ø"/>
            </a:pPr>
            <a:r>
              <a:rPr lang="en-US" altLang="zh-CN" sz="2000" dirty="0">
                <a:latin typeface="Times New Roman" panose="02020603050405020304" pitchFamily="18" charset="0"/>
                <a:ea typeface="宋体" panose="02010600030101010101" pitchFamily="2" charset="-122"/>
                <a:cs typeface="Times New Roman" panose="02020603050405020304" pitchFamily="18" charset="0"/>
              </a:rPr>
              <a:t>The growth time is less than 1 ms for 100 kW</a:t>
            </a:r>
          </a:p>
        </p:txBody>
      </p:sp>
      <p:sp>
        <p:nvSpPr>
          <p:cNvPr id="14" name="标题 13">
            <a:extLst>
              <a:ext uri="{FF2B5EF4-FFF2-40B4-BE49-F238E27FC236}">
                <a16:creationId xmlns="" xmlns:a16="http://schemas.microsoft.com/office/drawing/2014/main" id="{9D2AD474-5065-403B-9983-03E472BC5DF7}"/>
              </a:ext>
            </a:extLst>
          </p:cNvPr>
          <p:cNvSpPr>
            <a:spLocks noGrp="1"/>
          </p:cNvSpPr>
          <p:nvPr>
            <p:ph type="title"/>
          </p:nvPr>
        </p:nvSpPr>
        <p:spPr>
          <a:xfrm>
            <a:off x="585424" y="257102"/>
            <a:ext cx="5400502" cy="575938"/>
          </a:xfrm>
        </p:spPr>
        <p:txBody>
          <a:bodyPr>
            <a:noAutofit/>
          </a:bodyPr>
          <a:lstStyle/>
          <a:p>
            <a:r>
              <a:rPr lang="en-US" altLang="zh-CN" sz="2800" dirty="0">
                <a:latin typeface="Times New Roman" panose="02020603050405020304" pitchFamily="18" charset="0"/>
                <a:ea typeface="+mn-ea"/>
                <a:cs typeface="Times New Roman" panose="02020603050405020304" pitchFamily="18" charset="0"/>
              </a:rPr>
              <a:t>2.2 Beam instability</a:t>
            </a:r>
            <a:endParaRPr lang="zh-CN" altLang="en-US" sz="2800" dirty="0">
              <a:latin typeface="Times New Roman" panose="02020603050405020304" pitchFamily="18" charset="0"/>
              <a:ea typeface="+mn-ea"/>
              <a:cs typeface="Times New Roman" panose="02020603050405020304" pitchFamily="18" charset="0"/>
            </a:endParaRPr>
          </a:p>
        </p:txBody>
      </p:sp>
      <p:pic>
        <p:nvPicPr>
          <p:cNvPr id="27" name="图片 26">
            <a:extLst>
              <a:ext uri="{FF2B5EF4-FFF2-40B4-BE49-F238E27FC236}">
                <a16:creationId xmlns="" xmlns:a16="http://schemas.microsoft.com/office/drawing/2014/main" id="{59FF9CF8-4C03-4CF1-A5CF-DB1AF5D31C75}"/>
              </a:ext>
            </a:extLst>
          </p:cNvPr>
          <p:cNvPicPr>
            <a:picLocks noChangeAspect="1"/>
          </p:cNvPicPr>
          <p:nvPr/>
        </p:nvPicPr>
        <p:blipFill>
          <a:blip r:embed="rId3"/>
          <a:stretch>
            <a:fillRect/>
          </a:stretch>
        </p:blipFill>
        <p:spPr>
          <a:xfrm>
            <a:off x="0" y="4328125"/>
            <a:ext cx="3724102" cy="2529875"/>
          </a:xfrm>
          <a:prstGeom prst="rect">
            <a:avLst/>
          </a:prstGeom>
        </p:spPr>
      </p:pic>
      <p:pic>
        <p:nvPicPr>
          <p:cNvPr id="6" name="图片 5">
            <a:extLst>
              <a:ext uri="{FF2B5EF4-FFF2-40B4-BE49-F238E27FC236}">
                <a16:creationId xmlns="" xmlns:a16="http://schemas.microsoft.com/office/drawing/2014/main" id="{495C86D8-3C9F-4B93-69DB-F45ED144400A}"/>
              </a:ext>
            </a:extLst>
          </p:cNvPr>
          <p:cNvPicPr/>
          <p:nvPr/>
        </p:nvPicPr>
        <p:blipFill rotWithShape="1">
          <a:blip r:embed="rId4" cstate="print"/>
          <a:srcRect l="1" t="12909" r="50599"/>
          <a:stretch/>
        </p:blipFill>
        <p:spPr>
          <a:xfrm>
            <a:off x="3844790" y="4325480"/>
            <a:ext cx="3814166" cy="2518537"/>
          </a:xfrm>
          <a:prstGeom prst="rect">
            <a:avLst/>
          </a:prstGeom>
        </p:spPr>
      </p:pic>
      <p:pic>
        <p:nvPicPr>
          <p:cNvPr id="9" name="图片 8">
            <a:extLst>
              <a:ext uri="{FF2B5EF4-FFF2-40B4-BE49-F238E27FC236}">
                <a16:creationId xmlns="" xmlns:a16="http://schemas.microsoft.com/office/drawing/2014/main" id="{64D84323-C4A0-41E6-8744-E0188126597E}"/>
              </a:ext>
            </a:extLst>
          </p:cNvPr>
          <p:cNvPicPr>
            <a:picLocks noChangeAspect="1"/>
          </p:cNvPicPr>
          <p:nvPr/>
        </p:nvPicPr>
        <p:blipFill>
          <a:blip r:embed="rId5" cstate="print"/>
          <a:stretch>
            <a:fillRect/>
          </a:stretch>
        </p:blipFill>
        <p:spPr>
          <a:xfrm>
            <a:off x="8055033" y="4447309"/>
            <a:ext cx="4083056" cy="2396708"/>
          </a:xfrm>
          <a:prstGeom prst="rect">
            <a:avLst/>
          </a:prstGeom>
        </p:spPr>
      </p:pic>
      <p:pic>
        <p:nvPicPr>
          <p:cNvPr id="10" name="图片 9">
            <a:extLst>
              <a:ext uri="{FF2B5EF4-FFF2-40B4-BE49-F238E27FC236}">
                <a16:creationId xmlns="" xmlns:a16="http://schemas.microsoft.com/office/drawing/2014/main" id="{8CFD2201-72AA-4A8F-85E1-C7BD3385CFEA}"/>
              </a:ext>
            </a:extLst>
          </p:cNvPr>
          <p:cNvPicPr>
            <a:picLocks noChangeAspect="1"/>
          </p:cNvPicPr>
          <p:nvPr/>
        </p:nvPicPr>
        <p:blipFill>
          <a:blip r:embed="rId6"/>
          <a:stretch>
            <a:fillRect/>
          </a:stretch>
        </p:blipFill>
        <p:spPr>
          <a:xfrm>
            <a:off x="7988272" y="1965449"/>
            <a:ext cx="4149817" cy="2481860"/>
          </a:xfrm>
          <a:prstGeom prst="rect">
            <a:avLst/>
          </a:prstGeom>
        </p:spPr>
      </p:pic>
      <p:sp>
        <p:nvSpPr>
          <p:cNvPr id="11" name="文本框 10">
            <a:extLst>
              <a:ext uri="{FF2B5EF4-FFF2-40B4-BE49-F238E27FC236}">
                <a16:creationId xmlns="" xmlns:a16="http://schemas.microsoft.com/office/drawing/2014/main" id="{ED930702-1A7C-4D59-BAF0-D54949509B43}"/>
              </a:ext>
            </a:extLst>
          </p:cNvPr>
          <p:cNvSpPr txBox="1"/>
          <p:nvPr/>
        </p:nvSpPr>
        <p:spPr>
          <a:xfrm rot="14133565">
            <a:off x="10366123" y="2756469"/>
            <a:ext cx="553998" cy="1494206"/>
          </a:xfrm>
          <a:prstGeom prst="rect">
            <a:avLst/>
          </a:prstGeom>
          <a:noFill/>
        </p:spPr>
        <p:txBody>
          <a:bodyPr vert="eaVert" wrap="square" rtlCol="0">
            <a:spAutoFit/>
          </a:bodyPr>
          <a:lstStyle/>
          <a:p>
            <a:pPr defTabSz="609594"/>
            <a:r>
              <a:rPr lang="en-US" altLang="zh-CN" sz="2400" dirty="0">
                <a:solidFill>
                  <a:prstClr val="black"/>
                </a:solidFill>
                <a:latin typeface="Calibri"/>
                <a:ea typeface="等线" panose="02010600030101010101" pitchFamily="2" charset="-122"/>
              </a:rPr>
              <a:t>Hor. plane</a:t>
            </a:r>
            <a:endParaRPr lang="zh-CN" altLang="en-US" sz="2400" dirty="0">
              <a:solidFill>
                <a:prstClr val="black"/>
              </a:solidFill>
              <a:latin typeface="Calibri"/>
              <a:ea typeface="等线" panose="02010600030101010101" pitchFamily="2" charset="-122"/>
            </a:endParaRPr>
          </a:p>
        </p:txBody>
      </p:sp>
      <p:sp>
        <p:nvSpPr>
          <p:cNvPr id="12" name="文本框 11">
            <a:extLst>
              <a:ext uri="{FF2B5EF4-FFF2-40B4-BE49-F238E27FC236}">
                <a16:creationId xmlns="" xmlns:a16="http://schemas.microsoft.com/office/drawing/2014/main" id="{FC5C3F80-D15F-407E-8E16-4AAF2BA28A1E}"/>
              </a:ext>
            </a:extLst>
          </p:cNvPr>
          <p:cNvSpPr txBox="1"/>
          <p:nvPr/>
        </p:nvSpPr>
        <p:spPr>
          <a:xfrm rot="14133565">
            <a:off x="10366123" y="4845959"/>
            <a:ext cx="553998" cy="1494206"/>
          </a:xfrm>
          <a:prstGeom prst="rect">
            <a:avLst/>
          </a:prstGeom>
          <a:noFill/>
        </p:spPr>
        <p:txBody>
          <a:bodyPr vert="eaVert" wrap="square" rtlCol="0">
            <a:spAutoFit/>
          </a:bodyPr>
          <a:lstStyle/>
          <a:p>
            <a:pPr defTabSz="609594"/>
            <a:r>
              <a:rPr lang="en-US" altLang="zh-CN" sz="2400" dirty="0">
                <a:solidFill>
                  <a:prstClr val="black"/>
                </a:solidFill>
                <a:latin typeface="Calibri"/>
                <a:ea typeface="等线" panose="02010600030101010101" pitchFamily="2" charset="-122"/>
              </a:rPr>
              <a:t>Ver. plane</a:t>
            </a:r>
            <a:endParaRPr lang="zh-CN" altLang="en-US" sz="2400" dirty="0">
              <a:solidFill>
                <a:prstClr val="black"/>
              </a:solidFill>
              <a:latin typeface="Calibri"/>
              <a:ea typeface="等线" panose="02010600030101010101" pitchFamily="2" charset="-122"/>
            </a:endParaRPr>
          </a:p>
        </p:txBody>
      </p:sp>
      <p:sp>
        <p:nvSpPr>
          <p:cNvPr id="15" name="内容占位符 1">
            <a:extLst>
              <a:ext uri="{FF2B5EF4-FFF2-40B4-BE49-F238E27FC236}">
                <a16:creationId xmlns="" xmlns:a16="http://schemas.microsoft.com/office/drawing/2014/main" id="{4B310CEA-6D84-4FF7-B6BA-C34B38739BE4}"/>
              </a:ext>
            </a:extLst>
          </p:cNvPr>
          <p:cNvSpPr txBox="1">
            <a:spLocks/>
          </p:cNvSpPr>
          <p:nvPr/>
        </p:nvSpPr>
        <p:spPr>
          <a:xfrm>
            <a:off x="102856" y="2252684"/>
            <a:ext cx="7501904" cy="190738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72440" lvl="1" indent="-365760" algn="just" defTabSz="1219188">
              <a:lnSpc>
                <a:spcPct val="135000"/>
              </a:lnSpc>
              <a:spcBef>
                <a:spcPts val="200"/>
              </a:spcBef>
              <a:buFont typeface="Wingdings" pitchFamily="2" charset="2"/>
              <a:buChar char="Ø"/>
            </a:pPr>
            <a:r>
              <a:rPr lang="en-GB" altLang="zh-CN" sz="2000" dirty="0">
                <a:latin typeface="Times New Roman" panose="02020603050405020304" pitchFamily="18" charset="0"/>
                <a:ea typeface="宋体" panose="02010600030101010101" pitchFamily="2" charset="-122"/>
                <a:cs typeface="Times New Roman" panose="02020603050405020304" pitchFamily="18" charset="0"/>
              </a:rPr>
              <a:t>The beam instability</a:t>
            </a:r>
            <a:r>
              <a:rPr lang="en-US" altLang="zh-CN" sz="2000" dirty="0">
                <a:latin typeface="Times New Roman" panose="02020603050405020304" pitchFamily="18" charset="0"/>
                <a:ea typeface="宋体" panose="02010600030101010101" pitchFamily="2" charset="-122"/>
                <a:cs typeface="Times New Roman" panose="02020603050405020304" pitchFamily="18" charset="0"/>
              </a:rPr>
              <a:t> depends on the total particles number, double or single bunches, tune, horizontal and vertical, </a:t>
            </a:r>
            <a:r>
              <a:rPr lang="en-US" altLang="zh-CN" sz="2000" dirty="0" err="1">
                <a:latin typeface="Times New Roman" panose="02020603050405020304" pitchFamily="18" charset="0"/>
                <a:ea typeface="宋体" panose="02010600030101010101" pitchFamily="2" charset="-122"/>
                <a:cs typeface="Times New Roman" panose="02020603050405020304" pitchFamily="18" charset="0"/>
              </a:rPr>
              <a:t>etc</a:t>
            </a:r>
            <a:endParaRPr lang="en-US" altLang="zh-CN" sz="2000" dirty="0">
              <a:latin typeface="Times New Roman" panose="02020603050405020304" pitchFamily="18" charset="0"/>
              <a:ea typeface="宋体" panose="02010600030101010101" pitchFamily="2" charset="-122"/>
              <a:cs typeface="Times New Roman" panose="02020603050405020304" pitchFamily="18" charset="0"/>
            </a:endParaRPr>
          </a:p>
          <a:p>
            <a:pPr marL="472440" lvl="1" indent="-365760" algn="just" defTabSz="1219188">
              <a:lnSpc>
                <a:spcPct val="135000"/>
              </a:lnSpc>
              <a:spcBef>
                <a:spcPts val="200"/>
              </a:spcBef>
              <a:buFont typeface="Wingdings" pitchFamily="2" charset="2"/>
              <a:buChar char="Ø"/>
            </a:pPr>
            <a:r>
              <a:rPr lang="en-US" altLang="zh-CN" sz="2000" dirty="0">
                <a:latin typeface="Times New Roman" panose="02020603050405020304" pitchFamily="18" charset="0"/>
                <a:ea typeface="宋体" panose="02010600030101010101" pitchFamily="2" charset="-122"/>
                <a:cs typeface="Times New Roman" panose="02020603050405020304" pitchFamily="18" charset="0"/>
              </a:rPr>
              <a:t>Base on the characteristic, it was given the name of</a:t>
            </a:r>
            <a:r>
              <a:rPr lang="zh-CN" altLang="en-US" sz="20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latin typeface="Times New Roman" panose="02020603050405020304" pitchFamily="18" charset="0"/>
                <a:ea typeface="宋体" panose="02010600030101010101" pitchFamily="2" charset="-122"/>
                <a:cs typeface="Times New Roman" panose="02020603050405020304" pitchFamily="18" charset="0"/>
              </a:rPr>
              <a:t>Head-tail coupling bunch instability</a:t>
            </a:r>
            <a:r>
              <a:rPr lang="zh-CN" altLang="en-US" sz="2000" dirty="0">
                <a:latin typeface="Times New Roman" panose="02020603050405020304" pitchFamily="18" charset="0"/>
                <a:ea typeface="宋体" panose="02010600030101010101" pitchFamily="2" charset="-122"/>
                <a:cs typeface="Times New Roman" panose="02020603050405020304" pitchFamily="18" charset="0"/>
              </a:rPr>
              <a:t>”</a:t>
            </a:r>
            <a:endParaRPr lang="en-US" altLang="zh-CN" sz="2134" dirty="0">
              <a:solidFill>
                <a:srgbClr val="0070C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86045981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 xmlns:a16="http://schemas.microsoft.com/office/drawing/2014/main" id="{BD1959EC-A00F-0046-9574-42AA3EF4FE18}"/>
              </a:ext>
            </a:extLst>
          </p:cNvPr>
          <p:cNvSpPr txBox="1">
            <a:spLocks noChangeArrowheads="1"/>
          </p:cNvSpPr>
          <p:nvPr/>
        </p:nvSpPr>
        <p:spPr>
          <a:xfrm>
            <a:off x="188088" y="935257"/>
            <a:ext cx="11750075" cy="131807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30000"/>
              </a:lnSpc>
              <a:spcBef>
                <a:spcPct val="0"/>
              </a:spcBef>
              <a:buSzPct val="70000"/>
              <a:buFont typeface="Wingdings" panose="05000000000000000000" pitchFamily="2" charset="2"/>
              <a:buChar char="Ø"/>
            </a:pPr>
            <a:r>
              <a:rPr lang="en-US" altLang="zh-CN" sz="2000" dirty="0">
                <a:latin typeface="Times New Roman" panose="02020603050405020304" pitchFamily="18" charset="0"/>
                <a:ea typeface="等线" panose="02010600030101010101" pitchFamily="2" charset="-122"/>
                <a:cs typeface="Times New Roman" panose="02020603050405020304" pitchFamily="18" charset="0"/>
              </a:rPr>
              <a:t>Measurements have confirmed that the RF shield on the ceramic chambers is responsible for the instability. The beam behavior is perfectly consistent with the impedance</a:t>
            </a:r>
          </a:p>
          <a:p>
            <a:pPr algn="just">
              <a:lnSpc>
                <a:spcPct val="130000"/>
              </a:lnSpc>
              <a:spcBef>
                <a:spcPct val="0"/>
              </a:spcBef>
              <a:buSzPct val="70000"/>
              <a:buFont typeface="Wingdings" panose="05000000000000000000" pitchFamily="2" charset="2"/>
              <a:buChar char="Ø"/>
            </a:pPr>
            <a:r>
              <a:rPr lang="en-US" altLang="zh-CN" sz="2000" dirty="0">
                <a:latin typeface="Times New Roman" panose="02020603050405020304" pitchFamily="18" charset="0"/>
                <a:ea typeface="等线" panose="02010600030101010101" pitchFamily="2" charset="-122"/>
                <a:cs typeface="Times New Roman" panose="02020603050405020304" pitchFamily="18" charset="0"/>
              </a:rPr>
              <a:t>The impedance of all the RCS ceramic chambers is much big. It is a “broadband” impedance</a:t>
            </a:r>
            <a:endParaRPr lang="en-US" altLang="zh-CN" dirty="0">
              <a:latin typeface="Times New Roman" panose="02020603050405020304" pitchFamily="18" charset="0"/>
              <a:ea typeface="等线" panose="02010600030101010101" pitchFamily="2" charset="-122"/>
              <a:cs typeface="Times New Roman" panose="02020603050405020304" pitchFamily="18" charset="0"/>
            </a:endParaRPr>
          </a:p>
        </p:txBody>
      </p:sp>
      <p:sp>
        <p:nvSpPr>
          <p:cNvPr id="2" name="标题 7">
            <a:extLst>
              <a:ext uri="{FF2B5EF4-FFF2-40B4-BE49-F238E27FC236}">
                <a16:creationId xmlns="" xmlns:a16="http://schemas.microsoft.com/office/drawing/2014/main" id="{DD828C01-84AA-78C6-F236-1288849C2DD3}"/>
              </a:ext>
            </a:extLst>
          </p:cNvPr>
          <p:cNvSpPr txBox="1">
            <a:spLocks/>
          </p:cNvSpPr>
          <p:nvPr/>
        </p:nvSpPr>
        <p:spPr>
          <a:xfrm>
            <a:off x="660277" y="212714"/>
            <a:ext cx="7487118" cy="575938"/>
          </a:xfrm>
        </p:spPr>
        <p:txBody>
          <a:bodyPr>
            <a:noAutofit/>
          </a:bodyPr>
          <a:lstStyle>
            <a:lvl1pPr algn="l" defTabSz="761970" rtl="0" eaLnBrk="1" fontAlgn="auto" latinLnBrk="0" hangingPunct="1">
              <a:lnSpc>
                <a:spcPct val="100000"/>
              </a:lnSpc>
              <a:spcBef>
                <a:spcPct val="0"/>
              </a:spcBef>
              <a:buNone/>
              <a:defRPr lang="zh-CN" altLang="en-US" sz="3112" b="1" u="none" strike="noStrike" kern="0" cap="none" spc="0" normalizeH="0" baseline="0">
                <a:solidFill>
                  <a:srgbClr val="005DA2"/>
                </a:solidFill>
                <a:uFillTx/>
                <a:latin typeface="微软雅黑" panose="020B0503020204020204" charset="-122"/>
                <a:ea typeface="微软雅黑" panose="020B0503020204020204" charset="-122"/>
                <a:cs typeface="+mj-cs"/>
              </a:defRPr>
            </a:lvl1pPr>
          </a:lstStyle>
          <a:p>
            <a:r>
              <a:rPr lang="en-US" altLang="zh-CN" sz="2800" kern="1200" spc="300" dirty="0">
                <a:solidFill>
                  <a:schemeClr val="tx1">
                    <a:lumMod val="85000"/>
                    <a:lumOff val="15000"/>
                  </a:schemeClr>
                </a:solidFill>
                <a:latin typeface="Times New Roman" panose="02020603050405020304" pitchFamily="18" charset="0"/>
                <a:ea typeface="+mn-ea"/>
                <a:cs typeface="Times New Roman" panose="02020603050405020304" pitchFamily="18" charset="0"/>
              </a:rPr>
              <a:t>Impedance source of the CSNS RCS </a:t>
            </a:r>
            <a:endParaRPr lang="en-US" sz="2800" kern="1200" spc="300" dirty="0">
              <a:solidFill>
                <a:schemeClr val="tx1">
                  <a:lumMod val="85000"/>
                  <a:lumOff val="15000"/>
                </a:schemeClr>
              </a:solidFill>
              <a:latin typeface="Times New Roman" panose="02020603050405020304" pitchFamily="18" charset="0"/>
              <a:ea typeface="+mn-ea"/>
              <a:cs typeface="Times New Roman" panose="02020603050405020304" pitchFamily="18" charset="0"/>
            </a:endParaRPr>
          </a:p>
        </p:txBody>
      </p:sp>
      <p:pic>
        <p:nvPicPr>
          <p:cNvPr id="16" name="图片 15">
            <a:extLst>
              <a:ext uri="{FF2B5EF4-FFF2-40B4-BE49-F238E27FC236}">
                <a16:creationId xmlns="" xmlns:a16="http://schemas.microsoft.com/office/drawing/2014/main" id="{EE989C41-0B2B-429B-9893-DC71693BF98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200" y="4430441"/>
            <a:ext cx="1412999" cy="1976160"/>
          </a:xfrm>
          <a:prstGeom prst="rect">
            <a:avLst/>
          </a:prstGeom>
        </p:spPr>
      </p:pic>
      <p:pic>
        <p:nvPicPr>
          <p:cNvPr id="17" name="图片 16">
            <a:extLst>
              <a:ext uri="{FF2B5EF4-FFF2-40B4-BE49-F238E27FC236}">
                <a16:creationId xmlns="" xmlns:a16="http://schemas.microsoft.com/office/drawing/2014/main" id="{EDD34F72-9343-480B-A9D8-1B22B204CB4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17302" y="4387724"/>
            <a:ext cx="3338884" cy="2087383"/>
          </a:xfrm>
          <a:prstGeom prst="rect">
            <a:avLst/>
          </a:prstGeom>
        </p:spPr>
      </p:pic>
      <p:pic>
        <p:nvPicPr>
          <p:cNvPr id="18" name="图片 12">
            <a:extLst>
              <a:ext uri="{FF2B5EF4-FFF2-40B4-BE49-F238E27FC236}">
                <a16:creationId xmlns="" xmlns:a16="http://schemas.microsoft.com/office/drawing/2014/main" id="{01976D09-1B1B-4A19-8DDB-0195A63BAFFF}"/>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l="9853" t="48950" r="23236" b="22701"/>
          <a:stretch>
            <a:fillRect/>
          </a:stretch>
        </p:blipFill>
        <p:spPr bwMode="auto">
          <a:xfrm>
            <a:off x="5037512" y="5475252"/>
            <a:ext cx="3101571" cy="10650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文本框 18">
            <a:extLst>
              <a:ext uri="{FF2B5EF4-FFF2-40B4-BE49-F238E27FC236}">
                <a16:creationId xmlns="" xmlns:a16="http://schemas.microsoft.com/office/drawing/2014/main" id="{95504D6D-0E62-4542-84AE-611E99FC3DCD}"/>
              </a:ext>
            </a:extLst>
          </p:cNvPr>
          <p:cNvSpPr txBox="1"/>
          <p:nvPr/>
        </p:nvSpPr>
        <p:spPr>
          <a:xfrm>
            <a:off x="5400165" y="5182208"/>
            <a:ext cx="2376264" cy="307777"/>
          </a:xfrm>
          <a:prstGeom prst="rect">
            <a:avLst/>
          </a:prstGeom>
          <a:noFill/>
        </p:spPr>
        <p:txBody>
          <a:bodyPr wrap="square" rtlCol="0">
            <a:spAutoFit/>
          </a:bodyPr>
          <a:lstStyle/>
          <a:p>
            <a:pPr algn="ctr"/>
            <a:r>
              <a:rPr lang="en-US" altLang="zh-CN" sz="1400" dirty="0"/>
              <a:t>With RF shield/screen</a:t>
            </a:r>
            <a:endParaRPr lang="zh-CN" altLang="en-US" sz="1400" dirty="0"/>
          </a:p>
        </p:txBody>
      </p:sp>
      <p:sp>
        <p:nvSpPr>
          <p:cNvPr id="21" name="文本框 20">
            <a:extLst>
              <a:ext uri="{FF2B5EF4-FFF2-40B4-BE49-F238E27FC236}">
                <a16:creationId xmlns="" xmlns:a16="http://schemas.microsoft.com/office/drawing/2014/main" id="{AD62E835-F5C1-410C-A230-7A4FA0561841}"/>
              </a:ext>
            </a:extLst>
          </p:cNvPr>
          <p:cNvSpPr txBox="1"/>
          <p:nvPr/>
        </p:nvSpPr>
        <p:spPr>
          <a:xfrm>
            <a:off x="5232742" y="6540294"/>
            <a:ext cx="2880319" cy="307777"/>
          </a:xfrm>
          <a:prstGeom prst="rect">
            <a:avLst/>
          </a:prstGeom>
          <a:noFill/>
        </p:spPr>
        <p:txBody>
          <a:bodyPr wrap="square">
            <a:spAutoFit/>
          </a:bodyPr>
          <a:lstStyle/>
          <a:p>
            <a:pPr algn="ctr"/>
            <a:r>
              <a:rPr lang="en-US" altLang="zh-CN" sz="1400" dirty="0"/>
              <a:t>Without RF shield/screen</a:t>
            </a:r>
            <a:endParaRPr lang="zh-CN" altLang="en-US" sz="1400" dirty="0"/>
          </a:p>
        </p:txBody>
      </p:sp>
      <p:pic>
        <p:nvPicPr>
          <p:cNvPr id="22" name="图片 21">
            <a:extLst>
              <a:ext uri="{FF2B5EF4-FFF2-40B4-BE49-F238E27FC236}">
                <a16:creationId xmlns="" xmlns:a16="http://schemas.microsoft.com/office/drawing/2014/main" id="{F09C2E66-3E64-4936-9931-FEE5DE7DE19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037512" y="4106886"/>
            <a:ext cx="3101572" cy="1075322"/>
          </a:xfrm>
          <a:prstGeom prst="rect">
            <a:avLst/>
          </a:prstGeom>
        </p:spPr>
      </p:pic>
      <p:sp>
        <p:nvSpPr>
          <p:cNvPr id="14" name="内容占位符 2">
            <a:extLst>
              <a:ext uri="{FF2B5EF4-FFF2-40B4-BE49-F238E27FC236}">
                <a16:creationId xmlns="" xmlns:a16="http://schemas.microsoft.com/office/drawing/2014/main" id="{BD1959EC-A00F-0046-9574-42AA3EF4FE18}"/>
              </a:ext>
            </a:extLst>
          </p:cNvPr>
          <p:cNvSpPr txBox="1">
            <a:spLocks noChangeArrowheads="1"/>
          </p:cNvSpPr>
          <p:nvPr/>
        </p:nvSpPr>
        <p:spPr>
          <a:xfrm>
            <a:off x="188088" y="2350916"/>
            <a:ext cx="7118799" cy="1619430"/>
          </a:xfrm>
          <a:prstGeom prst="rect">
            <a:avLst/>
          </a:prstGeom>
        </p:spPr>
        <p:txBody>
          <a:bodyPr lIns="91440" tIns="45720" rIns="91440" bIns="45720"/>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spcBef>
                <a:spcPct val="0"/>
              </a:spcBef>
              <a:spcAft>
                <a:spcPts val="500"/>
              </a:spcAft>
              <a:buFont typeface="Wingdings" pitchFamily="2" charset="2"/>
              <a:buChar char="Ø"/>
            </a:pPr>
            <a:r>
              <a:rPr lang="en-US" altLang="zh-CN" sz="2000" dirty="0">
                <a:latin typeface="Times New Roman" panose="02020603050405020304" pitchFamily="18" charset="0"/>
                <a:ea typeface="等线" panose="02010600030101010101" pitchFamily="2" charset="-122"/>
                <a:cs typeface="Times New Roman" panose="02020603050405020304" pitchFamily="18" charset="0"/>
              </a:rPr>
              <a:t>  9 types of ceramic vacuum chamber:</a:t>
            </a:r>
          </a:p>
          <a:p>
            <a:pPr marL="719982" lvl="1" indent="-457189" algn="just">
              <a:lnSpc>
                <a:spcPct val="120000"/>
              </a:lnSpc>
              <a:spcBef>
                <a:spcPct val="0"/>
              </a:spcBef>
              <a:buFont typeface="Wingdings" pitchFamily="2" charset="2"/>
              <a:buChar char="ü"/>
            </a:pPr>
            <a:r>
              <a:rPr lang="en-US" altLang="zh-CN" sz="2000" dirty="0">
                <a:latin typeface="Times New Roman" panose="02020603050405020304" pitchFamily="18" charset="0"/>
                <a:ea typeface="等线" panose="02010600030101010101" pitchFamily="2" charset="-122"/>
                <a:cs typeface="Times New Roman" panose="02020603050405020304" pitchFamily="18" charset="0"/>
              </a:rPr>
              <a:t>QKA is approximately (≈) QA; QKB ≈ QB; INB2 ≈ INB1</a:t>
            </a:r>
          </a:p>
          <a:p>
            <a:pPr marL="719982" lvl="1" indent="-457189" algn="just">
              <a:lnSpc>
                <a:spcPct val="120000"/>
              </a:lnSpc>
              <a:spcBef>
                <a:spcPct val="0"/>
              </a:spcBef>
              <a:buFont typeface="Wingdings" pitchFamily="2" charset="2"/>
              <a:buChar char="ü"/>
            </a:pPr>
            <a:r>
              <a:rPr lang="en-US" altLang="zh-CN" sz="2000" dirty="0">
                <a:latin typeface="Times New Roman" panose="02020603050405020304" pitchFamily="18" charset="0"/>
                <a:ea typeface="等线" panose="02010600030101010101" pitchFamily="2" charset="-122"/>
                <a:cs typeface="Times New Roman" panose="02020603050405020304" pitchFamily="18" charset="0"/>
              </a:rPr>
              <a:t>For the ceramic chamber of the diploes, the resonance in horizontal plane is different from that in vertical plane</a:t>
            </a:r>
            <a:endParaRPr lang="en-US" altLang="zh-CN" sz="2000" dirty="0">
              <a:latin typeface="Times New Roman" panose="02020603050405020304" pitchFamily="18" charset="0"/>
              <a:cs typeface="Times New Roman" panose="02020603050405020304" pitchFamily="18" charset="0"/>
            </a:endParaRPr>
          </a:p>
        </p:txBody>
      </p:sp>
      <p:pic>
        <p:nvPicPr>
          <p:cNvPr id="20" name="图片 19"/>
          <p:cNvPicPr>
            <a:picLocks noChangeAspect="1"/>
          </p:cNvPicPr>
          <p:nvPr/>
        </p:nvPicPr>
        <p:blipFill>
          <a:blip r:embed="rId7"/>
          <a:stretch>
            <a:fillRect/>
          </a:stretch>
        </p:blipFill>
        <p:spPr>
          <a:xfrm>
            <a:off x="8248052" y="4106886"/>
            <a:ext cx="3943948" cy="2741185"/>
          </a:xfrm>
          <a:prstGeom prst="rect">
            <a:avLst/>
          </a:prstGeom>
        </p:spPr>
      </p:pic>
      <p:pic>
        <p:nvPicPr>
          <p:cNvPr id="24" name="图片 23"/>
          <p:cNvPicPr>
            <a:picLocks noChangeAspect="1"/>
          </p:cNvPicPr>
          <p:nvPr/>
        </p:nvPicPr>
        <p:blipFill>
          <a:blip r:embed="rId8"/>
          <a:stretch>
            <a:fillRect/>
          </a:stretch>
        </p:blipFill>
        <p:spPr>
          <a:xfrm>
            <a:off x="8953500" y="2131957"/>
            <a:ext cx="3165989" cy="1974929"/>
          </a:xfrm>
          <a:prstGeom prst="rect">
            <a:avLst/>
          </a:prstGeom>
        </p:spPr>
      </p:pic>
    </p:spTree>
    <p:extLst>
      <p:ext uri="{BB962C8B-B14F-4D97-AF65-F5344CB8AC3E}">
        <p14:creationId xmlns:p14="http://schemas.microsoft.com/office/powerpoint/2010/main" val="3860872127"/>
      </p:ext>
    </p:extLst>
  </p:cSld>
  <p:clrMapOvr>
    <a:masterClrMapping/>
  </p:clrMapOvr>
  <mc:AlternateContent xmlns:mc="http://schemas.openxmlformats.org/markup-compatibility/2006" xmlns:p14="http://schemas.microsoft.com/office/powerpoint/2010/main">
    <mc:Choice Requires="p14">
      <p:transition spd="slow" p14:dur="2000" advTm="42064"/>
    </mc:Choice>
    <mc:Fallback xmlns="">
      <p:transition spd="slow" advTm="42064"/>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CE1E2F5C-D5D4-41EC-9D30-D76B6F2E1DB7}"/>
              </a:ext>
            </a:extLst>
          </p:cNvPr>
          <p:cNvSpPr>
            <a:spLocks noGrp="1"/>
          </p:cNvSpPr>
          <p:nvPr>
            <p:ph type="title"/>
          </p:nvPr>
        </p:nvSpPr>
        <p:spPr>
          <a:xfrm>
            <a:off x="653143" y="198233"/>
            <a:ext cx="7584770" cy="649501"/>
          </a:xfrm>
        </p:spPr>
        <p:txBody>
          <a:bodyPr>
            <a:normAutofit/>
          </a:bodyPr>
          <a:lstStyle/>
          <a:p>
            <a:r>
              <a:rPr lang="en-US" altLang="zh-CN" sz="2800" dirty="0"/>
              <a:t>Beam instability in the CSNS-II RCS</a:t>
            </a:r>
            <a:endParaRPr lang="zh-CN" altLang="en-US" sz="2800" dirty="0"/>
          </a:p>
        </p:txBody>
      </p:sp>
      <p:sp>
        <p:nvSpPr>
          <p:cNvPr id="10" name="内容占位符 2">
            <a:extLst>
              <a:ext uri="{FF2B5EF4-FFF2-40B4-BE49-F238E27FC236}">
                <a16:creationId xmlns="" xmlns:a16="http://schemas.microsoft.com/office/drawing/2014/main" id="{7CB35D40-0F8E-FF21-DDA5-E246221E6D08}"/>
              </a:ext>
            </a:extLst>
          </p:cNvPr>
          <p:cNvSpPr txBox="1">
            <a:spLocks noChangeArrowheads="1"/>
          </p:cNvSpPr>
          <p:nvPr/>
        </p:nvSpPr>
        <p:spPr>
          <a:xfrm>
            <a:off x="167123" y="969457"/>
            <a:ext cx="11545509" cy="205739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75296" indent="-411470">
              <a:lnSpc>
                <a:spcPct val="130000"/>
              </a:lnSpc>
              <a:spcBef>
                <a:spcPct val="0"/>
              </a:spcBef>
              <a:spcAft>
                <a:spcPts val="540"/>
              </a:spcAft>
              <a:buFont typeface="Wingdings" pitchFamily="2" charset="2"/>
              <a:buChar char="Ø"/>
            </a:pPr>
            <a:r>
              <a:rPr lang="en-US" altLang="zh-CN" sz="2133" dirty="0">
                <a:latin typeface="Times New Roman" panose="02020603050405020304" pitchFamily="18" charset="0"/>
                <a:cs typeface="Times New Roman" panose="02020603050405020304" pitchFamily="18" charset="0"/>
              </a:rPr>
              <a:t>The new and replaced elements in the RCS have little effect on the change of the impedance</a:t>
            </a:r>
          </a:p>
          <a:p>
            <a:pPr marL="575296" lvl="1" indent="-411470">
              <a:lnSpc>
                <a:spcPct val="130000"/>
              </a:lnSpc>
              <a:spcBef>
                <a:spcPct val="0"/>
              </a:spcBef>
              <a:buFont typeface="Wingdings" pitchFamily="2" charset="2"/>
              <a:buChar char="Ø"/>
            </a:pPr>
            <a:r>
              <a:rPr lang="en-GB" altLang="zh-CN" sz="2133" dirty="0">
                <a:latin typeface="Times New Roman" panose="02020603050405020304" pitchFamily="18" charset="0"/>
                <a:cs typeface="Times New Roman" panose="02020603050405020304" pitchFamily="18" charset="0"/>
              </a:rPr>
              <a:t>Bunch lengthening </a:t>
            </a:r>
            <a:r>
              <a:rPr lang="en-US" altLang="zh-CN" sz="2133" dirty="0">
                <a:latin typeface="Times New Roman" panose="02020603050405020304" pitchFamily="18" charset="0"/>
                <a:cs typeface="Times New Roman" panose="02020603050405020304" pitchFamily="18" charset="0"/>
              </a:rPr>
              <a:t>driven by </a:t>
            </a:r>
            <a:r>
              <a:rPr lang="en-GB" altLang="zh-CN" sz="2133" dirty="0">
                <a:latin typeface="Times New Roman" panose="02020603050405020304" pitchFamily="18" charset="0"/>
                <a:cs typeface="Times New Roman" panose="02020603050405020304" pitchFamily="18" charset="0"/>
              </a:rPr>
              <a:t>parasitic impedance of the </a:t>
            </a:r>
            <a:r>
              <a:rPr lang="en-US" altLang="zh-CN" sz="2133" dirty="0">
                <a:latin typeface="Times New Roman" panose="02020603050405020304" pitchFamily="18" charset="0"/>
                <a:cs typeface="Times New Roman" panose="02020603050405020304" pitchFamily="18" charset="0"/>
              </a:rPr>
              <a:t>MA </a:t>
            </a:r>
            <a:r>
              <a:rPr lang="en-GB" altLang="zh-CN" sz="2133" dirty="0">
                <a:latin typeface="Times New Roman" panose="02020603050405020304" pitchFamily="18" charset="0"/>
                <a:cs typeface="Times New Roman" panose="02020603050405020304" pitchFamily="18" charset="0"/>
              </a:rPr>
              <a:t>cavity is very small</a:t>
            </a:r>
            <a:endParaRPr lang="en-US" altLang="zh-CN" sz="2133" dirty="0">
              <a:latin typeface="Times New Roman" panose="02020603050405020304" pitchFamily="18" charset="0"/>
              <a:cs typeface="Times New Roman" panose="02020603050405020304" pitchFamily="18" charset="0"/>
            </a:endParaRPr>
          </a:p>
          <a:p>
            <a:pPr marL="575296" lvl="1" indent="-411470">
              <a:lnSpc>
                <a:spcPct val="130000"/>
              </a:lnSpc>
              <a:spcBef>
                <a:spcPct val="0"/>
              </a:spcBef>
              <a:buFont typeface="Wingdings" pitchFamily="2" charset="2"/>
              <a:buChar char="Ø"/>
            </a:pPr>
            <a:r>
              <a:rPr lang="en-US" altLang="zh-CN" sz="2133" dirty="0">
                <a:latin typeface="Times New Roman" panose="02020603050405020304" pitchFamily="18" charset="0"/>
                <a:cs typeface="Times New Roman" panose="02020603050405020304" pitchFamily="18" charset="0"/>
              </a:rPr>
              <a:t>The head-tail coupling bunch instability remains  a key issue  in the CSNS-II</a:t>
            </a:r>
          </a:p>
          <a:p>
            <a:pPr marL="1005815" lvl="2" indent="-380990">
              <a:lnSpc>
                <a:spcPct val="130000"/>
              </a:lnSpc>
              <a:spcBef>
                <a:spcPct val="0"/>
              </a:spcBef>
              <a:buFont typeface="Wingdings" pitchFamily="2" charset="2"/>
              <a:buChar char="ü"/>
            </a:pPr>
            <a:r>
              <a:rPr lang="en-US" altLang="zh-CN" sz="2133" dirty="0">
                <a:latin typeface="Times New Roman" panose="02020603050405020304" pitchFamily="18" charset="0"/>
                <a:cs typeface="Times New Roman" panose="02020603050405020304" pitchFamily="18" charset="0"/>
              </a:rPr>
              <a:t>The threshold of beam power is ~ 300 kW</a:t>
            </a:r>
          </a:p>
        </p:txBody>
      </p:sp>
      <p:pic>
        <p:nvPicPr>
          <p:cNvPr id="11" name="图片 10">
            <a:extLst>
              <a:ext uri="{FF2B5EF4-FFF2-40B4-BE49-F238E27FC236}">
                <a16:creationId xmlns="" xmlns:a16="http://schemas.microsoft.com/office/drawing/2014/main" id="{AD203119-8345-463C-8812-3C9331234D3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4641" y="3359609"/>
            <a:ext cx="5238787" cy="2641160"/>
          </a:xfrm>
          <a:prstGeom prst="rect">
            <a:avLst/>
          </a:prstGeom>
        </p:spPr>
      </p:pic>
      <p:sp>
        <p:nvSpPr>
          <p:cNvPr id="12" name="文本框 10">
            <a:extLst>
              <a:ext uri="{FF2B5EF4-FFF2-40B4-BE49-F238E27FC236}">
                <a16:creationId xmlns="" xmlns:a16="http://schemas.microsoft.com/office/drawing/2014/main" id="{0C373E59-8EB6-4422-9156-E01F24DF92D9}"/>
              </a:ext>
            </a:extLst>
          </p:cNvPr>
          <p:cNvSpPr txBox="1"/>
          <p:nvPr/>
        </p:nvSpPr>
        <p:spPr>
          <a:xfrm>
            <a:off x="906088" y="6164247"/>
            <a:ext cx="4563686" cy="338554"/>
          </a:xfrm>
          <a:prstGeom prst="rect">
            <a:avLst/>
          </a:prstGeom>
          <a:noFill/>
        </p:spPr>
        <p:txBody>
          <a:bodyPr wrap="square">
            <a:spAutoFit/>
          </a:bodyPr>
          <a:lstStyle/>
          <a:p>
            <a:pPr defTabSz="609579"/>
            <a:r>
              <a:rPr lang="en-US" altLang="zh-CN" sz="1600" dirty="0">
                <a:solidFill>
                  <a:prstClr val="black"/>
                </a:solidFill>
                <a:latin typeface="Calibri"/>
                <a:ea typeface="等线" panose="02010600030101010101" pitchFamily="2" charset="-122"/>
              </a:rPr>
              <a:t>Bunch length</a:t>
            </a:r>
            <a:r>
              <a:rPr lang="zh-CN" altLang="en-US" sz="1600" dirty="0">
                <a:solidFill>
                  <a:prstClr val="black"/>
                </a:solidFill>
                <a:latin typeface="Calibri"/>
                <a:ea typeface="等线" panose="02010600030101010101" pitchFamily="2" charset="-122"/>
              </a:rPr>
              <a:t> </a:t>
            </a:r>
            <a:r>
              <a:rPr lang="en-US" altLang="zh-CN" sz="1600" dirty="0">
                <a:solidFill>
                  <a:prstClr val="black"/>
                </a:solidFill>
                <a:latin typeface="Calibri"/>
                <a:ea typeface="等线" panose="02010600030101010101" pitchFamily="2" charset="-122"/>
              </a:rPr>
              <a:t>with different number of the MA Cavity</a:t>
            </a:r>
            <a:endParaRPr lang="zh-CN" altLang="en-US" sz="1600" dirty="0">
              <a:solidFill>
                <a:prstClr val="black"/>
              </a:solidFill>
              <a:latin typeface="Calibri"/>
              <a:ea typeface="等线" panose="02010600030101010101" pitchFamily="2" charset="-122"/>
            </a:endParaRPr>
          </a:p>
        </p:txBody>
      </p:sp>
      <p:pic>
        <p:nvPicPr>
          <p:cNvPr id="13" name="图片 12">
            <a:extLst>
              <a:ext uri="{FF2B5EF4-FFF2-40B4-BE49-F238E27FC236}">
                <a16:creationId xmlns="" xmlns:a16="http://schemas.microsoft.com/office/drawing/2014/main" id="{D6771BF6-9CCA-4712-B3BB-8DC00161706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71775" y="3026854"/>
            <a:ext cx="4445743" cy="2787319"/>
          </a:xfrm>
          <a:prstGeom prst="rect">
            <a:avLst/>
          </a:prstGeom>
        </p:spPr>
      </p:pic>
      <p:sp>
        <p:nvSpPr>
          <p:cNvPr id="14" name="文本框 23">
            <a:extLst>
              <a:ext uri="{FF2B5EF4-FFF2-40B4-BE49-F238E27FC236}">
                <a16:creationId xmlns="" xmlns:a16="http://schemas.microsoft.com/office/drawing/2014/main" id="{51772992-CB5D-4312-A9D2-747768632994}"/>
              </a:ext>
            </a:extLst>
          </p:cNvPr>
          <p:cNvSpPr txBox="1"/>
          <p:nvPr/>
        </p:nvSpPr>
        <p:spPr>
          <a:xfrm>
            <a:off x="7248698" y="6000769"/>
            <a:ext cx="4068819" cy="584775"/>
          </a:xfrm>
          <a:prstGeom prst="rect">
            <a:avLst/>
          </a:prstGeom>
          <a:noFill/>
        </p:spPr>
        <p:txBody>
          <a:bodyPr wrap="square">
            <a:spAutoFit/>
          </a:bodyPr>
          <a:lstStyle/>
          <a:p>
            <a:pPr algn="just" defTabSz="609579"/>
            <a:r>
              <a:rPr lang="en-GB" altLang="zh-CN" sz="1600" dirty="0">
                <a:solidFill>
                  <a:prstClr val="black"/>
                </a:solidFill>
                <a:latin typeface="Times" panose="02020603050405020304" pitchFamily="18" charset="0"/>
                <a:cs typeface="Times New Roman" panose="02020603050405020304" pitchFamily="18" charset="0"/>
              </a:rPr>
              <a:t>Prediction of the beam instability with 500 kW beam power in the CSNS-II</a:t>
            </a:r>
            <a:endParaRPr lang="zh-CN" altLang="en-US" sz="1600" b="1" dirty="0">
              <a:solidFill>
                <a:prstClr val="black"/>
              </a:solidFill>
              <a:latin typeface="Calibri"/>
              <a:ea typeface="等线" panose="02010600030101010101" pitchFamily="2" charset="-122"/>
            </a:endParaRPr>
          </a:p>
        </p:txBody>
      </p:sp>
      <p:sp>
        <p:nvSpPr>
          <p:cNvPr id="8" name="灯片编号占位符 3">
            <a:extLst>
              <a:ext uri="{FF2B5EF4-FFF2-40B4-BE49-F238E27FC236}">
                <a16:creationId xmlns="" xmlns:a16="http://schemas.microsoft.com/office/drawing/2014/main" id="{179BBB18-20A0-362F-3BDA-881B11F5AECF}"/>
              </a:ext>
            </a:extLst>
          </p:cNvPr>
          <p:cNvSpPr txBox="1">
            <a:spLocks/>
          </p:cNvSpPr>
          <p:nvPr/>
        </p:nvSpPr>
        <p:spPr>
          <a:xfrm>
            <a:off x="11819956" y="6427144"/>
            <a:ext cx="372044" cy="316800"/>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defRPr/>
            </a:pPr>
            <a:fld id="{BCDE6B0A-5825-4D48-8CD3-1BEAC8DEDC86}" type="slidenum">
              <a:rPr lang="zh-CN" altLang="en-US" sz="1200" smtClean="0">
                <a:solidFill>
                  <a:prstClr val="black">
                    <a:tint val="75000"/>
                  </a:prstClr>
                </a:solidFill>
                <a:latin typeface="等线"/>
                <a:ea typeface="等线" panose="02010600030101010101" pitchFamily="2" charset="-122"/>
              </a:rPr>
              <a:pPr algn="r">
                <a:defRPr/>
              </a:pPr>
              <a:t>23</a:t>
            </a:fld>
            <a:endParaRPr lang="zh-CN" altLang="en-US" sz="1200" dirty="0">
              <a:solidFill>
                <a:prstClr val="black">
                  <a:tint val="75000"/>
                </a:prstClr>
              </a:solidFill>
              <a:latin typeface="等线"/>
              <a:ea typeface="等线" panose="02010600030101010101" pitchFamily="2" charset="-122"/>
            </a:endParaRPr>
          </a:p>
        </p:txBody>
      </p:sp>
    </p:spTree>
    <p:extLst>
      <p:ext uri="{BB962C8B-B14F-4D97-AF65-F5344CB8AC3E}">
        <p14:creationId xmlns:p14="http://schemas.microsoft.com/office/powerpoint/2010/main" val="144405884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CE1E2F5C-D5D4-41EC-9D30-D76B6F2E1DB7}"/>
              </a:ext>
            </a:extLst>
          </p:cNvPr>
          <p:cNvSpPr>
            <a:spLocks noGrp="1"/>
          </p:cNvSpPr>
          <p:nvPr>
            <p:ph type="title"/>
          </p:nvPr>
        </p:nvSpPr>
        <p:spPr>
          <a:xfrm>
            <a:off x="602116" y="159689"/>
            <a:ext cx="11301017" cy="649501"/>
          </a:xfrm>
        </p:spPr>
        <p:txBody>
          <a:bodyPr>
            <a:noAutofit/>
          </a:bodyPr>
          <a:lstStyle/>
          <a:p>
            <a:r>
              <a:rPr lang="en-US" altLang="zh-CN" sz="2800" dirty="0"/>
              <a:t>Mitigation of the beam instability in the CSNS-II</a:t>
            </a:r>
            <a:endParaRPr lang="zh-CN" altLang="en-US" sz="2800" dirty="0"/>
          </a:p>
        </p:txBody>
      </p:sp>
      <p:sp>
        <p:nvSpPr>
          <p:cNvPr id="8" name="内容占位符 2">
            <a:extLst>
              <a:ext uri="{FF2B5EF4-FFF2-40B4-BE49-F238E27FC236}">
                <a16:creationId xmlns="" xmlns:a16="http://schemas.microsoft.com/office/drawing/2014/main" id="{BD1959EC-A00F-0046-9574-42AA3EF4FE18}"/>
              </a:ext>
            </a:extLst>
          </p:cNvPr>
          <p:cNvSpPr txBox="1">
            <a:spLocks noChangeArrowheads="1"/>
          </p:cNvSpPr>
          <p:nvPr/>
        </p:nvSpPr>
        <p:spPr>
          <a:xfrm>
            <a:off x="274321" y="994621"/>
            <a:ext cx="7330440" cy="253564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640064" lvl="1" indent="-426709" defTabSz="1219158">
              <a:lnSpc>
                <a:spcPct val="150000"/>
              </a:lnSpc>
              <a:spcBef>
                <a:spcPct val="0"/>
              </a:spcBef>
              <a:spcAft>
                <a:spcPts val="200"/>
              </a:spcAft>
              <a:buFont typeface="Wingdings" pitchFamily="2" charset="2"/>
              <a:buChar char="Ø"/>
            </a:pPr>
            <a:r>
              <a:rPr lang="en-US" altLang="zh-CN" sz="2000" dirty="0">
                <a:latin typeface="Times New Roman" panose="02020603050405020304" pitchFamily="18" charset="0"/>
                <a:ea typeface="等线" panose="02010600030101010101" pitchFamily="2" charset="-122"/>
                <a:cs typeface="Times New Roman" panose="02020603050405020304" pitchFamily="18" charset="0"/>
              </a:rPr>
              <a:t>Tune curve optimization </a:t>
            </a:r>
          </a:p>
          <a:p>
            <a:pPr marL="640064" lvl="1" indent="-426709" defTabSz="1219158">
              <a:lnSpc>
                <a:spcPct val="150000"/>
              </a:lnSpc>
              <a:spcBef>
                <a:spcPct val="0"/>
              </a:spcBef>
              <a:spcAft>
                <a:spcPts val="200"/>
              </a:spcAft>
              <a:buFont typeface="Wingdings" pitchFamily="2" charset="2"/>
              <a:buChar char="Ø"/>
            </a:pPr>
            <a:r>
              <a:rPr lang="en-US" altLang="zh-CN" sz="2000" dirty="0">
                <a:latin typeface="Times New Roman" panose="02020603050405020304" pitchFamily="18" charset="0"/>
                <a:cs typeface="Times New Roman" panose="02020603050405020304" pitchFamily="18" charset="0"/>
              </a:rPr>
              <a:t>Chromaticity optimization</a:t>
            </a:r>
            <a:endParaRPr lang="en-US" altLang="zh-CN" sz="2000" dirty="0">
              <a:latin typeface="Times New Roman" panose="02020603050405020304" pitchFamily="18" charset="0"/>
              <a:ea typeface="等线" panose="02010600030101010101" pitchFamily="2" charset="-122"/>
              <a:cs typeface="Times New Roman" panose="02020603050405020304" pitchFamily="18" charset="0"/>
            </a:endParaRPr>
          </a:p>
          <a:p>
            <a:pPr marL="640064" lvl="1" indent="-426709" defTabSz="1219158">
              <a:lnSpc>
                <a:spcPct val="150000"/>
              </a:lnSpc>
              <a:spcBef>
                <a:spcPct val="0"/>
              </a:spcBef>
              <a:spcAft>
                <a:spcPts val="200"/>
              </a:spcAft>
              <a:buFont typeface="Wingdings" pitchFamily="2" charset="2"/>
              <a:buChar char="Ø"/>
            </a:pPr>
            <a:r>
              <a:rPr lang="en-US" altLang="zh-CN" sz="2000" dirty="0">
                <a:latin typeface="Times New Roman" panose="02020603050405020304" pitchFamily="18" charset="0"/>
                <a:cs typeface="Times New Roman" panose="02020603050405020304" pitchFamily="18" charset="0"/>
              </a:rPr>
              <a:t>Tune below 0.5</a:t>
            </a:r>
          </a:p>
          <a:p>
            <a:pPr marL="540000" lvl="1" indent="-342900" algn="just">
              <a:lnSpc>
                <a:spcPct val="150000"/>
              </a:lnSpc>
              <a:buClr>
                <a:schemeClr val="tx1"/>
              </a:buClr>
              <a:buFont typeface="Wingdings" panose="05000000000000000000" pitchFamily="2" charset="2"/>
              <a:buChar char="Ø"/>
            </a:pPr>
            <a:r>
              <a:rPr lang="en-US" altLang="zh-CN" sz="2000" kern="0" dirty="0">
                <a:ea typeface="宋体" panose="02010600030101010101" pitchFamily="2" charset="-122"/>
                <a:cs typeface="Times New Roman" panose="02020603050405020304" pitchFamily="18" charset="0"/>
              </a:rPr>
              <a:t> </a:t>
            </a:r>
            <a:r>
              <a:rPr lang="en-US" altLang="zh-CN" sz="2000" kern="0" dirty="0" smtClean="0">
                <a:ea typeface="宋体" panose="02010600030101010101" pitchFamily="2" charset="-122"/>
                <a:cs typeface="Times New Roman" panose="02020603050405020304" pitchFamily="18" charset="0"/>
              </a:rPr>
              <a:t> </a:t>
            </a:r>
            <a:r>
              <a:rPr lang="en-US" altLang="zh-CN" sz="2000" dirty="0" smtClean="0">
                <a:latin typeface="Times New Roman" panose="02020603050405020304" pitchFamily="18" charset="0"/>
                <a:cs typeface="Times New Roman" panose="02020603050405020304" pitchFamily="18" charset="0"/>
              </a:rPr>
              <a:t>Develop </a:t>
            </a:r>
            <a:r>
              <a:rPr lang="en-US" altLang="zh-CN" sz="2000" dirty="0">
                <a:latin typeface="Times New Roman" panose="02020603050405020304" pitchFamily="18" charset="0"/>
                <a:cs typeface="Times New Roman" panose="02020603050405020304" pitchFamily="18" charset="0"/>
              </a:rPr>
              <a:t>a low-impedance ceramic vacuum chamber</a:t>
            </a:r>
          </a:p>
          <a:p>
            <a:pPr marL="640064" lvl="1" indent="-426709" defTabSz="1219158">
              <a:lnSpc>
                <a:spcPct val="150000"/>
              </a:lnSpc>
              <a:spcBef>
                <a:spcPct val="0"/>
              </a:spcBef>
              <a:spcAft>
                <a:spcPts val="200"/>
              </a:spcAft>
              <a:buFont typeface="Wingdings" pitchFamily="2" charset="2"/>
              <a:buChar char="Ø"/>
            </a:pPr>
            <a:r>
              <a:rPr lang="en-US" altLang="zh-CN" sz="2000" dirty="0">
                <a:latin typeface="Times New Roman" panose="02020603050405020304" pitchFamily="18" charset="0"/>
                <a:cs typeface="Times New Roman" panose="02020603050405020304" pitchFamily="18" charset="0"/>
              </a:rPr>
              <a:t>Develop a feedback system</a:t>
            </a:r>
          </a:p>
        </p:txBody>
      </p:sp>
      <p:pic>
        <p:nvPicPr>
          <p:cNvPr id="9" name="图片 8">
            <a:extLst>
              <a:ext uri="{FF2B5EF4-FFF2-40B4-BE49-F238E27FC236}">
                <a16:creationId xmlns="" xmlns:a16="http://schemas.microsoft.com/office/drawing/2014/main" id="{663F5837-196C-4CA0-8BE8-1BBAB6A74C07}"/>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r="48209"/>
          <a:stretch>
            <a:fillRect/>
          </a:stretch>
        </p:blipFill>
        <p:spPr bwMode="auto">
          <a:xfrm>
            <a:off x="4010211" y="4047976"/>
            <a:ext cx="3473003" cy="22246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文本框 5">
            <a:extLst>
              <a:ext uri="{FF2B5EF4-FFF2-40B4-BE49-F238E27FC236}">
                <a16:creationId xmlns="" xmlns:a16="http://schemas.microsoft.com/office/drawing/2014/main" id="{BA0A7DAE-D7C0-4987-9B7D-3CBEE69969E8}"/>
              </a:ext>
            </a:extLst>
          </p:cNvPr>
          <p:cNvSpPr txBox="1"/>
          <p:nvPr/>
        </p:nvSpPr>
        <p:spPr>
          <a:xfrm>
            <a:off x="4000486" y="6381771"/>
            <a:ext cx="3333772" cy="338554"/>
          </a:xfrm>
          <a:prstGeom prst="rect">
            <a:avLst/>
          </a:prstGeom>
          <a:noFill/>
        </p:spPr>
        <p:txBody>
          <a:bodyPr wrap="square">
            <a:spAutoFit/>
          </a:bodyPr>
          <a:lstStyle/>
          <a:p>
            <a:pPr algn="ctr" defTabSz="609579"/>
            <a:r>
              <a:rPr lang="en-US" altLang="zh-CN" sz="1600" dirty="0">
                <a:solidFill>
                  <a:prstClr val="black"/>
                </a:solidFill>
                <a:latin typeface="Times New Roman" panose="02020603050405020304" pitchFamily="18" charset="0"/>
                <a:ea typeface="等线" panose="02010600030101010101" pitchFamily="2" charset="-122"/>
                <a:cs typeface="Times New Roman" panose="02020603050405020304" pitchFamily="18" charset="0"/>
              </a:rPr>
              <a:t>Simulation study by using  octupoles</a:t>
            </a:r>
            <a:endParaRPr lang="zh-CN" altLang="en-US" sz="1600" dirty="0">
              <a:solidFill>
                <a:prstClr val="black"/>
              </a:solidFill>
              <a:latin typeface="Times New Roman" panose="02020603050405020304" pitchFamily="18" charset="0"/>
              <a:ea typeface="等线" panose="02010600030101010101" pitchFamily="2" charset="-122"/>
              <a:cs typeface="Times New Roman" panose="02020603050405020304" pitchFamily="18" charset="0"/>
            </a:endParaRPr>
          </a:p>
        </p:txBody>
      </p:sp>
      <p:graphicFrame>
        <p:nvGraphicFramePr>
          <p:cNvPr id="16" name="表格 6">
            <a:extLst>
              <a:ext uri="{FF2B5EF4-FFF2-40B4-BE49-F238E27FC236}">
                <a16:creationId xmlns="" xmlns:a16="http://schemas.microsoft.com/office/drawing/2014/main" id="{0BB43A3F-CB86-4941-B2E9-3565B765D635}"/>
              </a:ext>
            </a:extLst>
          </p:cNvPr>
          <p:cNvGraphicFramePr>
            <a:graphicFrameLocks noGrp="1"/>
          </p:cNvGraphicFramePr>
          <p:nvPr>
            <p:extLst>
              <p:ext uri="{D42A27DB-BD31-4B8C-83A1-F6EECF244321}">
                <p14:modId xmlns:p14="http://schemas.microsoft.com/office/powerpoint/2010/main" val="49305587"/>
              </p:ext>
            </p:extLst>
          </p:nvPr>
        </p:nvGraphicFramePr>
        <p:xfrm>
          <a:off x="7483214" y="4274425"/>
          <a:ext cx="4610420" cy="2260425"/>
        </p:xfrm>
        <a:graphic>
          <a:graphicData uri="http://schemas.openxmlformats.org/drawingml/2006/table">
            <a:tbl>
              <a:tblPr firstRow="1" bandRow="1">
                <a:tableStyleId>{5940675A-B579-460E-94D1-54222C63F5DA}</a:tableStyleId>
              </a:tblPr>
              <a:tblGrid>
                <a:gridCol w="2289403">
                  <a:extLst>
                    <a:ext uri="{9D8B030D-6E8A-4147-A177-3AD203B41FA5}">
                      <a16:colId xmlns="" xmlns:a16="http://schemas.microsoft.com/office/drawing/2014/main" val="2652223146"/>
                    </a:ext>
                  </a:extLst>
                </a:gridCol>
                <a:gridCol w="2321017">
                  <a:extLst>
                    <a:ext uri="{9D8B030D-6E8A-4147-A177-3AD203B41FA5}">
                      <a16:colId xmlns="" xmlns:a16="http://schemas.microsoft.com/office/drawing/2014/main" val="1385306795"/>
                    </a:ext>
                  </a:extLst>
                </a:gridCol>
              </a:tblGrid>
              <a:tr h="452085">
                <a:tc>
                  <a:txBody>
                    <a:bodyPr/>
                    <a:lstStyle/>
                    <a:p>
                      <a:pPr algn="ctr"/>
                      <a:r>
                        <a:rPr lang="en-US" altLang="zh-CN" sz="1900" dirty="0"/>
                        <a:t>Bandwidth</a:t>
                      </a:r>
                      <a:endParaRPr lang="zh-CN" altLang="en-US" sz="1900" dirty="0">
                        <a:solidFill>
                          <a:schemeClr val="tx1"/>
                        </a:solidFill>
                      </a:endParaRPr>
                    </a:p>
                  </a:txBody>
                  <a:tcPr/>
                </a:tc>
                <a:tc>
                  <a:txBody>
                    <a:bodyPr/>
                    <a:lstStyle/>
                    <a:p>
                      <a:pPr algn="ctr"/>
                      <a:r>
                        <a:rPr lang="en-US" altLang="zh-CN" sz="1900" dirty="0"/>
                        <a:t>2.5 MHz</a:t>
                      </a:r>
                      <a:endParaRPr lang="zh-CN" altLang="en-US" sz="1900" dirty="0">
                        <a:solidFill>
                          <a:schemeClr val="tx1"/>
                        </a:solidFill>
                      </a:endParaRPr>
                    </a:p>
                  </a:txBody>
                  <a:tcPr/>
                </a:tc>
                <a:extLst>
                  <a:ext uri="{0D108BD9-81ED-4DB2-BD59-A6C34878D82A}">
                    <a16:rowId xmlns="" xmlns:a16="http://schemas.microsoft.com/office/drawing/2014/main" val="274828772"/>
                  </a:ext>
                </a:extLst>
              </a:tr>
              <a:tr h="452085">
                <a:tc>
                  <a:txBody>
                    <a:bodyPr/>
                    <a:lstStyle/>
                    <a:p>
                      <a:pPr algn="ctr"/>
                      <a:r>
                        <a:rPr lang="en-US" altLang="zh-CN" sz="1900" dirty="0"/>
                        <a:t>Shut impedance</a:t>
                      </a:r>
                      <a:endParaRPr lang="zh-CN" altLang="en-US" sz="1900" dirty="0">
                        <a:solidFill>
                          <a:schemeClr val="tx1"/>
                        </a:solidFill>
                      </a:endParaRPr>
                    </a:p>
                  </a:txBody>
                  <a:tcPr/>
                </a:tc>
                <a:tc>
                  <a:txBody>
                    <a:bodyPr/>
                    <a:lstStyle/>
                    <a:p>
                      <a:pPr algn="ctr"/>
                      <a:r>
                        <a:rPr lang="en-US" altLang="zh-CN" sz="1900" dirty="0"/>
                        <a:t>3 kΩ</a:t>
                      </a:r>
                      <a:endParaRPr lang="zh-CN" altLang="en-US" sz="1900" dirty="0">
                        <a:solidFill>
                          <a:schemeClr val="tx1"/>
                        </a:solidFill>
                      </a:endParaRPr>
                    </a:p>
                  </a:txBody>
                  <a:tcPr/>
                </a:tc>
                <a:extLst>
                  <a:ext uri="{0D108BD9-81ED-4DB2-BD59-A6C34878D82A}">
                    <a16:rowId xmlns="" xmlns:a16="http://schemas.microsoft.com/office/drawing/2014/main" val="1629736356"/>
                  </a:ext>
                </a:extLst>
              </a:tr>
              <a:tr h="452085">
                <a:tc>
                  <a:txBody>
                    <a:bodyPr/>
                    <a:lstStyle/>
                    <a:p>
                      <a:pPr algn="ctr"/>
                      <a:r>
                        <a:rPr lang="en-US" altLang="zh-CN" sz="1900" dirty="0"/>
                        <a:t>Voltage </a:t>
                      </a:r>
                      <a:endParaRPr lang="zh-CN" altLang="en-US" sz="1900" dirty="0">
                        <a:solidFill>
                          <a:schemeClr val="tx1"/>
                        </a:solidFill>
                      </a:endParaRPr>
                    </a:p>
                  </a:txBody>
                  <a:tcPr/>
                </a:tc>
                <a:tc>
                  <a:txBody>
                    <a:bodyPr/>
                    <a:lstStyle/>
                    <a:p>
                      <a:pPr algn="ctr"/>
                      <a:r>
                        <a:rPr lang="en-US" altLang="zh-CN" sz="1900" dirty="0"/>
                        <a:t>5 kV</a:t>
                      </a:r>
                      <a:endParaRPr lang="zh-CN" altLang="en-US" sz="1900" dirty="0">
                        <a:solidFill>
                          <a:schemeClr val="tx1"/>
                        </a:solidFill>
                      </a:endParaRPr>
                    </a:p>
                  </a:txBody>
                  <a:tcPr/>
                </a:tc>
                <a:extLst>
                  <a:ext uri="{0D108BD9-81ED-4DB2-BD59-A6C34878D82A}">
                    <a16:rowId xmlns="" xmlns:a16="http://schemas.microsoft.com/office/drawing/2014/main" val="3852623810"/>
                  </a:ext>
                </a:extLst>
              </a:tr>
              <a:tr h="452085">
                <a:tc>
                  <a:txBody>
                    <a:bodyPr/>
                    <a:lstStyle/>
                    <a:p>
                      <a:pPr algn="ctr"/>
                      <a:r>
                        <a:rPr lang="en-US" altLang="zh-CN" sz="1900" dirty="0"/>
                        <a:t>power</a:t>
                      </a:r>
                      <a:endParaRPr lang="zh-CN" altLang="en-US" sz="1900" dirty="0">
                        <a:solidFill>
                          <a:schemeClr val="tx1"/>
                        </a:solidFill>
                      </a:endParaRPr>
                    </a:p>
                  </a:txBody>
                  <a:tcPr/>
                </a:tc>
                <a:tc>
                  <a:txBody>
                    <a:bodyPr/>
                    <a:lstStyle/>
                    <a:p>
                      <a:pPr algn="ctr"/>
                      <a:r>
                        <a:rPr lang="en-US" altLang="zh-CN" sz="1900" dirty="0"/>
                        <a:t>2.5 kW</a:t>
                      </a:r>
                      <a:endParaRPr lang="zh-CN" altLang="en-US" sz="1900" dirty="0">
                        <a:solidFill>
                          <a:schemeClr val="tx1"/>
                        </a:solidFill>
                      </a:endParaRPr>
                    </a:p>
                  </a:txBody>
                  <a:tcPr/>
                </a:tc>
                <a:extLst>
                  <a:ext uri="{0D108BD9-81ED-4DB2-BD59-A6C34878D82A}">
                    <a16:rowId xmlns="" xmlns:a16="http://schemas.microsoft.com/office/drawing/2014/main" val="3671198416"/>
                  </a:ext>
                </a:extLst>
              </a:tr>
              <a:tr h="452085">
                <a:tc>
                  <a:txBody>
                    <a:bodyPr/>
                    <a:lstStyle/>
                    <a:p>
                      <a:pPr algn="ctr"/>
                      <a:r>
                        <a:rPr lang="en-US" altLang="zh-CN" sz="1900" dirty="0"/>
                        <a:t>Damp time</a:t>
                      </a:r>
                      <a:endParaRPr lang="zh-CN" altLang="en-US" sz="1900" dirty="0">
                        <a:solidFill>
                          <a:schemeClr val="tx1"/>
                        </a:solidFill>
                      </a:endParaRPr>
                    </a:p>
                  </a:txBody>
                  <a:tcPr/>
                </a:tc>
                <a:tc>
                  <a:txBody>
                    <a:bodyPr/>
                    <a:lstStyle/>
                    <a:p>
                      <a:pPr algn="ctr"/>
                      <a:r>
                        <a:rPr lang="en-US" altLang="zh-CN" sz="1900" dirty="0"/>
                        <a:t>0.5 ms</a:t>
                      </a:r>
                      <a:endParaRPr lang="zh-CN" altLang="en-US" sz="1900" dirty="0">
                        <a:solidFill>
                          <a:schemeClr val="tx1"/>
                        </a:solidFill>
                      </a:endParaRPr>
                    </a:p>
                  </a:txBody>
                  <a:tcPr/>
                </a:tc>
                <a:extLst>
                  <a:ext uri="{0D108BD9-81ED-4DB2-BD59-A6C34878D82A}">
                    <a16:rowId xmlns="" xmlns:a16="http://schemas.microsoft.com/office/drawing/2014/main" val="1633354553"/>
                  </a:ext>
                </a:extLst>
              </a:tr>
            </a:tbl>
          </a:graphicData>
        </a:graphic>
      </p:graphicFrame>
      <p:pic>
        <p:nvPicPr>
          <p:cNvPr id="17" name="图片 16">
            <a:extLst>
              <a:ext uri="{FF2B5EF4-FFF2-40B4-BE49-F238E27FC236}">
                <a16:creationId xmlns="" xmlns:a16="http://schemas.microsoft.com/office/drawing/2014/main" id="{1CBEC0E9-360C-4306-89DE-21E6FCC8AF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3350" y="3715692"/>
            <a:ext cx="3837136" cy="2592710"/>
          </a:xfrm>
          <a:prstGeom prst="rect">
            <a:avLst/>
          </a:prstGeom>
        </p:spPr>
      </p:pic>
      <p:sp>
        <p:nvSpPr>
          <p:cNvPr id="18" name="文本框 8">
            <a:extLst>
              <a:ext uri="{FF2B5EF4-FFF2-40B4-BE49-F238E27FC236}">
                <a16:creationId xmlns="" xmlns:a16="http://schemas.microsoft.com/office/drawing/2014/main" id="{C99BA5B5-B50D-440C-88DE-D3B781B268C1}"/>
              </a:ext>
            </a:extLst>
          </p:cNvPr>
          <p:cNvSpPr txBox="1"/>
          <p:nvPr/>
        </p:nvSpPr>
        <p:spPr>
          <a:xfrm>
            <a:off x="411616" y="6396154"/>
            <a:ext cx="3196881" cy="338554"/>
          </a:xfrm>
          <a:prstGeom prst="rect">
            <a:avLst/>
          </a:prstGeom>
          <a:noFill/>
        </p:spPr>
        <p:txBody>
          <a:bodyPr wrap="square">
            <a:spAutoFit/>
          </a:bodyPr>
          <a:lstStyle/>
          <a:p>
            <a:pPr algn="ctr" defTabSz="609579"/>
            <a:r>
              <a:rPr lang="en-US" altLang="zh-CN" sz="1600" dirty="0">
                <a:solidFill>
                  <a:prstClr val="black"/>
                </a:solidFill>
                <a:latin typeface="Times New Roman" panose="02020603050405020304" pitchFamily="18" charset="0"/>
                <a:ea typeface="等线" panose="02010600030101010101" pitchFamily="2" charset="-122"/>
                <a:cs typeface="Times New Roman" panose="02020603050405020304" pitchFamily="18" charset="0"/>
              </a:rPr>
              <a:t>(4.3,5.3), w/o instability</a:t>
            </a:r>
            <a:endParaRPr lang="zh-CN" altLang="en-US" sz="1600" dirty="0">
              <a:solidFill>
                <a:prstClr val="black"/>
              </a:solidFill>
              <a:latin typeface="Times New Roman" panose="02020603050405020304" pitchFamily="18" charset="0"/>
              <a:ea typeface="等线" panose="02010600030101010101" pitchFamily="2" charset="-122"/>
              <a:cs typeface="Times New Roman" panose="02020603050405020304" pitchFamily="18" charset="0"/>
            </a:endParaRPr>
          </a:p>
        </p:txBody>
      </p:sp>
      <p:pic>
        <p:nvPicPr>
          <p:cNvPr id="10" name="图片 9">
            <a:extLst>
              <a:ext uri="{FF2B5EF4-FFF2-40B4-BE49-F238E27FC236}">
                <a16:creationId xmlns="" xmlns:a16="http://schemas.microsoft.com/office/drawing/2014/main" id="{E9477A05-FEE2-4061-8775-52A773F259C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04761" y="900757"/>
            <a:ext cx="4265855" cy="2900663"/>
          </a:xfrm>
          <a:prstGeom prst="rect">
            <a:avLst/>
          </a:prstGeom>
        </p:spPr>
      </p:pic>
    </p:spTree>
    <p:extLst>
      <p:ext uri="{BB962C8B-B14F-4D97-AF65-F5344CB8AC3E}">
        <p14:creationId xmlns:p14="http://schemas.microsoft.com/office/powerpoint/2010/main" val="167063059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表格 8">
            <a:extLst>
              <a:ext uri="{FF2B5EF4-FFF2-40B4-BE49-F238E27FC236}">
                <a16:creationId xmlns="" xmlns:a16="http://schemas.microsoft.com/office/drawing/2014/main" id="{0425D815-525E-409A-BFC6-A74F5DD56EC7}"/>
              </a:ext>
            </a:extLst>
          </p:cNvPr>
          <p:cNvGraphicFramePr>
            <a:graphicFrameLocks noGrp="1"/>
          </p:cNvGraphicFramePr>
          <p:nvPr>
            <p:extLst>
              <p:ext uri="{D42A27DB-BD31-4B8C-83A1-F6EECF244321}">
                <p14:modId xmlns:p14="http://schemas.microsoft.com/office/powerpoint/2010/main" val="3007166556"/>
              </p:ext>
            </p:extLst>
          </p:nvPr>
        </p:nvGraphicFramePr>
        <p:xfrm>
          <a:off x="99118" y="1089362"/>
          <a:ext cx="6050827" cy="5545909"/>
        </p:xfrm>
        <a:graphic>
          <a:graphicData uri="http://schemas.openxmlformats.org/drawingml/2006/table">
            <a:tbl>
              <a:tblPr firstRow="1" bandRow="1">
                <a:tableStyleId>{5940675A-B579-460E-94D1-54222C63F5DA}</a:tableStyleId>
              </a:tblPr>
              <a:tblGrid>
                <a:gridCol w="3519405">
                  <a:extLst>
                    <a:ext uri="{9D8B030D-6E8A-4147-A177-3AD203B41FA5}">
                      <a16:colId xmlns="" xmlns:a16="http://schemas.microsoft.com/office/drawing/2014/main" val="20000"/>
                    </a:ext>
                  </a:extLst>
                </a:gridCol>
                <a:gridCol w="1332306">
                  <a:extLst>
                    <a:ext uri="{9D8B030D-6E8A-4147-A177-3AD203B41FA5}">
                      <a16:colId xmlns="" xmlns:a16="http://schemas.microsoft.com/office/drawing/2014/main" val="20001"/>
                    </a:ext>
                  </a:extLst>
                </a:gridCol>
                <a:gridCol w="1199116">
                  <a:extLst>
                    <a:ext uri="{9D8B030D-6E8A-4147-A177-3AD203B41FA5}">
                      <a16:colId xmlns="" xmlns:a16="http://schemas.microsoft.com/office/drawing/2014/main" val="20002"/>
                    </a:ext>
                  </a:extLst>
                </a:gridCol>
              </a:tblGrid>
              <a:tr h="331300">
                <a:tc>
                  <a:txBody>
                    <a:bodyPr/>
                    <a:lstStyle/>
                    <a:p>
                      <a:pPr algn="just">
                        <a:lnSpc>
                          <a:spcPct val="100000"/>
                        </a:lnSpc>
                        <a:spcAft>
                          <a:spcPts val="0"/>
                        </a:spcAft>
                      </a:pPr>
                      <a:endParaRPr lang="zh-CN" sz="160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marL="0" algn="just" defTabSz="914400" rtl="0" eaLnBrk="1" latinLnBrk="0" hangingPunct="1">
                        <a:lnSpc>
                          <a:spcPct val="100000"/>
                        </a:lnSpc>
                        <a:spcAft>
                          <a:spcPts val="0"/>
                        </a:spcAft>
                      </a:pPr>
                      <a:r>
                        <a:rPr lang="en-US" altLang="zh-CN" sz="1600" b="0" kern="100" dirty="0">
                          <a:solidFill>
                            <a:schemeClr val="tx1"/>
                          </a:solidFill>
                          <a:effectLst/>
                          <a:latin typeface="Times New Roman" panose="02020603050405020304" pitchFamily="18" charset="0"/>
                          <a:ea typeface="+mn-ea"/>
                          <a:cs typeface="Times New Roman" panose="02020603050405020304" pitchFamily="18" charset="0"/>
                        </a:rPr>
                        <a:t>CSNS</a:t>
                      </a:r>
                      <a:endParaRPr lang="zh-CN" altLang="en-US" sz="1600" b="0" kern="100" dirty="0">
                        <a:solidFill>
                          <a:schemeClr val="tx1"/>
                        </a:solidFill>
                        <a:effectLst/>
                        <a:latin typeface="Times New Roman" panose="02020603050405020304" pitchFamily="18" charset="0"/>
                        <a:ea typeface="+mn-ea"/>
                        <a:cs typeface="Times New Roman" panose="02020603050405020304" pitchFamily="18" charset="0"/>
                      </a:endParaRPr>
                    </a:p>
                  </a:txBody>
                  <a:tcPr marL="68580" marR="68580" marT="0" marB="0"/>
                </a:tc>
                <a:tc>
                  <a:txBody>
                    <a:bodyPr/>
                    <a:lstStyle/>
                    <a:p>
                      <a:pPr marL="0" algn="just" defTabSz="914400" rtl="0" eaLnBrk="1" latinLnBrk="0" hangingPunct="1">
                        <a:lnSpc>
                          <a:spcPct val="100000"/>
                        </a:lnSpc>
                        <a:spcAft>
                          <a:spcPts val="0"/>
                        </a:spcAft>
                      </a:pPr>
                      <a:r>
                        <a:rPr lang="en-US" altLang="zh-CN" sz="1600" b="0" kern="100" dirty="0">
                          <a:solidFill>
                            <a:schemeClr val="tx1"/>
                          </a:solidFill>
                          <a:effectLst/>
                          <a:latin typeface="Times New Roman" panose="02020603050405020304" pitchFamily="18" charset="0"/>
                          <a:ea typeface="+mn-ea"/>
                          <a:cs typeface="Times New Roman" panose="02020603050405020304" pitchFamily="18" charset="0"/>
                        </a:rPr>
                        <a:t>CSNS-II</a:t>
                      </a:r>
                      <a:endParaRPr lang="zh-CN" altLang="en-US" sz="1600" b="0" kern="100" dirty="0">
                        <a:solidFill>
                          <a:schemeClr val="tx1"/>
                        </a:solidFill>
                        <a:effectLst/>
                        <a:latin typeface="Times New Roman" panose="02020603050405020304" pitchFamily="18" charset="0"/>
                        <a:ea typeface="+mn-ea"/>
                        <a:cs typeface="Times New Roman" panose="02020603050405020304" pitchFamily="18" charset="0"/>
                      </a:endParaRPr>
                    </a:p>
                  </a:txBody>
                  <a:tcPr marL="68580" marR="68580" marT="0" marB="0"/>
                </a:tc>
                <a:extLst>
                  <a:ext uri="{0D108BD9-81ED-4DB2-BD59-A6C34878D82A}">
                    <a16:rowId xmlns="" xmlns:a16="http://schemas.microsoft.com/office/drawing/2014/main" val="10000"/>
                  </a:ext>
                </a:extLst>
              </a:tr>
              <a:tr h="331300">
                <a:tc>
                  <a:txBody>
                    <a:bodyPr/>
                    <a:lstStyle/>
                    <a:p>
                      <a:pPr algn="just">
                        <a:lnSpc>
                          <a:spcPct val="100000"/>
                        </a:lnSpc>
                        <a:spcAft>
                          <a:spcPts val="0"/>
                        </a:spcAft>
                      </a:pPr>
                      <a:r>
                        <a:rPr lang="en-US" sz="1600" kern="100" dirty="0">
                          <a:solidFill>
                            <a:schemeClr val="tx1"/>
                          </a:solidFill>
                          <a:effectLst/>
                          <a:latin typeface="Times New Roman" panose="02020603050405020304" pitchFamily="18" charset="0"/>
                          <a:cs typeface="Times New Roman" panose="02020603050405020304" pitchFamily="18" charset="0"/>
                        </a:rPr>
                        <a:t>Output beam power [kW]</a:t>
                      </a:r>
                      <a:endParaRPr lang="zh-CN" sz="160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marL="0" algn="just" defTabSz="914400" rtl="0" eaLnBrk="1" latinLnBrk="0" hangingPunct="1">
                        <a:lnSpc>
                          <a:spcPct val="100000"/>
                        </a:lnSpc>
                        <a:spcAft>
                          <a:spcPts val="0"/>
                        </a:spcAft>
                      </a:pPr>
                      <a:r>
                        <a:rPr lang="en-US" sz="1600" b="0" kern="100" dirty="0">
                          <a:solidFill>
                            <a:schemeClr val="tx1"/>
                          </a:solidFill>
                          <a:effectLst/>
                          <a:latin typeface="Times New Roman" panose="02020603050405020304" pitchFamily="18" charset="0"/>
                          <a:cs typeface="Times New Roman" panose="02020603050405020304" pitchFamily="18" charset="0"/>
                        </a:rPr>
                        <a:t>100</a:t>
                      </a:r>
                      <a:endParaRPr lang="zh-CN" altLang="en-US" sz="1600" b="0" kern="100" dirty="0">
                        <a:solidFill>
                          <a:schemeClr val="tx1"/>
                        </a:solidFill>
                        <a:effectLst/>
                        <a:latin typeface="Times New Roman" panose="02020603050405020304" pitchFamily="18" charset="0"/>
                        <a:ea typeface="+mn-ea"/>
                        <a:cs typeface="Times New Roman" panose="02020603050405020304" pitchFamily="18" charset="0"/>
                      </a:endParaRPr>
                    </a:p>
                  </a:txBody>
                  <a:tcPr marL="68580" marR="68580" marT="0" marB="0"/>
                </a:tc>
                <a:tc>
                  <a:txBody>
                    <a:bodyPr/>
                    <a:lstStyle/>
                    <a:p>
                      <a:pPr marL="0" algn="l" defTabSz="914400" rtl="0" eaLnBrk="1" latinLnBrk="0" hangingPunct="1">
                        <a:lnSpc>
                          <a:spcPct val="100000"/>
                        </a:lnSpc>
                        <a:spcAft>
                          <a:spcPts val="0"/>
                        </a:spcAft>
                      </a:pPr>
                      <a:r>
                        <a:rPr lang="en-US" sz="1600" b="0" kern="1200" dirty="0">
                          <a:solidFill>
                            <a:srgbClr val="C00000"/>
                          </a:solidFill>
                          <a:latin typeface="Times New Roman" panose="02020603050405020304" pitchFamily="18" charset="0"/>
                          <a:ea typeface="+mn-ea"/>
                          <a:cs typeface="Times New Roman" panose="02020603050405020304" pitchFamily="18" charset="0"/>
                        </a:rPr>
                        <a:t>500</a:t>
                      </a:r>
                      <a:endParaRPr lang="zh-CN" altLang="en-US" sz="1600" b="0" kern="1200" dirty="0">
                        <a:solidFill>
                          <a:srgbClr val="C00000"/>
                        </a:solidFill>
                        <a:latin typeface="Times New Roman" panose="02020603050405020304" pitchFamily="18" charset="0"/>
                        <a:ea typeface="+mn-ea"/>
                        <a:cs typeface="Times New Roman" panose="02020603050405020304" pitchFamily="18" charset="0"/>
                      </a:endParaRPr>
                    </a:p>
                  </a:txBody>
                  <a:tcPr marL="68580" marR="68580" marT="0" marB="0"/>
                </a:tc>
                <a:extLst>
                  <a:ext uri="{0D108BD9-81ED-4DB2-BD59-A6C34878D82A}">
                    <a16:rowId xmlns="" xmlns:a16="http://schemas.microsoft.com/office/drawing/2014/main" val="10004"/>
                  </a:ext>
                </a:extLst>
              </a:tr>
              <a:tr h="331300">
                <a:tc>
                  <a:txBody>
                    <a:bodyPr/>
                    <a:lstStyle/>
                    <a:p>
                      <a:pPr algn="just">
                        <a:lnSpc>
                          <a:spcPct val="100000"/>
                        </a:lnSpc>
                        <a:spcAft>
                          <a:spcPts val="0"/>
                        </a:spcAft>
                      </a:pPr>
                      <a:r>
                        <a:rPr lang="en-US" sz="1600" kern="100" dirty="0">
                          <a:solidFill>
                            <a:schemeClr val="tx1"/>
                          </a:solidFill>
                          <a:effectLst/>
                          <a:latin typeface="Times New Roman" panose="02020603050405020304" pitchFamily="18" charset="0"/>
                          <a:cs typeface="Times New Roman" panose="02020603050405020304" pitchFamily="18" charset="0"/>
                        </a:rPr>
                        <a:t>Injection energy [MeV]</a:t>
                      </a:r>
                      <a:endParaRPr lang="zh-CN" sz="160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just">
                        <a:lnSpc>
                          <a:spcPct val="100000"/>
                        </a:lnSpc>
                        <a:spcAft>
                          <a:spcPts val="0"/>
                        </a:spcAft>
                      </a:pPr>
                      <a:r>
                        <a:rPr lang="en-US" sz="1600" b="0" kern="100" dirty="0">
                          <a:solidFill>
                            <a:schemeClr val="tx1"/>
                          </a:solidFill>
                          <a:effectLst/>
                          <a:latin typeface="Times New Roman" panose="02020603050405020304" pitchFamily="18" charset="0"/>
                          <a:cs typeface="Times New Roman" panose="02020603050405020304" pitchFamily="18" charset="0"/>
                        </a:rPr>
                        <a:t>80</a:t>
                      </a:r>
                      <a:endParaRPr lang="zh-CN" sz="1600" b="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marL="0" algn="l" defTabSz="914400" rtl="0" eaLnBrk="1" latinLnBrk="0" hangingPunct="1">
                        <a:lnSpc>
                          <a:spcPct val="100000"/>
                        </a:lnSpc>
                        <a:spcAft>
                          <a:spcPts val="0"/>
                        </a:spcAft>
                      </a:pPr>
                      <a:r>
                        <a:rPr lang="en-US" sz="1600" b="0" kern="1200" dirty="0">
                          <a:solidFill>
                            <a:srgbClr val="C00000"/>
                          </a:solidFill>
                          <a:latin typeface="Times New Roman" panose="02020603050405020304" pitchFamily="18" charset="0"/>
                          <a:ea typeface="+mn-ea"/>
                          <a:cs typeface="Times New Roman" panose="02020603050405020304" pitchFamily="18" charset="0"/>
                        </a:rPr>
                        <a:t>300</a:t>
                      </a:r>
                      <a:endParaRPr lang="zh-CN" sz="1600" b="0" kern="1200" dirty="0">
                        <a:solidFill>
                          <a:srgbClr val="C00000"/>
                        </a:solidFill>
                        <a:latin typeface="Times New Roman" panose="02020603050405020304" pitchFamily="18" charset="0"/>
                        <a:ea typeface="+mn-ea"/>
                        <a:cs typeface="Times New Roman" panose="02020603050405020304" pitchFamily="18" charset="0"/>
                      </a:endParaRPr>
                    </a:p>
                  </a:txBody>
                  <a:tcPr marL="68580" marR="68580" marT="0" marB="0"/>
                </a:tc>
                <a:extLst>
                  <a:ext uri="{0D108BD9-81ED-4DB2-BD59-A6C34878D82A}">
                    <a16:rowId xmlns="" xmlns:a16="http://schemas.microsoft.com/office/drawing/2014/main" val="10001"/>
                  </a:ext>
                </a:extLst>
              </a:tr>
              <a:tr h="331300">
                <a:tc>
                  <a:txBody>
                    <a:bodyPr/>
                    <a:lstStyle/>
                    <a:p>
                      <a:pPr algn="just">
                        <a:lnSpc>
                          <a:spcPct val="100000"/>
                        </a:lnSpc>
                        <a:spcAft>
                          <a:spcPts val="0"/>
                        </a:spcAft>
                      </a:pPr>
                      <a:r>
                        <a:rPr lang="en-US" sz="1600" kern="100" dirty="0">
                          <a:solidFill>
                            <a:schemeClr val="tx1"/>
                          </a:solidFill>
                          <a:effectLst/>
                          <a:latin typeface="Times New Roman" panose="02020603050405020304" pitchFamily="18" charset="0"/>
                          <a:cs typeface="Times New Roman" panose="02020603050405020304" pitchFamily="18" charset="0"/>
                        </a:rPr>
                        <a:t>E</a:t>
                      </a:r>
                      <a:r>
                        <a:rPr lang="en-US" altLang="zh-CN" sz="1600" kern="100" dirty="0">
                          <a:solidFill>
                            <a:schemeClr val="tx1"/>
                          </a:solidFill>
                          <a:effectLst/>
                          <a:latin typeface="Times New Roman" panose="02020603050405020304" pitchFamily="18" charset="0"/>
                          <a:cs typeface="Times New Roman" panose="02020603050405020304" pitchFamily="18" charset="0"/>
                        </a:rPr>
                        <a:t>xtraction</a:t>
                      </a:r>
                      <a:r>
                        <a:rPr lang="en-US" sz="1600" kern="100" dirty="0">
                          <a:solidFill>
                            <a:schemeClr val="tx1"/>
                          </a:solidFill>
                          <a:effectLst/>
                          <a:latin typeface="Times New Roman" panose="02020603050405020304" pitchFamily="18" charset="0"/>
                          <a:cs typeface="Times New Roman" panose="02020603050405020304" pitchFamily="18" charset="0"/>
                        </a:rPr>
                        <a:t> energy [GeV]</a:t>
                      </a:r>
                      <a:endParaRPr lang="zh-CN" sz="160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just">
                        <a:lnSpc>
                          <a:spcPct val="100000"/>
                        </a:lnSpc>
                        <a:spcAft>
                          <a:spcPts val="0"/>
                        </a:spcAft>
                      </a:pPr>
                      <a:r>
                        <a:rPr lang="en-US" sz="1600" b="0" kern="100" dirty="0">
                          <a:solidFill>
                            <a:schemeClr val="tx1"/>
                          </a:solidFill>
                          <a:effectLst/>
                          <a:latin typeface="Times New Roman" panose="02020603050405020304" pitchFamily="18" charset="0"/>
                          <a:cs typeface="Times New Roman" panose="02020603050405020304" pitchFamily="18" charset="0"/>
                        </a:rPr>
                        <a:t>1.6</a:t>
                      </a:r>
                      <a:endParaRPr lang="zh-CN" sz="1600" b="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just">
                        <a:lnSpc>
                          <a:spcPct val="100000"/>
                        </a:lnSpc>
                        <a:spcAft>
                          <a:spcPts val="0"/>
                        </a:spcAft>
                      </a:pPr>
                      <a:r>
                        <a:rPr lang="en-US" sz="1600" b="0" kern="100" dirty="0">
                          <a:solidFill>
                            <a:schemeClr val="tx1"/>
                          </a:solidFill>
                          <a:effectLst/>
                          <a:latin typeface="Times New Roman" panose="02020603050405020304" pitchFamily="18" charset="0"/>
                          <a:cs typeface="Times New Roman" panose="02020603050405020304" pitchFamily="18" charset="0"/>
                        </a:rPr>
                        <a:t>1.6</a:t>
                      </a:r>
                      <a:endParaRPr lang="zh-CN" sz="1600" b="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 xmlns:a16="http://schemas.microsoft.com/office/drawing/2014/main" val="10002"/>
                  </a:ext>
                </a:extLst>
              </a:tr>
              <a:tr h="331300">
                <a:tc>
                  <a:txBody>
                    <a:bodyPr/>
                    <a:lstStyle/>
                    <a:p>
                      <a:pPr algn="just">
                        <a:lnSpc>
                          <a:spcPct val="100000"/>
                        </a:lnSpc>
                        <a:spcAft>
                          <a:spcPts val="0"/>
                        </a:spcAft>
                      </a:pPr>
                      <a:r>
                        <a:rPr lang="en-US" sz="1600" kern="0" dirty="0">
                          <a:solidFill>
                            <a:schemeClr val="tx1"/>
                          </a:solidFill>
                          <a:effectLst/>
                          <a:latin typeface="Times New Roman" panose="02020603050405020304" pitchFamily="18" charset="0"/>
                          <a:cs typeface="Times New Roman" panose="02020603050405020304" pitchFamily="18" charset="0"/>
                        </a:rPr>
                        <a:t>Pulse repetition rate [Hz]</a:t>
                      </a:r>
                      <a:endParaRPr lang="zh-CN" sz="160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just">
                        <a:lnSpc>
                          <a:spcPct val="100000"/>
                        </a:lnSpc>
                        <a:spcAft>
                          <a:spcPts val="0"/>
                        </a:spcAft>
                      </a:pPr>
                      <a:r>
                        <a:rPr lang="en-US" sz="1600" b="0" kern="100" dirty="0">
                          <a:solidFill>
                            <a:schemeClr val="tx1"/>
                          </a:solidFill>
                          <a:effectLst/>
                          <a:latin typeface="Times New Roman" panose="02020603050405020304" pitchFamily="18" charset="0"/>
                          <a:cs typeface="Times New Roman" panose="02020603050405020304" pitchFamily="18" charset="0"/>
                        </a:rPr>
                        <a:t>25</a:t>
                      </a:r>
                      <a:endParaRPr lang="zh-CN" sz="1600" b="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just">
                        <a:lnSpc>
                          <a:spcPct val="100000"/>
                        </a:lnSpc>
                        <a:spcAft>
                          <a:spcPts val="0"/>
                        </a:spcAft>
                      </a:pPr>
                      <a:r>
                        <a:rPr lang="en-US" sz="1600" b="0" kern="100" dirty="0">
                          <a:solidFill>
                            <a:schemeClr val="tx1"/>
                          </a:solidFill>
                          <a:effectLst/>
                          <a:latin typeface="Times New Roman" panose="02020603050405020304" pitchFamily="18" charset="0"/>
                          <a:cs typeface="Times New Roman" panose="02020603050405020304" pitchFamily="18" charset="0"/>
                        </a:rPr>
                        <a:t>25</a:t>
                      </a:r>
                      <a:endParaRPr lang="zh-CN" sz="1600" b="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 xmlns:a16="http://schemas.microsoft.com/office/drawing/2014/main" val="10003"/>
                  </a:ext>
                </a:extLst>
              </a:tr>
              <a:tr h="331300">
                <a:tc>
                  <a:txBody>
                    <a:bodyPr/>
                    <a:lstStyle/>
                    <a:p>
                      <a:pPr algn="just">
                        <a:lnSpc>
                          <a:spcPct val="100000"/>
                        </a:lnSpc>
                        <a:spcAft>
                          <a:spcPts val="0"/>
                        </a:spcAft>
                      </a:pPr>
                      <a:r>
                        <a:rPr lang="en-US" sz="1600" kern="0" dirty="0">
                          <a:solidFill>
                            <a:schemeClr val="tx1"/>
                          </a:solidFill>
                          <a:effectLst/>
                          <a:latin typeface="Times New Roman" panose="02020603050405020304" pitchFamily="18" charset="0"/>
                          <a:cs typeface="Times New Roman" panose="02020603050405020304" pitchFamily="18" charset="0"/>
                        </a:rPr>
                        <a:t>Acceleration time [ms]</a:t>
                      </a:r>
                      <a:endParaRPr lang="zh-CN" sz="160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just">
                        <a:lnSpc>
                          <a:spcPct val="100000"/>
                        </a:lnSpc>
                        <a:spcAft>
                          <a:spcPts val="0"/>
                        </a:spcAft>
                      </a:pPr>
                      <a:r>
                        <a:rPr lang="en-US" sz="1600" b="0" kern="100" dirty="0">
                          <a:solidFill>
                            <a:schemeClr val="tx1"/>
                          </a:solidFill>
                          <a:effectLst/>
                          <a:latin typeface="Times New Roman" panose="02020603050405020304" pitchFamily="18" charset="0"/>
                          <a:cs typeface="Times New Roman" panose="02020603050405020304" pitchFamily="18" charset="0"/>
                        </a:rPr>
                        <a:t>20</a:t>
                      </a:r>
                      <a:endParaRPr lang="zh-CN" sz="1600" b="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just">
                        <a:lnSpc>
                          <a:spcPct val="100000"/>
                        </a:lnSpc>
                        <a:spcAft>
                          <a:spcPts val="0"/>
                        </a:spcAft>
                      </a:pPr>
                      <a:r>
                        <a:rPr lang="en-US" sz="1600" b="0" kern="100" dirty="0">
                          <a:solidFill>
                            <a:schemeClr val="tx1"/>
                          </a:solidFill>
                          <a:effectLst/>
                          <a:latin typeface="Times New Roman" panose="02020603050405020304" pitchFamily="18" charset="0"/>
                          <a:cs typeface="Times New Roman" panose="02020603050405020304" pitchFamily="18" charset="0"/>
                        </a:rPr>
                        <a:t>20</a:t>
                      </a:r>
                      <a:endParaRPr lang="zh-CN" sz="1600" b="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 xmlns:a16="http://schemas.microsoft.com/office/drawing/2014/main" val="10005"/>
                  </a:ext>
                </a:extLst>
              </a:tr>
              <a:tr h="331300">
                <a:tc>
                  <a:txBody>
                    <a:bodyPr/>
                    <a:lstStyle/>
                    <a:p>
                      <a:pPr algn="just">
                        <a:lnSpc>
                          <a:spcPct val="100000"/>
                        </a:lnSpc>
                        <a:spcAft>
                          <a:spcPts val="0"/>
                        </a:spcAft>
                      </a:pPr>
                      <a:r>
                        <a:rPr lang="en-US" altLang="zh-CN" sz="160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Extraction average current intensity (</a:t>
                      </a:r>
                      <a:r>
                        <a:rPr lang="en-US" altLang="zh-CN" sz="1600" kern="100" dirty="0" err="1">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uA</a:t>
                      </a:r>
                      <a:r>
                        <a:rPr lang="en-US" altLang="zh-CN" sz="160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60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just">
                        <a:lnSpc>
                          <a:spcPct val="100000"/>
                        </a:lnSpc>
                        <a:spcAft>
                          <a:spcPts val="0"/>
                        </a:spcAft>
                      </a:pPr>
                      <a:r>
                        <a:rPr lang="en-US" altLang="zh-CN" sz="1600" b="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62.5</a:t>
                      </a:r>
                      <a:endParaRPr lang="zh-CN" sz="1600" b="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marL="0" algn="l" defTabSz="914400" rtl="0" eaLnBrk="1" latinLnBrk="0" hangingPunct="1">
                        <a:lnSpc>
                          <a:spcPct val="100000"/>
                        </a:lnSpc>
                        <a:spcAft>
                          <a:spcPts val="0"/>
                        </a:spcAft>
                      </a:pPr>
                      <a:r>
                        <a:rPr lang="en-US" altLang="zh-CN" sz="1600" b="0" kern="1200" dirty="0">
                          <a:solidFill>
                            <a:srgbClr val="C00000"/>
                          </a:solidFill>
                          <a:latin typeface="Times New Roman" panose="02020603050405020304" pitchFamily="18" charset="0"/>
                          <a:ea typeface="+mn-ea"/>
                          <a:cs typeface="Times New Roman" panose="02020603050405020304" pitchFamily="18" charset="0"/>
                        </a:rPr>
                        <a:t>312.5</a:t>
                      </a:r>
                      <a:endParaRPr lang="zh-CN" sz="1600" b="0" kern="1200" dirty="0">
                        <a:solidFill>
                          <a:srgbClr val="C00000"/>
                        </a:solidFill>
                        <a:latin typeface="Times New Roman" panose="02020603050405020304" pitchFamily="18" charset="0"/>
                        <a:ea typeface="+mn-ea"/>
                        <a:cs typeface="Times New Roman" panose="02020603050405020304" pitchFamily="18" charset="0"/>
                      </a:endParaRPr>
                    </a:p>
                  </a:txBody>
                  <a:tcPr marL="68580" marR="68580" marT="0" marB="0"/>
                </a:tc>
                <a:extLst>
                  <a:ext uri="{0D108BD9-81ED-4DB2-BD59-A6C34878D82A}">
                    <a16:rowId xmlns="" xmlns:a16="http://schemas.microsoft.com/office/drawing/2014/main" val="10006"/>
                  </a:ext>
                </a:extLst>
              </a:tr>
              <a:tr h="331300">
                <a:tc>
                  <a:txBody>
                    <a:bodyPr/>
                    <a:lstStyle/>
                    <a:p>
                      <a:pPr algn="just">
                        <a:lnSpc>
                          <a:spcPct val="100000"/>
                        </a:lnSpc>
                        <a:spcAft>
                          <a:spcPts val="0"/>
                        </a:spcAft>
                      </a:pPr>
                      <a:r>
                        <a:rPr lang="en-US" sz="1600" kern="0" dirty="0">
                          <a:solidFill>
                            <a:schemeClr val="tx1"/>
                          </a:solidFill>
                          <a:effectLst/>
                          <a:latin typeface="Times New Roman" panose="02020603050405020304" pitchFamily="18" charset="0"/>
                          <a:cs typeface="Times New Roman" panose="02020603050405020304" pitchFamily="18" charset="0"/>
                        </a:rPr>
                        <a:t>Circumference [m]</a:t>
                      </a:r>
                      <a:endParaRPr lang="zh-CN" sz="160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just">
                        <a:lnSpc>
                          <a:spcPct val="100000"/>
                        </a:lnSpc>
                        <a:spcAft>
                          <a:spcPts val="0"/>
                        </a:spcAft>
                      </a:pPr>
                      <a:r>
                        <a:rPr lang="en-US" sz="1600" b="0" kern="100" dirty="0">
                          <a:solidFill>
                            <a:schemeClr val="tx1"/>
                          </a:solidFill>
                          <a:effectLst/>
                          <a:latin typeface="Times New Roman" panose="02020603050405020304" pitchFamily="18" charset="0"/>
                          <a:cs typeface="Times New Roman" panose="02020603050405020304" pitchFamily="18" charset="0"/>
                        </a:rPr>
                        <a:t>227.92</a:t>
                      </a:r>
                      <a:endParaRPr lang="zh-CN" sz="1600" b="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just">
                        <a:lnSpc>
                          <a:spcPct val="100000"/>
                        </a:lnSpc>
                        <a:spcAft>
                          <a:spcPts val="0"/>
                        </a:spcAft>
                      </a:pPr>
                      <a:r>
                        <a:rPr lang="en-US" sz="1600" b="0" kern="100" dirty="0">
                          <a:solidFill>
                            <a:schemeClr val="tx1"/>
                          </a:solidFill>
                          <a:effectLst/>
                          <a:latin typeface="Times New Roman" panose="02020603050405020304" pitchFamily="18" charset="0"/>
                          <a:cs typeface="Times New Roman" panose="02020603050405020304" pitchFamily="18" charset="0"/>
                        </a:rPr>
                        <a:t>227.92</a:t>
                      </a:r>
                      <a:endParaRPr lang="zh-CN" sz="1600" b="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 xmlns:a16="http://schemas.microsoft.com/office/drawing/2014/main" val="3718385806"/>
                  </a:ext>
                </a:extLst>
              </a:tr>
              <a:tr h="331300">
                <a:tc>
                  <a:txBody>
                    <a:bodyPr/>
                    <a:lstStyle/>
                    <a:p>
                      <a:pPr algn="just">
                        <a:lnSpc>
                          <a:spcPct val="100000"/>
                        </a:lnSpc>
                        <a:spcAft>
                          <a:spcPts val="0"/>
                        </a:spcAft>
                      </a:pPr>
                      <a:r>
                        <a:rPr lang="en-US" sz="1600" kern="0" dirty="0">
                          <a:solidFill>
                            <a:schemeClr val="tx1"/>
                          </a:solidFill>
                          <a:effectLst/>
                          <a:latin typeface="Times New Roman" panose="02020603050405020304" pitchFamily="18" charset="0"/>
                          <a:cs typeface="Times New Roman" panose="02020603050405020304" pitchFamily="18" charset="0"/>
                        </a:rPr>
                        <a:t>Number of dipoles</a:t>
                      </a:r>
                      <a:endParaRPr lang="zh-CN" sz="160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just">
                        <a:lnSpc>
                          <a:spcPct val="100000"/>
                        </a:lnSpc>
                        <a:spcAft>
                          <a:spcPts val="0"/>
                        </a:spcAft>
                      </a:pPr>
                      <a:r>
                        <a:rPr lang="en-US" sz="1600" b="0" kern="100" dirty="0">
                          <a:solidFill>
                            <a:schemeClr val="tx1"/>
                          </a:solidFill>
                          <a:effectLst/>
                          <a:latin typeface="Times New Roman" panose="02020603050405020304" pitchFamily="18" charset="0"/>
                          <a:cs typeface="Times New Roman" panose="02020603050405020304" pitchFamily="18" charset="0"/>
                        </a:rPr>
                        <a:t>24</a:t>
                      </a:r>
                      <a:endParaRPr lang="zh-CN" sz="1600" b="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just">
                        <a:lnSpc>
                          <a:spcPct val="100000"/>
                        </a:lnSpc>
                        <a:spcAft>
                          <a:spcPts val="0"/>
                        </a:spcAft>
                      </a:pPr>
                      <a:r>
                        <a:rPr lang="en-US" sz="1600" b="0" kern="100" dirty="0">
                          <a:solidFill>
                            <a:schemeClr val="tx1"/>
                          </a:solidFill>
                          <a:effectLst/>
                          <a:latin typeface="Times New Roman" panose="02020603050405020304" pitchFamily="18" charset="0"/>
                          <a:cs typeface="Times New Roman" panose="02020603050405020304" pitchFamily="18" charset="0"/>
                        </a:rPr>
                        <a:t>24</a:t>
                      </a:r>
                      <a:endParaRPr lang="zh-CN" sz="1600" b="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 xmlns:a16="http://schemas.microsoft.com/office/drawing/2014/main" val="613705387"/>
                  </a:ext>
                </a:extLst>
              </a:tr>
              <a:tr h="331300">
                <a:tc>
                  <a:txBody>
                    <a:bodyPr/>
                    <a:lstStyle/>
                    <a:p>
                      <a:pPr algn="just">
                        <a:lnSpc>
                          <a:spcPct val="100000"/>
                        </a:lnSpc>
                        <a:spcAft>
                          <a:spcPts val="0"/>
                        </a:spcAft>
                      </a:pPr>
                      <a:r>
                        <a:rPr lang="en-US" sz="1600" kern="0" dirty="0">
                          <a:solidFill>
                            <a:schemeClr val="tx1"/>
                          </a:solidFill>
                          <a:effectLst/>
                          <a:latin typeface="Times New Roman" panose="02020603050405020304" pitchFamily="18" charset="0"/>
                          <a:cs typeface="Times New Roman" panose="02020603050405020304" pitchFamily="18" charset="0"/>
                        </a:rPr>
                        <a:t>Number of quadrupoles</a:t>
                      </a:r>
                      <a:endParaRPr lang="zh-CN" sz="160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just">
                        <a:lnSpc>
                          <a:spcPct val="100000"/>
                        </a:lnSpc>
                        <a:spcAft>
                          <a:spcPts val="0"/>
                        </a:spcAft>
                      </a:pPr>
                      <a:r>
                        <a:rPr lang="en-US" sz="1600" b="0" kern="100" dirty="0">
                          <a:solidFill>
                            <a:schemeClr val="tx1"/>
                          </a:solidFill>
                          <a:effectLst/>
                          <a:latin typeface="Times New Roman" panose="02020603050405020304" pitchFamily="18" charset="0"/>
                          <a:cs typeface="Times New Roman" panose="02020603050405020304" pitchFamily="18" charset="0"/>
                        </a:rPr>
                        <a:t>48</a:t>
                      </a:r>
                      <a:endParaRPr lang="zh-CN" sz="1600" b="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just">
                        <a:lnSpc>
                          <a:spcPct val="100000"/>
                        </a:lnSpc>
                        <a:spcAft>
                          <a:spcPts val="0"/>
                        </a:spcAft>
                      </a:pPr>
                      <a:r>
                        <a:rPr lang="en-US" sz="1600" b="0" kern="100" dirty="0">
                          <a:solidFill>
                            <a:schemeClr val="tx1"/>
                          </a:solidFill>
                          <a:effectLst/>
                          <a:latin typeface="Times New Roman" panose="02020603050405020304" pitchFamily="18" charset="0"/>
                          <a:cs typeface="Times New Roman" panose="02020603050405020304" pitchFamily="18" charset="0"/>
                        </a:rPr>
                        <a:t>48</a:t>
                      </a:r>
                      <a:endParaRPr lang="zh-CN" sz="1600" b="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 xmlns:a16="http://schemas.microsoft.com/office/drawing/2014/main" val="2568058085"/>
                  </a:ext>
                </a:extLst>
              </a:tr>
              <a:tr h="331300">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US" sz="1600" kern="0" dirty="0">
                          <a:solidFill>
                            <a:schemeClr val="tx1"/>
                          </a:solidFill>
                          <a:effectLst/>
                          <a:latin typeface="Times New Roman" panose="02020603050405020304" pitchFamily="18" charset="0"/>
                          <a:cs typeface="Times New Roman" panose="02020603050405020304" pitchFamily="18" charset="0"/>
                        </a:rPr>
                        <a:t>Number of trim quadrupoles</a:t>
                      </a:r>
                      <a:endParaRPr lang="zh-CN" sz="160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just">
                        <a:lnSpc>
                          <a:spcPct val="100000"/>
                        </a:lnSpc>
                        <a:spcAft>
                          <a:spcPts val="0"/>
                        </a:spcAft>
                      </a:pPr>
                      <a:r>
                        <a:rPr lang="en-US" altLang="zh-CN" sz="1600" b="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1600" b="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marL="0" algn="l" defTabSz="914400" rtl="0" eaLnBrk="1" latinLnBrk="0" hangingPunct="1">
                        <a:lnSpc>
                          <a:spcPct val="100000"/>
                        </a:lnSpc>
                        <a:spcAft>
                          <a:spcPts val="0"/>
                        </a:spcAft>
                      </a:pPr>
                      <a:r>
                        <a:rPr lang="en-US" altLang="zh-CN" sz="1600" b="0" kern="1200" dirty="0">
                          <a:solidFill>
                            <a:srgbClr val="C00000"/>
                          </a:solidFill>
                          <a:latin typeface="Times New Roman" panose="02020603050405020304" pitchFamily="18" charset="0"/>
                          <a:ea typeface="+mn-ea"/>
                          <a:cs typeface="Times New Roman" panose="02020603050405020304" pitchFamily="18" charset="0"/>
                        </a:rPr>
                        <a:t>16</a:t>
                      </a:r>
                      <a:endParaRPr lang="zh-CN" sz="1600" b="0" kern="1200" dirty="0">
                        <a:solidFill>
                          <a:srgbClr val="C00000"/>
                        </a:solidFill>
                        <a:latin typeface="Times New Roman" panose="02020603050405020304" pitchFamily="18" charset="0"/>
                        <a:ea typeface="+mn-ea"/>
                        <a:cs typeface="Times New Roman" panose="02020603050405020304" pitchFamily="18" charset="0"/>
                      </a:endParaRPr>
                    </a:p>
                  </a:txBody>
                  <a:tcPr marL="68580" marR="68580" marT="0" marB="0"/>
                </a:tc>
                <a:extLst>
                  <a:ext uri="{0D108BD9-81ED-4DB2-BD59-A6C34878D82A}">
                    <a16:rowId xmlns="" xmlns:a16="http://schemas.microsoft.com/office/drawing/2014/main" val="10009"/>
                  </a:ext>
                </a:extLst>
              </a:tr>
              <a:tr h="331300">
                <a:tc>
                  <a:txBody>
                    <a:bodyPr/>
                    <a:lstStyle/>
                    <a:p>
                      <a:pPr algn="just">
                        <a:lnSpc>
                          <a:spcPct val="100000"/>
                        </a:lnSpc>
                        <a:spcAft>
                          <a:spcPts val="0"/>
                        </a:spcAft>
                      </a:pPr>
                      <a:r>
                        <a:rPr lang="en-US" sz="1600" kern="0" dirty="0">
                          <a:solidFill>
                            <a:schemeClr val="tx1"/>
                          </a:solidFill>
                          <a:effectLst/>
                          <a:latin typeface="Times New Roman" panose="02020603050405020304" pitchFamily="18" charset="0"/>
                          <a:cs typeface="Times New Roman" panose="02020603050405020304" pitchFamily="18" charset="0"/>
                        </a:rPr>
                        <a:t>Lattice structure</a:t>
                      </a:r>
                      <a:endParaRPr lang="zh-CN" sz="160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just">
                        <a:lnSpc>
                          <a:spcPct val="100000"/>
                        </a:lnSpc>
                        <a:spcAft>
                          <a:spcPts val="0"/>
                        </a:spcAft>
                      </a:pPr>
                      <a:r>
                        <a:rPr lang="en-US" sz="1600" b="0" kern="100" dirty="0">
                          <a:solidFill>
                            <a:schemeClr val="tx1"/>
                          </a:solidFill>
                          <a:effectLst/>
                          <a:latin typeface="Times New Roman" panose="02020603050405020304" pitchFamily="18" charset="0"/>
                          <a:cs typeface="Times New Roman" panose="02020603050405020304" pitchFamily="18" charset="0"/>
                        </a:rPr>
                        <a:t>Triplet</a:t>
                      </a:r>
                      <a:endParaRPr lang="zh-CN" sz="1600" b="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just">
                        <a:lnSpc>
                          <a:spcPct val="100000"/>
                        </a:lnSpc>
                        <a:spcAft>
                          <a:spcPts val="0"/>
                        </a:spcAft>
                      </a:pPr>
                      <a:r>
                        <a:rPr lang="en-US" sz="1600" b="0" kern="100" dirty="0">
                          <a:solidFill>
                            <a:schemeClr val="tx1"/>
                          </a:solidFill>
                          <a:effectLst/>
                          <a:latin typeface="Times New Roman" panose="02020603050405020304" pitchFamily="18" charset="0"/>
                          <a:cs typeface="Times New Roman" panose="02020603050405020304" pitchFamily="18" charset="0"/>
                        </a:rPr>
                        <a:t>Triplet</a:t>
                      </a:r>
                      <a:endParaRPr lang="zh-CN" sz="1600" b="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 xmlns:a16="http://schemas.microsoft.com/office/drawing/2014/main" val="3791903403"/>
                  </a:ext>
                </a:extLst>
              </a:tr>
              <a:tr h="331300">
                <a:tc>
                  <a:txBody>
                    <a:bodyPr/>
                    <a:lstStyle/>
                    <a:p>
                      <a:pPr algn="just">
                        <a:lnSpc>
                          <a:spcPct val="100000"/>
                        </a:lnSpc>
                        <a:spcAft>
                          <a:spcPts val="0"/>
                        </a:spcAft>
                      </a:pPr>
                      <a:r>
                        <a:rPr lang="en-US" sz="1600" kern="0" dirty="0">
                          <a:solidFill>
                            <a:schemeClr val="tx1"/>
                          </a:solidFill>
                          <a:effectLst/>
                          <a:latin typeface="Times New Roman" panose="02020603050405020304" pitchFamily="18" charset="0"/>
                          <a:cs typeface="Times New Roman" panose="02020603050405020304" pitchFamily="18" charset="0"/>
                        </a:rPr>
                        <a:t>Nominal betatron tune (H/V)</a:t>
                      </a:r>
                      <a:endParaRPr lang="zh-CN" sz="160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just">
                        <a:lnSpc>
                          <a:spcPct val="100000"/>
                        </a:lnSpc>
                        <a:spcAft>
                          <a:spcPts val="0"/>
                        </a:spcAft>
                      </a:pPr>
                      <a:r>
                        <a:rPr lang="en-US" sz="1600" b="0" kern="100" dirty="0">
                          <a:solidFill>
                            <a:schemeClr val="tx1"/>
                          </a:solidFill>
                          <a:effectLst/>
                          <a:latin typeface="Times New Roman" panose="02020603050405020304" pitchFamily="18" charset="0"/>
                          <a:cs typeface="Times New Roman" panose="02020603050405020304" pitchFamily="18" charset="0"/>
                        </a:rPr>
                        <a:t>(4.86, 4.78)</a:t>
                      </a:r>
                      <a:endParaRPr lang="zh-CN" sz="1600" b="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just">
                        <a:lnSpc>
                          <a:spcPct val="100000"/>
                        </a:lnSpc>
                        <a:spcAft>
                          <a:spcPts val="0"/>
                        </a:spcAft>
                      </a:pPr>
                      <a:r>
                        <a:rPr lang="en-US" sz="1600" b="0" kern="100" dirty="0">
                          <a:solidFill>
                            <a:schemeClr val="tx1"/>
                          </a:solidFill>
                          <a:effectLst/>
                          <a:latin typeface="Times New Roman" panose="02020603050405020304" pitchFamily="18" charset="0"/>
                          <a:cs typeface="Times New Roman" panose="02020603050405020304" pitchFamily="18" charset="0"/>
                        </a:rPr>
                        <a:t>(4.86, 4.78)</a:t>
                      </a:r>
                      <a:endParaRPr lang="zh-CN" sz="1600" b="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 xmlns:a16="http://schemas.microsoft.com/office/drawing/2014/main" val="3325167434"/>
                  </a:ext>
                </a:extLst>
              </a:tr>
              <a:tr h="331300">
                <a:tc>
                  <a:txBody>
                    <a:bodyPr/>
                    <a:lstStyle/>
                    <a:p>
                      <a:pPr algn="just">
                        <a:lnSpc>
                          <a:spcPct val="100000"/>
                        </a:lnSpc>
                        <a:spcAft>
                          <a:spcPts val="0"/>
                        </a:spcAft>
                      </a:pPr>
                      <a:r>
                        <a:rPr lang="en-US" sz="1600" kern="0" dirty="0">
                          <a:solidFill>
                            <a:schemeClr val="tx1"/>
                          </a:solidFill>
                          <a:effectLst/>
                          <a:latin typeface="Times New Roman" panose="02020603050405020304" pitchFamily="18" charset="0"/>
                          <a:cs typeface="Times New Roman" panose="02020603050405020304" pitchFamily="18" charset="0"/>
                        </a:rPr>
                        <a:t>Ring acceptance [</a:t>
                      </a:r>
                      <a:r>
                        <a:rPr lang="en-US" sz="1600" kern="0" dirty="0" err="1">
                          <a:solidFill>
                            <a:schemeClr val="tx1"/>
                          </a:solidFill>
                          <a:effectLst/>
                          <a:latin typeface="Symbol" panose="05050102010706020507" pitchFamily="18" charset="2"/>
                          <a:cs typeface="Times New Roman" panose="02020603050405020304" pitchFamily="18" charset="0"/>
                        </a:rPr>
                        <a:t>p</a:t>
                      </a:r>
                      <a:r>
                        <a:rPr lang="en-US" sz="1600" kern="0" dirty="0" err="1">
                          <a:solidFill>
                            <a:schemeClr val="tx1"/>
                          </a:solidFill>
                          <a:effectLst/>
                          <a:latin typeface="Times New Roman" panose="02020603050405020304" pitchFamily="18" charset="0"/>
                          <a:cs typeface="Times New Roman" panose="02020603050405020304" pitchFamily="18" charset="0"/>
                        </a:rPr>
                        <a:t>mm</a:t>
                      </a:r>
                      <a:r>
                        <a:rPr lang="en-US" sz="1600" kern="0" dirty="0">
                          <a:solidFill>
                            <a:schemeClr val="tx1"/>
                          </a:solidFill>
                          <a:effectLst/>
                          <a:latin typeface="Times New Roman" panose="02020603050405020304" pitchFamily="18" charset="0"/>
                          <a:cs typeface="Times New Roman" panose="02020603050405020304" pitchFamily="18" charset="0"/>
                        </a:rPr>
                        <a:t>-mrad]</a:t>
                      </a:r>
                      <a:endParaRPr lang="zh-CN" sz="160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just">
                        <a:lnSpc>
                          <a:spcPct val="100000"/>
                        </a:lnSpc>
                        <a:spcAft>
                          <a:spcPts val="0"/>
                        </a:spcAft>
                      </a:pPr>
                      <a:r>
                        <a:rPr lang="en-US" sz="1600" b="0" kern="100" dirty="0">
                          <a:solidFill>
                            <a:schemeClr val="tx1"/>
                          </a:solidFill>
                          <a:effectLst/>
                          <a:latin typeface="Times New Roman" panose="02020603050405020304" pitchFamily="18" charset="0"/>
                          <a:cs typeface="Times New Roman" panose="02020603050405020304" pitchFamily="18" charset="0"/>
                        </a:rPr>
                        <a:t>540</a:t>
                      </a:r>
                      <a:endParaRPr lang="zh-CN" sz="1600" b="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just">
                        <a:lnSpc>
                          <a:spcPct val="100000"/>
                        </a:lnSpc>
                        <a:spcAft>
                          <a:spcPts val="0"/>
                        </a:spcAft>
                      </a:pPr>
                      <a:r>
                        <a:rPr lang="en-US" sz="1600" b="0" kern="100" dirty="0">
                          <a:solidFill>
                            <a:schemeClr val="tx1"/>
                          </a:solidFill>
                          <a:effectLst/>
                          <a:latin typeface="Times New Roman" panose="02020603050405020304" pitchFamily="18" charset="0"/>
                          <a:cs typeface="Times New Roman" panose="02020603050405020304" pitchFamily="18" charset="0"/>
                        </a:rPr>
                        <a:t>540</a:t>
                      </a:r>
                      <a:endParaRPr lang="zh-CN" sz="1600" b="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 xmlns:a16="http://schemas.microsoft.com/office/drawing/2014/main" val="1308528231"/>
                  </a:ext>
                </a:extLst>
              </a:tr>
              <a:tr h="245109">
                <a:tc>
                  <a:txBody>
                    <a:bodyPr/>
                    <a:lstStyle/>
                    <a:p>
                      <a:pPr algn="just">
                        <a:lnSpc>
                          <a:spcPct val="100000"/>
                        </a:lnSpc>
                        <a:spcAft>
                          <a:spcPts val="0"/>
                        </a:spcAft>
                      </a:pPr>
                      <a:r>
                        <a:rPr lang="en-US" sz="1600" kern="0" dirty="0">
                          <a:solidFill>
                            <a:schemeClr val="tx1"/>
                          </a:solidFill>
                          <a:effectLst/>
                          <a:latin typeface="Times New Roman" panose="02020603050405020304" pitchFamily="18" charset="0"/>
                          <a:cs typeface="Times New Roman" panose="02020603050405020304" pitchFamily="18" charset="0"/>
                        </a:rPr>
                        <a:t>Harmonic number</a:t>
                      </a:r>
                      <a:endParaRPr lang="zh-CN" sz="160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just">
                        <a:lnSpc>
                          <a:spcPct val="100000"/>
                        </a:lnSpc>
                        <a:spcAft>
                          <a:spcPts val="0"/>
                        </a:spcAft>
                      </a:pPr>
                      <a:r>
                        <a:rPr lang="en-US" sz="1600" b="0" kern="100" dirty="0">
                          <a:solidFill>
                            <a:schemeClr val="tx1"/>
                          </a:solidFill>
                          <a:effectLst/>
                          <a:latin typeface="Times New Roman" panose="02020603050405020304" pitchFamily="18" charset="0"/>
                          <a:cs typeface="Times New Roman" panose="02020603050405020304" pitchFamily="18" charset="0"/>
                        </a:rPr>
                        <a:t>2</a:t>
                      </a:r>
                      <a:endParaRPr lang="zh-CN" sz="1600" b="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just">
                        <a:lnSpc>
                          <a:spcPct val="100000"/>
                        </a:lnSpc>
                        <a:spcAft>
                          <a:spcPts val="0"/>
                        </a:spcAft>
                      </a:pPr>
                      <a:r>
                        <a:rPr lang="en-US" sz="1600" b="0" kern="100" dirty="0">
                          <a:solidFill>
                            <a:schemeClr val="tx1"/>
                          </a:solidFill>
                          <a:effectLst/>
                          <a:latin typeface="Times New Roman" panose="02020603050405020304" pitchFamily="18" charset="0"/>
                          <a:cs typeface="Times New Roman" panose="02020603050405020304" pitchFamily="18" charset="0"/>
                        </a:rPr>
                        <a:t>2</a:t>
                      </a:r>
                      <a:endParaRPr lang="zh-CN" sz="1600" b="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 xmlns:a16="http://schemas.microsoft.com/office/drawing/2014/main" val="2251065161"/>
                  </a:ext>
                </a:extLst>
              </a:tr>
              <a:tr h="331300">
                <a:tc>
                  <a:txBody>
                    <a:bodyPr/>
                    <a:lstStyle/>
                    <a:p>
                      <a:pPr algn="just">
                        <a:lnSpc>
                          <a:spcPct val="100000"/>
                        </a:lnSpc>
                        <a:spcAft>
                          <a:spcPts val="0"/>
                        </a:spcAft>
                      </a:pPr>
                      <a:r>
                        <a:rPr lang="en-US" sz="1600" kern="0" dirty="0">
                          <a:solidFill>
                            <a:schemeClr val="tx1"/>
                          </a:solidFill>
                          <a:effectLst/>
                          <a:latin typeface="Times New Roman" panose="02020603050405020304" pitchFamily="18" charset="0"/>
                          <a:cs typeface="Times New Roman" panose="02020603050405020304" pitchFamily="18" charset="0"/>
                        </a:rPr>
                        <a:t>Number of particles per pulse</a:t>
                      </a:r>
                      <a:endParaRPr lang="zh-CN" sz="160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just">
                        <a:lnSpc>
                          <a:spcPct val="100000"/>
                        </a:lnSpc>
                        <a:spcAft>
                          <a:spcPts val="0"/>
                        </a:spcAft>
                      </a:pPr>
                      <a:r>
                        <a:rPr lang="en-US" sz="1600" b="0" kern="100" dirty="0">
                          <a:solidFill>
                            <a:schemeClr val="tx1"/>
                          </a:solidFill>
                          <a:effectLst/>
                          <a:latin typeface="Times New Roman" panose="02020603050405020304" pitchFamily="18" charset="0"/>
                          <a:cs typeface="Times New Roman" panose="02020603050405020304" pitchFamily="18" charset="0"/>
                        </a:rPr>
                        <a:t>1.56×10</a:t>
                      </a:r>
                      <a:r>
                        <a:rPr lang="en-US" sz="1600" b="0" kern="100" baseline="30000" dirty="0">
                          <a:solidFill>
                            <a:schemeClr val="tx1"/>
                          </a:solidFill>
                          <a:effectLst/>
                          <a:latin typeface="Times New Roman" panose="02020603050405020304" pitchFamily="18" charset="0"/>
                          <a:cs typeface="Times New Roman" panose="02020603050405020304" pitchFamily="18" charset="0"/>
                        </a:rPr>
                        <a:t>13</a:t>
                      </a:r>
                      <a:endParaRPr lang="zh-CN" sz="1600" b="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marL="0" algn="l" defTabSz="914400" rtl="0" eaLnBrk="1" latinLnBrk="0" hangingPunct="1">
                        <a:lnSpc>
                          <a:spcPct val="100000"/>
                        </a:lnSpc>
                        <a:spcAft>
                          <a:spcPts val="0"/>
                        </a:spcAft>
                      </a:pPr>
                      <a:r>
                        <a:rPr lang="en-US" sz="1600" b="0" kern="1200" dirty="0">
                          <a:solidFill>
                            <a:srgbClr val="C00000"/>
                          </a:solidFill>
                          <a:latin typeface="Times New Roman" panose="02020603050405020304" pitchFamily="18" charset="0"/>
                          <a:ea typeface="+mn-ea"/>
                          <a:cs typeface="Times New Roman" panose="02020603050405020304" pitchFamily="18" charset="0"/>
                        </a:rPr>
                        <a:t>7.8×10</a:t>
                      </a:r>
                      <a:r>
                        <a:rPr lang="en-US" sz="1600" b="0" kern="1200" baseline="30000" dirty="0">
                          <a:solidFill>
                            <a:srgbClr val="C00000"/>
                          </a:solidFill>
                          <a:latin typeface="Times New Roman" panose="02020603050405020304" pitchFamily="18" charset="0"/>
                          <a:ea typeface="+mn-ea"/>
                          <a:cs typeface="Times New Roman" panose="02020603050405020304" pitchFamily="18" charset="0"/>
                        </a:rPr>
                        <a:t>13</a:t>
                      </a:r>
                      <a:endParaRPr lang="zh-CN" sz="1600" b="0" kern="1200" baseline="30000" dirty="0">
                        <a:solidFill>
                          <a:srgbClr val="C00000"/>
                        </a:solidFill>
                        <a:latin typeface="Times New Roman" panose="02020603050405020304" pitchFamily="18" charset="0"/>
                        <a:ea typeface="+mn-ea"/>
                        <a:cs typeface="Times New Roman" panose="02020603050405020304" pitchFamily="18" charset="0"/>
                      </a:endParaRPr>
                    </a:p>
                  </a:txBody>
                  <a:tcPr marL="68580" marR="68580" marT="0" marB="0"/>
                </a:tc>
                <a:extLst>
                  <a:ext uri="{0D108BD9-81ED-4DB2-BD59-A6C34878D82A}">
                    <a16:rowId xmlns="" xmlns:a16="http://schemas.microsoft.com/office/drawing/2014/main" val="50074322"/>
                  </a:ext>
                </a:extLst>
              </a:tr>
              <a:tr h="331300">
                <a:tc>
                  <a:txBody>
                    <a:bodyPr/>
                    <a:lstStyle/>
                    <a:p>
                      <a:pPr algn="just">
                        <a:lnSpc>
                          <a:spcPct val="100000"/>
                        </a:lnSpc>
                        <a:spcAft>
                          <a:spcPts val="0"/>
                        </a:spcAft>
                      </a:pPr>
                      <a:r>
                        <a:rPr lang="en-US" sz="1600" kern="0" dirty="0">
                          <a:solidFill>
                            <a:schemeClr val="tx1"/>
                          </a:solidFill>
                          <a:effectLst/>
                          <a:latin typeface="Times New Roman" panose="02020603050405020304" pitchFamily="18" charset="0"/>
                          <a:cs typeface="Times New Roman" panose="02020603050405020304" pitchFamily="18" charset="0"/>
                        </a:rPr>
                        <a:t>Space-charge tune shift</a:t>
                      </a:r>
                      <a:endParaRPr lang="zh-CN" sz="160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gn="just">
                        <a:lnSpc>
                          <a:spcPct val="100000"/>
                        </a:lnSpc>
                        <a:spcAft>
                          <a:spcPts val="0"/>
                        </a:spcAft>
                      </a:pPr>
                      <a:r>
                        <a:rPr lang="en-US" sz="1600" b="0" kern="100" dirty="0">
                          <a:solidFill>
                            <a:schemeClr val="tx1"/>
                          </a:solidFill>
                          <a:effectLst/>
                          <a:latin typeface="Times New Roman" panose="02020603050405020304" pitchFamily="18" charset="0"/>
                          <a:cs typeface="Times New Roman" panose="02020603050405020304" pitchFamily="18" charset="0"/>
                        </a:rPr>
                        <a:t>0.28</a:t>
                      </a:r>
                      <a:endParaRPr lang="zh-CN" sz="1600" b="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marL="0" algn="l" defTabSz="914400" rtl="0" eaLnBrk="1" latinLnBrk="0" hangingPunct="1">
                        <a:lnSpc>
                          <a:spcPct val="100000"/>
                        </a:lnSpc>
                        <a:spcAft>
                          <a:spcPts val="0"/>
                        </a:spcAft>
                      </a:pPr>
                      <a:r>
                        <a:rPr lang="en-US" sz="1600" b="0" kern="1200" dirty="0">
                          <a:solidFill>
                            <a:srgbClr val="C00000"/>
                          </a:solidFill>
                          <a:latin typeface="Times New Roman" panose="02020603050405020304" pitchFamily="18" charset="0"/>
                          <a:ea typeface="+mn-ea"/>
                          <a:cs typeface="Times New Roman" panose="02020603050405020304" pitchFamily="18" charset="0"/>
                        </a:rPr>
                        <a:t>0.19</a:t>
                      </a:r>
                      <a:endParaRPr lang="zh-CN" sz="1600" b="0" kern="1200" dirty="0">
                        <a:solidFill>
                          <a:srgbClr val="C00000"/>
                        </a:solidFill>
                        <a:latin typeface="Times New Roman" panose="02020603050405020304" pitchFamily="18" charset="0"/>
                        <a:ea typeface="+mn-ea"/>
                        <a:cs typeface="Times New Roman" panose="02020603050405020304" pitchFamily="18" charset="0"/>
                      </a:endParaRPr>
                    </a:p>
                  </a:txBody>
                  <a:tcPr marL="68580" marR="68580" marT="0" marB="0"/>
                </a:tc>
                <a:extLst>
                  <a:ext uri="{0D108BD9-81ED-4DB2-BD59-A6C34878D82A}">
                    <a16:rowId xmlns="" xmlns:a16="http://schemas.microsoft.com/office/drawing/2014/main" val="470122560"/>
                  </a:ext>
                </a:extLst>
              </a:tr>
            </a:tbl>
          </a:graphicData>
        </a:graphic>
      </p:graphicFrame>
      <p:graphicFrame>
        <p:nvGraphicFramePr>
          <p:cNvPr id="6" name="表格 5"/>
          <p:cNvGraphicFramePr>
            <a:graphicFrameLocks noGrp="1"/>
          </p:cNvGraphicFramePr>
          <p:nvPr>
            <p:extLst>
              <p:ext uri="{D42A27DB-BD31-4B8C-83A1-F6EECF244321}">
                <p14:modId xmlns:p14="http://schemas.microsoft.com/office/powerpoint/2010/main" val="608708577"/>
              </p:ext>
            </p:extLst>
          </p:nvPr>
        </p:nvGraphicFramePr>
        <p:xfrm>
          <a:off x="6307016" y="1773958"/>
          <a:ext cx="5771466" cy="2888634"/>
        </p:xfrm>
        <a:graphic>
          <a:graphicData uri="http://schemas.openxmlformats.org/drawingml/2006/table">
            <a:tbl>
              <a:tblPr firstRow="1" bandRow="1">
                <a:tableStyleId>{5940675A-B579-460E-94D1-54222C63F5DA}</a:tableStyleId>
              </a:tblPr>
              <a:tblGrid>
                <a:gridCol w="1875692">
                  <a:extLst>
                    <a:ext uri="{9D8B030D-6E8A-4147-A177-3AD203B41FA5}">
                      <a16:colId xmlns="" xmlns:a16="http://schemas.microsoft.com/office/drawing/2014/main" val="20000"/>
                    </a:ext>
                  </a:extLst>
                </a:gridCol>
                <a:gridCol w="1334195">
                  <a:extLst>
                    <a:ext uri="{9D8B030D-6E8A-4147-A177-3AD203B41FA5}">
                      <a16:colId xmlns="" xmlns:a16="http://schemas.microsoft.com/office/drawing/2014/main" val="20001"/>
                    </a:ext>
                  </a:extLst>
                </a:gridCol>
                <a:gridCol w="773703">
                  <a:extLst>
                    <a:ext uri="{9D8B030D-6E8A-4147-A177-3AD203B41FA5}">
                      <a16:colId xmlns="" xmlns:a16="http://schemas.microsoft.com/office/drawing/2014/main" val="103230447"/>
                    </a:ext>
                  </a:extLst>
                </a:gridCol>
                <a:gridCol w="1787876">
                  <a:extLst>
                    <a:ext uri="{9D8B030D-6E8A-4147-A177-3AD203B41FA5}">
                      <a16:colId xmlns="" xmlns:a16="http://schemas.microsoft.com/office/drawing/2014/main" val="29952200"/>
                    </a:ext>
                  </a:extLst>
                </a:gridCol>
              </a:tblGrid>
              <a:tr h="481439">
                <a:tc>
                  <a:txBody>
                    <a:bodyPr/>
                    <a:lstStyle/>
                    <a:p>
                      <a:r>
                        <a:rPr lang="en-US" altLang="zh-CN" sz="1600" b="1" dirty="0">
                          <a:solidFill>
                            <a:schemeClr val="tx1"/>
                          </a:solidFill>
                          <a:latin typeface="Times New Roman" panose="02020603050405020304" pitchFamily="18" charset="0"/>
                          <a:cs typeface="Times New Roman" panose="02020603050405020304" pitchFamily="18" charset="0"/>
                        </a:rPr>
                        <a:t>Injection</a:t>
                      </a:r>
                      <a:r>
                        <a:rPr lang="en-US" altLang="zh-CN" sz="1600" b="1" baseline="0" dirty="0">
                          <a:solidFill>
                            <a:schemeClr val="tx1"/>
                          </a:solidFill>
                          <a:latin typeface="Times New Roman" panose="02020603050405020304" pitchFamily="18" charset="0"/>
                          <a:cs typeface="Times New Roman" panose="02020603050405020304" pitchFamily="18" charset="0"/>
                        </a:rPr>
                        <a:t> energy</a:t>
                      </a:r>
                      <a:endParaRPr lang="zh-CN" altLang="en-US" sz="1600" b="1" dirty="0">
                        <a:solidFill>
                          <a:schemeClr val="tx1"/>
                        </a:solidFill>
                        <a:latin typeface="Times New Roman" panose="02020603050405020304" pitchFamily="18" charset="0"/>
                        <a:cs typeface="Times New Roman" panose="02020603050405020304" pitchFamily="18" charset="0"/>
                      </a:endParaRPr>
                    </a:p>
                  </a:txBody>
                  <a:tcPr marL="91436" marR="91436" marT="45721" marB="45721"/>
                </a:tc>
                <a:tc>
                  <a:txBody>
                    <a:bodyPr/>
                    <a:lstStyle/>
                    <a:p>
                      <a:r>
                        <a:rPr lang="en-US" altLang="zh-CN" sz="1600" b="1" dirty="0">
                          <a:solidFill>
                            <a:schemeClr val="tx1"/>
                          </a:solidFill>
                          <a:latin typeface="Times New Roman" panose="02020603050405020304" pitchFamily="18" charset="0"/>
                          <a:cs typeface="Times New Roman" panose="02020603050405020304" pitchFamily="18" charset="0"/>
                        </a:rPr>
                        <a:t>Beam</a:t>
                      </a:r>
                      <a:r>
                        <a:rPr lang="en-US" altLang="zh-CN" sz="1600" b="1" baseline="0" dirty="0">
                          <a:solidFill>
                            <a:schemeClr val="tx1"/>
                          </a:solidFill>
                          <a:latin typeface="Times New Roman" panose="02020603050405020304" pitchFamily="18" charset="0"/>
                          <a:cs typeface="Times New Roman" panose="02020603050405020304" pitchFamily="18" charset="0"/>
                        </a:rPr>
                        <a:t> power</a:t>
                      </a:r>
                      <a:endParaRPr lang="zh-CN" altLang="en-US" sz="1600" b="1" dirty="0">
                        <a:solidFill>
                          <a:schemeClr val="tx1"/>
                        </a:solidFill>
                        <a:latin typeface="Times New Roman" panose="02020603050405020304" pitchFamily="18" charset="0"/>
                        <a:cs typeface="Times New Roman" panose="02020603050405020304" pitchFamily="18" charset="0"/>
                      </a:endParaRPr>
                    </a:p>
                  </a:txBody>
                  <a:tcPr marL="91436" marR="91436" marT="45721" marB="45721"/>
                </a:tc>
                <a:tc>
                  <a:txBody>
                    <a:bodyPr/>
                    <a:lstStyle/>
                    <a:p>
                      <a:r>
                        <a:rPr lang="zh-CN" altLang="en-US" sz="1600" b="1" dirty="0">
                          <a:solidFill>
                            <a:schemeClr val="tx1"/>
                          </a:solidFill>
                          <a:latin typeface="Times New Roman" panose="02020603050405020304" pitchFamily="18" charset="0"/>
                          <a:cs typeface="Times New Roman" panose="02020603050405020304" pitchFamily="18" charset="0"/>
                        </a:rPr>
                        <a:t>Δ</a:t>
                      </a:r>
                      <a:r>
                        <a:rPr lang="en-US" altLang="zh-CN" sz="1600" b="1" dirty="0">
                          <a:solidFill>
                            <a:schemeClr val="tx1"/>
                          </a:solidFill>
                          <a:latin typeface="Times New Roman" panose="02020603050405020304" pitchFamily="18" charset="0"/>
                          <a:cs typeface="Times New Roman" panose="02020603050405020304" pitchFamily="18" charset="0"/>
                        </a:rPr>
                        <a:t>Q</a:t>
                      </a:r>
                      <a:endParaRPr lang="zh-CN" altLang="en-US" sz="1600" b="1" dirty="0">
                        <a:solidFill>
                          <a:schemeClr val="tx1"/>
                        </a:solidFill>
                        <a:latin typeface="Times New Roman" panose="02020603050405020304" pitchFamily="18" charset="0"/>
                        <a:cs typeface="Times New Roman" panose="02020603050405020304" pitchFamily="18" charset="0"/>
                      </a:endParaRPr>
                    </a:p>
                  </a:txBody>
                  <a:tcPr marL="91436" marR="91436" marT="45721" marB="45721"/>
                </a:tc>
                <a:tc>
                  <a:txBody>
                    <a:bodyPr/>
                    <a:lstStyle/>
                    <a:p>
                      <a:r>
                        <a:rPr lang="en-US" altLang="zh-CN" sz="1600" b="1" dirty="0">
                          <a:solidFill>
                            <a:schemeClr val="tx1"/>
                          </a:solidFill>
                          <a:latin typeface="Times New Roman" panose="02020603050405020304" pitchFamily="18" charset="0"/>
                          <a:cs typeface="Times New Roman" panose="02020603050405020304" pitchFamily="18" charset="0"/>
                        </a:rPr>
                        <a:t>Extraction energy</a:t>
                      </a:r>
                      <a:endParaRPr lang="zh-CN" altLang="en-US" sz="1600" b="1" dirty="0">
                        <a:solidFill>
                          <a:schemeClr val="tx1"/>
                        </a:solidFill>
                        <a:latin typeface="Times New Roman" panose="02020603050405020304" pitchFamily="18" charset="0"/>
                        <a:cs typeface="Times New Roman" panose="02020603050405020304" pitchFamily="18" charset="0"/>
                      </a:endParaRPr>
                    </a:p>
                  </a:txBody>
                  <a:tcPr marL="91436" marR="91436" marT="45721" marB="45721"/>
                </a:tc>
                <a:extLst>
                  <a:ext uri="{0D108BD9-81ED-4DB2-BD59-A6C34878D82A}">
                    <a16:rowId xmlns="" xmlns:a16="http://schemas.microsoft.com/office/drawing/2014/main" val="10000"/>
                  </a:ext>
                </a:extLst>
              </a:tr>
              <a:tr h="481439">
                <a:tc>
                  <a:txBody>
                    <a:bodyPr/>
                    <a:lstStyle/>
                    <a:p>
                      <a:r>
                        <a:rPr lang="en-US" altLang="zh-CN" sz="1600" b="0" dirty="0">
                          <a:latin typeface="Times New Roman" panose="02020603050405020304" pitchFamily="18" charset="0"/>
                          <a:cs typeface="Times New Roman" panose="02020603050405020304" pitchFamily="18" charset="0"/>
                        </a:rPr>
                        <a:t>80 MeV (CSNS)</a:t>
                      </a:r>
                      <a:endParaRPr lang="zh-CN" altLang="en-US" sz="1600" b="0" dirty="0">
                        <a:latin typeface="Times New Roman" panose="02020603050405020304" pitchFamily="18" charset="0"/>
                        <a:cs typeface="Times New Roman" panose="02020603050405020304" pitchFamily="18" charset="0"/>
                      </a:endParaRPr>
                    </a:p>
                  </a:txBody>
                  <a:tcPr marL="91436" marR="91436" marT="45721" marB="45721"/>
                </a:tc>
                <a:tc>
                  <a:txBody>
                    <a:bodyPr/>
                    <a:lstStyle/>
                    <a:p>
                      <a:r>
                        <a:rPr lang="en-US" altLang="zh-CN" sz="1600" b="0" dirty="0">
                          <a:latin typeface="Times New Roman" panose="02020603050405020304" pitchFamily="18" charset="0"/>
                          <a:cs typeface="Times New Roman" panose="02020603050405020304" pitchFamily="18" charset="0"/>
                        </a:rPr>
                        <a:t>100 kW</a:t>
                      </a:r>
                      <a:endParaRPr lang="zh-CN" altLang="en-US" sz="1600" b="0" dirty="0">
                        <a:latin typeface="Times New Roman" panose="02020603050405020304" pitchFamily="18" charset="0"/>
                        <a:cs typeface="Times New Roman" panose="02020603050405020304" pitchFamily="18" charset="0"/>
                      </a:endParaRPr>
                    </a:p>
                  </a:txBody>
                  <a:tcPr marL="91436" marR="91436" marT="45721" marB="45721"/>
                </a:tc>
                <a:tc>
                  <a:txBody>
                    <a:bodyPr/>
                    <a:lstStyle/>
                    <a:p>
                      <a:r>
                        <a:rPr lang="en-US" altLang="zh-CN" sz="1600" b="0" dirty="0">
                          <a:solidFill>
                            <a:srgbClr val="C00000"/>
                          </a:solidFill>
                          <a:latin typeface="Times New Roman" panose="02020603050405020304" pitchFamily="18" charset="0"/>
                          <a:cs typeface="Times New Roman" panose="02020603050405020304" pitchFamily="18" charset="0"/>
                        </a:rPr>
                        <a:t>0.28</a:t>
                      </a:r>
                      <a:endParaRPr lang="zh-CN" altLang="en-US" sz="1600" b="0" dirty="0">
                        <a:solidFill>
                          <a:srgbClr val="C00000"/>
                        </a:solidFill>
                        <a:latin typeface="Times New Roman" panose="02020603050405020304" pitchFamily="18" charset="0"/>
                        <a:cs typeface="Times New Roman" panose="02020603050405020304" pitchFamily="18" charset="0"/>
                      </a:endParaRPr>
                    </a:p>
                  </a:txBody>
                  <a:tcPr marL="91436" marR="91436" marT="45721" marB="45721"/>
                </a:tc>
                <a:tc>
                  <a:txBody>
                    <a:bodyPr/>
                    <a:lstStyle/>
                    <a:p>
                      <a:r>
                        <a:rPr lang="en-US" altLang="zh-CN" sz="1600" b="0" dirty="0">
                          <a:latin typeface="Times New Roman" panose="02020603050405020304" pitchFamily="18" charset="0"/>
                          <a:cs typeface="Times New Roman" panose="02020603050405020304" pitchFamily="18" charset="0"/>
                        </a:rPr>
                        <a:t>1.6 GeV</a:t>
                      </a:r>
                      <a:r>
                        <a:rPr lang="en-US" altLang="zh-CN" sz="1600" b="0" baseline="0" dirty="0">
                          <a:latin typeface="Times New Roman" panose="02020603050405020304" pitchFamily="18" charset="0"/>
                          <a:cs typeface="Times New Roman" panose="02020603050405020304" pitchFamily="18" charset="0"/>
                        </a:rPr>
                        <a:t> (RCS)</a:t>
                      </a:r>
                      <a:endParaRPr lang="zh-CN" altLang="en-US" sz="1600" b="0" dirty="0">
                        <a:latin typeface="Times New Roman" panose="02020603050405020304" pitchFamily="18" charset="0"/>
                        <a:cs typeface="Times New Roman" panose="02020603050405020304" pitchFamily="18" charset="0"/>
                      </a:endParaRPr>
                    </a:p>
                  </a:txBody>
                  <a:tcPr marL="91436" marR="91436" marT="45721" marB="45721"/>
                </a:tc>
                <a:extLst>
                  <a:ext uri="{0D108BD9-81ED-4DB2-BD59-A6C34878D82A}">
                    <a16:rowId xmlns="" xmlns:a16="http://schemas.microsoft.com/office/drawing/2014/main" val="10001"/>
                  </a:ext>
                </a:extLst>
              </a:tr>
              <a:tr h="481439">
                <a:tc>
                  <a:txBody>
                    <a:bodyPr/>
                    <a:lstStyle/>
                    <a:p>
                      <a:r>
                        <a:rPr lang="en-US" altLang="zh-CN" sz="1600" b="0" dirty="0">
                          <a:latin typeface="Times New Roman" panose="02020603050405020304" pitchFamily="18" charset="0"/>
                          <a:cs typeface="Times New Roman" panose="02020603050405020304" pitchFamily="18" charset="0"/>
                        </a:rPr>
                        <a:t>300 MeV (CSNS-II)</a:t>
                      </a:r>
                      <a:endParaRPr lang="zh-CN" altLang="en-US" sz="1600" b="0" dirty="0">
                        <a:latin typeface="Times New Roman" panose="02020603050405020304" pitchFamily="18" charset="0"/>
                        <a:cs typeface="Times New Roman" panose="02020603050405020304" pitchFamily="18" charset="0"/>
                      </a:endParaRPr>
                    </a:p>
                  </a:txBody>
                  <a:tcPr marL="91436" marR="91436" marT="45721" marB="45721"/>
                </a:tc>
                <a:tc>
                  <a:txBody>
                    <a:bodyPr/>
                    <a:lstStyle/>
                    <a:p>
                      <a:r>
                        <a:rPr lang="en-US" altLang="zh-CN" sz="1600" b="0" dirty="0">
                          <a:latin typeface="Times New Roman" panose="02020603050405020304" pitchFamily="18" charset="0"/>
                          <a:cs typeface="Times New Roman" panose="02020603050405020304" pitchFamily="18" charset="0"/>
                        </a:rPr>
                        <a:t>500 kW</a:t>
                      </a:r>
                      <a:endParaRPr lang="zh-CN" altLang="en-US" sz="1600" b="0" dirty="0">
                        <a:latin typeface="Times New Roman" panose="02020603050405020304" pitchFamily="18" charset="0"/>
                        <a:cs typeface="Times New Roman" panose="02020603050405020304" pitchFamily="18" charset="0"/>
                      </a:endParaRPr>
                    </a:p>
                  </a:txBody>
                  <a:tcPr marL="91436" marR="91436" marT="45721" marB="45721"/>
                </a:tc>
                <a:tc>
                  <a:txBody>
                    <a:bodyPr/>
                    <a:lstStyle/>
                    <a:p>
                      <a:r>
                        <a:rPr lang="en-US" altLang="zh-CN" sz="1600" b="0" dirty="0">
                          <a:solidFill>
                            <a:srgbClr val="C00000"/>
                          </a:solidFill>
                          <a:latin typeface="Times New Roman" panose="02020603050405020304" pitchFamily="18" charset="0"/>
                          <a:cs typeface="Times New Roman" panose="02020603050405020304" pitchFamily="18" charset="0"/>
                        </a:rPr>
                        <a:t>0.19</a:t>
                      </a:r>
                      <a:endParaRPr lang="zh-CN" altLang="en-US" sz="1600" b="0" dirty="0">
                        <a:solidFill>
                          <a:srgbClr val="C00000"/>
                        </a:solidFill>
                        <a:latin typeface="Times New Roman" panose="02020603050405020304" pitchFamily="18" charset="0"/>
                        <a:cs typeface="Times New Roman" panose="02020603050405020304" pitchFamily="18" charset="0"/>
                      </a:endParaRPr>
                    </a:p>
                  </a:txBody>
                  <a:tcPr marL="91436" marR="91436" marT="45721" marB="45721"/>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1600" b="0" dirty="0">
                          <a:latin typeface="Times New Roman" panose="02020603050405020304" pitchFamily="18" charset="0"/>
                          <a:cs typeface="Times New Roman" panose="02020603050405020304" pitchFamily="18" charset="0"/>
                        </a:rPr>
                        <a:t>1.6 GeV</a:t>
                      </a:r>
                      <a:r>
                        <a:rPr lang="en-US" altLang="zh-CN" sz="1600" b="0" baseline="0" dirty="0">
                          <a:latin typeface="Times New Roman" panose="02020603050405020304" pitchFamily="18" charset="0"/>
                          <a:cs typeface="Times New Roman" panose="02020603050405020304" pitchFamily="18" charset="0"/>
                        </a:rPr>
                        <a:t> (RCS)</a:t>
                      </a:r>
                      <a:endParaRPr lang="zh-CN" altLang="en-US" sz="1600" b="0" dirty="0">
                        <a:latin typeface="Times New Roman" panose="02020603050405020304" pitchFamily="18" charset="0"/>
                        <a:cs typeface="Times New Roman" panose="02020603050405020304" pitchFamily="18" charset="0"/>
                      </a:endParaRPr>
                    </a:p>
                  </a:txBody>
                  <a:tcPr marL="91436" marR="91436" marT="45721" marB="45721"/>
                </a:tc>
                <a:extLst>
                  <a:ext uri="{0D108BD9-81ED-4DB2-BD59-A6C34878D82A}">
                    <a16:rowId xmlns="" xmlns:a16="http://schemas.microsoft.com/office/drawing/2014/main" val="10002"/>
                  </a:ext>
                </a:extLst>
              </a:tr>
              <a:tr h="481439">
                <a:tc>
                  <a:txBody>
                    <a:bodyPr/>
                    <a:lstStyle/>
                    <a:p>
                      <a:r>
                        <a:rPr lang="en-US" altLang="zh-CN" sz="1600" b="0" dirty="0">
                          <a:latin typeface="Times New Roman" panose="02020603050405020304" pitchFamily="18" charset="0"/>
                          <a:cs typeface="Times New Roman" panose="02020603050405020304" pitchFamily="18" charset="0"/>
                        </a:rPr>
                        <a:t>400 MeV (J-PARC)</a:t>
                      </a:r>
                      <a:endParaRPr lang="zh-CN" altLang="en-US" sz="1600" b="0" dirty="0">
                        <a:latin typeface="Times New Roman" panose="02020603050405020304" pitchFamily="18" charset="0"/>
                        <a:cs typeface="Times New Roman" panose="02020603050405020304" pitchFamily="18" charset="0"/>
                      </a:endParaRPr>
                    </a:p>
                  </a:txBody>
                  <a:tcPr marL="91436" marR="91436" marT="45721" marB="45721"/>
                </a:tc>
                <a:tc>
                  <a:txBody>
                    <a:bodyPr/>
                    <a:lstStyle/>
                    <a:p>
                      <a:r>
                        <a:rPr lang="en-US" altLang="zh-CN" sz="1600" b="0" dirty="0">
                          <a:latin typeface="Times New Roman" panose="02020603050405020304" pitchFamily="18" charset="0"/>
                          <a:cs typeface="Times New Roman" panose="02020603050405020304" pitchFamily="18" charset="0"/>
                        </a:rPr>
                        <a:t>1 MW</a:t>
                      </a:r>
                      <a:endParaRPr lang="zh-CN" altLang="en-US" sz="1600" b="0" dirty="0">
                        <a:latin typeface="Times New Roman" panose="02020603050405020304" pitchFamily="18" charset="0"/>
                        <a:cs typeface="Times New Roman" panose="02020603050405020304" pitchFamily="18" charset="0"/>
                      </a:endParaRPr>
                    </a:p>
                  </a:txBody>
                  <a:tcPr marL="91436" marR="91436" marT="45721" marB="45721"/>
                </a:tc>
                <a:tc>
                  <a:txBody>
                    <a:bodyPr/>
                    <a:lstStyle/>
                    <a:p>
                      <a:r>
                        <a:rPr lang="en-US" altLang="zh-CN" sz="1600" b="0" dirty="0">
                          <a:solidFill>
                            <a:srgbClr val="C00000"/>
                          </a:solidFill>
                          <a:latin typeface="Times New Roman" panose="02020603050405020304" pitchFamily="18" charset="0"/>
                          <a:cs typeface="Times New Roman" panose="02020603050405020304" pitchFamily="18" charset="0"/>
                        </a:rPr>
                        <a:t>0.12</a:t>
                      </a:r>
                      <a:endParaRPr lang="zh-CN" altLang="en-US" sz="1600" b="0" dirty="0">
                        <a:solidFill>
                          <a:srgbClr val="C00000"/>
                        </a:solidFill>
                        <a:latin typeface="Times New Roman" panose="02020603050405020304" pitchFamily="18" charset="0"/>
                        <a:cs typeface="Times New Roman" panose="02020603050405020304" pitchFamily="18" charset="0"/>
                      </a:endParaRPr>
                    </a:p>
                  </a:txBody>
                  <a:tcPr marL="91436" marR="91436" marT="45721" marB="45721"/>
                </a:tc>
                <a:tc>
                  <a:txBody>
                    <a:bodyPr/>
                    <a:lstStyle/>
                    <a:p>
                      <a:r>
                        <a:rPr lang="en-US" altLang="zh-CN" sz="1600" b="0" dirty="0">
                          <a:latin typeface="Times New Roman" panose="02020603050405020304" pitchFamily="18" charset="0"/>
                          <a:cs typeface="Times New Roman" panose="02020603050405020304" pitchFamily="18" charset="0"/>
                        </a:rPr>
                        <a:t>3 GeV (RCS)</a:t>
                      </a:r>
                      <a:endParaRPr lang="zh-CN" altLang="en-US" sz="1600" b="0" dirty="0">
                        <a:latin typeface="Times New Roman" panose="02020603050405020304" pitchFamily="18" charset="0"/>
                        <a:cs typeface="Times New Roman" panose="02020603050405020304" pitchFamily="18" charset="0"/>
                      </a:endParaRPr>
                    </a:p>
                  </a:txBody>
                  <a:tcPr marL="91436" marR="91436" marT="45721" marB="45721"/>
                </a:tc>
                <a:extLst>
                  <a:ext uri="{0D108BD9-81ED-4DB2-BD59-A6C34878D82A}">
                    <a16:rowId xmlns="" xmlns:a16="http://schemas.microsoft.com/office/drawing/2014/main" val="10003"/>
                  </a:ext>
                </a:extLst>
              </a:tr>
              <a:tr h="481439">
                <a:tc>
                  <a:txBody>
                    <a:bodyPr/>
                    <a:lstStyle/>
                    <a:p>
                      <a:r>
                        <a:rPr lang="en-US" altLang="zh-CN" sz="1600" b="0" dirty="0">
                          <a:latin typeface="Times New Roman" panose="02020603050405020304" pitchFamily="18" charset="0"/>
                          <a:cs typeface="Times New Roman" panose="02020603050405020304" pitchFamily="18" charset="0"/>
                        </a:rPr>
                        <a:t>1 GeV (SNS)</a:t>
                      </a:r>
                      <a:endParaRPr lang="zh-CN" altLang="en-US" sz="1600" b="0" dirty="0">
                        <a:latin typeface="Times New Roman" panose="02020603050405020304" pitchFamily="18" charset="0"/>
                        <a:cs typeface="Times New Roman" panose="02020603050405020304" pitchFamily="18" charset="0"/>
                      </a:endParaRPr>
                    </a:p>
                  </a:txBody>
                  <a:tcPr marL="91436" marR="91436" marT="45721" marB="45721"/>
                </a:tc>
                <a:tc>
                  <a:txBody>
                    <a:bodyPr/>
                    <a:lstStyle/>
                    <a:p>
                      <a:r>
                        <a:rPr lang="en-US" altLang="zh-CN" sz="1600" b="0" dirty="0">
                          <a:latin typeface="Times New Roman" panose="02020603050405020304" pitchFamily="18" charset="0"/>
                          <a:cs typeface="Times New Roman" panose="02020603050405020304" pitchFamily="18" charset="0"/>
                        </a:rPr>
                        <a:t>1 MW</a:t>
                      </a:r>
                      <a:endParaRPr lang="zh-CN" altLang="en-US" sz="1600" b="0" dirty="0">
                        <a:latin typeface="Times New Roman" panose="02020603050405020304" pitchFamily="18" charset="0"/>
                        <a:cs typeface="Times New Roman" panose="02020603050405020304" pitchFamily="18" charset="0"/>
                      </a:endParaRPr>
                    </a:p>
                  </a:txBody>
                  <a:tcPr marL="91436" marR="91436" marT="45721" marB="45721"/>
                </a:tc>
                <a:tc>
                  <a:txBody>
                    <a:bodyPr/>
                    <a:lstStyle/>
                    <a:p>
                      <a:r>
                        <a:rPr lang="en-US" altLang="zh-CN" sz="1600" b="0" dirty="0">
                          <a:solidFill>
                            <a:srgbClr val="C00000"/>
                          </a:solidFill>
                          <a:latin typeface="Times New Roman" panose="02020603050405020304" pitchFamily="18" charset="0"/>
                          <a:cs typeface="Times New Roman" panose="02020603050405020304" pitchFamily="18" charset="0"/>
                        </a:rPr>
                        <a:t>0.08</a:t>
                      </a:r>
                      <a:endParaRPr lang="zh-CN" altLang="en-US" sz="1600" b="0" dirty="0">
                        <a:solidFill>
                          <a:srgbClr val="C00000"/>
                        </a:solidFill>
                        <a:latin typeface="Times New Roman" panose="02020603050405020304" pitchFamily="18" charset="0"/>
                        <a:cs typeface="Times New Roman" panose="02020603050405020304" pitchFamily="18" charset="0"/>
                      </a:endParaRPr>
                    </a:p>
                  </a:txBody>
                  <a:tcPr marL="91436" marR="91436" marT="45721" marB="45721"/>
                </a:tc>
                <a:tc>
                  <a:txBody>
                    <a:bodyPr/>
                    <a:lstStyle/>
                    <a:p>
                      <a:r>
                        <a:rPr lang="en-US" altLang="zh-CN" sz="1600" b="0" dirty="0">
                          <a:latin typeface="Times New Roman" panose="02020603050405020304" pitchFamily="18" charset="0"/>
                          <a:cs typeface="Times New Roman" panose="02020603050405020304" pitchFamily="18" charset="0"/>
                        </a:rPr>
                        <a:t>1 GeV (AR)</a:t>
                      </a:r>
                      <a:endParaRPr lang="zh-CN" altLang="en-US" sz="1600" b="0" dirty="0">
                        <a:latin typeface="Times New Roman" panose="02020603050405020304" pitchFamily="18" charset="0"/>
                        <a:cs typeface="Times New Roman" panose="02020603050405020304" pitchFamily="18" charset="0"/>
                      </a:endParaRPr>
                    </a:p>
                  </a:txBody>
                  <a:tcPr marL="91436" marR="91436" marT="45721" marB="45721"/>
                </a:tc>
                <a:extLst>
                  <a:ext uri="{0D108BD9-81ED-4DB2-BD59-A6C34878D82A}">
                    <a16:rowId xmlns="" xmlns:a16="http://schemas.microsoft.com/office/drawing/2014/main" val="10004"/>
                  </a:ext>
                </a:extLst>
              </a:tr>
              <a:tr h="481439">
                <a:tc>
                  <a:txBody>
                    <a:bodyPr/>
                    <a:lstStyle/>
                    <a:p>
                      <a:r>
                        <a:rPr lang="en-US" altLang="zh-CN" sz="1600" b="0" dirty="0">
                          <a:latin typeface="Times New Roman" panose="02020603050405020304" pitchFamily="18" charset="0"/>
                          <a:cs typeface="Times New Roman" panose="02020603050405020304" pitchFamily="18" charset="0"/>
                        </a:rPr>
                        <a:t>70 MeV (ISIS)</a:t>
                      </a:r>
                      <a:endParaRPr lang="zh-CN" altLang="en-US" sz="1600" b="0" dirty="0">
                        <a:latin typeface="Times New Roman" panose="02020603050405020304" pitchFamily="18" charset="0"/>
                        <a:cs typeface="Times New Roman" panose="02020603050405020304" pitchFamily="18" charset="0"/>
                      </a:endParaRPr>
                    </a:p>
                  </a:txBody>
                  <a:tcPr marL="91436" marR="91436" marT="45721" marB="45721"/>
                </a:tc>
                <a:tc>
                  <a:txBody>
                    <a:bodyPr/>
                    <a:lstStyle/>
                    <a:p>
                      <a:r>
                        <a:rPr lang="en-US" altLang="zh-CN" sz="1600" b="0" dirty="0">
                          <a:latin typeface="Times New Roman" panose="02020603050405020304" pitchFamily="18" charset="0"/>
                          <a:cs typeface="Times New Roman" panose="02020603050405020304" pitchFamily="18" charset="0"/>
                        </a:rPr>
                        <a:t>160 kW</a:t>
                      </a:r>
                      <a:endParaRPr lang="zh-CN" altLang="en-US" sz="1600" b="0" dirty="0">
                        <a:latin typeface="Times New Roman" panose="02020603050405020304" pitchFamily="18" charset="0"/>
                        <a:cs typeface="Times New Roman" panose="02020603050405020304" pitchFamily="18" charset="0"/>
                      </a:endParaRPr>
                    </a:p>
                  </a:txBody>
                  <a:tcPr marL="91436" marR="91436" marT="45721" marB="45721"/>
                </a:tc>
                <a:tc>
                  <a:txBody>
                    <a:bodyPr/>
                    <a:lstStyle/>
                    <a:p>
                      <a:r>
                        <a:rPr lang="en-US" altLang="zh-CN" sz="1600" b="0" dirty="0">
                          <a:solidFill>
                            <a:srgbClr val="C00000"/>
                          </a:solidFill>
                          <a:latin typeface="Times New Roman" panose="02020603050405020304" pitchFamily="18" charset="0"/>
                          <a:cs typeface="Times New Roman" panose="02020603050405020304" pitchFamily="18" charset="0"/>
                        </a:rPr>
                        <a:t>0.4</a:t>
                      </a:r>
                      <a:endParaRPr lang="zh-CN" altLang="en-US" sz="1600" b="0" dirty="0">
                        <a:solidFill>
                          <a:srgbClr val="C00000"/>
                        </a:solidFill>
                        <a:latin typeface="Times New Roman" panose="02020603050405020304" pitchFamily="18" charset="0"/>
                        <a:cs typeface="Times New Roman" panose="02020603050405020304" pitchFamily="18" charset="0"/>
                      </a:endParaRPr>
                    </a:p>
                  </a:txBody>
                  <a:tcPr marL="91436" marR="91436" marT="45721" marB="45721"/>
                </a:tc>
                <a:tc>
                  <a:txBody>
                    <a:bodyPr/>
                    <a:lstStyle/>
                    <a:p>
                      <a:r>
                        <a:rPr lang="en-US" altLang="zh-CN" sz="1600" b="0" dirty="0">
                          <a:latin typeface="Times New Roman" panose="02020603050405020304" pitchFamily="18" charset="0"/>
                          <a:cs typeface="Times New Roman" panose="02020603050405020304" pitchFamily="18" charset="0"/>
                        </a:rPr>
                        <a:t>800 MeV (RCS)</a:t>
                      </a:r>
                      <a:endParaRPr lang="zh-CN" altLang="en-US" sz="1600" b="0" dirty="0">
                        <a:latin typeface="Times New Roman" panose="02020603050405020304" pitchFamily="18" charset="0"/>
                        <a:cs typeface="Times New Roman" panose="02020603050405020304" pitchFamily="18" charset="0"/>
                      </a:endParaRPr>
                    </a:p>
                  </a:txBody>
                  <a:tcPr marL="91436" marR="91436" marT="45721" marB="45721"/>
                </a:tc>
                <a:extLst>
                  <a:ext uri="{0D108BD9-81ED-4DB2-BD59-A6C34878D82A}">
                    <a16:rowId xmlns="" xmlns:a16="http://schemas.microsoft.com/office/drawing/2014/main" val="10005"/>
                  </a:ext>
                </a:extLst>
              </a:tr>
            </a:tbl>
          </a:graphicData>
        </a:graphic>
      </p:graphicFrame>
      <p:sp>
        <p:nvSpPr>
          <p:cNvPr id="7" name="文本框 6"/>
          <p:cNvSpPr txBox="1"/>
          <p:nvPr/>
        </p:nvSpPr>
        <p:spPr>
          <a:xfrm>
            <a:off x="6307017" y="5672478"/>
            <a:ext cx="5771466" cy="1107996"/>
          </a:xfrm>
          <a:prstGeom prst="rect">
            <a:avLst/>
          </a:prstGeom>
          <a:noFill/>
        </p:spPr>
        <p:txBody>
          <a:bodyPr wrap="square" rtlCol="0">
            <a:spAutoFit/>
          </a:bodyPr>
          <a:lstStyle/>
          <a:p>
            <a:pPr marL="342900" indent="-342900" algn="just">
              <a:lnSpc>
                <a:spcPct val="150000"/>
              </a:lnSpc>
              <a:buFont typeface="Wingdings" panose="05000000000000000000" pitchFamily="2" charset="2"/>
              <a:buChar char="Ø"/>
            </a:pPr>
            <a:r>
              <a:rPr kumimoji="1" lang="en-US" altLang="zh-CN" sz="2200" dirty="0">
                <a:latin typeface="Times New Roman" panose="02020603050405020304" pitchFamily="18" charset="0"/>
                <a:cs typeface="Times New Roman" panose="02020603050405020304" pitchFamily="18" charset="0"/>
              </a:rPr>
              <a:t>The highest beam intensity in the same kind of RCS for the CSNS-II</a:t>
            </a:r>
            <a:endParaRPr kumimoji="1" lang="zh-CN" altLang="en-US" sz="2200" dirty="0">
              <a:latin typeface="Times New Roman" panose="02020603050405020304" pitchFamily="18" charset="0"/>
              <a:cs typeface="Times New Roman" panose="02020603050405020304" pitchFamily="18" charset="0"/>
            </a:endParaRPr>
          </a:p>
        </p:txBody>
      </p:sp>
      <p:pic>
        <p:nvPicPr>
          <p:cNvPr id="8" name="Picture 3"/>
          <p:cNvPicPr>
            <a:picLocks noChangeAspect="1" noChangeArrowheads="1"/>
          </p:cNvPicPr>
          <p:nvPr/>
        </p:nvPicPr>
        <p:blipFill>
          <a:blip r:embed="rId2"/>
          <a:srcRect/>
          <a:stretch>
            <a:fillRect/>
          </a:stretch>
        </p:blipFill>
        <p:spPr bwMode="auto">
          <a:xfrm>
            <a:off x="7880464" y="4854724"/>
            <a:ext cx="2310257" cy="960623"/>
          </a:xfrm>
          <a:prstGeom prst="rect">
            <a:avLst/>
          </a:prstGeom>
          <a:noFill/>
          <a:ln w="9525">
            <a:noFill/>
            <a:miter lim="800000"/>
            <a:headEnd/>
            <a:tailEnd/>
          </a:ln>
          <a:effectLst/>
        </p:spPr>
      </p:pic>
      <p:sp>
        <p:nvSpPr>
          <p:cNvPr id="12" name="内容占位符 2">
            <a:extLst>
              <a:ext uri="{FF2B5EF4-FFF2-40B4-BE49-F238E27FC236}">
                <a16:creationId xmlns="" xmlns:a16="http://schemas.microsoft.com/office/drawing/2014/main" id="{BD1959EC-A00F-0046-9574-42AA3EF4FE18}"/>
              </a:ext>
            </a:extLst>
          </p:cNvPr>
          <p:cNvSpPr txBox="1">
            <a:spLocks noChangeArrowheads="1"/>
          </p:cNvSpPr>
          <p:nvPr/>
        </p:nvSpPr>
        <p:spPr>
          <a:xfrm>
            <a:off x="6247855" y="989739"/>
            <a:ext cx="5222523" cy="458769"/>
          </a:xfrm>
          <a:prstGeom prst="rect">
            <a:avLst/>
          </a:prstGeom>
        </p:spPr>
        <p:txBody>
          <a:bodyPr lIns="91440" tIns="45720" rIns="91440" bIns="45720"/>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ct val="0"/>
              </a:spcBef>
              <a:buClr>
                <a:srgbClr val="1102CE"/>
              </a:buClr>
              <a:buFont typeface="Wingdings" pitchFamily="2" charset="2"/>
              <a:buChar char="Ø"/>
            </a:pPr>
            <a:r>
              <a:rPr lang="en-US" altLang="zh-CN" sz="2400" b="1" dirty="0">
                <a:solidFill>
                  <a:srgbClr val="C00000"/>
                </a:solidFill>
                <a:latin typeface="Times New Roman" panose="02020603050405020304" pitchFamily="18" charset="0"/>
                <a:cs typeface="Times New Roman" panose="02020603050405020304" pitchFamily="18" charset="0"/>
              </a:rPr>
              <a:t> </a:t>
            </a:r>
            <a:r>
              <a:rPr lang="en-US" altLang="zh-CN" sz="2400" b="1" dirty="0">
                <a:solidFill>
                  <a:srgbClr val="1102CE"/>
                </a:solidFill>
                <a:latin typeface="Times New Roman" panose="02020603050405020304" pitchFamily="18" charset="0"/>
                <a:cs typeface="Times New Roman" panose="02020603050405020304" pitchFamily="18" charset="0"/>
              </a:rPr>
              <a:t>Space-charge induced tune shift</a:t>
            </a:r>
            <a:endParaRPr lang="en-US" altLang="zh-CN" sz="1867" dirty="0">
              <a:solidFill>
                <a:srgbClr val="1102CE"/>
              </a:solidFill>
              <a:latin typeface="Times New Roman" panose="02020603050405020304" pitchFamily="18" charset="0"/>
              <a:cs typeface="Times New Roman" panose="02020603050405020304" pitchFamily="18" charset="0"/>
            </a:endParaRPr>
          </a:p>
        </p:txBody>
      </p:sp>
      <p:sp>
        <p:nvSpPr>
          <p:cNvPr id="10" name="灯片编号占位符 3">
            <a:extLst>
              <a:ext uri="{FF2B5EF4-FFF2-40B4-BE49-F238E27FC236}">
                <a16:creationId xmlns="" xmlns:a16="http://schemas.microsoft.com/office/drawing/2014/main" id="{179BBB18-20A0-362F-3BDA-881B11F5AECF}"/>
              </a:ext>
            </a:extLst>
          </p:cNvPr>
          <p:cNvSpPr txBox="1">
            <a:spLocks/>
          </p:cNvSpPr>
          <p:nvPr/>
        </p:nvSpPr>
        <p:spPr>
          <a:xfrm>
            <a:off x="11819956" y="6463674"/>
            <a:ext cx="372044" cy="316800"/>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defRPr/>
            </a:pPr>
            <a:fld id="{BCDE6B0A-5825-4D48-8CD3-1BEAC8DEDC86}" type="slidenum">
              <a:rPr lang="zh-CN" altLang="en-US" sz="1200" smtClean="0">
                <a:solidFill>
                  <a:prstClr val="black">
                    <a:tint val="75000"/>
                  </a:prstClr>
                </a:solidFill>
                <a:latin typeface="等线"/>
                <a:ea typeface="等线" panose="02010600030101010101" pitchFamily="2" charset="-122"/>
              </a:rPr>
              <a:pPr algn="r">
                <a:defRPr/>
              </a:pPr>
              <a:t>25</a:t>
            </a:fld>
            <a:endParaRPr lang="zh-CN" altLang="en-US" sz="1200" dirty="0">
              <a:solidFill>
                <a:prstClr val="black">
                  <a:tint val="75000"/>
                </a:prstClr>
              </a:solidFill>
              <a:latin typeface="等线"/>
              <a:ea typeface="等线" panose="02010600030101010101" pitchFamily="2" charset="-122"/>
            </a:endParaRPr>
          </a:p>
        </p:txBody>
      </p:sp>
      <p:sp>
        <p:nvSpPr>
          <p:cNvPr id="11" name="标题 1">
            <a:extLst>
              <a:ext uri="{FF2B5EF4-FFF2-40B4-BE49-F238E27FC236}">
                <a16:creationId xmlns="" xmlns:a16="http://schemas.microsoft.com/office/drawing/2014/main" id="{CE1E2F5C-D5D4-41EC-9D30-D76B6F2E1DB7}"/>
              </a:ext>
            </a:extLst>
          </p:cNvPr>
          <p:cNvSpPr>
            <a:spLocks noGrp="1"/>
          </p:cNvSpPr>
          <p:nvPr>
            <p:ph type="title"/>
          </p:nvPr>
        </p:nvSpPr>
        <p:spPr>
          <a:xfrm>
            <a:off x="692314" y="213274"/>
            <a:ext cx="10341445" cy="575938"/>
          </a:xfrm>
        </p:spPr>
        <p:txBody>
          <a:bodyPr>
            <a:normAutofit/>
          </a:bodyPr>
          <a:lstStyle/>
          <a:p>
            <a:r>
              <a:rPr lang="en-US" altLang="zh-CN" sz="2800" dirty="0"/>
              <a:t>III. Upgrade progress for the CSNS-II RCS</a:t>
            </a:r>
            <a:endParaRPr lang="zh-CN" altLang="en-US" sz="2800" dirty="0"/>
          </a:p>
        </p:txBody>
      </p:sp>
    </p:spTree>
    <p:extLst>
      <p:ext uri="{BB962C8B-B14F-4D97-AF65-F5344CB8AC3E}">
        <p14:creationId xmlns:p14="http://schemas.microsoft.com/office/powerpoint/2010/main" val="130642134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1">
            <a:extLst>
              <a:ext uri="{FF2B5EF4-FFF2-40B4-BE49-F238E27FC236}">
                <a16:creationId xmlns="" xmlns:a16="http://schemas.microsoft.com/office/drawing/2014/main" id="{CE1E2F5C-D5D4-41EC-9D30-D76B6F2E1DB7}"/>
              </a:ext>
            </a:extLst>
          </p:cNvPr>
          <p:cNvSpPr>
            <a:spLocks noGrp="1"/>
          </p:cNvSpPr>
          <p:nvPr>
            <p:ph type="title"/>
          </p:nvPr>
        </p:nvSpPr>
        <p:spPr>
          <a:xfrm>
            <a:off x="701039" y="245428"/>
            <a:ext cx="10463861" cy="511185"/>
          </a:xfrm>
        </p:spPr>
        <p:txBody>
          <a:bodyPr>
            <a:noAutofit/>
          </a:bodyPr>
          <a:lstStyle/>
          <a:p>
            <a:r>
              <a:rPr lang="en-US" altLang="zh-CN" sz="2800" dirty="0"/>
              <a:t>3.1</a:t>
            </a:r>
            <a:r>
              <a:rPr lang="en-US" altLang="zh-CN" sz="2800" dirty="0">
                <a:solidFill>
                  <a:schemeClr val="tx1"/>
                </a:solidFill>
              </a:rPr>
              <a:t> Challenges for the CSNS-II beam injection</a:t>
            </a:r>
            <a:endParaRPr lang="zh-CN" altLang="en-US" sz="2800" dirty="0">
              <a:solidFill>
                <a:schemeClr val="tx1"/>
              </a:solidFill>
            </a:endParaRPr>
          </a:p>
        </p:txBody>
      </p:sp>
      <p:pic>
        <p:nvPicPr>
          <p:cNvPr id="8" name="Picture 8"/>
          <p:cNvPicPr>
            <a:picLocks noChangeAspect="1" noChangeArrowheads="1"/>
          </p:cNvPicPr>
          <p:nvPr/>
        </p:nvPicPr>
        <p:blipFill>
          <a:blip r:embed="rId2" cstate="print"/>
          <a:srcRect/>
          <a:stretch>
            <a:fillRect/>
          </a:stretch>
        </p:blipFill>
        <p:spPr bwMode="auto">
          <a:xfrm>
            <a:off x="4437193" y="3604954"/>
            <a:ext cx="4239806" cy="3253046"/>
          </a:xfrm>
          <a:prstGeom prst="rect">
            <a:avLst/>
          </a:prstGeom>
          <a:noFill/>
          <a:ln w="9525">
            <a:noFill/>
            <a:miter lim="800000"/>
            <a:headEnd/>
            <a:tailEnd/>
          </a:ln>
          <a:effectLst/>
        </p:spPr>
      </p:pic>
      <mc:AlternateContent xmlns:mc="http://schemas.openxmlformats.org/markup-compatibility/2006" xmlns:a14="http://schemas.microsoft.com/office/drawing/2010/main">
        <mc:Choice Requires="a14">
          <p:sp>
            <p:nvSpPr>
              <p:cNvPr id="9" name="TextBox 8"/>
              <p:cNvSpPr txBox="1"/>
              <p:nvPr/>
            </p:nvSpPr>
            <p:spPr>
              <a:xfrm>
                <a:off x="6366966" y="3747156"/>
                <a:ext cx="1604850" cy="375334"/>
              </a:xfrm>
              <a:prstGeom prst="rect">
                <a:avLst/>
              </a:prstGeom>
              <a:noFill/>
            </p:spPr>
            <p:txBody>
              <a:bodyPr wrap="square" lIns="121917" tIns="60958" rIns="121917" bIns="60958" rtlCol="0">
                <a:spAutoFit/>
              </a:bodyPr>
              <a:lstStyle/>
              <a:p>
                <a:r>
                  <a:rPr lang="en-US" altLang="zh-CN" sz="1600" b="1" dirty="0">
                    <a:solidFill>
                      <a:srgbClr val="9900FF"/>
                    </a:solidFill>
                    <a:latin typeface="Times New Roman" pitchFamily="18" charset="0"/>
                    <a:cs typeface="Times New Roman" pitchFamily="18" charset="0"/>
                  </a:rPr>
                  <a:t>T </a:t>
                </a:r>
                <a14:m>
                  <m:oMath xmlns:m="http://schemas.openxmlformats.org/officeDocument/2006/math">
                    <m:r>
                      <a:rPr lang="zh-CN" altLang="en-US" sz="1600" b="1" i="1" dirty="0" smtClean="0">
                        <a:solidFill>
                          <a:srgbClr val="9900FF"/>
                        </a:solidFill>
                        <a:latin typeface="Cambria Math" panose="02040503050406030204" pitchFamily="18" charset="0"/>
                        <a:cs typeface="Times New Roman" pitchFamily="18" charset="0"/>
                      </a:rPr>
                      <m:t>≈</m:t>
                    </m:r>
                  </m:oMath>
                </a14:m>
                <a:r>
                  <a:rPr lang="zh-CN" altLang="en-US" sz="1600" b="1" dirty="0">
                    <a:solidFill>
                      <a:srgbClr val="9900FF"/>
                    </a:solidFill>
                    <a:latin typeface="Times New Roman" pitchFamily="18" charset="0"/>
                    <a:cs typeface="Times New Roman" pitchFamily="18" charset="0"/>
                  </a:rPr>
                  <a:t> </a:t>
                </a:r>
                <a:r>
                  <a:rPr lang="en-US" altLang="zh-CN" sz="1600" b="1" dirty="0">
                    <a:solidFill>
                      <a:srgbClr val="9900FF"/>
                    </a:solidFill>
                    <a:latin typeface="Times New Roman" pitchFamily="18" charset="0"/>
                    <a:cs typeface="Times New Roman" pitchFamily="18" charset="0"/>
                  </a:rPr>
                  <a:t>3000 K</a:t>
                </a:r>
                <a:endParaRPr lang="zh-CN" altLang="en-US" sz="1600" b="1" baseline="30000" dirty="0">
                  <a:solidFill>
                    <a:srgbClr val="9900FF"/>
                  </a:solidFill>
                  <a:latin typeface="Times New Roman" pitchFamily="18" charset="0"/>
                  <a:cs typeface="Times New Roman" pitchFamily="18" charset="0"/>
                </a:endParaRPr>
              </a:p>
            </p:txBody>
          </p:sp>
        </mc:Choice>
        <mc:Fallback xmlns="">
          <p:sp>
            <p:nvSpPr>
              <p:cNvPr id="9" name="TextBox 8"/>
              <p:cNvSpPr txBox="1">
                <a:spLocks noRot="1" noChangeAspect="1" noMove="1" noResize="1" noEditPoints="1" noAdjustHandles="1" noChangeArrowheads="1" noChangeShapeType="1" noTextEdit="1"/>
              </p:cNvSpPr>
              <p:nvPr/>
            </p:nvSpPr>
            <p:spPr>
              <a:xfrm>
                <a:off x="6366966" y="3747156"/>
                <a:ext cx="1604850" cy="375334"/>
              </a:xfrm>
              <a:prstGeom prst="rect">
                <a:avLst/>
              </a:prstGeom>
              <a:blipFill rotWithShape="0">
                <a:blip r:embed="rId3"/>
                <a:stretch>
                  <a:fillRect t="-1639" b="-14754"/>
                </a:stretch>
              </a:blipFill>
            </p:spPr>
            <p:txBody>
              <a:bodyPr/>
              <a:lstStyle/>
              <a:p>
                <a:r>
                  <a:rPr lang="zh-CN" altLang="en-US">
                    <a:noFill/>
                  </a:rPr>
                  <a:t> </a:t>
                </a:r>
              </a:p>
            </p:txBody>
          </p:sp>
        </mc:Fallback>
      </mc:AlternateContent>
      <p:sp>
        <p:nvSpPr>
          <p:cNvPr id="10" name="内容占位符 2"/>
          <p:cNvSpPr>
            <a:spLocks noGrp="1" noChangeArrowheads="1"/>
          </p:cNvSpPr>
          <p:nvPr>
            <p:ph sz="quarter" idx="1"/>
          </p:nvPr>
        </p:nvSpPr>
        <p:spPr>
          <a:xfrm>
            <a:off x="181900" y="864650"/>
            <a:ext cx="11811083" cy="2198329"/>
          </a:xfrm>
          <a:ln>
            <a:noFill/>
          </a:ln>
        </p:spPr>
        <p:txBody>
          <a:bodyPr lIns="121917" tIns="60958" rIns="121917" bIns="60958">
            <a:noAutofit/>
          </a:bodyPr>
          <a:lstStyle/>
          <a:p>
            <a:pPr marL="342900" indent="-342900" algn="just">
              <a:lnSpc>
                <a:spcPct val="180000"/>
              </a:lnSpc>
              <a:spcAft>
                <a:spcPts val="0"/>
              </a:spcAft>
              <a:buFont typeface="Wingdings" pitchFamily="2" charset="2"/>
              <a:buChar char="Ø"/>
            </a:pPr>
            <a:r>
              <a:rPr lang="en-US" altLang="zh-CN" sz="2200" spc="0" dirty="0">
                <a:solidFill>
                  <a:srgbClr val="1102CE"/>
                </a:solidFill>
                <a:latin typeface="Times New Roman" panose="02020603050405020304" pitchFamily="18" charset="0"/>
                <a:ea typeface="微软雅黑" pitchFamily="34" charset="-122"/>
                <a:cs typeface="Times New Roman" panose="02020603050405020304" pitchFamily="18" charset="0"/>
              </a:rPr>
              <a:t>Key issues</a:t>
            </a:r>
            <a:r>
              <a:rPr lang="en-US" altLang="zh-CN" b="0" spc="0" dirty="0">
                <a:solidFill>
                  <a:srgbClr val="1102CE"/>
                </a:solidFill>
                <a:latin typeface="Times New Roman" panose="02020603050405020304" pitchFamily="18" charset="0"/>
                <a:ea typeface="微软雅黑" pitchFamily="34" charset="-122"/>
                <a:cs typeface="Times New Roman" panose="02020603050405020304" pitchFamily="18" charset="0"/>
              </a:rPr>
              <a:t>: </a:t>
            </a:r>
            <a:r>
              <a:rPr lang="en-US" altLang="zh-CN" sz="1800" b="0" spc="0" dirty="0">
                <a:solidFill>
                  <a:schemeClr val="tx1"/>
                </a:solidFill>
                <a:latin typeface="Times New Roman" panose="02020603050405020304" pitchFamily="18" charset="0"/>
                <a:ea typeface="微软雅黑" pitchFamily="34" charset="-122"/>
                <a:cs typeface="Times New Roman" panose="02020603050405020304" pitchFamily="18" charset="0"/>
              </a:rPr>
              <a:t>(1) The injection energy increases from 80MeV to 300MeV and beam intensity increases 5 times</a:t>
            </a:r>
          </a:p>
          <a:p>
            <a:pPr marL="342900" indent="-342900" algn="just">
              <a:lnSpc>
                <a:spcPct val="180000"/>
              </a:lnSpc>
              <a:spcAft>
                <a:spcPts val="0"/>
              </a:spcAft>
            </a:pPr>
            <a:r>
              <a:rPr lang="en-US" altLang="zh-CN" sz="1800" b="0" spc="0" dirty="0">
                <a:solidFill>
                  <a:schemeClr val="tx1"/>
                </a:solidFill>
                <a:latin typeface="Times New Roman" panose="02020603050405020304" pitchFamily="18" charset="0"/>
                <a:ea typeface="微软雅黑" pitchFamily="34" charset="-122"/>
                <a:cs typeface="Times New Roman" panose="02020603050405020304" pitchFamily="18" charset="0"/>
              </a:rPr>
              <a:t>                              (2) The peak temperature of the stripping foil is too high (approaches or exceeds its melting point)</a:t>
            </a:r>
          </a:p>
          <a:p>
            <a:pPr marL="342900" indent="-342900" algn="just">
              <a:lnSpc>
                <a:spcPct val="180000"/>
              </a:lnSpc>
              <a:spcAft>
                <a:spcPts val="0"/>
              </a:spcAft>
              <a:buFont typeface="Arial" panose="020B0604020202020204" pitchFamily="34" charset="0"/>
              <a:buNone/>
            </a:pPr>
            <a:r>
              <a:rPr lang="en-US" altLang="zh-CN" sz="1800" b="0" spc="0" dirty="0">
                <a:solidFill>
                  <a:schemeClr val="tx1"/>
                </a:solidFill>
                <a:latin typeface="Times New Roman" panose="02020603050405020304" pitchFamily="18" charset="0"/>
                <a:ea typeface="微软雅黑" pitchFamily="34" charset="-122"/>
                <a:cs typeface="Times New Roman" panose="02020603050405020304" pitchFamily="18" charset="0"/>
              </a:rPr>
              <a:t>                              (3) The beam dynamics is greatly affected by the edge focusing effect of horizontal chicane bump</a:t>
            </a:r>
          </a:p>
          <a:p>
            <a:pPr marL="342900" indent="-342900" algn="just">
              <a:lnSpc>
                <a:spcPct val="180000"/>
              </a:lnSpc>
              <a:spcAft>
                <a:spcPts val="0"/>
              </a:spcAft>
            </a:pPr>
            <a:r>
              <a:rPr lang="en-US" altLang="zh-CN" sz="1800" b="0" spc="0" dirty="0">
                <a:solidFill>
                  <a:schemeClr val="tx1"/>
                </a:solidFill>
                <a:latin typeface="Times New Roman" panose="02020603050405020304" pitchFamily="18" charset="0"/>
                <a:ea typeface="微软雅黑" pitchFamily="34" charset="-122"/>
                <a:cs typeface="Times New Roman" panose="02020603050405020304" pitchFamily="18" charset="0"/>
              </a:rPr>
              <a:t>                              (4) The single fixed painting method may not be suitable for the future operational scenarios </a:t>
            </a:r>
          </a:p>
        </p:txBody>
      </p:sp>
      <p:pic>
        <p:nvPicPr>
          <p:cNvPr id="2" name="图片 1"/>
          <p:cNvPicPr>
            <a:picLocks noChangeAspect="1"/>
          </p:cNvPicPr>
          <p:nvPr/>
        </p:nvPicPr>
        <p:blipFill>
          <a:blip r:embed="rId4"/>
          <a:stretch>
            <a:fillRect/>
          </a:stretch>
        </p:blipFill>
        <p:spPr>
          <a:xfrm>
            <a:off x="55487" y="3619979"/>
            <a:ext cx="4381706" cy="2696046"/>
          </a:xfrm>
          <a:prstGeom prst="rect">
            <a:avLst/>
          </a:prstGeom>
        </p:spPr>
      </p:pic>
      <p:pic>
        <p:nvPicPr>
          <p:cNvPr id="7" name="图片 6"/>
          <p:cNvPicPr>
            <a:picLocks noChangeAspect="1"/>
          </p:cNvPicPr>
          <p:nvPr/>
        </p:nvPicPr>
        <p:blipFill>
          <a:blip r:embed="rId5" cstate="print"/>
          <a:stretch>
            <a:fillRect/>
          </a:stretch>
        </p:blipFill>
        <p:spPr>
          <a:xfrm>
            <a:off x="8871859" y="3062979"/>
            <a:ext cx="3121124" cy="2024247"/>
          </a:xfrm>
          <a:prstGeom prst="rect">
            <a:avLst/>
          </a:prstGeom>
        </p:spPr>
      </p:pic>
      <p:pic>
        <p:nvPicPr>
          <p:cNvPr id="11" name="图片 10" descr="边缘聚焦效应对全环轨道影响-n.png"/>
          <p:cNvPicPr/>
          <p:nvPr/>
        </p:nvPicPr>
        <p:blipFill>
          <a:blip r:embed="rId6" cstate="print"/>
          <a:stretch>
            <a:fillRect/>
          </a:stretch>
        </p:blipFill>
        <p:spPr>
          <a:xfrm>
            <a:off x="8761721" y="5091359"/>
            <a:ext cx="3247505" cy="1766641"/>
          </a:xfrm>
          <a:prstGeom prst="rect">
            <a:avLst/>
          </a:prstGeom>
        </p:spPr>
      </p:pic>
    </p:spTree>
    <p:extLst>
      <p:ext uri="{BB962C8B-B14F-4D97-AF65-F5344CB8AC3E}">
        <p14:creationId xmlns:p14="http://schemas.microsoft.com/office/powerpoint/2010/main" val="285429745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CE1E2F5C-D5D4-41EC-9D30-D76B6F2E1DB7}"/>
              </a:ext>
            </a:extLst>
          </p:cNvPr>
          <p:cNvSpPr>
            <a:spLocks noGrp="1"/>
          </p:cNvSpPr>
          <p:nvPr>
            <p:ph type="title"/>
          </p:nvPr>
        </p:nvSpPr>
        <p:spPr>
          <a:xfrm>
            <a:off x="784860" y="199785"/>
            <a:ext cx="8451348" cy="649501"/>
          </a:xfrm>
        </p:spPr>
        <p:txBody>
          <a:bodyPr>
            <a:normAutofit/>
          </a:bodyPr>
          <a:lstStyle/>
          <a:p>
            <a:r>
              <a:rPr lang="en-US" altLang="zh-CN" sz="2800" dirty="0"/>
              <a:t>New painting injection method</a:t>
            </a:r>
            <a:endParaRPr lang="zh-CN" altLang="en-US" sz="2800" dirty="0"/>
          </a:p>
        </p:txBody>
      </p:sp>
      <p:pic>
        <p:nvPicPr>
          <p:cNvPr id="5" name="Picture 2"/>
          <p:cNvPicPr>
            <a:picLocks noChangeAspect="1" noChangeArrowheads="1"/>
          </p:cNvPicPr>
          <p:nvPr/>
        </p:nvPicPr>
        <p:blipFill>
          <a:blip r:embed="rId2"/>
          <a:srcRect/>
          <a:stretch>
            <a:fillRect/>
          </a:stretch>
        </p:blipFill>
        <p:spPr bwMode="auto">
          <a:xfrm>
            <a:off x="212507" y="1124305"/>
            <a:ext cx="5707310" cy="1875890"/>
          </a:xfrm>
          <a:prstGeom prst="rect">
            <a:avLst/>
          </a:prstGeom>
          <a:noFill/>
          <a:ln w="9525">
            <a:noFill/>
            <a:miter lim="800000"/>
            <a:headEnd/>
            <a:tailEnd/>
          </a:ln>
          <a:effectLst/>
        </p:spPr>
      </p:pic>
      <p:sp>
        <p:nvSpPr>
          <p:cNvPr id="11" name="内容占位符 2"/>
          <p:cNvSpPr txBox="1">
            <a:spLocks noChangeArrowheads="1"/>
          </p:cNvSpPr>
          <p:nvPr/>
        </p:nvSpPr>
        <p:spPr>
          <a:xfrm>
            <a:off x="6008915" y="1005105"/>
            <a:ext cx="5983976" cy="1927226"/>
          </a:xfrm>
          <a:prstGeom prst="rect">
            <a:avLst/>
          </a:prstGeom>
        </p:spPr>
        <p:txBody>
          <a:bodyPr lIns="121917" tIns="60959" rIns="121917" bIns="60959"/>
          <a:lstStyle/>
          <a:p>
            <a:pPr marL="457178" indent="-457178" algn="just">
              <a:lnSpc>
                <a:spcPct val="140000"/>
              </a:lnSpc>
              <a:buSzPct val="70000"/>
              <a:buFont typeface="Wingdings" panose="05000000000000000000" pitchFamily="2" charset="2"/>
              <a:buChar char="u"/>
            </a:pPr>
            <a:r>
              <a:rPr lang="en-US" altLang="zh-CN" b="1" u="sng" dirty="0">
                <a:solidFill>
                  <a:srgbClr val="C00000"/>
                </a:solidFill>
                <a:latin typeface="Times New Roman" panose="02020603050405020304" pitchFamily="18" charset="0"/>
                <a:cs typeface="Times New Roman" panose="02020603050405020304" pitchFamily="18" charset="0"/>
              </a:rPr>
              <a:t>Idea</a:t>
            </a:r>
            <a:r>
              <a:rPr lang="en-US" altLang="zh-CN" b="1" kern="0"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dirty="0">
                <a:latin typeface="Times New Roman" panose="02020603050405020304" pitchFamily="18" charset="0"/>
                <a:cs typeface="Times New Roman" panose="02020603050405020304" pitchFamily="18" charset="0"/>
              </a:rPr>
              <a:t>chicane bump and horizontal painting bump are combined into one bump which make the chicane bump "move“. The horizontal painting is performed by using the position and angle scanning at the same time </a:t>
            </a:r>
            <a:endParaRPr lang="zh-CN" altLang="en-US" b="1" u="sng" kern="0"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endParaRPr>
          </a:p>
        </p:txBody>
      </p:sp>
      <p:pic>
        <p:nvPicPr>
          <p:cNvPr id="10" name="图片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3522312"/>
            <a:ext cx="5669280" cy="3335688"/>
          </a:xfrm>
          <a:prstGeom prst="rect">
            <a:avLst/>
          </a:prstGeom>
        </p:spPr>
      </p:pic>
      <p:sp>
        <p:nvSpPr>
          <p:cNvPr id="7" name="内容占位符 2"/>
          <p:cNvSpPr txBox="1"/>
          <p:nvPr/>
        </p:nvSpPr>
        <p:spPr bwMode="auto">
          <a:xfrm>
            <a:off x="6008916" y="3681699"/>
            <a:ext cx="6092066" cy="3117023"/>
          </a:xfrm>
          <a:prstGeom prst="rect">
            <a:avLst/>
          </a:prstGeom>
          <a:noFill/>
          <a:ln w="9525">
            <a:noFill/>
            <a:miter lim="800000"/>
          </a:ln>
        </p:spPr>
        <p:txBody>
          <a:bodyPr vert="horz" wrap="square" lIns="121917" tIns="60959" rIns="121917" bIns="60959" numCol="1" anchor="t" anchorCtr="0" compatLnSpc="1">
            <a:noAutofit/>
          </a:bodyPr>
          <a:lstStyle/>
          <a:p>
            <a:pPr marL="360000" indent="-285750" algn="just" eaLnBrk="0" hangingPunct="0">
              <a:lnSpc>
                <a:spcPct val="125000"/>
              </a:lnSpc>
              <a:spcAft>
                <a:spcPts val="1200"/>
              </a:spcAft>
              <a:buClr>
                <a:srgbClr val="C00000"/>
              </a:buClr>
              <a:buSzPct val="100000"/>
              <a:buFont typeface="Wingdings" panose="05000000000000000000" pitchFamily="2" charset="2"/>
              <a:buChar char="ü"/>
              <a:defRPr/>
            </a:pPr>
            <a:r>
              <a:rPr lang="en-US" altLang="zh-CN" sz="1700" dirty="0">
                <a:latin typeface="Times New Roman" pitchFamily="18" charset="0"/>
                <a:ea typeface="微软雅黑" panose="020B0503020204020204" pitchFamily="34" charset="-122"/>
                <a:cs typeface="Times New Roman" pitchFamily="18" charset="0"/>
              </a:rPr>
              <a:t>Foil peak temperature can be greatly reduced </a:t>
            </a:r>
          </a:p>
          <a:p>
            <a:pPr marL="360000" indent="-285750" algn="just" eaLnBrk="0" hangingPunct="0">
              <a:lnSpc>
                <a:spcPct val="125000"/>
              </a:lnSpc>
              <a:spcAft>
                <a:spcPts val="1200"/>
              </a:spcAft>
              <a:buClr>
                <a:srgbClr val="C00000"/>
              </a:buClr>
              <a:buSzPct val="100000"/>
              <a:buFont typeface="Wingdings" panose="05000000000000000000" pitchFamily="2" charset="2"/>
              <a:buChar char="ü"/>
              <a:defRPr/>
            </a:pPr>
            <a:r>
              <a:rPr lang="en-US" altLang="zh-CN" sz="1700" dirty="0">
                <a:latin typeface="Times New Roman" pitchFamily="18" charset="0"/>
                <a:ea typeface="微软雅黑" panose="020B0503020204020204" pitchFamily="34" charset="-122"/>
                <a:cs typeface="Times New Roman" pitchFamily="18" charset="0"/>
              </a:rPr>
              <a:t>Both correlated and anti-correlated painting can be performed</a:t>
            </a:r>
          </a:p>
          <a:p>
            <a:pPr marL="360000" indent="-285750" algn="just" eaLnBrk="0" hangingPunct="0">
              <a:lnSpc>
                <a:spcPct val="125000"/>
              </a:lnSpc>
              <a:spcAft>
                <a:spcPts val="1200"/>
              </a:spcAft>
              <a:buClr>
                <a:srgbClr val="C00000"/>
              </a:buClr>
              <a:buSzPct val="100000"/>
              <a:buFont typeface="Wingdings" panose="05000000000000000000" pitchFamily="2" charset="2"/>
              <a:buChar char="ü"/>
              <a:defRPr/>
            </a:pPr>
            <a:r>
              <a:rPr lang="en-US" altLang="zh-CN" sz="1700" dirty="0">
                <a:latin typeface="Times New Roman" pitchFamily="18" charset="0"/>
                <a:ea typeface="微软雅黑" panose="020B0503020204020204" pitchFamily="34" charset="-122"/>
                <a:cs typeface="Times New Roman" pitchFamily="18" charset="0"/>
              </a:rPr>
              <a:t>The edge focusing effect of bump magnets is greatly reduced</a:t>
            </a:r>
          </a:p>
          <a:p>
            <a:pPr marL="360000" indent="-285750" algn="just" eaLnBrk="0" hangingPunct="0">
              <a:lnSpc>
                <a:spcPct val="125000"/>
              </a:lnSpc>
              <a:spcAft>
                <a:spcPts val="1200"/>
              </a:spcAft>
              <a:buClr>
                <a:srgbClr val="C00000"/>
              </a:buClr>
              <a:buSzPct val="100000"/>
              <a:buFont typeface="Wingdings" panose="05000000000000000000" pitchFamily="2" charset="2"/>
              <a:buChar char="ü"/>
              <a:defRPr/>
            </a:pPr>
            <a:r>
              <a:rPr lang="en-US" altLang="zh-CN" sz="1700" dirty="0">
                <a:latin typeface="Times New Roman" pitchFamily="18" charset="0"/>
                <a:ea typeface="微软雅黑" panose="020B0503020204020204" pitchFamily="34" charset="-122"/>
                <a:cs typeface="Times New Roman" pitchFamily="18" charset="0"/>
              </a:rPr>
              <a:t>The difficulty of large aperture near the injection point required by angular scanning is solved </a:t>
            </a:r>
          </a:p>
          <a:p>
            <a:pPr marL="360000" indent="-285750" algn="just" eaLnBrk="0" hangingPunct="0">
              <a:lnSpc>
                <a:spcPct val="125000"/>
              </a:lnSpc>
              <a:spcAft>
                <a:spcPts val="1200"/>
              </a:spcAft>
              <a:buClr>
                <a:srgbClr val="C00000"/>
              </a:buClr>
              <a:buSzPct val="100000"/>
              <a:buFont typeface="Wingdings" panose="05000000000000000000" pitchFamily="2" charset="2"/>
              <a:buChar char="ü"/>
              <a:defRPr/>
            </a:pPr>
            <a:r>
              <a:rPr lang="en-US" altLang="zh-CN" sz="1700" dirty="0">
                <a:latin typeface="Times New Roman" pitchFamily="18" charset="0"/>
                <a:ea typeface="微软雅黑" panose="020B0503020204020204" pitchFamily="34" charset="-122"/>
                <a:cs typeface="Times New Roman" pitchFamily="18" charset="0"/>
              </a:rPr>
              <a:t>It saves a set of bump magnets and is easier to optimize the layout of the injection system</a:t>
            </a:r>
          </a:p>
        </p:txBody>
      </p:sp>
      <p:sp>
        <p:nvSpPr>
          <p:cNvPr id="8" name="内容占位符 2"/>
          <p:cNvSpPr txBox="1">
            <a:spLocks noChangeArrowheads="1"/>
          </p:cNvSpPr>
          <p:nvPr/>
        </p:nvSpPr>
        <p:spPr>
          <a:xfrm>
            <a:off x="6008915" y="3169971"/>
            <a:ext cx="3162651" cy="511728"/>
          </a:xfrm>
          <a:prstGeom prst="rect">
            <a:avLst/>
          </a:prstGeom>
        </p:spPr>
        <p:txBody>
          <a:bodyPr lIns="121917" tIns="60959" rIns="121917" bIns="60959"/>
          <a:lstStyle/>
          <a:p>
            <a:pPr marL="457178" indent="-457178" algn="just">
              <a:lnSpc>
                <a:spcPct val="140000"/>
              </a:lnSpc>
              <a:buSzPct val="70000"/>
              <a:buFont typeface="Wingdings" panose="05000000000000000000" pitchFamily="2" charset="2"/>
              <a:buChar char="u"/>
            </a:pPr>
            <a:r>
              <a:rPr lang="en-US" altLang="zh-CN" sz="1867" b="1" u="sng" kern="0"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Advantages:</a:t>
            </a:r>
            <a:endParaRPr lang="zh-CN" altLang="en-US" sz="1867" b="1" u="sng" kern="0"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2" name="灯片编号占位符 3">
            <a:extLst>
              <a:ext uri="{FF2B5EF4-FFF2-40B4-BE49-F238E27FC236}">
                <a16:creationId xmlns="" xmlns:a16="http://schemas.microsoft.com/office/drawing/2014/main" id="{179BBB18-20A0-362F-3BDA-881B11F5AECF}"/>
              </a:ext>
            </a:extLst>
          </p:cNvPr>
          <p:cNvSpPr txBox="1">
            <a:spLocks/>
          </p:cNvSpPr>
          <p:nvPr/>
        </p:nvSpPr>
        <p:spPr>
          <a:xfrm>
            <a:off x="11819956" y="6463674"/>
            <a:ext cx="372044" cy="316800"/>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defRPr/>
            </a:pPr>
            <a:r>
              <a:rPr lang="en-US" altLang="zh-CN" sz="1200" dirty="0" smtClean="0">
                <a:solidFill>
                  <a:prstClr val="black">
                    <a:tint val="75000"/>
                  </a:prstClr>
                </a:solidFill>
                <a:latin typeface="等线"/>
                <a:ea typeface="等线" panose="02010600030101010101" pitchFamily="2" charset="-122"/>
              </a:rPr>
              <a:t>27</a:t>
            </a:r>
            <a:endParaRPr lang="zh-CN" altLang="en-US" sz="1200" dirty="0">
              <a:solidFill>
                <a:prstClr val="black">
                  <a:tint val="75000"/>
                </a:prstClr>
              </a:solidFill>
              <a:latin typeface="等线"/>
              <a:ea typeface="等线" panose="02010600030101010101" pitchFamily="2" charset="-122"/>
            </a:endParaRPr>
          </a:p>
        </p:txBody>
      </p:sp>
    </p:spTree>
    <p:extLst>
      <p:ext uri="{BB962C8B-B14F-4D97-AF65-F5344CB8AC3E}">
        <p14:creationId xmlns:p14="http://schemas.microsoft.com/office/powerpoint/2010/main" val="9236321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1">
            <a:extLst>
              <a:ext uri="{FF2B5EF4-FFF2-40B4-BE49-F238E27FC236}">
                <a16:creationId xmlns="" xmlns:a16="http://schemas.microsoft.com/office/drawing/2014/main" id="{CE1E2F5C-D5D4-41EC-9D30-D76B6F2E1DB7}"/>
              </a:ext>
            </a:extLst>
          </p:cNvPr>
          <p:cNvSpPr>
            <a:spLocks noGrp="1"/>
          </p:cNvSpPr>
          <p:nvPr>
            <p:ph type="title"/>
          </p:nvPr>
        </p:nvSpPr>
        <p:spPr>
          <a:xfrm>
            <a:off x="792479" y="245428"/>
            <a:ext cx="10372421" cy="511185"/>
          </a:xfrm>
        </p:spPr>
        <p:txBody>
          <a:bodyPr>
            <a:noAutofit/>
          </a:bodyPr>
          <a:lstStyle/>
          <a:p>
            <a:r>
              <a:rPr lang="en-US" altLang="zh-CN" sz="2800" dirty="0"/>
              <a:t>Upgrade of the injection system</a:t>
            </a:r>
            <a:endParaRPr lang="zh-CN" altLang="en-US" sz="2800" dirty="0"/>
          </a:p>
        </p:txBody>
      </p:sp>
      <p:pic>
        <p:nvPicPr>
          <p:cNvPr id="8" name="图片 7">
            <a:extLst>
              <a:ext uri="{FF2B5EF4-FFF2-40B4-BE49-F238E27FC236}">
                <a16:creationId xmlns="" xmlns:a16="http://schemas.microsoft.com/office/drawing/2014/main" id="{7B7FBF27-70F2-46BC-9511-D6042E46164B}"/>
              </a:ext>
            </a:extLst>
          </p:cNvPr>
          <p:cNvPicPr>
            <a:picLocks noChangeAspect="1"/>
          </p:cNvPicPr>
          <p:nvPr/>
        </p:nvPicPr>
        <p:blipFill>
          <a:blip r:embed="rId7"/>
          <a:stretch>
            <a:fillRect/>
          </a:stretch>
        </p:blipFill>
        <p:spPr>
          <a:xfrm>
            <a:off x="269754" y="921769"/>
            <a:ext cx="4530846" cy="2956951"/>
          </a:xfrm>
          <a:prstGeom prst="rect">
            <a:avLst/>
          </a:prstGeom>
        </p:spPr>
      </p:pic>
      <p:pic>
        <p:nvPicPr>
          <p:cNvPr id="9" name="图片 8">
            <a:extLst>
              <a:ext uri="{FF2B5EF4-FFF2-40B4-BE49-F238E27FC236}">
                <a16:creationId xmlns="" xmlns:a16="http://schemas.microsoft.com/office/drawing/2014/main" id="{1A37BCEC-8CDB-434F-9A9B-AD39EB2DF5AC}"/>
              </a:ext>
            </a:extLst>
          </p:cNvPr>
          <p:cNvPicPr>
            <a:picLocks noChangeAspect="1"/>
          </p:cNvPicPr>
          <p:nvPr/>
        </p:nvPicPr>
        <p:blipFill>
          <a:blip r:embed="rId8"/>
          <a:stretch>
            <a:fillRect/>
          </a:stretch>
        </p:blipFill>
        <p:spPr>
          <a:xfrm>
            <a:off x="5829300" y="1113422"/>
            <a:ext cx="6362700" cy="2731252"/>
          </a:xfrm>
          <a:prstGeom prst="rect">
            <a:avLst/>
          </a:prstGeom>
        </p:spPr>
      </p:pic>
      <p:pic>
        <p:nvPicPr>
          <p:cNvPr id="7" name="Picture 3"/>
          <p:cNvPicPr>
            <a:picLocks noChangeAspect="1" noChangeArrowheads="1"/>
          </p:cNvPicPr>
          <p:nvPr>
            <p:custDataLst>
              <p:tags r:id="rId1"/>
            </p:custDataLst>
          </p:nvPr>
        </p:nvPicPr>
        <p:blipFill>
          <a:blip r:embed="rId9" cstate="print"/>
          <a:srcRect/>
          <a:stretch>
            <a:fillRect/>
          </a:stretch>
        </p:blipFill>
        <p:spPr bwMode="auto">
          <a:xfrm>
            <a:off x="354021" y="3927496"/>
            <a:ext cx="3600760" cy="2368317"/>
          </a:xfrm>
          <a:prstGeom prst="rect">
            <a:avLst/>
          </a:prstGeom>
          <a:noFill/>
          <a:extLst>
            <a:ext uri="{909E8E84-426E-40DD-AFC4-6F175D3DCCD1}">
              <a14:hiddenFill xmlns:a14="http://schemas.microsoft.com/office/drawing/2010/main">
                <a:solidFill>
                  <a:srgbClr val="FFFFFF"/>
                </a:solidFill>
              </a14:hiddenFill>
            </a:ext>
          </a:extLst>
        </p:spPr>
      </p:pic>
      <p:sp>
        <p:nvSpPr>
          <p:cNvPr id="10" name="矩形 9"/>
          <p:cNvSpPr/>
          <p:nvPr>
            <p:custDataLst>
              <p:tags r:id="rId2"/>
            </p:custDataLst>
          </p:nvPr>
        </p:nvSpPr>
        <p:spPr>
          <a:xfrm>
            <a:off x="814481" y="6387457"/>
            <a:ext cx="2490785" cy="428818"/>
          </a:xfrm>
          <a:prstGeom prst="rect">
            <a:avLst/>
          </a:prstGeom>
          <a:gradFill>
            <a:gsLst>
              <a:gs pos="0">
                <a:schemeClr val="accent1">
                  <a:lumMod val="60000"/>
                  <a:lumOff val="40000"/>
                  <a:alpha val="100000"/>
                </a:schemeClr>
              </a:gs>
              <a:gs pos="74000">
                <a:schemeClr val="accent1">
                  <a:alpha val="100000"/>
                </a:schemeClr>
              </a:gs>
              <a:gs pos="83000">
                <a:schemeClr val="accent1">
                  <a:alpha val="100000"/>
                </a:schemeClr>
              </a:gs>
              <a:gs pos="100000">
                <a:schemeClr val="accent1">
                  <a:alpha val="100000"/>
                </a:schemeClr>
              </a:gs>
            </a:gsLst>
            <a:lin ang="18900000" scaled="0"/>
          </a:gradFill>
          <a:ln>
            <a:noFill/>
          </a:ln>
        </p:spPr>
        <p:style>
          <a:lnRef idx="2">
            <a:schemeClr val="accent1">
              <a:lumMod val="75000"/>
            </a:schemeClr>
          </a:lnRef>
          <a:fillRef idx="1">
            <a:schemeClr val="accent1"/>
          </a:fillRef>
          <a:effectRef idx="0">
            <a:srgbClr val="FFFFFF"/>
          </a:effectRef>
          <a:fontRef idx="minor">
            <a:schemeClr val="lt1"/>
          </a:fontRef>
        </p:style>
        <p:txBody>
          <a:bodyPr lIns="144000" rtlCol="0" anchor="ctr"/>
          <a:lstStyle/>
          <a:p>
            <a:pPr algn="ctr"/>
            <a:r>
              <a:rPr lang="en-US" altLang="zh-CN" sz="2400" b="1" spc="100" dirty="0">
                <a:solidFill>
                  <a:srgbClr val="FFFFFF"/>
                </a:solidFill>
                <a:latin typeface="Calibri" panose="020F0502020204030204"/>
                <a:ea typeface="宋体" panose="02010600030101010101" pitchFamily="2" charset="-122"/>
              </a:rPr>
              <a:t>CSNS Injection</a:t>
            </a:r>
            <a:endParaRPr lang="zh-CN" altLang="en-US" sz="2400" b="1" spc="100" dirty="0">
              <a:solidFill>
                <a:srgbClr val="FFFFFF"/>
              </a:solidFill>
              <a:latin typeface="Calibri" panose="020F0502020204030204"/>
              <a:ea typeface="宋体" panose="02010600030101010101" pitchFamily="2" charset="-122"/>
            </a:endParaRPr>
          </a:p>
        </p:txBody>
      </p:sp>
      <p:sp>
        <p:nvSpPr>
          <p:cNvPr id="11" name="矩形 10"/>
          <p:cNvSpPr/>
          <p:nvPr>
            <p:custDataLst>
              <p:tags r:id="rId3"/>
            </p:custDataLst>
          </p:nvPr>
        </p:nvSpPr>
        <p:spPr>
          <a:xfrm>
            <a:off x="5071825" y="6387457"/>
            <a:ext cx="2490785" cy="428818"/>
          </a:xfrm>
          <a:prstGeom prst="rect">
            <a:avLst/>
          </a:prstGeom>
          <a:gradFill>
            <a:gsLst>
              <a:gs pos="0">
                <a:schemeClr val="accent2">
                  <a:lumMod val="60000"/>
                  <a:lumOff val="40000"/>
                  <a:alpha val="100000"/>
                </a:schemeClr>
              </a:gs>
              <a:gs pos="74000">
                <a:schemeClr val="accent2">
                  <a:alpha val="100000"/>
                </a:schemeClr>
              </a:gs>
              <a:gs pos="83000">
                <a:schemeClr val="accent2">
                  <a:alpha val="100000"/>
                </a:schemeClr>
              </a:gs>
              <a:gs pos="100000">
                <a:schemeClr val="accent2">
                  <a:alpha val="100000"/>
                </a:schemeClr>
              </a:gs>
            </a:gsLst>
            <a:lin ang="18900000" scaled="0"/>
          </a:gradFill>
          <a:ln>
            <a:noFill/>
          </a:ln>
        </p:spPr>
        <p:style>
          <a:lnRef idx="2">
            <a:schemeClr val="accent1">
              <a:lumMod val="75000"/>
            </a:schemeClr>
          </a:lnRef>
          <a:fillRef idx="1">
            <a:schemeClr val="accent1"/>
          </a:fillRef>
          <a:effectRef idx="0">
            <a:srgbClr val="FFFFFF"/>
          </a:effectRef>
          <a:fontRef idx="minor">
            <a:schemeClr val="lt1"/>
          </a:fontRef>
        </p:style>
        <p:txBody>
          <a:bodyPr lIns="144000" rtlCol="0" anchor="ctr"/>
          <a:lstStyle/>
          <a:p>
            <a:pPr algn="ctr"/>
            <a:r>
              <a:rPr lang="en-US" altLang="zh-CN" sz="2400" b="1" spc="100" dirty="0">
                <a:solidFill>
                  <a:srgbClr val="FFFFFF"/>
                </a:solidFill>
                <a:latin typeface="Calibri" panose="020F0502020204030204"/>
                <a:ea typeface="宋体" panose="02010600030101010101" pitchFamily="2" charset="-122"/>
              </a:rPr>
              <a:t>Dismantling</a:t>
            </a:r>
            <a:endParaRPr lang="zh-CN" altLang="en-US" sz="2400" b="1" spc="100" dirty="0">
              <a:solidFill>
                <a:srgbClr val="FFFFFF"/>
              </a:solidFill>
              <a:latin typeface="Calibri" panose="020F0502020204030204"/>
              <a:ea typeface="宋体" panose="02010600030101010101" pitchFamily="2" charset="-122"/>
            </a:endParaRPr>
          </a:p>
        </p:txBody>
      </p:sp>
      <p:sp>
        <p:nvSpPr>
          <p:cNvPr id="12" name="矩形 11"/>
          <p:cNvSpPr/>
          <p:nvPr>
            <p:custDataLst>
              <p:tags r:id="rId4"/>
            </p:custDataLst>
          </p:nvPr>
        </p:nvSpPr>
        <p:spPr>
          <a:xfrm>
            <a:off x="8526005" y="6387457"/>
            <a:ext cx="3359144" cy="428819"/>
          </a:xfrm>
          <a:prstGeom prst="rect">
            <a:avLst/>
          </a:prstGeom>
          <a:gradFill>
            <a:gsLst>
              <a:gs pos="0">
                <a:schemeClr val="accent1">
                  <a:lumMod val="60000"/>
                  <a:lumOff val="40000"/>
                  <a:alpha val="100000"/>
                </a:schemeClr>
              </a:gs>
              <a:gs pos="74000">
                <a:schemeClr val="accent1">
                  <a:alpha val="100000"/>
                </a:schemeClr>
              </a:gs>
              <a:gs pos="83000">
                <a:schemeClr val="accent1">
                  <a:alpha val="100000"/>
                </a:schemeClr>
              </a:gs>
              <a:gs pos="100000">
                <a:schemeClr val="accent1">
                  <a:alpha val="100000"/>
                </a:schemeClr>
              </a:gs>
            </a:gsLst>
            <a:lin ang="18900000" scaled="0"/>
          </a:gradFill>
          <a:ln>
            <a:noFill/>
          </a:ln>
        </p:spPr>
        <p:style>
          <a:lnRef idx="2">
            <a:schemeClr val="accent1">
              <a:lumMod val="75000"/>
            </a:schemeClr>
          </a:lnRef>
          <a:fillRef idx="1">
            <a:schemeClr val="accent1"/>
          </a:fillRef>
          <a:effectRef idx="0">
            <a:srgbClr val="FFFFFF"/>
          </a:effectRef>
          <a:fontRef idx="minor">
            <a:schemeClr val="lt1"/>
          </a:fontRef>
        </p:style>
        <p:txBody>
          <a:bodyPr lIns="144000" rtlCol="0" anchor="ctr"/>
          <a:lstStyle/>
          <a:p>
            <a:pPr algn="ctr"/>
            <a:r>
              <a:rPr lang="en-US" altLang="zh-CN" sz="2400" b="1" spc="100" dirty="0">
                <a:solidFill>
                  <a:srgbClr val="FFFFFF"/>
                </a:solidFill>
                <a:latin typeface="Calibri" panose="020F0502020204030204"/>
                <a:ea typeface="宋体" panose="02010600030101010101" pitchFamily="2" charset="-122"/>
              </a:rPr>
              <a:t>CSNS-II Injection</a:t>
            </a:r>
          </a:p>
        </p:txBody>
      </p:sp>
      <p:pic>
        <p:nvPicPr>
          <p:cNvPr id="13" name="图片 12"/>
          <p:cNvPicPr>
            <a:picLocks noChangeAspect="1"/>
          </p:cNvPicPr>
          <p:nvPr/>
        </p:nvPicPr>
        <p:blipFill>
          <a:blip r:embed="rId10" cstate="print"/>
          <a:stretch>
            <a:fillRect/>
          </a:stretch>
        </p:blipFill>
        <p:spPr>
          <a:xfrm>
            <a:off x="4480279" y="3906957"/>
            <a:ext cx="3475001" cy="2388856"/>
          </a:xfrm>
          <a:prstGeom prst="rect">
            <a:avLst/>
          </a:prstGeom>
        </p:spPr>
      </p:pic>
      <p:pic>
        <p:nvPicPr>
          <p:cNvPr id="14" name="图片 13" descr="C:/Users/ad/Desktop/新建文件夹/图片4.png图片4"/>
          <p:cNvPicPr>
            <a:picLocks noChangeAspect="1"/>
          </p:cNvPicPr>
          <p:nvPr/>
        </p:nvPicPr>
        <p:blipFill>
          <a:blip r:embed="rId11"/>
          <a:srcRect l="13453" r="13453"/>
          <a:stretch>
            <a:fillRect/>
          </a:stretch>
        </p:blipFill>
        <p:spPr>
          <a:xfrm>
            <a:off x="8591200" y="3895578"/>
            <a:ext cx="3228755" cy="2411614"/>
          </a:xfrm>
          <a:prstGeom prst="roundRect">
            <a:avLst>
              <a:gd name="adj" fmla="val 4263"/>
            </a:avLst>
          </a:prstGeom>
        </p:spPr>
      </p:pic>
      <p:sp>
        <p:nvSpPr>
          <p:cNvPr id="15" name="矩形 14"/>
          <p:cNvSpPr/>
          <p:nvPr>
            <p:custDataLst>
              <p:tags r:id="rId5"/>
            </p:custDataLst>
          </p:nvPr>
        </p:nvSpPr>
        <p:spPr>
          <a:xfrm>
            <a:off x="3887899" y="980053"/>
            <a:ext cx="3527700" cy="428818"/>
          </a:xfrm>
          <a:prstGeom prst="rect">
            <a:avLst/>
          </a:prstGeom>
          <a:gradFill>
            <a:gsLst>
              <a:gs pos="0">
                <a:schemeClr val="accent1">
                  <a:lumMod val="60000"/>
                  <a:lumOff val="40000"/>
                  <a:alpha val="100000"/>
                </a:schemeClr>
              </a:gs>
              <a:gs pos="74000">
                <a:schemeClr val="accent1">
                  <a:alpha val="100000"/>
                </a:schemeClr>
              </a:gs>
              <a:gs pos="83000">
                <a:schemeClr val="accent1">
                  <a:alpha val="100000"/>
                </a:schemeClr>
              </a:gs>
              <a:gs pos="100000">
                <a:schemeClr val="accent1">
                  <a:alpha val="100000"/>
                </a:schemeClr>
              </a:gs>
            </a:gsLst>
            <a:lin ang="18900000" scaled="0"/>
          </a:gradFill>
          <a:ln>
            <a:noFill/>
          </a:ln>
        </p:spPr>
        <p:style>
          <a:lnRef idx="2">
            <a:schemeClr val="accent1">
              <a:lumMod val="75000"/>
            </a:schemeClr>
          </a:lnRef>
          <a:fillRef idx="1">
            <a:schemeClr val="accent1"/>
          </a:fillRef>
          <a:effectRef idx="0">
            <a:srgbClr val="FFFFFF"/>
          </a:effectRef>
          <a:fontRef idx="minor">
            <a:schemeClr val="lt1"/>
          </a:fontRef>
        </p:style>
        <p:txBody>
          <a:bodyPr lIns="144000" rtlCol="0" anchor="ctr"/>
          <a:lstStyle/>
          <a:p>
            <a:pPr algn="ctr"/>
            <a:r>
              <a:rPr lang="en-US" altLang="zh-CN" sz="2400" b="1" spc="100" dirty="0">
                <a:solidFill>
                  <a:srgbClr val="FFFFFF"/>
                </a:solidFill>
                <a:latin typeface="Calibri" panose="020F0502020204030204"/>
                <a:ea typeface="宋体" panose="02010600030101010101" pitchFamily="2" charset="-122"/>
              </a:rPr>
              <a:t>Jun. 20-</a:t>
            </a:r>
            <a:r>
              <a:rPr lang="zh-CN" altLang="en-US" sz="2400" b="1" spc="100" dirty="0">
                <a:solidFill>
                  <a:srgbClr val="FFFFFF"/>
                </a:solidFill>
                <a:latin typeface="Calibri" panose="020F0502020204030204"/>
                <a:ea typeface="宋体" panose="02010600030101010101" pitchFamily="2" charset="-122"/>
              </a:rPr>
              <a:t> </a:t>
            </a:r>
            <a:r>
              <a:rPr lang="en-US" altLang="zh-CN" sz="2400" b="1" spc="100" dirty="0">
                <a:solidFill>
                  <a:srgbClr val="FFFFFF"/>
                </a:solidFill>
                <a:latin typeface="Calibri" panose="020F0502020204030204"/>
                <a:ea typeface="宋体" panose="02010600030101010101" pitchFamily="2" charset="-122"/>
              </a:rPr>
              <a:t>Aug.3</a:t>
            </a:r>
            <a:r>
              <a:rPr lang="zh-CN" altLang="en-US" sz="2400" b="1" spc="100" dirty="0">
                <a:solidFill>
                  <a:srgbClr val="FFFFFF"/>
                </a:solidFill>
                <a:latin typeface="Calibri" panose="020F0502020204030204"/>
                <a:ea typeface="宋体" panose="02010600030101010101" pitchFamily="2" charset="-122"/>
              </a:rPr>
              <a:t>，</a:t>
            </a:r>
            <a:r>
              <a:rPr lang="en-US" altLang="zh-CN" sz="2400" b="1" spc="100" dirty="0">
                <a:solidFill>
                  <a:srgbClr val="FFFFFF"/>
                </a:solidFill>
                <a:latin typeface="Calibri" panose="020F0502020204030204"/>
                <a:ea typeface="宋体" panose="02010600030101010101" pitchFamily="2" charset="-122"/>
              </a:rPr>
              <a:t>2025</a:t>
            </a:r>
            <a:endParaRPr lang="zh-CN" altLang="en-US" sz="2400" b="1" spc="100" dirty="0">
              <a:solidFill>
                <a:srgbClr val="FFFFFF"/>
              </a:solidFill>
              <a:latin typeface="Calibri" panose="020F0502020204030204"/>
              <a:ea typeface="宋体" panose="02010600030101010101" pitchFamily="2" charset="-122"/>
            </a:endParaRPr>
          </a:p>
        </p:txBody>
      </p:sp>
    </p:spTree>
    <p:extLst>
      <p:ext uri="{BB962C8B-B14F-4D97-AF65-F5344CB8AC3E}">
        <p14:creationId xmlns:p14="http://schemas.microsoft.com/office/powerpoint/2010/main" val="26673063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CE1E2F5C-D5D4-41EC-9D30-D76B6F2E1DB7}"/>
              </a:ext>
            </a:extLst>
          </p:cNvPr>
          <p:cNvSpPr>
            <a:spLocks noGrp="1"/>
          </p:cNvSpPr>
          <p:nvPr>
            <p:ph type="title"/>
          </p:nvPr>
        </p:nvSpPr>
        <p:spPr>
          <a:xfrm>
            <a:off x="586740" y="118735"/>
            <a:ext cx="11300460" cy="730369"/>
          </a:xfrm>
        </p:spPr>
        <p:txBody>
          <a:bodyPr>
            <a:normAutofit/>
          </a:bodyPr>
          <a:lstStyle/>
          <a:p>
            <a:r>
              <a:rPr lang="en-US" altLang="zh-CN" sz="2800" dirty="0"/>
              <a:t>Beam commissioning results of new injection system</a:t>
            </a:r>
            <a:endParaRPr lang="zh-CN" altLang="en-US" sz="2800" dirty="0"/>
          </a:p>
        </p:txBody>
      </p:sp>
      <p:pic>
        <p:nvPicPr>
          <p:cNvPr id="6" name="图片 5">
            <a:extLst>
              <a:ext uri="{FF2B5EF4-FFF2-40B4-BE49-F238E27FC236}">
                <a16:creationId xmlns="" xmlns:a16="http://schemas.microsoft.com/office/drawing/2014/main" id="{BF7DEFE5-6515-4EA5-9C7B-1DDE0935AB0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75902" y="1331634"/>
            <a:ext cx="3907692" cy="1601156"/>
          </a:xfrm>
          <a:prstGeom prst="rect">
            <a:avLst/>
          </a:prstGeom>
        </p:spPr>
      </p:pic>
      <p:pic>
        <p:nvPicPr>
          <p:cNvPr id="7" name="图片 6">
            <a:extLst>
              <a:ext uri="{FF2B5EF4-FFF2-40B4-BE49-F238E27FC236}">
                <a16:creationId xmlns="" xmlns:a16="http://schemas.microsoft.com/office/drawing/2014/main" id="{46CE520B-4C29-4EAD-B674-2F0E83EED3A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64668" y="1355170"/>
            <a:ext cx="4027333" cy="1544509"/>
          </a:xfrm>
          <a:prstGeom prst="rect">
            <a:avLst/>
          </a:prstGeom>
        </p:spPr>
      </p:pic>
      <p:pic>
        <p:nvPicPr>
          <p:cNvPr id="8" name="图片 7">
            <a:extLst>
              <a:ext uri="{FF2B5EF4-FFF2-40B4-BE49-F238E27FC236}">
                <a16:creationId xmlns="" xmlns:a16="http://schemas.microsoft.com/office/drawing/2014/main" id="{C3DE7271-CB02-46FF-B2CE-2F6D0C0FD99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934212" y="2834837"/>
            <a:ext cx="3978034" cy="1871818"/>
          </a:xfrm>
          <a:prstGeom prst="rect">
            <a:avLst/>
          </a:prstGeom>
        </p:spPr>
      </p:pic>
      <p:pic>
        <p:nvPicPr>
          <p:cNvPr id="9" name="图片 8">
            <a:extLst>
              <a:ext uri="{FF2B5EF4-FFF2-40B4-BE49-F238E27FC236}">
                <a16:creationId xmlns="" xmlns:a16="http://schemas.microsoft.com/office/drawing/2014/main" id="{5389E3FE-B28E-4A5A-A6C0-8326C352A63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135981" y="2823002"/>
            <a:ext cx="4056019" cy="1560924"/>
          </a:xfrm>
          <a:prstGeom prst="rect">
            <a:avLst/>
          </a:prstGeom>
        </p:spPr>
      </p:pic>
      <p:sp>
        <p:nvSpPr>
          <p:cNvPr id="12" name="文本框 11">
            <a:extLst>
              <a:ext uri="{FF2B5EF4-FFF2-40B4-BE49-F238E27FC236}">
                <a16:creationId xmlns="" xmlns:a16="http://schemas.microsoft.com/office/drawing/2014/main" id="{F0FFB585-FA70-4F31-810E-9EF50CA0EA08}"/>
              </a:ext>
            </a:extLst>
          </p:cNvPr>
          <p:cNvSpPr txBox="1"/>
          <p:nvPr/>
        </p:nvSpPr>
        <p:spPr>
          <a:xfrm>
            <a:off x="3975902" y="926930"/>
            <a:ext cx="4083324" cy="387798"/>
          </a:xfrm>
          <a:prstGeom prst="rect">
            <a:avLst/>
          </a:prstGeom>
          <a:noFill/>
        </p:spPr>
        <p:txBody>
          <a:bodyPr wrap="square" rtlCol="0">
            <a:spAutoFit/>
          </a:bodyPr>
          <a:lstStyle/>
          <a:p>
            <a:pPr algn="ctr" defTabSz="457171">
              <a:defRPr/>
            </a:pPr>
            <a:r>
              <a:rPr lang="en-US" altLang="zh-CN" sz="1920" b="1" dirty="0">
                <a:latin typeface="Times New Roman" panose="02020603050405020304" pitchFamily="18" charset="0"/>
                <a:ea typeface="微软雅黑" panose="020B0503020204020204" pitchFamily="34" charset="-122"/>
                <a:cs typeface="Times New Roman" panose="02020603050405020304" pitchFamily="18" charset="0"/>
              </a:rPr>
              <a:t>Before injection system upgrade</a:t>
            </a:r>
            <a:endParaRPr lang="zh-CN" altLang="en-US" sz="1920" b="1" dirty="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4" name="文本框 13">
            <a:extLst>
              <a:ext uri="{FF2B5EF4-FFF2-40B4-BE49-F238E27FC236}">
                <a16:creationId xmlns="" xmlns:a16="http://schemas.microsoft.com/office/drawing/2014/main" id="{31889163-42B1-4A71-8A74-639E652201F1}"/>
              </a:ext>
            </a:extLst>
          </p:cNvPr>
          <p:cNvSpPr txBox="1"/>
          <p:nvPr/>
        </p:nvSpPr>
        <p:spPr>
          <a:xfrm>
            <a:off x="7796507" y="932781"/>
            <a:ext cx="4432781" cy="387798"/>
          </a:xfrm>
          <a:prstGeom prst="rect">
            <a:avLst/>
          </a:prstGeom>
          <a:noFill/>
        </p:spPr>
        <p:txBody>
          <a:bodyPr wrap="square" rtlCol="0">
            <a:spAutoFit/>
          </a:bodyPr>
          <a:lstStyle/>
          <a:p>
            <a:pPr algn="ctr" defTabSz="457171">
              <a:defRPr/>
            </a:pPr>
            <a:r>
              <a:rPr lang="en-US" altLang="zh-CN" sz="1920" b="1" dirty="0">
                <a:latin typeface="Times New Roman" panose="02020603050405020304" pitchFamily="18" charset="0"/>
                <a:ea typeface="微软雅黑" panose="020B0503020204020204" pitchFamily="34" charset="-122"/>
                <a:cs typeface="Times New Roman" panose="02020603050405020304" pitchFamily="18" charset="0"/>
              </a:rPr>
              <a:t>After injection system upgrade</a:t>
            </a:r>
            <a:endParaRPr lang="zh-CN" altLang="en-US" sz="1920" b="1" dirty="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3" name="右箭头 7">
            <a:extLst>
              <a:ext uri="{FF2B5EF4-FFF2-40B4-BE49-F238E27FC236}">
                <a16:creationId xmlns="" xmlns:a16="http://schemas.microsoft.com/office/drawing/2014/main" id="{F844BDF7-5D26-4A8B-B97A-2524C08C407B}"/>
              </a:ext>
            </a:extLst>
          </p:cNvPr>
          <p:cNvSpPr/>
          <p:nvPr/>
        </p:nvSpPr>
        <p:spPr>
          <a:xfrm>
            <a:off x="7864551" y="1833209"/>
            <a:ext cx="401414" cy="324766"/>
          </a:xfrm>
          <a:prstGeom prst="rightArrow">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60"/>
          </a:p>
        </p:txBody>
      </p:sp>
      <p:sp>
        <p:nvSpPr>
          <p:cNvPr id="17" name="右箭头 7">
            <a:extLst>
              <a:ext uri="{FF2B5EF4-FFF2-40B4-BE49-F238E27FC236}">
                <a16:creationId xmlns="" xmlns:a16="http://schemas.microsoft.com/office/drawing/2014/main" id="{F844BDF7-5D26-4A8B-B97A-2524C08C407B}"/>
              </a:ext>
            </a:extLst>
          </p:cNvPr>
          <p:cNvSpPr/>
          <p:nvPr/>
        </p:nvSpPr>
        <p:spPr>
          <a:xfrm>
            <a:off x="7868164" y="3260497"/>
            <a:ext cx="401414" cy="324766"/>
          </a:xfrm>
          <a:prstGeom prst="rightArrow">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60"/>
          </a:p>
        </p:txBody>
      </p:sp>
      <p:sp>
        <p:nvSpPr>
          <p:cNvPr id="18" name="内容占位符 2"/>
          <p:cNvSpPr txBox="1">
            <a:spLocks noChangeArrowheads="1"/>
          </p:cNvSpPr>
          <p:nvPr/>
        </p:nvSpPr>
        <p:spPr bwMode="auto">
          <a:xfrm>
            <a:off x="49866" y="943514"/>
            <a:ext cx="3892264" cy="4171048"/>
          </a:xfrm>
          <a:prstGeom prst="rect">
            <a:avLst/>
          </a:prstGeom>
          <a:noFill/>
          <a:ln w="9525">
            <a:noFill/>
            <a:miter lim="800000"/>
            <a:headEnd/>
            <a:tailEnd/>
          </a:ln>
        </p:spPr>
        <p:txBody>
          <a:bodyPr/>
          <a:lstStyle/>
          <a:p>
            <a:pPr marL="380975" indent="-380975" algn="just">
              <a:lnSpc>
                <a:spcPct val="150000"/>
              </a:lnSpc>
              <a:buFont typeface="Wingdings" panose="05000000000000000000" pitchFamily="2" charset="2"/>
              <a:buChar char="Ø"/>
            </a:pPr>
            <a:r>
              <a:rPr lang="en-US" altLang="zh-CN" sz="2000" dirty="0">
                <a:latin typeface="Times New Roman" panose="02020603050405020304" pitchFamily="18" charset="0"/>
                <a:cs typeface="Times New Roman" panose="02020603050405020304" pitchFamily="18" charset="0"/>
              </a:rPr>
              <a:t>The feasibility of new injection system design scheme has been verified</a:t>
            </a:r>
          </a:p>
          <a:p>
            <a:pPr marL="380975" indent="-380975" algn="just">
              <a:lnSpc>
                <a:spcPct val="150000"/>
              </a:lnSpc>
              <a:buFont typeface="Wingdings" panose="05000000000000000000" pitchFamily="2" charset="2"/>
              <a:buChar char="Ø"/>
            </a:pPr>
            <a:r>
              <a:rPr lang="en-US" altLang="zh-CN" sz="2000" dirty="0">
                <a:latin typeface="Times New Roman" panose="02020603050405020304" pitchFamily="18" charset="0"/>
                <a:cs typeface="Times New Roman" panose="02020603050405020304" pitchFamily="18" charset="0"/>
              </a:rPr>
              <a:t>The foil peak temperature is significantly reduced, and its lifetime is greatly increased</a:t>
            </a:r>
          </a:p>
          <a:p>
            <a:pPr marL="380975" indent="-380975" algn="just">
              <a:lnSpc>
                <a:spcPct val="150000"/>
              </a:lnSpc>
              <a:buFont typeface="Wingdings" panose="05000000000000000000" pitchFamily="2" charset="2"/>
              <a:buChar char="Ø"/>
            </a:pPr>
            <a:r>
              <a:rPr lang="en-US" altLang="zh-CN" sz="2000" dirty="0">
                <a:latin typeface="Times New Roman" panose="02020603050405020304" pitchFamily="18" charset="0"/>
                <a:cs typeface="Times New Roman" panose="02020603050405020304" pitchFamily="18" charset="0"/>
              </a:rPr>
              <a:t>The injection beam loss and radiation dose are significantly reduced</a:t>
            </a:r>
          </a:p>
        </p:txBody>
      </p:sp>
      <p:pic>
        <p:nvPicPr>
          <p:cNvPr id="20" name="图片 19">
            <a:extLst>
              <a:ext uri="{FF2B5EF4-FFF2-40B4-BE49-F238E27FC236}">
                <a16:creationId xmlns="" xmlns:a16="http://schemas.microsoft.com/office/drawing/2014/main" id="{422A0294-FA01-4455-BFF8-7676C29283AD}"/>
              </a:ext>
            </a:extLst>
          </p:cNvPr>
          <p:cNvPicPr>
            <a:picLocks noChangeAspect="1"/>
          </p:cNvPicPr>
          <p:nvPr/>
        </p:nvPicPr>
        <p:blipFill>
          <a:blip r:embed="rId6"/>
          <a:stretch>
            <a:fillRect/>
          </a:stretch>
        </p:blipFill>
        <p:spPr>
          <a:xfrm>
            <a:off x="10586272" y="4409591"/>
            <a:ext cx="1411194" cy="2351548"/>
          </a:xfrm>
          <a:prstGeom prst="rect">
            <a:avLst/>
          </a:prstGeom>
        </p:spPr>
      </p:pic>
      <p:pic>
        <p:nvPicPr>
          <p:cNvPr id="21" name="图片 20">
            <a:extLst>
              <a:ext uri="{FF2B5EF4-FFF2-40B4-BE49-F238E27FC236}">
                <a16:creationId xmlns="" xmlns:a16="http://schemas.microsoft.com/office/drawing/2014/main" id="{317C2E9D-71BC-46EC-A8F5-B13A5BC4EED3}"/>
              </a:ext>
            </a:extLst>
          </p:cNvPr>
          <p:cNvPicPr>
            <a:picLocks noChangeAspect="1"/>
          </p:cNvPicPr>
          <p:nvPr/>
        </p:nvPicPr>
        <p:blipFill>
          <a:blip r:embed="rId7"/>
          <a:stretch>
            <a:fillRect/>
          </a:stretch>
        </p:blipFill>
        <p:spPr>
          <a:xfrm>
            <a:off x="3917469" y="4662439"/>
            <a:ext cx="3160240" cy="2155045"/>
          </a:xfrm>
          <a:prstGeom prst="rect">
            <a:avLst/>
          </a:prstGeom>
        </p:spPr>
      </p:pic>
      <p:sp>
        <p:nvSpPr>
          <p:cNvPr id="22" name="文本框 21">
            <a:extLst>
              <a:ext uri="{FF2B5EF4-FFF2-40B4-BE49-F238E27FC236}">
                <a16:creationId xmlns="" xmlns:a16="http://schemas.microsoft.com/office/drawing/2014/main" id="{792F4F79-CCC9-40CB-A798-B60DD5FCDF80}"/>
              </a:ext>
            </a:extLst>
          </p:cNvPr>
          <p:cNvSpPr txBox="1"/>
          <p:nvPr/>
        </p:nvSpPr>
        <p:spPr>
          <a:xfrm>
            <a:off x="5318753" y="6109308"/>
            <a:ext cx="1084493" cy="369332"/>
          </a:xfrm>
          <a:prstGeom prst="rect">
            <a:avLst/>
          </a:prstGeom>
          <a:noFill/>
        </p:spPr>
        <p:txBody>
          <a:bodyPr wrap="square" rtlCol="0">
            <a:spAutoFit/>
          </a:bodyPr>
          <a:lstStyle/>
          <a:p>
            <a:pPr algn="ctr"/>
            <a:r>
              <a:rPr lang="en-US" altLang="zh-CN" b="1" dirty="0">
                <a:latin typeface="Times New Roman" panose="02020603050405020304" pitchFamily="18" charset="0"/>
                <a:ea typeface="微软雅黑" panose="020B0503020204020204" pitchFamily="34" charset="-122"/>
                <a:cs typeface="Times New Roman" panose="02020603050405020304" pitchFamily="18" charset="0"/>
              </a:rPr>
              <a:t>1718K</a:t>
            </a:r>
            <a:endParaRPr lang="zh-CN" altLang="en-US" b="1" dirty="0">
              <a:latin typeface="Times New Roman" panose="02020603050405020304" pitchFamily="18" charset="0"/>
              <a:ea typeface="微软雅黑" panose="020B0503020204020204" pitchFamily="34" charset="-122"/>
              <a:cs typeface="Times New Roman" panose="02020603050405020304" pitchFamily="18" charset="0"/>
            </a:endParaRPr>
          </a:p>
        </p:txBody>
      </p:sp>
      <p:pic>
        <p:nvPicPr>
          <p:cNvPr id="23" name="图片 22">
            <a:extLst>
              <a:ext uri="{FF2B5EF4-FFF2-40B4-BE49-F238E27FC236}">
                <a16:creationId xmlns="" xmlns:a16="http://schemas.microsoft.com/office/drawing/2014/main" id="{2579B684-251B-4CE8-843F-16ED4465D1D5}"/>
              </a:ext>
            </a:extLst>
          </p:cNvPr>
          <p:cNvPicPr>
            <a:picLocks noChangeAspect="1"/>
          </p:cNvPicPr>
          <p:nvPr/>
        </p:nvPicPr>
        <p:blipFill>
          <a:blip r:embed="rId8"/>
          <a:stretch>
            <a:fillRect/>
          </a:stretch>
        </p:blipFill>
        <p:spPr>
          <a:xfrm>
            <a:off x="7319915" y="4700803"/>
            <a:ext cx="3160240" cy="2060335"/>
          </a:xfrm>
          <a:prstGeom prst="rect">
            <a:avLst/>
          </a:prstGeom>
        </p:spPr>
      </p:pic>
      <p:sp>
        <p:nvSpPr>
          <p:cNvPr id="24" name="文本框 23">
            <a:extLst>
              <a:ext uri="{FF2B5EF4-FFF2-40B4-BE49-F238E27FC236}">
                <a16:creationId xmlns="" xmlns:a16="http://schemas.microsoft.com/office/drawing/2014/main" id="{9C97DA4E-D280-4EFF-99F7-FF21E9DFA55D}"/>
              </a:ext>
            </a:extLst>
          </p:cNvPr>
          <p:cNvSpPr txBox="1"/>
          <p:nvPr/>
        </p:nvSpPr>
        <p:spPr>
          <a:xfrm>
            <a:off x="8667242" y="6151939"/>
            <a:ext cx="1084493" cy="369332"/>
          </a:xfrm>
          <a:prstGeom prst="rect">
            <a:avLst/>
          </a:prstGeom>
          <a:noFill/>
        </p:spPr>
        <p:txBody>
          <a:bodyPr wrap="square" rtlCol="0">
            <a:spAutoFit/>
          </a:bodyPr>
          <a:lstStyle/>
          <a:p>
            <a:pPr algn="ctr"/>
            <a:r>
              <a:rPr lang="en-US" altLang="zh-CN" b="1" dirty="0">
                <a:latin typeface="Times New Roman" panose="02020603050405020304" pitchFamily="18" charset="0"/>
                <a:ea typeface="微软雅黑" panose="020B0503020204020204" pitchFamily="34" charset="-122"/>
                <a:cs typeface="Times New Roman" panose="02020603050405020304" pitchFamily="18" charset="0"/>
              </a:rPr>
              <a:t>758K</a:t>
            </a:r>
            <a:endParaRPr lang="zh-CN" altLang="en-US" b="1" dirty="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30" name="右箭头 7">
            <a:extLst>
              <a:ext uri="{FF2B5EF4-FFF2-40B4-BE49-F238E27FC236}">
                <a16:creationId xmlns="" xmlns:a16="http://schemas.microsoft.com/office/drawing/2014/main" id="{F78F7BF0-BB23-44F7-8BB8-2E322A861A20}"/>
              </a:ext>
            </a:extLst>
          </p:cNvPr>
          <p:cNvSpPr/>
          <p:nvPr/>
        </p:nvSpPr>
        <p:spPr>
          <a:xfrm>
            <a:off x="7021332" y="5537012"/>
            <a:ext cx="401414" cy="324766"/>
          </a:xfrm>
          <a:prstGeom prst="rightArrow">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文本框 32">
            <a:extLst>
              <a:ext uri="{FF2B5EF4-FFF2-40B4-BE49-F238E27FC236}">
                <a16:creationId xmlns="" xmlns:a16="http://schemas.microsoft.com/office/drawing/2014/main" id="{2A9F299A-E68C-460E-9469-C7E03FB2C15F}"/>
              </a:ext>
            </a:extLst>
          </p:cNvPr>
          <p:cNvSpPr txBox="1"/>
          <p:nvPr/>
        </p:nvSpPr>
        <p:spPr>
          <a:xfrm>
            <a:off x="4207175" y="4722188"/>
            <a:ext cx="3237497" cy="307777"/>
          </a:xfrm>
          <a:prstGeom prst="rect">
            <a:avLst/>
          </a:prstGeom>
          <a:noFill/>
        </p:spPr>
        <p:txBody>
          <a:bodyPr wrap="square" rtlCol="0">
            <a:spAutoFit/>
          </a:bodyPr>
          <a:lstStyle/>
          <a:p>
            <a:pPr algn="ctr"/>
            <a:r>
              <a:rPr lang="en-US" altLang="zh-CN" sz="1400" b="1" dirty="0">
                <a:latin typeface="Times New Roman" panose="02020603050405020304" pitchFamily="18" charset="0"/>
                <a:ea typeface="微软雅黑" panose="020B0503020204020204" pitchFamily="34" charset="-122"/>
                <a:cs typeface="Times New Roman" panose="02020603050405020304" pitchFamily="18" charset="0"/>
              </a:rPr>
              <a:t>Old painting method</a:t>
            </a:r>
            <a:endParaRPr lang="zh-CN" altLang="en-US" sz="1400" b="1" dirty="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34" name="文本框 33">
            <a:extLst>
              <a:ext uri="{FF2B5EF4-FFF2-40B4-BE49-F238E27FC236}">
                <a16:creationId xmlns="" xmlns:a16="http://schemas.microsoft.com/office/drawing/2014/main" id="{D0036A30-D187-43CB-9BFD-4537C62E58E7}"/>
              </a:ext>
            </a:extLst>
          </p:cNvPr>
          <p:cNvSpPr txBox="1"/>
          <p:nvPr/>
        </p:nvSpPr>
        <p:spPr>
          <a:xfrm>
            <a:off x="7822326" y="4789596"/>
            <a:ext cx="3016350" cy="307777"/>
          </a:xfrm>
          <a:prstGeom prst="rect">
            <a:avLst/>
          </a:prstGeom>
          <a:noFill/>
        </p:spPr>
        <p:txBody>
          <a:bodyPr wrap="square" rtlCol="0">
            <a:spAutoFit/>
          </a:bodyPr>
          <a:lstStyle/>
          <a:p>
            <a:pPr algn="ctr"/>
            <a:r>
              <a:rPr lang="en-US" altLang="zh-CN" sz="1400" b="1" dirty="0">
                <a:latin typeface="Times New Roman" panose="02020603050405020304" pitchFamily="18" charset="0"/>
                <a:ea typeface="微软雅黑" panose="020B0503020204020204" pitchFamily="34" charset="-122"/>
                <a:cs typeface="Times New Roman" panose="02020603050405020304" pitchFamily="18" charset="0"/>
              </a:rPr>
              <a:t>New painting method</a:t>
            </a:r>
            <a:endParaRPr lang="zh-CN" altLang="en-US" sz="1400" b="1" dirty="0">
              <a:latin typeface="Times New Roman" panose="02020603050405020304" pitchFamily="18" charset="0"/>
              <a:ea typeface="微软雅黑" panose="020B0503020204020204" pitchFamily="34" charset="-122"/>
              <a:cs typeface="Times New Roman" panose="02020603050405020304" pitchFamily="18" charset="0"/>
            </a:endParaRPr>
          </a:p>
        </p:txBody>
      </p:sp>
      <p:graphicFrame>
        <p:nvGraphicFramePr>
          <p:cNvPr id="35" name="表格 11">
            <a:extLst>
              <a:ext uri="{FF2B5EF4-FFF2-40B4-BE49-F238E27FC236}">
                <a16:creationId xmlns="" xmlns:a16="http://schemas.microsoft.com/office/drawing/2014/main" id="{347C1BCD-7E9E-43AD-99FE-D22BE2CF705B}"/>
              </a:ext>
            </a:extLst>
          </p:cNvPr>
          <p:cNvGraphicFramePr>
            <a:graphicFrameLocks noGrp="1"/>
          </p:cNvGraphicFramePr>
          <p:nvPr>
            <p:extLst>
              <p:ext uri="{D42A27DB-BD31-4B8C-83A1-F6EECF244321}">
                <p14:modId xmlns:p14="http://schemas.microsoft.com/office/powerpoint/2010/main" val="488467231"/>
              </p:ext>
            </p:extLst>
          </p:nvPr>
        </p:nvGraphicFramePr>
        <p:xfrm>
          <a:off x="230059" y="5400315"/>
          <a:ext cx="3679822" cy="1280735"/>
        </p:xfrm>
        <a:graphic>
          <a:graphicData uri="http://schemas.openxmlformats.org/drawingml/2006/table">
            <a:tbl>
              <a:tblPr firstRow="1" bandRow="1">
                <a:tableStyleId>{5940675A-B579-460E-94D1-54222C63F5DA}</a:tableStyleId>
              </a:tblPr>
              <a:tblGrid>
                <a:gridCol w="1846236">
                  <a:extLst>
                    <a:ext uri="{9D8B030D-6E8A-4147-A177-3AD203B41FA5}">
                      <a16:colId xmlns="" xmlns:a16="http://schemas.microsoft.com/office/drawing/2014/main" val="2838485658"/>
                    </a:ext>
                  </a:extLst>
                </a:gridCol>
                <a:gridCol w="1833586">
                  <a:extLst>
                    <a:ext uri="{9D8B030D-6E8A-4147-A177-3AD203B41FA5}">
                      <a16:colId xmlns="" xmlns:a16="http://schemas.microsoft.com/office/drawing/2014/main" val="1669513003"/>
                    </a:ext>
                  </a:extLst>
                </a:gridCol>
              </a:tblGrid>
              <a:tr h="361188">
                <a:tc>
                  <a:txBody>
                    <a:bodyPr/>
                    <a:lstStyle/>
                    <a:p>
                      <a:pPr marL="0" algn="ctr" defTabSz="914400" rtl="0" eaLnBrk="1" latinLnBrk="0" hangingPunct="1"/>
                      <a:r>
                        <a:rPr lang="en-US" altLang="zh-CN" sz="1900" kern="1200" dirty="0">
                          <a:solidFill>
                            <a:schemeClr val="tx1"/>
                          </a:solidFill>
                          <a:latin typeface="Times New Roman" panose="02020603050405020304" pitchFamily="18" charset="0"/>
                          <a:ea typeface="+mn-ea"/>
                          <a:cs typeface="Times New Roman" panose="02020603050405020304" pitchFamily="18" charset="0"/>
                        </a:rPr>
                        <a:t>Stripping foil</a:t>
                      </a:r>
                      <a:endParaRPr lang="zh-CN" altLang="en-US" sz="1900" kern="1200" dirty="0">
                        <a:solidFill>
                          <a:schemeClr val="tx1"/>
                        </a:solidFill>
                        <a:latin typeface="Times New Roman" panose="02020603050405020304" pitchFamily="18" charset="0"/>
                        <a:ea typeface="+mn-ea"/>
                        <a:cs typeface="Times New Roman" panose="02020603050405020304" pitchFamily="18" charset="0"/>
                      </a:endParaRPr>
                    </a:p>
                  </a:txBody>
                  <a:tcPr marL="68580" marR="68580" marT="34290" marB="34290" anchor="ctr"/>
                </a:tc>
                <a:tc>
                  <a:txBody>
                    <a:bodyPr/>
                    <a:lstStyle/>
                    <a:p>
                      <a:pPr algn="ctr"/>
                      <a:r>
                        <a:rPr lang="en-US" altLang="zh-CN" sz="1900" dirty="0">
                          <a:latin typeface="Times New Roman" panose="02020603050405020304" pitchFamily="18" charset="0"/>
                          <a:cs typeface="Times New Roman" panose="02020603050405020304" pitchFamily="18" charset="0"/>
                        </a:rPr>
                        <a:t>Foil lifetime</a:t>
                      </a:r>
                      <a:endParaRPr lang="zh-CN" altLang="en-US" sz="1900" dirty="0">
                        <a:latin typeface="Times New Roman" panose="02020603050405020304" pitchFamily="18" charset="0"/>
                        <a:cs typeface="Times New Roman" panose="02020603050405020304" pitchFamily="18" charset="0"/>
                      </a:endParaRPr>
                    </a:p>
                  </a:txBody>
                  <a:tcPr marL="68580" marR="68580" marT="34290" marB="34290" anchor="ctr"/>
                </a:tc>
                <a:extLst>
                  <a:ext uri="{0D108BD9-81ED-4DB2-BD59-A6C34878D82A}">
                    <a16:rowId xmlns="" xmlns:a16="http://schemas.microsoft.com/office/drawing/2014/main" val="3008406174"/>
                  </a:ext>
                </a:extLst>
              </a:tr>
              <a:tr h="36118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900" dirty="0">
                          <a:latin typeface="Times New Roman" panose="02020603050405020304" pitchFamily="18" charset="0"/>
                          <a:cs typeface="Times New Roman" panose="02020603050405020304" pitchFamily="18" charset="0"/>
                        </a:rPr>
                        <a:t>Before upgrade</a:t>
                      </a:r>
                      <a:endParaRPr lang="zh-CN" altLang="en-US" sz="1900" baseline="0" dirty="0">
                        <a:latin typeface="Times New Roman" panose="02020603050405020304" pitchFamily="18" charset="0"/>
                        <a:cs typeface="Times New Roman" panose="02020603050405020304" pitchFamily="18" charset="0"/>
                      </a:endParaRPr>
                    </a:p>
                  </a:txBody>
                  <a:tcPr marL="68580" marR="68580" marT="34290" marB="34290" anchor="ctr"/>
                </a:tc>
                <a:tc>
                  <a:txBody>
                    <a:bodyPr/>
                    <a:lstStyle/>
                    <a:p>
                      <a:pPr algn="ctr"/>
                      <a:r>
                        <a:rPr lang="en-US" altLang="zh-CN" sz="1900" dirty="0">
                          <a:latin typeface="Times New Roman" panose="02020603050405020304" pitchFamily="18" charset="0"/>
                          <a:cs typeface="Times New Roman" panose="02020603050405020304" pitchFamily="18" charset="0"/>
                        </a:rPr>
                        <a:t>~ 3 weeks</a:t>
                      </a:r>
                      <a:endParaRPr lang="zh-CN" altLang="en-US" sz="1900" dirty="0">
                        <a:latin typeface="Times New Roman" panose="02020603050405020304" pitchFamily="18" charset="0"/>
                        <a:cs typeface="Times New Roman" panose="02020603050405020304" pitchFamily="18" charset="0"/>
                      </a:endParaRPr>
                    </a:p>
                  </a:txBody>
                  <a:tcPr marL="68580" marR="68580" marT="34290" marB="34290" anchor="ctr"/>
                </a:tc>
                <a:extLst>
                  <a:ext uri="{0D108BD9-81ED-4DB2-BD59-A6C34878D82A}">
                    <a16:rowId xmlns="" xmlns:a16="http://schemas.microsoft.com/office/drawing/2014/main" val="3677242925"/>
                  </a:ext>
                </a:extLst>
              </a:tr>
              <a:tr h="55835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900" dirty="0">
                          <a:latin typeface="Times New Roman" panose="02020603050405020304" pitchFamily="18" charset="0"/>
                          <a:cs typeface="Times New Roman" panose="02020603050405020304" pitchFamily="18" charset="0"/>
                        </a:rPr>
                        <a:t>After upgrade</a:t>
                      </a:r>
                      <a:endParaRPr lang="zh-CN" altLang="en-US" sz="1900" baseline="0" dirty="0">
                        <a:latin typeface="Times New Roman" panose="02020603050405020304" pitchFamily="18" charset="0"/>
                        <a:cs typeface="Times New Roman" panose="02020603050405020304" pitchFamily="18" charset="0"/>
                      </a:endParaRPr>
                    </a:p>
                  </a:txBody>
                  <a:tcPr marL="68580" marR="68580" marT="34290" marB="34290" anchor="ctr"/>
                </a:tc>
                <a:tc>
                  <a:txBody>
                    <a:bodyPr/>
                    <a:lstStyle/>
                    <a:p>
                      <a:pPr algn="ctr"/>
                      <a:r>
                        <a:rPr lang="en-US" altLang="zh-CN" sz="1900" b="1" dirty="0" smtClean="0">
                          <a:solidFill>
                            <a:srgbClr val="7030A0"/>
                          </a:solidFill>
                          <a:latin typeface="Times New Roman" panose="02020603050405020304" pitchFamily="18" charset="0"/>
                          <a:cs typeface="Times New Roman" panose="02020603050405020304" pitchFamily="18" charset="0"/>
                        </a:rPr>
                        <a:t>&gt; 4 </a:t>
                      </a:r>
                      <a:r>
                        <a:rPr lang="en-US" altLang="zh-CN" sz="1900" b="1" dirty="0">
                          <a:solidFill>
                            <a:srgbClr val="7030A0"/>
                          </a:solidFill>
                          <a:latin typeface="Times New Roman" panose="02020603050405020304" pitchFamily="18" charset="0"/>
                          <a:cs typeface="Times New Roman" panose="02020603050405020304" pitchFamily="18" charset="0"/>
                        </a:rPr>
                        <a:t>months</a:t>
                      </a:r>
                      <a:endParaRPr lang="zh-CN" altLang="en-US" sz="1900" b="1" dirty="0">
                        <a:solidFill>
                          <a:srgbClr val="7030A0"/>
                        </a:solidFill>
                        <a:latin typeface="Times New Roman" panose="02020603050405020304" pitchFamily="18" charset="0"/>
                        <a:cs typeface="Times New Roman" panose="02020603050405020304" pitchFamily="18" charset="0"/>
                      </a:endParaRPr>
                    </a:p>
                  </a:txBody>
                  <a:tcPr marL="68580" marR="68580" marT="34290" marB="34290" anchor="ctr"/>
                </a:tc>
                <a:extLst>
                  <a:ext uri="{0D108BD9-81ED-4DB2-BD59-A6C34878D82A}">
                    <a16:rowId xmlns="" xmlns:a16="http://schemas.microsoft.com/office/drawing/2014/main" val="3143732229"/>
                  </a:ext>
                </a:extLst>
              </a:tr>
            </a:tbl>
          </a:graphicData>
        </a:graphic>
      </p:graphicFrame>
    </p:spTree>
    <p:extLst>
      <p:ext uri="{BB962C8B-B14F-4D97-AF65-F5344CB8AC3E}">
        <p14:creationId xmlns:p14="http://schemas.microsoft.com/office/powerpoint/2010/main" val="13167047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3">
            <a:extLst>
              <a:ext uri="{FF2B5EF4-FFF2-40B4-BE49-F238E27FC236}">
                <a16:creationId xmlns="" xmlns:a16="http://schemas.microsoft.com/office/drawing/2014/main" id="{179BBB18-20A0-362F-3BDA-881B11F5AECF}"/>
              </a:ext>
            </a:extLst>
          </p:cNvPr>
          <p:cNvSpPr txBox="1">
            <a:spLocks/>
          </p:cNvSpPr>
          <p:nvPr/>
        </p:nvSpPr>
        <p:spPr>
          <a:xfrm>
            <a:off x="11796550" y="6483426"/>
            <a:ext cx="372044" cy="316800"/>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defRPr/>
            </a:pPr>
            <a:fld id="{BCDE6B0A-5825-4D48-8CD3-1BEAC8DEDC86}" type="slidenum">
              <a:rPr lang="zh-CN" altLang="en-US" sz="1200" smtClean="0">
                <a:solidFill>
                  <a:prstClr val="black">
                    <a:tint val="75000"/>
                  </a:prstClr>
                </a:solidFill>
                <a:latin typeface="等线"/>
                <a:ea typeface="等线" panose="02010600030101010101" pitchFamily="2" charset="-122"/>
              </a:rPr>
              <a:pPr algn="r">
                <a:defRPr/>
              </a:pPr>
              <a:t>3</a:t>
            </a:fld>
            <a:endParaRPr lang="zh-CN" altLang="en-US" sz="1200" dirty="0">
              <a:solidFill>
                <a:prstClr val="black">
                  <a:tint val="75000"/>
                </a:prstClr>
              </a:solidFill>
              <a:latin typeface="等线"/>
              <a:ea typeface="等线" panose="02010600030101010101" pitchFamily="2" charset="-122"/>
            </a:endParaRPr>
          </a:p>
        </p:txBody>
      </p:sp>
      <p:sp>
        <p:nvSpPr>
          <p:cNvPr id="4" name="标题 1">
            <a:extLst>
              <a:ext uri="{FF2B5EF4-FFF2-40B4-BE49-F238E27FC236}">
                <a16:creationId xmlns="" xmlns:a16="http://schemas.microsoft.com/office/drawing/2014/main" id="{CE1E2F5C-D5D4-41EC-9D30-D76B6F2E1DB7}"/>
              </a:ext>
            </a:extLst>
          </p:cNvPr>
          <p:cNvSpPr>
            <a:spLocks noGrp="1"/>
          </p:cNvSpPr>
          <p:nvPr>
            <p:ph type="title"/>
          </p:nvPr>
        </p:nvSpPr>
        <p:spPr>
          <a:xfrm>
            <a:off x="498764" y="213274"/>
            <a:ext cx="8287789" cy="575938"/>
          </a:xfrm>
        </p:spPr>
        <p:txBody>
          <a:bodyPr>
            <a:normAutofit/>
          </a:bodyPr>
          <a:lstStyle/>
          <a:p>
            <a:r>
              <a:rPr lang="en-US" altLang="zh-CN" sz="2800" dirty="0"/>
              <a:t>I. Introduction</a:t>
            </a:r>
            <a:endParaRPr lang="zh-CN" altLang="en-US" sz="2800" dirty="0"/>
          </a:p>
        </p:txBody>
      </p:sp>
      <p:pic>
        <p:nvPicPr>
          <p:cNvPr id="7" name="图片 3" descr="CSNS-fig"/>
          <p:cNvPicPr>
            <a:picLocks noChangeAspect="1" noChangeArrowheads="1"/>
          </p:cNvPicPr>
          <p:nvPr/>
        </p:nvPicPr>
        <p:blipFill>
          <a:blip r:embed="rId2" cstate="print"/>
          <a:srcRect/>
          <a:stretch>
            <a:fillRect/>
          </a:stretch>
        </p:blipFill>
        <p:spPr bwMode="auto">
          <a:xfrm>
            <a:off x="357514" y="3928546"/>
            <a:ext cx="5143537" cy="2810720"/>
          </a:xfrm>
          <a:prstGeom prst="rect">
            <a:avLst/>
          </a:prstGeom>
          <a:noFill/>
          <a:ln w="9525">
            <a:noFill/>
            <a:miter lim="800000"/>
            <a:headEnd/>
            <a:tailEnd/>
          </a:ln>
        </p:spPr>
      </p:pic>
      <p:sp>
        <p:nvSpPr>
          <p:cNvPr id="8" name="TextBox 7"/>
          <p:cNvSpPr txBox="1"/>
          <p:nvPr/>
        </p:nvSpPr>
        <p:spPr>
          <a:xfrm>
            <a:off x="2834031" y="5071555"/>
            <a:ext cx="973343" cy="461665"/>
          </a:xfrm>
          <a:prstGeom prst="rect">
            <a:avLst/>
          </a:prstGeom>
          <a:noFill/>
        </p:spPr>
        <p:txBody>
          <a:bodyPr wrap="none" rtlCol="0">
            <a:spAutoFit/>
          </a:bodyPr>
          <a:lstStyle/>
          <a:p>
            <a:r>
              <a:rPr lang="en-US" altLang="zh-CN" sz="2400" b="1" dirty="0">
                <a:solidFill>
                  <a:srgbClr val="5F2987"/>
                </a:solidFill>
                <a:latin typeface="Times New Roman" panose="02020603050405020304" pitchFamily="18" charset="0"/>
                <a:cs typeface="Times New Roman" panose="02020603050405020304" pitchFamily="18" charset="0"/>
              </a:rPr>
              <a:t>CSNS</a:t>
            </a:r>
            <a:endParaRPr lang="zh-CN" altLang="en-US" sz="2400" b="1" dirty="0">
              <a:solidFill>
                <a:srgbClr val="5F2987"/>
              </a:solidFill>
              <a:latin typeface="Times New Roman" panose="02020603050405020304" pitchFamily="18" charset="0"/>
              <a:cs typeface="Times New Roman" panose="02020603050405020304" pitchFamily="18" charset="0"/>
            </a:endParaRPr>
          </a:p>
        </p:txBody>
      </p:sp>
      <p:pic>
        <p:nvPicPr>
          <p:cNvPr id="9" name="图片 8"/>
          <p:cNvPicPr>
            <a:picLocks noChangeAspect="1" noChangeArrowheads="1"/>
          </p:cNvPicPr>
          <p:nvPr/>
        </p:nvPicPr>
        <p:blipFill>
          <a:blip r:embed="rId3" cstate="print"/>
          <a:srcRect/>
          <a:stretch>
            <a:fillRect/>
          </a:stretch>
        </p:blipFill>
        <p:spPr bwMode="auto">
          <a:xfrm>
            <a:off x="6167804" y="3928546"/>
            <a:ext cx="5334037" cy="2767032"/>
          </a:xfrm>
          <a:prstGeom prst="rect">
            <a:avLst/>
          </a:prstGeom>
          <a:noFill/>
          <a:ln w="9525">
            <a:noFill/>
            <a:miter lim="800000"/>
            <a:headEnd/>
            <a:tailEnd/>
          </a:ln>
        </p:spPr>
      </p:pic>
      <p:sp>
        <p:nvSpPr>
          <p:cNvPr id="10" name="TextBox 9"/>
          <p:cNvSpPr txBox="1"/>
          <p:nvPr/>
        </p:nvSpPr>
        <p:spPr>
          <a:xfrm>
            <a:off x="8549071" y="5166806"/>
            <a:ext cx="1316386" cy="461665"/>
          </a:xfrm>
          <a:prstGeom prst="rect">
            <a:avLst/>
          </a:prstGeom>
          <a:noFill/>
        </p:spPr>
        <p:txBody>
          <a:bodyPr wrap="none" rtlCol="0">
            <a:spAutoFit/>
          </a:bodyPr>
          <a:lstStyle/>
          <a:p>
            <a:r>
              <a:rPr lang="en-US" altLang="zh-CN" sz="2400" b="1" dirty="0">
                <a:solidFill>
                  <a:srgbClr val="5F2987"/>
                </a:solidFill>
                <a:latin typeface="Times New Roman" panose="02020603050405020304" pitchFamily="18" charset="0"/>
                <a:cs typeface="Times New Roman" panose="02020603050405020304" pitchFamily="18" charset="0"/>
              </a:rPr>
              <a:t>CSNS-II</a:t>
            </a:r>
            <a:endParaRPr lang="zh-CN" altLang="en-US" sz="2400" b="1" dirty="0">
              <a:solidFill>
                <a:srgbClr val="5F2987"/>
              </a:solidFill>
              <a:latin typeface="Times New Roman" panose="02020603050405020304" pitchFamily="18" charset="0"/>
              <a:cs typeface="Times New Roman" panose="02020603050405020304" pitchFamily="18" charset="0"/>
            </a:endParaRPr>
          </a:p>
        </p:txBody>
      </p:sp>
      <p:sp>
        <p:nvSpPr>
          <p:cNvPr id="11" name="内容占位符 2"/>
          <p:cNvSpPr txBox="1">
            <a:spLocks/>
          </p:cNvSpPr>
          <p:nvPr/>
        </p:nvSpPr>
        <p:spPr bwMode="auto">
          <a:xfrm>
            <a:off x="252806" y="1108784"/>
            <a:ext cx="11829996" cy="2819762"/>
          </a:xfrm>
          <a:prstGeom prst="rect">
            <a:avLst/>
          </a:prstGeom>
          <a:noFill/>
          <a:ln w="9525">
            <a:noFill/>
            <a:miter lim="800000"/>
          </a:ln>
        </p:spPr>
        <p:txBody>
          <a:bodyPr vert="horz" wrap="square" lIns="121920" tIns="60960" rIns="121920" bIns="60960" numCol="1" anchor="t" anchorCtr="0" compatLnSpc="1">
            <a:noAutofit/>
          </a:bodyPr>
          <a:lstStyle>
            <a:lvl1pPr marL="342900" indent="-342900" algn="l" rtl="0" eaLnBrk="0" fontAlgn="base" hangingPunct="0">
              <a:spcBef>
                <a:spcPct val="10000"/>
              </a:spcBef>
              <a:spcAft>
                <a:spcPct val="30000"/>
              </a:spcAft>
              <a:buSzPct val="70000"/>
              <a:buFont typeface="Wingdings" panose="05000000000000000000" pitchFamily="2" charset="2"/>
              <a:buChar char="u"/>
              <a:defRPr sz="2600" b="1">
                <a:solidFill>
                  <a:srgbClr val="000099"/>
                </a:solidFill>
                <a:latin typeface="Times New Roman" panose="02020603050405020304" pitchFamily="18" charset="0"/>
                <a:ea typeface="+mn-ea"/>
                <a:cs typeface="Times New Roman" panose="02020603050405020304" pitchFamily="18" charset="0"/>
              </a:defRPr>
            </a:lvl1pPr>
            <a:lvl2pPr marL="742950" indent="-285750" algn="l" rtl="0" eaLnBrk="0" fontAlgn="base" hangingPunct="0">
              <a:spcBef>
                <a:spcPct val="20000"/>
              </a:spcBef>
              <a:spcAft>
                <a:spcPct val="0"/>
              </a:spcAft>
              <a:buChar char="–"/>
              <a:defRPr sz="2400" b="1">
                <a:solidFill>
                  <a:srgbClr val="009900"/>
                </a:solidFill>
                <a:latin typeface="Times New Roman" panose="02020603050405020304" pitchFamily="18" charset="0"/>
                <a:ea typeface="宋体" panose="02010600030101010101" pitchFamily="2" charset="-122"/>
                <a:cs typeface="Times New Roman" panose="02020603050405020304" pitchFamily="18" charset="0"/>
              </a:defRPr>
            </a:lvl2pPr>
            <a:lvl3pPr marL="1143000" indent="-228600" algn="l" rtl="0" eaLnBrk="0" fontAlgn="base" hangingPunct="0">
              <a:spcBef>
                <a:spcPct val="20000"/>
              </a:spcBef>
              <a:spcAft>
                <a:spcPct val="0"/>
              </a:spcAft>
              <a:buChar char="•"/>
              <a:defRPr sz="2400">
                <a:solidFill>
                  <a:schemeClr val="tx1"/>
                </a:solidFill>
                <a:latin typeface="Times New Roman" panose="02020603050405020304" pitchFamily="18" charset="0"/>
                <a:ea typeface="宋体" panose="02010600030101010101" pitchFamily="2" charset="-122"/>
                <a:cs typeface="Times New Roman" panose="02020603050405020304" pitchFamily="18" charset="0"/>
              </a:defRPr>
            </a:lvl3pPr>
            <a:lvl4pPr marL="1600200" indent="-228600" algn="l" rtl="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cs typeface="Times New Roman" panose="02020603050405020304" pitchFamily="18" charset="0"/>
              </a:defRPr>
            </a:lvl4pPr>
            <a:lvl5pPr marL="2057400" indent="-228600" algn="l" rtl="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cs typeface="Times New Roman" panose="02020603050405020304" pitchFamily="18" charset="0"/>
              </a:defRPr>
            </a:lvl5pPr>
            <a:lvl6pPr marL="2514600" indent="-228600" algn="l" rtl="0" fontAlgn="base">
              <a:spcBef>
                <a:spcPct val="20000"/>
              </a:spcBef>
              <a:spcAft>
                <a:spcPct val="0"/>
              </a:spcAft>
              <a:buChar char="»"/>
              <a:defRPr sz="2000">
                <a:solidFill>
                  <a:schemeClr val="tx1"/>
                </a:solidFill>
                <a:latin typeface="+mn-lt"/>
                <a:ea typeface="宋体" panose="02010600030101010101" pitchFamily="2" charset="-122"/>
              </a:defRPr>
            </a:lvl6pPr>
            <a:lvl7pPr marL="2971800" indent="-228600" algn="l" rtl="0" fontAlgn="base">
              <a:spcBef>
                <a:spcPct val="20000"/>
              </a:spcBef>
              <a:spcAft>
                <a:spcPct val="0"/>
              </a:spcAft>
              <a:buChar char="»"/>
              <a:defRPr sz="2000">
                <a:solidFill>
                  <a:schemeClr val="tx1"/>
                </a:solidFill>
                <a:latin typeface="+mn-lt"/>
                <a:ea typeface="宋体" panose="02010600030101010101" pitchFamily="2" charset="-122"/>
              </a:defRPr>
            </a:lvl7pPr>
            <a:lvl8pPr marL="3429000" indent="-228600" algn="l" rtl="0" fontAlgn="base">
              <a:spcBef>
                <a:spcPct val="20000"/>
              </a:spcBef>
              <a:spcAft>
                <a:spcPct val="0"/>
              </a:spcAft>
              <a:buChar char="»"/>
              <a:defRPr sz="2000">
                <a:solidFill>
                  <a:schemeClr val="tx1"/>
                </a:solidFill>
                <a:latin typeface="+mn-lt"/>
                <a:ea typeface="宋体" panose="02010600030101010101" pitchFamily="2" charset="-122"/>
              </a:defRPr>
            </a:lvl8pPr>
            <a:lvl9pPr marL="3886200" indent="-228600" algn="l" rtl="0" fontAlgn="base">
              <a:spcBef>
                <a:spcPct val="20000"/>
              </a:spcBef>
              <a:spcAft>
                <a:spcPct val="0"/>
              </a:spcAft>
              <a:buChar char="»"/>
              <a:defRPr sz="2000">
                <a:solidFill>
                  <a:schemeClr val="tx1"/>
                </a:solidFill>
                <a:latin typeface="+mn-lt"/>
                <a:ea typeface="宋体" panose="02010600030101010101" pitchFamily="2" charset="-122"/>
              </a:defRPr>
            </a:lvl9pPr>
          </a:lstStyle>
          <a:p>
            <a:pPr algn="just">
              <a:lnSpc>
                <a:spcPct val="130000"/>
              </a:lnSpc>
              <a:spcAft>
                <a:spcPts val="267"/>
              </a:spcAft>
              <a:buClr>
                <a:srgbClr val="C00000"/>
              </a:buClr>
              <a:buSzPct val="100000"/>
              <a:buFont typeface="Wingdings" panose="05000000000000000000" pitchFamily="2" charset="2"/>
              <a:buChar char="Ø"/>
            </a:pPr>
            <a:r>
              <a:rPr kumimoji="1" lang="en-US" altLang="zh-CN" sz="2000" b="0" kern="0" dirty="0">
                <a:solidFill>
                  <a:schemeClr val="tx1"/>
                </a:solidFill>
                <a:latin typeface="Times New Roman"/>
                <a:cs typeface="Times New Roman"/>
              </a:rPr>
              <a:t>The CSNS facility consists of an 80 MeV H</a:t>
            </a:r>
            <a:r>
              <a:rPr kumimoji="1" lang="en-US" altLang="zh-CN" sz="2000" b="0" kern="0" baseline="30000" dirty="0">
                <a:solidFill>
                  <a:schemeClr val="tx1"/>
                </a:solidFill>
                <a:latin typeface="Times New Roman"/>
                <a:cs typeface="Times New Roman"/>
              </a:rPr>
              <a:t>-</a:t>
            </a:r>
            <a:r>
              <a:rPr kumimoji="1" lang="en-US" altLang="zh-CN" sz="2000" b="0" kern="0" dirty="0">
                <a:solidFill>
                  <a:schemeClr val="tx1"/>
                </a:solidFill>
                <a:latin typeface="Times New Roman"/>
                <a:cs typeface="Times New Roman"/>
              </a:rPr>
              <a:t> Linac, a 1.6 GeV RCS,  two beam transport lines, a target station, and several instruments </a:t>
            </a:r>
          </a:p>
          <a:p>
            <a:pPr algn="just">
              <a:lnSpc>
                <a:spcPct val="130000"/>
              </a:lnSpc>
              <a:spcAft>
                <a:spcPts val="400"/>
              </a:spcAft>
              <a:buClr>
                <a:srgbClr val="C00000"/>
              </a:buClr>
              <a:buSzPct val="100000"/>
              <a:buFont typeface="Wingdings" pitchFamily="2" charset="2"/>
              <a:buChar char="Ø"/>
            </a:pPr>
            <a:r>
              <a:rPr kumimoji="1" lang="en-GB" altLang="zh-CN" sz="2000" b="0" kern="0" dirty="0">
                <a:solidFill>
                  <a:schemeClr val="tx1"/>
                </a:solidFill>
                <a:latin typeface="Times New Roman"/>
                <a:cs typeface="Times New Roman"/>
              </a:rPr>
              <a:t>The design goal of beam power on the target for the CSNS is 100 kW which has been achieved in Feb. 2020</a:t>
            </a:r>
            <a:endParaRPr kumimoji="1" lang="en-US" altLang="zh-CN" sz="2000" b="0" kern="0" dirty="0">
              <a:solidFill>
                <a:schemeClr val="tx1"/>
              </a:solidFill>
              <a:latin typeface="Times New Roman"/>
              <a:cs typeface="Times New Roman"/>
            </a:endParaRPr>
          </a:p>
          <a:p>
            <a:pPr algn="just">
              <a:lnSpc>
                <a:spcPct val="130000"/>
              </a:lnSpc>
              <a:spcAft>
                <a:spcPts val="400"/>
              </a:spcAft>
              <a:buClr>
                <a:srgbClr val="C00000"/>
              </a:buClr>
              <a:buSzPct val="100000"/>
              <a:buFont typeface="Wingdings" pitchFamily="2" charset="2"/>
              <a:buChar char="Ø"/>
            </a:pPr>
            <a:r>
              <a:rPr kumimoji="1" lang="en-US" altLang="zh-CN" sz="2000" b="0" kern="0" dirty="0">
                <a:solidFill>
                  <a:schemeClr val="tx1"/>
                </a:solidFill>
                <a:latin typeface="Times New Roman"/>
                <a:cs typeface="Times New Roman"/>
              </a:rPr>
              <a:t>Main goal of CSNS-II: increase the beam power on the target to 500 kW</a:t>
            </a:r>
          </a:p>
          <a:p>
            <a:pPr algn="just">
              <a:lnSpc>
                <a:spcPct val="130000"/>
              </a:lnSpc>
              <a:spcAft>
                <a:spcPts val="400"/>
              </a:spcAft>
              <a:buClr>
                <a:srgbClr val="C00000"/>
              </a:buClr>
              <a:buSzPct val="100000"/>
              <a:buFont typeface="Wingdings" pitchFamily="2" charset="2"/>
              <a:buChar char="Ø"/>
            </a:pPr>
            <a:r>
              <a:rPr kumimoji="1" lang="en-US" altLang="zh-CN" sz="2000" b="0" kern="0" dirty="0">
                <a:solidFill>
                  <a:schemeClr val="tx1"/>
                </a:solidFill>
                <a:latin typeface="Times New Roman"/>
                <a:cs typeface="Times New Roman"/>
              </a:rPr>
              <a:t>Main contents of CSNS-II accelerator upgrade: Linac upgrade; injection system upgrade; three dual harmonic cavity would be added to the RCS</a:t>
            </a:r>
          </a:p>
          <a:p>
            <a:pPr algn="just">
              <a:lnSpc>
                <a:spcPct val="120000"/>
              </a:lnSpc>
              <a:spcAft>
                <a:spcPts val="267"/>
              </a:spcAft>
              <a:buClr>
                <a:srgbClr val="C00000"/>
              </a:buClr>
              <a:buFont typeface="Wingdings" panose="05000000000000000000" pitchFamily="2" charset="2"/>
              <a:buChar char="Ø"/>
            </a:pPr>
            <a:endParaRPr kumimoji="1" lang="en-US" altLang="zh-CN" sz="1800" b="0" kern="0" dirty="0">
              <a:solidFill>
                <a:schemeClr val="tx1"/>
              </a:solidFill>
              <a:latin typeface="Times New Roman"/>
              <a:cs typeface="Times New Roman"/>
            </a:endParaRPr>
          </a:p>
        </p:txBody>
      </p:sp>
    </p:spTree>
    <p:extLst>
      <p:ext uri="{BB962C8B-B14F-4D97-AF65-F5344CB8AC3E}">
        <p14:creationId xmlns:p14="http://schemas.microsoft.com/office/powerpoint/2010/main" val="66364148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标题 1">
            <a:extLst>
              <a:ext uri="{FF2B5EF4-FFF2-40B4-BE49-F238E27FC236}">
                <a16:creationId xmlns="" xmlns:a16="http://schemas.microsoft.com/office/drawing/2014/main" id="{8437DE5F-5B21-0AF3-4C83-D4D2B83E4A38}"/>
              </a:ext>
            </a:extLst>
          </p:cNvPr>
          <p:cNvSpPr>
            <a:spLocks noGrp="1" noChangeArrowheads="1"/>
          </p:cNvSpPr>
          <p:nvPr>
            <p:ph type="title"/>
          </p:nvPr>
        </p:nvSpPr>
        <p:spPr>
          <a:xfrm>
            <a:off x="551736" y="191201"/>
            <a:ext cx="10080242" cy="576263"/>
          </a:xfrm>
        </p:spPr>
        <p:txBody>
          <a:bodyPr/>
          <a:lstStyle/>
          <a:p>
            <a:r>
              <a:rPr lang="en-US" altLang="zh-CN" sz="2800" dirty="0">
                <a:latin typeface="Times New Roman" panose="02020603050405020304" pitchFamily="18" charset="0"/>
                <a:ea typeface="+mn-ea"/>
                <a:cs typeface="Times New Roman" panose="02020603050405020304" pitchFamily="18" charset="0"/>
              </a:rPr>
              <a:t>3.2 </a:t>
            </a:r>
            <a:r>
              <a:rPr lang="en-US" altLang="zh-CN" sz="2800" dirty="0">
                <a:latin typeface="Times New Roman" panose="02020603050405020304" pitchFamily="18" charset="0"/>
                <a:cs typeface="Times New Roman" panose="02020603050405020304" pitchFamily="18" charset="0"/>
              </a:rPr>
              <a:t>Longitudinal dynamics</a:t>
            </a:r>
            <a:endParaRPr lang="zh-CN" altLang="en-US" sz="2800" dirty="0">
              <a:latin typeface="Times New Roman" panose="02020603050405020304" pitchFamily="18" charset="0"/>
              <a:ea typeface="+mn-ea"/>
              <a:cs typeface="Times New Roman" panose="02020603050405020304" pitchFamily="18" charset="0"/>
            </a:endParaRPr>
          </a:p>
        </p:txBody>
      </p:sp>
      <p:sp>
        <p:nvSpPr>
          <p:cNvPr id="21" name="TextBox 1">
            <a:extLst>
              <a:ext uri="{FF2B5EF4-FFF2-40B4-BE49-F238E27FC236}">
                <a16:creationId xmlns="" xmlns:a16="http://schemas.microsoft.com/office/drawing/2014/main" id="{BF430E90-5BA8-5647-91A7-7422BC1A2AFE}"/>
              </a:ext>
            </a:extLst>
          </p:cNvPr>
          <p:cNvSpPr txBox="1">
            <a:spLocks noChangeArrowheads="1"/>
          </p:cNvSpPr>
          <p:nvPr/>
        </p:nvSpPr>
        <p:spPr bwMode="auto">
          <a:xfrm>
            <a:off x="344828" y="924486"/>
            <a:ext cx="11442619"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lvl1pPr>
              <a:spcBef>
                <a:spcPct val="20000"/>
              </a:spcBef>
              <a:buClr>
                <a:srgbClr val="1679BA"/>
              </a:buClr>
              <a:buFont typeface="Wingdings" pitchFamily="2" charset="2"/>
              <a:buChar char="Ø"/>
              <a:defRPr sz="2400" b="1">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200" b="1">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b="1">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1600" b="1">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1600"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1600"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1600"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1600"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1600" b="1">
                <a:solidFill>
                  <a:schemeClr val="tx1"/>
                </a:solidFill>
                <a:latin typeface="Arial" panose="020B0604020202020204" pitchFamily="34" charset="0"/>
                <a:ea typeface="宋体" panose="02010600030101010101" pitchFamily="2" charset="-122"/>
              </a:defRPr>
            </a:lvl9pPr>
          </a:lstStyle>
          <a:p>
            <a:pPr marL="342900" indent="-342900" algn="just">
              <a:lnSpc>
                <a:spcPct val="150000"/>
              </a:lnSpc>
              <a:spcBef>
                <a:spcPct val="0"/>
              </a:spcBef>
              <a:buClrTx/>
            </a:pPr>
            <a:r>
              <a:rPr lang="en-US" altLang="zh-CN" sz="2000" b="0" dirty="0">
                <a:ea typeface="微软雅黑" pitchFamily="34" charset="-122"/>
                <a:cs typeface="Times New Roman" panose="02020603050405020304" pitchFamily="18" charset="0"/>
              </a:rPr>
              <a:t>When the injection energy increases from 80MeV to 300MeV and beam intensity increases 5 times, the longitudinal dynamics need to be optimized</a:t>
            </a:r>
          </a:p>
        </p:txBody>
      </p:sp>
      <p:sp>
        <p:nvSpPr>
          <p:cNvPr id="28" name="TextBox 1">
            <a:extLst>
              <a:ext uri="{FF2B5EF4-FFF2-40B4-BE49-F238E27FC236}">
                <a16:creationId xmlns="" xmlns:a16="http://schemas.microsoft.com/office/drawing/2014/main" id="{BF430E90-5BA8-5647-91A7-7422BC1A2AFE}"/>
              </a:ext>
            </a:extLst>
          </p:cNvPr>
          <p:cNvSpPr txBox="1">
            <a:spLocks noChangeArrowheads="1"/>
          </p:cNvSpPr>
          <p:nvPr/>
        </p:nvSpPr>
        <p:spPr bwMode="auto">
          <a:xfrm>
            <a:off x="814042" y="1884814"/>
            <a:ext cx="9555630" cy="10797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lvl1pPr>
              <a:spcBef>
                <a:spcPct val="20000"/>
              </a:spcBef>
              <a:buClr>
                <a:srgbClr val="1679BA"/>
              </a:buClr>
              <a:buFont typeface="Wingdings" pitchFamily="2" charset="2"/>
              <a:buChar char="Ø"/>
              <a:defRPr sz="2400" b="1">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200" b="1">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b="1">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1600" b="1">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1600"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1600"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1600"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1600"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1600" b="1">
                <a:solidFill>
                  <a:schemeClr val="tx1"/>
                </a:solidFill>
                <a:latin typeface="Arial" panose="020B0604020202020204" pitchFamily="34" charset="0"/>
                <a:ea typeface="宋体" panose="02010600030101010101" pitchFamily="2" charset="-122"/>
              </a:defRPr>
            </a:lvl9pPr>
          </a:lstStyle>
          <a:p>
            <a:pPr marL="342900" indent="-342900" algn="just">
              <a:lnSpc>
                <a:spcPct val="150000"/>
              </a:lnSpc>
              <a:spcBef>
                <a:spcPct val="0"/>
              </a:spcBef>
              <a:spcAft>
                <a:spcPts val="500"/>
              </a:spcAft>
              <a:buClrTx/>
              <a:buFont typeface="Wingdings" panose="05000000000000000000" pitchFamily="2" charset="2"/>
              <a:buChar char="ü"/>
            </a:pPr>
            <a:r>
              <a:rPr lang="en-US" altLang="zh-CN" sz="2000" b="0" dirty="0"/>
              <a:t>Longitudinal parameter optimization during the beam injection </a:t>
            </a:r>
          </a:p>
          <a:p>
            <a:pPr marL="342900" indent="-342900" algn="just">
              <a:lnSpc>
                <a:spcPct val="150000"/>
              </a:lnSpc>
              <a:spcBef>
                <a:spcPct val="0"/>
              </a:spcBef>
              <a:spcAft>
                <a:spcPts val="500"/>
              </a:spcAft>
              <a:buClrTx/>
              <a:buFont typeface="Wingdings" panose="05000000000000000000" pitchFamily="2" charset="2"/>
              <a:buChar char="ü"/>
            </a:pPr>
            <a:r>
              <a:rPr lang="en-US" altLang="zh-CN" sz="2000" b="0" dirty="0"/>
              <a:t>Optimization during the acceleration and extraction stages</a:t>
            </a:r>
          </a:p>
        </p:txBody>
      </p:sp>
      <p:sp>
        <p:nvSpPr>
          <p:cNvPr id="11" name="文本框 1">
            <a:extLst>
              <a:ext uri="{FF2B5EF4-FFF2-40B4-BE49-F238E27FC236}">
                <a16:creationId xmlns="" xmlns:a16="http://schemas.microsoft.com/office/drawing/2014/main" id="{701DD793-1066-67C9-933A-08DF013D0BFB}"/>
              </a:ext>
            </a:extLst>
          </p:cNvPr>
          <p:cNvSpPr txBox="1">
            <a:spLocks noChangeArrowheads="1"/>
          </p:cNvSpPr>
          <p:nvPr/>
        </p:nvSpPr>
        <p:spPr bwMode="auto">
          <a:xfrm>
            <a:off x="382235" y="3351119"/>
            <a:ext cx="11367804"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lvl="0" algn="just" fontAlgn="base">
              <a:lnSpc>
                <a:spcPct val="150000"/>
              </a:lnSpc>
              <a:spcBef>
                <a:spcPct val="0"/>
              </a:spcBef>
              <a:spcAft>
                <a:spcPct val="0"/>
              </a:spcAft>
              <a:buFont typeface="Wingdings" panose="05000000000000000000" pitchFamily="2" charset="2"/>
              <a:buChar char="Ø"/>
              <a:defRPr/>
            </a:pPr>
            <a:r>
              <a:rPr lang="en-US" altLang="zh-CN" sz="2000" kern="100"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After optimization, most particles are within bucket and the bunch length can be compressed to below 130ns. T</a:t>
            </a:r>
            <a:r>
              <a:rPr lang="en-US" altLang="zh-CN" sz="2000" kern="100" dirty="0">
                <a:solidFill>
                  <a:prstClr val="black"/>
                </a:solidFill>
                <a:latin typeface="Times New Roman" panose="02020603050405020304" pitchFamily="18" charset="0"/>
                <a:ea typeface="宋体" panose="02010600030101010101" pitchFamily="2" charset="-122"/>
                <a:cs typeface="Times New Roman" panose="02020603050405020304" pitchFamily="18" charset="0"/>
                <a:sym typeface="+mn-ea"/>
              </a:rPr>
              <a:t>he RF curves (voltage and phase) have been given below</a:t>
            </a:r>
            <a:endParaRPr lang="zh-CN" altLang="en-US" sz="2000" kern="100" dirty="0">
              <a:solidFill>
                <a:prstClr val="black"/>
              </a:solidFill>
              <a:latin typeface="Times New Roman" panose="02020603050405020304" pitchFamily="18" charset="0"/>
              <a:ea typeface="宋体" panose="02010600030101010101" pitchFamily="2" charset="-122"/>
              <a:cs typeface="Times New Roman" panose="02020603050405020304" pitchFamily="18" charset="0"/>
              <a:sym typeface="+mn-ea"/>
            </a:endParaRPr>
          </a:p>
        </p:txBody>
      </p:sp>
      <p:pic>
        <p:nvPicPr>
          <p:cNvPr id="12" name="Picture" descr="avatar">
            <a:extLst>
              <a:ext uri="{FF2B5EF4-FFF2-40B4-BE49-F238E27FC236}">
                <a16:creationId xmlns="" xmlns:a16="http://schemas.microsoft.com/office/drawing/2014/main" id="{F7F10FA8-0201-E068-70C4-F2931C66F5D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4347866"/>
            <a:ext cx="3175419" cy="2510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文本框 12">
            <a:extLst>
              <a:ext uri="{FF2B5EF4-FFF2-40B4-BE49-F238E27FC236}">
                <a16:creationId xmlns="" xmlns:a16="http://schemas.microsoft.com/office/drawing/2014/main" id="{7A343CF0-8D7D-8D22-6BA2-BAB0E1B3D02E}"/>
              </a:ext>
            </a:extLst>
          </p:cNvPr>
          <p:cNvSpPr txBox="1"/>
          <p:nvPr/>
        </p:nvSpPr>
        <p:spPr>
          <a:xfrm>
            <a:off x="1955487" y="4790818"/>
            <a:ext cx="962025" cy="368300"/>
          </a:xfrm>
          <a:prstGeom prst="rect">
            <a:avLst/>
          </a:prstGeom>
          <a:noFill/>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00" cap="none" spc="0" normalizeH="0" baseline="0" noProof="0" dirty="0">
                <a:ln>
                  <a:noFill/>
                </a:ln>
                <a:solidFill>
                  <a:srgbClr val="FF0000"/>
                </a:solidFill>
                <a:effectLst/>
                <a:uLnTx/>
                <a:uFillTx/>
                <a:latin typeface="Times New Roman" panose="02020603050405020304" pitchFamily="18" charset="0"/>
                <a:ea typeface="宋体" panose="02010600030101010101" pitchFamily="2" charset="-122"/>
                <a:cs typeface="+mn-cs"/>
              </a:rPr>
              <a:t>0.003%</a:t>
            </a:r>
            <a:endParaRPr kumimoji="0" lang="zh-CN" altLang="en-US" sz="1800" b="0" i="0" u="none" strike="noStrike" kern="1200" cap="none" spc="0" normalizeH="0" baseline="0" noProof="0" dirty="0">
              <a:ln>
                <a:noFill/>
              </a:ln>
              <a:solidFill>
                <a:srgbClr val="FF0000"/>
              </a:solidFill>
              <a:effectLst/>
              <a:uLnTx/>
              <a:uFillTx/>
              <a:latin typeface="等线"/>
              <a:ea typeface="等线" panose="02010600030101010101" pitchFamily="2" charset="-122"/>
              <a:cs typeface="+mn-cs"/>
            </a:endParaRPr>
          </a:p>
        </p:txBody>
      </p:sp>
      <p:pic>
        <p:nvPicPr>
          <p:cNvPr id="14" name="Picture" descr="avatar">
            <a:extLst>
              <a:ext uri="{FF2B5EF4-FFF2-40B4-BE49-F238E27FC236}">
                <a16:creationId xmlns="" xmlns:a16="http://schemas.microsoft.com/office/drawing/2014/main" id="{B5D45CF9-3126-50CB-B758-00CE10EDA5B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93117" y="4532923"/>
            <a:ext cx="3101283" cy="2325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图片 5">
            <a:extLst>
              <a:ext uri="{FF2B5EF4-FFF2-40B4-BE49-F238E27FC236}">
                <a16:creationId xmlns="" xmlns:a16="http://schemas.microsoft.com/office/drawing/2014/main" id="{3B0EA6C5-21ED-AF4A-D734-15302A80B2A4}"/>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810629" y="4532923"/>
            <a:ext cx="3324000" cy="23250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图片 6">
            <a:extLst>
              <a:ext uri="{FF2B5EF4-FFF2-40B4-BE49-F238E27FC236}">
                <a16:creationId xmlns="" xmlns:a16="http://schemas.microsoft.com/office/drawing/2014/main" id="{7094F96C-EA04-F0B1-9FDC-F1639C45353E}"/>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745415" y="4532923"/>
            <a:ext cx="3419372" cy="2300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24391791"/>
      </p:ext>
    </p:extLst>
  </p:cSld>
  <p:clrMapOvr>
    <a:masterClrMapping/>
  </p:clrMapOvr>
  <p:transition advTm="112294">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4" name="图片 5">
            <a:extLst>
              <a:ext uri="{FF2B5EF4-FFF2-40B4-BE49-F238E27FC236}">
                <a16:creationId xmlns="" xmlns:a16="http://schemas.microsoft.com/office/drawing/2014/main" id="{EF92F9D4-B929-B073-9D77-A1975D2611E3}"/>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276" y="1785542"/>
            <a:ext cx="5509545" cy="3567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文本框 25">
            <a:extLst>
              <a:ext uri="{FF2B5EF4-FFF2-40B4-BE49-F238E27FC236}">
                <a16:creationId xmlns="" xmlns:a16="http://schemas.microsoft.com/office/drawing/2014/main" id="{5CF08B4D-4826-7070-E258-C2DB398CF54A}"/>
              </a:ext>
            </a:extLst>
          </p:cNvPr>
          <p:cNvSpPr txBox="1"/>
          <p:nvPr/>
        </p:nvSpPr>
        <p:spPr>
          <a:xfrm>
            <a:off x="6331674" y="3848794"/>
            <a:ext cx="5214705" cy="369332"/>
          </a:xfrm>
          <a:prstGeom prst="rect">
            <a:avLst/>
          </a:prstGeom>
          <a:noFill/>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altLang="zh-CN" kern="100" dirty="0">
                <a:latin typeface="Times New Roman" panose="02020603050405020304" pitchFamily="18" charset="0"/>
                <a:ea typeface="宋体" panose="02010600030101010101" pitchFamily="2" charset="-122"/>
              </a:rPr>
              <a:t>Tune spread of CSNS-II is far less than that of CSNS</a:t>
            </a:r>
            <a:endParaRPr lang="zh-CN" altLang="en-US" kern="100" dirty="0">
              <a:latin typeface="Times New Roman" panose="02020603050405020304" pitchFamily="18" charset="0"/>
              <a:ea typeface="宋体" panose="02010600030101010101" pitchFamily="2" charset="-122"/>
            </a:endParaRPr>
          </a:p>
        </p:txBody>
      </p:sp>
      <p:sp>
        <p:nvSpPr>
          <p:cNvPr id="28" name="文本框 27">
            <a:extLst>
              <a:ext uri="{FF2B5EF4-FFF2-40B4-BE49-F238E27FC236}">
                <a16:creationId xmlns="" xmlns:a16="http://schemas.microsoft.com/office/drawing/2014/main" id="{09212A4F-5089-7054-29C5-2CB47CCF5581}"/>
              </a:ext>
            </a:extLst>
          </p:cNvPr>
          <p:cNvSpPr txBox="1"/>
          <p:nvPr/>
        </p:nvSpPr>
        <p:spPr>
          <a:xfrm>
            <a:off x="5720979" y="6399057"/>
            <a:ext cx="6436094" cy="369332"/>
          </a:xfrm>
          <a:prstGeom prst="rect">
            <a:avLst/>
          </a:prstGeom>
          <a:noFill/>
        </p:spPr>
        <p:txBody>
          <a:bodyPr wrap="square">
            <a:spAutoFit/>
          </a:bodyPr>
          <a:lstStyle/>
          <a:p>
            <a:pPr lvl="0" algn="just">
              <a:defRPr/>
            </a:pPr>
            <a:r>
              <a:rPr kumimoji="0" lang="en-US" altLang="zh-CN" b="0" i="0" u="none" strike="noStrike" kern="100" cap="none" spc="0" normalizeH="0" baseline="0" noProof="0" dirty="0">
                <a:ln>
                  <a:noFill/>
                </a:ln>
                <a:effectLst/>
                <a:uLnTx/>
                <a:uFillTx/>
                <a:latin typeface="Times New Roman" panose="02020603050405020304" pitchFamily="18" charset="0"/>
                <a:ea typeface="宋体" panose="02010600030101010101" pitchFamily="2" charset="-122"/>
                <a:cs typeface="+mn-cs"/>
              </a:rPr>
              <a:t>Transverse emittance </a:t>
            </a:r>
            <a:r>
              <a:rPr lang="en-US" altLang="zh-CN" kern="100" dirty="0">
                <a:latin typeface="Times New Roman" panose="02020603050405020304" pitchFamily="18" charset="0"/>
                <a:ea typeface="宋体" panose="02010600030101010101" pitchFamily="2" charset="-122"/>
              </a:rPr>
              <a:t>of CSNS-II </a:t>
            </a:r>
            <a:r>
              <a:rPr kumimoji="0" lang="en-US" altLang="zh-CN" b="0" i="0" u="none" strike="noStrike" kern="100" cap="none" spc="0" normalizeH="0" baseline="0" noProof="0" dirty="0">
                <a:ln>
                  <a:noFill/>
                </a:ln>
                <a:effectLst/>
                <a:uLnTx/>
                <a:uFillTx/>
                <a:latin typeface="Times New Roman" panose="02020603050405020304" pitchFamily="18" charset="0"/>
                <a:ea typeface="宋体" panose="02010600030101010101" pitchFamily="2" charset="-122"/>
                <a:cs typeface="+mn-cs"/>
              </a:rPr>
              <a:t>is much lower than that of CSNS</a:t>
            </a:r>
            <a:endParaRPr kumimoji="0" lang="zh-CN" altLang="en-US" b="0" i="0" u="none" strike="noStrike" kern="1200" cap="none" spc="0" normalizeH="0" baseline="0" noProof="0" dirty="0">
              <a:ln>
                <a:noFill/>
              </a:ln>
              <a:effectLst/>
              <a:uLnTx/>
              <a:uFillTx/>
              <a:latin typeface="等线"/>
              <a:ea typeface="等线" panose="02010600030101010101" pitchFamily="2" charset="-122"/>
              <a:cs typeface="+mn-cs"/>
            </a:endParaRPr>
          </a:p>
        </p:txBody>
      </p:sp>
      <p:sp>
        <p:nvSpPr>
          <p:cNvPr id="7" name="标题 1">
            <a:extLst>
              <a:ext uri="{FF2B5EF4-FFF2-40B4-BE49-F238E27FC236}">
                <a16:creationId xmlns="" xmlns:a16="http://schemas.microsoft.com/office/drawing/2014/main" id="{AF0871F3-A314-03AB-32F8-57BA87FF151C}"/>
              </a:ext>
            </a:extLst>
          </p:cNvPr>
          <p:cNvSpPr>
            <a:spLocks noGrp="1" noChangeArrowheads="1"/>
          </p:cNvSpPr>
          <p:nvPr>
            <p:ph type="title"/>
          </p:nvPr>
        </p:nvSpPr>
        <p:spPr>
          <a:xfrm>
            <a:off x="426720" y="186425"/>
            <a:ext cx="11198824" cy="576263"/>
          </a:xfrm>
        </p:spPr>
        <p:txBody>
          <a:bodyPr/>
          <a:lstStyle/>
          <a:p>
            <a:r>
              <a:rPr lang="en-US" altLang="zh-CN" sz="3200" dirty="0">
                <a:latin typeface="Times New Roman" panose="02020603050405020304" pitchFamily="18" charset="0"/>
                <a:cs typeface="Times New Roman" panose="02020603050405020304" pitchFamily="18" charset="0"/>
              </a:rPr>
              <a:t> </a:t>
            </a:r>
            <a:r>
              <a:rPr lang="en-US" altLang="zh-CN" sz="2800" dirty="0" smtClean="0">
                <a:latin typeface="Times New Roman" panose="02020603050405020304" pitchFamily="18" charset="0"/>
                <a:cs typeface="Times New Roman" panose="02020603050405020304" pitchFamily="18" charset="0"/>
              </a:rPr>
              <a:t>3.3 </a:t>
            </a:r>
            <a:r>
              <a:rPr lang="en-US" altLang="zh-CN" sz="2800" dirty="0">
                <a:latin typeface="Times New Roman" panose="02020603050405020304" pitchFamily="18" charset="0"/>
                <a:cs typeface="Times New Roman" panose="02020603050405020304" pitchFamily="18" charset="0"/>
              </a:rPr>
              <a:t>Simulation of 500kW beam power</a:t>
            </a:r>
            <a:endParaRPr lang="zh-CN" altLang="en-US" sz="2800" dirty="0">
              <a:latin typeface="Times New Roman" panose="02020603050405020304" pitchFamily="18" charset="0"/>
              <a:cs typeface="Times New Roman" panose="02020603050405020304" pitchFamily="18" charset="0"/>
            </a:endParaRPr>
          </a:p>
        </p:txBody>
      </p:sp>
      <p:sp>
        <p:nvSpPr>
          <p:cNvPr id="24" name="文本框 14">
            <a:extLst>
              <a:ext uri="{FF2B5EF4-FFF2-40B4-BE49-F238E27FC236}">
                <a16:creationId xmlns="" xmlns:a16="http://schemas.microsoft.com/office/drawing/2014/main" id="{65499F77-B420-E88E-ED5D-2B019B1FCC13}"/>
              </a:ext>
            </a:extLst>
          </p:cNvPr>
          <p:cNvSpPr txBox="1">
            <a:spLocks noChangeArrowheads="1"/>
          </p:cNvSpPr>
          <p:nvPr/>
        </p:nvSpPr>
        <p:spPr bwMode="auto">
          <a:xfrm>
            <a:off x="289246" y="1023911"/>
            <a:ext cx="957483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marL="457200" marR="0" lvl="0" indent="-457200" algn="l" defTabSz="914400" rtl="0" eaLnBrk="1" fontAlgn="base" latinLnBrk="0" hangingPunct="1">
              <a:lnSpc>
                <a:spcPct val="100000"/>
              </a:lnSpc>
              <a:spcBef>
                <a:spcPct val="0"/>
              </a:spcBef>
              <a:spcAft>
                <a:spcPct val="0"/>
              </a:spcAft>
              <a:buClrTx/>
              <a:buSzTx/>
              <a:buFont typeface="Wingdings" panose="05000000000000000000" pitchFamily="2" charset="2"/>
              <a:buChar char="Ø"/>
              <a:tabLst/>
              <a:defRPr/>
            </a:pPr>
            <a:r>
              <a:rPr kumimoji="0" lang="en-US" altLang="zh-CN" sz="2400" b="1" i="0" u="none" strike="noStrike" kern="1200" cap="none" spc="0" normalizeH="0" baseline="0" noProof="0" dirty="0">
                <a:ln>
                  <a:noFill/>
                </a:ln>
                <a:solidFill>
                  <a:srgbClr val="0000FF"/>
                </a:solidFill>
                <a:effectLst/>
                <a:uLnTx/>
                <a:uFillTx/>
                <a:latin typeface="Times New Roman" panose="02020603050405020304" pitchFamily="18" charset="0"/>
                <a:cs typeface="Times New Roman" panose="02020603050405020304" pitchFamily="18" charset="0"/>
              </a:rPr>
              <a:t>Comparison of the simulation results between CSNS and CSNS-II</a:t>
            </a:r>
            <a:endParaRPr kumimoji="0" lang="zh-CN" altLang="en-US" sz="2400" b="1" i="0" u="none" strike="noStrike" kern="1200" cap="none" spc="0" normalizeH="0" baseline="0" noProof="0" dirty="0">
              <a:ln>
                <a:noFill/>
              </a:ln>
              <a:solidFill>
                <a:srgbClr val="0000FF"/>
              </a:solidFill>
              <a:effectLst/>
              <a:uLnTx/>
              <a:uFillTx/>
              <a:latin typeface="Times New Roman" panose="02020603050405020304" pitchFamily="18" charset="0"/>
              <a:cs typeface="Times New Roman" panose="02020603050405020304" pitchFamily="18" charset="0"/>
            </a:endParaRPr>
          </a:p>
        </p:txBody>
      </p:sp>
      <p:pic>
        <p:nvPicPr>
          <p:cNvPr id="2" name="图片 1"/>
          <p:cNvPicPr>
            <a:picLocks noChangeAspect="1"/>
          </p:cNvPicPr>
          <p:nvPr/>
        </p:nvPicPr>
        <p:blipFill>
          <a:blip r:embed="rId4"/>
          <a:stretch>
            <a:fillRect/>
          </a:stretch>
        </p:blipFill>
        <p:spPr>
          <a:xfrm>
            <a:off x="5755906" y="1546410"/>
            <a:ext cx="6206109" cy="2302384"/>
          </a:xfrm>
          <a:prstGeom prst="rect">
            <a:avLst/>
          </a:prstGeom>
        </p:spPr>
      </p:pic>
      <p:pic>
        <p:nvPicPr>
          <p:cNvPr id="3" name="图片 2"/>
          <p:cNvPicPr>
            <a:picLocks noChangeAspect="1"/>
          </p:cNvPicPr>
          <p:nvPr/>
        </p:nvPicPr>
        <p:blipFill>
          <a:blip r:embed="rId5"/>
          <a:stretch>
            <a:fillRect/>
          </a:stretch>
        </p:blipFill>
        <p:spPr>
          <a:xfrm>
            <a:off x="5652655" y="4320788"/>
            <a:ext cx="6309360" cy="2065217"/>
          </a:xfrm>
          <a:prstGeom prst="rect">
            <a:avLst/>
          </a:prstGeom>
        </p:spPr>
      </p:pic>
      <p:sp>
        <p:nvSpPr>
          <p:cNvPr id="19" name="文本框 18">
            <a:extLst>
              <a:ext uri="{FF2B5EF4-FFF2-40B4-BE49-F238E27FC236}">
                <a16:creationId xmlns="" xmlns:a16="http://schemas.microsoft.com/office/drawing/2014/main" id="{C306C4E4-4CAA-CB54-F2AE-63F2A9BAD3B4}"/>
              </a:ext>
            </a:extLst>
          </p:cNvPr>
          <p:cNvSpPr txBox="1"/>
          <p:nvPr/>
        </p:nvSpPr>
        <p:spPr>
          <a:xfrm>
            <a:off x="6331674" y="1722935"/>
            <a:ext cx="957235" cy="310983"/>
          </a:xfrm>
          <a:prstGeom prst="rect">
            <a:avLst/>
          </a:prstGeom>
          <a:noFill/>
        </p:spPr>
        <p:txBody>
          <a:bodyPr wrap="square" rtlCol="0">
            <a:spAutoFit/>
          </a:bodyPr>
          <a:lstStyle/>
          <a:p>
            <a:r>
              <a:rPr lang="en-US" altLang="zh-CN" sz="1421" dirty="0">
                <a:solidFill>
                  <a:srgbClr val="FF0000"/>
                </a:solidFill>
              </a:rPr>
              <a:t>CSNS</a:t>
            </a:r>
            <a:endParaRPr lang="zh-CN" altLang="en-US" sz="1421" dirty="0">
              <a:solidFill>
                <a:srgbClr val="FF0000"/>
              </a:solidFill>
            </a:endParaRPr>
          </a:p>
        </p:txBody>
      </p:sp>
      <p:sp>
        <p:nvSpPr>
          <p:cNvPr id="21" name="文本框 20">
            <a:extLst>
              <a:ext uri="{FF2B5EF4-FFF2-40B4-BE49-F238E27FC236}">
                <a16:creationId xmlns="" xmlns:a16="http://schemas.microsoft.com/office/drawing/2014/main" id="{C306C4E4-4CAA-CB54-F2AE-63F2A9BAD3B4}"/>
              </a:ext>
            </a:extLst>
          </p:cNvPr>
          <p:cNvSpPr txBox="1"/>
          <p:nvPr/>
        </p:nvSpPr>
        <p:spPr>
          <a:xfrm>
            <a:off x="9446421" y="1722934"/>
            <a:ext cx="957235" cy="310983"/>
          </a:xfrm>
          <a:prstGeom prst="rect">
            <a:avLst/>
          </a:prstGeom>
          <a:noFill/>
        </p:spPr>
        <p:txBody>
          <a:bodyPr wrap="square" rtlCol="0">
            <a:spAutoFit/>
          </a:bodyPr>
          <a:lstStyle/>
          <a:p>
            <a:r>
              <a:rPr lang="en-US" altLang="zh-CN" sz="1421" dirty="0">
                <a:solidFill>
                  <a:srgbClr val="FF0000"/>
                </a:solidFill>
              </a:rPr>
              <a:t>CSNS-II</a:t>
            </a:r>
            <a:endParaRPr lang="zh-CN" altLang="en-US" sz="1421" dirty="0">
              <a:solidFill>
                <a:srgbClr val="FF0000"/>
              </a:solidFill>
            </a:endParaRPr>
          </a:p>
        </p:txBody>
      </p:sp>
      <p:sp>
        <p:nvSpPr>
          <p:cNvPr id="23" name="文本框 22">
            <a:extLst>
              <a:ext uri="{FF2B5EF4-FFF2-40B4-BE49-F238E27FC236}">
                <a16:creationId xmlns="" xmlns:a16="http://schemas.microsoft.com/office/drawing/2014/main" id="{5CF08B4D-4826-7070-E258-C2DB398CF54A}"/>
              </a:ext>
            </a:extLst>
          </p:cNvPr>
          <p:cNvSpPr txBox="1"/>
          <p:nvPr/>
        </p:nvSpPr>
        <p:spPr>
          <a:xfrm>
            <a:off x="953090" y="5463248"/>
            <a:ext cx="4001295" cy="646331"/>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kern="100" dirty="0">
                <a:latin typeface="Times New Roman" panose="02020603050405020304" pitchFamily="18" charset="0"/>
                <a:ea typeface="宋体" panose="02010600030101010101" pitchFamily="2" charset="-122"/>
              </a:rPr>
              <a:t>Comparison of the bunching factor between CSNS and CSNS-II</a:t>
            </a:r>
            <a:endParaRPr lang="zh-CN" altLang="en-US" kern="100" dirty="0">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3477418777"/>
      </p:ext>
    </p:extLst>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clog.csns.ihep.ac.cn:3000/api/logs/richtext/2024/10/6/OrbitCorrection_cor19_x.png">
            <a:extLst>
              <a:ext uri="{FF2B5EF4-FFF2-40B4-BE49-F238E27FC236}">
                <a16:creationId xmlns="" xmlns:a16="http://schemas.microsoft.com/office/drawing/2014/main" id="{03807099-9ED0-46E0-B802-57BE474DDEBA}"/>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06254" y="2859553"/>
            <a:ext cx="5453559" cy="3069353"/>
          </a:xfrm>
          <a:prstGeom prst="rect">
            <a:avLst/>
          </a:prstGeom>
          <a:noFill/>
          <a:extLst>
            <a:ext uri="{909E8E84-426E-40DD-AFC4-6F175D3DCCD1}">
              <a14:hiddenFill xmlns:a14="http://schemas.microsoft.com/office/drawing/2010/main">
                <a:solidFill>
                  <a:srgbClr val="FFFFFF"/>
                </a:solidFill>
              </a14:hiddenFill>
            </a:ext>
          </a:extLst>
        </p:spPr>
      </p:pic>
      <p:pic>
        <p:nvPicPr>
          <p:cNvPr id="9" name="图片 8">
            <a:extLst>
              <a:ext uri="{FF2B5EF4-FFF2-40B4-BE49-F238E27FC236}">
                <a16:creationId xmlns="" xmlns:a16="http://schemas.microsoft.com/office/drawing/2014/main" id="{F0BEE483-AE3D-4998-A46C-CEB51AFA692A}"/>
              </a:ext>
            </a:extLst>
          </p:cNvPr>
          <p:cNvPicPr>
            <a:picLocks noChangeAspect="1"/>
          </p:cNvPicPr>
          <p:nvPr/>
        </p:nvPicPr>
        <p:blipFill>
          <a:blip r:embed="rId3"/>
          <a:stretch>
            <a:fillRect/>
          </a:stretch>
        </p:blipFill>
        <p:spPr>
          <a:xfrm>
            <a:off x="6004196" y="2933242"/>
            <a:ext cx="5647117" cy="3061231"/>
          </a:xfrm>
          <a:prstGeom prst="rect">
            <a:avLst/>
          </a:prstGeom>
        </p:spPr>
      </p:pic>
      <p:sp>
        <p:nvSpPr>
          <p:cNvPr id="15" name="文本框 14">
            <a:extLst>
              <a:ext uri="{FF2B5EF4-FFF2-40B4-BE49-F238E27FC236}">
                <a16:creationId xmlns="" xmlns:a16="http://schemas.microsoft.com/office/drawing/2014/main" id="{E561EEE1-CC9E-47B5-BABD-3E4A2BBD1581}"/>
              </a:ext>
            </a:extLst>
          </p:cNvPr>
          <p:cNvSpPr txBox="1"/>
          <p:nvPr/>
        </p:nvSpPr>
        <p:spPr>
          <a:xfrm>
            <a:off x="7195528" y="2776380"/>
            <a:ext cx="3388652" cy="338554"/>
          </a:xfrm>
          <a:prstGeom prst="rect">
            <a:avLst/>
          </a:prstGeom>
          <a:solidFill>
            <a:srgbClr val="FAFAFA"/>
          </a:solidFill>
          <a:ln>
            <a:solidFill>
              <a:srgbClr val="FFC000"/>
            </a:solidFill>
          </a:ln>
        </p:spPr>
        <p:txBody>
          <a:bodyPr wrap="square">
            <a:spAutoFit/>
          </a:bodyPr>
          <a:lstStyle/>
          <a:p>
            <a:r>
              <a:rPr lang="en-US" altLang="zh-CN" sz="1600" b="1" dirty="0">
                <a:latin typeface="Times New Roman" panose="02020603050405020304" pitchFamily="18" charset="0"/>
                <a:cs typeface="Times New Roman" panose="02020603050405020304" pitchFamily="18" charset="0"/>
              </a:rPr>
              <a:t>Physics-constrained neural network</a:t>
            </a:r>
          </a:p>
        </p:txBody>
      </p:sp>
      <p:sp>
        <p:nvSpPr>
          <p:cNvPr id="13" name="标题 1"/>
          <p:cNvSpPr>
            <a:spLocks noGrp="1"/>
          </p:cNvSpPr>
          <p:nvPr>
            <p:ph type="title"/>
          </p:nvPr>
        </p:nvSpPr>
        <p:spPr>
          <a:xfrm>
            <a:off x="609600" y="174365"/>
            <a:ext cx="9175768" cy="575938"/>
          </a:xfrm>
        </p:spPr>
        <p:txBody>
          <a:bodyPr/>
          <a:lstStyle/>
          <a:p>
            <a:r>
              <a:rPr lang="en-US" altLang="zh-CN" sz="2800" dirty="0">
                <a:solidFill>
                  <a:schemeClr val="tx1"/>
                </a:solidFill>
              </a:rPr>
              <a:t>3.4 Closed orbit correction </a:t>
            </a:r>
            <a:endParaRPr lang="zh-CN" altLang="en-US" sz="2800" dirty="0">
              <a:solidFill>
                <a:schemeClr val="tx1"/>
              </a:solidFill>
            </a:endParaRPr>
          </a:p>
        </p:txBody>
      </p:sp>
      <p:sp>
        <p:nvSpPr>
          <p:cNvPr id="10" name="灯片编号占位符 3">
            <a:extLst>
              <a:ext uri="{FF2B5EF4-FFF2-40B4-BE49-F238E27FC236}">
                <a16:creationId xmlns="" xmlns:a16="http://schemas.microsoft.com/office/drawing/2014/main" id="{179BBB18-20A0-362F-3BDA-881B11F5AECF}"/>
              </a:ext>
            </a:extLst>
          </p:cNvPr>
          <p:cNvSpPr txBox="1">
            <a:spLocks/>
          </p:cNvSpPr>
          <p:nvPr/>
        </p:nvSpPr>
        <p:spPr>
          <a:xfrm>
            <a:off x="11819956" y="6463674"/>
            <a:ext cx="372044" cy="316800"/>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defRPr/>
            </a:pPr>
            <a:r>
              <a:rPr lang="en-US" altLang="zh-CN" sz="1200" dirty="0" smtClean="0">
                <a:solidFill>
                  <a:prstClr val="black">
                    <a:tint val="75000"/>
                  </a:prstClr>
                </a:solidFill>
                <a:latin typeface="等线"/>
                <a:ea typeface="等线" panose="02010600030101010101" pitchFamily="2" charset="-122"/>
              </a:rPr>
              <a:t>32</a:t>
            </a:r>
            <a:endParaRPr lang="zh-CN" altLang="en-US" sz="1200" dirty="0">
              <a:solidFill>
                <a:prstClr val="black">
                  <a:tint val="75000"/>
                </a:prstClr>
              </a:solidFill>
              <a:latin typeface="等线"/>
              <a:ea typeface="等线" panose="02010600030101010101" pitchFamily="2" charset="-122"/>
            </a:endParaRPr>
          </a:p>
        </p:txBody>
      </p:sp>
      <p:sp>
        <p:nvSpPr>
          <p:cNvPr id="12" name="内容占位符 2">
            <a:extLst>
              <a:ext uri="{FF2B5EF4-FFF2-40B4-BE49-F238E27FC236}">
                <a16:creationId xmlns="" xmlns:a16="http://schemas.microsoft.com/office/drawing/2014/main" id="{BD1959EC-A00F-0046-9574-42AA3EF4FE18}"/>
              </a:ext>
            </a:extLst>
          </p:cNvPr>
          <p:cNvSpPr txBox="1">
            <a:spLocks noChangeArrowheads="1"/>
          </p:cNvSpPr>
          <p:nvPr/>
        </p:nvSpPr>
        <p:spPr>
          <a:xfrm>
            <a:off x="172118" y="884690"/>
            <a:ext cx="11833860" cy="190068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640064" lvl="1" indent="-426709" algn="just" defTabSz="1219158">
              <a:lnSpc>
                <a:spcPct val="130000"/>
              </a:lnSpc>
              <a:spcBef>
                <a:spcPct val="0"/>
              </a:spcBef>
              <a:spcAft>
                <a:spcPts val="200"/>
              </a:spcAft>
              <a:buFont typeface="Wingdings" panose="05000000000000000000" pitchFamily="2" charset="2"/>
              <a:buChar char="Ø"/>
            </a:pPr>
            <a:r>
              <a:rPr lang="en-US" altLang="zh-CN" b="1" dirty="0">
                <a:latin typeface="Times New Roman" panose="02020603050405020304" pitchFamily="18" charset="0"/>
                <a:cs typeface="Times New Roman" panose="02020603050405020304" pitchFamily="18" charset="0"/>
              </a:rPr>
              <a:t>Method: global closed orbit correction + local closed orbit correction</a:t>
            </a:r>
          </a:p>
          <a:p>
            <a:pPr marL="640064" lvl="1" indent="-426709" defTabSz="1219158">
              <a:lnSpc>
                <a:spcPct val="130000"/>
              </a:lnSpc>
              <a:spcBef>
                <a:spcPct val="0"/>
              </a:spcBef>
              <a:spcAft>
                <a:spcPts val="200"/>
              </a:spcAft>
              <a:buFont typeface="Wingdings" panose="05000000000000000000" pitchFamily="2" charset="2"/>
              <a:buChar char="Ø"/>
            </a:pPr>
            <a:r>
              <a:rPr lang="en-US" altLang="zh-CN" sz="2200" b="1" dirty="0" smtClean="0">
                <a:solidFill>
                  <a:srgbClr val="0000FF"/>
                </a:solidFill>
                <a:latin typeface="Times New Roman" panose="02020603050405020304" pitchFamily="18" charset="0"/>
                <a:cs typeface="Times New Roman" panose="02020603050405020304" pitchFamily="18" charset="0"/>
              </a:rPr>
              <a:t>The </a:t>
            </a:r>
            <a:r>
              <a:rPr lang="en-US" altLang="zh-CN" sz="2200" b="1" dirty="0">
                <a:solidFill>
                  <a:srgbClr val="0000FF"/>
                </a:solidFill>
                <a:latin typeface="Times New Roman" panose="02020603050405020304" pitchFamily="18" charset="0"/>
                <a:cs typeface="Times New Roman" panose="02020603050405020304" pitchFamily="18" charset="0"/>
              </a:rPr>
              <a:t>correction of horizontal orbit has always been a challenge for the RCS</a:t>
            </a:r>
            <a:endParaRPr lang="en-US" altLang="zh-CN" sz="2200" b="1" dirty="0" smtClean="0">
              <a:solidFill>
                <a:srgbClr val="0000FF"/>
              </a:solidFill>
              <a:latin typeface="Times New Roman" panose="02020603050405020304" pitchFamily="18" charset="0"/>
              <a:cs typeface="Times New Roman" panose="02020603050405020304" pitchFamily="18" charset="0"/>
            </a:endParaRPr>
          </a:p>
          <a:p>
            <a:pPr marL="1080000" lvl="1" indent="-426709" defTabSz="1219158">
              <a:lnSpc>
                <a:spcPct val="130000"/>
              </a:lnSpc>
              <a:spcBef>
                <a:spcPct val="0"/>
              </a:spcBef>
              <a:spcAft>
                <a:spcPts val="200"/>
              </a:spcAft>
              <a:buFont typeface="Wingdings" panose="05000000000000000000" pitchFamily="2" charset="2"/>
              <a:buChar char="ü"/>
            </a:pPr>
            <a:r>
              <a:rPr lang="en-US" altLang="zh-CN" sz="2000" dirty="0" smtClean="0">
                <a:latin typeface="Times New Roman" panose="02020603050405020304" pitchFamily="18" charset="0"/>
                <a:ea typeface="等线" panose="02010600030101010101" pitchFamily="2" charset="-122"/>
                <a:cs typeface="Times New Roman" panose="02020603050405020304" pitchFamily="18" charset="0"/>
              </a:rPr>
              <a:t>BPM </a:t>
            </a:r>
            <a:r>
              <a:rPr lang="en-US" altLang="zh-CN" sz="2000" dirty="0">
                <a:latin typeface="Times New Roman" panose="02020603050405020304" pitchFamily="18" charset="0"/>
                <a:ea typeface="等线" panose="02010600030101010101" pitchFamily="2" charset="-122"/>
                <a:cs typeface="Times New Roman" panose="02020603050405020304" pitchFamily="18" charset="0"/>
              </a:rPr>
              <a:t>offsets are difficult to </a:t>
            </a:r>
            <a:r>
              <a:rPr lang="en-US" altLang="zh-CN" sz="2000" dirty="0" smtClean="0">
                <a:latin typeface="Times New Roman" panose="02020603050405020304" pitchFamily="18" charset="0"/>
                <a:ea typeface="等线" panose="02010600030101010101" pitchFamily="2" charset="-122"/>
                <a:cs typeface="Times New Roman" panose="02020603050405020304" pitchFamily="18" charset="0"/>
              </a:rPr>
              <a:t>measure</a:t>
            </a:r>
          </a:p>
          <a:p>
            <a:pPr marL="1080000" lvl="1" indent="-426709" defTabSz="1219158">
              <a:lnSpc>
                <a:spcPct val="130000"/>
              </a:lnSpc>
              <a:spcBef>
                <a:spcPct val="0"/>
              </a:spcBef>
              <a:spcAft>
                <a:spcPts val="200"/>
              </a:spcAft>
              <a:buFont typeface="Wingdings" panose="05000000000000000000" pitchFamily="2" charset="2"/>
              <a:buChar char="ü"/>
            </a:pPr>
            <a:r>
              <a:rPr lang="en-US" altLang="zh-CN" sz="2000" dirty="0" smtClean="0">
                <a:latin typeface="Times New Roman" panose="02020603050405020304" pitchFamily="18" charset="0"/>
                <a:ea typeface="等线" panose="02010600030101010101" pitchFamily="2" charset="-122"/>
                <a:cs typeface="Times New Roman" panose="02020603050405020304" pitchFamily="18" charset="0"/>
              </a:rPr>
              <a:t>Energy </a:t>
            </a:r>
            <a:r>
              <a:rPr lang="en-US" altLang="zh-CN" sz="2000" dirty="0">
                <a:latin typeface="Times New Roman" panose="02020603050405020304" pitchFamily="18" charset="0"/>
                <a:ea typeface="等线" panose="02010600030101010101" pitchFamily="2" charset="-122"/>
                <a:cs typeface="Times New Roman" panose="02020603050405020304" pitchFamily="18" charset="0"/>
              </a:rPr>
              <a:t>mismatch makes orbit correction in the  dispersion region difficult</a:t>
            </a:r>
          </a:p>
        </p:txBody>
      </p:sp>
      <p:sp>
        <p:nvSpPr>
          <p:cNvPr id="14" name="内容占位符 2">
            <a:extLst>
              <a:ext uri="{FF2B5EF4-FFF2-40B4-BE49-F238E27FC236}">
                <a16:creationId xmlns="" xmlns:a16="http://schemas.microsoft.com/office/drawing/2014/main" id="{BD1959EC-A00F-0046-9574-42AA3EF4FE18}"/>
              </a:ext>
            </a:extLst>
          </p:cNvPr>
          <p:cNvSpPr txBox="1">
            <a:spLocks noChangeArrowheads="1"/>
          </p:cNvSpPr>
          <p:nvPr/>
        </p:nvSpPr>
        <p:spPr>
          <a:xfrm>
            <a:off x="87266" y="5918370"/>
            <a:ext cx="11833860" cy="93963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640064" lvl="1" indent="-426709" algn="just" defTabSz="1219158">
              <a:lnSpc>
                <a:spcPct val="140000"/>
              </a:lnSpc>
              <a:spcBef>
                <a:spcPct val="0"/>
              </a:spcBef>
              <a:buFont typeface="Wingdings" panose="05000000000000000000" pitchFamily="2" charset="2"/>
              <a:buChar char="Ø"/>
            </a:pPr>
            <a:r>
              <a:rPr lang="en-US" altLang="zh-CN" sz="2000" dirty="0" smtClean="0">
                <a:latin typeface="Times New Roman" panose="02020603050405020304" pitchFamily="18" charset="0"/>
                <a:ea typeface="等线" panose="02010600030101010101" pitchFamily="2" charset="-122"/>
                <a:cs typeface="Times New Roman" panose="02020603050405020304" pitchFamily="18" charset="0"/>
              </a:rPr>
              <a:t>A </a:t>
            </a:r>
            <a:r>
              <a:rPr lang="en-US" altLang="zh-CN" sz="2000" dirty="0">
                <a:latin typeface="Times New Roman" panose="02020603050405020304" pitchFamily="18" charset="0"/>
                <a:ea typeface="等线" panose="02010600030101010101" pitchFamily="2" charset="-122"/>
                <a:cs typeface="Times New Roman" panose="02020603050405020304" pitchFamily="18" charset="0"/>
              </a:rPr>
              <a:t>neural-network-based orbit correction scheme is being investigated to search for improved correction solutions beyond conventional algorithms</a:t>
            </a:r>
          </a:p>
        </p:txBody>
      </p:sp>
    </p:spTree>
    <p:extLst>
      <p:ext uri="{BB962C8B-B14F-4D97-AF65-F5344CB8AC3E}">
        <p14:creationId xmlns:p14="http://schemas.microsoft.com/office/powerpoint/2010/main" val="142879214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z="2800" dirty="0">
                <a:solidFill>
                  <a:schemeClr val="tx1"/>
                </a:solidFill>
              </a:rPr>
              <a:t>3.5 Transverse and momentum collimators </a:t>
            </a:r>
            <a:endParaRPr lang="zh-CN" altLang="en-US" sz="2800" dirty="0">
              <a:solidFill>
                <a:schemeClr val="tx1"/>
              </a:solidFill>
            </a:endParaRPr>
          </a:p>
        </p:txBody>
      </p:sp>
      <p:sp>
        <p:nvSpPr>
          <p:cNvPr id="7" name="文本占位符 2"/>
          <p:cNvSpPr>
            <a:spLocks noGrp="1"/>
          </p:cNvSpPr>
          <p:nvPr>
            <p:ph type="body" idx="4294967295"/>
          </p:nvPr>
        </p:nvSpPr>
        <p:spPr>
          <a:xfrm>
            <a:off x="337623" y="937197"/>
            <a:ext cx="5392617" cy="676517"/>
          </a:xfrm>
          <a:prstGeom prst="rect">
            <a:avLst/>
          </a:prstGeom>
        </p:spPr>
        <p:txBody>
          <a:bodyPr>
            <a:normAutofit/>
          </a:bodyPr>
          <a:lstStyle/>
          <a:p>
            <a:pPr>
              <a:lnSpc>
                <a:spcPct val="100000"/>
              </a:lnSpc>
              <a:buFont typeface="Wingdings" panose="05000000000000000000" pitchFamily="2" charset="2"/>
              <a:buChar char="Ø"/>
            </a:pPr>
            <a:r>
              <a:rPr lang="en-US" altLang="zh-CN" sz="2400" b="1" dirty="0">
                <a:solidFill>
                  <a:srgbClr val="1102CE"/>
                </a:solidFill>
                <a:latin typeface="Times New Roman" panose="02020603050405020304" pitchFamily="18" charset="0"/>
                <a:cs typeface="Times New Roman" panose="02020603050405020304" pitchFamily="18" charset="0"/>
              </a:rPr>
              <a:t> </a:t>
            </a:r>
            <a:r>
              <a:rPr lang="en-US" altLang="zh-CN" sz="2400" b="1" dirty="0">
                <a:solidFill>
                  <a:srgbClr val="0000FF"/>
                </a:solidFill>
                <a:latin typeface="Times New Roman" panose="02020603050405020304" pitchFamily="18" charset="0"/>
                <a:ea typeface="等线" panose="02010600030101010101" pitchFamily="2" charset="-122"/>
                <a:cs typeface="Times New Roman" panose="02020603050405020304" pitchFamily="18" charset="0"/>
              </a:rPr>
              <a:t>Transverse collimator</a:t>
            </a:r>
            <a:endParaRPr lang="zh-CN" altLang="en-US" sz="2400" b="1" dirty="0">
              <a:solidFill>
                <a:srgbClr val="0000FF"/>
              </a:solidFill>
              <a:latin typeface="Times New Roman" panose="02020603050405020304" pitchFamily="18" charset="0"/>
              <a:ea typeface="等线" panose="02010600030101010101" pitchFamily="2" charset="-122"/>
              <a:cs typeface="Times New Roman" panose="02020603050405020304" pitchFamily="18" charset="0"/>
            </a:endParaRPr>
          </a:p>
        </p:txBody>
      </p:sp>
      <p:sp>
        <p:nvSpPr>
          <p:cNvPr id="8" name="文本占位符 2"/>
          <p:cNvSpPr>
            <a:spLocks noGrp="1"/>
          </p:cNvSpPr>
          <p:nvPr>
            <p:ph type="body" idx="4294967295"/>
          </p:nvPr>
        </p:nvSpPr>
        <p:spPr>
          <a:xfrm>
            <a:off x="6246641" y="927851"/>
            <a:ext cx="5392617" cy="676517"/>
          </a:xfrm>
          <a:prstGeom prst="rect">
            <a:avLst/>
          </a:prstGeom>
        </p:spPr>
        <p:txBody>
          <a:bodyPr>
            <a:normAutofit/>
          </a:bodyPr>
          <a:lstStyle/>
          <a:p>
            <a:pPr>
              <a:lnSpc>
                <a:spcPct val="100000"/>
              </a:lnSpc>
              <a:buFont typeface="Wingdings" panose="05000000000000000000" pitchFamily="2" charset="2"/>
              <a:buChar char="Ø"/>
            </a:pPr>
            <a:r>
              <a:rPr lang="en-US" altLang="zh-CN" sz="2400" b="1" dirty="0">
                <a:solidFill>
                  <a:srgbClr val="1102CE"/>
                </a:solidFill>
                <a:latin typeface="Times New Roman" panose="02020603050405020304" pitchFamily="18" charset="0"/>
                <a:cs typeface="Times New Roman" panose="02020603050405020304" pitchFamily="18" charset="0"/>
              </a:rPr>
              <a:t> </a:t>
            </a:r>
            <a:r>
              <a:rPr lang="en-US" altLang="zh-CN" sz="2400" b="1" dirty="0">
                <a:solidFill>
                  <a:srgbClr val="0000FF"/>
                </a:solidFill>
                <a:latin typeface="Times New Roman" panose="02020603050405020304" pitchFamily="18" charset="0"/>
                <a:ea typeface="等线" panose="02010600030101010101" pitchFamily="2" charset="-122"/>
                <a:cs typeface="Times New Roman" panose="02020603050405020304" pitchFamily="18" charset="0"/>
              </a:rPr>
              <a:t>Momentum collimator</a:t>
            </a:r>
            <a:endParaRPr lang="zh-CN" altLang="en-US" sz="2400" b="1" dirty="0">
              <a:solidFill>
                <a:srgbClr val="0000FF"/>
              </a:solidFill>
              <a:latin typeface="Times New Roman" panose="02020603050405020304" pitchFamily="18" charset="0"/>
              <a:ea typeface="等线" panose="02010600030101010101" pitchFamily="2" charset="-122"/>
              <a:cs typeface="Times New Roman" panose="02020603050405020304" pitchFamily="18" charset="0"/>
            </a:endParaRPr>
          </a:p>
        </p:txBody>
      </p:sp>
      <p:pic>
        <p:nvPicPr>
          <p:cNvPr id="5" name="图片 4"/>
          <p:cNvPicPr>
            <a:picLocks noChangeAspect="1"/>
          </p:cNvPicPr>
          <p:nvPr/>
        </p:nvPicPr>
        <p:blipFill>
          <a:blip r:embed="rId2"/>
          <a:stretch>
            <a:fillRect/>
          </a:stretch>
        </p:blipFill>
        <p:spPr>
          <a:xfrm>
            <a:off x="6395396" y="4277036"/>
            <a:ext cx="5682042" cy="2365949"/>
          </a:xfrm>
          <a:prstGeom prst="rect">
            <a:avLst/>
          </a:prstGeom>
        </p:spPr>
      </p:pic>
      <p:pic>
        <p:nvPicPr>
          <p:cNvPr id="9" name="图片 8"/>
          <p:cNvPicPr>
            <a:picLocks noChangeAspect="1"/>
          </p:cNvPicPr>
          <p:nvPr/>
        </p:nvPicPr>
        <p:blipFill>
          <a:blip r:embed="rId3"/>
          <a:stretch>
            <a:fillRect/>
          </a:stretch>
        </p:blipFill>
        <p:spPr>
          <a:xfrm>
            <a:off x="736945" y="3743886"/>
            <a:ext cx="4993295" cy="1404195"/>
          </a:xfrm>
          <a:prstGeom prst="rect">
            <a:avLst/>
          </a:prstGeom>
        </p:spPr>
      </p:pic>
      <p:pic>
        <p:nvPicPr>
          <p:cNvPr id="10" name="图片 9"/>
          <p:cNvPicPr/>
          <p:nvPr/>
        </p:nvPicPr>
        <p:blipFill>
          <a:blip r:embed="rId4">
            <a:extLst>
              <a:ext uri="{28A0092B-C50C-407E-A947-70E740481C1C}">
                <a14:useLocalDpi xmlns:a14="http://schemas.microsoft.com/office/drawing/2010/main" val="0"/>
              </a:ext>
            </a:extLst>
          </a:blip>
          <a:srcRect/>
          <a:stretch>
            <a:fillRect/>
          </a:stretch>
        </p:blipFill>
        <p:spPr bwMode="auto">
          <a:xfrm>
            <a:off x="541662" y="5847953"/>
            <a:ext cx="5188578" cy="910655"/>
          </a:xfrm>
          <a:prstGeom prst="rect">
            <a:avLst/>
          </a:prstGeom>
          <a:noFill/>
          <a:ln>
            <a:noFill/>
          </a:ln>
        </p:spPr>
      </p:pic>
      <p:sp>
        <p:nvSpPr>
          <p:cNvPr id="12" name="下箭头 11"/>
          <p:cNvSpPr/>
          <p:nvPr/>
        </p:nvSpPr>
        <p:spPr>
          <a:xfrm>
            <a:off x="3424785" y="5210860"/>
            <a:ext cx="338110" cy="73608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内容占位符 2">
            <a:extLst>
              <a:ext uri="{FF2B5EF4-FFF2-40B4-BE49-F238E27FC236}">
                <a16:creationId xmlns="" xmlns:a16="http://schemas.microsoft.com/office/drawing/2014/main" id="{BD1959EC-A00F-0046-9574-42AA3EF4FE18}"/>
              </a:ext>
            </a:extLst>
          </p:cNvPr>
          <p:cNvSpPr txBox="1">
            <a:spLocks noChangeArrowheads="1"/>
          </p:cNvSpPr>
          <p:nvPr/>
        </p:nvSpPr>
        <p:spPr>
          <a:xfrm>
            <a:off x="142438" y="1450175"/>
            <a:ext cx="5587802" cy="253564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640064" lvl="1" indent="-426709" algn="just" defTabSz="1219158">
              <a:lnSpc>
                <a:spcPct val="150000"/>
              </a:lnSpc>
              <a:spcBef>
                <a:spcPct val="0"/>
              </a:spcBef>
              <a:spcAft>
                <a:spcPts val="200"/>
              </a:spcAft>
              <a:buFont typeface="Wingdings" panose="05000000000000000000" pitchFamily="2" charset="2"/>
              <a:buChar char="ü"/>
            </a:pPr>
            <a:r>
              <a:rPr lang="en-US" altLang="zh-CN" sz="2000" dirty="0" smtClean="0">
                <a:latin typeface="Times New Roman" panose="02020603050405020304" pitchFamily="18" charset="0"/>
                <a:ea typeface="等线" panose="02010600030101010101" pitchFamily="2" charset="-122"/>
                <a:cs typeface="Times New Roman" panose="02020603050405020304" pitchFamily="18" charset="0"/>
              </a:rPr>
              <a:t>Complete </a:t>
            </a:r>
            <a:r>
              <a:rPr lang="en-US" altLang="zh-CN" sz="2000" dirty="0">
                <a:latin typeface="Times New Roman" panose="02020603050405020304" pitchFamily="18" charset="0"/>
                <a:ea typeface="等线" panose="02010600030101010101" pitchFamily="2" charset="-122"/>
                <a:cs typeface="Times New Roman" panose="02020603050405020304" pitchFamily="18" charset="0"/>
              </a:rPr>
              <a:t>the design of transverse collimator system that accommodates both single-stage and two-stage collimation schemes</a:t>
            </a:r>
          </a:p>
          <a:p>
            <a:pPr marL="640064" lvl="1" indent="-426709" defTabSz="1219158">
              <a:lnSpc>
                <a:spcPct val="150000"/>
              </a:lnSpc>
              <a:spcBef>
                <a:spcPct val="0"/>
              </a:spcBef>
              <a:spcAft>
                <a:spcPts val="200"/>
              </a:spcAft>
              <a:buFont typeface="Wingdings" panose="05000000000000000000" pitchFamily="2" charset="2"/>
              <a:buChar char="ü"/>
            </a:pPr>
            <a:r>
              <a:rPr lang="en-US" altLang="zh-CN" sz="2000" dirty="0" smtClean="0">
                <a:latin typeface="Times New Roman" panose="02020603050405020304" pitchFamily="18" charset="0"/>
                <a:cs typeface="Times New Roman" panose="02020603050405020304" pitchFamily="18" charset="0"/>
              </a:rPr>
              <a:t>The </a:t>
            </a:r>
            <a:r>
              <a:rPr lang="en-US" altLang="zh-CN" sz="2000" dirty="0">
                <a:latin typeface="Times New Roman" panose="02020603050405020304" pitchFamily="18" charset="0"/>
                <a:cs typeface="Times New Roman" panose="02020603050405020304" pitchFamily="18" charset="0"/>
              </a:rPr>
              <a:t>simulated beam collimation efficiency reached 96%</a:t>
            </a:r>
            <a:endParaRPr lang="en-US" altLang="zh-CN" sz="2000" dirty="0">
              <a:latin typeface="Times New Roman" panose="02020603050405020304" pitchFamily="18" charset="0"/>
              <a:ea typeface="等线" panose="02010600030101010101" pitchFamily="2" charset="-122"/>
              <a:cs typeface="Times New Roman" panose="02020603050405020304" pitchFamily="18" charset="0"/>
            </a:endParaRPr>
          </a:p>
        </p:txBody>
      </p:sp>
      <p:sp>
        <p:nvSpPr>
          <p:cNvPr id="14" name="内容占位符 2">
            <a:extLst>
              <a:ext uri="{FF2B5EF4-FFF2-40B4-BE49-F238E27FC236}">
                <a16:creationId xmlns="" xmlns:a16="http://schemas.microsoft.com/office/drawing/2014/main" id="{BD1959EC-A00F-0046-9574-42AA3EF4FE18}"/>
              </a:ext>
            </a:extLst>
          </p:cNvPr>
          <p:cNvSpPr txBox="1">
            <a:spLocks noChangeArrowheads="1"/>
          </p:cNvSpPr>
          <p:nvPr/>
        </p:nvSpPr>
        <p:spPr>
          <a:xfrm>
            <a:off x="6079000" y="1450175"/>
            <a:ext cx="5998438" cy="253564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640064" lvl="1" indent="-426709" algn="just" defTabSz="1219158">
              <a:lnSpc>
                <a:spcPct val="150000"/>
              </a:lnSpc>
              <a:spcBef>
                <a:spcPct val="0"/>
              </a:spcBef>
              <a:spcAft>
                <a:spcPts val="200"/>
              </a:spcAft>
              <a:buFont typeface="Wingdings" panose="05000000000000000000" pitchFamily="2" charset="2"/>
              <a:buChar char="ü"/>
            </a:pPr>
            <a:r>
              <a:rPr lang="en-US" altLang="zh-CN" sz="2000" dirty="0" smtClean="0">
                <a:latin typeface="Times New Roman" panose="02020603050405020304" pitchFamily="18" charset="0"/>
                <a:ea typeface="等线" panose="02010600030101010101" pitchFamily="2" charset="-122"/>
                <a:cs typeface="Times New Roman" panose="02020603050405020304" pitchFamily="18" charset="0"/>
              </a:rPr>
              <a:t>The </a:t>
            </a:r>
            <a:r>
              <a:rPr lang="en-US" altLang="zh-CN" sz="2000" dirty="0">
                <a:latin typeface="Times New Roman" panose="02020603050405020304" pitchFamily="18" charset="0"/>
                <a:ea typeface="等线" panose="02010600030101010101" pitchFamily="2" charset="-122"/>
                <a:cs typeface="Times New Roman" panose="02020603050405020304" pitchFamily="18" charset="0"/>
              </a:rPr>
              <a:t>momentum collimator has been installed in the tunnel</a:t>
            </a:r>
          </a:p>
          <a:p>
            <a:pPr marL="640064" lvl="1" indent="-426709" algn="just" defTabSz="1219158">
              <a:lnSpc>
                <a:spcPct val="150000"/>
              </a:lnSpc>
              <a:spcBef>
                <a:spcPct val="0"/>
              </a:spcBef>
              <a:spcAft>
                <a:spcPts val="200"/>
              </a:spcAft>
              <a:buFont typeface="Wingdings" panose="05000000000000000000" pitchFamily="2" charset="2"/>
              <a:buChar char="ü"/>
            </a:pPr>
            <a:r>
              <a:rPr lang="en-US" altLang="zh-CN" sz="2000" dirty="0" smtClean="0">
                <a:latin typeface="Times New Roman" panose="02020603050405020304" pitchFamily="18" charset="0"/>
                <a:cs typeface="Times New Roman" panose="02020603050405020304" pitchFamily="18" charset="0"/>
              </a:rPr>
              <a:t>The validity </a:t>
            </a:r>
            <a:r>
              <a:rPr lang="en-US" altLang="zh-CN" sz="2000" dirty="0">
                <a:latin typeface="Times New Roman" panose="02020603050405020304" pitchFamily="18" charset="0"/>
                <a:cs typeface="Times New Roman" panose="02020603050405020304" pitchFamily="18" charset="0"/>
              </a:rPr>
              <a:t>of the physics design has been confirmed, and the beam loss in the arc section has been effectively confined to the collimator area</a:t>
            </a:r>
            <a:endParaRPr lang="en-US" altLang="zh-CN" sz="2000" dirty="0">
              <a:latin typeface="Times New Roman" panose="02020603050405020304" pitchFamily="18" charset="0"/>
              <a:ea typeface="等线"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8320850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09600" y="174365"/>
            <a:ext cx="10591800" cy="575938"/>
          </a:xfrm>
        </p:spPr>
        <p:txBody>
          <a:bodyPr>
            <a:noAutofit/>
          </a:bodyPr>
          <a:lstStyle/>
          <a:p>
            <a:r>
              <a:rPr lang="en-US" altLang="zh-CN" sz="2800" dirty="0">
                <a:solidFill>
                  <a:schemeClr val="tx1"/>
                </a:solidFill>
              </a:rPr>
              <a:t>3.6 Magnetic field measurement for main magnets </a:t>
            </a:r>
            <a:endParaRPr lang="zh-CN" altLang="en-US" sz="2800" dirty="0">
              <a:solidFill>
                <a:schemeClr val="tx1"/>
              </a:solidFill>
            </a:endParaRPr>
          </a:p>
        </p:txBody>
      </p:sp>
      <p:pic>
        <p:nvPicPr>
          <p:cNvPr id="4" name="图片 3">
            <a:extLst>
              <a:ext uri="{FF2B5EF4-FFF2-40B4-BE49-F238E27FC236}">
                <a16:creationId xmlns="" xmlns:a16="http://schemas.microsoft.com/office/drawing/2014/main" id="{9C7AC003-E62B-4213-952F-B7890077174D}"/>
              </a:ext>
            </a:extLst>
          </p:cNvPr>
          <p:cNvPicPr>
            <a:picLocks noChangeAspect="1"/>
          </p:cNvPicPr>
          <p:nvPr/>
        </p:nvPicPr>
        <p:blipFill>
          <a:blip r:embed="rId2"/>
          <a:stretch>
            <a:fillRect/>
          </a:stretch>
        </p:blipFill>
        <p:spPr>
          <a:xfrm>
            <a:off x="2247314" y="3387364"/>
            <a:ext cx="3612466" cy="3435335"/>
          </a:xfrm>
          <a:prstGeom prst="rect">
            <a:avLst/>
          </a:prstGeom>
        </p:spPr>
      </p:pic>
      <p:pic>
        <p:nvPicPr>
          <p:cNvPr id="5" name="图片 4">
            <a:extLst>
              <a:ext uri="{FF2B5EF4-FFF2-40B4-BE49-F238E27FC236}">
                <a16:creationId xmlns="" xmlns:a16="http://schemas.microsoft.com/office/drawing/2014/main" id="{E17314A9-2132-4BFD-9350-9FC6D6E2C74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01804" y="3102893"/>
            <a:ext cx="2354600" cy="3719806"/>
          </a:xfrm>
          <a:prstGeom prst="rect">
            <a:avLst/>
          </a:prstGeom>
        </p:spPr>
      </p:pic>
      <p:sp>
        <p:nvSpPr>
          <p:cNvPr id="7" name="灯片编号占位符 3">
            <a:extLst>
              <a:ext uri="{FF2B5EF4-FFF2-40B4-BE49-F238E27FC236}">
                <a16:creationId xmlns="" xmlns:a16="http://schemas.microsoft.com/office/drawing/2014/main" id="{179BBB18-20A0-362F-3BDA-881B11F5AECF}"/>
              </a:ext>
            </a:extLst>
          </p:cNvPr>
          <p:cNvSpPr txBox="1">
            <a:spLocks/>
          </p:cNvSpPr>
          <p:nvPr/>
        </p:nvSpPr>
        <p:spPr>
          <a:xfrm>
            <a:off x="11819956" y="6463674"/>
            <a:ext cx="372044" cy="316800"/>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defRPr/>
            </a:pPr>
            <a:r>
              <a:rPr lang="en-US" altLang="zh-CN" sz="1200" dirty="0" smtClean="0">
                <a:solidFill>
                  <a:prstClr val="black">
                    <a:tint val="75000"/>
                  </a:prstClr>
                </a:solidFill>
                <a:latin typeface="等线"/>
                <a:ea typeface="等线" panose="02010600030101010101" pitchFamily="2" charset="-122"/>
              </a:rPr>
              <a:t>34</a:t>
            </a:r>
            <a:endParaRPr lang="zh-CN" altLang="en-US" sz="1200" dirty="0">
              <a:solidFill>
                <a:prstClr val="black">
                  <a:tint val="75000"/>
                </a:prstClr>
              </a:solidFill>
              <a:latin typeface="等线"/>
              <a:ea typeface="等线" panose="02010600030101010101" pitchFamily="2" charset="-122"/>
            </a:endParaRPr>
          </a:p>
        </p:txBody>
      </p:sp>
      <p:sp>
        <p:nvSpPr>
          <p:cNvPr id="8" name="内容占位符 2">
            <a:extLst>
              <a:ext uri="{FF2B5EF4-FFF2-40B4-BE49-F238E27FC236}">
                <a16:creationId xmlns="" xmlns:a16="http://schemas.microsoft.com/office/drawing/2014/main" id="{BD1959EC-A00F-0046-9574-42AA3EF4FE18}"/>
              </a:ext>
            </a:extLst>
          </p:cNvPr>
          <p:cNvSpPr txBox="1">
            <a:spLocks noChangeArrowheads="1"/>
          </p:cNvSpPr>
          <p:nvPr/>
        </p:nvSpPr>
        <p:spPr>
          <a:xfrm>
            <a:off x="172118" y="1054013"/>
            <a:ext cx="11833860" cy="253564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640064" lvl="1" indent="-426709" algn="just" defTabSz="1219158">
              <a:lnSpc>
                <a:spcPct val="150000"/>
              </a:lnSpc>
              <a:spcBef>
                <a:spcPct val="0"/>
              </a:spcBef>
              <a:spcAft>
                <a:spcPts val="200"/>
              </a:spcAft>
              <a:buFont typeface="Wingdings" panose="05000000000000000000" pitchFamily="2" charset="2"/>
              <a:buChar char="Ø"/>
            </a:pPr>
            <a:r>
              <a:rPr lang="en-US" altLang="zh-CN" sz="2000" dirty="0" smtClean="0">
                <a:latin typeface="Times New Roman" panose="02020603050405020304" pitchFamily="18" charset="0"/>
                <a:ea typeface="等线" panose="02010600030101010101" pitchFamily="2" charset="-122"/>
                <a:cs typeface="Times New Roman" panose="02020603050405020304" pitchFamily="18" charset="0"/>
              </a:rPr>
              <a:t>Since </a:t>
            </a:r>
            <a:r>
              <a:rPr lang="en-US" altLang="zh-CN" sz="2000" dirty="0">
                <a:latin typeface="Times New Roman" panose="02020603050405020304" pitchFamily="18" charset="0"/>
                <a:ea typeface="等线" panose="02010600030101010101" pitchFamily="2" charset="-122"/>
                <a:cs typeface="Times New Roman" panose="02020603050405020304" pitchFamily="18" charset="0"/>
              </a:rPr>
              <a:t>the injection energy increase from 80 MeV to 300 MeV, the magnetic field measurement of main magnets need to be done</a:t>
            </a:r>
          </a:p>
          <a:p>
            <a:pPr marL="640064" lvl="1" indent="-426709" defTabSz="1219158">
              <a:lnSpc>
                <a:spcPct val="150000"/>
              </a:lnSpc>
              <a:spcBef>
                <a:spcPct val="0"/>
              </a:spcBef>
              <a:spcAft>
                <a:spcPts val="200"/>
              </a:spcAft>
              <a:buFont typeface="Wingdings" panose="05000000000000000000" pitchFamily="2" charset="2"/>
              <a:buChar char="Ø"/>
            </a:pPr>
            <a:r>
              <a:rPr lang="en-US" altLang="zh-CN" sz="2000" dirty="0" smtClean="0">
                <a:latin typeface="Times New Roman" panose="02020603050405020304" pitchFamily="18" charset="0"/>
                <a:cs typeface="Times New Roman" panose="02020603050405020304" pitchFamily="18" charset="0"/>
              </a:rPr>
              <a:t>A </a:t>
            </a:r>
            <a:r>
              <a:rPr lang="en-US" altLang="zh-CN" sz="2000" dirty="0">
                <a:latin typeface="Times New Roman" panose="02020603050405020304" pitchFamily="18" charset="0"/>
                <a:cs typeface="Times New Roman" panose="02020603050405020304" pitchFamily="18" charset="0"/>
              </a:rPr>
              <a:t>detailed and feasible magnet measurement plan has been </a:t>
            </a:r>
            <a:r>
              <a:rPr lang="en-US" altLang="zh-CN" sz="2000" dirty="0" smtClean="0">
                <a:latin typeface="Times New Roman" panose="02020603050405020304" pitchFamily="18" charset="0"/>
                <a:cs typeface="Times New Roman" panose="02020603050405020304" pitchFamily="18" charset="0"/>
              </a:rPr>
              <a:t>developed</a:t>
            </a:r>
          </a:p>
          <a:p>
            <a:pPr marL="640064" lvl="1" indent="-426709" defTabSz="1219158">
              <a:lnSpc>
                <a:spcPct val="150000"/>
              </a:lnSpc>
              <a:spcBef>
                <a:spcPct val="0"/>
              </a:spcBef>
              <a:spcAft>
                <a:spcPts val="200"/>
              </a:spcAft>
              <a:buFont typeface="Wingdings" panose="05000000000000000000" pitchFamily="2" charset="2"/>
              <a:buChar char="Ø"/>
            </a:pPr>
            <a:r>
              <a:rPr lang="en-US" altLang="zh-CN" sz="2000" dirty="0" smtClean="0">
                <a:latin typeface="Times New Roman" panose="02020603050405020304" pitchFamily="18" charset="0"/>
                <a:ea typeface="等线" panose="02010600030101010101" pitchFamily="2" charset="-122"/>
                <a:cs typeface="Times New Roman" panose="02020603050405020304" pitchFamily="18" charset="0"/>
              </a:rPr>
              <a:t>All </a:t>
            </a:r>
            <a:r>
              <a:rPr lang="en-US" altLang="zh-CN" sz="2000" dirty="0">
                <a:latin typeface="Times New Roman" panose="02020603050405020304" pitchFamily="18" charset="0"/>
                <a:ea typeface="等线" panose="02010600030101010101" pitchFamily="2" charset="-122"/>
                <a:cs typeface="Times New Roman" panose="02020603050405020304" pitchFamily="18" charset="0"/>
              </a:rPr>
              <a:t>dipole magnets will be measured and sorted based on the measurement results to reduce the initial COD</a:t>
            </a:r>
          </a:p>
        </p:txBody>
      </p:sp>
    </p:spTree>
    <p:extLst>
      <p:ext uri="{BB962C8B-B14F-4D97-AF65-F5344CB8AC3E}">
        <p14:creationId xmlns:p14="http://schemas.microsoft.com/office/powerpoint/2010/main" val="143410449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标题 1">
            <a:extLst>
              <a:ext uri="{FF2B5EF4-FFF2-40B4-BE49-F238E27FC236}">
                <a16:creationId xmlns="" xmlns:a16="http://schemas.microsoft.com/office/drawing/2014/main" id="{CE1E2F5C-D5D4-41EC-9D30-D76B6F2E1DB7}"/>
              </a:ext>
            </a:extLst>
          </p:cNvPr>
          <p:cNvSpPr>
            <a:spLocks noGrp="1"/>
          </p:cNvSpPr>
          <p:nvPr>
            <p:ph type="title"/>
          </p:nvPr>
        </p:nvSpPr>
        <p:spPr>
          <a:xfrm>
            <a:off x="616526" y="189064"/>
            <a:ext cx="5400503" cy="575938"/>
          </a:xfrm>
        </p:spPr>
        <p:txBody>
          <a:bodyPr/>
          <a:lstStyle/>
          <a:p>
            <a:r>
              <a:rPr lang="en-US" altLang="zh-CN" sz="2800" dirty="0"/>
              <a:t>3.7 Application software</a:t>
            </a:r>
            <a:endParaRPr lang="zh-CN" altLang="en-US" sz="2800" dirty="0"/>
          </a:p>
        </p:txBody>
      </p:sp>
      <p:sp>
        <p:nvSpPr>
          <p:cNvPr id="9" name="内容占位符 2">
            <a:extLst>
              <a:ext uri="{FF2B5EF4-FFF2-40B4-BE49-F238E27FC236}">
                <a16:creationId xmlns="" xmlns:a16="http://schemas.microsoft.com/office/drawing/2014/main" id="{BD1959EC-A00F-0046-9574-42AA3EF4FE18}"/>
              </a:ext>
            </a:extLst>
          </p:cNvPr>
          <p:cNvSpPr txBox="1">
            <a:spLocks noChangeArrowheads="1"/>
          </p:cNvSpPr>
          <p:nvPr/>
        </p:nvSpPr>
        <p:spPr>
          <a:xfrm>
            <a:off x="410605" y="935794"/>
            <a:ext cx="9621468" cy="91752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79988" lvl="1" indent="-479988" algn="just" defTabSz="1219158">
              <a:lnSpc>
                <a:spcPct val="130000"/>
              </a:lnSpc>
              <a:spcBef>
                <a:spcPct val="0"/>
              </a:spcBef>
              <a:buFont typeface="Wingdings" pitchFamily="2" charset="2"/>
              <a:buChar char="Ø"/>
            </a:pPr>
            <a:r>
              <a:rPr lang="en-US" altLang="zh-CN" sz="2000" dirty="0">
                <a:latin typeface="Times New Roman" panose="02020603050405020304" pitchFamily="18" charset="0"/>
                <a:ea typeface="等线" panose="02010600030101010101" pitchFamily="2" charset="-122"/>
                <a:cs typeface="Times New Roman" panose="02020603050405020304" pitchFamily="18" charset="0"/>
              </a:rPr>
              <a:t>A simulation platform for beam dynamics was developed based on the PyORBIT</a:t>
            </a:r>
          </a:p>
          <a:p>
            <a:pPr marL="479988" lvl="1" indent="-479988" algn="just" defTabSz="1219158">
              <a:lnSpc>
                <a:spcPct val="130000"/>
              </a:lnSpc>
              <a:spcBef>
                <a:spcPct val="0"/>
              </a:spcBef>
              <a:buFont typeface="Wingdings" pitchFamily="2" charset="2"/>
              <a:buChar char="Ø"/>
            </a:pPr>
            <a:r>
              <a:rPr lang="en-US" altLang="zh-CN" sz="2000" dirty="0">
                <a:latin typeface="Times New Roman" panose="02020603050405020304" pitchFamily="18" charset="0"/>
                <a:ea typeface="等线" panose="02010600030101010101" pitchFamily="2" charset="-122"/>
                <a:cs typeface="Times New Roman" panose="02020603050405020304" pitchFamily="18" charset="0"/>
              </a:rPr>
              <a:t>OpenXAL and Pyapas are chosen as the beam commissioning tools</a:t>
            </a:r>
          </a:p>
        </p:txBody>
      </p:sp>
      <p:pic>
        <p:nvPicPr>
          <p:cNvPr id="10" name="图片 9"/>
          <p:cNvPicPr>
            <a:picLocks noChangeAspect="1"/>
          </p:cNvPicPr>
          <p:nvPr/>
        </p:nvPicPr>
        <p:blipFill>
          <a:blip r:embed="rId2"/>
          <a:stretch>
            <a:fillRect/>
          </a:stretch>
        </p:blipFill>
        <p:spPr>
          <a:xfrm>
            <a:off x="327475" y="1853316"/>
            <a:ext cx="5449869" cy="4713401"/>
          </a:xfrm>
          <a:prstGeom prst="rect">
            <a:avLst/>
          </a:prstGeom>
        </p:spPr>
      </p:pic>
      <p:pic>
        <p:nvPicPr>
          <p:cNvPr id="11" name="图片 10"/>
          <p:cNvPicPr>
            <a:picLocks noChangeAspect="1"/>
          </p:cNvPicPr>
          <p:nvPr/>
        </p:nvPicPr>
        <p:blipFill>
          <a:blip r:embed="rId3"/>
          <a:stretch>
            <a:fillRect/>
          </a:stretch>
        </p:blipFill>
        <p:spPr>
          <a:xfrm>
            <a:off x="6184668" y="1853316"/>
            <a:ext cx="5652655" cy="4499052"/>
          </a:xfrm>
          <a:prstGeom prst="rect">
            <a:avLst/>
          </a:prstGeom>
        </p:spPr>
      </p:pic>
      <p:sp>
        <p:nvSpPr>
          <p:cNvPr id="6" name="灯片编号占位符 3">
            <a:extLst>
              <a:ext uri="{FF2B5EF4-FFF2-40B4-BE49-F238E27FC236}">
                <a16:creationId xmlns="" xmlns:a16="http://schemas.microsoft.com/office/drawing/2014/main" id="{179BBB18-20A0-362F-3BDA-881B11F5AECF}"/>
              </a:ext>
            </a:extLst>
          </p:cNvPr>
          <p:cNvSpPr txBox="1">
            <a:spLocks/>
          </p:cNvSpPr>
          <p:nvPr/>
        </p:nvSpPr>
        <p:spPr>
          <a:xfrm>
            <a:off x="11819956" y="6408317"/>
            <a:ext cx="372044" cy="316800"/>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defRPr/>
            </a:pPr>
            <a:fld id="{BCDE6B0A-5825-4D48-8CD3-1BEAC8DEDC86}" type="slidenum">
              <a:rPr lang="zh-CN" altLang="en-US" sz="1200" smtClean="0">
                <a:solidFill>
                  <a:prstClr val="black">
                    <a:tint val="75000"/>
                  </a:prstClr>
                </a:solidFill>
                <a:latin typeface="等线"/>
                <a:ea typeface="等线" panose="02010600030101010101" pitchFamily="2" charset="-122"/>
              </a:rPr>
              <a:pPr algn="r">
                <a:defRPr/>
              </a:pPr>
              <a:t>35</a:t>
            </a:fld>
            <a:endParaRPr lang="zh-CN" altLang="en-US" sz="1200" dirty="0">
              <a:solidFill>
                <a:prstClr val="black">
                  <a:tint val="75000"/>
                </a:prstClr>
              </a:solidFill>
              <a:latin typeface="等线"/>
              <a:ea typeface="等线" panose="02010600030101010101" pitchFamily="2" charset="-122"/>
            </a:endParaRPr>
          </a:p>
        </p:txBody>
      </p:sp>
    </p:spTree>
    <p:extLst>
      <p:ext uri="{BB962C8B-B14F-4D97-AF65-F5344CB8AC3E}">
        <p14:creationId xmlns:p14="http://schemas.microsoft.com/office/powerpoint/2010/main" val="99806120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19F0C261-A9DC-4EFC-99E8-F39975686043}"/>
              </a:ext>
            </a:extLst>
          </p:cNvPr>
          <p:cNvSpPr>
            <a:spLocks noGrp="1"/>
          </p:cNvSpPr>
          <p:nvPr>
            <p:ph type="title"/>
          </p:nvPr>
        </p:nvSpPr>
        <p:spPr>
          <a:xfrm>
            <a:off x="609600" y="207616"/>
            <a:ext cx="4045527" cy="575938"/>
          </a:xfrm>
        </p:spPr>
        <p:txBody>
          <a:bodyPr>
            <a:noAutofit/>
          </a:bodyPr>
          <a:lstStyle/>
          <a:p>
            <a:r>
              <a:rPr lang="en-US" altLang="zh-CN" sz="3200" dirty="0"/>
              <a:t>IV. </a:t>
            </a:r>
            <a:r>
              <a:rPr lang="en-US" altLang="zh-CN" sz="3200" dirty="0">
                <a:sym typeface="+mn-ea"/>
              </a:rPr>
              <a:t>Summary</a:t>
            </a:r>
            <a:endParaRPr lang="zh-CN" altLang="en-US" sz="3200" dirty="0"/>
          </a:p>
        </p:txBody>
      </p:sp>
      <p:sp>
        <p:nvSpPr>
          <p:cNvPr id="6" name="内容占位符 2"/>
          <p:cNvSpPr txBox="1">
            <a:spLocks noChangeArrowheads="1"/>
          </p:cNvSpPr>
          <p:nvPr/>
        </p:nvSpPr>
        <p:spPr bwMode="auto">
          <a:xfrm>
            <a:off x="205741" y="1072198"/>
            <a:ext cx="11772900" cy="3645275"/>
          </a:xfrm>
          <a:prstGeom prst="rect">
            <a:avLst/>
          </a:prstGeom>
          <a:noFill/>
          <a:ln w="9525">
            <a:noFill/>
            <a:miter lim="800000"/>
            <a:headEnd/>
            <a:tailEnd/>
          </a:ln>
        </p:spPr>
        <p:txBody>
          <a:bodyPr/>
          <a:lstStyle/>
          <a:p>
            <a:pPr marL="380990" indent="-380990" algn="just">
              <a:lnSpc>
                <a:spcPct val="150000"/>
              </a:lnSpc>
              <a:spcAft>
                <a:spcPts val="1000"/>
              </a:spcAft>
              <a:buFont typeface="Wingdings" panose="05000000000000000000" pitchFamily="2" charset="2"/>
              <a:buChar char="Ø"/>
            </a:pPr>
            <a:r>
              <a:rPr lang="en-GB" altLang="zh-CN" sz="2200" dirty="0">
                <a:latin typeface="Times New Roman" panose="02020603050405020304" pitchFamily="18" charset="0"/>
                <a:cs typeface="Times New Roman" panose="02020603050405020304" pitchFamily="18" charset="0"/>
              </a:rPr>
              <a:t>The CSNS beam commissioning has been surpassing the design beam power (185</a:t>
            </a:r>
            <a:r>
              <a:rPr lang="en-US" altLang="zh-CN" sz="2200" dirty="0">
                <a:latin typeface="Times New Roman" panose="02020603050405020304" pitchFamily="18" charset="0"/>
                <a:cs typeface="Times New Roman" panose="02020603050405020304" pitchFamily="18" charset="0"/>
              </a:rPr>
              <a:t> kW</a:t>
            </a:r>
            <a:r>
              <a:rPr lang="en-GB" altLang="zh-CN" sz="2200" dirty="0">
                <a:latin typeface="Times New Roman" panose="02020603050405020304" pitchFamily="18" charset="0"/>
                <a:cs typeface="Times New Roman" panose="02020603050405020304" pitchFamily="18" charset="0"/>
              </a:rPr>
              <a:t>)</a:t>
            </a:r>
          </a:p>
          <a:p>
            <a:pPr marL="380990" indent="-380990" algn="just">
              <a:lnSpc>
                <a:spcPct val="150000"/>
              </a:lnSpc>
              <a:spcAft>
                <a:spcPts val="1000"/>
              </a:spcAft>
              <a:buFont typeface="Wingdings" panose="05000000000000000000" pitchFamily="2" charset="2"/>
              <a:buChar char="Ø"/>
            </a:pPr>
            <a:r>
              <a:rPr lang="en-GB" altLang="zh-CN" sz="2200" dirty="0">
                <a:latin typeface="Times New Roman" panose="02020603050405020304" pitchFamily="18" charset="0"/>
                <a:cs typeface="Times New Roman" panose="02020603050405020304" pitchFamily="18" charset="0"/>
              </a:rPr>
              <a:t>Many intense beam issues have been studied in the beam commissioning</a:t>
            </a:r>
            <a:endParaRPr lang="en-US" altLang="zh-CN" sz="2200" dirty="0">
              <a:latin typeface="Times New Roman" panose="02020603050405020304" pitchFamily="18" charset="0"/>
              <a:cs typeface="Times New Roman" panose="02020603050405020304" pitchFamily="18" charset="0"/>
            </a:endParaRPr>
          </a:p>
          <a:p>
            <a:pPr marL="380990" indent="-380990" algn="just">
              <a:lnSpc>
                <a:spcPct val="150000"/>
              </a:lnSpc>
              <a:spcAft>
                <a:spcPts val="1000"/>
              </a:spcAft>
              <a:buFont typeface="Wingdings" panose="05000000000000000000" pitchFamily="2" charset="2"/>
              <a:buChar char="Ø"/>
            </a:pPr>
            <a:r>
              <a:rPr lang="en-GB" altLang="zh-CN" sz="2200" dirty="0">
                <a:latin typeface="Times New Roman" panose="02020603050405020304" pitchFamily="18" charset="0"/>
                <a:cs typeface="Times New Roman" panose="02020603050405020304" pitchFamily="18" charset="0"/>
              </a:rPr>
              <a:t>The experience and lessons from the CSNS have laid an important foundation for the CSNS-II</a:t>
            </a:r>
          </a:p>
          <a:p>
            <a:pPr marL="380990" indent="-380990" algn="just">
              <a:lnSpc>
                <a:spcPct val="150000"/>
              </a:lnSpc>
              <a:spcAft>
                <a:spcPts val="1000"/>
              </a:spcAft>
              <a:buFont typeface="Wingdings" panose="05000000000000000000" pitchFamily="2" charset="2"/>
              <a:buChar char="Ø"/>
            </a:pPr>
            <a:r>
              <a:rPr lang="en-US" altLang="zh-CN" sz="2200" dirty="0">
                <a:latin typeface="Times New Roman" panose="02020603050405020304" pitchFamily="18" charset="0"/>
                <a:cs typeface="Times New Roman" panose="02020603050405020304" pitchFamily="18" charset="0"/>
              </a:rPr>
              <a:t>For the CSNS-II, the upgrade progress of the RCS have been studied in detail, including the new injection system, longitudinal </a:t>
            </a:r>
            <a:r>
              <a:rPr lang="en-US" altLang="zh-CN" sz="2200" dirty="0" smtClean="0">
                <a:latin typeface="Times New Roman" panose="02020603050405020304" pitchFamily="18" charset="0"/>
                <a:cs typeface="Times New Roman" panose="02020603050405020304" pitchFamily="18" charset="0"/>
              </a:rPr>
              <a:t>dynamics, closed </a:t>
            </a:r>
            <a:r>
              <a:rPr lang="en-US" altLang="zh-CN" sz="2200" dirty="0">
                <a:latin typeface="Times New Roman" panose="02020603050405020304" pitchFamily="18" charset="0"/>
                <a:cs typeface="Times New Roman" panose="02020603050405020304" pitchFamily="18" charset="0"/>
              </a:rPr>
              <a:t>orbit correction, collimators, magnetic field measurement for main magnets, application software, etc. </a:t>
            </a:r>
          </a:p>
        </p:txBody>
      </p:sp>
      <p:sp>
        <p:nvSpPr>
          <p:cNvPr id="4" name="灯片编号占位符 3">
            <a:extLst>
              <a:ext uri="{FF2B5EF4-FFF2-40B4-BE49-F238E27FC236}">
                <a16:creationId xmlns="" xmlns:a16="http://schemas.microsoft.com/office/drawing/2014/main" id="{179BBB18-20A0-362F-3BDA-881B11F5AECF}"/>
              </a:ext>
            </a:extLst>
          </p:cNvPr>
          <p:cNvSpPr txBox="1">
            <a:spLocks/>
          </p:cNvSpPr>
          <p:nvPr/>
        </p:nvSpPr>
        <p:spPr>
          <a:xfrm>
            <a:off x="11819956" y="6437706"/>
            <a:ext cx="372044" cy="316800"/>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defRPr/>
            </a:pPr>
            <a:fld id="{BCDE6B0A-5825-4D48-8CD3-1BEAC8DEDC86}" type="slidenum">
              <a:rPr lang="zh-CN" altLang="en-US" sz="1200" smtClean="0">
                <a:solidFill>
                  <a:prstClr val="black">
                    <a:tint val="75000"/>
                  </a:prstClr>
                </a:solidFill>
                <a:latin typeface="等线"/>
                <a:ea typeface="等线" panose="02010600030101010101" pitchFamily="2" charset="-122"/>
              </a:rPr>
              <a:pPr algn="r">
                <a:defRPr/>
              </a:pPr>
              <a:t>36</a:t>
            </a:fld>
            <a:endParaRPr lang="zh-CN" altLang="en-US" sz="1200" dirty="0">
              <a:solidFill>
                <a:prstClr val="black">
                  <a:tint val="75000"/>
                </a:prstClr>
              </a:solidFill>
              <a:latin typeface="等线"/>
              <a:ea typeface="等线" panose="02010600030101010101" pitchFamily="2" charset="-122"/>
            </a:endParaRPr>
          </a:p>
        </p:txBody>
      </p:sp>
      <p:sp>
        <p:nvSpPr>
          <p:cNvPr id="5" name="矩形 4">
            <a:extLst>
              <a:ext uri="{FF2B5EF4-FFF2-40B4-BE49-F238E27FC236}">
                <a16:creationId xmlns="" xmlns:a16="http://schemas.microsoft.com/office/drawing/2014/main" id="{FCDC0275-15DA-4833-9D14-6B99AC8741C7}"/>
              </a:ext>
            </a:extLst>
          </p:cNvPr>
          <p:cNvSpPr/>
          <p:nvPr/>
        </p:nvSpPr>
        <p:spPr>
          <a:xfrm>
            <a:off x="1341130" y="5234520"/>
            <a:ext cx="8895139" cy="830997"/>
          </a:xfrm>
          <a:prstGeom prst="rect">
            <a:avLst/>
          </a:prstGeom>
          <a:noFill/>
          <a:ln>
            <a:noFill/>
          </a:ln>
        </p:spPr>
        <p:txBody>
          <a:bodyPr wrap="square" rtlCol="0" anchor="t">
            <a:spAutoFit/>
          </a:bodyPr>
          <a:lstStyle/>
          <a:p>
            <a:pPr algn="ctr"/>
            <a:r>
              <a:rPr lang="en-US" altLang="zh-CN" sz="4800" b="1" dirty="0">
                <a:latin typeface="Times New Roman" panose="02020603050405020304" pitchFamily="18" charset="0"/>
                <a:cs typeface="Times New Roman" panose="02020603050405020304" pitchFamily="18" charset="0"/>
              </a:rPr>
              <a:t>Thank you for your attention!</a:t>
            </a:r>
            <a:endParaRPr lang="zh-CN" altLang="en-US" sz="48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258124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9F0C261-A9DC-4EFC-99E8-F39975686043}"/>
              </a:ext>
            </a:extLst>
          </p:cNvPr>
          <p:cNvSpPr>
            <a:spLocks noGrp="1"/>
          </p:cNvSpPr>
          <p:nvPr>
            <p:ph type="title"/>
          </p:nvPr>
        </p:nvSpPr>
        <p:spPr>
          <a:xfrm>
            <a:off x="3899088" y="2866710"/>
            <a:ext cx="4045527" cy="1286189"/>
          </a:xfrm>
        </p:spPr>
        <p:txBody>
          <a:bodyPr>
            <a:noAutofit/>
          </a:bodyPr>
          <a:lstStyle/>
          <a:p>
            <a:pPr algn="ctr"/>
            <a:r>
              <a:rPr lang="en-US" altLang="zh-CN" sz="6000" dirty="0"/>
              <a:t>Backup</a:t>
            </a:r>
            <a:endParaRPr lang="zh-CN" altLang="en-US" sz="6000" dirty="0"/>
          </a:p>
        </p:txBody>
      </p:sp>
      <p:sp>
        <p:nvSpPr>
          <p:cNvPr id="4" name="灯片编号占位符 3">
            <a:extLst>
              <a:ext uri="{FF2B5EF4-FFF2-40B4-BE49-F238E27FC236}">
                <a16:creationId xmlns:a16="http://schemas.microsoft.com/office/drawing/2014/main" xmlns="" id="{179BBB18-20A0-362F-3BDA-881B11F5AECF}"/>
              </a:ext>
            </a:extLst>
          </p:cNvPr>
          <p:cNvSpPr txBox="1">
            <a:spLocks/>
          </p:cNvSpPr>
          <p:nvPr/>
        </p:nvSpPr>
        <p:spPr>
          <a:xfrm>
            <a:off x="11819956" y="6487860"/>
            <a:ext cx="372044" cy="316800"/>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defRPr/>
            </a:pPr>
            <a:fld id="{BCDE6B0A-5825-4D48-8CD3-1BEAC8DEDC86}" type="slidenum">
              <a:rPr lang="zh-CN" altLang="en-US" sz="1200" smtClean="0">
                <a:solidFill>
                  <a:prstClr val="black">
                    <a:tint val="75000"/>
                  </a:prstClr>
                </a:solidFill>
                <a:latin typeface="等线"/>
                <a:ea typeface="等线" panose="02010600030101010101" pitchFamily="2" charset="-122"/>
              </a:rPr>
              <a:pPr algn="r">
                <a:defRPr/>
              </a:pPr>
              <a:t>37</a:t>
            </a:fld>
            <a:endParaRPr lang="zh-CN" altLang="en-US" sz="1200" dirty="0">
              <a:solidFill>
                <a:prstClr val="black">
                  <a:tint val="75000"/>
                </a:prstClr>
              </a:solidFill>
              <a:latin typeface="等线"/>
              <a:ea typeface="等线" panose="02010600030101010101" pitchFamily="2" charset="-122"/>
            </a:endParaRPr>
          </a:p>
        </p:txBody>
      </p:sp>
    </p:spTree>
    <p:extLst>
      <p:ext uri="{BB962C8B-B14F-4D97-AF65-F5344CB8AC3E}">
        <p14:creationId xmlns:p14="http://schemas.microsoft.com/office/powerpoint/2010/main" val="183715242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altLang="zh-CN" sz="2800" dirty="0">
                <a:solidFill>
                  <a:schemeClr val="tx1"/>
                </a:solidFill>
              </a:rPr>
              <a:t>BPM offset measurement</a:t>
            </a:r>
            <a:endParaRPr lang="zh-CN" altLang="en-US" dirty="0"/>
          </a:p>
        </p:txBody>
      </p:sp>
      <p:graphicFrame>
        <p:nvGraphicFramePr>
          <p:cNvPr id="14" name="表格 13">
            <a:extLst>
              <a:ext uri="{FF2B5EF4-FFF2-40B4-BE49-F238E27FC236}">
                <a16:creationId xmlns="" xmlns:a16="http://schemas.microsoft.com/office/drawing/2014/main" id="{33F1B3D3-32CE-4FB7-9D0B-1D33E1D9D788}"/>
              </a:ext>
            </a:extLst>
          </p:cNvPr>
          <p:cNvGraphicFramePr>
            <a:graphicFrameLocks noGrp="1"/>
          </p:cNvGraphicFramePr>
          <p:nvPr>
            <p:extLst/>
          </p:nvPr>
        </p:nvGraphicFramePr>
        <p:xfrm>
          <a:off x="6315518" y="1096404"/>
          <a:ext cx="5648515" cy="5151999"/>
        </p:xfrm>
        <a:graphic>
          <a:graphicData uri="http://schemas.openxmlformats.org/drawingml/2006/table">
            <a:tbl>
              <a:tblPr firstRow="1" bandRow="1">
                <a:tableStyleId>{5940675A-B579-460E-94D1-54222C63F5DA}</a:tableStyleId>
              </a:tblPr>
              <a:tblGrid>
                <a:gridCol w="1898956">
                  <a:extLst>
                    <a:ext uri="{9D8B030D-6E8A-4147-A177-3AD203B41FA5}">
                      <a16:colId xmlns="" xmlns:a16="http://schemas.microsoft.com/office/drawing/2014/main" val="204234022"/>
                    </a:ext>
                  </a:extLst>
                </a:gridCol>
                <a:gridCol w="731752">
                  <a:extLst>
                    <a:ext uri="{9D8B030D-6E8A-4147-A177-3AD203B41FA5}">
                      <a16:colId xmlns="" xmlns:a16="http://schemas.microsoft.com/office/drawing/2014/main" val="957653754"/>
                    </a:ext>
                  </a:extLst>
                </a:gridCol>
                <a:gridCol w="3017807">
                  <a:extLst>
                    <a:ext uri="{9D8B030D-6E8A-4147-A177-3AD203B41FA5}">
                      <a16:colId xmlns="" xmlns:a16="http://schemas.microsoft.com/office/drawing/2014/main" val="3654525410"/>
                    </a:ext>
                  </a:extLst>
                </a:gridCol>
              </a:tblGrid>
              <a:tr h="506754">
                <a:tc>
                  <a:txBody>
                    <a:bodyPr/>
                    <a:lstStyle/>
                    <a:p>
                      <a:r>
                        <a:rPr lang="en-US" altLang="zh-CN" b="1" dirty="0">
                          <a:latin typeface="Times New Roman" panose="02020603050405020304" pitchFamily="18" charset="0"/>
                          <a:cs typeface="Times New Roman" panose="02020603050405020304" pitchFamily="18" charset="0"/>
                        </a:rPr>
                        <a:t>BPM</a:t>
                      </a:r>
                      <a:endParaRPr lang="zh-CN" altLang="en-US" b="1" dirty="0">
                        <a:latin typeface="Times New Roman" panose="02020603050405020304" pitchFamily="18" charset="0"/>
                        <a:cs typeface="Times New Roman" panose="02020603050405020304" pitchFamily="18" charset="0"/>
                      </a:endParaRPr>
                    </a:p>
                  </a:txBody>
                  <a:tcPr/>
                </a:tc>
                <a:tc>
                  <a:txBody>
                    <a:bodyPr/>
                    <a:lstStyle/>
                    <a:p>
                      <a:r>
                        <a:rPr lang="en-US" altLang="zh-CN" b="1" dirty="0">
                          <a:latin typeface="Times New Roman" panose="02020603050405020304" pitchFamily="18" charset="0"/>
                          <a:cs typeface="Times New Roman" panose="02020603050405020304" pitchFamily="18" charset="0"/>
                        </a:rPr>
                        <a:t>Num</a:t>
                      </a:r>
                      <a:endParaRPr lang="zh-CN" altLang="en-US" b="1" dirty="0">
                        <a:latin typeface="Times New Roman" panose="02020603050405020304" pitchFamily="18" charset="0"/>
                        <a:cs typeface="Times New Roman" panose="02020603050405020304" pitchFamily="18" charset="0"/>
                      </a:endParaRPr>
                    </a:p>
                  </a:txBody>
                  <a:tcPr/>
                </a:tc>
                <a:tc>
                  <a:txBody>
                    <a:bodyPr/>
                    <a:lstStyle/>
                    <a:p>
                      <a:r>
                        <a:rPr lang="en-US" altLang="zh-CN" sz="1400" b="1" dirty="0">
                          <a:latin typeface="Times New Roman" panose="02020603050405020304" pitchFamily="18" charset="0"/>
                          <a:cs typeface="Times New Roman" panose="02020603050405020304" pitchFamily="18" charset="0"/>
                        </a:rPr>
                        <a:t>Quadrupoles Used for Measurement</a:t>
                      </a:r>
                      <a:endParaRPr lang="zh-CN" altLang="en-US" sz="1400" b="1" dirty="0">
                        <a:latin typeface="Times New Roman" panose="02020603050405020304" pitchFamily="18" charset="0"/>
                        <a:cs typeface="Times New Roman" panose="02020603050405020304" pitchFamily="18" charset="0"/>
                      </a:endParaRPr>
                    </a:p>
                  </a:txBody>
                  <a:tcPr/>
                </a:tc>
                <a:extLst>
                  <a:ext uri="{0D108BD9-81ED-4DB2-BD59-A6C34878D82A}">
                    <a16:rowId xmlns="" xmlns:a16="http://schemas.microsoft.com/office/drawing/2014/main" val="584006888"/>
                  </a:ext>
                </a:extLst>
              </a:tr>
              <a:tr h="422295">
                <a:tc>
                  <a:txBody>
                    <a:bodyPr/>
                    <a:lstStyle/>
                    <a:p>
                      <a:r>
                        <a:rPr lang="en-US" altLang="zh-CN" sz="1400" dirty="0">
                          <a:latin typeface="Times New Roman" panose="02020603050405020304" pitchFamily="18" charset="0"/>
                          <a:cs typeface="Times New Roman" panose="02020603050405020304" pitchFamily="18" charset="0"/>
                        </a:rPr>
                        <a:t>R*BPM05/R*BPM08</a:t>
                      </a:r>
                      <a:endParaRPr lang="zh-CN" altLang="en-US" sz="1400" dirty="0">
                        <a:latin typeface="Times New Roman" panose="02020603050405020304" pitchFamily="18" charset="0"/>
                        <a:cs typeface="Times New Roman" panose="02020603050405020304" pitchFamily="18" charset="0"/>
                      </a:endParaRPr>
                    </a:p>
                  </a:txBody>
                  <a:tcPr/>
                </a:tc>
                <a:tc>
                  <a:txBody>
                    <a:bodyPr/>
                    <a:lstStyle/>
                    <a:p>
                      <a:r>
                        <a:rPr lang="en-US" altLang="zh-CN" sz="1400">
                          <a:latin typeface="Times New Roman" panose="02020603050405020304" pitchFamily="18" charset="0"/>
                          <a:cs typeface="Times New Roman" panose="02020603050405020304" pitchFamily="18" charset="0"/>
                        </a:rPr>
                        <a:t>8</a:t>
                      </a:r>
                      <a:endParaRPr lang="zh-CN" altLang="en-US" sz="1400">
                        <a:latin typeface="Times New Roman" panose="02020603050405020304" pitchFamily="18" charset="0"/>
                        <a:cs typeface="Times New Roman" panose="02020603050405020304" pitchFamily="18" charset="0"/>
                      </a:endParaRPr>
                    </a:p>
                  </a:txBody>
                  <a:tcPr/>
                </a:tc>
                <a:tc>
                  <a:txBody>
                    <a:bodyPr/>
                    <a:lstStyle/>
                    <a:p>
                      <a:r>
                        <a:rPr lang="en-US" altLang="zh-CN" sz="1400" dirty="0">
                          <a:latin typeface="Times New Roman" panose="02020603050405020304" pitchFamily="18" charset="0"/>
                          <a:cs typeface="Times New Roman" panose="02020603050405020304" pitchFamily="18" charset="0"/>
                        </a:rPr>
                        <a:t>R*QT05,  R*QT08</a:t>
                      </a:r>
                      <a:endParaRPr lang="zh-CN" altLang="en-US" sz="1400" dirty="0">
                        <a:latin typeface="Times New Roman" panose="02020603050405020304" pitchFamily="18" charset="0"/>
                        <a:cs typeface="Times New Roman" panose="02020603050405020304" pitchFamily="18" charset="0"/>
                      </a:endParaRPr>
                    </a:p>
                  </a:txBody>
                  <a:tcPr/>
                </a:tc>
                <a:extLst>
                  <a:ext uri="{0D108BD9-81ED-4DB2-BD59-A6C34878D82A}">
                    <a16:rowId xmlns="" xmlns:a16="http://schemas.microsoft.com/office/drawing/2014/main" val="1709929338"/>
                  </a:ext>
                </a:extLst>
              </a:tr>
              <a:tr h="422295">
                <a:tc>
                  <a:txBody>
                    <a:bodyPr/>
                    <a:lstStyle/>
                    <a:p>
                      <a:r>
                        <a:rPr lang="en-US" altLang="zh-CN" sz="1400" dirty="0">
                          <a:latin typeface="Times New Roman" panose="02020603050405020304" pitchFamily="18" charset="0"/>
                          <a:cs typeface="Times New Roman" panose="02020603050405020304" pitchFamily="18" charset="0"/>
                        </a:rPr>
                        <a:t>R1BPM04</a:t>
                      </a:r>
                    </a:p>
                  </a:txBody>
                  <a:tcPr/>
                </a:tc>
                <a:tc>
                  <a:txBody>
                    <a:bodyPr/>
                    <a:lstStyle/>
                    <a:p>
                      <a:r>
                        <a:rPr lang="en-US" altLang="zh-CN" sz="1400" dirty="0">
                          <a:latin typeface="Times New Roman" panose="02020603050405020304" pitchFamily="18" charset="0"/>
                          <a:cs typeface="Times New Roman" panose="02020603050405020304" pitchFamily="18" charset="0"/>
                        </a:rPr>
                        <a:t>1</a:t>
                      </a:r>
                      <a:endParaRPr lang="zh-CN" altLang="en-US" sz="1400" dirty="0">
                        <a:latin typeface="Times New Roman" panose="02020603050405020304" pitchFamily="18" charset="0"/>
                        <a:cs typeface="Times New Roman" panose="02020603050405020304" pitchFamily="18" charset="0"/>
                      </a:endParaRPr>
                    </a:p>
                  </a:txBody>
                  <a:tcPr/>
                </a:tc>
                <a:tc>
                  <a:txBody>
                    <a:bodyPr/>
                    <a:lstStyle/>
                    <a:p>
                      <a:r>
                        <a:rPr lang="en-US" altLang="zh-CN" sz="1400" dirty="0">
                          <a:latin typeface="Times New Roman" panose="02020603050405020304" pitchFamily="18" charset="0"/>
                          <a:cs typeface="Times New Roman" panose="02020603050405020304" pitchFamily="18" charset="0"/>
                        </a:rPr>
                        <a:t>Series-Powered Quadrupole R1QF04</a:t>
                      </a:r>
                      <a:endParaRPr lang="zh-CN" altLang="en-US" sz="1400" dirty="0">
                        <a:latin typeface="Times New Roman" panose="02020603050405020304" pitchFamily="18" charset="0"/>
                        <a:cs typeface="Times New Roman" panose="02020603050405020304" pitchFamily="18" charset="0"/>
                      </a:endParaRPr>
                    </a:p>
                  </a:txBody>
                  <a:tcPr/>
                </a:tc>
                <a:extLst>
                  <a:ext uri="{0D108BD9-81ED-4DB2-BD59-A6C34878D82A}">
                    <a16:rowId xmlns="" xmlns:a16="http://schemas.microsoft.com/office/drawing/2014/main" val="1701923837"/>
                  </a:ext>
                </a:extLst>
              </a:tr>
              <a:tr h="422295">
                <a:tc>
                  <a:txBody>
                    <a:bodyPr/>
                    <a:lstStyle/>
                    <a:p>
                      <a:r>
                        <a:rPr lang="en-US" altLang="zh-CN" sz="1400" dirty="0">
                          <a:latin typeface="Times New Roman" panose="02020603050405020304" pitchFamily="18" charset="0"/>
                          <a:cs typeface="Times New Roman" panose="02020603050405020304" pitchFamily="18" charset="0"/>
                        </a:rPr>
                        <a:t>R1BPM11</a:t>
                      </a:r>
                      <a:endParaRPr lang="zh-CN" altLang="en-US" sz="1400" dirty="0">
                        <a:latin typeface="Times New Roman" panose="02020603050405020304" pitchFamily="18" charset="0"/>
                        <a:cs typeface="Times New Roman" panose="02020603050405020304" pitchFamily="18" charset="0"/>
                      </a:endParaRPr>
                    </a:p>
                  </a:txBody>
                  <a:tcPr/>
                </a:tc>
                <a:tc>
                  <a:txBody>
                    <a:bodyPr/>
                    <a:lstStyle/>
                    <a:p>
                      <a:r>
                        <a:rPr lang="en-US" altLang="zh-CN" sz="1400" dirty="0">
                          <a:latin typeface="Times New Roman" panose="02020603050405020304" pitchFamily="18" charset="0"/>
                          <a:cs typeface="Times New Roman" panose="02020603050405020304" pitchFamily="18" charset="0"/>
                        </a:rPr>
                        <a:t>1</a:t>
                      </a:r>
                      <a:endParaRPr lang="zh-CN" altLang="en-US" sz="1400" dirty="0">
                        <a:latin typeface="Times New Roman" panose="02020603050405020304" pitchFamily="18" charset="0"/>
                        <a:cs typeface="Times New Roman" panose="02020603050405020304" pitchFamily="18" charset="0"/>
                      </a:endParaRPr>
                    </a:p>
                  </a:txBody>
                  <a:tcPr/>
                </a:tc>
                <a:tc>
                  <a:txBody>
                    <a:bodyPr/>
                    <a:lstStyle/>
                    <a:p>
                      <a:r>
                        <a:rPr lang="en-US" altLang="zh-CN" sz="1400" dirty="0">
                          <a:latin typeface="Times New Roman" panose="02020603050405020304" pitchFamily="18" charset="0"/>
                          <a:cs typeface="Times New Roman" panose="02020603050405020304" pitchFamily="18" charset="0"/>
                        </a:rPr>
                        <a:t>Series-Powered Quadrupole R2QD02</a:t>
                      </a:r>
                      <a:endParaRPr lang="zh-CN" altLang="en-US" sz="1400" dirty="0">
                        <a:latin typeface="Times New Roman" panose="02020603050405020304" pitchFamily="18" charset="0"/>
                        <a:cs typeface="Times New Roman" panose="02020603050405020304" pitchFamily="18" charset="0"/>
                      </a:endParaRPr>
                    </a:p>
                  </a:txBody>
                  <a:tcPr/>
                </a:tc>
                <a:extLst>
                  <a:ext uri="{0D108BD9-81ED-4DB2-BD59-A6C34878D82A}">
                    <a16:rowId xmlns="" xmlns:a16="http://schemas.microsoft.com/office/drawing/2014/main" val="953994023"/>
                  </a:ext>
                </a:extLst>
              </a:tr>
              <a:tr h="422295">
                <a:tc>
                  <a:txBody>
                    <a:bodyPr/>
                    <a:lstStyle/>
                    <a:p>
                      <a:r>
                        <a:rPr lang="en-US" altLang="zh-CN" sz="1400">
                          <a:latin typeface="Times New Roman" panose="02020603050405020304" pitchFamily="18" charset="0"/>
                          <a:cs typeface="Times New Roman" panose="02020603050405020304" pitchFamily="18" charset="0"/>
                        </a:rPr>
                        <a:t>R2BPM12</a:t>
                      </a:r>
                      <a:endParaRPr lang="zh-CN" altLang="en-US" sz="1400">
                        <a:latin typeface="Times New Roman" panose="02020603050405020304" pitchFamily="18" charset="0"/>
                        <a:cs typeface="Times New Roman" panose="02020603050405020304" pitchFamily="18" charset="0"/>
                      </a:endParaRPr>
                    </a:p>
                  </a:txBody>
                  <a:tcPr/>
                </a:tc>
                <a:tc>
                  <a:txBody>
                    <a:bodyPr/>
                    <a:lstStyle/>
                    <a:p>
                      <a:r>
                        <a:rPr lang="en-US" altLang="zh-CN" sz="1400">
                          <a:latin typeface="Times New Roman" panose="02020603050405020304" pitchFamily="18" charset="0"/>
                          <a:cs typeface="Times New Roman" panose="02020603050405020304" pitchFamily="18" charset="0"/>
                        </a:rPr>
                        <a:t>1</a:t>
                      </a:r>
                      <a:endParaRPr lang="zh-CN" altLang="en-US" sz="1400">
                        <a:latin typeface="Times New Roman" panose="02020603050405020304" pitchFamily="18" charset="0"/>
                        <a:cs typeface="Times New Roman" panose="02020603050405020304" pitchFamily="18" charset="0"/>
                      </a:endParaRPr>
                    </a:p>
                  </a:txBody>
                  <a:tcPr/>
                </a:tc>
                <a:tc>
                  <a:txBody>
                    <a:bodyPr/>
                    <a:lstStyle/>
                    <a:p>
                      <a:pPr marL="0" marR="0" lvl="0" indent="0" algn="l" defTabSz="914376" rtl="0" eaLnBrk="1" fontAlgn="auto" latinLnBrk="0" hangingPunct="1">
                        <a:lnSpc>
                          <a:spcPct val="100000"/>
                        </a:lnSpc>
                        <a:spcBef>
                          <a:spcPts val="0"/>
                        </a:spcBef>
                        <a:spcAft>
                          <a:spcPts val="0"/>
                        </a:spcAft>
                        <a:buClrTx/>
                        <a:buSzTx/>
                        <a:buFontTx/>
                        <a:buNone/>
                        <a:tabLst/>
                        <a:defRPr/>
                      </a:pPr>
                      <a:r>
                        <a:rPr lang="en-US" altLang="zh-CN" sz="1400" dirty="0">
                          <a:latin typeface="Times New Roman" panose="02020603050405020304" pitchFamily="18" charset="0"/>
                          <a:cs typeface="Times New Roman" panose="02020603050405020304" pitchFamily="18" charset="0"/>
                        </a:rPr>
                        <a:t>Series-Powered Quadrupole R3QF01</a:t>
                      </a:r>
                      <a:endParaRPr lang="zh-CN" altLang="en-US" sz="1400" dirty="0">
                        <a:latin typeface="Times New Roman" panose="02020603050405020304" pitchFamily="18" charset="0"/>
                        <a:cs typeface="Times New Roman" panose="02020603050405020304" pitchFamily="18" charset="0"/>
                      </a:endParaRPr>
                    </a:p>
                  </a:txBody>
                  <a:tcPr/>
                </a:tc>
                <a:extLst>
                  <a:ext uri="{0D108BD9-81ED-4DB2-BD59-A6C34878D82A}">
                    <a16:rowId xmlns="" xmlns:a16="http://schemas.microsoft.com/office/drawing/2014/main" val="1525024057"/>
                  </a:ext>
                </a:extLst>
              </a:tr>
              <a:tr h="422295">
                <a:tc>
                  <a:txBody>
                    <a:bodyPr/>
                    <a:lstStyle/>
                    <a:p>
                      <a:r>
                        <a:rPr lang="en-US" altLang="zh-CN" sz="1400">
                          <a:latin typeface="Times New Roman" panose="02020603050405020304" pitchFamily="18" charset="0"/>
                          <a:cs typeface="Times New Roman" panose="02020603050405020304" pitchFamily="18" charset="0"/>
                        </a:rPr>
                        <a:t>R2BPM09</a:t>
                      </a:r>
                      <a:endParaRPr lang="zh-CN" altLang="en-US" sz="1400">
                        <a:latin typeface="Times New Roman" panose="02020603050405020304" pitchFamily="18" charset="0"/>
                        <a:cs typeface="Times New Roman" panose="02020603050405020304" pitchFamily="18" charset="0"/>
                      </a:endParaRPr>
                    </a:p>
                  </a:txBody>
                  <a:tcPr/>
                </a:tc>
                <a:tc>
                  <a:txBody>
                    <a:bodyPr/>
                    <a:lstStyle/>
                    <a:p>
                      <a:r>
                        <a:rPr lang="en-US" altLang="zh-CN" sz="1400">
                          <a:latin typeface="Times New Roman" panose="02020603050405020304" pitchFamily="18" charset="0"/>
                          <a:cs typeface="Times New Roman" panose="02020603050405020304" pitchFamily="18" charset="0"/>
                        </a:rPr>
                        <a:t>1</a:t>
                      </a:r>
                      <a:endParaRPr lang="zh-CN" altLang="en-US" sz="1400">
                        <a:latin typeface="Times New Roman" panose="02020603050405020304" pitchFamily="18" charset="0"/>
                        <a:cs typeface="Times New Roman" panose="02020603050405020304" pitchFamily="18" charset="0"/>
                      </a:endParaRPr>
                    </a:p>
                  </a:txBody>
                  <a:tcPr/>
                </a:tc>
                <a:tc>
                  <a:txBody>
                    <a:bodyPr/>
                    <a:lstStyle/>
                    <a:p>
                      <a:pPr marL="0" marR="0" lvl="0" indent="0" algn="l" defTabSz="914376" rtl="0" eaLnBrk="1" fontAlgn="auto" latinLnBrk="0" hangingPunct="1">
                        <a:lnSpc>
                          <a:spcPct val="100000"/>
                        </a:lnSpc>
                        <a:spcBef>
                          <a:spcPts val="0"/>
                        </a:spcBef>
                        <a:spcAft>
                          <a:spcPts val="0"/>
                        </a:spcAft>
                        <a:buClrTx/>
                        <a:buSzTx/>
                        <a:buFontTx/>
                        <a:buNone/>
                        <a:tabLst/>
                        <a:defRPr/>
                      </a:pPr>
                      <a:r>
                        <a:rPr lang="en-US" altLang="zh-CN" sz="1400" dirty="0">
                          <a:latin typeface="Times New Roman" panose="02020603050405020304" pitchFamily="18" charset="0"/>
                          <a:cs typeface="Times New Roman" panose="02020603050405020304" pitchFamily="18" charset="0"/>
                        </a:rPr>
                        <a:t>Series-Powered Quadrupole R2QF04</a:t>
                      </a:r>
                      <a:endParaRPr lang="zh-CN" altLang="en-US" sz="1400" dirty="0">
                        <a:latin typeface="Times New Roman" panose="02020603050405020304" pitchFamily="18" charset="0"/>
                        <a:cs typeface="Times New Roman" panose="02020603050405020304" pitchFamily="18" charset="0"/>
                      </a:endParaRPr>
                    </a:p>
                  </a:txBody>
                  <a:tcPr/>
                </a:tc>
                <a:extLst>
                  <a:ext uri="{0D108BD9-81ED-4DB2-BD59-A6C34878D82A}">
                    <a16:rowId xmlns="" xmlns:a16="http://schemas.microsoft.com/office/drawing/2014/main" val="2911617007"/>
                  </a:ext>
                </a:extLst>
              </a:tr>
              <a:tr h="422295">
                <a:tc>
                  <a:txBody>
                    <a:bodyPr/>
                    <a:lstStyle/>
                    <a:p>
                      <a:r>
                        <a:rPr lang="en-US" altLang="zh-CN" sz="1400" dirty="0">
                          <a:latin typeface="Times New Roman" panose="02020603050405020304" pitchFamily="18" charset="0"/>
                          <a:cs typeface="Times New Roman" panose="02020603050405020304" pitchFamily="18" charset="0"/>
                        </a:rPr>
                        <a:t>R3BPM01</a:t>
                      </a:r>
                      <a:endParaRPr lang="zh-CN" altLang="en-US" sz="1400" dirty="0">
                        <a:latin typeface="Times New Roman" panose="02020603050405020304" pitchFamily="18" charset="0"/>
                        <a:cs typeface="Times New Roman" panose="02020603050405020304" pitchFamily="18" charset="0"/>
                      </a:endParaRPr>
                    </a:p>
                  </a:txBody>
                  <a:tcPr/>
                </a:tc>
                <a:tc>
                  <a:txBody>
                    <a:bodyPr/>
                    <a:lstStyle/>
                    <a:p>
                      <a:r>
                        <a:rPr lang="en-US" altLang="zh-CN" sz="1400">
                          <a:latin typeface="Times New Roman" panose="02020603050405020304" pitchFamily="18" charset="0"/>
                          <a:cs typeface="Times New Roman" panose="02020603050405020304" pitchFamily="18" charset="0"/>
                        </a:rPr>
                        <a:t>1</a:t>
                      </a:r>
                      <a:endParaRPr lang="zh-CN" altLang="en-US" sz="1400">
                        <a:latin typeface="Times New Roman" panose="02020603050405020304" pitchFamily="18" charset="0"/>
                        <a:cs typeface="Times New Roman" panose="02020603050405020304" pitchFamily="18" charset="0"/>
                      </a:endParaRPr>
                    </a:p>
                  </a:txBody>
                  <a:tcPr/>
                </a:tc>
                <a:tc>
                  <a:txBody>
                    <a:bodyPr/>
                    <a:lstStyle/>
                    <a:p>
                      <a:pPr marL="0" marR="0" lvl="0" indent="0" algn="l" defTabSz="914376" rtl="0" eaLnBrk="1" fontAlgn="auto" latinLnBrk="0" hangingPunct="1">
                        <a:lnSpc>
                          <a:spcPct val="100000"/>
                        </a:lnSpc>
                        <a:spcBef>
                          <a:spcPts val="0"/>
                        </a:spcBef>
                        <a:spcAft>
                          <a:spcPts val="0"/>
                        </a:spcAft>
                        <a:buClrTx/>
                        <a:buSzTx/>
                        <a:buFontTx/>
                        <a:buNone/>
                        <a:tabLst/>
                        <a:defRPr/>
                      </a:pPr>
                      <a:r>
                        <a:rPr lang="en-US" altLang="zh-CN" sz="1400" dirty="0">
                          <a:latin typeface="Times New Roman" panose="02020603050405020304" pitchFamily="18" charset="0"/>
                          <a:cs typeface="Times New Roman" panose="02020603050405020304" pitchFamily="18" charset="0"/>
                        </a:rPr>
                        <a:t>Series-Powered Quadrupole R3QF01</a:t>
                      </a:r>
                      <a:endParaRPr lang="zh-CN" altLang="en-US" sz="1400" dirty="0">
                        <a:latin typeface="Times New Roman" panose="02020603050405020304" pitchFamily="18" charset="0"/>
                        <a:cs typeface="Times New Roman" panose="02020603050405020304" pitchFamily="18" charset="0"/>
                      </a:endParaRPr>
                    </a:p>
                  </a:txBody>
                  <a:tcPr/>
                </a:tc>
                <a:extLst>
                  <a:ext uri="{0D108BD9-81ED-4DB2-BD59-A6C34878D82A}">
                    <a16:rowId xmlns="" xmlns:a16="http://schemas.microsoft.com/office/drawing/2014/main" val="103636535"/>
                  </a:ext>
                </a:extLst>
              </a:tr>
              <a:tr h="422295">
                <a:tc>
                  <a:txBody>
                    <a:bodyPr/>
                    <a:lstStyle/>
                    <a:p>
                      <a:r>
                        <a:rPr lang="en-US" altLang="zh-CN" sz="1400">
                          <a:latin typeface="Times New Roman" panose="02020603050405020304" pitchFamily="18" charset="0"/>
                          <a:cs typeface="Times New Roman" panose="02020603050405020304" pitchFamily="18" charset="0"/>
                        </a:rPr>
                        <a:t>R3BPM04</a:t>
                      </a:r>
                      <a:endParaRPr lang="zh-CN" altLang="en-US" sz="1400">
                        <a:latin typeface="Times New Roman" panose="02020603050405020304" pitchFamily="18" charset="0"/>
                        <a:cs typeface="Times New Roman" panose="02020603050405020304" pitchFamily="18" charset="0"/>
                      </a:endParaRPr>
                    </a:p>
                  </a:txBody>
                  <a:tcPr/>
                </a:tc>
                <a:tc>
                  <a:txBody>
                    <a:bodyPr/>
                    <a:lstStyle/>
                    <a:p>
                      <a:r>
                        <a:rPr lang="en-US" altLang="zh-CN" sz="1400">
                          <a:latin typeface="Times New Roman" panose="02020603050405020304" pitchFamily="18" charset="0"/>
                          <a:cs typeface="Times New Roman" panose="02020603050405020304" pitchFamily="18" charset="0"/>
                        </a:rPr>
                        <a:t>1</a:t>
                      </a:r>
                      <a:endParaRPr lang="zh-CN" altLang="en-US" sz="1400">
                        <a:latin typeface="Times New Roman" panose="02020603050405020304" pitchFamily="18" charset="0"/>
                        <a:cs typeface="Times New Roman" panose="02020603050405020304" pitchFamily="18" charset="0"/>
                      </a:endParaRPr>
                    </a:p>
                  </a:txBody>
                  <a:tcPr/>
                </a:tc>
                <a:tc>
                  <a:txBody>
                    <a:bodyPr/>
                    <a:lstStyle/>
                    <a:p>
                      <a:pPr marL="0" marR="0" lvl="0" indent="0" algn="l" defTabSz="914376" rtl="0" eaLnBrk="1" fontAlgn="auto" latinLnBrk="0" hangingPunct="1">
                        <a:lnSpc>
                          <a:spcPct val="100000"/>
                        </a:lnSpc>
                        <a:spcBef>
                          <a:spcPts val="0"/>
                        </a:spcBef>
                        <a:spcAft>
                          <a:spcPts val="0"/>
                        </a:spcAft>
                        <a:buClrTx/>
                        <a:buSzTx/>
                        <a:buFontTx/>
                        <a:buNone/>
                        <a:tabLst/>
                        <a:defRPr/>
                      </a:pPr>
                      <a:r>
                        <a:rPr lang="en-US" altLang="zh-CN" sz="1400" dirty="0">
                          <a:latin typeface="Times New Roman" panose="02020603050405020304" pitchFamily="18" charset="0"/>
                          <a:cs typeface="Times New Roman" panose="02020603050405020304" pitchFamily="18" charset="0"/>
                        </a:rPr>
                        <a:t>Series-Powered Quadrupole R3QF04</a:t>
                      </a:r>
                      <a:endParaRPr lang="zh-CN" altLang="en-US" sz="1400" dirty="0">
                        <a:latin typeface="Times New Roman" panose="02020603050405020304" pitchFamily="18" charset="0"/>
                        <a:cs typeface="Times New Roman" panose="02020603050405020304" pitchFamily="18" charset="0"/>
                      </a:endParaRPr>
                    </a:p>
                  </a:txBody>
                  <a:tcPr/>
                </a:tc>
                <a:extLst>
                  <a:ext uri="{0D108BD9-81ED-4DB2-BD59-A6C34878D82A}">
                    <a16:rowId xmlns="" xmlns:a16="http://schemas.microsoft.com/office/drawing/2014/main" val="2588359397"/>
                  </a:ext>
                </a:extLst>
              </a:tr>
              <a:tr h="422295">
                <a:tc>
                  <a:txBody>
                    <a:bodyPr/>
                    <a:lstStyle/>
                    <a:p>
                      <a:r>
                        <a:rPr lang="en-US" altLang="zh-CN" sz="1400">
                          <a:latin typeface="Times New Roman" panose="02020603050405020304" pitchFamily="18" charset="0"/>
                          <a:cs typeface="Times New Roman" panose="02020603050405020304" pitchFamily="18" charset="0"/>
                        </a:rPr>
                        <a:t>R3BPM11</a:t>
                      </a:r>
                      <a:endParaRPr lang="zh-CN" altLang="en-US" sz="1400">
                        <a:latin typeface="Times New Roman" panose="02020603050405020304" pitchFamily="18" charset="0"/>
                        <a:cs typeface="Times New Roman" panose="02020603050405020304" pitchFamily="18" charset="0"/>
                      </a:endParaRPr>
                    </a:p>
                  </a:txBody>
                  <a:tcPr/>
                </a:tc>
                <a:tc>
                  <a:txBody>
                    <a:bodyPr/>
                    <a:lstStyle/>
                    <a:p>
                      <a:r>
                        <a:rPr lang="en-US" altLang="zh-CN" sz="1400">
                          <a:latin typeface="Times New Roman" panose="02020603050405020304" pitchFamily="18" charset="0"/>
                          <a:cs typeface="Times New Roman" panose="02020603050405020304" pitchFamily="18" charset="0"/>
                        </a:rPr>
                        <a:t>1</a:t>
                      </a:r>
                      <a:endParaRPr lang="zh-CN" altLang="en-US" sz="1400">
                        <a:latin typeface="Times New Roman" panose="02020603050405020304" pitchFamily="18" charset="0"/>
                        <a:cs typeface="Times New Roman" panose="02020603050405020304" pitchFamily="18" charset="0"/>
                      </a:endParaRPr>
                    </a:p>
                  </a:txBody>
                  <a:tcPr/>
                </a:tc>
                <a:tc>
                  <a:txBody>
                    <a:bodyPr/>
                    <a:lstStyle/>
                    <a:p>
                      <a:pPr marL="0" marR="0" lvl="0" indent="0" algn="l" defTabSz="914376" rtl="0" eaLnBrk="1" fontAlgn="auto" latinLnBrk="0" hangingPunct="1">
                        <a:lnSpc>
                          <a:spcPct val="100000"/>
                        </a:lnSpc>
                        <a:spcBef>
                          <a:spcPts val="0"/>
                        </a:spcBef>
                        <a:spcAft>
                          <a:spcPts val="0"/>
                        </a:spcAft>
                        <a:buClrTx/>
                        <a:buSzTx/>
                        <a:buFontTx/>
                        <a:buNone/>
                        <a:tabLst/>
                        <a:defRPr/>
                      </a:pPr>
                      <a:r>
                        <a:rPr lang="en-US" altLang="zh-CN" sz="1400" dirty="0">
                          <a:latin typeface="Times New Roman" panose="02020603050405020304" pitchFamily="18" charset="0"/>
                          <a:cs typeface="Times New Roman" panose="02020603050405020304" pitchFamily="18" charset="0"/>
                        </a:rPr>
                        <a:t>Series-Powered Quadrupole R3QD08</a:t>
                      </a:r>
                      <a:endParaRPr lang="zh-CN" altLang="en-US" sz="1400" dirty="0">
                        <a:latin typeface="Times New Roman" panose="02020603050405020304" pitchFamily="18" charset="0"/>
                        <a:cs typeface="Times New Roman" panose="02020603050405020304" pitchFamily="18" charset="0"/>
                      </a:endParaRPr>
                    </a:p>
                  </a:txBody>
                  <a:tcPr/>
                </a:tc>
                <a:extLst>
                  <a:ext uri="{0D108BD9-81ED-4DB2-BD59-A6C34878D82A}">
                    <a16:rowId xmlns="" xmlns:a16="http://schemas.microsoft.com/office/drawing/2014/main" val="850050951"/>
                  </a:ext>
                </a:extLst>
              </a:tr>
              <a:tr h="422295">
                <a:tc>
                  <a:txBody>
                    <a:bodyPr/>
                    <a:lstStyle/>
                    <a:p>
                      <a:r>
                        <a:rPr lang="en-US" altLang="zh-CN" sz="1400">
                          <a:latin typeface="Times New Roman" panose="02020603050405020304" pitchFamily="18" charset="0"/>
                          <a:cs typeface="Times New Roman" panose="02020603050405020304" pitchFamily="18" charset="0"/>
                        </a:rPr>
                        <a:t>R4BPM12</a:t>
                      </a:r>
                      <a:endParaRPr lang="zh-CN" altLang="en-US" sz="1400">
                        <a:latin typeface="Times New Roman" panose="02020603050405020304" pitchFamily="18" charset="0"/>
                        <a:cs typeface="Times New Roman" panose="02020603050405020304" pitchFamily="18" charset="0"/>
                      </a:endParaRPr>
                    </a:p>
                  </a:txBody>
                  <a:tcPr/>
                </a:tc>
                <a:tc>
                  <a:txBody>
                    <a:bodyPr/>
                    <a:lstStyle/>
                    <a:p>
                      <a:r>
                        <a:rPr lang="en-US" altLang="zh-CN" sz="1400">
                          <a:latin typeface="Times New Roman" panose="02020603050405020304" pitchFamily="18" charset="0"/>
                          <a:cs typeface="Times New Roman" panose="02020603050405020304" pitchFamily="18" charset="0"/>
                        </a:rPr>
                        <a:t>1</a:t>
                      </a:r>
                      <a:endParaRPr lang="zh-CN" altLang="en-US" sz="1400">
                        <a:latin typeface="Times New Roman" panose="02020603050405020304" pitchFamily="18" charset="0"/>
                        <a:cs typeface="Times New Roman" panose="02020603050405020304" pitchFamily="18" charset="0"/>
                      </a:endParaRPr>
                    </a:p>
                  </a:txBody>
                  <a:tcPr/>
                </a:tc>
                <a:tc>
                  <a:txBody>
                    <a:bodyPr/>
                    <a:lstStyle/>
                    <a:p>
                      <a:pPr marL="0" marR="0" lvl="0" indent="0" algn="l" defTabSz="914376" rtl="0" eaLnBrk="1" fontAlgn="auto" latinLnBrk="0" hangingPunct="1">
                        <a:lnSpc>
                          <a:spcPct val="100000"/>
                        </a:lnSpc>
                        <a:spcBef>
                          <a:spcPts val="0"/>
                        </a:spcBef>
                        <a:spcAft>
                          <a:spcPts val="0"/>
                        </a:spcAft>
                        <a:buClrTx/>
                        <a:buSzTx/>
                        <a:buFontTx/>
                        <a:buNone/>
                        <a:tabLst/>
                        <a:defRPr/>
                      </a:pPr>
                      <a:r>
                        <a:rPr lang="en-US" altLang="zh-CN" sz="1400" dirty="0">
                          <a:latin typeface="Times New Roman" panose="02020603050405020304" pitchFamily="18" charset="0"/>
                          <a:cs typeface="Times New Roman" panose="02020603050405020304" pitchFamily="18" charset="0"/>
                        </a:rPr>
                        <a:t>Series-Powered Quadrupole R4QF01</a:t>
                      </a:r>
                      <a:endParaRPr lang="zh-CN" altLang="en-US" sz="1400" dirty="0">
                        <a:latin typeface="Times New Roman" panose="02020603050405020304" pitchFamily="18" charset="0"/>
                        <a:cs typeface="Times New Roman" panose="02020603050405020304" pitchFamily="18" charset="0"/>
                      </a:endParaRPr>
                    </a:p>
                  </a:txBody>
                  <a:tcPr/>
                </a:tc>
                <a:extLst>
                  <a:ext uri="{0D108BD9-81ED-4DB2-BD59-A6C34878D82A}">
                    <a16:rowId xmlns="" xmlns:a16="http://schemas.microsoft.com/office/drawing/2014/main" val="396094367"/>
                  </a:ext>
                </a:extLst>
              </a:tr>
              <a:tr h="422295">
                <a:tc>
                  <a:txBody>
                    <a:bodyPr/>
                    <a:lstStyle/>
                    <a:p>
                      <a:r>
                        <a:rPr lang="en-US" altLang="zh-CN" sz="1400">
                          <a:latin typeface="Times New Roman" panose="02020603050405020304" pitchFamily="18" charset="0"/>
                          <a:cs typeface="Times New Roman" panose="02020603050405020304" pitchFamily="18" charset="0"/>
                        </a:rPr>
                        <a:t>R4BPM09</a:t>
                      </a:r>
                      <a:endParaRPr lang="zh-CN" altLang="en-US" sz="1400">
                        <a:latin typeface="Times New Roman" panose="02020603050405020304" pitchFamily="18" charset="0"/>
                        <a:cs typeface="Times New Roman" panose="02020603050405020304" pitchFamily="18" charset="0"/>
                      </a:endParaRPr>
                    </a:p>
                  </a:txBody>
                  <a:tcPr/>
                </a:tc>
                <a:tc>
                  <a:txBody>
                    <a:bodyPr/>
                    <a:lstStyle/>
                    <a:p>
                      <a:r>
                        <a:rPr lang="en-US" altLang="zh-CN" sz="1400">
                          <a:latin typeface="Times New Roman" panose="02020603050405020304" pitchFamily="18" charset="0"/>
                          <a:cs typeface="Times New Roman" panose="02020603050405020304" pitchFamily="18" charset="0"/>
                        </a:rPr>
                        <a:t>1</a:t>
                      </a:r>
                      <a:endParaRPr lang="zh-CN" altLang="en-US" sz="1400">
                        <a:latin typeface="Times New Roman" panose="02020603050405020304" pitchFamily="18" charset="0"/>
                        <a:cs typeface="Times New Roman" panose="02020603050405020304" pitchFamily="18" charset="0"/>
                      </a:endParaRPr>
                    </a:p>
                  </a:txBody>
                  <a:tcPr/>
                </a:tc>
                <a:tc>
                  <a:txBody>
                    <a:bodyPr/>
                    <a:lstStyle/>
                    <a:p>
                      <a:pPr marL="0" marR="0" lvl="0" indent="0" algn="l" defTabSz="914376" rtl="0" eaLnBrk="1" fontAlgn="auto" latinLnBrk="0" hangingPunct="1">
                        <a:lnSpc>
                          <a:spcPct val="100000"/>
                        </a:lnSpc>
                        <a:spcBef>
                          <a:spcPts val="0"/>
                        </a:spcBef>
                        <a:spcAft>
                          <a:spcPts val="0"/>
                        </a:spcAft>
                        <a:buClrTx/>
                        <a:buSzTx/>
                        <a:buFontTx/>
                        <a:buNone/>
                        <a:tabLst/>
                        <a:defRPr/>
                      </a:pPr>
                      <a:r>
                        <a:rPr lang="en-US" altLang="zh-CN" sz="1400" dirty="0">
                          <a:latin typeface="Times New Roman" panose="02020603050405020304" pitchFamily="18" charset="0"/>
                          <a:cs typeface="Times New Roman" panose="02020603050405020304" pitchFamily="18" charset="0"/>
                        </a:rPr>
                        <a:t>Series-Powered Quadrupole R4QF04</a:t>
                      </a:r>
                      <a:endParaRPr lang="zh-CN" altLang="en-US" sz="1400" dirty="0">
                        <a:latin typeface="Times New Roman" panose="02020603050405020304" pitchFamily="18" charset="0"/>
                        <a:cs typeface="Times New Roman" panose="02020603050405020304" pitchFamily="18" charset="0"/>
                      </a:endParaRPr>
                    </a:p>
                  </a:txBody>
                  <a:tcPr/>
                </a:tc>
                <a:extLst>
                  <a:ext uri="{0D108BD9-81ED-4DB2-BD59-A6C34878D82A}">
                    <a16:rowId xmlns="" xmlns:a16="http://schemas.microsoft.com/office/drawing/2014/main" val="3642402620"/>
                  </a:ext>
                </a:extLst>
              </a:tr>
              <a:tr h="422295">
                <a:tc>
                  <a:txBody>
                    <a:bodyPr/>
                    <a:lstStyle/>
                    <a:p>
                      <a:r>
                        <a:rPr lang="en-US" altLang="zh-CN" sz="1400" dirty="0">
                          <a:latin typeface="Times New Roman" panose="02020603050405020304" pitchFamily="18" charset="0"/>
                          <a:cs typeface="Times New Roman" panose="02020603050405020304" pitchFamily="18" charset="0"/>
                        </a:rPr>
                        <a:t>R4BPM02</a:t>
                      </a:r>
                      <a:endParaRPr lang="zh-CN" altLang="en-US" sz="1400" dirty="0">
                        <a:latin typeface="Times New Roman" panose="02020603050405020304" pitchFamily="18" charset="0"/>
                        <a:cs typeface="Times New Roman" panose="02020603050405020304" pitchFamily="18" charset="0"/>
                      </a:endParaRPr>
                    </a:p>
                  </a:txBody>
                  <a:tcPr/>
                </a:tc>
                <a:tc>
                  <a:txBody>
                    <a:bodyPr/>
                    <a:lstStyle/>
                    <a:p>
                      <a:r>
                        <a:rPr lang="en-US" altLang="zh-CN" sz="1400">
                          <a:latin typeface="Times New Roman" panose="02020603050405020304" pitchFamily="18" charset="0"/>
                          <a:cs typeface="Times New Roman" panose="02020603050405020304" pitchFamily="18" charset="0"/>
                        </a:rPr>
                        <a:t>1</a:t>
                      </a:r>
                      <a:endParaRPr lang="zh-CN" altLang="en-US" sz="1400">
                        <a:latin typeface="Times New Roman" panose="02020603050405020304" pitchFamily="18" charset="0"/>
                        <a:cs typeface="Times New Roman" panose="02020603050405020304" pitchFamily="18" charset="0"/>
                      </a:endParaRPr>
                    </a:p>
                  </a:txBody>
                  <a:tcPr/>
                </a:tc>
                <a:tc>
                  <a:txBody>
                    <a:bodyPr/>
                    <a:lstStyle/>
                    <a:p>
                      <a:pPr marL="0" marR="0" lvl="0" indent="0" algn="l" defTabSz="914376" rtl="0" eaLnBrk="1" fontAlgn="auto" latinLnBrk="0" hangingPunct="1">
                        <a:lnSpc>
                          <a:spcPct val="100000"/>
                        </a:lnSpc>
                        <a:spcBef>
                          <a:spcPts val="0"/>
                        </a:spcBef>
                        <a:spcAft>
                          <a:spcPts val="0"/>
                        </a:spcAft>
                        <a:buClrTx/>
                        <a:buSzTx/>
                        <a:buFontTx/>
                        <a:buNone/>
                        <a:tabLst/>
                        <a:defRPr/>
                      </a:pPr>
                      <a:r>
                        <a:rPr lang="en-US" altLang="zh-CN" sz="1400" dirty="0">
                          <a:latin typeface="Times New Roman" panose="02020603050405020304" pitchFamily="18" charset="0"/>
                          <a:cs typeface="Times New Roman" panose="02020603050405020304" pitchFamily="18" charset="0"/>
                        </a:rPr>
                        <a:t>Series-Powered Quadrupole R4QD02</a:t>
                      </a:r>
                      <a:endParaRPr lang="zh-CN" altLang="en-US" sz="1400" dirty="0">
                        <a:latin typeface="Times New Roman" panose="02020603050405020304" pitchFamily="18" charset="0"/>
                        <a:cs typeface="Times New Roman" panose="02020603050405020304" pitchFamily="18" charset="0"/>
                      </a:endParaRPr>
                    </a:p>
                  </a:txBody>
                  <a:tcPr/>
                </a:tc>
                <a:extLst>
                  <a:ext uri="{0D108BD9-81ED-4DB2-BD59-A6C34878D82A}">
                    <a16:rowId xmlns="" xmlns:a16="http://schemas.microsoft.com/office/drawing/2014/main" val="3300975465"/>
                  </a:ext>
                </a:extLst>
              </a:tr>
            </a:tbl>
          </a:graphicData>
        </a:graphic>
      </p:graphicFrame>
      <p:sp>
        <p:nvSpPr>
          <p:cNvPr id="16" name="文本框 15">
            <a:extLst>
              <a:ext uri="{FF2B5EF4-FFF2-40B4-BE49-F238E27FC236}">
                <a16:creationId xmlns="" xmlns:a16="http://schemas.microsoft.com/office/drawing/2014/main" id="{30EA3901-1911-4C1D-AC2F-418B39FBA737}"/>
              </a:ext>
            </a:extLst>
          </p:cNvPr>
          <p:cNvSpPr txBox="1"/>
          <p:nvPr/>
        </p:nvSpPr>
        <p:spPr>
          <a:xfrm>
            <a:off x="304167" y="1096404"/>
            <a:ext cx="5791834" cy="4967514"/>
          </a:xfrm>
          <a:prstGeom prst="rect">
            <a:avLst/>
          </a:prstGeom>
          <a:noFill/>
        </p:spPr>
        <p:txBody>
          <a:bodyPr wrap="square">
            <a:spAutoFit/>
          </a:bodyPr>
          <a:lstStyle/>
          <a:p>
            <a:pPr marL="285750" indent="-285750" algn="just">
              <a:lnSpc>
                <a:spcPct val="120000"/>
              </a:lnSpc>
              <a:buFont typeface="Wingdings" panose="05000000000000000000" pitchFamily="2" charset="2"/>
              <a:buChar char="Ø"/>
            </a:pPr>
            <a:r>
              <a:rPr lang="en-US" altLang="zh-CN" sz="2400" b="1" dirty="0">
                <a:solidFill>
                  <a:srgbClr val="0000FF"/>
                </a:solidFill>
                <a:latin typeface="Times New Roman" panose="02020603050405020304" pitchFamily="18" charset="0"/>
                <a:ea typeface="等线" panose="02010600030101010101" pitchFamily="2" charset="-122"/>
                <a:cs typeface="Times New Roman" panose="02020603050405020304" pitchFamily="18" charset="0"/>
              </a:rPr>
              <a:t>In the RCS, there are 32 BPMs in total </a:t>
            </a:r>
          </a:p>
          <a:p>
            <a:pPr algn="just">
              <a:lnSpc>
                <a:spcPct val="120000"/>
              </a:lnSpc>
            </a:pPr>
            <a:endParaRPr lang="en-US" altLang="zh-CN" sz="2000" dirty="0">
              <a:latin typeface="Times New Roman" panose="02020603050405020304" pitchFamily="18" charset="0"/>
              <a:cs typeface="Times New Roman" panose="02020603050405020304" pitchFamily="18" charset="0"/>
            </a:endParaRPr>
          </a:p>
          <a:p>
            <a:pPr marL="285750" indent="-285750" algn="just">
              <a:lnSpc>
                <a:spcPct val="120000"/>
              </a:lnSpc>
              <a:buFont typeface="Wingdings" panose="05000000000000000000" pitchFamily="2" charset="2"/>
              <a:buChar char="ü"/>
            </a:pPr>
            <a:r>
              <a:rPr lang="en-US" altLang="zh-CN" sz="2000" dirty="0">
                <a:latin typeface="Times New Roman" panose="02020603050405020304" pitchFamily="18" charset="0"/>
                <a:cs typeface="Times New Roman" panose="02020603050405020304" pitchFamily="18" charset="0"/>
              </a:rPr>
              <a:t>We can measure the offsets of 8 BPMs using the QT</a:t>
            </a:r>
          </a:p>
          <a:p>
            <a:pPr marL="285750" indent="-285750" algn="just">
              <a:lnSpc>
                <a:spcPct val="120000"/>
              </a:lnSpc>
              <a:buFont typeface="Wingdings" panose="05000000000000000000" pitchFamily="2" charset="2"/>
              <a:buChar char="ü"/>
            </a:pPr>
            <a:endParaRPr lang="en-US" altLang="zh-CN" sz="2000" dirty="0">
              <a:latin typeface="Times New Roman" panose="02020603050405020304" pitchFamily="18" charset="0"/>
              <a:cs typeface="Times New Roman" panose="02020603050405020304" pitchFamily="18" charset="0"/>
            </a:endParaRPr>
          </a:p>
          <a:p>
            <a:pPr marL="285750" indent="-285750" algn="just">
              <a:lnSpc>
                <a:spcPct val="120000"/>
              </a:lnSpc>
              <a:buFont typeface="Wingdings" panose="05000000000000000000" pitchFamily="2" charset="2"/>
              <a:buChar char="ü"/>
            </a:pPr>
            <a:r>
              <a:rPr lang="en-US" altLang="zh-CN" sz="2000" dirty="0">
                <a:latin typeface="Times New Roman" panose="02020603050405020304" pitchFamily="18" charset="0"/>
                <a:cs typeface="Times New Roman" panose="02020603050405020304" pitchFamily="18" charset="0"/>
              </a:rPr>
              <a:t>In principle, the offsets of another 10 BPMs could be measured through the quadrupoles sharing a common power supply</a:t>
            </a:r>
          </a:p>
          <a:p>
            <a:pPr marL="285750" indent="-285750" algn="just">
              <a:lnSpc>
                <a:spcPct val="120000"/>
              </a:lnSpc>
              <a:buFont typeface="Wingdings" panose="05000000000000000000" pitchFamily="2" charset="2"/>
              <a:buChar char="ü"/>
            </a:pPr>
            <a:endParaRPr lang="en-US" altLang="zh-CN" sz="2000" dirty="0">
              <a:latin typeface="Times New Roman" panose="02020603050405020304" pitchFamily="18" charset="0"/>
              <a:cs typeface="Times New Roman" panose="02020603050405020304" pitchFamily="18" charset="0"/>
            </a:endParaRPr>
          </a:p>
          <a:p>
            <a:pPr marL="285750" indent="-285750" algn="just">
              <a:lnSpc>
                <a:spcPct val="120000"/>
              </a:lnSpc>
              <a:buFont typeface="Wingdings" panose="05000000000000000000" pitchFamily="2" charset="2"/>
              <a:buChar char="ü"/>
            </a:pPr>
            <a:r>
              <a:rPr lang="en-US" altLang="zh-CN" sz="2000" dirty="0">
                <a:solidFill>
                  <a:srgbClr val="FF0000"/>
                </a:solidFill>
                <a:latin typeface="Times New Roman" panose="02020603050405020304" pitchFamily="18" charset="0"/>
                <a:cs typeface="Times New Roman" panose="02020603050405020304" pitchFamily="18" charset="0"/>
              </a:rPr>
              <a:t>However, the remaining 14 BPMs do not meet the conditions for offset measurement</a:t>
            </a:r>
          </a:p>
          <a:p>
            <a:pPr marL="285750" indent="-285750" algn="just">
              <a:lnSpc>
                <a:spcPct val="120000"/>
              </a:lnSpc>
              <a:buFont typeface="Wingdings" panose="05000000000000000000" pitchFamily="2" charset="2"/>
              <a:buChar char="ü"/>
            </a:pPr>
            <a:endParaRPr lang="en-US" altLang="zh-CN" sz="2000" dirty="0">
              <a:latin typeface="Times New Roman" panose="02020603050405020304" pitchFamily="18" charset="0"/>
              <a:cs typeface="Times New Roman" panose="02020603050405020304" pitchFamily="18" charset="0"/>
            </a:endParaRPr>
          </a:p>
          <a:p>
            <a:pPr marL="285750" indent="-285750" algn="just">
              <a:lnSpc>
                <a:spcPct val="120000"/>
              </a:lnSpc>
              <a:buFont typeface="Wingdings" panose="05000000000000000000" pitchFamily="2" charset="2"/>
              <a:buChar char="ü"/>
            </a:pPr>
            <a:r>
              <a:rPr lang="en-US" altLang="zh-CN" sz="2000" dirty="0">
                <a:latin typeface="Times New Roman" panose="02020603050405020304" pitchFamily="18" charset="0"/>
                <a:cs typeface="Times New Roman" panose="02020603050405020304" pitchFamily="18" charset="0"/>
              </a:rPr>
              <a:t>It is challenging to assess the impact of potential BPM offsets on orbit correction</a:t>
            </a:r>
            <a:endParaRPr lang="zh-CN" altLang="en-US" sz="2000" dirty="0">
              <a:latin typeface="Times New Roman" panose="02020603050405020304" pitchFamily="18" charset="0"/>
              <a:cs typeface="Times New Roman" panose="02020603050405020304" pitchFamily="18" charset="0"/>
            </a:endParaRPr>
          </a:p>
        </p:txBody>
      </p:sp>
      <p:sp>
        <p:nvSpPr>
          <p:cNvPr id="6" name="灯片编号占位符 3">
            <a:extLst>
              <a:ext uri="{FF2B5EF4-FFF2-40B4-BE49-F238E27FC236}">
                <a16:creationId xmlns="" xmlns:a16="http://schemas.microsoft.com/office/drawing/2014/main" id="{179BBB18-20A0-362F-3BDA-881B11F5AECF}"/>
              </a:ext>
            </a:extLst>
          </p:cNvPr>
          <p:cNvSpPr txBox="1">
            <a:spLocks/>
          </p:cNvSpPr>
          <p:nvPr/>
        </p:nvSpPr>
        <p:spPr>
          <a:xfrm>
            <a:off x="11819956" y="6463674"/>
            <a:ext cx="372044" cy="316800"/>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defRPr/>
            </a:pPr>
            <a:r>
              <a:rPr lang="en-US" altLang="zh-CN" sz="1200" dirty="0" smtClean="0">
                <a:solidFill>
                  <a:prstClr val="black">
                    <a:tint val="75000"/>
                  </a:prstClr>
                </a:solidFill>
                <a:latin typeface="等线"/>
                <a:ea typeface="等线" panose="02010600030101010101" pitchFamily="2" charset="-122"/>
              </a:rPr>
              <a:t>38</a:t>
            </a:r>
            <a:endParaRPr lang="zh-CN" altLang="en-US" sz="1200" dirty="0">
              <a:solidFill>
                <a:prstClr val="black">
                  <a:tint val="75000"/>
                </a:prstClr>
              </a:solidFill>
              <a:latin typeface="等线"/>
              <a:ea typeface="等线" panose="02010600030101010101" pitchFamily="2" charset="-122"/>
            </a:endParaRPr>
          </a:p>
        </p:txBody>
      </p:sp>
    </p:spTree>
    <p:extLst>
      <p:ext uri="{BB962C8B-B14F-4D97-AF65-F5344CB8AC3E}">
        <p14:creationId xmlns:p14="http://schemas.microsoft.com/office/powerpoint/2010/main" val="25683279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3">
            <a:extLst>
              <a:ext uri="{FF2B5EF4-FFF2-40B4-BE49-F238E27FC236}">
                <a16:creationId xmlns="" xmlns:a16="http://schemas.microsoft.com/office/drawing/2014/main" id="{179BBB18-20A0-362F-3BDA-881B11F5AECF}"/>
              </a:ext>
            </a:extLst>
          </p:cNvPr>
          <p:cNvSpPr txBox="1">
            <a:spLocks/>
          </p:cNvSpPr>
          <p:nvPr/>
        </p:nvSpPr>
        <p:spPr>
          <a:xfrm>
            <a:off x="11819956" y="6450182"/>
            <a:ext cx="372044" cy="316800"/>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defRPr/>
            </a:pPr>
            <a:fld id="{BCDE6B0A-5825-4D48-8CD3-1BEAC8DEDC86}" type="slidenum">
              <a:rPr lang="zh-CN" altLang="en-US" sz="1200" smtClean="0">
                <a:solidFill>
                  <a:prstClr val="black">
                    <a:tint val="75000"/>
                  </a:prstClr>
                </a:solidFill>
                <a:latin typeface="等线"/>
                <a:ea typeface="等线" panose="02010600030101010101" pitchFamily="2" charset="-122"/>
              </a:rPr>
              <a:pPr algn="r">
                <a:defRPr/>
              </a:pPr>
              <a:t>4</a:t>
            </a:fld>
            <a:endParaRPr lang="zh-CN" altLang="en-US" sz="1200" dirty="0">
              <a:solidFill>
                <a:prstClr val="black">
                  <a:tint val="75000"/>
                </a:prstClr>
              </a:solidFill>
              <a:latin typeface="等线"/>
              <a:ea typeface="等线" panose="02010600030101010101" pitchFamily="2" charset="-122"/>
            </a:endParaRPr>
          </a:p>
        </p:txBody>
      </p:sp>
      <p:sp>
        <p:nvSpPr>
          <p:cNvPr id="4" name="标题 1"/>
          <p:cNvSpPr txBox="1">
            <a:spLocks noChangeArrowheads="1"/>
          </p:cNvSpPr>
          <p:nvPr/>
        </p:nvSpPr>
        <p:spPr bwMode="auto">
          <a:xfrm>
            <a:off x="506691" y="30457"/>
            <a:ext cx="11144328" cy="714379"/>
          </a:xfrm>
          <a:prstGeom prst="rect">
            <a:avLst/>
          </a:prstGeom>
          <a:noFill/>
          <a:ln w="9525">
            <a:noFill/>
            <a:miter lim="800000"/>
          </a:ln>
        </p:spPr>
        <p:txBody>
          <a:bodyPr vert="horz" wrap="square" lIns="121920" tIns="60960" rIns="121920" bIns="60960" numCol="1" anchor="ctr" anchorCtr="0" compatLnSpc="1"/>
          <a:lstStyle/>
          <a:p>
            <a:pPr defTabSz="1219170" eaLnBrk="0" hangingPunct="0">
              <a:defRPr/>
            </a:pPr>
            <a:r>
              <a:rPr lang="en-US" altLang="zh-CN" sz="2800" b="1" spc="300" dirty="0">
                <a:solidFill>
                  <a:schemeClr val="tx1">
                    <a:lumMod val="85000"/>
                    <a:lumOff val="15000"/>
                  </a:schemeClr>
                </a:solidFill>
                <a:latin typeface="Times New Roman" panose="02020603050405020304" pitchFamily="18" charset="0"/>
                <a:ea typeface="微软雅黑" panose="020B0503020204020204" charset="-122"/>
                <a:cs typeface="Times New Roman" panose="02020603050405020304" pitchFamily="18" charset="0"/>
              </a:rPr>
              <a:t>CSNS</a:t>
            </a:r>
            <a:r>
              <a:rPr lang="zh-CN" altLang="en-US" sz="2800" b="1" spc="300" dirty="0">
                <a:solidFill>
                  <a:schemeClr val="tx1">
                    <a:lumMod val="85000"/>
                    <a:lumOff val="15000"/>
                  </a:schemeClr>
                </a:solidFill>
                <a:latin typeface="Times New Roman" panose="02020603050405020304" pitchFamily="18" charset="0"/>
                <a:ea typeface="微软雅黑" panose="020B0503020204020204" charset="-122"/>
                <a:cs typeface="Times New Roman" panose="02020603050405020304" pitchFamily="18" charset="0"/>
              </a:rPr>
              <a:t> </a:t>
            </a:r>
            <a:r>
              <a:rPr lang="en-US" altLang="zh-CN" sz="2800" b="1" spc="300" dirty="0">
                <a:solidFill>
                  <a:schemeClr val="tx1">
                    <a:lumMod val="85000"/>
                    <a:lumOff val="15000"/>
                  </a:schemeClr>
                </a:solidFill>
                <a:latin typeface="Times New Roman" panose="02020603050405020304" pitchFamily="18" charset="0"/>
                <a:ea typeface="微软雅黑" panose="020B0503020204020204" charset="-122"/>
                <a:cs typeface="Times New Roman" panose="02020603050405020304" pitchFamily="18" charset="0"/>
              </a:rPr>
              <a:t>brief history</a:t>
            </a:r>
            <a:endParaRPr lang="zh-CN" altLang="en-US" sz="2800" b="1" spc="300" dirty="0">
              <a:solidFill>
                <a:schemeClr val="tx1">
                  <a:lumMod val="85000"/>
                  <a:lumOff val="15000"/>
                </a:schemeClr>
              </a:solidFill>
              <a:latin typeface="Times New Roman" panose="02020603050405020304" pitchFamily="18" charset="0"/>
              <a:ea typeface="微软雅黑" panose="020B0503020204020204" charset="-122"/>
              <a:cs typeface="Times New Roman" panose="02020603050405020304" pitchFamily="18" charset="0"/>
            </a:endParaRPr>
          </a:p>
        </p:txBody>
      </p:sp>
      <p:pic>
        <p:nvPicPr>
          <p:cNvPr id="8" name="图片 7" descr="1.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81659" y="954765"/>
            <a:ext cx="10391141" cy="5812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2450228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3">
            <a:extLst>
              <a:ext uri="{FF2B5EF4-FFF2-40B4-BE49-F238E27FC236}">
                <a16:creationId xmlns="" xmlns:a16="http://schemas.microsoft.com/office/drawing/2014/main" id="{179BBB18-20A0-362F-3BDA-881B11F5AECF}"/>
              </a:ext>
            </a:extLst>
          </p:cNvPr>
          <p:cNvSpPr txBox="1">
            <a:spLocks/>
          </p:cNvSpPr>
          <p:nvPr/>
        </p:nvSpPr>
        <p:spPr>
          <a:xfrm>
            <a:off x="11712632" y="6422466"/>
            <a:ext cx="372044" cy="316800"/>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defRPr/>
            </a:pPr>
            <a:fld id="{BCDE6B0A-5825-4D48-8CD3-1BEAC8DEDC86}" type="slidenum">
              <a:rPr lang="zh-CN" altLang="en-US" sz="1200" smtClean="0">
                <a:solidFill>
                  <a:prstClr val="black">
                    <a:tint val="75000"/>
                  </a:prstClr>
                </a:solidFill>
                <a:latin typeface="等线"/>
                <a:ea typeface="等线" panose="02010600030101010101" pitchFamily="2" charset="-122"/>
              </a:rPr>
              <a:pPr algn="r">
                <a:defRPr/>
              </a:pPr>
              <a:t>5</a:t>
            </a:fld>
            <a:endParaRPr lang="zh-CN" altLang="en-US" sz="1200" dirty="0">
              <a:solidFill>
                <a:prstClr val="black">
                  <a:tint val="75000"/>
                </a:prstClr>
              </a:solidFill>
              <a:latin typeface="等线"/>
              <a:ea typeface="等线" panose="02010600030101010101" pitchFamily="2" charset="-122"/>
            </a:endParaRPr>
          </a:p>
        </p:txBody>
      </p:sp>
      <p:sp>
        <p:nvSpPr>
          <p:cNvPr id="4" name="标题 1"/>
          <p:cNvSpPr txBox="1">
            <a:spLocks noChangeArrowheads="1"/>
          </p:cNvSpPr>
          <p:nvPr/>
        </p:nvSpPr>
        <p:spPr bwMode="auto">
          <a:xfrm>
            <a:off x="506691" y="30457"/>
            <a:ext cx="11144328" cy="714379"/>
          </a:xfrm>
          <a:prstGeom prst="rect">
            <a:avLst/>
          </a:prstGeom>
          <a:noFill/>
          <a:ln w="9525">
            <a:noFill/>
            <a:miter lim="800000"/>
          </a:ln>
        </p:spPr>
        <p:txBody>
          <a:bodyPr vert="horz" wrap="square" lIns="121920" tIns="60960" rIns="121920" bIns="60960" numCol="1" anchor="ctr" anchorCtr="0" compatLnSpc="1"/>
          <a:lstStyle/>
          <a:p>
            <a:pPr defTabSz="1219170" eaLnBrk="0" hangingPunct="0">
              <a:defRPr/>
            </a:pPr>
            <a:r>
              <a:rPr lang="en-US" altLang="zh-CN" sz="2800" b="1" spc="300" dirty="0">
                <a:solidFill>
                  <a:schemeClr val="tx1">
                    <a:lumMod val="85000"/>
                    <a:lumOff val="15000"/>
                  </a:schemeClr>
                </a:solidFill>
                <a:latin typeface="Times New Roman" panose="02020603050405020304" pitchFamily="18" charset="0"/>
                <a:ea typeface="微软雅黑" panose="020B0503020204020204" charset="-122"/>
                <a:cs typeface="Times New Roman" panose="02020603050405020304" pitchFamily="18" charset="0"/>
              </a:rPr>
              <a:t>CSNS beam history</a:t>
            </a:r>
            <a:endParaRPr lang="zh-CN" altLang="en-US" sz="2800" b="1" spc="300" dirty="0">
              <a:solidFill>
                <a:schemeClr val="tx1">
                  <a:lumMod val="85000"/>
                  <a:lumOff val="15000"/>
                </a:schemeClr>
              </a:solidFill>
              <a:latin typeface="Times New Roman" panose="02020603050405020304" pitchFamily="18" charset="0"/>
              <a:ea typeface="微软雅黑" panose="020B0503020204020204" charset="-122"/>
              <a:cs typeface="Times New Roman" panose="02020603050405020304" pitchFamily="18" charset="0"/>
            </a:endParaRPr>
          </a:p>
        </p:txBody>
      </p:sp>
      <p:sp>
        <p:nvSpPr>
          <p:cNvPr id="6" name="文本框 13">
            <a:extLst>
              <a:ext uri="{FF2B5EF4-FFF2-40B4-BE49-F238E27FC236}">
                <a16:creationId xmlns="" xmlns:a16="http://schemas.microsoft.com/office/drawing/2014/main" id="{5F6D36C5-D277-43A5-B207-8021426B67AF}"/>
              </a:ext>
            </a:extLst>
          </p:cNvPr>
          <p:cNvSpPr txBox="1"/>
          <p:nvPr/>
        </p:nvSpPr>
        <p:spPr>
          <a:xfrm>
            <a:off x="455813" y="5815936"/>
            <a:ext cx="2546702" cy="923330"/>
          </a:xfrm>
          <a:prstGeom prst="rect">
            <a:avLst/>
          </a:prstGeom>
          <a:noFill/>
        </p:spPr>
        <p:txBody>
          <a:bodyPr wrap="square" rtlCol="0">
            <a:spAutoFit/>
          </a:bodyPr>
          <a:lstStyle/>
          <a:p>
            <a:pPr algn="just"/>
            <a:r>
              <a:rPr lang="en-US" altLang="zh-CN" dirty="0">
                <a:latin typeface="Times New Roman" panose="02020603050405020304" pitchFamily="18" charset="0"/>
                <a:cs typeface="Times New Roman" panose="02020603050405020304" pitchFamily="18" charset="0"/>
              </a:rPr>
              <a:t>By switching from anti-correlated to correlated painting </a:t>
            </a:r>
            <a:r>
              <a:rPr lang="en-US" altLang="zh-CN" dirty="0">
                <a:latin typeface="Times New Roman" panose="02020603050405020304" pitchFamily="18" charset="0"/>
                <a:ea typeface="微软雅黑" panose="020B0503020204020204" pitchFamily="34" charset="-122"/>
                <a:cs typeface="Times New Roman" panose="02020603050405020304" pitchFamily="18" charset="0"/>
              </a:rPr>
              <a:t>(</a:t>
            </a:r>
            <a:r>
              <a:rPr kumimoji="1" lang="en-US" altLang="zh-CN" dirty="0">
                <a:latin typeface="Times New Roman" panose="02020603050405020304" pitchFamily="18" charset="0"/>
                <a:cs typeface="Times New Roman" panose="02020603050405020304" pitchFamily="18" charset="0"/>
              </a:rPr>
              <a:t>Sep. 2019</a:t>
            </a:r>
            <a:r>
              <a:rPr lang="en-US" altLang="zh-CN" dirty="0">
                <a:latin typeface="Times New Roman" panose="02020603050405020304" pitchFamily="18" charset="0"/>
                <a:ea typeface="微软雅黑" panose="020B0503020204020204" pitchFamily="34" charset="-122"/>
                <a:cs typeface="Times New Roman" panose="02020603050405020304" pitchFamily="18" charset="0"/>
              </a:rPr>
              <a:t>)</a:t>
            </a:r>
            <a:endParaRPr lang="zh-CN" altLang="en-US" b="1" dirty="0">
              <a:latin typeface="Times New Roman" pitchFamily="18" charset="0"/>
              <a:ea typeface="微软雅黑" pitchFamily="34" charset="-122"/>
              <a:cs typeface="Times New Roman" pitchFamily="18" charset="0"/>
            </a:endParaRPr>
          </a:p>
        </p:txBody>
      </p:sp>
      <p:sp>
        <p:nvSpPr>
          <p:cNvPr id="8" name="文本框 13">
            <a:extLst>
              <a:ext uri="{FF2B5EF4-FFF2-40B4-BE49-F238E27FC236}">
                <a16:creationId xmlns="" xmlns:a16="http://schemas.microsoft.com/office/drawing/2014/main" id="{5F6D36C5-D277-43A5-B207-8021426B67AF}"/>
              </a:ext>
            </a:extLst>
          </p:cNvPr>
          <p:cNvSpPr txBox="1"/>
          <p:nvPr/>
        </p:nvSpPr>
        <p:spPr>
          <a:xfrm>
            <a:off x="378487" y="4444241"/>
            <a:ext cx="2652173" cy="954300"/>
          </a:xfrm>
          <a:prstGeom prst="rect">
            <a:avLst/>
          </a:prstGeom>
          <a:noFill/>
        </p:spPr>
        <p:txBody>
          <a:bodyPr wrap="square" rtlCol="0">
            <a:spAutoFit/>
          </a:bodyPr>
          <a:lstStyle/>
          <a:p>
            <a:pPr algn="just"/>
            <a:r>
              <a:rPr kumimoji="1" lang="en-US" altLang="zh-CN" dirty="0">
                <a:latin typeface="Times New Roman" panose="02020603050405020304" pitchFamily="18" charset="0"/>
                <a:cs typeface="Times New Roman" panose="02020603050405020304" pitchFamily="18" charset="0"/>
              </a:rPr>
              <a:t>With the optimization of tune and chromaticity (Feb. 2020)</a:t>
            </a:r>
            <a:endParaRPr kumimoji="1" lang="zh-CN" altLang="en-US" dirty="0">
              <a:latin typeface="Times New Roman" panose="02020603050405020304" pitchFamily="18" charset="0"/>
              <a:cs typeface="Times New Roman" panose="02020603050405020304" pitchFamily="18" charset="0"/>
            </a:endParaRPr>
          </a:p>
        </p:txBody>
      </p:sp>
      <p:sp>
        <p:nvSpPr>
          <p:cNvPr id="10" name="文本框 13">
            <a:extLst>
              <a:ext uri="{FF2B5EF4-FFF2-40B4-BE49-F238E27FC236}">
                <a16:creationId xmlns="" xmlns:a16="http://schemas.microsoft.com/office/drawing/2014/main" id="{5F6D36C5-D277-43A5-B207-8021426B67AF}"/>
              </a:ext>
            </a:extLst>
          </p:cNvPr>
          <p:cNvSpPr txBox="1"/>
          <p:nvPr/>
        </p:nvSpPr>
        <p:spPr>
          <a:xfrm>
            <a:off x="427203" y="2841046"/>
            <a:ext cx="3239897" cy="1241622"/>
          </a:xfrm>
          <a:prstGeom prst="rect">
            <a:avLst/>
          </a:prstGeom>
          <a:noFill/>
        </p:spPr>
        <p:txBody>
          <a:bodyPr wrap="square" rtlCol="0">
            <a:spAutoFit/>
          </a:bodyPr>
          <a:lstStyle/>
          <a:p>
            <a:pPr algn="just"/>
            <a:r>
              <a:rPr lang="en-US" altLang="zh-CN" dirty="0">
                <a:latin typeface="Times New Roman" panose="02020603050405020304" pitchFamily="18" charset="0"/>
                <a:ea typeface="微软雅黑" panose="020B0503020204020204" pitchFamily="34" charset="-122"/>
                <a:cs typeface="Times New Roman" panose="02020603050405020304" pitchFamily="18" charset="0"/>
              </a:rPr>
              <a:t>Slight modification of injection system, installation of new AC trim quadrupoles and AC sextupoles (Feb. 2022)</a:t>
            </a:r>
            <a:endParaRPr lang="zh-CN" altLang="en-US" dirty="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2" name="文本框 13">
            <a:extLst>
              <a:ext uri="{FF2B5EF4-FFF2-40B4-BE49-F238E27FC236}">
                <a16:creationId xmlns="" xmlns:a16="http://schemas.microsoft.com/office/drawing/2014/main" id="{5F6D36C5-D277-43A5-B207-8021426B67AF}"/>
              </a:ext>
            </a:extLst>
          </p:cNvPr>
          <p:cNvSpPr txBox="1"/>
          <p:nvPr/>
        </p:nvSpPr>
        <p:spPr>
          <a:xfrm>
            <a:off x="930849" y="1350460"/>
            <a:ext cx="2253808" cy="954300"/>
          </a:xfrm>
          <a:prstGeom prst="rect">
            <a:avLst/>
          </a:prstGeom>
          <a:noFill/>
        </p:spPr>
        <p:txBody>
          <a:bodyPr wrap="square" rtlCol="0">
            <a:spAutoFit/>
          </a:bodyPr>
          <a:lstStyle/>
          <a:p>
            <a:pPr algn="just"/>
            <a:r>
              <a:rPr lang="en-US" altLang="zh-CN" dirty="0">
                <a:latin typeface="Times New Roman" panose="02020603050405020304" pitchFamily="18" charset="0"/>
                <a:ea typeface="微软雅黑" panose="020B0503020204020204" pitchFamily="34" charset="-122"/>
                <a:cs typeface="Times New Roman" panose="02020603050405020304" pitchFamily="18" charset="0"/>
              </a:rPr>
              <a:t>Installation of  a new dual harmonic RF cavity (Oct. 2022)</a:t>
            </a:r>
            <a:endParaRPr lang="zh-CN" altLang="en-US" dirty="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5" name="矩形 14"/>
          <p:cNvSpPr/>
          <p:nvPr/>
        </p:nvSpPr>
        <p:spPr>
          <a:xfrm>
            <a:off x="412230" y="5737080"/>
            <a:ext cx="2590286" cy="1027913"/>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7" name="矩形 16"/>
          <p:cNvSpPr/>
          <p:nvPr/>
        </p:nvSpPr>
        <p:spPr>
          <a:xfrm>
            <a:off x="417829" y="4402078"/>
            <a:ext cx="2584685" cy="1062639"/>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9" name="矩形 18"/>
          <p:cNvSpPr/>
          <p:nvPr/>
        </p:nvSpPr>
        <p:spPr>
          <a:xfrm>
            <a:off x="378487" y="2768243"/>
            <a:ext cx="3320924" cy="1335381"/>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2" name="矩形 21"/>
          <p:cNvSpPr/>
          <p:nvPr/>
        </p:nvSpPr>
        <p:spPr>
          <a:xfrm>
            <a:off x="866227" y="1288316"/>
            <a:ext cx="2457903" cy="1078588"/>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4" name="文本框 13">
            <a:extLst>
              <a:ext uri="{FF2B5EF4-FFF2-40B4-BE49-F238E27FC236}">
                <a16:creationId xmlns="" xmlns:a16="http://schemas.microsoft.com/office/drawing/2014/main" id="{5F6D36C5-D277-43A5-B207-8021426B67AF}"/>
              </a:ext>
            </a:extLst>
          </p:cNvPr>
          <p:cNvSpPr txBox="1"/>
          <p:nvPr/>
        </p:nvSpPr>
        <p:spPr>
          <a:xfrm>
            <a:off x="3724456" y="1090484"/>
            <a:ext cx="2665539" cy="666977"/>
          </a:xfrm>
          <a:prstGeom prst="rect">
            <a:avLst/>
          </a:prstGeom>
          <a:noFill/>
        </p:spPr>
        <p:txBody>
          <a:bodyPr wrap="square" rtlCol="0">
            <a:spAutoFit/>
          </a:bodyPr>
          <a:lstStyle/>
          <a:p>
            <a:pPr algn="just"/>
            <a:r>
              <a:rPr lang="en-US" altLang="zh-CN" dirty="0">
                <a:latin typeface="Times New Roman" panose="02020603050405020304" pitchFamily="18" charset="0"/>
                <a:ea typeface="微软雅黑" panose="020B0503020204020204" pitchFamily="34" charset="-122"/>
                <a:cs typeface="Times New Roman" panose="02020603050405020304" pitchFamily="18" charset="0"/>
              </a:rPr>
              <a:t>Detailed optimizations in many aspects (Mar. 2024)</a:t>
            </a:r>
            <a:endParaRPr lang="zh-CN" altLang="en-US" dirty="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25" name="矩形 24"/>
          <p:cNvSpPr/>
          <p:nvPr/>
        </p:nvSpPr>
        <p:spPr>
          <a:xfrm>
            <a:off x="3724456" y="1097133"/>
            <a:ext cx="2665539" cy="752591"/>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8" name="矩形 27"/>
          <p:cNvSpPr/>
          <p:nvPr/>
        </p:nvSpPr>
        <p:spPr>
          <a:xfrm>
            <a:off x="6525397" y="1080942"/>
            <a:ext cx="2632611" cy="752591"/>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9" name="文本框 13">
            <a:extLst>
              <a:ext uri="{FF2B5EF4-FFF2-40B4-BE49-F238E27FC236}">
                <a16:creationId xmlns="" xmlns:a16="http://schemas.microsoft.com/office/drawing/2014/main" id="{5F6D36C5-D277-43A5-B207-8021426B67AF}"/>
              </a:ext>
            </a:extLst>
          </p:cNvPr>
          <p:cNvSpPr txBox="1"/>
          <p:nvPr/>
        </p:nvSpPr>
        <p:spPr>
          <a:xfrm>
            <a:off x="6557092" y="1123748"/>
            <a:ext cx="2600916" cy="666977"/>
          </a:xfrm>
          <a:prstGeom prst="rect">
            <a:avLst/>
          </a:prstGeom>
          <a:noFill/>
        </p:spPr>
        <p:txBody>
          <a:bodyPr wrap="square" rtlCol="0">
            <a:spAutoFit/>
          </a:bodyPr>
          <a:lstStyle/>
          <a:p>
            <a:pPr algn="just"/>
            <a:r>
              <a:rPr lang="en-US" altLang="zh-CN" dirty="0">
                <a:latin typeface="Times New Roman" panose="02020603050405020304" pitchFamily="18" charset="0"/>
                <a:ea typeface="微软雅黑" panose="020B0503020204020204" pitchFamily="34" charset="-122"/>
                <a:cs typeface="Times New Roman" panose="02020603050405020304" pitchFamily="18" charset="0"/>
              </a:rPr>
              <a:t>Optimization of vertical painting area (Oct. 2024)</a:t>
            </a:r>
            <a:endParaRPr lang="zh-CN" altLang="en-US" dirty="0">
              <a:latin typeface="Times New Roman" panose="02020603050405020304" pitchFamily="18" charset="0"/>
              <a:ea typeface="微软雅黑" panose="020B0503020204020204" pitchFamily="34" charset="-122"/>
              <a:cs typeface="Times New Roman" panose="02020603050405020304" pitchFamily="18" charset="0"/>
            </a:endParaRPr>
          </a:p>
        </p:txBody>
      </p:sp>
      <p:pic>
        <p:nvPicPr>
          <p:cNvPr id="23" name="图片 2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32811" y="2452796"/>
            <a:ext cx="8259190" cy="4388616"/>
          </a:xfrm>
          <a:prstGeom prst="rect">
            <a:avLst/>
          </a:prstGeom>
        </p:spPr>
      </p:pic>
      <p:cxnSp>
        <p:nvCxnSpPr>
          <p:cNvPr id="32" name="直接箭头连接符 31"/>
          <p:cNvCxnSpPr/>
          <p:nvPr/>
        </p:nvCxnSpPr>
        <p:spPr bwMode="auto">
          <a:xfrm>
            <a:off x="7817436" y="1823107"/>
            <a:ext cx="2666338" cy="1544933"/>
          </a:xfrm>
          <a:prstGeom prst="straightConnector1">
            <a:avLst/>
          </a:prstGeom>
          <a:solidFill>
            <a:schemeClr val="accent1"/>
          </a:solidFill>
          <a:ln w="25400" cap="flat" cmpd="sng" algn="ctr">
            <a:solidFill>
              <a:srgbClr val="C00000"/>
            </a:solidFill>
            <a:prstDash val="solid"/>
            <a:round/>
            <a:headEnd type="none" w="med" len="med"/>
            <a:tailEnd type="triangle"/>
          </a:ln>
        </p:spPr>
      </p:cxnSp>
      <p:cxnSp>
        <p:nvCxnSpPr>
          <p:cNvPr id="26" name="直接箭头连接符 25"/>
          <p:cNvCxnSpPr>
            <a:stCxn id="25" idx="2"/>
          </p:cNvCxnSpPr>
          <p:nvPr/>
        </p:nvCxnSpPr>
        <p:spPr bwMode="auto">
          <a:xfrm>
            <a:off x="5057226" y="1849724"/>
            <a:ext cx="4852903" cy="1648961"/>
          </a:xfrm>
          <a:prstGeom prst="straightConnector1">
            <a:avLst/>
          </a:prstGeom>
          <a:solidFill>
            <a:schemeClr val="accent1"/>
          </a:solidFill>
          <a:ln w="25400" cap="flat" cmpd="sng" algn="ctr">
            <a:solidFill>
              <a:srgbClr val="C00000"/>
            </a:solidFill>
            <a:prstDash val="solid"/>
            <a:round/>
            <a:headEnd type="none" w="med" len="med"/>
            <a:tailEnd type="triangle"/>
          </a:ln>
        </p:spPr>
      </p:cxnSp>
      <p:cxnSp>
        <p:nvCxnSpPr>
          <p:cNvPr id="13" name="直接箭头连接符 12"/>
          <p:cNvCxnSpPr/>
          <p:nvPr/>
        </p:nvCxnSpPr>
        <p:spPr bwMode="auto">
          <a:xfrm>
            <a:off x="3317126" y="1793764"/>
            <a:ext cx="5433552" cy="2116029"/>
          </a:xfrm>
          <a:prstGeom prst="straightConnector1">
            <a:avLst/>
          </a:prstGeom>
          <a:solidFill>
            <a:schemeClr val="accent1"/>
          </a:solidFill>
          <a:ln w="25400" cap="flat" cmpd="sng" algn="ctr">
            <a:solidFill>
              <a:srgbClr val="C00000"/>
            </a:solidFill>
            <a:prstDash val="solid"/>
            <a:round/>
            <a:headEnd type="none" w="med" len="med"/>
            <a:tailEnd type="triangle"/>
          </a:ln>
        </p:spPr>
      </p:cxnSp>
      <p:cxnSp>
        <p:nvCxnSpPr>
          <p:cNvPr id="11" name="直接箭头连接符 10"/>
          <p:cNvCxnSpPr/>
          <p:nvPr/>
        </p:nvCxnSpPr>
        <p:spPr bwMode="auto">
          <a:xfrm>
            <a:off x="3699411" y="3498685"/>
            <a:ext cx="4563238" cy="686754"/>
          </a:xfrm>
          <a:prstGeom prst="straightConnector1">
            <a:avLst/>
          </a:prstGeom>
          <a:solidFill>
            <a:schemeClr val="accent1"/>
          </a:solidFill>
          <a:ln w="25400" cap="flat" cmpd="sng" algn="ctr">
            <a:solidFill>
              <a:srgbClr val="C00000"/>
            </a:solidFill>
            <a:prstDash val="solid"/>
            <a:round/>
            <a:headEnd type="none" w="med" len="med"/>
            <a:tailEnd type="triangle"/>
          </a:ln>
        </p:spPr>
      </p:cxnSp>
      <p:cxnSp>
        <p:nvCxnSpPr>
          <p:cNvPr id="9" name="直接箭头连接符 8"/>
          <p:cNvCxnSpPr/>
          <p:nvPr/>
        </p:nvCxnSpPr>
        <p:spPr bwMode="auto">
          <a:xfrm flipV="1">
            <a:off x="3002514" y="4647104"/>
            <a:ext cx="3657366" cy="315447"/>
          </a:xfrm>
          <a:prstGeom prst="straightConnector1">
            <a:avLst/>
          </a:prstGeom>
          <a:solidFill>
            <a:schemeClr val="accent1"/>
          </a:solidFill>
          <a:ln w="25400" cap="flat" cmpd="sng" algn="ctr">
            <a:solidFill>
              <a:srgbClr val="C00000"/>
            </a:solidFill>
            <a:prstDash val="solid"/>
            <a:round/>
            <a:headEnd type="none" w="med" len="med"/>
            <a:tailEnd type="triangle"/>
          </a:ln>
        </p:spPr>
      </p:cxnSp>
      <p:cxnSp>
        <p:nvCxnSpPr>
          <p:cNvPr id="7" name="直接箭头连接符 6"/>
          <p:cNvCxnSpPr>
            <a:stCxn id="6" idx="3"/>
          </p:cNvCxnSpPr>
          <p:nvPr/>
        </p:nvCxnSpPr>
        <p:spPr bwMode="auto">
          <a:xfrm flipV="1">
            <a:off x="3002515" y="5008052"/>
            <a:ext cx="3279117" cy="1269549"/>
          </a:xfrm>
          <a:prstGeom prst="straightConnector1">
            <a:avLst/>
          </a:prstGeom>
          <a:solidFill>
            <a:schemeClr val="accent1"/>
          </a:solidFill>
          <a:ln w="25400" cap="flat" cmpd="sng" algn="ctr">
            <a:solidFill>
              <a:srgbClr val="C00000"/>
            </a:solidFill>
            <a:prstDash val="solid"/>
            <a:round/>
            <a:headEnd type="none" w="med" len="med"/>
            <a:tailEnd type="triangle"/>
          </a:ln>
        </p:spPr>
      </p:cxnSp>
      <p:sp>
        <p:nvSpPr>
          <p:cNvPr id="33" name="文本框 13">
            <a:extLst>
              <a:ext uri="{FF2B5EF4-FFF2-40B4-BE49-F238E27FC236}">
                <a16:creationId xmlns="" xmlns:a16="http://schemas.microsoft.com/office/drawing/2014/main" id="{5F6D36C5-D277-43A5-B207-8021426B67AF}"/>
              </a:ext>
            </a:extLst>
          </p:cNvPr>
          <p:cNvSpPr txBox="1"/>
          <p:nvPr/>
        </p:nvSpPr>
        <p:spPr>
          <a:xfrm>
            <a:off x="9369148" y="1071015"/>
            <a:ext cx="2281871" cy="954300"/>
          </a:xfrm>
          <a:prstGeom prst="rect">
            <a:avLst/>
          </a:prstGeom>
          <a:noFill/>
        </p:spPr>
        <p:txBody>
          <a:bodyPr wrap="square" rtlCol="0">
            <a:spAutoFit/>
          </a:bodyPr>
          <a:lstStyle/>
          <a:p>
            <a:pPr algn="just"/>
            <a:r>
              <a:rPr lang="en-US" altLang="zh-CN" sz="1867" dirty="0">
                <a:latin typeface="Times New Roman" panose="02020603050405020304" pitchFamily="18" charset="0"/>
                <a:ea typeface="微软雅黑" panose="020B0503020204020204" pitchFamily="34" charset="-122"/>
                <a:cs typeface="Times New Roman" panose="02020603050405020304" pitchFamily="18" charset="0"/>
              </a:rPr>
              <a:t>New injection system and painting method (Mar. 2026)</a:t>
            </a:r>
            <a:endParaRPr lang="zh-CN" altLang="en-US" sz="1867" dirty="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34" name="矩形 33"/>
          <p:cNvSpPr/>
          <p:nvPr/>
        </p:nvSpPr>
        <p:spPr>
          <a:xfrm>
            <a:off x="9385666" y="1088749"/>
            <a:ext cx="2254935" cy="936565"/>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cxnSp>
        <p:nvCxnSpPr>
          <p:cNvPr id="35" name="直接箭头连接符 34"/>
          <p:cNvCxnSpPr>
            <a:cxnSpLocks/>
            <a:stCxn id="34" idx="2"/>
          </p:cNvCxnSpPr>
          <p:nvPr/>
        </p:nvCxnSpPr>
        <p:spPr bwMode="auto">
          <a:xfrm>
            <a:off x="10513134" y="2025314"/>
            <a:ext cx="997754" cy="1061763"/>
          </a:xfrm>
          <a:prstGeom prst="straightConnector1">
            <a:avLst/>
          </a:prstGeom>
          <a:solidFill>
            <a:schemeClr val="accent1"/>
          </a:solidFill>
          <a:ln w="25400" cap="flat" cmpd="sng" algn="ctr">
            <a:solidFill>
              <a:srgbClr val="C00000"/>
            </a:solidFill>
            <a:prstDash val="solid"/>
            <a:round/>
            <a:headEnd type="none" w="med" len="med"/>
            <a:tailEnd type="triangle"/>
          </a:ln>
        </p:spPr>
      </p:cxnSp>
      <p:sp>
        <p:nvSpPr>
          <p:cNvPr id="37" name="灯片编号占位符 3">
            <a:extLst>
              <a:ext uri="{FF2B5EF4-FFF2-40B4-BE49-F238E27FC236}">
                <a16:creationId xmlns="" xmlns:a16="http://schemas.microsoft.com/office/drawing/2014/main" id="{179BBB18-20A0-362F-3BDA-881B11F5AECF}"/>
              </a:ext>
            </a:extLst>
          </p:cNvPr>
          <p:cNvSpPr txBox="1">
            <a:spLocks/>
          </p:cNvSpPr>
          <p:nvPr/>
        </p:nvSpPr>
        <p:spPr>
          <a:xfrm>
            <a:off x="11819956" y="6450182"/>
            <a:ext cx="372044" cy="316800"/>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defRPr/>
            </a:pPr>
            <a:r>
              <a:rPr lang="en-US" altLang="zh-CN" sz="1200" dirty="0">
                <a:solidFill>
                  <a:prstClr val="black">
                    <a:tint val="75000"/>
                  </a:prstClr>
                </a:solidFill>
                <a:latin typeface="等线"/>
                <a:ea typeface="等线" panose="02010600030101010101" pitchFamily="2" charset="-122"/>
              </a:rPr>
              <a:t>5</a:t>
            </a:r>
            <a:endParaRPr lang="zh-CN" altLang="en-US" sz="1200" dirty="0">
              <a:solidFill>
                <a:prstClr val="black">
                  <a:tint val="75000"/>
                </a:prstClr>
              </a:solidFill>
              <a:latin typeface="等线"/>
              <a:ea typeface="等线" panose="02010600030101010101" pitchFamily="2" charset="-122"/>
            </a:endParaRPr>
          </a:p>
        </p:txBody>
      </p:sp>
    </p:spTree>
    <p:extLst>
      <p:ext uri="{BB962C8B-B14F-4D97-AF65-F5344CB8AC3E}">
        <p14:creationId xmlns:p14="http://schemas.microsoft.com/office/powerpoint/2010/main" val="49338472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灯片编号占位符 3">
            <a:extLst>
              <a:ext uri="{FF2B5EF4-FFF2-40B4-BE49-F238E27FC236}">
                <a16:creationId xmlns="" xmlns:a16="http://schemas.microsoft.com/office/drawing/2014/main" id="{179BBB18-20A0-362F-3BDA-881B11F5AECF}"/>
              </a:ext>
            </a:extLst>
          </p:cNvPr>
          <p:cNvSpPr txBox="1">
            <a:spLocks/>
          </p:cNvSpPr>
          <p:nvPr/>
        </p:nvSpPr>
        <p:spPr>
          <a:xfrm>
            <a:off x="11819956" y="6483426"/>
            <a:ext cx="372044" cy="316800"/>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defRPr/>
            </a:pPr>
            <a:fld id="{BCDE6B0A-5825-4D48-8CD3-1BEAC8DEDC86}" type="slidenum">
              <a:rPr lang="zh-CN" altLang="en-US" sz="1200" smtClean="0">
                <a:solidFill>
                  <a:prstClr val="black">
                    <a:tint val="75000"/>
                  </a:prstClr>
                </a:solidFill>
                <a:latin typeface="等线"/>
                <a:ea typeface="等线" panose="02010600030101010101" pitchFamily="2" charset="-122"/>
              </a:rPr>
              <a:pPr algn="r">
                <a:defRPr/>
              </a:pPr>
              <a:t>6</a:t>
            </a:fld>
            <a:endParaRPr lang="zh-CN" altLang="en-US" sz="1200" dirty="0">
              <a:solidFill>
                <a:prstClr val="black">
                  <a:tint val="75000"/>
                </a:prstClr>
              </a:solidFill>
              <a:latin typeface="等线"/>
              <a:ea typeface="等线" panose="02010600030101010101" pitchFamily="2" charset="-122"/>
            </a:endParaRPr>
          </a:p>
        </p:txBody>
      </p:sp>
      <p:pic>
        <p:nvPicPr>
          <p:cNvPr id="4" name="图片 3">
            <a:extLst>
              <a:ext uri="{FF2B5EF4-FFF2-40B4-BE49-F238E27FC236}">
                <a16:creationId xmlns="" xmlns:a16="http://schemas.microsoft.com/office/drawing/2014/main" id="{9CEE4A5C-9F00-4C4E-A4E5-3F64E7F28C00}"/>
              </a:ext>
            </a:extLst>
          </p:cNvPr>
          <p:cNvPicPr>
            <a:picLocks noChangeAspect="1"/>
          </p:cNvPicPr>
          <p:nvPr/>
        </p:nvPicPr>
        <p:blipFill>
          <a:blip r:embed="rId2"/>
          <a:stretch>
            <a:fillRect/>
          </a:stretch>
        </p:blipFill>
        <p:spPr>
          <a:xfrm>
            <a:off x="850670" y="2252133"/>
            <a:ext cx="10105529" cy="4605867"/>
          </a:xfrm>
          <a:prstGeom prst="rect">
            <a:avLst/>
          </a:prstGeom>
        </p:spPr>
      </p:pic>
      <p:sp>
        <p:nvSpPr>
          <p:cNvPr id="17" name="箭头: 右 16">
            <a:extLst>
              <a:ext uri="{FF2B5EF4-FFF2-40B4-BE49-F238E27FC236}">
                <a16:creationId xmlns="" xmlns:a16="http://schemas.microsoft.com/office/drawing/2014/main" id="{5B2FF357-1119-4BF9-BC2C-4C0A12AFD957}"/>
              </a:ext>
            </a:extLst>
          </p:cNvPr>
          <p:cNvSpPr/>
          <p:nvPr/>
        </p:nvSpPr>
        <p:spPr>
          <a:xfrm>
            <a:off x="355600" y="3429000"/>
            <a:ext cx="577109" cy="232756"/>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箭头: 左 17">
            <a:extLst>
              <a:ext uri="{FF2B5EF4-FFF2-40B4-BE49-F238E27FC236}">
                <a16:creationId xmlns="" xmlns:a16="http://schemas.microsoft.com/office/drawing/2014/main" id="{BDD7B05C-1623-4A3E-8F14-F2FE31EF9402}"/>
              </a:ext>
            </a:extLst>
          </p:cNvPr>
          <p:cNvSpPr/>
          <p:nvPr/>
        </p:nvSpPr>
        <p:spPr>
          <a:xfrm>
            <a:off x="11076008" y="3661756"/>
            <a:ext cx="706582" cy="224443"/>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a:extLst>
              <a:ext uri="{FF2B5EF4-FFF2-40B4-BE49-F238E27FC236}">
                <a16:creationId xmlns="" xmlns:a16="http://schemas.microsoft.com/office/drawing/2014/main" id="{3A02B4FC-002B-4ED4-8950-9A2E0E984D93}"/>
              </a:ext>
            </a:extLst>
          </p:cNvPr>
          <p:cNvSpPr txBox="1"/>
          <p:nvPr/>
        </p:nvSpPr>
        <p:spPr>
          <a:xfrm>
            <a:off x="644154" y="1026901"/>
            <a:ext cx="11179232" cy="1200329"/>
          </a:xfrm>
          <a:prstGeom prst="rect">
            <a:avLst/>
          </a:prstGeom>
          <a:noFill/>
        </p:spPr>
        <p:txBody>
          <a:bodyPr wrap="square" rtlCol="0">
            <a:spAutoFit/>
          </a:bodyPr>
          <a:lstStyle/>
          <a:p>
            <a:pPr marL="457189" indent="-457189" algn="just">
              <a:lnSpc>
                <a:spcPct val="150000"/>
              </a:lnSpc>
              <a:buFont typeface="Wingdings" panose="05000000000000000000" pitchFamily="2" charset="2"/>
              <a:buChar char="Ø"/>
            </a:pPr>
            <a:r>
              <a:rPr lang="en-US" altLang="zh-CN" sz="2400" dirty="0">
                <a:latin typeface="Times New Roman" panose="02020603050405020304" pitchFamily="18" charset="0"/>
                <a:cs typeface="Times New Roman" panose="02020603050405020304" pitchFamily="18" charset="0"/>
              </a:rPr>
              <a:t>Comparison of operational indicators across seven operational years since the opening for operation</a:t>
            </a:r>
          </a:p>
        </p:txBody>
      </p:sp>
      <p:sp>
        <p:nvSpPr>
          <p:cNvPr id="9" name="标题 1">
            <a:extLst>
              <a:ext uri="{FF2B5EF4-FFF2-40B4-BE49-F238E27FC236}">
                <a16:creationId xmlns="" xmlns:a16="http://schemas.microsoft.com/office/drawing/2014/main" id="{2C0FF85C-D685-49E4-81E9-56EB7B5B9442}"/>
              </a:ext>
            </a:extLst>
          </p:cNvPr>
          <p:cNvSpPr>
            <a:spLocks noGrp="1"/>
          </p:cNvSpPr>
          <p:nvPr>
            <p:ph type="title"/>
          </p:nvPr>
        </p:nvSpPr>
        <p:spPr>
          <a:xfrm>
            <a:off x="701040" y="213274"/>
            <a:ext cx="8085513" cy="575938"/>
          </a:xfrm>
        </p:spPr>
        <p:txBody>
          <a:bodyPr>
            <a:normAutofit/>
          </a:bodyPr>
          <a:lstStyle/>
          <a:p>
            <a:r>
              <a:rPr lang="en-US" altLang="zh-CN" sz="2800" dirty="0"/>
              <a:t>Operation of the CSNS RCS</a:t>
            </a:r>
            <a:endParaRPr lang="zh-CN" altLang="en-US" sz="2800" dirty="0"/>
          </a:p>
        </p:txBody>
      </p:sp>
    </p:spTree>
    <p:extLst>
      <p:ext uri="{BB962C8B-B14F-4D97-AF65-F5344CB8AC3E}">
        <p14:creationId xmlns:p14="http://schemas.microsoft.com/office/powerpoint/2010/main" val="22450649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CE1E2F5C-D5D4-41EC-9D30-D76B6F2E1DB7}"/>
              </a:ext>
            </a:extLst>
          </p:cNvPr>
          <p:cNvSpPr>
            <a:spLocks noGrp="1"/>
          </p:cNvSpPr>
          <p:nvPr>
            <p:ph type="title"/>
          </p:nvPr>
        </p:nvSpPr>
        <p:spPr>
          <a:xfrm>
            <a:off x="731061" y="154439"/>
            <a:ext cx="9627016" cy="575938"/>
          </a:xfrm>
        </p:spPr>
        <p:txBody>
          <a:bodyPr>
            <a:normAutofit/>
          </a:bodyPr>
          <a:lstStyle/>
          <a:p>
            <a:r>
              <a:rPr lang="en-US" altLang="zh-CN" sz="2800" dirty="0"/>
              <a:t>Second phase of the CSNS (CSNS-II)</a:t>
            </a:r>
            <a:endParaRPr sz="2800" dirty="0"/>
          </a:p>
        </p:txBody>
      </p:sp>
      <p:sp>
        <p:nvSpPr>
          <p:cNvPr id="10" name="灯片编号占位符 3">
            <a:extLst>
              <a:ext uri="{FF2B5EF4-FFF2-40B4-BE49-F238E27FC236}">
                <a16:creationId xmlns="" xmlns:a16="http://schemas.microsoft.com/office/drawing/2014/main" id="{179BBB18-20A0-362F-3BDA-881B11F5AECF}"/>
              </a:ext>
            </a:extLst>
          </p:cNvPr>
          <p:cNvSpPr txBox="1">
            <a:spLocks/>
          </p:cNvSpPr>
          <p:nvPr/>
        </p:nvSpPr>
        <p:spPr>
          <a:xfrm>
            <a:off x="11819956" y="6474003"/>
            <a:ext cx="372044" cy="316800"/>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defRPr/>
            </a:pPr>
            <a:fld id="{BCDE6B0A-5825-4D48-8CD3-1BEAC8DEDC86}" type="slidenum">
              <a:rPr lang="zh-CN" altLang="en-US" sz="1200" smtClean="0">
                <a:solidFill>
                  <a:prstClr val="black">
                    <a:tint val="75000"/>
                  </a:prstClr>
                </a:solidFill>
                <a:latin typeface="等线"/>
                <a:ea typeface="等线" panose="02010600030101010101" pitchFamily="2" charset="-122"/>
              </a:rPr>
              <a:pPr algn="r">
                <a:defRPr/>
              </a:pPr>
              <a:t>7</a:t>
            </a:fld>
            <a:endParaRPr lang="zh-CN" altLang="en-US" sz="1200" dirty="0">
              <a:solidFill>
                <a:prstClr val="black">
                  <a:tint val="75000"/>
                </a:prstClr>
              </a:solidFill>
              <a:latin typeface="等线"/>
              <a:ea typeface="等线" panose="02010600030101010101" pitchFamily="2" charset="-122"/>
            </a:endParaRPr>
          </a:p>
        </p:txBody>
      </p:sp>
      <p:pic>
        <p:nvPicPr>
          <p:cNvPr id="11" name="图片 10"/>
          <p:cNvPicPr>
            <a:picLocks noChangeAspect="1"/>
          </p:cNvPicPr>
          <p:nvPr/>
        </p:nvPicPr>
        <p:blipFill>
          <a:blip r:embed="rId2"/>
          <a:stretch>
            <a:fillRect/>
          </a:stretch>
        </p:blipFill>
        <p:spPr>
          <a:xfrm>
            <a:off x="165782" y="1158267"/>
            <a:ext cx="5760640" cy="4242443"/>
          </a:xfrm>
          <a:prstGeom prst="rect">
            <a:avLst/>
          </a:prstGeom>
        </p:spPr>
      </p:pic>
      <p:sp>
        <p:nvSpPr>
          <p:cNvPr id="13" name="Rectangle 3">
            <a:extLst>
              <a:ext uri="{FF2B5EF4-FFF2-40B4-BE49-F238E27FC236}">
                <a16:creationId xmlns="" xmlns:a16="http://schemas.microsoft.com/office/drawing/2014/main" id="{59BB0CC2-CDC1-FD4F-9F2E-49880171FDDE}"/>
              </a:ext>
            </a:extLst>
          </p:cNvPr>
          <p:cNvSpPr txBox="1">
            <a:spLocks noChangeArrowheads="1"/>
          </p:cNvSpPr>
          <p:nvPr/>
        </p:nvSpPr>
        <p:spPr bwMode="auto">
          <a:xfrm>
            <a:off x="6119203" y="1560283"/>
            <a:ext cx="5859437" cy="3840427"/>
          </a:xfrm>
          <a:prstGeom prst="rect">
            <a:avLst/>
          </a:prstGeom>
          <a:noFill/>
          <a:ln w="9525">
            <a:noFill/>
            <a:miter lim="800000"/>
            <a:headEnd/>
            <a:tailEnd/>
          </a:ln>
        </p:spPr>
        <p:txBody>
          <a:bodyPr vert="horz" wrap="square" lIns="146304" tIns="73152" rIns="146304" bIns="73152" numCol="1" anchor="t" anchorCtr="0" compatLnSpc="1">
            <a:prstTxWarp prst="textNoShape">
              <a:avLst/>
            </a:prstTxWarp>
            <a:normAutofit/>
          </a:bodyPr>
          <a:lstStyle>
            <a:lvl1pPr marL="317485" indent="-317485" algn="l" rtl="0" eaLnBrk="0" fontAlgn="base" hangingPunct="0">
              <a:spcBef>
                <a:spcPct val="20000"/>
              </a:spcBef>
              <a:spcAft>
                <a:spcPct val="0"/>
              </a:spcAft>
              <a:buFont typeface="Arial" pitchFamily="34" charset="0"/>
              <a:buChar char="•"/>
              <a:defRPr sz="2963" kern="1200">
                <a:solidFill>
                  <a:schemeClr val="tx1"/>
                </a:solidFill>
                <a:latin typeface="+mn-lt"/>
                <a:ea typeface="+mn-ea"/>
                <a:cs typeface="+mn-cs"/>
              </a:defRPr>
            </a:lvl1pPr>
            <a:lvl2pPr marL="687882" indent="-264570" algn="l" rtl="0" eaLnBrk="0" fontAlgn="base" hangingPunct="0">
              <a:spcBef>
                <a:spcPct val="20000"/>
              </a:spcBef>
              <a:spcAft>
                <a:spcPct val="0"/>
              </a:spcAft>
              <a:buFont typeface="Arial" pitchFamily="34" charset="0"/>
              <a:buChar char="–"/>
              <a:defRPr sz="2592" kern="1200">
                <a:solidFill>
                  <a:schemeClr val="tx1"/>
                </a:solidFill>
                <a:latin typeface="+mn-lt"/>
                <a:ea typeface="+mn-ea"/>
                <a:cs typeface="+mn-cs"/>
              </a:defRPr>
            </a:lvl2pPr>
            <a:lvl3pPr marL="1058281" indent="-211656" algn="l" rtl="0" eaLnBrk="0" fontAlgn="base" hangingPunct="0">
              <a:spcBef>
                <a:spcPct val="20000"/>
              </a:spcBef>
              <a:spcAft>
                <a:spcPct val="0"/>
              </a:spcAft>
              <a:buFont typeface="Arial" pitchFamily="34" charset="0"/>
              <a:buChar char="•"/>
              <a:defRPr sz="2222" kern="1200">
                <a:solidFill>
                  <a:schemeClr val="tx1"/>
                </a:solidFill>
                <a:latin typeface="+mn-lt"/>
                <a:ea typeface="+mn-ea"/>
                <a:cs typeface="+mn-cs"/>
              </a:defRPr>
            </a:lvl3pPr>
            <a:lvl4pPr marL="1481593" indent="-211656" algn="l" rtl="0" eaLnBrk="0" fontAlgn="base" hangingPunct="0">
              <a:spcBef>
                <a:spcPct val="20000"/>
              </a:spcBef>
              <a:spcAft>
                <a:spcPct val="0"/>
              </a:spcAft>
              <a:buFont typeface="Arial" pitchFamily="34" charset="0"/>
              <a:buChar char="–"/>
              <a:defRPr sz="1852" kern="1200">
                <a:solidFill>
                  <a:schemeClr val="tx1"/>
                </a:solidFill>
                <a:latin typeface="+mn-lt"/>
                <a:ea typeface="+mn-ea"/>
                <a:cs typeface="+mn-cs"/>
              </a:defRPr>
            </a:lvl4pPr>
            <a:lvl5pPr marL="1904904" indent="-211656" algn="l" rtl="0" eaLnBrk="0" fontAlgn="base" hangingPunct="0">
              <a:spcBef>
                <a:spcPct val="20000"/>
              </a:spcBef>
              <a:spcAft>
                <a:spcPct val="0"/>
              </a:spcAft>
              <a:buFont typeface="Arial" pitchFamily="34" charset="0"/>
              <a:buChar char="»"/>
              <a:defRPr sz="1852" kern="1200">
                <a:solidFill>
                  <a:schemeClr val="tx1"/>
                </a:solidFill>
                <a:latin typeface="+mn-lt"/>
                <a:ea typeface="+mn-ea"/>
                <a:cs typeface="+mn-cs"/>
              </a:defRPr>
            </a:lvl5pPr>
            <a:lvl6pPr marL="2328217" indent="-211656" algn="l" defTabSz="846625" rtl="0" eaLnBrk="1" latinLnBrk="0" hangingPunct="1">
              <a:spcBef>
                <a:spcPct val="20000"/>
              </a:spcBef>
              <a:buFont typeface="Arial" pitchFamily="34" charset="0"/>
              <a:buChar char="•"/>
              <a:defRPr sz="1852" kern="1200">
                <a:solidFill>
                  <a:schemeClr val="tx1"/>
                </a:solidFill>
                <a:latin typeface="+mn-lt"/>
                <a:ea typeface="+mn-ea"/>
                <a:cs typeface="+mn-cs"/>
              </a:defRPr>
            </a:lvl6pPr>
            <a:lvl7pPr marL="2751529" indent="-211656" algn="l" defTabSz="846625" rtl="0" eaLnBrk="1" latinLnBrk="0" hangingPunct="1">
              <a:spcBef>
                <a:spcPct val="20000"/>
              </a:spcBef>
              <a:buFont typeface="Arial" pitchFamily="34" charset="0"/>
              <a:buChar char="•"/>
              <a:defRPr sz="1852" kern="1200">
                <a:solidFill>
                  <a:schemeClr val="tx1"/>
                </a:solidFill>
                <a:latin typeface="+mn-lt"/>
                <a:ea typeface="+mn-ea"/>
                <a:cs typeface="+mn-cs"/>
              </a:defRPr>
            </a:lvl7pPr>
            <a:lvl8pPr marL="3174842" indent="-211656" algn="l" defTabSz="846625" rtl="0" eaLnBrk="1" latinLnBrk="0" hangingPunct="1">
              <a:spcBef>
                <a:spcPct val="20000"/>
              </a:spcBef>
              <a:buFont typeface="Arial" pitchFamily="34" charset="0"/>
              <a:buChar char="•"/>
              <a:defRPr sz="1852" kern="1200">
                <a:solidFill>
                  <a:schemeClr val="tx1"/>
                </a:solidFill>
                <a:latin typeface="+mn-lt"/>
                <a:ea typeface="+mn-ea"/>
                <a:cs typeface="+mn-cs"/>
              </a:defRPr>
            </a:lvl8pPr>
            <a:lvl9pPr marL="3598153" indent="-211656" algn="l" defTabSz="846625" rtl="0" eaLnBrk="1" latinLnBrk="0" hangingPunct="1">
              <a:spcBef>
                <a:spcPct val="20000"/>
              </a:spcBef>
              <a:buFont typeface="Arial" pitchFamily="34" charset="0"/>
              <a:buChar char="•"/>
              <a:defRPr sz="1852" kern="1200">
                <a:solidFill>
                  <a:schemeClr val="tx1"/>
                </a:solidFill>
                <a:latin typeface="+mn-lt"/>
                <a:ea typeface="+mn-ea"/>
                <a:cs typeface="+mn-cs"/>
              </a:defRPr>
            </a:lvl9pPr>
          </a:lstStyle>
          <a:p>
            <a:pPr algn="just" defTabSz="1462907">
              <a:lnSpc>
                <a:spcPct val="130000"/>
              </a:lnSpc>
              <a:spcBef>
                <a:spcPts val="0"/>
              </a:spcBef>
              <a:spcAft>
                <a:spcPts val="0"/>
              </a:spcAft>
              <a:buFont typeface="Wingdings" panose="05000000000000000000" pitchFamily="2" charset="2"/>
              <a:buChar char="Ø"/>
            </a:pPr>
            <a:r>
              <a:rPr lang="en-US" altLang="zh-CN" sz="1867" b="1" dirty="0">
                <a:solidFill>
                  <a:srgbClr val="0000FF"/>
                </a:solidFill>
                <a:latin typeface="Times New Roman" panose="02020603050405020304" pitchFamily="18" charset="0"/>
                <a:ea typeface="Microsoft YaHei" panose="020B0503020204020204" pitchFamily="34" charset="-122"/>
                <a:cs typeface="Times New Roman" panose="02020603050405020304" pitchFamily="18" charset="0"/>
              </a:rPr>
              <a:t>Linac</a:t>
            </a:r>
            <a:r>
              <a:rPr lang="zh-CN" altLang="zh-CN" sz="1867" b="1" dirty="0">
                <a:solidFill>
                  <a:srgbClr val="0000FF"/>
                </a:solidFill>
                <a:latin typeface="Times New Roman" panose="02020603050405020304" pitchFamily="18" charset="0"/>
                <a:ea typeface="Microsoft YaHei" panose="020B0503020204020204" pitchFamily="34" charset="-122"/>
                <a:cs typeface="Times New Roman" panose="02020603050405020304" pitchFamily="18" charset="0"/>
              </a:rPr>
              <a:t>（</a:t>
            </a:r>
            <a:r>
              <a:rPr lang="en-US" altLang="zh-CN" sz="1867" b="1" dirty="0">
                <a:solidFill>
                  <a:srgbClr val="0000FF"/>
                </a:solidFill>
                <a:latin typeface="Times New Roman" panose="02020603050405020304" pitchFamily="18" charset="0"/>
                <a:ea typeface="Microsoft YaHei" panose="020B0503020204020204" pitchFamily="34" charset="-122"/>
                <a:cs typeface="Times New Roman" panose="02020603050405020304" pitchFamily="18" charset="0"/>
              </a:rPr>
              <a:t>80 MeV</a:t>
            </a:r>
            <a:r>
              <a:rPr lang="zh-CN" altLang="en-US" sz="1867" b="1" dirty="0">
                <a:solidFill>
                  <a:srgbClr val="0000FF"/>
                </a:solidFill>
                <a:latin typeface="Times New Roman" panose="02020603050405020304" pitchFamily="18" charset="0"/>
                <a:ea typeface="Microsoft YaHei" panose="020B0503020204020204" pitchFamily="34" charset="-122"/>
                <a:cs typeface="Times New Roman" panose="02020603050405020304" pitchFamily="18" charset="0"/>
              </a:rPr>
              <a:t>）</a:t>
            </a:r>
            <a:r>
              <a:rPr lang="en-US" altLang="zh-CN" sz="1867" b="1" dirty="0">
                <a:solidFill>
                  <a:srgbClr val="0000FF"/>
                </a:solidFill>
                <a:latin typeface="Times New Roman" panose="02020603050405020304" pitchFamily="18" charset="0"/>
                <a:ea typeface="Microsoft YaHei" panose="020B0503020204020204" pitchFamily="34" charset="-122"/>
                <a:cs typeface="Times New Roman" panose="02020603050405020304" pitchFamily="18" charset="0"/>
              </a:rPr>
              <a:t>+ RCS upgrade</a:t>
            </a:r>
            <a:r>
              <a:rPr lang="zh-CN" altLang="en-US" sz="1867" b="1" dirty="0">
                <a:solidFill>
                  <a:srgbClr val="0000FF"/>
                </a:solidFill>
                <a:latin typeface="Times New Roman" panose="02020603050405020304" pitchFamily="18" charset="0"/>
                <a:ea typeface="Microsoft YaHei" panose="020B0503020204020204" pitchFamily="34" charset="-122"/>
                <a:cs typeface="Times New Roman" panose="02020603050405020304" pitchFamily="18" charset="0"/>
              </a:rPr>
              <a:t>  </a:t>
            </a:r>
            <a:r>
              <a:rPr lang="en-US" altLang="zh-CN" sz="1867" b="1" dirty="0">
                <a:solidFill>
                  <a:srgbClr val="0000FF"/>
                </a:solidFill>
                <a:latin typeface="Times New Roman" panose="02020603050405020304" pitchFamily="18" charset="0"/>
                <a:ea typeface="Microsoft YaHei" panose="020B0503020204020204" pitchFamily="34" charset="-122"/>
                <a:cs typeface="Times New Roman" panose="02020603050405020304" pitchFamily="18" charset="0"/>
              </a:rPr>
              <a:t>150~200 kW</a:t>
            </a:r>
          </a:p>
          <a:p>
            <a:pPr marL="719982" lvl="1" indent="-380990" algn="just" defTabSz="1462907">
              <a:lnSpc>
                <a:spcPct val="130000"/>
              </a:lnSpc>
              <a:spcBef>
                <a:spcPts val="0"/>
              </a:spcBef>
              <a:spcAft>
                <a:spcPts val="0"/>
              </a:spcAft>
              <a:buFont typeface="Wingdings" panose="05000000000000000000" pitchFamily="2" charset="2"/>
              <a:buChar char="ü"/>
            </a:pPr>
            <a:r>
              <a:rPr lang="en" altLang="zh-CN" sz="1867" b="1" dirty="0">
                <a:latin typeface="Times New Roman" panose="02020603050405020304" pitchFamily="18" charset="0"/>
                <a:ea typeface="Microsoft YaHei" panose="020B0503020204020204" pitchFamily="34" charset="-122"/>
                <a:cs typeface="Times New Roman" panose="02020603050405020304" pitchFamily="18" charset="0"/>
              </a:rPr>
              <a:t>New dual harmonic RF system</a:t>
            </a:r>
          </a:p>
          <a:p>
            <a:pPr marL="719982" lvl="1" indent="-380990" algn="just" defTabSz="1462907">
              <a:lnSpc>
                <a:spcPct val="130000"/>
              </a:lnSpc>
              <a:spcBef>
                <a:spcPts val="0"/>
              </a:spcBef>
              <a:spcAft>
                <a:spcPts val="0"/>
              </a:spcAft>
              <a:buFont typeface="Wingdings" panose="05000000000000000000" pitchFamily="2" charset="2"/>
              <a:buChar char="ü"/>
            </a:pPr>
            <a:r>
              <a:rPr lang="en" altLang="zh-CN" sz="1867" b="1" dirty="0">
                <a:latin typeface="Times New Roman" panose="02020603050405020304" pitchFamily="18" charset="0"/>
                <a:ea typeface="Microsoft YaHei" panose="020B0503020204020204" pitchFamily="34" charset="-122"/>
                <a:cs typeface="Times New Roman" panose="02020603050405020304" pitchFamily="18" charset="0"/>
              </a:rPr>
              <a:t>AC trim quadrupoles, sextupoles and octupoles</a:t>
            </a:r>
          </a:p>
          <a:p>
            <a:pPr marL="719982" lvl="1" indent="-380990" algn="just" defTabSz="1462907">
              <a:lnSpc>
                <a:spcPct val="130000"/>
              </a:lnSpc>
              <a:spcBef>
                <a:spcPts val="0"/>
              </a:spcBef>
              <a:spcAft>
                <a:spcPts val="0"/>
              </a:spcAft>
              <a:buFont typeface="Wingdings" panose="05000000000000000000" pitchFamily="2" charset="2"/>
              <a:buChar char="ü"/>
            </a:pPr>
            <a:endParaRPr lang="en" altLang="zh-CN" sz="1867" b="1" dirty="0">
              <a:latin typeface="Times New Roman" panose="02020603050405020304" pitchFamily="18" charset="0"/>
              <a:ea typeface="Microsoft YaHei" panose="020B0503020204020204" pitchFamily="34" charset="-122"/>
              <a:cs typeface="Times New Roman" panose="02020603050405020304" pitchFamily="18" charset="0"/>
            </a:endParaRPr>
          </a:p>
          <a:p>
            <a:pPr algn="just" defTabSz="1462907">
              <a:lnSpc>
                <a:spcPct val="130000"/>
              </a:lnSpc>
              <a:spcBef>
                <a:spcPts val="0"/>
              </a:spcBef>
              <a:spcAft>
                <a:spcPts val="0"/>
              </a:spcAft>
              <a:buFont typeface="Wingdings" panose="05000000000000000000" pitchFamily="2" charset="2"/>
              <a:buChar char="Ø"/>
            </a:pPr>
            <a:r>
              <a:rPr lang="en-US" altLang="zh-CN" sz="1867" b="1" dirty="0">
                <a:solidFill>
                  <a:srgbClr val="0000FF"/>
                </a:solidFill>
                <a:latin typeface="Times New Roman" panose="02020603050405020304" pitchFamily="18" charset="0"/>
                <a:ea typeface="Microsoft YaHei" panose="020B0503020204020204" pitchFamily="34" charset="-122"/>
                <a:cs typeface="Times New Roman" panose="02020603050405020304" pitchFamily="18" charset="0"/>
              </a:rPr>
              <a:t>Linac </a:t>
            </a:r>
            <a:r>
              <a:rPr lang="zh-CN" altLang="en-US" sz="1867" b="1" dirty="0">
                <a:solidFill>
                  <a:srgbClr val="0000FF"/>
                </a:solidFill>
                <a:latin typeface="Times New Roman" panose="02020603050405020304" pitchFamily="18" charset="0"/>
                <a:ea typeface="Microsoft YaHei" panose="020B0503020204020204" pitchFamily="34" charset="-122"/>
                <a:cs typeface="Times New Roman" panose="02020603050405020304" pitchFamily="18" charset="0"/>
              </a:rPr>
              <a:t>（</a:t>
            </a:r>
            <a:r>
              <a:rPr lang="en-US" altLang="zh-CN" sz="1867" b="1" dirty="0">
                <a:solidFill>
                  <a:srgbClr val="0000FF"/>
                </a:solidFill>
                <a:latin typeface="Times New Roman" panose="02020603050405020304" pitchFamily="18" charset="0"/>
                <a:ea typeface="Microsoft YaHei" panose="020B0503020204020204" pitchFamily="34" charset="-122"/>
                <a:cs typeface="Times New Roman" panose="02020603050405020304" pitchFamily="18" charset="0"/>
              </a:rPr>
              <a:t>300 MeV+</a:t>
            </a:r>
            <a:r>
              <a:rPr lang="zh-CN" altLang="en-US" sz="1867" b="1" dirty="0">
                <a:solidFill>
                  <a:srgbClr val="0000FF"/>
                </a:solidFill>
                <a:latin typeface="Times New Roman" panose="02020603050405020304" pitchFamily="18" charset="0"/>
                <a:ea typeface="Microsoft YaHei" panose="020B0503020204020204" pitchFamily="34" charset="-122"/>
                <a:cs typeface="Times New Roman" panose="02020603050405020304" pitchFamily="18" charset="0"/>
              </a:rPr>
              <a:t>）</a:t>
            </a:r>
            <a:r>
              <a:rPr lang="en-US" altLang="zh-CN" sz="1867" b="1" dirty="0">
                <a:solidFill>
                  <a:srgbClr val="0000FF"/>
                </a:solidFill>
                <a:latin typeface="Times New Roman" panose="02020603050405020304" pitchFamily="18" charset="0"/>
                <a:ea typeface="Microsoft YaHei" panose="020B0503020204020204" pitchFamily="34" charset="-122"/>
                <a:cs typeface="Times New Roman" panose="02020603050405020304" pitchFamily="18" charset="0"/>
              </a:rPr>
              <a:t>+ upgraded RCS</a:t>
            </a:r>
            <a:r>
              <a:rPr lang="zh-CN" altLang="en-US" sz="1867" b="1" dirty="0">
                <a:solidFill>
                  <a:srgbClr val="0000FF"/>
                </a:solidFill>
                <a:latin typeface="Times New Roman" panose="02020603050405020304" pitchFamily="18" charset="0"/>
                <a:ea typeface="Microsoft YaHei" panose="020B0503020204020204" pitchFamily="34" charset="-122"/>
                <a:cs typeface="Times New Roman" panose="02020603050405020304" pitchFamily="18" charset="0"/>
              </a:rPr>
              <a:t>    </a:t>
            </a:r>
            <a:r>
              <a:rPr lang="en-US" altLang="zh-CN" sz="1867" b="1" dirty="0">
                <a:solidFill>
                  <a:srgbClr val="0000FF"/>
                </a:solidFill>
                <a:latin typeface="Times New Roman" panose="02020603050405020304" pitchFamily="18" charset="0"/>
                <a:ea typeface="Microsoft YaHei" panose="020B0503020204020204" pitchFamily="34" charset="-122"/>
                <a:cs typeface="Times New Roman" panose="02020603050405020304" pitchFamily="18" charset="0"/>
              </a:rPr>
              <a:t>500 kW</a:t>
            </a:r>
          </a:p>
          <a:p>
            <a:pPr marL="719982" lvl="1" indent="-380990" algn="just" defTabSz="1462907">
              <a:lnSpc>
                <a:spcPct val="130000"/>
              </a:lnSpc>
              <a:spcBef>
                <a:spcPts val="0"/>
              </a:spcBef>
              <a:spcAft>
                <a:spcPts val="0"/>
              </a:spcAft>
              <a:buFont typeface="Wingdings" panose="05000000000000000000" pitchFamily="2" charset="2"/>
              <a:buChar char="ü"/>
            </a:pPr>
            <a:r>
              <a:rPr lang="en" altLang="zh-CN" sz="1867" b="1" dirty="0">
                <a:latin typeface="Times New Roman" panose="02020603050405020304" pitchFamily="18" charset="0"/>
                <a:ea typeface="Microsoft YaHei" panose="020B0503020204020204" pitchFamily="34" charset="-122"/>
                <a:cs typeface="Times New Roman" panose="02020603050405020304" pitchFamily="18" charset="0"/>
              </a:rPr>
              <a:t>New injection system</a:t>
            </a:r>
          </a:p>
          <a:p>
            <a:pPr marL="719982" lvl="1" indent="-380990" algn="just" defTabSz="1462907">
              <a:lnSpc>
                <a:spcPct val="130000"/>
              </a:lnSpc>
              <a:spcBef>
                <a:spcPts val="0"/>
              </a:spcBef>
              <a:spcAft>
                <a:spcPts val="0"/>
              </a:spcAft>
              <a:buFont typeface="Wingdings" panose="05000000000000000000" pitchFamily="2" charset="2"/>
              <a:buChar char="ü"/>
            </a:pPr>
            <a:r>
              <a:rPr lang="en-US" altLang="zh-CN" sz="1867" b="1" dirty="0">
                <a:latin typeface="Times New Roman" panose="02020603050405020304" pitchFamily="18" charset="0"/>
                <a:ea typeface="Microsoft YaHei" panose="020B0503020204020204" pitchFamily="34" charset="-122"/>
                <a:cs typeface="Times New Roman" panose="02020603050405020304" pitchFamily="18" charset="0"/>
              </a:rPr>
              <a:t>SC Linac to 300 MeV </a:t>
            </a:r>
          </a:p>
          <a:p>
            <a:pPr marL="338992" lvl="1" indent="0" algn="just" defTabSz="1462907">
              <a:lnSpc>
                <a:spcPct val="130000"/>
              </a:lnSpc>
              <a:spcBef>
                <a:spcPts val="0"/>
              </a:spcBef>
              <a:spcAft>
                <a:spcPts val="0"/>
              </a:spcAft>
              <a:buNone/>
            </a:pPr>
            <a:r>
              <a:rPr lang="en-US" altLang="zh-CN" sz="1867" b="1" dirty="0">
                <a:latin typeface="Times New Roman" panose="02020603050405020304" pitchFamily="18" charset="0"/>
                <a:ea typeface="Microsoft YaHei" panose="020B0503020204020204" pitchFamily="34" charset="-122"/>
                <a:cs typeface="Times New Roman" panose="02020603050405020304" pitchFamily="18" charset="0"/>
              </a:rPr>
              <a:t> </a:t>
            </a:r>
          </a:p>
          <a:p>
            <a:pPr marL="719982" lvl="1" indent="-380990" algn="just" defTabSz="1462907">
              <a:lnSpc>
                <a:spcPct val="130000"/>
              </a:lnSpc>
              <a:spcBef>
                <a:spcPts val="0"/>
              </a:spcBef>
              <a:spcAft>
                <a:spcPts val="0"/>
              </a:spcAft>
              <a:buFont typeface="Wingdings" panose="05000000000000000000" pitchFamily="2" charset="2"/>
              <a:buChar char="ü"/>
            </a:pPr>
            <a:endParaRPr lang="en" altLang="zh-CN" sz="1867" b="1" dirty="0">
              <a:latin typeface="Times New Roman" panose="02020603050405020304" pitchFamily="18" charset="0"/>
              <a:ea typeface="Microsoft YaHei" panose="020B0503020204020204" pitchFamily="34" charset="-122"/>
              <a:cs typeface="Times New Roman" panose="02020603050405020304" pitchFamily="18" charset="0"/>
            </a:endParaRPr>
          </a:p>
        </p:txBody>
      </p:sp>
      <p:sp>
        <p:nvSpPr>
          <p:cNvPr id="14" name="圆角矩形 13"/>
          <p:cNvSpPr/>
          <p:nvPr/>
        </p:nvSpPr>
        <p:spPr bwMode="auto">
          <a:xfrm>
            <a:off x="6118443" y="1362981"/>
            <a:ext cx="5860197" cy="3049000"/>
          </a:xfrm>
          <a:prstGeom prst="roundRect">
            <a:avLst/>
          </a:prstGeom>
          <a:noFill/>
          <a:ln w="19050" cap="flat" cmpd="sng" algn="ctr">
            <a:solidFill>
              <a:srgbClr val="C00000"/>
            </a:solidFill>
            <a:prstDash val="solid"/>
            <a:round/>
            <a:headEnd type="none" w="med" len="med"/>
            <a:tailEnd type="none" w="med" len="med"/>
          </a:ln>
        </p:spPr>
        <p:txBody>
          <a:bodyPr vert="horz" wrap="square" lIns="121920" tIns="60960" rIns="121920" bIns="60960" numCol="1" rtlCol="0" anchor="t" anchorCtr="0" compatLnSpc="1"/>
          <a:lstStyle/>
          <a:p>
            <a:pPr defTabSz="1219170" fontAlgn="base">
              <a:spcBef>
                <a:spcPct val="0"/>
              </a:spcBef>
              <a:spcAft>
                <a:spcPct val="0"/>
              </a:spcAft>
            </a:pPr>
            <a:endParaRPr lang="zh-CN" altLang="en-US" sz="2400">
              <a:solidFill>
                <a:srgbClr val="FFCC00"/>
              </a:solidFill>
              <a:effectLst>
                <a:outerShdw blurRad="38100" dist="38100" dir="2700000" algn="tl">
                  <a:srgbClr val="000000">
                    <a:alpha val="43137"/>
                  </a:srgbClr>
                </a:outerShdw>
              </a:effectLst>
              <a:latin typeface="Arial" panose="020B0604020202020204" pitchFamily="34" charset="0"/>
              <a:ea typeface="宋体" panose="02010600030101010101" pitchFamily="2" charset="-122"/>
            </a:endParaRPr>
          </a:p>
        </p:txBody>
      </p:sp>
      <p:sp>
        <p:nvSpPr>
          <p:cNvPr id="15" name="内容占位符 2"/>
          <p:cNvSpPr txBox="1">
            <a:spLocks/>
          </p:cNvSpPr>
          <p:nvPr/>
        </p:nvSpPr>
        <p:spPr>
          <a:xfrm>
            <a:off x="93578" y="5829267"/>
            <a:ext cx="11166764" cy="864096"/>
          </a:xfrm>
          <a:prstGeom prst="rect">
            <a:avLst/>
          </a:prstGeom>
        </p:spPr>
        <p:txBody>
          <a:bodyPr lIns="121917" tIns="60959" rIns="121917" bIns="60959">
            <a:noAutofit/>
          </a:bodyPr>
          <a:lstStyle/>
          <a:p>
            <a:pPr marL="342878" indent="-342878" algn="just" defTabSz="914341">
              <a:lnSpc>
                <a:spcPct val="130000"/>
              </a:lnSpc>
              <a:buFont typeface="Wingdings" panose="05000000000000000000" pitchFamily="2" charset="2"/>
              <a:buChar char="Ø"/>
            </a:pPr>
            <a:r>
              <a:rPr lang="en-US" altLang="zh-CN" sz="2000" b="1" kern="0" dirty="0">
                <a:latin typeface="Times New Roman" pitchFamily="18" charset="0"/>
                <a:ea typeface="微软雅黑" panose="020B0503020204020204" pitchFamily="34" charset="-122"/>
                <a:cs typeface="Times New Roman" pitchFamily="18" charset="0"/>
              </a:rPr>
              <a:t>Project Budget: 2.9 BCNY, Funded by central and Guangdong local government</a:t>
            </a:r>
          </a:p>
          <a:p>
            <a:pPr marL="342878" indent="-342878" algn="just" defTabSz="914341">
              <a:lnSpc>
                <a:spcPct val="130000"/>
              </a:lnSpc>
              <a:buFont typeface="Wingdings" panose="05000000000000000000" pitchFamily="2" charset="2"/>
              <a:buChar char="Ø"/>
            </a:pPr>
            <a:r>
              <a:rPr lang="en-US" altLang="zh-CN" sz="2000" b="1" kern="0" dirty="0">
                <a:latin typeface="Times New Roman" pitchFamily="18" charset="0"/>
                <a:ea typeface="微软雅黑" panose="020B0503020204020204" pitchFamily="34" charset="-122"/>
                <a:cs typeface="Times New Roman" pitchFamily="18" charset="0"/>
              </a:rPr>
              <a:t>Construction: 2024.1~2029.9</a:t>
            </a:r>
            <a:r>
              <a:rPr lang="zh-CN" altLang="en-US" sz="2000" b="1" kern="0" dirty="0">
                <a:latin typeface="Times New Roman" pitchFamily="18" charset="0"/>
                <a:ea typeface="微软雅黑" panose="020B0503020204020204" pitchFamily="34" charset="-122"/>
                <a:cs typeface="Times New Roman" pitchFamily="18" charset="0"/>
              </a:rPr>
              <a:t> （</a:t>
            </a:r>
            <a:r>
              <a:rPr lang="en-US" altLang="zh-CN" sz="2000" b="1" kern="0" dirty="0">
                <a:latin typeface="Times New Roman" pitchFamily="18" charset="0"/>
                <a:ea typeface="微软雅黑" panose="020B0503020204020204" pitchFamily="34" charset="-122"/>
                <a:cs typeface="Times New Roman" pitchFamily="18" charset="0"/>
              </a:rPr>
              <a:t>5</a:t>
            </a:r>
            <a:r>
              <a:rPr lang="zh-CN" altLang="en-US" sz="2000" b="1" kern="0" dirty="0">
                <a:latin typeface="Times New Roman" pitchFamily="18" charset="0"/>
                <a:ea typeface="微软雅黑" panose="020B0503020204020204" pitchFamily="34" charset="-122"/>
                <a:cs typeface="Times New Roman" pitchFamily="18" charset="0"/>
              </a:rPr>
              <a:t> </a:t>
            </a:r>
            <a:r>
              <a:rPr lang="en-US" altLang="zh-CN" sz="2000" b="1" kern="0" dirty="0">
                <a:latin typeface="Times New Roman" pitchFamily="18" charset="0"/>
                <a:ea typeface="微软雅黑" panose="020B0503020204020204" pitchFamily="34" charset="-122"/>
                <a:cs typeface="Times New Roman" pitchFamily="18" charset="0"/>
              </a:rPr>
              <a:t>years</a:t>
            </a:r>
            <a:r>
              <a:rPr lang="zh-CN" altLang="en-US" sz="2000" b="1" kern="0" dirty="0">
                <a:latin typeface="Times New Roman" pitchFamily="18" charset="0"/>
                <a:ea typeface="微软雅黑" panose="020B0503020204020204" pitchFamily="34" charset="-122"/>
                <a:cs typeface="Times New Roman" pitchFamily="18" charset="0"/>
              </a:rPr>
              <a:t> </a:t>
            </a:r>
            <a:r>
              <a:rPr lang="en-US" altLang="zh-CN" sz="2000" b="1" kern="0" dirty="0">
                <a:latin typeface="Times New Roman" pitchFamily="18" charset="0"/>
                <a:ea typeface="微软雅黑" panose="020B0503020204020204" pitchFamily="34" charset="-122"/>
                <a:cs typeface="Times New Roman" pitchFamily="18" charset="0"/>
              </a:rPr>
              <a:t>and 9</a:t>
            </a:r>
            <a:r>
              <a:rPr lang="zh-CN" altLang="en-US" sz="2000" b="1" kern="0" dirty="0">
                <a:latin typeface="Times New Roman" pitchFamily="18" charset="0"/>
                <a:ea typeface="微软雅黑" panose="020B0503020204020204" pitchFamily="34" charset="-122"/>
                <a:cs typeface="Times New Roman" pitchFamily="18" charset="0"/>
              </a:rPr>
              <a:t> </a:t>
            </a:r>
            <a:r>
              <a:rPr lang="en-US" altLang="zh-CN" sz="2000" b="1" kern="0" dirty="0">
                <a:latin typeface="Times New Roman" pitchFamily="18" charset="0"/>
                <a:ea typeface="微软雅黑" panose="020B0503020204020204" pitchFamily="34" charset="-122"/>
                <a:cs typeface="Times New Roman" pitchFamily="18" charset="0"/>
              </a:rPr>
              <a:t>months</a:t>
            </a:r>
            <a:r>
              <a:rPr lang="zh-CN" altLang="en-US" sz="2000" b="1" kern="0" dirty="0">
                <a:latin typeface="Times New Roman" pitchFamily="18" charset="0"/>
                <a:ea typeface="微软雅黑" panose="020B0503020204020204" pitchFamily="34" charset="-122"/>
                <a:cs typeface="Times New Roman" pitchFamily="18" charset="0"/>
              </a:rPr>
              <a:t>）</a:t>
            </a:r>
            <a:endParaRPr lang="en-US" altLang="zh-CN" sz="2000" b="1" kern="0" dirty="0">
              <a:latin typeface="Times New Roman" pitchFamily="18" charset="0"/>
              <a:ea typeface="微软雅黑" panose="020B0503020204020204" pitchFamily="34" charset="-122"/>
              <a:cs typeface="Times New Roman" pitchFamily="18" charset="0"/>
            </a:endParaRPr>
          </a:p>
        </p:txBody>
      </p:sp>
    </p:spTree>
    <p:extLst>
      <p:ext uri="{BB962C8B-B14F-4D97-AF65-F5344CB8AC3E}">
        <p14:creationId xmlns:p14="http://schemas.microsoft.com/office/powerpoint/2010/main" val="378572702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CE1E2F5C-D5D4-41EC-9D30-D76B6F2E1DB7}"/>
              </a:ext>
            </a:extLst>
          </p:cNvPr>
          <p:cNvSpPr>
            <a:spLocks noGrp="1"/>
          </p:cNvSpPr>
          <p:nvPr>
            <p:ph type="title"/>
          </p:nvPr>
        </p:nvSpPr>
        <p:spPr>
          <a:xfrm>
            <a:off x="731061" y="154439"/>
            <a:ext cx="9627016" cy="575938"/>
          </a:xfrm>
        </p:spPr>
        <p:txBody>
          <a:bodyPr>
            <a:normAutofit/>
          </a:bodyPr>
          <a:lstStyle/>
          <a:p>
            <a:r>
              <a:rPr lang="en-US" altLang="zh-CN" sz="2800" dirty="0"/>
              <a:t>CSNS-II Time Schedule</a:t>
            </a:r>
            <a:endParaRPr sz="2800" dirty="0"/>
          </a:p>
        </p:txBody>
      </p:sp>
      <p:sp>
        <p:nvSpPr>
          <p:cNvPr id="10" name="灯片编号占位符 3">
            <a:extLst>
              <a:ext uri="{FF2B5EF4-FFF2-40B4-BE49-F238E27FC236}">
                <a16:creationId xmlns="" xmlns:a16="http://schemas.microsoft.com/office/drawing/2014/main" id="{179BBB18-20A0-362F-3BDA-881B11F5AECF}"/>
              </a:ext>
            </a:extLst>
          </p:cNvPr>
          <p:cNvSpPr txBox="1">
            <a:spLocks/>
          </p:cNvSpPr>
          <p:nvPr/>
        </p:nvSpPr>
        <p:spPr>
          <a:xfrm>
            <a:off x="11819956" y="6437604"/>
            <a:ext cx="372044" cy="316800"/>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defRPr/>
            </a:pPr>
            <a:fld id="{BCDE6B0A-5825-4D48-8CD3-1BEAC8DEDC86}" type="slidenum">
              <a:rPr lang="zh-CN" altLang="en-US" sz="1200" smtClean="0">
                <a:solidFill>
                  <a:prstClr val="black">
                    <a:tint val="75000"/>
                  </a:prstClr>
                </a:solidFill>
                <a:latin typeface="等线"/>
                <a:ea typeface="等线" panose="02010600030101010101" pitchFamily="2" charset="-122"/>
              </a:rPr>
              <a:pPr algn="r">
                <a:defRPr/>
              </a:pPr>
              <a:t>8</a:t>
            </a:fld>
            <a:endParaRPr lang="zh-CN" altLang="en-US" sz="1200" dirty="0">
              <a:solidFill>
                <a:prstClr val="black">
                  <a:tint val="75000"/>
                </a:prstClr>
              </a:solidFill>
              <a:latin typeface="等线"/>
              <a:ea typeface="等线" panose="02010600030101010101" pitchFamily="2" charset="-122"/>
            </a:endParaRPr>
          </a:p>
        </p:txBody>
      </p:sp>
      <p:sp>
        <p:nvSpPr>
          <p:cNvPr id="8" name="矩形: 圆角 40">
            <a:extLst>
              <a:ext uri="{FF2B5EF4-FFF2-40B4-BE49-F238E27FC236}">
                <a16:creationId xmlns="" xmlns:a16="http://schemas.microsoft.com/office/drawing/2014/main" id="{A913963E-FA26-4D3E-96CC-1579C91FE716}"/>
              </a:ext>
            </a:extLst>
          </p:cNvPr>
          <p:cNvSpPr/>
          <p:nvPr/>
        </p:nvSpPr>
        <p:spPr>
          <a:xfrm>
            <a:off x="6640846" y="945953"/>
            <a:ext cx="1360456" cy="5786902"/>
          </a:xfrm>
          <a:prstGeom prst="roundRect">
            <a:avLst>
              <a:gd name="adj" fmla="val 4821"/>
            </a:avLst>
          </a:prstGeom>
          <a:solidFill>
            <a:schemeClr val="accent6">
              <a:lumMod val="40000"/>
              <a:lumOff val="60000"/>
            </a:schemeClr>
          </a:solidFill>
          <a:ln>
            <a:noFill/>
          </a:ln>
          <a:effectLst>
            <a:outerShdw blurRad="50800" dist="38100" dir="8100000" algn="tr" rotWithShape="0">
              <a:prstClr val="black">
                <a:alpha val="40000"/>
              </a:prstClr>
            </a:outerShdw>
          </a:effectLst>
          <a:scene3d>
            <a:camera prst="orthographicFront">
              <a:rot lat="0" lon="0" rev="10800000"/>
            </a:camera>
            <a:lightRig rig="threePt" dir="t"/>
          </a:scene3d>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defTabSz="914364">
              <a:defRPr/>
            </a:pPr>
            <a:endParaRPr lang="zh-CN" altLang="en-US">
              <a:solidFill>
                <a:prstClr val="white"/>
              </a:solidFill>
              <a:latin typeface="Calibri"/>
              <a:ea typeface="宋体" panose="02010600030101010101" pitchFamily="2" charset="-122"/>
            </a:endParaRPr>
          </a:p>
        </p:txBody>
      </p:sp>
      <p:sp>
        <p:nvSpPr>
          <p:cNvPr id="9" name="矩形: 圆角 41">
            <a:extLst>
              <a:ext uri="{FF2B5EF4-FFF2-40B4-BE49-F238E27FC236}">
                <a16:creationId xmlns="" xmlns:a16="http://schemas.microsoft.com/office/drawing/2014/main" id="{7E18DE73-A7F3-4620-9B45-7B4477602EA7}"/>
              </a:ext>
            </a:extLst>
          </p:cNvPr>
          <p:cNvSpPr/>
          <p:nvPr/>
        </p:nvSpPr>
        <p:spPr>
          <a:xfrm>
            <a:off x="4038352" y="945953"/>
            <a:ext cx="2533656" cy="5774092"/>
          </a:xfrm>
          <a:prstGeom prst="roundRect">
            <a:avLst>
              <a:gd name="adj" fmla="val 4821"/>
            </a:avLst>
          </a:prstGeom>
          <a:solidFill>
            <a:schemeClr val="accent2">
              <a:lumMod val="20000"/>
              <a:lumOff val="80000"/>
            </a:schemeClr>
          </a:solidFill>
          <a:ln>
            <a:noFill/>
          </a:ln>
          <a:effectLst>
            <a:outerShdw blurRad="50800" dist="38100" dir="8100000" algn="tr" rotWithShape="0">
              <a:prstClr val="black">
                <a:alpha val="40000"/>
              </a:prstClr>
            </a:outerShdw>
          </a:effectLst>
          <a:scene3d>
            <a:camera prst="orthographicFront">
              <a:rot lat="0" lon="0" rev="10800000"/>
            </a:camera>
            <a:lightRig rig="threePt" dir="t"/>
          </a:scene3d>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defTabSz="914364">
              <a:defRPr/>
            </a:pPr>
            <a:endParaRPr lang="zh-CN" altLang="en-US">
              <a:solidFill>
                <a:prstClr val="white"/>
              </a:solidFill>
              <a:latin typeface="Calibri"/>
              <a:ea typeface="宋体" panose="02010600030101010101" pitchFamily="2" charset="-122"/>
            </a:endParaRPr>
          </a:p>
        </p:txBody>
      </p:sp>
      <p:sp>
        <p:nvSpPr>
          <p:cNvPr id="12" name="矩形: 圆角 44">
            <a:extLst>
              <a:ext uri="{FF2B5EF4-FFF2-40B4-BE49-F238E27FC236}">
                <a16:creationId xmlns="" xmlns:a16="http://schemas.microsoft.com/office/drawing/2014/main" id="{51DE2EF2-BE51-4D10-B3FF-BA7DCF6756D6}"/>
              </a:ext>
            </a:extLst>
          </p:cNvPr>
          <p:cNvSpPr/>
          <p:nvPr/>
        </p:nvSpPr>
        <p:spPr>
          <a:xfrm>
            <a:off x="828976" y="945953"/>
            <a:ext cx="3156984" cy="5786902"/>
          </a:xfrm>
          <a:prstGeom prst="roundRect">
            <a:avLst>
              <a:gd name="adj" fmla="val 4821"/>
            </a:avLst>
          </a:prstGeom>
          <a:solidFill>
            <a:schemeClr val="bg2"/>
          </a:solidFill>
          <a:ln>
            <a:noFill/>
          </a:ln>
          <a:effectLst>
            <a:outerShdw blurRad="50800" dist="38100" dir="8100000" algn="tr" rotWithShape="0">
              <a:prstClr val="black">
                <a:alpha val="40000"/>
              </a:prstClr>
            </a:outerShdw>
          </a:effectLst>
          <a:scene3d>
            <a:camera prst="orthographicFront">
              <a:rot lat="0" lon="0" rev="10800000"/>
            </a:camera>
            <a:lightRig rig="threePt" dir="t"/>
          </a:scene3d>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defTabSz="914364">
              <a:defRPr/>
            </a:pPr>
            <a:endParaRPr lang="zh-CN" altLang="en-US">
              <a:solidFill>
                <a:prstClr val="white"/>
              </a:solidFill>
              <a:latin typeface="Calibri"/>
              <a:ea typeface="宋体" panose="02010600030101010101" pitchFamily="2" charset="-122"/>
            </a:endParaRPr>
          </a:p>
        </p:txBody>
      </p:sp>
      <p:graphicFrame>
        <p:nvGraphicFramePr>
          <p:cNvPr id="16" name="图示 15"/>
          <p:cNvGraphicFramePr/>
          <p:nvPr/>
        </p:nvGraphicFramePr>
        <p:xfrm>
          <a:off x="828978" y="2544704"/>
          <a:ext cx="11099800" cy="169859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7" name="文本框 16"/>
          <p:cNvSpPr txBox="1"/>
          <p:nvPr/>
        </p:nvSpPr>
        <p:spPr>
          <a:xfrm>
            <a:off x="572327" y="4199108"/>
            <a:ext cx="1460662" cy="923330"/>
          </a:xfrm>
          <a:prstGeom prst="rect">
            <a:avLst/>
          </a:prstGeom>
          <a:noFill/>
          <a:ln w="28575">
            <a:noFill/>
          </a:ln>
        </p:spPr>
        <p:txBody>
          <a:bodyPr wrap="square" rtlCol="0">
            <a:spAutoFit/>
          </a:bodyPr>
          <a:lstStyle/>
          <a:p>
            <a:pPr algn="ctr" defTabSz="914364">
              <a:defRPr/>
            </a:pPr>
            <a:r>
              <a:rPr lang="en-US" altLang="zh-CN" b="1" dirty="0">
                <a:solidFill>
                  <a:prstClr val="black"/>
                </a:solidFill>
                <a:latin typeface="Calibri"/>
                <a:ea typeface="Adobe 黑体 Std R" panose="020B0400000000000000" pitchFamily="34" charset="-122"/>
              </a:rPr>
              <a:t>2024.01</a:t>
            </a:r>
          </a:p>
          <a:p>
            <a:pPr algn="ctr" defTabSz="914364">
              <a:defRPr/>
            </a:pPr>
            <a:r>
              <a:rPr lang="en-US" altLang="zh-CN" b="1" dirty="0">
                <a:solidFill>
                  <a:prstClr val="black"/>
                </a:solidFill>
                <a:latin typeface="Calibri"/>
                <a:ea typeface="Adobe 黑体 Std R" panose="020B0400000000000000" pitchFamily="34" charset="-122"/>
              </a:rPr>
              <a:t>Preliminary approval</a:t>
            </a:r>
          </a:p>
        </p:txBody>
      </p:sp>
      <p:sp>
        <p:nvSpPr>
          <p:cNvPr id="18" name="文本框 17"/>
          <p:cNvSpPr txBox="1"/>
          <p:nvPr/>
        </p:nvSpPr>
        <p:spPr>
          <a:xfrm>
            <a:off x="1956700" y="5623997"/>
            <a:ext cx="2188028" cy="646331"/>
          </a:xfrm>
          <a:prstGeom prst="rect">
            <a:avLst/>
          </a:prstGeom>
          <a:noFill/>
          <a:ln w="28575">
            <a:noFill/>
          </a:ln>
        </p:spPr>
        <p:txBody>
          <a:bodyPr wrap="square" rtlCol="0">
            <a:spAutoFit/>
          </a:bodyPr>
          <a:lstStyle/>
          <a:p>
            <a:pPr algn="ctr" defTabSz="914364">
              <a:defRPr/>
            </a:pPr>
            <a:r>
              <a:rPr lang="en-US" altLang="zh-CN" b="1" dirty="0">
                <a:solidFill>
                  <a:prstClr val="black"/>
                </a:solidFill>
                <a:latin typeface="Calibri"/>
              </a:rPr>
              <a:t>2025.08 Accelerator injection upgrade</a:t>
            </a:r>
          </a:p>
        </p:txBody>
      </p:sp>
      <p:sp>
        <p:nvSpPr>
          <p:cNvPr id="19" name="文本框 18"/>
          <p:cNvSpPr txBox="1"/>
          <p:nvPr/>
        </p:nvSpPr>
        <p:spPr>
          <a:xfrm>
            <a:off x="3308873" y="4163340"/>
            <a:ext cx="2569030" cy="1200329"/>
          </a:xfrm>
          <a:prstGeom prst="rect">
            <a:avLst/>
          </a:prstGeom>
          <a:noFill/>
          <a:ln w="28575">
            <a:noFill/>
          </a:ln>
        </p:spPr>
        <p:txBody>
          <a:bodyPr wrap="square" rtlCol="0">
            <a:spAutoFit/>
          </a:bodyPr>
          <a:lstStyle/>
          <a:p>
            <a:pPr algn="ctr" defTabSz="914364">
              <a:defRPr/>
            </a:pPr>
            <a:r>
              <a:rPr lang="en-US" altLang="zh-CN" b="1" dirty="0">
                <a:solidFill>
                  <a:prstClr val="black"/>
                </a:solidFill>
                <a:latin typeface="Calibri"/>
              </a:rPr>
              <a:t>2026.10 200kW beam commissioning for the accelerator</a:t>
            </a:r>
          </a:p>
          <a:p>
            <a:pPr algn="ctr" defTabSz="914364">
              <a:defRPr/>
            </a:pPr>
            <a:r>
              <a:rPr lang="en-US" altLang="zh-CN" b="1" dirty="0">
                <a:solidFill>
                  <a:prstClr val="black"/>
                </a:solidFill>
                <a:latin typeface="Calibri"/>
              </a:rPr>
              <a:t>160kW→185 → 200kW</a:t>
            </a:r>
          </a:p>
        </p:txBody>
      </p:sp>
      <p:sp>
        <p:nvSpPr>
          <p:cNvPr id="20" name="文本框 19"/>
          <p:cNvSpPr txBox="1"/>
          <p:nvPr/>
        </p:nvSpPr>
        <p:spPr>
          <a:xfrm>
            <a:off x="7985516" y="5557478"/>
            <a:ext cx="2569030" cy="646331"/>
          </a:xfrm>
          <a:prstGeom prst="rect">
            <a:avLst/>
          </a:prstGeom>
          <a:noFill/>
          <a:ln w="28575">
            <a:noFill/>
          </a:ln>
        </p:spPr>
        <p:txBody>
          <a:bodyPr wrap="square" rtlCol="0">
            <a:spAutoFit/>
          </a:bodyPr>
          <a:lstStyle/>
          <a:p>
            <a:pPr algn="ctr" defTabSz="914364">
              <a:defRPr/>
            </a:pPr>
            <a:r>
              <a:rPr lang="en-US" altLang="zh-CN" b="1" dirty="0">
                <a:solidFill>
                  <a:prstClr val="black"/>
                </a:solidFill>
                <a:latin typeface="Calibri"/>
              </a:rPr>
              <a:t>2029.01</a:t>
            </a:r>
          </a:p>
          <a:p>
            <a:pPr algn="ctr" defTabSz="914364">
              <a:defRPr/>
            </a:pPr>
            <a:r>
              <a:rPr lang="en-US" altLang="zh-CN" b="1" dirty="0">
                <a:solidFill>
                  <a:prstClr val="black"/>
                </a:solidFill>
                <a:latin typeface="Calibri"/>
              </a:rPr>
              <a:t>300MeV commissioning</a:t>
            </a:r>
          </a:p>
        </p:txBody>
      </p:sp>
      <p:sp>
        <p:nvSpPr>
          <p:cNvPr id="21" name="文本框 20"/>
          <p:cNvSpPr txBox="1"/>
          <p:nvPr/>
        </p:nvSpPr>
        <p:spPr>
          <a:xfrm>
            <a:off x="9006907" y="4287971"/>
            <a:ext cx="2188030" cy="923330"/>
          </a:xfrm>
          <a:prstGeom prst="rect">
            <a:avLst/>
          </a:prstGeom>
          <a:noFill/>
          <a:ln w="28575">
            <a:noFill/>
          </a:ln>
        </p:spPr>
        <p:txBody>
          <a:bodyPr wrap="square" rtlCol="0">
            <a:spAutoFit/>
          </a:bodyPr>
          <a:lstStyle/>
          <a:p>
            <a:pPr algn="ctr" defTabSz="914364">
              <a:defRPr/>
            </a:pPr>
            <a:r>
              <a:rPr lang="en-US" altLang="zh-CN" b="1" dirty="0">
                <a:solidFill>
                  <a:prstClr val="black"/>
                </a:solidFill>
                <a:latin typeface="Calibri"/>
              </a:rPr>
              <a:t>2029.07 </a:t>
            </a:r>
          </a:p>
          <a:p>
            <a:pPr algn="ctr" defTabSz="914364">
              <a:defRPr/>
            </a:pPr>
            <a:r>
              <a:rPr lang="en-US" altLang="zh-CN" b="1" dirty="0">
                <a:solidFill>
                  <a:prstClr val="black"/>
                </a:solidFill>
                <a:latin typeface="Calibri"/>
              </a:rPr>
              <a:t>Beam power up to 300kW</a:t>
            </a:r>
          </a:p>
        </p:txBody>
      </p:sp>
      <p:sp>
        <p:nvSpPr>
          <p:cNvPr id="22" name="文本框 21"/>
          <p:cNvSpPr txBox="1"/>
          <p:nvPr/>
        </p:nvSpPr>
        <p:spPr>
          <a:xfrm>
            <a:off x="2297671" y="1616469"/>
            <a:ext cx="2886977" cy="923330"/>
          </a:xfrm>
          <a:prstGeom prst="rect">
            <a:avLst/>
          </a:prstGeom>
          <a:noFill/>
          <a:ln w="28575">
            <a:noFill/>
          </a:ln>
        </p:spPr>
        <p:txBody>
          <a:bodyPr wrap="square" rtlCol="0">
            <a:spAutoFit/>
          </a:bodyPr>
          <a:lstStyle/>
          <a:p>
            <a:pPr algn="ctr" defTabSz="914364">
              <a:defRPr/>
            </a:pPr>
            <a:r>
              <a:rPr lang="en-US" altLang="zh-CN" b="1" dirty="0">
                <a:solidFill>
                  <a:prstClr val="black"/>
                </a:solidFill>
                <a:latin typeface="Calibri"/>
              </a:rPr>
              <a:t>2026.07 Completion of the Experimental Support Equipment Building</a:t>
            </a:r>
            <a:endParaRPr lang="zh-CN" altLang="en-US" b="1" dirty="0">
              <a:solidFill>
                <a:prstClr val="black"/>
              </a:solidFill>
              <a:latin typeface="Calibri"/>
            </a:endParaRPr>
          </a:p>
        </p:txBody>
      </p:sp>
      <p:sp>
        <p:nvSpPr>
          <p:cNvPr id="23" name="文本框 22"/>
          <p:cNvSpPr txBox="1"/>
          <p:nvPr/>
        </p:nvSpPr>
        <p:spPr>
          <a:xfrm>
            <a:off x="5100624" y="1717675"/>
            <a:ext cx="4886960" cy="923330"/>
          </a:xfrm>
          <a:prstGeom prst="rect">
            <a:avLst/>
          </a:prstGeom>
          <a:noFill/>
          <a:ln w="28575">
            <a:noFill/>
          </a:ln>
        </p:spPr>
        <p:txBody>
          <a:bodyPr wrap="square" rtlCol="0">
            <a:spAutoFit/>
          </a:bodyPr>
          <a:lstStyle/>
          <a:p>
            <a:pPr algn="ctr" defTabSz="914364">
              <a:defRPr/>
            </a:pPr>
            <a:r>
              <a:rPr lang="en-US" altLang="zh-CN" b="1" dirty="0">
                <a:solidFill>
                  <a:prstClr val="black"/>
                </a:solidFill>
                <a:latin typeface="Calibri"/>
              </a:rPr>
              <a:t>2026.10 Completion of the SC linac Building, the Cryogenic Hall and the High Energy Proton Experiment Hall</a:t>
            </a:r>
            <a:endParaRPr lang="zh-CN" altLang="en-US" b="1" dirty="0">
              <a:solidFill>
                <a:prstClr val="black"/>
              </a:solidFill>
              <a:latin typeface="Calibri"/>
            </a:endParaRPr>
          </a:p>
        </p:txBody>
      </p:sp>
      <p:sp>
        <p:nvSpPr>
          <p:cNvPr id="24" name="星形: 四角 14"/>
          <p:cNvSpPr/>
          <p:nvPr/>
        </p:nvSpPr>
        <p:spPr>
          <a:xfrm>
            <a:off x="9984147" y="2625348"/>
            <a:ext cx="424543" cy="315686"/>
          </a:xfrm>
          <a:prstGeom prst="star4">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914364">
              <a:defRPr/>
            </a:pPr>
            <a:endParaRPr lang="zh-CN" altLang="en-US">
              <a:solidFill>
                <a:prstClr val="white"/>
              </a:solidFill>
              <a:latin typeface="Calibri"/>
              <a:ea typeface="宋体" panose="02010600030101010101" pitchFamily="2" charset="-122"/>
            </a:endParaRPr>
          </a:p>
        </p:txBody>
      </p:sp>
      <p:sp>
        <p:nvSpPr>
          <p:cNvPr id="25" name="文本框 24"/>
          <p:cNvSpPr txBox="1"/>
          <p:nvPr/>
        </p:nvSpPr>
        <p:spPr>
          <a:xfrm>
            <a:off x="10120846" y="1691564"/>
            <a:ext cx="1827061" cy="1015663"/>
          </a:xfrm>
          <a:prstGeom prst="rect">
            <a:avLst/>
          </a:prstGeom>
          <a:noFill/>
        </p:spPr>
        <p:txBody>
          <a:bodyPr wrap="square" rtlCol="0">
            <a:spAutoFit/>
          </a:bodyPr>
          <a:lstStyle/>
          <a:p>
            <a:pPr defTabSz="914364">
              <a:defRPr/>
            </a:pPr>
            <a:r>
              <a:rPr lang="en-US" altLang="zh-CN" sz="2000" b="1" dirty="0">
                <a:solidFill>
                  <a:prstClr val="black"/>
                </a:solidFill>
                <a:latin typeface="Adobe 黑体 Std R" panose="020B0400000000000000" pitchFamily="34" charset="-122"/>
                <a:ea typeface="Adobe 黑体 Std R" panose="020B0400000000000000" pitchFamily="34" charset="-122"/>
              </a:rPr>
              <a:t>2029.10</a:t>
            </a:r>
          </a:p>
          <a:p>
            <a:pPr defTabSz="914364">
              <a:defRPr/>
            </a:pPr>
            <a:r>
              <a:rPr lang="en-US" altLang="zh-CN" sz="2000" b="1" dirty="0">
                <a:solidFill>
                  <a:prstClr val="black"/>
                </a:solidFill>
                <a:latin typeface="Adobe 黑体 Std R" panose="020B0400000000000000" pitchFamily="34" charset="-122"/>
                <a:ea typeface="Adobe 黑体 Std R" panose="020B0400000000000000" pitchFamily="34" charset="-122"/>
              </a:rPr>
              <a:t>Project completion</a:t>
            </a:r>
          </a:p>
        </p:txBody>
      </p:sp>
      <p:sp>
        <p:nvSpPr>
          <p:cNvPr id="26" name="文本框 25"/>
          <p:cNvSpPr txBox="1"/>
          <p:nvPr/>
        </p:nvSpPr>
        <p:spPr>
          <a:xfrm>
            <a:off x="5870722" y="4262528"/>
            <a:ext cx="2990862" cy="923330"/>
          </a:xfrm>
          <a:prstGeom prst="rect">
            <a:avLst/>
          </a:prstGeom>
          <a:noFill/>
          <a:ln w="28575">
            <a:noFill/>
          </a:ln>
        </p:spPr>
        <p:txBody>
          <a:bodyPr wrap="square" rtlCol="0">
            <a:spAutoFit/>
          </a:bodyPr>
          <a:lstStyle/>
          <a:p>
            <a:pPr algn="ctr" defTabSz="914364">
              <a:defRPr/>
            </a:pPr>
            <a:r>
              <a:rPr lang="en-US" altLang="zh-CN" b="1" dirty="0">
                <a:solidFill>
                  <a:prstClr val="black"/>
                </a:solidFill>
                <a:latin typeface="Calibri"/>
              </a:rPr>
              <a:t>2027.07-2028.04 Machine shut-down for new cryomodues installation</a:t>
            </a:r>
          </a:p>
        </p:txBody>
      </p:sp>
      <p:sp>
        <p:nvSpPr>
          <p:cNvPr id="27" name="矩形 26"/>
          <p:cNvSpPr/>
          <p:nvPr/>
        </p:nvSpPr>
        <p:spPr>
          <a:xfrm>
            <a:off x="828980" y="3008937"/>
            <a:ext cx="1562836" cy="806116"/>
          </a:xfrm>
          <a:prstGeom prst="rect">
            <a:avLst/>
          </a:prstGeom>
          <a:solidFill>
            <a:srgbClr val="00B050"/>
          </a:solidFill>
          <a:ln w="28575">
            <a:solidFill>
              <a:srgbClr val="071F6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914364">
              <a:defRPr/>
            </a:pPr>
            <a:r>
              <a:rPr lang="en-US" altLang="zh-CN" sz="2400" b="1" dirty="0">
                <a:solidFill>
                  <a:prstClr val="white"/>
                </a:solidFill>
                <a:latin typeface="Calibri"/>
                <a:ea typeface="宋体" panose="02010600030101010101" pitchFamily="2" charset="-122"/>
              </a:rPr>
              <a:t>2024</a:t>
            </a:r>
            <a:endParaRPr lang="zh-CN" altLang="en-US" sz="2400" b="1" dirty="0">
              <a:solidFill>
                <a:prstClr val="white"/>
              </a:solidFill>
              <a:latin typeface="Calibri"/>
              <a:ea typeface="宋体" panose="02010600030101010101" pitchFamily="2" charset="-122"/>
            </a:endParaRPr>
          </a:p>
        </p:txBody>
      </p:sp>
      <p:sp>
        <p:nvSpPr>
          <p:cNvPr id="28" name="矩形 27"/>
          <p:cNvSpPr/>
          <p:nvPr/>
        </p:nvSpPr>
        <p:spPr>
          <a:xfrm>
            <a:off x="2394170" y="3008937"/>
            <a:ext cx="1609271" cy="798752"/>
          </a:xfrm>
          <a:prstGeom prst="rect">
            <a:avLst/>
          </a:prstGeom>
          <a:solidFill>
            <a:srgbClr val="00B050"/>
          </a:solidFill>
          <a:ln w="28575">
            <a:solidFill>
              <a:srgbClr val="071F6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914364">
              <a:defRPr/>
            </a:pPr>
            <a:r>
              <a:rPr lang="en-US" altLang="zh-CN" sz="2400" b="1" dirty="0">
                <a:solidFill>
                  <a:prstClr val="white"/>
                </a:solidFill>
                <a:latin typeface="Calibri"/>
                <a:ea typeface="宋体" panose="02010600030101010101" pitchFamily="2" charset="-122"/>
              </a:rPr>
              <a:t>2025</a:t>
            </a:r>
            <a:endParaRPr lang="zh-CN" altLang="en-US" sz="2400" b="1" dirty="0">
              <a:solidFill>
                <a:prstClr val="white"/>
              </a:solidFill>
              <a:latin typeface="Calibri"/>
              <a:ea typeface="宋体" panose="02010600030101010101" pitchFamily="2" charset="-122"/>
            </a:endParaRPr>
          </a:p>
        </p:txBody>
      </p:sp>
      <p:sp>
        <p:nvSpPr>
          <p:cNvPr id="29" name="矩形 28"/>
          <p:cNvSpPr/>
          <p:nvPr/>
        </p:nvSpPr>
        <p:spPr>
          <a:xfrm>
            <a:off x="3999913" y="3007439"/>
            <a:ext cx="1609271" cy="806116"/>
          </a:xfrm>
          <a:prstGeom prst="rect">
            <a:avLst/>
          </a:prstGeom>
          <a:solidFill>
            <a:schemeClr val="tx2"/>
          </a:solidFill>
          <a:ln w="28575">
            <a:solidFill>
              <a:srgbClr val="071F6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914364">
              <a:defRPr/>
            </a:pPr>
            <a:r>
              <a:rPr lang="en-US" altLang="zh-CN" sz="2400" b="1" dirty="0">
                <a:solidFill>
                  <a:prstClr val="white"/>
                </a:solidFill>
                <a:latin typeface="Calibri"/>
                <a:ea typeface="宋体" panose="02010600030101010101" pitchFamily="2" charset="-122"/>
              </a:rPr>
              <a:t>2026</a:t>
            </a:r>
            <a:endParaRPr lang="zh-CN" altLang="en-US" sz="2400" b="1" dirty="0">
              <a:solidFill>
                <a:prstClr val="white"/>
              </a:solidFill>
              <a:latin typeface="Calibri"/>
              <a:ea typeface="宋体" panose="02010600030101010101" pitchFamily="2" charset="-122"/>
            </a:endParaRPr>
          </a:p>
        </p:txBody>
      </p:sp>
      <p:sp>
        <p:nvSpPr>
          <p:cNvPr id="30" name="矩形 29"/>
          <p:cNvSpPr/>
          <p:nvPr/>
        </p:nvSpPr>
        <p:spPr>
          <a:xfrm>
            <a:off x="5605655" y="3009192"/>
            <a:ext cx="1609271" cy="798497"/>
          </a:xfrm>
          <a:prstGeom prst="rect">
            <a:avLst/>
          </a:prstGeom>
          <a:solidFill>
            <a:schemeClr val="tx2"/>
          </a:solidFill>
          <a:ln w="28575">
            <a:solidFill>
              <a:srgbClr val="071F6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914364">
              <a:defRPr/>
            </a:pPr>
            <a:r>
              <a:rPr lang="en-US" altLang="zh-CN" sz="2400" b="1" dirty="0">
                <a:solidFill>
                  <a:prstClr val="white"/>
                </a:solidFill>
                <a:latin typeface="Calibri"/>
                <a:ea typeface="宋体" panose="02010600030101010101" pitchFamily="2" charset="-122"/>
              </a:rPr>
              <a:t>2027</a:t>
            </a:r>
            <a:endParaRPr lang="zh-CN" altLang="en-US" sz="2400" b="1" dirty="0">
              <a:solidFill>
                <a:prstClr val="white"/>
              </a:solidFill>
              <a:latin typeface="Calibri"/>
              <a:ea typeface="宋体" panose="02010600030101010101" pitchFamily="2" charset="-122"/>
            </a:endParaRPr>
          </a:p>
        </p:txBody>
      </p:sp>
      <p:sp>
        <p:nvSpPr>
          <p:cNvPr id="31" name="矩形 30"/>
          <p:cNvSpPr/>
          <p:nvPr/>
        </p:nvSpPr>
        <p:spPr>
          <a:xfrm>
            <a:off x="7211398" y="3008937"/>
            <a:ext cx="1625838" cy="798752"/>
          </a:xfrm>
          <a:prstGeom prst="rect">
            <a:avLst/>
          </a:prstGeom>
          <a:solidFill>
            <a:schemeClr val="tx2"/>
          </a:solidFill>
          <a:ln w="28575">
            <a:solidFill>
              <a:srgbClr val="071F6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914364">
              <a:defRPr/>
            </a:pPr>
            <a:r>
              <a:rPr lang="en-US" altLang="zh-CN" sz="2400" b="1" dirty="0">
                <a:solidFill>
                  <a:prstClr val="white"/>
                </a:solidFill>
                <a:latin typeface="Calibri"/>
                <a:ea typeface="宋体" panose="02010600030101010101" pitchFamily="2" charset="-122"/>
              </a:rPr>
              <a:t>2028</a:t>
            </a:r>
            <a:endParaRPr lang="zh-CN" altLang="en-US" sz="2400" b="1" dirty="0">
              <a:solidFill>
                <a:prstClr val="white"/>
              </a:solidFill>
              <a:latin typeface="Calibri"/>
              <a:ea typeface="宋体" panose="02010600030101010101" pitchFamily="2" charset="-122"/>
            </a:endParaRPr>
          </a:p>
        </p:txBody>
      </p:sp>
      <p:sp>
        <p:nvSpPr>
          <p:cNvPr id="32" name="矩形 31"/>
          <p:cNvSpPr/>
          <p:nvPr/>
        </p:nvSpPr>
        <p:spPr>
          <a:xfrm>
            <a:off x="8825882" y="3007439"/>
            <a:ext cx="1609271" cy="805446"/>
          </a:xfrm>
          <a:prstGeom prst="rect">
            <a:avLst/>
          </a:prstGeom>
          <a:solidFill>
            <a:schemeClr val="tx2"/>
          </a:solidFill>
          <a:ln w="28575">
            <a:solidFill>
              <a:srgbClr val="071F6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914364">
              <a:defRPr/>
            </a:pPr>
            <a:r>
              <a:rPr lang="en-US" altLang="zh-CN" sz="2400" b="1" dirty="0">
                <a:solidFill>
                  <a:prstClr val="white"/>
                </a:solidFill>
                <a:latin typeface="Calibri"/>
                <a:ea typeface="宋体" panose="02010600030101010101" pitchFamily="2" charset="-122"/>
              </a:rPr>
              <a:t>2029</a:t>
            </a:r>
            <a:endParaRPr lang="zh-CN" altLang="en-US" sz="2400" b="1" dirty="0">
              <a:solidFill>
                <a:prstClr val="white"/>
              </a:solidFill>
              <a:latin typeface="Calibri"/>
              <a:ea typeface="宋体" panose="02010600030101010101" pitchFamily="2" charset="-122"/>
            </a:endParaRPr>
          </a:p>
        </p:txBody>
      </p:sp>
      <p:sp>
        <p:nvSpPr>
          <p:cNvPr id="33" name="文本框 32"/>
          <p:cNvSpPr txBox="1"/>
          <p:nvPr/>
        </p:nvSpPr>
        <p:spPr>
          <a:xfrm>
            <a:off x="465123" y="1718945"/>
            <a:ext cx="1770380" cy="923330"/>
          </a:xfrm>
          <a:prstGeom prst="rect">
            <a:avLst/>
          </a:prstGeom>
          <a:noFill/>
        </p:spPr>
        <p:txBody>
          <a:bodyPr wrap="square" rtlCol="0">
            <a:spAutoFit/>
          </a:bodyPr>
          <a:lstStyle/>
          <a:p>
            <a:pPr algn="ctr" defTabSz="914364">
              <a:defRPr/>
            </a:pPr>
            <a:r>
              <a:rPr lang="en-US" altLang="zh-CN" b="1" dirty="0">
                <a:solidFill>
                  <a:prstClr val="black"/>
                </a:solidFill>
                <a:latin typeface="Calibri"/>
                <a:ea typeface="Adobe 黑体 Std R" panose="020B0400000000000000" pitchFamily="34" charset="-122"/>
              </a:rPr>
              <a:t>2024.08</a:t>
            </a:r>
          </a:p>
          <a:p>
            <a:pPr algn="ctr" defTabSz="914364">
              <a:defRPr/>
            </a:pPr>
            <a:r>
              <a:rPr lang="en-US" altLang="zh-CN" b="1" dirty="0">
                <a:solidFill>
                  <a:prstClr val="black"/>
                </a:solidFill>
                <a:latin typeface="Calibri"/>
                <a:ea typeface="Adobe 黑体 Std R" panose="020B0400000000000000" pitchFamily="34" charset="-122"/>
              </a:rPr>
              <a:t>Infrastructure start-up</a:t>
            </a:r>
          </a:p>
        </p:txBody>
      </p:sp>
      <p:cxnSp>
        <p:nvCxnSpPr>
          <p:cNvPr id="34" name="直接连接符 33"/>
          <p:cNvCxnSpPr/>
          <p:nvPr/>
        </p:nvCxnSpPr>
        <p:spPr>
          <a:xfrm>
            <a:off x="2024580" y="1656828"/>
            <a:ext cx="0" cy="1348464"/>
          </a:xfrm>
          <a:prstGeom prst="line">
            <a:avLst/>
          </a:prstGeom>
          <a:ln w="28575">
            <a:solidFill>
              <a:srgbClr val="00B0F0"/>
            </a:solidFill>
          </a:ln>
        </p:spPr>
        <p:style>
          <a:lnRef idx="1">
            <a:schemeClr val="accent1"/>
          </a:lnRef>
          <a:fillRef idx="0">
            <a:schemeClr val="accent1"/>
          </a:fillRef>
          <a:effectRef idx="0">
            <a:schemeClr val="accent1"/>
          </a:effectRef>
          <a:fontRef idx="minor">
            <a:schemeClr val="tx1"/>
          </a:fontRef>
        </p:style>
      </p:cxnSp>
      <p:sp>
        <p:nvSpPr>
          <p:cNvPr id="35" name="矩形 34"/>
          <p:cNvSpPr/>
          <p:nvPr/>
        </p:nvSpPr>
        <p:spPr>
          <a:xfrm>
            <a:off x="2373998" y="1639619"/>
            <a:ext cx="2707498" cy="1079566"/>
          </a:xfrm>
          <a:prstGeom prst="rect">
            <a:avLst/>
          </a:prstGeom>
          <a:noFill/>
          <a:ln w="28575">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914364">
              <a:defRPr/>
            </a:pPr>
            <a:endParaRPr lang="zh-CN" altLang="en-US" dirty="0">
              <a:solidFill>
                <a:prstClr val="black"/>
              </a:solidFill>
              <a:latin typeface="Calibri"/>
              <a:ea typeface="宋体" panose="02010600030101010101" pitchFamily="2" charset="-122"/>
            </a:endParaRPr>
          </a:p>
        </p:txBody>
      </p:sp>
      <p:cxnSp>
        <p:nvCxnSpPr>
          <p:cNvPr id="36" name="直接连接符 35"/>
          <p:cNvCxnSpPr/>
          <p:nvPr/>
        </p:nvCxnSpPr>
        <p:spPr>
          <a:xfrm>
            <a:off x="5420935" y="2729117"/>
            <a:ext cx="0" cy="258967"/>
          </a:xfrm>
          <a:prstGeom prst="line">
            <a:avLst/>
          </a:prstGeom>
          <a:ln w="28575">
            <a:solidFill>
              <a:srgbClr val="00B0F0"/>
            </a:solidFill>
          </a:ln>
        </p:spPr>
        <p:style>
          <a:lnRef idx="1">
            <a:schemeClr val="accent1"/>
          </a:lnRef>
          <a:fillRef idx="0">
            <a:schemeClr val="accent1"/>
          </a:fillRef>
          <a:effectRef idx="0">
            <a:schemeClr val="accent1"/>
          </a:effectRef>
          <a:fontRef idx="minor">
            <a:schemeClr val="tx1"/>
          </a:fontRef>
        </p:style>
      </p:cxnSp>
      <p:sp>
        <p:nvSpPr>
          <p:cNvPr id="37" name="矩形 36"/>
          <p:cNvSpPr/>
          <p:nvPr/>
        </p:nvSpPr>
        <p:spPr>
          <a:xfrm>
            <a:off x="5219562" y="1627661"/>
            <a:ext cx="4757600" cy="1079566"/>
          </a:xfrm>
          <a:prstGeom prst="rect">
            <a:avLst/>
          </a:prstGeom>
          <a:noFill/>
          <a:ln w="28575">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914364">
              <a:defRPr/>
            </a:pPr>
            <a:endParaRPr lang="zh-CN" altLang="en-US" dirty="0">
              <a:solidFill>
                <a:prstClr val="black"/>
              </a:solidFill>
              <a:latin typeface="Calibri"/>
              <a:ea typeface="宋体" panose="02010600030101010101" pitchFamily="2" charset="-122"/>
            </a:endParaRPr>
          </a:p>
        </p:txBody>
      </p:sp>
      <p:cxnSp>
        <p:nvCxnSpPr>
          <p:cNvPr id="38" name="直接连接符 37"/>
          <p:cNvCxnSpPr/>
          <p:nvPr/>
        </p:nvCxnSpPr>
        <p:spPr>
          <a:xfrm>
            <a:off x="4713364" y="2718330"/>
            <a:ext cx="0" cy="258967"/>
          </a:xfrm>
          <a:prstGeom prst="line">
            <a:avLst/>
          </a:prstGeom>
          <a:ln w="28575">
            <a:solidFill>
              <a:srgbClr val="00B0F0"/>
            </a:solidFill>
          </a:ln>
        </p:spPr>
        <p:style>
          <a:lnRef idx="1">
            <a:schemeClr val="accent1"/>
          </a:lnRef>
          <a:fillRef idx="0">
            <a:schemeClr val="accent1"/>
          </a:fillRef>
          <a:effectRef idx="0">
            <a:schemeClr val="accent1"/>
          </a:effectRef>
          <a:fontRef idx="minor">
            <a:schemeClr val="tx1"/>
          </a:fontRef>
        </p:style>
      </p:cxnSp>
      <p:sp>
        <p:nvSpPr>
          <p:cNvPr id="39" name="矩形 38"/>
          <p:cNvSpPr/>
          <p:nvPr/>
        </p:nvSpPr>
        <p:spPr>
          <a:xfrm>
            <a:off x="624378" y="4147041"/>
            <a:ext cx="1320292" cy="1057886"/>
          </a:xfrm>
          <a:prstGeom prst="rect">
            <a:avLst/>
          </a:prstGeom>
          <a:noFill/>
          <a:ln w="28575">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914364">
              <a:defRPr/>
            </a:pPr>
            <a:endParaRPr lang="zh-CN" altLang="en-US" dirty="0">
              <a:solidFill>
                <a:prstClr val="black"/>
              </a:solidFill>
              <a:latin typeface="Calibri"/>
              <a:ea typeface="宋体" panose="02010600030101010101" pitchFamily="2" charset="-122"/>
            </a:endParaRPr>
          </a:p>
        </p:txBody>
      </p:sp>
      <p:cxnSp>
        <p:nvCxnSpPr>
          <p:cNvPr id="40" name="直接连接符 39"/>
          <p:cNvCxnSpPr>
            <a:cxnSpLocks/>
          </p:cNvCxnSpPr>
          <p:nvPr/>
        </p:nvCxnSpPr>
        <p:spPr>
          <a:xfrm>
            <a:off x="1218286" y="3830830"/>
            <a:ext cx="0" cy="316212"/>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
        <p:nvSpPr>
          <p:cNvPr id="41" name="矩形 40"/>
          <p:cNvSpPr/>
          <p:nvPr/>
        </p:nvSpPr>
        <p:spPr>
          <a:xfrm>
            <a:off x="1901812" y="5515584"/>
            <a:ext cx="2107304" cy="922020"/>
          </a:xfrm>
          <a:prstGeom prst="rect">
            <a:avLst/>
          </a:prstGeom>
          <a:noFill/>
          <a:ln w="28575">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914364">
              <a:defRPr/>
            </a:pPr>
            <a:endParaRPr lang="zh-CN" altLang="en-US" dirty="0">
              <a:solidFill>
                <a:prstClr val="black"/>
              </a:solidFill>
              <a:latin typeface="Calibri"/>
              <a:ea typeface="宋体" panose="02010600030101010101" pitchFamily="2" charset="-122"/>
            </a:endParaRPr>
          </a:p>
        </p:txBody>
      </p:sp>
      <p:sp>
        <p:nvSpPr>
          <p:cNvPr id="42" name="矩形 41"/>
          <p:cNvSpPr/>
          <p:nvPr/>
        </p:nvSpPr>
        <p:spPr>
          <a:xfrm>
            <a:off x="3461431" y="4118960"/>
            <a:ext cx="2276120" cy="1200328"/>
          </a:xfrm>
          <a:prstGeom prst="rect">
            <a:avLst/>
          </a:prstGeom>
          <a:noFill/>
          <a:ln w="28575">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914364">
              <a:defRPr/>
            </a:pPr>
            <a:endParaRPr lang="zh-CN" altLang="en-US" dirty="0">
              <a:solidFill>
                <a:prstClr val="black"/>
              </a:solidFill>
              <a:latin typeface="Calibri"/>
              <a:ea typeface="宋体" panose="02010600030101010101" pitchFamily="2" charset="-122"/>
            </a:endParaRPr>
          </a:p>
        </p:txBody>
      </p:sp>
      <p:sp>
        <p:nvSpPr>
          <p:cNvPr id="43" name="矩形 42"/>
          <p:cNvSpPr/>
          <p:nvPr/>
        </p:nvSpPr>
        <p:spPr>
          <a:xfrm>
            <a:off x="5895071" y="4224207"/>
            <a:ext cx="2942164" cy="1031770"/>
          </a:xfrm>
          <a:prstGeom prst="rect">
            <a:avLst/>
          </a:prstGeom>
          <a:noFill/>
          <a:ln w="28575">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914364">
              <a:defRPr/>
            </a:pPr>
            <a:endParaRPr lang="zh-CN" altLang="en-US" dirty="0">
              <a:solidFill>
                <a:prstClr val="black"/>
              </a:solidFill>
              <a:latin typeface="Calibri"/>
              <a:ea typeface="宋体" panose="02010600030101010101" pitchFamily="2" charset="-122"/>
            </a:endParaRPr>
          </a:p>
        </p:txBody>
      </p:sp>
      <p:sp>
        <p:nvSpPr>
          <p:cNvPr id="44" name="矩形 43"/>
          <p:cNvSpPr/>
          <p:nvPr/>
        </p:nvSpPr>
        <p:spPr>
          <a:xfrm>
            <a:off x="8070137" y="5456877"/>
            <a:ext cx="2365014" cy="980728"/>
          </a:xfrm>
          <a:prstGeom prst="rect">
            <a:avLst/>
          </a:prstGeom>
          <a:noFill/>
          <a:ln w="28575">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914364">
              <a:defRPr/>
            </a:pPr>
            <a:endParaRPr lang="zh-CN" altLang="en-US" dirty="0">
              <a:solidFill>
                <a:prstClr val="black"/>
              </a:solidFill>
              <a:latin typeface="Calibri"/>
              <a:ea typeface="宋体" panose="02010600030101010101" pitchFamily="2" charset="-122"/>
            </a:endParaRPr>
          </a:p>
        </p:txBody>
      </p:sp>
      <p:sp>
        <p:nvSpPr>
          <p:cNvPr id="45" name="矩形 44"/>
          <p:cNvSpPr/>
          <p:nvPr/>
        </p:nvSpPr>
        <p:spPr>
          <a:xfrm>
            <a:off x="9075746" y="4229352"/>
            <a:ext cx="2050354" cy="1026624"/>
          </a:xfrm>
          <a:prstGeom prst="rect">
            <a:avLst/>
          </a:prstGeom>
          <a:noFill/>
          <a:ln w="28575">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914364">
              <a:defRPr/>
            </a:pPr>
            <a:endParaRPr lang="zh-CN" altLang="en-US" dirty="0">
              <a:solidFill>
                <a:prstClr val="black"/>
              </a:solidFill>
              <a:latin typeface="Calibri"/>
              <a:ea typeface="宋体" panose="02010600030101010101" pitchFamily="2" charset="-122"/>
            </a:endParaRPr>
          </a:p>
        </p:txBody>
      </p:sp>
      <p:cxnSp>
        <p:nvCxnSpPr>
          <p:cNvPr id="46" name="直接连接符 45"/>
          <p:cNvCxnSpPr>
            <a:cxnSpLocks/>
          </p:cNvCxnSpPr>
          <p:nvPr/>
        </p:nvCxnSpPr>
        <p:spPr>
          <a:xfrm>
            <a:off x="3409036" y="3830830"/>
            <a:ext cx="0" cy="1684756"/>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a:cxnSpLocks/>
          </p:cNvCxnSpPr>
          <p:nvPr/>
        </p:nvCxnSpPr>
        <p:spPr>
          <a:xfrm>
            <a:off x="5439290" y="3807689"/>
            <a:ext cx="0" cy="326747"/>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9640638" y="3839403"/>
            <a:ext cx="0" cy="403894"/>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8968172" y="3821941"/>
            <a:ext cx="0" cy="1626047"/>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
        <p:nvSpPr>
          <p:cNvPr id="50" name="矩形: 圆顶角 19">
            <a:extLst>
              <a:ext uri="{FF2B5EF4-FFF2-40B4-BE49-F238E27FC236}">
                <a16:creationId xmlns="" xmlns:a16="http://schemas.microsoft.com/office/drawing/2014/main" id="{04F48B8E-BF49-46E6-883E-2B1634B45325}"/>
              </a:ext>
            </a:extLst>
          </p:cNvPr>
          <p:cNvSpPr/>
          <p:nvPr/>
        </p:nvSpPr>
        <p:spPr>
          <a:xfrm>
            <a:off x="828976" y="945290"/>
            <a:ext cx="3156984" cy="315529"/>
          </a:xfrm>
          <a:prstGeom prst="round2SameRect">
            <a:avLst>
              <a:gd name="adj1" fmla="val 50000"/>
              <a:gd name="adj2" fmla="val 0"/>
            </a:avLst>
          </a:prstGeom>
          <a:solidFill>
            <a:schemeClr val="tx2">
              <a:lumMod val="20000"/>
              <a:lumOff val="80000"/>
            </a:schemeClr>
          </a:solidFill>
          <a:ln>
            <a:noFill/>
          </a:ln>
          <a:effectLst>
            <a:outerShdw blurRad="50800" dist="38100" dir="8100000" algn="tr" rotWithShape="0">
              <a:prstClr val="black">
                <a:alpha val="40000"/>
              </a:prstClr>
            </a:outerShdw>
          </a:effectLst>
          <a:scene3d>
            <a:camera prst="orthographicFront">
              <a:rot lat="0" lon="0" rev="0"/>
            </a:camera>
            <a:lightRig rig="threePt" dir="t"/>
          </a:scene3d>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defTabSz="914364">
              <a:defRPr/>
            </a:pPr>
            <a:r>
              <a:rPr lang="en-US" altLang="zh-CN" sz="1600" dirty="0">
                <a:solidFill>
                  <a:prstClr val="black"/>
                </a:solidFill>
                <a:latin typeface="Calibri"/>
                <a:ea typeface="宋体" panose="02010600030101010101" pitchFamily="2" charset="-122"/>
              </a:rPr>
              <a:t>LRBT+RCS injection upgrade</a:t>
            </a:r>
            <a:endParaRPr lang="zh-CN" altLang="en-US" sz="1600" dirty="0">
              <a:solidFill>
                <a:prstClr val="black"/>
              </a:solidFill>
              <a:latin typeface="Calibri"/>
              <a:ea typeface="宋体" panose="02010600030101010101" pitchFamily="2" charset="-122"/>
            </a:endParaRPr>
          </a:p>
        </p:txBody>
      </p:sp>
      <p:sp>
        <p:nvSpPr>
          <p:cNvPr id="51" name="矩形: 圆顶角 68">
            <a:extLst>
              <a:ext uri="{FF2B5EF4-FFF2-40B4-BE49-F238E27FC236}">
                <a16:creationId xmlns="" xmlns:a16="http://schemas.microsoft.com/office/drawing/2014/main" id="{77C89D38-9AF8-435A-9878-A1A533707F07}"/>
              </a:ext>
            </a:extLst>
          </p:cNvPr>
          <p:cNvSpPr/>
          <p:nvPr/>
        </p:nvSpPr>
        <p:spPr>
          <a:xfrm>
            <a:off x="4038352" y="925924"/>
            <a:ext cx="2533656" cy="315529"/>
          </a:xfrm>
          <a:prstGeom prst="round2SameRect">
            <a:avLst>
              <a:gd name="adj1" fmla="val 50000"/>
              <a:gd name="adj2" fmla="val 0"/>
            </a:avLst>
          </a:prstGeom>
          <a:solidFill>
            <a:schemeClr val="tx2">
              <a:lumMod val="20000"/>
              <a:lumOff val="80000"/>
            </a:schemeClr>
          </a:solidFill>
          <a:ln>
            <a:noFill/>
          </a:ln>
          <a:effectLst>
            <a:outerShdw blurRad="50800" dist="38100" dir="8100000" algn="tr" rotWithShape="0">
              <a:prstClr val="black">
                <a:alpha val="40000"/>
              </a:prstClr>
            </a:outerShdw>
          </a:effectLst>
          <a:scene3d>
            <a:camera prst="orthographicFront">
              <a:rot lat="0" lon="0" rev="0"/>
            </a:camera>
            <a:lightRig rig="threePt" dir="t"/>
          </a:scene3d>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defTabSz="914364">
              <a:defRPr/>
            </a:pPr>
            <a:r>
              <a:rPr lang="en-US" altLang="zh-CN" sz="1600" dirty="0" err="1">
                <a:solidFill>
                  <a:prstClr val="black"/>
                </a:solidFill>
                <a:latin typeface="Calibri"/>
                <a:ea typeface="宋体" panose="02010600030101010101" pitchFamily="2" charset="-122"/>
              </a:rPr>
              <a:t>Linac</a:t>
            </a:r>
            <a:r>
              <a:rPr lang="en-US" altLang="zh-CN" sz="1600" dirty="0">
                <a:solidFill>
                  <a:prstClr val="black"/>
                </a:solidFill>
                <a:latin typeface="Calibri"/>
                <a:ea typeface="宋体" panose="02010600030101010101" pitchFamily="2" charset="-122"/>
              </a:rPr>
              <a:t>-RFQ+MEBT upgrade</a:t>
            </a:r>
            <a:endParaRPr lang="zh-CN" altLang="en-US" sz="1600" dirty="0">
              <a:solidFill>
                <a:prstClr val="black"/>
              </a:solidFill>
              <a:latin typeface="Calibri"/>
              <a:ea typeface="宋体" panose="02010600030101010101" pitchFamily="2" charset="-122"/>
            </a:endParaRPr>
          </a:p>
        </p:txBody>
      </p:sp>
      <p:sp>
        <p:nvSpPr>
          <p:cNvPr id="52" name="矩形: 圆顶角 69">
            <a:extLst>
              <a:ext uri="{FF2B5EF4-FFF2-40B4-BE49-F238E27FC236}">
                <a16:creationId xmlns="" xmlns:a16="http://schemas.microsoft.com/office/drawing/2014/main" id="{537B4E86-AD58-404E-B30B-95875DEFAD1C}"/>
              </a:ext>
            </a:extLst>
          </p:cNvPr>
          <p:cNvSpPr/>
          <p:nvPr/>
        </p:nvSpPr>
        <p:spPr>
          <a:xfrm>
            <a:off x="6640846" y="945290"/>
            <a:ext cx="1360456" cy="304192"/>
          </a:xfrm>
          <a:prstGeom prst="round2SameRect">
            <a:avLst>
              <a:gd name="adj1" fmla="val 17238"/>
              <a:gd name="adj2" fmla="val 0"/>
            </a:avLst>
          </a:prstGeom>
          <a:solidFill>
            <a:schemeClr val="tx2">
              <a:lumMod val="20000"/>
              <a:lumOff val="80000"/>
            </a:schemeClr>
          </a:solidFill>
          <a:ln>
            <a:noFill/>
          </a:ln>
          <a:effectLst>
            <a:outerShdw blurRad="50800" dist="38100" dir="8100000" algn="tr" rotWithShape="0">
              <a:prstClr val="black">
                <a:alpha val="40000"/>
              </a:prstClr>
            </a:outerShdw>
          </a:effectLst>
          <a:scene3d>
            <a:camera prst="orthographicFront">
              <a:rot lat="0" lon="0" rev="0"/>
            </a:camera>
            <a:lightRig rig="threePt" dir="t"/>
          </a:scene3d>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defTabSz="914364">
              <a:defRPr/>
            </a:pPr>
            <a:r>
              <a:rPr lang="en-US" altLang="zh-CN" sz="1600" dirty="0" err="1">
                <a:solidFill>
                  <a:prstClr val="black"/>
                </a:solidFill>
                <a:latin typeface="Calibri"/>
                <a:ea typeface="宋体" panose="02010600030101010101" pitchFamily="2" charset="-122"/>
              </a:rPr>
              <a:t>Linac</a:t>
            </a:r>
            <a:r>
              <a:rPr lang="en-US" altLang="zh-CN" sz="1600" dirty="0">
                <a:solidFill>
                  <a:prstClr val="black"/>
                </a:solidFill>
                <a:latin typeface="Calibri"/>
                <a:ea typeface="宋体" panose="02010600030101010101" pitchFamily="2" charset="-122"/>
              </a:rPr>
              <a:t>-SC</a:t>
            </a:r>
            <a:endParaRPr lang="zh-CN" altLang="en-US" sz="1600" dirty="0">
              <a:solidFill>
                <a:prstClr val="black"/>
              </a:solidFill>
              <a:latin typeface="Calibri"/>
              <a:ea typeface="宋体" panose="02010600030101010101" pitchFamily="2" charset="-122"/>
            </a:endParaRPr>
          </a:p>
        </p:txBody>
      </p:sp>
      <p:cxnSp>
        <p:nvCxnSpPr>
          <p:cNvPr id="53" name="直接连接符 52">
            <a:extLst>
              <a:ext uri="{FF2B5EF4-FFF2-40B4-BE49-F238E27FC236}">
                <a16:creationId xmlns="" xmlns:a16="http://schemas.microsoft.com/office/drawing/2014/main" id="{8C7FBC6B-3DE6-48E6-9AFE-9F8406B0F0F1}"/>
              </a:ext>
            </a:extLst>
          </p:cNvPr>
          <p:cNvCxnSpPr/>
          <p:nvPr/>
        </p:nvCxnSpPr>
        <p:spPr>
          <a:xfrm>
            <a:off x="3812842" y="3001576"/>
            <a:ext cx="0" cy="890975"/>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54" name="左大括号 53"/>
          <p:cNvSpPr/>
          <p:nvPr/>
        </p:nvSpPr>
        <p:spPr>
          <a:xfrm rot="16200000">
            <a:off x="7112398" y="3352489"/>
            <a:ext cx="420916" cy="1343942"/>
          </a:xfrm>
          <a:prstGeom prst="leftBrace">
            <a:avLst/>
          </a:prstGeom>
          <a:ln w="28575">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914364">
              <a:defRPr/>
            </a:pPr>
            <a:endParaRPr lang="zh-CN" altLang="en-US">
              <a:solidFill>
                <a:prstClr val="black"/>
              </a:solidFill>
              <a:latin typeface="Calibri"/>
              <a:ea typeface="宋体" panose="02010600030101010101" pitchFamily="2" charset="-122"/>
            </a:endParaRPr>
          </a:p>
        </p:txBody>
      </p:sp>
      <p:sp>
        <p:nvSpPr>
          <p:cNvPr id="55" name="等腰三角形 54">
            <a:extLst>
              <a:ext uri="{FF2B5EF4-FFF2-40B4-BE49-F238E27FC236}">
                <a16:creationId xmlns="" xmlns:a16="http://schemas.microsoft.com/office/drawing/2014/main" id="{A2C7B3B0-39B1-4886-9200-B4F4A21BBB98}"/>
              </a:ext>
            </a:extLst>
          </p:cNvPr>
          <p:cNvSpPr/>
          <p:nvPr/>
        </p:nvSpPr>
        <p:spPr>
          <a:xfrm>
            <a:off x="3683465" y="2789200"/>
            <a:ext cx="246054" cy="212376"/>
          </a:xfrm>
          <a:prstGeom prst="triangle">
            <a:avLst/>
          </a:prstGeom>
          <a:solidFill>
            <a:srgbClr val="FF0000"/>
          </a:solidFill>
          <a:ln>
            <a:noFill/>
          </a:ln>
          <a:effectLst>
            <a:outerShdw blurRad="50800" dist="38100" dir="8100000" algn="tr" rotWithShape="0">
              <a:prstClr val="black">
                <a:alpha val="40000"/>
              </a:prstClr>
            </a:outerShdw>
          </a:effectLst>
          <a:scene3d>
            <a:camera prst="orthographicFront">
              <a:rot lat="0" lon="0" rev="10800000"/>
            </a:camera>
            <a:lightRig rig="threePt" dir="t"/>
          </a:scene3d>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defTabSz="914364">
              <a:defRPr/>
            </a:pPr>
            <a:endParaRPr lang="zh-CN" altLang="en-US">
              <a:solidFill>
                <a:prstClr val="white"/>
              </a:solidFill>
              <a:latin typeface="Calibri"/>
              <a:ea typeface="宋体" panose="02010600030101010101" pitchFamily="2" charset="-122"/>
            </a:endParaRPr>
          </a:p>
        </p:txBody>
      </p:sp>
      <p:sp>
        <p:nvSpPr>
          <p:cNvPr id="56" name="矩形 55"/>
          <p:cNvSpPr/>
          <p:nvPr/>
        </p:nvSpPr>
        <p:spPr>
          <a:xfrm>
            <a:off x="631687" y="1656828"/>
            <a:ext cx="1397975" cy="1057886"/>
          </a:xfrm>
          <a:prstGeom prst="rect">
            <a:avLst/>
          </a:prstGeom>
          <a:noFill/>
          <a:ln w="28575">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914364">
              <a:defRPr/>
            </a:pPr>
            <a:endParaRPr lang="zh-CN" altLang="en-US" dirty="0">
              <a:solidFill>
                <a:prstClr val="black"/>
              </a:solidFill>
              <a:latin typeface="Calibri"/>
              <a:ea typeface="宋体" panose="02010600030101010101" pitchFamily="2" charset="-122"/>
            </a:endParaRPr>
          </a:p>
        </p:txBody>
      </p:sp>
    </p:spTree>
    <p:extLst>
      <p:ext uri="{BB962C8B-B14F-4D97-AF65-F5344CB8AC3E}">
        <p14:creationId xmlns:p14="http://schemas.microsoft.com/office/powerpoint/2010/main" val="126163580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11"/>
          <p:cNvSpPr txBox="1">
            <a:spLocks noChangeArrowheads="1"/>
          </p:cNvSpPr>
          <p:nvPr/>
        </p:nvSpPr>
        <p:spPr bwMode="auto">
          <a:xfrm>
            <a:off x="157331" y="1204547"/>
            <a:ext cx="11464578" cy="5170646"/>
          </a:xfrm>
          <a:prstGeom prst="rect">
            <a:avLst/>
          </a:prstGeom>
          <a:noFill/>
          <a:ln w="9525">
            <a:noFill/>
            <a:miter lim="800000"/>
          </a:ln>
        </p:spPr>
        <p:txBody>
          <a:bodyPr wrap="square" lIns="0" tIns="0" rIns="0" bIns="0" anchor="ctr">
            <a:spAutoFit/>
          </a:bodyPr>
          <a:lstStyle/>
          <a:p>
            <a:pPr algn="just" defTabSz="705485">
              <a:lnSpc>
                <a:spcPct val="150000"/>
              </a:lnSpc>
              <a:buClr>
                <a:srgbClr val="00467A"/>
              </a:buClr>
            </a:pPr>
            <a:r>
              <a:rPr lang="en-US" altLang="zh-CN" sz="2800" b="1" dirty="0">
                <a:latin typeface="Times New Roman" panose="02020603050405020304" pitchFamily="18" charset="0"/>
                <a:ea typeface="+mj-ea"/>
                <a:cs typeface="Times New Roman" panose="02020603050405020304" pitchFamily="18" charset="0"/>
              </a:rPr>
              <a:t>          </a:t>
            </a:r>
            <a:r>
              <a:rPr lang="en-US" altLang="zh-CN" sz="2800" dirty="0">
                <a:latin typeface="Times New Roman" panose="02020603050405020304" pitchFamily="18" charset="0"/>
                <a:ea typeface="+mj-ea"/>
                <a:cs typeface="Times New Roman" panose="02020603050405020304" pitchFamily="18" charset="0"/>
              </a:rPr>
              <a:t>1.  </a:t>
            </a:r>
            <a:r>
              <a:rPr lang="en-US" altLang="zh-CN" sz="2800" dirty="0">
                <a:latin typeface="Times New Roman" panose="02020603050405020304" pitchFamily="18" charset="0"/>
                <a:cs typeface="Times New Roman" panose="02020603050405020304" pitchFamily="18" charset="0"/>
              </a:rPr>
              <a:t>Low-intensity beam commissioning </a:t>
            </a:r>
          </a:p>
          <a:p>
            <a:pPr algn="just" defTabSz="705485">
              <a:lnSpc>
                <a:spcPct val="150000"/>
              </a:lnSpc>
              <a:buClr>
                <a:srgbClr val="00467A"/>
              </a:buClr>
            </a:pPr>
            <a:r>
              <a:rPr lang="en-US" altLang="zh-CN" sz="2800" dirty="0">
                <a:latin typeface="Times New Roman" panose="02020603050405020304" pitchFamily="18" charset="0"/>
                <a:ea typeface="+mj-ea"/>
                <a:cs typeface="Times New Roman" panose="02020603050405020304" pitchFamily="18" charset="0"/>
              </a:rPr>
              <a:t>          2.  Intense beam issues</a:t>
            </a:r>
          </a:p>
          <a:p>
            <a:pPr algn="just" defTabSz="705485">
              <a:lnSpc>
                <a:spcPct val="150000"/>
              </a:lnSpc>
              <a:buClr>
                <a:srgbClr val="00467A"/>
              </a:buClr>
            </a:pPr>
            <a:r>
              <a:rPr lang="en-US" altLang="zh-CN" sz="2800" dirty="0">
                <a:latin typeface="Times New Roman" panose="02020603050405020304" pitchFamily="18" charset="0"/>
                <a:ea typeface="+mj-ea"/>
                <a:cs typeface="Times New Roman" panose="02020603050405020304" pitchFamily="18" charset="0"/>
              </a:rPr>
              <a:t>                2.1  Space charge effects</a:t>
            </a:r>
          </a:p>
          <a:p>
            <a:pPr algn="just" defTabSz="705485">
              <a:lnSpc>
                <a:spcPct val="150000"/>
              </a:lnSpc>
              <a:buClr>
                <a:srgbClr val="00467A"/>
              </a:buClr>
            </a:pPr>
            <a:r>
              <a:rPr lang="en-US" altLang="zh-CN" sz="2800" dirty="0">
                <a:latin typeface="Times New Roman" panose="02020603050405020304" pitchFamily="18" charset="0"/>
                <a:cs typeface="Times New Roman" panose="02020603050405020304" pitchFamily="18" charset="0"/>
              </a:rPr>
              <a:t>                        (1) Tune pattern optimization</a:t>
            </a:r>
          </a:p>
          <a:p>
            <a:pPr algn="just" defTabSz="705485">
              <a:lnSpc>
                <a:spcPct val="150000"/>
              </a:lnSpc>
              <a:buClr>
                <a:srgbClr val="00467A"/>
              </a:buClr>
            </a:pPr>
            <a:r>
              <a:rPr lang="en-US" altLang="zh-CN" sz="2800" dirty="0">
                <a:latin typeface="Times New Roman" panose="02020603050405020304" pitchFamily="18" charset="0"/>
                <a:cs typeface="Times New Roman" panose="02020603050405020304" pitchFamily="18" charset="0"/>
              </a:rPr>
              <a:t>                        (2) Method to achieve the correlated painting</a:t>
            </a:r>
          </a:p>
          <a:p>
            <a:pPr algn="just" defTabSz="705485">
              <a:lnSpc>
                <a:spcPct val="150000"/>
              </a:lnSpc>
              <a:buClr>
                <a:srgbClr val="00467A"/>
              </a:buClr>
            </a:pPr>
            <a:r>
              <a:rPr lang="en-US" altLang="zh-CN" sz="2800" dirty="0">
                <a:latin typeface="Times New Roman" panose="02020603050405020304" pitchFamily="18" charset="0"/>
                <a:cs typeface="Times New Roman" panose="02020603050405020304" pitchFamily="18" charset="0"/>
              </a:rPr>
              <a:t>                        (3) Super-periodicity restoration</a:t>
            </a:r>
          </a:p>
          <a:p>
            <a:pPr algn="just" defTabSz="705485">
              <a:lnSpc>
                <a:spcPct val="150000"/>
              </a:lnSpc>
              <a:buClr>
                <a:srgbClr val="00467A"/>
              </a:buClr>
            </a:pPr>
            <a:r>
              <a:rPr lang="en-US" altLang="zh-CN" sz="2800" dirty="0">
                <a:latin typeface="Times New Roman" panose="02020603050405020304" pitchFamily="18" charset="0"/>
                <a:ea typeface="+mj-ea"/>
                <a:cs typeface="Times New Roman" panose="02020603050405020304" pitchFamily="18" charset="0"/>
              </a:rPr>
              <a:t>                        (4) </a:t>
            </a:r>
            <a:r>
              <a:rPr lang="en-US" altLang="zh-CN" sz="2800" dirty="0">
                <a:latin typeface="Times New Roman" panose="02020603050405020304" pitchFamily="18" charset="0"/>
                <a:cs typeface="Times New Roman" panose="02020603050405020304" pitchFamily="18" charset="0"/>
              </a:rPr>
              <a:t>Optimization of the bunching factor</a:t>
            </a:r>
          </a:p>
          <a:p>
            <a:pPr algn="just" defTabSz="705485">
              <a:lnSpc>
                <a:spcPct val="150000"/>
              </a:lnSpc>
              <a:buClr>
                <a:srgbClr val="00467A"/>
              </a:buClr>
            </a:pPr>
            <a:r>
              <a:rPr lang="en-US" altLang="zh-CN" sz="2800" dirty="0">
                <a:latin typeface="Times New Roman" panose="02020603050405020304" pitchFamily="18" charset="0"/>
                <a:ea typeface="+mj-ea"/>
                <a:cs typeface="Times New Roman" panose="02020603050405020304" pitchFamily="18" charset="0"/>
              </a:rPr>
              <a:t>                2.2  Beam instability</a:t>
            </a:r>
          </a:p>
        </p:txBody>
      </p:sp>
      <p:sp>
        <p:nvSpPr>
          <p:cNvPr id="3" name="灯片编号占位符 3">
            <a:extLst>
              <a:ext uri="{FF2B5EF4-FFF2-40B4-BE49-F238E27FC236}">
                <a16:creationId xmlns="" xmlns:a16="http://schemas.microsoft.com/office/drawing/2014/main" id="{179BBB18-20A0-362F-3BDA-881B11F5AECF}"/>
              </a:ext>
            </a:extLst>
          </p:cNvPr>
          <p:cNvSpPr txBox="1">
            <a:spLocks/>
          </p:cNvSpPr>
          <p:nvPr/>
        </p:nvSpPr>
        <p:spPr>
          <a:xfrm>
            <a:off x="11819956" y="6500353"/>
            <a:ext cx="372044" cy="316800"/>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defRPr/>
            </a:pPr>
            <a:fld id="{BCDE6B0A-5825-4D48-8CD3-1BEAC8DEDC86}" type="slidenum">
              <a:rPr lang="zh-CN" altLang="en-US" sz="1200" smtClean="0">
                <a:solidFill>
                  <a:prstClr val="black">
                    <a:tint val="75000"/>
                  </a:prstClr>
                </a:solidFill>
                <a:latin typeface="等线"/>
                <a:ea typeface="等线" panose="02010600030101010101" pitchFamily="2" charset="-122"/>
              </a:rPr>
              <a:pPr algn="r">
                <a:defRPr/>
              </a:pPr>
              <a:t>9</a:t>
            </a:fld>
            <a:endParaRPr lang="zh-CN" altLang="en-US" sz="1200" dirty="0">
              <a:solidFill>
                <a:prstClr val="black">
                  <a:tint val="75000"/>
                </a:prstClr>
              </a:solidFill>
              <a:latin typeface="等线"/>
              <a:ea typeface="等线" panose="02010600030101010101" pitchFamily="2" charset="-122"/>
            </a:endParaRPr>
          </a:p>
        </p:txBody>
      </p:sp>
      <p:sp>
        <p:nvSpPr>
          <p:cNvPr id="4" name="标题 1">
            <a:extLst>
              <a:ext uri="{FF2B5EF4-FFF2-40B4-BE49-F238E27FC236}">
                <a16:creationId xmlns="" xmlns:a16="http://schemas.microsoft.com/office/drawing/2014/main" id="{CE1E2F5C-D5D4-41EC-9D30-D76B6F2E1DB7}"/>
              </a:ext>
            </a:extLst>
          </p:cNvPr>
          <p:cNvSpPr>
            <a:spLocks noGrp="1"/>
          </p:cNvSpPr>
          <p:nvPr>
            <p:ph type="title"/>
          </p:nvPr>
        </p:nvSpPr>
        <p:spPr>
          <a:xfrm>
            <a:off x="754380" y="213274"/>
            <a:ext cx="9304020" cy="575938"/>
          </a:xfrm>
        </p:spPr>
        <p:txBody>
          <a:bodyPr>
            <a:normAutofit/>
          </a:bodyPr>
          <a:lstStyle/>
          <a:p>
            <a:r>
              <a:rPr lang="en-US" altLang="zh-CN" sz="2800" dirty="0"/>
              <a:t>II. Beam commissioning for the RCS</a:t>
            </a:r>
            <a:endParaRPr lang="zh-CN" altLang="en-US" sz="2800" dirty="0"/>
          </a:p>
        </p:txBody>
      </p:sp>
    </p:spTree>
    <p:extLst>
      <p:ext uri="{BB962C8B-B14F-4D97-AF65-F5344CB8AC3E}">
        <p14:creationId xmlns:p14="http://schemas.microsoft.com/office/powerpoint/2010/main" val="3069635689"/>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COMMONDATA" val="eyJoZGlkIjoiODIxYTRhYzI3YWY1ZmViNmQ2MTMwMmE1OTYxY2VlNWQifQ=="/>
</p:tagLst>
</file>

<file path=ppt/tags/tag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xml><?xml version="1.0" encoding="utf-8"?>
<p:tagLst xmlns:a="http://schemas.openxmlformats.org/drawingml/2006/main" xmlns:r="http://schemas.openxmlformats.org/officeDocument/2006/relationships"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6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6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6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6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6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7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7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7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7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7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7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7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7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7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7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8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82.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8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84.xml><?xml version="1.0" encoding="utf-8"?>
<p:tagLst xmlns:a="http://schemas.openxmlformats.org/drawingml/2006/main" xmlns:r="http://schemas.openxmlformats.org/officeDocument/2006/relationships" xmlns:p="http://schemas.openxmlformats.org/presentationml/2006/main">
  <p:tag name="KSO_WM_DIAGRAM_VIRTUALLY_FRAME" val="{&quot;height&quot;:501.4,&quot;left&quot;:29.25,&quot;top&quot;:25.4,&quot;width&quot;:1221.0500000000002}"/>
</p:tagLst>
</file>

<file path=ppt/tags/tag85.xml><?xml version="1.0" encoding="utf-8"?>
<p:tagLst xmlns:a="http://schemas.openxmlformats.org/drawingml/2006/main" xmlns:r="http://schemas.openxmlformats.org/officeDocument/2006/relationships" xmlns:p="http://schemas.openxmlformats.org/presentationml/2006/main">
  <p:tag name="KSO_WM_DIAGRAM_VIRTUALLY_FRAME" val="{&quot;height&quot;:354.50189208984375,&quot;left&quot;:0,&quot;top&quot;:151.39905395507813,&quot;width&quot;:960}"/>
  <p:tag name="KSO_WM_UNIT_ISCONTENTSTITLE" val="0"/>
  <p:tag name="KSO_WM_UNIT_ISNUMDGMTITLE" val="0"/>
  <p:tag name="KSO_WM_UNIT_NOCLEAR" val="0"/>
  <p:tag name="KSO_WM_UNIT_VALUE" val="9"/>
  <p:tag name="KSO_WM_UNIT_HIGHLIGHT" val="0"/>
  <p:tag name="KSO_WM_UNIT_COMPATIBLE" val="0"/>
  <p:tag name="KSO_WM_UNIT_DIAGRAM_ISNUMVISUAL" val="0"/>
  <p:tag name="KSO_WM_UNIT_DIAGRAM_ISREFERUNIT" val="0"/>
  <p:tag name="KSO_WM_DIAGRAM_GROUP_CODE" val="m1-1"/>
  <p:tag name="KSO_WM_UNIT_ID" val="diagram20236926_1*m_h_a*1_1_1"/>
  <p:tag name="KSO_WM_TEMPLATE_CATEGORY" val="diagram"/>
  <p:tag name="KSO_WM_TEMPLATE_INDEX" val="20236926"/>
  <p:tag name="KSO_WM_UNIT_LAYERLEVEL" val="1_1_1"/>
  <p:tag name="KSO_WM_TAG_VERSION" val="3.0"/>
  <p:tag name="KSO_WM_DIAGRAM_VERSION" val="3"/>
  <p:tag name="KSO_WM_DIAGRAM_COLOR_TRICK" val="1"/>
  <p:tag name="KSO_WM_DIAGRAM_COLOR_TEXT_CAN_REMOVE" val="n"/>
  <p:tag name="KSO_WM_UNIT_PRESET_TEXT" val="添加项标题"/>
  <p:tag name="KSO_WM_UNIT_FILL_TYPE" val="3"/>
  <p:tag name="KSO_WM_DIAGRAM_MAX_ITEMCNT" val="5"/>
  <p:tag name="KSO_WM_DIAGRAM_MIN_ITEMCNT" val="3"/>
  <p:tag name="KSO_WM_DIAGRAM_COLOR_MATCH_VALUE" val="{&quot;shape&quot;:{&quot;fill&quot;:{&quot;gradient&quot;:[{&quot;brightness&quot;:0.4000000059604645,&quot;colorType&quot;:1,&quot;foreColorIndex&quot;:5,&quot;pos&quot;:0,&quot;transparency&quot;:0},{&quot;brightness&quot;:0,&quot;colorType&quot;:1,&quot;foreColorIndex&quot;:5,&quot;pos&quot;:0.7400000095367432,&quot;transparency&quot;:0},{&quot;brightness&quot;:0,&quot;colorType&quot;:1,&quot;foreColorIndex&quot;:5,&quot;pos&quot;:0.8299999833106995,&quot;transparency&quot;:0},{&quot;brightness&quot;:0,&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DIAGRAM_USE_COLOR_VALUE" val="{&quot;color_scheme&quot;:1,&quot;color_type&quot;:1,&quot;theme_color_indexes&quot;:[5,6,5,6,5,6]}"/>
</p:tagLst>
</file>

<file path=ppt/tags/tag86.xml><?xml version="1.0" encoding="utf-8"?>
<p:tagLst xmlns:a="http://schemas.openxmlformats.org/drawingml/2006/main" xmlns:r="http://schemas.openxmlformats.org/officeDocument/2006/relationships" xmlns:p="http://schemas.openxmlformats.org/presentationml/2006/main">
  <p:tag name="KSO_WM_DIAGRAM_VIRTUALLY_FRAME" val="{&quot;height&quot;:354.50189208984375,&quot;left&quot;:0,&quot;top&quot;:151.39905395507813,&quot;width&quot;:960}"/>
  <p:tag name="KSO_WM_UNIT_ISCONTENTSTITLE" val="0"/>
  <p:tag name="KSO_WM_UNIT_ISNUMDGMTITLE" val="0"/>
  <p:tag name="KSO_WM_UNIT_NOCLEAR" val="0"/>
  <p:tag name="KSO_WM_UNIT_VALUE" val="9"/>
  <p:tag name="KSO_WM_UNIT_HIGHLIGHT" val="0"/>
  <p:tag name="KSO_WM_UNIT_COMPATIBLE" val="0"/>
  <p:tag name="KSO_WM_UNIT_DIAGRAM_ISNUMVISUAL" val="0"/>
  <p:tag name="KSO_WM_UNIT_DIAGRAM_ISREFERUNIT" val="0"/>
  <p:tag name="KSO_WM_DIAGRAM_GROUP_CODE" val="m1-1"/>
  <p:tag name="KSO_WM_UNIT_ID" val="diagram20236926_1*m_h_a*1_2_1"/>
  <p:tag name="KSO_WM_TEMPLATE_CATEGORY" val="diagram"/>
  <p:tag name="KSO_WM_TEMPLATE_INDEX" val="20236926"/>
  <p:tag name="KSO_WM_UNIT_LAYERLEVEL" val="1_1_1"/>
  <p:tag name="KSO_WM_TAG_VERSION" val="3.0"/>
  <p:tag name="KSO_WM_DIAGRAM_VERSION" val="3"/>
  <p:tag name="KSO_WM_DIAGRAM_COLOR_TRICK" val="1"/>
  <p:tag name="KSO_WM_DIAGRAM_COLOR_TEXT_CAN_REMOVE" val="n"/>
  <p:tag name="KSO_WM_UNIT_PRESET_TEXT" val="添加项标题"/>
  <p:tag name="KSO_WM_UNIT_FILL_TYPE" val="3"/>
  <p:tag name="KSO_WM_DIAGRAM_MAX_ITEMCNT" val="5"/>
  <p:tag name="KSO_WM_DIAGRAM_MIN_ITEMCNT" val="3"/>
  <p:tag name="KSO_WM_DIAGRAM_COLOR_MATCH_VALUE" val="{&quot;shape&quot;:{&quot;fill&quot;:{&quot;gradient&quot;:[{&quot;brightness&quot;:0.4000000059604645,&quot;colorType&quot;:1,&quot;foreColorIndex&quot;:5,&quot;pos&quot;:0,&quot;transparency&quot;:0},{&quot;brightness&quot;:0,&quot;colorType&quot;:1,&quot;foreColorIndex&quot;:5,&quot;pos&quot;:0.7400000095367432,&quot;transparency&quot;:0},{&quot;brightness&quot;:0,&quot;colorType&quot;:1,&quot;foreColorIndex&quot;:5,&quot;pos&quot;:0.8299999833106995,&quot;transparency&quot;:0},{&quot;brightness&quot;:0,&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DIAGRAM_USE_COLOR_VALUE" val="{&quot;color_scheme&quot;:1,&quot;color_type&quot;:1,&quot;theme_color_indexes&quot;:[5,6,5,6,5,6]}"/>
</p:tagLst>
</file>

<file path=ppt/tags/tag87.xml><?xml version="1.0" encoding="utf-8"?>
<p:tagLst xmlns:a="http://schemas.openxmlformats.org/drawingml/2006/main" xmlns:r="http://schemas.openxmlformats.org/officeDocument/2006/relationships" xmlns:p="http://schemas.openxmlformats.org/presentationml/2006/main">
  <p:tag name="KSO_WM_DIAGRAM_VIRTUALLY_FRAME" val="{&quot;height&quot;:354.50189208984375,&quot;left&quot;:0,&quot;top&quot;:151.39905395507813,&quot;width&quot;:960}"/>
  <p:tag name="KSO_WM_UNIT_ISCONTENTSTITLE" val="0"/>
  <p:tag name="KSO_WM_UNIT_ISNUMDGMTITLE" val="0"/>
  <p:tag name="KSO_WM_UNIT_NOCLEAR" val="0"/>
  <p:tag name="KSO_WM_UNIT_VALUE" val="9"/>
  <p:tag name="KSO_WM_UNIT_HIGHLIGHT" val="0"/>
  <p:tag name="KSO_WM_UNIT_COMPATIBLE" val="0"/>
  <p:tag name="KSO_WM_UNIT_DIAGRAM_ISNUMVISUAL" val="0"/>
  <p:tag name="KSO_WM_UNIT_DIAGRAM_ISREFERUNIT" val="0"/>
  <p:tag name="KSO_WM_DIAGRAM_GROUP_CODE" val="m1-1"/>
  <p:tag name="KSO_WM_UNIT_ID" val="diagram20236926_1*m_h_a*1_3_1"/>
  <p:tag name="KSO_WM_TEMPLATE_CATEGORY" val="diagram"/>
  <p:tag name="KSO_WM_TEMPLATE_INDEX" val="20236926"/>
  <p:tag name="KSO_WM_UNIT_LAYERLEVEL" val="1_1_1"/>
  <p:tag name="KSO_WM_TAG_VERSION" val="3.0"/>
  <p:tag name="KSO_WM_DIAGRAM_VERSION" val="3"/>
  <p:tag name="KSO_WM_DIAGRAM_COLOR_TRICK" val="1"/>
  <p:tag name="KSO_WM_DIAGRAM_COLOR_TEXT_CAN_REMOVE" val="n"/>
  <p:tag name="KSO_WM_UNIT_PRESET_TEXT" val="添加项标题"/>
  <p:tag name="KSO_WM_UNIT_FILL_TYPE" val="3"/>
  <p:tag name="KSO_WM_DIAGRAM_MAX_ITEMCNT" val="5"/>
  <p:tag name="KSO_WM_DIAGRAM_MIN_ITEMCNT" val="3"/>
  <p:tag name="KSO_WM_DIAGRAM_COLOR_MATCH_VALUE" val="{&quot;shape&quot;:{&quot;fill&quot;:{&quot;gradient&quot;:[{&quot;brightness&quot;:0.4000000059604645,&quot;colorType&quot;:1,&quot;foreColorIndex&quot;:5,&quot;pos&quot;:0,&quot;transparency&quot;:0},{&quot;brightness&quot;:0,&quot;colorType&quot;:1,&quot;foreColorIndex&quot;:5,&quot;pos&quot;:0.7400000095367432,&quot;transparency&quot;:0},{&quot;brightness&quot;:0,&quot;colorType&quot;:1,&quot;foreColorIndex&quot;:5,&quot;pos&quot;:0.8299999833106995,&quot;transparency&quot;:0},{&quot;brightness&quot;:0,&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DIAGRAM_USE_COLOR_VALUE" val="{&quot;color_scheme&quot;:1,&quot;color_type&quot;:1,&quot;theme_color_indexes&quot;:[5,6,5,6,5,6]}"/>
</p:tagLst>
</file>

<file path=ppt/tags/tag88.xml><?xml version="1.0" encoding="utf-8"?>
<p:tagLst xmlns:a="http://schemas.openxmlformats.org/drawingml/2006/main" xmlns:r="http://schemas.openxmlformats.org/officeDocument/2006/relationships" xmlns:p="http://schemas.openxmlformats.org/presentationml/2006/main">
  <p:tag name="KSO_WM_DIAGRAM_VIRTUALLY_FRAME" val="{&quot;height&quot;:354.50189208984375,&quot;left&quot;:0,&quot;top&quot;:151.39905395507813,&quot;width&quot;:960}"/>
  <p:tag name="KSO_WM_UNIT_ISCONTENTSTITLE" val="0"/>
  <p:tag name="KSO_WM_UNIT_ISNUMDGMTITLE" val="0"/>
  <p:tag name="KSO_WM_UNIT_NOCLEAR" val="0"/>
  <p:tag name="KSO_WM_UNIT_VALUE" val="9"/>
  <p:tag name="KSO_WM_UNIT_HIGHLIGHT" val="0"/>
  <p:tag name="KSO_WM_UNIT_COMPATIBLE" val="0"/>
  <p:tag name="KSO_WM_UNIT_DIAGRAM_ISNUMVISUAL" val="0"/>
  <p:tag name="KSO_WM_UNIT_DIAGRAM_ISREFERUNIT" val="0"/>
  <p:tag name="KSO_WM_DIAGRAM_GROUP_CODE" val="m1-1"/>
  <p:tag name="KSO_WM_UNIT_ID" val="diagram20236926_1*m_h_a*1_1_1"/>
  <p:tag name="KSO_WM_TEMPLATE_CATEGORY" val="diagram"/>
  <p:tag name="KSO_WM_TEMPLATE_INDEX" val="20236926"/>
  <p:tag name="KSO_WM_UNIT_LAYERLEVEL" val="1_1_1"/>
  <p:tag name="KSO_WM_TAG_VERSION" val="3.0"/>
  <p:tag name="KSO_WM_DIAGRAM_VERSION" val="3"/>
  <p:tag name="KSO_WM_DIAGRAM_COLOR_TRICK" val="1"/>
  <p:tag name="KSO_WM_DIAGRAM_COLOR_TEXT_CAN_REMOVE" val="n"/>
  <p:tag name="KSO_WM_UNIT_PRESET_TEXT" val="添加项标题"/>
  <p:tag name="KSO_WM_UNIT_FILL_TYPE" val="3"/>
  <p:tag name="KSO_WM_DIAGRAM_MAX_ITEMCNT" val="5"/>
  <p:tag name="KSO_WM_DIAGRAM_MIN_ITEMCNT" val="3"/>
  <p:tag name="KSO_WM_DIAGRAM_COLOR_MATCH_VALUE" val="{&quot;shape&quot;:{&quot;fill&quot;:{&quot;gradient&quot;:[{&quot;brightness&quot;:0.4000000059604645,&quot;colorType&quot;:1,&quot;foreColorIndex&quot;:5,&quot;pos&quot;:0,&quot;transparency&quot;:0},{&quot;brightness&quot;:0,&quot;colorType&quot;:1,&quot;foreColorIndex&quot;:5,&quot;pos&quot;:0.7400000095367432,&quot;transparency&quot;:0},{&quot;brightness&quot;:0,&quot;colorType&quot;:1,&quot;foreColorIndex&quot;:5,&quot;pos&quot;:0.8299999833106995,&quot;transparency&quot;:0},{&quot;brightness&quot;:0,&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DIAGRAM_USE_COLOR_VALUE" val="{&quot;color_scheme&quot;:1,&quot;color_type&quot;:1,&quot;theme_color_indexes&quot;:[5,6,5,6,5,6]}"/>
</p:tagLst>
</file>

<file path=ppt/tags/tag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heme/theme1.xml><?xml version="1.0" encoding="utf-8"?>
<a:theme xmlns:a="http://schemas.openxmlformats.org/drawingml/2006/main" name="WPS">
  <a:themeElements>
    <a:clrScheme name="WPS">
      <a:dk1>
        <a:sysClr val="windowText" lastClr="000000"/>
      </a:dk1>
      <a:lt1>
        <a:sysClr val="window" lastClr="FFFFFF"/>
      </a:lt1>
      <a:dk2>
        <a:srgbClr val="44546A"/>
      </a:dk2>
      <a:lt2>
        <a:srgbClr val="E7E6E6"/>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Arial"/>
        <a:ea typeface="微软雅黑"/>
        <a:cs typeface=""/>
      </a:majorFont>
      <a:minorFont>
        <a:latin typeface="Arial"/>
        <a:ea typeface="微软雅黑"/>
        <a:cs typeface=""/>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2732</TotalTime>
  <Words>2514</Words>
  <Application>Microsoft Office PowerPoint</Application>
  <PresentationFormat>宽屏</PresentationFormat>
  <Paragraphs>441</Paragraphs>
  <Slides>38</Slides>
  <Notes>4</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38</vt:i4>
      </vt:variant>
    </vt:vector>
  </HeadingPairs>
  <TitlesOfParts>
    <vt:vector size="52" baseType="lpstr">
      <vt:lpstr>Adobe 黑体 Std R</vt:lpstr>
      <vt:lpstr>等线</vt:lpstr>
      <vt:lpstr>宋体</vt:lpstr>
      <vt:lpstr>Microsoft YaHei</vt:lpstr>
      <vt:lpstr>Microsoft YaHei</vt:lpstr>
      <vt:lpstr>Arial</vt:lpstr>
      <vt:lpstr>Arial Black</vt:lpstr>
      <vt:lpstr>Calibri</vt:lpstr>
      <vt:lpstr>Cambria Math</vt:lpstr>
      <vt:lpstr>Symbol</vt:lpstr>
      <vt:lpstr>Times</vt:lpstr>
      <vt:lpstr>Times New Roman</vt:lpstr>
      <vt:lpstr>Wingdings</vt:lpstr>
      <vt:lpstr>WPS</vt:lpstr>
      <vt:lpstr>PowerPoint 演示文稿</vt:lpstr>
      <vt:lpstr>PowerPoint 演示文稿</vt:lpstr>
      <vt:lpstr>I. Introduction</vt:lpstr>
      <vt:lpstr>PowerPoint 演示文稿</vt:lpstr>
      <vt:lpstr>PowerPoint 演示文稿</vt:lpstr>
      <vt:lpstr>Operation of the CSNS RCS</vt:lpstr>
      <vt:lpstr>Second phase of the CSNS (CSNS-II)</vt:lpstr>
      <vt:lpstr>CSNS-II Time Schedule</vt:lpstr>
      <vt:lpstr>II. Beam commissioning for the RCS</vt:lpstr>
      <vt:lpstr>Introduction of the CSNS RCS</vt:lpstr>
      <vt:lpstr>1. Low-intensity beam commissioning </vt:lpstr>
      <vt:lpstr>Control of the tune</vt:lpstr>
      <vt:lpstr>2. Intense beam issues in the beam commissioning</vt:lpstr>
      <vt:lpstr>2.1.1 Tune pattern optimization</vt:lpstr>
      <vt:lpstr>2.1.2 Method to achieve the correlated painting </vt:lpstr>
      <vt:lpstr>Beam commissioning results</vt:lpstr>
      <vt:lpstr>2.1.3 Edge focusing effects of chicane bump magnets</vt:lpstr>
      <vt:lpstr>Super-periodicity restoration</vt:lpstr>
      <vt:lpstr>2.1.4 Optimization of the bunching factor</vt:lpstr>
      <vt:lpstr>Bunching factor optimization with dual harmonic RF cavity</vt:lpstr>
      <vt:lpstr>2.2 Beam instability</vt:lpstr>
      <vt:lpstr>PowerPoint 演示文稿</vt:lpstr>
      <vt:lpstr>Beam instability in the CSNS-II RCS</vt:lpstr>
      <vt:lpstr>Mitigation of the beam instability in the CSNS-II</vt:lpstr>
      <vt:lpstr>III. Upgrade progress for the CSNS-II RCS</vt:lpstr>
      <vt:lpstr>3.1 Challenges for the CSNS-II beam injection</vt:lpstr>
      <vt:lpstr>New painting injection method</vt:lpstr>
      <vt:lpstr>Upgrade of the injection system</vt:lpstr>
      <vt:lpstr>Beam commissioning results of new injection system</vt:lpstr>
      <vt:lpstr>3.2 Longitudinal dynamics</vt:lpstr>
      <vt:lpstr> 3.3 Simulation of 500kW beam power</vt:lpstr>
      <vt:lpstr>3.4 Closed orbit correction </vt:lpstr>
      <vt:lpstr>3.5 Transverse and momentum collimators </vt:lpstr>
      <vt:lpstr>3.6 Magnetic field measurement for main magnets </vt:lpstr>
      <vt:lpstr>3.7 Application software</vt:lpstr>
      <vt:lpstr>IV. Summary</vt:lpstr>
      <vt:lpstr>Backup</vt:lpstr>
      <vt:lpstr>BPM offset measurement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huangmy</dc:creator>
  <cp:lastModifiedBy>lanshuidingding@126.com</cp:lastModifiedBy>
  <cp:revision>481</cp:revision>
  <dcterms:created xsi:type="dcterms:W3CDTF">2019-06-19T02:08:00Z</dcterms:created>
  <dcterms:modified xsi:type="dcterms:W3CDTF">2026-05-13T14:11:35Z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2052-12.1.0.18276</vt:lpwstr>
  </property>
  <property fmtid="{D5CDD505-2E9C-101B-9397-08002B2CF9AE}" pid="3" name="ICV">
    <vt:lpwstr>9E1FD029723E4460BCB98331083DDAED_11</vt:lpwstr>
  </property>
</Properties>
</file>