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1"/>
  <c:style val="2"/>
  <c:chart>
    <c:title>
      <c:tx>
        <c:rich>
          <a:bodyPr/>
          <a:lstStyle/>
          <a:p>
            <a:pPr>
              <a:defRPr sz="1200" b="0" i="0" u="none" strike="noStrike">
                <a:solidFill>
                  <a:srgbClr val="F8FAFC"/>
                </a:solidFill>
                <a:latin typeface="Aptos Display"/>
              </a:defRPr>
            </a:pPr>
            <a:r>
              <a:rPr sz="1200" b="0" i="0" u="none" strike="noStrike">
                <a:solidFill>
                  <a:srgbClr val="F8FAFC"/>
                </a:solidFill>
                <a:latin typeface="Aptos Display"/>
              </a:rPr>
              <a:t>Neutralization build-up vs. time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low pressure</c:v>
                </c:pt>
              </c:strCache>
            </c:strRef>
          </c:tx>
          <c:spPr>
            <a:ln w="25400" cap="flat">
              <a:solidFill>
                <a:srgbClr val="F43F5E"/>
              </a:solidFill>
              <a:prstDash val="solid"/>
              <a:round/>
            </a:ln>
            <a:effectLst/>
          </c:spPr>
          <c:marker>
            <c:symbol val="circle"/>
            <c:size val="6"/>
            <c:spPr>
              <a:solidFill>
                <a:srgbClr val="F43F5E"/>
              </a:solidFill>
              <a:ln w="9525" cap="flat">
                <a:solidFill>
                  <a:srgbClr val="F43F5E"/>
                </a:solidFill>
                <a:prstDash val="solid"/>
                <a:round/>
              </a:ln>
              <a:effectLst/>
            </c:spPr>
          </c:marker>
          <c:cat>
            <c:strRef>
              <c:f>Sheet1!$A$2:$A$12</c:f>
              <c:strCache>
                <c:ptCount val="11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  <c:pt idx="4">
                  <c:v>200</c:v>
                </c:pt>
                <c:pt idx="5">
                  <c:v>250</c:v>
                </c:pt>
                <c:pt idx="6">
                  <c:v>300</c:v>
                </c:pt>
                <c:pt idx="7">
                  <c:v>350</c:v>
                </c:pt>
                <c:pt idx="8">
                  <c:v>400</c:v>
                </c:pt>
                <c:pt idx="9">
                  <c:v>450</c:v>
                </c:pt>
                <c:pt idx="10">
                  <c:v>500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0</c:v>
                </c:pt>
                <c:pt idx="1">
                  <c:v>7.9000000000000001E-2</c:v>
                </c:pt>
                <c:pt idx="2">
                  <c:v>0.14899999999999999</c:v>
                </c:pt>
                <c:pt idx="3">
                  <c:v>0.21199999999999999</c:v>
                </c:pt>
                <c:pt idx="4">
                  <c:v>0.26800000000000002</c:v>
                </c:pt>
                <c:pt idx="5">
                  <c:v>0.317</c:v>
                </c:pt>
                <c:pt idx="6">
                  <c:v>0.36199999999999999</c:v>
                </c:pt>
                <c:pt idx="7">
                  <c:v>0.40100000000000002</c:v>
                </c:pt>
                <c:pt idx="8">
                  <c:v>0.436</c:v>
                </c:pt>
                <c:pt idx="9">
                  <c:v>0.46700000000000003</c:v>
                </c:pt>
                <c:pt idx="10">
                  <c:v>0.495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C8B-4F72-98C2-604D30FA101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nominal pressure</c:v>
                </c:pt>
              </c:strCache>
            </c:strRef>
          </c:tx>
          <c:spPr>
            <a:ln w="25400" cap="flat">
              <a:solidFill>
                <a:srgbClr val="F59E0B"/>
              </a:solidFill>
              <a:prstDash val="solid"/>
              <a:round/>
            </a:ln>
            <a:effectLst/>
          </c:spPr>
          <c:marker>
            <c:symbol val="circle"/>
            <c:size val="6"/>
            <c:spPr>
              <a:solidFill>
                <a:srgbClr val="F59E0B"/>
              </a:solidFill>
              <a:ln w="9525" cap="flat">
                <a:solidFill>
                  <a:srgbClr val="F59E0B"/>
                </a:solidFill>
                <a:prstDash val="solid"/>
                <a:round/>
              </a:ln>
              <a:effectLst/>
            </c:spPr>
          </c:marker>
          <c:cat>
            <c:strRef>
              <c:f>Sheet1!$A$2:$A$12</c:f>
              <c:strCache>
                <c:ptCount val="11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  <c:pt idx="4">
                  <c:v>200</c:v>
                </c:pt>
                <c:pt idx="5">
                  <c:v>250</c:v>
                </c:pt>
                <c:pt idx="6">
                  <c:v>300</c:v>
                </c:pt>
                <c:pt idx="7">
                  <c:v>350</c:v>
                </c:pt>
                <c:pt idx="8">
                  <c:v>400</c:v>
                </c:pt>
                <c:pt idx="9">
                  <c:v>450</c:v>
                </c:pt>
                <c:pt idx="10">
                  <c:v>500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0</c:v>
                </c:pt>
                <c:pt idx="1">
                  <c:v>0.251</c:v>
                </c:pt>
                <c:pt idx="2">
                  <c:v>0.42799999999999999</c:v>
                </c:pt>
                <c:pt idx="3">
                  <c:v>0.55400000000000005</c:v>
                </c:pt>
                <c:pt idx="4">
                  <c:v>0.64300000000000002</c:v>
                </c:pt>
                <c:pt idx="5">
                  <c:v>0.70699999999999996</c:v>
                </c:pt>
                <c:pt idx="6">
                  <c:v>0.751</c:v>
                </c:pt>
                <c:pt idx="7">
                  <c:v>0.78300000000000003</c:v>
                </c:pt>
                <c:pt idx="8">
                  <c:v>0.80500000000000005</c:v>
                </c:pt>
                <c:pt idx="9">
                  <c:v>0.82099999999999995</c:v>
                </c:pt>
                <c:pt idx="10">
                  <c:v>0.83299999999999996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C8B-4F72-98C2-604D30FA101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high pressure</c:v>
                </c:pt>
              </c:strCache>
            </c:strRef>
          </c:tx>
          <c:spPr>
            <a:ln w="25400" cap="flat">
              <a:solidFill>
                <a:srgbClr val="38BDF8"/>
              </a:solidFill>
              <a:prstDash val="solid"/>
              <a:round/>
            </a:ln>
            <a:effectLst/>
          </c:spPr>
          <c:marker>
            <c:symbol val="circle"/>
            <c:size val="6"/>
            <c:spPr>
              <a:solidFill>
                <a:srgbClr val="38BDF8"/>
              </a:solidFill>
              <a:ln w="9525" cap="flat">
                <a:solidFill>
                  <a:srgbClr val="38BDF8"/>
                </a:solidFill>
                <a:prstDash val="solid"/>
                <a:round/>
              </a:ln>
              <a:effectLst/>
            </c:spPr>
          </c:marker>
          <c:cat>
            <c:strRef>
              <c:f>Sheet1!$A$2:$A$12</c:f>
              <c:strCache>
                <c:ptCount val="11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  <c:pt idx="4">
                  <c:v>200</c:v>
                </c:pt>
                <c:pt idx="5">
                  <c:v>250</c:v>
                </c:pt>
                <c:pt idx="6">
                  <c:v>300</c:v>
                </c:pt>
                <c:pt idx="7">
                  <c:v>350</c:v>
                </c:pt>
                <c:pt idx="8">
                  <c:v>400</c:v>
                </c:pt>
                <c:pt idx="9">
                  <c:v>450</c:v>
                </c:pt>
                <c:pt idx="10">
                  <c:v>500</c:v>
                </c:pt>
              </c:strCache>
            </c:strRef>
          </c:cat>
          <c:val>
            <c:numRef>
              <c:f>Sheet1!$D$2:$D$12</c:f>
              <c:numCache>
                <c:formatCode>General</c:formatCode>
                <c:ptCount val="11"/>
                <c:pt idx="0">
                  <c:v>0</c:v>
                </c:pt>
                <c:pt idx="1">
                  <c:v>0.54900000000000004</c:v>
                </c:pt>
                <c:pt idx="2">
                  <c:v>0.77100000000000002</c:v>
                </c:pt>
                <c:pt idx="3">
                  <c:v>0.86</c:v>
                </c:pt>
                <c:pt idx="4">
                  <c:v>0.89600000000000002</c:v>
                </c:pt>
                <c:pt idx="5">
                  <c:v>0.91</c:v>
                </c:pt>
                <c:pt idx="6">
                  <c:v>0.91600000000000004</c:v>
                </c:pt>
                <c:pt idx="7">
                  <c:v>0.91800000000000004</c:v>
                </c:pt>
                <c:pt idx="8">
                  <c:v>0.91900000000000004</c:v>
                </c:pt>
                <c:pt idx="9">
                  <c:v>0.92</c:v>
                </c:pt>
                <c:pt idx="10">
                  <c:v>0.92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C8B-4F72-98C2-604D30FA10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4734554"/>
        <c:axId val="2094734552"/>
      </c:lineChart>
      <c:catAx>
        <c:axId val="209473455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2700" cap="flat">
            <a:solidFill>
              <a:srgbClr val="475569"/>
            </a:solidFill>
            <a:prstDash val="solid"/>
            <a:round/>
          </a:ln>
        </c:spPr>
        <c:txPr>
          <a:bodyPr/>
          <a:lstStyle/>
          <a:p>
            <a:pPr>
              <a:defRPr sz="800" b="0" i="0" u="none" strike="noStrike">
                <a:solidFill>
                  <a:srgbClr val="CBD5E1"/>
                </a:solidFill>
                <a:latin typeface="Aptos"/>
              </a:defRPr>
            </a:pPr>
            <a:endParaRPr lang="en-US"/>
          </a:p>
        </c:txPr>
        <c:crossAx val="2094734552"/>
        <c:crosses val="autoZero"/>
        <c:auto val="1"/>
        <c:lblAlgn val="ctr"/>
        <c:lblOffset val="100"/>
        <c:noMultiLvlLbl val="1"/>
      </c:catAx>
      <c:valAx>
        <c:axId val="2094734552"/>
        <c:scaling>
          <c:orientation val="minMax"/>
          <c:max val="1"/>
          <c:min val="0"/>
        </c:scaling>
        <c:delete val="0"/>
        <c:axPos val="l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ln w="12700" cap="flat">
            <a:solidFill>
              <a:srgbClr val="475569"/>
            </a:solidFill>
            <a:prstDash val="solid"/>
            <a:round/>
          </a:ln>
        </c:spPr>
        <c:txPr>
          <a:bodyPr/>
          <a:lstStyle/>
          <a:p>
            <a:pPr>
              <a:defRPr sz="800" b="0" i="0" u="none" strike="noStrike">
                <a:solidFill>
                  <a:srgbClr val="CBD5E1"/>
                </a:solidFill>
                <a:latin typeface="Aptos"/>
              </a:defRPr>
            </a:pPr>
            <a:endParaRPr lang="en-US"/>
          </a:p>
        </c:txPr>
        <c:crossAx val="209473455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txPr>
        <a:bodyPr/>
        <a:lstStyle/>
        <a:p>
          <a:pPr>
            <a:defRPr sz="800">
              <a:solidFill>
                <a:srgbClr val="CBD5E1"/>
              </a:solidFill>
              <a:latin typeface="Aptos"/>
              <a:cs typeface="Aptos"/>
            </a:defRPr>
          </a:pPr>
          <a:endParaRPr lang="en-US"/>
        </a:p>
      </c:txPr>
    </c:legend>
    <c:plotVisOnly val="1"/>
    <c:dispBlanksAs val="span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1"/>
  <c:style val="2"/>
  <c:chart>
    <c:title>
      <c:tx>
        <c:rich>
          <a:bodyPr/>
          <a:lstStyle/>
          <a:p>
            <a:pPr>
              <a:defRPr sz="1200" b="0" i="0" u="none" strike="noStrike">
                <a:solidFill>
                  <a:srgbClr val="F8FAFC"/>
                </a:solidFill>
                <a:latin typeface="Aptos Display"/>
              </a:defRPr>
            </a:pPr>
            <a:r>
              <a:rPr sz="1200" b="0" i="0" u="none" strike="noStrike">
                <a:solidFill>
                  <a:srgbClr val="F8FAFC"/>
                </a:solidFill>
                <a:latin typeface="Aptos Display"/>
              </a:rPr>
              <a:t>RMS beam size through injection line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fₙ = 0.0</c:v>
                </c:pt>
              </c:strCache>
            </c:strRef>
          </c:tx>
          <c:spPr>
            <a:ln w="25400" cap="flat">
              <a:solidFill>
                <a:srgbClr val="F43F5E"/>
              </a:solidFill>
              <a:prstDash val="solid"/>
              <a:round/>
            </a:ln>
            <a:effectLst/>
          </c:spPr>
          <c:marker>
            <c:symbol val="circle"/>
            <c:size val="6"/>
            <c:spPr>
              <a:solidFill>
                <a:srgbClr val="F43F5E"/>
              </a:solidFill>
              <a:ln w="9525" cap="flat">
                <a:solidFill>
                  <a:srgbClr val="F43F5E"/>
                </a:solidFill>
                <a:prstDash val="solid"/>
                <a:round/>
              </a:ln>
              <a:effectLst/>
            </c:spPr>
          </c:marker>
          <c:cat>
            <c:strRef>
              <c:f>Sheet1!$A$2:$A$12</c:f>
              <c:strCache>
                <c:ptCount val="11"/>
                <c:pt idx="0">
                  <c:v>0.0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1.0</c:v>
                </c:pt>
                <c:pt idx="6">
                  <c:v>1.2</c:v>
                </c:pt>
                <c:pt idx="7">
                  <c:v>1.4</c:v>
                </c:pt>
                <c:pt idx="8">
                  <c:v>1.6</c:v>
                </c:pt>
                <c:pt idx="9">
                  <c:v>1.8</c:v>
                </c:pt>
                <c:pt idx="10">
                  <c:v>2.0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4</c:v>
                </c:pt>
                <c:pt idx="1">
                  <c:v>4.3499999999999996</c:v>
                </c:pt>
                <c:pt idx="2">
                  <c:v>4.76</c:v>
                </c:pt>
                <c:pt idx="3">
                  <c:v>5.23</c:v>
                </c:pt>
                <c:pt idx="4">
                  <c:v>5.76</c:v>
                </c:pt>
                <c:pt idx="5">
                  <c:v>6.35</c:v>
                </c:pt>
                <c:pt idx="6">
                  <c:v>7</c:v>
                </c:pt>
                <c:pt idx="7">
                  <c:v>7.71</c:v>
                </c:pt>
                <c:pt idx="8">
                  <c:v>8.48</c:v>
                </c:pt>
                <c:pt idx="9">
                  <c:v>9.31</c:v>
                </c:pt>
                <c:pt idx="10">
                  <c:v>10.199999999999999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E71-4020-B624-795A755216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fₙ = 0.5</c:v>
                </c:pt>
              </c:strCache>
            </c:strRef>
          </c:tx>
          <c:spPr>
            <a:ln w="25400" cap="flat">
              <a:solidFill>
                <a:srgbClr val="F59E0B"/>
              </a:solidFill>
              <a:prstDash val="solid"/>
              <a:round/>
            </a:ln>
            <a:effectLst/>
          </c:spPr>
          <c:marker>
            <c:symbol val="circle"/>
            <c:size val="6"/>
            <c:spPr>
              <a:solidFill>
                <a:srgbClr val="F59E0B"/>
              </a:solidFill>
              <a:ln w="9525" cap="flat">
                <a:solidFill>
                  <a:srgbClr val="F59E0B"/>
                </a:solidFill>
                <a:prstDash val="solid"/>
                <a:round/>
              </a:ln>
              <a:effectLst/>
            </c:spPr>
          </c:marker>
          <c:cat>
            <c:strRef>
              <c:f>Sheet1!$A$2:$A$12</c:f>
              <c:strCache>
                <c:ptCount val="11"/>
                <c:pt idx="0">
                  <c:v>0.0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1.0</c:v>
                </c:pt>
                <c:pt idx="6">
                  <c:v>1.2</c:v>
                </c:pt>
                <c:pt idx="7">
                  <c:v>1.4</c:v>
                </c:pt>
                <c:pt idx="8">
                  <c:v>1.6</c:v>
                </c:pt>
                <c:pt idx="9">
                  <c:v>1.8</c:v>
                </c:pt>
                <c:pt idx="10">
                  <c:v>2.0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4</c:v>
                </c:pt>
                <c:pt idx="1">
                  <c:v>4.16</c:v>
                </c:pt>
                <c:pt idx="2">
                  <c:v>4.34</c:v>
                </c:pt>
                <c:pt idx="3">
                  <c:v>4.53</c:v>
                </c:pt>
                <c:pt idx="4">
                  <c:v>4.74</c:v>
                </c:pt>
                <c:pt idx="5">
                  <c:v>4.97</c:v>
                </c:pt>
                <c:pt idx="6">
                  <c:v>5.22</c:v>
                </c:pt>
                <c:pt idx="7">
                  <c:v>5.48</c:v>
                </c:pt>
                <c:pt idx="8">
                  <c:v>5.76</c:v>
                </c:pt>
                <c:pt idx="9">
                  <c:v>6.06</c:v>
                </c:pt>
                <c:pt idx="10">
                  <c:v>6.38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E71-4020-B624-795A7552161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fₙ = 0.9</c:v>
                </c:pt>
              </c:strCache>
            </c:strRef>
          </c:tx>
          <c:spPr>
            <a:ln w="25400" cap="flat">
              <a:solidFill>
                <a:srgbClr val="38BDF8"/>
              </a:solidFill>
              <a:prstDash val="solid"/>
              <a:round/>
            </a:ln>
            <a:effectLst/>
          </c:spPr>
          <c:marker>
            <c:symbol val="circle"/>
            <c:size val="6"/>
            <c:spPr>
              <a:solidFill>
                <a:srgbClr val="38BDF8"/>
              </a:solidFill>
              <a:ln w="9525" cap="flat">
                <a:solidFill>
                  <a:srgbClr val="38BDF8"/>
                </a:solidFill>
                <a:prstDash val="solid"/>
                <a:round/>
              </a:ln>
              <a:effectLst/>
            </c:spPr>
          </c:marker>
          <c:cat>
            <c:strRef>
              <c:f>Sheet1!$A$2:$A$12</c:f>
              <c:strCache>
                <c:ptCount val="11"/>
                <c:pt idx="0">
                  <c:v>0.0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1.0</c:v>
                </c:pt>
                <c:pt idx="6">
                  <c:v>1.2</c:v>
                </c:pt>
                <c:pt idx="7">
                  <c:v>1.4</c:v>
                </c:pt>
                <c:pt idx="8">
                  <c:v>1.6</c:v>
                </c:pt>
                <c:pt idx="9">
                  <c:v>1.8</c:v>
                </c:pt>
                <c:pt idx="10">
                  <c:v>2.0</c:v>
                </c:pt>
              </c:strCache>
            </c:strRef>
          </c:cat>
          <c:val>
            <c:numRef>
              <c:f>Sheet1!$D$2:$D$12</c:f>
              <c:numCache>
                <c:formatCode>General</c:formatCode>
                <c:ptCount val="11"/>
                <c:pt idx="0">
                  <c:v>4</c:v>
                </c:pt>
                <c:pt idx="1">
                  <c:v>4.05</c:v>
                </c:pt>
                <c:pt idx="2">
                  <c:v>4.0999999999999996</c:v>
                </c:pt>
                <c:pt idx="3">
                  <c:v>4.1500000000000004</c:v>
                </c:pt>
                <c:pt idx="4">
                  <c:v>4.21</c:v>
                </c:pt>
                <c:pt idx="5">
                  <c:v>4.28</c:v>
                </c:pt>
                <c:pt idx="6">
                  <c:v>4.3499999999999996</c:v>
                </c:pt>
                <c:pt idx="7">
                  <c:v>4.43</c:v>
                </c:pt>
                <c:pt idx="8">
                  <c:v>4.51</c:v>
                </c:pt>
                <c:pt idx="9">
                  <c:v>4.59</c:v>
                </c:pt>
                <c:pt idx="10">
                  <c:v>4.68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E71-4020-B624-795A755216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4734554"/>
        <c:axId val="2094734552"/>
      </c:lineChart>
      <c:catAx>
        <c:axId val="209473455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2700" cap="flat">
            <a:solidFill>
              <a:srgbClr val="475569"/>
            </a:solidFill>
            <a:prstDash val="solid"/>
            <a:round/>
          </a:ln>
        </c:spPr>
        <c:txPr>
          <a:bodyPr/>
          <a:lstStyle/>
          <a:p>
            <a:pPr>
              <a:defRPr sz="800" b="0" i="0" u="none" strike="noStrike">
                <a:solidFill>
                  <a:srgbClr val="CBD5E1"/>
                </a:solidFill>
                <a:latin typeface="Aptos"/>
              </a:defRPr>
            </a:pPr>
            <a:endParaRPr lang="en-US"/>
          </a:p>
        </c:txPr>
        <c:crossAx val="2094734552"/>
        <c:crosses val="autoZero"/>
        <c:auto val="1"/>
        <c:lblAlgn val="ctr"/>
        <c:lblOffset val="100"/>
        <c:noMultiLvlLbl val="1"/>
      </c:catAx>
      <c:valAx>
        <c:axId val="2094734552"/>
        <c:scaling>
          <c:orientation val="minMax"/>
          <c:max val="10.5"/>
          <c:min val="3.5"/>
        </c:scaling>
        <c:delete val="0"/>
        <c:axPos val="l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ln w="12700" cap="flat">
            <a:solidFill>
              <a:srgbClr val="475569"/>
            </a:solidFill>
            <a:prstDash val="solid"/>
            <a:round/>
          </a:ln>
        </c:spPr>
        <c:txPr>
          <a:bodyPr/>
          <a:lstStyle/>
          <a:p>
            <a:pPr>
              <a:defRPr sz="800" b="0" i="0" u="none" strike="noStrike">
                <a:solidFill>
                  <a:srgbClr val="CBD5E1"/>
                </a:solidFill>
                <a:latin typeface="Aptos"/>
              </a:defRPr>
            </a:pPr>
            <a:endParaRPr lang="en-US"/>
          </a:p>
        </c:txPr>
        <c:crossAx val="209473455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txPr>
        <a:bodyPr/>
        <a:lstStyle/>
        <a:p>
          <a:pPr>
            <a:defRPr sz="800">
              <a:solidFill>
                <a:srgbClr val="CBD5E1"/>
              </a:solidFill>
              <a:latin typeface="Aptos"/>
              <a:cs typeface="Aptos"/>
            </a:defRPr>
          </a:pPr>
          <a:endParaRPr lang="en-US"/>
        </a:p>
      </c:txPr>
    </c:legend>
    <c:plotVisOnly val="1"/>
    <c:dispBlanksAs val="span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324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bg>
      <p:bgPr>
        <a:solidFill>
          <a:srgbClr val="0B1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75720" y="6473952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1200">
                <a:solidFill>
                  <a:srgbClr val="718096"/>
                </a:solidFill>
              </a:defRPr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75720" y="6473952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1200">
                <a:solidFill>
                  <a:srgbClr val="718096"/>
                </a:solidFill>
              </a:defRPr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0B1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1020"/>
          </a:solidFill>
          <a:ln w="12700">
            <a:solidFill>
              <a:srgbClr val="0B1020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pic>
        <p:nvPicPr>
          <p:cNvPr id="3" name="Image 0" descr="/mnt/data/a_highly_detailed_sci_fi_scientific_illustration.png"/>
          <p:cNvPicPr>
            <a:picLocks noChangeAspect="1"/>
          </p:cNvPicPr>
          <p:nvPr/>
        </p:nvPicPr>
        <p:blipFill>
          <a:blip r:embed="rId3"/>
          <a:srcRect l="58000" t="50000" r="-11390" b="-40000"/>
          <a:stretch/>
        </p:blipFill>
        <p:spPr>
          <a:xfrm>
            <a:off x="6263640" y="502920"/>
            <a:ext cx="5349240" cy="5074920"/>
          </a:xfrm>
          <a:prstGeom prst="rect">
            <a:avLst/>
          </a:prstGeom>
        </p:spPr>
      </p:pic>
      <p:sp>
        <p:nvSpPr>
          <p:cNvPr id="4" name="Shape 1"/>
          <p:cNvSpPr/>
          <p:nvPr/>
        </p:nvSpPr>
        <p:spPr>
          <a:xfrm>
            <a:off x="5989320" y="566928"/>
            <a:ext cx="0" cy="4956048"/>
          </a:xfrm>
          <a:prstGeom prst="line">
            <a:avLst/>
          </a:prstGeom>
          <a:noFill/>
          <a:ln w="17780">
            <a:solidFill>
              <a:srgbClr val="38BDF8">
                <a:alpha val="6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" name="Text 2"/>
          <p:cNvSpPr/>
          <p:nvPr/>
        </p:nvSpPr>
        <p:spPr>
          <a:xfrm>
            <a:off x="640080" y="841248"/>
            <a:ext cx="4983480" cy="12344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3800" b="1" dirty="0">
                <a:solidFill>
                  <a:srgbClr val="F8FAFC"/>
                </a:solidFill>
                <a:latin typeface="Aptos Display" pitchFamily="34" charset="0"/>
                <a:ea typeface="Aptos Display" pitchFamily="34" charset="-122"/>
                <a:cs typeface="Aptos Display" pitchFamily="34" charset="-120"/>
              </a:rPr>
              <a:t>Plasma-Column</a:t>
            </a:r>
            <a:endParaRPr lang="en-US" sz="3800" dirty="0"/>
          </a:p>
          <a:p>
            <a:pPr marL="0" indent="0">
              <a:buNone/>
            </a:pPr>
            <a:r>
              <a:rPr lang="en-US" sz="3800" b="1" dirty="0">
                <a:solidFill>
                  <a:srgbClr val="F8FAFC"/>
                </a:solidFill>
                <a:latin typeface="Aptos Display" pitchFamily="34" charset="0"/>
                <a:ea typeface="Aptos Display" pitchFamily="34" charset="-122"/>
                <a:cs typeface="Aptos Display" pitchFamily="34" charset="-120"/>
              </a:rPr>
              <a:t>Neutralization</a:t>
            </a:r>
            <a:endParaRPr lang="en-US" sz="3800" dirty="0"/>
          </a:p>
        </p:txBody>
      </p:sp>
      <p:sp>
        <p:nvSpPr>
          <p:cNvPr id="6" name="Text 3"/>
          <p:cNvSpPr/>
          <p:nvPr/>
        </p:nvSpPr>
        <p:spPr>
          <a:xfrm>
            <a:off x="658368" y="2240280"/>
            <a:ext cx="5166360" cy="39319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200" b="1" dirty="0">
                <a:solidFill>
                  <a:srgbClr val="38BDF8"/>
                </a:solidFill>
              </a:rPr>
              <a:t>in a Cyclotron Injection Line</a:t>
            </a:r>
            <a:endParaRPr lang="en-US" sz="2200" dirty="0"/>
          </a:p>
        </p:txBody>
      </p:sp>
      <p:sp>
        <p:nvSpPr>
          <p:cNvPr id="7" name="Text 4"/>
          <p:cNvSpPr/>
          <p:nvPr/>
        </p:nvSpPr>
        <p:spPr>
          <a:xfrm>
            <a:off x="667512" y="2834640"/>
            <a:ext cx="4983480" cy="6583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>
              <a:buNone/>
            </a:pPr>
            <a:r>
              <a:rPr lang="en-US" sz="1420" dirty="0">
                <a:solidFill>
                  <a:srgbClr val="CBD5E1"/>
                </a:solidFill>
              </a:rPr>
              <a:t>Motivation • analytical model • WarpX/PIC simulation methods • result comparison plan</a:t>
            </a:r>
            <a:endParaRPr lang="en-US" sz="1420" dirty="0"/>
          </a:p>
        </p:txBody>
      </p:sp>
      <p:sp>
        <p:nvSpPr>
          <p:cNvPr id="8" name="Shape 5"/>
          <p:cNvSpPr/>
          <p:nvPr/>
        </p:nvSpPr>
        <p:spPr>
          <a:xfrm>
            <a:off x="667512" y="3703320"/>
            <a:ext cx="4206240" cy="0"/>
          </a:xfrm>
          <a:prstGeom prst="line">
            <a:avLst/>
          </a:prstGeom>
          <a:noFill/>
          <a:ln w="27940">
            <a:solidFill>
              <a:srgbClr val="38BDF8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" name="Text 6"/>
          <p:cNvSpPr/>
          <p:nvPr/>
        </p:nvSpPr>
        <p:spPr>
          <a:xfrm>
            <a:off x="667512" y="6080760"/>
            <a:ext cx="320040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94A3B8"/>
                </a:solidFill>
              </a:rPr>
              <a:t>Prepared for internal discussion</a:t>
            </a:r>
            <a:endParaRPr lang="en-US" sz="1000" dirty="0"/>
          </a:p>
        </p:txBody>
      </p:sp>
      <p:sp>
        <p:nvSpPr>
          <p:cNvPr id="10" name="Text 7"/>
          <p:cNvSpPr/>
          <p:nvPr/>
        </p:nvSpPr>
        <p:spPr>
          <a:xfrm>
            <a:off x="502920" y="6510528"/>
            <a:ext cx="5943600" cy="1463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760" dirty="0">
                <a:solidFill>
                  <a:srgbClr val="64748B"/>
                </a:solidFill>
              </a:rPr>
              <a:t>Plasma-column neutralization in cyclotron injection line</a:t>
            </a:r>
            <a:endParaRPr lang="en-US" sz="760" dirty="0"/>
          </a:p>
        </p:txBody>
      </p:sp>
      <p:sp>
        <p:nvSpPr>
          <p:cNvPr id="11" name="Text 8"/>
          <p:cNvSpPr/>
          <p:nvPr/>
        </p:nvSpPr>
        <p:spPr>
          <a:xfrm>
            <a:off x="11384280" y="6455664"/>
            <a:ext cx="3200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800" dirty="0">
                <a:solidFill>
                  <a:srgbClr val="64748B"/>
                </a:solidFill>
              </a:rPr>
              <a:t>01</a:t>
            </a:r>
            <a:endParaRPr lang="en-US" sz="8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75720" y="6473952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1200">
                <a:solidFill>
                  <a:srgbClr val="718096"/>
                </a:solidFill>
              </a:defRPr>
            </a:lvl1pPr>
          </a:lstStyle>
          <a:p>
            <a:pPr algn="l"/>
            <a:fld id="{F7021451-1387-4CA6-816F-3879F97B5CBC}" type="slidenum">
              <a:rPr lang="en-US" b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0B1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1020"/>
          </a:solidFill>
          <a:ln w="12700">
            <a:solidFill>
              <a:srgbClr val="0B1020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" name="Shape 1"/>
          <p:cNvSpPr/>
          <p:nvPr/>
        </p:nvSpPr>
        <p:spPr>
          <a:xfrm>
            <a:off x="137160" y="164592"/>
            <a:ext cx="1234440" cy="0"/>
          </a:xfrm>
          <a:prstGeom prst="line">
            <a:avLst/>
          </a:prstGeom>
          <a:noFill/>
          <a:ln w="25400">
            <a:solidFill>
              <a:srgbClr val="2563EB">
                <a:alpha val="3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Shape 2"/>
          <p:cNvSpPr/>
          <p:nvPr/>
        </p:nvSpPr>
        <p:spPr>
          <a:xfrm>
            <a:off x="10835640" y="6565392"/>
            <a:ext cx="1143000" cy="0"/>
          </a:xfrm>
          <a:prstGeom prst="line">
            <a:avLst/>
          </a:prstGeom>
          <a:noFill/>
          <a:ln w="25400">
            <a:solidFill>
              <a:srgbClr val="38BDF8">
                <a:alpha val="2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" name="Text 3"/>
          <p:cNvSpPr/>
          <p:nvPr/>
        </p:nvSpPr>
        <p:spPr>
          <a:xfrm>
            <a:off x="502920" y="292608"/>
            <a:ext cx="813816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500" b="1" dirty="0">
                <a:solidFill>
                  <a:srgbClr val="F8FAFC"/>
                </a:solidFill>
                <a:latin typeface="Aptos Display" pitchFamily="34" charset="0"/>
                <a:ea typeface="Aptos Display" pitchFamily="34" charset="-122"/>
                <a:cs typeface="Aptos Display" pitchFamily="34" charset="-120"/>
              </a:rPr>
              <a:t>Representative result: neutralization suppresses envelope growth</a:t>
            </a:r>
            <a:endParaRPr lang="en-US" sz="2500" dirty="0"/>
          </a:p>
        </p:txBody>
      </p:sp>
      <p:sp>
        <p:nvSpPr>
          <p:cNvPr id="6" name="Text 4"/>
          <p:cNvSpPr/>
          <p:nvPr/>
        </p:nvSpPr>
        <p:spPr>
          <a:xfrm>
            <a:off x="521208" y="749808"/>
            <a:ext cx="86868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solidFill>
                  <a:srgbClr val="94A3B8"/>
                </a:solidFill>
              </a:rPr>
              <a:t>Illustrative plot for presentation structure — replace with final WarpX/beamline data.</a:t>
            </a:r>
            <a:endParaRPr lang="en-US" sz="1050" dirty="0"/>
          </a:p>
        </p:txBody>
      </p:sp>
      <p:sp>
        <p:nvSpPr>
          <p:cNvPr id="7" name="Shape 5"/>
          <p:cNvSpPr/>
          <p:nvPr/>
        </p:nvSpPr>
        <p:spPr>
          <a:xfrm>
            <a:off x="502920" y="1042416"/>
            <a:ext cx="11155680" cy="0"/>
          </a:xfrm>
          <a:prstGeom prst="line">
            <a:avLst/>
          </a:prstGeom>
          <a:noFill/>
          <a:ln w="12700">
            <a:solidFill>
              <a:srgbClr val="334155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8" name="Chart 0"/>
          <p:cNvGraphicFramePr/>
          <p:nvPr/>
        </p:nvGraphicFramePr>
        <p:xfrm>
          <a:off x="640080" y="1325880"/>
          <a:ext cx="5806440" cy="4434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Shape 6"/>
          <p:cNvSpPr/>
          <p:nvPr/>
        </p:nvSpPr>
        <p:spPr>
          <a:xfrm>
            <a:off x="6858000" y="1554480"/>
            <a:ext cx="4343400" cy="3977640"/>
          </a:xfrm>
          <a:prstGeom prst="roundRect">
            <a:avLst>
              <a:gd name="adj" fmla="val 1839"/>
            </a:avLst>
          </a:prstGeom>
          <a:solidFill>
            <a:srgbClr val="17223B">
              <a:alpha val="98000"/>
            </a:srgbClr>
          </a:solidFill>
          <a:ln w="12700">
            <a:solidFill>
              <a:srgbClr val="475569">
                <a:alpha val="7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" name="Text 7"/>
          <p:cNvSpPr/>
          <p:nvPr/>
        </p:nvSpPr>
        <p:spPr>
          <a:xfrm>
            <a:off x="7178040" y="1874520"/>
            <a:ext cx="31089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100" b="1" dirty="0">
                <a:solidFill>
                  <a:srgbClr val="F8FAFC"/>
                </a:solidFill>
              </a:rPr>
              <a:t>Interpretation</a:t>
            </a:r>
            <a:endParaRPr lang="en-US" sz="2100" dirty="0"/>
          </a:p>
        </p:txBody>
      </p:sp>
      <p:sp>
        <p:nvSpPr>
          <p:cNvPr id="11" name="Text 8"/>
          <p:cNvSpPr/>
          <p:nvPr/>
        </p:nvSpPr>
        <p:spPr>
          <a:xfrm>
            <a:off x="7205472" y="2395728"/>
            <a:ext cx="3566160" cy="196596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400" dirty="0">
                <a:solidFill>
                  <a:srgbClr val="CBD5E1"/>
                </a:solidFill>
              </a:rPr>
              <a:t>The final RMS size is strongly sensitive to the neutralization fraction.</a:t>
            </a:r>
            <a:endParaRPr lang="en-US" sz="1400" dirty="0"/>
          </a:p>
          <a:p>
            <a:pPr marL="177800" indent="-177800">
              <a:buSzPct val="100000"/>
              <a:buChar char="•"/>
            </a:pPr>
            <a:r>
              <a:rPr lang="en-US" sz="1400" dirty="0">
                <a:solidFill>
                  <a:srgbClr val="CBD5E1"/>
                </a:solidFill>
              </a:rPr>
              <a:t>If measured beam sizes fall between fₙ = 0.5 and 0.9 curves, the effective plasma density is already high enough to matter.</a:t>
            </a:r>
            <a:endParaRPr lang="en-US" sz="1400" dirty="0"/>
          </a:p>
          <a:p>
            <a:pPr marL="177800" indent="-177800">
              <a:buSzPct val="100000"/>
              <a:buChar char="•"/>
            </a:pPr>
            <a:r>
              <a:rPr lang="en-US" sz="1400" dirty="0">
                <a:solidFill>
                  <a:srgbClr val="CBD5E1"/>
                </a:solidFill>
              </a:rPr>
              <a:t>The same plot becomes a practical calibration target for WarpX and diagnostics.</a:t>
            </a:r>
            <a:endParaRPr lang="en-US" sz="1400" dirty="0"/>
          </a:p>
        </p:txBody>
      </p:sp>
      <p:sp>
        <p:nvSpPr>
          <p:cNvPr id="12" name="Shape 9"/>
          <p:cNvSpPr/>
          <p:nvPr/>
        </p:nvSpPr>
        <p:spPr>
          <a:xfrm>
            <a:off x="7635240" y="4864608"/>
            <a:ext cx="2743200" cy="310896"/>
          </a:xfrm>
          <a:prstGeom prst="roundRect">
            <a:avLst>
              <a:gd name="adj" fmla="val 23529"/>
            </a:avLst>
          </a:prstGeom>
          <a:solidFill>
            <a:srgbClr val="A78BFA">
              <a:alpha val="92000"/>
            </a:srgbClr>
          </a:solidFill>
          <a:ln w="12700">
            <a:solidFill>
              <a:srgbClr val="A78BFA">
                <a:alpha val="5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3" name="Text 10"/>
          <p:cNvSpPr/>
          <p:nvPr/>
        </p:nvSpPr>
        <p:spPr>
          <a:xfrm>
            <a:off x="7680960" y="4942332"/>
            <a:ext cx="2651760" cy="1280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50" b="1" dirty="0">
                <a:solidFill>
                  <a:srgbClr val="F8FAFC"/>
                </a:solidFill>
              </a:rPr>
              <a:t>Placeholder result</a:t>
            </a:r>
            <a:endParaRPr lang="en-US" sz="850" dirty="0"/>
          </a:p>
        </p:txBody>
      </p:sp>
      <p:sp>
        <p:nvSpPr>
          <p:cNvPr id="14" name="Text 11"/>
          <p:cNvSpPr/>
          <p:nvPr/>
        </p:nvSpPr>
        <p:spPr>
          <a:xfrm>
            <a:off x="502920" y="6510528"/>
            <a:ext cx="5943600" cy="1463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760" dirty="0">
                <a:solidFill>
                  <a:srgbClr val="64748B"/>
                </a:solidFill>
              </a:rPr>
              <a:t>Plasma-column neutralization in cyclotron injection line</a:t>
            </a:r>
            <a:endParaRPr lang="en-US" sz="760" dirty="0"/>
          </a:p>
        </p:txBody>
      </p:sp>
      <p:sp>
        <p:nvSpPr>
          <p:cNvPr id="15" name="Text 12"/>
          <p:cNvSpPr/>
          <p:nvPr/>
        </p:nvSpPr>
        <p:spPr>
          <a:xfrm>
            <a:off x="11384280" y="6455664"/>
            <a:ext cx="3200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800" dirty="0">
                <a:solidFill>
                  <a:srgbClr val="64748B"/>
                </a:solidFill>
              </a:rPr>
              <a:t>10</a:t>
            </a:r>
            <a:endParaRPr lang="en-US" sz="8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75720" y="6473952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1200">
                <a:solidFill>
                  <a:srgbClr val="718096"/>
                </a:solidFill>
              </a:defRPr>
            </a:lvl1pPr>
          </a:lstStyle>
          <a:p>
            <a:pPr algn="l"/>
            <a:fld id="{F7021451-1387-4CA6-816F-3879F97B5CBC}" type="slidenum">
              <a:rPr lang="en-US" b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solidFill>
          <a:srgbClr val="0B1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1020"/>
          </a:solidFill>
          <a:ln w="12700">
            <a:solidFill>
              <a:srgbClr val="0B1020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" name="Shape 1"/>
          <p:cNvSpPr/>
          <p:nvPr/>
        </p:nvSpPr>
        <p:spPr>
          <a:xfrm>
            <a:off x="137160" y="164592"/>
            <a:ext cx="1234440" cy="0"/>
          </a:xfrm>
          <a:prstGeom prst="line">
            <a:avLst/>
          </a:prstGeom>
          <a:noFill/>
          <a:ln w="25400">
            <a:solidFill>
              <a:srgbClr val="2563EB">
                <a:alpha val="3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Shape 2"/>
          <p:cNvSpPr/>
          <p:nvPr/>
        </p:nvSpPr>
        <p:spPr>
          <a:xfrm>
            <a:off x="10835640" y="6565392"/>
            <a:ext cx="1143000" cy="0"/>
          </a:xfrm>
          <a:prstGeom prst="line">
            <a:avLst/>
          </a:prstGeom>
          <a:noFill/>
          <a:ln w="25400">
            <a:solidFill>
              <a:srgbClr val="38BDF8">
                <a:alpha val="2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" name="Text 3"/>
          <p:cNvSpPr/>
          <p:nvPr/>
        </p:nvSpPr>
        <p:spPr>
          <a:xfrm>
            <a:off x="502920" y="292608"/>
            <a:ext cx="813816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500" b="1" dirty="0">
                <a:solidFill>
                  <a:srgbClr val="F8FAFC"/>
                </a:solidFill>
                <a:latin typeface="Aptos Display" pitchFamily="34" charset="0"/>
                <a:ea typeface="Aptos Display" pitchFamily="34" charset="-122"/>
                <a:cs typeface="Aptos Display" pitchFamily="34" charset="-120"/>
              </a:rPr>
              <a:t>Result comparison: what each method should reproduce</a:t>
            </a:r>
            <a:endParaRPr lang="en-US" sz="2500" dirty="0"/>
          </a:p>
        </p:txBody>
      </p:sp>
      <p:sp>
        <p:nvSpPr>
          <p:cNvPr id="6" name="Text 4"/>
          <p:cNvSpPr/>
          <p:nvPr/>
        </p:nvSpPr>
        <p:spPr>
          <a:xfrm>
            <a:off x="521208" y="749808"/>
            <a:ext cx="86868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solidFill>
                  <a:srgbClr val="94A3B8"/>
                </a:solidFill>
              </a:rPr>
              <a:t>Use the seeded model as a reduced benchmark and test source models against density, field, and beam observables.</a:t>
            </a:r>
            <a:endParaRPr lang="en-US" sz="1050" dirty="0"/>
          </a:p>
        </p:txBody>
      </p:sp>
      <p:sp>
        <p:nvSpPr>
          <p:cNvPr id="7" name="Shape 5"/>
          <p:cNvSpPr/>
          <p:nvPr/>
        </p:nvSpPr>
        <p:spPr>
          <a:xfrm>
            <a:off x="502920" y="1042416"/>
            <a:ext cx="11155680" cy="0"/>
          </a:xfrm>
          <a:prstGeom prst="line">
            <a:avLst/>
          </a:prstGeom>
          <a:noFill/>
          <a:ln w="12700">
            <a:solidFill>
              <a:srgbClr val="334155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" name="Text 6"/>
          <p:cNvSpPr/>
          <p:nvPr/>
        </p:nvSpPr>
        <p:spPr>
          <a:xfrm>
            <a:off x="749808" y="1417320"/>
            <a:ext cx="242316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20" b="1" dirty="0">
                <a:solidFill>
                  <a:srgbClr val="38BDF8"/>
                </a:solidFill>
              </a:rPr>
              <a:t>Observable</a:t>
            </a:r>
            <a:endParaRPr lang="en-US" sz="1420" dirty="0"/>
          </a:p>
        </p:txBody>
      </p:sp>
      <p:sp>
        <p:nvSpPr>
          <p:cNvPr id="9" name="Shape 7"/>
          <p:cNvSpPr/>
          <p:nvPr/>
        </p:nvSpPr>
        <p:spPr>
          <a:xfrm>
            <a:off x="749808" y="1755648"/>
            <a:ext cx="2423160" cy="0"/>
          </a:xfrm>
          <a:prstGeom prst="line">
            <a:avLst/>
          </a:prstGeom>
          <a:noFill/>
          <a:ln w="15240">
            <a:solidFill>
              <a:srgbClr val="38BDF8">
                <a:alpha val="8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" name="Text 8"/>
          <p:cNvSpPr/>
          <p:nvPr/>
        </p:nvSpPr>
        <p:spPr>
          <a:xfrm>
            <a:off x="804672" y="1993392"/>
            <a:ext cx="231343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CBD5E1"/>
                </a:solidFill>
              </a:rPr>
              <a:t>Neutralization fₙ(t)</a:t>
            </a:r>
            <a:endParaRPr lang="en-US" sz="1130" dirty="0"/>
          </a:p>
        </p:txBody>
      </p:sp>
      <p:sp>
        <p:nvSpPr>
          <p:cNvPr id="11" name="Text 9"/>
          <p:cNvSpPr/>
          <p:nvPr/>
        </p:nvSpPr>
        <p:spPr>
          <a:xfrm>
            <a:off x="804672" y="2414016"/>
            <a:ext cx="231343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94A3B8"/>
                </a:solidFill>
              </a:rPr>
              <a:t>Plasma density profile</a:t>
            </a:r>
            <a:endParaRPr lang="en-US" sz="1130" dirty="0"/>
          </a:p>
        </p:txBody>
      </p:sp>
      <p:sp>
        <p:nvSpPr>
          <p:cNvPr id="12" name="Text 10"/>
          <p:cNvSpPr/>
          <p:nvPr/>
        </p:nvSpPr>
        <p:spPr>
          <a:xfrm>
            <a:off x="804672" y="2834640"/>
            <a:ext cx="231343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CBD5E1"/>
                </a:solidFill>
              </a:rPr>
              <a:t>Beam envelope / centroid</a:t>
            </a:r>
            <a:endParaRPr lang="en-US" sz="1130" dirty="0"/>
          </a:p>
        </p:txBody>
      </p:sp>
      <p:sp>
        <p:nvSpPr>
          <p:cNvPr id="13" name="Text 11"/>
          <p:cNvSpPr/>
          <p:nvPr/>
        </p:nvSpPr>
        <p:spPr>
          <a:xfrm>
            <a:off x="804672" y="3255264"/>
            <a:ext cx="231343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94A3B8"/>
                </a:solidFill>
              </a:rPr>
              <a:t>Particle accounting</a:t>
            </a:r>
            <a:endParaRPr lang="en-US" sz="1130" dirty="0"/>
          </a:p>
        </p:txBody>
      </p:sp>
      <p:sp>
        <p:nvSpPr>
          <p:cNvPr id="14" name="Text 12"/>
          <p:cNvSpPr/>
          <p:nvPr/>
        </p:nvSpPr>
        <p:spPr>
          <a:xfrm>
            <a:off x="804672" y="3675888"/>
            <a:ext cx="231343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CBD5E1"/>
                </a:solidFill>
              </a:rPr>
              <a:t>Computational cost</a:t>
            </a:r>
            <a:endParaRPr lang="en-US" sz="1130" dirty="0"/>
          </a:p>
        </p:txBody>
      </p:sp>
      <p:sp>
        <p:nvSpPr>
          <p:cNvPr id="15" name="Text 13"/>
          <p:cNvSpPr/>
          <p:nvPr/>
        </p:nvSpPr>
        <p:spPr>
          <a:xfrm>
            <a:off x="3310128" y="1417320"/>
            <a:ext cx="25146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20" b="1" dirty="0">
                <a:solidFill>
                  <a:srgbClr val="34D399"/>
                </a:solidFill>
              </a:rPr>
              <a:t>Seeded model</a:t>
            </a:r>
            <a:endParaRPr lang="en-US" sz="1420" dirty="0"/>
          </a:p>
        </p:txBody>
      </p:sp>
      <p:sp>
        <p:nvSpPr>
          <p:cNvPr id="16" name="Shape 14"/>
          <p:cNvSpPr/>
          <p:nvPr/>
        </p:nvSpPr>
        <p:spPr>
          <a:xfrm>
            <a:off x="3310128" y="1755648"/>
            <a:ext cx="2514600" cy="0"/>
          </a:xfrm>
          <a:prstGeom prst="line">
            <a:avLst/>
          </a:prstGeom>
          <a:noFill/>
          <a:ln w="15240">
            <a:solidFill>
              <a:srgbClr val="34D399">
                <a:alpha val="8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7" name="Text 15"/>
          <p:cNvSpPr/>
          <p:nvPr/>
        </p:nvSpPr>
        <p:spPr>
          <a:xfrm>
            <a:off x="3364992" y="1993392"/>
            <a:ext cx="240487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CBD5E1"/>
                </a:solidFill>
              </a:rPr>
              <a:t>prescribed</a:t>
            </a:r>
            <a:endParaRPr lang="en-US" sz="1130" dirty="0"/>
          </a:p>
        </p:txBody>
      </p:sp>
      <p:sp>
        <p:nvSpPr>
          <p:cNvPr id="18" name="Text 16"/>
          <p:cNvSpPr/>
          <p:nvPr/>
        </p:nvSpPr>
        <p:spPr>
          <a:xfrm>
            <a:off x="3364992" y="2414016"/>
            <a:ext cx="240487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94A3B8"/>
                </a:solidFill>
              </a:rPr>
              <a:t>initialized</a:t>
            </a:r>
            <a:endParaRPr lang="en-US" sz="1130" dirty="0"/>
          </a:p>
        </p:txBody>
      </p:sp>
      <p:sp>
        <p:nvSpPr>
          <p:cNvPr id="19" name="Text 17"/>
          <p:cNvSpPr/>
          <p:nvPr/>
        </p:nvSpPr>
        <p:spPr>
          <a:xfrm>
            <a:off x="3364992" y="2834640"/>
            <a:ext cx="240487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CBD5E1"/>
                </a:solidFill>
              </a:rPr>
              <a:t>fast scan</a:t>
            </a:r>
            <a:endParaRPr lang="en-US" sz="1130" dirty="0"/>
          </a:p>
        </p:txBody>
      </p:sp>
      <p:sp>
        <p:nvSpPr>
          <p:cNvPr id="20" name="Text 18"/>
          <p:cNvSpPr/>
          <p:nvPr/>
        </p:nvSpPr>
        <p:spPr>
          <a:xfrm>
            <a:off x="3364992" y="3255264"/>
            <a:ext cx="240487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94A3B8"/>
                </a:solidFill>
              </a:rPr>
              <a:t>not applicable</a:t>
            </a:r>
            <a:endParaRPr lang="en-US" sz="1130" dirty="0"/>
          </a:p>
        </p:txBody>
      </p:sp>
      <p:sp>
        <p:nvSpPr>
          <p:cNvPr id="21" name="Text 19"/>
          <p:cNvSpPr/>
          <p:nvPr/>
        </p:nvSpPr>
        <p:spPr>
          <a:xfrm>
            <a:off x="3364992" y="3675888"/>
            <a:ext cx="240487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CBD5E1"/>
                </a:solidFill>
              </a:rPr>
              <a:t>low</a:t>
            </a:r>
            <a:endParaRPr lang="en-US" sz="1130" dirty="0"/>
          </a:p>
        </p:txBody>
      </p:sp>
      <p:sp>
        <p:nvSpPr>
          <p:cNvPr id="22" name="Text 20"/>
          <p:cNvSpPr/>
          <p:nvPr/>
        </p:nvSpPr>
        <p:spPr>
          <a:xfrm>
            <a:off x="5961888" y="1417320"/>
            <a:ext cx="25146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20" b="1" dirty="0">
                <a:solidFill>
                  <a:srgbClr val="F59E0B"/>
                </a:solidFill>
              </a:rPr>
              <a:t>Python source</a:t>
            </a:r>
            <a:endParaRPr lang="en-US" sz="1420" dirty="0"/>
          </a:p>
        </p:txBody>
      </p:sp>
      <p:sp>
        <p:nvSpPr>
          <p:cNvPr id="23" name="Shape 21"/>
          <p:cNvSpPr/>
          <p:nvPr/>
        </p:nvSpPr>
        <p:spPr>
          <a:xfrm>
            <a:off x="5961888" y="1755648"/>
            <a:ext cx="2514600" cy="0"/>
          </a:xfrm>
          <a:prstGeom prst="line">
            <a:avLst/>
          </a:prstGeom>
          <a:noFill/>
          <a:ln w="15240">
            <a:solidFill>
              <a:srgbClr val="F59E0B">
                <a:alpha val="8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4" name="Text 22"/>
          <p:cNvSpPr/>
          <p:nvPr/>
        </p:nvSpPr>
        <p:spPr>
          <a:xfrm>
            <a:off x="6016752" y="1993392"/>
            <a:ext cx="240487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CBD5E1"/>
                </a:solidFill>
              </a:rPr>
              <a:t>computed</a:t>
            </a:r>
            <a:endParaRPr lang="en-US" sz="1130" dirty="0"/>
          </a:p>
        </p:txBody>
      </p:sp>
      <p:sp>
        <p:nvSpPr>
          <p:cNvPr id="25" name="Text 23"/>
          <p:cNvSpPr/>
          <p:nvPr/>
        </p:nvSpPr>
        <p:spPr>
          <a:xfrm>
            <a:off x="6016752" y="2414016"/>
            <a:ext cx="240487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94A3B8"/>
                </a:solidFill>
              </a:rPr>
              <a:t>self-consistent</a:t>
            </a:r>
            <a:endParaRPr lang="en-US" sz="1130" dirty="0"/>
          </a:p>
        </p:txBody>
      </p:sp>
      <p:sp>
        <p:nvSpPr>
          <p:cNvPr id="26" name="Text 24"/>
          <p:cNvSpPr/>
          <p:nvPr/>
        </p:nvSpPr>
        <p:spPr>
          <a:xfrm>
            <a:off x="6016752" y="2834640"/>
            <a:ext cx="240487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CBD5E1"/>
                </a:solidFill>
              </a:rPr>
              <a:t>PIC response</a:t>
            </a:r>
            <a:endParaRPr lang="en-US" sz="1130" dirty="0"/>
          </a:p>
        </p:txBody>
      </p:sp>
      <p:sp>
        <p:nvSpPr>
          <p:cNvPr id="27" name="Text 25"/>
          <p:cNvSpPr/>
          <p:nvPr/>
        </p:nvSpPr>
        <p:spPr>
          <a:xfrm>
            <a:off x="6016752" y="3255264"/>
            <a:ext cx="240487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94A3B8"/>
                </a:solidFill>
              </a:rPr>
              <a:t>debuggable</a:t>
            </a:r>
            <a:endParaRPr lang="en-US" sz="1130" dirty="0"/>
          </a:p>
        </p:txBody>
      </p:sp>
      <p:sp>
        <p:nvSpPr>
          <p:cNvPr id="28" name="Text 26"/>
          <p:cNvSpPr/>
          <p:nvPr/>
        </p:nvSpPr>
        <p:spPr>
          <a:xfrm>
            <a:off x="6016752" y="3675888"/>
            <a:ext cx="240487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CBD5E1"/>
                </a:solidFill>
              </a:rPr>
              <a:t>medium</a:t>
            </a:r>
            <a:endParaRPr lang="en-US" sz="1130" dirty="0"/>
          </a:p>
        </p:txBody>
      </p:sp>
      <p:sp>
        <p:nvSpPr>
          <p:cNvPr id="29" name="Text 27"/>
          <p:cNvSpPr/>
          <p:nvPr/>
        </p:nvSpPr>
        <p:spPr>
          <a:xfrm>
            <a:off x="8613648" y="1417320"/>
            <a:ext cx="25146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20" b="1" dirty="0">
                <a:solidFill>
                  <a:srgbClr val="F43F5E"/>
                </a:solidFill>
              </a:rPr>
              <a:t>C++ MCC</a:t>
            </a:r>
            <a:endParaRPr lang="en-US" sz="1420" dirty="0"/>
          </a:p>
        </p:txBody>
      </p:sp>
      <p:sp>
        <p:nvSpPr>
          <p:cNvPr id="30" name="Shape 28"/>
          <p:cNvSpPr/>
          <p:nvPr/>
        </p:nvSpPr>
        <p:spPr>
          <a:xfrm>
            <a:off x="8613648" y="1755648"/>
            <a:ext cx="2514600" cy="0"/>
          </a:xfrm>
          <a:prstGeom prst="line">
            <a:avLst/>
          </a:prstGeom>
          <a:noFill/>
          <a:ln w="15240">
            <a:solidFill>
              <a:srgbClr val="F43F5E">
                <a:alpha val="8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1" name="Text 29"/>
          <p:cNvSpPr/>
          <p:nvPr/>
        </p:nvSpPr>
        <p:spPr>
          <a:xfrm>
            <a:off x="8668512" y="1993392"/>
            <a:ext cx="240487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CBD5E1"/>
                </a:solidFill>
              </a:rPr>
              <a:t>computed</a:t>
            </a:r>
            <a:endParaRPr lang="en-US" sz="1130" dirty="0"/>
          </a:p>
        </p:txBody>
      </p:sp>
      <p:sp>
        <p:nvSpPr>
          <p:cNvPr id="32" name="Text 30"/>
          <p:cNvSpPr/>
          <p:nvPr/>
        </p:nvSpPr>
        <p:spPr>
          <a:xfrm>
            <a:off x="8668512" y="2414016"/>
            <a:ext cx="240487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94A3B8"/>
                </a:solidFill>
              </a:rPr>
              <a:t>self-consistent</a:t>
            </a:r>
            <a:endParaRPr lang="en-US" sz="1130" dirty="0"/>
          </a:p>
        </p:txBody>
      </p:sp>
      <p:sp>
        <p:nvSpPr>
          <p:cNvPr id="33" name="Text 31"/>
          <p:cNvSpPr/>
          <p:nvPr/>
        </p:nvSpPr>
        <p:spPr>
          <a:xfrm>
            <a:off x="8668512" y="2834640"/>
            <a:ext cx="240487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CBD5E1"/>
                </a:solidFill>
              </a:rPr>
              <a:t>PIC response</a:t>
            </a:r>
            <a:endParaRPr lang="en-US" sz="1130" dirty="0"/>
          </a:p>
        </p:txBody>
      </p:sp>
      <p:sp>
        <p:nvSpPr>
          <p:cNvPr id="34" name="Text 32"/>
          <p:cNvSpPr/>
          <p:nvPr/>
        </p:nvSpPr>
        <p:spPr>
          <a:xfrm>
            <a:off x="8668512" y="3255264"/>
            <a:ext cx="240487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94A3B8"/>
                </a:solidFill>
              </a:rPr>
              <a:t>production</a:t>
            </a:r>
            <a:endParaRPr lang="en-US" sz="1130" dirty="0"/>
          </a:p>
        </p:txBody>
      </p:sp>
      <p:sp>
        <p:nvSpPr>
          <p:cNvPr id="35" name="Text 33"/>
          <p:cNvSpPr/>
          <p:nvPr/>
        </p:nvSpPr>
        <p:spPr>
          <a:xfrm>
            <a:off x="8668512" y="3675888"/>
            <a:ext cx="2404872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 algn="ctr">
              <a:buNone/>
            </a:pPr>
            <a:r>
              <a:rPr lang="en-US" sz="1130" dirty="0">
                <a:solidFill>
                  <a:srgbClr val="CBD5E1"/>
                </a:solidFill>
              </a:rPr>
              <a:t>lowest at scale</a:t>
            </a:r>
            <a:endParaRPr lang="en-US" sz="1130" dirty="0"/>
          </a:p>
        </p:txBody>
      </p:sp>
      <p:sp>
        <p:nvSpPr>
          <p:cNvPr id="36" name="Shape 34"/>
          <p:cNvSpPr/>
          <p:nvPr/>
        </p:nvSpPr>
        <p:spPr>
          <a:xfrm>
            <a:off x="3063240" y="1353312"/>
            <a:ext cx="0" cy="2670048"/>
          </a:xfrm>
          <a:prstGeom prst="line">
            <a:avLst/>
          </a:prstGeom>
          <a:noFill/>
          <a:ln w="12700">
            <a:solidFill>
              <a:srgbClr val="334155">
                <a:alpha val="7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7" name="Shape 35"/>
          <p:cNvSpPr/>
          <p:nvPr/>
        </p:nvSpPr>
        <p:spPr>
          <a:xfrm>
            <a:off x="5733288" y="1353312"/>
            <a:ext cx="0" cy="2670048"/>
          </a:xfrm>
          <a:prstGeom prst="line">
            <a:avLst/>
          </a:prstGeom>
          <a:noFill/>
          <a:ln w="12700">
            <a:solidFill>
              <a:srgbClr val="334155">
                <a:alpha val="7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8" name="Shape 36"/>
          <p:cNvSpPr/>
          <p:nvPr/>
        </p:nvSpPr>
        <p:spPr>
          <a:xfrm>
            <a:off x="8385048" y="1353312"/>
            <a:ext cx="0" cy="2670048"/>
          </a:xfrm>
          <a:prstGeom prst="line">
            <a:avLst/>
          </a:prstGeom>
          <a:noFill/>
          <a:ln w="12700">
            <a:solidFill>
              <a:srgbClr val="334155">
                <a:alpha val="7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9" name="Text 37"/>
          <p:cNvSpPr/>
          <p:nvPr/>
        </p:nvSpPr>
        <p:spPr>
          <a:xfrm>
            <a:off x="777240" y="4617720"/>
            <a:ext cx="36576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700" b="1" dirty="0">
                <a:solidFill>
                  <a:srgbClr val="38BDF8"/>
                </a:solidFill>
              </a:rPr>
              <a:t>Primary comparison metrics</a:t>
            </a:r>
            <a:endParaRPr lang="en-US" sz="1700" dirty="0"/>
          </a:p>
        </p:txBody>
      </p:sp>
      <p:sp>
        <p:nvSpPr>
          <p:cNvPr id="40" name="Text 38"/>
          <p:cNvSpPr/>
          <p:nvPr/>
        </p:nvSpPr>
        <p:spPr>
          <a:xfrm>
            <a:off x="822960" y="5029200"/>
            <a:ext cx="5029200" cy="91440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280" dirty="0">
                <a:solidFill>
                  <a:srgbClr val="CBD5E1"/>
                </a:solidFill>
              </a:rPr>
              <a:t>fₙ from charge density: 1 − ⟨nₑ⟩/⟨n_b⟩</a:t>
            </a:r>
            <a:endParaRPr lang="en-US" sz="1280" dirty="0"/>
          </a:p>
          <a:p>
            <a:pPr marL="177800" indent="-177800">
              <a:buSzPct val="100000"/>
              <a:buChar char="•"/>
            </a:pPr>
            <a:r>
              <a:rPr lang="en-US" sz="1280" dirty="0">
                <a:solidFill>
                  <a:srgbClr val="CBD5E1"/>
                </a:solidFill>
              </a:rPr>
              <a:t>fₙ from radial field: 1 − Eᵣ,eff/Eᵣ,beam</a:t>
            </a:r>
            <a:endParaRPr lang="en-US" sz="1280" dirty="0"/>
          </a:p>
          <a:p>
            <a:pPr marL="177800" indent="-177800">
              <a:buSzPct val="100000"/>
              <a:buChar char="•"/>
            </a:pPr>
            <a:r>
              <a:rPr lang="en-US" sz="1280" dirty="0">
                <a:solidFill>
                  <a:srgbClr val="CBD5E1"/>
                </a:solidFill>
              </a:rPr>
              <a:t>beam optics response: rms size, centroid, emittance, loss</a:t>
            </a:r>
            <a:endParaRPr lang="en-US" sz="1280" dirty="0"/>
          </a:p>
        </p:txBody>
      </p:sp>
      <p:sp>
        <p:nvSpPr>
          <p:cNvPr id="41" name="Text 39"/>
          <p:cNvSpPr/>
          <p:nvPr/>
        </p:nvSpPr>
        <p:spPr>
          <a:xfrm>
            <a:off x="6629400" y="4617720"/>
            <a:ext cx="36576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700" b="1" dirty="0">
                <a:solidFill>
                  <a:srgbClr val="F59E0B"/>
                </a:solidFill>
              </a:rPr>
              <a:t>Acceptance test</a:t>
            </a:r>
            <a:endParaRPr lang="en-US" sz="1700" dirty="0"/>
          </a:p>
        </p:txBody>
      </p:sp>
      <p:sp>
        <p:nvSpPr>
          <p:cNvPr id="42" name="Text 40"/>
          <p:cNvSpPr/>
          <p:nvPr/>
        </p:nvSpPr>
        <p:spPr>
          <a:xfrm>
            <a:off x="6675120" y="5029200"/>
            <a:ext cx="4754880" cy="91440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280" dirty="0">
                <a:solidFill>
                  <a:srgbClr val="CBD5E1"/>
                </a:solidFill>
              </a:rPr>
              <a:t>Python and C++ source models agree within statistical PIC noise.</a:t>
            </a:r>
            <a:endParaRPr lang="en-US" sz="1280" dirty="0"/>
          </a:p>
          <a:p>
            <a:pPr marL="177800" indent="-177800">
              <a:buSzPct val="100000"/>
              <a:buChar char="•"/>
            </a:pPr>
            <a:r>
              <a:rPr lang="en-US" sz="1280" dirty="0">
                <a:solidFill>
                  <a:srgbClr val="CBD5E1"/>
                </a:solidFill>
              </a:rPr>
              <a:t>Source rates scale linearly with pressure and cross-section table.</a:t>
            </a:r>
            <a:endParaRPr lang="en-US" sz="1280" dirty="0"/>
          </a:p>
          <a:p>
            <a:pPr marL="177800" indent="-177800">
              <a:buSzPct val="100000"/>
              <a:buChar char="•"/>
            </a:pPr>
            <a:r>
              <a:rPr lang="en-US" sz="1280" dirty="0">
                <a:solidFill>
                  <a:srgbClr val="CBD5E1"/>
                </a:solidFill>
              </a:rPr>
              <a:t>Beam transport agrees with seeded model at matching effective fₙ.</a:t>
            </a:r>
            <a:endParaRPr lang="en-US" sz="1280" dirty="0"/>
          </a:p>
        </p:txBody>
      </p:sp>
      <p:sp>
        <p:nvSpPr>
          <p:cNvPr id="43" name="Text 41"/>
          <p:cNvSpPr/>
          <p:nvPr/>
        </p:nvSpPr>
        <p:spPr>
          <a:xfrm>
            <a:off x="502920" y="6510528"/>
            <a:ext cx="5943600" cy="1463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760" dirty="0">
                <a:solidFill>
                  <a:srgbClr val="64748B"/>
                </a:solidFill>
              </a:rPr>
              <a:t>Plasma-column neutralization in cyclotron injection line</a:t>
            </a:r>
            <a:endParaRPr lang="en-US" sz="760" dirty="0"/>
          </a:p>
        </p:txBody>
      </p:sp>
      <p:sp>
        <p:nvSpPr>
          <p:cNvPr id="44" name="Text 42"/>
          <p:cNvSpPr/>
          <p:nvPr/>
        </p:nvSpPr>
        <p:spPr>
          <a:xfrm>
            <a:off x="11384280" y="6455664"/>
            <a:ext cx="3200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800" dirty="0">
                <a:solidFill>
                  <a:srgbClr val="64748B"/>
                </a:solidFill>
              </a:rPr>
              <a:t>11</a:t>
            </a:r>
            <a:endParaRPr lang="en-US" sz="800" dirty="0"/>
          </a:p>
        </p:txBody>
      </p:sp>
      <p:sp>
        <p:nvSpPr>
          <p:cNvPr id="4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75720" y="6473952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1200">
                <a:solidFill>
                  <a:srgbClr val="718096"/>
                </a:solidFill>
              </a:defRPr>
            </a:lvl1pPr>
          </a:lstStyle>
          <a:p>
            <a:pPr algn="l"/>
            <a:fld id="{F7021451-1387-4CA6-816F-3879F97B5CBC}" type="slidenum">
              <a:rPr lang="en-US" b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solidFill>
          <a:srgbClr val="0B1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1020"/>
          </a:solidFill>
          <a:ln w="12700">
            <a:solidFill>
              <a:srgbClr val="0B1020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" name="Shape 1"/>
          <p:cNvSpPr/>
          <p:nvPr/>
        </p:nvSpPr>
        <p:spPr>
          <a:xfrm>
            <a:off x="137160" y="164592"/>
            <a:ext cx="1234440" cy="0"/>
          </a:xfrm>
          <a:prstGeom prst="line">
            <a:avLst/>
          </a:prstGeom>
          <a:noFill/>
          <a:ln w="25400">
            <a:solidFill>
              <a:srgbClr val="2563EB">
                <a:alpha val="3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Shape 2"/>
          <p:cNvSpPr/>
          <p:nvPr/>
        </p:nvSpPr>
        <p:spPr>
          <a:xfrm>
            <a:off x="10835640" y="6565392"/>
            <a:ext cx="1143000" cy="0"/>
          </a:xfrm>
          <a:prstGeom prst="line">
            <a:avLst/>
          </a:prstGeom>
          <a:noFill/>
          <a:ln w="25400">
            <a:solidFill>
              <a:srgbClr val="38BDF8">
                <a:alpha val="2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" name="Text 3"/>
          <p:cNvSpPr/>
          <p:nvPr/>
        </p:nvSpPr>
        <p:spPr>
          <a:xfrm>
            <a:off x="502920" y="292608"/>
            <a:ext cx="813816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500" b="1" dirty="0">
                <a:solidFill>
                  <a:srgbClr val="F8FAFC"/>
                </a:solidFill>
                <a:latin typeface="Aptos Display" pitchFamily="34" charset="0"/>
                <a:ea typeface="Aptos Display" pitchFamily="34" charset="-122"/>
                <a:cs typeface="Aptos Display" pitchFamily="34" charset="-120"/>
              </a:rPr>
              <a:t>Validation strategy: connect simulation outputs to beamline observables</a:t>
            </a:r>
            <a:endParaRPr lang="en-US" sz="2500" dirty="0"/>
          </a:p>
        </p:txBody>
      </p:sp>
      <p:sp>
        <p:nvSpPr>
          <p:cNvPr id="6" name="Text 4"/>
          <p:cNvSpPr/>
          <p:nvPr/>
        </p:nvSpPr>
        <p:spPr>
          <a:xfrm>
            <a:off x="521208" y="749808"/>
            <a:ext cx="86868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solidFill>
                  <a:srgbClr val="94A3B8"/>
                </a:solidFill>
              </a:rPr>
              <a:t>Neutralization is not directly a single measurement; infer it from a consistent set of diagnostics.</a:t>
            </a:r>
            <a:endParaRPr lang="en-US" sz="1050" dirty="0"/>
          </a:p>
        </p:txBody>
      </p:sp>
      <p:sp>
        <p:nvSpPr>
          <p:cNvPr id="7" name="Shape 5"/>
          <p:cNvSpPr/>
          <p:nvPr/>
        </p:nvSpPr>
        <p:spPr>
          <a:xfrm>
            <a:off x="502920" y="1042416"/>
            <a:ext cx="11155680" cy="0"/>
          </a:xfrm>
          <a:prstGeom prst="line">
            <a:avLst/>
          </a:prstGeom>
          <a:noFill/>
          <a:ln w="12700">
            <a:solidFill>
              <a:srgbClr val="334155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" name="Shape 6"/>
          <p:cNvSpPr/>
          <p:nvPr/>
        </p:nvSpPr>
        <p:spPr>
          <a:xfrm>
            <a:off x="685800" y="1463040"/>
            <a:ext cx="3154680" cy="2971800"/>
          </a:xfrm>
          <a:prstGeom prst="roundRect">
            <a:avLst>
              <a:gd name="adj" fmla="val 2462"/>
            </a:avLst>
          </a:prstGeom>
          <a:solidFill>
            <a:srgbClr val="17223B">
              <a:alpha val="97000"/>
            </a:srgbClr>
          </a:solidFill>
          <a:ln w="16510">
            <a:solidFill>
              <a:srgbClr val="38BDF8">
                <a:alpha val="8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" name="Text 7"/>
          <p:cNvSpPr/>
          <p:nvPr/>
        </p:nvSpPr>
        <p:spPr>
          <a:xfrm>
            <a:off x="914400" y="1691640"/>
            <a:ext cx="2651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38BDF8"/>
                </a:solidFill>
              </a:rPr>
              <a:t>Beam diagnostics</a:t>
            </a:r>
            <a:endParaRPr lang="en-US" sz="1600" dirty="0"/>
          </a:p>
        </p:txBody>
      </p:sp>
      <p:sp>
        <p:nvSpPr>
          <p:cNvPr id="10" name="Text 8"/>
          <p:cNvSpPr/>
          <p:nvPr/>
        </p:nvSpPr>
        <p:spPr>
          <a:xfrm>
            <a:off x="978408" y="2240280"/>
            <a:ext cx="2606040" cy="118872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260" dirty="0">
                <a:solidFill>
                  <a:srgbClr val="CBD5E1"/>
                </a:solidFill>
              </a:rPr>
              <a:t>profile / wire scanner</a:t>
            </a:r>
            <a:endParaRPr lang="en-US" sz="1260" dirty="0"/>
          </a:p>
          <a:p>
            <a:pPr marL="177800" indent="-177800">
              <a:buSzPct val="100000"/>
              <a:buChar char="•"/>
            </a:pPr>
            <a:r>
              <a:rPr lang="en-US" sz="1260" dirty="0">
                <a:solidFill>
                  <a:srgbClr val="CBD5E1"/>
                </a:solidFill>
              </a:rPr>
              <a:t>slit-scan emittance</a:t>
            </a:r>
            <a:endParaRPr lang="en-US" sz="1260" dirty="0"/>
          </a:p>
          <a:p>
            <a:pPr marL="177800" indent="-177800">
              <a:buSzPct val="100000"/>
              <a:buChar char="•"/>
            </a:pPr>
            <a:r>
              <a:rPr lang="en-US" sz="1260" dirty="0">
                <a:solidFill>
                  <a:srgbClr val="CBD5E1"/>
                </a:solidFill>
              </a:rPr>
              <a:t>current transmission</a:t>
            </a:r>
            <a:endParaRPr lang="en-US" sz="1260" dirty="0"/>
          </a:p>
        </p:txBody>
      </p:sp>
      <p:sp>
        <p:nvSpPr>
          <p:cNvPr id="11" name="Shape 9"/>
          <p:cNvSpPr/>
          <p:nvPr/>
        </p:nvSpPr>
        <p:spPr>
          <a:xfrm>
            <a:off x="4343400" y="1463040"/>
            <a:ext cx="3154680" cy="2971800"/>
          </a:xfrm>
          <a:prstGeom prst="roundRect">
            <a:avLst>
              <a:gd name="adj" fmla="val 2462"/>
            </a:avLst>
          </a:prstGeom>
          <a:solidFill>
            <a:srgbClr val="17223B">
              <a:alpha val="97000"/>
            </a:srgbClr>
          </a:solidFill>
          <a:ln w="16510">
            <a:solidFill>
              <a:srgbClr val="F59E0B">
                <a:alpha val="8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2" name="Text 10"/>
          <p:cNvSpPr/>
          <p:nvPr/>
        </p:nvSpPr>
        <p:spPr>
          <a:xfrm>
            <a:off x="4572000" y="1691640"/>
            <a:ext cx="2651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F59E0B"/>
                </a:solidFill>
              </a:rPr>
              <a:t>Plasma diagnostics</a:t>
            </a:r>
            <a:endParaRPr lang="en-US" sz="1600" dirty="0"/>
          </a:p>
        </p:txBody>
      </p:sp>
      <p:sp>
        <p:nvSpPr>
          <p:cNvPr id="13" name="Text 11"/>
          <p:cNvSpPr/>
          <p:nvPr/>
        </p:nvSpPr>
        <p:spPr>
          <a:xfrm>
            <a:off x="4636008" y="2240280"/>
            <a:ext cx="2606040" cy="118872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260" dirty="0">
                <a:solidFill>
                  <a:srgbClr val="CBD5E1"/>
                </a:solidFill>
              </a:rPr>
              <a:t>residual gas pressure</a:t>
            </a:r>
            <a:endParaRPr lang="en-US" sz="1260" dirty="0"/>
          </a:p>
          <a:p>
            <a:pPr marL="177800" indent="-177800">
              <a:buSzPct val="100000"/>
              <a:buChar char="•"/>
            </a:pPr>
            <a:r>
              <a:rPr lang="en-US" sz="1260" dirty="0">
                <a:solidFill>
                  <a:srgbClr val="CBD5E1"/>
                </a:solidFill>
              </a:rPr>
              <a:t>collector / clearing electrode current</a:t>
            </a:r>
            <a:endParaRPr lang="en-US" sz="1260" dirty="0"/>
          </a:p>
          <a:p>
            <a:pPr marL="177800" indent="-177800">
              <a:buSzPct val="100000"/>
              <a:buChar char="•"/>
            </a:pPr>
            <a:r>
              <a:rPr lang="en-US" sz="1260" dirty="0">
                <a:solidFill>
                  <a:srgbClr val="CBD5E1"/>
                </a:solidFill>
              </a:rPr>
              <a:t>time response after beam on/off</a:t>
            </a:r>
            <a:endParaRPr lang="en-US" sz="1260" dirty="0"/>
          </a:p>
        </p:txBody>
      </p:sp>
      <p:sp>
        <p:nvSpPr>
          <p:cNvPr id="14" name="Shape 12"/>
          <p:cNvSpPr/>
          <p:nvPr/>
        </p:nvSpPr>
        <p:spPr>
          <a:xfrm>
            <a:off x="8001000" y="1463040"/>
            <a:ext cx="3154680" cy="2971800"/>
          </a:xfrm>
          <a:prstGeom prst="roundRect">
            <a:avLst>
              <a:gd name="adj" fmla="val 2462"/>
            </a:avLst>
          </a:prstGeom>
          <a:solidFill>
            <a:srgbClr val="17223B">
              <a:alpha val="97000"/>
            </a:srgbClr>
          </a:solidFill>
          <a:ln w="16510">
            <a:solidFill>
              <a:srgbClr val="34D399">
                <a:alpha val="8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5" name="Text 13"/>
          <p:cNvSpPr/>
          <p:nvPr/>
        </p:nvSpPr>
        <p:spPr>
          <a:xfrm>
            <a:off x="8229600" y="1691640"/>
            <a:ext cx="26517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34D399"/>
                </a:solidFill>
              </a:rPr>
              <a:t>Simulation probes</a:t>
            </a:r>
            <a:endParaRPr lang="en-US" sz="1600" dirty="0"/>
          </a:p>
        </p:txBody>
      </p:sp>
      <p:sp>
        <p:nvSpPr>
          <p:cNvPr id="16" name="Text 14"/>
          <p:cNvSpPr/>
          <p:nvPr/>
        </p:nvSpPr>
        <p:spPr>
          <a:xfrm>
            <a:off x="8293608" y="2240280"/>
            <a:ext cx="2606040" cy="118872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260" dirty="0">
                <a:solidFill>
                  <a:srgbClr val="CBD5E1"/>
                </a:solidFill>
              </a:rPr>
              <a:t>species density maps</a:t>
            </a:r>
            <a:endParaRPr lang="en-US" sz="1260" dirty="0"/>
          </a:p>
          <a:p>
            <a:pPr marL="177800" indent="-177800">
              <a:buSzPct val="100000"/>
              <a:buChar char="•"/>
            </a:pPr>
            <a:r>
              <a:rPr lang="en-US" sz="1260" dirty="0">
                <a:solidFill>
                  <a:srgbClr val="CBD5E1"/>
                </a:solidFill>
              </a:rPr>
              <a:t>radial electric field</a:t>
            </a:r>
            <a:endParaRPr lang="en-US" sz="1260" dirty="0"/>
          </a:p>
          <a:p>
            <a:pPr marL="177800" indent="-177800">
              <a:buSzPct val="100000"/>
              <a:buChar char="•"/>
            </a:pPr>
            <a:r>
              <a:rPr lang="en-US" sz="1260" dirty="0">
                <a:solidFill>
                  <a:srgbClr val="CBD5E1"/>
                </a:solidFill>
              </a:rPr>
              <a:t>ionization event rate</a:t>
            </a:r>
            <a:endParaRPr lang="en-US" sz="1260" dirty="0"/>
          </a:p>
        </p:txBody>
      </p:sp>
      <p:sp>
        <p:nvSpPr>
          <p:cNvPr id="17" name="Shape 15"/>
          <p:cNvSpPr/>
          <p:nvPr/>
        </p:nvSpPr>
        <p:spPr>
          <a:xfrm>
            <a:off x="2971800" y="4956048"/>
            <a:ext cx="6263640" cy="731520"/>
          </a:xfrm>
          <a:prstGeom prst="roundRect">
            <a:avLst>
              <a:gd name="adj" fmla="val 10000"/>
            </a:avLst>
          </a:prstGeom>
          <a:solidFill>
            <a:srgbClr val="17223B">
              <a:alpha val="97000"/>
            </a:srgbClr>
          </a:solidFill>
          <a:ln w="12700">
            <a:solidFill>
              <a:srgbClr val="475569">
                <a:alpha val="7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8" name="Text 16"/>
          <p:cNvSpPr/>
          <p:nvPr/>
        </p:nvSpPr>
        <p:spPr>
          <a:xfrm>
            <a:off x="3136392" y="5102352"/>
            <a:ext cx="5934456" cy="50292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0" indent="0">
              <a:buNone/>
            </a:pPr>
            <a:r>
              <a:rPr lang="en-US" sz="1430" dirty="0">
                <a:solidFill>
                  <a:srgbClr val="F8FAFC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Effective neutralization target:</a:t>
            </a:r>
            <a:endParaRPr lang="en-US" sz="1430" dirty="0"/>
          </a:p>
          <a:p>
            <a:pPr marL="0" indent="0">
              <a:buNone/>
            </a:pPr>
            <a:r>
              <a:rPr lang="en-US" sz="1430" dirty="0">
                <a:solidFill>
                  <a:srgbClr val="F8FAFC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fₙ,beam  ≈  fₙ,field  ≈  fₙ,density</a:t>
            </a:r>
            <a:endParaRPr lang="en-US" sz="1430" dirty="0"/>
          </a:p>
        </p:txBody>
      </p:sp>
      <p:sp>
        <p:nvSpPr>
          <p:cNvPr id="19" name="Text 17"/>
          <p:cNvSpPr/>
          <p:nvPr/>
        </p:nvSpPr>
        <p:spPr>
          <a:xfrm>
            <a:off x="502920" y="6510528"/>
            <a:ext cx="5943600" cy="1463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760" dirty="0">
                <a:solidFill>
                  <a:srgbClr val="64748B"/>
                </a:solidFill>
              </a:rPr>
              <a:t>Plasma-column neutralization in cyclotron injection line</a:t>
            </a:r>
            <a:endParaRPr lang="en-US" sz="760" dirty="0"/>
          </a:p>
        </p:txBody>
      </p:sp>
      <p:sp>
        <p:nvSpPr>
          <p:cNvPr id="20" name="Text 18"/>
          <p:cNvSpPr/>
          <p:nvPr/>
        </p:nvSpPr>
        <p:spPr>
          <a:xfrm>
            <a:off x="11384280" y="6455664"/>
            <a:ext cx="3200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800" dirty="0">
                <a:solidFill>
                  <a:srgbClr val="64748B"/>
                </a:solidFill>
              </a:rPr>
              <a:t>12</a:t>
            </a:r>
            <a:endParaRPr lang="en-US" sz="8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75720" y="6473952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1200">
                <a:solidFill>
                  <a:srgbClr val="718096"/>
                </a:solidFill>
              </a:defRPr>
            </a:lvl1pPr>
          </a:lstStyle>
          <a:p>
            <a:pPr algn="l"/>
            <a:fld id="{F7021451-1387-4CA6-816F-3879F97B5CBC}" type="slidenum">
              <a:rPr lang="en-US" b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solidFill>
          <a:srgbClr val="0B1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1020"/>
          </a:solidFill>
          <a:ln w="12700">
            <a:solidFill>
              <a:srgbClr val="0B1020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" name="Shape 1"/>
          <p:cNvSpPr/>
          <p:nvPr/>
        </p:nvSpPr>
        <p:spPr>
          <a:xfrm>
            <a:off x="137160" y="164592"/>
            <a:ext cx="1234440" cy="0"/>
          </a:xfrm>
          <a:prstGeom prst="line">
            <a:avLst/>
          </a:prstGeom>
          <a:noFill/>
          <a:ln w="25400">
            <a:solidFill>
              <a:srgbClr val="2563EB">
                <a:alpha val="3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Shape 2"/>
          <p:cNvSpPr/>
          <p:nvPr/>
        </p:nvSpPr>
        <p:spPr>
          <a:xfrm>
            <a:off x="10835640" y="6565392"/>
            <a:ext cx="1143000" cy="0"/>
          </a:xfrm>
          <a:prstGeom prst="line">
            <a:avLst/>
          </a:prstGeom>
          <a:noFill/>
          <a:ln w="25400">
            <a:solidFill>
              <a:srgbClr val="38BDF8">
                <a:alpha val="2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" name="Text 3"/>
          <p:cNvSpPr/>
          <p:nvPr/>
        </p:nvSpPr>
        <p:spPr>
          <a:xfrm>
            <a:off x="502920" y="292608"/>
            <a:ext cx="813816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500" b="1" dirty="0">
                <a:solidFill>
                  <a:srgbClr val="F8FAFC"/>
                </a:solidFill>
                <a:latin typeface="Aptos Display" pitchFamily="34" charset="0"/>
                <a:ea typeface="Aptos Display" pitchFamily="34" charset="-122"/>
                <a:cs typeface="Aptos Display" pitchFamily="34" charset="-120"/>
              </a:rPr>
              <a:t>Summary and next actions</a:t>
            </a:r>
            <a:endParaRPr lang="en-US" sz="2500" dirty="0"/>
          </a:p>
        </p:txBody>
      </p:sp>
      <p:sp>
        <p:nvSpPr>
          <p:cNvPr id="6" name="Text 4"/>
          <p:cNvSpPr/>
          <p:nvPr/>
        </p:nvSpPr>
        <p:spPr>
          <a:xfrm>
            <a:off x="521208" y="749808"/>
            <a:ext cx="86868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solidFill>
                  <a:srgbClr val="94A3B8"/>
                </a:solidFill>
              </a:rPr>
              <a:t>A staged model hierarchy reduces risk before production-scale WarpX campaigns.</a:t>
            </a:r>
            <a:endParaRPr lang="en-US" sz="1050" dirty="0"/>
          </a:p>
        </p:txBody>
      </p:sp>
      <p:sp>
        <p:nvSpPr>
          <p:cNvPr id="7" name="Shape 5"/>
          <p:cNvSpPr/>
          <p:nvPr/>
        </p:nvSpPr>
        <p:spPr>
          <a:xfrm>
            <a:off x="502920" y="1042416"/>
            <a:ext cx="11155680" cy="0"/>
          </a:xfrm>
          <a:prstGeom prst="line">
            <a:avLst/>
          </a:prstGeom>
          <a:noFill/>
          <a:ln w="12700">
            <a:solidFill>
              <a:srgbClr val="334155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" name="Text 6"/>
          <p:cNvSpPr/>
          <p:nvPr/>
        </p:nvSpPr>
        <p:spPr>
          <a:xfrm>
            <a:off x="777240" y="1325880"/>
            <a:ext cx="30175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000" b="1" dirty="0">
                <a:solidFill>
                  <a:srgbClr val="F8FAFC"/>
                </a:solidFill>
              </a:rPr>
              <a:t>Key messages</a:t>
            </a:r>
            <a:endParaRPr lang="en-US" sz="2000" dirty="0"/>
          </a:p>
        </p:txBody>
      </p:sp>
      <p:sp>
        <p:nvSpPr>
          <p:cNvPr id="9" name="Text 7"/>
          <p:cNvSpPr/>
          <p:nvPr/>
        </p:nvSpPr>
        <p:spPr>
          <a:xfrm>
            <a:off x="822960" y="1783080"/>
            <a:ext cx="5669280" cy="201168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420" dirty="0">
                <a:solidFill>
                  <a:srgbClr val="CBD5E1"/>
                </a:solidFill>
              </a:rPr>
              <a:t>Plasma-column neutralization can substantially reduce low-energy beam space-charge defocusing in a cyclotron injection line.</a:t>
            </a:r>
            <a:endParaRPr lang="en-US" sz="1420" dirty="0"/>
          </a:p>
          <a:p>
            <a:pPr marL="177800" indent="-177800">
              <a:buSzPct val="100000"/>
              <a:buChar char="•"/>
            </a:pPr>
            <a:r>
              <a:rPr lang="en-US" sz="1420" dirty="0">
                <a:solidFill>
                  <a:srgbClr val="CBD5E1"/>
                </a:solidFill>
              </a:rPr>
              <a:t>The reduced analytical model provides scaling laws for pressure, ionization rate, and envelope response.</a:t>
            </a:r>
            <a:endParaRPr lang="en-US" sz="1420" dirty="0"/>
          </a:p>
          <a:p>
            <a:pPr marL="177800" indent="-177800">
              <a:buSzPct val="100000"/>
              <a:buChar char="•"/>
            </a:pPr>
            <a:r>
              <a:rPr lang="en-US" sz="1420" dirty="0">
                <a:solidFill>
                  <a:srgbClr val="CBD5E1"/>
                </a:solidFill>
              </a:rPr>
              <a:t>Three simulation methods should be compared using the same cross sections, gas density, and beam parameters.</a:t>
            </a:r>
            <a:endParaRPr lang="en-US" sz="1420" dirty="0"/>
          </a:p>
          <a:p>
            <a:pPr marL="177800" indent="-177800">
              <a:buSzPct val="100000"/>
              <a:buChar char="•"/>
            </a:pPr>
            <a:r>
              <a:rPr lang="en-US" sz="1420" dirty="0">
                <a:solidFill>
                  <a:srgbClr val="CBD5E1"/>
                </a:solidFill>
              </a:rPr>
              <a:t>The final result should be validated using both plasma observables and beam transport observables.</a:t>
            </a:r>
            <a:endParaRPr lang="en-US" sz="1420" dirty="0"/>
          </a:p>
        </p:txBody>
      </p:sp>
      <p:sp>
        <p:nvSpPr>
          <p:cNvPr id="10" name="Text 8"/>
          <p:cNvSpPr/>
          <p:nvPr/>
        </p:nvSpPr>
        <p:spPr>
          <a:xfrm>
            <a:off x="6903720" y="1325880"/>
            <a:ext cx="34747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000" b="1" dirty="0">
                <a:solidFill>
                  <a:srgbClr val="38BDF8"/>
                </a:solidFill>
              </a:rPr>
              <a:t>Immediate next steps</a:t>
            </a:r>
            <a:endParaRPr lang="en-US" sz="2000" dirty="0"/>
          </a:p>
        </p:txBody>
      </p:sp>
      <p:sp>
        <p:nvSpPr>
          <p:cNvPr id="11" name="Shape 9"/>
          <p:cNvSpPr/>
          <p:nvPr/>
        </p:nvSpPr>
        <p:spPr>
          <a:xfrm>
            <a:off x="6967728" y="1783080"/>
            <a:ext cx="384048" cy="256032"/>
          </a:xfrm>
          <a:prstGeom prst="roundRect">
            <a:avLst>
              <a:gd name="adj" fmla="val 21429"/>
            </a:avLst>
          </a:prstGeom>
          <a:solidFill>
            <a:srgbClr val="38BDF8">
              <a:alpha val="90000"/>
            </a:srgbClr>
          </a:solidFill>
          <a:ln w="12700">
            <a:solidFill>
              <a:srgbClr val="333333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2" name="Text 10"/>
          <p:cNvSpPr/>
          <p:nvPr/>
        </p:nvSpPr>
        <p:spPr>
          <a:xfrm>
            <a:off x="7095744" y="1837944"/>
            <a:ext cx="109728" cy="731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750" b="1" dirty="0">
                <a:solidFill>
                  <a:srgbClr val="0B1020"/>
                </a:solidFill>
              </a:rPr>
              <a:t>1</a:t>
            </a:r>
            <a:endParaRPr lang="en-US" sz="750" dirty="0"/>
          </a:p>
        </p:txBody>
      </p:sp>
      <p:sp>
        <p:nvSpPr>
          <p:cNvPr id="13" name="Text 11"/>
          <p:cNvSpPr/>
          <p:nvPr/>
        </p:nvSpPr>
        <p:spPr>
          <a:xfrm>
            <a:off x="7479792" y="1801368"/>
            <a:ext cx="365760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80" dirty="0">
                <a:solidFill>
                  <a:srgbClr val="CBD5E1"/>
                </a:solidFill>
              </a:rPr>
              <a:t>Finalize H₂ cross-section tables</a:t>
            </a:r>
            <a:endParaRPr lang="en-US" sz="1280" dirty="0"/>
          </a:p>
        </p:txBody>
      </p:sp>
      <p:sp>
        <p:nvSpPr>
          <p:cNvPr id="14" name="Shape 12"/>
          <p:cNvSpPr/>
          <p:nvPr/>
        </p:nvSpPr>
        <p:spPr>
          <a:xfrm>
            <a:off x="6967728" y="2350008"/>
            <a:ext cx="384048" cy="256032"/>
          </a:xfrm>
          <a:prstGeom prst="roundRect">
            <a:avLst>
              <a:gd name="adj" fmla="val 21429"/>
            </a:avLst>
          </a:prstGeom>
          <a:solidFill>
            <a:srgbClr val="38BDF8">
              <a:alpha val="90000"/>
            </a:srgbClr>
          </a:solidFill>
          <a:ln w="12700">
            <a:solidFill>
              <a:srgbClr val="333333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5" name="Text 13"/>
          <p:cNvSpPr/>
          <p:nvPr/>
        </p:nvSpPr>
        <p:spPr>
          <a:xfrm>
            <a:off x="7095744" y="2404872"/>
            <a:ext cx="109728" cy="731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750" b="1" dirty="0">
                <a:solidFill>
                  <a:srgbClr val="0B1020"/>
                </a:solidFill>
              </a:rPr>
              <a:t>2</a:t>
            </a:r>
            <a:endParaRPr lang="en-US" sz="750" dirty="0"/>
          </a:p>
        </p:txBody>
      </p:sp>
      <p:sp>
        <p:nvSpPr>
          <p:cNvPr id="16" name="Text 14"/>
          <p:cNvSpPr/>
          <p:nvPr/>
        </p:nvSpPr>
        <p:spPr>
          <a:xfrm>
            <a:off x="7479792" y="2368296"/>
            <a:ext cx="365760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80" dirty="0">
                <a:solidFill>
                  <a:srgbClr val="CBD5E1"/>
                </a:solidFill>
              </a:rPr>
              <a:t>Benchmark single-cell ionization rate</a:t>
            </a:r>
            <a:endParaRPr lang="en-US" sz="1280" dirty="0"/>
          </a:p>
        </p:txBody>
      </p:sp>
      <p:sp>
        <p:nvSpPr>
          <p:cNvPr id="17" name="Shape 15"/>
          <p:cNvSpPr/>
          <p:nvPr/>
        </p:nvSpPr>
        <p:spPr>
          <a:xfrm>
            <a:off x="6967728" y="2916936"/>
            <a:ext cx="384048" cy="256032"/>
          </a:xfrm>
          <a:prstGeom prst="roundRect">
            <a:avLst>
              <a:gd name="adj" fmla="val 21429"/>
            </a:avLst>
          </a:prstGeom>
          <a:solidFill>
            <a:srgbClr val="38BDF8">
              <a:alpha val="90000"/>
            </a:srgbClr>
          </a:solidFill>
          <a:ln w="12700">
            <a:solidFill>
              <a:srgbClr val="333333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8" name="Text 16"/>
          <p:cNvSpPr/>
          <p:nvPr/>
        </p:nvSpPr>
        <p:spPr>
          <a:xfrm>
            <a:off x="7095744" y="2971800"/>
            <a:ext cx="109728" cy="731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750" b="1" dirty="0">
                <a:solidFill>
                  <a:srgbClr val="0B1020"/>
                </a:solidFill>
              </a:rPr>
              <a:t>3</a:t>
            </a:r>
            <a:endParaRPr lang="en-US" sz="750" dirty="0"/>
          </a:p>
        </p:txBody>
      </p:sp>
      <p:sp>
        <p:nvSpPr>
          <p:cNvPr id="19" name="Text 17"/>
          <p:cNvSpPr/>
          <p:nvPr/>
        </p:nvSpPr>
        <p:spPr>
          <a:xfrm>
            <a:off x="7479792" y="2935224"/>
            <a:ext cx="365760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80" dirty="0">
                <a:solidFill>
                  <a:srgbClr val="CBD5E1"/>
                </a:solidFill>
              </a:rPr>
              <a:t>Run pressure/current scan in seeded model</a:t>
            </a:r>
            <a:endParaRPr lang="en-US" sz="1280" dirty="0"/>
          </a:p>
        </p:txBody>
      </p:sp>
      <p:sp>
        <p:nvSpPr>
          <p:cNvPr id="20" name="Shape 18"/>
          <p:cNvSpPr/>
          <p:nvPr/>
        </p:nvSpPr>
        <p:spPr>
          <a:xfrm>
            <a:off x="6967728" y="3483864"/>
            <a:ext cx="384048" cy="256032"/>
          </a:xfrm>
          <a:prstGeom prst="roundRect">
            <a:avLst>
              <a:gd name="adj" fmla="val 21429"/>
            </a:avLst>
          </a:prstGeom>
          <a:solidFill>
            <a:srgbClr val="38BDF8">
              <a:alpha val="90000"/>
            </a:srgbClr>
          </a:solidFill>
          <a:ln w="12700">
            <a:solidFill>
              <a:srgbClr val="333333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1" name="Text 19"/>
          <p:cNvSpPr/>
          <p:nvPr/>
        </p:nvSpPr>
        <p:spPr>
          <a:xfrm>
            <a:off x="7095744" y="3538728"/>
            <a:ext cx="109728" cy="731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750" b="1" dirty="0">
                <a:solidFill>
                  <a:srgbClr val="0B1020"/>
                </a:solidFill>
              </a:rPr>
              <a:t>4</a:t>
            </a:r>
            <a:endParaRPr lang="en-US" sz="750" dirty="0"/>
          </a:p>
        </p:txBody>
      </p:sp>
      <p:sp>
        <p:nvSpPr>
          <p:cNvPr id="22" name="Text 20"/>
          <p:cNvSpPr/>
          <p:nvPr/>
        </p:nvSpPr>
        <p:spPr>
          <a:xfrm>
            <a:off x="7479792" y="3502152"/>
            <a:ext cx="365760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80" dirty="0">
                <a:solidFill>
                  <a:srgbClr val="CBD5E1"/>
                </a:solidFill>
              </a:rPr>
              <a:t>Compare Python and C++ source rates</a:t>
            </a:r>
            <a:endParaRPr lang="en-US" sz="1280" dirty="0"/>
          </a:p>
        </p:txBody>
      </p:sp>
      <p:sp>
        <p:nvSpPr>
          <p:cNvPr id="23" name="Shape 21"/>
          <p:cNvSpPr/>
          <p:nvPr/>
        </p:nvSpPr>
        <p:spPr>
          <a:xfrm>
            <a:off x="6967728" y="4050792"/>
            <a:ext cx="384048" cy="256032"/>
          </a:xfrm>
          <a:prstGeom prst="roundRect">
            <a:avLst>
              <a:gd name="adj" fmla="val 21429"/>
            </a:avLst>
          </a:prstGeom>
          <a:solidFill>
            <a:srgbClr val="38BDF8">
              <a:alpha val="90000"/>
            </a:srgbClr>
          </a:solidFill>
          <a:ln w="12700">
            <a:solidFill>
              <a:srgbClr val="333333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4" name="Text 22"/>
          <p:cNvSpPr/>
          <p:nvPr/>
        </p:nvSpPr>
        <p:spPr>
          <a:xfrm>
            <a:off x="7095744" y="4105656"/>
            <a:ext cx="109728" cy="731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750" b="1" dirty="0">
                <a:solidFill>
                  <a:srgbClr val="0B1020"/>
                </a:solidFill>
              </a:rPr>
              <a:t>5</a:t>
            </a:r>
            <a:endParaRPr lang="en-US" sz="750" dirty="0"/>
          </a:p>
        </p:txBody>
      </p:sp>
      <p:sp>
        <p:nvSpPr>
          <p:cNvPr id="25" name="Text 23"/>
          <p:cNvSpPr/>
          <p:nvPr/>
        </p:nvSpPr>
        <p:spPr>
          <a:xfrm>
            <a:off x="7479792" y="4069080"/>
            <a:ext cx="365760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80" dirty="0">
                <a:solidFill>
                  <a:srgbClr val="CBD5E1"/>
                </a:solidFill>
              </a:rPr>
              <a:t>Replace placeholder plots with simulation outputs</a:t>
            </a:r>
            <a:endParaRPr lang="en-US" sz="1280" dirty="0"/>
          </a:p>
        </p:txBody>
      </p:sp>
      <p:sp>
        <p:nvSpPr>
          <p:cNvPr id="26" name="Shape 24"/>
          <p:cNvSpPr/>
          <p:nvPr/>
        </p:nvSpPr>
        <p:spPr>
          <a:xfrm>
            <a:off x="3337560" y="5641848"/>
            <a:ext cx="5623560" cy="310896"/>
          </a:xfrm>
          <a:prstGeom prst="roundRect">
            <a:avLst>
              <a:gd name="adj" fmla="val 23529"/>
            </a:avLst>
          </a:prstGeom>
          <a:solidFill>
            <a:srgbClr val="A78BFA">
              <a:alpha val="92000"/>
            </a:srgbClr>
          </a:solidFill>
          <a:ln w="12700">
            <a:solidFill>
              <a:srgbClr val="A78BFA">
                <a:alpha val="5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7" name="Text 25"/>
          <p:cNvSpPr/>
          <p:nvPr/>
        </p:nvSpPr>
        <p:spPr>
          <a:xfrm>
            <a:off x="3383280" y="5719572"/>
            <a:ext cx="5532120" cy="1280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50" b="1" dirty="0">
                <a:solidFill>
                  <a:srgbClr val="F8FAFC"/>
                </a:solidFill>
              </a:rPr>
              <a:t>Backup: add detailed WarpX input decks and code snippets</a:t>
            </a:r>
            <a:endParaRPr lang="en-US" sz="850" dirty="0"/>
          </a:p>
        </p:txBody>
      </p:sp>
      <p:sp>
        <p:nvSpPr>
          <p:cNvPr id="28" name="Text 26"/>
          <p:cNvSpPr/>
          <p:nvPr/>
        </p:nvSpPr>
        <p:spPr>
          <a:xfrm>
            <a:off x="502920" y="6510528"/>
            <a:ext cx="5943600" cy="1463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760" dirty="0">
                <a:solidFill>
                  <a:srgbClr val="64748B"/>
                </a:solidFill>
              </a:rPr>
              <a:t>Plasma-column neutralization in cyclotron injection line</a:t>
            </a:r>
            <a:endParaRPr lang="en-US" sz="760" dirty="0"/>
          </a:p>
        </p:txBody>
      </p:sp>
      <p:sp>
        <p:nvSpPr>
          <p:cNvPr id="29" name="Text 27"/>
          <p:cNvSpPr/>
          <p:nvPr/>
        </p:nvSpPr>
        <p:spPr>
          <a:xfrm>
            <a:off x="11384280" y="6455664"/>
            <a:ext cx="3200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800" dirty="0">
                <a:solidFill>
                  <a:srgbClr val="64748B"/>
                </a:solidFill>
              </a:rPr>
              <a:t>13</a:t>
            </a:r>
            <a:endParaRPr lang="en-US" sz="800" dirty="0"/>
          </a:p>
        </p:txBody>
      </p:sp>
      <p:sp>
        <p:nvSpPr>
          <p:cNvPr id="30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75720" y="6473952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1200">
                <a:solidFill>
                  <a:srgbClr val="718096"/>
                </a:solidFill>
              </a:defRPr>
            </a:lvl1pPr>
          </a:lstStyle>
          <a:p>
            <a:pPr algn="l"/>
            <a:fld id="{F7021451-1387-4CA6-816F-3879F97B5CBC}" type="slidenum">
              <a:rPr lang="en-US" b="0"/>
              <a:t>13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0B1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1020"/>
          </a:solidFill>
          <a:ln w="12700">
            <a:solidFill>
              <a:srgbClr val="0B1020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" name="Shape 1"/>
          <p:cNvSpPr/>
          <p:nvPr/>
        </p:nvSpPr>
        <p:spPr>
          <a:xfrm>
            <a:off x="137160" y="164592"/>
            <a:ext cx="1234440" cy="0"/>
          </a:xfrm>
          <a:prstGeom prst="line">
            <a:avLst/>
          </a:prstGeom>
          <a:noFill/>
          <a:ln w="25400">
            <a:solidFill>
              <a:srgbClr val="2563EB">
                <a:alpha val="3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Shape 2"/>
          <p:cNvSpPr/>
          <p:nvPr/>
        </p:nvSpPr>
        <p:spPr>
          <a:xfrm>
            <a:off x="10835640" y="6565392"/>
            <a:ext cx="1143000" cy="0"/>
          </a:xfrm>
          <a:prstGeom prst="line">
            <a:avLst/>
          </a:prstGeom>
          <a:noFill/>
          <a:ln w="25400">
            <a:solidFill>
              <a:srgbClr val="38BDF8">
                <a:alpha val="2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" name="Text 3"/>
          <p:cNvSpPr/>
          <p:nvPr/>
        </p:nvSpPr>
        <p:spPr>
          <a:xfrm>
            <a:off x="502920" y="292608"/>
            <a:ext cx="813816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500" b="1" dirty="0">
                <a:solidFill>
                  <a:srgbClr val="F8FAFC"/>
                </a:solidFill>
                <a:latin typeface="Aptos Display" pitchFamily="34" charset="0"/>
                <a:ea typeface="Aptos Display" pitchFamily="34" charset="-122"/>
                <a:cs typeface="Aptos Display" pitchFamily="34" charset="-120"/>
              </a:rPr>
              <a:t>Why neutralization matters for cyclotron injection</a:t>
            </a:r>
            <a:endParaRPr lang="en-US" sz="2500" dirty="0"/>
          </a:p>
        </p:txBody>
      </p:sp>
      <p:sp>
        <p:nvSpPr>
          <p:cNvPr id="6" name="Text 4"/>
          <p:cNvSpPr/>
          <p:nvPr/>
        </p:nvSpPr>
        <p:spPr>
          <a:xfrm>
            <a:off x="521208" y="749808"/>
            <a:ext cx="86868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solidFill>
                  <a:srgbClr val="94A3B8"/>
                </a:solidFill>
              </a:rPr>
              <a:t>Low-energy, high-current transport is dominated by space-charge defocusing.</a:t>
            </a:r>
            <a:endParaRPr lang="en-US" sz="1050" dirty="0"/>
          </a:p>
        </p:txBody>
      </p:sp>
      <p:sp>
        <p:nvSpPr>
          <p:cNvPr id="7" name="Shape 5"/>
          <p:cNvSpPr/>
          <p:nvPr/>
        </p:nvSpPr>
        <p:spPr>
          <a:xfrm>
            <a:off x="502920" y="1042416"/>
            <a:ext cx="11155680" cy="0"/>
          </a:xfrm>
          <a:prstGeom prst="line">
            <a:avLst/>
          </a:prstGeom>
          <a:noFill/>
          <a:ln w="12700">
            <a:solidFill>
              <a:srgbClr val="334155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" name="Shape 6"/>
          <p:cNvSpPr/>
          <p:nvPr/>
        </p:nvSpPr>
        <p:spPr>
          <a:xfrm>
            <a:off x="685800" y="1920240"/>
            <a:ext cx="4754880" cy="1005840"/>
          </a:xfrm>
          <a:prstGeom prst="roundRect">
            <a:avLst>
              <a:gd name="adj" fmla="val 7273"/>
            </a:avLst>
          </a:prstGeom>
          <a:solidFill>
            <a:srgbClr val="0F172A">
              <a:alpha val="95000"/>
            </a:srgbClr>
          </a:solidFill>
          <a:ln w="15240">
            <a:solidFill>
              <a:srgbClr val="64748B">
                <a:alpha val="8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" name="Shape 7"/>
          <p:cNvSpPr/>
          <p:nvPr/>
        </p:nvSpPr>
        <p:spPr>
          <a:xfrm>
            <a:off x="914400" y="2423160"/>
            <a:ext cx="4297680" cy="0"/>
          </a:xfrm>
          <a:prstGeom prst="line">
            <a:avLst/>
          </a:prstGeom>
          <a:noFill/>
          <a:ln w="63500">
            <a:solidFill>
              <a:srgbClr val="F43F5E"/>
            </a:solidFill>
            <a:prstDash val="solid"/>
            <a:headEnd type="none"/>
            <a:tailEnd type="triangle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" name="Text 8"/>
          <p:cNvSpPr/>
          <p:nvPr/>
        </p:nvSpPr>
        <p:spPr>
          <a:xfrm>
            <a:off x="4206240" y="2542032"/>
            <a:ext cx="10058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F43F5E"/>
                </a:solidFill>
              </a:rPr>
              <a:t>proton beam</a:t>
            </a:r>
            <a:endParaRPr lang="en-US" sz="800" dirty="0"/>
          </a:p>
        </p:txBody>
      </p:sp>
      <p:sp>
        <p:nvSpPr>
          <p:cNvPr id="11" name="Shape 9"/>
          <p:cNvSpPr/>
          <p:nvPr/>
        </p:nvSpPr>
        <p:spPr>
          <a:xfrm>
            <a:off x="1051560" y="2075688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2" name="Shape 10"/>
          <p:cNvSpPr/>
          <p:nvPr/>
        </p:nvSpPr>
        <p:spPr>
          <a:xfrm>
            <a:off x="2540203" y="2463394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3" name="Shape 11"/>
          <p:cNvSpPr/>
          <p:nvPr/>
        </p:nvSpPr>
        <p:spPr>
          <a:xfrm>
            <a:off x="4028846" y="2119579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4" name="Shape 12"/>
          <p:cNvSpPr/>
          <p:nvPr/>
        </p:nvSpPr>
        <p:spPr>
          <a:xfrm>
            <a:off x="1494130" y="2507285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5" name="Shape 13"/>
          <p:cNvSpPr/>
          <p:nvPr/>
        </p:nvSpPr>
        <p:spPr>
          <a:xfrm>
            <a:off x="2982773" y="2163470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6" name="Shape 14"/>
          <p:cNvSpPr/>
          <p:nvPr/>
        </p:nvSpPr>
        <p:spPr>
          <a:xfrm>
            <a:off x="4471416" y="2551176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7" name="Shape 15"/>
          <p:cNvSpPr/>
          <p:nvPr/>
        </p:nvSpPr>
        <p:spPr>
          <a:xfrm>
            <a:off x="1936699" y="2207362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8" name="Text 16"/>
          <p:cNvSpPr/>
          <p:nvPr/>
        </p:nvSpPr>
        <p:spPr>
          <a:xfrm>
            <a:off x="914400" y="3136392"/>
            <a:ext cx="42976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50" dirty="0">
                <a:solidFill>
                  <a:srgbClr val="94A3B8"/>
                </a:solidFill>
              </a:rPr>
              <a:t>weak residual gas ionization</a:t>
            </a:r>
            <a:endParaRPr lang="en-US" sz="850" dirty="0"/>
          </a:p>
        </p:txBody>
      </p:sp>
      <p:sp>
        <p:nvSpPr>
          <p:cNvPr id="19" name="Shape 17"/>
          <p:cNvSpPr/>
          <p:nvPr/>
        </p:nvSpPr>
        <p:spPr>
          <a:xfrm>
            <a:off x="6446520" y="1920240"/>
            <a:ext cx="4754880" cy="1005840"/>
          </a:xfrm>
          <a:prstGeom prst="roundRect">
            <a:avLst>
              <a:gd name="adj" fmla="val 7273"/>
            </a:avLst>
          </a:prstGeom>
          <a:solidFill>
            <a:srgbClr val="0F172A">
              <a:alpha val="95000"/>
            </a:srgbClr>
          </a:solidFill>
          <a:ln w="15240">
            <a:solidFill>
              <a:srgbClr val="64748B">
                <a:alpha val="8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0" name="Shape 18"/>
          <p:cNvSpPr/>
          <p:nvPr/>
        </p:nvSpPr>
        <p:spPr>
          <a:xfrm>
            <a:off x="6675120" y="2423160"/>
            <a:ext cx="4297680" cy="0"/>
          </a:xfrm>
          <a:prstGeom prst="line">
            <a:avLst/>
          </a:prstGeom>
          <a:noFill/>
          <a:ln w="63500">
            <a:solidFill>
              <a:srgbClr val="F43F5E"/>
            </a:solidFill>
            <a:prstDash val="solid"/>
            <a:headEnd type="none"/>
            <a:tailEnd type="triangle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1" name="Text 19"/>
          <p:cNvSpPr/>
          <p:nvPr/>
        </p:nvSpPr>
        <p:spPr>
          <a:xfrm>
            <a:off x="9966960" y="2542032"/>
            <a:ext cx="10058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F43F5E"/>
                </a:solidFill>
              </a:rPr>
              <a:t>proton beam</a:t>
            </a:r>
            <a:endParaRPr lang="en-US" sz="800" dirty="0"/>
          </a:p>
        </p:txBody>
      </p:sp>
      <p:sp>
        <p:nvSpPr>
          <p:cNvPr id="22" name="Shape 20"/>
          <p:cNvSpPr/>
          <p:nvPr/>
        </p:nvSpPr>
        <p:spPr>
          <a:xfrm>
            <a:off x="6812280" y="2075688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3" name="Shape 21"/>
          <p:cNvSpPr/>
          <p:nvPr/>
        </p:nvSpPr>
        <p:spPr>
          <a:xfrm>
            <a:off x="8300923" y="2463394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4" name="Shape 22"/>
          <p:cNvSpPr/>
          <p:nvPr/>
        </p:nvSpPr>
        <p:spPr>
          <a:xfrm>
            <a:off x="9789566" y="2119579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5" name="Shape 23"/>
          <p:cNvSpPr/>
          <p:nvPr/>
        </p:nvSpPr>
        <p:spPr>
          <a:xfrm>
            <a:off x="7254850" y="2507285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6" name="Shape 24"/>
          <p:cNvSpPr/>
          <p:nvPr/>
        </p:nvSpPr>
        <p:spPr>
          <a:xfrm>
            <a:off x="8743493" y="2163470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7" name="Shape 25"/>
          <p:cNvSpPr/>
          <p:nvPr/>
        </p:nvSpPr>
        <p:spPr>
          <a:xfrm>
            <a:off x="10232136" y="2551176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8" name="Shape 26"/>
          <p:cNvSpPr/>
          <p:nvPr/>
        </p:nvSpPr>
        <p:spPr>
          <a:xfrm>
            <a:off x="7697419" y="2207362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9" name="Shape 27"/>
          <p:cNvSpPr/>
          <p:nvPr/>
        </p:nvSpPr>
        <p:spPr>
          <a:xfrm>
            <a:off x="9186062" y="2595067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" name="Shape 28"/>
          <p:cNvSpPr/>
          <p:nvPr/>
        </p:nvSpPr>
        <p:spPr>
          <a:xfrm>
            <a:off x="10674706" y="2251253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1" name="Shape 29"/>
          <p:cNvSpPr/>
          <p:nvPr/>
        </p:nvSpPr>
        <p:spPr>
          <a:xfrm>
            <a:off x="8139989" y="2638958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2" name="Shape 30"/>
          <p:cNvSpPr/>
          <p:nvPr/>
        </p:nvSpPr>
        <p:spPr>
          <a:xfrm>
            <a:off x="9628632" y="2295144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3" name="Shape 31"/>
          <p:cNvSpPr/>
          <p:nvPr/>
        </p:nvSpPr>
        <p:spPr>
          <a:xfrm>
            <a:off x="7093915" y="2682850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4" name="Shape 32"/>
          <p:cNvSpPr/>
          <p:nvPr/>
        </p:nvSpPr>
        <p:spPr>
          <a:xfrm>
            <a:off x="8582558" y="2339035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5" name="Shape 33"/>
          <p:cNvSpPr/>
          <p:nvPr/>
        </p:nvSpPr>
        <p:spPr>
          <a:xfrm>
            <a:off x="10071202" y="2726741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6" name="Shape 34"/>
          <p:cNvSpPr/>
          <p:nvPr/>
        </p:nvSpPr>
        <p:spPr>
          <a:xfrm>
            <a:off x="7536485" y="2382926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7" name="Shape 35"/>
          <p:cNvSpPr/>
          <p:nvPr/>
        </p:nvSpPr>
        <p:spPr>
          <a:xfrm>
            <a:off x="9025128" y="2770632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8" name="Shape 36"/>
          <p:cNvSpPr/>
          <p:nvPr/>
        </p:nvSpPr>
        <p:spPr>
          <a:xfrm>
            <a:off x="10513771" y="2426818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9" name="Shape 37"/>
          <p:cNvSpPr/>
          <p:nvPr/>
        </p:nvSpPr>
        <p:spPr>
          <a:xfrm>
            <a:off x="7979054" y="2083003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0" name="Text 38"/>
          <p:cNvSpPr/>
          <p:nvPr/>
        </p:nvSpPr>
        <p:spPr>
          <a:xfrm>
            <a:off x="6675120" y="3136392"/>
            <a:ext cx="42976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50" dirty="0">
                <a:solidFill>
                  <a:srgbClr val="94A3B8"/>
                </a:solidFill>
              </a:rPr>
              <a:t>electron–ion plasma column</a:t>
            </a:r>
            <a:endParaRPr lang="en-US" sz="850" dirty="0"/>
          </a:p>
        </p:txBody>
      </p:sp>
      <p:sp>
        <p:nvSpPr>
          <p:cNvPr id="41" name="Text 39"/>
          <p:cNvSpPr/>
          <p:nvPr/>
        </p:nvSpPr>
        <p:spPr>
          <a:xfrm>
            <a:off x="841248" y="3776472"/>
            <a:ext cx="43891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500" b="1" dirty="0">
                <a:solidFill>
                  <a:srgbClr val="F43F5E"/>
                </a:solidFill>
              </a:rPr>
              <a:t>Without sufficient neutralization</a:t>
            </a:r>
            <a:endParaRPr lang="en-US" sz="1500" dirty="0"/>
          </a:p>
        </p:txBody>
      </p:sp>
      <p:sp>
        <p:nvSpPr>
          <p:cNvPr id="42" name="Text 40"/>
          <p:cNvSpPr/>
          <p:nvPr/>
        </p:nvSpPr>
        <p:spPr>
          <a:xfrm>
            <a:off x="868680" y="4133088"/>
            <a:ext cx="4343400" cy="137160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Large radial electric field from the beam core</a:t>
            </a:r>
            <a:endParaRPr lang="en-US" sz="1320" dirty="0"/>
          </a:p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Emittance growth and envelope mismatch</a:t>
            </a:r>
            <a:endParaRPr lang="en-US" sz="1320" dirty="0"/>
          </a:p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Aperture losses before the cyclotron inflector</a:t>
            </a:r>
            <a:endParaRPr lang="en-US" sz="1320" dirty="0"/>
          </a:p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Strong sensitivity to pressure, current, and chopping pattern</a:t>
            </a:r>
            <a:endParaRPr lang="en-US" sz="1320" dirty="0"/>
          </a:p>
        </p:txBody>
      </p:sp>
      <p:sp>
        <p:nvSpPr>
          <p:cNvPr id="43" name="Text 41"/>
          <p:cNvSpPr/>
          <p:nvPr/>
        </p:nvSpPr>
        <p:spPr>
          <a:xfrm>
            <a:off x="6601968" y="3776472"/>
            <a:ext cx="438912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500" b="1" dirty="0">
                <a:solidFill>
                  <a:srgbClr val="34D399"/>
                </a:solidFill>
              </a:rPr>
              <a:t>With controlled plasma column</a:t>
            </a:r>
            <a:endParaRPr lang="en-US" sz="1500" dirty="0"/>
          </a:p>
        </p:txBody>
      </p:sp>
      <p:sp>
        <p:nvSpPr>
          <p:cNvPr id="44" name="Text 42"/>
          <p:cNvSpPr/>
          <p:nvPr/>
        </p:nvSpPr>
        <p:spPr>
          <a:xfrm>
            <a:off x="6629400" y="4133088"/>
            <a:ext cx="4297680" cy="137160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Electrons partially cancel positive beam charge</a:t>
            </a:r>
            <a:endParaRPr lang="en-US" sz="1320" dirty="0"/>
          </a:p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Reduced tune depression and envelope growth</a:t>
            </a:r>
            <a:endParaRPr lang="en-US" sz="1320" dirty="0"/>
          </a:p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More robust matching into injection optics</a:t>
            </a:r>
            <a:endParaRPr lang="en-US" sz="1320" dirty="0"/>
          </a:p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A measurable path to model validation</a:t>
            </a:r>
            <a:endParaRPr lang="en-US" sz="1320" dirty="0"/>
          </a:p>
        </p:txBody>
      </p:sp>
      <p:sp>
        <p:nvSpPr>
          <p:cNvPr id="45" name="Shape 43"/>
          <p:cNvSpPr/>
          <p:nvPr/>
        </p:nvSpPr>
        <p:spPr>
          <a:xfrm>
            <a:off x="5669280" y="1874520"/>
            <a:ext cx="594360" cy="594360"/>
          </a:xfrm>
          <a:prstGeom prst="chevron">
            <a:avLst/>
          </a:prstGeom>
          <a:solidFill>
            <a:srgbClr val="38BDF8">
              <a:alpha val="80000"/>
            </a:srgbClr>
          </a:solidFill>
          <a:ln w="12700">
            <a:solidFill>
              <a:srgbClr val="38BDF8">
                <a:alpha val="6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6" name="Text 44"/>
          <p:cNvSpPr/>
          <p:nvPr/>
        </p:nvSpPr>
        <p:spPr>
          <a:xfrm>
            <a:off x="502920" y="6510528"/>
            <a:ext cx="5943600" cy="1463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760" dirty="0">
                <a:solidFill>
                  <a:srgbClr val="64748B"/>
                </a:solidFill>
              </a:rPr>
              <a:t>Plasma-column neutralization in cyclotron injection line</a:t>
            </a:r>
            <a:endParaRPr lang="en-US" sz="760" dirty="0"/>
          </a:p>
        </p:txBody>
      </p:sp>
      <p:sp>
        <p:nvSpPr>
          <p:cNvPr id="47" name="Text 45"/>
          <p:cNvSpPr/>
          <p:nvPr/>
        </p:nvSpPr>
        <p:spPr>
          <a:xfrm>
            <a:off x="11384280" y="6455664"/>
            <a:ext cx="3200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800" dirty="0">
                <a:solidFill>
                  <a:srgbClr val="64748B"/>
                </a:solidFill>
              </a:rPr>
              <a:t>02</a:t>
            </a:r>
            <a:endParaRPr lang="en-US" sz="800" dirty="0"/>
          </a:p>
        </p:txBody>
      </p:sp>
      <p:sp>
        <p:nvSpPr>
          <p:cNvPr id="48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75720" y="6473952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1200">
                <a:solidFill>
                  <a:srgbClr val="718096"/>
                </a:solidFill>
              </a:defRPr>
            </a:lvl1pPr>
          </a:lstStyle>
          <a:p>
            <a:pPr algn="l"/>
            <a:fld id="{F7021451-1387-4CA6-816F-3879F97B5CBC}" type="slidenum">
              <a:rPr lang="en-US" b="0"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0B1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1020"/>
          </a:solidFill>
          <a:ln w="12700">
            <a:solidFill>
              <a:srgbClr val="0B1020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" name="Shape 1"/>
          <p:cNvSpPr/>
          <p:nvPr/>
        </p:nvSpPr>
        <p:spPr>
          <a:xfrm>
            <a:off x="137160" y="164592"/>
            <a:ext cx="1234440" cy="0"/>
          </a:xfrm>
          <a:prstGeom prst="line">
            <a:avLst/>
          </a:prstGeom>
          <a:noFill/>
          <a:ln w="25400">
            <a:solidFill>
              <a:srgbClr val="2563EB">
                <a:alpha val="3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Shape 2"/>
          <p:cNvSpPr/>
          <p:nvPr/>
        </p:nvSpPr>
        <p:spPr>
          <a:xfrm>
            <a:off x="10835640" y="6565392"/>
            <a:ext cx="1143000" cy="0"/>
          </a:xfrm>
          <a:prstGeom prst="line">
            <a:avLst/>
          </a:prstGeom>
          <a:noFill/>
          <a:ln w="25400">
            <a:solidFill>
              <a:srgbClr val="38BDF8">
                <a:alpha val="2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" name="Text 3"/>
          <p:cNvSpPr/>
          <p:nvPr/>
        </p:nvSpPr>
        <p:spPr>
          <a:xfrm>
            <a:off x="502920" y="292608"/>
            <a:ext cx="813816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500" b="1" dirty="0">
                <a:solidFill>
                  <a:srgbClr val="F8FAFC"/>
                </a:solidFill>
                <a:latin typeface="Aptos Display" pitchFamily="34" charset="0"/>
                <a:ea typeface="Aptos Display" pitchFamily="34" charset="-122"/>
                <a:cs typeface="Aptos Display" pitchFamily="34" charset="-120"/>
              </a:rPr>
              <a:t>Concept: beam-driven ionization creates a local plasma column</a:t>
            </a:r>
            <a:endParaRPr lang="en-US" sz="2500" dirty="0"/>
          </a:p>
        </p:txBody>
      </p:sp>
      <p:sp>
        <p:nvSpPr>
          <p:cNvPr id="6" name="Text 4"/>
          <p:cNvSpPr/>
          <p:nvPr/>
        </p:nvSpPr>
        <p:spPr>
          <a:xfrm>
            <a:off x="521208" y="749808"/>
            <a:ext cx="86868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solidFill>
                  <a:srgbClr val="94A3B8"/>
                </a:solidFill>
              </a:rPr>
              <a:t>The beam is both the source of space-charge and the source of neutralizing plasma.</a:t>
            </a:r>
            <a:endParaRPr lang="en-US" sz="1050" dirty="0"/>
          </a:p>
        </p:txBody>
      </p:sp>
      <p:sp>
        <p:nvSpPr>
          <p:cNvPr id="7" name="Shape 5"/>
          <p:cNvSpPr/>
          <p:nvPr/>
        </p:nvSpPr>
        <p:spPr>
          <a:xfrm>
            <a:off x="502920" y="1042416"/>
            <a:ext cx="11155680" cy="0"/>
          </a:xfrm>
          <a:prstGeom prst="line">
            <a:avLst/>
          </a:prstGeom>
          <a:noFill/>
          <a:ln w="12700">
            <a:solidFill>
              <a:srgbClr val="334155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" name="Shape 6"/>
          <p:cNvSpPr/>
          <p:nvPr/>
        </p:nvSpPr>
        <p:spPr>
          <a:xfrm>
            <a:off x="960120" y="1645920"/>
            <a:ext cx="10287000" cy="1234440"/>
          </a:xfrm>
          <a:prstGeom prst="roundRect">
            <a:avLst>
              <a:gd name="adj" fmla="val 5926"/>
            </a:avLst>
          </a:prstGeom>
          <a:solidFill>
            <a:srgbClr val="0F172A">
              <a:alpha val="95000"/>
            </a:srgbClr>
          </a:solidFill>
          <a:ln w="15240">
            <a:solidFill>
              <a:srgbClr val="64748B">
                <a:alpha val="8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" name="Shape 7"/>
          <p:cNvSpPr/>
          <p:nvPr/>
        </p:nvSpPr>
        <p:spPr>
          <a:xfrm>
            <a:off x="1188720" y="2263140"/>
            <a:ext cx="9829800" cy="0"/>
          </a:xfrm>
          <a:prstGeom prst="line">
            <a:avLst/>
          </a:prstGeom>
          <a:noFill/>
          <a:ln w="63500">
            <a:solidFill>
              <a:srgbClr val="F43F5E"/>
            </a:solidFill>
            <a:prstDash val="solid"/>
            <a:headEnd type="none"/>
            <a:tailEnd type="triangle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" name="Text 8"/>
          <p:cNvSpPr/>
          <p:nvPr/>
        </p:nvSpPr>
        <p:spPr>
          <a:xfrm>
            <a:off x="10012680" y="2382012"/>
            <a:ext cx="10058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F43F5E"/>
                </a:solidFill>
              </a:rPr>
              <a:t>proton beam</a:t>
            </a:r>
            <a:endParaRPr lang="en-US" sz="800" dirty="0"/>
          </a:p>
        </p:txBody>
      </p:sp>
      <p:sp>
        <p:nvSpPr>
          <p:cNvPr id="11" name="Shape 9"/>
          <p:cNvSpPr/>
          <p:nvPr/>
        </p:nvSpPr>
        <p:spPr>
          <a:xfrm>
            <a:off x="1325880" y="1801368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2" name="Shape 10"/>
          <p:cNvSpPr/>
          <p:nvPr/>
        </p:nvSpPr>
        <p:spPr>
          <a:xfrm>
            <a:off x="4861408" y="2310232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3" name="Shape 11"/>
          <p:cNvSpPr/>
          <p:nvPr/>
        </p:nvSpPr>
        <p:spPr>
          <a:xfrm>
            <a:off x="8396935" y="1858975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4" name="Shape 12"/>
          <p:cNvSpPr/>
          <p:nvPr/>
        </p:nvSpPr>
        <p:spPr>
          <a:xfrm>
            <a:off x="2376983" y="2367839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5" name="Shape 13"/>
          <p:cNvSpPr/>
          <p:nvPr/>
        </p:nvSpPr>
        <p:spPr>
          <a:xfrm>
            <a:off x="5912510" y="1916582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6" name="Shape 14"/>
          <p:cNvSpPr/>
          <p:nvPr/>
        </p:nvSpPr>
        <p:spPr>
          <a:xfrm>
            <a:off x="9448038" y="2425446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7" name="Shape 15"/>
          <p:cNvSpPr/>
          <p:nvPr/>
        </p:nvSpPr>
        <p:spPr>
          <a:xfrm>
            <a:off x="3428086" y="1974190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8" name="Shape 16"/>
          <p:cNvSpPr/>
          <p:nvPr/>
        </p:nvSpPr>
        <p:spPr>
          <a:xfrm>
            <a:off x="6963613" y="2483053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9" name="Shape 17"/>
          <p:cNvSpPr/>
          <p:nvPr/>
        </p:nvSpPr>
        <p:spPr>
          <a:xfrm>
            <a:off x="10499141" y="2031797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0" name="Shape 18"/>
          <p:cNvSpPr/>
          <p:nvPr/>
        </p:nvSpPr>
        <p:spPr>
          <a:xfrm>
            <a:off x="4479188" y="2540660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1" name="Shape 19"/>
          <p:cNvSpPr/>
          <p:nvPr/>
        </p:nvSpPr>
        <p:spPr>
          <a:xfrm>
            <a:off x="8014716" y="2089404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2" name="Shape 20"/>
          <p:cNvSpPr/>
          <p:nvPr/>
        </p:nvSpPr>
        <p:spPr>
          <a:xfrm>
            <a:off x="1994764" y="2598268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3" name="Shape 21"/>
          <p:cNvSpPr/>
          <p:nvPr/>
        </p:nvSpPr>
        <p:spPr>
          <a:xfrm>
            <a:off x="5530291" y="2147011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4" name="Shape 22"/>
          <p:cNvSpPr/>
          <p:nvPr/>
        </p:nvSpPr>
        <p:spPr>
          <a:xfrm>
            <a:off x="9065819" y="2655875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5" name="Shape 23"/>
          <p:cNvSpPr/>
          <p:nvPr/>
        </p:nvSpPr>
        <p:spPr>
          <a:xfrm>
            <a:off x="3045866" y="2204618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6" name="Shape 24"/>
          <p:cNvSpPr/>
          <p:nvPr/>
        </p:nvSpPr>
        <p:spPr>
          <a:xfrm>
            <a:off x="6581394" y="2713482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7" name="Shape 25"/>
          <p:cNvSpPr/>
          <p:nvPr/>
        </p:nvSpPr>
        <p:spPr>
          <a:xfrm>
            <a:off x="10116922" y="2262226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8" name="Shape 26"/>
          <p:cNvSpPr/>
          <p:nvPr/>
        </p:nvSpPr>
        <p:spPr>
          <a:xfrm>
            <a:off x="4096969" y="1810969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9" name="Text 27"/>
          <p:cNvSpPr/>
          <p:nvPr/>
        </p:nvSpPr>
        <p:spPr>
          <a:xfrm>
            <a:off x="1188720" y="3090672"/>
            <a:ext cx="982980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50" dirty="0">
                <a:solidFill>
                  <a:srgbClr val="94A3B8"/>
                </a:solidFill>
              </a:rPr>
              <a:t>electron–ion plasma column</a:t>
            </a:r>
            <a:endParaRPr lang="en-US" sz="850" dirty="0"/>
          </a:p>
        </p:txBody>
      </p:sp>
      <p:sp>
        <p:nvSpPr>
          <p:cNvPr id="30" name="Shape 28"/>
          <p:cNvSpPr/>
          <p:nvPr/>
        </p:nvSpPr>
        <p:spPr>
          <a:xfrm>
            <a:off x="685800" y="3977640"/>
            <a:ext cx="384048" cy="384048"/>
          </a:xfrm>
          <a:prstGeom prst="ellipse">
            <a:avLst/>
          </a:prstGeom>
          <a:solidFill>
            <a:srgbClr val="38BDF8"/>
          </a:solidFill>
          <a:ln w="12700">
            <a:solidFill>
              <a:srgbClr val="FFFFFF">
                <a:alpha val="2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1" name="Text 29"/>
          <p:cNvSpPr/>
          <p:nvPr/>
        </p:nvSpPr>
        <p:spPr>
          <a:xfrm>
            <a:off x="795528" y="4050792"/>
            <a:ext cx="164592" cy="1188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b="1" dirty="0">
                <a:solidFill>
                  <a:srgbClr val="0B1020"/>
                </a:solidFill>
              </a:rPr>
              <a:t>1</a:t>
            </a:r>
            <a:endParaRPr lang="en-US" sz="900" dirty="0"/>
          </a:p>
        </p:txBody>
      </p:sp>
      <p:sp>
        <p:nvSpPr>
          <p:cNvPr id="32" name="Text 30"/>
          <p:cNvSpPr/>
          <p:nvPr/>
        </p:nvSpPr>
        <p:spPr>
          <a:xfrm>
            <a:off x="1188720" y="3904488"/>
            <a:ext cx="205740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F8FAFC"/>
                </a:solidFill>
              </a:rPr>
              <a:t>Primary beam</a:t>
            </a:r>
            <a:endParaRPr lang="en-US" sz="1400" dirty="0"/>
          </a:p>
        </p:txBody>
      </p:sp>
      <p:sp>
        <p:nvSpPr>
          <p:cNvPr id="33" name="Text 31"/>
          <p:cNvSpPr/>
          <p:nvPr/>
        </p:nvSpPr>
        <p:spPr>
          <a:xfrm>
            <a:off x="1188720" y="4224528"/>
            <a:ext cx="2148840" cy="548640"/>
          </a:xfrm>
          <a:prstGeom prst="rect">
            <a:avLst/>
          </a:prstGeom>
          <a:noFill/>
          <a:ln/>
        </p:spPr>
        <p:txBody>
          <a:bodyPr wrap="square" lIns="127" tIns="127" rIns="127" bIns="127" rtlCol="0" anchor="ctr">
            <a:normAutofit/>
          </a:bodyPr>
          <a:lstStyle/>
          <a:p>
            <a:pPr marL="0" indent="0">
              <a:buNone/>
            </a:pPr>
            <a:r>
              <a:rPr lang="en-US" sz="1120" dirty="0">
                <a:solidFill>
                  <a:srgbClr val="CBD5E1"/>
                </a:solidFill>
              </a:rPr>
              <a:t>H⁺ beam propagates through H₂ background gas.</a:t>
            </a:r>
            <a:endParaRPr lang="en-US" sz="1120" dirty="0"/>
          </a:p>
        </p:txBody>
      </p:sp>
      <p:sp>
        <p:nvSpPr>
          <p:cNvPr id="34" name="Shape 32"/>
          <p:cNvSpPr/>
          <p:nvPr/>
        </p:nvSpPr>
        <p:spPr>
          <a:xfrm>
            <a:off x="3172968" y="4169664"/>
            <a:ext cx="411480" cy="0"/>
          </a:xfrm>
          <a:prstGeom prst="line">
            <a:avLst/>
          </a:prstGeom>
          <a:noFill/>
          <a:ln w="16510">
            <a:solidFill>
              <a:srgbClr val="64748B"/>
            </a:solidFill>
            <a:prstDash val="solid"/>
            <a:tailEnd type="triangle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5" name="Shape 33"/>
          <p:cNvSpPr/>
          <p:nvPr/>
        </p:nvSpPr>
        <p:spPr>
          <a:xfrm>
            <a:off x="3502152" y="3977640"/>
            <a:ext cx="384048" cy="384048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FFFFF">
                <a:alpha val="2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6" name="Text 34"/>
          <p:cNvSpPr/>
          <p:nvPr/>
        </p:nvSpPr>
        <p:spPr>
          <a:xfrm>
            <a:off x="3611880" y="4050792"/>
            <a:ext cx="164592" cy="1188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b="1" dirty="0">
                <a:solidFill>
                  <a:srgbClr val="0B1020"/>
                </a:solidFill>
              </a:rPr>
              <a:t>2</a:t>
            </a:r>
            <a:endParaRPr lang="en-US" sz="900" dirty="0"/>
          </a:p>
        </p:txBody>
      </p:sp>
      <p:sp>
        <p:nvSpPr>
          <p:cNvPr id="37" name="Text 35"/>
          <p:cNvSpPr/>
          <p:nvPr/>
        </p:nvSpPr>
        <p:spPr>
          <a:xfrm>
            <a:off x="4005072" y="3904488"/>
            <a:ext cx="205740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F8FAFC"/>
                </a:solidFill>
              </a:rPr>
              <a:t>Ionization source</a:t>
            </a:r>
            <a:endParaRPr lang="en-US" sz="1400" dirty="0"/>
          </a:p>
        </p:txBody>
      </p:sp>
      <p:sp>
        <p:nvSpPr>
          <p:cNvPr id="38" name="Text 36"/>
          <p:cNvSpPr/>
          <p:nvPr/>
        </p:nvSpPr>
        <p:spPr>
          <a:xfrm>
            <a:off x="4005072" y="4224528"/>
            <a:ext cx="2148840" cy="548640"/>
          </a:xfrm>
          <a:prstGeom prst="rect">
            <a:avLst/>
          </a:prstGeom>
          <a:noFill/>
          <a:ln/>
        </p:spPr>
        <p:txBody>
          <a:bodyPr wrap="square" lIns="127" tIns="127" rIns="127" bIns="127" rtlCol="0" anchor="ctr">
            <a:normAutofit/>
          </a:bodyPr>
          <a:lstStyle/>
          <a:p>
            <a:pPr marL="0" indent="0">
              <a:buNone/>
            </a:pPr>
            <a:r>
              <a:rPr lang="en-US" sz="1120" dirty="0">
                <a:solidFill>
                  <a:srgbClr val="CBD5E1"/>
                </a:solidFill>
              </a:rPr>
              <a:t>p + H₂ → p + H₂⁺ + e⁻ creates slow plasma species.</a:t>
            </a:r>
            <a:endParaRPr lang="en-US" sz="1120" dirty="0"/>
          </a:p>
        </p:txBody>
      </p:sp>
      <p:sp>
        <p:nvSpPr>
          <p:cNvPr id="39" name="Shape 37"/>
          <p:cNvSpPr/>
          <p:nvPr/>
        </p:nvSpPr>
        <p:spPr>
          <a:xfrm>
            <a:off x="5989320" y="4169664"/>
            <a:ext cx="411480" cy="0"/>
          </a:xfrm>
          <a:prstGeom prst="line">
            <a:avLst/>
          </a:prstGeom>
          <a:noFill/>
          <a:ln w="16510">
            <a:solidFill>
              <a:srgbClr val="64748B"/>
            </a:solidFill>
            <a:prstDash val="solid"/>
            <a:tailEnd type="triangle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0" name="Shape 38"/>
          <p:cNvSpPr/>
          <p:nvPr/>
        </p:nvSpPr>
        <p:spPr>
          <a:xfrm>
            <a:off x="6318504" y="3977640"/>
            <a:ext cx="384048" cy="384048"/>
          </a:xfrm>
          <a:prstGeom prst="ellipse">
            <a:avLst/>
          </a:prstGeom>
          <a:solidFill>
            <a:srgbClr val="38BDF8"/>
          </a:solidFill>
          <a:ln w="12700">
            <a:solidFill>
              <a:srgbClr val="FFFFFF">
                <a:alpha val="2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1" name="Text 39"/>
          <p:cNvSpPr/>
          <p:nvPr/>
        </p:nvSpPr>
        <p:spPr>
          <a:xfrm>
            <a:off x="6428232" y="4050792"/>
            <a:ext cx="164592" cy="1188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b="1" dirty="0">
                <a:solidFill>
                  <a:srgbClr val="0B1020"/>
                </a:solidFill>
              </a:rPr>
              <a:t>3</a:t>
            </a:r>
            <a:endParaRPr lang="en-US" sz="900" dirty="0"/>
          </a:p>
        </p:txBody>
      </p:sp>
      <p:sp>
        <p:nvSpPr>
          <p:cNvPr id="42" name="Text 40"/>
          <p:cNvSpPr/>
          <p:nvPr/>
        </p:nvSpPr>
        <p:spPr>
          <a:xfrm>
            <a:off x="6821424" y="3904488"/>
            <a:ext cx="205740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F8FAFC"/>
                </a:solidFill>
              </a:rPr>
              <a:t>Confinement / loss</a:t>
            </a:r>
            <a:endParaRPr lang="en-US" sz="1400" dirty="0"/>
          </a:p>
        </p:txBody>
      </p:sp>
      <p:sp>
        <p:nvSpPr>
          <p:cNvPr id="43" name="Text 41"/>
          <p:cNvSpPr/>
          <p:nvPr/>
        </p:nvSpPr>
        <p:spPr>
          <a:xfrm>
            <a:off x="6821424" y="4224528"/>
            <a:ext cx="2148840" cy="548640"/>
          </a:xfrm>
          <a:prstGeom prst="rect">
            <a:avLst/>
          </a:prstGeom>
          <a:noFill/>
          <a:ln/>
        </p:spPr>
        <p:txBody>
          <a:bodyPr wrap="square" lIns="127" tIns="127" rIns="127" bIns="127" rtlCol="0" anchor="ctr">
            <a:normAutofit/>
          </a:bodyPr>
          <a:lstStyle/>
          <a:p>
            <a:pPr marL="0" indent="0">
              <a:buNone/>
            </a:pPr>
            <a:r>
              <a:rPr lang="en-US" sz="1120" dirty="0">
                <a:solidFill>
                  <a:srgbClr val="CBD5E1"/>
                </a:solidFill>
              </a:rPr>
              <a:t>Electrons respond rapidly; ions and walls set the loss time.</a:t>
            </a:r>
            <a:endParaRPr lang="en-US" sz="1120" dirty="0"/>
          </a:p>
        </p:txBody>
      </p:sp>
      <p:sp>
        <p:nvSpPr>
          <p:cNvPr id="44" name="Shape 42"/>
          <p:cNvSpPr/>
          <p:nvPr/>
        </p:nvSpPr>
        <p:spPr>
          <a:xfrm>
            <a:off x="8805672" y="4169664"/>
            <a:ext cx="411480" cy="0"/>
          </a:xfrm>
          <a:prstGeom prst="line">
            <a:avLst/>
          </a:prstGeom>
          <a:noFill/>
          <a:ln w="16510">
            <a:solidFill>
              <a:srgbClr val="64748B"/>
            </a:solidFill>
            <a:prstDash val="solid"/>
            <a:tailEnd type="triangle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5" name="Shape 43"/>
          <p:cNvSpPr/>
          <p:nvPr/>
        </p:nvSpPr>
        <p:spPr>
          <a:xfrm>
            <a:off x="9134856" y="3977640"/>
            <a:ext cx="384048" cy="384048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FFFFF">
                <a:alpha val="2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6" name="Text 44"/>
          <p:cNvSpPr/>
          <p:nvPr/>
        </p:nvSpPr>
        <p:spPr>
          <a:xfrm>
            <a:off x="9244584" y="4050792"/>
            <a:ext cx="164592" cy="1188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b="1" dirty="0">
                <a:solidFill>
                  <a:srgbClr val="0B1020"/>
                </a:solidFill>
              </a:rPr>
              <a:t>4</a:t>
            </a:r>
            <a:endParaRPr lang="en-US" sz="900" dirty="0"/>
          </a:p>
        </p:txBody>
      </p:sp>
      <p:sp>
        <p:nvSpPr>
          <p:cNvPr id="47" name="Text 45"/>
          <p:cNvSpPr/>
          <p:nvPr/>
        </p:nvSpPr>
        <p:spPr>
          <a:xfrm>
            <a:off x="9637776" y="3904488"/>
            <a:ext cx="2057400" cy="2011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F8FAFC"/>
                </a:solidFill>
              </a:rPr>
              <a:t>Neutralized transport</a:t>
            </a:r>
            <a:endParaRPr lang="en-US" sz="1400" dirty="0"/>
          </a:p>
        </p:txBody>
      </p:sp>
      <p:sp>
        <p:nvSpPr>
          <p:cNvPr id="48" name="Text 46"/>
          <p:cNvSpPr/>
          <p:nvPr/>
        </p:nvSpPr>
        <p:spPr>
          <a:xfrm>
            <a:off x="9637776" y="4224528"/>
            <a:ext cx="2148840" cy="548640"/>
          </a:xfrm>
          <a:prstGeom prst="rect">
            <a:avLst/>
          </a:prstGeom>
          <a:noFill/>
          <a:ln/>
        </p:spPr>
        <p:txBody>
          <a:bodyPr wrap="square" lIns="127" tIns="127" rIns="127" bIns="127" rtlCol="0" anchor="ctr">
            <a:normAutofit/>
          </a:bodyPr>
          <a:lstStyle/>
          <a:p>
            <a:pPr marL="0" indent="0">
              <a:buNone/>
            </a:pPr>
            <a:r>
              <a:rPr lang="en-US" sz="1120" dirty="0">
                <a:solidFill>
                  <a:srgbClr val="CBD5E1"/>
                </a:solidFill>
              </a:rPr>
              <a:t>Effective beam charge is reduced by fₙ.</a:t>
            </a:r>
            <a:endParaRPr lang="en-US" sz="1120" dirty="0"/>
          </a:p>
        </p:txBody>
      </p:sp>
      <p:sp>
        <p:nvSpPr>
          <p:cNvPr id="49" name="Shape 47"/>
          <p:cNvSpPr/>
          <p:nvPr/>
        </p:nvSpPr>
        <p:spPr>
          <a:xfrm>
            <a:off x="3657600" y="5349240"/>
            <a:ext cx="4800600" cy="777240"/>
          </a:xfrm>
          <a:prstGeom prst="roundRect">
            <a:avLst>
              <a:gd name="adj" fmla="val 9412"/>
            </a:avLst>
          </a:prstGeom>
          <a:solidFill>
            <a:srgbClr val="17223B">
              <a:alpha val="97000"/>
            </a:srgbClr>
          </a:solidFill>
          <a:ln w="12700">
            <a:solidFill>
              <a:srgbClr val="475569">
                <a:alpha val="7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0" name="Text 48"/>
          <p:cNvSpPr/>
          <p:nvPr/>
        </p:nvSpPr>
        <p:spPr>
          <a:xfrm>
            <a:off x="3822192" y="5495544"/>
            <a:ext cx="4471416" cy="54864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0" indent="0">
              <a:buNone/>
            </a:pPr>
            <a:r>
              <a:rPr lang="en-US" sz="1430" dirty="0">
                <a:solidFill>
                  <a:srgbClr val="F8FAFC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Eᵣ,eff ≈ (1 − fₙ) Eᵣ,beam</a:t>
            </a:r>
            <a:endParaRPr lang="en-US" sz="1430" dirty="0"/>
          </a:p>
          <a:p>
            <a:pPr marL="0" indent="0">
              <a:buNone/>
            </a:pPr>
            <a:r>
              <a:rPr lang="en-US" sz="1430" dirty="0">
                <a:solidFill>
                  <a:srgbClr val="F8FAFC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K_eff = (1 − fₙ) K₀</a:t>
            </a:r>
            <a:endParaRPr lang="en-US" sz="1430" dirty="0"/>
          </a:p>
        </p:txBody>
      </p:sp>
      <p:sp>
        <p:nvSpPr>
          <p:cNvPr id="51" name="Text 49"/>
          <p:cNvSpPr/>
          <p:nvPr/>
        </p:nvSpPr>
        <p:spPr>
          <a:xfrm>
            <a:off x="502920" y="6510528"/>
            <a:ext cx="5943600" cy="1463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760" dirty="0">
                <a:solidFill>
                  <a:srgbClr val="64748B"/>
                </a:solidFill>
              </a:rPr>
              <a:t>Plasma-column neutralization in cyclotron injection line</a:t>
            </a:r>
            <a:endParaRPr lang="en-US" sz="760" dirty="0"/>
          </a:p>
        </p:txBody>
      </p:sp>
      <p:sp>
        <p:nvSpPr>
          <p:cNvPr id="52" name="Text 50"/>
          <p:cNvSpPr/>
          <p:nvPr/>
        </p:nvSpPr>
        <p:spPr>
          <a:xfrm>
            <a:off x="11384280" y="6455664"/>
            <a:ext cx="3200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800" dirty="0">
                <a:solidFill>
                  <a:srgbClr val="64748B"/>
                </a:solidFill>
              </a:rPr>
              <a:t>03</a:t>
            </a:r>
            <a:endParaRPr lang="en-US" sz="800" dirty="0"/>
          </a:p>
        </p:txBody>
      </p:sp>
      <p:sp>
        <p:nvSpPr>
          <p:cNvPr id="53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75720" y="6473952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1200">
                <a:solidFill>
                  <a:srgbClr val="718096"/>
                </a:solidFill>
              </a:defRPr>
            </a:lvl1pPr>
          </a:lstStyle>
          <a:p>
            <a:pPr algn="l"/>
            <a:fld id="{F7021451-1387-4CA6-816F-3879F97B5CBC}" type="slidenum">
              <a:rPr lang="en-US" b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0B1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1020"/>
          </a:solidFill>
          <a:ln w="12700">
            <a:solidFill>
              <a:srgbClr val="0B1020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" name="Shape 1"/>
          <p:cNvSpPr/>
          <p:nvPr/>
        </p:nvSpPr>
        <p:spPr>
          <a:xfrm>
            <a:off x="137160" y="164592"/>
            <a:ext cx="1234440" cy="0"/>
          </a:xfrm>
          <a:prstGeom prst="line">
            <a:avLst/>
          </a:prstGeom>
          <a:noFill/>
          <a:ln w="25400">
            <a:solidFill>
              <a:srgbClr val="2563EB">
                <a:alpha val="3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Shape 2"/>
          <p:cNvSpPr/>
          <p:nvPr/>
        </p:nvSpPr>
        <p:spPr>
          <a:xfrm>
            <a:off x="10835640" y="6565392"/>
            <a:ext cx="1143000" cy="0"/>
          </a:xfrm>
          <a:prstGeom prst="line">
            <a:avLst/>
          </a:prstGeom>
          <a:noFill/>
          <a:ln w="25400">
            <a:solidFill>
              <a:srgbClr val="38BDF8">
                <a:alpha val="2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" name="Text 3"/>
          <p:cNvSpPr/>
          <p:nvPr/>
        </p:nvSpPr>
        <p:spPr>
          <a:xfrm>
            <a:off x="502920" y="292608"/>
            <a:ext cx="813816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500" b="1" dirty="0">
                <a:solidFill>
                  <a:srgbClr val="F8FAFC"/>
                </a:solidFill>
                <a:latin typeface="Aptos Display" pitchFamily="34" charset="0"/>
                <a:ea typeface="Aptos Display" pitchFamily="34" charset="-122"/>
                <a:cs typeface="Aptos Display" pitchFamily="34" charset="-120"/>
              </a:rPr>
              <a:t>Analytical model: neutralized envelope dynamics</a:t>
            </a:r>
            <a:endParaRPr lang="en-US" sz="2500" dirty="0"/>
          </a:p>
        </p:txBody>
      </p:sp>
      <p:sp>
        <p:nvSpPr>
          <p:cNvPr id="6" name="Text 4"/>
          <p:cNvSpPr/>
          <p:nvPr/>
        </p:nvSpPr>
        <p:spPr>
          <a:xfrm>
            <a:off x="521208" y="749808"/>
            <a:ext cx="86868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solidFill>
                  <a:srgbClr val="94A3B8"/>
                </a:solidFill>
              </a:rPr>
              <a:t>Use a reduced model to set scaling laws and sanity checks for PIC results.</a:t>
            </a:r>
            <a:endParaRPr lang="en-US" sz="1050" dirty="0"/>
          </a:p>
        </p:txBody>
      </p:sp>
      <p:sp>
        <p:nvSpPr>
          <p:cNvPr id="7" name="Shape 5"/>
          <p:cNvSpPr/>
          <p:nvPr/>
        </p:nvSpPr>
        <p:spPr>
          <a:xfrm>
            <a:off x="502920" y="1042416"/>
            <a:ext cx="11155680" cy="0"/>
          </a:xfrm>
          <a:prstGeom prst="line">
            <a:avLst/>
          </a:prstGeom>
          <a:noFill/>
          <a:ln w="12700">
            <a:solidFill>
              <a:srgbClr val="334155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" name="Text 6"/>
          <p:cNvSpPr/>
          <p:nvPr/>
        </p:nvSpPr>
        <p:spPr>
          <a:xfrm>
            <a:off x="731520" y="1325880"/>
            <a:ext cx="347472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38BDF8"/>
                </a:solidFill>
              </a:rPr>
              <a:t>Beam envelope with neutralization</a:t>
            </a:r>
            <a:endParaRPr lang="en-US" sz="1400" dirty="0"/>
          </a:p>
        </p:txBody>
      </p:sp>
      <p:sp>
        <p:nvSpPr>
          <p:cNvPr id="9" name="Shape 7"/>
          <p:cNvSpPr/>
          <p:nvPr/>
        </p:nvSpPr>
        <p:spPr>
          <a:xfrm>
            <a:off x="731520" y="1691640"/>
            <a:ext cx="4800600" cy="1508760"/>
          </a:xfrm>
          <a:prstGeom prst="roundRect">
            <a:avLst>
              <a:gd name="adj" fmla="val 4848"/>
            </a:avLst>
          </a:prstGeom>
          <a:solidFill>
            <a:srgbClr val="17223B">
              <a:alpha val="97000"/>
            </a:srgbClr>
          </a:solidFill>
          <a:ln w="12700">
            <a:solidFill>
              <a:srgbClr val="475569">
                <a:alpha val="7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" name="Text 8"/>
          <p:cNvSpPr/>
          <p:nvPr/>
        </p:nvSpPr>
        <p:spPr>
          <a:xfrm>
            <a:off x="896112" y="1837944"/>
            <a:ext cx="4471416" cy="128016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0" indent="0">
              <a:buNone/>
            </a:pPr>
            <a:r>
              <a:rPr lang="en-US" sz="1430" dirty="0">
                <a:solidFill>
                  <a:srgbClr val="F8FAFC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R'' + k(s) R − ε²/R³ − K_eff/R = 0</a:t>
            </a:r>
            <a:endParaRPr lang="en-US" sz="1430" dirty="0"/>
          </a:p>
          <a:p>
            <a:pPr marL="0" indent="0">
              <a:buNone/>
            </a:pPr>
            <a:r>
              <a:rPr lang="en-US" sz="1430" dirty="0">
                <a:solidFill>
                  <a:srgbClr val="F8FAFC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K_eff = (1 − fₙ) K₀</a:t>
            </a:r>
            <a:endParaRPr lang="en-US" sz="1430" dirty="0"/>
          </a:p>
          <a:p>
            <a:pPr marL="0" indent="0">
              <a:buNone/>
            </a:pPr>
            <a:r>
              <a:rPr lang="en-US" sz="1430" dirty="0">
                <a:solidFill>
                  <a:srgbClr val="F8FAFC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K₀ = 2 I / (I_A β³γ³)</a:t>
            </a:r>
            <a:endParaRPr lang="en-US" sz="1430" dirty="0"/>
          </a:p>
        </p:txBody>
      </p:sp>
      <p:sp>
        <p:nvSpPr>
          <p:cNvPr id="11" name="Text 9"/>
          <p:cNvSpPr/>
          <p:nvPr/>
        </p:nvSpPr>
        <p:spPr>
          <a:xfrm>
            <a:off x="6400800" y="1325880"/>
            <a:ext cx="347472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F59E0B"/>
                </a:solidFill>
              </a:rPr>
              <a:t>Neutralization build-up</a:t>
            </a:r>
            <a:endParaRPr lang="en-US" sz="1400" dirty="0"/>
          </a:p>
        </p:txBody>
      </p:sp>
      <p:sp>
        <p:nvSpPr>
          <p:cNvPr id="12" name="Shape 10"/>
          <p:cNvSpPr/>
          <p:nvPr/>
        </p:nvSpPr>
        <p:spPr>
          <a:xfrm>
            <a:off x="6400800" y="1691640"/>
            <a:ext cx="4937760" cy="1508760"/>
          </a:xfrm>
          <a:prstGeom prst="roundRect">
            <a:avLst>
              <a:gd name="adj" fmla="val 4848"/>
            </a:avLst>
          </a:prstGeom>
          <a:solidFill>
            <a:srgbClr val="17223B">
              <a:alpha val="97000"/>
            </a:srgbClr>
          </a:solidFill>
          <a:ln w="12700">
            <a:solidFill>
              <a:srgbClr val="475569">
                <a:alpha val="7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3" name="Text 11"/>
          <p:cNvSpPr/>
          <p:nvPr/>
        </p:nvSpPr>
        <p:spPr>
          <a:xfrm>
            <a:off x="6565392" y="1837944"/>
            <a:ext cx="4608576" cy="128016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0" indent="0">
              <a:buNone/>
            </a:pPr>
            <a:r>
              <a:rPr lang="en-US" sz="1430" dirty="0">
                <a:solidFill>
                  <a:srgbClr val="F8FAFC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dnₑ/dt = n_b n_g σᵢ(E_b) v_b − nₑ/τ_loss</a:t>
            </a:r>
            <a:endParaRPr lang="en-US" sz="1430" dirty="0"/>
          </a:p>
          <a:p>
            <a:pPr marL="0" indent="0">
              <a:buNone/>
            </a:pPr>
            <a:r>
              <a:rPr lang="en-US" sz="1430" dirty="0">
                <a:solidFill>
                  <a:srgbClr val="F8FAFC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dfₙ/dt = 1/τᵢ − fₙ/τ_loss</a:t>
            </a:r>
            <a:endParaRPr lang="en-US" sz="1430" dirty="0"/>
          </a:p>
          <a:p>
            <a:pPr marL="0" indent="0">
              <a:buNone/>
            </a:pPr>
            <a:r>
              <a:rPr lang="en-US" sz="1430" dirty="0">
                <a:solidFill>
                  <a:srgbClr val="F8FAFC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τᵢ = 1 / (n_g σᵢ v_b)</a:t>
            </a:r>
            <a:endParaRPr lang="en-US" sz="1430" dirty="0"/>
          </a:p>
        </p:txBody>
      </p:sp>
      <p:sp>
        <p:nvSpPr>
          <p:cNvPr id="14" name="Text 12"/>
          <p:cNvSpPr/>
          <p:nvPr/>
        </p:nvSpPr>
        <p:spPr>
          <a:xfrm>
            <a:off x="731520" y="3703320"/>
            <a:ext cx="347472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34D399"/>
                </a:solidFill>
              </a:rPr>
              <a:t>Interpretation</a:t>
            </a:r>
            <a:endParaRPr lang="en-US" sz="1400" dirty="0"/>
          </a:p>
        </p:txBody>
      </p:sp>
      <p:sp>
        <p:nvSpPr>
          <p:cNvPr id="15" name="Text 13"/>
          <p:cNvSpPr/>
          <p:nvPr/>
        </p:nvSpPr>
        <p:spPr>
          <a:xfrm>
            <a:off x="777240" y="4087368"/>
            <a:ext cx="5074920" cy="123444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350" dirty="0">
                <a:solidFill>
                  <a:srgbClr val="CBD5E1"/>
                </a:solidFill>
              </a:rPr>
              <a:t>Pressure controls ionization time scale through n_g = P/kBT.</a:t>
            </a:r>
            <a:endParaRPr lang="en-US" sz="1350" dirty="0"/>
          </a:p>
          <a:p>
            <a:pPr marL="177800" indent="-177800">
              <a:buSzPct val="100000"/>
              <a:buChar char="•"/>
            </a:pPr>
            <a:r>
              <a:rPr lang="en-US" sz="1350" dirty="0">
                <a:solidFill>
                  <a:srgbClr val="CBD5E1"/>
                </a:solidFill>
              </a:rPr>
              <a:t>Cross-section table determines the absolute plasma source rate.</a:t>
            </a:r>
            <a:endParaRPr lang="en-US" sz="1350" dirty="0"/>
          </a:p>
          <a:p>
            <a:pPr marL="177800" indent="-177800">
              <a:buSzPct val="100000"/>
              <a:buChar char="•"/>
            </a:pPr>
            <a:r>
              <a:rPr lang="en-US" sz="1350" dirty="0">
                <a:solidFill>
                  <a:srgbClr val="CBD5E1"/>
                </a:solidFill>
              </a:rPr>
              <a:t>Loss mechanisms set the steady-state neutralization fₙ,∞.</a:t>
            </a:r>
            <a:endParaRPr lang="en-US" sz="1350" dirty="0"/>
          </a:p>
          <a:p>
            <a:pPr marL="177800" indent="-177800">
              <a:buSzPct val="100000"/>
              <a:buChar char="•"/>
            </a:pPr>
            <a:r>
              <a:rPr lang="en-US" sz="1350" dirty="0">
                <a:solidFill>
                  <a:srgbClr val="CBD5E1"/>
                </a:solidFill>
              </a:rPr>
              <a:t>Envelope data can infer an effective fₙ before full PIC validation.</a:t>
            </a:r>
            <a:endParaRPr lang="en-US" sz="1350" dirty="0"/>
          </a:p>
        </p:txBody>
      </p:sp>
      <p:sp>
        <p:nvSpPr>
          <p:cNvPr id="16" name="Text 14"/>
          <p:cNvSpPr/>
          <p:nvPr/>
        </p:nvSpPr>
        <p:spPr>
          <a:xfrm>
            <a:off x="6400800" y="3703320"/>
            <a:ext cx="347472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F43F5E"/>
                </a:solidFill>
              </a:rPr>
              <a:t>Model limits</a:t>
            </a:r>
            <a:endParaRPr lang="en-US" sz="1400" dirty="0"/>
          </a:p>
        </p:txBody>
      </p:sp>
      <p:sp>
        <p:nvSpPr>
          <p:cNvPr id="17" name="Text 15"/>
          <p:cNvSpPr/>
          <p:nvPr/>
        </p:nvSpPr>
        <p:spPr>
          <a:xfrm>
            <a:off x="6446520" y="4087368"/>
            <a:ext cx="4800600" cy="109728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350" dirty="0">
                <a:solidFill>
                  <a:srgbClr val="CBD5E1"/>
                </a:solidFill>
              </a:rPr>
              <a:t>Assumes quasi-axisymmetric beam/plasma column.</a:t>
            </a:r>
            <a:endParaRPr lang="en-US" sz="1350" dirty="0"/>
          </a:p>
          <a:p>
            <a:pPr marL="177800" indent="-177800">
              <a:buSzPct val="100000"/>
              <a:buChar char="•"/>
            </a:pPr>
            <a:r>
              <a:rPr lang="en-US" sz="1350" dirty="0">
                <a:solidFill>
                  <a:srgbClr val="CBD5E1"/>
                </a:solidFill>
              </a:rPr>
              <a:t>Does not resolve non-neutral sheath, wall losses, or instabilities.</a:t>
            </a:r>
            <a:endParaRPr lang="en-US" sz="1350" dirty="0"/>
          </a:p>
          <a:p>
            <a:pPr marL="177800" indent="-177800">
              <a:buSzPct val="100000"/>
              <a:buChar char="•"/>
            </a:pPr>
            <a:r>
              <a:rPr lang="en-US" sz="1350" dirty="0">
                <a:solidFill>
                  <a:srgbClr val="CBD5E1"/>
                </a:solidFill>
              </a:rPr>
              <a:t>Needs PIC/MCC for transient and kinetic effects.</a:t>
            </a:r>
            <a:endParaRPr lang="en-US" sz="1350" dirty="0"/>
          </a:p>
        </p:txBody>
      </p:sp>
      <p:sp>
        <p:nvSpPr>
          <p:cNvPr id="18" name="Text 16"/>
          <p:cNvSpPr/>
          <p:nvPr/>
        </p:nvSpPr>
        <p:spPr>
          <a:xfrm>
            <a:off x="502920" y="6510528"/>
            <a:ext cx="5943600" cy="1463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760" dirty="0">
                <a:solidFill>
                  <a:srgbClr val="64748B"/>
                </a:solidFill>
              </a:rPr>
              <a:t>Plasma-column neutralization in cyclotron injection line</a:t>
            </a:r>
            <a:endParaRPr lang="en-US" sz="760" dirty="0"/>
          </a:p>
        </p:txBody>
      </p:sp>
      <p:sp>
        <p:nvSpPr>
          <p:cNvPr id="19" name="Text 17"/>
          <p:cNvSpPr/>
          <p:nvPr/>
        </p:nvSpPr>
        <p:spPr>
          <a:xfrm>
            <a:off x="11384280" y="6455664"/>
            <a:ext cx="3200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800" dirty="0">
                <a:solidFill>
                  <a:srgbClr val="64748B"/>
                </a:solidFill>
              </a:rPr>
              <a:t>04</a:t>
            </a:r>
            <a:endParaRPr lang="en-US" sz="8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75720" y="6473952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1200">
                <a:solidFill>
                  <a:srgbClr val="718096"/>
                </a:solidFill>
              </a:defRPr>
            </a:lvl1pPr>
          </a:lstStyle>
          <a:p>
            <a:pPr algn="l"/>
            <a:fld id="{F7021451-1387-4CA6-816F-3879F97B5CBC}" type="slidenum">
              <a:rPr lang="en-US" b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0B1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1020"/>
          </a:solidFill>
          <a:ln w="12700">
            <a:solidFill>
              <a:srgbClr val="0B1020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" name="Shape 1"/>
          <p:cNvSpPr/>
          <p:nvPr/>
        </p:nvSpPr>
        <p:spPr>
          <a:xfrm>
            <a:off x="137160" y="164592"/>
            <a:ext cx="1234440" cy="0"/>
          </a:xfrm>
          <a:prstGeom prst="line">
            <a:avLst/>
          </a:prstGeom>
          <a:noFill/>
          <a:ln w="25400">
            <a:solidFill>
              <a:srgbClr val="2563EB">
                <a:alpha val="3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Shape 2"/>
          <p:cNvSpPr/>
          <p:nvPr/>
        </p:nvSpPr>
        <p:spPr>
          <a:xfrm>
            <a:off x="10835640" y="6565392"/>
            <a:ext cx="1143000" cy="0"/>
          </a:xfrm>
          <a:prstGeom prst="line">
            <a:avLst/>
          </a:prstGeom>
          <a:noFill/>
          <a:ln w="25400">
            <a:solidFill>
              <a:srgbClr val="38BDF8">
                <a:alpha val="2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" name="Text 3"/>
          <p:cNvSpPr/>
          <p:nvPr/>
        </p:nvSpPr>
        <p:spPr>
          <a:xfrm>
            <a:off x="502920" y="292608"/>
            <a:ext cx="813816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500" b="1" dirty="0">
                <a:solidFill>
                  <a:srgbClr val="F8FAFC"/>
                </a:solidFill>
                <a:latin typeface="Aptos Display" pitchFamily="34" charset="0"/>
                <a:ea typeface="Aptos Display" pitchFamily="34" charset="-122"/>
                <a:cs typeface="Aptos Display" pitchFamily="34" charset="-120"/>
              </a:rPr>
              <a:t>Scaling expectation: pressure sets the neutralization time scale</a:t>
            </a:r>
            <a:endParaRPr lang="en-US" sz="2500" dirty="0"/>
          </a:p>
        </p:txBody>
      </p:sp>
      <p:sp>
        <p:nvSpPr>
          <p:cNvPr id="6" name="Text 4"/>
          <p:cNvSpPr/>
          <p:nvPr/>
        </p:nvSpPr>
        <p:spPr>
          <a:xfrm>
            <a:off x="521208" y="749808"/>
            <a:ext cx="86868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solidFill>
                  <a:srgbClr val="94A3B8"/>
                </a:solidFill>
              </a:rPr>
              <a:t>Representative curves based on fₙ(t) = f∞[1 − exp(−t/τeff)]. Replace with measured or simulated rates.</a:t>
            </a:r>
            <a:endParaRPr lang="en-US" sz="1050" dirty="0"/>
          </a:p>
        </p:txBody>
      </p:sp>
      <p:sp>
        <p:nvSpPr>
          <p:cNvPr id="7" name="Shape 5"/>
          <p:cNvSpPr/>
          <p:nvPr/>
        </p:nvSpPr>
        <p:spPr>
          <a:xfrm>
            <a:off x="502920" y="1042416"/>
            <a:ext cx="11155680" cy="0"/>
          </a:xfrm>
          <a:prstGeom prst="line">
            <a:avLst/>
          </a:prstGeom>
          <a:noFill/>
          <a:ln w="12700">
            <a:solidFill>
              <a:srgbClr val="334155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8" name="Chart 0"/>
          <p:cNvGraphicFramePr/>
          <p:nvPr/>
        </p:nvGraphicFramePr>
        <p:xfrm>
          <a:off x="685800" y="1325880"/>
          <a:ext cx="5486400" cy="4251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Shape 6"/>
          <p:cNvSpPr/>
          <p:nvPr/>
        </p:nvSpPr>
        <p:spPr>
          <a:xfrm>
            <a:off x="6675120" y="1417320"/>
            <a:ext cx="4526280" cy="4114800"/>
          </a:xfrm>
          <a:prstGeom prst="roundRect">
            <a:avLst>
              <a:gd name="adj" fmla="val 1778"/>
            </a:avLst>
          </a:prstGeom>
          <a:solidFill>
            <a:srgbClr val="17223B">
              <a:alpha val="98000"/>
            </a:srgbClr>
          </a:solidFill>
          <a:ln w="12700">
            <a:solidFill>
              <a:srgbClr val="475569">
                <a:alpha val="6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" name="Text 7"/>
          <p:cNvSpPr/>
          <p:nvPr/>
        </p:nvSpPr>
        <p:spPr>
          <a:xfrm>
            <a:off x="6967728" y="1737360"/>
            <a:ext cx="34747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000" b="1" dirty="0">
                <a:solidFill>
                  <a:srgbClr val="F8FAFC"/>
                </a:solidFill>
              </a:rPr>
              <a:t>Design implications</a:t>
            </a:r>
            <a:endParaRPr lang="en-US" sz="2000" dirty="0"/>
          </a:p>
        </p:txBody>
      </p:sp>
      <p:sp>
        <p:nvSpPr>
          <p:cNvPr id="11" name="Text 8"/>
          <p:cNvSpPr/>
          <p:nvPr/>
        </p:nvSpPr>
        <p:spPr>
          <a:xfrm>
            <a:off x="6995160" y="2240280"/>
            <a:ext cx="3840480" cy="233172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420" dirty="0">
                <a:solidFill>
                  <a:srgbClr val="CBD5E1"/>
                </a:solidFill>
              </a:rPr>
              <a:t>Long injection pulses allow plasma to reach quasi-steady neutralization.</a:t>
            </a:r>
            <a:endParaRPr lang="en-US" sz="1420" dirty="0"/>
          </a:p>
          <a:p>
            <a:pPr marL="177800" indent="-177800">
              <a:buSzPct val="100000"/>
              <a:buChar char="•"/>
            </a:pPr>
            <a:r>
              <a:rPr lang="en-US" sz="1420" dirty="0">
                <a:solidFill>
                  <a:srgbClr val="CBD5E1"/>
                </a:solidFill>
              </a:rPr>
              <a:t>Short pulses or chopped beams can operate in a partially neutralized transient regime.</a:t>
            </a:r>
            <a:endParaRPr lang="en-US" sz="1420" dirty="0"/>
          </a:p>
          <a:p>
            <a:pPr marL="177800" indent="-177800">
              <a:buSzPct val="100000"/>
              <a:buChar char="•"/>
            </a:pPr>
            <a:r>
              <a:rPr lang="en-US" sz="1420" dirty="0">
                <a:solidFill>
                  <a:srgbClr val="CBD5E1"/>
                </a:solidFill>
              </a:rPr>
              <a:t>Pressure optimization is a trade-off: better neutralization versus gas load and beam–gas loss.</a:t>
            </a:r>
            <a:endParaRPr lang="en-US" sz="1420" dirty="0"/>
          </a:p>
          <a:p>
            <a:pPr marL="177800" indent="-177800">
              <a:buSzPct val="100000"/>
              <a:buChar char="•"/>
            </a:pPr>
            <a:r>
              <a:rPr lang="en-US" sz="1420" dirty="0">
                <a:solidFill>
                  <a:srgbClr val="CBD5E1"/>
                </a:solidFill>
              </a:rPr>
              <a:t>Diagnostics should resolve both fast build-up and slow recovery.</a:t>
            </a:r>
            <a:endParaRPr lang="en-US" sz="1420" dirty="0"/>
          </a:p>
        </p:txBody>
      </p:sp>
      <p:sp>
        <p:nvSpPr>
          <p:cNvPr id="12" name="Shape 9"/>
          <p:cNvSpPr/>
          <p:nvPr/>
        </p:nvSpPr>
        <p:spPr>
          <a:xfrm>
            <a:off x="7315200" y="4983480"/>
            <a:ext cx="3383280" cy="310896"/>
          </a:xfrm>
          <a:prstGeom prst="roundRect">
            <a:avLst>
              <a:gd name="adj" fmla="val 23529"/>
            </a:avLst>
          </a:prstGeom>
          <a:solidFill>
            <a:srgbClr val="A78BFA">
              <a:alpha val="92000"/>
            </a:srgbClr>
          </a:solidFill>
          <a:ln w="12700">
            <a:solidFill>
              <a:srgbClr val="A78BFA">
                <a:alpha val="5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3" name="Text 10"/>
          <p:cNvSpPr/>
          <p:nvPr/>
        </p:nvSpPr>
        <p:spPr>
          <a:xfrm>
            <a:off x="7360920" y="5061204"/>
            <a:ext cx="3291840" cy="1280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50" b="1" dirty="0">
                <a:solidFill>
                  <a:srgbClr val="F8FAFC"/>
                </a:solidFill>
              </a:rPr>
              <a:t>Replace with WarpX time histories</a:t>
            </a:r>
            <a:endParaRPr lang="en-US" sz="850" dirty="0"/>
          </a:p>
        </p:txBody>
      </p:sp>
      <p:sp>
        <p:nvSpPr>
          <p:cNvPr id="14" name="Text 11"/>
          <p:cNvSpPr/>
          <p:nvPr/>
        </p:nvSpPr>
        <p:spPr>
          <a:xfrm>
            <a:off x="502920" y="6510528"/>
            <a:ext cx="5943600" cy="1463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760" dirty="0">
                <a:solidFill>
                  <a:srgbClr val="64748B"/>
                </a:solidFill>
              </a:rPr>
              <a:t>Plasma-column neutralization in cyclotron injection line</a:t>
            </a:r>
            <a:endParaRPr lang="en-US" sz="760" dirty="0"/>
          </a:p>
        </p:txBody>
      </p:sp>
      <p:sp>
        <p:nvSpPr>
          <p:cNvPr id="15" name="Text 12"/>
          <p:cNvSpPr/>
          <p:nvPr/>
        </p:nvSpPr>
        <p:spPr>
          <a:xfrm>
            <a:off x="11384280" y="6455664"/>
            <a:ext cx="3200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800" dirty="0">
                <a:solidFill>
                  <a:srgbClr val="64748B"/>
                </a:solidFill>
              </a:rPr>
              <a:t>05</a:t>
            </a:r>
            <a:endParaRPr lang="en-US" sz="8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75720" y="6473952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1200">
                <a:solidFill>
                  <a:srgbClr val="718096"/>
                </a:solidFill>
              </a:defRPr>
            </a:lvl1pPr>
          </a:lstStyle>
          <a:p>
            <a:pPr algn="l"/>
            <a:fld id="{F7021451-1387-4CA6-816F-3879F97B5CBC}" type="slidenum">
              <a:rPr lang="en-US" b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0B1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1020"/>
          </a:solidFill>
          <a:ln w="12700">
            <a:solidFill>
              <a:srgbClr val="0B1020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" name="Shape 1"/>
          <p:cNvSpPr/>
          <p:nvPr/>
        </p:nvSpPr>
        <p:spPr>
          <a:xfrm>
            <a:off x="137160" y="164592"/>
            <a:ext cx="1234440" cy="0"/>
          </a:xfrm>
          <a:prstGeom prst="line">
            <a:avLst/>
          </a:prstGeom>
          <a:noFill/>
          <a:ln w="25400">
            <a:solidFill>
              <a:srgbClr val="2563EB">
                <a:alpha val="3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Shape 2"/>
          <p:cNvSpPr/>
          <p:nvPr/>
        </p:nvSpPr>
        <p:spPr>
          <a:xfrm>
            <a:off x="10835640" y="6565392"/>
            <a:ext cx="1143000" cy="0"/>
          </a:xfrm>
          <a:prstGeom prst="line">
            <a:avLst/>
          </a:prstGeom>
          <a:noFill/>
          <a:ln w="25400">
            <a:solidFill>
              <a:srgbClr val="38BDF8">
                <a:alpha val="2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" name="Text 3"/>
          <p:cNvSpPr/>
          <p:nvPr/>
        </p:nvSpPr>
        <p:spPr>
          <a:xfrm>
            <a:off x="502920" y="292608"/>
            <a:ext cx="813816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500" b="1" dirty="0">
                <a:solidFill>
                  <a:srgbClr val="F8FAFC"/>
                </a:solidFill>
                <a:latin typeface="Aptos Display" pitchFamily="34" charset="0"/>
                <a:ea typeface="Aptos Display" pitchFamily="34" charset="-122"/>
                <a:cs typeface="Aptos Display" pitchFamily="34" charset="-120"/>
              </a:rPr>
              <a:t>Simulation hierarchy: three progressively self-consistent methods</a:t>
            </a:r>
            <a:endParaRPr lang="en-US" sz="2500" dirty="0"/>
          </a:p>
        </p:txBody>
      </p:sp>
      <p:sp>
        <p:nvSpPr>
          <p:cNvPr id="6" name="Text 4"/>
          <p:cNvSpPr/>
          <p:nvPr/>
        </p:nvSpPr>
        <p:spPr>
          <a:xfrm>
            <a:off x="521208" y="749808"/>
            <a:ext cx="86868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solidFill>
                  <a:srgbClr val="94A3B8"/>
                </a:solidFill>
              </a:rPr>
              <a:t>A staged workflow separates fast design scans from full collision-model validation.</a:t>
            </a:r>
            <a:endParaRPr lang="en-US" sz="1050" dirty="0"/>
          </a:p>
        </p:txBody>
      </p:sp>
      <p:sp>
        <p:nvSpPr>
          <p:cNvPr id="7" name="Shape 5"/>
          <p:cNvSpPr/>
          <p:nvPr/>
        </p:nvSpPr>
        <p:spPr>
          <a:xfrm>
            <a:off x="502920" y="1042416"/>
            <a:ext cx="11155680" cy="0"/>
          </a:xfrm>
          <a:prstGeom prst="line">
            <a:avLst/>
          </a:prstGeom>
          <a:noFill/>
          <a:ln w="12700">
            <a:solidFill>
              <a:srgbClr val="334155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" name="Shape 6"/>
          <p:cNvSpPr/>
          <p:nvPr/>
        </p:nvSpPr>
        <p:spPr>
          <a:xfrm>
            <a:off x="822960" y="1828800"/>
            <a:ext cx="2971800" cy="1234440"/>
          </a:xfrm>
          <a:prstGeom prst="roundRect">
            <a:avLst>
              <a:gd name="adj" fmla="val 5926"/>
            </a:avLst>
          </a:prstGeom>
          <a:solidFill>
            <a:srgbClr val="1E293B">
              <a:alpha val="98000"/>
            </a:srgbClr>
          </a:solidFill>
          <a:ln w="19050">
            <a:solidFill>
              <a:srgbClr val="34D399">
                <a:alpha val="9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" name="Text 7"/>
          <p:cNvSpPr/>
          <p:nvPr/>
        </p:nvSpPr>
        <p:spPr>
          <a:xfrm>
            <a:off x="1024128" y="1993392"/>
            <a:ext cx="260604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500" b="1" dirty="0">
                <a:solidFill>
                  <a:srgbClr val="34D399"/>
                </a:solidFill>
              </a:rPr>
              <a:t>1. Seeded neutralization</a:t>
            </a:r>
            <a:endParaRPr lang="en-US" sz="1500" dirty="0"/>
          </a:p>
        </p:txBody>
      </p:sp>
      <p:sp>
        <p:nvSpPr>
          <p:cNvPr id="10" name="Text 8"/>
          <p:cNvSpPr/>
          <p:nvPr/>
        </p:nvSpPr>
        <p:spPr>
          <a:xfrm>
            <a:off x="1024128" y="2359152"/>
            <a:ext cx="25603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>
              <a:buNone/>
            </a:pPr>
            <a:r>
              <a:rPr lang="en-US" sz="1080" dirty="0">
                <a:solidFill>
                  <a:srgbClr val="CBD5E1"/>
                </a:solidFill>
              </a:rPr>
              <a:t>Impose initial plasma or effective neutralization factor fₙ for fast optics scans.</a:t>
            </a:r>
            <a:endParaRPr lang="en-US" sz="1080" dirty="0"/>
          </a:p>
        </p:txBody>
      </p:sp>
      <p:sp>
        <p:nvSpPr>
          <p:cNvPr id="11" name="Shape 9"/>
          <p:cNvSpPr/>
          <p:nvPr/>
        </p:nvSpPr>
        <p:spPr>
          <a:xfrm>
            <a:off x="3931920" y="2450592"/>
            <a:ext cx="640080" cy="0"/>
          </a:xfrm>
          <a:prstGeom prst="line">
            <a:avLst/>
          </a:prstGeom>
          <a:noFill/>
          <a:ln w="17780">
            <a:solidFill>
              <a:srgbClr val="64748B"/>
            </a:solidFill>
            <a:prstDash val="solid"/>
            <a:tailEnd type="triangle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2" name="Shape 10"/>
          <p:cNvSpPr/>
          <p:nvPr/>
        </p:nvSpPr>
        <p:spPr>
          <a:xfrm>
            <a:off x="4617720" y="1828800"/>
            <a:ext cx="2971800" cy="1234440"/>
          </a:xfrm>
          <a:prstGeom prst="roundRect">
            <a:avLst>
              <a:gd name="adj" fmla="val 5926"/>
            </a:avLst>
          </a:prstGeom>
          <a:solidFill>
            <a:srgbClr val="1E293B">
              <a:alpha val="98000"/>
            </a:srgbClr>
          </a:solidFill>
          <a:ln w="19050">
            <a:solidFill>
              <a:srgbClr val="F59E0B">
                <a:alpha val="9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3" name="Text 11"/>
          <p:cNvSpPr/>
          <p:nvPr/>
        </p:nvSpPr>
        <p:spPr>
          <a:xfrm>
            <a:off x="4818888" y="1993392"/>
            <a:ext cx="260604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500" b="1" dirty="0">
                <a:solidFill>
                  <a:srgbClr val="F59E0B"/>
                </a:solidFill>
              </a:rPr>
              <a:t>2. Python callback source</a:t>
            </a:r>
            <a:endParaRPr lang="en-US" sz="1500" dirty="0"/>
          </a:p>
        </p:txBody>
      </p:sp>
      <p:sp>
        <p:nvSpPr>
          <p:cNvPr id="14" name="Text 12"/>
          <p:cNvSpPr/>
          <p:nvPr/>
        </p:nvSpPr>
        <p:spPr>
          <a:xfrm>
            <a:off x="4818888" y="2359152"/>
            <a:ext cx="25603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>
              <a:buNone/>
            </a:pPr>
            <a:r>
              <a:rPr lang="en-US" sz="1080" dirty="0">
                <a:solidFill>
                  <a:srgbClr val="CBD5E1"/>
                </a:solidFill>
              </a:rPr>
              <a:t>Create e⁻/H₂⁺ pairs from local beam density using σᵢ(E) tables.</a:t>
            </a:r>
            <a:endParaRPr lang="en-US" sz="1080" dirty="0"/>
          </a:p>
        </p:txBody>
      </p:sp>
      <p:sp>
        <p:nvSpPr>
          <p:cNvPr id="15" name="Shape 13"/>
          <p:cNvSpPr/>
          <p:nvPr/>
        </p:nvSpPr>
        <p:spPr>
          <a:xfrm>
            <a:off x="7726680" y="2450592"/>
            <a:ext cx="640080" cy="0"/>
          </a:xfrm>
          <a:prstGeom prst="line">
            <a:avLst/>
          </a:prstGeom>
          <a:noFill/>
          <a:ln w="17780">
            <a:solidFill>
              <a:srgbClr val="64748B"/>
            </a:solidFill>
            <a:prstDash val="solid"/>
            <a:tailEnd type="triangle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6" name="Shape 14"/>
          <p:cNvSpPr/>
          <p:nvPr/>
        </p:nvSpPr>
        <p:spPr>
          <a:xfrm>
            <a:off x="8412480" y="1828800"/>
            <a:ext cx="2971800" cy="1234440"/>
          </a:xfrm>
          <a:prstGeom prst="roundRect">
            <a:avLst>
              <a:gd name="adj" fmla="val 5926"/>
            </a:avLst>
          </a:prstGeom>
          <a:solidFill>
            <a:srgbClr val="1E293B">
              <a:alpha val="98000"/>
            </a:srgbClr>
          </a:solidFill>
          <a:ln w="19050">
            <a:solidFill>
              <a:srgbClr val="F43F5E">
                <a:alpha val="9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7" name="Text 15"/>
          <p:cNvSpPr/>
          <p:nvPr/>
        </p:nvSpPr>
        <p:spPr>
          <a:xfrm>
            <a:off x="8613648" y="1993392"/>
            <a:ext cx="260604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500" b="1" dirty="0">
                <a:solidFill>
                  <a:srgbClr val="F43F5E"/>
                </a:solidFill>
              </a:rPr>
              <a:t>3. C++ BackgroundMCC</a:t>
            </a:r>
            <a:endParaRPr lang="en-US" sz="1500" dirty="0"/>
          </a:p>
        </p:txBody>
      </p:sp>
      <p:sp>
        <p:nvSpPr>
          <p:cNvPr id="18" name="Text 16"/>
          <p:cNvSpPr/>
          <p:nvPr/>
        </p:nvSpPr>
        <p:spPr>
          <a:xfrm>
            <a:off x="8613648" y="2359152"/>
            <a:ext cx="25603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>
              <a:buNone/>
            </a:pPr>
            <a:r>
              <a:rPr lang="en-US" sz="1080" dirty="0">
                <a:solidFill>
                  <a:srgbClr val="CBD5E1"/>
                </a:solidFill>
              </a:rPr>
              <a:t>Production-quality ion-impact ionization process inside WarpX MCC.</a:t>
            </a:r>
            <a:endParaRPr lang="en-US" sz="1080" dirty="0"/>
          </a:p>
        </p:txBody>
      </p:sp>
      <p:sp>
        <p:nvSpPr>
          <p:cNvPr id="19" name="Text 17"/>
          <p:cNvSpPr/>
          <p:nvPr/>
        </p:nvSpPr>
        <p:spPr>
          <a:xfrm>
            <a:off x="2743200" y="3520440"/>
            <a:ext cx="66294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F8FAFC"/>
                </a:solidFill>
              </a:rPr>
              <a:t>Increasing physics fidelity</a:t>
            </a:r>
            <a:endParaRPr lang="en-US" sz="1600" dirty="0"/>
          </a:p>
        </p:txBody>
      </p:sp>
      <p:sp>
        <p:nvSpPr>
          <p:cNvPr id="20" name="Shape 18"/>
          <p:cNvSpPr/>
          <p:nvPr/>
        </p:nvSpPr>
        <p:spPr>
          <a:xfrm>
            <a:off x="2834640" y="3858768"/>
            <a:ext cx="6400800" cy="0"/>
          </a:xfrm>
          <a:prstGeom prst="line">
            <a:avLst/>
          </a:prstGeom>
          <a:noFill/>
          <a:ln w="38100">
            <a:solidFill>
              <a:srgbClr val="38BDF8"/>
            </a:solidFill>
            <a:prstDash val="solid"/>
            <a:tailEnd type="triangle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1" name="Text 19"/>
          <p:cNvSpPr/>
          <p:nvPr/>
        </p:nvSpPr>
        <p:spPr>
          <a:xfrm>
            <a:off x="1417320" y="4617720"/>
            <a:ext cx="9144000" cy="100584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420" dirty="0">
                <a:solidFill>
                  <a:srgbClr val="CBD5E1"/>
                </a:solidFill>
              </a:rPr>
              <a:t>Use the seeded model to bracket possible neutralization factors and optics sensitivity.</a:t>
            </a:r>
            <a:endParaRPr lang="en-US" sz="1420" dirty="0"/>
          </a:p>
          <a:p>
            <a:pPr marL="177800" indent="-177800">
              <a:buSzPct val="100000"/>
              <a:buChar char="•"/>
            </a:pPr>
            <a:r>
              <a:rPr lang="en-US" sz="1420" dirty="0">
                <a:solidFill>
                  <a:srgbClr val="CBD5E1"/>
                </a:solidFill>
              </a:rPr>
              <a:t>Use the callback source to test rates, particle loading, and transient behavior without recompilation.</a:t>
            </a:r>
            <a:endParaRPr lang="en-US" sz="1420" dirty="0"/>
          </a:p>
          <a:p>
            <a:pPr marL="177800" indent="-177800">
              <a:buSzPct val="100000"/>
              <a:buChar char="•"/>
            </a:pPr>
            <a:r>
              <a:rPr lang="en-US" sz="1420" dirty="0">
                <a:solidFill>
                  <a:srgbClr val="CBD5E1"/>
                </a:solidFill>
              </a:rPr>
              <a:t>Use the C++ MCC model for scalable, reproducible simulation campaigns.</a:t>
            </a:r>
            <a:endParaRPr lang="en-US" sz="1420" dirty="0"/>
          </a:p>
        </p:txBody>
      </p:sp>
      <p:sp>
        <p:nvSpPr>
          <p:cNvPr id="22" name="Text 20"/>
          <p:cNvSpPr/>
          <p:nvPr/>
        </p:nvSpPr>
        <p:spPr>
          <a:xfrm>
            <a:off x="502920" y="6510528"/>
            <a:ext cx="5943600" cy="1463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760" dirty="0">
                <a:solidFill>
                  <a:srgbClr val="64748B"/>
                </a:solidFill>
              </a:rPr>
              <a:t>Plasma-column neutralization in cyclotron injection line</a:t>
            </a:r>
            <a:endParaRPr lang="en-US" sz="760" dirty="0"/>
          </a:p>
        </p:txBody>
      </p:sp>
      <p:sp>
        <p:nvSpPr>
          <p:cNvPr id="23" name="Text 21"/>
          <p:cNvSpPr/>
          <p:nvPr/>
        </p:nvSpPr>
        <p:spPr>
          <a:xfrm>
            <a:off x="11384280" y="6455664"/>
            <a:ext cx="3200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800" dirty="0">
                <a:solidFill>
                  <a:srgbClr val="64748B"/>
                </a:solidFill>
              </a:rPr>
              <a:t>06</a:t>
            </a:r>
            <a:endParaRPr lang="en-US" sz="8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75720" y="6473952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1200">
                <a:solidFill>
                  <a:srgbClr val="718096"/>
                </a:solidFill>
              </a:defRPr>
            </a:lvl1pPr>
          </a:lstStyle>
          <a:p>
            <a:pPr algn="l"/>
            <a:fld id="{F7021451-1387-4CA6-816F-3879F97B5CBC}" type="slidenum">
              <a:rPr lang="en-US" b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0B1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1020"/>
          </a:solidFill>
          <a:ln w="12700">
            <a:solidFill>
              <a:srgbClr val="0B1020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" name="Shape 1"/>
          <p:cNvSpPr/>
          <p:nvPr/>
        </p:nvSpPr>
        <p:spPr>
          <a:xfrm>
            <a:off x="137160" y="164592"/>
            <a:ext cx="1234440" cy="0"/>
          </a:xfrm>
          <a:prstGeom prst="line">
            <a:avLst/>
          </a:prstGeom>
          <a:noFill/>
          <a:ln w="25400">
            <a:solidFill>
              <a:srgbClr val="2563EB">
                <a:alpha val="3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Shape 2"/>
          <p:cNvSpPr/>
          <p:nvPr/>
        </p:nvSpPr>
        <p:spPr>
          <a:xfrm>
            <a:off x="10835640" y="6565392"/>
            <a:ext cx="1143000" cy="0"/>
          </a:xfrm>
          <a:prstGeom prst="line">
            <a:avLst/>
          </a:prstGeom>
          <a:noFill/>
          <a:ln w="25400">
            <a:solidFill>
              <a:srgbClr val="38BDF8">
                <a:alpha val="2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" name="Text 3"/>
          <p:cNvSpPr/>
          <p:nvPr/>
        </p:nvSpPr>
        <p:spPr>
          <a:xfrm>
            <a:off x="502920" y="292608"/>
            <a:ext cx="813816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500" b="1" dirty="0">
                <a:solidFill>
                  <a:srgbClr val="F8FAFC"/>
                </a:solidFill>
                <a:latin typeface="Aptos Display" pitchFamily="34" charset="0"/>
                <a:ea typeface="Aptos Display" pitchFamily="34" charset="-122"/>
                <a:cs typeface="Aptos Display" pitchFamily="34" charset="-120"/>
              </a:rPr>
              <a:t>Method 1 — seeded neutralization model</a:t>
            </a:r>
            <a:endParaRPr lang="en-US" sz="2500" dirty="0"/>
          </a:p>
        </p:txBody>
      </p:sp>
      <p:sp>
        <p:nvSpPr>
          <p:cNvPr id="6" name="Text 4"/>
          <p:cNvSpPr/>
          <p:nvPr/>
        </p:nvSpPr>
        <p:spPr>
          <a:xfrm>
            <a:off x="521208" y="749808"/>
            <a:ext cx="86868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solidFill>
                  <a:srgbClr val="94A3B8"/>
                </a:solidFill>
              </a:rPr>
              <a:t>Fastest route for determining whether neutralization is required and how much is sufficient.</a:t>
            </a:r>
            <a:endParaRPr lang="en-US" sz="1050" dirty="0"/>
          </a:p>
        </p:txBody>
      </p:sp>
      <p:sp>
        <p:nvSpPr>
          <p:cNvPr id="7" name="Shape 5"/>
          <p:cNvSpPr/>
          <p:nvPr/>
        </p:nvSpPr>
        <p:spPr>
          <a:xfrm>
            <a:off x="502920" y="1042416"/>
            <a:ext cx="11155680" cy="0"/>
          </a:xfrm>
          <a:prstGeom prst="line">
            <a:avLst/>
          </a:prstGeom>
          <a:noFill/>
          <a:ln w="12700">
            <a:solidFill>
              <a:srgbClr val="334155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" name="Shape 6"/>
          <p:cNvSpPr/>
          <p:nvPr/>
        </p:nvSpPr>
        <p:spPr>
          <a:xfrm>
            <a:off x="777240" y="1828800"/>
            <a:ext cx="5212080" cy="1143000"/>
          </a:xfrm>
          <a:prstGeom prst="roundRect">
            <a:avLst>
              <a:gd name="adj" fmla="val 6400"/>
            </a:avLst>
          </a:prstGeom>
          <a:solidFill>
            <a:srgbClr val="0F172A">
              <a:alpha val="95000"/>
            </a:srgbClr>
          </a:solidFill>
          <a:ln w="15240">
            <a:solidFill>
              <a:srgbClr val="64748B">
                <a:alpha val="8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" name="Shape 7"/>
          <p:cNvSpPr/>
          <p:nvPr/>
        </p:nvSpPr>
        <p:spPr>
          <a:xfrm>
            <a:off x="1005840" y="2400300"/>
            <a:ext cx="4754880" cy="0"/>
          </a:xfrm>
          <a:prstGeom prst="line">
            <a:avLst/>
          </a:prstGeom>
          <a:noFill/>
          <a:ln w="63500">
            <a:solidFill>
              <a:srgbClr val="F43F5E"/>
            </a:solidFill>
            <a:prstDash val="solid"/>
            <a:headEnd type="none"/>
            <a:tailEnd type="triangle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" name="Text 8"/>
          <p:cNvSpPr/>
          <p:nvPr/>
        </p:nvSpPr>
        <p:spPr>
          <a:xfrm>
            <a:off x="4754880" y="2519172"/>
            <a:ext cx="10058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F43F5E"/>
                </a:solidFill>
              </a:rPr>
              <a:t>proton beam</a:t>
            </a:r>
            <a:endParaRPr lang="en-US" sz="800" dirty="0"/>
          </a:p>
        </p:txBody>
      </p:sp>
      <p:sp>
        <p:nvSpPr>
          <p:cNvPr id="11" name="Shape 9"/>
          <p:cNvSpPr/>
          <p:nvPr/>
        </p:nvSpPr>
        <p:spPr>
          <a:xfrm>
            <a:off x="1143000" y="1984248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2" name="Shape 10"/>
          <p:cNvSpPr/>
          <p:nvPr/>
        </p:nvSpPr>
        <p:spPr>
          <a:xfrm>
            <a:off x="2800807" y="2444648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3" name="Shape 11"/>
          <p:cNvSpPr/>
          <p:nvPr/>
        </p:nvSpPr>
        <p:spPr>
          <a:xfrm>
            <a:off x="4458614" y="2036369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4" name="Shape 12"/>
          <p:cNvSpPr/>
          <p:nvPr/>
        </p:nvSpPr>
        <p:spPr>
          <a:xfrm>
            <a:off x="1635862" y="2496769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5" name="Shape 13"/>
          <p:cNvSpPr/>
          <p:nvPr/>
        </p:nvSpPr>
        <p:spPr>
          <a:xfrm>
            <a:off x="3293669" y="2088490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6" name="Shape 14"/>
          <p:cNvSpPr/>
          <p:nvPr/>
        </p:nvSpPr>
        <p:spPr>
          <a:xfrm>
            <a:off x="4951476" y="2548890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7" name="Shape 15"/>
          <p:cNvSpPr/>
          <p:nvPr/>
        </p:nvSpPr>
        <p:spPr>
          <a:xfrm>
            <a:off x="2128723" y="2140610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8" name="Shape 16"/>
          <p:cNvSpPr/>
          <p:nvPr/>
        </p:nvSpPr>
        <p:spPr>
          <a:xfrm>
            <a:off x="3786530" y="2601011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9" name="Shape 17"/>
          <p:cNvSpPr/>
          <p:nvPr/>
        </p:nvSpPr>
        <p:spPr>
          <a:xfrm>
            <a:off x="5444338" y="2192731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0" name="Shape 18"/>
          <p:cNvSpPr/>
          <p:nvPr/>
        </p:nvSpPr>
        <p:spPr>
          <a:xfrm>
            <a:off x="2621585" y="2653132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1" name="Shape 19"/>
          <p:cNvSpPr/>
          <p:nvPr/>
        </p:nvSpPr>
        <p:spPr>
          <a:xfrm>
            <a:off x="4279392" y="2244852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2" name="Shape 20"/>
          <p:cNvSpPr/>
          <p:nvPr/>
        </p:nvSpPr>
        <p:spPr>
          <a:xfrm>
            <a:off x="1456639" y="2705252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3" name="Shape 21"/>
          <p:cNvSpPr/>
          <p:nvPr/>
        </p:nvSpPr>
        <p:spPr>
          <a:xfrm>
            <a:off x="3114446" y="2296973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4" name="Shape 22"/>
          <p:cNvSpPr/>
          <p:nvPr/>
        </p:nvSpPr>
        <p:spPr>
          <a:xfrm>
            <a:off x="4772254" y="2757373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5" name="Shape 23"/>
          <p:cNvSpPr/>
          <p:nvPr/>
        </p:nvSpPr>
        <p:spPr>
          <a:xfrm>
            <a:off x="1949501" y="2349094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6" name="Shape 24"/>
          <p:cNvSpPr/>
          <p:nvPr/>
        </p:nvSpPr>
        <p:spPr>
          <a:xfrm>
            <a:off x="3607308" y="2809494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7" name="Shape 25"/>
          <p:cNvSpPr/>
          <p:nvPr/>
        </p:nvSpPr>
        <p:spPr>
          <a:xfrm>
            <a:off x="5265115" y="2401214"/>
            <a:ext cx="73152" cy="73152"/>
          </a:xfrm>
          <a:prstGeom prst="ellipse">
            <a:avLst/>
          </a:prstGeom>
          <a:solidFill>
            <a:srgbClr val="38BDF8"/>
          </a:solidFill>
          <a:ln w="12700">
            <a:solidFill>
              <a:srgbClr val="38BDF8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8" name="Shape 26"/>
          <p:cNvSpPr/>
          <p:nvPr/>
        </p:nvSpPr>
        <p:spPr>
          <a:xfrm>
            <a:off x="2442362" y="1992935"/>
            <a:ext cx="73152" cy="73152"/>
          </a:xfrm>
          <a:prstGeom prst="ellipse">
            <a:avLst/>
          </a:prstGeom>
          <a:solidFill>
            <a:srgbClr val="F59E0B"/>
          </a:solidFill>
          <a:ln w="12700">
            <a:solidFill>
              <a:srgbClr val="F59E0B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9" name="Text 27"/>
          <p:cNvSpPr/>
          <p:nvPr/>
        </p:nvSpPr>
        <p:spPr>
          <a:xfrm>
            <a:off x="1005840" y="3182112"/>
            <a:ext cx="4754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50" dirty="0">
                <a:solidFill>
                  <a:srgbClr val="94A3B8"/>
                </a:solidFill>
              </a:rPr>
              <a:t>electron–ion plasma column</a:t>
            </a:r>
            <a:endParaRPr lang="en-US" sz="850" dirty="0"/>
          </a:p>
        </p:txBody>
      </p:sp>
      <p:sp>
        <p:nvSpPr>
          <p:cNvPr id="30" name="Text 28"/>
          <p:cNvSpPr/>
          <p:nvPr/>
        </p:nvSpPr>
        <p:spPr>
          <a:xfrm>
            <a:off x="6446520" y="1353312"/>
            <a:ext cx="347472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34D399"/>
                </a:solidFill>
              </a:rPr>
              <a:t>Implementation idea</a:t>
            </a:r>
            <a:endParaRPr lang="en-US" sz="1400" dirty="0"/>
          </a:p>
        </p:txBody>
      </p:sp>
      <p:sp>
        <p:nvSpPr>
          <p:cNvPr id="31" name="Text 29"/>
          <p:cNvSpPr/>
          <p:nvPr/>
        </p:nvSpPr>
        <p:spPr>
          <a:xfrm>
            <a:off x="6473952" y="1764792"/>
            <a:ext cx="4617720" cy="164592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Initialize electron/ion populations around the beam, or scale the beam self-field by 1 − fₙ.</a:t>
            </a:r>
            <a:endParaRPr lang="en-US" sz="1320" dirty="0"/>
          </a:p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Scan fₙ = 0, 0.25, 0.5, 0.75, 0.9 to obtain an operating envelope.</a:t>
            </a:r>
            <a:endParaRPr lang="en-US" sz="1320" dirty="0"/>
          </a:p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No cross-section data are required; therefore this is a calibration and sensitivity model, not a source model.</a:t>
            </a:r>
            <a:endParaRPr lang="en-US" sz="1320" dirty="0"/>
          </a:p>
        </p:txBody>
      </p:sp>
      <p:sp>
        <p:nvSpPr>
          <p:cNvPr id="32" name="Text 30"/>
          <p:cNvSpPr/>
          <p:nvPr/>
        </p:nvSpPr>
        <p:spPr>
          <a:xfrm>
            <a:off x="868680" y="4069080"/>
            <a:ext cx="347472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38BDF8"/>
                </a:solidFill>
              </a:rPr>
              <a:t>Outputs</a:t>
            </a:r>
            <a:endParaRPr lang="en-US" sz="1400" dirty="0"/>
          </a:p>
        </p:txBody>
      </p:sp>
      <p:sp>
        <p:nvSpPr>
          <p:cNvPr id="33" name="Text 31"/>
          <p:cNvSpPr/>
          <p:nvPr/>
        </p:nvSpPr>
        <p:spPr>
          <a:xfrm>
            <a:off x="896112" y="4434840"/>
            <a:ext cx="4800600" cy="100584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Envelope suppression versus fₙ</a:t>
            </a:r>
            <a:endParaRPr lang="en-US" sz="1320" dirty="0"/>
          </a:p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Transmission and aperture loss sensitivity</a:t>
            </a:r>
            <a:endParaRPr lang="en-US" sz="1320" dirty="0"/>
          </a:p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Back-calculated effective neutralization from measured beam sizes</a:t>
            </a:r>
            <a:endParaRPr lang="en-US" sz="1320" dirty="0"/>
          </a:p>
        </p:txBody>
      </p:sp>
      <p:sp>
        <p:nvSpPr>
          <p:cNvPr id="34" name="Text 32"/>
          <p:cNvSpPr/>
          <p:nvPr/>
        </p:nvSpPr>
        <p:spPr>
          <a:xfrm>
            <a:off x="6446520" y="4069080"/>
            <a:ext cx="347472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F59E0B"/>
                </a:solidFill>
              </a:rPr>
              <a:t>Role in workflow</a:t>
            </a:r>
            <a:endParaRPr lang="en-US" sz="1400" dirty="0"/>
          </a:p>
        </p:txBody>
      </p:sp>
      <p:sp>
        <p:nvSpPr>
          <p:cNvPr id="35" name="Text 33"/>
          <p:cNvSpPr/>
          <p:nvPr/>
        </p:nvSpPr>
        <p:spPr>
          <a:xfrm>
            <a:off x="6473952" y="4434840"/>
            <a:ext cx="4572000" cy="100584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Defines target neutralization level for source models.</a:t>
            </a:r>
            <a:endParaRPr lang="en-US" sz="1320" dirty="0"/>
          </a:p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Provides a rapid benchmark for PIC/MCC consistency.</a:t>
            </a:r>
            <a:endParaRPr lang="en-US" sz="1320" dirty="0"/>
          </a:p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Useful for experiment planning and diagnostics placement.</a:t>
            </a:r>
            <a:endParaRPr lang="en-US" sz="1320" dirty="0"/>
          </a:p>
        </p:txBody>
      </p:sp>
      <p:sp>
        <p:nvSpPr>
          <p:cNvPr id="36" name="Text 34"/>
          <p:cNvSpPr/>
          <p:nvPr/>
        </p:nvSpPr>
        <p:spPr>
          <a:xfrm>
            <a:off x="502920" y="6510528"/>
            <a:ext cx="5943600" cy="1463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760" dirty="0">
                <a:solidFill>
                  <a:srgbClr val="64748B"/>
                </a:solidFill>
              </a:rPr>
              <a:t>Plasma-column neutralization in cyclotron injection line</a:t>
            </a:r>
            <a:endParaRPr lang="en-US" sz="760" dirty="0"/>
          </a:p>
        </p:txBody>
      </p:sp>
      <p:sp>
        <p:nvSpPr>
          <p:cNvPr id="37" name="Text 35"/>
          <p:cNvSpPr/>
          <p:nvPr/>
        </p:nvSpPr>
        <p:spPr>
          <a:xfrm>
            <a:off x="11384280" y="6455664"/>
            <a:ext cx="3200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800" dirty="0">
                <a:solidFill>
                  <a:srgbClr val="64748B"/>
                </a:solidFill>
              </a:rPr>
              <a:t>07</a:t>
            </a:r>
            <a:endParaRPr lang="en-US" sz="800" dirty="0"/>
          </a:p>
        </p:txBody>
      </p:sp>
      <p:sp>
        <p:nvSpPr>
          <p:cNvPr id="38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75720" y="6473952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1200">
                <a:solidFill>
                  <a:srgbClr val="718096"/>
                </a:solidFill>
              </a:defRPr>
            </a:lvl1pPr>
          </a:lstStyle>
          <a:p>
            <a:pPr algn="l"/>
            <a:fld id="{F7021451-1387-4CA6-816F-3879F97B5CBC}" type="slidenum">
              <a:rPr lang="en-US" b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0B1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1020"/>
          </a:solidFill>
          <a:ln w="12700">
            <a:solidFill>
              <a:srgbClr val="0B1020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" name="Shape 1"/>
          <p:cNvSpPr/>
          <p:nvPr/>
        </p:nvSpPr>
        <p:spPr>
          <a:xfrm>
            <a:off x="137160" y="164592"/>
            <a:ext cx="1234440" cy="0"/>
          </a:xfrm>
          <a:prstGeom prst="line">
            <a:avLst/>
          </a:prstGeom>
          <a:noFill/>
          <a:ln w="25400">
            <a:solidFill>
              <a:srgbClr val="2563EB">
                <a:alpha val="3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Shape 2"/>
          <p:cNvSpPr/>
          <p:nvPr/>
        </p:nvSpPr>
        <p:spPr>
          <a:xfrm>
            <a:off x="10835640" y="6565392"/>
            <a:ext cx="1143000" cy="0"/>
          </a:xfrm>
          <a:prstGeom prst="line">
            <a:avLst/>
          </a:prstGeom>
          <a:noFill/>
          <a:ln w="25400">
            <a:solidFill>
              <a:srgbClr val="38BDF8">
                <a:alpha val="2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" name="Text 3"/>
          <p:cNvSpPr/>
          <p:nvPr/>
        </p:nvSpPr>
        <p:spPr>
          <a:xfrm>
            <a:off x="502920" y="292608"/>
            <a:ext cx="813816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500" b="1" dirty="0">
                <a:solidFill>
                  <a:srgbClr val="F8FAFC"/>
                </a:solidFill>
                <a:latin typeface="Aptos Display" pitchFamily="34" charset="0"/>
                <a:ea typeface="Aptos Display" pitchFamily="34" charset="-122"/>
                <a:cs typeface="Aptos Display" pitchFamily="34" charset="-120"/>
              </a:rPr>
              <a:t>Method 2 — Python callback proton-impact source</a:t>
            </a:r>
            <a:endParaRPr lang="en-US" sz="2500" dirty="0"/>
          </a:p>
        </p:txBody>
      </p:sp>
      <p:sp>
        <p:nvSpPr>
          <p:cNvPr id="6" name="Text 4"/>
          <p:cNvSpPr/>
          <p:nvPr/>
        </p:nvSpPr>
        <p:spPr>
          <a:xfrm>
            <a:off x="521208" y="749808"/>
            <a:ext cx="86868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solidFill>
                  <a:srgbClr val="94A3B8"/>
                </a:solidFill>
              </a:rPr>
              <a:t>Self-consistent particle source in WarpX without modifying the core C++ code.</a:t>
            </a:r>
            <a:endParaRPr lang="en-US" sz="1050" dirty="0"/>
          </a:p>
        </p:txBody>
      </p:sp>
      <p:sp>
        <p:nvSpPr>
          <p:cNvPr id="7" name="Shape 5"/>
          <p:cNvSpPr/>
          <p:nvPr/>
        </p:nvSpPr>
        <p:spPr>
          <a:xfrm>
            <a:off x="502920" y="1042416"/>
            <a:ext cx="11155680" cy="0"/>
          </a:xfrm>
          <a:prstGeom prst="line">
            <a:avLst/>
          </a:prstGeom>
          <a:noFill/>
          <a:ln w="12700">
            <a:solidFill>
              <a:srgbClr val="334155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" name="Shape 6"/>
          <p:cNvSpPr/>
          <p:nvPr/>
        </p:nvSpPr>
        <p:spPr>
          <a:xfrm>
            <a:off x="777240" y="1325880"/>
            <a:ext cx="5120640" cy="960120"/>
          </a:xfrm>
          <a:prstGeom prst="roundRect">
            <a:avLst>
              <a:gd name="adj" fmla="val 7619"/>
            </a:avLst>
          </a:prstGeom>
          <a:solidFill>
            <a:srgbClr val="17223B">
              <a:alpha val="97000"/>
            </a:srgbClr>
          </a:solidFill>
          <a:ln w="12700">
            <a:solidFill>
              <a:srgbClr val="475569">
                <a:alpha val="7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" name="Text 7"/>
          <p:cNvSpPr/>
          <p:nvPr/>
        </p:nvSpPr>
        <p:spPr>
          <a:xfrm>
            <a:off x="941832" y="1472184"/>
            <a:ext cx="4791456" cy="73152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0" indent="0">
              <a:buNone/>
            </a:pPr>
            <a:r>
              <a:rPr lang="en-US" sz="1430" dirty="0">
                <a:solidFill>
                  <a:srgbClr val="F8FAFC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ΔN_pairs ≈ n_b n_g σᵢ(E_b) v_b Δt ΔV / w</a:t>
            </a:r>
            <a:endParaRPr lang="en-US" sz="1430" dirty="0"/>
          </a:p>
          <a:p>
            <a:pPr marL="0" indent="0">
              <a:buNone/>
            </a:pPr>
            <a:r>
              <a:rPr lang="en-US" sz="1430" dirty="0">
                <a:solidFill>
                  <a:srgbClr val="F8FAFC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p + H₂ → p + H₂⁺ + e⁻</a:t>
            </a:r>
            <a:endParaRPr lang="en-US" sz="1430" dirty="0"/>
          </a:p>
        </p:txBody>
      </p:sp>
      <p:sp>
        <p:nvSpPr>
          <p:cNvPr id="10" name="Text 8"/>
          <p:cNvSpPr/>
          <p:nvPr/>
        </p:nvSpPr>
        <p:spPr>
          <a:xfrm>
            <a:off x="6400800" y="1325880"/>
            <a:ext cx="36576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700" b="1" dirty="0">
                <a:solidFill>
                  <a:srgbClr val="F8FAFC"/>
                </a:solidFill>
              </a:rPr>
              <a:t>Algorithm loop</a:t>
            </a:r>
            <a:endParaRPr lang="en-US" sz="1700" dirty="0"/>
          </a:p>
        </p:txBody>
      </p:sp>
      <p:sp>
        <p:nvSpPr>
          <p:cNvPr id="11" name="Shape 9"/>
          <p:cNvSpPr/>
          <p:nvPr/>
        </p:nvSpPr>
        <p:spPr>
          <a:xfrm>
            <a:off x="6446520" y="1755648"/>
            <a:ext cx="219456" cy="219456"/>
          </a:xfrm>
          <a:prstGeom prst="ellipse">
            <a:avLst/>
          </a:prstGeom>
          <a:solidFill>
            <a:srgbClr val="F59E0B"/>
          </a:solidFill>
          <a:ln w="12700">
            <a:solidFill>
              <a:srgbClr val="333333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2" name="Text 10"/>
          <p:cNvSpPr/>
          <p:nvPr/>
        </p:nvSpPr>
        <p:spPr>
          <a:xfrm>
            <a:off x="6501384" y="1792224"/>
            <a:ext cx="73152" cy="731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650" b="1" dirty="0">
                <a:solidFill>
                  <a:srgbClr val="0B1020"/>
                </a:solidFill>
              </a:rPr>
              <a:t>1</a:t>
            </a:r>
            <a:endParaRPr lang="en-US" sz="650" dirty="0"/>
          </a:p>
        </p:txBody>
      </p:sp>
      <p:sp>
        <p:nvSpPr>
          <p:cNvPr id="13" name="Text 11"/>
          <p:cNvSpPr/>
          <p:nvPr/>
        </p:nvSpPr>
        <p:spPr>
          <a:xfrm>
            <a:off x="6793992" y="1737360"/>
            <a:ext cx="425196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50" dirty="0">
                <a:solidFill>
                  <a:srgbClr val="CBD5E1"/>
                </a:solidFill>
              </a:rPr>
              <a:t>Deposit beam density n_b(x,y,z)</a:t>
            </a:r>
            <a:endParaRPr lang="en-US" sz="1250" dirty="0"/>
          </a:p>
        </p:txBody>
      </p:sp>
      <p:sp>
        <p:nvSpPr>
          <p:cNvPr id="14" name="Shape 12"/>
          <p:cNvSpPr/>
          <p:nvPr/>
        </p:nvSpPr>
        <p:spPr>
          <a:xfrm>
            <a:off x="6556248" y="1993392"/>
            <a:ext cx="0" cy="274320"/>
          </a:xfrm>
          <a:prstGeom prst="line">
            <a:avLst/>
          </a:prstGeom>
          <a:noFill/>
          <a:ln w="12700">
            <a:solidFill>
              <a:srgbClr val="64748B"/>
            </a:solidFill>
            <a:prstDash val="solid"/>
            <a:tailEnd type="triangle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5" name="Shape 13"/>
          <p:cNvSpPr/>
          <p:nvPr/>
        </p:nvSpPr>
        <p:spPr>
          <a:xfrm>
            <a:off x="6446520" y="2331720"/>
            <a:ext cx="219456" cy="219456"/>
          </a:xfrm>
          <a:prstGeom prst="ellipse">
            <a:avLst/>
          </a:prstGeom>
          <a:solidFill>
            <a:srgbClr val="F59E0B"/>
          </a:solidFill>
          <a:ln w="12700">
            <a:solidFill>
              <a:srgbClr val="333333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6" name="Text 14"/>
          <p:cNvSpPr/>
          <p:nvPr/>
        </p:nvSpPr>
        <p:spPr>
          <a:xfrm>
            <a:off x="6501384" y="2368296"/>
            <a:ext cx="73152" cy="731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650" b="1" dirty="0">
                <a:solidFill>
                  <a:srgbClr val="0B1020"/>
                </a:solidFill>
              </a:rPr>
              <a:t>2</a:t>
            </a:r>
            <a:endParaRPr lang="en-US" sz="650" dirty="0"/>
          </a:p>
        </p:txBody>
      </p:sp>
      <p:sp>
        <p:nvSpPr>
          <p:cNvPr id="17" name="Text 15"/>
          <p:cNvSpPr/>
          <p:nvPr/>
        </p:nvSpPr>
        <p:spPr>
          <a:xfrm>
            <a:off x="6793992" y="2313432"/>
            <a:ext cx="425196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50" dirty="0">
                <a:solidFill>
                  <a:srgbClr val="CBD5E1"/>
                </a:solidFill>
              </a:rPr>
              <a:t>Read gas density n_g and σᵢ(E_b)</a:t>
            </a:r>
            <a:endParaRPr lang="en-US" sz="1250" dirty="0"/>
          </a:p>
        </p:txBody>
      </p:sp>
      <p:sp>
        <p:nvSpPr>
          <p:cNvPr id="18" name="Shape 16"/>
          <p:cNvSpPr/>
          <p:nvPr/>
        </p:nvSpPr>
        <p:spPr>
          <a:xfrm>
            <a:off x="6556248" y="2569464"/>
            <a:ext cx="0" cy="274320"/>
          </a:xfrm>
          <a:prstGeom prst="line">
            <a:avLst/>
          </a:prstGeom>
          <a:noFill/>
          <a:ln w="12700">
            <a:solidFill>
              <a:srgbClr val="64748B"/>
            </a:solidFill>
            <a:prstDash val="solid"/>
            <a:tailEnd type="triangle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9" name="Shape 17"/>
          <p:cNvSpPr/>
          <p:nvPr/>
        </p:nvSpPr>
        <p:spPr>
          <a:xfrm>
            <a:off x="6446520" y="2907792"/>
            <a:ext cx="219456" cy="219456"/>
          </a:xfrm>
          <a:prstGeom prst="ellipse">
            <a:avLst/>
          </a:prstGeom>
          <a:solidFill>
            <a:srgbClr val="F59E0B"/>
          </a:solidFill>
          <a:ln w="12700">
            <a:solidFill>
              <a:srgbClr val="333333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0" name="Text 18"/>
          <p:cNvSpPr/>
          <p:nvPr/>
        </p:nvSpPr>
        <p:spPr>
          <a:xfrm>
            <a:off x="6501384" y="2944368"/>
            <a:ext cx="73152" cy="731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650" b="1" dirty="0">
                <a:solidFill>
                  <a:srgbClr val="0B1020"/>
                </a:solidFill>
              </a:rPr>
              <a:t>3</a:t>
            </a:r>
            <a:endParaRPr lang="en-US" sz="650" dirty="0"/>
          </a:p>
        </p:txBody>
      </p:sp>
      <p:sp>
        <p:nvSpPr>
          <p:cNvPr id="21" name="Text 19"/>
          <p:cNvSpPr/>
          <p:nvPr/>
        </p:nvSpPr>
        <p:spPr>
          <a:xfrm>
            <a:off x="6793992" y="2889504"/>
            <a:ext cx="425196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50" dirty="0">
                <a:solidFill>
                  <a:srgbClr val="CBD5E1"/>
                </a:solidFill>
              </a:rPr>
              <a:t>Sample ionization events per cell</a:t>
            </a:r>
            <a:endParaRPr lang="en-US" sz="1250" dirty="0"/>
          </a:p>
        </p:txBody>
      </p:sp>
      <p:sp>
        <p:nvSpPr>
          <p:cNvPr id="22" name="Shape 20"/>
          <p:cNvSpPr/>
          <p:nvPr/>
        </p:nvSpPr>
        <p:spPr>
          <a:xfrm>
            <a:off x="6556248" y="3145536"/>
            <a:ext cx="0" cy="274320"/>
          </a:xfrm>
          <a:prstGeom prst="line">
            <a:avLst/>
          </a:prstGeom>
          <a:noFill/>
          <a:ln w="12700">
            <a:solidFill>
              <a:srgbClr val="64748B"/>
            </a:solidFill>
            <a:prstDash val="solid"/>
            <a:tailEnd type="triangle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3" name="Shape 21"/>
          <p:cNvSpPr/>
          <p:nvPr/>
        </p:nvSpPr>
        <p:spPr>
          <a:xfrm>
            <a:off x="6446520" y="3483864"/>
            <a:ext cx="219456" cy="219456"/>
          </a:xfrm>
          <a:prstGeom prst="ellipse">
            <a:avLst/>
          </a:prstGeom>
          <a:solidFill>
            <a:srgbClr val="F59E0B"/>
          </a:solidFill>
          <a:ln w="12700">
            <a:solidFill>
              <a:srgbClr val="333333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4" name="Text 22"/>
          <p:cNvSpPr/>
          <p:nvPr/>
        </p:nvSpPr>
        <p:spPr>
          <a:xfrm>
            <a:off x="6501384" y="3520440"/>
            <a:ext cx="73152" cy="731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650" b="1" dirty="0">
                <a:solidFill>
                  <a:srgbClr val="0B1020"/>
                </a:solidFill>
              </a:rPr>
              <a:t>4</a:t>
            </a:r>
            <a:endParaRPr lang="en-US" sz="650" dirty="0"/>
          </a:p>
        </p:txBody>
      </p:sp>
      <p:sp>
        <p:nvSpPr>
          <p:cNvPr id="25" name="Text 23"/>
          <p:cNvSpPr/>
          <p:nvPr/>
        </p:nvSpPr>
        <p:spPr>
          <a:xfrm>
            <a:off x="6793992" y="3465576"/>
            <a:ext cx="425196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50" dirty="0">
                <a:solidFill>
                  <a:srgbClr val="CBD5E1"/>
                </a:solidFill>
              </a:rPr>
              <a:t>Create e⁻ and H₂⁺ macroparticles</a:t>
            </a:r>
            <a:endParaRPr lang="en-US" sz="1250" dirty="0"/>
          </a:p>
        </p:txBody>
      </p:sp>
      <p:sp>
        <p:nvSpPr>
          <p:cNvPr id="26" name="Shape 24"/>
          <p:cNvSpPr/>
          <p:nvPr/>
        </p:nvSpPr>
        <p:spPr>
          <a:xfrm>
            <a:off x="6556248" y="3721608"/>
            <a:ext cx="0" cy="274320"/>
          </a:xfrm>
          <a:prstGeom prst="line">
            <a:avLst/>
          </a:prstGeom>
          <a:noFill/>
          <a:ln w="12700">
            <a:solidFill>
              <a:srgbClr val="64748B"/>
            </a:solidFill>
            <a:prstDash val="solid"/>
            <a:tailEnd type="triangle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7" name="Shape 25"/>
          <p:cNvSpPr/>
          <p:nvPr/>
        </p:nvSpPr>
        <p:spPr>
          <a:xfrm>
            <a:off x="6446520" y="4059936"/>
            <a:ext cx="219456" cy="219456"/>
          </a:xfrm>
          <a:prstGeom prst="ellipse">
            <a:avLst/>
          </a:prstGeom>
          <a:solidFill>
            <a:srgbClr val="F59E0B"/>
          </a:solidFill>
          <a:ln w="12700">
            <a:solidFill>
              <a:srgbClr val="333333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8" name="Text 26"/>
          <p:cNvSpPr/>
          <p:nvPr/>
        </p:nvSpPr>
        <p:spPr>
          <a:xfrm>
            <a:off x="6501384" y="4096512"/>
            <a:ext cx="73152" cy="731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650" b="1" dirty="0">
                <a:solidFill>
                  <a:srgbClr val="0B1020"/>
                </a:solidFill>
              </a:rPr>
              <a:t>5</a:t>
            </a:r>
            <a:endParaRPr lang="en-US" sz="650" dirty="0"/>
          </a:p>
        </p:txBody>
      </p:sp>
      <p:sp>
        <p:nvSpPr>
          <p:cNvPr id="29" name="Text 27"/>
          <p:cNvSpPr/>
          <p:nvPr/>
        </p:nvSpPr>
        <p:spPr>
          <a:xfrm>
            <a:off x="6793992" y="4041648"/>
            <a:ext cx="425196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50" dirty="0">
                <a:solidFill>
                  <a:srgbClr val="CBD5E1"/>
                </a:solidFill>
              </a:rPr>
              <a:t>Advance all species with self-consistent fields</a:t>
            </a:r>
            <a:endParaRPr lang="en-US" sz="1250" dirty="0"/>
          </a:p>
        </p:txBody>
      </p:sp>
      <p:sp>
        <p:nvSpPr>
          <p:cNvPr id="30" name="Text 28"/>
          <p:cNvSpPr/>
          <p:nvPr/>
        </p:nvSpPr>
        <p:spPr>
          <a:xfrm>
            <a:off x="822960" y="3017520"/>
            <a:ext cx="347472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34D399"/>
                </a:solidFill>
              </a:rPr>
              <a:t>Strengths</a:t>
            </a:r>
            <a:endParaRPr lang="en-US" sz="1400" dirty="0"/>
          </a:p>
        </p:txBody>
      </p:sp>
      <p:sp>
        <p:nvSpPr>
          <p:cNvPr id="31" name="Text 29"/>
          <p:cNvSpPr/>
          <p:nvPr/>
        </p:nvSpPr>
        <p:spPr>
          <a:xfrm>
            <a:off x="841248" y="3383280"/>
            <a:ext cx="4480560" cy="105156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Rapid prototyping</a:t>
            </a:r>
            <a:endParaRPr lang="en-US" sz="1320" dirty="0"/>
          </a:p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Transparent event-rate control</a:t>
            </a:r>
            <a:endParaRPr lang="en-US" sz="1320" dirty="0"/>
          </a:p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Good bridge between reduced model and compiled MCC</a:t>
            </a:r>
            <a:endParaRPr lang="en-US" sz="1320" dirty="0"/>
          </a:p>
        </p:txBody>
      </p:sp>
      <p:sp>
        <p:nvSpPr>
          <p:cNvPr id="32" name="Text 30"/>
          <p:cNvSpPr/>
          <p:nvPr/>
        </p:nvSpPr>
        <p:spPr>
          <a:xfrm>
            <a:off x="822960" y="4800600"/>
            <a:ext cx="347472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F43F5E"/>
                </a:solidFill>
              </a:rPr>
              <a:t>Risks to check</a:t>
            </a:r>
            <a:endParaRPr lang="en-US" sz="1400" dirty="0"/>
          </a:p>
        </p:txBody>
      </p:sp>
      <p:sp>
        <p:nvSpPr>
          <p:cNvPr id="33" name="Text 31"/>
          <p:cNvSpPr/>
          <p:nvPr/>
        </p:nvSpPr>
        <p:spPr>
          <a:xfrm>
            <a:off x="841248" y="5166360"/>
            <a:ext cx="4754880" cy="100584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Particle noise from low-rate rare events</a:t>
            </a:r>
            <a:endParaRPr lang="en-US" sz="1320" dirty="0"/>
          </a:p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Time-step dependence of source sampling</a:t>
            </a:r>
            <a:endParaRPr lang="en-US" sz="1320" dirty="0"/>
          </a:p>
          <a:p>
            <a:pPr marL="177800" indent="-177800">
              <a:buSzPct val="100000"/>
              <a:buChar char="•"/>
            </a:pPr>
            <a:r>
              <a:rPr lang="en-US" sz="1320" dirty="0">
                <a:solidFill>
                  <a:srgbClr val="CBD5E1"/>
                </a:solidFill>
              </a:rPr>
              <a:t>Load balance when plasma becomes localized</a:t>
            </a:r>
            <a:endParaRPr lang="en-US" sz="1320" dirty="0"/>
          </a:p>
        </p:txBody>
      </p:sp>
      <p:sp>
        <p:nvSpPr>
          <p:cNvPr id="34" name="Text 32"/>
          <p:cNvSpPr/>
          <p:nvPr/>
        </p:nvSpPr>
        <p:spPr>
          <a:xfrm>
            <a:off x="502920" y="6510528"/>
            <a:ext cx="5943600" cy="1463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760" dirty="0">
                <a:solidFill>
                  <a:srgbClr val="64748B"/>
                </a:solidFill>
              </a:rPr>
              <a:t>Plasma-column neutralization in cyclotron injection line</a:t>
            </a:r>
            <a:endParaRPr lang="en-US" sz="760" dirty="0"/>
          </a:p>
        </p:txBody>
      </p:sp>
      <p:sp>
        <p:nvSpPr>
          <p:cNvPr id="35" name="Text 33"/>
          <p:cNvSpPr/>
          <p:nvPr/>
        </p:nvSpPr>
        <p:spPr>
          <a:xfrm>
            <a:off x="11384280" y="6455664"/>
            <a:ext cx="3200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800" dirty="0">
                <a:solidFill>
                  <a:srgbClr val="64748B"/>
                </a:solidFill>
              </a:rPr>
              <a:t>08</a:t>
            </a:r>
            <a:endParaRPr lang="en-US" sz="800" dirty="0"/>
          </a:p>
        </p:txBody>
      </p:sp>
      <p:sp>
        <p:nvSpPr>
          <p:cNvPr id="36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75720" y="6473952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1200">
                <a:solidFill>
                  <a:srgbClr val="718096"/>
                </a:solidFill>
              </a:defRPr>
            </a:lvl1pPr>
          </a:lstStyle>
          <a:p>
            <a:pPr algn="l"/>
            <a:fld id="{F7021451-1387-4CA6-816F-3879F97B5CBC}" type="slidenum">
              <a:rPr lang="en-US" b="0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0B1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1020"/>
          </a:solidFill>
          <a:ln w="12700">
            <a:solidFill>
              <a:srgbClr val="0B1020">
                <a:alpha val="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" name="Shape 1"/>
          <p:cNvSpPr/>
          <p:nvPr/>
        </p:nvSpPr>
        <p:spPr>
          <a:xfrm>
            <a:off x="137160" y="164592"/>
            <a:ext cx="1234440" cy="0"/>
          </a:xfrm>
          <a:prstGeom prst="line">
            <a:avLst/>
          </a:prstGeom>
          <a:noFill/>
          <a:ln w="25400">
            <a:solidFill>
              <a:srgbClr val="2563EB">
                <a:alpha val="3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Shape 2"/>
          <p:cNvSpPr/>
          <p:nvPr/>
        </p:nvSpPr>
        <p:spPr>
          <a:xfrm>
            <a:off x="10835640" y="6565392"/>
            <a:ext cx="1143000" cy="0"/>
          </a:xfrm>
          <a:prstGeom prst="line">
            <a:avLst/>
          </a:prstGeom>
          <a:noFill/>
          <a:ln w="25400">
            <a:solidFill>
              <a:srgbClr val="38BDF8">
                <a:alpha val="2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" name="Text 3"/>
          <p:cNvSpPr/>
          <p:nvPr/>
        </p:nvSpPr>
        <p:spPr>
          <a:xfrm>
            <a:off x="502920" y="292608"/>
            <a:ext cx="8138160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500" b="1" dirty="0">
                <a:solidFill>
                  <a:srgbClr val="F8FAFC"/>
                </a:solidFill>
                <a:latin typeface="Aptos Display" pitchFamily="34" charset="0"/>
                <a:ea typeface="Aptos Display" pitchFamily="34" charset="-122"/>
                <a:cs typeface="Aptos Display" pitchFamily="34" charset="-120"/>
              </a:rPr>
              <a:t>Method 3 — C++ ion-impact ionization BackgroundMCC process</a:t>
            </a:r>
            <a:endParaRPr lang="en-US" sz="2500" dirty="0"/>
          </a:p>
        </p:txBody>
      </p:sp>
      <p:sp>
        <p:nvSpPr>
          <p:cNvPr id="6" name="Text 4"/>
          <p:cNvSpPr/>
          <p:nvPr/>
        </p:nvSpPr>
        <p:spPr>
          <a:xfrm>
            <a:off x="521208" y="749808"/>
            <a:ext cx="868680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dirty="0">
                <a:solidFill>
                  <a:srgbClr val="94A3B8"/>
                </a:solidFill>
              </a:rPr>
              <a:t>Production implementation for reproducible, scalable simulation campaigns.</a:t>
            </a:r>
            <a:endParaRPr lang="en-US" sz="1050" dirty="0"/>
          </a:p>
        </p:txBody>
      </p:sp>
      <p:sp>
        <p:nvSpPr>
          <p:cNvPr id="7" name="Shape 5"/>
          <p:cNvSpPr/>
          <p:nvPr/>
        </p:nvSpPr>
        <p:spPr>
          <a:xfrm>
            <a:off x="502920" y="1042416"/>
            <a:ext cx="11155680" cy="0"/>
          </a:xfrm>
          <a:prstGeom prst="line">
            <a:avLst/>
          </a:prstGeom>
          <a:noFill/>
          <a:ln w="12700">
            <a:solidFill>
              <a:srgbClr val="334155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" name="Shape 6"/>
          <p:cNvSpPr/>
          <p:nvPr/>
        </p:nvSpPr>
        <p:spPr>
          <a:xfrm>
            <a:off x="731520" y="1417320"/>
            <a:ext cx="2834640" cy="1298448"/>
          </a:xfrm>
          <a:prstGeom prst="roundRect">
            <a:avLst>
              <a:gd name="adj" fmla="val 5634"/>
            </a:avLst>
          </a:prstGeom>
          <a:solidFill>
            <a:srgbClr val="1E293B">
              <a:alpha val="98000"/>
            </a:srgbClr>
          </a:solidFill>
          <a:ln w="17780">
            <a:solidFill>
              <a:srgbClr val="38BDF8">
                <a:alpha val="8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" name="Text 7"/>
          <p:cNvSpPr/>
          <p:nvPr/>
        </p:nvSpPr>
        <p:spPr>
          <a:xfrm>
            <a:off x="914400" y="1581912"/>
            <a:ext cx="2377440" cy="2194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50" b="1" dirty="0">
                <a:solidFill>
                  <a:srgbClr val="38BDF8"/>
                </a:solidFill>
              </a:rPr>
              <a:t>Input tables</a:t>
            </a:r>
            <a:endParaRPr lang="en-US" sz="1450" dirty="0"/>
          </a:p>
        </p:txBody>
      </p:sp>
      <p:sp>
        <p:nvSpPr>
          <p:cNvPr id="10" name="Text 8"/>
          <p:cNvSpPr/>
          <p:nvPr/>
        </p:nvSpPr>
        <p:spPr>
          <a:xfrm>
            <a:off x="914400" y="1920240"/>
            <a:ext cx="2423160" cy="61264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>
              <a:buNone/>
            </a:pPr>
            <a:r>
              <a:rPr lang="en-US" sz="1080" dirty="0">
                <a:solidFill>
                  <a:srgbClr val="CBD5E1"/>
                </a:solidFill>
              </a:rPr>
              <a:t>H₂ cross section σᵢ(E)</a:t>
            </a:r>
            <a:endParaRPr lang="en-US" sz="1080" dirty="0"/>
          </a:p>
          <a:p>
            <a:pPr marL="0" indent="0">
              <a:buNone/>
            </a:pPr>
            <a:r>
              <a:rPr lang="en-US" sz="1080" dirty="0">
                <a:solidFill>
                  <a:srgbClr val="CBD5E1"/>
                </a:solidFill>
              </a:rPr>
              <a:t>beam ion species and energy</a:t>
            </a:r>
            <a:endParaRPr lang="en-US" sz="1080" dirty="0"/>
          </a:p>
          <a:p>
            <a:pPr marL="0" indent="0">
              <a:buNone/>
            </a:pPr>
            <a:r>
              <a:rPr lang="en-US" sz="1080" dirty="0">
                <a:solidFill>
                  <a:srgbClr val="CBD5E1"/>
                </a:solidFill>
              </a:rPr>
              <a:t>neutral gas density profile</a:t>
            </a:r>
            <a:endParaRPr lang="en-US" sz="1080" dirty="0"/>
          </a:p>
        </p:txBody>
      </p:sp>
      <p:sp>
        <p:nvSpPr>
          <p:cNvPr id="11" name="Shape 9"/>
          <p:cNvSpPr/>
          <p:nvPr/>
        </p:nvSpPr>
        <p:spPr>
          <a:xfrm>
            <a:off x="3639312" y="2066544"/>
            <a:ext cx="502920" cy="0"/>
          </a:xfrm>
          <a:prstGeom prst="line">
            <a:avLst/>
          </a:prstGeom>
          <a:noFill/>
          <a:ln w="16510">
            <a:solidFill>
              <a:srgbClr val="64748B"/>
            </a:solidFill>
            <a:prstDash val="solid"/>
            <a:tailEnd type="triangle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2" name="Shape 10"/>
          <p:cNvSpPr/>
          <p:nvPr/>
        </p:nvSpPr>
        <p:spPr>
          <a:xfrm>
            <a:off x="4297680" y="1417320"/>
            <a:ext cx="2834640" cy="1298448"/>
          </a:xfrm>
          <a:prstGeom prst="roundRect">
            <a:avLst>
              <a:gd name="adj" fmla="val 5634"/>
            </a:avLst>
          </a:prstGeom>
          <a:solidFill>
            <a:srgbClr val="1E293B">
              <a:alpha val="98000"/>
            </a:srgbClr>
          </a:solidFill>
          <a:ln w="17780">
            <a:solidFill>
              <a:srgbClr val="F59E0B">
                <a:alpha val="8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3" name="Text 11"/>
          <p:cNvSpPr/>
          <p:nvPr/>
        </p:nvSpPr>
        <p:spPr>
          <a:xfrm>
            <a:off x="4480560" y="1581912"/>
            <a:ext cx="2377440" cy="2194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50" b="1" dirty="0">
                <a:solidFill>
                  <a:srgbClr val="F59E0B"/>
                </a:solidFill>
              </a:rPr>
              <a:t>Collision kernel</a:t>
            </a:r>
            <a:endParaRPr lang="en-US" sz="1450" dirty="0"/>
          </a:p>
        </p:txBody>
      </p:sp>
      <p:sp>
        <p:nvSpPr>
          <p:cNvPr id="14" name="Text 12"/>
          <p:cNvSpPr/>
          <p:nvPr/>
        </p:nvSpPr>
        <p:spPr>
          <a:xfrm>
            <a:off x="4480560" y="1920240"/>
            <a:ext cx="2423160" cy="61264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>
              <a:buNone/>
            </a:pPr>
            <a:r>
              <a:rPr lang="en-US" sz="1080" dirty="0">
                <a:solidFill>
                  <a:srgbClr val="CBD5E1"/>
                </a:solidFill>
              </a:rPr>
              <a:t>sample collision probability</a:t>
            </a:r>
            <a:endParaRPr lang="en-US" sz="1080" dirty="0"/>
          </a:p>
          <a:p>
            <a:pPr marL="0" indent="0">
              <a:buNone/>
            </a:pPr>
            <a:r>
              <a:rPr lang="en-US" sz="1080" dirty="0">
                <a:solidFill>
                  <a:srgbClr val="CBD5E1"/>
                </a:solidFill>
              </a:rPr>
              <a:t>spawn e⁻ and H₂⁺ products</a:t>
            </a:r>
            <a:endParaRPr lang="en-US" sz="1080" dirty="0"/>
          </a:p>
          <a:p>
            <a:pPr marL="0" indent="0">
              <a:buNone/>
            </a:pPr>
            <a:r>
              <a:rPr lang="en-US" sz="1080" dirty="0">
                <a:solidFill>
                  <a:srgbClr val="CBD5E1"/>
                </a:solidFill>
              </a:rPr>
              <a:t>conserve weights and metadata</a:t>
            </a:r>
            <a:endParaRPr lang="en-US" sz="1080" dirty="0"/>
          </a:p>
        </p:txBody>
      </p:sp>
      <p:sp>
        <p:nvSpPr>
          <p:cNvPr id="15" name="Shape 13"/>
          <p:cNvSpPr/>
          <p:nvPr/>
        </p:nvSpPr>
        <p:spPr>
          <a:xfrm>
            <a:off x="7205472" y="2066544"/>
            <a:ext cx="502920" cy="0"/>
          </a:xfrm>
          <a:prstGeom prst="line">
            <a:avLst/>
          </a:prstGeom>
          <a:noFill/>
          <a:ln w="16510">
            <a:solidFill>
              <a:srgbClr val="64748B"/>
            </a:solidFill>
            <a:prstDash val="solid"/>
            <a:tailEnd type="triangle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6" name="Shape 14"/>
          <p:cNvSpPr/>
          <p:nvPr/>
        </p:nvSpPr>
        <p:spPr>
          <a:xfrm>
            <a:off x="7863840" y="1417320"/>
            <a:ext cx="2834640" cy="1298448"/>
          </a:xfrm>
          <a:prstGeom prst="roundRect">
            <a:avLst>
              <a:gd name="adj" fmla="val 5634"/>
            </a:avLst>
          </a:prstGeom>
          <a:solidFill>
            <a:srgbClr val="1E293B">
              <a:alpha val="98000"/>
            </a:srgbClr>
          </a:solidFill>
          <a:ln w="17780">
            <a:solidFill>
              <a:srgbClr val="34D399">
                <a:alpha val="85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7" name="Text 15"/>
          <p:cNvSpPr/>
          <p:nvPr/>
        </p:nvSpPr>
        <p:spPr>
          <a:xfrm>
            <a:off x="8046720" y="1581912"/>
            <a:ext cx="2377440" cy="2194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50" b="1" dirty="0">
                <a:solidFill>
                  <a:srgbClr val="34D399"/>
                </a:solidFill>
              </a:rPr>
              <a:t>PIC advance</a:t>
            </a:r>
            <a:endParaRPr lang="en-US" sz="1450" dirty="0"/>
          </a:p>
        </p:txBody>
      </p:sp>
      <p:sp>
        <p:nvSpPr>
          <p:cNvPr id="18" name="Text 16"/>
          <p:cNvSpPr/>
          <p:nvPr/>
        </p:nvSpPr>
        <p:spPr>
          <a:xfrm>
            <a:off x="8046720" y="1920240"/>
            <a:ext cx="2423160" cy="612648"/>
          </a:xfrm>
          <a:prstGeom prst="rect">
            <a:avLst/>
          </a:prstGeom>
          <a:noFill/>
          <a:ln/>
        </p:spPr>
        <p:txBody>
          <a:bodyPr wrap="square" lIns="0" tIns="0" rIns="0" bIns="0" rtlCol="0" anchor="ctr">
            <a:normAutofit/>
          </a:bodyPr>
          <a:lstStyle/>
          <a:p>
            <a:pPr marL="0" indent="0">
              <a:buNone/>
            </a:pPr>
            <a:r>
              <a:rPr lang="en-US" sz="1080" dirty="0">
                <a:solidFill>
                  <a:srgbClr val="CBD5E1"/>
                </a:solidFill>
              </a:rPr>
              <a:t>deposit current/charge</a:t>
            </a:r>
            <a:endParaRPr lang="en-US" sz="1080" dirty="0"/>
          </a:p>
          <a:p>
            <a:pPr marL="0" indent="0">
              <a:buNone/>
            </a:pPr>
            <a:r>
              <a:rPr lang="en-US" sz="1080" dirty="0">
                <a:solidFill>
                  <a:srgbClr val="CBD5E1"/>
                </a:solidFill>
              </a:rPr>
              <a:t>solve fields</a:t>
            </a:r>
            <a:endParaRPr lang="en-US" sz="1080" dirty="0"/>
          </a:p>
          <a:p>
            <a:pPr marL="0" indent="0">
              <a:buNone/>
            </a:pPr>
            <a:r>
              <a:rPr lang="en-US" sz="1080" dirty="0">
                <a:solidFill>
                  <a:srgbClr val="CBD5E1"/>
                </a:solidFill>
              </a:rPr>
              <a:t>advance beam + plasma species</a:t>
            </a:r>
            <a:endParaRPr lang="en-US" sz="1080" dirty="0"/>
          </a:p>
        </p:txBody>
      </p:sp>
      <p:sp>
        <p:nvSpPr>
          <p:cNvPr id="19" name="Text 17"/>
          <p:cNvSpPr/>
          <p:nvPr/>
        </p:nvSpPr>
        <p:spPr>
          <a:xfrm>
            <a:off x="822960" y="3611880"/>
            <a:ext cx="347472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A78BFA"/>
                </a:solidFill>
              </a:rPr>
              <a:t>Validation criteria</a:t>
            </a:r>
            <a:endParaRPr lang="en-US" sz="1400" dirty="0"/>
          </a:p>
        </p:txBody>
      </p:sp>
      <p:sp>
        <p:nvSpPr>
          <p:cNvPr id="20" name="Text 18"/>
          <p:cNvSpPr/>
          <p:nvPr/>
        </p:nvSpPr>
        <p:spPr>
          <a:xfrm>
            <a:off x="868680" y="3977640"/>
            <a:ext cx="10241280" cy="114300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ctr">
            <a:normAutofit/>
          </a:bodyPr>
          <a:lstStyle/>
          <a:p>
            <a:pPr marL="177800" indent="-177800">
              <a:buSzPct val="100000"/>
              <a:buChar char="•"/>
            </a:pPr>
            <a:r>
              <a:rPr lang="en-US" sz="1370" dirty="0">
                <a:solidFill>
                  <a:srgbClr val="CBD5E1"/>
                </a:solidFill>
              </a:rPr>
              <a:t>C++ MCC and Python callback should agree for the same σᵢ(E), n_g, Δt, and particle weights.</a:t>
            </a:r>
            <a:endParaRPr lang="en-US" sz="1370" dirty="0"/>
          </a:p>
          <a:p>
            <a:pPr marL="177800" indent="-177800">
              <a:buSzPct val="100000"/>
              <a:buChar char="•"/>
            </a:pPr>
            <a:r>
              <a:rPr lang="en-US" sz="1370" dirty="0">
                <a:solidFill>
                  <a:srgbClr val="CBD5E1"/>
                </a:solidFill>
              </a:rPr>
              <a:t>Neutralization inferred from fields, species density, and envelope behavior should be mutually consistent.</a:t>
            </a:r>
            <a:endParaRPr lang="en-US" sz="1370" dirty="0"/>
          </a:p>
          <a:p>
            <a:pPr marL="177800" indent="-177800">
              <a:buSzPct val="100000"/>
              <a:buChar char="•"/>
            </a:pPr>
            <a:r>
              <a:rPr lang="en-US" sz="1370" dirty="0">
                <a:solidFill>
                  <a:srgbClr val="CBD5E1"/>
                </a:solidFill>
              </a:rPr>
              <a:t>Energy conservation and particle accounting should be tested in a fixed-cell benchmark before full beamline runs.</a:t>
            </a:r>
            <a:endParaRPr lang="en-US" sz="1370" dirty="0"/>
          </a:p>
        </p:txBody>
      </p:sp>
      <p:sp>
        <p:nvSpPr>
          <p:cNvPr id="21" name="Shape 19"/>
          <p:cNvSpPr/>
          <p:nvPr/>
        </p:nvSpPr>
        <p:spPr>
          <a:xfrm>
            <a:off x="3840480" y="5596128"/>
            <a:ext cx="4480560" cy="310896"/>
          </a:xfrm>
          <a:prstGeom prst="roundRect">
            <a:avLst>
              <a:gd name="adj" fmla="val 23529"/>
            </a:avLst>
          </a:prstGeom>
          <a:solidFill>
            <a:srgbClr val="F43F5E">
              <a:alpha val="92000"/>
            </a:srgbClr>
          </a:solidFill>
          <a:ln w="12700">
            <a:solidFill>
              <a:srgbClr val="F43F5E">
                <a:alpha val="50000"/>
              </a:srgbClr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2" name="Text 20"/>
          <p:cNvSpPr/>
          <p:nvPr/>
        </p:nvSpPr>
        <p:spPr>
          <a:xfrm>
            <a:off x="3886200" y="5673852"/>
            <a:ext cx="4389120" cy="1280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850" b="1" dirty="0">
                <a:solidFill>
                  <a:srgbClr val="F8FAFC"/>
                </a:solidFill>
              </a:rPr>
              <a:t>Best for final parameter scans and production runs</a:t>
            </a:r>
            <a:endParaRPr lang="en-US" sz="850" dirty="0"/>
          </a:p>
        </p:txBody>
      </p:sp>
      <p:sp>
        <p:nvSpPr>
          <p:cNvPr id="23" name="Text 21"/>
          <p:cNvSpPr/>
          <p:nvPr/>
        </p:nvSpPr>
        <p:spPr>
          <a:xfrm>
            <a:off x="502920" y="6510528"/>
            <a:ext cx="5943600" cy="1463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760" dirty="0">
                <a:solidFill>
                  <a:srgbClr val="64748B"/>
                </a:solidFill>
              </a:rPr>
              <a:t>Plasma-column neutralization in cyclotron injection line</a:t>
            </a:r>
            <a:endParaRPr lang="en-US" sz="760" dirty="0"/>
          </a:p>
        </p:txBody>
      </p:sp>
      <p:sp>
        <p:nvSpPr>
          <p:cNvPr id="24" name="Text 22"/>
          <p:cNvSpPr/>
          <p:nvPr/>
        </p:nvSpPr>
        <p:spPr>
          <a:xfrm>
            <a:off x="11384280" y="6455664"/>
            <a:ext cx="32004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buNone/>
            </a:pPr>
            <a:r>
              <a:rPr lang="en-US" sz="800" dirty="0">
                <a:solidFill>
                  <a:srgbClr val="64748B"/>
                </a:solidFill>
              </a:rPr>
              <a:t>09</a:t>
            </a:r>
            <a:endParaRPr lang="en-US" sz="8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11475720" y="6473952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1200">
                <a:solidFill>
                  <a:srgbClr val="718096"/>
                </a:solidFill>
              </a:defRPr>
            </a:lvl1pPr>
          </a:lstStyle>
          <a:p>
            <a:pPr algn="l"/>
            <a:fld id="{F7021451-1387-4CA6-816F-3879F97B5CBC}" type="slidenum">
              <a:rPr lang="en-US" b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1629</Words>
  <Application>Microsoft Office PowerPoint</Application>
  <PresentationFormat>와이드스크린</PresentationFormat>
  <Paragraphs>266</Paragraphs>
  <Slides>13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8" baseType="lpstr">
      <vt:lpstr>Aptos</vt:lpstr>
      <vt:lpstr>Aptos Display</vt:lpstr>
      <vt:lpstr>Arial</vt:lpstr>
      <vt:lpstr>Cambria Math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Korea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Plasma-Column Neutralization in a Cyclotron Injection Line</dc:title>
  <dc:subject>Plasma-column neutralization in cyclotron injection line</dc:subject>
  <dc:creator>OpenAI</dc:creator>
  <cp:lastModifiedBy>박종식[ 교수 / 가속기연구센터 ]</cp:lastModifiedBy>
  <cp:revision>1</cp:revision>
  <dcterms:created xsi:type="dcterms:W3CDTF">2026-05-10T16:13:02Z</dcterms:created>
  <dcterms:modified xsi:type="dcterms:W3CDTF">2026-05-12T03:53:00Z</dcterms:modified>
</cp:coreProperties>
</file>