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</p:sldMasterIdLst>
  <p:notesMasterIdLst>
    <p:notesMasterId r:id="rId80"/>
  </p:notesMasterIdLst>
  <p:handoutMasterIdLst>
    <p:handoutMasterId r:id="rId81"/>
  </p:handoutMasterIdLst>
  <p:sldIdLst>
    <p:sldId id="511" r:id="rId3"/>
    <p:sldId id="887" r:id="rId4"/>
    <p:sldId id="520" r:id="rId5"/>
    <p:sldId id="861" r:id="rId6"/>
    <p:sldId id="966" r:id="rId7"/>
    <p:sldId id="853" r:id="rId8"/>
    <p:sldId id="896" r:id="rId9"/>
    <p:sldId id="903" r:id="rId10"/>
    <p:sldId id="967" r:id="rId11"/>
    <p:sldId id="968" r:id="rId12"/>
    <p:sldId id="969" r:id="rId13"/>
    <p:sldId id="910" r:id="rId14"/>
    <p:sldId id="922" r:id="rId15"/>
    <p:sldId id="917" r:id="rId16"/>
    <p:sldId id="924" r:id="rId17"/>
    <p:sldId id="925" r:id="rId18"/>
    <p:sldId id="926" r:id="rId19"/>
    <p:sldId id="929" r:id="rId20"/>
    <p:sldId id="955" r:id="rId21"/>
    <p:sldId id="927" r:id="rId22"/>
    <p:sldId id="930" r:id="rId23"/>
    <p:sldId id="928" r:id="rId24"/>
    <p:sldId id="935" r:id="rId25"/>
    <p:sldId id="936" r:id="rId26"/>
    <p:sldId id="940" r:id="rId27"/>
    <p:sldId id="941" r:id="rId28"/>
    <p:sldId id="942" r:id="rId29"/>
    <p:sldId id="943" r:id="rId30"/>
    <p:sldId id="944" r:id="rId31"/>
    <p:sldId id="945" r:id="rId32"/>
    <p:sldId id="931" r:id="rId33"/>
    <p:sldId id="947" r:id="rId34"/>
    <p:sldId id="948" r:id="rId35"/>
    <p:sldId id="949" r:id="rId36"/>
    <p:sldId id="950" r:id="rId37"/>
    <p:sldId id="951" r:id="rId38"/>
    <p:sldId id="952" r:id="rId39"/>
    <p:sldId id="932" r:id="rId40"/>
    <p:sldId id="938" r:id="rId41"/>
    <p:sldId id="953" r:id="rId42"/>
    <p:sldId id="970" r:id="rId43"/>
    <p:sldId id="937" r:id="rId44"/>
    <p:sldId id="914" r:id="rId45"/>
    <p:sldId id="923" r:id="rId46"/>
    <p:sldId id="882" r:id="rId47"/>
    <p:sldId id="879" r:id="rId48"/>
    <p:sldId id="897" r:id="rId49"/>
    <p:sldId id="898" r:id="rId50"/>
    <p:sldId id="889" r:id="rId51"/>
    <p:sldId id="888" r:id="rId52"/>
    <p:sldId id="902" r:id="rId53"/>
    <p:sldId id="891" r:id="rId54"/>
    <p:sldId id="513" r:id="rId55"/>
    <p:sldId id="915" r:id="rId56"/>
    <p:sldId id="916" r:id="rId57"/>
    <p:sldId id="908" r:id="rId58"/>
    <p:sldId id="909" r:id="rId59"/>
    <p:sldId id="905" r:id="rId60"/>
    <p:sldId id="906" r:id="rId61"/>
    <p:sldId id="919" r:id="rId62"/>
    <p:sldId id="920" r:id="rId63"/>
    <p:sldId id="921" r:id="rId64"/>
    <p:sldId id="954" r:id="rId65"/>
    <p:sldId id="956" r:id="rId66"/>
    <p:sldId id="957" r:id="rId67"/>
    <p:sldId id="918" r:id="rId68"/>
    <p:sldId id="933" r:id="rId69"/>
    <p:sldId id="964" r:id="rId70"/>
    <p:sldId id="934" r:id="rId71"/>
    <p:sldId id="939" r:id="rId72"/>
    <p:sldId id="958" r:id="rId73"/>
    <p:sldId id="959" r:id="rId74"/>
    <p:sldId id="960" r:id="rId75"/>
    <p:sldId id="965" r:id="rId76"/>
    <p:sldId id="961" r:id="rId77"/>
    <p:sldId id="962" r:id="rId78"/>
    <p:sldId id="963" r:id="rId7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4BACC6"/>
    <a:srgbClr val="FFFFFF"/>
    <a:srgbClr val="7F7F7F"/>
    <a:srgbClr val="D99694"/>
    <a:srgbClr val="0080FF"/>
    <a:srgbClr val="99FF66"/>
    <a:srgbClr val="00FF00"/>
    <a:srgbClr val="FF00FF"/>
    <a:srgbClr val="C050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316" autoAdjust="0"/>
    <p:restoredTop sz="96005" autoAdjust="0"/>
  </p:normalViewPr>
  <p:slideViewPr>
    <p:cSldViewPr>
      <p:cViewPr varScale="1">
        <p:scale>
          <a:sx n="92" d="100"/>
          <a:sy n="92" d="100"/>
        </p:scale>
        <p:origin x="533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-301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theme" Target="theme/theme1.xml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5" Type="http://schemas.openxmlformats.org/officeDocument/2006/relationships/slide" Target="slides/slide3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notesMaster" Target="notesMasters/notesMaster1.xml"/><Relationship Id="rId85" Type="http://schemas.openxmlformats.org/officeDocument/2006/relationships/tableStyles" Target="tableStyle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61" Type="http://schemas.openxmlformats.org/officeDocument/2006/relationships/slide" Target="slides/slide59.xml"/><Relationship Id="rId8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EE8CE96F-9641-4202-B9F0-B2E2AD14F4BD}" type="datetimeFigureOut">
              <a:rPr lang="en-US"/>
              <a:pPr>
                <a:defRPr/>
              </a:pPr>
              <a:t>2026-Apr-17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52F2E411-6695-4ACB-AE03-92CB8347E17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24370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DF3A463C-B3F1-4D95-AAE7-A01F53C12740}" type="datetimeFigureOut">
              <a:rPr lang="en-GB"/>
              <a:pPr>
                <a:defRPr/>
              </a:pPr>
              <a:t>17/04/2026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7967DA4B-B3FA-4324-8CF5-89A932D8686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800712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967DA4B-B3FA-4324-8CF5-89A932D8686A}" type="slidenum">
              <a:rPr lang="en-GB" altLang="en-US" smtClean="0"/>
              <a:pPr>
                <a:defRPr/>
              </a:pPr>
              <a:t>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865759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4BC7BF-1FF5-6249-98ED-8673119734B8}" type="slidenum">
              <a:rPr lang="en-US" smtClean="0"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43050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AA19B-55B7-43F6-A431-B5698B9D349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59015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7030A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>
                <a:solidFill>
                  <a:srgbClr val="0070C0"/>
                </a:solidFill>
              </a:defRPr>
            </a:lvl2pPr>
            <a:lvl3pPr>
              <a:defRPr>
                <a:solidFill>
                  <a:srgbClr val="00B050"/>
                </a:solidFill>
              </a:defRPr>
            </a:lvl3pPr>
            <a:lvl4pPr>
              <a:defRPr>
                <a:solidFill>
                  <a:schemeClr val="accent6">
                    <a:lumMod val="75000"/>
                  </a:schemeClr>
                </a:solidFill>
              </a:defRPr>
            </a:lvl4pPr>
            <a:lvl5pPr>
              <a:defRPr>
                <a:solidFill>
                  <a:srgbClr val="C0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9DEF3-38EA-44F2-924B-3AA3B76DF1B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51651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86200" y="0"/>
            <a:ext cx="5257800" cy="1066800"/>
          </a:xfrm>
          <a:prstGeom prst="rect">
            <a:avLst/>
          </a:prstGeom>
          <a:noFill/>
          <a:effectLst/>
          <a:scene3d>
            <a:camera prst="orthographicFront"/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dk1">
                <a:satMod val="300000"/>
              </a:schemeClr>
            </a:contour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none"/>
        </p:style>
        <p:txBody>
          <a:bodyPr anchor="t">
            <a:normAutofit/>
          </a:bodyPr>
          <a:lstStyle>
            <a:lvl1pPr algn="r">
              <a:defRPr sz="3200">
                <a:ln>
                  <a:noFill/>
                </a:ln>
                <a:solidFill>
                  <a:srgbClr val="FFFFCC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8077200" y="6492875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rgbClr val="99FF99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FFCC"/>
                </a:solidFill>
                <a:latin typeface="+mj-lt"/>
              </a:rPr>
              <a:t> Page </a:t>
            </a:r>
            <a:fld id="{77AA60D7-E052-4FF8-8EB3-82792E6B1490}" type="slidenum">
              <a:rPr lang="en-US" smtClean="0">
                <a:solidFill>
                  <a:srgbClr val="FFFFCC"/>
                </a:solidFill>
                <a:latin typeface="+mj-lt"/>
              </a:rPr>
              <a:pPr/>
              <a:t>‹#›</a:t>
            </a:fld>
            <a:endParaRPr lang="en-US" dirty="0">
              <a:solidFill>
                <a:srgbClr val="FFFFC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898809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2026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6EC404-890E-41D9-B785-78F74B1E75A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72317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A08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DC64"/>
                </a:solidFill>
              </a:defRPr>
            </a:lvl3pPr>
            <a:lvl4pPr>
              <a:defRPr>
                <a:solidFill>
                  <a:schemeClr val="accent6">
                    <a:lumMod val="75000"/>
                  </a:schemeClr>
                </a:solidFill>
              </a:defRPr>
            </a:lvl4pPr>
            <a:lvl5pPr>
              <a:defRPr>
                <a:solidFill>
                  <a:srgbClr val="C0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2026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CE1426-49D9-4400-AE85-1D8D350657F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91380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rot="10800000">
            <a:off x="7596188" y="0"/>
            <a:ext cx="1547812" cy="6858000"/>
          </a:xfrm>
          <a:prstGeom prst="rect">
            <a:avLst/>
          </a:prstGeom>
          <a:gradFill>
            <a:gsLst>
              <a:gs pos="0">
                <a:schemeClr val="accent5">
                  <a:lumMod val="40000"/>
                  <a:lumOff val="60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547813" cy="6858000"/>
          </a:xfrm>
          <a:prstGeom prst="rect">
            <a:avLst/>
          </a:prstGeom>
          <a:gradFill>
            <a:gsLst>
              <a:gs pos="0">
                <a:schemeClr val="accent5">
                  <a:lumMod val="40000"/>
                  <a:lumOff val="60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/>
          </a:p>
        </p:txBody>
      </p: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9D7176B4-3FF4-42B2-A64D-8907BC728C1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3" r:id="rId3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en-GB" sz="4400" kern="1200" dirty="0">
          <a:solidFill>
            <a:srgbClr val="7030A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7030A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7030A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7030A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7030A0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lang="en-US" sz="2800" kern="1200" dirty="0">
          <a:solidFill>
            <a:srgbClr val="0070C0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lang="en-US" sz="2400" kern="1200" dirty="0">
          <a:solidFill>
            <a:srgbClr val="00B050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lang="en-US" sz="2000" kern="1200" dirty="0">
          <a:solidFill>
            <a:srgbClr val="E46C0A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lang="en-GB" sz="2000" kern="1200" dirty="0">
          <a:solidFill>
            <a:srgbClr val="C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rot="10800000">
            <a:off x="7596188" y="0"/>
            <a:ext cx="1547812" cy="6858000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tx2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547813" cy="6858000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tx2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/>
          </a:p>
        </p:txBody>
      </p:sp>
      <p:sp>
        <p:nvSpPr>
          <p:cNvPr id="205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20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2026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 Light" pitchFamily="34" charset="0"/>
              </a:defRPr>
            </a:lvl1pPr>
          </a:lstStyle>
          <a:p>
            <a:pPr>
              <a:defRPr/>
            </a:pPr>
            <a:fld id="{6FD7CC7B-9D0C-4FC1-993A-D4FA53C1AD4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en-GB" sz="4400" kern="1200" dirty="0">
          <a:solidFill>
            <a:srgbClr val="A080C0"/>
          </a:solidFill>
          <a:latin typeface="Calibri Light" panose="020F0302020204030204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080C0"/>
          </a:solidFill>
          <a:latin typeface="Calibri Light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080C0"/>
          </a:solidFill>
          <a:latin typeface="Calibri Light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080C0"/>
          </a:solidFill>
          <a:latin typeface="Calibri Light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080C0"/>
          </a:solidFill>
          <a:latin typeface="Calibri Light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Calibri Light" panose="020F03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lang="en-US" sz="2800" kern="1200" dirty="0">
          <a:solidFill>
            <a:srgbClr val="00B0F0"/>
          </a:solidFill>
          <a:latin typeface="Calibri Light" panose="020F03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lang="en-US" sz="2400" kern="1200" dirty="0">
          <a:solidFill>
            <a:srgbClr val="00DC64"/>
          </a:solidFill>
          <a:latin typeface="Calibri Light" panose="020F03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lang="en-US" sz="2000" kern="1200" dirty="0">
          <a:solidFill>
            <a:srgbClr val="E46C0A"/>
          </a:solidFill>
          <a:latin typeface="Calibri Light" panose="020F03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lang="en-GB" sz="2000" kern="1200" dirty="0">
          <a:solidFill>
            <a:srgbClr val="C00000"/>
          </a:solidFill>
          <a:latin typeface="Calibri Light" panose="020F03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6.png"/><Relationship Id="rId4" Type="http://schemas.openxmlformats.org/officeDocument/2006/relationships/image" Target="../media/image8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patentimages.storage.googleapis.com/42/5e/92/f7da1cf617d6e3/US9661737.pdf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emf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1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emf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jp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g"/><Relationship Id="rId2" Type="http://schemas.openxmlformats.org/officeDocument/2006/relationships/image" Target="../media/image106.jp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jp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jpeg"/><Relationship Id="rId2" Type="http://schemas.openxmlformats.org/officeDocument/2006/relationships/image" Target="../media/image1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4.png"/><Relationship Id="rId4" Type="http://schemas.openxmlformats.org/officeDocument/2006/relationships/image" Target="../media/image113.jpeg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9.png"/><Relationship Id="rId4" Type="http://schemas.openxmlformats.org/officeDocument/2006/relationships/image" Target="../media/image118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3.png"/><Relationship Id="rId4" Type="http://schemas.openxmlformats.org/officeDocument/2006/relationships/image" Target="../media/image122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7.png"/><Relationship Id="rId4" Type="http://schemas.openxmlformats.org/officeDocument/2006/relationships/image" Target="../media/image1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Beam Tests of a Permanent Magnet Medical Accelerator Arc from 10-250MeV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DAA19B-55B7-43F6-A431-B5698B9D349F}" type="slidenum">
              <a:rPr lang="en-GB" altLang="en-US" smtClean="0"/>
              <a:pPr>
                <a:defRPr/>
              </a:pPr>
              <a:t>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913821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276985-560E-1AAA-ED38-C6F928A7F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Permanent Magnet Cross-Sections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0B966E9-79CC-1F31-6F46-313AF8AE85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27938"/>
            <a:ext cx="8229600" cy="4070486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BEE40E-DF82-1A26-9279-87283F3C18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2FCFDE-3AD5-7553-C424-08127C4E22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6EC674-8FCB-F0E2-FFC8-07EBFE125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10</a:t>
            </a:fld>
            <a:endParaRPr lang="en-GB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29EC1E0-B7DE-14C0-3BE0-64CB700B3D89}"/>
              </a:ext>
            </a:extLst>
          </p:cNvPr>
          <p:cNvSpPr txBox="1"/>
          <p:nvPr/>
        </p:nvSpPr>
        <p:spPr>
          <a:xfrm>
            <a:off x="2427935" y="1894288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F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146796E-3BB7-211E-6B53-6429885FE5A1}"/>
              </a:ext>
            </a:extLst>
          </p:cNvPr>
          <p:cNvSpPr txBox="1"/>
          <p:nvPr/>
        </p:nvSpPr>
        <p:spPr>
          <a:xfrm>
            <a:off x="6553200" y="1370012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465BE3-A0DA-7EBA-482A-F18CA88B3A94}"/>
              </a:ext>
            </a:extLst>
          </p:cNvPr>
          <p:cNvSpPr txBox="1"/>
          <p:nvPr/>
        </p:nvSpPr>
        <p:spPr>
          <a:xfrm>
            <a:off x="7812360" y="5529092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1cm grid</a:t>
            </a:r>
          </a:p>
        </p:txBody>
      </p:sp>
    </p:spTree>
    <p:extLst>
      <p:ext uri="{BB962C8B-B14F-4D97-AF65-F5344CB8AC3E}">
        <p14:creationId xmlns:p14="http://schemas.microsoft.com/office/powerpoint/2010/main" val="25302117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02FC76-6226-B32F-DC46-9BFB5C261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Permanent Magnet Parameters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5C2D2427-1A9F-9455-9880-4502B2A6535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7474360"/>
              </p:ext>
            </p:extLst>
          </p:nvPr>
        </p:nvGraphicFramePr>
        <p:xfrm>
          <a:off x="497745" y="1484784"/>
          <a:ext cx="8148510" cy="463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06521">
                  <a:extLst>
                    <a:ext uri="{9D8B030D-6E8A-4147-A177-3AD203B41FA5}">
                      <a16:colId xmlns:a16="http://schemas.microsoft.com/office/drawing/2014/main" val="2638205467"/>
                    </a:ext>
                  </a:extLst>
                </a:gridCol>
                <a:gridCol w="1837436">
                  <a:extLst>
                    <a:ext uri="{9D8B030D-6E8A-4147-A177-3AD203B41FA5}">
                      <a16:colId xmlns:a16="http://schemas.microsoft.com/office/drawing/2014/main" val="2686730556"/>
                    </a:ext>
                  </a:extLst>
                </a:gridCol>
                <a:gridCol w="1905698">
                  <a:extLst>
                    <a:ext uri="{9D8B030D-6E8A-4147-A177-3AD203B41FA5}">
                      <a16:colId xmlns:a16="http://schemas.microsoft.com/office/drawing/2014/main" val="970625496"/>
                    </a:ext>
                  </a:extLst>
                </a:gridCol>
                <a:gridCol w="998855">
                  <a:extLst>
                    <a:ext uri="{9D8B030D-6E8A-4147-A177-3AD203B41FA5}">
                      <a16:colId xmlns:a16="http://schemas.microsoft.com/office/drawing/2014/main" val="5898441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320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/>
                        <a:t>F magnet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/>
                        <a:t>D magnet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/>
                        <a:t>Unit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37824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3200"/>
                        <a:t>Material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3200"/>
                        <a:t>NdFeB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3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44306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3200"/>
                        <a:t>Grade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3200"/>
                        <a:t>N42EH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3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92605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3200"/>
                        <a:t>Remnant field B</a:t>
                      </a:r>
                      <a:r>
                        <a:rPr lang="en-GB" sz="3200" baseline="-25000"/>
                        <a:t>r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3200"/>
                        <a:t>1.30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/>
                        <a:t>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3944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3200"/>
                        <a:t>Area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/>
                        <a:t>69.90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/>
                        <a:t>93.88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/>
                        <a:t>cm</a:t>
                      </a:r>
                      <a:r>
                        <a:rPr lang="en-GB" sz="3200" baseline="3000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88972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3200"/>
                        <a:t>Full aperture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/>
                        <a:t>64.7 × 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/>
                        <a:t>48.1 × 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/>
                        <a:t>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136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3200"/>
                        <a:t>Good field region 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/>
                        <a:t>±26.3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/>
                        <a:t>±18.0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/>
                        <a:t>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15651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3200"/>
                        <a:t>Maximum field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/>
                        <a:t>1.85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/>
                        <a:t>1.86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/>
                        <a:t>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6141137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C7AF3E-5150-4A98-FFF5-7CDD98D94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99FCB3-83EC-93E7-A812-474527547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84BF0B-F619-9037-2818-E030B12F7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11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522986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61B7C-9C0D-F2E6-0943-6973D046F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Magnets Ordered from</a:t>
            </a:r>
            <a:br>
              <a:rPr lang="en-GB"/>
            </a:br>
            <a:r>
              <a:rPr lang="en-GB"/>
              <a:t>SABR Enterprises, LLC.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9549CA-86B9-1486-D0DA-9445C0E4C6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AC4532-40BC-9C64-AE68-7ABAA862C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04D40F-650F-4C8B-7D2C-343A56A52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12</a:t>
            </a:fld>
            <a:endParaRPr lang="en-GB" altLang="en-US"/>
          </a:p>
        </p:txBody>
      </p:sp>
      <p:pic>
        <p:nvPicPr>
          <p:cNvPr id="12" name="Picture 11" descr="A grey cube with holes&#10;&#10;Description automatically generated">
            <a:extLst>
              <a:ext uri="{FF2B5EF4-FFF2-40B4-BE49-F238E27FC236}">
                <a16:creationId xmlns:a16="http://schemas.microsoft.com/office/drawing/2014/main" id="{F4380F52-4418-1009-3514-58B1A8FA67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4760" y="1648753"/>
            <a:ext cx="4749240" cy="4114800"/>
          </a:xfrm>
          <a:prstGeom prst="rect">
            <a:avLst/>
          </a:prstGeom>
        </p:spPr>
      </p:pic>
      <p:pic>
        <p:nvPicPr>
          <p:cNvPr id="10" name="Content Placeholder 9" descr="A grey cube with a spiral staircase&#10;&#10;Description automatically generated">
            <a:extLst>
              <a:ext uri="{FF2B5EF4-FFF2-40B4-BE49-F238E27FC236}">
                <a16:creationId xmlns:a16="http://schemas.microsoft.com/office/drawing/2014/main" id="{C4473453-4D8C-3459-364A-4990B9FB34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48753"/>
            <a:ext cx="4411944" cy="4114800"/>
          </a:xfrm>
        </p:spPr>
      </p:pic>
    </p:spTree>
    <p:extLst>
      <p:ext uri="{BB962C8B-B14F-4D97-AF65-F5344CB8AC3E}">
        <p14:creationId xmlns:p14="http://schemas.microsoft.com/office/powerpoint/2010/main" val="32290484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D7E303-8AC0-91DA-7196-AB3EFF0029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Orbits within Magnet Models</a:t>
            </a:r>
          </a:p>
        </p:txBody>
      </p:sp>
      <p:pic>
        <p:nvPicPr>
          <p:cNvPr id="8" name="Content Placeholder 7" descr="A computer screen shot of a computer screen&#10;&#10;Description automatically generated with medium confidence">
            <a:extLst>
              <a:ext uri="{FF2B5EF4-FFF2-40B4-BE49-F238E27FC236}">
                <a16:creationId xmlns:a16="http://schemas.microsoft.com/office/drawing/2014/main" id="{45E80646-8DEB-8CBD-F390-49BE1BD1F5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75587"/>
            <a:ext cx="8229600" cy="4375189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833D48-9EA9-D4DF-4209-ACA34871C3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34F296-F1C3-1B5F-29C5-7CB83283E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A19043-7C0B-F4FD-F773-DF8F48800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13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490585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9727F7-7AB7-D1B4-7F00-86BB68BCE8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Test Beamline with Mounting</a:t>
            </a:r>
          </a:p>
        </p:txBody>
      </p:sp>
      <p:pic>
        <p:nvPicPr>
          <p:cNvPr id="8" name="Content Placeholder 7" descr="A group of metal cubes&#10;&#10;Description automatically generated">
            <a:extLst>
              <a:ext uri="{FF2B5EF4-FFF2-40B4-BE49-F238E27FC236}">
                <a16:creationId xmlns:a16="http://schemas.microsoft.com/office/drawing/2014/main" id="{A94A0CD1-30DF-4219-009F-3C32E74E24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80" y="1612592"/>
            <a:ext cx="5731268" cy="4525963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710B51-453B-6413-95E6-CF89062B7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1D1F9B-D417-C037-8D16-04C1C8D4D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072CB7-43A1-C17F-7973-68EF932CF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14</a:t>
            </a:fld>
            <a:endParaRPr lang="en-GB" altLang="en-US"/>
          </a:p>
        </p:txBody>
      </p:sp>
      <p:pic>
        <p:nvPicPr>
          <p:cNvPr id="10" name="Picture 9" descr="A screenshot of a video game&#10;&#10;Description automatically generated">
            <a:extLst>
              <a:ext uri="{FF2B5EF4-FFF2-40B4-BE49-F238E27FC236}">
                <a16:creationId xmlns:a16="http://schemas.microsoft.com/office/drawing/2014/main" id="{40FFA66B-3107-CA0A-D3E4-D2A159DAC6B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5824" y="1616392"/>
            <a:ext cx="2928664" cy="4522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45719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A59BAB-6912-0DAB-5FE9-8BB162E5D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Magnet Construction by Vendor</a:t>
            </a:r>
          </a:p>
        </p:txBody>
      </p:sp>
      <p:pic>
        <p:nvPicPr>
          <p:cNvPr id="8" name="Content Placeholder 7" descr="A picture containing text, accessory&#10;&#10;AI-generated content may be incorrect.">
            <a:extLst>
              <a:ext uri="{FF2B5EF4-FFF2-40B4-BE49-F238E27FC236}">
                <a16:creationId xmlns:a16="http://schemas.microsoft.com/office/drawing/2014/main" id="{F1298D6A-97BA-D774-9282-F996107DED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60848"/>
            <a:ext cx="9144000" cy="3300983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033B43-16C0-16F7-AD1F-DE08A0CAB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9E8228-6EE5-DFE7-DDEA-6D3762A802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526594-9E2C-B044-2004-8F6931FDA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15</a:t>
            </a:fld>
            <a:endParaRPr lang="en-GB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E5C9C7D-56E2-C570-A7AD-AC4E65CF7EAD}"/>
              </a:ext>
            </a:extLst>
          </p:cNvPr>
          <p:cNvSpPr txBox="1"/>
          <p:nvPr/>
        </p:nvSpPr>
        <p:spPr>
          <a:xfrm>
            <a:off x="899592" y="1417638"/>
            <a:ext cx="4634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SABR Enterprises, LLC. in Massachusetts</a:t>
            </a:r>
          </a:p>
        </p:txBody>
      </p:sp>
    </p:spTree>
    <p:extLst>
      <p:ext uri="{BB962C8B-B14F-4D97-AF65-F5344CB8AC3E}">
        <p14:creationId xmlns:p14="http://schemas.microsoft.com/office/powerpoint/2010/main" val="12130643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BE5A04-5C3F-7A7B-4BE7-CF5F61671A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Beamline Assembly</a:t>
            </a:r>
          </a:p>
        </p:txBody>
      </p:sp>
      <p:pic>
        <p:nvPicPr>
          <p:cNvPr id="8" name="Content Placeholder 7" descr="A picture containing indoor, dirty, worktable, cluttered&#10;&#10;AI-generated content may be incorrect.">
            <a:extLst>
              <a:ext uri="{FF2B5EF4-FFF2-40B4-BE49-F238E27FC236}">
                <a16:creationId xmlns:a16="http://schemas.microsoft.com/office/drawing/2014/main" id="{548ECFF5-B3C0-2A1B-E833-5844C75F03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1890" y="2004638"/>
            <a:ext cx="4909553" cy="3682165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495626-EB62-AF6B-CDE9-D659731EC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3B1BC7-2521-1A0B-15BD-65036361BD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719641-DD21-7BE6-20AB-BA1EE8247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16</a:t>
            </a:fld>
            <a:endParaRPr lang="en-GB" altLang="en-US"/>
          </a:p>
        </p:txBody>
      </p:sp>
      <p:pic>
        <p:nvPicPr>
          <p:cNvPr id="10" name="Picture 9" descr="A picture containing dirty, miller&#10;&#10;AI-generated content may be incorrect.">
            <a:extLst>
              <a:ext uri="{FF2B5EF4-FFF2-40B4-BE49-F238E27FC236}">
                <a16:creationId xmlns:a16="http://schemas.microsoft.com/office/drawing/2014/main" id="{A5C0B48F-D7C2-E256-3E0F-24DC2875D1F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246337" y="2004638"/>
            <a:ext cx="4909552" cy="3682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932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picture containing blur, light, stove&#10;&#10;AI-generated content may be incorrect.">
            <a:extLst>
              <a:ext uri="{FF2B5EF4-FFF2-40B4-BE49-F238E27FC236}">
                <a16:creationId xmlns:a16="http://schemas.microsoft.com/office/drawing/2014/main" id="{CD2D3440-C6F1-8D21-A831-C32818E0F2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540DF6-4663-5017-8144-4662C1C59F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9FF2A3-1578-4415-8906-76EFBE826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1FB9D2-B979-9AD6-0105-8C9063BCB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17</a:t>
            </a:fld>
            <a:endParaRPr lang="en-GB" alt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0CDC845-5EF3-47F7-D39B-36604985F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n-GB"/>
              <a:t>Magnet Apertures</a:t>
            </a:r>
          </a:p>
        </p:txBody>
      </p:sp>
    </p:spTree>
    <p:extLst>
      <p:ext uri="{BB962C8B-B14F-4D97-AF65-F5344CB8AC3E}">
        <p14:creationId xmlns:p14="http://schemas.microsoft.com/office/powerpoint/2010/main" val="34992641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1B4B72-7745-3968-56F4-3E16BBE369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n-GB"/>
              <a:t>Fieldmap of one magnet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64CF56F8-1CFF-286B-EE7D-F4B7738A50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7433" y="1124744"/>
            <a:ext cx="7229135" cy="5252935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6F3908-0D9C-7665-AF03-9F2D093688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D7EEC4-5113-7B1F-F5C5-FA05D90FD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A3F322-B492-5368-1AB8-1466913EC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18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177840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36D558-0B27-D028-523C-EA915E2C6C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Measured Integrated Field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C79BF2-F860-B207-E183-D81DFEACA7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BB9396-0B36-4EC0-ECF7-0A2861BE8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6FF8B5-3756-352A-A976-736545E8F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19</a:t>
            </a:fld>
            <a:endParaRPr lang="en-GB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077467-5F7E-2500-9537-204608F5FAB4}"/>
              </a:ext>
            </a:extLst>
          </p:cNvPr>
          <p:cNvSpPr txBox="1"/>
          <p:nvPr/>
        </p:nvSpPr>
        <p:spPr>
          <a:xfrm>
            <a:off x="860087" y="1268760"/>
            <a:ext cx="7423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Corrected via fit for Hall probe displacements and tilt angles, &lt;1% error</a:t>
            </a:r>
          </a:p>
        </p:txBody>
      </p:sp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B83E0741-B283-CE4E-BBA4-5C5B8C84E5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56015" y="1600200"/>
            <a:ext cx="6231970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236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F4128-E3ED-15D5-383E-93209DEBD4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Hadron Therapy Accelerator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2C882D-3A58-910A-3AE8-F28C232E1D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Dejan Trbojevic proposes to accelerate protons in 10-250MeV range with a rapid cycle (500Hz+) for FLASH hadron therapy</a:t>
            </a:r>
          </a:p>
          <a:p>
            <a:pPr lvl="1"/>
            <a:r>
              <a:rPr lang="en-GB"/>
              <a:t>Many cycles within ~100ms allow many energy (depth) slices to be irradiated as well as being quick enough to trigger the biological FLASH effect</a:t>
            </a:r>
          </a:p>
          <a:p>
            <a:r>
              <a:rPr lang="en-GB"/>
              <a:t>Need a fixed-field (FFA) ring with fixed tunes</a:t>
            </a:r>
          </a:p>
          <a:p>
            <a:pPr lvl="1"/>
            <a:r>
              <a:rPr lang="en-GB"/>
              <a:t>But needs to fit in the hospital, so smaller than a scaling FFA </a:t>
            </a:r>
            <a:r>
              <a:rPr lang="en-GB">
                <a:sym typeface="Wingdings" panose="05000000000000000000" pitchFamily="2" charset="2"/>
              </a:rPr>
              <a:t> </a:t>
            </a:r>
            <a:r>
              <a:rPr lang="en-GB" b="1">
                <a:solidFill>
                  <a:srgbClr val="00B050"/>
                </a:solidFill>
                <a:sym typeface="Wingdings" panose="05000000000000000000" pitchFamily="2" charset="2"/>
              </a:rPr>
              <a:t>nonlinear non-scaling FFA</a:t>
            </a:r>
            <a:endParaRPr lang="en-GB" b="1">
              <a:solidFill>
                <a:srgbClr val="00B05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F51C17-CBFE-B6AA-D0EF-566C7021F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40034D-F1CE-F17A-D350-D616F7296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F90EF8-78B8-62A0-D97C-C998962D95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292785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picture containing equipment, worktable&#10;&#10;AI-generated content may be incorrect.">
            <a:extLst>
              <a:ext uri="{FF2B5EF4-FFF2-40B4-BE49-F238E27FC236}">
                <a16:creationId xmlns:a16="http://schemas.microsoft.com/office/drawing/2014/main" id="{0A34F471-6B12-FF9B-F07A-109B242A84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135" b="18180"/>
          <a:stretch>
            <a:fillRect/>
          </a:stretch>
        </p:blipFill>
        <p:spPr>
          <a:xfrm>
            <a:off x="176093" y="1387812"/>
            <a:ext cx="8680657" cy="3625364"/>
          </a:xfrm>
        </p:spPr>
      </p:pic>
      <p:pic>
        <p:nvPicPr>
          <p:cNvPr id="10" name="Picture 9" descr="A picture containing worktable, miller&#10;&#10;AI-generated content may be incorrect.">
            <a:extLst>
              <a:ext uri="{FF2B5EF4-FFF2-40B4-BE49-F238E27FC236}">
                <a16:creationId xmlns:a16="http://schemas.microsoft.com/office/drawing/2014/main" id="{C7A410AF-05FD-0BC4-B24F-F4AB6140F91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28" t="31791"/>
          <a:stretch>
            <a:fillRect/>
          </a:stretch>
        </p:blipFill>
        <p:spPr>
          <a:xfrm>
            <a:off x="4662086" y="4079724"/>
            <a:ext cx="4483224" cy="278092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EE05C33-11A8-8EA3-B84A-0AC1F996DF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Camera and Beam Screen Plates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3FCE51-4116-E2E2-CF59-60CE93BC01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BE07B0-1CBF-469B-5138-F915CDEA70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D03C7B-13B2-1E06-0CB3-FAA80536A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20</a:t>
            </a:fld>
            <a:endParaRPr lang="en-GB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79ECB62-105E-70B9-F999-3BBBD4A93248}"/>
              </a:ext>
            </a:extLst>
          </p:cNvPr>
          <p:cNvSpPr txBox="1"/>
          <p:nvPr/>
        </p:nvSpPr>
        <p:spPr>
          <a:xfrm>
            <a:off x="323528" y="5203020"/>
            <a:ext cx="41044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These were attached to both ends of the beamline.</a:t>
            </a:r>
          </a:p>
          <a:p>
            <a:r>
              <a:rPr lang="en-GB"/>
              <a:t>4 cameras and 4 screens in total.</a:t>
            </a:r>
          </a:p>
        </p:txBody>
      </p:sp>
    </p:spTree>
    <p:extLst>
      <p:ext uri="{BB962C8B-B14F-4D97-AF65-F5344CB8AC3E}">
        <p14:creationId xmlns:p14="http://schemas.microsoft.com/office/powerpoint/2010/main" val="6945514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331925-42DD-79A9-8685-48B50D5BA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Experiment at BNL beamlines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27C9C5-3092-D450-BAF9-23BA9F0932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NSRL</a:t>
            </a:r>
          </a:p>
          <a:p>
            <a:pPr lvl="1"/>
            <a:r>
              <a:rPr lang="en-GB"/>
              <a:t>Protons 50-250MeV</a:t>
            </a:r>
          </a:p>
          <a:p>
            <a:pPr lvl="1"/>
            <a:r>
              <a:rPr lang="en-GB"/>
              <a:t>1 day 2 hours</a:t>
            </a:r>
          </a:p>
          <a:p>
            <a:r>
              <a:rPr lang="en-GB"/>
              <a:t>Tandem</a:t>
            </a:r>
          </a:p>
          <a:p>
            <a:pPr lvl="1"/>
            <a:r>
              <a:rPr lang="en-GB"/>
              <a:t>Deuterons 12.9-28MeV</a:t>
            </a:r>
          </a:p>
          <a:p>
            <a:pPr lvl="1"/>
            <a:r>
              <a:rPr lang="en-GB"/>
              <a:t>Equivalent to protons 10-50MeV</a:t>
            </a:r>
          </a:p>
          <a:p>
            <a:pPr lvl="2"/>
            <a:r>
              <a:rPr lang="en-GB"/>
              <a:t>Via rigidity but also window/air energy loss calculation</a:t>
            </a:r>
          </a:p>
          <a:p>
            <a:pPr lvl="2"/>
            <a:r>
              <a:rPr lang="en-GB"/>
              <a:t>Tandem proton max energy is 28.75MeV</a:t>
            </a:r>
          </a:p>
          <a:p>
            <a:pPr lvl="1"/>
            <a:r>
              <a:rPr lang="en-GB"/>
              <a:t>1 day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2FAEF1-75F5-9B49-5311-65A8C72EBC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8BDF8B-858F-8B67-46E3-D3FA5EDB2B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134B87-1DE1-0344-A791-D75D0A599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21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336326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9F8AF8-4587-3D73-EF22-B18F21863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9952" y="274638"/>
            <a:ext cx="4546848" cy="1143000"/>
          </a:xfrm>
        </p:spPr>
        <p:txBody>
          <a:bodyPr/>
          <a:lstStyle/>
          <a:p>
            <a:r>
              <a:rPr lang="en-GB"/>
              <a:t>Installation (Tandem)</a:t>
            </a:r>
          </a:p>
        </p:txBody>
      </p:sp>
      <p:pic>
        <p:nvPicPr>
          <p:cNvPr id="7" name="VID_20250825_152257">
            <a:hlinkClick r:id="" action="ppaction://media"/>
            <a:extLst>
              <a:ext uri="{FF2B5EF4-FFF2-40B4-BE49-F238E27FC236}">
                <a16:creationId xmlns:a16="http://schemas.microsoft.com/office/drawing/2014/main" id="{45AC2377-C348-1C7A-547B-23E44CAFA804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3858376" cy="685800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25073D-319F-E060-5A0F-C561653A34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21350E-D2A7-C603-16EA-2CA44D88CC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C360A9-D3AB-9311-B95F-D963011D4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22</a:t>
            </a:fld>
            <a:endParaRPr lang="en-GB" alt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FCD707B-A1E2-17A5-24BF-A8F7AED484A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772816"/>
            <a:ext cx="4956043" cy="371703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8B0F5FD-9A56-1A55-A8D7-2AC3FF96BACE}"/>
              </a:ext>
            </a:extLst>
          </p:cNvPr>
          <p:cNvSpPr txBox="1"/>
          <p:nvPr/>
        </p:nvSpPr>
        <p:spPr>
          <a:xfrm>
            <a:off x="4154733" y="5617053"/>
            <a:ext cx="45320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Different beam energies marked on a ruler for alignment.</a:t>
            </a:r>
          </a:p>
        </p:txBody>
      </p:sp>
    </p:spTree>
    <p:extLst>
      <p:ext uri="{BB962C8B-B14F-4D97-AF65-F5344CB8AC3E}">
        <p14:creationId xmlns:p14="http://schemas.microsoft.com/office/powerpoint/2010/main" val="457056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13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0847BA-CF56-98A0-4FE7-1D8D318A1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Calibration and 1</a:t>
            </a:r>
            <a:r>
              <a:rPr lang="en-GB">
                <a:latin typeface="Symbol" panose="05050102010706020507" pitchFamily="18" charset="2"/>
              </a:rPr>
              <a:t>s</a:t>
            </a:r>
            <a:r>
              <a:rPr lang="en-GB"/>
              <a:t> Ellipse Fit</a:t>
            </a:r>
          </a:p>
        </p:txBody>
      </p:sp>
      <p:pic>
        <p:nvPicPr>
          <p:cNvPr id="8" name="Content Placeholder 7" descr="A picture containing text, dark, night sky&#10;&#10;AI-generated content may be incorrect.">
            <a:extLst>
              <a:ext uri="{FF2B5EF4-FFF2-40B4-BE49-F238E27FC236}">
                <a16:creationId xmlns:a16="http://schemas.microsoft.com/office/drawing/2014/main" id="{E822CBCF-627B-D9F5-BBAD-FF446CB9FC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748" b="23748"/>
          <a:stretch>
            <a:fillRect/>
          </a:stretch>
        </p:blipFill>
        <p:spPr>
          <a:xfrm>
            <a:off x="1551178" y="1600201"/>
            <a:ext cx="6041645" cy="4531234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5EB636-060A-9852-73AE-2F7B0F75F2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7587DD-59A8-D5D5-CEF3-1E5468018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68F135-01DB-2DF9-241B-E1114C2C1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23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246757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A27777-4374-A252-EE12-218573E497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Dimmest Beam Fit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8B69B146-A2E3-8225-8CD3-6FE1008BF2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234" b="24747"/>
          <a:stretch>
            <a:fillRect/>
          </a:stretch>
        </p:blipFill>
        <p:spPr>
          <a:xfrm>
            <a:off x="323528" y="1607245"/>
            <a:ext cx="4147699" cy="3261915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AB3DEB-C40E-DF7C-FA13-9CFCFDCD1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2E99CF-3F52-9F01-4707-EA3FA2A87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1FF0CF-3EC8-5E5C-6E40-E29108654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24</a:t>
            </a:fld>
            <a:endParaRPr lang="en-GB" alt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7C8A742-B972-8063-89FD-ECA201A58F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241" b="24984"/>
          <a:stretch>
            <a:fillRect/>
          </a:stretch>
        </p:blipFill>
        <p:spPr>
          <a:xfrm>
            <a:off x="4654351" y="1640781"/>
            <a:ext cx="4117573" cy="322837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2B70EF0-C60F-47B2-2F5D-8A6BC645B8A7}"/>
              </a:ext>
            </a:extLst>
          </p:cNvPr>
          <p:cNvSpPr txBox="1"/>
          <p:nvPr/>
        </p:nvSpPr>
        <p:spPr>
          <a:xfrm>
            <a:off x="683568" y="5445224"/>
            <a:ext cx="4378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Also background frames were subtracted</a:t>
            </a:r>
          </a:p>
        </p:txBody>
      </p:sp>
    </p:spTree>
    <p:extLst>
      <p:ext uri="{BB962C8B-B14F-4D97-AF65-F5344CB8AC3E}">
        <p14:creationId xmlns:p14="http://schemas.microsoft.com/office/powerpoint/2010/main" val="19859487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5A3E5-D5A5-1343-102B-2A6C8B0089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n-GB"/>
              <a:t>NSRL 250MeV protons </a:t>
            </a:r>
          </a:p>
        </p:txBody>
      </p:sp>
      <p:pic>
        <p:nvPicPr>
          <p:cNvPr id="8" name="Content Placeholder 7" descr="A screenshot of a computer&#10;&#10;AI-generated content may be incorrect.">
            <a:extLst>
              <a:ext uri="{FF2B5EF4-FFF2-40B4-BE49-F238E27FC236}">
                <a16:creationId xmlns:a16="http://schemas.microsoft.com/office/drawing/2014/main" id="{B3380E85-F661-6127-055E-EF8BF26F0C0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8054" y="907335"/>
            <a:ext cx="3283946" cy="274320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6F8CE6-DD8F-AD06-9BA5-FABB33B5A4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1D2824-9E3A-E832-C860-11DC99C34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755602-3CC0-1F4B-058B-0F70E7C92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25</a:t>
            </a:fld>
            <a:endParaRPr lang="en-GB" altLang="en-US"/>
          </a:p>
        </p:txBody>
      </p:sp>
      <p:pic>
        <p:nvPicPr>
          <p:cNvPr id="10" name="Picture 9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1D000097-2AA0-45DB-1DFD-5B30D0D511E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906670"/>
            <a:ext cx="3283946" cy="2743200"/>
          </a:xfrm>
          <a:prstGeom prst="rect">
            <a:avLst/>
          </a:prstGeom>
        </p:spPr>
      </p:pic>
      <p:pic>
        <p:nvPicPr>
          <p:cNvPr id="12" name="Picture 11" descr="A screenshot of a computer&#10;&#10;AI-generated content may be incorrect.">
            <a:extLst>
              <a:ext uri="{FF2B5EF4-FFF2-40B4-BE49-F238E27FC236}">
                <a16:creationId xmlns:a16="http://schemas.microsoft.com/office/drawing/2014/main" id="{C686AE66-51D9-25B9-7D43-DEDC6F77522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8054" y="3649025"/>
            <a:ext cx="3283946" cy="27432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85CF5C9-9365-1AB2-4AEB-6712686314E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648451"/>
            <a:ext cx="3283946" cy="27432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885823D-62C8-6CFE-9780-5F701A9C0ACB}"/>
              </a:ext>
            </a:extLst>
          </p:cNvPr>
          <p:cNvSpPr txBox="1"/>
          <p:nvPr/>
        </p:nvSpPr>
        <p:spPr>
          <a:xfrm>
            <a:off x="130187" y="2101531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Beam in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B28C21F-0312-DE7E-A06F-948D4686A62B}"/>
              </a:ext>
            </a:extLst>
          </p:cNvPr>
          <p:cNvSpPr txBox="1"/>
          <p:nvPr/>
        </p:nvSpPr>
        <p:spPr>
          <a:xfrm>
            <a:off x="59655" y="4841541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Beam out</a:t>
            </a:r>
          </a:p>
        </p:txBody>
      </p:sp>
    </p:spTree>
    <p:extLst>
      <p:ext uri="{BB962C8B-B14F-4D97-AF65-F5344CB8AC3E}">
        <p14:creationId xmlns:p14="http://schemas.microsoft.com/office/powerpoint/2010/main" val="1636326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39733E-666C-4A63-A2DA-2FF3BF3E1E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A7354-08C3-9CE6-99E8-AE0B896CF8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n-GB"/>
              <a:t>NSRL 200MeV protons 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28890564-B67D-E88E-0336-C2E39A1468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88054" y="907335"/>
            <a:ext cx="3283946" cy="274320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80346F-00FE-2F1A-2FF4-49A6DADA6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1C7516-4A77-5837-ABB5-98D64A159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767272-3D4D-4ABA-B09A-B58108E47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26</a:t>
            </a:fld>
            <a:endParaRPr lang="en-GB" alt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17F90B2-29B5-2435-1B1B-00099096068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72000" y="906670"/>
            <a:ext cx="3283946" cy="274319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FCB35C6-14BF-43BE-0D9A-802F86CB962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88054" y="3649025"/>
            <a:ext cx="3283946" cy="274319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23D4880-CE80-CA6F-4FE9-62130CFB07F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72000" y="3648451"/>
            <a:ext cx="3283946" cy="274319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8B07FC-F064-7387-5B6A-D0C54618D779}"/>
              </a:ext>
            </a:extLst>
          </p:cNvPr>
          <p:cNvSpPr txBox="1"/>
          <p:nvPr/>
        </p:nvSpPr>
        <p:spPr>
          <a:xfrm>
            <a:off x="130187" y="2101531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Beam in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9E3E926-7463-2F4C-0DDC-7A316A8111C1}"/>
              </a:ext>
            </a:extLst>
          </p:cNvPr>
          <p:cNvSpPr txBox="1"/>
          <p:nvPr/>
        </p:nvSpPr>
        <p:spPr>
          <a:xfrm>
            <a:off x="59655" y="4841541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Beam out</a:t>
            </a:r>
          </a:p>
        </p:txBody>
      </p:sp>
    </p:spTree>
    <p:extLst>
      <p:ext uri="{BB962C8B-B14F-4D97-AF65-F5344CB8AC3E}">
        <p14:creationId xmlns:p14="http://schemas.microsoft.com/office/powerpoint/2010/main" val="30218737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E262F1-C6CD-2A98-BCD0-B30A433758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832B6F-D448-BD86-D9E7-1FAB7CDF3D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n-GB"/>
              <a:t>NSRL 150MeV protons 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BC777E3D-3E60-524A-94B5-DB5CBB3933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88054" y="907335"/>
            <a:ext cx="3283946" cy="274320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8C4F03-7018-DA4A-E036-D3AB8904B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522606-B145-C707-1E99-5CDF409D3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3E8B3D-2412-4EDE-EE7A-B08D21628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27</a:t>
            </a:fld>
            <a:endParaRPr lang="en-GB" alt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2950567-86CF-8E6C-341D-F5094DCD6F1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72001" y="906670"/>
            <a:ext cx="3283944" cy="274319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92B4A0-6DD7-9CA2-21BB-345E3BE29EC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88055" y="3649025"/>
            <a:ext cx="3283944" cy="274319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109AE21-F5BE-E77A-EB25-8C5D0DAD160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72001" y="3648451"/>
            <a:ext cx="3283944" cy="274319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9426315-1321-48F0-39E4-72738059F1AE}"/>
              </a:ext>
            </a:extLst>
          </p:cNvPr>
          <p:cNvSpPr txBox="1"/>
          <p:nvPr/>
        </p:nvSpPr>
        <p:spPr>
          <a:xfrm>
            <a:off x="130187" y="2101531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Beam in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CE72700-7424-7510-E91C-7AD65BDA2FF0}"/>
              </a:ext>
            </a:extLst>
          </p:cNvPr>
          <p:cNvSpPr txBox="1"/>
          <p:nvPr/>
        </p:nvSpPr>
        <p:spPr>
          <a:xfrm>
            <a:off x="59655" y="4841541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Beam out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DFB7707-019F-6789-53E1-E405E55E2D7E}"/>
              </a:ext>
            </a:extLst>
          </p:cNvPr>
          <p:cNvSpPr txBox="1"/>
          <p:nvPr/>
        </p:nvSpPr>
        <p:spPr>
          <a:xfrm>
            <a:off x="2356570" y="5703359"/>
            <a:ext cx="22717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solidFill>
                  <a:schemeClr val="bg1"/>
                </a:solidFill>
              </a:rPr>
              <a:t>Obscured by stray light on screen 3</a:t>
            </a:r>
          </a:p>
        </p:txBody>
      </p:sp>
    </p:spTree>
    <p:extLst>
      <p:ext uri="{BB962C8B-B14F-4D97-AF65-F5344CB8AC3E}">
        <p14:creationId xmlns:p14="http://schemas.microsoft.com/office/powerpoint/2010/main" val="337260939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90DD1A-17AF-3A9E-1FE7-59344A114E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9A14FC-10B6-65CC-759E-83053C420B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n-GB"/>
              <a:t>NSRL 100MeV protons 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A23BC5C9-4954-1FFE-2D65-93474382B4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88054" y="907335"/>
            <a:ext cx="3283946" cy="274320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3A3A2B-FF14-EABB-F814-FF3B926AC9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07AAEC-A3BD-9051-296E-BD1F3CC0A3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77EA8A-AA6D-6875-4096-84CA2179F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28</a:t>
            </a:fld>
            <a:endParaRPr lang="en-GB" alt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FDBC7F8-FBAA-3B4A-E1D8-D92A9E4E411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72001" y="906670"/>
            <a:ext cx="3283944" cy="274319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A193682-F3D6-3372-9FDD-20F1AB598D2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88055" y="3649025"/>
            <a:ext cx="3283944" cy="274319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958FB60-5397-BE11-CC88-17DC45069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72001" y="3648451"/>
            <a:ext cx="3283944" cy="274319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64B51B0-9F2B-1671-573B-14244288D9B5}"/>
              </a:ext>
            </a:extLst>
          </p:cNvPr>
          <p:cNvSpPr txBox="1"/>
          <p:nvPr/>
        </p:nvSpPr>
        <p:spPr>
          <a:xfrm>
            <a:off x="130187" y="2101531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Beam in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66E954E-EF6D-C6FC-EC08-59481974E97D}"/>
              </a:ext>
            </a:extLst>
          </p:cNvPr>
          <p:cNvSpPr txBox="1"/>
          <p:nvPr/>
        </p:nvSpPr>
        <p:spPr>
          <a:xfrm>
            <a:off x="59655" y="4841541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Beam out</a:t>
            </a:r>
          </a:p>
        </p:txBody>
      </p:sp>
    </p:spTree>
    <p:extLst>
      <p:ext uri="{BB962C8B-B14F-4D97-AF65-F5344CB8AC3E}">
        <p14:creationId xmlns:p14="http://schemas.microsoft.com/office/powerpoint/2010/main" val="48786005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3EB9BF-494D-B6F6-FEE6-CDBE11EDBF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B1B9CE-E128-DACF-4928-9F2E9ADC5A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n-GB"/>
              <a:t>NSRL 70MeV protons 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4EC32E29-7C01-C2E2-BE87-8E5E316CCB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88054" y="907335"/>
            <a:ext cx="3283946" cy="274320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0EBF84-A438-43D7-09B0-70E2ACACC6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581F4D-EAA2-376E-DE79-206898EC2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EE6E05-56DE-7D28-AF07-D50BB51E7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29</a:t>
            </a:fld>
            <a:endParaRPr lang="en-GB" alt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D254C3C-C630-0528-B3EC-992362EC009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72001" y="906670"/>
            <a:ext cx="3283944" cy="274319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19184E0-851C-87BB-02C3-37465354C60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88055" y="3649025"/>
            <a:ext cx="3283944" cy="274319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7F780FB-AD41-714E-F8E9-57875EAB30B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72001" y="3648451"/>
            <a:ext cx="3283944" cy="274319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9B280FE-BA49-50AB-4F1E-984F0E623E9D}"/>
              </a:ext>
            </a:extLst>
          </p:cNvPr>
          <p:cNvSpPr txBox="1"/>
          <p:nvPr/>
        </p:nvSpPr>
        <p:spPr>
          <a:xfrm>
            <a:off x="130187" y="2101531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Beam in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4E0F8B2-91F0-EC10-C170-30B40D5DB73F}"/>
              </a:ext>
            </a:extLst>
          </p:cNvPr>
          <p:cNvSpPr txBox="1"/>
          <p:nvPr/>
        </p:nvSpPr>
        <p:spPr>
          <a:xfrm>
            <a:off x="59655" y="4841541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Beam out</a:t>
            </a:r>
          </a:p>
        </p:txBody>
      </p:sp>
    </p:spTree>
    <p:extLst>
      <p:ext uri="{BB962C8B-B14F-4D97-AF65-F5344CB8AC3E}">
        <p14:creationId xmlns:p14="http://schemas.microsoft.com/office/powerpoint/2010/main" val="788840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87E686-79C1-4492-AB55-1AB410792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Nonlinear Non-Scaling FFAs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C5974F-D467-4FC9-A81A-2B9973D59D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Linear field non-scaling FFAs have cell tunes that vary with momentum</a:t>
            </a:r>
          </a:p>
          <a:p>
            <a:r>
              <a:rPr lang="en-US"/>
              <a:t>This tune dependence can be flattened by adding non-linear components to the magnet fields (although not necessarily for an unlimited momentum range)</a:t>
            </a:r>
          </a:p>
          <a:p>
            <a:r>
              <a:rPr lang="en-US"/>
              <a:t>Quadrupole affects tune level, sextupole affects dQ/dp, octupole affects d</a:t>
            </a:r>
            <a:r>
              <a:rPr lang="en-US" baseline="30000"/>
              <a:t>2</a:t>
            </a:r>
            <a:r>
              <a:rPr lang="en-US"/>
              <a:t>Q/dp</a:t>
            </a:r>
            <a:r>
              <a:rPr lang="en-US" baseline="30000"/>
              <a:t>2</a:t>
            </a:r>
            <a:r>
              <a:rPr lang="en-US"/>
              <a:t>, etc.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D81A3F-FA53-448F-BA62-4EEEA48F5F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B78F4F-B0A5-4009-9623-BEE4AB006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02F47B-C83E-4A31-9D33-6A5995772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5019792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4FC731-CAD6-7B0F-6B28-55E9ED80AB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5B10DD-58A8-4C9E-1974-BC20A9F748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n-GB"/>
              <a:t>NSRL 50MeV protons 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744C459-5739-516A-A4C6-D928457C7C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88054" y="907335"/>
            <a:ext cx="3283946" cy="274320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CE571D-F5C8-E05E-4408-856B7A094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7BE179-3F1D-1372-1312-41A5FE258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15A8D8-0E4C-6580-7E10-90D6D4549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30</a:t>
            </a:fld>
            <a:endParaRPr lang="en-GB" alt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91D6D07-87D2-26ED-E895-DBF225A7201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72001" y="906670"/>
            <a:ext cx="3283943" cy="274319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E84E641-C789-902D-AA0C-5DADB7B61DA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88055" y="3649025"/>
            <a:ext cx="3283943" cy="274319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39447D5-7E80-2EA4-3134-3372163C5EA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72001" y="3648451"/>
            <a:ext cx="3283943" cy="274319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A1479DB-6428-FC55-83AD-4007B10A12FE}"/>
              </a:ext>
            </a:extLst>
          </p:cNvPr>
          <p:cNvSpPr txBox="1"/>
          <p:nvPr/>
        </p:nvSpPr>
        <p:spPr>
          <a:xfrm>
            <a:off x="130187" y="2101531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Beam in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5A94360-4EA3-4146-6CCB-4B8F42CC1D13}"/>
              </a:ext>
            </a:extLst>
          </p:cNvPr>
          <p:cNvSpPr txBox="1"/>
          <p:nvPr/>
        </p:nvSpPr>
        <p:spPr>
          <a:xfrm>
            <a:off x="59655" y="4841541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Beam out</a:t>
            </a:r>
          </a:p>
        </p:txBody>
      </p:sp>
    </p:spTree>
    <p:extLst>
      <p:ext uri="{BB962C8B-B14F-4D97-AF65-F5344CB8AC3E}">
        <p14:creationId xmlns:p14="http://schemas.microsoft.com/office/powerpoint/2010/main" val="411643626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897132-2A4F-D5F6-48CF-362D0FB10C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n-GB"/>
              <a:t>NSRL All Energies</a:t>
            </a:r>
          </a:p>
        </p:txBody>
      </p:sp>
      <p:pic>
        <p:nvPicPr>
          <p:cNvPr id="8" name="Content Placeholder 7" descr="A picture containing text, electronics&#10;&#10;AI-generated content may be incorrect.">
            <a:extLst>
              <a:ext uri="{FF2B5EF4-FFF2-40B4-BE49-F238E27FC236}">
                <a16:creationId xmlns:a16="http://schemas.microsoft.com/office/drawing/2014/main" id="{13FA5B15-C7EE-7EE6-3C6D-FFE44D5324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3689" y="3640046"/>
            <a:ext cx="3614057" cy="274320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F0569D-6B4A-67C1-A1B2-E329AF9142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D17B68-1CE1-999B-D577-EA36582F18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A05E36-11A0-A9BF-848D-F0C63C20C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31</a:t>
            </a:fld>
            <a:endParaRPr lang="en-GB" alt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54D1F76-8F9C-029E-8010-304860F838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1575" y="896846"/>
            <a:ext cx="3541531" cy="2743200"/>
          </a:xfrm>
          <a:prstGeom prst="rect">
            <a:avLst/>
          </a:prstGeom>
        </p:spPr>
      </p:pic>
      <p:pic>
        <p:nvPicPr>
          <p:cNvPr id="12" name="Picture 11" descr="A picture containing text, light, dark&#10;&#10;AI-generated content may be incorrect.">
            <a:extLst>
              <a:ext uri="{FF2B5EF4-FFF2-40B4-BE49-F238E27FC236}">
                <a16:creationId xmlns:a16="http://schemas.microsoft.com/office/drawing/2014/main" id="{3D05282A-FAC2-4AAE-CD6F-BDBD425AF2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3688" y="900286"/>
            <a:ext cx="3614057" cy="27432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69C8D20-D4D4-9C35-D10C-EC9A1272208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3638128"/>
            <a:ext cx="3614057" cy="27432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8E2B12C-5A2E-B22E-9B38-E0B88BCA581C}"/>
              </a:ext>
            </a:extLst>
          </p:cNvPr>
          <p:cNvSpPr txBox="1"/>
          <p:nvPr/>
        </p:nvSpPr>
        <p:spPr>
          <a:xfrm>
            <a:off x="130187" y="2101531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Beam in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C144521-B84D-6253-901D-B80AA6EF76D0}"/>
              </a:ext>
            </a:extLst>
          </p:cNvPr>
          <p:cNvSpPr txBox="1"/>
          <p:nvPr/>
        </p:nvSpPr>
        <p:spPr>
          <a:xfrm>
            <a:off x="59655" y="4841541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Beam out</a:t>
            </a:r>
          </a:p>
        </p:txBody>
      </p:sp>
    </p:spTree>
    <p:extLst>
      <p:ext uri="{BB962C8B-B14F-4D97-AF65-F5344CB8AC3E}">
        <p14:creationId xmlns:p14="http://schemas.microsoft.com/office/powerpoint/2010/main" val="63449949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3F103D-900E-05B7-F416-9EBF505A34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230A16-5959-2C17-C7EB-326D61AD8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n-GB"/>
              <a:t>Tandem 28MeV d ~ 50MeV p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2902B4F4-48E8-EE7D-9B5B-1DE93D9EFA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88054" y="907335"/>
            <a:ext cx="3283946" cy="274320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DF10FF-8114-79A6-9C25-10E4B8320C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E43759-1196-3F5C-E1EF-EDAF4A70D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90903E-9619-847B-F8E1-245ECC9D9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32</a:t>
            </a:fld>
            <a:endParaRPr lang="en-GB" alt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20544D9-8214-4E92-9913-7350C56622A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72001" y="906670"/>
            <a:ext cx="3283943" cy="274319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9E3B476-BC7C-3151-1785-5CC79B09D4A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88055" y="3649025"/>
            <a:ext cx="3283943" cy="274319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45213F3-FE1E-5BEB-362D-317DA898B47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72001" y="3648451"/>
            <a:ext cx="3283943" cy="274319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4563A0E-A9F7-0221-5312-6D1009EE3975}"/>
              </a:ext>
            </a:extLst>
          </p:cNvPr>
          <p:cNvSpPr txBox="1"/>
          <p:nvPr/>
        </p:nvSpPr>
        <p:spPr>
          <a:xfrm>
            <a:off x="130187" y="2101531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Beam in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ECC5A3D-86B9-32DD-6BF8-3C9F9882CF45}"/>
              </a:ext>
            </a:extLst>
          </p:cNvPr>
          <p:cNvSpPr txBox="1"/>
          <p:nvPr/>
        </p:nvSpPr>
        <p:spPr>
          <a:xfrm>
            <a:off x="59655" y="4841541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Beam out</a:t>
            </a:r>
          </a:p>
        </p:txBody>
      </p:sp>
    </p:spTree>
    <p:extLst>
      <p:ext uri="{BB962C8B-B14F-4D97-AF65-F5344CB8AC3E}">
        <p14:creationId xmlns:p14="http://schemas.microsoft.com/office/powerpoint/2010/main" val="206134215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264CF9-C9E3-BFC9-B7DF-61969E82AE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35C9B2-826C-8030-BF8C-F3AF19F43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n-GB"/>
              <a:t>Tandem 24.2MeV d ~ 40MeV p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F03FE3FD-4C5F-0E39-BB46-73ACBE0F88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88054" y="907335"/>
            <a:ext cx="3283946" cy="274320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C68947-3F42-FBC7-71BB-125E76A111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079F90-4C88-413D-6BCF-D4DB56AFA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8DCDE3-8029-5099-BC5F-0A699F28E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33</a:t>
            </a:fld>
            <a:endParaRPr lang="en-GB" alt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2C30A8F-E81A-4ABD-1C5D-7AE25227B8F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72001" y="906670"/>
            <a:ext cx="3283942" cy="274319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143F453-14A6-5670-3A73-4BBE8555AB5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88055" y="3649025"/>
            <a:ext cx="3283942" cy="274319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8B00391-9A14-DD79-A939-668E9E54FE3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72001" y="3648451"/>
            <a:ext cx="3283942" cy="274319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B17F89B-662D-04B5-41F3-C7AE7EA6BB4C}"/>
              </a:ext>
            </a:extLst>
          </p:cNvPr>
          <p:cNvSpPr txBox="1"/>
          <p:nvPr/>
        </p:nvSpPr>
        <p:spPr>
          <a:xfrm>
            <a:off x="130187" y="2101531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Beam in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8685972-C47A-D317-BA53-EB43C7C4CFFE}"/>
              </a:ext>
            </a:extLst>
          </p:cNvPr>
          <p:cNvSpPr txBox="1"/>
          <p:nvPr/>
        </p:nvSpPr>
        <p:spPr>
          <a:xfrm>
            <a:off x="59655" y="4841541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Beam out</a:t>
            </a:r>
          </a:p>
        </p:txBody>
      </p:sp>
    </p:spTree>
    <p:extLst>
      <p:ext uri="{BB962C8B-B14F-4D97-AF65-F5344CB8AC3E}">
        <p14:creationId xmlns:p14="http://schemas.microsoft.com/office/powerpoint/2010/main" val="7716466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F8B918-8A97-AF39-6EBB-B3438190F7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FFAC6F-C50F-DAA6-E595-E35B699560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n-GB"/>
              <a:t>Tandem 20MeV d ~ 30MeV p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4BF9FC49-6B19-2C82-BE53-4922D4661B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88054" y="907335"/>
            <a:ext cx="3283946" cy="274320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0C1AF4-560A-DBC0-6511-2AB0BC862C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DC3CED-0735-AB67-97AC-409546286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AC7786-F64D-A4D4-93C6-5E69D1504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34</a:t>
            </a:fld>
            <a:endParaRPr lang="en-GB" alt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9F3E14B-3EAC-FEC5-CDC1-2D680BFFD49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72001" y="906670"/>
            <a:ext cx="3283942" cy="274319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AF59A0B-B61C-B00D-0E4E-66CE4D1E8D6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88055" y="3649025"/>
            <a:ext cx="3283942" cy="274319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60354E7-E990-97BD-F484-49DF01A0125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72001" y="3648451"/>
            <a:ext cx="3283942" cy="274319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B08B7AC-C810-BE22-C169-C27AEE4027D3}"/>
              </a:ext>
            </a:extLst>
          </p:cNvPr>
          <p:cNvSpPr txBox="1"/>
          <p:nvPr/>
        </p:nvSpPr>
        <p:spPr>
          <a:xfrm>
            <a:off x="130187" y="2101531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Beam in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F69FCCB-6FEE-0231-6034-A200867F0685}"/>
              </a:ext>
            </a:extLst>
          </p:cNvPr>
          <p:cNvSpPr txBox="1"/>
          <p:nvPr/>
        </p:nvSpPr>
        <p:spPr>
          <a:xfrm>
            <a:off x="59655" y="4841541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Beam out</a:t>
            </a:r>
          </a:p>
        </p:txBody>
      </p:sp>
    </p:spTree>
    <p:extLst>
      <p:ext uri="{BB962C8B-B14F-4D97-AF65-F5344CB8AC3E}">
        <p14:creationId xmlns:p14="http://schemas.microsoft.com/office/powerpoint/2010/main" val="373133366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04B94E-9A0D-AA80-C27A-6BC91A40A0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514DAB-980E-909D-4FE7-7AC7B7C507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n-GB"/>
              <a:t>Tandem 16MeV d ~ 20MeV p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5F54554B-E86A-F4B6-7B8B-87E4B22F97A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88054" y="907335"/>
            <a:ext cx="3283946" cy="274320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DEB446-E4F3-162B-F306-A50C25394B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0314B9-FDE1-0303-0E79-9603FE905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554B37-F5FC-F1E8-0741-C843BE7FF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35</a:t>
            </a:fld>
            <a:endParaRPr lang="en-GB" alt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DB83608-0ADC-02C5-AE4F-357E1B8DA2F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72001" y="906670"/>
            <a:ext cx="3283941" cy="274319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F3AA217-C2B3-7349-DAB7-ECECF755855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88055" y="3649025"/>
            <a:ext cx="3283941" cy="274319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97FA9C9-26CA-A878-3F82-8E9FC6E0F2F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72001" y="3648451"/>
            <a:ext cx="3283941" cy="274319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EA3906D-180F-EA6E-63FE-EEA2F33F807C}"/>
              </a:ext>
            </a:extLst>
          </p:cNvPr>
          <p:cNvSpPr txBox="1"/>
          <p:nvPr/>
        </p:nvSpPr>
        <p:spPr>
          <a:xfrm>
            <a:off x="130187" y="2101531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Beam in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EFBB2E-7437-142A-ECDE-D167FEB5545C}"/>
              </a:ext>
            </a:extLst>
          </p:cNvPr>
          <p:cNvSpPr txBox="1"/>
          <p:nvPr/>
        </p:nvSpPr>
        <p:spPr>
          <a:xfrm>
            <a:off x="59655" y="4841541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Beam out</a:t>
            </a:r>
          </a:p>
        </p:txBody>
      </p:sp>
    </p:spTree>
    <p:extLst>
      <p:ext uri="{BB962C8B-B14F-4D97-AF65-F5344CB8AC3E}">
        <p14:creationId xmlns:p14="http://schemas.microsoft.com/office/powerpoint/2010/main" val="38166892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5078D9-5B49-A3C5-E12B-6E8180686D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2AA36F-34A9-8232-B9FC-0A2637F2F3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n-GB"/>
              <a:t>Tandem 14.3MeV d ~ 15MeV p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EB890DFF-E428-DFFF-00AF-DBE3084E2B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88054" y="907335"/>
            <a:ext cx="3283946" cy="274320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8C7EB7-2935-A467-7559-B536D33A67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B26690-F79E-2C95-F60F-E3B71F96BF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CEEC6A-B1DC-40C3-55A8-1E6A415E0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36</a:t>
            </a:fld>
            <a:endParaRPr lang="en-GB" alt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5986180-C378-8EB8-87AB-AC065B3E7CD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72001" y="906670"/>
            <a:ext cx="3283941" cy="274319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EB22214-3182-A921-FBCB-390B5749CBD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88055" y="3649025"/>
            <a:ext cx="3283941" cy="274319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20C3EFF-F778-13F8-33D7-84E98449FF8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72001" y="3648451"/>
            <a:ext cx="3283941" cy="274319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BC4EC6E-91A7-0D2D-51A9-2E85E264A4D0}"/>
              </a:ext>
            </a:extLst>
          </p:cNvPr>
          <p:cNvSpPr txBox="1"/>
          <p:nvPr/>
        </p:nvSpPr>
        <p:spPr>
          <a:xfrm>
            <a:off x="130187" y="2101531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Beam in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8D06035-7127-DA91-75CE-E2B5CE7F994B}"/>
              </a:ext>
            </a:extLst>
          </p:cNvPr>
          <p:cNvSpPr txBox="1"/>
          <p:nvPr/>
        </p:nvSpPr>
        <p:spPr>
          <a:xfrm>
            <a:off x="59655" y="4841541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Beam out</a:t>
            </a:r>
          </a:p>
        </p:txBody>
      </p:sp>
    </p:spTree>
    <p:extLst>
      <p:ext uri="{BB962C8B-B14F-4D97-AF65-F5344CB8AC3E}">
        <p14:creationId xmlns:p14="http://schemas.microsoft.com/office/powerpoint/2010/main" val="302863547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213E6C-EAFD-4F50-F971-CE371A87C6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32522-9D55-CDC5-C93B-96A295984D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n-GB"/>
              <a:t>Tandem 12.9MeV d ~ 10MeV p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966D196A-6632-E252-8242-A5094C972C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88054" y="907335"/>
            <a:ext cx="3283946" cy="274320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1243C8-CE50-777C-16D6-DCDFD80A3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70063A-8807-1763-FE1C-0F02B617D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73BEFB-9798-BA81-959C-E1BD382A8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37</a:t>
            </a:fld>
            <a:endParaRPr lang="en-GB" alt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7388714-DBE0-A2EB-5CF3-0158860C84D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72001" y="906670"/>
            <a:ext cx="3283940" cy="274319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6DCF020-99DB-FCDD-74EC-275B96FAD47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88055" y="3649025"/>
            <a:ext cx="3283940" cy="274319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133F175-D065-129E-FDD2-915BC676EAD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72001" y="3648451"/>
            <a:ext cx="3283940" cy="274319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DD8364D-E6CB-80F1-874E-805390A7A7FB}"/>
              </a:ext>
            </a:extLst>
          </p:cNvPr>
          <p:cNvSpPr txBox="1"/>
          <p:nvPr/>
        </p:nvSpPr>
        <p:spPr>
          <a:xfrm>
            <a:off x="130187" y="2101531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Beam in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9DE363B-C2EA-EAA1-57FE-C268892D4B8B}"/>
              </a:ext>
            </a:extLst>
          </p:cNvPr>
          <p:cNvSpPr txBox="1"/>
          <p:nvPr/>
        </p:nvSpPr>
        <p:spPr>
          <a:xfrm>
            <a:off x="59655" y="4841541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Beam out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9BC9474-A78F-2672-0918-664E6A860D99}"/>
              </a:ext>
            </a:extLst>
          </p:cNvPr>
          <p:cNvSpPr txBox="1"/>
          <p:nvPr/>
        </p:nvSpPr>
        <p:spPr>
          <a:xfrm>
            <a:off x="5999658" y="5432350"/>
            <a:ext cx="18562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solidFill>
                  <a:schemeClr val="bg1"/>
                </a:solidFill>
              </a:rPr>
              <a:t>Beam may have stopped in air before screen 4</a:t>
            </a:r>
          </a:p>
        </p:txBody>
      </p:sp>
    </p:spTree>
    <p:extLst>
      <p:ext uri="{BB962C8B-B14F-4D97-AF65-F5344CB8AC3E}">
        <p14:creationId xmlns:p14="http://schemas.microsoft.com/office/powerpoint/2010/main" val="361844534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2AEFAD-60F6-F26C-51CC-A8323DED1B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n-GB"/>
              <a:t>Tandem All Energies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4ACC621C-1A79-3208-8975-07C205E3CC6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901634"/>
            <a:ext cx="3657600" cy="274320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A3DDA8-2B9A-EDC1-7309-AA0295EFFB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22D9B3-251F-B411-41A8-D5E0EADED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60176A-FDFA-9DD2-3FDD-2BC2CEF3F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38</a:t>
            </a:fld>
            <a:endParaRPr lang="en-GB" altLang="en-US"/>
          </a:p>
        </p:txBody>
      </p:sp>
      <p:pic>
        <p:nvPicPr>
          <p:cNvPr id="10" name="Picture 9" descr="A screenshot of a computer&#10;&#10;AI-generated content may be incorrect.">
            <a:extLst>
              <a:ext uri="{FF2B5EF4-FFF2-40B4-BE49-F238E27FC236}">
                <a16:creationId xmlns:a16="http://schemas.microsoft.com/office/drawing/2014/main" id="{8D25B8CC-BEF1-567C-B628-5AE12AC74F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7232" y="900130"/>
            <a:ext cx="3657600" cy="2743200"/>
          </a:xfrm>
          <a:prstGeom prst="rect">
            <a:avLst/>
          </a:prstGeom>
        </p:spPr>
      </p:pic>
      <p:pic>
        <p:nvPicPr>
          <p:cNvPr id="12" name="Picture 11" descr="A screenshot of a computer&#10;&#10;AI-generated content may be incorrect.">
            <a:extLst>
              <a:ext uri="{FF2B5EF4-FFF2-40B4-BE49-F238E27FC236}">
                <a16:creationId xmlns:a16="http://schemas.microsoft.com/office/drawing/2014/main" id="{057EEB11-5F1C-75AF-CB5F-D3502EB3AC3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3643330"/>
            <a:ext cx="3657600" cy="2743200"/>
          </a:xfrm>
          <a:prstGeom prst="rect">
            <a:avLst/>
          </a:prstGeom>
        </p:spPr>
      </p:pic>
      <p:pic>
        <p:nvPicPr>
          <p:cNvPr id="14" name="Picture 13" descr="A picture containing text, light, dark&#10;&#10;AI-generated content may be incorrect.">
            <a:extLst>
              <a:ext uri="{FF2B5EF4-FFF2-40B4-BE49-F238E27FC236}">
                <a16:creationId xmlns:a16="http://schemas.microsoft.com/office/drawing/2014/main" id="{42D64B18-AC51-2FF6-66A7-9880F7E2BDF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7232" y="3643330"/>
            <a:ext cx="3657600" cy="27432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B247C45-DC78-C4F6-2D52-EF1B4853AFE5}"/>
              </a:ext>
            </a:extLst>
          </p:cNvPr>
          <p:cNvSpPr txBox="1"/>
          <p:nvPr/>
        </p:nvSpPr>
        <p:spPr>
          <a:xfrm>
            <a:off x="130187" y="2101531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Beam in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1E6E714-691B-DB12-A287-A65394EF74C8}"/>
              </a:ext>
            </a:extLst>
          </p:cNvPr>
          <p:cNvSpPr txBox="1"/>
          <p:nvPr/>
        </p:nvSpPr>
        <p:spPr>
          <a:xfrm>
            <a:off x="59655" y="4841541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Beam out</a:t>
            </a:r>
          </a:p>
        </p:txBody>
      </p:sp>
    </p:spTree>
    <p:extLst>
      <p:ext uri="{BB962C8B-B14F-4D97-AF65-F5344CB8AC3E}">
        <p14:creationId xmlns:p14="http://schemas.microsoft.com/office/powerpoint/2010/main" val="121040608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32E8BC-021D-D482-7FB7-0B2B06A085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n-GB"/>
              <a:t>All 12 Ellipses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D0AA42A7-7251-ECF9-C162-85BDC4102C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373" b="23373"/>
          <a:stretch>
            <a:fillRect/>
          </a:stretch>
        </p:blipFill>
        <p:spPr>
          <a:xfrm>
            <a:off x="1259632" y="894928"/>
            <a:ext cx="3657600" cy="274320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1EFCD7-540D-7A1C-21E7-E491F17123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1A4191-10A3-4569-679C-AEDAE3AA4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4E6EF5-A60B-940F-9A02-500694C41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39</a:t>
            </a:fld>
            <a:endParaRPr lang="en-GB" alt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F7D34D7-708D-33D4-4134-4FC906CC59C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7232" y="894928"/>
            <a:ext cx="3657600" cy="2743200"/>
          </a:xfrm>
          <a:prstGeom prst="rect">
            <a:avLst/>
          </a:prstGeom>
        </p:spPr>
      </p:pic>
      <p:pic>
        <p:nvPicPr>
          <p:cNvPr id="12" name="Picture 11" descr="A picture containing text, indoor&#10;&#10;AI-generated content may be incorrect.">
            <a:extLst>
              <a:ext uri="{FF2B5EF4-FFF2-40B4-BE49-F238E27FC236}">
                <a16:creationId xmlns:a16="http://schemas.microsoft.com/office/drawing/2014/main" id="{257EAF20-73C1-45C1-E804-A6D439CE8C8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3638128"/>
            <a:ext cx="3657600" cy="27432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677B5BE-1474-A272-B174-4279651EA37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815" b="22815"/>
          <a:stretch>
            <a:fillRect/>
          </a:stretch>
        </p:blipFill>
        <p:spPr>
          <a:xfrm>
            <a:off x="4917232" y="3638128"/>
            <a:ext cx="3657600" cy="27432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D96CB4E-FCC3-1E94-3A71-A8340B67FEB4}"/>
              </a:ext>
            </a:extLst>
          </p:cNvPr>
          <p:cNvSpPr txBox="1"/>
          <p:nvPr/>
        </p:nvSpPr>
        <p:spPr>
          <a:xfrm>
            <a:off x="130187" y="2101531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Beam in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0C9048C-E24A-BD92-F0E8-8960DAD3F39E}"/>
              </a:ext>
            </a:extLst>
          </p:cNvPr>
          <p:cNvSpPr txBox="1"/>
          <p:nvPr/>
        </p:nvSpPr>
        <p:spPr>
          <a:xfrm>
            <a:off x="59655" y="4841541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Beam out</a:t>
            </a:r>
          </a:p>
        </p:txBody>
      </p:sp>
    </p:spTree>
    <p:extLst>
      <p:ext uri="{BB962C8B-B14F-4D97-AF65-F5344CB8AC3E}">
        <p14:creationId xmlns:p14="http://schemas.microsoft.com/office/powerpoint/2010/main" val="12349215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7BD402-DB45-4C8B-38E0-FF009A76F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260648"/>
            <a:ext cx="9142733" cy="770572"/>
          </a:xfrm>
        </p:spPr>
        <p:txBody>
          <a:bodyPr>
            <a:noAutofit/>
          </a:bodyPr>
          <a:lstStyle/>
          <a:p>
            <a:r>
              <a:rPr lang="en-US" sz="3200" i="1" dirty="0">
                <a:solidFill>
                  <a:srgbClr val="002060"/>
                </a:solidFill>
                <a:latin typeface="Optima" panose="02000503060000020004" pitchFamily="2" charset="0"/>
              </a:rPr>
              <a:t>‘FLASH’ Proton Therapy facility: </a:t>
            </a:r>
            <a:br>
              <a:rPr lang="en-US" sz="3200" i="1" dirty="0">
                <a:solidFill>
                  <a:srgbClr val="002060"/>
                </a:solidFill>
                <a:latin typeface="Optima" panose="02000503060000020004" pitchFamily="2" charset="0"/>
              </a:rPr>
            </a:br>
            <a:r>
              <a:rPr lang="en-US" sz="2700" dirty="0"/>
              <a:t>Stony Brook University Hospital – Radiation Oncology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15A687-DD16-6880-EBD8-C7CFDE480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S. Brooks, G. Mahler, D. Trbojevic, IPAC’26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47DEBE-431C-A8BB-9373-949582CFE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97603-2A10-E648-8DE4-4D75A1570B14}" type="slidenum">
              <a:rPr lang="en-US" smtClean="0"/>
              <a:t>4</a:t>
            </a:fld>
            <a:endParaRPr lang="en-US" dirty="0"/>
          </a:p>
        </p:txBody>
      </p:sp>
      <p:pic>
        <p:nvPicPr>
          <p:cNvPr id="6" name="Picture 5" descr="Diagram, schematic&#10;&#10;Description automatically generated">
            <a:extLst>
              <a:ext uri="{FF2B5EF4-FFF2-40B4-BE49-F238E27FC236}">
                <a16:creationId xmlns:a16="http://schemas.microsoft.com/office/drawing/2014/main" id="{9EB23816-D20A-B7E6-7693-4E048DB99E7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5536" y="1196752"/>
            <a:ext cx="7772400" cy="500157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95AEAAC-150D-D792-E03B-43F55B428473}"/>
              </a:ext>
            </a:extLst>
          </p:cNvPr>
          <p:cNvSpPr txBox="1"/>
          <p:nvPr/>
        </p:nvSpPr>
        <p:spPr>
          <a:xfrm>
            <a:off x="5796136" y="1400314"/>
            <a:ext cx="3096344" cy="2031325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1400" dirty="0">
                <a:solidFill>
                  <a:srgbClr val="002060"/>
                </a:solidFill>
                <a:latin typeface="Optima" panose="02000503060000020004" pitchFamily="2" charset="0"/>
              </a:rPr>
              <a:t>6.    D. Trbojevic, Title: “Non-scaling fixed field alternating gradient permanent magnet cancer therapy accelerator”, </a:t>
            </a:r>
            <a:r>
              <a:rPr lang="en-US" sz="1400" b="1" dirty="0">
                <a:solidFill>
                  <a:srgbClr val="002060"/>
                </a:solidFill>
                <a:latin typeface="Optima" panose="02000503060000020004" pitchFamily="2" charset="0"/>
              </a:rPr>
              <a:t>patent number: US 9661737 B2</a:t>
            </a:r>
            <a:r>
              <a:rPr lang="en-US" sz="1400" dirty="0">
                <a:solidFill>
                  <a:srgbClr val="002060"/>
                </a:solidFill>
                <a:latin typeface="Optima" panose="02000503060000020004" pitchFamily="2" charset="0"/>
              </a:rPr>
              <a:t>, Date of the patent: May 23, 2017 (belongs to the DOE). </a:t>
            </a:r>
            <a:r>
              <a:rPr lang="en-US" sz="1400" dirty="0">
                <a:latin typeface="Optima" panose="02000503060000020004" pitchFamily="2" charset="0"/>
                <a:hlinkClick r:id="rId3"/>
              </a:rPr>
              <a:t>https://patentimages.storage.googleapis.com/42/5e/92/f7da1cf617d6e3/US9661737.pdf</a:t>
            </a:r>
            <a:endParaRPr lang="en-US" sz="1400" dirty="0">
              <a:latin typeface="Optima" panose="02000503060000020004" pitchFamily="2" charset="0"/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7A38FA2-435B-8B9F-0CC2-849259383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2056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D961BA-3EA7-196B-AB9C-726512A8B9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Screen Alignment Errors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D59D8D-9B97-8BD8-B1C4-BD0DA1F11A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This affected the Tandem run, so the screens were resurveyed and the offsets subtracted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52A64D-3FC6-FA34-903E-81923D38CA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2349F7-363B-FB99-3C6E-BBBA6BFDE3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10E743-988C-78E9-EAEB-11CFC2F37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40</a:t>
            </a:fld>
            <a:endParaRPr lang="en-GB" altLang="en-US"/>
          </a:p>
        </p:txBody>
      </p:sp>
      <p:pic>
        <p:nvPicPr>
          <p:cNvPr id="8" name="Picture 7" descr="A picture containing text, indoor&#10;&#10;AI-generated content may be incorrect.">
            <a:extLst>
              <a:ext uri="{FF2B5EF4-FFF2-40B4-BE49-F238E27FC236}">
                <a16:creationId xmlns:a16="http://schemas.microsoft.com/office/drawing/2014/main" id="{94919F7B-4075-C83C-D1E6-3077309918C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03" b="14876"/>
          <a:stretch>
            <a:fillRect/>
          </a:stretch>
        </p:blipFill>
        <p:spPr>
          <a:xfrm>
            <a:off x="591821" y="2657582"/>
            <a:ext cx="3484132" cy="369876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6BCBAB0-CD52-76FB-FCC4-2CD429F681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583"/>
          <a:stretch>
            <a:fillRect/>
          </a:stretch>
        </p:blipFill>
        <p:spPr>
          <a:xfrm>
            <a:off x="4283968" y="2651554"/>
            <a:ext cx="4320480" cy="371082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031049F-6CD1-7BB0-1DD6-6E832F3D6744}"/>
              </a:ext>
            </a:extLst>
          </p:cNvPr>
          <p:cNvSpPr txBox="1"/>
          <p:nvPr/>
        </p:nvSpPr>
        <p:spPr>
          <a:xfrm>
            <a:off x="2967957" y="574296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chemeClr val="bg1"/>
                </a:solidFill>
              </a:rPr>
              <a:t>Screen 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04121E1-C998-4CC7-AF82-D432EE99C1D6}"/>
              </a:ext>
            </a:extLst>
          </p:cNvPr>
          <p:cNvSpPr txBox="1"/>
          <p:nvPr/>
        </p:nvSpPr>
        <p:spPr>
          <a:xfrm>
            <a:off x="2967957" y="451414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chemeClr val="bg1"/>
                </a:solidFill>
              </a:rPr>
              <a:t>Screen 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7A64D84-6B3D-13A4-ACA1-7AAC101F28F1}"/>
              </a:ext>
            </a:extLst>
          </p:cNvPr>
          <p:cNvSpPr txBox="1"/>
          <p:nvPr/>
        </p:nvSpPr>
        <p:spPr>
          <a:xfrm>
            <a:off x="4274553" y="3883399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chemeClr val="bg1"/>
                </a:solidFill>
              </a:rPr>
              <a:t>Screen 3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3CCEF0C-7E22-7763-E726-553328A6DBFA}"/>
              </a:ext>
            </a:extLst>
          </p:cNvPr>
          <p:cNvSpPr txBox="1"/>
          <p:nvPr/>
        </p:nvSpPr>
        <p:spPr>
          <a:xfrm>
            <a:off x="4278319" y="546134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chemeClr val="bg1"/>
                </a:solidFill>
              </a:rPr>
              <a:t>Screen 4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84D0FBF-82F9-A4EA-331A-059F47FB37BA}"/>
              </a:ext>
            </a:extLst>
          </p:cNvPr>
          <p:cNvCxnSpPr>
            <a:stCxn id="11" idx="0"/>
            <a:endCxn id="12" idx="2"/>
          </p:cNvCxnSpPr>
          <p:nvPr/>
        </p:nvCxnSpPr>
        <p:spPr>
          <a:xfrm flipV="1">
            <a:off x="3521955" y="4883473"/>
            <a:ext cx="0" cy="859493"/>
          </a:xfrm>
          <a:prstGeom prst="straightConnector1">
            <a:avLst/>
          </a:prstGeom>
          <a:ln w="28575">
            <a:solidFill>
              <a:schemeClr val="bg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9015F3C-6F77-41E1-DAEC-DAE34CAD6A26}"/>
              </a:ext>
            </a:extLst>
          </p:cNvPr>
          <p:cNvCxnSpPr>
            <a:cxnSpLocks/>
            <a:stCxn id="13" idx="2"/>
            <a:endCxn id="14" idx="0"/>
          </p:cNvCxnSpPr>
          <p:nvPr/>
        </p:nvCxnSpPr>
        <p:spPr>
          <a:xfrm>
            <a:off x="4828551" y="4252731"/>
            <a:ext cx="3766" cy="1208610"/>
          </a:xfrm>
          <a:prstGeom prst="straightConnector1">
            <a:avLst/>
          </a:prstGeom>
          <a:ln w="28575">
            <a:solidFill>
              <a:schemeClr val="bg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38879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044A5E-905E-3BDE-F396-4D0D84EBE5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Corrected Centroid X Positions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2E57C133-CCAB-B2E6-FA28-9E321CB7698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619908"/>
            <a:ext cx="9144000" cy="3334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5486CB-0DA9-61E3-1E75-3DFA15E189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5CFDB9-C29F-9A06-002C-69A71274F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3440E5-FE43-7C72-3031-1D0A806BC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41</a:t>
            </a:fld>
            <a:endParaRPr lang="en-GB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2E6F1F3-BEC8-47FD-9258-E8D7FF66FAA1}"/>
              </a:ext>
            </a:extLst>
          </p:cNvPr>
          <p:cNvSpPr txBox="1"/>
          <p:nvPr/>
        </p:nvSpPr>
        <p:spPr>
          <a:xfrm>
            <a:off x="1907704" y="1268760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Beam in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5D2370-E04A-8B63-0E16-AD660E17C415}"/>
              </a:ext>
            </a:extLst>
          </p:cNvPr>
          <p:cNvSpPr txBox="1"/>
          <p:nvPr/>
        </p:nvSpPr>
        <p:spPr>
          <a:xfrm>
            <a:off x="6447884" y="1268760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Beam out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B57F340B-38C8-3242-820C-0B1BB2B4A44A}"/>
              </a:ext>
            </a:extLst>
          </p:cNvPr>
          <p:cNvSpPr txBox="1">
            <a:spLocks/>
          </p:cNvSpPr>
          <p:nvPr/>
        </p:nvSpPr>
        <p:spPr bwMode="auto">
          <a:xfrm>
            <a:off x="457200" y="4980309"/>
            <a:ext cx="8229600" cy="1257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lang="en-US" sz="2800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lang="en-US" sz="2400" kern="120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lang="en-US" sz="2000" kern="120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lang="en-GB" sz="20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Location tracks with energy as expected</a:t>
            </a:r>
          </a:p>
          <a:p>
            <a:r>
              <a:rPr lang="en-GB"/>
              <a:t>Alignment was “by hand”: 3-8mm input errors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65981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A45CB9-5764-48DA-C853-790A67B73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Filling the Dynamic Aperture?</a:t>
            </a:r>
          </a:p>
        </p:txBody>
      </p:sp>
      <p:pic>
        <p:nvPicPr>
          <p:cNvPr id="8" name="Content Placeholder 7" descr="Graphical user interface, application&#10;&#10;AI-generated content may be incorrect.">
            <a:extLst>
              <a:ext uri="{FF2B5EF4-FFF2-40B4-BE49-F238E27FC236}">
                <a16:creationId xmlns:a16="http://schemas.microsoft.com/office/drawing/2014/main" id="{2E251E2F-C274-173E-DDC1-5BB0FB9812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4"/>
          <a:stretch>
            <a:fillRect/>
          </a:stretch>
        </p:blipFill>
        <p:spPr>
          <a:xfrm>
            <a:off x="0" y="2708920"/>
            <a:ext cx="9144000" cy="3239274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DF85AF-D3E3-E96A-7FCE-73AEA274A9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3DA3C8-D10F-A8C5-9BCA-BF53A63E4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A11AC5-7CB7-2916-2FB9-CE5174810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42</a:t>
            </a:fld>
            <a:endParaRPr lang="en-GB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7F9934-8F23-319E-F5B6-BE867B11E7E8}"/>
              </a:ext>
            </a:extLst>
          </p:cNvPr>
          <p:cNvSpPr txBox="1">
            <a:spLocks/>
          </p:cNvSpPr>
          <p:nvPr/>
        </p:nvSpPr>
        <p:spPr bwMode="auto">
          <a:xfrm>
            <a:off x="457200" y="1268760"/>
            <a:ext cx="8229600" cy="4857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lang="en-US" sz="2800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lang="en-US" sz="2400" kern="120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lang="en-US" sz="2000" kern="120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lang="en-GB" sz="20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At lower energies, the output beam gets very large and starts to assume a crescent shape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11E9E34-37E8-093A-D860-241A543C7A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2384" y="5395664"/>
            <a:ext cx="1391816" cy="147064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CECE8DD-F8C6-DEB0-AE6A-AAB2A9547F52}"/>
              </a:ext>
            </a:extLst>
          </p:cNvPr>
          <p:cNvSpPr txBox="1"/>
          <p:nvPr/>
        </p:nvSpPr>
        <p:spPr>
          <a:xfrm>
            <a:off x="1619672" y="2339752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Simulation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B54CDB1-0BCC-4177-8E6A-613BE92540A0}"/>
              </a:ext>
            </a:extLst>
          </p:cNvPr>
          <p:cNvSpPr txBox="1"/>
          <p:nvPr/>
        </p:nvSpPr>
        <p:spPr>
          <a:xfrm>
            <a:off x="6172676" y="2339752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Experiment</a:t>
            </a:r>
          </a:p>
        </p:txBody>
      </p:sp>
    </p:spTree>
    <p:extLst>
      <p:ext uri="{BB962C8B-B14F-4D97-AF65-F5344CB8AC3E}">
        <p14:creationId xmlns:p14="http://schemas.microsoft.com/office/powerpoint/2010/main" val="109565773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0036D-0C64-4049-93A0-7068D93B45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Experiment Conclusion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811014-DD70-466C-BC67-1A14559D27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92500" lnSpcReduction="10000"/>
          </a:bodyPr>
          <a:lstStyle/>
          <a:p>
            <a:r>
              <a:rPr lang="en-GB"/>
              <a:t>Beams at all energies were transmitted through the 4-cell test girder (22.5° or 1/8 arc)</a:t>
            </a:r>
          </a:p>
          <a:p>
            <a:pPr lvl="1"/>
            <a:r>
              <a:rPr lang="en-GB"/>
              <a:t>Protons at NSRL and deuterons at Tandem</a:t>
            </a:r>
          </a:p>
          <a:p>
            <a:r>
              <a:rPr lang="en-GB"/>
              <a:t>10-250MeV is a factor of 5.3× in momentum</a:t>
            </a:r>
          </a:p>
          <a:p>
            <a:pPr lvl="1"/>
            <a:r>
              <a:rPr lang="en-GB"/>
              <a:t>Very large for a non-scaling FFA, especially one with a flattened tune</a:t>
            </a:r>
          </a:p>
          <a:p>
            <a:pPr lvl="1"/>
            <a:r>
              <a:rPr lang="en-GB"/>
              <a:t>250MeV is highest ever energy in any NS-FFA line</a:t>
            </a:r>
          </a:p>
          <a:p>
            <a:r>
              <a:rPr lang="en-GB"/>
              <a:t>Beam ought to propagate several cells around a ring at the start of commissioning</a:t>
            </a:r>
          </a:p>
          <a:p>
            <a:pPr lvl="1"/>
            <a:r>
              <a:rPr lang="en-GB"/>
              <a:t>(even without magnet shimming/correction here)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48319C-48DF-4E81-BF39-A376AF601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8BE7A5-29D7-4619-BFA1-437247E02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506C80-619E-4577-8543-9216081A2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43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6595087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3C4E7A0-B8CD-990F-9084-C8F8798690E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BACKUP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39E1A107-FB78-8052-338C-79097743AE8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E74238-E8F9-86BE-02D3-5720441254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69907F-62E0-AFFC-9230-73F5A61FB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2E049-234C-E228-CF90-8222835ED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44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9023093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8D16AA-3B62-6CEA-0306-E9CD6A4DEB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143000"/>
          </a:xfrm>
        </p:spPr>
        <p:txBody>
          <a:bodyPr/>
          <a:lstStyle/>
          <a:p>
            <a:r>
              <a:rPr lang="en-US" sz="4000" i="1" dirty="0">
                <a:solidFill>
                  <a:srgbClr val="002060"/>
                </a:solidFill>
                <a:latin typeface="Optima" panose="02000503060000020004" pitchFamily="2" charset="0"/>
                <a:ea typeface="+mn-ea"/>
                <a:cs typeface="Arial" charset="0"/>
              </a:rPr>
              <a:t>Fast Cycling Synchrotron Cycles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4F6CEF-E05F-615F-95B0-4994EAB0E7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S. Brooks, G. Mahler, D. Trbojevic, IPAC’26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E05E39-0015-9CD3-3B06-D942617BD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97603-2A10-E648-8DE4-4D75A1570B14}" type="slidenum">
              <a:rPr lang="en-US" smtClean="0"/>
              <a:pPr/>
              <a:t>45</a:t>
            </a:fld>
            <a:endParaRPr lang="en-US" dirty="0"/>
          </a:p>
        </p:txBody>
      </p:sp>
      <p:pic>
        <p:nvPicPr>
          <p:cNvPr id="69" name="Picture 68" descr="A picture containing line, plot, diagram, design&#10;&#10;Description automatically generated">
            <a:extLst>
              <a:ext uri="{FF2B5EF4-FFF2-40B4-BE49-F238E27FC236}">
                <a16:creationId xmlns:a16="http://schemas.microsoft.com/office/drawing/2014/main" id="{0B03CF15-29D2-5408-418D-143EF4BAAD5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61258" y="1201299"/>
            <a:ext cx="7772400" cy="1572450"/>
          </a:xfrm>
          <a:prstGeom prst="rect">
            <a:avLst/>
          </a:prstGeom>
        </p:spPr>
      </p:pic>
      <p:sp>
        <p:nvSpPr>
          <p:cNvPr id="70" name="TextBox 69">
            <a:extLst>
              <a:ext uri="{FF2B5EF4-FFF2-40B4-BE49-F238E27FC236}">
                <a16:creationId xmlns:a16="http://schemas.microsoft.com/office/drawing/2014/main" id="{93C1FA01-025D-DA4E-88FF-C267799FE2D9}"/>
              </a:ext>
            </a:extLst>
          </p:cNvPr>
          <p:cNvSpPr txBox="1"/>
          <p:nvPr/>
        </p:nvSpPr>
        <p:spPr>
          <a:xfrm>
            <a:off x="8484226" y="2444749"/>
            <a:ext cx="676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Optima" panose="02000503060000020004" pitchFamily="2" charset="0"/>
              </a:rPr>
              <a:t>t(ms)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147E444-FDFB-1ABE-04C7-ACE48323A091}"/>
              </a:ext>
            </a:extLst>
          </p:cNvPr>
          <p:cNvSpPr txBox="1"/>
          <p:nvPr/>
        </p:nvSpPr>
        <p:spPr>
          <a:xfrm>
            <a:off x="1061258" y="694605"/>
            <a:ext cx="7461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  <a:latin typeface="Optima" panose="02000503060000020004" pitchFamily="2" charset="0"/>
              </a:rPr>
              <a:t>Kinetic </a:t>
            </a:r>
          </a:p>
          <a:p>
            <a:r>
              <a:rPr lang="en-US" sz="1400" dirty="0">
                <a:solidFill>
                  <a:srgbClr val="002060"/>
                </a:solidFill>
                <a:latin typeface="Optima" panose="02000503060000020004" pitchFamily="2" charset="0"/>
              </a:rPr>
              <a:t>Energy</a:t>
            </a: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F3411F05-173D-3F08-0C82-19AFF3C129CA}"/>
              </a:ext>
            </a:extLst>
          </p:cNvPr>
          <p:cNvCxnSpPr>
            <a:cxnSpLocks/>
          </p:cNvCxnSpPr>
          <p:nvPr/>
        </p:nvCxnSpPr>
        <p:spPr>
          <a:xfrm>
            <a:off x="1308726" y="1413620"/>
            <a:ext cx="1600200" cy="0"/>
          </a:xfrm>
          <a:prstGeom prst="line">
            <a:avLst/>
          </a:prstGeom>
          <a:ln w="9525">
            <a:solidFill>
              <a:srgbClr val="FF0000"/>
            </a:solidFill>
            <a:prstDash val="sysDash"/>
          </a:ln>
          <a:effectLst>
            <a:outerShdw dist="20000" sx="1000" sy="1000" rotWithShape="0">
              <a:srgbClr val="FF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B61E8C2A-F18F-E3A4-0169-438577451F6F}"/>
              </a:ext>
            </a:extLst>
          </p:cNvPr>
          <p:cNvSpPr txBox="1"/>
          <p:nvPr/>
        </p:nvSpPr>
        <p:spPr>
          <a:xfrm>
            <a:off x="619798" y="1290812"/>
            <a:ext cx="5325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Optima" panose="02000503060000020004" pitchFamily="2" charset="0"/>
              </a:rPr>
              <a:t>250 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FF45623F-F19D-E80B-AA01-881F570D1A3F}"/>
              </a:ext>
            </a:extLst>
          </p:cNvPr>
          <p:cNvSpPr txBox="1"/>
          <p:nvPr/>
        </p:nvSpPr>
        <p:spPr>
          <a:xfrm>
            <a:off x="733902" y="1098306"/>
            <a:ext cx="6543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  <a:latin typeface="Optima" panose="02000503060000020004" pitchFamily="2" charset="0"/>
              </a:rPr>
              <a:t>(MeV)</a:t>
            </a:r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0E93CF0-FA84-DA71-F45B-0865E5966484}"/>
              </a:ext>
            </a:extLst>
          </p:cNvPr>
          <p:cNvSpPr txBox="1"/>
          <p:nvPr/>
        </p:nvSpPr>
        <p:spPr>
          <a:xfrm>
            <a:off x="477433" y="2023055"/>
            <a:ext cx="8402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  <a:latin typeface="Optima" panose="02000503060000020004" pitchFamily="2" charset="0"/>
              </a:rPr>
              <a:t>16.5-30 </a:t>
            </a: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63DEF64E-D5E6-B17B-FA51-39F933562D0D}"/>
              </a:ext>
            </a:extLst>
          </p:cNvPr>
          <p:cNvSpPr/>
          <p:nvPr/>
        </p:nvSpPr>
        <p:spPr>
          <a:xfrm>
            <a:off x="1389478" y="2144449"/>
            <a:ext cx="256032" cy="73152"/>
          </a:xfrm>
          <a:prstGeom prst="ellipse">
            <a:avLst/>
          </a:prstGeom>
          <a:solidFill>
            <a:srgbClr val="FF0000"/>
          </a:solidFill>
          <a:ln w="15875">
            <a:solidFill>
              <a:schemeClr val="tx1"/>
            </a:solidFill>
          </a:ln>
          <a:effectLst>
            <a:outerShdw dist="23000"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B92AC4B9-E698-476C-1C8E-F292CC4CD07D}"/>
              </a:ext>
            </a:extLst>
          </p:cNvPr>
          <p:cNvSpPr/>
          <p:nvPr/>
        </p:nvSpPr>
        <p:spPr>
          <a:xfrm rot="13035183">
            <a:off x="2417740" y="1575116"/>
            <a:ext cx="164592" cy="73152"/>
          </a:xfrm>
          <a:prstGeom prst="ellipse">
            <a:avLst/>
          </a:prstGeom>
          <a:solidFill>
            <a:srgbClr val="FF0000"/>
          </a:solidFill>
          <a:ln w="15875">
            <a:solidFill>
              <a:schemeClr val="tx1"/>
            </a:solidFill>
          </a:ln>
          <a:effectLst>
            <a:outerShdw dist="23000"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0" name="Right Brace 79">
            <a:extLst>
              <a:ext uri="{FF2B5EF4-FFF2-40B4-BE49-F238E27FC236}">
                <a16:creationId xmlns:a16="http://schemas.microsoft.com/office/drawing/2014/main" id="{23BA7B81-A6D7-E7AE-D4BE-DB9D5D9D15A9}"/>
              </a:ext>
            </a:extLst>
          </p:cNvPr>
          <p:cNvSpPr/>
          <p:nvPr/>
        </p:nvSpPr>
        <p:spPr>
          <a:xfrm rot="5400000">
            <a:off x="2378591" y="2092613"/>
            <a:ext cx="114914" cy="2070497"/>
          </a:xfrm>
          <a:prstGeom prst="rightBrace">
            <a:avLst>
              <a:gd name="adj1" fmla="val 35484"/>
              <a:gd name="adj2" fmla="val 50000"/>
            </a:avLst>
          </a:prstGeom>
          <a:ln w="9525">
            <a:solidFill>
              <a:srgbClr val="002060"/>
            </a:solidFill>
          </a:ln>
          <a:effectLst>
            <a:outerShdw dist="20000" sx="1000" sy="1000" rotWithShape="0">
              <a:srgbClr val="00206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90A30455-A190-0D24-542A-1BAB843F7E53}"/>
              </a:ext>
            </a:extLst>
          </p:cNvPr>
          <p:cNvCxnSpPr>
            <a:cxnSpLocks/>
          </p:cNvCxnSpPr>
          <p:nvPr/>
        </p:nvCxnSpPr>
        <p:spPr>
          <a:xfrm rot="16200000">
            <a:off x="2671204" y="2325051"/>
            <a:ext cx="1600200" cy="0"/>
          </a:xfrm>
          <a:prstGeom prst="line">
            <a:avLst/>
          </a:prstGeom>
          <a:ln w="9525">
            <a:solidFill>
              <a:srgbClr val="FF0000"/>
            </a:solidFill>
            <a:prstDash val="sysDash"/>
          </a:ln>
          <a:effectLst>
            <a:outerShdw dist="20000" sx="1000" sy="1000" rotWithShape="0">
              <a:srgbClr val="FF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6D7BF7DA-B4DF-B3CE-C498-2273A72A99AF}"/>
              </a:ext>
            </a:extLst>
          </p:cNvPr>
          <p:cNvSpPr txBox="1"/>
          <p:nvPr/>
        </p:nvSpPr>
        <p:spPr>
          <a:xfrm>
            <a:off x="1398209" y="3090402"/>
            <a:ext cx="21144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Optima" panose="02000503060000020004" pitchFamily="2" charset="0"/>
              </a:rPr>
              <a:t>One synchrotron cycle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4B6DED48-CEC1-AE8D-F7DA-43C6CE9A4B0D}"/>
              </a:ext>
            </a:extLst>
          </p:cNvPr>
          <p:cNvSpPr txBox="1"/>
          <p:nvPr/>
        </p:nvSpPr>
        <p:spPr>
          <a:xfrm>
            <a:off x="1915523" y="1406083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Optima" panose="02000503060000020004" pitchFamily="2" charset="0"/>
              </a:rPr>
              <a:t>Ex.1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CF8143A4-305D-8BA6-EC3C-85ABFFF90DA8}"/>
              </a:ext>
            </a:extLst>
          </p:cNvPr>
          <p:cNvSpPr txBox="1"/>
          <p:nvPr/>
        </p:nvSpPr>
        <p:spPr>
          <a:xfrm>
            <a:off x="5950904" y="1644668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Optima" panose="02000503060000020004" pitchFamily="2" charset="0"/>
              </a:rPr>
              <a:t>Ex.3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D66D204D-A097-4116-189A-E7667A76A59D}"/>
              </a:ext>
            </a:extLst>
          </p:cNvPr>
          <p:cNvSpPr txBox="1"/>
          <p:nvPr/>
        </p:nvSpPr>
        <p:spPr>
          <a:xfrm>
            <a:off x="4048756" y="1313995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Optima" panose="02000503060000020004" pitchFamily="2" charset="0"/>
              </a:rPr>
              <a:t>Ex.2</a:t>
            </a: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21D8B25E-2431-D1D4-FF20-8F217C088024}"/>
              </a:ext>
            </a:extLst>
          </p:cNvPr>
          <p:cNvSpPr/>
          <p:nvPr/>
        </p:nvSpPr>
        <p:spPr>
          <a:xfrm rot="12663650">
            <a:off x="6472415" y="1753272"/>
            <a:ext cx="164592" cy="73152"/>
          </a:xfrm>
          <a:prstGeom prst="ellipse">
            <a:avLst/>
          </a:prstGeom>
          <a:solidFill>
            <a:srgbClr val="FF0000"/>
          </a:solidFill>
          <a:ln w="15875">
            <a:solidFill>
              <a:schemeClr val="tx1"/>
            </a:solidFill>
          </a:ln>
          <a:effectLst>
            <a:outerShdw dist="23000"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10366111-FA34-8B84-F364-827C4628AE27}"/>
              </a:ext>
            </a:extLst>
          </p:cNvPr>
          <p:cNvSpPr/>
          <p:nvPr/>
        </p:nvSpPr>
        <p:spPr>
          <a:xfrm rot="13035183">
            <a:off x="4557771" y="1493549"/>
            <a:ext cx="164592" cy="73152"/>
          </a:xfrm>
          <a:prstGeom prst="ellipse">
            <a:avLst/>
          </a:prstGeom>
          <a:solidFill>
            <a:srgbClr val="FF0000"/>
          </a:solidFill>
          <a:ln w="15875">
            <a:solidFill>
              <a:schemeClr val="tx1"/>
            </a:solidFill>
          </a:ln>
          <a:effectLst>
            <a:outerShdw dist="23000"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045A45D0-13B7-E9EB-A0B3-AE929476ED96}"/>
              </a:ext>
            </a:extLst>
          </p:cNvPr>
          <p:cNvSpPr/>
          <p:nvPr/>
        </p:nvSpPr>
        <p:spPr>
          <a:xfrm>
            <a:off x="3480138" y="2129427"/>
            <a:ext cx="256032" cy="73152"/>
          </a:xfrm>
          <a:prstGeom prst="ellipse">
            <a:avLst/>
          </a:prstGeom>
          <a:solidFill>
            <a:srgbClr val="FF0000"/>
          </a:solidFill>
          <a:ln w="15875">
            <a:solidFill>
              <a:schemeClr val="tx1"/>
            </a:solidFill>
          </a:ln>
          <a:effectLst>
            <a:outerShdw dist="23000"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022A4922-6067-8C2E-036A-FE44467595F7}"/>
              </a:ext>
            </a:extLst>
          </p:cNvPr>
          <p:cNvSpPr txBox="1"/>
          <p:nvPr/>
        </p:nvSpPr>
        <p:spPr>
          <a:xfrm>
            <a:off x="445053" y="2205254"/>
            <a:ext cx="882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  <a:latin typeface="Optima" panose="02000503060000020004" pitchFamily="2" charset="0"/>
              </a:rPr>
              <a:t>Injection </a:t>
            </a:r>
          </a:p>
          <a:p>
            <a:r>
              <a:rPr lang="en-US" sz="1400" dirty="0">
                <a:solidFill>
                  <a:srgbClr val="002060"/>
                </a:solidFill>
                <a:latin typeface="Optima" panose="02000503060000020004" pitchFamily="2" charset="0"/>
              </a:rPr>
              <a:t>Energy</a:t>
            </a:r>
          </a:p>
        </p:txBody>
      </p:sp>
      <p:sp>
        <p:nvSpPr>
          <p:cNvPr id="91" name="Right Brace 90">
            <a:extLst>
              <a:ext uri="{FF2B5EF4-FFF2-40B4-BE49-F238E27FC236}">
                <a16:creationId xmlns:a16="http://schemas.microsoft.com/office/drawing/2014/main" id="{BA9E50B4-B0AC-B387-AA45-5D46A4955D31}"/>
              </a:ext>
            </a:extLst>
          </p:cNvPr>
          <p:cNvSpPr/>
          <p:nvPr/>
        </p:nvSpPr>
        <p:spPr>
          <a:xfrm rot="5400000">
            <a:off x="4457494" y="1457372"/>
            <a:ext cx="114914" cy="2070497"/>
          </a:xfrm>
          <a:prstGeom prst="rightBrace">
            <a:avLst>
              <a:gd name="adj1" fmla="val 35484"/>
              <a:gd name="adj2" fmla="val 50000"/>
            </a:avLst>
          </a:prstGeom>
          <a:ln w="9525">
            <a:solidFill>
              <a:srgbClr val="002060"/>
            </a:solidFill>
          </a:ln>
          <a:effectLst>
            <a:outerShdw dist="20000" sx="1000" sy="1000" rotWithShape="0">
              <a:srgbClr val="00206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887C28DF-F5C7-C462-D589-CB377C7D707E}"/>
              </a:ext>
            </a:extLst>
          </p:cNvPr>
          <p:cNvCxnSpPr>
            <a:cxnSpLocks/>
          </p:cNvCxnSpPr>
          <p:nvPr/>
        </p:nvCxnSpPr>
        <p:spPr>
          <a:xfrm flipH="1" flipV="1">
            <a:off x="5554678" y="1329327"/>
            <a:ext cx="0" cy="2734134"/>
          </a:xfrm>
          <a:prstGeom prst="line">
            <a:avLst/>
          </a:prstGeom>
          <a:ln w="9525">
            <a:solidFill>
              <a:srgbClr val="FF0000"/>
            </a:solidFill>
            <a:prstDash val="sysDash"/>
          </a:ln>
          <a:effectLst>
            <a:outerShdw dist="20000" sx="1000" sy="1000" rotWithShape="0">
              <a:srgbClr val="FF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D198EDFF-CB6F-5F99-C19E-A31575893B82}"/>
              </a:ext>
            </a:extLst>
          </p:cNvPr>
          <p:cNvSpPr txBox="1"/>
          <p:nvPr/>
        </p:nvSpPr>
        <p:spPr>
          <a:xfrm>
            <a:off x="3431252" y="2535143"/>
            <a:ext cx="22029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Optima" panose="02000503060000020004" pitchFamily="2" charset="0"/>
              </a:rPr>
              <a:t>Second synchrotron cycle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ED2C91AC-8C27-F2F3-7CE8-57F3700177A4}"/>
              </a:ext>
            </a:extLst>
          </p:cNvPr>
          <p:cNvSpPr txBox="1"/>
          <p:nvPr/>
        </p:nvSpPr>
        <p:spPr>
          <a:xfrm>
            <a:off x="1627040" y="4344536"/>
            <a:ext cx="17459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  <a:latin typeface="Optima" panose="02000503060000020004" pitchFamily="2" charset="0"/>
              </a:rPr>
              <a:t>0.8ms &lt; </a:t>
            </a:r>
            <a:r>
              <a:rPr lang="en-US" sz="1400" dirty="0">
                <a:solidFill>
                  <a:srgbClr val="002060"/>
                </a:solidFill>
                <a:latin typeface="Symbol" pitchFamily="2" charset="2"/>
              </a:rPr>
              <a:t>t </a:t>
            </a:r>
            <a:r>
              <a:rPr lang="en-US" sz="1400" dirty="0">
                <a:solidFill>
                  <a:srgbClr val="002060"/>
                </a:solidFill>
                <a:latin typeface="Optima" panose="02000503060000020004" pitchFamily="2" charset="0"/>
              </a:rPr>
              <a:t>&lt; 1.85ms</a:t>
            </a:r>
          </a:p>
          <a:p>
            <a:r>
              <a:rPr lang="en-US" sz="1400" dirty="0">
                <a:solidFill>
                  <a:srgbClr val="002060"/>
                </a:solidFill>
                <a:latin typeface="Optima" panose="02000503060000020004" pitchFamily="2" charset="0"/>
              </a:rPr>
              <a:t>1.3kHz&lt; f &lt; 540 Hz</a:t>
            </a:r>
          </a:p>
        </p:txBody>
      </p:sp>
      <p:sp>
        <p:nvSpPr>
          <p:cNvPr id="95" name="Right Brace 94">
            <a:extLst>
              <a:ext uri="{FF2B5EF4-FFF2-40B4-BE49-F238E27FC236}">
                <a16:creationId xmlns:a16="http://schemas.microsoft.com/office/drawing/2014/main" id="{F7808C3F-84AD-3D08-9C80-E597503808A5}"/>
              </a:ext>
            </a:extLst>
          </p:cNvPr>
          <p:cNvSpPr/>
          <p:nvPr/>
        </p:nvSpPr>
        <p:spPr>
          <a:xfrm rot="16200000" flipV="1">
            <a:off x="3829706" y="1829457"/>
            <a:ext cx="250092" cy="423000"/>
          </a:xfrm>
          <a:prstGeom prst="rightBrace">
            <a:avLst>
              <a:gd name="adj1" fmla="val 29794"/>
              <a:gd name="adj2" fmla="val 53044"/>
            </a:avLst>
          </a:prstGeom>
          <a:ln w="9525">
            <a:solidFill>
              <a:srgbClr val="002060"/>
            </a:solidFill>
          </a:ln>
          <a:effectLst>
            <a:outerShdw dist="20000" sx="1000" sy="1000" rotWithShape="0">
              <a:srgbClr val="00206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A285813A-79C6-B2DB-A604-DA68205F6947}"/>
              </a:ext>
            </a:extLst>
          </p:cNvPr>
          <p:cNvSpPr txBox="1"/>
          <p:nvPr/>
        </p:nvSpPr>
        <p:spPr>
          <a:xfrm>
            <a:off x="3421445" y="1507620"/>
            <a:ext cx="114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2060"/>
                </a:solidFill>
                <a:latin typeface="Optima" panose="02000503060000020004" pitchFamily="2" charset="0"/>
              </a:rPr>
              <a:t>RF manipulation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E159C8B6-31DB-1FEE-F8C2-FE9D5586F203}"/>
              </a:ext>
            </a:extLst>
          </p:cNvPr>
          <p:cNvSpPr txBox="1"/>
          <p:nvPr/>
        </p:nvSpPr>
        <p:spPr>
          <a:xfrm>
            <a:off x="3579561" y="1033903"/>
            <a:ext cx="11481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2060"/>
                </a:solidFill>
                <a:latin typeface="Optima" panose="02000503060000020004" pitchFamily="2" charset="0"/>
              </a:rPr>
              <a:t>Extraction #2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1BC01B13-9AD1-DE81-9380-BB572A1EF4F8}"/>
              </a:ext>
            </a:extLst>
          </p:cNvPr>
          <p:cNvSpPr txBox="1"/>
          <p:nvPr/>
        </p:nvSpPr>
        <p:spPr>
          <a:xfrm>
            <a:off x="933454" y="4924219"/>
            <a:ext cx="26461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2060"/>
                </a:solidFill>
                <a:latin typeface="Optima" panose="02000503060000020004" pitchFamily="2" charset="0"/>
              </a:rPr>
              <a:t>Time of bunch flight 405-550 ns</a:t>
            </a:r>
          </a:p>
          <a:p>
            <a:r>
              <a:rPr lang="en-US" sz="1400" dirty="0">
                <a:solidFill>
                  <a:srgbClr val="002060"/>
                </a:solidFill>
                <a:latin typeface="Optima" panose="02000503060000020004" pitchFamily="2" charset="0"/>
              </a:rPr>
              <a:t>At the injection porch time of 926 </a:t>
            </a:r>
            <a:r>
              <a:rPr lang="en-US" sz="1400" dirty="0">
                <a:solidFill>
                  <a:srgbClr val="002060"/>
                </a:solidFill>
                <a:latin typeface="Symbol" pitchFamily="2" charset="2"/>
              </a:rPr>
              <a:t>m</a:t>
            </a:r>
            <a:r>
              <a:rPr lang="en-US" sz="1400" dirty="0">
                <a:solidFill>
                  <a:srgbClr val="002060"/>
                </a:solidFill>
                <a:latin typeface="Optima" panose="02000503060000020004" pitchFamily="2" charset="0"/>
              </a:rPr>
              <a:t>s there are 1680 turns. 15 turns for 15 Cyclotron bunches and 1650 turns for RF manipulations </a:t>
            </a:r>
          </a:p>
        </p:txBody>
      </p: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F6441478-2F98-C6F1-A297-BFEB9DF472CC}"/>
              </a:ext>
            </a:extLst>
          </p:cNvPr>
          <p:cNvCxnSpPr>
            <a:cxnSpLocks/>
          </p:cNvCxnSpPr>
          <p:nvPr/>
        </p:nvCxnSpPr>
        <p:spPr>
          <a:xfrm flipV="1">
            <a:off x="1397534" y="2629415"/>
            <a:ext cx="0" cy="1736742"/>
          </a:xfrm>
          <a:prstGeom prst="straightConnector1">
            <a:avLst/>
          </a:prstGeom>
          <a:ln w="12700">
            <a:solidFill>
              <a:srgbClr val="002060"/>
            </a:solidFill>
            <a:tailEnd type="none"/>
          </a:ln>
          <a:effectLst>
            <a:outerShdw dist="20000"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Right Brace 104">
            <a:extLst>
              <a:ext uri="{FF2B5EF4-FFF2-40B4-BE49-F238E27FC236}">
                <a16:creationId xmlns:a16="http://schemas.microsoft.com/office/drawing/2014/main" id="{E8E65D59-71BB-6F88-687A-DDE137DD423B}"/>
              </a:ext>
            </a:extLst>
          </p:cNvPr>
          <p:cNvSpPr/>
          <p:nvPr/>
        </p:nvSpPr>
        <p:spPr>
          <a:xfrm rot="5400000">
            <a:off x="1655353" y="2239317"/>
            <a:ext cx="161224" cy="676679"/>
          </a:xfrm>
          <a:prstGeom prst="rightBrace">
            <a:avLst>
              <a:gd name="adj1" fmla="val 35484"/>
              <a:gd name="adj2" fmla="val 50000"/>
            </a:avLst>
          </a:prstGeom>
          <a:ln w="9525">
            <a:solidFill>
              <a:srgbClr val="002060"/>
            </a:solidFill>
          </a:ln>
          <a:effectLst>
            <a:outerShdw dist="20000" sx="1000" sy="1000" rotWithShape="0">
              <a:srgbClr val="00206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4E9BFCBD-C524-4B6E-D5D1-97B1D0B60AA5}"/>
              </a:ext>
            </a:extLst>
          </p:cNvPr>
          <p:cNvCxnSpPr>
            <a:cxnSpLocks/>
          </p:cNvCxnSpPr>
          <p:nvPr/>
        </p:nvCxnSpPr>
        <p:spPr>
          <a:xfrm flipV="1">
            <a:off x="2015741" y="2105596"/>
            <a:ext cx="0" cy="1498287"/>
          </a:xfrm>
          <a:prstGeom prst="line">
            <a:avLst/>
          </a:prstGeom>
          <a:ln w="9525">
            <a:solidFill>
              <a:srgbClr val="FF0000"/>
            </a:solidFill>
            <a:prstDash val="sysDash"/>
          </a:ln>
          <a:effectLst>
            <a:outerShdw dist="20000" sx="1000" sy="1000" rotWithShape="0">
              <a:srgbClr val="FF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2" name="TextBox 111">
            <a:extLst>
              <a:ext uri="{FF2B5EF4-FFF2-40B4-BE49-F238E27FC236}">
                <a16:creationId xmlns:a16="http://schemas.microsoft.com/office/drawing/2014/main" id="{8196660F-07AB-ED17-F0C8-D0C31A957457}"/>
              </a:ext>
            </a:extLst>
          </p:cNvPr>
          <p:cNvSpPr txBox="1"/>
          <p:nvPr/>
        </p:nvSpPr>
        <p:spPr>
          <a:xfrm>
            <a:off x="1325454" y="2610218"/>
            <a:ext cx="8611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rgbClr val="002060"/>
                </a:solidFill>
                <a:latin typeface="Optima" panose="02000503060000020004" pitchFamily="2" charset="0"/>
              </a:rPr>
              <a:t>Injection</a:t>
            </a:r>
          </a:p>
          <a:p>
            <a:pPr algn="ctr"/>
            <a:r>
              <a:rPr lang="en-US" sz="1400" dirty="0">
                <a:solidFill>
                  <a:srgbClr val="002060"/>
                </a:solidFill>
                <a:latin typeface="Optima" panose="02000503060000020004" pitchFamily="2" charset="0"/>
              </a:rPr>
              <a:t>Porch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3" name="TextBox 112">
                <a:extLst>
                  <a:ext uri="{FF2B5EF4-FFF2-40B4-BE49-F238E27FC236}">
                    <a16:creationId xmlns:a16="http://schemas.microsoft.com/office/drawing/2014/main" id="{BD7B7F11-BF00-3960-88C1-DA99E2354768}"/>
                  </a:ext>
                </a:extLst>
              </p:cNvPr>
              <p:cNvSpPr txBox="1"/>
              <p:nvPr/>
            </p:nvSpPr>
            <p:spPr>
              <a:xfrm>
                <a:off x="4123952" y="4420239"/>
                <a:ext cx="4597394" cy="1169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US" sz="1400" dirty="0">
                    <a:solidFill>
                      <a:srgbClr val="002060"/>
                    </a:solidFill>
                    <a:latin typeface="Optima" panose="02000503060000020004" pitchFamily="2" charset="0"/>
                  </a:rPr>
                  <a:t>If the RF kicks are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sz="1400" dirty="0">
                    <a:solidFill>
                      <a:srgbClr val="002060"/>
                    </a:solidFill>
                    <a:latin typeface="Optima" panose="02000503060000020004" pitchFamily="2" charset="0"/>
                  </a:rPr>
                  <a:t>30 kV, during the slip-stacking merge a difference in the time of flight for two 2 energies is 773ps. If the batches are 15 m apart it would take 370 turns to get them aligned. Next step would be to merge into one bucket by snaping the new RF voltage on.</a:t>
                </a:r>
              </a:p>
            </p:txBody>
          </p:sp>
        </mc:Choice>
        <mc:Fallback xmlns="">
          <p:sp>
            <p:nvSpPr>
              <p:cNvPr id="113" name="TextBox 112">
                <a:extLst>
                  <a:ext uri="{FF2B5EF4-FFF2-40B4-BE49-F238E27FC236}">
                    <a16:creationId xmlns:a16="http://schemas.microsoft.com/office/drawing/2014/main" id="{BD7B7F11-BF00-3960-88C1-DA99E23547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3952" y="4420239"/>
                <a:ext cx="4597394" cy="1169551"/>
              </a:xfrm>
              <a:prstGeom prst="rect">
                <a:avLst/>
              </a:prstGeom>
              <a:blipFill>
                <a:blip r:embed="rId4"/>
                <a:stretch>
                  <a:fillRect l="-275" t="-1075" r="-551" b="-43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FDBD29F3-2F94-E80D-0862-CAE5B12C79B5}"/>
              </a:ext>
            </a:extLst>
          </p:cNvPr>
          <p:cNvCxnSpPr>
            <a:cxnSpLocks/>
          </p:cNvCxnSpPr>
          <p:nvPr/>
        </p:nvCxnSpPr>
        <p:spPr>
          <a:xfrm>
            <a:off x="1397534" y="4004967"/>
            <a:ext cx="368378" cy="0"/>
          </a:xfrm>
          <a:prstGeom prst="line">
            <a:avLst/>
          </a:prstGeom>
          <a:ln w="9525">
            <a:solidFill>
              <a:schemeClr val="tx1"/>
            </a:solidFill>
          </a:ln>
          <a:effectLst>
            <a:outerShdw dist="20000"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1EED5377-B9D7-C8D5-451A-A3C6C7DCE034}"/>
              </a:ext>
            </a:extLst>
          </p:cNvPr>
          <p:cNvCxnSpPr>
            <a:cxnSpLocks/>
          </p:cNvCxnSpPr>
          <p:nvPr/>
        </p:nvCxnSpPr>
        <p:spPr>
          <a:xfrm flipV="1">
            <a:off x="1765912" y="3459822"/>
            <a:ext cx="256179" cy="543056"/>
          </a:xfrm>
          <a:prstGeom prst="line">
            <a:avLst/>
          </a:prstGeom>
          <a:ln w="9525">
            <a:solidFill>
              <a:schemeClr val="tx1"/>
            </a:solidFill>
          </a:ln>
          <a:effectLst>
            <a:outerShdw dist="20000"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CBB76808-82D7-9258-A84C-0BAB60D245D3}"/>
              </a:ext>
            </a:extLst>
          </p:cNvPr>
          <p:cNvCxnSpPr>
            <a:cxnSpLocks/>
          </p:cNvCxnSpPr>
          <p:nvPr/>
        </p:nvCxnSpPr>
        <p:spPr>
          <a:xfrm>
            <a:off x="2019286" y="3469874"/>
            <a:ext cx="480749" cy="6350"/>
          </a:xfrm>
          <a:prstGeom prst="line">
            <a:avLst/>
          </a:prstGeom>
          <a:ln w="9525">
            <a:solidFill>
              <a:schemeClr val="tx1"/>
            </a:solidFill>
          </a:ln>
          <a:effectLst>
            <a:outerShdw dist="20000"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7C31D20B-49B5-49C0-CA9A-71500DAF997E}"/>
              </a:ext>
            </a:extLst>
          </p:cNvPr>
          <p:cNvCxnSpPr>
            <a:cxnSpLocks/>
          </p:cNvCxnSpPr>
          <p:nvPr/>
        </p:nvCxnSpPr>
        <p:spPr>
          <a:xfrm flipV="1">
            <a:off x="2500035" y="3434114"/>
            <a:ext cx="0" cy="568764"/>
          </a:xfrm>
          <a:prstGeom prst="line">
            <a:avLst/>
          </a:prstGeom>
          <a:ln w="9525">
            <a:solidFill>
              <a:schemeClr val="tx1"/>
            </a:solidFill>
          </a:ln>
          <a:effectLst>
            <a:outerShdw dist="20000"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17EFF73B-EB37-86BA-A76A-2B5C01441B58}"/>
              </a:ext>
            </a:extLst>
          </p:cNvPr>
          <p:cNvCxnSpPr>
            <a:cxnSpLocks/>
          </p:cNvCxnSpPr>
          <p:nvPr/>
        </p:nvCxnSpPr>
        <p:spPr>
          <a:xfrm flipV="1">
            <a:off x="2500035" y="1538562"/>
            <a:ext cx="0" cy="1901902"/>
          </a:xfrm>
          <a:prstGeom prst="line">
            <a:avLst/>
          </a:prstGeom>
          <a:ln w="9525">
            <a:solidFill>
              <a:srgbClr val="FF0000"/>
            </a:solidFill>
            <a:prstDash val="sysDash"/>
          </a:ln>
          <a:effectLst>
            <a:outerShdw dist="20000" sx="1000" sy="1000" rotWithShape="0">
              <a:srgbClr val="FF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9748CC51-8EFD-14CC-E12E-5A96C81C7931}"/>
              </a:ext>
            </a:extLst>
          </p:cNvPr>
          <p:cNvCxnSpPr>
            <a:cxnSpLocks/>
          </p:cNvCxnSpPr>
          <p:nvPr/>
        </p:nvCxnSpPr>
        <p:spPr>
          <a:xfrm>
            <a:off x="2500035" y="4006563"/>
            <a:ext cx="1319023" cy="0"/>
          </a:xfrm>
          <a:prstGeom prst="line">
            <a:avLst/>
          </a:prstGeom>
          <a:ln w="9525">
            <a:solidFill>
              <a:schemeClr val="tx1"/>
            </a:solidFill>
          </a:ln>
          <a:effectLst>
            <a:outerShdw dist="20000"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59C8AB0C-0205-BA17-A0ED-E5D43D0A94F7}"/>
              </a:ext>
            </a:extLst>
          </p:cNvPr>
          <p:cNvCxnSpPr>
            <a:cxnSpLocks/>
          </p:cNvCxnSpPr>
          <p:nvPr/>
        </p:nvCxnSpPr>
        <p:spPr>
          <a:xfrm flipV="1">
            <a:off x="4635700" y="1413620"/>
            <a:ext cx="0" cy="2084166"/>
          </a:xfrm>
          <a:prstGeom prst="line">
            <a:avLst/>
          </a:prstGeom>
          <a:ln w="9525">
            <a:solidFill>
              <a:srgbClr val="FF0000"/>
            </a:solidFill>
            <a:prstDash val="sysDash"/>
          </a:ln>
          <a:effectLst>
            <a:outerShdw dist="20000" sx="1000" sy="1000" rotWithShape="0">
              <a:srgbClr val="FF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17D12DD3-CEBC-D3A1-1689-19CEB8900EEA}"/>
              </a:ext>
            </a:extLst>
          </p:cNvPr>
          <p:cNvCxnSpPr>
            <a:cxnSpLocks/>
          </p:cNvCxnSpPr>
          <p:nvPr/>
        </p:nvCxnSpPr>
        <p:spPr>
          <a:xfrm flipV="1">
            <a:off x="4330311" y="3184083"/>
            <a:ext cx="303335" cy="0"/>
          </a:xfrm>
          <a:prstGeom prst="line">
            <a:avLst/>
          </a:prstGeom>
          <a:ln w="9525">
            <a:solidFill>
              <a:schemeClr val="tx1"/>
            </a:solidFill>
          </a:ln>
          <a:effectLst>
            <a:outerShdw dist="20000"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EFBF77FD-6E0E-168D-B8A9-27125707D79E}"/>
              </a:ext>
            </a:extLst>
          </p:cNvPr>
          <p:cNvCxnSpPr>
            <a:cxnSpLocks/>
          </p:cNvCxnSpPr>
          <p:nvPr/>
        </p:nvCxnSpPr>
        <p:spPr>
          <a:xfrm flipH="1" flipV="1">
            <a:off x="1756796" y="2037286"/>
            <a:ext cx="9116" cy="2026175"/>
          </a:xfrm>
          <a:prstGeom prst="line">
            <a:avLst/>
          </a:prstGeom>
          <a:ln w="9525">
            <a:solidFill>
              <a:srgbClr val="FF0000"/>
            </a:solidFill>
            <a:prstDash val="sysDash"/>
          </a:ln>
          <a:effectLst>
            <a:outerShdw dist="20000" sx="1000" sy="1000" rotWithShape="0">
              <a:srgbClr val="FF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C2A696F2-2060-E926-3D8F-095E596B50F5}"/>
              </a:ext>
            </a:extLst>
          </p:cNvPr>
          <p:cNvCxnSpPr>
            <a:cxnSpLocks/>
          </p:cNvCxnSpPr>
          <p:nvPr/>
        </p:nvCxnSpPr>
        <p:spPr>
          <a:xfrm flipH="1" flipV="1">
            <a:off x="4633717" y="3185394"/>
            <a:ext cx="6350" cy="817484"/>
          </a:xfrm>
          <a:prstGeom prst="line">
            <a:avLst/>
          </a:prstGeom>
          <a:ln w="9525">
            <a:solidFill>
              <a:schemeClr val="tx1"/>
            </a:solidFill>
          </a:ln>
          <a:effectLst>
            <a:outerShdw dist="20000"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BC4BC75C-57A0-BF5F-BE76-12899C90C4A4}"/>
              </a:ext>
            </a:extLst>
          </p:cNvPr>
          <p:cNvCxnSpPr>
            <a:cxnSpLocks/>
          </p:cNvCxnSpPr>
          <p:nvPr/>
        </p:nvCxnSpPr>
        <p:spPr>
          <a:xfrm>
            <a:off x="4640067" y="4003001"/>
            <a:ext cx="925272" cy="0"/>
          </a:xfrm>
          <a:prstGeom prst="line">
            <a:avLst/>
          </a:prstGeom>
          <a:ln w="9525">
            <a:solidFill>
              <a:schemeClr val="tx1"/>
            </a:solidFill>
          </a:ln>
          <a:effectLst>
            <a:outerShdw dist="20000"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C54CEBD7-43F1-14E6-28A7-579EE88B2D04}"/>
              </a:ext>
            </a:extLst>
          </p:cNvPr>
          <p:cNvCxnSpPr>
            <a:cxnSpLocks/>
          </p:cNvCxnSpPr>
          <p:nvPr/>
        </p:nvCxnSpPr>
        <p:spPr>
          <a:xfrm>
            <a:off x="685800" y="4002878"/>
            <a:ext cx="7816995" cy="2328"/>
          </a:xfrm>
          <a:prstGeom prst="line">
            <a:avLst/>
          </a:prstGeom>
          <a:ln w="6350">
            <a:solidFill>
              <a:srgbClr val="FF0000"/>
            </a:solidFill>
            <a:prstDash val="dash"/>
          </a:ln>
          <a:effectLst>
            <a:outerShdw dist="20000"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9FD34A33-AC73-C12F-3CC2-6C113190B2CC}"/>
              </a:ext>
            </a:extLst>
          </p:cNvPr>
          <p:cNvCxnSpPr>
            <a:cxnSpLocks noChangeAspect="1"/>
          </p:cNvCxnSpPr>
          <p:nvPr/>
        </p:nvCxnSpPr>
        <p:spPr>
          <a:xfrm flipV="1">
            <a:off x="3819058" y="3188638"/>
            <a:ext cx="515021" cy="805305"/>
          </a:xfrm>
          <a:prstGeom prst="line">
            <a:avLst/>
          </a:prstGeom>
          <a:ln w="9525">
            <a:solidFill>
              <a:schemeClr val="tx1"/>
            </a:solidFill>
          </a:ln>
          <a:effectLst>
            <a:outerShdw dist="20000"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92D65D84-F6BD-7251-36A2-4746598D47CB}"/>
              </a:ext>
            </a:extLst>
          </p:cNvPr>
          <p:cNvCxnSpPr>
            <a:cxnSpLocks noChangeAspect="1"/>
          </p:cNvCxnSpPr>
          <p:nvPr/>
        </p:nvCxnSpPr>
        <p:spPr>
          <a:xfrm flipV="1">
            <a:off x="5565339" y="3641283"/>
            <a:ext cx="229456" cy="358785"/>
          </a:xfrm>
          <a:prstGeom prst="line">
            <a:avLst/>
          </a:prstGeom>
          <a:ln w="9525">
            <a:solidFill>
              <a:schemeClr val="tx1"/>
            </a:solidFill>
          </a:ln>
          <a:effectLst>
            <a:outerShdw dist="20000"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>
            <a:extLst>
              <a:ext uri="{FF2B5EF4-FFF2-40B4-BE49-F238E27FC236}">
                <a16:creationId xmlns:a16="http://schemas.microsoft.com/office/drawing/2014/main" id="{D3ADDE8C-551B-F40E-CFE3-308DFE95B65A}"/>
              </a:ext>
            </a:extLst>
          </p:cNvPr>
          <p:cNvCxnSpPr>
            <a:cxnSpLocks/>
          </p:cNvCxnSpPr>
          <p:nvPr/>
        </p:nvCxnSpPr>
        <p:spPr>
          <a:xfrm flipV="1">
            <a:off x="3820546" y="1989467"/>
            <a:ext cx="0" cy="2013411"/>
          </a:xfrm>
          <a:prstGeom prst="line">
            <a:avLst/>
          </a:prstGeom>
          <a:ln w="9525">
            <a:solidFill>
              <a:srgbClr val="FF0000"/>
            </a:solidFill>
            <a:prstDash val="sysDash"/>
          </a:ln>
          <a:effectLst>
            <a:outerShdw dist="20000" sx="1000" sy="1000" rotWithShape="0">
              <a:srgbClr val="FF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>
            <a:extLst>
              <a:ext uri="{FF2B5EF4-FFF2-40B4-BE49-F238E27FC236}">
                <a16:creationId xmlns:a16="http://schemas.microsoft.com/office/drawing/2014/main" id="{DCBFB636-AF7A-4F19-0B63-B750737A0A27}"/>
              </a:ext>
            </a:extLst>
          </p:cNvPr>
          <p:cNvCxnSpPr>
            <a:cxnSpLocks/>
          </p:cNvCxnSpPr>
          <p:nvPr/>
        </p:nvCxnSpPr>
        <p:spPr>
          <a:xfrm>
            <a:off x="5788575" y="3648440"/>
            <a:ext cx="764564" cy="0"/>
          </a:xfrm>
          <a:prstGeom prst="line">
            <a:avLst/>
          </a:prstGeom>
          <a:ln w="9525">
            <a:solidFill>
              <a:schemeClr val="tx1"/>
            </a:solidFill>
          </a:ln>
          <a:effectLst>
            <a:outerShdw dist="20000"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169">
            <a:extLst>
              <a:ext uri="{FF2B5EF4-FFF2-40B4-BE49-F238E27FC236}">
                <a16:creationId xmlns:a16="http://schemas.microsoft.com/office/drawing/2014/main" id="{0E1E7ADE-5231-D7FE-28CA-728D81088A87}"/>
              </a:ext>
            </a:extLst>
          </p:cNvPr>
          <p:cNvCxnSpPr>
            <a:cxnSpLocks/>
          </p:cNvCxnSpPr>
          <p:nvPr/>
        </p:nvCxnSpPr>
        <p:spPr>
          <a:xfrm flipH="1" flipV="1">
            <a:off x="6553139" y="1282829"/>
            <a:ext cx="0" cy="2734134"/>
          </a:xfrm>
          <a:prstGeom prst="line">
            <a:avLst/>
          </a:prstGeom>
          <a:ln w="9525">
            <a:solidFill>
              <a:srgbClr val="FF0000"/>
            </a:solidFill>
            <a:prstDash val="sysDash"/>
          </a:ln>
          <a:effectLst>
            <a:outerShdw dist="20000" sx="1000" sy="1000" rotWithShape="0">
              <a:srgbClr val="FF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>
            <a:extLst>
              <a:ext uri="{FF2B5EF4-FFF2-40B4-BE49-F238E27FC236}">
                <a16:creationId xmlns:a16="http://schemas.microsoft.com/office/drawing/2014/main" id="{098D000D-9A4A-8D5B-AF45-038235EFB95F}"/>
              </a:ext>
            </a:extLst>
          </p:cNvPr>
          <p:cNvCxnSpPr>
            <a:cxnSpLocks/>
          </p:cNvCxnSpPr>
          <p:nvPr/>
        </p:nvCxnSpPr>
        <p:spPr>
          <a:xfrm flipH="1" flipV="1">
            <a:off x="6549965" y="3648440"/>
            <a:ext cx="8798" cy="379706"/>
          </a:xfrm>
          <a:prstGeom prst="line">
            <a:avLst/>
          </a:prstGeom>
          <a:ln w="9525">
            <a:solidFill>
              <a:schemeClr val="tx1"/>
            </a:solidFill>
          </a:ln>
          <a:effectLst>
            <a:outerShdw dist="20000"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Connector 174">
            <a:extLst>
              <a:ext uri="{FF2B5EF4-FFF2-40B4-BE49-F238E27FC236}">
                <a16:creationId xmlns:a16="http://schemas.microsoft.com/office/drawing/2014/main" id="{8753BBB1-884A-EA22-DFB8-7009E48DAE31}"/>
              </a:ext>
            </a:extLst>
          </p:cNvPr>
          <p:cNvCxnSpPr>
            <a:cxnSpLocks/>
          </p:cNvCxnSpPr>
          <p:nvPr/>
        </p:nvCxnSpPr>
        <p:spPr>
          <a:xfrm>
            <a:off x="6558763" y="4005247"/>
            <a:ext cx="925272" cy="0"/>
          </a:xfrm>
          <a:prstGeom prst="line">
            <a:avLst/>
          </a:prstGeom>
          <a:ln w="9525">
            <a:solidFill>
              <a:schemeClr val="tx1"/>
            </a:solidFill>
          </a:ln>
          <a:effectLst>
            <a:outerShdw dist="20000"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6" name="TextBox 175">
            <a:extLst>
              <a:ext uri="{FF2B5EF4-FFF2-40B4-BE49-F238E27FC236}">
                <a16:creationId xmlns:a16="http://schemas.microsoft.com/office/drawing/2014/main" id="{17F06581-5D16-66E8-8E77-C9C2DD9B9F37}"/>
              </a:ext>
            </a:extLst>
          </p:cNvPr>
          <p:cNvSpPr txBox="1"/>
          <p:nvPr/>
        </p:nvSpPr>
        <p:spPr>
          <a:xfrm>
            <a:off x="5856046" y="3258006"/>
            <a:ext cx="23886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Optima" panose="02000503060000020004" pitchFamily="2" charset="0"/>
              </a:rPr>
              <a:t>Extraction kicker wave forms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134F30-38B8-C3B4-5966-624B7FDE49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3607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7B031E-DB80-C8E1-F0B7-308ED35B71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17128"/>
            <a:ext cx="9142733" cy="863600"/>
          </a:xfrm>
        </p:spPr>
        <p:txBody>
          <a:bodyPr>
            <a:normAutofit/>
          </a:bodyPr>
          <a:lstStyle/>
          <a:p>
            <a:r>
              <a:rPr lang="en-US" sz="3200" i="1" dirty="0">
                <a:solidFill>
                  <a:srgbClr val="002060"/>
                </a:solidFill>
                <a:latin typeface="Optima" panose="02000503060000020004" pitchFamily="2" charset="0"/>
                <a:ea typeface="+mn-ea"/>
                <a:cs typeface="Arial" charset="0"/>
              </a:rPr>
              <a:t>Fast Cycling Acceleration with Ferrite cavities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69519A-243B-0E0F-1292-2694AF3FC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S. Brooks, G. Mahler, D. Trbojevic, IPAC’26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18DFB3-DD67-526C-3773-E69B128DD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97603-2A10-E648-8DE4-4D75A1570B14}" type="slidenum">
              <a:rPr lang="en-US" smtClean="0"/>
              <a:pPr/>
              <a:t>46</a:t>
            </a:fld>
            <a:endParaRPr lang="en-US" dirty="0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3C3A2CD2-F2A9-E81C-7524-2BD17EC2773F}"/>
              </a:ext>
            </a:extLst>
          </p:cNvPr>
          <p:cNvGraphicFramePr>
            <a:graphicFrameLocks noGrp="1"/>
          </p:cNvGraphicFramePr>
          <p:nvPr/>
        </p:nvGraphicFramePr>
        <p:xfrm>
          <a:off x="229892" y="1110435"/>
          <a:ext cx="8581016" cy="5248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7606">
                  <a:extLst>
                    <a:ext uri="{9D8B030D-6E8A-4147-A177-3AD203B41FA5}">
                      <a16:colId xmlns:a16="http://schemas.microsoft.com/office/drawing/2014/main" val="2618859551"/>
                    </a:ext>
                  </a:extLst>
                </a:gridCol>
                <a:gridCol w="1234440">
                  <a:extLst>
                    <a:ext uri="{9D8B030D-6E8A-4147-A177-3AD203B41FA5}">
                      <a16:colId xmlns:a16="http://schemas.microsoft.com/office/drawing/2014/main" val="1104324826"/>
                    </a:ext>
                  </a:extLst>
                </a:gridCol>
                <a:gridCol w="1234440">
                  <a:extLst>
                    <a:ext uri="{9D8B030D-6E8A-4147-A177-3AD203B41FA5}">
                      <a16:colId xmlns:a16="http://schemas.microsoft.com/office/drawing/2014/main" val="3502979040"/>
                    </a:ext>
                  </a:extLst>
                </a:gridCol>
                <a:gridCol w="1234440">
                  <a:extLst>
                    <a:ext uri="{9D8B030D-6E8A-4147-A177-3AD203B41FA5}">
                      <a16:colId xmlns:a16="http://schemas.microsoft.com/office/drawing/2014/main" val="62032217"/>
                    </a:ext>
                  </a:extLst>
                </a:gridCol>
                <a:gridCol w="1234440">
                  <a:extLst>
                    <a:ext uri="{9D8B030D-6E8A-4147-A177-3AD203B41FA5}">
                      <a16:colId xmlns:a16="http://schemas.microsoft.com/office/drawing/2014/main" val="3924093805"/>
                    </a:ext>
                  </a:extLst>
                </a:gridCol>
                <a:gridCol w="755650">
                  <a:extLst>
                    <a:ext uri="{9D8B030D-6E8A-4147-A177-3AD203B41FA5}">
                      <a16:colId xmlns:a16="http://schemas.microsoft.com/office/drawing/2014/main" val="874154024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Choices for injector cyclotron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Units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9374137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ACSI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GE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TR-19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IBA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0919011"/>
                  </a:ext>
                </a:extLst>
              </a:tr>
              <a:tr h="34747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  Energy of Injector Cyclotron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16.5</a:t>
                      </a:r>
                      <a:endParaRPr lang="en-US" dirty="0"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30</a:t>
                      </a:r>
                      <a:endParaRPr lang="en-US" sz="1800" b="0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MeV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2588316"/>
                  </a:ext>
                </a:extLst>
              </a:tr>
              <a:tr h="34747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  Cyclotron current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400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200</a:t>
                      </a:r>
                      <a:endParaRPr lang="en-US" dirty="0"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400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1200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Symbol" pitchFamily="2" charset="2"/>
                        </a:rPr>
                        <a:t>m</a:t>
                      </a:r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8792404"/>
                  </a:ext>
                </a:extLst>
              </a:tr>
              <a:tr h="34747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  Treatment charge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60</a:t>
                      </a:r>
                      <a:endParaRPr lang="en-US" dirty="0"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nC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1405552"/>
                  </a:ext>
                </a:extLst>
              </a:tr>
              <a:tr h="34747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  Injection turns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en-US" dirty="0"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#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332155"/>
                  </a:ext>
                </a:extLst>
              </a:tr>
              <a:tr h="34747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  RF acceleration per turn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29.70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29.70</a:t>
                      </a:r>
                      <a:endParaRPr lang="en-US" dirty="0"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29.70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44.55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kV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1410587"/>
                  </a:ext>
                </a:extLst>
              </a:tr>
              <a:tr h="34747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  Calculation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Treatments Options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4104991"/>
                  </a:ext>
                </a:extLst>
              </a:tr>
              <a:tr h="34747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  Turn duration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585.74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540.6</a:t>
                      </a:r>
                      <a:endParaRPr lang="en-US" sz="1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504.8</a:t>
                      </a:r>
                      <a:endParaRPr lang="en-US" sz="1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405.1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ns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67296799"/>
                  </a:ext>
                </a:extLst>
              </a:tr>
              <a:tr h="34747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  Charge per turn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0.234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0.108</a:t>
                      </a:r>
                      <a:endParaRPr lang="en-US" sz="1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0.151</a:t>
                      </a:r>
                      <a:endParaRPr lang="en-US" sz="1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0.486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nC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0503342"/>
                  </a:ext>
                </a:extLst>
              </a:tr>
              <a:tr h="34747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  Charge per injection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0.937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0.432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0.606</a:t>
                      </a:r>
                      <a:endParaRPr lang="en-US" sz="1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0.972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nC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43318787"/>
                  </a:ext>
                </a:extLst>
              </a:tr>
              <a:tr h="34747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  Machine cycles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139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62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#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8513093"/>
                  </a:ext>
                </a:extLst>
              </a:tr>
              <a:tr h="34747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  Machine cycle rate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540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540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540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809.95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Hz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5705772"/>
                  </a:ext>
                </a:extLst>
              </a:tr>
              <a:tr h="34747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  Outputs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0556569"/>
                  </a:ext>
                </a:extLst>
              </a:tr>
              <a:tr h="34747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  Treatment time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257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185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76.54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ms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8492548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E339B2CF-DA91-A60B-0992-A90B8313A9C4}"/>
              </a:ext>
            </a:extLst>
          </p:cNvPr>
          <p:cNvSpPr txBox="1"/>
          <p:nvPr/>
        </p:nvSpPr>
        <p:spPr>
          <a:xfrm>
            <a:off x="7435250" y="833436"/>
            <a:ext cx="14237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2060"/>
                </a:solidFill>
                <a:latin typeface="Optima" panose="02000503060000020004" pitchFamily="2" charset="0"/>
              </a:rPr>
              <a:t>By Stephen Brooks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09BAF7-7E59-3C87-A841-5C50A97BAD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44867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C9B3F-75C6-108B-B871-9021BB032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Peak Fields vs. Energy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37BAEE-A3CC-823C-74C2-42E7B497E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B0B604-8E6F-B378-7D02-687E0B271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B704D2-8D61-D011-A2CD-E40A5AB83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47</a:t>
            </a:fld>
            <a:endParaRPr lang="en-GB" altLang="en-US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EEB408DA-84BC-DA4B-BA8F-A10843C9C6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90236" y="1662906"/>
            <a:ext cx="6363528" cy="381642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D8C1A84-8389-3BE6-455E-9122A86DE25E}"/>
              </a:ext>
            </a:extLst>
          </p:cNvPr>
          <p:cNvSpPr txBox="1"/>
          <p:nvPr/>
        </p:nvSpPr>
        <p:spPr>
          <a:xfrm>
            <a:off x="719572" y="5590981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Orange line is field at magnet longitudinal centre, which is different than at exit (orbit in fringe area) for D magnet.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8A67995-68E1-A3BF-800B-A9A8FC5C3BE4}"/>
              </a:ext>
            </a:extLst>
          </p:cNvPr>
          <p:cNvGrpSpPr/>
          <p:nvPr/>
        </p:nvGrpSpPr>
        <p:grpSpPr>
          <a:xfrm>
            <a:off x="6986981" y="840639"/>
            <a:ext cx="1533566" cy="1920088"/>
            <a:chOff x="6446583" y="889292"/>
            <a:chExt cx="1533566" cy="1920088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4C049BB-5ACC-495F-82AF-5230DCB41E6C}"/>
                </a:ext>
              </a:extLst>
            </p:cNvPr>
            <p:cNvSpPr/>
            <p:nvPr/>
          </p:nvSpPr>
          <p:spPr>
            <a:xfrm>
              <a:off x="6804248" y="1628800"/>
              <a:ext cx="784448" cy="43204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>
                  <a:solidFill>
                    <a:schemeClr val="tx1"/>
                  </a:solidFill>
                </a:rPr>
                <a:t>D</a:t>
              </a:r>
            </a:p>
          </p:txBody>
        </p:sp>
        <p:sp>
          <p:nvSpPr>
            <p:cNvPr id="16" name="Arc 15">
              <a:extLst>
                <a:ext uri="{FF2B5EF4-FFF2-40B4-BE49-F238E27FC236}">
                  <a16:creationId xmlns:a16="http://schemas.microsoft.com/office/drawing/2014/main" id="{35F7B18E-552B-A5C5-3D1A-359C67BF3AEE}"/>
                </a:ext>
              </a:extLst>
            </p:cNvPr>
            <p:cNvSpPr/>
            <p:nvPr/>
          </p:nvSpPr>
          <p:spPr>
            <a:xfrm flipV="1">
              <a:off x="6446583" y="889292"/>
              <a:ext cx="1533566" cy="856500"/>
            </a:xfrm>
            <a:prstGeom prst="arc">
              <a:avLst>
                <a:gd name="adj1" fmla="val 11988535"/>
                <a:gd name="adj2" fmla="val 20347093"/>
              </a:avLst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Arc 16">
              <a:extLst>
                <a:ext uri="{FF2B5EF4-FFF2-40B4-BE49-F238E27FC236}">
                  <a16:creationId xmlns:a16="http://schemas.microsoft.com/office/drawing/2014/main" id="{3695BFA3-CDBF-2CC6-5D75-DACE386F83C8}"/>
                </a:ext>
              </a:extLst>
            </p:cNvPr>
            <p:cNvSpPr/>
            <p:nvPr/>
          </p:nvSpPr>
          <p:spPr>
            <a:xfrm>
              <a:off x="6446583" y="1952880"/>
              <a:ext cx="1533566" cy="856500"/>
            </a:xfrm>
            <a:prstGeom prst="arc">
              <a:avLst>
                <a:gd name="adj1" fmla="val 11952873"/>
                <a:gd name="adj2" fmla="val 20287641"/>
              </a:avLst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16633156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E36F53A6-8175-0106-6678-FEA1C8DB28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692696"/>
            <a:ext cx="9144000" cy="6858000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01297AE-B887-2272-C6E0-272E08539A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76064"/>
          </a:xfrm>
        </p:spPr>
        <p:txBody>
          <a:bodyPr/>
          <a:lstStyle/>
          <a:p>
            <a:r>
              <a:rPr lang="en-GB"/>
              <a:t>Orbits and Fields in Muon1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09B9F3-7F31-D4D6-2DB6-FA3E4601ED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886FB0-D79B-EAA9-29E3-97425FB5D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F69F38-88BC-03E0-BD30-7CAB4450A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48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1334066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296905-F1C0-BEE2-F045-CE653FE76F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Lattice Converted from BMAD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959825-CBD6-EFB0-3E74-1A323AC10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C20403-9986-51EA-DED3-42069B3836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657DBF-AADF-BCC4-E6D7-4C2ABBEBC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49</a:t>
            </a:fld>
            <a:endParaRPr lang="en-GB" alt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A0BDED-E45C-F7D4-D7DB-FCE9D0BEC48F}"/>
              </a:ext>
            </a:extLst>
          </p:cNvPr>
          <p:cNvSpPr txBox="1"/>
          <p:nvPr/>
        </p:nvSpPr>
        <p:spPr>
          <a:xfrm>
            <a:off x="4499992" y="1652708"/>
            <a:ext cx="2890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Multipoles dipole…dodeca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EC3C75F-0EA3-4849-B402-C647710B2632}"/>
              </a:ext>
            </a:extLst>
          </p:cNvPr>
          <p:cNvSpPr txBox="1"/>
          <p:nvPr/>
        </p:nvSpPr>
        <p:spPr>
          <a:xfrm>
            <a:off x="404385" y="1529698"/>
            <a:ext cx="2698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Three cells for field wrap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B85963F-EAE0-DBBD-84CF-3783BB24BA17}"/>
              </a:ext>
            </a:extLst>
          </p:cNvPr>
          <p:cNvSpPr txBox="1"/>
          <p:nvPr/>
        </p:nvSpPr>
        <p:spPr>
          <a:xfrm>
            <a:off x="611560" y="5662989"/>
            <a:ext cx="72250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Angle 5.625° per cell, 64 cells per turn.  Cell length 34.4cm, R=3.5m.</a:t>
            </a:r>
          </a:p>
          <a:p>
            <a:r>
              <a:rPr lang="en-GB"/>
              <a:t>This worked well in BMAD, fixed stable tunes from 10MeV – 250MeV</a:t>
            </a:r>
          </a:p>
        </p:txBody>
      </p:sp>
      <p:pic>
        <p:nvPicPr>
          <p:cNvPr id="16" name="Content Placeholder 15">
            <a:extLst>
              <a:ext uri="{FF2B5EF4-FFF2-40B4-BE49-F238E27FC236}">
                <a16:creationId xmlns:a16="http://schemas.microsoft.com/office/drawing/2014/main" id="{D2AD2C2B-BBBD-98E9-420E-705943AC5B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235646"/>
            <a:ext cx="8229600" cy="325507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6647A57-3AEC-AA81-C85E-0CD6FB2BA979}"/>
              </a:ext>
            </a:extLst>
          </p:cNvPr>
          <p:cNvSpPr txBox="1"/>
          <p:nvPr/>
        </p:nvSpPr>
        <p:spPr>
          <a:xfrm>
            <a:off x="4121274" y="4599214"/>
            <a:ext cx="3240360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>
                <a:solidFill>
                  <a:srgbClr val="00B050"/>
                </a:solidFill>
              </a:rPr>
              <a:t>These slides look a lot like last year’s, but Dejan’s multipole numbers have changed!</a:t>
            </a:r>
          </a:p>
        </p:txBody>
      </p:sp>
    </p:spTree>
    <p:extLst>
      <p:ext uri="{BB962C8B-B14F-4D97-AF65-F5344CB8AC3E}">
        <p14:creationId xmlns:p14="http://schemas.microsoft.com/office/powerpoint/2010/main" val="11037960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72314-087A-60EE-C2E4-E9188FE1DB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Facility Parameters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5BA0DF65-08A2-DDFB-38DD-91612FE3381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4276488"/>
              </p:ext>
            </p:extLst>
          </p:nvPr>
        </p:nvGraphicFramePr>
        <p:xfrm>
          <a:off x="1185038" y="1484784"/>
          <a:ext cx="6773924" cy="463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21596">
                  <a:extLst>
                    <a:ext uri="{9D8B030D-6E8A-4147-A177-3AD203B41FA5}">
                      <a16:colId xmlns:a16="http://schemas.microsoft.com/office/drawing/2014/main" val="1516232354"/>
                    </a:ext>
                  </a:extLst>
                </a:gridCol>
                <a:gridCol w="1869622">
                  <a:extLst>
                    <a:ext uri="{9D8B030D-6E8A-4147-A177-3AD203B41FA5}">
                      <a16:colId xmlns:a16="http://schemas.microsoft.com/office/drawing/2014/main" val="3833702899"/>
                    </a:ext>
                  </a:extLst>
                </a:gridCol>
                <a:gridCol w="1082706">
                  <a:extLst>
                    <a:ext uri="{9D8B030D-6E8A-4147-A177-3AD203B41FA5}">
                      <a16:colId xmlns:a16="http://schemas.microsoft.com/office/drawing/2014/main" val="1405473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320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/>
                        <a:t>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/>
                        <a:t>Unit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81652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3200"/>
                        <a:t>Injection E</a:t>
                      </a:r>
                      <a:r>
                        <a:rPr lang="en-GB" sz="3200" baseline="-25000"/>
                        <a:t>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/>
                        <a:t>10-30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/>
                        <a:t>MeV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37103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3200"/>
                        <a:t>Extraction E</a:t>
                      </a:r>
                      <a:r>
                        <a:rPr lang="en-GB" sz="3200" baseline="-25000"/>
                        <a:t>k</a:t>
                      </a:r>
                      <a:r>
                        <a:rPr lang="en-GB" sz="3200"/>
                        <a:t> range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/>
                        <a:t>65-250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/>
                        <a:t>MeV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02393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3200"/>
                        <a:t>Arc radius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/>
                        <a:t>3.5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/>
                        <a:t>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97855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3200"/>
                        <a:t>Machine cycle 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/>
                        <a:t>500-800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/>
                        <a:t>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24347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3200"/>
                        <a:t>Energy gain per turn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/>
                        <a:t>30-45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/>
                        <a:t>kV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2783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3200"/>
                        <a:t>Treatment charge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/>
                        <a:t>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/>
                        <a:t>nC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04991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3200"/>
                        <a:t>Treatment 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/>
                        <a:t>75-250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/>
                        <a:t>ms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7309453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6BCF6A-B57E-650E-07B0-357F106BD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EFBA78-8807-1302-E864-12273DB1D9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203B9B-A732-D227-9626-CC1F10D0D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6454743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6098EB-8DB8-D0F9-148B-9954673E4C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BMAD and Muon1 Magnet 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413D64-3017-DB14-C08D-827E28F5EA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BMAD has a zero-length end field model</a:t>
            </a:r>
          </a:p>
          <a:p>
            <a:r>
              <a:rPr lang="en-GB" dirty="0"/>
              <a:t>Muon1 has a Maxwellian fringe field model with </a:t>
            </a:r>
            <a:r>
              <a:rPr lang="en-GB"/>
              <a:t>finite length (bit more realistic)</a:t>
            </a:r>
            <a:endParaRPr lang="en-GB" dirty="0"/>
          </a:p>
          <a:p>
            <a:pPr lvl="1"/>
            <a:r>
              <a:rPr lang="en-GB" dirty="0"/>
              <a:t>But you have to choose the length yourself!</a:t>
            </a:r>
          </a:p>
          <a:p>
            <a:pPr lvl="1"/>
            <a:r>
              <a:rPr lang="en-GB"/>
              <a:t>Only way to do this sort of field in BMAD is to generate fieldmaps, so there’s a difference</a:t>
            </a:r>
          </a:p>
          <a:p>
            <a:r>
              <a:rPr lang="en-GB"/>
              <a:t>We </a:t>
            </a:r>
            <a:r>
              <a:rPr lang="en-GB" dirty="0"/>
              <a:t>also changed from sectors to rectangles but that turned out to be a </a:t>
            </a:r>
            <a:r>
              <a:rPr lang="en-GB"/>
              <a:t>small effect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5AC604-2DEF-47D9-4E32-761B1A9C42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8AF4E8-42F1-7C34-5B3A-FF745BCBB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4CF9CA-F2EF-E9A1-5C9C-758C9A118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50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087092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B3F11-D190-5664-E81B-830EFC3FFD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Field Profiles (BMAD)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04BCCD-29CC-220A-1C70-B67AAC4F1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33C655-B256-61B5-1314-D1B234E4B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7A504B-FFD5-A533-AA40-CF61580FC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51</a:t>
            </a:fld>
            <a:endParaRPr lang="en-GB" altLang="en-US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579A6498-848B-3EF8-5659-263BEF7D4F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7645" y="1235893"/>
            <a:ext cx="7088711" cy="5145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09690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1587B2-4D94-E2C3-8E00-A857252F62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BMAD Lattice in Muon1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DD3B79-CEB8-6D52-9FF2-5E0467CD7A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Vertical tune is unstable at low energies</a:t>
            </a:r>
          </a:p>
          <a:p>
            <a:pPr lvl="1"/>
            <a:r>
              <a:rPr lang="en-GB"/>
              <a:t>On previous lattice version, this was true no matter what Muon1 fringe field length I chose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A410F-E3FA-7AE2-2FF0-7283B76BFF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D0FAF-2850-FBCE-03C3-417833437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F3FDA8-487E-BD6E-2804-08EECE407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52</a:t>
            </a:fld>
            <a:endParaRPr lang="en-GB" alt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9438DBC-B636-20DD-79BB-CD8F0C145092}"/>
              </a:ext>
            </a:extLst>
          </p:cNvPr>
          <p:cNvGrpSpPr/>
          <p:nvPr/>
        </p:nvGrpSpPr>
        <p:grpSpPr>
          <a:xfrm>
            <a:off x="5067088" y="3284982"/>
            <a:ext cx="3816424" cy="2518089"/>
            <a:chOff x="1474531" y="2687858"/>
            <a:chExt cx="5721490" cy="3489509"/>
          </a:xfrm>
        </p:grpSpPr>
        <p:pic>
          <p:nvPicPr>
            <p:cNvPr id="7" name="Content Placeholder 8">
              <a:extLst>
                <a:ext uri="{FF2B5EF4-FFF2-40B4-BE49-F238E27FC236}">
                  <a16:creationId xmlns:a16="http://schemas.microsoft.com/office/drawing/2014/main" id="{66CDEAB0-3876-CF0E-E76D-39FFFA79CA8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 bwMode="auto">
            <a:xfrm>
              <a:off x="1475656" y="2687858"/>
              <a:ext cx="5720365" cy="34383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C50DCA3-633A-1AF9-09AA-EBC3800BF6E1}"/>
                </a:ext>
              </a:extLst>
            </p:cNvPr>
            <p:cNvSpPr txBox="1"/>
            <p:nvPr/>
          </p:nvSpPr>
          <p:spPr>
            <a:xfrm>
              <a:off x="5868144" y="5750857"/>
              <a:ext cx="909511" cy="4265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/>
                <a:t>MeV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8F440D3-A5F4-D8B0-559A-C64D0E825397}"/>
                </a:ext>
              </a:extLst>
            </p:cNvPr>
            <p:cNvSpPr txBox="1"/>
            <p:nvPr/>
          </p:nvSpPr>
          <p:spPr>
            <a:xfrm>
              <a:off x="1474531" y="2780928"/>
              <a:ext cx="2133600" cy="4265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/>
                <a:t>Cell tune</a:t>
              </a:r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134A3DD3-73D6-4156-ADF1-C5C60EA540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488" y="3147735"/>
            <a:ext cx="4578493" cy="2755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37169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64DDAB-5E81-41A2-B310-823354142A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This cell can </a:t>
            </a:r>
            <a:r>
              <a:rPr lang="en-GB"/>
              <a:t>be “easily” </a:t>
            </a:r>
            <a:r>
              <a:rPr lang="en-GB" dirty="0"/>
              <a:t>fixed using </a:t>
            </a:r>
            <a:r>
              <a:rPr lang="en-GB"/>
              <a:t>the Algorithm I used before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26E72F-AD7D-4391-AB65-542FB71E99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/>
              <a:t>Runge-Kutta 4</a:t>
            </a:r>
            <a:r>
              <a:rPr lang="en-US" baseline="30000"/>
              <a:t>th</a:t>
            </a:r>
            <a:r>
              <a:rPr lang="en-US"/>
              <a:t> order tracking step</a:t>
            </a:r>
          </a:p>
          <a:p>
            <a:r>
              <a:rPr lang="en-US">
                <a:highlight>
                  <a:srgbClr val="00FFFF"/>
                </a:highlight>
              </a:rPr>
              <a:t>Loop</a:t>
            </a:r>
            <a:r>
              <a:rPr lang="en-US"/>
              <a:t> to get trajectory in cell</a:t>
            </a:r>
          </a:p>
          <a:p>
            <a:r>
              <a:rPr lang="en-US">
                <a:highlight>
                  <a:srgbClr val="FFFF00"/>
                </a:highlight>
              </a:rPr>
              <a:t>Finite difference</a:t>
            </a:r>
            <a:r>
              <a:rPr lang="en-US"/>
              <a:t> to get transfer matrix</a:t>
            </a:r>
          </a:p>
          <a:p>
            <a:pPr lvl="1"/>
            <a:r>
              <a:rPr lang="en-US"/>
              <a:t>Also gives tunes if orbit is closed</a:t>
            </a:r>
          </a:p>
          <a:p>
            <a:r>
              <a:rPr lang="en-US">
                <a:highlight>
                  <a:srgbClr val="00FF00"/>
                </a:highlight>
              </a:rPr>
              <a:t>Iterate</a:t>
            </a:r>
            <a:r>
              <a:rPr lang="en-US"/>
              <a:t> (Newton) to find closed orbit</a:t>
            </a:r>
          </a:p>
          <a:p>
            <a:r>
              <a:rPr lang="en-US">
                <a:highlight>
                  <a:srgbClr val="00FFFF"/>
                </a:highlight>
              </a:rPr>
              <a:t>Loop</a:t>
            </a:r>
            <a:r>
              <a:rPr lang="en-US"/>
              <a:t> over all FFA energies</a:t>
            </a:r>
          </a:p>
          <a:p>
            <a:r>
              <a:rPr lang="en-US">
                <a:highlight>
                  <a:srgbClr val="FFFF00"/>
                </a:highlight>
              </a:rPr>
              <a:t>Finite difference</a:t>
            </a:r>
            <a:r>
              <a:rPr lang="en-US"/>
              <a:t> parameters to get response matrix of tune functions to </a:t>
            </a:r>
            <a:r>
              <a:rPr lang="en-US" strike="sngStrike"/>
              <a:t>multipole</a:t>
            </a:r>
            <a:r>
              <a:rPr lang="en-US"/>
              <a:t> changes</a:t>
            </a:r>
          </a:p>
          <a:p>
            <a:r>
              <a:rPr lang="en-US">
                <a:highlight>
                  <a:srgbClr val="00FF00"/>
                </a:highlight>
              </a:rPr>
              <a:t>Iterate</a:t>
            </a:r>
            <a:r>
              <a:rPr lang="en-US"/>
              <a:t> (optimiser) to find fixed-tune lattice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2BA59C-1008-493E-BBA3-2C7E499D21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0036C0-C7C8-426C-9F20-1BF810E9ED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5CF383-94CB-4104-93A3-4BAB816D28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53</a:t>
            </a:fld>
            <a:endParaRPr lang="en-GB" alt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8AB3F47-D494-4F0C-A56D-B6EF9FAA8205}"/>
              </a:ext>
            </a:extLst>
          </p:cNvPr>
          <p:cNvSpPr/>
          <p:nvPr/>
        </p:nvSpPr>
        <p:spPr>
          <a:xfrm>
            <a:off x="7745506" y="1670237"/>
            <a:ext cx="1398494" cy="8904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Muon1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F1A4FCF-9235-4DC1-9FFD-CB08B318ACE8}"/>
              </a:ext>
            </a:extLst>
          </p:cNvPr>
          <p:cNvSpPr/>
          <p:nvPr/>
        </p:nvSpPr>
        <p:spPr>
          <a:xfrm>
            <a:off x="7745506" y="2630674"/>
            <a:ext cx="1398494" cy="1366378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Muon1 cell optics mode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B5DB751-7D63-4E3D-B41F-4ABB6C7639C3}"/>
              </a:ext>
            </a:extLst>
          </p:cNvPr>
          <p:cNvSpPr/>
          <p:nvPr/>
        </p:nvSpPr>
        <p:spPr>
          <a:xfrm>
            <a:off x="7745506" y="4067090"/>
            <a:ext cx="1398494" cy="437764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Muon1 FFA optics mode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DB21F33-75B1-4AFD-95D5-56135752BE77}"/>
              </a:ext>
            </a:extLst>
          </p:cNvPr>
          <p:cNvSpPr/>
          <p:nvPr/>
        </p:nvSpPr>
        <p:spPr>
          <a:xfrm>
            <a:off x="8028384" y="4574892"/>
            <a:ext cx="1115616" cy="1374388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Fixed-tune FFA optimiser</a:t>
            </a:r>
          </a:p>
          <a:p>
            <a:pPr algn="ctr"/>
            <a:r>
              <a:rPr lang="en-US">
                <a:solidFill>
                  <a:schemeClr val="tx1"/>
                </a:solidFill>
              </a:rPr>
              <a:t>(parallel)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49DC7F-D9CD-23B8-F0B6-394E55AB2CF5}"/>
              </a:ext>
            </a:extLst>
          </p:cNvPr>
          <p:cNvSpPr txBox="1"/>
          <p:nvPr/>
        </p:nvSpPr>
        <p:spPr>
          <a:xfrm>
            <a:off x="5156085" y="5277145"/>
            <a:ext cx="16028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>
                <a:solidFill>
                  <a:srgbClr val="00B050"/>
                </a:solidFill>
              </a:rPr>
              <a:t>Fourier coefficient</a:t>
            </a:r>
          </a:p>
        </p:txBody>
      </p:sp>
    </p:spTree>
    <p:extLst>
      <p:ext uri="{BB962C8B-B14F-4D97-AF65-F5344CB8AC3E}">
        <p14:creationId xmlns:p14="http://schemas.microsoft.com/office/powerpoint/2010/main" val="33855237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8FD4BA-216F-6A70-ABCA-32C721754B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Wait, Fourier coefficients?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85C17B-6A90-77F8-D742-EED773B741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Representing the transverse midplane field dependence B</a:t>
            </a:r>
            <a:r>
              <a:rPr lang="en-GB" baseline="-25000"/>
              <a:t>y</a:t>
            </a:r>
            <a:r>
              <a:rPr lang="en-GB"/>
              <a:t>(x,0) as a Fourier series made optimisation work better than multipoles</a:t>
            </a:r>
          </a:p>
          <a:p>
            <a:pPr lvl="1"/>
            <a:r>
              <a:rPr lang="en-GB"/>
              <a:t>Suspect this is because sin,cos(nx) are orthogonal whereas polynomials are highly correlated</a:t>
            </a:r>
          </a:p>
          <a:p>
            <a:r>
              <a:rPr lang="en-GB"/>
              <a:t>Used the form</a:t>
            </a:r>
          </a:p>
          <a:p>
            <a:pPr marL="0" indent="0">
              <a:buNone/>
            </a:pPr>
            <a:r>
              <a:rPr lang="en-GB"/>
              <a:t>      B</a:t>
            </a:r>
            <a:r>
              <a:rPr lang="en-GB" baseline="-25000"/>
              <a:t>y</a:t>
            </a:r>
            <a:r>
              <a:rPr lang="en-GB"/>
              <a:t>(x,0) = c</a:t>
            </a:r>
            <a:r>
              <a:rPr lang="en-GB" baseline="-25000"/>
              <a:t>0</a:t>
            </a:r>
            <a:r>
              <a:rPr lang="en-GB"/>
              <a:t> + </a:t>
            </a:r>
            <a:r>
              <a:rPr lang="en-GB">
                <a:latin typeface="Symbol" panose="05050102010706020507" pitchFamily="18" charset="2"/>
              </a:rPr>
              <a:t>S</a:t>
            </a:r>
            <a:r>
              <a:rPr lang="en-GB" baseline="-25000"/>
              <a:t>n=1..8</a:t>
            </a:r>
            <a:r>
              <a:rPr lang="en-GB"/>
              <a:t> s</a:t>
            </a:r>
            <a:r>
              <a:rPr lang="en-GB" baseline="-25000"/>
              <a:t>n</a:t>
            </a:r>
            <a:r>
              <a:rPr lang="en-GB"/>
              <a:t>sin(nkx) + c</a:t>
            </a:r>
            <a:r>
              <a:rPr lang="en-GB" baseline="-25000"/>
              <a:t>n</a:t>
            </a:r>
            <a:r>
              <a:rPr lang="en-GB"/>
              <a:t>cos(nkx)</a:t>
            </a:r>
          </a:p>
          <a:p>
            <a:pPr marL="0" indent="0">
              <a:buNone/>
            </a:pPr>
            <a:r>
              <a:rPr lang="en-GB"/>
              <a:t>…where 2</a:t>
            </a:r>
            <a:r>
              <a:rPr lang="en-GB">
                <a:latin typeface="Symbol" panose="05050102010706020507" pitchFamily="18" charset="2"/>
              </a:rPr>
              <a:t>p</a:t>
            </a:r>
            <a:r>
              <a:rPr lang="en-GB"/>
              <a:t>/k is about twice the orbit excursion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559781-8DE1-E4AE-F57D-56D6CB12F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363D9F-73A9-C8D9-FD68-421AAABAC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C4CBE5-15CD-B15F-697C-B8F1FDB9B5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54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3977617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D40D227-3D72-0444-3CF5-A75BB74228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86090" y="227781"/>
            <a:ext cx="5971820" cy="6081539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EA25ED-9B0F-75BC-65BC-BA80BEBC7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5FE5FB-635C-FB7F-4547-FDF45C3B6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B6C080-EFFA-3CBE-2458-81F6CD448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55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0468169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63B7A5-1588-01F6-0ADF-CDC640129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Magnet Sim. Field Error Graph (F)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D41331-C2C7-E979-4C02-5D49B8250B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FDB4C8-2C48-FBB1-26FF-7B8E3679D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3582A7-4D0B-A5E4-36C0-742EAD9A10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56</a:t>
            </a:fld>
            <a:endParaRPr lang="en-GB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C6305AE-2B4F-C62C-7F8B-A2F470F4D577}"/>
              </a:ext>
            </a:extLst>
          </p:cNvPr>
          <p:cNvSpPr txBox="1"/>
          <p:nvPr/>
        </p:nvSpPr>
        <p:spPr>
          <a:xfrm>
            <a:off x="179512" y="5867980"/>
            <a:ext cx="2392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3.6×10</a:t>
            </a:r>
            <a:r>
              <a:rPr lang="en-GB" baseline="30000"/>
              <a:t>-4</a:t>
            </a:r>
            <a:r>
              <a:rPr lang="en-GB"/>
              <a:t> relative error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7961BAFC-4551-C897-4C55-1BF61375E6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7713" y="1233256"/>
            <a:ext cx="7088575" cy="51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33625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63B7A5-1588-01F6-0ADF-CDC640129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Magnet Sim. Field Error Graph (D)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D41331-C2C7-E979-4C02-5D49B8250B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FDB4C8-2C48-FBB1-26FF-7B8E3679D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3582A7-4D0B-A5E4-36C0-742EAD9A10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57</a:t>
            </a:fld>
            <a:endParaRPr lang="en-GB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633CF00-4BC2-151B-3202-B130A222F744}"/>
              </a:ext>
            </a:extLst>
          </p:cNvPr>
          <p:cNvSpPr txBox="1"/>
          <p:nvPr/>
        </p:nvSpPr>
        <p:spPr>
          <a:xfrm>
            <a:off x="179512" y="5867980"/>
            <a:ext cx="2392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1.6×10</a:t>
            </a:r>
            <a:r>
              <a:rPr lang="en-GB" baseline="30000"/>
              <a:t>-4</a:t>
            </a:r>
            <a:r>
              <a:rPr lang="en-GB"/>
              <a:t> relative error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72D0A19D-D6A4-1BAC-6D2F-F3C8A0A6FA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7713" y="1233256"/>
            <a:ext cx="7088575" cy="51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77541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DE7AAEE6-1163-AB9E-EE94-7149D945D5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986EB4F-DFC8-7329-22DF-9D64AA0A53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Permanent Magnet Designs (F)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03C848-C080-C2F0-5120-27CC37584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6AE51A-22BD-85FE-45CA-5659BD7910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477415-6019-C79B-AA45-F3E691ED41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58</a:t>
            </a:fld>
            <a:endParaRPr lang="en-GB" alt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B767922-E14C-6653-3F7D-DD4782E4864A}"/>
              </a:ext>
            </a:extLst>
          </p:cNvPr>
          <p:cNvSpPr txBox="1"/>
          <p:nvPr/>
        </p:nvSpPr>
        <p:spPr>
          <a:xfrm>
            <a:off x="6834981" y="1575436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cm grid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ECC437B-E4D8-29A8-1B66-333AC1E10E92}"/>
              </a:ext>
            </a:extLst>
          </p:cNvPr>
          <p:cNvSpPr txBox="1"/>
          <p:nvPr/>
        </p:nvSpPr>
        <p:spPr>
          <a:xfrm>
            <a:off x="81998" y="1464668"/>
            <a:ext cx="244169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NdFeB material</a:t>
            </a:r>
          </a:p>
          <a:p>
            <a:r>
              <a:rPr lang="en-GB"/>
              <a:t>N42EH grade</a:t>
            </a:r>
          </a:p>
          <a:p>
            <a:r>
              <a:rPr lang="en-GB"/>
              <a:t>B</a:t>
            </a:r>
            <a:r>
              <a:rPr lang="en-GB" baseline="-25000"/>
              <a:t>r</a:t>
            </a:r>
            <a:r>
              <a:rPr lang="en-GB"/>
              <a:t>=1.3T</a:t>
            </a:r>
          </a:p>
          <a:p>
            <a:r>
              <a:rPr lang="en-GB"/>
              <a:t>69.90cm</a:t>
            </a:r>
            <a:r>
              <a:rPr lang="en-GB" baseline="30000"/>
              <a:t>2</a:t>
            </a:r>
            <a:r>
              <a:rPr lang="en-GB"/>
              <a:t> area</a:t>
            </a:r>
          </a:p>
          <a:p>
            <a:r>
              <a:rPr lang="en-GB"/>
              <a:t>64.7 x 12mm aperture</a:t>
            </a:r>
          </a:p>
          <a:p>
            <a:r>
              <a:rPr lang="en-GB"/>
              <a:t>Good field X±26.3mm</a:t>
            </a:r>
          </a:p>
          <a:p>
            <a:r>
              <a:rPr lang="en-GB"/>
              <a:t>1.85T max field</a:t>
            </a:r>
          </a:p>
        </p:txBody>
      </p:sp>
    </p:spTree>
    <p:extLst>
      <p:ext uri="{BB962C8B-B14F-4D97-AF65-F5344CB8AC3E}">
        <p14:creationId xmlns:p14="http://schemas.microsoft.com/office/powerpoint/2010/main" val="309363341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C2A14CE7-459C-1137-517F-16667EC750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7420CF3-5133-9382-53C8-B5F0854667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Permanent Magnet Designs (D)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46FA72-323A-33A1-A733-2EEA0F008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4255-1F67-7DBA-574B-486537165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FB5B0C-B2D2-514A-2FDC-57B1AA472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59</a:t>
            </a:fld>
            <a:endParaRPr lang="en-GB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502234A-0E39-0CEC-B6EA-4011AA39C073}"/>
              </a:ext>
            </a:extLst>
          </p:cNvPr>
          <p:cNvSpPr txBox="1"/>
          <p:nvPr/>
        </p:nvSpPr>
        <p:spPr>
          <a:xfrm>
            <a:off x="81998" y="1464668"/>
            <a:ext cx="244169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NdFeB material</a:t>
            </a:r>
          </a:p>
          <a:p>
            <a:r>
              <a:rPr lang="en-GB"/>
              <a:t>N42EH grade</a:t>
            </a:r>
          </a:p>
          <a:p>
            <a:r>
              <a:rPr lang="en-GB"/>
              <a:t>B</a:t>
            </a:r>
            <a:r>
              <a:rPr lang="en-GB" baseline="-25000"/>
              <a:t>r</a:t>
            </a:r>
            <a:r>
              <a:rPr lang="en-GB"/>
              <a:t>=1.3T</a:t>
            </a:r>
          </a:p>
          <a:p>
            <a:r>
              <a:rPr lang="en-GB"/>
              <a:t>93.88cm</a:t>
            </a:r>
            <a:r>
              <a:rPr lang="en-GB" baseline="30000"/>
              <a:t>2</a:t>
            </a:r>
            <a:r>
              <a:rPr lang="en-GB"/>
              <a:t> area</a:t>
            </a:r>
          </a:p>
          <a:p>
            <a:r>
              <a:rPr lang="en-GB"/>
              <a:t>48.1 x 12mm aperture</a:t>
            </a:r>
          </a:p>
          <a:p>
            <a:r>
              <a:rPr lang="en-GB"/>
              <a:t>Good field X±18.0mm</a:t>
            </a:r>
          </a:p>
          <a:p>
            <a:r>
              <a:rPr lang="en-GB"/>
              <a:t>1.86T max field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437FD7C-2BF0-1F32-CC3D-6D998F2443C6}"/>
              </a:ext>
            </a:extLst>
          </p:cNvPr>
          <p:cNvSpPr txBox="1"/>
          <p:nvPr/>
        </p:nvSpPr>
        <p:spPr>
          <a:xfrm>
            <a:off x="6834981" y="1575436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cm grid</a:t>
            </a:r>
          </a:p>
        </p:txBody>
      </p:sp>
    </p:spTree>
    <p:extLst>
      <p:ext uri="{BB962C8B-B14F-4D97-AF65-F5344CB8AC3E}">
        <p14:creationId xmlns:p14="http://schemas.microsoft.com/office/powerpoint/2010/main" val="27776755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17F342-63A3-5383-1746-65D47AD04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0">
                <a:latin typeface="Optima" panose="02000503060000020004" pitchFamily="2" charset="0"/>
              </a:rPr>
              <a:t>S. Brooks, G. Mahler, D. Trbojevic, IPAC’26</a:t>
            </a:r>
            <a:endParaRPr lang="en-US" b="0" dirty="0">
              <a:latin typeface="Optima" panose="02000503060000020004" pitchFamily="2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F40745-A1EF-19F5-C3E1-D13D58AAB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97603-2A10-E648-8DE4-4D75A1570B14}" type="slidenum">
              <a:rPr lang="en-US" smtClean="0"/>
              <a:t>6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3FD1994-28D6-FAA9-0B13-AF64A98FC048}"/>
              </a:ext>
            </a:extLst>
          </p:cNvPr>
          <p:cNvSpPr/>
          <p:nvPr/>
        </p:nvSpPr>
        <p:spPr>
          <a:xfrm>
            <a:off x="1910993" y="277401"/>
            <a:ext cx="4664468" cy="380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DBE9834-FD2B-8A29-4B7B-C5E4105ED65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11457" y="555232"/>
            <a:ext cx="4483486" cy="580215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8653197-6213-2A5A-B3E0-A972C50B2C3F}"/>
              </a:ext>
            </a:extLst>
          </p:cNvPr>
          <p:cNvSpPr txBox="1"/>
          <p:nvPr/>
        </p:nvSpPr>
        <p:spPr>
          <a:xfrm>
            <a:off x="-72149" y="2324"/>
            <a:ext cx="918509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i="1" dirty="0">
                <a:solidFill>
                  <a:srgbClr val="002060"/>
                </a:solidFill>
                <a:latin typeface="Optima" panose="02000503060000020004" pitchFamily="2" charset="0"/>
              </a:rPr>
              <a:t>Matching of the Multiple Energy Orbits to the Straight Section </a:t>
            </a:r>
          </a:p>
        </p:txBody>
      </p:sp>
      <p:pic>
        <p:nvPicPr>
          <p:cNvPr id="13" name="Picture 12" descr="Chart&#10;&#10;Description automatically generated">
            <a:extLst>
              <a:ext uri="{FF2B5EF4-FFF2-40B4-BE49-F238E27FC236}">
                <a16:creationId xmlns:a16="http://schemas.microsoft.com/office/drawing/2014/main" id="{2F6B2A26-B232-62C4-17C5-A35FF0CF823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5400000">
            <a:off x="-1186404" y="1996386"/>
            <a:ext cx="6120275" cy="3080848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EBCCC15-1F05-3B85-1DE2-E1CA1884D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E162DE8-A426-8E75-A374-4E36FFCB2AA0}"/>
              </a:ext>
            </a:extLst>
          </p:cNvPr>
          <p:cNvSpPr txBox="1"/>
          <p:nvPr/>
        </p:nvSpPr>
        <p:spPr>
          <a:xfrm>
            <a:off x="901625" y="2373819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/>
              <a:t>3.5m arc radius in current design</a:t>
            </a:r>
          </a:p>
        </p:txBody>
      </p:sp>
    </p:spTree>
    <p:extLst>
      <p:ext uri="{BB962C8B-B14F-4D97-AF65-F5344CB8AC3E}">
        <p14:creationId xmlns:p14="http://schemas.microsoft.com/office/powerpoint/2010/main" val="964004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AA23EB-3D96-FE66-7DE4-CE17975157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Magnet Holders Machined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FB856F-8A67-C4E7-3A10-B9345DBD9D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A4472C-55B9-8CD2-951B-ADEA3DF30A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5C5302-B97E-8AD9-5794-6987B8C26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60</a:t>
            </a:fld>
            <a:endParaRPr lang="en-GB" altLang="en-US"/>
          </a:p>
        </p:txBody>
      </p:sp>
      <p:pic>
        <p:nvPicPr>
          <p:cNvPr id="16" name="Content Placeholder 15" descr="A metal pieces with holes&#10;&#10;Description automatically generated with medium confidence">
            <a:extLst>
              <a:ext uri="{FF2B5EF4-FFF2-40B4-BE49-F238E27FC236}">
                <a16:creationId xmlns:a16="http://schemas.microsoft.com/office/drawing/2014/main" id="{CEFB8B9D-4141-933D-F8DE-8EC41E8521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268760"/>
            <a:ext cx="67056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52064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AA23EB-3D96-FE66-7DE4-CE17975157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Magnet Holders Machined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FB856F-8A67-C4E7-3A10-B9345DBD9D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A4472C-55B9-8CD2-951B-ADEA3DF30A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5C5302-B97E-8AD9-5794-6987B8C26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61</a:t>
            </a:fld>
            <a:endParaRPr lang="en-GB" altLang="en-US"/>
          </a:p>
        </p:txBody>
      </p:sp>
      <p:pic>
        <p:nvPicPr>
          <p:cNvPr id="12" name="Picture 11" descr="A group of metal objects on a table&#10;&#10;Description automatically generated">
            <a:extLst>
              <a:ext uri="{FF2B5EF4-FFF2-40B4-BE49-F238E27FC236}">
                <a16:creationId xmlns:a16="http://schemas.microsoft.com/office/drawing/2014/main" id="{C4F3FAAB-BD52-5CED-8AD8-9FF80CBD7B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26" y="1376921"/>
            <a:ext cx="3600450" cy="4800600"/>
          </a:xfrm>
          <a:prstGeom prst="rect">
            <a:avLst/>
          </a:prstGeom>
        </p:spPr>
      </p:pic>
      <p:pic>
        <p:nvPicPr>
          <p:cNvPr id="14" name="Picture 13" descr="A table with many metal pieces&#10;&#10;Description automatically generated with medium confidence">
            <a:extLst>
              <a:ext uri="{FF2B5EF4-FFF2-40B4-BE49-F238E27FC236}">
                <a16:creationId xmlns:a16="http://schemas.microsoft.com/office/drawing/2014/main" id="{EA1B80C9-AB17-B569-1086-798B53D891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376921"/>
            <a:ext cx="3600450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69887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79C550-C255-5F7E-831A-CE6A83BE1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End Plates Machined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68EDB4-512D-19E2-C159-83C4D2B441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8759C5-F82A-DFA1-F4C9-3CC481AA72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C2AF73-D654-670A-D2CA-D134816A0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62</a:t>
            </a:fld>
            <a:endParaRPr lang="en-GB" altLang="en-US"/>
          </a:p>
        </p:txBody>
      </p:sp>
      <p:pic>
        <p:nvPicPr>
          <p:cNvPr id="8" name="Content Placeholder 7" descr="A group of metal pieces on a table&#10;&#10;Description automatically generated">
            <a:extLst>
              <a:ext uri="{FF2B5EF4-FFF2-40B4-BE49-F238E27FC236}">
                <a16:creationId xmlns:a16="http://schemas.microsoft.com/office/drawing/2014/main" id="{836F2F44-8E2F-620A-0887-F5A65455FD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268760"/>
            <a:ext cx="6705600" cy="5029200"/>
          </a:xfrm>
        </p:spPr>
      </p:pic>
    </p:spTree>
    <p:extLst>
      <p:ext uri="{BB962C8B-B14F-4D97-AF65-F5344CB8AC3E}">
        <p14:creationId xmlns:p14="http://schemas.microsoft.com/office/powerpoint/2010/main" val="286532033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64DD80-E7FD-C8E2-DEFE-24D599D478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Raw Integrated Field Data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F7ED32F9-CB7F-0C13-1C55-C0FDE313B0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56015" y="1600200"/>
            <a:ext cx="6231970" cy="4525963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2DBF5-FEF8-FF45-6AAA-1D08EA52A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33776D-F20E-8B2F-729B-9348719AF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BA8D80-A9D4-4B2D-635A-2E25E785F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63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1153509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43527C-CECD-6D78-2BF3-0C3D3E0B8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Measured Gradients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91C228EB-27B2-5510-0388-0C6906D7E4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56015" y="1600200"/>
            <a:ext cx="6231970" cy="4525963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9C9311-F01C-AADA-13BA-5369B0D185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E7746B-25CA-F868-630A-F6764E649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9FAF65-3189-4141-D67D-EA743C272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64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837517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B4C088-A143-2916-F0A1-F12C31A4D8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n-GB"/>
              <a:t>Attempt at Shimming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E5CBEA-975F-A8C9-29B6-04C6453BCA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66303C-791D-7804-73C9-DA2025DA9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245EAA-324B-45D0-B8DA-97AA0476C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65</a:t>
            </a:fld>
            <a:endParaRPr lang="en-GB" alt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BD7D8FE-83A0-002C-5B4C-8CAB6368C56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146"/>
          <a:stretch>
            <a:fillRect/>
          </a:stretch>
        </p:blipFill>
        <p:spPr>
          <a:xfrm rot="16200000">
            <a:off x="5505746" y="1108612"/>
            <a:ext cx="2146465" cy="462700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2F15B41-D2C5-4AA8-88A8-9C553D6A66F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674"/>
          <a:stretch>
            <a:fillRect/>
          </a:stretch>
        </p:blipFill>
        <p:spPr>
          <a:xfrm rot="16200000">
            <a:off x="5765988" y="2900142"/>
            <a:ext cx="1877824" cy="4878200"/>
          </a:xfrm>
          <a:prstGeom prst="rect">
            <a:avLst/>
          </a:prstGeo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159DA1FC-C918-22D2-FB29-15CB8F0A9A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829"/>
          <a:stretch>
            <a:fillRect/>
          </a:stretch>
        </p:blipFill>
        <p:spPr>
          <a:xfrm rot="16200000">
            <a:off x="1241733" y="2993924"/>
            <a:ext cx="2042497" cy="4525963"/>
          </a:xfr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B07F99C-E86B-CD3D-6B33-208F744165F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163" y="1200979"/>
            <a:ext cx="4265800" cy="319935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86B4454-47DC-6302-6E3F-6DA72975094E}"/>
              </a:ext>
            </a:extLst>
          </p:cNvPr>
          <p:cNvSpPr txBox="1"/>
          <p:nvPr/>
        </p:nvSpPr>
        <p:spPr>
          <a:xfrm>
            <a:off x="4639991" y="1132083"/>
            <a:ext cx="43924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Shimming is possible in theory but more engineering is needed to keep wires securely in place in aperture, so magnets were not shimmed for this experiment.</a:t>
            </a:r>
          </a:p>
        </p:txBody>
      </p:sp>
    </p:spTree>
    <p:extLst>
      <p:ext uri="{BB962C8B-B14F-4D97-AF65-F5344CB8AC3E}">
        <p14:creationId xmlns:p14="http://schemas.microsoft.com/office/powerpoint/2010/main" val="1013513359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124DA-0672-C9BD-C554-06570ED3C9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Test Beamline, 4 cells</a:t>
            </a:r>
          </a:p>
        </p:txBody>
      </p:sp>
      <p:pic>
        <p:nvPicPr>
          <p:cNvPr id="8" name="Content Placeholder 7" descr="A computer screen shot of a black screen&#10;&#10;Description automatically generated">
            <a:extLst>
              <a:ext uri="{FF2B5EF4-FFF2-40B4-BE49-F238E27FC236}">
                <a16:creationId xmlns:a16="http://schemas.microsoft.com/office/drawing/2014/main" id="{B5346515-1EFF-D32F-A05E-AFDAD00C31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268760"/>
            <a:ext cx="6705600" cy="502920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2E7DDD-8B7A-5035-1C09-7763309B9B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9E6291-3598-9C53-184D-57A78ABD99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4662D3-41C8-BE60-84D6-069F8CA43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66</a:t>
            </a:fld>
            <a:endParaRPr lang="en-GB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551048E-1001-328D-E607-19EB44819EA5}"/>
              </a:ext>
            </a:extLst>
          </p:cNvPr>
          <p:cNvSpPr txBox="1"/>
          <p:nvPr/>
        </p:nvSpPr>
        <p:spPr>
          <a:xfrm>
            <a:off x="5189592" y="1590700"/>
            <a:ext cx="255076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solidFill>
                  <a:schemeClr val="bg1"/>
                </a:solidFill>
              </a:rPr>
              <a:t>Half-F magnets on each end</a:t>
            </a:r>
          </a:p>
          <a:p>
            <a:endParaRPr lang="en-GB">
              <a:solidFill>
                <a:schemeClr val="bg1"/>
              </a:solidFill>
            </a:endParaRPr>
          </a:p>
          <a:p>
            <a:r>
              <a:rPr lang="en-US">
                <a:solidFill>
                  <a:schemeClr val="bg1"/>
                </a:solidFill>
              </a:rPr>
              <a:t>Angle 5.625° per cell, </a:t>
            </a:r>
          </a:p>
          <a:p>
            <a:r>
              <a:rPr lang="en-US">
                <a:solidFill>
                  <a:schemeClr val="bg1"/>
                </a:solidFill>
              </a:rPr>
              <a:t>4 cells = 22.5°</a:t>
            </a:r>
          </a:p>
          <a:p>
            <a:r>
              <a:rPr lang="en-US">
                <a:solidFill>
                  <a:schemeClr val="bg1"/>
                </a:solidFill>
              </a:rPr>
              <a:t>(1/8 of an 180° arc)</a:t>
            </a:r>
          </a:p>
          <a:p>
            <a:endParaRPr lang="en-US">
              <a:solidFill>
                <a:schemeClr val="bg1"/>
              </a:solidFill>
            </a:endParaRPr>
          </a:p>
          <a:p>
            <a:r>
              <a:rPr lang="en-GB">
                <a:solidFill>
                  <a:schemeClr val="bg1"/>
                </a:solidFill>
              </a:rPr>
              <a:t>Cell length 34.4cm,</a:t>
            </a:r>
          </a:p>
          <a:p>
            <a:r>
              <a:rPr lang="en-GB">
                <a:solidFill>
                  <a:schemeClr val="bg1"/>
                </a:solidFill>
              </a:rPr>
              <a:t>4 cells = 1.374m</a:t>
            </a:r>
          </a:p>
        </p:txBody>
      </p:sp>
    </p:spTree>
    <p:extLst>
      <p:ext uri="{BB962C8B-B14F-4D97-AF65-F5344CB8AC3E}">
        <p14:creationId xmlns:p14="http://schemas.microsoft.com/office/powerpoint/2010/main" val="79642180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877E8-1D91-A67B-57D8-60F3D1EAFE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Centroid X Positions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0715C2-9D92-F6A6-F4D4-54E81F1B8E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C9065D-9B62-7D16-E351-96009A848A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AAA61A-3634-FA40-C515-65F3F425A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67</a:t>
            </a:fld>
            <a:endParaRPr lang="en-GB" altLang="en-US"/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C4C5026C-3878-0CE8-7710-9B47627DB3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8364" y="1412776"/>
            <a:ext cx="4032449" cy="242161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C4D464A-DCC3-7B56-4A7D-55B69D7D0B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0813" y="1412776"/>
            <a:ext cx="4032449" cy="242161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6056787-6133-EA10-A605-0F44B1A017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733" y="3834393"/>
            <a:ext cx="4032449" cy="242161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5D73305-D801-DDA9-55A8-0EB7025524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6182" y="3834393"/>
            <a:ext cx="4037818" cy="242698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1A200AA-0D1A-B7B0-06A1-6BE2244B670D}"/>
              </a:ext>
            </a:extLst>
          </p:cNvPr>
          <p:cNvSpPr txBox="1"/>
          <p:nvPr/>
        </p:nvSpPr>
        <p:spPr>
          <a:xfrm>
            <a:off x="35496" y="2267580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Beam in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BCA8D29-AE39-D65F-7274-35FD8A6D99DA}"/>
              </a:ext>
            </a:extLst>
          </p:cNvPr>
          <p:cNvSpPr txBox="1"/>
          <p:nvPr/>
        </p:nvSpPr>
        <p:spPr>
          <a:xfrm>
            <a:off x="-36512" y="4725144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Beam out</a:t>
            </a:r>
          </a:p>
        </p:txBody>
      </p:sp>
    </p:spTree>
    <p:extLst>
      <p:ext uri="{BB962C8B-B14F-4D97-AF65-F5344CB8AC3E}">
        <p14:creationId xmlns:p14="http://schemas.microsoft.com/office/powerpoint/2010/main" val="1868425808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6CE0CF-7F55-D73F-2A32-BEB6DEE12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Corrected Centroid X Positions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AE1B13-30BF-A751-EED4-4604AC7D3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40A496-EF90-D9E2-E857-61CB6D431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C2B55F-FEDA-2504-A51C-3DE034A9DB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68</a:t>
            </a:fld>
            <a:endParaRPr lang="en-GB" alt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80D986E-3B93-19C2-EE95-1491439ECE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962" y="1412776"/>
            <a:ext cx="4035019" cy="242316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97AE4EE-83B3-2C66-1286-AC1993E73E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8981" y="1412776"/>
            <a:ext cx="4035019" cy="242316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51B9416-7598-0BDB-42C0-5A1B58E9BDE9}"/>
              </a:ext>
            </a:extLst>
          </p:cNvPr>
          <p:cNvSpPr txBox="1"/>
          <p:nvPr/>
        </p:nvSpPr>
        <p:spPr>
          <a:xfrm>
            <a:off x="35496" y="2267580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Beam in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90142DA-BBFA-6ECD-7CE6-9CF2651F3217}"/>
              </a:ext>
            </a:extLst>
          </p:cNvPr>
          <p:cNvSpPr txBox="1"/>
          <p:nvPr/>
        </p:nvSpPr>
        <p:spPr>
          <a:xfrm>
            <a:off x="-36512" y="4725144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Beam out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3B6B695-6E58-15C3-B049-4AFEC6C6A4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62" y="3835936"/>
            <a:ext cx="4035019" cy="242316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8E0D7D2-3BE3-2D63-DE1C-AF0761F971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8981" y="3835936"/>
            <a:ext cx="4031451" cy="2423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678031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E56C46-C1F8-D08C-B9BF-A7ECBB8C5D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Centroid Y Positions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03396D-1703-91F1-F3D6-29F7CE8A93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068E74-2C8A-C034-9E73-E2175EB56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2E60FD-833C-FA52-DB48-FF5257552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69</a:t>
            </a:fld>
            <a:endParaRPr lang="en-GB" alt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8CF9730-7FB0-1967-7610-92A285881A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1152" y="1720107"/>
            <a:ext cx="3816424" cy="229391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CF466E5-C758-97C1-CFFC-B9D7E89326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7576" y="1720889"/>
            <a:ext cx="3816424" cy="229391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5C5CDFD-C4A6-5751-3EE5-3415AEBC56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1152" y="4015405"/>
            <a:ext cx="3816424" cy="229391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E6BF8D6-8A4C-E1CD-DFE5-0313AD1CC6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27576" y="4014804"/>
            <a:ext cx="3816424" cy="229391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529E354-2E36-B29C-31ED-035B4338777F}"/>
              </a:ext>
            </a:extLst>
          </p:cNvPr>
          <p:cNvSpPr txBox="1"/>
          <p:nvPr/>
        </p:nvSpPr>
        <p:spPr>
          <a:xfrm>
            <a:off x="539552" y="1232972"/>
            <a:ext cx="8784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Known Y shift from reassembly of camera screens between NSRL and Tandem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A20B3A4-E81D-C5DE-4F05-A3E4200DD868}"/>
              </a:ext>
            </a:extLst>
          </p:cNvPr>
          <p:cNvCxnSpPr>
            <a:cxnSpLocks/>
            <a:stCxn id="3" idx="2"/>
          </p:cNvCxnSpPr>
          <p:nvPr/>
        </p:nvCxnSpPr>
        <p:spPr>
          <a:xfrm flipH="1">
            <a:off x="3059832" y="1602304"/>
            <a:ext cx="1872208" cy="1394648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A4EB5756-3EC5-661C-681E-21E91628D728}"/>
              </a:ext>
            </a:extLst>
          </p:cNvPr>
          <p:cNvSpPr txBox="1"/>
          <p:nvPr/>
        </p:nvSpPr>
        <p:spPr>
          <a:xfrm>
            <a:off x="178036" y="2682708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Beam in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3470133-60BE-6AB0-30B7-4EC3436B857B}"/>
              </a:ext>
            </a:extLst>
          </p:cNvPr>
          <p:cNvSpPr txBox="1"/>
          <p:nvPr/>
        </p:nvSpPr>
        <p:spPr>
          <a:xfrm>
            <a:off x="107504" y="4977095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Beam out</a:t>
            </a:r>
          </a:p>
        </p:txBody>
      </p:sp>
    </p:spTree>
    <p:extLst>
      <p:ext uri="{BB962C8B-B14F-4D97-AF65-F5344CB8AC3E}">
        <p14:creationId xmlns:p14="http://schemas.microsoft.com/office/powerpoint/2010/main" val="26053150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CB702B-0A20-C612-3166-B862D2E7C0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FFA Arc Cell Tunes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BD4605-3CED-80B1-615D-C5A6C15FA9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5EE730-EC2F-64A9-123F-563D65A43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9A58DD-B101-C9A9-681A-29F94BD76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7</a:t>
            </a:fld>
            <a:endParaRPr lang="en-GB" alt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7A4F769-A150-32B3-FB8D-6DD74184B7F1}"/>
              </a:ext>
            </a:extLst>
          </p:cNvPr>
          <p:cNvSpPr txBox="1"/>
          <p:nvPr/>
        </p:nvSpPr>
        <p:spPr>
          <a:xfrm>
            <a:off x="755576" y="1412776"/>
            <a:ext cx="75608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After iterative correction in Muon1, starting from an initial BMAD model, tunes are stable from 10MeV – 250MeV and nearly constant.</a:t>
            </a:r>
          </a:p>
          <a:p>
            <a:r>
              <a:rPr lang="en-GB"/>
              <a:t>(Wiggly near low energy end because rigidity changes fast there).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6782B4B-5E6A-2AB4-88F2-437BA6BCE2F9}"/>
              </a:ext>
            </a:extLst>
          </p:cNvPr>
          <p:cNvSpPr txBox="1"/>
          <p:nvPr/>
        </p:nvSpPr>
        <p:spPr>
          <a:xfrm>
            <a:off x="755576" y="5097958"/>
            <a:ext cx="24080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Cell tune ranges:</a:t>
            </a:r>
          </a:p>
          <a:p>
            <a:r>
              <a:rPr lang="en-GB"/>
              <a:t>Qx = 0.1608 ± 0.0004</a:t>
            </a:r>
          </a:p>
          <a:p>
            <a:r>
              <a:rPr lang="en-GB"/>
              <a:t>Qy = 0.0738 ± 0.0011</a:t>
            </a:r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BC070A7C-6BD0-4022-D970-679017FCF1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329553"/>
            <a:ext cx="4578493" cy="275563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A708665-680C-01B0-32C8-0468D538C6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5938" y="2329553"/>
            <a:ext cx="4584589" cy="2755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487518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3235C4-7668-8A04-7481-5A1ECAD42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Attempt at Transfer Matrix Element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00331D-A8AD-9F11-452D-1AC2D3AA04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Not much time, but some energies were tried offset horizontally from the nominal entrance position by a few mm</a:t>
            </a:r>
          </a:p>
          <a:p>
            <a:pPr lvl="1"/>
            <a:r>
              <a:rPr lang="en-GB"/>
              <a:t>Often the entrance position of the previous energy was used with the next energy</a:t>
            </a:r>
          </a:p>
          <a:p>
            <a:r>
              <a:rPr lang="en-GB"/>
              <a:t>dx</a:t>
            </a:r>
            <a:r>
              <a:rPr lang="en-GB" baseline="-25000"/>
              <a:t>out</a:t>
            </a:r>
            <a:r>
              <a:rPr lang="en-GB"/>
              <a:t>/dx</a:t>
            </a:r>
            <a:r>
              <a:rPr lang="en-GB" baseline="-25000"/>
              <a:t>in</a:t>
            </a:r>
            <a:r>
              <a:rPr lang="en-GB"/>
              <a:t> ~= (change in average X centroid  position on output screens)/(change in average X centroid on input screens)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B9E405-D920-F53B-71B7-576253D22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FE0F05-B842-7708-BBD5-A79EB1683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7D82F3-8893-44D5-33F8-B77D5D471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70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3666632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9B25-D547-C935-79D1-BA9CFBF5DD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Transfer Matrix M</a:t>
            </a:r>
            <a:r>
              <a:rPr lang="en-GB" baseline="-25000"/>
              <a:t>xx</a:t>
            </a:r>
            <a:r>
              <a:rPr lang="en-GB"/>
              <a:t> Element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B95C45-2324-5226-1E6C-890CED9038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/>
          <a:lstStyle/>
          <a:p>
            <a:r>
              <a:rPr lang="en-GB"/>
              <a:t>4Q</a:t>
            </a:r>
            <a:r>
              <a:rPr lang="en-GB" baseline="-25000"/>
              <a:t>x,cell</a:t>
            </a:r>
            <a:r>
              <a:rPr lang="en-GB"/>
              <a:t> = 0.644  </a:t>
            </a:r>
            <a:r>
              <a:rPr lang="en-GB">
                <a:sym typeface="Wingdings" panose="05000000000000000000" pitchFamily="2" charset="2"/>
              </a:rPr>
              <a:t>  cos(</a:t>
            </a:r>
            <a:r>
              <a:rPr lang="en-GB">
                <a:latin typeface="Symbol" panose="05050102010706020507" pitchFamily="18" charset="2"/>
                <a:sym typeface="Wingdings" panose="05000000000000000000" pitchFamily="2" charset="2"/>
              </a:rPr>
              <a:t>f</a:t>
            </a:r>
            <a:r>
              <a:rPr lang="en-GB" baseline="-25000">
                <a:sym typeface="Wingdings" panose="05000000000000000000" pitchFamily="2" charset="2"/>
              </a:rPr>
              <a:t>x</a:t>
            </a:r>
            <a:r>
              <a:rPr lang="en-GB">
                <a:sym typeface="Wingdings" panose="05000000000000000000" pitchFamily="2" charset="2"/>
              </a:rPr>
              <a:t>) = -0.618</a:t>
            </a:r>
            <a:endParaRPr lang="en-GB"/>
          </a:p>
          <a:p>
            <a:r>
              <a:rPr lang="en-GB"/>
              <a:t>Agrees at high energy, changes at low energy</a:t>
            </a:r>
          </a:p>
          <a:p>
            <a:pPr lvl="1"/>
            <a:r>
              <a:rPr lang="en-GB"/>
              <a:t>Could be injecting off the closed orbit </a:t>
            </a:r>
            <a:r>
              <a:rPr lang="en-GB">
                <a:sym typeface="Wingdings" panose="05000000000000000000" pitchFamily="2" charset="2"/>
              </a:rPr>
              <a:t> sextupole feed down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DA76DF-3B69-1399-7B10-1DB8F3F013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83177B-08E5-21B8-4926-7CF0BF224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4086B2-D9CF-0555-99AE-B91201904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71</a:t>
            </a:fld>
            <a:endParaRPr lang="en-GB" alt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816EC80-38EC-E344-4916-271DF388B2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73017"/>
            <a:ext cx="4578493" cy="275563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188A89E-74A4-A3BF-EDDF-0512C2E1F4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573016"/>
            <a:ext cx="4584589" cy="275563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ADE548D-C09B-5310-84CF-8934A6CDA074}"/>
              </a:ext>
            </a:extLst>
          </p:cNvPr>
          <p:cNvSpPr txBox="1"/>
          <p:nvPr/>
        </p:nvSpPr>
        <p:spPr>
          <a:xfrm>
            <a:off x="457200" y="1149548"/>
            <a:ext cx="5626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(Kind of surprised we got any valid data for this at all)</a:t>
            </a:r>
          </a:p>
        </p:txBody>
      </p:sp>
    </p:spTree>
    <p:extLst>
      <p:ext uri="{BB962C8B-B14F-4D97-AF65-F5344CB8AC3E}">
        <p14:creationId xmlns:p14="http://schemas.microsoft.com/office/powerpoint/2010/main" val="967437898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5B1A8-1E0C-B318-EBBA-17B8953C0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Tracking Offset Trajectories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1830EB6A-E7F9-B2A5-F48F-BA502BE27E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56015" y="1600200"/>
            <a:ext cx="6231970" cy="4525963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E11D1B-494E-BF73-F5D2-A4575459B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ED40F2-DCE1-84B6-3392-731F262995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DFC19B-0D9C-80C7-C91B-BF3C795729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72</a:t>
            </a:fld>
            <a:endParaRPr lang="en-GB" alt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7DE256B-598A-62D8-785A-76C02682AC63}"/>
              </a:ext>
            </a:extLst>
          </p:cNvPr>
          <p:cNvCxnSpPr/>
          <p:nvPr/>
        </p:nvCxnSpPr>
        <p:spPr>
          <a:xfrm>
            <a:off x="4623652" y="3349639"/>
            <a:ext cx="360040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D700D41B-7EE1-8A24-D409-61BE2FDB6D80}"/>
              </a:ext>
            </a:extLst>
          </p:cNvPr>
          <p:cNvSpPr txBox="1"/>
          <p:nvPr/>
        </p:nvSpPr>
        <p:spPr>
          <a:xfrm>
            <a:off x="4327419" y="2907753"/>
            <a:ext cx="952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±10mm</a:t>
            </a:r>
          </a:p>
        </p:txBody>
      </p:sp>
    </p:spTree>
    <p:extLst>
      <p:ext uri="{BB962C8B-B14F-4D97-AF65-F5344CB8AC3E}">
        <p14:creationId xmlns:p14="http://schemas.microsoft.com/office/powerpoint/2010/main" val="3847704926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D35749-D38D-B0B1-CD88-C2EC35A1A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Matrix Element from Tracking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C5FA7BF5-14EB-9880-B5FB-2504968695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56015" y="1600200"/>
            <a:ext cx="6231970" cy="4525963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D282FB-F3FF-08A4-31A2-24F0EE84F5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0F7EBD-D584-87C2-E2D5-63E12A621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2950FF-98CE-A84F-741A-FA6E0216E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73</a:t>
            </a:fld>
            <a:endParaRPr lang="en-GB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E7383B6-1F2D-01ED-34ED-9B849FBE9C05}"/>
              </a:ext>
            </a:extLst>
          </p:cNvPr>
          <p:cNvSpPr txBox="1"/>
          <p:nvPr/>
        </p:nvSpPr>
        <p:spPr>
          <a:xfrm>
            <a:off x="457200" y="1149548"/>
            <a:ext cx="6851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Looks sensitive to injection position especially at low energy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28769DD-A52D-F76D-8064-D01FA784D7A4}"/>
              </a:ext>
            </a:extLst>
          </p:cNvPr>
          <p:cNvCxnSpPr/>
          <p:nvPr/>
        </p:nvCxnSpPr>
        <p:spPr>
          <a:xfrm>
            <a:off x="4452811" y="3294822"/>
            <a:ext cx="360040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E3BC3489-4893-411E-D8C7-17FAF47F31C1}"/>
              </a:ext>
            </a:extLst>
          </p:cNvPr>
          <p:cNvSpPr txBox="1"/>
          <p:nvPr/>
        </p:nvSpPr>
        <p:spPr>
          <a:xfrm>
            <a:off x="4156578" y="2852936"/>
            <a:ext cx="952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±10mm</a:t>
            </a:r>
          </a:p>
        </p:txBody>
      </p:sp>
    </p:spTree>
    <p:extLst>
      <p:ext uri="{BB962C8B-B14F-4D97-AF65-F5344CB8AC3E}">
        <p14:creationId xmlns:p14="http://schemas.microsoft.com/office/powerpoint/2010/main" val="3807259700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D0C49-7514-14C1-82CB-99B574EE4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Transfer Matrix M</a:t>
            </a:r>
            <a:r>
              <a:rPr lang="en-GB" baseline="-25000"/>
              <a:t>xx</a:t>
            </a:r>
            <a:r>
              <a:rPr lang="en-GB"/>
              <a:t> Element Again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CFC091-DEFF-CFC1-601E-F40D9F94B6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525963"/>
          </a:xfrm>
        </p:spPr>
        <p:txBody>
          <a:bodyPr/>
          <a:lstStyle/>
          <a:p>
            <a:r>
              <a:rPr lang="en-GB"/>
              <a:t>With the corrected centroids, use the difference of the beam position to the central orbit (according to survey) to derive a matrix element between input and output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F327E0-668A-6F01-2CC5-617AC3B5D5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2EBD9-B35B-97DC-909D-0B20720BC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F54D3A-E226-AC98-5AFE-FC57AF06AF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74</a:t>
            </a:fld>
            <a:endParaRPr lang="en-GB" alt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E9FDEF0-48E4-2874-0108-180069C07E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3573016"/>
            <a:ext cx="4584589" cy="2755631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A182EB12-E37D-97BE-BBC2-FFAF74686FCE}"/>
              </a:ext>
            </a:extLst>
          </p:cNvPr>
          <p:cNvSpPr txBox="1">
            <a:spLocks/>
          </p:cNvSpPr>
          <p:nvPr/>
        </p:nvSpPr>
        <p:spPr bwMode="auto">
          <a:xfrm>
            <a:off x="5004048" y="3689329"/>
            <a:ext cx="3744416" cy="2656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85000"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lang="en-US" sz="2800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lang="en-US" sz="2400" kern="120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lang="en-US" sz="2000" kern="120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lang="en-GB" sz="20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/>
              <a:t>No longer calculated around an offset orbit!</a:t>
            </a:r>
          </a:p>
          <a:p>
            <a:pPr lvl="1"/>
            <a:r>
              <a:rPr lang="en-GB"/>
              <a:t>Looks more reliably negative, but noisier</a:t>
            </a:r>
          </a:p>
          <a:p>
            <a:pPr lvl="1"/>
            <a:r>
              <a:rPr lang="en-GB"/>
              <a:t>1mm centroid errors make large error bars on this</a:t>
            </a:r>
          </a:p>
          <a:p>
            <a:pPr lvl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7010267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04E22-D9F5-A068-FBC7-9A9FCEA75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Magnetic Efficiency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9E6CE4EB-20F1-98BB-9ACB-23BB2B9CF5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56015" y="1600200"/>
            <a:ext cx="6231970" cy="4525963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9E227C-AEF1-0FEF-8DFD-25B1CBFE97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8190E5-3992-56A8-FA8C-495FE58FF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31BC39-9D9B-2AFB-BC4B-313A26B73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75</a:t>
            </a:fld>
            <a:endParaRPr lang="en-GB" alt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B53955E-112B-0AEB-7BB2-2D3967FB7335}"/>
              </a:ext>
            </a:extLst>
          </p:cNvPr>
          <p:cNvCxnSpPr/>
          <p:nvPr/>
        </p:nvCxnSpPr>
        <p:spPr>
          <a:xfrm flipV="1">
            <a:off x="7164288" y="1988840"/>
            <a:ext cx="0" cy="1872208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B8A7EA3-D723-6439-7023-9C67F49A9085}"/>
              </a:ext>
            </a:extLst>
          </p:cNvPr>
          <p:cNvSpPr txBox="1"/>
          <p:nvPr/>
        </p:nvSpPr>
        <p:spPr>
          <a:xfrm>
            <a:off x="7236296" y="2186280"/>
            <a:ext cx="18001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Circumference or field factor of 2.29× relative to ideal synchrotron</a:t>
            </a:r>
          </a:p>
        </p:txBody>
      </p:sp>
    </p:spTree>
    <p:extLst>
      <p:ext uri="{BB962C8B-B14F-4D97-AF65-F5344CB8AC3E}">
        <p14:creationId xmlns:p14="http://schemas.microsoft.com/office/powerpoint/2010/main" val="3321427815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D2F11E-5420-BB1D-6425-77D7FA1DF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Two Stage Machine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E95709CE-F247-A69C-7F52-699B2EDB74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56015" y="1600200"/>
            <a:ext cx="6231970" cy="4525963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22D44E-C9C1-35BB-3489-214E4D9946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42D611-B57A-8DE4-95C7-76192A88C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72FC4D-E663-FBEB-D392-FFB7CD169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76</a:t>
            </a:fld>
            <a:endParaRPr lang="en-GB" altLang="en-US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913E1D3-F5C9-C5E6-0B58-BE7905CB531C}"/>
              </a:ext>
            </a:extLst>
          </p:cNvPr>
          <p:cNvCxnSpPr>
            <a:cxnSpLocks/>
          </p:cNvCxnSpPr>
          <p:nvPr/>
        </p:nvCxnSpPr>
        <p:spPr>
          <a:xfrm flipV="1">
            <a:off x="7164288" y="2980018"/>
            <a:ext cx="0" cy="881030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A160917B-2A78-13C1-387F-EA5DBDCEBCF2}"/>
              </a:ext>
            </a:extLst>
          </p:cNvPr>
          <p:cNvSpPr txBox="1"/>
          <p:nvPr/>
        </p:nvSpPr>
        <p:spPr>
          <a:xfrm>
            <a:off x="7236296" y="2980018"/>
            <a:ext cx="18001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1.63× relative to ideal synchrotron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98192EE-448F-5E06-FD76-FBD6D79E5698}"/>
              </a:ext>
            </a:extLst>
          </p:cNvPr>
          <p:cNvSpPr txBox="1"/>
          <p:nvPr/>
        </p:nvSpPr>
        <p:spPr>
          <a:xfrm>
            <a:off x="1759868" y="1251853"/>
            <a:ext cx="5624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Momentum ratio 5.31=3.54*1.40, split at 135MeV k.e.</a:t>
            </a:r>
          </a:p>
        </p:txBody>
      </p:sp>
    </p:spTree>
    <p:extLst>
      <p:ext uri="{BB962C8B-B14F-4D97-AF65-F5344CB8AC3E}">
        <p14:creationId xmlns:p14="http://schemas.microsoft.com/office/powerpoint/2010/main" val="2526181623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F01E11-0D11-DBAD-21FC-99C6AF53C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Two Stage Machine 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46A154-20FE-916A-4356-FC665E3F2A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 two stage machine reduces fields by a factor of 1.4, or same field at lower radius</a:t>
            </a:r>
          </a:p>
          <a:p>
            <a:pPr lvl="1"/>
            <a:r>
              <a:rPr lang="en-US"/>
              <a:t>One stage FFA: 3.5m radius (7m diameter)</a:t>
            </a:r>
          </a:p>
          <a:p>
            <a:pPr lvl="1"/>
            <a:r>
              <a:rPr lang="en-US"/>
              <a:t>Two stage FFA: 2.5m radius (5m diameter)</a:t>
            </a:r>
          </a:p>
          <a:p>
            <a:pPr lvl="1"/>
            <a:r>
              <a:rPr lang="en-US"/>
              <a:t>Ideal synchrotron: 1.53m radius (3.06m diameter)</a:t>
            </a:r>
          </a:p>
          <a:p>
            <a:pPr lvl="2"/>
            <a:r>
              <a:rPr lang="en-US"/>
              <a:t>But difficult to ramp the magnets at 100s of Hz</a:t>
            </a:r>
          </a:p>
          <a:p>
            <a:r>
              <a:rPr lang="en-US"/>
              <a:t>Quick design: just cut out pieces of the original machine’s momentum range and scale them!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DC57F0-A5A6-8F75-A4D3-3D55E111D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430509-358F-2477-EE6B-6379C3B2A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BDEB33-F0ED-08BB-E643-69ED5EAEC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77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628612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BBA5E10-CB93-B427-8658-C7173F936E72}"/>
              </a:ext>
            </a:extLst>
          </p:cNvPr>
          <p:cNvCxnSpPr/>
          <p:nvPr/>
        </p:nvCxnSpPr>
        <p:spPr>
          <a:xfrm>
            <a:off x="1891662" y="5045260"/>
            <a:ext cx="446449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7B7B3F11-D190-5664-E81B-830EFC3FFD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Nonlinear Magnet Field Profiles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04BCCD-29CC-220A-1C70-B67AAC4F1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33C655-B256-61B5-1314-D1B234E4B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7A504B-FFD5-A533-AA40-CF61580FC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8</a:t>
            </a:fld>
            <a:endParaRPr lang="en-GB" altLang="en-US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63A6B4A2-A859-030B-E1BF-7CD1D6A844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8700" y="1268760"/>
            <a:ext cx="7086600" cy="514390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2B2E667-1F79-BF93-352D-5757C98EAAF2}"/>
              </a:ext>
            </a:extLst>
          </p:cNvPr>
          <p:cNvSpPr txBox="1"/>
          <p:nvPr/>
        </p:nvSpPr>
        <p:spPr>
          <a:xfrm>
            <a:off x="5042705" y="5138777"/>
            <a:ext cx="3000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Maximum fields equalised at 1.86T rather than 1.99T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345D068-2C1F-74EA-82AB-71043357714B}"/>
              </a:ext>
            </a:extLst>
          </p:cNvPr>
          <p:cNvSpPr txBox="1"/>
          <p:nvPr/>
        </p:nvSpPr>
        <p:spPr>
          <a:xfrm>
            <a:off x="116926" y="5785108"/>
            <a:ext cx="3000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“original” = BMAD model</a:t>
            </a:r>
          </a:p>
        </p:txBody>
      </p:sp>
    </p:spTree>
    <p:extLst>
      <p:ext uri="{BB962C8B-B14F-4D97-AF65-F5344CB8AC3E}">
        <p14:creationId xmlns:p14="http://schemas.microsoft.com/office/powerpoint/2010/main" val="17201742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FCDB7-A5BD-CDB3-F074-77E12CA43E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Test Beamline Simulated Orbits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8B37AD3A-F89A-EF23-C890-1666949177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0808"/>
            <a:ext cx="9144000" cy="2088444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5190EE-84D1-6223-6E81-5ECE0211A6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2026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B30CED-A1BE-4F4C-6FED-269B5B08B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Brooks, G. Mahler, D. Trbojevic, IPAC’26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A5B005-C025-10D2-4138-DC9B7AE61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9DEF3-38EA-44F2-924B-3AA3B76DF1B8}" type="slidenum">
              <a:rPr lang="en-GB" altLang="en-US" smtClean="0"/>
              <a:pPr>
                <a:defRPr/>
              </a:pPr>
              <a:t>9</a:t>
            </a:fld>
            <a:endParaRPr lang="en-GB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14557DE-42CA-47A4-F3CE-DD0B980956B9}"/>
              </a:ext>
            </a:extLst>
          </p:cNvPr>
          <p:cNvSpPr txBox="1"/>
          <p:nvPr/>
        </p:nvSpPr>
        <p:spPr>
          <a:xfrm>
            <a:off x="-618" y="2010034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10MeV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8BBFE42-7648-8D12-0AD9-A60DF3996DC5}"/>
              </a:ext>
            </a:extLst>
          </p:cNvPr>
          <p:cNvSpPr txBox="1"/>
          <p:nvPr/>
        </p:nvSpPr>
        <p:spPr>
          <a:xfrm>
            <a:off x="0" y="2768333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250MeV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1A005B3-1B8F-A2CE-3A6A-FE94D1E4B492}"/>
              </a:ext>
            </a:extLst>
          </p:cNvPr>
          <p:cNvSpPr txBox="1"/>
          <p:nvPr/>
        </p:nvSpPr>
        <p:spPr>
          <a:xfrm>
            <a:off x="1115616" y="2010034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HF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29CAD8-63F1-4A09-4AF3-EEF72DD111F8}"/>
              </a:ext>
            </a:extLst>
          </p:cNvPr>
          <p:cNvSpPr txBox="1"/>
          <p:nvPr/>
        </p:nvSpPr>
        <p:spPr>
          <a:xfrm>
            <a:off x="7582139" y="1825368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HF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9C73F6-F9B3-4871-41C6-7A6C9BAA41C2}"/>
              </a:ext>
            </a:extLst>
          </p:cNvPr>
          <p:cNvSpPr txBox="1"/>
          <p:nvPr/>
        </p:nvSpPr>
        <p:spPr>
          <a:xfrm>
            <a:off x="2699792" y="2147194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F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2D32526-638E-62B9-5710-F51C9B3965FF}"/>
              </a:ext>
            </a:extLst>
          </p:cNvPr>
          <p:cNvSpPr txBox="1"/>
          <p:nvPr/>
        </p:nvSpPr>
        <p:spPr>
          <a:xfrm>
            <a:off x="4432234" y="2200939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F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54BAF2E-CF3A-E914-FA70-558CE7D84B33}"/>
              </a:ext>
            </a:extLst>
          </p:cNvPr>
          <p:cNvSpPr txBox="1"/>
          <p:nvPr/>
        </p:nvSpPr>
        <p:spPr>
          <a:xfrm>
            <a:off x="6186991" y="2080406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F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D6DFE07-408D-7706-D7C7-D7AD43EDD04E}"/>
              </a:ext>
            </a:extLst>
          </p:cNvPr>
          <p:cNvSpPr txBox="1"/>
          <p:nvPr/>
        </p:nvSpPr>
        <p:spPr>
          <a:xfrm>
            <a:off x="1864739" y="2080406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4D19497-6420-0EDC-C963-B87390297373}"/>
              </a:ext>
            </a:extLst>
          </p:cNvPr>
          <p:cNvSpPr txBox="1"/>
          <p:nvPr/>
        </p:nvSpPr>
        <p:spPr>
          <a:xfrm>
            <a:off x="3561967" y="219470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18B67BC-E16D-E87B-AFF1-FC1E07EBEA2D}"/>
              </a:ext>
            </a:extLst>
          </p:cNvPr>
          <p:cNvSpPr txBox="1"/>
          <p:nvPr/>
        </p:nvSpPr>
        <p:spPr>
          <a:xfrm>
            <a:off x="5289114" y="2147194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D4F6416-D263-805D-A4CC-3EBE146E636B}"/>
              </a:ext>
            </a:extLst>
          </p:cNvPr>
          <p:cNvSpPr txBox="1"/>
          <p:nvPr/>
        </p:nvSpPr>
        <p:spPr>
          <a:xfrm>
            <a:off x="7036507" y="1962528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0220E16-3079-DB0C-CE35-D9A9A69E1DE8}"/>
              </a:ext>
            </a:extLst>
          </p:cNvPr>
          <p:cNvSpPr txBox="1"/>
          <p:nvPr/>
        </p:nvSpPr>
        <p:spPr>
          <a:xfrm>
            <a:off x="7958359" y="3419920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10cm grid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4AB2F00-D6FB-A36C-1077-7F0B89B7C5F4}"/>
              </a:ext>
            </a:extLst>
          </p:cNvPr>
          <p:cNvSpPr txBox="1"/>
          <p:nvPr/>
        </p:nvSpPr>
        <p:spPr>
          <a:xfrm>
            <a:off x="1367644" y="4327936"/>
            <a:ext cx="64087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Angle 5.625° per cell, 4 cells total = 22.5° (1/8 of an 180° arc)</a:t>
            </a:r>
          </a:p>
          <a:p>
            <a:endParaRPr lang="en-US"/>
          </a:p>
          <a:p>
            <a:r>
              <a:rPr lang="en-GB"/>
              <a:t>Half-F magnets on each end </a:t>
            </a:r>
            <a:r>
              <a:rPr lang="en-GB">
                <a:sym typeface="Wingdings" panose="05000000000000000000" pitchFamily="2" charset="2"/>
              </a:rPr>
              <a:t> parallel orbits</a:t>
            </a:r>
            <a:endParaRPr lang="en-GB"/>
          </a:p>
          <a:p>
            <a:endParaRPr lang="en-US"/>
          </a:p>
          <a:p>
            <a:r>
              <a:rPr lang="en-GB"/>
              <a:t>Cell length 34.4cm, 4 cells total = 1.374m</a:t>
            </a:r>
          </a:p>
        </p:txBody>
      </p:sp>
    </p:spTree>
    <p:extLst>
      <p:ext uri="{BB962C8B-B14F-4D97-AF65-F5344CB8AC3E}">
        <p14:creationId xmlns:p14="http://schemas.microsoft.com/office/powerpoint/2010/main" val="21974574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99500</TotalTime>
  <Words>3264</Words>
  <Application>Microsoft Office PowerPoint</Application>
  <PresentationFormat>On-screen Show (4:3)</PresentationFormat>
  <Paragraphs>653</Paragraphs>
  <Slides>77</Slides>
  <Notes>2</Notes>
  <HiddenSlides>0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77</vt:i4>
      </vt:variant>
    </vt:vector>
  </HeadingPairs>
  <TitlesOfParts>
    <vt:vector size="86" baseType="lpstr">
      <vt:lpstr>Arial</vt:lpstr>
      <vt:lpstr>Calibri</vt:lpstr>
      <vt:lpstr>Calibri Light</vt:lpstr>
      <vt:lpstr>Cambria Math</vt:lpstr>
      <vt:lpstr>Optima</vt:lpstr>
      <vt:lpstr>Symbol</vt:lpstr>
      <vt:lpstr>Wingdings</vt:lpstr>
      <vt:lpstr>Office Theme</vt:lpstr>
      <vt:lpstr>1_Office Theme</vt:lpstr>
      <vt:lpstr>Beam Tests of a Permanent Magnet Medical Accelerator Arc from 10-250MeV</vt:lpstr>
      <vt:lpstr>Hadron Therapy Accelerator</vt:lpstr>
      <vt:lpstr>Nonlinear Non-Scaling FFAs</vt:lpstr>
      <vt:lpstr>‘FLASH’ Proton Therapy facility:  Stony Brook University Hospital – Radiation Oncology </vt:lpstr>
      <vt:lpstr>Facility Parameters</vt:lpstr>
      <vt:lpstr>PowerPoint Presentation</vt:lpstr>
      <vt:lpstr>FFA Arc Cell Tunes</vt:lpstr>
      <vt:lpstr>Nonlinear Magnet Field Profiles</vt:lpstr>
      <vt:lpstr>Test Beamline Simulated Orbits</vt:lpstr>
      <vt:lpstr>Permanent Magnet Cross-Sections</vt:lpstr>
      <vt:lpstr>Permanent Magnet Parameters</vt:lpstr>
      <vt:lpstr>Magnets Ordered from SABR Enterprises, LLC.</vt:lpstr>
      <vt:lpstr>Orbits within Magnet Models</vt:lpstr>
      <vt:lpstr>Test Beamline with Mounting</vt:lpstr>
      <vt:lpstr>Magnet Construction by Vendor</vt:lpstr>
      <vt:lpstr>Beamline Assembly</vt:lpstr>
      <vt:lpstr>Magnet Apertures</vt:lpstr>
      <vt:lpstr>Fieldmap of one magnet</vt:lpstr>
      <vt:lpstr>Measured Integrated Field</vt:lpstr>
      <vt:lpstr>Camera and Beam Screen Plates</vt:lpstr>
      <vt:lpstr>Experiment at BNL beamlines</vt:lpstr>
      <vt:lpstr>Installation (Tandem)</vt:lpstr>
      <vt:lpstr>Calibration and 1s Ellipse Fit</vt:lpstr>
      <vt:lpstr>Dimmest Beam Fit</vt:lpstr>
      <vt:lpstr>NSRL 250MeV protons </vt:lpstr>
      <vt:lpstr>NSRL 200MeV protons </vt:lpstr>
      <vt:lpstr>NSRL 150MeV protons </vt:lpstr>
      <vt:lpstr>NSRL 100MeV protons </vt:lpstr>
      <vt:lpstr>NSRL 70MeV protons </vt:lpstr>
      <vt:lpstr>NSRL 50MeV protons </vt:lpstr>
      <vt:lpstr>NSRL All Energies</vt:lpstr>
      <vt:lpstr>Tandem 28MeV d ~ 50MeV p</vt:lpstr>
      <vt:lpstr>Tandem 24.2MeV d ~ 40MeV p</vt:lpstr>
      <vt:lpstr>Tandem 20MeV d ~ 30MeV p</vt:lpstr>
      <vt:lpstr>Tandem 16MeV d ~ 20MeV p</vt:lpstr>
      <vt:lpstr>Tandem 14.3MeV d ~ 15MeV p</vt:lpstr>
      <vt:lpstr>Tandem 12.9MeV d ~ 10MeV p</vt:lpstr>
      <vt:lpstr>Tandem All Energies</vt:lpstr>
      <vt:lpstr>All 12 Ellipses</vt:lpstr>
      <vt:lpstr>Screen Alignment Errors</vt:lpstr>
      <vt:lpstr>Corrected Centroid X Positions</vt:lpstr>
      <vt:lpstr>Filling the Dynamic Aperture?</vt:lpstr>
      <vt:lpstr>Experiment Conclusion</vt:lpstr>
      <vt:lpstr>BACKUP</vt:lpstr>
      <vt:lpstr>Fast Cycling Synchrotron Cycles</vt:lpstr>
      <vt:lpstr>Fast Cycling Acceleration with Ferrite cavities</vt:lpstr>
      <vt:lpstr>Peak Fields vs. Energy</vt:lpstr>
      <vt:lpstr>Orbits and Fields in Muon1</vt:lpstr>
      <vt:lpstr>Lattice Converted from BMAD</vt:lpstr>
      <vt:lpstr>BMAD and Muon1 Magnet Models</vt:lpstr>
      <vt:lpstr>Field Profiles (BMAD)</vt:lpstr>
      <vt:lpstr>BMAD Lattice in Muon1</vt:lpstr>
      <vt:lpstr>This cell can be “easily” fixed using the Algorithm I used before</vt:lpstr>
      <vt:lpstr>Wait, Fourier coefficients?</vt:lpstr>
      <vt:lpstr>PowerPoint Presentation</vt:lpstr>
      <vt:lpstr>Magnet Sim. Field Error Graph (F)</vt:lpstr>
      <vt:lpstr>Magnet Sim. Field Error Graph (D)</vt:lpstr>
      <vt:lpstr>Permanent Magnet Designs (F)</vt:lpstr>
      <vt:lpstr>Permanent Magnet Designs (D)</vt:lpstr>
      <vt:lpstr>Magnet Holders Machined</vt:lpstr>
      <vt:lpstr>Magnet Holders Machined</vt:lpstr>
      <vt:lpstr>End Plates Machined</vt:lpstr>
      <vt:lpstr>Raw Integrated Field Data</vt:lpstr>
      <vt:lpstr>Measured Gradients</vt:lpstr>
      <vt:lpstr>Attempt at Shimming</vt:lpstr>
      <vt:lpstr>Test Beamline, 4 cells</vt:lpstr>
      <vt:lpstr>Centroid X Positions</vt:lpstr>
      <vt:lpstr>Corrected Centroid X Positions</vt:lpstr>
      <vt:lpstr>Centroid Y Positions</vt:lpstr>
      <vt:lpstr>Attempt at Transfer Matrix Element</vt:lpstr>
      <vt:lpstr>Transfer Matrix Mxx Element</vt:lpstr>
      <vt:lpstr>Tracking Offset Trajectories</vt:lpstr>
      <vt:lpstr>Matrix Element from Tracking</vt:lpstr>
      <vt:lpstr>Transfer Matrix Mxx Element Again</vt:lpstr>
      <vt:lpstr>Magnetic Efficiency</vt:lpstr>
      <vt:lpstr>Two Stage Machine</vt:lpstr>
      <vt:lpstr>Two Stage Machine Conclusion</vt:lpstr>
    </vt:vector>
  </TitlesOfParts>
  <Company>STFC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Magnet?</dc:title>
  <dc:creator>Stephen Brooks</dc:creator>
  <cp:lastModifiedBy>Brooks, Stephen</cp:lastModifiedBy>
  <cp:revision>1778</cp:revision>
  <dcterms:created xsi:type="dcterms:W3CDTF">2012-11-14T19:21:06Z</dcterms:created>
  <dcterms:modified xsi:type="dcterms:W3CDTF">2026-04-17T19:46:47Z</dcterms:modified>
</cp:coreProperties>
</file>