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4" r:id="rId3"/>
    <p:sldId id="265" r:id="rId4"/>
    <p:sldId id="275" r:id="rId5"/>
    <p:sldId id="266" r:id="rId6"/>
    <p:sldId id="267" r:id="rId7"/>
    <p:sldId id="416" r:id="rId8"/>
    <p:sldId id="432" r:id="rId9"/>
    <p:sldId id="269" r:id="rId10"/>
    <p:sldId id="270" r:id="rId11"/>
    <p:sldId id="442" r:id="rId12"/>
    <p:sldId id="271" r:id="rId13"/>
    <p:sldId id="272" r:id="rId14"/>
    <p:sldId id="274" r:id="rId15"/>
    <p:sldId id="277" r:id="rId16"/>
    <p:sldId id="434" r:id="rId17"/>
    <p:sldId id="439" r:id="rId18"/>
    <p:sldId id="443" r:id="rId19"/>
    <p:sldId id="409" r:id="rId20"/>
    <p:sldId id="410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E74949"/>
    <a:srgbClr val="554EE2"/>
    <a:srgbClr val="DC54A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5CC25B-DD2B-5A48-AF81-794404E48DFA}" v="11" dt="2026-03-17T04:35:44.3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178" autoAdjust="0"/>
    <p:restoredTop sz="94660"/>
  </p:normalViewPr>
  <p:slideViewPr>
    <p:cSldViewPr snapToGrid="0">
      <p:cViewPr>
        <p:scale>
          <a:sx n="90" d="100"/>
          <a:sy n="90" d="100"/>
        </p:scale>
        <p:origin x="954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CA8A4-A405-4B8A-ADEF-9DCA714D1334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785E5-9B5B-4093-90EF-E8F9475EC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949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F6D12-D0E5-42E3-AE9E-4CBB2451302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604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F6D12-D0E5-42E3-AE9E-4CBB24513023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0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F6D12-D0E5-42E3-AE9E-4CBB24513023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767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F6D12-D0E5-42E3-AE9E-4CBB24513023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683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206-A8C0-42D5-A6BB-E95F0DF6365F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58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8DE5-CD90-4291-91B3-2BC26E8E6338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86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8CE8-13E2-43A1-A266-FFB412FE2E92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174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12192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23392" y="2276872"/>
            <a:ext cx="109728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11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212-B4DD-45EC-AB84-4231CB29EB82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37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A6CE1-EFF1-4E5A-9C7D-243E44C0B442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8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13C59-D044-4151-9EBB-41B022A90A4D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5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96C02-F673-462F-BA50-D05FD3BBB65F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808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3049-2576-49D4-81A0-0CE47BFAE79E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31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2A9B-5540-494A-AE03-BDD8B0FB4A4B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86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36CA-C568-45BE-B4E9-927D90E68E73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67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8ECE9-2354-4324-9AD0-5CE43CBD617B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85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98FDE-62B5-4454-9ACA-1CF889408FA6}" type="datetime1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83A77-ADE1-4928-BF2D-9DD15DA0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78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PAC'26 - the 17th International Particle Accelerator Conferenc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73"/>
          <a:stretch/>
        </p:blipFill>
        <p:spPr bwMode="auto">
          <a:xfrm>
            <a:off x="0" y="3232298"/>
            <a:ext cx="12200861" cy="364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37706" y="188544"/>
            <a:ext cx="11481391" cy="1600200"/>
          </a:xfrm>
        </p:spPr>
        <p:txBody>
          <a:bodyPr>
            <a:normAutofit/>
          </a:bodyPr>
          <a:lstStyle/>
          <a:p>
            <a:r>
              <a:rPr lang="en-US" altLang="ja-JP" sz="2400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WEO3T03</a:t>
            </a:r>
            <a:r>
              <a:rPr lang="en-US" altLang="ja-JP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 </a:t>
            </a:r>
            <a:r>
              <a:rPr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PORTABLE MUON SOURCE </a:t>
            </a:r>
            <a:r>
              <a:rPr lang="en-US" altLang="ja-JP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FOR </a:t>
            </a:r>
            <a:r>
              <a:rPr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ARTIFICIAL MUON MUOGRAPHY</a:t>
            </a:r>
            <a:endParaRPr kumimoji="1" lang="ja-JP" altLang="en-US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half" idx="2"/>
          </p:nvPr>
        </p:nvSpPr>
        <p:spPr>
          <a:xfrm>
            <a:off x="2360429" y="2055979"/>
            <a:ext cx="9335385" cy="909084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L. </a:t>
            </a:r>
            <a:r>
              <a:rPr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Guo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M. </a:t>
            </a:r>
            <a:r>
              <a:rPr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Kuriki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∗, Z. </a:t>
            </a:r>
            <a:r>
              <a:rPr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Liptak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Hiroshima 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University, Hiroshima, Japan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2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0102" y="-2266"/>
            <a:ext cx="10515600" cy="1325563"/>
          </a:xfrm>
        </p:spPr>
        <p:txBody>
          <a:bodyPr/>
          <a:lstStyle/>
          <a:p>
            <a:r>
              <a:rPr lang="en-US" altLang="ja-JP" b="1" dirty="0">
                <a:solidFill>
                  <a:srgbClr val="00B0F0"/>
                </a:solidFill>
              </a:rPr>
              <a:t>Double-Sided </a:t>
            </a:r>
            <a:r>
              <a:rPr lang="en-US" altLang="ja-JP" b="1" dirty="0" err="1">
                <a:solidFill>
                  <a:srgbClr val="00B0F0"/>
                </a:solidFill>
              </a:rPr>
              <a:t>Microtron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8947" y="1352375"/>
            <a:ext cx="11832454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ja-JP" sz="2000" dirty="0"/>
              <a:t>Four p/4 single-sided bending magnets form a circular track. Superconducting accelerating cavities are installed in the two straight sections</a:t>
            </a:r>
            <a:r>
              <a:rPr lang="en-US" altLang="ja-JP" sz="2000" dirty="0" smtClean="0"/>
              <a:t>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2000" dirty="0"/>
              <a:t>An RF electron gun is positioned inside the circular track, with the beam injected from the inside</a:t>
            </a:r>
            <a:r>
              <a:rPr lang="en-US" altLang="ja-JP" sz="2000" dirty="0" smtClean="0"/>
              <a:t>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2000" dirty="0"/>
              <a:t>This design significantly reduces the mass of the magnets and the volume of the vacuum chamber, making it ideal for portable applications.</a:t>
            </a:r>
            <a:endParaRPr lang="en-US" altLang="ja-JP" sz="2000" dirty="0" smtClean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1108374" y="3431632"/>
            <a:ext cx="9934738" cy="4407850"/>
            <a:chOff x="1364093" y="3306503"/>
            <a:chExt cx="9934738" cy="4407850"/>
          </a:xfrm>
        </p:grpSpPr>
        <p:sp>
          <p:nvSpPr>
            <p:cNvPr id="9" name="円 8"/>
            <p:cNvSpPr/>
            <p:nvPr/>
          </p:nvSpPr>
          <p:spPr>
            <a:xfrm rot="16200000">
              <a:off x="2803535" y="4828819"/>
              <a:ext cx="720000" cy="720000"/>
            </a:xfrm>
            <a:prstGeom prst="pie">
              <a:avLst>
                <a:gd name="adj1" fmla="val 16163707"/>
                <a:gd name="adj2" fmla="val 21579652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1926577" y="3572019"/>
              <a:ext cx="6297509" cy="2880000"/>
              <a:chOff x="2552219" y="3658646"/>
              <a:chExt cx="6297509" cy="2880000"/>
            </a:xfrm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2552219" y="3658646"/>
                <a:ext cx="6297509" cy="2880000"/>
                <a:chOff x="3345084" y="3612347"/>
                <a:chExt cx="6297509" cy="2880000"/>
              </a:xfrm>
            </p:grpSpPr>
            <p:sp>
              <p:nvSpPr>
                <p:cNvPr id="4" name="直角三角形 3"/>
                <p:cNvSpPr/>
                <p:nvPr/>
              </p:nvSpPr>
              <p:spPr>
                <a:xfrm>
                  <a:off x="3345084" y="5052347"/>
                  <a:ext cx="1440000" cy="1440000"/>
                </a:xfrm>
                <a:prstGeom prst="rtTriangle">
                  <a:avLst/>
                </a:prstGeom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直角三角形 4"/>
                <p:cNvSpPr/>
                <p:nvPr/>
              </p:nvSpPr>
              <p:spPr>
                <a:xfrm flipV="1">
                  <a:off x="3345084" y="3612347"/>
                  <a:ext cx="1440000" cy="1440000"/>
                </a:xfrm>
                <a:prstGeom prst="rtTriangle">
                  <a:avLst/>
                </a:prstGeom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直角三角形 5"/>
                <p:cNvSpPr/>
                <p:nvPr/>
              </p:nvSpPr>
              <p:spPr>
                <a:xfrm flipH="1">
                  <a:off x="8202593" y="5052347"/>
                  <a:ext cx="1440000" cy="1440000"/>
                </a:xfrm>
                <a:prstGeom prst="rtTriangle">
                  <a:avLst/>
                </a:prstGeom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直角三角形 6"/>
                <p:cNvSpPr/>
                <p:nvPr/>
              </p:nvSpPr>
              <p:spPr>
                <a:xfrm flipH="1" flipV="1">
                  <a:off x="8202593" y="3612347"/>
                  <a:ext cx="1440000" cy="1440000"/>
                </a:xfrm>
                <a:prstGeom prst="rtTriangle">
                  <a:avLst/>
                </a:prstGeom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6" name="直線矢印コネクタ 25"/>
              <p:cNvCxnSpPr/>
              <p:nvPr/>
            </p:nvCxnSpPr>
            <p:spPr>
              <a:xfrm flipH="1">
                <a:off x="3790195" y="3860157"/>
                <a:ext cx="3808585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グループ化 36"/>
              <p:cNvGrpSpPr/>
              <p:nvPr/>
            </p:nvGrpSpPr>
            <p:grpSpPr>
              <a:xfrm>
                <a:off x="2710195" y="3860157"/>
                <a:ext cx="2161791" cy="2491065"/>
                <a:chOff x="3503060" y="3813858"/>
                <a:chExt cx="2161791" cy="2491065"/>
              </a:xfrm>
            </p:grpSpPr>
            <p:sp>
              <p:nvSpPr>
                <p:cNvPr id="31" name="円弧 30"/>
                <p:cNvSpPr/>
                <p:nvPr/>
              </p:nvSpPr>
              <p:spPr>
                <a:xfrm rot="5400000">
                  <a:off x="3503060" y="3813858"/>
                  <a:ext cx="2160000" cy="216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DC54A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sp>
              <p:nvSpPr>
                <p:cNvPr id="32" name="円弧 31"/>
                <p:cNvSpPr/>
                <p:nvPr/>
              </p:nvSpPr>
              <p:spPr>
                <a:xfrm rot="16200000" flipV="1">
                  <a:off x="3504851" y="4144923"/>
                  <a:ext cx="2160000" cy="216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DC54A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cxnSp>
              <p:nvCxnSpPr>
                <p:cNvPr id="33" name="直線矢印コネクタ 32"/>
                <p:cNvCxnSpPr>
                  <a:stCxn id="32" idx="0"/>
                  <a:endCxn id="31" idx="0"/>
                </p:cNvCxnSpPr>
                <p:nvPr/>
              </p:nvCxnSpPr>
              <p:spPr>
                <a:xfrm flipH="1" flipV="1">
                  <a:off x="3503154" y="4908109"/>
                  <a:ext cx="1791" cy="302563"/>
                </a:xfrm>
                <a:prstGeom prst="straightConnector1">
                  <a:avLst/>
                </a:prstGeom>
                <a:ln w="28575">
                  <a:solidFill>
                    <a:srgbClr val="DC54AF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矢印コネクタ 34"/>
              <p:cNvCxnSpPr/>
              <p:nvPr/>
            </p:nvCxnSpPr>
            <p:spPr>
              <a:xfrm flipH="1">
                <a:off x="3795982" y="6350642"/>
                <a:ext cx="3808585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グループ化 37"/>
              <p:cNvGrpSpPr/>
              <p:nvPr/>
            </p:nvGrpSpPr>
            <p:grpSpPr>
              <a:xfrm flipH="1">
                <a:off x="6522776" y="3857643"/>
                <a:ext cx="2161791" cy="2491065"/>
                <a:chOff x="3503060" y="3813858"/>
                <a:chExt cx="2161791" cy="2491065"/>
              </a:xfrm>
            </p:grpSpPr>
            <p:sp>
              <p:nvSpPr>
                <p:cNvPr id="39" name="円弧 38"/>
                <p:cNvSpPr/>
                <p:nvPr/>
              </p:nvSpPr>
              <p:spPr>
                <a:xfrm rot="5400000">
                  <a:off x="3503060" y="3813858"/>
                  <a:ext cx="2160000" cy="216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DC54A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sp>
              <p:nvSpPr>
                <p:cNvPr id="40" name="円弧 39"/>
                <p:cNvSpPr/>
                <p:nvPr/>
              </p:nvSpPr>
              <p:spPr>
                <a:xfrm rot="16200000" flipV="1">
                  <a:off x="3504851" y="4144923"/>
                  <a:ext cx="2160000" cy="216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DC54A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cxnSp>
              <p:nvCxnSpPr>
                <p:cNvPr id="41" name="直線矢印コネクタ 40"/>
                <p:cNvCxnSpPr>
                  <a:stCxn id="40" idx="0"/>
                  <a:endCxn id="39" idx="0"/>
                </p:cNvCxnSpPr>
                <p:nvPr/>
              </p:nvCxnSpPr>
              <p:spPr>
                <a:xfrm flipH="1" flipV="1">
                  <a:off x="3503154" y="4908109"/>
                  <a:ext cx="1791" cy="302563"/>
                </a:xfrm>
                <a:prstGeom prst="straightConnector1">
                  <a:avLst/>
                </a:prstGeom>
                <a:ln w="28575">
                  <a:solidFill>
                    <a:srgbClr val="DC54AF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グループ化 48"/>
              <p:cNvGrpSpPr/>
              <p:nvPr/>
            </p:nvGrpSpPr>
            <p:grpSpPr>
              <a:xfrm>
                <a:off x="2975397" y="3866798"/>
                <a:ext cx="1622688" cy="2482877"/>
                <a:chOff x="3768262" y="3820499"/>
                <a:chExt cx="1622688" cy="2482877"/>
              </a:xfrm>
            </p:grpSpPr>
            <p:sp>
              <p:nvSpPr>
                <p:cNvPr id="43" name="円弧 42"/>
                <p:cNvSpPr/>
                <p:nvPr/>
              </p:nvSpPr>
              <p:spPr>
                <a:xfrm rot="5400000">
                  <a:off x="3768262" y="3820499"/>
                  <a:ext cx="1620000" cy="162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554E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sp>
              <p:nvSpPr>
                <p:cNvPr id="44" name="円弧 43"/>
                <p:cNvSpPr/>
                <p:nvPr/>
              </p:nvSpPr>
              <p:spPr>
                <a:xfrm rot="16200000" flipV="1">
                  <a:off x="3770950" y="4683376"/>
                  <a:ext cx="1620000" cy="162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554E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cxnSp>
              <p:nvCxnSpPr>
                <p:cNvPr id="45" name="直線矢印コネクタ 44"/>
                <p:cNvCxnSpPr>
                  <a:stCxn id="44" idx="0"/>
                  <a:endCxn id="43" idx="0"/>
                </p:cNvCxnSpPr>
                <p:nvPr/>
              </p:nvCxnSpPr>
              <p:spPr>
                <a:xfrm flipH="1" flipV="1">
                  <a:off x="3768333" y="4641187"/>
                  <a:ext cx="2688" cy="841501"/>
                </a:xfrm>
                <a:prstGeom prst="straightConnector1">
                  <a:avLst/>
                </a:prstGeom>
                <a:ln w="28575">
                  <a:solidFill>
                    <a:srgbClr val="554EE2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グループ化 49"/>
              <p:cNvGrpSpPr/>
              <p:nvPr/>
            </p:nvGrpSpPr>
            <p:grpSpPr>
              <a:xfrm flipH="1">
                <a:off x="6787436" y="3864250"/>
                <a:ext cx="1622688" cy="2482877"/>
                <a:chOff x="3768262" y="3820499"/>
                <a:chExt cx="1622688" cy="2482877"/>
              </a:xfrm>
            </p:grpSpPr>
            <p:sp>
              <p:nvSpPr>
                <p:cNvPr id="51" name="円弧 50"/>
                <p:cNvSpPr/>
                <p:nvPr/>
              </p:nvSpPr>
              <p:spPr>
                <a:xfrm rot="5400000">
                  <a:off x="3768262" y="3820499"/>
                  <a:ext cx="1620000" cy="162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554E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sp>
              <p:nvSpPr>
                <p:cNvPr id="52" name="円弧 51"/>
                <p:cNvSpPr/>
                <p:nvPr/>
              </p:nvSpPr>
              <p:spPr>
                <a:xfrm rot="16200000" flipV="1">
                  <a:off x="3770950" y="4683376"/>
                  <a:ext cx="1620000" cy="162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554EE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u="sng"/>
                </a:p>
              </p:txBody>
            </p:sp>
            <p:cxnSp>
              <p:nvCxnSpPr>
                <p:cNvPr id="53" name="直線矢印コネクタ 52"/>
                <p:cNvCxnSpPr>
                  <a:stCxn id="52" idx="0"/>
                  <a:endCxn id="51" idx="0"/>
                </p:cNvCxnSpPr>
                <p:nvPr/>
              </p:nvCxnSpPr>
              <p:spPr>
                <a:xfrm flipH="1" flipV="1">
                  <a:off x="3768333" y="4641187"/>
                  <a:ext cx="2688" cy="841501"/>
                </a:xfrm>
                <a:prstGeom prst="straightConnector1">
                  <a:avLst/>
                </a:prstGeom>
                <a:ln w="28575">
                  <a:solidFill>
                    <a:srgbClr val="554EE2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3257313" y="3865032"/>
                <a:ext cx="1080902" cy="2482877"/>
                <a:chOff x="4308262" y="3820499"/>
                <a:chExt cx="1080902" cy="2482877"/>
              </a:xfrm>
            </p:grpSpPr>
            <p:sp>
              <p:nvSpPr>
                <p:cNvPr id="55" name="円弧 54"/>
                <p:cNvSpPr/>
                <p:nvPr/>
              </p:nvSpPr>
              <p:spPr>
                <a:xfrm rot="5400000">
                  <a:off x="4308262" y="3820499"/>
                  <a:ext cx="1080000" cy="108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弧 55"/>
                <p:cNvSpPr/>
                <p:nvPr/>
              </p:nvSpPr>
              <p:spPr>
                <a:xfrm rot="16200000" flipV="1">
                  <a:off x="4309164" y="5223376"/>
                  <a:ext cx="1080000" cy="108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7" name="直線矢印コネクタ 56"/>
                <p:cNvCxnSpPr>
                  <a:stCxn id="56" idx="0"/>
                  <a:endCxn id="55" idx="0"/>
                </p:cNvCxnSpPr>
                <p:nvPr/>
              </p:nvCxnSpPr>
              <p:spPr>
                <a:xfrm flipH="1" flipV="1">
                  <a:off x="4308309" y="4367625"/>
                  <a:ext cx="902" cy="1388625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グループ化 57"/>
              <p:cNvGrpSpPr/>
              <p:nvPr/>
            </p:nvGrpSpPr>
            <p:grpSpPr>
              <a:xfrm flipH="1">
                <a:off x="7070793" y="3866728"/>
                <a:ext cx="1080902" cy="2482877"/>
                <a:chOff x="4308262" y="3820499"/>
                <a:chExt cx="1080902" cy="2482877"/>
              </a:xfrm>
            </p:grpSpPr>
            <p:sp>
              <p:nvSpPr>
                <p:cNvPr id="59" name="円弧 58"/>
                <p:cNvSpPr/>
                <p:nvPr/>
              </p:nvSpPr>
              <p:spPr>
                <a:xfrm rot="5400000">
                  <a:off x="4308262" y="3820499"/>
                  <a:ext cx="1080000" cy="108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弧 59"/>
                <p:cNvSpPr/>
                <p:nvPr/>
              </p:nvSpPr>
              <p:spPr>
                <a:xfrm rot="16200000" flipV="1">
                  <a:off x="4309164" y="5223376"/>
                  <a:ext cx="1080000" cy="108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1" name="直線矢印コネクタ 60"/>
                <p:cNvCxnSpPr>
                  <a:stCxn id="60" idx="0"/>
                  <a:endCxn id="59" idx="0"/>
                </p:cNvCxnSpPr>
                <p:nvPr/>
              </p:nvCxnSpPr>
              <p:spPr>
                <a:xfrm flipH="1" flipV="1">
                  <a:off x="4308309" y="4367625"/>
                  <a:ext cx="902" cy="1388625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グループ化 61"/>
              <p:cNvGrpSpPr/>
              <p:nvPr/>
            </p:nvGrpSpPr>
            <p:grpSpPr>
              <a:xfrm flipH="1">
                <a:off x="7351070" y="3866727"/>
                <a:ext cx="540874" cy="2482877"/>
                <a:chOff x="4847388" y="3820499"/>
                <a:chExt cx="540874" cy="2482877"/>
              </a:xfrm>
            </p:grpSpPr>
            <p:sp>
              <p:nvSpPr>
                <p:cNvPr id="63" name="円弧 62"/>
                <p:cNvSpPr/>
                <p:nvPr/>
              </p:nvSpPr>
              <p:spPr>
                <a:xfrm rot="5400000">
                  <a:off x="4848262" y="3820499"/>
                  <a:ext cx="540000" cy="54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弧 63"/>
                <p:cNvSpPr/>
                <p:nvPr/>
              </p:nvSpPr>
              <p:spPr>
                <a:xfrm rot="16200000" flipV="1">
                  <a:off x="4847388" y="5763376"/>
                  <a:ext cx="540000" cy="54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5" name="直線矢印コネクタ 64"/>
                <p:cNvCxnSpPr>
                  <a:stCxn id="64" idx="0"/>
                  <a:endCxn id="63" idx="0"/>
                </p:cNvCxnSpPr>
                <p:nvPr/>
              </p:nvCxnSpPr>
              <p:spPr>
                <a:xfrm flipV="1">
                  <a:off x="4847412" y="4094062"/>
                  <a:ext cx="874" cy="193575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グループ化 65"/>
              <p:cNvGrpSpPr/>
              <p:nvPr/>
            </p:nvGrpSpPr>
            <p:grpSpPr>
              <a:xfrm>
                <a:off x="3520195" y="5003649"/>
                <a:ext cx="546041" cy="1348009"/>
                <a:chOff x="4841347" y="4955367"/>
                <a:chExt cx="546041" cy="1348009"/>
              </a:xfrm>
            </p:grpSpPr>
            <p:sp>
              <p:nvSpPr>
                <p:cNvPr id="68" name="円弧 67"/>
                <p:cNvSpPr/>
                <p:nvPr/>
              </p:nvSpPr>
              <p:spPr>
                <a:xfrm rot="16200000" flipV="1">
                  <a:off x="4847388" y="5763376"/>
                  <a:ext cx="540000" cy="54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9" name="直線矢印コネクタ 68"/>
                <p:cNvCxnSpPr>
                  <a:stCxn id="68" idx="0"/>
                  <a:endCxn id="67" idx="0"/>
                </p:cNvCxnSpPr>
                <p:nvPr/>
              </p:nvCxnSpPr>
              <p:spPr>
                <a:xfrm flipH="1" flipV="1">
                  <a:off x="4841371" y="5228930"/>
                  <a:ext cx="6041" cy="800883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円弧 66"/>
                <p:cNvSpPr/>
                <p:nvPr/>
              </p:nvSpPr>
              <p:spPr>
                <a:xfrm rot="5400000">
                  <a:off x="4841347" y="4955367"/>
                  <a:ext cx="540000" cy="540000"/>
                </a:xfrm>
                <a:prstGeom prst="arc">
                  <a:avLst>
                    <a:gd name="adj1" fmla="val 5354636"/>
                    <a:gd name="adj2" fmla="val 10804153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pic>
          <p:nvPicPr>
            <p:cNvPr id="72" name="図 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99459" y="3481571"/>
              <a:ext cx="2466316" cy="561480"/>
            </a:xfrm>
            <a:prstGeom prst="rect">
              <a:avLst/>
            </a:prstGeom>
          </p:spPr>
        </p:pic>
        <p:pic>
          <p:nvPicPr>
            <p:cNvPr id="73" name="図 7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8750" y="5971123"/>
              <a:ext cx="2466316" cy="561480"/>
            </a:xfrm>
            <a:prstGeom prst="rect">
              <a:avLst/>
            </a:prstGeom>
          </p:spPr>
        </p:pic>
        <p:pic>
          <p:nvPicPr>
            <p:cNvPr id="46" name="図 45"/>
            <p:cNvPicPr>
              <a:picLocks noChangeAspect="1"/>
            </p:cNvPicPr>
            <p:nvPr/>
          </p:nvPicPr>
          <p:blipFill rotWithShape="1">
            <a:blip r:embed="rId2"/>
            <a:srcRect l="11300" r="52405"/>
            <a:stretch/>
          </p:blipFill>
          <p:spPr>
            <a:xfrm>
              <a:off x="3966534" y="4640500"/>
              <a:ext cx="895149" cy="561480"/>
            </a:xfrm>
            <a:prstGeom prst="rect">
              <a:avLst/>
            </a:prstGeom>
          </p:spPr>
        </p:pic>
        <p:cxnSp>
          <p:nvCxnSpPr>
            <p:cNvPr id="71" name="直線矢印コネクタ 70"/>
            <p:cNvCxnSpPr>
              <a:stCxn id="67" idx="2"/>
              <a:endCxn id="46" idx="1"/>
            </p:cNvCxnSpPr>
            <p:nvPr/>
          </p:nvCxnSpPr>
          <p:spPr>
            <a:xfrm>
              <a:off x="3164879" y="4917022"/>
              <a:ext cx="801655" cy="421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円弧 73"/>
            <p:cNvSpPr/>
            <p:nvPr/>
          </p:nvSpPr>
          <p:spPr>
            <a:xfrm rot="5400000" flipH="1" flipV="1">
              <a:off x="5538925" y="3388819"/>
              <a:ext cx="2880000" cy="2880000"/>
            </a:xfrm>
            <a:prstGeom prst="arc">
              <a:avLst>
                <a:gd name="adj1" fmla="val 7597121"/>
                <a:gd name="adj2" fmla="val 10804153"/>
              </a:avLst>
            </a:prstGeom>
            <a:ln w="28575">
              <a:solidFill>
                <a:srgbClr val="E749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sp>
          <p:nvSpPr>
            <p:cNvPr id="15" name="正方形/長方形 14"/>
            <p:cNvSpPr/>
            <p:nvPr/>
          </p:nvSpPr>
          <p:spPr>
            <a:xfrm rot="2661862">
              <a:off x="7466088" y="3306503"/>
              <a:ext cx="1299410" cy="820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>
            <a:xfrm rot="8266805">
              <a:off x="7549210" y="5966175"/>
              <a:ext cx="1299410" cy="820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>
            <a:xfrm rot="8266805">
              <a:off x="1364093" y="3346384"/>
              <a:ext cx="1405306" cy="820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>
            <a:xfrm rot="13376158">
              <a:off x="1390964" y="5929711"/>
              <a:ext cx="1405306" cy="820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 rot="8266805">
              <a:off x="8161463" y="5058747"/>
              <a:ext cx="1299410" cy="820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" name="直線コネクタ 16"/>
            <p:cNvCxnSpPr>
              <a:stCxn id="74" idx="0"/>
              <a:endCxn id="78" idx="2"/>
            </p:cNvCxnSpPr>
            <p:nvPr/>
          </p:nvCxnSpPr>
          <p:spPr>
            <a:xfrm flipV="1">
              <a:off x="8134702" y="5165171"/>
              <a:ext cx="400803" cy="522589"/>
            </a:xfrm>
            <a:prstGeom prst="line">
              <a:avLst/>
            </a:prstGeom>
            <a:ln w="28575">
              <a:solidFill>
                <a:srgbClr val="E749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円 78"/>
            <p:cNvSpPr/>
            <p:nvPr/>
          </p:nvSpPr>
          <p:spPr>
            <a:xfrm rot="16200000">
              <a:off x="8058831" y="4474353"/>
              <a:ext cx="3240000" cy="3240000"/>
            </a:xfrm>
            <a:prstGeom prst="pie">
              <a:avLst>
                <a:gd name="adj1" fmla="val 18554837"/>
                <a:gd name="adj2" fmla="val 21579652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円弧 79"/>
            <p:cNvSpPr/>
            <p:nvPr/>
          </p:nvSpPr>
          <p:spPr>
            <a:xfrm rot="16200000" flipH="1" flipV="1">
              <a:off x="8241222" y="4598193"/>
              <a:ext cx="2880000" cy="2880000"/>
            </a:xfrm>
            <a:prstGeom prst="arc">
              <a:avLst>
                <a:gd name="adj1" fmla="val 7597121"/>
                <a:gd name="adj2" fmla="val 10804153"/>
              </a:avLst>
            </a:prstGeom>
            <a:ln w="28575">
              <a:solidFill>
                <a:srgbClr val="E749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sp>
          <p:nvSpPr>
            <p:cNvPr id="81" name="円 80"/>
            <p:cNvSpPr/>
            <p:nvPr/>
          </p:nvSpPr>
          <p:spPr>
            <a:xfrm rot="16200000">
              <a:off x="8434167" y="4865267"/>
              <a:ext cx="2520000" cy="2520000"/>
            </a:xfrm>
            <a:prstGeom prst="pie">
              <a:avLst>
                <a:gd name="adj1" fmla="val 18554837"/>
                <a:gd name="adj2" fmla="val 215796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cxnSp>
          <p:nvCxnSpPr>
            <p:cNvPr id="82" name="直線コネクタ 81"/>
            <p:cNvCxnSpPr/>
            <p:nvPr/>
          </p:nvCxnSpPr>
          <p:spPr>
            <a:xfrm flipV="1">
              <a:off x="9642861" y="4579378"/>
              <a:ext cx="812478" cy="13783"/>
            </a:xfrm>
            <a:prstGeom prst="line">
              <a:avLst/>
            </a:prstGeom>
            <a:ln w="28575">
              <a:solidFill>
                <a:srgbClr val="E749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1472837" y="3697148"/>
            <a:ext cx="6715074" cy="2886643"/>
            <a:chOff x="1472837" y="3697148"/>
            <a:chExt cx="6715074" cy="2886643"/>
          </a:xfrm>
        </p:grpSpPr>
        <p:sp>
          <p:nvSpPr>
            <p:cNvPr id="11" name="円 10"/>
            <p:cNvSpPr/>
            <p:nvPr/>
          </p:nvSpPr>
          <p:spPr>
            <a:xfrm>
              <a:off x="1472837" y="3697148"/>
              <a:ext cx="2880000" cy="2880000"/>
            </a:xfrm>
            <a:prstGeom prst="pie">
              <a:avLst>
                <a:gd name="adj1" fmla="val 5358496"/>
                <a:gd name="adj2" fmla="val 16200000"/>
              </a:avLst>
            </a:prstGeom>
            <a:solidFill>
              <a:srgbClr val="ED7D31">
                <a:alpha val="60000"/>
              </a:srgb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円 83"/>
            <p:cNvSpPr/>
            <p:nvPr/>
          </p:nvSpPr>
          <p:spPr>
            <a:xfrm rot="10800000">
              <a:off x="5307911" y="3703791"/>
              <a:ext cx="2880000" cy="2880000"/>
            </a:xfrm>
            <a:prstGeom prst="pie">
              <a:avLst>
                <a:gd name="adj1" fmla="val 5358496"/>
                <a:gd name="adj2" fmla="val 16200000"/>
              </a:avLst>
            </a:prstGeom>
            <a:solidFill>
              <a:srgbClr val="ED7D31">
                <a:alpha val="60000"/>
              </a:srgb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34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80C1C0-0ABF-1373-7E0F-14C87F8AB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Mainz</a:t>
            </a:r>
            <a:r>
              <a:rPr kumimoji="1" lang="ja-JP" altLang="en-US" b="1">
                <a:solidFill>
                  <a:srgbClr val="00B0F0"/>
                </a:solidFill>
              </a:rPr>
              <a:t> </a:t>
            </a:r>
            <a:r>
              <a:rPr kumimoji="1" lang="en-US" altLang="ja-JP" b="1" dirty="0">
                <a:solidFill>
                  <a:srgbClr val="00B0F0"/>
                </a:solidFill>
              </a:rPr>
              <a:t>Double Sided Microtron</a:t>
            </a:r>
            <a:br>
              <a:rPr kumimoji="1" lang="en-US" altLang="ja-JP" b="1" dirty="0">
                <a:solidFill>
                  <a:srgbClr val="00B0F0"/>
                </a:solidFill>
              </a:rPr>
            </a:br>
            <a:r>
              <a:rPr kumimoji="1" lang="en-US" altLang="ja-JP" b="1" dirty="0">
                <a:solidFill>
                  <a:srgbClr val="00B0F0"/>
                </a:solidFill>
              </a:rPr>
              <a:t>MAMI C</a:t>
            </a:r>
            <a:endParaRPr kumimoji="1" lang="ja-JP" altLang="en-US" b="1">
              <a:solidFill>
                <a:srgbClr val="00B0F0"/>
              </a:solidFill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02374F-105D-1A01-9AAB-E2274828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1F04642-1D45-6D13-0146-49EFF1D88C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017" y="1462209"/>
            <a:ext cx="3988006" cy="244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BC4523A-FD82-B076-4019-96D1AD038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01" y="2682539"/>
            <a:ext cx="6360815" cy="359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21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2428" y="303976"/>
            <a:ext cx="10515600" cy="1325563"/>
          </a:xfrm>
        </p:spPr>
        <p:txBody>
          <a:bodyPr/>
          <a:lstStyle/>
          <a:p>
            <a:r>
              <a:rPr kumimoji="1" lang="en-US" altLang="ja-JP" b="1" dirty="0" err="1">
                <a:solidFill>
                  <a:srgbClr val="00B0F0"/>
                </a:solidFill>
              </a:rPr>
              <a:t>Microtron</a:t>
            </a:r>
            <a:r>
              <a:rPr kumimoji="1" lang="en-US" altLang="ja-JP" b="1" dirty="0">
                <a:solidFill>
                  <a:srgbClr val="00B0F0"/>
                </a:solidFill>
              </a:rPr>
              <a:t> Condition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92993" y="1810352"/>
                <a:ext cx="8370885" cy="435133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Although the orbital period changes with acceleration, it must always be quantized in terms of the RF wavelength</a:t>
                </a:r>
                <a:r>
                  <a:rPr lang="en-US" altLang="ja-JP" dirty="0" smtClean="0"/>
                  <a:t>.</a:t>
                </a:r>
              </a:p>
              <a:p>
                <a:pPr marL="0" indent="0">
                  <a:buNone/>
                </a:pPr>
                <a:r>
                  <a:rPr lang="ja-JP" altLang="en-US" dirty="0"/>
                  <a:t> </a:t>
                </a:r>
                <a:r>
                  <a:rPr lang="en-US" altLang="ja-JP" dirty="0" smtClean="0"/>
                  <a:t>Orbit circumference: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ja-JP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kumimoji="1" lang="ja-JP" altLang="en-US" b="0" i="1" smtClean="0">
                          <a:latin typeface="Cambria Math" panose="02040503050406030204" pitchFamily="18" charset="0"/>
                        </a:rPr>
                        <m:t>𝜋𝜌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+4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ja-JP" alt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𝑒𝐵</m:t>
                          </m:r>
                        </m:den>
                      </m:f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altLang="ja-JP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ja-JP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altLang="ja-JP" b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ja-JP" dirty="0" smtClean="0"/>
                  <a:t>:Largest orbit radius</a:t>
                </a:r>
                <a:endParaRPr lang="en-US" altLang="ja-JP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ja-JP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altLang="ja-JP" dirty="0" smtClean="0"/>
                  <a:t>:</a:t>
                </a:r>
                <a:r>
                  <a:rPr lang="en-US" altLang="ja-JP" dirty="0" smtClean="0"/>
                  <a:t>Instantaneous orbit radius</a:t>
                </a:r>
                <a:endParaRPr lang="en-US" altLang="ja-JP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ja-JP" dirty="0" smtClean="0"/>
                  <a:t>:Straight section length </a:t>
                </a:r>
                <a:endParaRPr lang="en-US" altLang="ja-JP" dirty="0"/>
              </a:p>
              <a:p>
                <a:pPr marL="0" indent="0">
                  <a:buNone/>
                </a:pPr>
                <a:r>
                  <a:rPr kumimoji="1" lang="en-US" altLang="ja-JP" b="0" dirty="0" smtClean="0">
                    <a:latin typeface="Cambria Math" panose="02040503050406030204" pitchFamily="18" charset="0"/>
                  </a:rPr>
                  <a:t>Variation on </a:t>
                </a:r>
                <a:r>
                  <a:rPr kumimoji="1" lang="en-US" altLang="ja-JP" b="0" i="1" dirty="0" smtClean="0">
                    <a:latin typeface="Cambria Math" panose="02040503050406030204" pitchFamily="18" charset="0"/>
                  </a:rPr>
                  <a:t>C</a:t>
                </a:r>
                <a:endParaRPr kumimoji="1" lang="en-US" altLang="ja-JP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𝒅𝑪</m:t>
                      </m:r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num>
                        <m:den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𝒆𝑩</m:t>
                          </m:r>
                        </m:den>
                      </m:f>
                      <m:d>
                        <m:d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ja-JP" altLang="en-US" b="1" i="1">
                              <a:latin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b="1" i="1" dirty="0" err="1" smtClean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ja-JP" altLang="en-US" b="1" i="1" dirty="0" smtClean="0">
                          <a:latin typeface="Cambria Math" panose="02040503050406030204" pitchFamily="18" charset="0"/>
                        </a:rPr>
                        <m:t>𝝀</m:t>
                      </m:r>
                    </m:oMath>
                  </m:oMathPara>
                </a14:m>
                <a:endParaRPr lang="en-US" altLang="ja-JP" b="1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2993" y="1810352"/>
                <a:ext cx="8370885" cy="4351338"/>
              </a:xfrm>
              <a:blipFill>
                <a:blip r:embed="rId2"/>
                <a:stretch>
                  <a:fillRect l="-1311" t="-3361" r="-19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グループ化 63"/>
          <p:cNvGrpSpPr/>
          <p:nvPr/>
        </p:nvGrpSpPr>
        <p:grpSpPr>
          <a:xfrm>
            <a:off x="9454309" y="3166562"/>
            <a:ext cx="2520000" cy="2520000"/>
            <a:chOff x="8211306" y="3104022"/>
            <a:chExt cx="2520000" cy="2520000"/>
          </a:xfrm>
        </p:grpSpPr>
        <p:grpSp>
          <p:nvGrpSpPr>
            <p:cNvPr id="26" name="グループ化 25"/>
            <p:cNvGrpSpPr/>
            <p:nvPr/>
          </p:nvGrpSpPr>
          <p:grpSpPr>
            <a:xfrm flipH="1">
              <a:off x="8370436" y="3106874"/>
              <a:ext cx="2161791" cy="2491065"/>
              <a:chOff x="3503060" y="3813858"/>
              <a:chExt cx="2161791" cy="2491065"/>
            </a:xfrm>
          </p:grpSpPr>
          <p:sp>
            <p:nvSpPr>
              <p:cNvPr id="51" name="円弧 50"/>
              <p:cNvSpPr/>
              <p:nvPr/>
            </p:nvSpPr>
            <p:spPr>
              <a:xfrm rot="5400000">
                <a:off x="3503060" y="3813858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52" name="円弧 51"/>
              <p:cNvSpPr/>
              <p:nvPr/>
            </p:nvSpPr>
            <p:spPr>
              <a:xfrm rot="16200000" flipV="1">
                <a:off x="3504851" y="4144923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53" name="直線矢印コネクタ 52"/>
              <p:cNvCxnSpPr>
                <a:stCxn id="52" idx="0"/>
                <a:endCxn id="51" idx="0"/>
              </p:cNvCxnSpPr>
              <p:nvPr/>
            </p:nvCxnSpPr>
            <p:spPr>
              <a:xfrm flipH="1" flipV="1">
                <a:off x="3503154" y="4908109"/>
                <a:ext cx="1791" cy="302563"/>
              </a:xfrm>
              <a:prstGeom prst="straightConnector1">
                <a:avLst/>
              </a:prstGeom>
              <a:ln w="28575">
                <a:solidFill>
                  <a:srgbClr val="DC54A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グループ化 27"/>
            <p:cNvGrpSpPr/>
            <p:nvPr/>
          </p:nvGrpSpPr>
          <p:grpSpPr>
            <a:xfrm flipH="1">
              <a:off x="8635096" y="3113481"/>
              <a:ext cx="1622688" cy="2482877"/>
              <a:chOff x="3768262" y="3820499"/>
              <a:chExt cx="1622688" cy="2482877"/>
            </a:xfrm>
          </p:grpSpPr>
          <p:sp>
            <p:nvSpPr>
              <p:cNvPr id="45" name="円弧 44"/>
              <p:cNvSpPr/>
              <p:nvPr/>
            </p:nvSpPr>
            <p:spPr>
              <a:xfrm rot="5400000">
                <a:off x="3768262" y="3820499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46" name="円弧 45"/>
              <p:cNvSpPr/>
              <p:nvPr/>
            </p:nvSpPr>
            <p:spPr>
              <a:xfrm rot="16200000" flipV="1">
                <a:off x="3770950" y="4683376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47" name="直線矢印コネクタ 46"/>
              <p:cNvCxnSpPr>
                <a:stCxn id="46" idx="0"/>
                <a:endCxn id="45" idx="0"/>
              </p:cNvCxnSpPr>
              <p:nvPr/>
            </p:nvCxnSpPr>
            <p:spPr>
              <a:xfrm flipH="1" flipV="1">
                <a:off x="3768333" y="4641187"/>
                <a:ext cx="2688" cy="841501"/>
              </a:xfrm>
              <a:prstGeom prst="straightConnector1">
                <a:avLst/>
              </a:prstGeom>
              <a:ln w="28575">
                <a:solidFill>
                  <a:srgbClr val="554EE2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グループ化 29"/>
            <p:cNvGrpSpPr/>
            <p:nvPr/>
          </p:nvGrpSpPr>
          <p:grpSpPr>
            <a:xfrm flipH="1">
              <a:off x="8918453" y="3115959"/>
              <a:ext cx="1080902" cy="2482877"/>
              <a:chOff x="4308262" y="3820499"/>
              <a:chExt cx="1080902" cy="2482877"/>
            </a:xfrm>
          </p:grpSpPr>
          <p:sp>
            <p:nvSpPr>
              <p:cNvPr id="39" name="円弧 38"/>
              <p:cNvSpPr/>
              <p:nvPr/>
            </p:nvSpPr>
            <p:spPr>
              <a:xfrm rot="5400000">
                <a:off x="4308262" y="3820499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弧 39"/>
              <p:cNvSpPr/>
              <p:nvPr/>
            </p:nvSpPr>
            <p:spPr>
              <a:xfrm rot="16200000" flipV="1">
                <a:off x="4309164" y="5223376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1" name="直線矢印コネクタ 40"/>
              <p:cNvCxnSpPr>
                <a:stCxn id="40" idx="0"/>
                <a:endCxn id="39" idx="0"/>
              </p:cNvCxnSpPr>
              <p:nvPr/>
            </p:nvCxnSpPr>
            <p:spPr>
              <a:xfrm flipH="1" flipV="1">
                <a:off x="4308309" y="4367625"/>
                <a:ext cx="902" cy="1388625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/>
            <p:cNvGrpSpPr/>
            <p:nvPr/>
          </p:nvGrpSpPr>
          <p:grpSpPr>
            <a:xfrm flipH="1">
              <a:off x="9198730" y="3115958"/>
              <a:ext cx="540874" cy="2482877"/>
              <a:chOff x="4847388" y="3820499"/>
              <a:chExt cx="540874" cy="2482877"/>
            </a:xfrm>
          </p:grpSpPr>
          <p:sp>
            <p:nvSpPr>
              <p:cNvPr id="36" name="円弧 35"/>
              <p:cNvSpPr/>
              <p:nvPr/>
            </p:nvSpPr>
            <p:spPr>
              <a:xfrm rot="5400000">
                <a:off x="4848262" y="3820499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弧 36"/>
              <p:cNvSpPr/>
              <p:nvPr/>
            </p:nvSpPr>
            <p:spPr>
              <a:xfrm rot="16200000" flipV="1">
                <a:off x="4847388" y="5763376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" name="直線矢印コネクタ 37"/>
              <p:cNvCxnSpPr>
                <a:stCxn id="37" idx="0"/>
                <a:endCxn id="36" idx="0"/>
              </p:cNvCxnSpPr>
              <p:nvPr/>
            </p:nvCxnSpPr>
            <p:spPr>
              <a:xfrm flipV="1">
                <a:off x="4847412" y="4094062"/>
                <a:ext cx="874" cy="193575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円弧 62"/>
            <p:cNvSpPr/>
            <p:nvPr/>
          </p:nvSpPr>
          <p:spPr>
            <a:xfrm rot="5400000" flipH="1" flipV="1">
              <a:off x="8211306" y="3104022"/>
              <a:ext cx="2520000" cy="2520000"/>
            </a:xfrm>
            <a:prstGeom prst="arc">
              <a:avLst>
                <a:gd name="adj1" fmla="val 21583593"/>
                <a:gd name="adj2" fmla="val 1080415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</p:grpSp>
      <p:cxnSp>
        <p:nvCxnSpPr>
          <p:cNvPr id="66" name="直線コネクタ 65"/>
          <p:cNvCxnSpPr>
            <a:stCxn id="63" idx="0"/>
            <a:endCxn id="40" idx="2"/>
          </p:cNvCxnSpPr>
          <p:nvPr/>
        </p:nvCxnSpPr>
        <p:spPr>
          <a:xfrm flipH="1">
            <a:off x="10700804" y="3166576"/>
            <a:ext cx="7492" cy="249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11D2EA38-37C5-DD02-5643-D6B62F7EB0D0}"/>
              </a:ext>
            </a:extLst>
          </p:cNvPr>
          <p:cNvCxnSpPr>
            <a:cxnSpLocks/>
          </p:cNvCxnSpPr>
          <p:nvPr/>
        </p:nvCxnSpPr>
        <p:spPr>
          <a:xfrm flipV="1">
            <a:off x="10708296" y="3429000"/>
            <a:ext cx="789732" cy="101031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698698C5-03B7-3B10-F648-C5806A772A33}"/>
                  </a:ext>
                </a:extLst>
              </p:cNvPr>
              <p:cNvSpPr txBox="1"/>
              <p:nvPr/>
            </p:nvSpPr>
            <p:spPr>
              <a:xfrm>
                <a:off x="11272558" y="2980416"/>
                <a:ext cx="66359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698698C5-03B7-3B10-F648-C5806A772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2558" y="2980416"/>
                <a:ext cx="663593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F3C13A8-8A8B-9F85-3B20-30535CF440CA}"/>
              </a:ext>
            </a:extLst>
          </p:cNvPr>
          <p:cNvCxnSpPr>
            <a:cxnSpLocks/>
          </p:cNvCxnSpPr>
          <p:nvPr/>
        </p:nvCxnSpPr>
        <p:spPr>
          <a:xfrm>
            <a:off x="9086243" y="3174440"/>
            <a:ext cx="1576403" cy="1970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05F8C9C2-DA0D-4DF4-AC92-32FA72484991}"/>
                  </a:ext>
                </a:extLst>
              </p:cNvPr>
              <p:cNvSpPr txBox="1"/>
              <p:nvPr/>
            </p:nvSpPr>
            <p:spPr>
              <a:xfrm>
                <a:off x="8874700" y="2625876"/>
                <a:ext cx="199948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05F8C9C2-DA0D-4DF4-AC92-32FA72484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4700" y="2625876"/>
                <a:ext cx="1999488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B51255A-E589-73C8-D6F5-42FC03A2D63E}"/>
              </a:ext>
            </a:extLst>
          </p:cNvPr>
          <p:cNvGrpSpPr/>
          <p:nvPr/>
        </p:nvGrpSpPr>
        <p:grpSpPr>
          <a:xfrm rot="10800000">
            <a:off x="7854307" y="3160281"/>
            <a:ext cx="2520000" cy="2520000"/>
            <a:chOff x="8211306" y="3104022"/>
            <a:chExt cx="2520000" cy="252000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06C0386-DF69-84F8-120D-41C2FAB20653}"/>
                </a:ext>
              </a:extLst>
            </p:cNvPr>
            <p:cNvGrpSpPr/>
            <p:nvPr/>
          </p:nvGrpSpPr>
          <p:grpSpPr>
            <a:xfrm flipH="1">
              <a:off x="8370436" y="3106874"/>
              <a:ext cx="2161791" cy="2491065"/>
              <a:chOff x="3503060" y="3813858"/>
              <a:chExt cx="2161791" cy="2491065"/>
            </a:xfrm>
          </p:grpSpPr>
          <p:sp>
            <p:nvSpPr>
              <p:cNvPr id="43" name="円弧 42">
                <a:extLst>
                  <a:ext uri="{FF2B5EF4-FFF2-40B4-BE49-F238E27FC236}">
                    <a16:creationId xmlns:a16="http://schemas.microsoft.com/office/drawing/2014/main" id="{1492B37C-A8EF-2123-0BB0-EDCD144298AA}"/>
                  </a:ext>
                </a:extLst>
              </p:cNvPr>
              <p:cNvSpPr/>
              <p:nvPr/>
            </p:nvSpPr>
            <p:spPr>
              <a:xfrm rot="5400000">
                <a:off x="3503060" y="3813858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44" name="円弧 43">
                <a:extLst>
                  <a:ext uri="{FF2B5EF4-FFF2-40B4-BE49-F238E27FC236}">
                    <a16:creationId xmlns:a16="http://schemas.microsoft.com/office/drawing/2014/main" id="{D185B0CC-4C3E-C823-3BF8-216BFBB0D59D}"/>
                  </a:ext>
                </a:extLst>
              </p:cNvPr>
              <p:cNvSpPr/>
              <p:nvPr/>
            </p:nvSpPr>
            <p:spPr>
              <a:xfrm rot="16200000" flipV="1">
                <a:off x="3504851" y="4144923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48" name="直線矢印コネクタ 47">
                <a:extLst>
                  <a:ext uri="{FF2B5EF4-FFF2-40B4-BE49-F238E27FC236}">
                    <a16:creationId xmlns:a16="http://schemas.microsoft.com/office/drawing/2014/main" id="{C93F04EB-9D9A-0532-4CEA-927E09665032}"/>
                  </a:ext>
                </a:extLst>
              </p:cNvPr>
              <p:cNvCxnSpPr>
                <a:stCxn id="44" idx="0"/>
                <a:endCxn id="43" idx="0"/>
              </p:cNvCxnSpPr>
              <p:nvPr/>
            </p:nvCxnSpPr>
            <p:spPr>
              <a:xfrm flipH="1" flipV="1">
                <a:off x="3503154" y="4908109"/>
                <a:ext cx="1791" cy="302563"/>
              </a:xfrm>
              <a:prstGeom prst="straightConnector1">
                <a:avLst/>
              </a:prstGeom>
              <a:ln w="28575">
                <a:solidFill>
                  <a:srgbClr val="DC54A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1D9F798-12E1-6945-D3F2-6F07D88F76A2}"/>
                </a:ext>
              </a:extLst>
            </p:cNvPr>
            <p:cNvGrpSpPr/>
            <p:nvPr/>
          </p:nvGrpSpPr>
          <p:grpSpPr>
            <a:xfrm flipH="1">
              <a:off x="8635096" y="3113481"/>
              <a:ext cx="1622688" cy="2482877"/>
              <a:chOff x="3768262" y="3820499"/>
              <a:chExt cx="1622688" cy="2482877"/>
            </a:xfrm>
          </p:grpSpPr>
          <p:sp>
            <p:nvSpPr>
              <p:cNvPr id="34" name="円弧 33">
                <a:extLst>
                  <a:ext uri="{FF2B5EF4-FFF2-40B4-BE49-F238E27FC236}">
                    <a16:creationId xmlns:a16="http://schemas.microsoft.com/office/drawing/2014/main" id="{5F087793-60B8-8F9F-DDEB-63902F4E1DBB}"/>
                  </a:ext>
                </a:extLst>
              </p:cNvPr>
              <p:cNvSpPr/>
              <p:nvPr/>
            </p:nvSpPr>
            <p:spPr>
              <a:xfrm rot="5400000">
                <a:off x="3768262" y="3820499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35" name="円弧 34">
                <a:extLst>
                  <a:ext uri="{FF2B5EF4-FFF2-40B4-BE49-F238E27FC236}">
                    <a16:creationId xmlns:a16="http://schemas.microsoft.com/office/drawing/2014/main" id="{CF21C0B0-854A-D484-93B1-805B1DB7EBFE}"/>
                  </a:ext>
                </a:extLst>
              </p:cNvPr>
              <p:cNvSpPr/>
              <p:nvPr/>
            </p:nvSpPr>
            <p:spPr>
              <a:xfrm rot="16200000" flipV="1">
                <a:off x="3770950" y="4683376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42" name="直線矢印コネクタ 41">
                <a:extLst>
                  <a:ext uri="{FF2B5EF4-FFF2-40B4-BE49-F238E27FC236}">
                    <a16:creationId xmlns:a16="http://schemas.microsoft.com/office/drawing/2014/main" id="{99539958-D359-273D-51B2-C44D2776F0F9}"/>
                  </a:ext>
                </a:extLst>
              </p:cNvPr>
              <p:cNvCxnSpPr>
                <a:stCxn id="35" idx="0"/>
                <a:endCxn id="34" idx="0"/>
              </p:cNvCxnSpPr>
              <p:nvPr/>
            </p:nvCxnSpPr>
            <p:spPr>
              <a:xfrm flipH="1" flipV="1">
                <a:off x="3768333" y="4641187"/>
                <a:ext cx="2688" cy="841501"/>
              </a:xfrm>
              <a:prstGeom prst="straightConnector1">
                <a:avLst/>
              </a:prstGeom>
              <a:ln w="28575">
                <a:solidFill>
                  <a:srgbClr val="554EE2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4F8FC5A-999D-14C0-0173-034DA0C7F1C9}"/>
                </a:ext>
              </a:extLst>
            </p:cNvPr>
            <p:cNvGrpSpPr/>
            <p:nvPr/>
          </p:nvGrpSpPr>
          <p:grpSpPr>
            <a:xfrm flipH="1">
              <a:off x="8918453" y="3115959"/>
              <a:ext cx="1080902" cy="2482877"/>
              <a:chOff x="4308262" y="3820499"/>
              <a:chExt cx="1080902" cy="2482877"/>
            </a:xfrm>
          </p:grpSpPr>
          <p:sp>
            <p:nvSpPr>
              <p:cNvPr id="29" name="円弧 28">
                <a:extLst>
                  <a:ext uri="{FF2B5EF4-FFF2-40B4-BE49-F238E27FC236}">
                    <a16:creationId xmlns:a16="http://schemas.microsoft.com/office/drawing/2014/main" id="{2C3FDB9A-342A-545A-4CF7-117F806155CC}"/>
                  </a:ext>
                </a:extLst>
              </p:cNvPr>
              <p:cNvSpPr/>
              <p:nvPr/>
            </p:nvSpPr>
            <p:spPr>
              <a:xfrm rot="5400000">
                <a:off x="4308262" y="3820499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弧 31">
                <a:extLst>
                  <a:ext uri="{FF2B5EF4-FFF2-40B4-BE49-F238E27FC236}">
                    <a16:creationId xmlns:a16="http://schemas.microsoft.com/office/drawing/2014/main" id="{405BF37F-904F-098C-7F64-8A1B03B0A5B6}"/>
                  </a:ext>
                </a:extLst>
              </p:cNvPr>
              <p:cNvSpPr/>
              <p:nvPr/>
            </p:nvSpPr>
            <p:spPr>
              <a:xfrm rot="16200000" flipV="1">
                <a:off x="4309164" y="5223376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" name="直線矢印コネクタ 32">
                <a:extLst>
                  <a:ext uri="{FF2B5EF4-FFF2-40B4-BE49-F238E27FC236}">
                    <a16:creationId xmlns:a16="http://schemas.microsoft.com/office/drawing/2014/main" id="{48DFBD45-BB98-CE52-6D5C-92A8AA066256}"/>
                  </a:ext>
                </a:extLst>
              </p:cNvPr>
              <p:cNvCxnSpPr>
                <a:stCxn id="32" idx="0"/>
                <a:endCxn id="29" idx="0"/>
              </p:cNvCxnSpPr>
              <p:nvPr/>
            </p:nvCxnSpPr>
            <p:spPr>
              <a:xfrm flipH="1" flipV="1">
                <a:off x="4308309" y="4367625"/>
                <a:ext cx="902" cy="1388625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209B78E-4292-A13B-DC17-617A473FF0AA}"/>
                </a:ext>
              </a:extLst>
            </p:cNvPr>
            <p:cNvGrpSpPr/>
            <p:nvPr/>
          </p:nvGrpSpPr>
          <p:grpSpPr>
            <a:xfrm flipH="1">
              <a:off x="9198730" y="3115958"/>
              <a:ext cx="540874" cy="2482877"/>
              <a:chOff x="4847388" y="3820499"/>
              <a:chExt cx="540874" cy="2482877"/>
            </a:xfrm>
          </p:grpSpPr>
          <p:sp>
            <p:nvSpPr>
              <p:cNvPr id="24" name="円弧 23">
                <a:extLst>
                  <a:ext uri="{FF2B5EF4-FFF2-40B4-BE49-F238E27FC236}">
                    <a16:creationId xmlns:a16="http://schemas.microsoft.com/office/drawing/2014/main" id="{F75A2247-67D6-7236-61A0-1DC32C59FD18}"/>
                  </a:ext>
                </a:extLst>
              </p:cNvPr>
              <p:cNvSpPr/>
              <p:nvPr/>
            </p:nvSpPr>
            <p:spPr>
              <a:xfrm rot="5400000">
                <a:off x="4848262" y="3820499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弧 24">
                <a:extLst>
                  <a:ext uri="{FF2B5EF4-FFF2-40B4-BE49-F238E27FC236}">
                    <a16:creationId xmlns:a16="http://schemas.microsoft.com/office/drawing/2014/main" id="{D9CD8461-F526-9F78-5A18-E75854A6D22F}"/>
                  </a:ext>
                </a:extLst>
              </p:cNvPr>
              <p:cNvSpPr/>
              <p:nvPr/>
            </p:nvSpPr>
            <p:spPr>
              <a:xfrm rot="16200000" flipV="1">
                <a:off x="4847388" y="5763376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50EBC811-35BA-F65E-C603-F186DC81BD63}"/>
                  </a:ext>
                </a:extLst>
              </p:cNvPr>
              <p:cNvCxnSpPr>
                <a:stCxn id="25" idx="0"/>
                <a:endCxn id="24" idx="0"/>
              </p:cNvCxnSpPr>
              <p:nvPr/>
            </p:nvCxnSpPr>
            <p:spPr>
              <a:xfrm flipV="1">
                <a:off x="4847412" y="4094062"/>
                <a:ext cx="874" cy="193575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円弧 22">
              <a:extLst>
                <a:ext uri="{FF2B5EF4-FFF2-40B4-BE49-F238E27FC236}">
                  <a16:creationId xmlns:a16="http://schemas.microsoft.com/office/drawing/2014/main" id="{7A79604A-818A-06CF-D4F0-654FA7144F60}"/>
                </a:ext>
              </a:extLst>
            </p:cNvPr>
            <p:cNvSpPr/>
            <p:nvPr/>
          </p:nvSpPr>
          <p:spPr>
            <a:xfrm rot="5400000" flipH="1" flipV="1">
              <a:off x="8211306" y="3104022"/>
              <a:ext cx="2520000" cy="2520000"/>
            </a:xfrm>
            <a:prstGeom prst="arc">
              <a:avLst>
                <a:gd name="adj1" fmla="val 21583593"/>
                <a:gd name="adj2" fmla="val 1080415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8086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133307"/>
              </p:ext>
            </p:extLst>
          </p:nvPr>
        </p:nvGraphicFramePr>
        <p:xfrm>
          <a:off x="1848049" y="1565743"/>
          <a:ext cx="794645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819">
                  <a:extLst>
                    <a:ext uri="{9D8B030D-6E8A-4147-A177-3AD203B41FA5}">
                      <a16:colId xmlns:a16="http://schemas.microsoft.com/office/drawing/2014/main" val="2702471851"/>
                    </a:ext>
                  </a:extLst>
                </a:gridCol>
                <a:gridCol w="2648819">
                  <a:extLst>
                    <a:ext uri="{9D8B030D-6E8A-4147-A177-3AD203B41FA5}">
                      <a16:colId xmlns:a16="http://schemas.microsoft.com/office/drawing/2014/main" val="3684803710"/>
                    </a:ext>
                  </a:extLst>
                </a:gridCol>
                <a:gridCol w="2648819">
                  <a:extLst>
                    <a:ext uri="{9D8B030D-6E8A-4147-A177-3AD203B41FA5}">
                      <a16:colId xmlns:a16="http://schemas.microsoft.com/office/drawing/2014/main" val="3032762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Parameter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Number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Unit</a:t>
                      </a:r>
                      <a:endParaRPr kumimoji="1" lang="ja-JP" alt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958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1.336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231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cp</a:t>
                      </a:r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(max)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400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MeV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233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1.0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0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1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dcp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41n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MeV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424950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453411" y="462634"/>
            <a:ext cx="49279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Numerical Example</a:t>
            </a:r>
            <a:endParaRPr lang="ja-JP" altLang="en-US" sz="3600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369994" y="4308521"/>
            <a:ext cx="94520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If the particles are accelerated by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𝑑𝑐𝑝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 41n (MeV) per orbit, the difference in orbital periods will be exactly an integer multiple of the wavelength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Assuming an acceleration of 41 MeV across the two cavities, the acceleration voltage per cavity can be set to 20.5 MeV.</a:t>
            </a:r>
            <a:endParaRPr lang="en-US" altLang="ja-JP" sz="20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95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52B8A39-AA7B-4524-93A8-45002186A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0994" y="269984"/>
            <a:ext cx="6897140" cy="1078305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Muon Target</a:t>
            </a:r>
            <a:endParaRPr lang="ja-JP" altLang="en-US" b="1" dirty="0">
              <a:solidFill>
                <a:srgbClr val="00B0F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C9E7A77-C3FD-4720-BAE2-B2E6AA2312D3}"/>
              </a:ext>
            </a:extLst>
          </p:cNvPr>
          <p:cNvGrpSpPr/>
          <p:nvPr/>
        </p:nvGrpSpPr>
        <p:grpSpPr>
          <a:xfrm>
            <a:off x="1643000" y="1999411"/>
            <a:ext cx="2738319" cy="1416794"/>
            <a:chOff x="1380070" y="1498600"/>
            <a:chExt cx="2455661" cy="1089533"/>
          </a:xfrm>
          <a:solidFill>
            <a:schemeClr val="accent2"/>
          </a:solidFill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E92939C-D0CF-4FB2-8B66-4FFDA9D4629A}"/>
                </a:ext>
              </a:extLst>
            </p:cNvPr>
            <p:cNvSpPr/>
            <p:nvPr/>
          </p:nvSpPr>
          <p:spPr>
            <a:xfrm>
              <a:off x="1650998" y="1498600"/>
              <a:ext cx="2184733" cy="1080000"/>
            </a:xfrm>
            <a:custGeom>
              <a:avLst/>
              <a:gdLst>
                <a:gd name="connsiteX0" fmla="*/ 0 w 2184733"/>
                <a:gd name="connsiteY0" fmla="*/ 0 h 1080000"/>
                <a:gd name="connsiteX1" fmla="*/ 1800000 w 2184733"/>
                <a:gd name="connsiteY1" fmla="*/ 0 h 1080000"/>
                <a:gd name="connsiteX2" fmla="*/ 1800000 w 2184733"/>
                <a:gd name="connsiteY2" fmla="*/ 13211 h 1080000"/>
                <a:gd name="connsiteX3" fmla="*/ 1824733 w 2184733"/>
                <a:gd name="connsiteY3" fmla="*/ 9533 h 1080000"/>
                <a:gd name="connsiteX4" fmla="*/ 2184733 w 2184733"/>
                <a:gd name="connsiteY4" fmla="*/ 540533 h 1080000"/>
                <a:gd name="connsiteX5" fmla="*/ 1824733 w 2184733"/>
                <a:gd name="connsiteY5" fmla="*/ 1071533 h 1080000"/>
                <a:gd name="connsiteX6" fmla="*/ 1800000 w 2184733"/>
                <a:gd name="connsiteY6" fmla="*/ 1067856 h 1080000"/>
                <a:gd name="connsiteX7" fmla="*/ 1800000 w 2184733"/>
                <a:gd name="connsiteY7" fmla="*/ 1080000 h 1080000"/>
                <a:gd name="connsiteX8" fmla="*/ 0 w 2184733"/>
                <a:gd name="connsiteY8" fmla="*/ 10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4733" h="1080000">
                  <a:moveTo>
                    <a:pt x="0" y="0"/>
                  </a:moveTo>
                  <a:lnTo>
                    <a:pt x="1800000" y="0"/>
                  </a:lnTo>
                  <a:lnTo>
                    <a:pt x="1800000" y="13211"/>
                  </a:lnTo>
                  <a:lnTo>
                    <a:pt x="1824733" y="9533"/>
                  </a:lnTo>
                  <a:cubicBezTo>
                    <a:pt x="2023556" y="9533"/>
                    <a:pt x="2184733" y="247270"/>
                    <a:pt x="2184733" y="540533"/>
                  </a:cubicBezTo>
                  <a:cubicBezTo>
                    <a:pt x="2184733" y="833796"/>
                    <a:pt x="2023556" y="1071533"/>
                    <a:pt x="1824733" y="1071533"/>
                  </a:cubicBezTo>
                  <a:lnTo>
                    <a:pt x="1800000" y="1067856"/>
                  </a:lnTo>
                  <a:lnTo>
                    <a:pt x="1800000" y="1080000"/>
                  </a:lnTo>
                  <a:lnTo>
                    <a:pt x="0" y="108000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ja-JP" sz="2800" dirty="0">
                  <a:solidFill>
                    <a:schemeClr val="tx1"/>
                  </a:solidFill>
                </a:rPr>
                <a:t>Carbon</a:t>
              </a:r>
            </a:p>
            <a:p>
              <a:pPr algn="ctr"/>
              <a:r>
                <a:rPr lang="en-US" altLang="ja-JP" sz="2800" dirty="0">
                  <a:solidFill>
                    <a:schemeClr val="tx1"/>
                  </a:solidFill>
                </a:rPr>
                <a:t>Target</a:t>
              </a:r>
              <a:endParaRPr lang="ja-JP" alt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D540105C-BB1E-4BBE-89C2-779FD2E00CC8}"/>
                </a:ext>
              </a:extLst>
            </p:cNvPr>
            <p:cNvSpPr/>
            <p:nvPr/>
          </p:nvSpPr>
          <p:spPr>
            <a:xfrm>
              <a:off x="1380070" y="1508133"/>
              <a:ext cx="540000" cy="108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</p:grp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44BDD1C5-7E7A-4BA3-A29D-ED7AED3A0373}"/>
              </a:ext>
            </a:extLst>
          </p:cNvPr>
          <p:cNvCxnSpPr>
            <a:cxnSpLocks/>
          </p:cNvCxnSpPr>
          <p:nvPr/>
        </p:nvCxnSpPr>
        <p:spPr>
          <a:xfrm flipV="1">
            <a:off x="4576544" y="2011807"/>
            <a:ext cx="0" cy="139200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B42B921-9536-4469-A09E-CA7CC0462C4E}"/>
              </a:ext>
            </a:extLst>
          </p:cNvPr>
          <p:cNvCxnSpPr>
            <a:cxnSpLocks/>
          </p:cNvCxnSpPr>
          <p:nvPr/>
        </p:nvCxnSpPr>
        <p:spPr>
          <a:xfrm>
            <a:off x="1944077" y="3584821"/>
            <a:ext cx="214419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955E9F5F-F2D6-490F-8325-53285CD2C74E}"/>
              </a:ext>
            </a:extLst>
          </p:cNvPr>
          <p:cNvCxnSpPr>
            <a:cxnSpLocks/>
          </p:cNvCxnSpPr>
          <p:nvPr/>
        </p:nvCxnSpPr>
        <p:spPr>
          <a:xfrm>
            <a:off x="4228853" y="3584821"/>
            <a:ext cx="322993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850DF1B-F696-4F0C-8BD2-EF81BF08ED39}"/>
              </a:ext>
            </a:extLst>
          </p:cNvPr>
          <p:cNvSpPr/>
          <p:nvPr/>
        </p:nvSpPr>
        <p:spPr>
          <a:xfrm>
            <a:off x="7458786" y="1856285"/>
            <a:ext cx="50981" cy="1728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32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10E6392-3F44-4A0C-B0E4-44666F41CCAD}"/>
              </a:ext>
            </a:extLst>
          </p:cNvPr>
          <p:cNvSpPr txBox="1"/>
          <p:nvPr/>
        </p:nvSpPr>
        <p:spPr>
          <a:xfrm rot="5400000">
            <a:off x="4383499" y="2677654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40mm</a:t>
            </a:r>
            <a:endParaRPr lang="ja-JP" altLang="en-US" sz="16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4023D79-F491-48DB-A140-70D602393E81}"/>
              </a:ext>
            </a:extLst>
          </p:cNvPr>
          <p:cNvSpPr txBox="1"/>
          <p:nvPr/>
        </p:nvSpPr>
        <p:spPr>
          <a:xfrm>
            <a:off x="2725923" y="3628414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10cm</a:t>
            </a:r>
            <a:endParaRPr lang="ja-JP" altLang="en-US" sz="12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F689861-CB90-4268-94F5-A5A50EEFBF87}"/>
              </a:ext>
            </a:extLst>
          </p:cNvPr>
          <p:cNvSpPr txBox="1"/>
          <p:nvPr/>
        </p:nvSpPr>
        <p:spPr>
          <a:xfrm>
            <a:off x="5560661" y="3628414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5m</a:t>
            </a:r>
            <a:endParaRPr lang="ja-JP" altLang="en-US" sz="1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827EBB8-D2C3-4839-B191-AD621AD364E7}"/>
              </a:ext>
            </a:extLst>
          </p:cNvPr>
          <p:cNvSpPr txBox="1"/>
          <p:nvPr/>
        </p:nvSpPr>
        <p:spPr>
          <a:xfrm>
            <a:off x="176102" y="1776071"/>
            <a:ext cx="160492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67" b="1" dirty="0">
                <a:latin typeface="Meiryo" panose="020B0604030504040204" pitchFamily="34" charset="-128"/>
                <a:ea typeface="Meiryo" panose="020B0604030504040204" pitchFamily="34" charset="-128"/>
              </a:rPr>
              <a:t>e-</a:t>
            </a:r>
            <a:r>
              <a:rPr lang="en-US" altLang="ja-JP" sz="1867" dirty="0">
                <a:latin typeface="Meiryo" panose="020B0604030504040204" pitchFamily="34" charset="-128"/>
                <a:ea typeface="Meiryo" panose="020B0604030504040204" pitchFamily="34" charset="-128"/>
              </a:rPr>
              <a:t>(400MeV)</a:t>
            </a:r>
            <a:endParaRPr lang="ja-JP" altLang="en-US" sz="1867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F9928B-5AEE-4665-B0EB-5DF7046985F3}"/>
              </a:ext>
            </a:extLst>
          </p:cNvPr>
          <p:cNvSpPr txBox="1"/>
          <p:nvPr/>
        </p:nvSpPr>
        <p:spPr>
          <a:xfrm>
            <a:off x="6935487" y="1396479"/>
            <a:ext cx="105028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67" dirty="0">
                <a:latin typeface="Meiryo" panose="020B0604030504040204" pitchFamily="34" charset="-128"/>
                <a:ea typeface="Meiryo" panose="020B0604030504040204" pitchFamily="34" charset="-128"/>
              </a:rPr>
              <a:t>μ</a:t>
            </a:r>
            <a:r>
              <a:rPr lang="ja-JP" altLang="en-US" sz="1867" dirty="0">
                <a:latin typeface="Meiryo" panose="020B0604030504040204" pitchFamily="34" charset="-128"/>
                <a:ea typeface="Meiryo" panose="020B0604030504040204" pitchFamily="34" charset="-128"/>
              </a:rPr>
              <a:t>検出点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B151EE5-42B6-48A4-9503-55E9B4992282}"/>
              </a:ext>
            </a:extLst>
          </p:cNvPr>
          <p:cNvGrpSpPr/>
          <p:nvPr/>
        </p:nvGrpSpPr>
        <p:grpSpPr>
          <a:xfrm>
            <a:off x="4884035" y="1410758"/>
            <a:ext cx="1667595" cy="779062"/>
            <a:chOff x="5320206" y="831758"/>
            <a:chExt cx="1495461" cy="599109"/>
          </a:xfrm>
        </p:grpSpPr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7EEF28C6-1D25-4C86-868B-37E4B6084285}"/>
                </a:ext>
              </a:extLst>
            </p:cNvPr>
            <p:cNvCxnSpPr/>
            <p:nvPr/>
          </p:nvCxnSpPr>
          <p:spPr>
            <a:xfrm>
              <a:off x="5320206" y="1430867"/>
              <a:ext cx="1495461" cy="0"/>
            </a:xfrm>
            <a:prstGeom prst="straightConnector1">
              <a:avLst/>
            </a:prstGeom>
            <a:ln w="762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4439C3F-C984-4140-9D56-5CEA39C134C8}"/>
                </a:ext>
              </a:extLst>
            </p:cNvPr>
            <p:cNvSpPr txBox="1"/>
            <p:nvPr/>
          </p:nvSpPr>
          <p:spPr>
            <a:xfrm>
              <a:off x="5569494" y="831758"/>
              <a:ext cx="1054002" cy="512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67" dirty="0">
                  <a:latin typeface="Meiryo" panose="020B0604030504040204" pitchFamily="34" charset="-128"/>
                  <a:ea typeface="Meiryo" panose="020B0604030504040204" pitchFamily="34" charset="-128"/>
                </a:rPr>
                <a:t>Solenoid</a:t>
              </a:r>
            </a:p>
            <a:p>
              <a:r>
                <a:rPr lang="en-US" altLang="ja-JP" sz="1867" dirty="0">
                  <a:latin typeface="Meiryo" panose="020B0604030504040204" pitchFamily="34" charset="-128"/>
                  <a:ea typeface="Meiryo" panose="020B0604030504040204" pitchFamily="34" charset="-128"/>
                </a:rPr>
                <a:t>B=3.5T</a:t>
              </a:r>
              <a:endParaRPr lang="ja-JP" altLang="en-US" sz="1867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9883B00-9381-46E9-A2C0-1B427EEB6651}"/>
              </a:ext>
            </a:extLst>
          </p:cNvPr>
          <p:cNvGrpSpPr/>
          <p:nvPr/>
        </p:nvGrpSpPr>
        <p:grpSpPr>
          <a:xfrm>
            <a:off x="5513622" y="2274827"/>
            <a:ext cx="1657481" cy="1412849"/>
            <a:chOff x="7862597" y="805934"/>
            <a:chExt cx="1486390" cy="1086500"/>
          </a:xfrm>
        </p:grpSpPr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4066BE92-A616-4FB4-8A89-EB24965A423F}"/>
                </a:ext>
              </a:extLst>
            </p:cNvPr>
            <p:cNvCxnSpPr/>
            <p:nvPr/>
          </p:nvCxnSpPr>
          <p:spPr>
            <a:xfrm flipV="1">
              <a:off x="7894433" y="1089434"/>
              <a:ext cx="0" cy="66913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076E0FB2-38F5-415F-AA3B-78624CDF4902}"/>
                </a:ext>
              </a:extLst>
            </p:cNvPr>
            <p:cNvSpPr txBox="1"/>
            <p:nvPr/>
          </p:nvSpPr>
          <p:spPr>
            <a:xfrm>
              <a:off x="7862597" y="805934"/>
              <a:ext cx="279170" cy="355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Meiryo" panose="020B0604030504040204" pitchFamily="34" charset="-128"/>
                  <a:ea typeface="Meiryo" panose="020B0604030504040204" pitchFamily="34" charset="-128"/>
                </a:rPr>
                <a:t>r</a:t>
              </a:r>
              <a:endPara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3F01ADF6-9AEF-4EAD-8BC4-33654A8EDA27}"/>
                </a:ext>
              </a:extLst>
            </p:cNvPr>
            <p:cNvCxnSpPr>
              <a:cxnSpLocks/>
            </p:cNvCxnSpPr>
            <p:nvPr/>
          </p:nvCxnSpPr>
          <p:spPr>
            <a:xfrm>
              <a:off x="7894433" y="1740299"/>
              <a:ext cx="1134533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3767EF35-DA10-4DE5-ADDD-BBD21C4E420A}"/>
                </a:ext>
              </a:extLst>
            </p:cNvPr>
            <p:cNvSpPr txBox="1"/>
            <p:nvPr/>
          </p:nvSpPr>
          <p:spPr>
            <a:xfrm>
              <a:off x="9043941" y="1537407"/>
              <a:ext cx="305046" cy="355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Meiryo" panose="020B0604030504040204" pitchFamily="34" charset="-128"/>
                  <a:ea typeface="Meiryo" panose="020B0604030504040204" pitchFamily="34" charset="-128"/>
                </a:rPr>
                <a:t>z</a:t>
              </a:r>
              <a:endPara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62DD4653-6F43-413F-B092-09ABCF74FAEE}"/>
                  </a:ext>
                </a:extLst>
              </p:cNvPr>
              <p:cNvSpPr txBox="1"/>
              <p:nvPr/>
            </p:nvSpPr>
            <p:spPr>
              <a:xfrm>
                <a:off x="369035" y="3950403"/>
                <a:ext cx="816015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894" indent="-342894">
                  <a:buFont typeface="Wingdings" pitchFamily="2" charset="2"/>
                  <a:buChar char="l"/>
                </a:pPr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400 MeV</a:t>
                </a:r>
                <a:r>
                  <a:rPr lang="ja-JP" altLang="en-US" sz="2400" dirty="0" err="1">
                    <a:latin typeface="Meiryo" panose="020B0604030504040204" pitchFamily="34" charset="-128"/>
                    <a:ea typeface="Meiryo" panose="020B0604030504040204" pitchFamily="34" charset="-128"/>
                  </a:rPr>
                  <a:t>、</a:t>
                </a:r>
                <a:r>
                  <a:rPr lang="en-US" altLang="ja-JP" sz="24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100</a:t>
                </a:r>
                <a:r>
                  <a:rPr lang="en-US" altLang="ja-JP" sz="2400" dirty="0" smtClean="0">
                    <a:latin typeface="Symbol" pitchFamily="2" charset="2"/>
                    <a:ea typeface="Meiryo" panose="020B0604030504040204" pitchFamily="34" charset="-128"/>
                  </a:rPr>
                  <a:t>m</a:t>
                </a:r>
                <a:r>
                  <a:rPr lang="en-US" altLang="ja-JP" sz="24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A electron on Graphite Target</a:t>
                </a:r>
              </a:p>
              <a:p>
                <a:pPr marL="800094" lvl="1" indent="-342894">
                  <a:buFont typeface="Wingdings" pitchFamily="2" charset="2"/>
                  <a:buChar char="l"/>
                </a:pPr>
                <a:r>
                  <a:rPr lang="en-US" altLang="ja-JP" sz="24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8×10</a:t>
                </a:r>
                <a:r>
                  <a:rPr lang="en-US" altLang="ja-JP" sz="2400" baseline="300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8</a:t>
                </a:r>
                <a:r>
                  <a:rPr lang="en-US" altLang="ja-JP" sz="24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 </a:t>
                </a:r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400MeV e- GEANT4, Shielding.</a:t>
                </a:r>
              </a:p>
              <a:p>
                <a:pPr marL="800094" lvl="1" indent="-342894">
                  <a:buFont typeface="Wingdings" pitchFamily="2" charset="2"/>
                  <a:buChar char="l"/>
                </a:pPr>
                <a:r>
                  <a:rPr lang="en-US" altLang="ja-JP" sz="2400" dirty="0">
                    <a:latin typeface="Symbol" pitchFamily="2" charset="2"/>
                    <a:ea typeface="Meiryo" panose="020B0604030504040204" pitchFamily="34" charset="-128"/>
                  </a:rPr>
                  <a:t>f</a:t>
                </a:r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40x100mm carbon target.</a:t>
                </a:r>
              </a:p>
              <a:p>
                <a:pPr marL="800094" lvl="1" indent="-342894">
                  <a:buFont typeface="Wingdings" pitchFamily="2" charset="2"/>
                  <a:buChar char="l"/>
                </a:pPr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5m drift in 3.5 T solenoid field.</a:t>
                </a:r>
              </a:p>
              <a:p>
                <a:pPr marL="342894" indent="-342894">
                  <a:buFont typeface="Wingdings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 panose="02040503050406030204" pitchFamily="18" charset="0"/>
                        <a:ea typeface="Meiryo" panose="020B0604030504040204" pitchFamily="34" charset="-128"/>
                      </a:rPr>
                      <m:t>1.4</m:t>
                    </m:r>
                    <m:r>
                      <a:rPr lang="en-US" altLang="ja-JP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ja-JP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altLang="ja-JP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ja-JP" sz="2400" i="1" dirty="0">
                            <a:latin typeface="Cambria Math" panose="02040503050406030204" pitchFamily="18" charset="0"/>
                            <a:ea typeface="Meiryo" panose="020B0604030504040204" pitchFamily="34" charset="-128"/>
                          </a:rPr>
                        </m:ctrlPr>
                      </m:sSupPr>
                      <m:e>
                        <m:r>
                          <a:rPr lang="en-US" altLang="ja-JP" sz="2400" i="1" dirty="0">
                            <a:latin typeface="Cambria Math" panose="02040503050406030204" pitchFamily="18" charset="0"/>
                            <a:ea typeface="Meiryo" panose="020B0604030504040204" pitchFamily="34" charset="-128"/>
                          </a:rPr>
                          <m:t>𝜇</m:t>
                        </m:r>
                      </m:e>
                      <m:sup>
                        <m:r>
                          <a:rPr lang="en-US" altLang="ja-JP" sz="2400" i="1" dirty="0">
                            <a:latin typeface="Cambria Math" panose="02040503050406030204" pitchFamily="18" charset="0"/>
                            <a:ea typeface="Meiryo" panose="020B0604030504040204" pitchFamily="34" charset="-128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 </a:t>
                </a:r>
                <a:r>
                  <a:rPr lang="en-US" altLang="ja-JP" sz="24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400" i="1" dirty="0">
                            <a:latin typeface="Cambria Math" panose="02040503050406030204" pitchFamily="18" charset="0"/>
                            <a:ea typeface="Meiryo" panose="020B0604030504040204" pitchFamily="34" charset="-128"/>
                          </a:rPr>
                        </m:ctrlPr>
                      </m:sSupPr>
                      <m:e>
                        <m:r>
                          <a:rPr lang="en-US" altLang="ja-JP" sz="2400" i="1" dirty="0">
                            <a:latin typeface="Cambria Math" panose="02040503050406030204" pitchFamily="18" charset="0"/>
                            <a:ea typeface="Meiryo" panose="020B0604030504040204" pitchFamily="34" charset="-128"/>
                          </a:rPr>
                          <m:t>𝜇</m:t>
                        </m:r>
                      </m:e>
                      <m:sup>
                        <m:r>
                          <a:rPr lang="en-US" altLang="ja-JP" sz="2400" i="1" dirty="0">
                            <a:latin typeface="Cambria Math" panose="02040503050406030204" pitchFamily="18" charset="0"/>
                            <a:ea typeface="Meiryo" panose="020B0604030504040204" pitchFamily="34" charset="-128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with 100</a:t>
                </a:r>
                <a:r>
                  <a:rPr lang="en-US" altLang="ja-JP" sz="2400" dirty="0">
                    <a:latin typeface="Symbol" pitchFamily="2" charset="2"/>
                    <a:ea typeface="Meiryo" panose="020B0604030504040204" pitchFamily="34" charset="-128"/>
                  </a:rPr>
                  <a:t>m</a:t>
                </a:r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A </a:t>
                </a:r>
                <a:r>
                  <a:rPr lang="en-US" altLang="ja-JP" sz="2400" dirty="0" smtClean="0">
                    <a:latin typeface="Meiryo" panose="020B0604030504040204" pitchFamily="34" charset="-128"/>
                    <a:ea typeface="Meiryo" panose="020B0604030504040204" pitchFamily="34" charset="-128"/>
                  </a:rPr>
                  <a:t>electron</a:t>
                </a:r>
                <a:r>
                  <a:rPr lang="en-US" altLang="ja-JP" sz="2400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.</a:t>
                </a:r>
                <a:endParaRPr lang="en-US" altLang="ja-JP" sz="2400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</mc:Choice>
        <mc:Fallback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62DD4653-6F43-413F-B092-09ABCF74FA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35" y="3950403"/>
                <a:ext cx="8160150" cy="1938992"/>
              </a:xfrm>
              <a:prstGeom prst="rect">
                <a:avLst/>
              </a:prstGeom>
              <a:blipFill>
                <a:blip r:embed="rId3"/>
                <a:stretch>
                  <a:fillRect l="-1046" t="-4088" b="-69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右矢印 1">
            <a:extLst>
              <a:ext uri="{FF2B5EF4-FFF2-40B4-BE49-F238E27FC236}">
                <a16:creationId xmlns:a16="http://schemas.microsoft.com/office/drawing/2014/main" id="{735EBE3C-B979-6C4D-B38E-F9D740B9F9EF}"/>
              </a:ext>
            </a:extLst>
          </p:cNvPr>
          <p:cNvSpPr/>
          <p:nvPr/>
        </p:nvSpPr>
        <p:spPr>
          <a:xfrm>
            <a:off x="371463" y="2326856"/>
            <a:ext cx="1236133" cy="867466"/>
          </a:xfrm>
          <a:prstGeom prst="rightArrow">
            <a:avLst/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>
              <a:solidFill>
                <a:schemeClr val="accent6"/>
              </a:solidFill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611E27D-15A1-4A43-98E9-6EEC74F7C9EB}"/>
              </a:ext>
            </a:extLst>
          </p:cNvPr>
          <p:cNvGrpSpPr/>
          <p:nvPr/>
        </p:nvGrpSpPr>
        <p:grpSpPr>
          <a:xfrm>
            <a:off x="8925505" y="822395"/>
            <a:ext cx="2994683" cy="2966550"/>
            <a:chOff x="1123734" y="3436866"/>
            <a:chExt cx="3155170" cy="3239877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3FF3229-5CE5-884C-B869-2FDBA6455410}"/>
                </a:ext>
              </a:extLst>
            </p:cNvPr>
            <p:cNvSpPr txBox="1"/>
            <p:nvPr/>
          </p:nvSpPr>
          <p:spPr>
            <a:xfrm>
              <a:off x="2096916" y="6306996"/>
              <a:ext cx="1160619" cy="369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err="1"/>
                <a:t>pμ</a:t>
              </a:r>
              <a:r>
                <a:rPr lang="en-US" altLang="ja-JP" sz="1600" dirty="0"/>
                <a:t>(MeV)</a:t>
              </a:r>
              <a:endParaRPr lang="ja-JP" altLang="en-US" sz="1600" dirty="0"/>
            </a:p>
          </p:txBody>
        </p:sp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ED1C8CA5-211F-2547-A57C-548D5C85F6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3734" y="3436866"/>
              <a:ext cx="3155170" cy="2933165"/>
            </a:xfrm>
            <a:prstGeom prst="rect">
              <a:avLst/>
            </a:prstGeom>
          </p:spPr>
        </p:pic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0E667FF-BB0C-8649-98E4-75512396CF67}"/>
                </a:ext>
              </a:extLst>
            </p:cNvPr>
            <p:cNvSpPr txBox="1"/>
            <p:nvPr/>
          </p:nvSpPr>
          <p:spPr>
            <a:xfrm>
              <a:off x="2956647" y="4229252"/>
              <a:ext cx="884745" cy="6386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dirty="0"/>
                <a:t>at</a:t>
              </a:r>
              <a:r>
                <a:rPr lang="ja-JP" altLang="en-US" sz="1600"/>
                <a:t> </a:t>
              </a:r>
              <a:r>
                <a:rPr lang="en-US" altLang="ja-JP" sz="1600" dirty="0"/>
                <a:t>z=5m</a:t>
              </a:r>
              <a:r>
                <a:rPr lang="ja-JP" altLang="en-US" sz="1600"/>
                <a:t> </a:t>
              </a:r>
              <a:endParaRPr lang="ja-JP" altLang="en-US" sz="1600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0789FD04-1277-3C4D-84DA-5A01532CBC45}"/>
                </a:ext>
              </a:extLst>
            </p:cNvPr>
            <p:cNvSpPr txBox="1"/>
            <p:nvPr/>
          </p:nvSpPr>
          <p:spPr>
            <a:xfrm>
              <a:off x="3005774" y="4727625"/>
              <a:ext cx="770480" cy="369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/>
                <a:t>184</a:t>
              </a:r>
              <a:r>
                <a:rPr lang="ja-JP" altLang="en-US" sz="1600" dirty="0"/>
                <a:t>個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DA6A3F20-DC41-974B-AD3A-FE4BBF4EE51F}"/>
                </a:ext>
              </a:extLst>
            </p:cNvPr>
            <p:cNvSpPr txBox="1"/>
            <p:nvPr/>
          </p:nvSpPr>
          <p:spPr>
            <a:xfrm>
              <a:off x="1375455" y="3709691"/>
              <a:ext cx="571189" cy="369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C00000"/>
                  </a:solidFill>
                </a:rPr>
                <a:t>μ+</a:t>
              </a:r>
              <a:endParaRPr lang="ja-JP" altLang="en-US" sz="16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8CFB405-8D45-D844-A66A-1EE5B58AC8C3}"/>
              </a:ext>
            </a:extLst>
          </p:cNvPr>
          <p:cNvGrpSpPr/>
          <p:nvPr/>
        </p:nvGrpSpPr>
        <p:grpSpPr>
          <a:xfrm>
            <a:off x="8882097" y="3853402"/>
            <a:ext cx="3538455" cy="3058133"/>
            <a:chOff x="1316702" y="5678213"/>
            <a:chExt cx="5307683" cy="4587200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73235A57-07FB-554D-BA16-6B4A4EFD9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6702" y="5678213"/>
              <a:ext cx="4574126" cy="4136683"/>
            </a:xfrm>
            <a:prstGeom prst="rect">
              <a:avLst/>
            </a:prstGeom>
          </p:spPr>
        </p:pic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FCF4907C-540D-4741-B567-76F553482EB5}"/>
                </a:ext>
              </a:extLst>
            </p:cNvPr>
            <p:cNvSpPr txBox="1"/>
            <p:nvPr/>
          </p:nvSpPr>
          <p:spPr>
            <a:xfrm>
              <a:off x="2948002" y="9757582"/>
              <a:ext cx="1652376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err="1"/>
                <a:t>pμ</a:t>
              </a:r>
              <a:r>
                <a:rPr lang="en-US" altLang="ja-JP" sz="1600" dirty="0"/>
                <a:t>(MeV)</a:t>
              </a:r>
              <a:endParaRPr lang="ja-JP" altLang="en-US" sz="1600" dirty="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AFA6B51-D183-F841-88B8-C8881F9A7139}"/>
                </a:ext>
              </a:extLst>
            </p:cNvPr>
            <p:cNvSpPr txBox="1"/>
            <p:nvPr/>
          </p:nvSpPr>
          <p:spPr>
            <a:xfrm>
              <a:off x="4112063" y="6986935"/>
              <a:ext cx="1562768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dirty="0"/>
                <a:t>at z=5m</a:t>
              </a:r>
              <a:r>
                <a:rPr lang="ja-JP" altLang="en-US" sz="1600"/>
                <a:t> </a:t>
              </a:r>
              <a:endParaRPr lang="ja-JP" altLang="en-US" sz="1600" dirty="0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8BEF1816-6B50-CF4F-96DE-AD7C05E9686A}"/>
                </a:ext>
              </a:extLst>
            </p:cNvPr>
            <p:cNvSpPr txBox="1"/>
            <p:nvPr/>
          </p:nvSpPr>
          <p:spPr>
            <a:xfrm>
              <a:off x="4112063" y="7513390"/>
              <a:ext cx="25123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/>
                <a:t>178</a:t>
              </a:r>
              <a:r>
                <a:rPr lang="ja-JP" altLang="en-US" sz="1600" dirty="0"/>
                <a:t>個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4F6BF341-581E-6C4A-9DDD-4DA134407629}"/>
                </a:ext>
              </a:extLst>
            </p:cNvPr>
            <p:cNvSpPr txBox="1"/>
            <p:nvPr/>
          </p:nvSpPr>
          <p:spPr>
            <a:xfrm>
              <a:off x="1852141" y="6094474"/>
              <a:ext cx="71702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C00000"/>
                  </a:solidFill>
                </a:rPr>
                <a:t>μ-</a:t>
              </a:r>
              <a:endParaRPr lang="ja-JP" altLang="en-US" sz="16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006118" y="6478294"/>
            <a:ext cx="4114800" cy="365125"/>
          </a:xfrm>
        </p:spPr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7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6059" y="167713"/>
            <a:ext cx="10515600" cy="1325563"/>
          </a:xfrm>
        </p:spPr>
        <p:txBody>
          <a:bodyPr/>
          <a:lstStyle/>
          <a:p>
            <a:pPr algn="ctr"/>
            <a:r>
              <a:rPr kumimoji="1" lang="en-US" altLang="ja-JP" b="1" dirty="0">
                <a:solidFill>
                  <a:srgbClr val="00B0F0"/>
                </a:solidFill>
              </a:rPr>
              <a:t>Portable Muon Source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grpSp>
        <p:nvGrpSpPr>
          <p:cNvPr id="212" name="グループ化 211"/>
          <p:cNvGrpSpPr/>
          <p:nvPr/>
        </p:nvGrpSpPr>
        <p:grpSpPr>
          <a:xfrm>
            <a:off x="940341" y="3636458"/>
            <a:ext cx="11243919" cy="3221542"/>
            <a:chOff x="1288706" y="4329851"/>
            <a:chExt cx="9065580" cy="2597417"/>
          </a:xfrm>
        </p:grpSpPr>
        <p:pic>
          <p:nvPicPr>
            <p:cNvPr id="61" name="図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7" t="59011" r="12610" b="15614"/>
            <a:stretch/>
          </p:blipFill>
          <p:spPr>
            <a:xfrm>
              <a:off x="1288706" y="4496753"/>
              <a:ext cx="8184945" cy="1798534"/>
            </a:xfrm>
            <a:prstGeom prst="rect">
              <a:avLst/>
            </a:prstGeom>
            <a:ln w="12700">
              <a:noFill/>
            </a:ln>
          </p:spPr>
        </p:pic>
        <p:grpSp>
          <p:nvGrpSpPr>
            <p:cNvPr id="62" name="グループ化 61"/>
            <p:cNvGrpSpPr/>
            <p:nvPr/>
          </p:nvGrpSpPr>
          <p:grpSpPr>
            <a:xfrm>
              <a:off x="6246895" y="4329851"/>
              <a:ext cx="4107391" cy="2597417"/>
              <a:chOff x="3734700" y="3732680"/>
              <a:chExt cx="3742732" cy="2366816"/>
            </a:xfrm>
          </p:grpSpPr>
          <p:sp>
            <p:nvSpPr>
              <p:cNvPr id="63" name="正方形/長方形 62"/>
              <p:cNvSpPr/>
              <p:nvPr/>
            </p:nvSpPr>
            <p:spPr>
              <a:xfrm>
                <a:off x="6140061" y="4650645"/>
                <a:ext cx="140656" cy="171263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 flipH="1">
                <a:off x="4448074" y="4262496"/>
                <a:ext cx="961727" cy="969425"/>
                <a:chOff x="2786850" y="2336724"/>
                <a:chExt cx="2869262" cy="2892225"/>
              </a:xfrm>
            </p:grpSpPr>
            <p:sp>
              <p:nvSpPr>
                <p:cNvPr id="198" name="弦 197"/>
                <p:cNvSpPr/>
                <p:nvPr/>
              </p:nvSpPr>
              <p:spPr>
                <a:xfrm flipV="1">
                  <a:off x="2821275" y="2336724"/>
                  <a:ext cx="2834837" cy="2834837"/>
                </a:xfrm>
                <a:prstGeom prst="chord">
                  <a:avLst>
                    <a:gd name="adj1" fmla="val 10865879"/>
                    <a:gd name="adj2" fmla="val 1620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>
                <a:xfrm>
                  <a:off x="4127326" y="4982504"/>
                  <a:ext cx="247650" cy="2122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>
                <a:xfrm>
                  <a:off x="3877134" y="4881795"/>
                  <a:ext cx="247650" cy="21224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1" name="弦 200"/>
                <p:cNvSpPr/>
                <p:nvPr/>
              </p:nvSpPr>
              <p:spPr>
                <a:xfrm>
                  <a:off x="2818698" y="2394112"/>
                  <a:ext cx="2834837" cy="2834837"/>
                </a:xfrm>
                <a:prstGeom prst="chord">
                  <a:avLst>
                    <a:gd name="adj1" fmla="val 10865879"/>
                    <a:gd name="adj2" fmla="val 1620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正方形/長方形 201"/>
                <p:cNvSpPr/>
                <p:nvPr/>
              </p:nvSpPr>
              <p:spPr>
                <a:xfrm>
                  <a:off x="4127326" y="2372957"/>
                  <a:ext cx="247650" cy="2122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>
                <a:xfrm>
                  <a:off x="3873189" y="2463799"/>
                  <a:ext cx="247650" cy="21224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正方形/長方形 203"/>
                <p:cNvSpPr/>
                <p:nvPr/>
              </p:nvSpPr>
              <p:spPr>
                <a:xfrm>
                  <a:off x="2786850" y="3334319"/>
                  <a:ext cx="121996" cy="8632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3734700" y="4259646"/>
                <a:ext cx="961727" cy="969425"/>
                <a:chOff x="2786850" y="2336724"/>
                <a:chExt cx="2869262" cy="2892225"/>
              </a:xfrm>
            </p:grpSpPr>
            <p:sp>
              <p:nvSpPr>
                <p:cNvPr id="190" name="弦 189"/>
                <p:cNvSpPr/>
                <p:nvPr/>
              </p:nvSpPr>
              <p:spPr>
                <a:xfrm flipV="1">
                  <a:off x="2821275" y="2336724"/>
                  <a:ext cx="2834837" cy="2834837"/>
                </a:xfrm>
                <a:prstGeom prst="chord">
                  <a:avLst>
                    <a:gd name="adj1" fmla="val 10865879"/>
                    <a:gd name="adj2" fmla="val 1620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>
                <a:xfrm>
                  <a:off x="4127326" y="4982504"/>
                  <a:ext cx="247650" cy="2122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>
                <a:xfrm>
                  <a:off x="3883484" y="4900845"/>
                  <a:ext cx="247650" cy="21224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3" name="弦 192"/>
                <p:cNvSpPr/>
                <p:nvPr/>
              </p:nvSpPr>
              <p:spPr>
                <a:xfrm>
                  <a:off x="2818698" y="2394112"/>
                  <a:ext cx="2834837" cy="2834837"/>
                </a:xfrm>
                <a:prstGeom prst="chord">
                  <a:avLst>
                    <a:gd name="adj1" fmla="val 10865879"/>
                    <a:gd name="adj2" fmla="val 1620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>
                <a:xfrm>
                  <a:off x="4127326" y="2372957"/>
                  <a:ext cx="247650" cy="2122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>
                <a:xfrm>
                  <a:off x="3873189" y="2463799"/>
                  <a:ext cx="247650" cy="21224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196" name="直線矢印コネクタ 195"/>
                <p:cNvCxnSpPr/>
                <p:nvPr/>
              </p:nvCxnSpPr>
              <p:spPr>
                <a:xfrm flipV="1">
                  <a:off x="3848764" y="2821445"/>
                  <a:ext cx="874" cy="193575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7" name="正方形/長方形 196"/>
                <p:cNvSpPr/>
                <p:nvPr/>
              </p:nvSpPr>
              <p:spPr>
                <a:xfrm>
                  <a:off x="2786850" y="3334319"/>
                  <a:ext cx="121996" cy="8632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円弧 65"/>
              <p:cNvSpPr/>
              <p:nvPr/>
            </p:nvSpPr>
            <p:spPr>
              <a:xfrm rot="5400000">
                <a:off x="3817104" y="4328357"/>
                <a:ext cx="723995" cy="723995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67" name="円弧 66"/>
              <p:cNvSpPr/>
              <p:nvPr/>
            </p:nvSpPr>
            <p:spPr>
              <a:xfrm rot="16200000" flipV="1">
                <a:off x="3817704" y="4439324"/>
                <a:ext cx="723995" cy="723995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68" name="直線矢印コネクタ 67"/>
              <p:cNvCxnSpPr>
                <a:stCxn id="67" idx="0"/>
                <a:endCxn id="66" idx="0"/>
              </p:cNvCxnSpPr>
              <p:nvPr/>
            </p:nvCxnSpPr>
            <p:spPr>
              <a:xfrm flipH="1" flipV="1">
                <a:off x="3817136" y="4695131"/>
                <a:ext cx="600" cy="10141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矢印コネクタ 68"/>
              <p:cNvCxnSpPr>
                <a:endCxn id="87" idx="2"/>
              </p:cNvCxnSpPr>
              <p:nvPr/>
            </p:nvCxnSpPr>
            <p:spPr>
              <a:xfrm flipH="1">
                <a:off x="4181236" y="5163125"/>
                <a:ext cx="779969" cy="34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円弧 69"/>
              <p:cNvSpPr/>
              <p:nvPr/>
            </p:nvSpPr>
            <p:spPr>
              <a:xfrm rot="16200000" flipH="1">
                <a:off x="4599207" y="4327514"/>
                <a:ext cx="723995" cy="723995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71" name="円弧 70"/>
              <p:cNvSpPr/>
              <p:nvPr/>
            </p:nvSpPr>
            <p:spPr>
              <a:xfrm rot="5400000" flipH="1" flipV="1">
                <a:off x="4598606" y="4438482"/>
                <a:ext cx="723995" cy="723995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72" name="直線矢印コネクタ 71"/>
              <p:cNvCxnSpPr>
                <a:stCxn id="71" idx="0"/>
                <a:endCxn id="70" idx="0"/>
              </p:cNvCxnSpPr>
              <p:nvPr/>
            </p:nvCxnSpPr>
            <p:spPr>
              <a:xfrm flipV="1">
                <a:off x="5322570" y="4694288"/>
                <a:ext cx="600" cy="10141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円弧 72"/>
              <p:cNvSpPr/>
              <p:nvPr/>
            </p:nvSpPr>
            <p:spPr>
              <a:xfrm rot="5400000">
                <a:off x="3905995" y="4330583"/>
                <a:ext cx="542997" cy="542996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74" name="円弧 73"/>
              <p:cNvSpPr/>
              <p:nvPr/>
            </p:nvSpPr>
            <p:spPr>
              <a:xfrm rot="16200000" flipV="1">
                <a:off x="3906896" y="4619805"/>
                <a:ext cx="542997" cy="542996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75" name="直線矢印コネクタ 74"/>
              <p:cNvCxnSpPr>
                <a:stCxn id="74" idx="0"/>
                <a:endCxn id="73" idx="0"/>
              </p:cNvCxnSpPr>
              <p:nvPr/>
            </p:nvCxnSpPr>
            <p:spPr>
              <a:xfrm flipH="1" flipV="1">
                <a:off x="3906019" y="4605663"/>
                <a:ext cx="901" cy="28205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円弧 75"/>
              <p:cNvSpPr/>
              <p:nvPr/>
            </p:nvSpPr>
            <p:spPr>
              <a:xfrm rot="16200000" flipH="1">
                <a:off x="4688217" y="4329729"/>
                <a:ext cx="542997" cy="542996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77" name="円弧 76"/>
              <p:cNvSpPr/>
              <p:nvPr/>
            </p:nvSpPr>
            <p:spPr>
              <a:xfrm rot="5400000" flipH="1" flipV="1">
                <a:off x="4687316" y="4618951"/>
                <a:ext cx="542997" cy="542996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78" name="直線矢印コネクタ 77"/>
              <p:cNvCxnSpPr>
                <a:stCxn id="77" idx="0"/>
                <a:endCxn id="76" idx="0"/>
              </p:cNvCxnSpPr>
              <p:nvPr/>
            </p:nvCxnSpPr>
            <p:spPr>
              <a:xfrm flipV="1">
                <a:off x="5230289" y="4604809"/>
                <a:ext cx="901" cy="28205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円弧 78"/>
              <p:cNvSpPr/>
              <p:nvPr/>
            </p:nvSpPr>
            <p:spPr>
              <a:xfrm rot="5400000">
                <a:off x="4000488" y="4329991"/>
                <a:ext cx="361998" cy="361997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弧 79"/>
              <p:cNvSpPr/>
              <p:nvPr/>
            </p:nvSpPr>
            <p:spPr>
              <a:xfrm rot="16200000" flipV="1">
                <a:off x="4000791" y="4800211"/>
                <a:ext cx="361998" cy="361997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1" name="直線矢印コネクタ 80"/>
              <p:cNvCxnSpPr>
                <a:stCxn id="80" idx="0"/>
                <a:endCxn id="79" idx="0"/>
              </p:cNvCxnSpPr>
              <p:nvPr/>
            </p:nvCxnSpPr>
            <p:spPr>
              <a:xfrm flipH="1" flipV="1">
                <a:off x="4000504" y="4513378"/>
                <a:ext cx="302" cy="46544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円弧 81"/>
              <p:cNvSpPr/>
              <p:nvPr/>
            </p:nvSpPr>
            <p:spPr>
              <a:xfrm rot="16200000" flipH="1">
                <a:off x="4782595" y="4330559"/>
                <a:ext cx="361998" cy="361997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弧 82"/>
              <p:cNvSpPr/>
              <p:nvPr/>
            </p:nvSpPr>
            <p:spPr>
              <a:xfrm rot="5400000" flipH="1" flipV="1">
                <a:off x="4782292" y="4800780"/>
                <a:ext cx="361998" cy="361997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4" name="直線矢印コネクタ 83"/>
              <p:cNvCxnSpPr>
                <a:stCxn id="83" idx="0"/>
                <a:endCxn id="82" idx="0"/>
              </p:cNvCxnSpPr>
              <p:nvPr/>
            </p:nvCxnSpPr>
            <p:spPr>
              <a:xfrm flipV="1">
                <a:off x="5144274" y="4513947"/>
                <a:ext cx="302" cy="46544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円弧 84"/>
              <p:cNvSpPr/>
              <p:nvPr/>
            </p:nvSpPr>
            <p:spPr>
              <a:xfrm rot="16200000" flipH="1">
                <a:off x="4876237" y="4330559"/>
                <a:ext cx="180999" cy="180999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弧 85"/>
              <p:cNvSpPr/>
              <p:nvPr/>
            </p:nvSpPr>
            <p:spPr>
              <a:xfrm rot="5400000">
                <a:off x="4090920" y="4331247"/>
                <a:ext cx="180999" cy="180999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弧 86"/>
              <p:cNvSpPr/>
              <p:nvPr/>
            </p:nvSpPr>
            <p:spPr>
              <a:xfrm rot="16200000" flipV="1">
                <a:off x="4090627" y="4982467"/>
                <a:ext cx="180999" cy="180999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8" name="直線矢印コネクタ 87"/>
              <p:cNvCxnSpPr>
                <a:endCxn id="79" idx="2"/>
              </p:cNvCxnSpPr>
              <p:nvPr/>
            </p:nvCxnSpPr>
            <p:spPr>
              <a:xfrm flipH="1">
                <a:off x="4181706" y="4328357"/>
                <a:ext cx="777559" cy="163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グループ化 88"/>
              <p:cNvGrpSpPr/>
              <p:nvPr/>
            </p:nvGrpSpPr>
            <p:grpSpPr>
              <a:xfrm>
                <a:off x="4287140" y="4239187"/>
                <a:ext cx="582978" cy="169564"/>
                <a:chOff x="6097986" y="2316144"/>
                <a:chExt cx="1502942" cy="437142"/>
              </a:xfrm>
            </p:grpSpPr>
            <p:sp>
              <p:nvSpPr>
                <p:cNvPr id="154" name="円弧 153"/>
                <p:cNvSpPr/>
                <p:nvPr/>
              </p:nvSpPr>
              <p:spPr>
                <a:xfrm rot="16200000">
                  <a:off x="6028912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円弧 154"/>
                <p:cNvSpPr/>
                <p:nvPr/>
              </p:nvSpPr>
              <p:spPr>
                <a:xfrm rot="5400000" flipH="1">
                  <a:off x="6022911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円弧 155"/>
                <p:cNvSpPr/>
                <p:nvPr/>
              </p:nvSpPr>
              <p:spPr>
                <a:xfrm rot="16200000">
                  <a:off x="6192654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円弧 156"/>
                <p:cNvSpPr/>
                <p:nvPr/>
              </p:nvSpPr>
              <p:spPr>
                <a:xfrm rot="5400000" flipH="1">
                  <a:off x="6186653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円弧 157"/>
                <p:cNvSpPr/>
                <p:nvPr/>
              </p:nvSpPr>
              <p:spPr>
                <a:xfrm rot="16200000">
                  <a:off x="6355196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円弧 158"/>
                <p:cNvSpPr/>
                <p:nvPr/>
              </p:nvSpPr>
              <p:spPr>
                <a:xfrm rot="5400000" flipH="1">
                  <a:off x="6349195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円弧 159"/>
                <p:cNvSpPr/>
                <p:nvPr/>
              </p:nvSpPr>
              <p:spPr>
                <a:xfrm rot="16200000">
                  <a:off x="6524529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円弧 160"/>
                <p:cNvSpPr/>
                <p:nvPr/>
              </p:nvSpPr>
              <p:spPr>
                <a:xfrm rot="5400000" flipH="1">
                  <a:off x="6518528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円弧 161"/>
                <p:cNvSpPr/>
                <p:nvPr/>
              </p:nvSpPr>
              <p:spPr>
                <a:xfrm rot="16200000">
                  <a:off x="6691461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円弧 162"/>
                <p:cNvSpPr/>
                <p:nvPr/>
              </p:nvSpPr>
              <p:spPr>
                <a:xfrm rot="5400000" flipH="1">
                  <a:off x="6685460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円弧 163"/>
                <p:cNvSpPr/>
                <p:nvPr/>
              </p:nvSpPr>
              <p:spPr>
                <a:xfrm rot="16200000">
                  <a:off x="6853332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円弧 164"/>
                <p:cNvSpPr/>
                <p:nvPr/>
              </p:nvSpPr>
              <p:spPr>
                <a:xfrm rot="5400000" flipH="1">
                  <a:off x="6847331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/>
                <p:cNvSpPr/>
                <p:nvPr/>
              </p:nvSpPr>
              <p:spPr>
                <a:xfrm rot="16200000">
                  <a:off x="7015717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円弧 166"/>
                <p:cNvSpPr/>
                <p:nvPr/>
              </p:nvSpPr>
              <p:spPr>
                <a:xfrm rot="5400000" flipH="1">
                  <a:off x="7009716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円弧 167"/>
                <p:cNvSpPr/>
                <p:nvPr/>
              </p:nvSpPr>
              <p:spPr>
                <a:xfrm rot="16200000">
                  <a:off x="7184915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円弧 168"/>
                <p:cNvSpPr/>
                <p:nvPr/>
              </p:nvSpPr>
              <p:spPr>
                <a:xfrm rot="5400000" flipH="1">
                  <a:off x="7178914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円弧 169"/>
                <p:cNvSpPr/>
                <p:nvPr/>
              </p:nvSpPr>
              <p:spPr>
                <a:xfrm rot="16200000">
                  <a:off x="7352363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円弧 170"/>
                <p:cNvSpPr/>
                <p:nvPr/>
              </p:nvSpPr>
              <p:spPr>
                <a:xfrm rot="5400000" flipH="1">
                  <a:off x="7346362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弧 171"/>
                <p:cNvSpPr/>
                <p:nvPr/>
              </p:nvSpPr>
              <p:spPr>
                <a:xfrm rot="5400000" flipV="1">
                  <a:off x="6031687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円弧 172"/>
                <p:cNvSpPr/>
                <p:nvPr/>
              </p:nvSpPr>
              <p:spPr>
                <a:xfrm rot="16200000" flipH="1" flipV="1">
                  <a:off x="6025686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円弧 173"/>
                <p:cNvSpPr/>
                <p:nvPr/>
              </p:nvSpPr>
              <p:spPr>
                <a:xfrm rot="5400000" flipV="1">
                  <a:off x="6195429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円弧 174"/>
                <p:cNvSpPr/>
                <p:nvPr/>
              </p:nvSpPr>
              <p:spPr>
                <a:xfrm rot="16200000" flipH="1" flipV="1">
                  <a:off x="6189428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円弧 175"/>
                <p:cNvSpPr/>
                <p:nvPr/>
              </p:nvSpPr>
              <p:spPr>
                <a:xfrm rot="5400000" flipV="1">
                  <a:off x="6357971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弧 176"/>
                <p:cNvSpPr/>
                <p:nvPr/>
              </p:nvSpPr>
              <p:spPr>
                <a:xfrm rot="16200000" flipH="1" flipV="1">
                  <a:off x="6351970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弧 177"/>
                <p:cNvSpPr/>
                <p:nvPr/>
              </p:nvSpPr>
              <p:spPr>
                <a:xfrm rot="5400000" flipV="1">
                  <a:off x="6527304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円弧 178"/>
                <p:cNvSpPr/>
                <p:nvPr/>
              </p:nvSpPr>
              <p:spPr>
                <a:xfrm rot="16200000" flipH="1" flipV="1">
                  <a:off x="6521303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円弧 179"/>
                <p:cNvSpPr/>
                <p:nvPr/>
              </p:nvSpPr>
              <p:spPr>
                <a:xfrm rot="5400000" flipV="1">
                  <a:off x="6694236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弧 180"/>
                <p:cNvSpPr/>
                <p:nvPr/>
              </p:nvSpPr>
              <p:spPr>
                <a:xfrm rot="16200000" flipH="1" flipV="1">
                  <a:off x="6688235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弧 181"/>
                <p:cNvSpPr/>
                <p:nvPr/>
              </p:nvSpPr>
              <p:spPr>
                <a:xfrm rot="5400000" flipV="1">
                  <a:off x="6856107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弧 182"/>
                <p:cNvSpPr/>
                <p:nvPr/>
              </p:nvSpPr>
              <p:spPr>
                <a:xfrm rot="16200000" flipH="1" flipV="1">
                  <a:off x="6850106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弧 183"/>
                <p:cNvSpPr/>
                <p:nvPr/>
              </p:nvSpPr>
              <p:spPr>
                <a:xfrm rot="5400000" flipV="1">
                  <a:off x="7018492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円弧 184"/>
                <p:cNvSpPr/>
                <p:nvPr/>
              </p:nvSpPr>
              <p:spPr>
                <a:xfrm rot="16200000" flipH="1" flipV="1">
                  <a:off x="7012491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弧 185"/>
                <p:cNvSpPr/>
                <p:nvPr/>
              </p:nvSpPr>
              <p:spPr>
                <a:xfrm rot="5400000" flipV="1">
                  <a:off x="7187690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円弧 186"/>
                <p:cNvSpPr/>
                <p:nvPr/>
              </p:nvSpPr>
              <p:spPr>
                <a:xfrm rot="16200000" flipH="1" flipV="1">
                  <a:off x="7181689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円弧 187"/>
                <p:cNvSpPr/>
                <p:nvPr/>
              </p:nvSpPr>
              <p:spPr>
                <a:xfrm rot="5400000" flipV="1">
                  <a:off x="7355138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円弧 188"/>
                <p:cNvSpPr/>
                <p:nvPr/>
              </p:nvSpPr>
              <p:spPr>
                <a:xfrm rot="16200000" flipH="1" flipV="1">
                  <a:off x="7349137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4293406" y="5077995"/>
                <a:ext cx="582978" cy="169564"/>
                <a:chOff x="6097986" y="2316144"/>
                <a:chExt cx="1502942" cy="437142"/>
              </a:xfrm>
            </p:grpSpPr>
            <p:sp>
              <p:nvSpPr>
                <p:cNvPr id="118" name="円弧 117"/>
                <p:cNvSpPr/>
                <p:nvPr/>
              </p:nvSpPr>
              <p:spPr>
                <a:xfrm rot="16200000">
                  <a:off x="6028912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円弧 118"/>
                <p:cNvSpPr/>
                <p:nvPr/>
              </p:nvSpPr>
              <p:spPr>
                <a:xfrm rot="5400000" flipH="1">
                  <a:off x="6022911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弧 119"/>
                <p:cNvSpPr/>
                <p:nvPr/>
              </p:nvSpPr>
              <p:spPr>
                <a:xfrm rot="16200000">
                  <a:off x="6192654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弧 120"/>
                <p:cNvSpPr/>
                <p:nvPr/>
              </p:nvSpPr>
              <p:spPr>
                <a:xfrm rot="5400000" flipH="1">
                  <a:off x="6186653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弧 121"/>
                <p:cNvSpPr/>
                <p:nvPr/>
              </p:nvSpPr>
              <p:spPr>
                <a:xfrm rot="16200000">
                  <a:off x="6355196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弧 122"/>
                <p:cNvSpPr/>
                <p:nvPr/>
              </p:nvSpPr>
              <p:spPr>
                <a:xfrm rot="5400000" flipH="1">
                  <a:off x="6349195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弧 123"/>
                <p:cNvSpPr/>
                <p:nvPr/>
              </p:nvSpPr>
              <p:spPr>
                <a:xfrm rot="16200000">
                  <a:off x="6524529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弧 124"/>
                <p:cNvSpPr/>
                <p:nvPr/>
              </p:nvSpPr>
              <p:spPr>
                <a:xfrm rot="5400000" flipH="1">
                  <a:off x="6518528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弧 125"/>
                <p:cNvSpPr/>
                <p:nvPr/>
              </p:nvSpPr>
              <p:spPr>
                <a:xfrm rot="16200000">
                  <a:off x="6691461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円弧 126"/>
                <p:cNvSpPr/>
                <p:nvPr/>
              </p:nvSpPr>
              <p:spPr>
                <a:xfrm rot="5400000" flipH="1">
                  <a:off x="6685460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弧 127"/>
                <p:cNvSpPr/>
                <p:nvPr/>
              </p:nvSpPr>
              <p:spPr>
                <a:xfrm rot="16200000">
                  <a:off x="6853332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円弧 128"/>
                <p:cNvSpPr/>
                <p:nvPr/>
              </p:nvSpPr>
              <p:spPr>
                <a:xfrm rot="5400000" flipH="1">
                  <a:off x="6847331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弧 129"/>
                <p:cNvSpPr/>
                <p:nvPr/>
              </p:nvSpPr>
              <p:spPr>
                <a:xfrm rot="16200000">
                  <a:off x="7015717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円弧 130"/>
                <p:cNvSpPr/>
                <p:nvPr/>
              </p:nvSpPr>
              <p:spPr>
                <a:xfrm rot="5400000" flipH="1">
                  <a:off x="7009716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弧 131"/>
                <p:cNvSpPr/>
                <p:nvPr/>
              </p:nvSpPr>
              <p:spPr>
                <a:xfrm rot="16200000">
                  <a:off x="7184915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円弧 132"/>
                <p:cNvSpPr/>
                <p:nvPr/>
              </p:nvSpPr>
              <p:spPr>
                <a:xfrm rot="5400000" flipH="1">
                  <a:off x="7178914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弧 133"/>
                <p:cNvSpPr/>
                <p:nvPr/>
              </p:nvSpPr>
              <p:spPr>
                <a:xfrm rot="16200000">
                  <a:off x="7352363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円弧 134"/>
                <p:cNvSpPr/>
                <p:nvPr/>
              </p:nvSpPr>
              <p:spPr>
                <a:xfrm rot="5400000" flipH="1">
                  <a:off x="7346362" y="2391219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弧 135"/>
                <p:cNvSpPr/>
                <p:nvPr/>
              </p:nvSpPr>
              <p:spPr>
                <a:xfrm rot="5400000" flipV="1">
                  <a:off x="6031687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弧 136"/>
                <p:cNvSpPr/>
                <p:nvPr/>
              </p:nvSpPr>
              <p:spPr>
                <a:xfrm rot="16200000" flipH="1" flipV="1">
                  <a:off x="6025686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弧 137"/>
                <p:cNvSpPr/>
                <p:nvPr/>
              </p:nvSpPr>
              <p:spPr>
                <a:xfrm rot="5400000" flipV="1">
                  <a:off x="6195429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弧 138"/>
                <p:cNvSpPr/>
                <p:nvPr/>
              </p:nvSpPr>
              <p:spPr>
                <a:xfrm rot="16200000" flipH="1" flipV="1">
                  <a:off x="6189428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弧 139"/>
                <p:cNvSpPr/>
                <p:nvPr/>
              </p:nvSpPr>
              <p:spPr>
                <a:xfrm rot="5400000" flipV="1">
                  <a:off x="6357971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弧 140"/>
                <p:cNvSpPr/>
                <p:nvPr/>
              </p:nvSpPr>
              <p:spPr>
                <a:xfrm rot="16200000" flipH="1" flipV="1">
                  <a:off x="6351970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弧 141"/>
                <p:cNvSpPr/>
                <p:nvPr/>
              </p:nvSpPr>
              <p:spPr>
                <a:xfrm rot="5400000" flipV="1">
                  <a:off x="6527304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円弧 142"/>
                <p:cNvSpPr/>
                <p:nvPr/>
              </p:nvSpPr>
              <p:spPr>
                <a:xfrm rot="16200000" flipH="1" flipV="1">
                  <a:off x="6521303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円弧 143"/>
                <p:cNvSpPr/>
                <p:nvPr/>
              </p:nvSpPr>
              <p:spPr>
                <a:xfrm rot="5400000" flipV="1">
                  <a:off x="6694236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円弧 144"/>
                <p:cNvSpPr/>
                <p:nvPr/>
              </p:nvSpPr>
              <p:spPr>
                <a:xfrm rot="16200000" flipH="1" flipV="1">
                  <a:off x="6688235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円弧 145"/>
                <p:cNvSpPr/>
                <p:nvPr/>
              </p:nvSpPr>
              <p:spPr>
                <a:xfrm rot="5400000" flipV="1">
                  <a:off x="6856107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円弧 146"/>
                <p:cNvSpPr/>
                <p:nvPr/>
              </p:nvSpPr>
              <p:spPr>
                <a:xfrm rot="16200000" flipH="1" flipV="1">
                  <a:off x="6850106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円弧 147"/>
                <p:cNvSpPr/>
                <p:nvPr/>
              </p:nvSpPr>
              <p:spPr>
                <a:xfrm rot="5400000" flipV="1">
                  <a:off x="7018492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円弧 148"/>
                <p:cNvSpPr/>
                <p:nvPr/>
              </p:nvSpPr>
              <p:spPr>
                <a:xfrm rot="16200000" flipH="1" flipV="1">
                  <a:off x="7012491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円弧 149"/>
                <p:cNvSpPr/>
                <p:nvPr/>
              </p:nvSpPr>
              <p:spPr>
                <a:xfrm rot="5400000" flipV="1">
                  <a:off x="7187690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円弧 150"/>
                <p:cNvSpPr/>
                <p:nvPr/>
              </p:nvSpPr>
              <p:spPr>
                <a:xfrm rot="16200000" flipH="1" flipV="1">
                  <a:off x="7181689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円弧 151"/>
                <p:cNvSpPr/>
                <p:nvPr/>
              </p:nvSpPr>
              <p:spPr>
                <a:xfrm rot="5400000" flipV="1">
                  <a:off x="7355138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円弧 152"/>
                <p:cNvSpPr/>
                <p:nvPr/>
              </p:nvSpPr>
              <p:spPr>
                <a:xfrm rot="16200000" flipH="1" flipV="1">
                  <a:off x="7349137" y="2507495"/>
                  <a:ext cx="320866" cy="170715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テキスト ボックス 90"/>
              <p:cNvSpPr txBox="1"/>
              <p:nvPr/>
            </p:nvSpPr>
            <p:spPr>
              <a:xfrm>
                <a:off x="5377292" y="4160192"/>
                <a:ext cx="2100140" cy="420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400 MeV </a:t>
                </a:r>
                <a:br>
                  <a:rPr kumimoji="1" lang="en-US" altLang="ja-JP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r>
                  <a:rPr kumimoji="1" lang="en-US" altLang="ja-JP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DS </a:t>
                </a:r>
                <a:r>
                  <a:rPr kumimoji="1" lang="en-US" altLang="ja-JP" sz="1200" b="1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Micrtron</a:t>
                </a:r>
                <a:r>
                  <a:rPr kumimoji="1" lang="en-US" altLang="ja-JP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endPara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5917943" y="4884598"/>
                <a:ext cx="8864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Muon </a:t>
                </a:r>
              </a:p>
              <a:p>
                <a:r>
                  <a:rPr kumimoji="1" lang="en-US" altLang="ja-JP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target</a:t>
                </a:r>
                <a:endPara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アーチ 92"/>
              <p:cNvSpPr/>
              <p:nvPr/>
            </p:nvSpPr>
            <p:spPr>
              <a:xfrm>
                <a:off x="5251394" y="4659496"/>
                <a:ext cx="1440000" cy="1440000"/>
              </a:xfrm>
              <a:prstGeom prst="blockArc">
                <a:avLst>
                  <a:gd name="adj1" fmla="val 13516070"/>
                  <a:gd name="adj2" fmla="val 16264657"/>
                  <a:gd name="adj3" fmla="val 10306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円弧 93"/>
              <p:cNvSpPr/>
              <p:nvPr/>
            </p:nvSpPr>
            <p:spPr>
              <a:xfrm rot="5400000">
                <a:off x="4242691" y="3732680"/>
                <a:ext cx="1440000" cy="1440000"/>
              </a:xfrm>
              <a:prstGeom prst="arc">
                <a:avLst>
                  <a:gd name="adj1" fmla="val 18585460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5" name="直線矢印コネクタ 94"/>
              <p:cNvCxnSpPr>
                <a:stCxn id="63" idx="1"/>
                <a:endCxn id="93" idx="1"/>
              </p:cNvCxnSpPr>
              <p:nvPr/>
            </p:nvCxnSpPr>
            <p:spPr>
              <a:xfrm flipH="1" flipV="1">
                <a:off x="5983539" y="4733813"/>
                <a:ext cx="156522" cy="246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円 95"/>
              <p:cNvSpPr/>
              <p:nvPr/>
            </p:nvSpPr>
            <p:spPr>
              <a:xfrm>
                <a:off x="4817580" y="4489768"/>
                <a:ext cx="275032" cy="275032"/>
              </a:xfrm>
              <a:prstGeom prst="pie">
                <a:avLst>
                  <a:gd name="adj1" fmla="val 0"/>
                  <a:gd name="adj2" fmla="val 5392945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円弧 96"/>
              <p:cNvSpPr/>
              <p:nvPr/>
            </p:nvSpPr>
            <p:spPr>
              <a:xfrm rot="5400000" flipH="1" flipV="1">
                <a:off x="4850925" y="4514957"/>
                <a:ext cx="206274" cy="206274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8" name="直線矢印コネクタ 97"/>
              <p:cNvCxnSpPr>
                <a:stCxn id="97" idx="0"/>
              </p:cNvCxnSpPr>
              <p:nvPr/>
            </p:nvCxnSpPr>
            <p:spPr>
              <a:xfrm flipH="1" flipV="1">
                <a:off x="5056775" y="4412695"/>
                <a:ext cx="414" cy="20403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矢印コネクタ 98"/>
              <p:cNvCxnSpPr/>
              <p:nvPr/>
            </p:nvCxnSpPr>
            <p:spPr>
              <a:xfrm flipH="1">
                <a:off x="4346060" y="4721356"/>
                <a:ext cx="611754" cy="5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0" name="グループ化 99"/>
              <p:cNvGrpSpPr/>
              <p:nvPr/>
            </p:nvGrpSpPr>
            <p:grpSpPr>
              <a:xfrm>
                <a:off x="4344828" y="4632081"/>
                <a:ext cx="262270" cy="141844"/>
                <a:chOff x="3702477" y="1004803"/>
                <a:chExt cx="686592" cy="371331"/>
              </a:xfrm>
            </p:grpSpPr>
            <p:sp>
              <p:nvSpPr>
                <p:cNvPr id="110" name="円弧 109"/>
                <p:cNvSpPr/>
                <p:nvPr/>
              </p:nvSpPr>
              <p:spPr>
                <a:xfrm rot="5400000" flipH="1">
                  <a:off x="3574271" y="1133012"/>
                  <a:ext cx="371323" cy="11491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弧 110"/>
                <p:cNvSpPr/>
                <p:nvPr/>
              </p:nvSpPr>
              <p:spPr>
                <a:xfrm rot="16200000">
                  <a:off x="3574273" y="1133016"/>
                  <a:ext cx="371323" cy="11491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弧 111"/>
                <p:cNvSpPr/>
                <p:nvPr/>
              </p:nvSpPr>
              <p:spPr>
                <a:xfrm rot="16200000">
                  <a:off x="3721050" y="1091692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弧 112"/>
                <p:cNvSpPr/>
                <p:nvPr/>
              </p:nvSpPr>
              <p:spPr>
                <a:xfrm rot="5400000" flipH="1">
                  <a:off x="3718964" y="1091690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弧 113"/>
                <p:cNvSpPr/>
                <p:nvPr/>
              </p:nvSpPr>
              <p:spPr>
                <a:xfrm rot="5400000" flipH="1">
                  <a:off x="3916524" y="1091684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弧 114"/>
                <p:cNvSpPr/>
                <p:nvPr/>
              </p:nvSpPr>
              <p:spPr>
                <a:xfrm rot="16200000">
                  <a:off x="3916525" y="1091688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弧 115"/>
                <p:cNvSpPr/>
                <p:nvPr/>
              </p:nvSpPr>
              <p:spPr>
                <a:xfrm rot="16200000">
                  <a:off x="4104627" y="1091688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円弧 116"/>
                <p:cNvSpPr/>
                <p:nvPr/>
              </p:nvSpPr>
              <p:spPr>
                <a:xfrm rot="5400000" flipH="1">
                  <a:off x="4102541" y="1091686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/>
              <p:cNvGrpSpPr/>
              <p:nvPr/>
            </p:nvGrpSpPr>
            <p:grpSpPr>
              <a:xfrm flipV="1">
                <a:off x="4344829" y="4667694"/>
                <a:ext cx="262270" cy="141844"/>
                <a:chOff x="3702477" y="1004803"/>
                <a:chExt cx="686592" cy="371331"/>
              </a:xfrm>
            </p:grpSpPr>
            <p:sp>
              <p:nvSpPr>
                <p:cNvPr id="102" name="円弧 101"/>
                <p:cNvSpPr/>
                <p:nvPr/>
              </p:nvSpPr>
              <p:spPr>
                <a:xfrm rot="5400000" flipH="1">
                  <a:off x="3574271" y="1133012"/>
                  <a:ext cx="371323" cy="11491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弧 102"/>
                <p:cNvSpPr/>
                <p:nvPr/>
              </p:nvSpPr>
              <p:spPr>
                <a:xfrm rot="16200000">
                  <a:off x="3574273" y="1133016"/>
                  <a:ext cx="371323" cy="11491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円弧 103"/>
                <p:cNvSpPr/>
                <p:nvPr/>
              </p:nvSpPr>
              <p:spPr>
                <a:xfrm rot="16200000">
                  <a:off x="3721050" y="1091692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弧 104"/>
                <p:cNvSpPr/>
                <p:nvPr/>
              </p:nvSpPr>
              <p:spPr>
                <a:xfrm rot="5400000" flipH="1">
                  <a:off x="3718964" y="1091690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弧 105"/>
                <p:cNvSpPr/>
                <p:nvPr/>
              </p:nvSpPr>
              <p:spPr>
                <a:xfrm rot="5400000" flipH="1">
                  <a:off x="3916524" y="1091684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弧 106"/>
                <p:cNvSpPr/>
                <p:nvPr/>
              </p:nvSpPr>
              <p:spPr>
                <a:xfrm rot="16200000">
                  <a:off x="3916525" y="1091688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弧 107"/>
                <p:cNvSpPr/>
                <p:nvPr/>
              </p:nvSpPr>
              <p:spPr>
                <a:xfrm rot="16200000">
                  <a:off x="4104627" y="1091688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弧 108"/>
                <p:cNvSpPr/>
                <p:nvPr/>
              </p:nvSpPr>
              <p:spPr>
                <a:xfrm rot="5400000" flipH="1">
                  <a:off x="4102541" y="1091686"/>
                  <a:ext cx="371323" cy="197561"/>
                </a:xfrm>
                <a:prstGeom prst="arc">
                  <a:avLst/>
                </a:prstGeom>
                <a:noFill/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5" name="正方形/長方形 204"/>
            <p:cNvSpPr/>
            <p:nvPr/>
          </p:nvSpPr>
          <p:spPr>
            <a:xfrm>
              <a:off x="4732364" y="5626806"/>
              <a:ext cx="1057772" cy="40324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Refrigrtr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3936367" y="5626806"/>
              <a:ext cx="784182" cy="40324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Control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4635644" y="4824039"/>
              <a:ext cx="1153846" cy="40324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RF amp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3634884" y="5196210"/>
              <a:ext cx="10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Operation </a:t>
              </a:r>
            </a:p>
            <a:p>
              <a:pPr algn="ctr"/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area</a:t>
              </a:r>
              <a:endPara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6059" y="1535483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Two TESLA cavities are driven at 20.5 MV/m, and a 100 mA electron beam is accelerated to 414 MeV over 10 revolutions in a double-sided </a:t>
            </a:r>
            <a:r>
              <a:rPr lang="en-US" altLang="ja-JP" dirty="0" err="1"/>
              <a:t>microtron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The </a:t>
            </a:r>
            <a:r>
              <a:rPr lang="en-US" altLang="ja-JP" dirty="0" err="1"/>
              <a:t>microtron</a:t>
            </a:r>
            <a:r>
              <a:rPr lang="en-US" altLang="ja-JP" dirty="0"/>
              <a:t> orbit is 2.0 m wide. It can be mounted on a 2.5 m-wide trailer.</a:t>
            </a:r>
            <a:endParaRPr lang="en-US" altLang="ja-JP" dirty="0"/>
          </a:p>
        </p:txBody>
      </p:sp>
      <p:sp>
        <p:nvSpPr>
          <p:cNvPr id="214" name="正方形/長方形 213"/>
          <p:cNvSpPr/>
          <p:nvPr/>
        </p:nvSpPr>
        <p:spPr>
          <a:xfrm>
            <a:off x="6562301" y="4118924"/>
            <a:ext cx="298483" cy="173428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遮蔽壁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050" name="Picture 2" descr="https://blogger.googleusercontent.com/img/b/R29vZ2xl/AVvXsEixtDCDhw6V7LAUVEMtw2AhxEo12ygOk9vvmUXzU8Z-ruz-OLbEZ38niny1fhnYlNPt_UJ9SpVDOQ1bcWLlZm56WZNEO4vYYetqTDujqbO0nYQMYkc5IB3ri1fzS7urRyK2mXNo6-GGlJvY/s800/zaseki_business_desk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76140" y="4086147"/>
            <a:ext cx="742383" cy="87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" name="Picture 2" descr="https://blogger.googleusercontent.com/img/b/R29vZ2xl/AVvXsEixtDCDhw6V7LAUVEMtw2AhxEo12ygOk9vvmUXzU8Z-ruz-OLbEZ38niny1fhnYlNPt_UJ9SpVDOQ1bcWLlZm56WZNEO4vYYetqTDujqbO0nYQMYkc5IB3ri1fzS7urRyK2mXNo6-GGlJvY/s800/zaseki_business_desk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66118" y="4844493"/>
            <a:ext cx="769211" cy="90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54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Summary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We investigated portable muon sources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DSMMG</a:t>
            </a:r>
            <a:r>
              <a:rPr lang="en-US" altLang="ja-JP" dirty="0"/>
              <a:t>: A compact muon generation system using a vehicle-mounted double-sided </a:t>
            </a:r>
            <a:r>
              <a:rPr lang="en-US" altLang="ja-JP" dirty="0" err="1"/>
              <a:t>microtron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A </a:t>
            </a:r>
            <a:r>
              <a:rPr lang="en-US" altLang="ja-JP" dirty="0"/>
              <a:t>graphite target can generate 1.4 × 10⁸ </a:t>
            </a:r>
            <a:r>
              <a:rPr lang="en-US" altLang="ja-JP" dirty="0" err="1"/>
              <a:t>m+m</a:t>
            </a:r>
            <a:r>
              <a:rPr lang="en-US" altLang="ja-JP" dirty="0"/>
              <a:t>-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Radiation </a:t>
            </a:r>
            <a:r>
              <a:rPr lang="en-US" altLang="ja-JP" dirty="0"/>
              <a:t>shielding is the primary challenge for outdoor use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To </a:t>
            </a:r>
            <a:r>
              <a:rPr lang="en-US" altLang="ja-JP" dirty="0"/>
              <a:t>re-accelerate muons, an accelerator design for muon capture and re-acceleration is required.</a:t>
            </a: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163765-F81F-DA4C-93FE-17E487578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kumimoji="1" lang="en-US" altLang="ja-JP" b="1" dirty="0">
                <a:solidFill>
                  <a:srgbClr val="00B0F0"/>
                </a:solidFill>
              </a:rPr>
              <a:t>Back Up</a:t>
            </a:r>
            <a:endParaRPr kumimoji="1" lang="ja-JP" altLang="en-US" b="1">
              <a:solidFill>
                <a:srgbClr val="00B0F0"/>
              </a:solidFill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A893D2-96A6-9B60-2DDD-340C5BBA9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6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Nb</a:t>
            </a:r>
            <a:r>
              <a:rPr kumimoji="1" lang="en-US" altLang="ja-JP" b="1" baseline="-25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 Cavity</a:t>
            </a:r>
            <a:endParaRPr kumimoji="1" lang="ja-JP" altLang="en-US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566009" y="1710267"/>
                <a:ext cx="7453399" cy="4744617"/>
              </a:xfrm>
            </p:spPr>
            <p:txBody>
              <a:bodyPr>
                <a:normAutofit/>
              </a:bodyPr>
              <a:lstStyle/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en-US" altLang="ja-JP" sz="2133" dirty="0"/>
                  <a:t>Nb</a:t>
                </a:r>
                <a:r>
                  <a:rPr lang="en-US" altLang="ja-JP" sz="2133" baseline="-25000" dirty="0"/>
                  <a:t>3</a:t>
                </a:r>
                <a:r>
                  <a:rPr lang="en-US" altLang="ja-JP" sz="2133" dirty="0"/>
                  <a:t>Sn</a:t>
                </a:r>
                <a:r>
                  <a:rPr lang="ja-JP" altLang="en-US" sz="2133" dirty="0"/>
                  <a:t>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133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133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133" dirty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ja-JP" altLang="en-US" sz="2133" dirty="0"/>
                  <a:t>＝</a:t>
                </a:r>
                <a:r>
                  <a:rPr lang="en-US" altLang="ja-JP" sz="2133" dirty="0"/>
                  <a:t>18K</a:t>
                </a:r>
                <a:r>
                  <a:rPr lang="ja-JP" altLang="en-US" sz="2133" dirty="0"/>
                  <a:t>と、</a:t>
                </a:r>
                <a:r>
                  <a:rPr lang="en-US" altLang="ja-JP" sz="2133" dirty="0" err="1"/>
                  <a:t>Nb</a:t>
                </a:r>
                <a:r>
                  <a:rPr lang="ja-JP" altLang="en-US" sz="2133" dirty="0"/>
                  <a:t>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133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133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133" dirty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ja-JP" altLang="en-US" sz="2133" dirty="0"/>
                  <a:t>＝９</a:t>
                </a:r>
                <a:r>
                  <a:rPr lang="en-US" altLang="ja-JP" sz="2133" dirty="0"/>
                  <a:t>K</a:t>
                </a:r>
                <a:r>
                  <a:rPr lang="ja-JP" altLang="en-US" sz="2133" dirty="0"/>
                  <a:t>よりも高い転移温度をもつ物質。</a:t>
                </a:r>
                <a:endParaRPr lang="en-US" altLang="ja-JP" sz="2133" dirty="0"/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en-US" altLang="ja-JP" sz="2133" dirty="0" err="1"/>
                  <a:t>Nb</a:t>
                </a:r>
                <a:r>
                  <a:rPr lang="ja-JP" altLang="en-US" sz="2133" dirty="0"/>
                  <a:t>表面に</a:t>
                </a:r>
                <a:r>
                  <a:rPr lang="en-US" altLang="ja-JP" sz="2133" dirty="0"/>
                  <a:t>Sn</a:t>
                </a:r>
                <a:r>
                  <a:rPr lang="ja-JP" altLang="en-US" sz="2133" dirty="0"/>
                  <a:t>を蒸着して</a:t>
                </a:r>
                <a:r>
                  <a:rPr lang="en-US" altLang="ja-JP" sz="2133" dirty="0"/>
                  <a:t>Nb</a:t>
                </a:r>
                <a:r>
                  <a:rPr lang="en-US" altLang="ja-JP" sz="2133" baseline="-25000" dirty="0"/>
                  <a:t>3</a:t>
                </a:r>
                <a:r>
                  <a:rPr lang="en-US" altLang="ja-JP" sz="2133" dirty="0"/>
                  <a:t>Sn</a:t>
                </a:r>
                <a:r>
                  <a:rPr lang="ja-JP" altLang="en-US" sz="2133" dirty="0"/>
                  <a:t>を表面に形成。</a:t>
                </a:r>
                <a:endParaRPr lang="en-US" altLang="ja-JP" sz="2133" dirty="0"/>
              </a:p>
              <a:p>
                <a:pPr marL="1189267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133" dirty="0"/>
                  <a:t>Single cell : 24MV/m @ 4.4K</a:t>
                </a:r>
              </a:p>
              <a:p>
                <a:pPr marL="1189267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133" dirty="0"/>
                  <a:t>9 cell : 10MV/m @4.4K. </a:t>
                </a: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en-US" altLang="ja-JP" sz="2133" dirty="0"/>
                  <a:t>2K</a:t>
                </a:r>
                <a:r>
                  <a:rPr lang="ja-JP" altLang="en-US" sz="2133" dirty="0"/>
                  <a:t>と</a:t>
                </a:r>
                <a:r>
                  <a:rPr lang="en-US" altLang="ja-JP" sz="2133" dirty="0"/>
                  <a:t>4K</a:t>
                </a:r>
                <a:r>
                  <a:rPr lang="ja-JP" altLang="en-US" sz="2133" dirty="0"/>
                  <a:t>で遜色ない</a:t>
                </a:r>
                <a:r>
                  <a:rPr lang="ja-JP" altLang="en-US" sz="2133"/>
                  <a:t>結果。</a:t>
                </a:r>
                <a:endParaRPr lang="en-US" altLang="ja-JP" sz="2133" dirty="0"/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ja-JP" altLang="en-US" sz="2133" dirty="0"/>
                  <a:t>４</a:t>
                </a:r>
                <a:r>
                  <a:rPr lang="en-US" altLang="ja-JP" sz="2133" dirty="0"/>
                  <a:t>K</a:t>
                </a:r>
                <a:r>
                  <a:rPr lang="ja-JP" altLang="en-US" sz="2133" dirty="0"/>
                  <a:t>運転：カルノー効率が</a:t>
                </a:r>
                <a:r>
                  <a:rPr lang="en-US" altLang="ja-JP" sz="2133" dirty="0"/>
                  <a:t>2K</a:t>
                </a:r>
                <a:r>
                  <a:rPr lang="ja-JP" altLang="en-US" sz="2133" dirty="0"/>
                  <a:t>に</a:t>
                </a:r>
                <a:r>
                  <a:rPr lang="ja-JP" altLang="en-US" sz="2133"/>
                  <a:t>比べて倍、圧力</a:t>
                </a:r>
                <a:r>
                  <a:rPr lang="ja-JP" altLang="en-US" sz="2133" dirty="0"/>
                  <a:t>容器が</a:t>
                </a:r>
                <a:r>
                  <a:rPr lang="ja-JP" altLang="en-US" sz="2133"/>
                  <a:t>不要。</a:t>
                </a:r>
                <a:endParaRPr lang="en-US" altLang="ja-JP" sz="2133" dirty="0"/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ja-JP" altLang="en-US" sz="2133"/>
                  <a:t>すでに</a:t>
                </a:r>
                <a:r>
                  <a:rPr lang="en-US" altLang="ja-JP" sz="2133" dirty="0"/>
                  <a:t>24 MV/m</a:t>
                </a:r>
                <a:r>
                  <a:rPr lang="ja-JP" altLang="en-US" sz="2133"/>
                  <a:t>実証済み。</a:t>
                </a:r>
                <a:endParaRPr lang="en-US" altLang="ja-JP" sz="2133" dirty="0"/>
              </a:p>
              <a:p>
                <a:endParaRPr lang="en-US" altLang="ja-JP" sz="2133" dirty="0"/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endParaRPr lang="en-US" altLang="ja-JP" sz="2133" dirty="0"/>
              </a:p>
              <a:p>
                <a:pPr marL="1189267" lvl="1" indent="-304815">
                  <a:buFont typeface="Wingdings" panose="05000000000000000000" pitchFamily="2" charset="2"/>
                  <a:buChar char="l"/>
                </a:pPr>
                <a:endParaRPr lang="en-US" altLang="ja-JP" sz="1867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6009" y="1710267"/>
                <a:ext cx="7453399" cy="4744617"/>
              </a:xfrm>
              <a:blipFill>
                <a:blip r:embed="rId3"/>
                <a:stretch>
                  <a:fillRect l="-850" t="-10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408" y="246970"/>
            <a:ext cx="3974818" cy="29512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9408" y="3404160"/>
            <a:ext cx="3974818" cy="305072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5900343" y="6547966"/>
            <a:ext cx="6093883" cy="256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altLang="ja-JP" sz="1067" dirty="0">
                <a:latin typeface="メイリオ" panose="020B0604030504040204" pitchFamily="50" charset="-128"/>
                <a:ea typeface="メイリオ" panose="020B0604030504040204" pitchFamily="50" charset="-128"/>
              </a:rPr>
              <a:t>S. Posen, et al., 2021 </a:t>
            </a:r>
            <a:r>
              <a:rPr lang="en-US" altLang="ja-JP" sz="1067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Supercond</a:t>
            </a:r>
            <a:r>
              <a:rPr lang="en-US" altLang="ja-JP" sz="1067" dirty="0">
                <a:latin typeface="メイリオ" panose="020B0604030504040204" pitchFamily="50" charset="-128"/>
                <a:ea typeface="メイリオ" panose="020B0604030504040204" pitchFamily="50" charset="-128"/>
              </a:rPr>
              <a:t>. Sci. Tech. 34 025007</a:t>
            </a: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9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2730" y="469853"/>
            <a:ext cx="9566378" cy="802101"/>
          </a:xfrm>
        </p:spPr>
        <p:txBody>
          <a:bodyPr/>
          <a:lstStyle/>
          <a:p>
            <a:r>
              <a:rPr kumimoji="1" lang="ja-JP" altLang="en-US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薄膜超伝導体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r="35333"/>
          <a:stretch/>
        </p:blipFill>
        <p:spPr>
          <a:xfrm>
            <a:off x="4792713" y="2028093"/>
            <a:ext cx="7209475" cy="3948963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7069545" y="6481148"/>
            <a:ext cx="29493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J. Appl. Phys. 130, 050901(2021)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正方形/長方形 2"/>
              <p:cNvSpPr/>
              <p:nvPr/>
            </p:nvSpPr>
            <p:spPr>
              <a:xfrm>
                <a:off x="281885" y="1524001"/>
                <a:ext cx="4161691" cy="470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en-US" altLang="ja-JP" sz="2000" i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</a:t>
                </a:r>
                <a:r>
                  <a:rPr lang="en-US" altLang="ja-JP" sz="2000" i="1" baseline="-25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sh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を超える表面磁場での磁束の侵入が超伝導破壊の元凶。これを何らかの方法で抑えることができれば、より高い電場で運転可能。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表面ポテンシャル（磁束を超伝導体外部に押し出す力）を利用して実効的にバルク</a:t>
                </a: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Nb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上での磁場を抑える。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S</m:t>
                    </m:r>
                    <m: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I</m:t>
                    </m:r>
                    <m: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S</m:t>
                    </m:r>
                  </m:oMath>
                </a14:m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薄膜構造により、内部に侵入した磁束は、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I</m:t>
                    </m:r>
                    <m: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S</m:t>
                    </m:r>
                  </m:oMath>
                </a14:m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界面で押し戻される。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表面の薄膜超伝導体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S’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は、より臨界磁場の高い物質で構成するのが良い。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85" y="1524001"/>
                <a:ext cx="4161691" cy="4708981"/>
              </a:xfrm>
              <a:prstGeom prst="rect">
                <a:avLst/>
              </a:prstGeom>
              <a:blipFill>
                <a:blip r:embed="rId4"/>
                <a:stretch>
                  <a:fillRect l="-1318" t="-1036" r="-1611" b="-12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49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Introduction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144" y="1860808"/>
            <a:ext cx="10515600" cy="46250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ja-JP" sz="2400" dirty="0"/>
              <a:t>A muon is a light particle with a mass of 105.6 MeV/c² (207 times that of an electron</a:t>
            </a:r>
            <a:r>
              <a:rPr lang="en-US" altLang="ja-JP" sz="2400" dirty="0" smtClean="0"/>
              <a:t>).</a:t>
            </a:r>
          </a:p>
          <a:p>
            <a:pPr>
              <a:lnSpc>
                <a:spcPct val="100000"/>
              </a:lnSpc>
            </a:pPr>
            <a:r>
              <a:rPr lang="en-US" altLang="ja-JP" sz="2400" dirty="0" smtClean="0"/>
              <a:t>They </a:t>
            </a:r>
            <a:r>
              <a:rPr lang="en-US" altLang="ja-JP" sz="2400" dirty="0"/>
              <a:t>are </a:t>
            </a:r>
            <a:r>
              <a:rPr lang="en-US" altLang="ja-JP" sz="2400" dirty="0" smtClean="0"/>
              <a:t>produced </a:t>
            </a:r>
            <a:r>
              <a:rPr lang="en-US" altLang="ja-JP" sz="2400" dirty="0"/>
              <a:t>by the decay of </a:t>
            </a:r>
            <a:r>
              <a:rPr lang="en-US" altLang="ja-JP" sz="2400" dirty="0" err="1"/>
              <a:t>pions</a:t>
            </a:r>
            <a:r>
              <a:rPr lang="en-US" altLang="ja-JP" sz="2400" dirty="0"/>
              <a:t>: p → μ + n</a:t>
            </a:r>
            <a:r>
              <a:rPr lang="en-US" altLang="ja-JP" sz="24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altLang="ja-JP" sz="2400" dirty="0" smtClean="0"/>
              <a:t>Due </a:t>
            </a:r>
            <a:r>
              <a:rPr lang="en-US" altLang="ja-JP" sz="2400" dirty="0"/>
              <a:t>to their greater mass, they are less prone to </a:t>
            </a:r>
            <a:r>
              <a:rPr lang="en-US" altLang="ja-JP" sz="2400" dirty="0" smtClean="0"/>
              <a:t>Bremsstrahlung </a:t>
            </a:r>
            <a:r>
              <a:rPr lang="en-US" altLang="ja-JP" sz="2400" dirty="0"/>
              <a:t>than electrons. </a:t>
            </a:r>
            <a:r>
              <a:rPr lang="en-US" altLang="ja-JP" sz="2400" dirty="0" smtClean="0"/>
              <a:t>Ionization </a:t>
            </a:r>
            <a:r>
              <a:rPr lang="en-US" altLang="ja-JP" sz="2400" dirty="0"/>
              <a:t>is the primary mechanism</a:t>
            </a:r>
            <a:r>
              <a:rPr lang="en-US" altLang="ja-JP" sz="24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altLang="ja-JP" sz="2400" dirty="0" smtClean="0"/>
              <a:t>Consequently</a:t>
            </a:r>
            <a:r>
              <a:rPr lang="en-US" altLang="ja-JP" sz="2400" dirty="0"/>
              <a:t>, muons travel farther through matter than electrons, making them suitable for imaging large objects</a:t>
            </a:r>
            <a:r>
              <a:rPr lang="en-US" altLang="ja-JP" sz="24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altLang="ja-JP" sz="2400" dirty="0" smtClean="0"/>
              <a:t>Muon-induced </a:t>
            </a:r>
            <a:r>
              <a:rPr lang="en-US" altLang="ja-JP" sz="2400" dirty="0"/>
              <a:t>X-rays are high-energy and easy to detect. Furthermore, since depth can be controlled by energy, it is possible to measure depth-dependent </a:t>
            </a:r>
            <a:r>
              <a:rPr lang="en-US" altLang="ja-JP" sz="2400" dirty="0" smtClean="0"/>
              <a:t>distributions of elements.</a:t>
            </a:r>
            <a:endParaRPr lang="en-US" altLang="ja-JP" sz="24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0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92523" y="398585"/>
            <a:ext cx="9047444" cy="879231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S’-I-S</a:t>
            </a:r>
            <a:r>
              <a:rPr kumimoji="1" lang="ja-JP" altLang="en-US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構造の臨界磁場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322" y="2471885"/>
            <a:ext cx="4606793" cy="3053852"/>
          </a:xfrm>
          <a:prstGeom prst="rect">
            <a:avLst/>
          </a:prstGeom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197391" y="6309239"/>
            <a:ext cx="4396153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T. Kubo, Y. Iwashita, T. Saeki, APL104,032603(2014)</a:t>
            </a:r>
            <a:endParaRPr lang="ja-JP" altLang="en-US" sz="13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t="49927"/>
          <a:stretch/>
        </p:blipFill>
        <p:spPr>
          <a:xfrm>
            <a:off x="3810528" y="2319451"/>
            <a:ext cx="3567761" cy="37403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正方形/長方形 6"/>
              <p:cNvSpPr/>
              <p:nvPr/>
            </p:nvSpPr>
            <p:spPr>
              <a:xfrm>
                <a:off x="99562" y="2262922"/>
                <a:ext cx="3710966" cy="40934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S’-I-S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構造により、大幅に高い表面磁場が可能に。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849093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NbN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240 </a:t>
                </a: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mT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849093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MgB</a:t>
                </a:r>
                <a:r>
                  <a:rPr lang="en-US" altLang="ja-JP" sz="2000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:300 </a:t>
                </a: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mT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849093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Nb</a:t>
                </a:r>
                <a:r>
                  <a:rPr lang="en-US" altLang="ja-JP" sz="2000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Sn: 400 </a:t>
                </a: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mT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これらの超伝導体に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Tesla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空洞の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E/B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比を適用すると、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/>
                </a:r>
                <a:b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Nb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 panose="02040503050406030204" pitchFamily="18" charset="0"/>
                            <a:ea typeface="メイリオ" panose="020B0604030504040204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 panose="02040503050406030204" pitchFamily="18" charset="0"/>
                            <a:ea typeface="メイリオ" panose="020B0604030504040204" pitchFamily="50" charset="-128"/>
                          </a:rPr>
                          <m:t>𝐵</m:t>
                        </m:r>
                      </m:e>
                      <m:sub>
                        <m:r>
                          <a:rPr lang="en-US" altLang="ja-JP" sz="2000" i="1" dirty="0">
                            <a:latin typeface="Cambria Math" panose="02040503050406030204" pitchFamily="18" charset="0"/>
                            <a:ea typeface="メイリオ" panose="020B0604030504040204" pitchFamily="50" charset="-128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=200 </a:t>
                </a: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mT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</a:t>
                </a:r>
              </a:p>
              <a:p>
                <a:pPr marL="849093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 err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NbN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57 MV/m</a:t>
                </a:r>
              </a:p>
              <a:p>
                <a:pPr marL="849093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MgB</a:t>
                </a:r>
                <a:r>
                  <a:rPr lang="en-US" altLang="ja-JP" sz="2000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: 71 MV/m</a:t>
                </a:r>
              </a:p>
              <a:p>
                <a:pPr marL="849093" lvl="1" indent="-304815"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Nb</a:t>
                </a:r>
                <a:r>
                  <a:rPr lang="en-US" altLang="ja-JP" sz="2000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Sn: 95 MV/m</a:t>
                </a: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304815" indent="-304815">
                  <a:buFont typeface="Wingdings" panose="05000000000000000000" pitchFamily="2" charset="2"/>
                  <a:buChar char="l"/>
                </a:pP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2" y="2262922"/>
                <a:ext cx="3710966" cy="4093428"/>
              </a:xfrm>
              <a:prstGeom prst="rect">
                <a:avLst/>
              </a:prstGeom>
              <a:blipFill>
                <a:blip r:embed="rId4"/>
                <a:stretch>
                  <a:fillRect l="-1478" t="-1190" r="-4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69182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A Portable Muon Source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7256" y="1329070"/>
            <a:ext cx="6022741" cy="539240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/>
              <a:t>Currently, research focuses primarily on natural </a:t>
            </a:r>
            <a:r>
              <a:rPr lang="en-US" altLang="ja-JP" dirty="0" smtClean="0"/>
              <a:t>(low rate) and </a:t>
            </a:r>
            <a:r>
              <a:rPr lang="en-US" altLang="ja-JP" dirty="0"/>
              <a:t>artificially generated muons produced in </a:t>
            </a:r>
            <a:r>
              <a:rPr lang="en-US" altLang="ja-JP" dirty="0" smtClean="0"/>
              <a:t>laboratories (less availability).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Portable </a:t>
            </a:r>
            <a:r>
              <a:rPr lang="en-US" altLang="ja-JP" dirty="0"/>
              <a:t>muon sources will make it possible to use high-intensity artificial muon beams even outdoors</a:t>
            </a:r>
            <a:r>
              <a:rPr lang="en-US" altLang="ja-JP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Non-destructive inspection: </a:t>
            </a:r>
            <a:r>
              <a:rPr lang="en-US" altLang="ja-JP" dirty="0"/>
              <a:t>infrastructure, cargo containers, nuclear reactors, and other large structures</a:t>
            </a:r>
            <a:r>
              <a:rPr lang="en-US" altLang="ja-JP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Elemental </a:t>
            </a:r>
            <a:r>
              <a:rPr lang="en-US" altLang="ja-JP" dirty="0"/>
              <a:t>analysis using muon-induced X-rays: cultural properties, works of art, and historical artifacts. </a:t>
            </a:r>
            <a:endParaRPr lang="en-US" altLang="ja-JP" dirty="0"/>
          </a:p>
        </p:txBody>
      </p:sp>
      <p:pic>
        <p:nvPicPr>
          <p:cNvPr id="4" name="図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7" r="7948"/>
          <a:stretch>
            <a:fillRect/>
          </a:stretch>
        </p:blipFill>
        <p:spPr>
          <a:xfrm>
            <a:off x="6510816" y="3289643"/>
            <a:ext cx="5710482" cy="2742295"/>
          </a:xfrm>
          <a:prstGeom prst="rect">
            <a:avLst/>
          </a:prstGeom>
        </p:spPr>
      </p:pic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IPAC2026, WEO3T03</a:t>
            </a:r>
            <a:endParaRPr kumimoji="1" lang="ja-JP" altLang="en-US" dirty="0"/>
          </a:p>
        </p:txBody>
      </p:sp>
      <p:pic>
        <p:nvPicPr>
          <p:cNvPr id="1026" name="Picture 2" descr="大仏のイラスト（施無畏与願印） | かわいいフリー素材集 いらすとや">
            <a:extLst>
              <a:ext uri="{FF2B5EF4-FFF2-40B4-BE49-F238E27FC236}">
                <a16:creationId xmlns:a16="http://schemas.microsoft.com/office/drawing/2014/main" id="{9FA53A0B-3D14-9655-7AEF-99831D04C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961" y="1209740"/>
            <a:ext cx="2104393" cy="210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C904B800-0685-1AAD-78F2-06D33BD22F19}"/>
              </a:ext>
            </a:extLst>
          </p:cNvPr>
          <p:cNvCxnSpPr>
            <a:cxnSpLocks/>
          </p:cNvCxnSpPr>
          <p:nvPr/>
        </p:nvCxnSpPr>
        <p:spPr>
          <a:xfrm flipV="1">
            <a:off x="7716643" y="2695414"/>
            <a:ext cx="1817650" cy="169065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6609879" y="3401766"/>
            <a:ext cx="120505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Muon </a:t>
            </a:r>
          </a:p>
          <a:p>
            <a:r>
              <a:rPr lang="en-US" altLang="ja-JP" b="1" dirty="0" smtClean="0"/>
              <a:t>Source</a:t>
            </a: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10815354" y="3262031"/>
            <a:ext cx="120505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Large</a:t>
            </a:r>
          </a:p>
          <a:p>
            <a:r>
              <a:rPr lang="en-US" altLang="ja-JP" b="1" dirty="0" smtClean="0"/>
              <a:t>structure</a:t>
            </a:r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7814930" y="5109031"/>
            <a:ext cx="165268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Underground objet</a:t>
            </a:r>
            <a:endParaRPr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 rot="5400000">
            <a:off x="10780896" y="4884952"/>
            <a:ext cx="108200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Detector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550245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3023" y="182245"/>
            <a:ext cx="11353800" cy="1325563"/>
          </a:xfrm>
        </p:spPr>
        <p:txBody>
          <a:bodyPr/>
          <a:lstStyle/>
          <a:p>
            <a:r>
              <a:rPr lang="en-US" altLang="ja-JP" b="1" dirty="0">
                <a:solidFill>
                  <a:srgbClr val="00B0F0"/>
                </a:solidFill>
              </a:rPr>
              <a:t>Preventive Maintenance Using Muons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5225" y="1507808"/>
            <a:ext cx="7122466" cy="471457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/>
              <a:t>The aging of social infrastructure built worldwide in the 1950s and 1960s is a major challenge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There </a:t>
            </a:r>
            <a:r>
              <a:rPr lang="en-US" altLang="ja-JP" sz="2400" dirty="0"/>
              <a:t>is a shortage of the funds, personnel, and materials needed for renewal, making a blanket replacement impossible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It </a:t>
            </a:r>
            <a:r>
              <a:rPr lang="en-US" altLang="ja-JP" sz="2400" dirty="0"/>
              <a:t>is essential to assess the condition of infrastructure and carry out efficient maintenance and renewal (preventive maintenance</a:t>
            </a:r>
            <a:r>
              <a:rPr lang="en-US" altLang="ja-JP" sz="2400" dirty="0" smtClean="0"/>
              <a:t>).</a:t>
            </a:r>
          </a:p>
          <a:p>
            <a:r>
              <a:rPr lang="en-US" altLang="ja-JP" sz="2400" dirty="0" smtClean="0"/>
              <a:t>The </a:t>
            </a:r>
            <a:r>
              <a:rPr lang="en-US" altLang="ja-JP" sz="2400" dirty="0"/>
              <a:t>Ministry of Land, Infrastructure, Transport and Tourism estimates that preventive maintenance can reduce maintenance costs by 30% to 50</a:t>
            </a:r>
            <a:r>
              <a:rPr lang="en-US" altLang="ja-JP" sz="2400" dirty="0" smtClean="0"/>
              <a:t>%.</a:t>
            </a:r>
          </a:p>
          <a:p>
            <a:r>
              <a:rPr lang="en-US" altLang="ja-JP" sz="2400" dirty="0" smtClean="0"/>
              <a:t>Muon </a:t>
            </a:r>
            <a:r>
              <a:rPr lang="en-US" altLang="ja-JP" sz="2400" dirty="0"/>
              <a:t>non-destructive </a:t>
            </a:r>
            <a:r>
              <a:rPr lang="en-US" altLang="ja-JP" sz="2400" dirty="0" smtClean="0"/>
              <a:t>inspection, </a:t>
            </a:r>
            <a:r>
              <a:rPr lang="en-US" altLang="ja-JP" sz="2400" dirty="0"/>
              <a:t>in addition to X-rays and neutrons, contributes to the implementation of preventive maintenance.</a:t>
            </a:r>
            <a:endParaRPr kumimoji="1" lang="en-US" altLang="ja-JP" sz="2400" dirty="0"/>
          </a:p>
        </p:txBody>
      </p:sp>
      <p:pic>
        <p:nvPicPr>
          <p:cNvPr id="1026" name="Picture 2" descr="https://upload.wikimedia.org/wikipedia/commons/thumb/6/6b/I35_Bridge_Collapse_4crop.jpg/330px-I35_Bridge_Collapse_4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577" y="1507808"/>
            <a:ext cx="4133247" cy="226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7763576" y="4172977"/>
            <a:ext cx="41332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202122"/>
                </a:solidFill>
                <a:latin typeface="Arial" panose="020B0604020202020204" pitchFamily="34" charset="0"/>
              </a:rPr>
              <a:t>Minneapolis Highway </a:t>
            </a:r>
            <a:r>
              <a:rPr lang="en-US" altLang="ja-JP" sz="1600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Collapse</a:t>
            </a:r>
          </a:p>
          <a:p>
            <a:endParaRPr lang="en-US" altLang="ja-JP" sz="1600" b="1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en-US" altLang="ja-JP" sz="1600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Opened </a:t>
            </a:r>
            <a:r>
              <a:rPr lang="en-US" altLang="ja-JP" sz="1600" b="1" dirty="0">
                <a:solidFill>
                  <a:srgbClr val="202122"/>
                </a:solidFill>
                <a:latin typeface="Arial" panose="020B0604020202020204" pitchFamily="34" charset="0"/>
              </a:rPr>
              <a:t>in 1967, the highway collapsed during the evening rush hour, killing 13 people and injuring 145.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905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051" y="773658"/>
            <a:ext cx="11343692" cy="1325563"/>
          </a:xfrm>
        </p:spPr>
        <p:txBody>
          <a:bodyPr>
            <a:normAutofit/>
          </a:bodyPr>
          <a:lstStyle/>
          <a:p>
            <a:r>
              <a:rPr lang="en-US" altLang="ja-JP" sz="4000" b="1" dirty="0">
                <a:solidFill>
                  <a:srgbClr val="00B0F0"/>
                </a:solidFill>
              </a:rPr>
              <a:t>Configuration of a Portable Muon Source</a:t>
            </a:r>
            <a:endParaRPr kumimoji="1" lang="ja-JP" altLang="en-US" sz="4000" b="1" dirty="0">
              <a:solidFill>
                <a:srgbClr val="00B0F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27017" y="2978334"/>
            <a:ext cx="3526972" cy="1737360"/>
          </a:xfrm>
          <a:prstGeom prst="rect">
            <a:avLst/>
          </a:prstGeom>
          <a:solidFill>
            <a:srgbClr val="554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Muon Driver</a:t>
            </a:r>
          </a:p>
          <a:p>
            <a:pPr algn="ctr"/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400 MeV 10</a:t>
            </a:r>
            <a:r>
              <a:rPr lang="en-US" altLang="ja-JP" sz="2400" b="1" dirty="0">
                <a:latin typeface="Symbol" panose="05050102010706020507" pitchFamily="18" charset="2"/>
                <a:ea typeface="メイリオ" panose="020B0604030504040204" pitchFamily="50" charset="-128"/>
              </a:rPr>
              <a:t>m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 </a:t>
            </a:r>
          </a:p>
          <a:p>
            <a:pPr algn="ct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Electron Accelerator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133806" y="2939144"/>
            <a:ext cx="3526972" cy="1737360"/>
          </a:xfrm>
          <a:prstGeom prst="rect">
            <a:avLst/>
          </a:prstGeom>
          <a:solidFill>
            <a:srgbClr val="E749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Muon Accelerator</a:t>
            </a:r>
          </a:p>
          <a:p>
            <a:pPr algn="ctr"/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400 MeV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611188" y="2978335"/>
            <a:ext cx="3065418" cy="1737359"/>
          </a:xfrm>
          <a:prstGeom prst="rect">
            <a:avLst/>
          </a:prstGeom>
          <a:solidFill>
            <a:srgbClr val="DC5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Muon Target</a:t>
            </a:r>
          </a:p>
          <a:p>
            <a:pPr algn="ctr"/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ep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kumimoji="1" lang="en-US" altLang="ja-JP" sz="2400" b="1" dirty="0">
                <a:latin typeface="Symbol" panose="05050102010706020507" pitchFamily="18" charset="2"/>
                <a:ea typeface="メイリオ" panose="020B0604030504040204" pitchFamily="50" charset="-128"/>
              </a:rPr>
              <a:t>D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→</a:t>
            </a:r>
            <a:r>
              <a:rPr lang="en-US" altLang="ja-JP" sz="2400" b="1" dirty="0">
                <a:latin typeface="Symbol" panose="05050102010706020507" pitchFamily="18" charset="2"/>
                <a:ea typeface="メイリオ" panose="020B0604030504040204" pitchFamily="50" charset="-128"/>
              </a:rPr>
              <a:t>p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→</a:t>
            </a:r>
            <a:r>
              <a:rPr lang="en-US" altLang="ja-JP" sz="2400" b="1" dirty="0">
                <a:latin typeface="Symbol" panose="05050102010706020507" pitchFamily="18" charset="2"/>
                <a:ea typeface="メイリオ" panose="020B0604030504040204" pitchFamily="50" charset="-128"/>
              </a:rPr>
              <a:t>m</a:t>
            </a:r>
            <a:endParaRPr kumimoji="1" lang="ja-JP" altLang="en-US" sz="2400" b="1" dirty="0">
              <a:latin typeface="Symbol" panose="05050102010706020507" pitchFamily="18" charset="2"/>
              <a:ea typeface="メイリオ" panose="020B0604030504040204" pitchFamily="50" charset="-128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243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Muon Generation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8311" y="1562911"/>
            <a:ext cx="6573995" cy="529508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/>
              <a:t>For portable systems, muon production using an electron beam—which is easy to accelerate—is advantageous</a:t>
            </a:r>
            <a:r>
              <a:rPr lang="en-US" altLang="ja-JP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Generally</a:t>
            </a:r>
            <a:r>
              <a:rPr lang="en-US" altLang="ja-JP" dirty="0"/>
              <a:t>, the number of muons produced increases as energy rises, but efficient muon production is possible by utilizing the Delta resonance (1232 MeV</a:t>
            </a:r>
            <a:r>
              <a:rPr lang="en-US" altLang="ja-JP" dirty="0" smtClean="0"/>
              <a:t>).</a:t>
            </a:r>
          </a:p>
          <a:p>
            <a:pPr>
              <a:lnSpc>
                <a:spcPct val="120000"/>
              </a:lnSpc>
            </a:pPr>
            <a:r>
              <a:rPr lang="en-US" altLang="ja-JP" dirty="0" smtClean="0"/>
              <a:t>The </a:t>
            </a:r>
            <a:r>
              <a:rPr lang="en-US" altLang="ja-JP" dirty="0"/>
              <a:t>threshold for electron beam energy is ~259 MeV. Efficient muon production occurs around 400 MeV. </a:t>
            </a:r>
            <a:endParaRPr lang="en-US" altLang="ja-JP" dirty="0" smtClean="0"/>
          </a:p>
          <a:p>
            <a:pPr>
              <a:lnSpc>
                <a:spcPct val="120000"/>
              </a:lnSpc>
            </a:pPr>
            <a:r>
              <a:rPr lang="en-US" altLang="ja-JP" dirty="0" smtClean="0"/>
              <a:t>A </a:t>
            </a:r>
            <a:r>
              <a:rPr lang="en-US" altLang="ja-JP" dirty="0"/>
              <a:t>100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A, 400 MeV electron beam is assumed.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6996" y="1351053"/>
            <a:ext cx="4906695" cy="4983764"/>
          </a:xfrm>
          <a:prstGeom prst="rect">
            <a:avLst/>
          </a:prstGeom>
        </p:spPr>
      </p:pic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442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0228" y="441850"/>
            <a:ext cx="11451771" cy="802101"/>
          </a:xfrm>
        </p:spPr>
        <p:txBody>
          <a:bodyPr>
            <a:normAutofit fontScale="90000"/>
          </a:bodyPr>
          <a:lstStyle/>
          <a:p>
            <a:r>
              <a:rPr lang="en-US" altLang="ja-JP" b="1" dirty="0">
                <a:solidFill>
                  <a:srgbClr val="00B0F0"/>
                </a:solidFill>
              </a:rPr>
              <a:t>ASLMG</a:t>
            </a:r>
            <a:br>
              <a:rPr lang="en-US" altLang="ja-JP" b="1" dirty="0">
                <a:solidFill>
                  <a:srgbClr val="00B0F0"/>
                </a:solidFill>
              </a:rPr>
            </a:br>
            <a:r>
              <a:rPr lang="en-US" altLang="ja-JP" b="1" dirty="0">
                <a:solidFill>
                  <a:srgbClr val="00B0F0"/>
                </a:solidFill>
              </a:rPr>
              <a:t>Advanced SC </a:t>
            </a:r>
            <a:r>
              <a:rPr lang="en-US" altLang="ja-JP" b="1" dirty="0" err="1">
                <a:solidFill>
                  <a:srgbClr val="00B0F0"/>
                </a:solidFill>
              </a:rPr>
              <a:t>Linac</a:t>
            </a:r>
            <a:r>
              <a:rPr lang="en-US" altLang="ja-JP" b="1" dirty="0">
                <a:solidFill>
                  <a:srgbClr val="00B0F0"/>
                </a:solidFill>
              </a:rPr>
              <a:t> Muon Generator</a:t>
            </a:r>
            <a:endParaRPr kumimoji="1" lang="ja-JP" altLang="en-US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32971B2-AF34-8A75-C0DE-65468715BA43}"/>
              </a:ext>
            </a:extLst>
          </p:cNvPr>
          <p:cNvGrpSpPr/>
          <p:nvPr/>
        </p:nvGrpSpPr>
        <p:grpSpPr>
          <a:xfrm>
            <a:off x="826593" y="1395024"/>
            <a:ext cx="8921071" cy="3307605"/>
            <a:chOff x="657225" y="1580081"/>
            <a:chExt cx="10483812" cy="3887012"/>
          </a:xfrm>
        </p:grpSpPr>
        <p:cxnSp>
          <p:nvCxnSpPr>
            <p:cNvPr id="32" name="直線矢印コネクタ 31"/>
            <p:cNvCxnSpPr>
              <a:cxnSpLocks/>
            </p:cNvCxnSpPr>
            <p:nvPr/>
          </p:nvCxnSpPr>
          <p:spPr>
            <a:xfrm>
              <a:off x="3701329" y="1920921"/>
              <a:ext cx="6343867" cy="49009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6979633" y="1580081"/>
              <a:ext cx="10334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12m</a:t>
              </a:r>
              <a:endParaRPr lang="ja-JP" altLang="en-US" sz="1200" dirty="0"/>
            </a:p>
          </p:txBody>
        </p:sp>
        <p:pic>
          <p:nvPicPr>
            <p:cNvPr id="67" name="図 6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2536" y="1901600"/>
              <a:ext cx="584694" cy="1119627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838" b="40554"/>
            <a:stretch/>
          </p:blipFill>
          <p:spPr>
            <a:xfrm>
              <a:off x="657225" y="3224549"/>
              <a:ext cx="10483812" cy="2242544"/>
            </a:xfrm>
            <a:prstGeom prst="rect">
              <a:avLst/>
            </a:prstGeom>
          </p:spPr>
        </p:pic>
        <p:cxnSp>
          <p:nvCxnSpPr>
            <p:cNvPr id="24" name="直線コネクタ 23"/>
            <p:cNvCxnSpPr>
              <a:cxnSpLocks/>
              <a:stCxn id="19" idx="3"/>
            </p:cNvCxnSpPr>
            <p:nvPr/>
          </p:nvCxnSpPr>
          <p:spPr>
            <a:xfrm>
              <a:off x="5474594" y="3638497"/>
              <a:ext cx="4157191" cy="5172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>
              <a:off x="5818854" y="3309195"/>
              <a:ext cx="3424742" cy="65860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pic>
          <p:nvPicPr>
            <p:cNvPr id="7" name="Picture 2" descr="KEK-CFF製超伝導加速空洞2号機、38MV/mの最大加速電界を達成 | ニュースルーム-ニュース | KE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2257" y="3563088"/>
              <a:ext cx="658605" cy="150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EK-CFF製超伝導加速空洞2号機、38MV/mの最大加速電界を達成 | ニュースルーム-ニュース | KE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7016" y="3563088"/>
              <a:ext cx="658605" cy="150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EK-CFF製超伝導加速空洞2号機、38MV/mの最大加速電界を達成 | ニュースルーム-ニュース | KE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6405" y="3569345"/>
              <a:ext cx="658605" cy="150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EK-CFF製超伝導加速空洞2号機、38MV/mの最大加速電界を達成 | ニュースルーム-ニュース | KE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8483" y="3558374"/>
              <a:ext cx="658605" cy="150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KEK-CFF製超伝導加速空洞2号機、38MV/mの最大加速電界を達成 | ニュースルーム-ニュース | KE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0487" y="3558374"/>
              <a:ext cx="658605" cy="150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>
              <a:off x="4815990" y="3309195"/>
              <a:ext cx="658604" cy="65860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pic>
          <p:nvPicPr>
            <p:cNvPr id="20" name="Picture 2" descr="KEK-CFF製超伝導加速空洞2号機、38MV/mの最大加速電界を達成 | ニュースルーム-ニュース | KEK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70" b="104"/>
            <a:stretch/>
          </p:blipFill>
          <p:spPr bwMode="auto">
            <a:xfrm>
              <a:off x="5097927" y="3568338"/>
              <a:ext cx="297226" cy="150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>
              <a:off x="9562614" y="3428468"/>
              <a:ext cx="482582" cy="46989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>
              <a:off x="4128528" y="3307012"/>
              <a:ext cx="658604" cy="6586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 rot="16200000">
              <a:off x="7855547" y="1752173"/>
              <a:ext cx="658604" cy="131720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>
              <a:off x="6665151" y="2082109"/>
              <a:ext cx="658604" cy="658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415724" y="2184459"/>
              <a:ext cx="1636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He liquefier</a:t>
              </a:r>
            </a:p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2m</a:t>
              </a:r>
              <a:r>
                <a: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161812" y="2030307"/>
              <a:ext cx="1636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He </a:t>
              </a:r>
            </a:p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Vessel</a:t>
              </a:r>
            </a:p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1m</a:t>
              </a:r>
              <a:r>
                <a: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6661670" y="3039890"/>
              <a:ext cx="1827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 MeV </a:t>
              </a:r>
              <a:r>
                <a:rPr lang="en-US" altLang="ja-JP" sz="1600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Linac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4426559" y="3021227"/>
              <a:ext cx="1655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20MeV RF Gun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3701329" y="3381089"/>
              <a:ext cx="14683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Cathode </a:t>
              </a:r>
            </a:p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prep.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347022" y="2718600"/>
              <a:ext cx="1027543" cy="687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40kW </a:t>
              </a:r>
            </a:p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Target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 flipH="1">
              <a:off x="3589545" y="2107965"/>
              <a:ext cx="3301" cy="1865007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テキスト ボックス 57"/>
            <p:cNvSpPr txBox="1"/>
            <p:nvPr/>
          </p:nvSpPr>
          <p:spPr>
            <a:xfrm rot="5400000">
              <a:off x="2844512" y="2790963"/>
              <a:ext cx="942606" cy="446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867" dirty="0"/>
                <a:t>2.5m</a:t>
              </a:r>
              <a:endParaRPr lang="ja-JP" altLang="en-US" sz="1867" dirty="0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 rot="16200000">
              <a:off x="4752389" y="2133507"/>
              <a:ext cx="724465" cy="52688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 rot="16200000">
              <a:off x="5352673" y="2129099"/>
              <a:ext cx="724465" cy="52688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 rot="16200000">
              <a:off x="5952956" y="2129098"/>
              <a:ext cx="724465" cy="52688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4970676" y="2091491"/>
              <a:ext cx="1636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RF amp. 2.6m</a:t>
              </a:r>
              <a:r>
                <a: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CE00BB69-F59B-E945-956A-A73107E8BCB0}"/>
                </a:ext>
              </a:extLst>
            </p:cNvPr>
            <p:cNvSpPr/>
            <p:nvPr/>
          </p:nvSpPr>
          <p:spPr>
            <a:xfrm>
              <a:off x="4106054" y="2112246"/>
              <a:ext cx="658604" cy="6586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3925250" y="2182407"/>
              <a:ext cx="876108" cy="687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Laser </a:t>
              </a:r>
            </a:p>
            <a:p>
              <a:pPr algn="ctr"/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1m</a:t>
              </a:r>
              <a:r>
                <a: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endParaRPr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B59D0FF-53E5-D34B-FC6F-D443ECB59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1114"/>
            <a:ext cx="4114800" cy="365125"/>
          </a:xfrm>
        </p:spPr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95620E-3369-255A-4668-81A0F3A6F28A}"/>
              </a:ext>
            </a:extLst>
          </p:cNvPr>
          <p:cNvSpPr txBox="1"/>
          <p:nvPr/>
        </p:nvSpPr>
        <p:spPr>
          <a:xfrm>
            <a:off x="331255" y="4852891"/>
            <a:ext cx="915298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Operating a superconducting accelerator with an effective length of 5 m at 80 MV/m yields 400 MeV</a:t>
            </a:r>
            <a:r>
              <a:rPr lang="en-US" altLang="ja-JP" sz="2000" dirty="0" smtClean="0">
                <a:latin typeface="Meiryo" panose="020B0604030504040204" pitchFamily="34" charset="-128"/>
                <a:ea typeface="Meiryo" panose="020B0604030504040204" pitchFamily="34" charset="-128"/>
              </a:rPr>
              <a:t>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sz="2000" dirty="0" smtClean="0">
                <a:latin typeface="Meiryo" panose="020B0604030504040204" pitchFamily="34" charset="-128"/>
                <a:ea typeface="Meiryo" panose="020B0604030504040204" pitchFamily="34" charset="-128"/>
              </a:rPr>
              <a:t>This 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high gradient is made possible by a multilayer structure consisting of </a:t>
            </a:r>
            <a:r>
              <a:rPr lang="en-US" altLang="ja-JP" sz="2000" dirty="0" err="1">
                <a:latin typeface="Meiryo" panose="020B0604030504040204" pitchFamily="34" charset="-128"/>
                <a:ea typeface="Meiryo" panose="020B0604030504040204" pitchFamily="34" charset="-128"/>
              </a:rPr>
              <a:t>Nb₃Sn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and an insulator</a:t>
            </a:r>
            <a:r>
              <a:rPr lang="en-US" altLang="ja-JP" sz="2000" dirty="0" smtClean="0">
                <a:latin typeface="Meiryo" panose="020B0604030504040204" pitchFamily="34" charset="-128"/>
                <a:ea typeface="Meiryo" panose="020B0604030504040204" pitchFamily="34" charset="-128"/>
              </a:rPr>
              <a:t>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sz="2000" dirty="0" smtClean="0">
                <a:latin typeface="Meiryo" panose="020B0604030504040204" pitchFamily="34" charset="-128"/>
                <a:ea typeface="Meiryo" panose="020B0604030504040204" pitchFamily="34" charset="-128"/>
              </a:rPr>
              <a:t>This 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technology has not yet been demonstrated.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26" name="Picture 2" descr="絵に描いた餅のイラスト（男性） | かわいいフリー素材集 いらすとや">
            <a:extLst>
              <a:ext uri="{FF2B5EF4-FFF2-40B4-BE49-F238E27FC236}">
                <a16:creationId xmlns:a16="http://schemas.microsoft.com/office/drawing/2014/main" id="{20AAE372-C944-4C96-677B-B60C41CA6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371" y="4610868"/>
            <a:ext cx="2155371" cy="215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8471376" y="3121622"/>
            <a:ext cx="3275256" cy="120032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絵に描いた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餅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Rice-cake on Canvas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(A 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pipe dream)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580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6BDD88-C46B-9BCC-D1CD-1D5A1E93E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031" y="231666"/>
            <a:ext cx="11538857" cy="1351177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DSMMG</a:t>
            </a:r>
            <a:br>
              <a:rPr kumimoji="1" lang="en-US" altLang="ja-JP" b="1" dirty="0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en-US" altLang="ja-JP" sz="3600" b="1" dirty="0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Double-Sided </a:t>
            </a:r>
            <a:r>
              <a:rPr lang="en-US" altLang="ja-JP" sz="3600" b="1" dirty="0" err="1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Microtron</a:t>
            </a:r>
            <a:r>
              <a:rPr lang="en-US" altLang="ja-JP" sz="3600" b="1" dirty="0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en-US" altLang="ja-JP" sz="3600" b="1" dirty="0">
                <a:solidFill>
                  <a:srgbClr val="00B0F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Muon Generator</a:t>
            </a:r>
            <a:endParaRPr kumimoji="1" lang="ja-JP" altLang="en-US" sz="3600" b="1" dirty="0">
              <a:solidFill>
                <a:srgbClr val="00B0F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377FB7-C111-0297-BFD9-72B8C7250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AE6B1FA-158C-F0A7-69F8-B3FC533EBF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557" y="1582843"/>
            <a:ext cx="7399496" cy="31673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95620E-3369-255A-4668-81A0F3A6F28A}"/>
              </a:ext>
            </a:extLst>
          </p:cNvPr>
          <p:cNvSpPr txBox="1"/>
          <p:nvPr/>
        </p:nvSpPr>
        <p:spPr>
          <a:xfrm>
            <a:off x="1977959" y="5270362"/>
            <a:ext cx="90373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This method is based on established technology</a:t>
            </a:r>
            <a:r>
              <a:rPr lang="en-US" altLang="ja-JP" sz="2400" dirty="0" smtClean="0">
                <a:latin typeface="Meiryo" panose="020B0604030504040204" pitchFamily="34" charset="-128"/>
                <a:ea typeface="Meiryo" panose="020B0604030504040204" pitchFamily="34" charset="-128"/>
              </a:rPr>
              <a:t>.</a:t>
            </a:r>
          </a:p>
          <a:p>
            <a:pPr marL="285750" indent="-285750">
              <a:buFont typeface="Wingdings" pitchFamily="2" charset="2"/>
              <a:buChar char="l"/>
            </a:pP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I</a:t>
            </a:r>
            <a:r>
              <a:rPr lang="en-US" altLang="ja-JP" sz="2400" dirty="0" smtClean="0">
                <a:latin typeface="Meiryo" panose="020B0604030504040204" pitchFamily="34" charset="-128"/>
                <a:ea typeface="Meiryo" panose="020B0604030504040204" pitchFamily="34" charset="-128"/>
              </a:rPr>
              <a:t>t 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allows for a shorter length than the previous ASLMG.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840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5237" y="180416"/>
            <a:ext cx="10515600" cy="1325563"/>
          </a:xfrm>
        </p:spPr>
        <p:txBody>
          <a:bodyPr/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Single-side bending 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5717" y="1324161"/>
            <a:ext cx="11432488" cy="198626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ja-JP" sz="2000" dirty="0"/>
              <a:t>Consider a particle entering a dipole magnet at an angle and exiting on the same side</a:t>
            </a:r>
            <a:r>
              <a:rPr lang="en-US" altLang="ja-JP" sz="20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altLang="ja-JP" sz="2000" dirty="0" smtClean="0"/>
              <a:t>Regardless </a:t>
            </a:r>
            <a:r>
              <a:rPr lang="en-US" altLang="ja-JP" sz="2000" dirty="0"/>
              <a:t>of the energy, the angle of incidence equals the angle of reflection. </a:t>
            </a:r>
            <a:r>
              <a:rPr lang="en-US" altLang="ja-JP" sz="2000" dirty="0" smtClean="0"/>
              <a:t>The </a:t>
            </a:r>
            <a:r>
              <a:rPr lang="en-US" altLang="ja-JP" sz="2000" dirty="0"/>
              <a:t>orbits shift parallel to each other depending on the energy</a:t>
            </a:r>
            <a:r>
              <a:rPr lang="en-US" altLang="ja-JP" sz="20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altLang="ja-JP" sz="2000" dirty="0" smtClean="0"/>
              <a:t>By </a:t>
            </a:r>
            <a:r>
              <a:rPr lang="en-US" altLang="ja-JP" sz="2000" dirty="0"/>
              <a:t>combining four deflection fields that bend the particle by 90° (with an angle of incidence of 45°), a circular orbit can be </a:t>
            </a:r>
            <a:r>
              <a:rPr lang="en-US" altLang="ja-JP" sz="2000" dirty="0" smtClean="0"/>
              <a:t>created.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On </a:t>
            </a:r>
            <a:r>
              <a:rPr lang="en-US" altLang="ja-JP" sz="2000" dirty="0"/>
              <a:t>two sides, all orbits coincide; on the remaining sides, the orbits shift depending on the energy.</a:t>
            </a:r>
            <a:endParaRPr kumimoji="1" lang="ja-JP" altLang="en-US" sz="2000" dirty="0"/>
          </a:p>
        </p:txBody>
      </p:sp>
      <p:grpSp>
        <p:nvGrpSpPr>
          <p:cNvPr id="31" name="グループ化 30"/>
          <p:cNvGrpSpPr/>
          <p:nvPr/>
        </p:nvGrpSpPr>
        <p:grpSpPr>
          <a:xfrm>
            <a:off x="1132418" y="3223845"/>
            <a:ext cx="4551637" cy="3469907"/>
            <a:chOff x="3929605" y="2393920"/>
            <a:chExt cx="5119683" cy="3902953"/>
          </a:xfrm>
        </p:grpSpPr>
        <p:sp>
          <p:nvSpPr>
            <p:cNvPr id="4" name="正方形/長方形 3"/>
            <p:cNvSpPr/>
            <p:nvPr/>
          </p:nvSpPr>
          <p:spPr>
            <a:xfrm>
              <a:off x="3929605" y="4833422"/>
              <a:ext cx="5119683" cy="830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4064643" y="3393421"/>
              <a:ext cx="1440000" cy="144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 flipH="1">
              <a:off x="7055082" y="3397512"/>
              <a:ext cx="1440000" cy="1440000"/>
            </a:xfrm>
            <a:prstGeom prst="straightConnector1">
              <a:avLst/>
            </a:prstGeom>
            <a:ln w="28575">
              <a:solidFill>
                <a:srgbClr val="554EE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円弧 9"/>
            <p:cNvSpPr/>
            <p:nvPr/>
          </p:nvSpPr>
          <p:spPr>
            <a:xfrm>
              <a:off x="5202756" y="3008577"/>
              <a:ext cx="2160000" cy="2160000"/>
            </a:xfrm>
            <a:prstGeom prst="arc">
              <a:avLst>
                <a:gd name="adj1" fmla="val 2656076"/>
                <a:gd name="adj2" fmla="val 8206135"/>
              </a:avLst>
            </a:prstGeom>
            <a:ln w="28575">
              <a:solidFill>
                <a:srgbClr val="554E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cxnSp>
          <p:nvCxnSpPr>
            <p:cNvPr id="12" name="直線矢印コネクタ 11"/>
            <p:cNvCxnSpPr/>
            <p:nvPr/>
          </p:nvCxnSpPr>
          <p:spPr>
            <a:xfrm flipH="1">
              <a:off x="7562992" y="3393421"/>
              <a:ext cx="1440000" cy="1440000"/>
            </a:xfrm>
            <a:prstGeom prst="straightConnector1">
              <a:avLst/>
            </a:prstGeom>
            <a:ln w="28575">
              <a:solidFill>
                <a:srgbClr val="DC54AF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円弧 12"/>
            <p:cNvSpPr/>
            <p:nvPr/>
          </p:nvSpPr>
          <p:spPr>
            <a:xfrm rot="18900000">
              <a:off x="5295985" y="3616255"/>
              <a:ext cx="1440000" cy="1440000"/>
            </a:xfrm>
            <a:prstGeom prst="arc">
              <a:avLst>
                <a:gd name="adj1" fmla="val 5354636"/>
                <a:gd name="adj2" fmla="val 10804153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H="1">
              <a:off x="6527680" y="3392137"/>
              <a:ext cx="1440000" cy="1440000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円弧 14"/>
            <p:cNvSpPr/>
            <p:nvPr/>
          </p:nvSpPr>
          <p:spPr>
            <a:xfrm rot="18900000">
              <a:off x="5418853" y="4236789"/>
              <a:ext cx="720000" cy="720000"/>
            </a:xfrm>
            <a:prstGeom prst="arc">
              <a:avLst>
                <a:gd name="adj1" fmla="val 5354636"/>
                <a:gd name="adj2" fmla="val 10804153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H="1">
              <a:off x="6027559" y="3399208"/>
              <a:ext cx="1440000" cy="1440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4774766" y="4464089"/>
              <a:ext cx="304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latin typeface="Symbol" panose="05050102010706020507" pitchFamily="18" charset="2"/>
                </a:rPr>
                <a:t>q</a:t>
              </a:r>
              <a:endParaRPr lang="ja-JP" altLang="en-US" dirty="0">
                <a:latin typeface="Symbol" panose="05050102010706020507" pitchFamily="18" charset="2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7963914" y="4475634"/>
              <a:ext cx="304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latin typeface="Symbol" panose="05050102010706020507" pitchFamily="18" charset="2"/>
                </a:rPr>
                <a:t>q</a:t>
              </a:r>
              <a:endParaRPr lang="ja-JP" altLang="en-US" dirty="0">
                <a:latin typeface="Symbol" panose="05050102010706020507" pitchFamily="18" charset="2"/>
              </a:endParaRPr>
            </a:p>
          </p:txBody>
        </p:sp>
        <p:sp>
          <p:nvSpPr>
            <p:cNvPr id="20" name="円弧 19"/>
            <p:cNvSpPr/>
            <p:nvPr/>
          </p:nvSpPr>
          <p:spPr>
            <a:xfrm rot="18900000">
              <a:off x="5093465" y="2393920"/>
              <a:ext cx="2880000" cy="2880000"/>
            </a:xfrm>
            <a:prstGeom prst="arc">
              <a:avLst>
                <a:gd name="adj1" fmla="val 5354636"/>
                <a:gd name="adj2" fmla="val 10804153"/>
              </a:avLst>
            </a:prstGeom>
            <a:ln w="28575">
              <a:solidFill>
                <a:srgbClr val="DC54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>
              <a:off x="5504643" y="4839208"/>
              <a:ext cx="0" cy="108703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>
              <a:off x="7577377" y="4839208"/>
              <a:ext cx="0" cy="108703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H="1" flipV="1">
              <a:off x="5519680" y="5822719"/>
              <a:ext cx="201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正方形/長方形 26"/>
                <p:cNvSpPr/>
                <p:nvPr/>
              </p:nvSpPr>
              <p:spPr>
                <a:xfrm>
                  <a:off x="5898896" y="5927541"/>
                  <a:ext cx="145834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func>
                          <m:func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b="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ja-JP" altLang="en-US" b="0" i="1" dirty="0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ja-JP" altLang="en-US" dirty="0">
                    <a:latin typeface="Symbol" panose="05050102010706020507" pitchFamily="18" charset="2"/>
                  </a:endParaRPr>
                </a:p>
              </p:txBody>
            </p:sp>
          </mc:Choice>
          <mc:Fallback xmlns="">
            <p:sp>
              <p:nvSpPr>
                <p:cNvPr id="27" name="正方形/長方形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8896" y="5927541"/>
                  <a:ext cx="1458348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グループ化 6"/>
          <p:cNvGrpSpPr/>
          <p:nvPr/>
        </p:nvGrpSpPr>
        <p:grpSpPr>
          <a:xfrm>
            <a:off x="6593253" y="3614130"/>
            <a:ext cx="5209854" cy="2880000"/>
            <a:chOff x="5592225" y="3245626"/>
            <a:chExt cx="5209854" cy="2880000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5592225" y="3245626"/>
              <a:ext cx="5209854" cy="2880000"/>
              <a:chOff x="3345084" y="3612347"/>
              <a:chExt cx="5209854" cy="2880000"/>
            </a:xfrm>
          </p:grpSpPr>
          <p:sp>
            <p:nvSpPr>
              <p:cNvPr id="62" name="直角三角形 61"/>
              <p:cNvSpPr/>
              <p:nvPr/>
            </p:nvSpPr>
            <p:spPr>
              <a:xfrm>
                <a:off x="3345084" y="5052347"/>
                <a:ext cx="1440000" cy="1440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直角三角形 62"/>
              <p:cNvSpPr/>
              <p:nvPr/>
            </p:nvSpPr>
            <p:spPr>
              <a:xfrm flipV="1">
                <a:off x="3345084" y="3612347"/>
                <a:ext cx="1440000" cy="1440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直角三角形 63"/>
              <p:cNvSpPr/>
              <p:nvPr/>
            </p:nvSpPr>
            <p:spPr>
              <a:xfrm flipH="1">
                <a:off x="7114938" y="5052347"/>
                <a:ext cx="1440000" cy="1440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直角三角形 64"/>
              <p:cNvSpPr/>
              <p:nvPr/>
            </p:nvSpPr>
            <p:spPr>
              <a:xfrm flipH="1" flipV="1">
                <a:off x="7114938" y="3612347"/>
                <a:ext cx="1440000" cy="1440000"/>
              </a:xfrm>
              <a:prstGeom prst="rtTriangle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6" name="直線矢印コネクタ 25"/>
            <p:cNvCxnSpPr>
              <a:stCxn id="41" idx="2"/>
            </p:cNvCxnSpPr>
            <p:nvPr/>
          </p:nvCxnSpPr>
          <p:spPr>
            <a:xfrm flipH="1" flipV="1">
              <a:off x="6839827" y="3447137"/>
              <a:ext cx="2733266" cy="657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5759826" y="3447137"/>
              <a:ext cx="2161791" cy="2491065"/>
              <a:chOff x="3503060" y="3813858"/>
              <a:chExt cx="2161791" cy="2491065"/>
            </a:xfrm>
          </p:grpSpPr>
          <p:sp>
            <p:nvSpPr>
              <p:cNvPr id="59" name="円弧 58"/>
              <p:cNvSpPr/>
              <p:nvPr/>
            </p:nvSpPr>
            <p:spPr>
              <a:xfrm rot="5400000">
                <a:off x="3503060" y="3813858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60" name="円弧 59"/>
              <p:cNvSpPr/>
              <p:nvPr/>
            </p:nvSpPr>
            <p:spPr>
              <a:xfrm rot="16200000" flipV="1">
                <a:off x="3504851" y="4144923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61" name="直線矢印コネクタ 60"/>
              <p:cNvCxnSpPr>
                <a:stCxn id="60" idx="0"/>
                <a:endCxn id="59" idx="0"/>
              </p:cNvCxnSpPr>
              <p:nvPr/>
            </p:nvCxnSpPr>
            <p:spPr>
              <a:xfrm flipH="1" flipV="1">
                <a:off x="3503154" y="4908109"/>
                <a:ext cx="1791" cy="302563"/>
              </a:xfrm>
              <a:prstGeom prst="straightConnector1">
                <a:avLst/>
              </a:prstGeom>
              <a:ln w="28575">
                <a:solidFill>
                  <a:srgbClr val="DC54A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直線矢印コネクタ 28"/>
            <p:cNvCxnSpPr>
              <a:stCxn id="42" idx="2"/>
            </p:cNvCxnSpPr>
            <p:nvPr/>
          </p:nvCxnSpPr>
          <p:spPr>
            <a:xfrm flipH="1">
              <a:off x="6845614" y="5936584"/>
              <a:ext cx="2728353" cy="103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 flipH="1">
              <a:off x="8475125" y="3444623"/>
              <a:ext cx="2161791" cy="2491065"/>
              <a:chOff x="3503060" y="3813858"/>
              <a:chExt cx="2161791" cy="2491065"/>
            </a:xfrm>
          </p:grpSpPr>
          <p:sp>
            <p:nvSpPr>
              <p:cNvPr id="56" name="円弧 55"/>
              <p:cNvSpPr/>
              <p:nvPr/>
            </p:nvSpPr>
            <p:spPr>
              <a:xfrm rot="5400000">
                <a:off x="3503060" y="3813858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57" name="円弧 56"/>
              <p:cNvSpPr/>
              <p:nvPr/>
            </p:nvSpPr>
            <p:spPr>
              <a:xfrm rot="16200000" flipV="1">
                <a:off x="3504851" y="4144923"/>
                <a:ext cx="2160000" cy="216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DC54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58" name="直線矢印コネクタ 57"/>
              <p:cNvCxnSpPr>
                <a:stCxn id="57" idx="0"/>
                <a:endCxn id="56" idx="0"/>
              </p:cNvCxnSpPr>
              <p:nvPr/>
            </p:nvCxnSpPr>
            <p:spPr>
              <a:xfrm flipH="1" flipV="1">
                <a:off x="3503154" y="4908109"/>
                <a:ext cx="1791" cy="302563"/>
              </a:xfrm>
              <a:prstGeom prst="straightConnector1">
                <a:avLst/>
              </a:prstGeom>
              <a:ln w="28575">
                <a:solidFill>
                  <a:srgbClr val="DC54A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グループ化 31"/>
            <p:cNvGrpSpPr/>
            <p:nvPr/>
          </p:nvGrpSpPr>
          <p:grpSpPr>
            <a:xfrm>
              <a:off x="6025028" y="3453778"/>
              <a:ext cx="1622688" cy="2482877"/>
              <a:chOff x="3768262" y="3820499"/>
              <a:chExt cx="1622688" cy="2482877"/>
            </a:xfrm>
          </p:grpSpPr>
          <p:sp>
            <p:nvSpPr>
              <p:cNvPr id="53" name="円弧 52"/>
              <p:cNvSpPr/>
              <p:nvPr/>
            </p:nvSpPr>
            <p:spPr>
              <a:xfrm rot="5400000">
                <a:off x="3768262" y="3820499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54" name="円弧 53"/>
              <p:cNvSpPr/>
              <p:nvPr/>
            </p:nvSpPr>
            <p:spPr>
              <a:xfrm rot="16200000" flipV="1">
                <a:off x="3770950" y="4683376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55" name="直線矢印コネクタ 54"/>
              <p:cNvCxnSpPr>
                <a:stCxn id="54" idx="0"/>
                <a:endCxn id="53" idx="0"/>
              </p:cNvCxnSpPr>
              <p:nvPr/>
            </p:nvCxnSpPr>
            <p:spPr>
              <a:xfrm flipH="1" flipV="1">
                <a:off x="3768333" y="4641187"/>
                <a:ext cx="2688" cy="841501"/>
              </a:xfrm>
              <a:prstGeom prst="straightConnector1">
                <a:avLst/>
              </a:prstGeom>
              <a:ln w="28575">
                <a:solidFill>
                  <a:srgbClr val="554EE2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グループ化 32"/>
            <p:cNvGrpSpPr/>
            <p:nvPr/>
          </p:nvGrpSpPr>
          <p:grpSpPr>
            <a:xfrm flipH="1">
              <a:off x="8739785" y="3451230"/>
              <a:ext cx="1622688" cy="2482877"/>
              <a:chOff x="3768262" y="3820499"/>
              <a:chExt cx="1622688" cy="2482877"/>
            </a:xfrm>
          </p:grpSpPr>
          <p:sp>
            <p:nvSpPr>
              <p:cNvPr id="50" name="円弧 49"/>
              <p:cNvSpPr/>
              <p:nvPr/>
            </p:nvSpPr>
            <p:spPr>
              <a:xfrm rot="5400000">
                <a:off x="3768262" y="3820499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sp>
            <p:nvSpPr>
              <p:cNvPr id="51" name="円弧 50"/>
              <p:cNvSpPr/>
              <p:nvPr/>
            </p:nvSpPr>
            <p:spPr>
              <a:xfrm rot="16200000" flipV="1">
                <a:off x="3770950" y="4683376"/>
                <a:ext cx="1620000" cy="162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554E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u="sng"/>
              </a:p>
            </p:txBody>
          </p:sp>
          <p:cxnSp>
            <p:nvCxnSpPr>
              <p:cNvPr id="52" name="直線矢印コネクタ 51"/>
              <p:cNvCxnSpPr>
                <a:stCxn id="51" idx="0"/>
                <a:endCxn id="50" idx="0"/>
              </p:cNvCxnSpPr>
              <p:nvPr/>
            </p:nvCxnSpPr>
            <p:spPr>
              <a:xfrm flipH="1" flipV="1">
                <a:off x="3768333" y="4641187"/>
                <a:ext cx="2688" cy="841501"/>
              </a:xfrm>
              <a:prstGeom prst="straightConnector1">
                <a:avLst/>
              </a:prstGeom>
              <a:ln w="28575">
                <a:solidFill>
                  <a:srgbClr val="554EE2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グループ化 33"/>
            <p:cNvGrpSpPr/>
            <p:nvPr/>
          </p:nvGrpSpPr>
          <p:grpSpPr>
            <a:xfrm>
              <a:off x="6306944" y="3452012"/>
              <a:ext cx="1080902" cy="2482877"/>
              <a:chOff x="4308262" y="3820499"/>
              <a:chExt cx="1080902" cy="2482877"/>
            </a:xfrm>
          </p:grpSpPr>
          <p:sp>
            <p:nvSpPr>
              <p:cNvPr id="47" name="円弧 46"/>
              <p:cNvSpPr/>
              <p:nvPr/>
            </p:nvSpPr>
            <p:spPr>
              <a:xfrm rot="5400000">
                <a:off x="4308262" y="3820499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弧 47"/>
              <p:cNvSpPr/>
              <p:nvPr/>
            </p:nvSpPr>
            <p:spPr>
              <a:xfrm rot="16200000" flipV="1">
                <a:off x="4309164" y="5223376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9" name="直線矢印コネクタ 48"/>
              <p:cNvCxnSpPr>
                <a:stCxn id="48" idx="0"/>
                <a:endCxn id="47" idx="0"/>
              </p:cNvCxnSpPr>
              <p:nvPr/>
            </p:nvCxnSpPr>
            <p:spPr>
              <a:xfrm flipH="1" flipV="1">
                <a:off x="4308309" y="4367625"/>
                <a:ext cx="902" cy="1388625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グループ化 34"/>
            <p:cNvGrpSpPr/>
            <p:nvPr/>
          </p:nvGrpSpPr>
          <p:grpSpPr>
            <a:xfrm flipH="1">
              <a:off x="9023142" y="3453708"/>
              <a:ext cx="1080902" cy="2482877"/>
              <a:chOff x="4308262" y="3820499"/>
              <a:chExt cx="1080902" cy="2482877"/>
            </a:xfrm>
          </p:grpSpPr>
          <p:sp>
            <p:nvSpPr>
              <p:cNvPr id="44" name="円弧 43"/>
              <p:cNvSpPr/>
              <p:nvPr/>
            </p:nvSpPr>
            <p:spPr>
              <a:xfrm rot="5400000">
                <a:off x="4308262" y="3820499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弧 44"/>
              <p:cNvSpPr/>
              <p:nvPr/>
            </p:nvSpPr>
            <p:spPr>
              <a:xfrm rot="16200000" flipV="1">
                <a:off x="4309164" y="5223376"/>
                <a:ext cx="1080000" cy="108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6" name="直線矢印コネクタ 45"/>
              <p:cNvCxnSpPr>
                <a:stCxn id="45" idx="0"/>
                <a:endCxn id="44" idx="0"/>
              </p:cNvCxnSpPr>
              <p:nvPr/>
            </p:nvCxnSpPr>
            <p:spPr>
              <a:xfrm flipH="1" flipV="1">
                <a:off x="4308309" y="4367625"/>
                <a:ext cx="902" cy="1388625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グループ化 35"/>
            <p:cNvGrpSpPr/>
            <p:nvPr/>
          </p:nvGrpSpPr>
          <p:grpSpPr>
            <a:xfrm flipH="1">
              <a:off x="9303419" y="3453707"/>
              <a:ext cx="540874" cy="2482877"/>
              <a:chOff x="4847388" y="3820499"/>
              <a:chExt cx="540874" cy="2482877"/>
            </a:xfrm>
          </p:grpSpPr>
          <p:sp>
            <p:nvSpPr>
              <p:cNvPr id="41" name="円弧 40"/>
              <p:cNvSpPr/>
              <p:nvPr/>
            </p:nvSpPr>
            <p:spPr>
              <a:xfrm rot="5400000">
                <a:off x="4848262" y="3820499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弧 41"/>
              <p:cNvSpPr/>
              <p:nvPr/>
            </p:nvSpPr>
            <p:spPr>
              <a:xfrm rot="16200000" flipV="1">
                <a:off x="4847388" y="5763376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3" name="直線矢印コネクタ 42"/>
              <p:cNvCxnSpPr>
                <a:stCxn id="42" idx="0"/>
                <a:endCxn id="41" idx="0"/>
              </p:cNvCxnSpPr>
              <p:nvPr/>
            </p:nvCxnSpPr>
            <p:spPr>
              <a:xfrm flipV="1">
                <a:off x="4847412" y="4094062"/>
                <a:ext cx="874" cy="193575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グループ化 36"/>
            <p:cNvGrpSpPr/>
            <p:nvPr/>
          </p:nvGrpSpPr>
          <p:grpSpPr>
            <a:xfrm>
              <a:off x="6575867" y="3455761"/>
              <a:ext cx="540874" cy="2482877"/>
              <a:chOff x="4847388" y="3820499"/>
              <a:chExt cx="540874" cy="2482877"/>
            </a:xfrm>
          </p:grpSpPr>
          <p:sp>
            <p:nvSpPr>
              <p:cNvPr id="38" name="円弧 37"/>
              <p:cNvSpPr/>
              <p:nvPr/>
            </p:nvSpPr>
            <p:spPr>
              <a:xfrm rot="5400000">
                <a:off x="4848262" y="3820499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弧 38"/>
              <p:cNvSpPr/>
              <p:nvPr/>
            </p:nvSpPr>
            <p:spPr>
              <a:xfrm rot="16200000" flipV="1">
                <a:off x="4847388" y="5763376"/>
                <a:ext cx="540000" cy="540000"/>
              </a:xfrm>
              <a:prstGeom prst="arc">
                <a:avLst>
                  <a:gd name="adj1" fmla="val 5354636"/>
                  <a:gd name="adj2" fmla="val 1080415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" name="直線矢印コネクタ 39"/>
              <p:cNvCxnSpPr>
                <a:stCxn id="39" idx="0"/>
                <a:endCxn id="38" idx="0"/>
              </p:cNvCxnSpPr>
              <p:nvPr/>
            </p:nvCxnSpPr>
            <p:spPr>
              <a:xfrm flipV="1">
                <a:off x="4847412" y="4094062"/>
                <a:ext cx="874" cy="193575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IPAC2026, WEO3T03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61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8aB159-10.potx" id="{3BD6207D-2B0E-443D-899C-B96D1E71E9A6}" vid="{42F1BF78-E737-424E-A03B-8E5CF71FC58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18aB159-10</Template>
  <TotalTime>915</TotalTime>
  <Words>1496</Words>
  <Application>Microsoft Office PowerPoint</Application>
  <PresentationFormat>ワイド画面</PresentationFormat>
  <Paragraphs>203</Paragraphs>
  <Slides>20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0" baseType="lpstr">
      <vt:lpstr>맑은 고딕</vt:lpstr>
      <vt:lpstr>メイリオ</vt:lpstr>
      <vt:lpstr>メイリオ</vt:lpstr>
      <vt:lpstr>游ゴシック</vt:lpstr>
      <vt:lpstr>游ゴシック Light</vt:lpstr>
      <vt:lpstr>Arial</vt:lpstr>
      <vt:lpstr>Cambria Math</vt:lpstr>
      <vt:lpstr>Symbol</vt:lpstr>
      <vt:lpstr>Wingdings</vt:lpstr>
      <vt:lpstr>Office テーマ</vt:lpstr>
      <vt:lpstr>WEO3T03 A PORTABLE MUON SOURCE  FOR ARTIFICIAL MUON MUOGRAPHY</vt:lpstr>
      <vt:lpstr>Introduction</vt:lpstr>
      <vt:lpstr>A Portable Muon Source</vt:lpstr>
      <vt:lpstr>Preventive Maintenance Using Muons</vt:lpstr>
      <vt:lpstr>Configuration of a Portable Muon Source</vt:lpstr>
      <vt:lpstr>Muon Generation</vt:lpstr>
      <vt:lpstr>ASLMG Advanced SC Linac Muon Generator</vt:lpstr>
      <vt:lpstr>DSMMG Double-Sided Microtron Muon Generator</vt:lpstr>
      <vt:lpstr>Single-side bending </vt:lpstr>
      <vt:lpstr>Double-Sided Microtron</vt:lpstr>
      <vt:lpstr>Mainz Double Sided Microtron MAMI C</vt:lpstr>
      <vt:lpstr>Microtron Condition</vt:lpstr>
      <vt:lpstr>PowerPoint プレゼンテーション</vt:lpstr>
      <vt:lpstr>Muon Target</vt:lpstr>
      <vt:lpstr>Portable Muon Source</vt:lpstr>
      <vt:lpstr>Summary</vt:lpstr>
      <vt:lpstr>Back Up</vt:lpstr>
      <vt:lpstr>Nb3Sn Cavity</vt:lpstr>
      <vt:lpstr>薄膜超伝導体</vt:lpstr>
      <vt:lpstr>S’-I-S構造の臨界磁場</vt:lpstr>
    </vt:vector>
  </TitlesOfParts>
  <Company>Hiroshima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可搬型ミュオン源</dc:title>
  <dc:creator>masao.kuriki masao.kuriki</dc:creator>
  <cp:lastModifiedBy>masao.kuriki masao.kuriki</cp:lastModifiedBy>
  <cp:revision>49</cp:revision>
  <dcterms:created xsi:type="dcterms:W3CDTF">2025-09-16T03:53:15Z</dcterms:created>
  <dcterms:modified xsi:type="dcterms:W3CDTF">2026-05-13T07:58:46Z</dcterms:modified>
</cp:coreProperties>
</file>