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9"/>
  </p:notesMasterIdLst>
  <p:handoutMasterIdLst>
    <p:handoutMasterId r:id="rId20"/>
  </p:handoutMasterIdLst>
  <p:sldIdLst>
    <p:sldId id="1691" r:id="rId2"/>
    <p:sldId id="1807" r:id="rId3"/>
    <p:sldId id="1799" r:id="rId4"/>
    <p:sldId id="1813" r:id="rId5"/>
    <p:sldId id="1814" r:id="rId6"/>
    <p:sldId id="1809" r:id="rId7"/>
    <p:sldId id="1812" r:id="rId8"/>
    <p:sldId id="1805" r:id="rId9"/>
    <p:sldId id="1798" r:id="rId10"/>
    <p:sldId id="1804" r:id="rId11"/>
    <p:sldId id="1797" r:id="rId12"/>
    <p:sldId id="1803" r:id="rId13"/>
    <p:sldId id="1793" r:id="rId14"/>
    <p:sldId id="1796" r:id="rId15"/>
    <p:sldId id="1802" r:id="rId16"/>
    <p:sldId id="1811" r:id="rId17"/>
    <p:sldId id="1806" r:id="rId18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E40"/>
    <a:srgbClr val="3399FF"/>
    <a:srgbClr val="D60093"/>
    <a:srgbClr val="0000FF"/>
    <a:srgbClr val="CCFFFF"/>
    <a:srgbClr val="99FF99"/>
    <a:srgbClr val="FFCC99"/>
    <a:srgbClr val="99FF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31" autoAdjust="0"/>
    <p:restoredTop sz="89266" autoAdjust="0"/>
  </p:normalViewPr>
  <p:slideViewPr>
    <p:cSldViewPr>
      <p:cViewPr varScale="1">
        <p:scale>
          <a:sx n="84" d="100"/>
          <a:sy n="84" d="100"/>
        </p:scale>
        <p:origin x="1038" y="90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5/10/2026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021288"/>
            <a:ext cx="93404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Obtaining a record luminosity production in the Large Hadron Collider in 2025 – J. Wenninger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IPAC2026, Deauville, Normandy, France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May 17-22 2026</a:t>
            </a:r>
          </a:p>
        </p:txBody>
      </p:sp>
      <p:pic>
        <p:nvPicPr>
          <p:cNvPr id="3" name="Picture 8" descr="lhclogo.prev.eps">
            <a:extLst>
              <a:ext uri="{FF2B5EF4-FFF2-40B4-BE49-F238E27FC236}">
                <a16:creationId xmlns:a16="http://schemas.microsoft.com/office/drawing/2014/main" id="{88617D6B-A8AB-AEA0-5628-9A439906CF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80576" y="80628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CC14C6-3C36-73B6-4DC6-49060D70B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600" y="0"/>
            <a:ext cx="13293200" cy="73448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3EEC9C-5CF7-D2CA-2078-502A28AC7D37}"/>
              </a:ext>
            </a:extLst>
          </p:cNvPr>
          <p:cNvSpPr txBox="1"/>
          <p:nvPr/>
        </p:nvSpPr>
        <p:spPr>
          <a:xfrm>
            <a:off x="1820503" y="1382431"/>
            <a:ext cx="7758862" cy="1738938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Obtaining a record luminosity production in the Large Hadron Collider in 2025</a:t>
            </a:r>
          </a:p>
          <a:p>
            <a:pPr algn="ctr">
              <a:spcBef>
                <a:spcPts val="1800"/>
              </a:spcBef>
            </a:pPr>
            <a:r>
              <a:rPr lang="en-GB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J. Wenninger / CERN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443EC-0DF8-5B62-636F-9D11E14EA6E9}"/>
              </a:ext>
            </a:extLst>
          </p:cNvPr>
          <p:cNvSpPr txBox="1"/>
          <p:nvPr/>
        </p:nvSpPr>
        <p:spPr>
          <a:xfrm>
            <a:off x="5969589" y="5049180"/>
            <a:ext cx="6222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X. Buffat, A. Calia, J. Esteban Müller,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S. Fartoukh, C. Hernalsteens, M. Hostettler,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D. Jacquet, D. Mirarchi, M. Pojer,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S. Redaelli, B. Salvant, M. Solfaroli,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H. Timko, G. Trad,  </a:t>
            </a:r>
            <a:r>
              <a:rPr lang="en-US" b="1" dirty="0" err="1">
                <a:solidFill>
                  <a:schemeClr val="bg1"/>
                </a:solidFill>
                <a:latin typeface="+mj-lt"/>
              </a:rPr>
              <a:t>J.Wanczyk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D4D44E-6745-934D-ECD5-584B1F16F6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516" y="188640"/>
            <a:ext cx="1261311" cy="1261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B6A9FC-A5A7-8B3C-6E8E-AE21A38A4C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73" y="188640"/>
            <a:ext cx="1261311" cy="12613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3D6562-78B5-C0D8-B46B-8BB890B6D782}"/>
              </a:ext>
            </a:extLst>
          </p:cNvPr>
          <p:cNvSpPr txBox="1"/>
          <p:nvPr/>
        </p:nvSpPr>
        <p:spPr>
          <a:xfrm>
            <a:off x="9718264" y="2112014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+mj-lt"/>
              </a:rPr>
              <a:t>IPAC 2026</a:t>
            </a:r>
          </a:p>
          <a:p>
            <a:r>
              <a:rPr lang="en-US" sz="2000" b="1" dirty="0">
                <a:solidFill>
                  <a:srgbClr val="FFFF00"/>
                </a:solidFill>
                <a:latin typeface="+mj-lt"/>
              </a:rPr>
              <a:t>Deauville, France</a:t>
            </a:r>
          </a:p>
          <a:p>
            <a:r>
              <a:rPr lang="en-US" sz="2000" b="1" dirty="0">
                <a:solidFill>
                  <a:srgbClr val="FFFF00"/>
                </a:solidFill>
                <a:latin typeface="+mj-lt"/>
              </a:rPr>
              <a:t>May 17-22 2026 </a:t>
            </a:r>
            <a:endParaRPr lang="en-GB" sz="20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918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D4163-BDF8-0D09-FDFC-DDFF99CC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versus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CCFE6-9ED9-4F18-650F-7A8827183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1"/>
            <a:ext cx="6086453" cy="2479518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A comparison of the luminosity evolution of a </a:t>
            </a:r>
            <a:r>
              <a:rPr lang="en-US" sz="1800" b="1" dirty="0"/>
              <a:t>LHC</a:t>
            </a:r>
            <a:r>
              <a:rPr lang="en-US" sz="1800" dirty="0"/>
              <a:t> </a:t>
            </a:r>
            <a:r>
              <a:rPr lang="en-US" sz="1800" b="1" dirty="0"/>
              <a:t>design fill</a:t>
            </a:r>
            <a:r>
              <a:rPr lang="en-US" sz="1800" dirty="0"/>
              <a:t> with the current performance highlights the important </a:t>
            </a:r>
            <a:r>
              <a:rPr lang="en-US" sz="1800" b="1" dirty="0">
                <a:solidFill>
                  <a:srgbClr val="008E40"/>
                </a:solidFill>
              </a:rPr>
              <a:t>improvements that took place over 3 LHC runs</a:t>
            </a:r>
            <a:r>
              <a:rPr lang="en-US" sz="1800" dirty="0"/>
              <a:t> on the LHC and on its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injectors</a:t>
            </a:r>
            <a:r>
              <a:rPr lang="en-US" sz="1800" dirty="0"/>
              <a:t>.</a:t>
            </a: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Reduction in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*.</a:t>
            </a: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Higher bunch currents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injectors upgrade</a:t>
            </a:r>
            <a:endParaRPr lang="en-US" sz="16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Smaller emittances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injectors upgrade</a:t>
            </a:r>
            <a:endParaRPr lang="en-GB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35758D-269C-3792-A772-F707C5513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00" y="1016219"/>
            <a:ext cx="4896544" cy="489654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FEB08A-F96A-9235-6808-B264920FA35A}"/>
              </a:ext>
            </a:extLst>
          </p:cNvPr>
          <p:cNvCxnSpPr/>
          <p:nvPr/>
        </p:nvCxnSpPr>
        <p:spPr>
          <a:xfrm flipV="1">
            <a:off x="10654716" y="3897052"/>
            <a:ext cx="0" cy="9721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995D139-C18E-7532-AFAB-990D1ABBA5A5}"/>
              </a:ext>
            </a:extLst>
          </p:cNvPr>
          <p:cNvSpPr txBox="1"/>
          <p:nvPr/>
        </p:nvSpPr>
        <p:spPr>
          <a:xfrm>
            <a:off x="10660828" y="411307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3x </a:t>
            </a:r>
            <a:endParaRPr lang="en-GB" b="1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8599AD-0541-B233-C98A-A08A9C94B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97834"/>
              </p:ext>
            </p:extLst>
          </p:nvPr>
        </p:nvGraphicFramePr>
        <p:xfrm>
          <a:off x="616066" y="3915919"/>
          <a:ext cx="565348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510">
                  <a:extLst>
                    <a:ext uri="{9D8B030D-6E8A-4147-A177-3AD203B41FA5}">
                      <a16:colId xmlns:a16="http://schemas.microsoft.com/office/drawing/2014/main" val="3525205694"/>
                    </a:ext>
                  </a:extLst>
                </a:gridCol>
                <a:gridCol w="1217196">
                  <a:extLst>
                    <a:ext uri="{9D8B030D-6E8A-4147-A177-3AD203B41FA5}">
                      <a16:colId xmlns:a16="http://schemas.microsoft.com/office/drawing/2014/main" val="391154138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929192667"/>
                    </a:ext>
                  </a:extLst>
                </a:gridCol>
                <a:gridCol w="1001644">
                  <a:extLst>
                    <a:ext uri="{9D8B030D-6E8A-4147-A177-3AD203B41FA5}">
                      <a16:colId xmlns:a16="http://schemas.microsoft.com/office/drawing/2014/main" val="1965223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Parameter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Design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2025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2026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698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Minimum 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* (cm)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rgbClr val="0000FF"/>
                          </a:solidFill>
                        </a:rPr>
                        <a:t>55/55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60/18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60/15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53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current (10</a:t>
                      </a:r>
                      <a:r>
                        <a:rPr lang="en-US" sz="1400" b="1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1.15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1.6-1.8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1.8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71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Norm. emittance (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3.5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~2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~2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446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894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2C1AB-3B50-4F1E-0EA2-4FF901807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D3E74-1012-EA58-6545-D7FCD57D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luminosity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8364C-9FA6-630F-94C2-A62C1A657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07" y="1448780"/>
            <a:ext cx="4970151" cy="2587530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 peak luminosity </a:t>
            </a:r>
            <a:r>
              <a:rPr lang="en-US" sz="1800" dirty="0"/>
              <a:t>exceeds the LHC </a:t>
            </a:r>
            <a:r>
              <a:rPr lang="en-US" sz="1800" b="1" dirty="0">
                <a:solidFill>
                  <a:srgbClr val="008E40"/>
                </a:solidFill>
              </a:rPr>
              <a:t>design target of 10</a:t>
            </a:r>
            <a:r>
              <a:rPr lang="en-US" sz="1800" b="1" baseline="30000" dirty="0">
                <a:solidFill>
                  <a:srgbClr val="008E40"/>
                </a:solidFill>
              </a:rPr>
              <a:t>34</a:t>
            </a:r>
            <a:r>
              <a:rPr lang="en-US" sz="1800" b="1" dirty="0">
                <a:solidFill>
                  <a:srgbClr val="008E40"/>
                </a:solidFill>
              </a:rPr>
              <a:t> cm</a:t>
            </a:r>
            <a:r>
              <a:rPr lang="en-US" sz="1800" b="1" baseline="30000" dirty="0">
                <a:solidFill>
                  <a:srgbClr val="008E40"/>
                </a:solidFill>
              </a:rPr>
              <a:t>-2</a:t>
            </a:r>
            <a:r>
              <a:rPr lang="en-US" sz="1800" b="1" dirty="0">
                <a:solidFill>
                  <a:srgbClr val="008E40"/>
                </a:solidFill>
              </a:rPr>
              <a:t>s</a:t>
            </a:r>
            <a:r>
              <a:rPr lang="en-US" sz="1800" b="1" baseline="30000" dirty="0">
                <a:solidFill>
                  <a:srgbClr val="008E40"/>
                </a:solidFill>
              </a:rPr>
              <a:t>-1</a:t>
            </a:r>
            <a:r>
              <a:rPr lang="en-US" sz="1800" b="1" dirty="0">
                <a:solidFill>
                  <a:srgbClr val="008E40"/>
                </a:solidFill>
              </a:rPr>
              <a:t> </a:t>
            </a:r>
            <a:r>
              <a:rPr lang="en-US" sz="1800" dirty="0"/>
              <a:t>since 2016.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It has since been pushed up to the limit compatible with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cryogenic cooling capacity </a:t>
            </a:r>
            <a:r>
              <a:rPr lang="en-US" sz="1800" dirty="0"/>
              <a:t>of the low-beta quadrupole triplet.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06C9A1-906D-F0D3-C5EC-5DD0A377E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878" y="1232756"/>
            <a:ext cx="682820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05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ECBAB-9661-7FD2-AB5D-84E01445C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Stored beam energy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4673F-54F4-9066-A82A-33E7061D8955}"/>
              </a:ext>
            </a:extLst>
          </p:cNvPr>
          <p:cNvGrpSpPr/>
          <p:nvPr/>
        </p:nvGrpSpPr>
        <p:grpSpPr>
          <a:xfrm>
            <a:off x="5718424" y="997726"/>
            <a:ext cx="6941276" cy="4627517"/>
            <a:chOff x="5718424" y="997726"/>
            <a:chExt cx="6941276" cy="46275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9642B83-4B16-7C51-3C14-2C3432A10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8424" y="997726"/>
              <a:ext cx="6941276" cy="4627517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FFFFE88-BA23-3024-76D3-C356E2019793}"/>
                </a:ext>
              </a:extLst>
            </p:cNvPr>
            <p:cNvCxnSpPr>
              <a:cxnSpLocks/>
            </p:cNvCxnSpPr>
            <p:nvPr/>
          </p:nvCxnSpPr>
          <p:spPr>
            <a:xfrm>
              <a:off x="6614776" y="2528900"/>
              <a:ext cx="5349876" cy="0"/>
            </a:xfrm>
            <a:prstGeom prst="line">
              <a:avLst/>
            </a:prstGeom>
            <a:ln>
              <a:solidFill>
                <a:srgbClr val="D60093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D1B09B-4434-D004-BCF2-4AD24A018F0C}"/>
                </a:ext>
              </a:extLst>
            </p:cNvPr>
            <p:cNvSpPr txBox="1"/>
            <p:nvPr/>
          </p:nvSpPr>
          <p:spPr>
            <a:xfrm>
              <a:off x="6630422" y="2221123"/>
              <a:ext cx="26127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D60093"/>
                  </a:solidFill>
                  <a:latin typeface="+mj-lt"/>
                </a:rPr>
                <a:t>LHC design 362 MJ @  7 TeV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D0809-7573-ADA3-3946-CD32D7F98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79001"/>
            <a:ext cx="5378389" cy="185419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800" dirty="0"/>
              <a:t>In parallel to the peak luminosity, the energy stored also increased over time </a:t>
            </a:r>
            <a:r>
              <a:rPr lang="en-GB" sz="1800" dirty="0">
                <a:sym typeface="Symbol" panose="05050102010706020507" pitchFamily="18" charset="2"/>
              </a:rPr>
              <a:t>thanks to the excellent performance of the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beam cleaning </a:t>
            </a:r>
            <a:r>
              <a:rPr lang="en-GB" sz="1800" dirty="0">
                <a:sym typeface="Symbol" panose="05050102010706020507" pitchFamily="18" charset="2"/>
              </a:rPr>
              <a:t>and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machine protection </a:t>
            </a:r>
            <a:r>
              <a:rPr lang="en-GB" sz="1800" dirty="0">
                <a:sym typeface="Symbol" panose="05050102010706020507" pitchFamily="18" charset="2"/>
              </a:rPr>
              <a:t>systems.</a:t>
            </a:r>
            <a:endParaRPr lang="en-GB" sz="1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7679D5-DDDE-F72D-960C-37B56172CB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410750"/>
              </p:ext>
            </p:extLst>
          </p:nvPr>
        </p:nvGraphicFramePr>
        <p:xfrm>
          <a:off x="766083" y="3140968"/>
          <a:ext cx="479585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783">
                  <a:extLst>
                    <a:ext uri="{9D8B030D-6E8A-4147-A177-3AD203B41FA5}">
                      <a16:colId xmlns:a16="http://schemas.microsoft.com/office/drawing/2014/main" val="3525205694"/>
                    </a:ext>
                  </a:extLst>
                </a:gridCol>
                <a:gridCol w="1480948">
                  <a:extLst>
                    <a:ext uri="{9D8B030D-6E8A-4147-A177-3AD203B41FA5}">
                      <a16:colId xmlns:a16="http://schemas.microsoft.com/office/drawing/2014/main" val="3911541388"/>
                    </a:ext>
                  </a:extLst>
                </a:gridCol>
                <a:gridCol w="1200126">
                  <a:extLst>
                    <a:ext uri="{9D8B030D-6E8A-4147-A177-3AD203B41FA5}">
                      <a16:colId xmlns:a16="http://schemas.microsoft.com/office/drawing/2014/main" val="39291926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Parameter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Design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2025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698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No. bunches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2808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2640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53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current (10</a:t>
                      </a:r>
                      <a:r>
                        <a:rPr lang="en-US" sz="1400" b="1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</a:t>
                      </a: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1.15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1.8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971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energy (TeV)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6.8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148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Stored energy (MJ)</a:t>
                      </a:r>
                      <a:endParaRPr lang="en-GB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362</a:t>
                      </a:r>
                      <a:endParaRPr lang="en-GB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8E40"/>
                          </a:solidFill>
                        </a:rPr>
                        <a:t>490</a:t>
                      </a:r>
                      <a:endParaRPr lang="en-GB" sz="1400" b="1" dirty="0">
                        <a:solidFill>
                          <a:srgbClr val="008E4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446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666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84BEA-1E88-60FE-C0A0-DEBB4F90E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1FE01-A41C-697A-FB63-FEC164786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124744"/>
            <a:ext cx="4924291" cy="2356042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performance target for 2025 was set to </a:t>
            </a:r>
            <a:r>
              <a:rPr lang="en-US" sz="1800" b="1" dirty="0">
                <a:solidFill>
                  <a:srgbClr val="008E40"/>
                </a:solidFill>
              </a:rPr>
              <a:t>120 fb</a:t>
            </a:r>
            <a:r>
              <a:rPr lang="en-US" sz="1800" b="1" baseline="30000" dirty="0">
                <a:solidFill>
                  <a:srgbClr val="008E40"/>
                </a:solidFill>
              </a:rPr>
              <a:t>-1</a:t>
            </a:r>
            <a:r>
              <a:rPr lang="en-US" sz="1800" b="1" dirty="0">
                <a:solidFill>
                  <a:srgbClr val="008E40"/>
                </a:solidFill>
              </a:rPr>
              <a:t> </a:t>
            </a:r>
            <a:r>
              <a:rPr lang="en-US" sz="1800" dirty="0"/>
              <a:t>delivered to both ATLAS and CMS.</a:t>
            </a:r>
          </a:p>
          <a:p>
            <a:pPr marL="36513" indent="0">
              <a:buNone/>
            </a:pPr>
            <a:r>
              <a:rPr lang="en-US" sz="1800" dirty="0"/>
              <a:t>Despite some time lost in the early summer, the target was exceeding, </a:t>
            </a:r>
            <a:r>
              <a:rPr lang="en-US" sz="1800" b="1" dirty="0"/>
              <a:t>2025</a:t>
            </a:r>
            <a:r>
              <a:rPr lang="en-US" sz="1800" dirty="0"/>
              <a:t> became the </a:t>
            </a:r>
            <a:r>
              <a:rPr lang="en-US" sz="1800" b="1" dirty="0">
                <a:solidFill>
                  <a:srgbClr val="008E40"/>
                </a:solidFill>
              </a:rPr>
              <a:t>best LHC production year</a:t>
            </a:r>
            <a:r>
              <a:rPr lang="en-US" sz="1800" dirty="0"/>
              <a:t>.</a:t>
            </a:r>
          </a:p>
          <a:p>
            <a:r>
              <a:rPr lang="en-US" sz="1600" b="1" dirty="0"/>
              <a:t>Machine availability: 70%</a:t>
            </a:r>
          </a:p>
          <a:p>
            <a:r>
              <a:rPr lang="en-US" sz="1600" b="1" dirty="0"/>
              <a:t>Availability for physics data taking: 54%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27E94-BBB7-A0DD-1864-4D01606CF17A}"/>
              </a:ext>
            </a:extLst>
          </p:cNvPr>
          <p:cNvSpPr txBox="1"/>
          <p:nvPr/>
        </p:nvSpPr>
        <p:spPr>
          <a:xfrm>
            <a:off x="10759797" y="1382348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E40"/>
                </a:solidFill>
                <a:latin typeface="+mj-lt"/>
              </a:rPr>
              <a:t>125 fb</a:t>
            </a:r>
            <a:r>
              <a:rPr lang="en-US" b="1" baseline="30000" dirty="0">
                <a:solidFill>
                  <a:srgbClr val="008E40"/>
                </a:solidFill>
                <a:latin typeface="+mj-lt"/>
              </a:rPr>
              <a:t>-1</a:t>
            </a:r>
            <a:endParaRPr lang="en-GB" b="1" baseline="30000" dirty="0">
              <a:solidFill>
                <a:srgbClr val="008E40"/>
              </a:solidFill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B8BD9AA-E536-E0D9-7CCF-04C28C45D7B1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11253683" y="703030"/>
            <a:ext cx="371023" cy="679318"/>
          </a:xfrm>
          <a:prstGeom prst="straightConnector1">
            <a:avLst/>
          </a:prstGeom>
          <a:ln w="28575">
            <a:solidFill>
              <a:srgbClr val="008E4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6D37D85-978A-5970-C13C-B1A2DFB55235}"/>
              </a:ext>
            </a:extLst>
          </p:cNvPr>
          <p:cNvGrpSpPr/>
          <p:nvPr/>
        </p:nvGrpSpPr>
        <p:grpSpPr>
          <a:xfrm>
            <a:off x="5303912" y="3692479"/>
            <a:ext cx="5929806" cy="2202360"/>
            <a:chOff x="6139358" y="4120494"/>
            <a:chExt cx="5929806" cy="220236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35C0EEB-5012-D0BD-FC3B-E303F59B6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39358" y="4240714"/>
              <a:ext cx="5929806" cy="208214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D6D602-7F41-EFE6-D087-B6B14B22E69E}"/>
                </a:ext>
              </a:extLst>
            </p:cNvPr>
            <p:cNvSpPr txBox="1"/>
            <p:nvPr/>
          </p:nvSpPr>
          <p:spPr>
            <a:xfrm>
              <a:off x="7615993" y="4647876"/>
              <a:ext cx="192683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F8F8F8">
                      <a:lumMod val="10000"/>
                    </a:srgbClr>
                  </a:solidFill>
                  <a:latin typeface="Arial"/>
                </a:rPr>
                <a:t>Overall median: 10.7h</a:t>
              </a:r>
              <a:endParaRPr lang="en-GB" sz="1200" b="1" dirty="0">
                <a:solidFill>
                  <a:srgbClr val="F8F8F8">
                    <a:lumMod val="10000"/>
                  </a:srgbClr>
                </a:solidFill>
                <a:latin typeface="Arial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6ADB09-6F89-D81C-8018-30F529EDC333}"/>
                </a:ext>
              </a:extLst>
            </p:cNvPr>
            <p:cNvSpPr txBox="1"/>
            <p:nvPr/>
          </p:nvSpPr>
          <p:spPr>
            <a:xfrm>
              <a:off x="9538019" y="4240714"/>
              <a:ext cx="232927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70C0"/>
                  </a:solidFill>
                  <a:latin typeface="Arial"/>
                </a:rPr>
                <a:t>Programmed dump median: 13h</a:t>
              </a:r>
              <a:endParaRPr lang="en-GB" sz="1200" b="1" dirty="0">
                <a:solidFill>
                  <a:srgbClr val="0070C0"/>
                </a:solidFill>
                <a:latin typeface="Arial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06CF8D-D890-3F0A-9F96-7AFF8964E510}"/>
                </a:ext>
              </a:extLst>
            </p:cNvPr>
            <p:cNvSpPr txBox="1"/>
            <p:nvPr/>
          </p:nvSpPr>
          <p:spPr>
            <a:xfrm>
              <a:off x="6660715" y="4120494"/>
              <a:ext cx="21146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+mj-lt"/>
                </a:rPr>
                <a:t>Fill length (physics)</a:t>
              </a:r>
              <a:endParaRPr lang="en-GB" sz="1600" b="1" dirty="0">
                <a:latin typeface="+mj-lt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738FF70-B911-8F66-29DA-0B031C5C650E}"/>
              </a:ext>
            </a:extLst>
          </p:cNvPr>
          <p:cNvGrpSpPr/>
          <p:nvPr/>
        </p:nvGrpSpPr>
        <p:grpSpPr>
          <a:xfrm>
            <a:off x="580289" y="3609667"/>
            <a:ext cx="4061558" cy="2285172"/>
            <a:chOff x="301834" y="3649885"/>
            <a:chExt cx="4061558" cy="228517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C3374DF-879C-77F6-ADA0-E715CA2DE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834" y="3780450"/>
              <a:ext cx="4061558" cy="215460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76381F7-C651-7A3A-0BAC-7276394D362B}"/>
                </a:ext>
              </a:extLst>
            </p:cNvPr>
            <p:cNvSpPr txBox="1"/>
            <p:nvPr/>
          </p:nvSpPr>
          <p:spPr>
            <a:xfrm>
              <a:off x="2160308" y="4080772"/>
              <a:ext cx="213284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A0"/>
                  </a:solidFill>
                  <a:latin typeface="Arial"/>
                </a:rPr>
                <a:t>Median : 	 3.7h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A0"/>
                  </a:solidFill>
                  <a:latin typeface="Arial"/>
                </a:rPr>
                <a:t>Minimum :    1.8h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8E40"/>
                  </a:solidFill>
                  <a:latin typeface="Arial"/>
                </a:rPr>
                <a:t>Most likely:   1.9-2.2h</a:t>
              </a:r>
              <a:endParaRPr lang="en-GB" sz="1200" b="1" dirty="0">
                <a:solidFill>
                  <a:srgbClr val="008E40"/>
                </a:solidFill>
                <a:latin typeface="Arial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C43D5D-A872-A23B-AE96-047A2E7B42C9}"/>
                </a:ext>
              </a:extLst>
            </p:cNvPr>
            <p:cNvSpPr txBox="1"/>
            <p:nvPr/>
          </p:nvSpPr>
          <p:spPr>
            <a:xfrm>
              <a:off x="731404" y="3649885"/>
              <a:ext cx="1868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+mj-lt"/>
                </a:rPr>
                <a:t>Turn-around time</a:t>
              </a:r>
              <a:endParaRPr lang="en-GB" sz="1600" b="1" dirty="0">
                <a:latin typeface="+mj-lt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383C9DF-6AAA-46B1-FB0B-162894821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8770" y="440668"/>
            <a:ext cx="6223874" cy="30392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7EBDA0-C43F-C0BB-9B81-1DB0D5BDB731}"/>
              </a:ext>
            </a:extLst>
          </p:cNvPr>
          <p:cNvSpPr txBox="1"/>
          <p:nvPr/>
        </p:nvSpPr>
        <p:spPr>
          <a:xfrm>
            <a:off x="10200456" y="4692186"/>
            <a:ext cx="1861225" cy="323165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FF6600"/>
                </a:solidFill>
                <a:latin typeface="Arial"/>
              </a:rPr>
              <a:t>Triggered by the machine protection system</a:t>
            </a:r>
            <a:endParaRPr lang="en-GB" sz="1050" b="1" dirty="0">
              <a:solidFill>
                <a:srgbClr val="FF6600"/>
              </a:solidFill>
              <a:latin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ACA74B-5792-892F-5432-B96099DECB08}"/>
              </a:ext>
            </a:extLst>
          </p:cNvPr>
          <p:cNvCxnSpPr/>
          <p:nvPr/>
        </p:nvCxnSpPr>
        <p:spPr>
          <a:xfrm flipH="1" flipV="1">
            <a:off x="9552384" y="4404527"/>
            <a:ext cx="612068" cy="449242"/>
          </a:xfrm>
          <a:prstGeom prst="straightConnector1">
            <a:avLst/>
          </a:prstGeom>
          <a:ln>
            <a:solidFill>
              <a:srgbClr val="FF66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867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52D1E-0DF3-F64F-DEC4-C2652B7D6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454A6-8DEA-ACEB-3247-7890E4316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atto-barn area</a:t>
            </a:r>
            <a:endParaRPr lang="en-GB" dirty="0"/>
          </a:p>
        </p:txBody>
      </p:sp>
      <p:pic>
        <p:nvPicPr>
          <p:cNvPr id="4" name="Google Shape;237;p27">
            <a:extLst>
              <a:ext uri="{FF2B5EF4-FFF2-40B4-BE49-F238E27FC236}">
                <a16:creationId xmlns:a16="http://schemas.microsoft.com/office/drawing/2014/main" id="{2180AF36-8A89-6701-09F4-569696E6852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45061" t="16359" r="43978" b="29897"/>
          <a:stretch/>
        </p:blipFill>
        <p:spPr>
          <a:xfrm>
            <a:off x="9588388" y="358575"/>
            <a:ext cx="1411826" cy="51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9F4DE8-BE05-C364-E2D5-513FD5F81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584" y="3425823"/>
            <a:ext cx="1976564" cy="18363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AEFECB-F4CF-AA74-4B46-0C748EFE4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16" y="2150506"/>
            <a:ext cx="6471168" cy="3582750"/>
          </a:xfrm>
          <a:prstGeom prst="rect">
            <a:avLst/>
          </a:prstGeom>
        </p:spPr>
      </p:pic>
      <p:sp>
        <p:nvSpPr>
          <p:cNvPr id="10" name="Callout: Left Arrow 9">
            <a:extLst>
              <a:ext uri="{FF2B5EF4-FFF2-40B4-BE49-F238E27FC236}">
                <a16:creationId xmlns:a16="http://schemas.microsoft.com/office/drawing/2014/main" id="{74F20048-C2F5-F89D-D663-BC10B2110F65}"/>
              </a:ext>
            </a:extLst>
          </p:cNvPr>
          <p:cNvSpPr/>
          <p:nvPr/>
        </p:nvSpPr>
        <p:spPr>
          <a:xfrm>
            <a:off x="7051790" y="2483385"/>
            <a:ext cx="1664615" cy="47134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66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530 fb-1</a:t>
            </a:r>
            <a:endParaRPr lang="en-GB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FB14EC-09E7-E6D4-84F7-8416F6931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416" y="1074353"/>
            <a:ext cx="8133676" cy="714265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LHC delivered more than </a:t>
            </a:r>
            <a:r>
              <a:rPr lang="en-US" sz="1800" b="1" dirty="0">
                <a:solidFill>
                  <a:srgbClr val="008E40"/>
                </a:solidFill>
              </a:rPr>
              <a:t>1 ab</a:t>
            </a:r>
            <a:r>
              <a:rPr lang="en-US" sz="1800" b="1" baseline="30000" dirty="0">
                <a:solidFill>
                  <a:srgbClr val="008E40"/>
                </a:solidFill>
              </a:rPr>
              <a:t>-1</a:t>
            </a:r>
            <a:r>
              <a:rPr lang="en-US" sz="1800" b="1" dirty="0">
                <a:solidFill>
                  <a:srgbClr val="008E40"/>
                </a:solidFill>
              </a:rPr>
              <a:t> of integrated luminosity </a:t>
            </a:r>
            <a:r>
              <a:rPr lang="en-US" sz="1800" dirty="0"/>
              <a:t>to the ATLAS and CMS experiments (combined).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C014EE-A33A-CE55-2D25-FC87861B78F0}"/>
              </a:ext>
            </a:extLst>
          </p:cNvPr>
          <p:cNvSpPr txBox="1"/>
          <p:nvPr/>
        </p:nvSpPr>
        <p:spPr>
          <a:xfrm>
            <a:off x="1523492" y="2054916"/>
            <a:ext cx="1642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ATLAS / CMS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4331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8D0B7-94A4-937C-E195-5497034CB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29DB4-6634-9E1B-D0E8-4A67E81EE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10573161" cy="4525963"/>
          </a:xfrm>
        </p:spPr>
        <p:txBody>
          <a:bodyPr>
            <a:normAutofit/>
          </a:bodyPr>
          <a:lstStyle/>
          <a:p>
            <a:r>
              <a:rPr lang="en-GB" sz="2000" dirty="0"/>
              <a:t>The LHC achieved </a:t>
            </a:r>
            <a:r>
              <a:rPr lang="en-GB" sz="2000" b="1" dirty="0">
                <a:solidFill>
                  <a:srgbClr val="008E40"/>
                </a:solidFill>
              </a:rPr>
              <a:t>record performance in 2025</a:t>
            </a:r>
            <a:r>
              <a:rPr lang="en-GB" sz="2000" dirty="0"/>
              <a:t>, following a long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evolution and improvement process</a:t>
            </a:r>
            <a:r>
              <a:rPr lang="en-GB" sz="2000" dirty="0"/>
              <a:t>:</a:t>
            </a:r>
          </a:p>
          <a:p>
            <a:pPr lvl="1"/>
            <a:r>
              <a:rPr lang="en-GB" sz="1800" dirty="0"/>
              <a:t>Refining beam control and beam commissioning for efficient operation.</a:t>
            </a:r>
          </a:p>
          <a:p>
            <a:pPr lvl="1"/>
            <a:r>
              <a:rPr lang="en-GB" sz="1800" dirty="0"/>
              <a:t>Pushing the beam intensity with the support of excellent injector performances.</a:t>
            </a:r>
          </a:p>
          <a:p>
            <a:pPr lvl="1"/>
            <a:r>
              <a:rPr lang="en-GB" sz="1800" dirty="0"/>
              <a:t>Storing close to 500 MJ of energy per beam in a superconducting machine.</a:t>
            </a:r>
          </a:p>
          <a:p>
            <a:pPr lvl="1"/>
            <a:r>
              <a:rPr lang="en-GB" sz="1800" dirty="0"/>
              <a:t>Mastering luminosity levelling for optimal performance.</a:t>
            </a:r>
          </a:p>
          <a:p>
            <a:pPr>
              <a:spcBef>
                <a:spcPts val="1200"/>
              </a:spcBef>
            </a:pPr>
            <a:r>
              <a:rPr lang="en-GB" sz="2000" b="1" dirty="0"/>
              <a:t>LHC operation will end in June 2026</a:t>
            </a:r>
            <a:r>
              <a:rPr lang="en-GB" sz="2000" dirty="0"/>
              <a:t>, the machine will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restart as HL-LHC in 2030 </a:t>
            </a:r>
            <a:r>
              <a:rPr lang="en-GB" sz="2000" dirty="0"/>
              <a:t>after a 4 year long shutdown.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The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intensity </a:t>
            </a:r>
            <a:r>
              <a:rPr lang="en-GB" sz="2000" dirty="0"/>
              <a:t>has reached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~70% of the HL-LHC target.</a:t>
            </a:r>
            <a:r>
              <a:rPr lang="en-GB" sz="2000" dirty="0"/>
              <a:t> </a:t>
            </a:r>
          </a:p>
          <a:p>
            <a:pPr>
              <a:spcBef>
                <a:spcPts val="1200"/>
              </a:spcBef>
            </a:pPr>
            <a:r>
              <a:rPr lang="en-GB" sz="2000" dirty="0"/>
              <a:t>In June 2026, as last test before the shutdown, we aim to store HL-LHC intensity beams.</a:t>
            </a:r>
          </a:p>
        </p:txBody>
      </p:sp>
    </p:spTree>
    <p:extLst>
      <p:ext uri="{BB962C8B-B14F-4D97-AF65-F5344CB8AC3E}">
        <p14:creationId xmlns:p14="http://schemas.microsoft.com/office/powerpoint/2010/main" val="1477106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BE551-D537-C923-713E-821074465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07BE6-8506-5231-17C2-A26EFF395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185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2834F-9FA9-04C5-4FF3-61435836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beams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CFEF52-060F-02A1-E9D2-C8B7F975C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4" y="1201511"/>
            <a:ext cx="4411686" cy="222748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Nominal HL-LHC beam intensities and emittances </a:t>
            </a:r>
            <a:r>
              <a:rPr lang="en-US" sz="2000" dirty="0"/>
              <a:t>have been reached in the LHC injectors in 2026.</a:t>
            </a:r>
          </a:p>
          <a:p>
            <a:r>
              <a:rPr lang="en-GB" sz="1600" dirty="0"/>
              <a:t>Bunch intensity: 2.3×10</a:t>
            </a:r>
            <a:r>
              <a:rPr lang="en-GB" sz="1600" baseline="30000" dirty="0"/>
              <a:t>11</a:t>
            </a:r>
            <a:r>
              <a:rPr lang="en-GB" sz="1600" dirty="0"/>
              <a:t> proton/bunch.</a:t>
            </a:r>
          </a:p>
          <a:p>
            <a:r>
              <a:rPr lang="en-GB" sz="1600" dirty="0"/>
              <a:t>4 x 72 bunch trains (‘nominal beam’).</a:t>
            </a:r>
          </a:p>
          <a:p>
            <a:r>
              <a:rPr lang="en-GB" sz="1600" dirty="0"/>
              <a:t>5 x 48 bunch trains (‘low emittance beam’).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FA4E4BA-D93F-315F-3C42-E66C5EEF2AE5}"/>
              </a:ext>
            </a:extLst>
          </p:cNvPr>
          <p:cNvGrpSpPr/>
          <p:nvPr/>
        </p:nvGrpSpPr>
        <p:grpSpPr>
          <a:xfrm>
            <a:off x="5410779" y="971828"/>
            <a:ext cx="6759280" cy="3317636"/>
            <a:chOff x="573971" y="1669199"/>
            <a:chExt cx="6759280" cy="33176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9B461DC-8A4F-3235-1997-79167FD9CCCB}"/>
                </a:ext>
              </a:extLst>
            </p:cNvPr>
            <p:cNvGrpSpPr/>
            <p:nvPr/>
          </p:nvGrpSpPr>
          <p:grpSpPr>
            <a:xfrm>
              <a:off x="573971" y="1669199"/>
              <a:ext cx="3297176" cy="3274965"/>
              <a:chOff x="2011697" y="1086765"/>
              <a:chExt cx="3297176" cy="3274965"/>
            </a:xfrm>
          </p:grpSpPr>
          <p:pic>
            <p:nvPicPr>
              <p:cNvPr id="16" name="Picture 15" descr="A comparison of standard and standard values&#10;&#10;Description automatically generated with medium confidence">
                <a:extLst>
                  <a:ext uri="{FF2B5EF4-FFF2-40B4-BE49-F238E27FC236}">
                    <a16:creationId xmlns:a16="http://schemas.microsoft.com/office/drawing/2014/main" id="{9E133B91-5320-1A7C-B7F4-BC974FB56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49" t="9319" r="49707"/>
              <a:stretch>
                <a:fillRect/>
              </a:stretch>
            </p:blipFill>
            <p:spPr>
              <a:xfrm>
                <a:off x="2011697" y="1377734"/>
                <a:ext cx="3297176" cy="2983996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A50EBB-AF64-6DF5-691E-7D483AF28966}"/>
                  </a:ext>
                </a:extLst>
              </p:cNvPr>
              <p:cNvSpPr txBox="1"/>
              <p:nvPr/>
            </p:nvSpPr>
            <p:spPr>
              <a:xfrm>
                <a:off x="2571749" y="1086765"/>
                <a:ext cx="2543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prstClr val="black"/>
                    </a:solidFill>
                    <a:latin typeface="Calibri Light" panose="020F0302020204030204"/>
                  </a:rPr>
                  <a:t>Standard</a:t>
                </a:r>
                <a:endParaRPr lang="en-GB" dirty="0">
                  <a:solidFill>
                    <a:prstClr val="black"/>
                  </a:solidFill>
                  <a:latin typeface="Calibri Light" panose="020F0302020204030204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14989EE-11A1-FF03-5F68-6706E11B9926}"/>
                </a:ext>
              </a:extLst>
            </p:cNvPr>
            <p:cNvGrpSpPr/>
            <p:nvPr/>
          </p:nvGrpSpPr>
          <p:grpSpPr>
            <a:xfrm>
              <a:off x="3996191" y="1669634"/>
              <a:ext cx="3337060" cy="3317201"/>
              <a:chOff x="7036277" y="1087200"/>
              <a:chExt cx="3337060" cy="3317201"/>
            </a:xfrm>
          </p:grpSpPr>
          <p:pic>
            <p:nvPicPr>
              <p:cNvPr id="14" name="Picture 13" descr="A comparison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0EF5C775-5063-E2DA-4809-786D81FAF3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55" t="8443" r="50000"/>
              <a:stretch>
                <a:fillRect/>
              </a:stretch>
            </p:blipFill>
            <p:spPr>
              <a:xfrm>
                <a:off x="7036277" y="1355130"/>
                <a:ext cx="3337060" cy="304927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DEDEF46-35CE-036B-8CD4-ECCDA26F6846}"/>
                  </a:ext>
                </a:extLst>
              </p:cNvPr>
              <p:cNvSpPr txBox="1"/>
              <p:nvPr/>
            </p:nvSpPr>
            <p:spPr>
              <a:xfrm>
                <a:off x="7619999" y="1087200"/>
                <a:ext cx="25908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prstClr val="black"/>
                    </a:solidFill>
                    <a:latin typeface="Calibri Light" panose="020F0302020204030204"/>
                  </a:rPr>
                  <a:t>BCMS</a:t>
                </a:r>
                <a:endParaRPr lang="en-GB" dirty="0">
                  <a:solidFill>
                    <a:prstClr val="black"/>
                  </a:solidFill>
                  <a:latin typeface="Calibri Light" panose="020F0302020204030204"/>
                </a:endParaRPr>
              </a:p>
            </p:txBody>
          </p:sp>
        </p:grpSp>
        <p:sp>
          <p:nvSpPr>
            <p:cNvPr id="10" name="Heart 9">
              <a:extLst>
                <a:ext uri="{FF2B5EF4-FFF2-40B4-BE49-F238E27FC236}">
                  <a16:creationId xmlns:a16="http://schemas.microsoft.com/office/drawing/2014/main" id="{B20E85C5-BB37-BEF1-CEBF-2DBEA51294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45114" y="2787832"/>
              <a:ext cx="179181" cy="180000"/>
            </a:xfrm>
            <a:prstGeom prst="heart">
              <a:avLst/>
            </a:prstGeom>
            <a:solidFill>
              <a:srgbClr val="4CAF50"/>
            </a:solidFill>
            <a:ln w="12700" cap="flat" cmpd="sng" algn="ctr">
              <a:solidFill>
                <a:srgbClr val="4CAF50">
                  <a:shade val="15000"/>
                </a:srgbClr>
              </a:solidFill>
              <a:prstDash val="solid"/>
              <a:miter lim="800000"/>
            </a:ln>
            <a:effectLst>
              <a:glow rad="139700">
                <a:srgbClr val="4CAF50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Heart 10">
              <a:extLst>
                <a:ext uri="{FF2B5EF4-FFF2-40B4-BE49-F238E27FC236}">
                  <a16:creationId xmlns:a16="http://schemas.microsoft.com/office/drawing/2014/main" id="{98985367-8617-35C1-658D-556F83D8F7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4471" y="3257923"/>
              <a:ext cx="179181" cy="180000"/>
            </a:xfrm>
            <a:prstGeom prst="heart">
              <a:avLst/>
            </a:prstGeom>
            <a:solidFill>
              <a:srgbClr val="FF0000"/>
            </a:solidFill>
            <a:ln w="12700" cap="flat" cmpd="sng" algn="ctr">
              <a:solidFill>
                <a:srgbClr val="4CAF50">
                  <a:shade val="15000"/>
                </a:srgbClr>
              </a:solidFill>
              <a:prstDash val="solid"/>
              <a:miter lim="800000"/>
            </a:ln>
            <a:effectLst>
              <a:glow rad="139700">
                <a:srgbClr val="FF0000">
                  <a:alpha val="40000"/>
                </a:srgbClr>
              </a:glow>
            </a:effectLst>
          </p:spPr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869A8AC-72C7-4123-FD0E-D68BC19680B9}"/>
                </a:ext>
              </a:extLst>
            </p:cNvPr>
            <p:cNvSpPr/>
            <p:nvPr/>
          </p:nvSpPr>
          <p:spPr>
            <a:xfrm>
              <a:off x="4733744" y="2173903"/>
              <a:ext cx="1503666" cy="44228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>
              <a:outerShdw blurRad="63500" sx="102000" sy="102000" algn="ctr" rotWithShape="0">
                <a:srgbClr val="FF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Calibri" panose="020F0502020204030204"/>
                  <a:ea typeface="+mn-ea"/>
                  <a:cs typeface="+mn-cs"/>
                </a:rPr>
                <a:t>N = 2.33e11 ppb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Symbol" pitchFamily="2" charset="2"/>
                  <a:ea typeface="+mn-ea"/>
                  <a:cs typeface="+mn-cs"/>
                </a:rPr>
                <a:t>e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Calibri" panose="020F0502020204030204"/>
                  <a:ea typeface="+mn-ea"/>
                  <a:cs typeface="+mn-cs"/>
                </a:rPr>
                <a:t>= 1.5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Symbol" pitchFamily="2" charset="2"/>
                  <a:ea typeface="+mn-ea"/>
                  <a:cs typeface="+mn-cs"/>
                </a:rPr>
                <a:t>m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5284B06-F56A-F90D-4E9B-48B2D3C2BD9E}"/>
                </a:ext>
              </a:extLst>
            </p:cNvPr>
            <p:cNvSpPr/>
            <p:nvPr/>
          </p:nvSpPr>
          <p:spPr>
            <a:xfrm>
              <a:off x="1270123" y="2173468"/>
              <a:ext cx="1361656" cy="44228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>
              <a:outerShdw blurRad="63500" sx="102000" sy="102000" algn="ctr" rotWithShape="0">
                <a:srgbClr val="00B05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 = 2.4e11 ppb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 e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2.1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m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FDCFAA9-8896-0E0B-192C-AC8AA8834A65}"/>
              </a:ext>
            </a:extLst>
          </p:cNvPr>
          <p:cNvSpPr txBox="1"/>
          <p:nvPr/>
        </p:nvSpPr>
        <p:spPr>
          <a:xfrm>
            <a:off x="6272421" y="4557394"/>
            <a:ext cx="157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Trains: 4x72b</a:t>
            </a:r>
            <a:endParaRPr lang="en-GB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7150B2-7903-9307-C5F2-6893EC831420}"/>
              </a:ext>
            </a:extLst>
          </p:cNvPr>
          <p:cNvSpPr txBox="1"/>
          <p:nvPr/>
        </p:nvSpPr>
        <p:spPr>
          <a:xfrm>
            <a:off x="9480376" y="4557394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Trains: 5x48b</a:t>
            </a:r>
          </a:p>
          <a:p>
            <a:pPr algn="ctr"/>
            <a:r>
              <a:rPr lang="en-US" dirty="0">
                <a:latin typeface="+mj-lt"/>
              </a:rPr>
              <a:t>(low emittance variant)</a:t>
            </a:r>
            <a:endParaRPr lang="en-GB" dirty="0">
              <a:latin typeface="+mj-lt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522B19C-E67F-4600-55FC-0FA8C1FD5AF0}"/>
              </a:ext>
            </a:extLst>
          </p:cNvPr>
          <p:cNvSpPr txBox="1">
            <a:spLocks/>
          </p:cNvSpPr>
          <p:nvPr/>
        </p:nvSpPr>
        <p:spPr>
          <a:xfrm>
            <a:off x="599391" y="3504523"/>
            <a:ext cx="4613293" cy="190469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2000" dirty="0"/>
              <a:t>In 2026 the LHC injector chain will perform a ‘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reliability run</a:t>
            </a:r>
            <a:r>
              <a:rPr lang="en-US" sz="2000" dirty="0"/>
              <a:t>’.</a:t>
            </a:r>
          </a:p>
          <a:p>
            <a:pPr fontAlgn="auto">
              <a:spcAft>
                <a:spcPts val="0"/>
              </a:spcAft>
            </a:pPr>
            <a:r>
              <a:rPr lang="en-US" sz="1600" dirty="0"/>
              <a:t>Preparation of the HL-LHC beams for LHC injection will be exercised a few times per week when the LHC is not requesting beam.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16256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20B8-B9CC-CEDB-8A9E-BD3DE3E58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137482" cy="714265"/>
          </a:xfrm>
        </p:spPr>
        <p:txBody>
          <a:bodyPr>
            <a:normAutofit/>
          </a:bodyPr>
          <a:lstStyle/>
          <a:p>
            <a:r>
              <a:rPr lang="en-US" dirty="0"/>
              <a:t>Introduction –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57618-8A99-5B75-0DC7-A985B39C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2" y="1229084"/>
            <a:ext cx="7324321" cy="374197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800" b="1" dirty="0"/>
              <a:t>ATLAS</a:t>
            </a:r>
            <a:r>
              <a:rPr lang="en-GB" sz="1800" dirty="0"/>
              <a:t> &amp; </a:t>
            </a:r>
            <a:r>
              <a:rPr lang="en-GB" sz="1800" b="1" dirty="0"/>
              <a:t>CMS</a:t>
            </a:r>
            <a:r>
              <a:rPr lang="en-GB" sz="1800" dirty="0"/>
              <a:t>: high luminosity experiments,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2.2×10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34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</a:t>
            </a:r>
            <a:r>
              <a:rPr lang="en-GB" sz="1800" dirty="0"/>
              <a:t>.</a:t>
            </a:r>
          </a:p>
          <a:p>
            <a:r>
              <a:rPr lang="en-GB" sz="1600" dirty="0"/>
              <a:t>Most performance parameters refer to those experiments.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LHCb:</a:t>
            </a:r>
            <a:r>
              <a:rPr lang="en-GB" sz="1800" dirty="0"/>
              <a:t> medium luminosity experiment,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2×10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33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</a:t>
            </a:r>
            <a:r>
              <a:rPr lang="en-GB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ALICE:</a:t>
            </a:r>
            <a:r>
              <a:rPr lang="en-GB" sz="1800" dirty="0"/>
              <a:t> low luminosity / ion experiment,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31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</a:t>
            </a:r>
            <a:r>
              <a:rPr lang="en-GB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SND</a:t>
            </a:r>
            <a:r>
              <a:rPr lang="en-GB" sz="1800" dirty="0"/>
              <a:t> and </a:t>
            </a:r>
            <a:r>
              <a:rPr lang="en-GB" sz="1800" b="1" dirty="0"/>
              <a:t>FASER:</a:t>
            </a:r>
            <a:r>
              <a:rPr lang="en-GB" sz="1800" dirty="0"/>
              <a:t> Beyond Standard Model and neutrino physics experiments located ~500 m downstream of the ATLAS IP.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dirty="0"/>
              <a:t>LHC is operating the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rd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long run </a:t>
            </a:r>
            <a:r>
              <a:rPr lang="en-GB" sz="1800" dirty="0"/>
              <a:t>(Run 3) which began in 2022 and which will </a:t>
            </a:r>
            <a:r>
              <a:rPr lang="en-GB" sz="1800" b="1" dirty="0"/>
              <a:t>end in June 2026</a:t>
            </a:r>
            <a:r>
              <a:rPr lang="en-GB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GB" sz="1800" b="1" dirty="0"/>
              <a:t>Long shutdown 3 </a:t>
            </a:r>
            <a:r>
              <a:rPr lang="en-GB" sz="1800" dirty="0"/>
              <a:t>(LS3) will begin in July 2026 and will last 4 years to install the </a:t>
            </a:r>
            <a:r>
              <a:rPr lang="en-GB" sz="1800" b="1" dirty="0">
                <a:solidFill>
                  <a:srgbClr val="D60093"/>
                </a:solidFill>
              </a:rPr>
              <a:t>High Luminosity LHC (HL-LHC) upgrade</a:t>
            </a:r>
            <a:r>
              <a:rPr lang="en-GB" sz="1800" dirty="0"/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58B9502-E977-69F3-3E62-9ECBDD43D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703" y="1072751"/>
            <a:ext cx="3856597" cy="361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D18B888-E885-406B-2C71-05947EF535A3}"/>
              </a:ext>
            </a:extLst>
          </p:cNvPr>
          <p:cNvGrpSpPr/>
          <p:nvPr/>
        </p:nvGrpSpPr>
        <p:grpSpPr>
          <a:xfrm>
            <a:off x="7565447" y="4849262"/>
            <a:ext cx="4507217" cy="1019835"/>
            <a:chOff x="6737671" y="4891789"/>
            <a:chExt cx="4507217" cy="1019835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4193845D-29B4-A753-52D9-5CDB403360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40340" y="5013590"/>
              <a:ext cx="3204548" cy="850396"/>
              <a:chOff x="703" y="66"/>
              <a:chExt cx="3128" cy="775"/>
            </a:xfrm>
          </p:grpSpPr>
          <p:pic>
            <p:nvPicPr>
              <p:cNvPr id="6" name="Picture 6">
                <a:extLst>
                  <a:ext uri="{FF2B5EF4-FFF2-40B4-BE49-F238E27FC236}">
                    <a16:creationId xmlns:a16="http://schemas.microsoft.com/office/drawing/2014/main" id="{19E8423D-3630-F018-71C3-4955992607F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" y="66"/>
                <a:ext cx="616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7">
                <a:extLst>
                  <a:ext uri="{FF2B5EF4-FFF2-40B4-BE49-F238E27FC236}">
                    <a16:creationId xmlns:a16="http://schemas.microsoft.com/office/drawing/2014/main" id="{1CEF7180-E064-EBE2-698D-048804201B2A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2" y="66"/>
                <a:ext cx="701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8">
                <a:extLst>
                  <a:ext uri="{FF2B5EF4-FFF2-40B4-BE49-F238E27FC236}">
                    <a16:creationId xmlns:a16="http://schemas.microsoft.com/office/drawing/2014/main" id="{5ECEAF5F-8E26-50B6-BA85-690F58C3D30B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4" y="66"/>
                <a:ext cx="765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0">
                <a:extLst>
                  <a:ext uri="{FF2B5EF4-FFF2-40B4-BE49-F238E27FC236}">
                    <a16:creationId xmlns:a16="http://schemas.microsoft.com/office/drawing/2014/main" id="{CCC46561-285B-35F1-3BA5-31CF52F20237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" y="131"/>
                <a:ext cx="796" cy="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2070088-4E13-5BEE-76CB-415F2EF75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37671" y="4891789"/>
              <a:ext cx="1333898" cy="45615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FFAC158-7B08-CF17-8230-708BB9243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5947" y="5347940"/>
              <a:ext cx="695150" cy="5636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144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7FB94-CDA2-2343-AE80-386B0F92C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and radiation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E9B41-0D2A-3869-EC88-47A725550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37514"/>
            <a:ext cx="5496597" cy="399168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low-beta (inner triplet) magnets have accumulated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 radiation doses due to collision debris </a:t>
            </a:r>
            <a:r>
              <a:rPr lang="en-US" sz="1800" dirty="0"/>
              <a:t>(low-angle collisions).</a:t>
            </a:r>
          </a:p>
          <a:p>
            <a:pPr marL="36513" indent="0">
              <a:buNone/>
            </a:pPr>
            <a:r>
              <a:rPr lang="en-US" sz="1800" dirty="0"/>
              <a:t>Estimated lower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dose limits</a:t>
            </a:r>
            <a:r>
              <a:rPr lang="en-US" sz="1800" dirty="0"/>
              <a:t>:</a:t>
            </a:r>
          </a:p>
          <a:p>
            <a:r>
              <a:rPr lang="en-US" sz="1600" dirty="0"/>
              <a:t>Quadrupoles: 				</a:t>
            </a:r>
            <a:r>
              <a:rPr lang="en-US" sz="1600" b="1" dirty="0">
                <a:solidFill>
                  <a:srgbClr val="FF0000"/>
                </a:solidFill>
              </a:rPr>
              <a:t>30 MGy</a:t>
            </a:r>
          </a:p>
          <a:p>
            <a:r>
              <a:rPr lang="en-US" sz="1600" dirty="0"/>
              <a:t>Corrector magnets: 			  </a:t>
            </a:r>
            <a:r>
              <a:rPr lang="en-US" sz="1600" b="1" dirty="0">
                <a:solidFill>
                  <a:srgbClr val="FF0000"/>
                </a:solidFill>
              </a:rPr>
              <a:t>7 MGy</a:t>
            </a:r>
          </a:p>
          <a:p>
            <a:r>
              <a:rPr lang="en-US" sz="1600" dirty="0"/>
              <a:t>Normal conducting separation dipole: 	</a:t>
            </a:r>
            <a:r>
              <a:rPr lang="en-US" sz="1600" b="1" dirty="0">
                <a:solidFill>
                  <a:srgbClr val="FF0000"/>
                </a:solidFill>
              </a:rPr>
              <a:t>75 MGy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Peak doses can be mitigated by modifying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distribution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 space </a:t>
            </a:r>
            <a:r>
              <a:rPr lang="en-US" sz="1800" dirty="0"/>
              <a:t>of the radiation in the magnets.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In some magnets the radiation dose is very </a:t>
            </a:r>
            <a:r>
              <a:rPr lang="en-US" sz="1600" b="1" dirty="0"/>
              <a:t>localized</a:t>
            </a:r>
            <a:r>
              <a:rPr lang="en-US" sz="1600" dirty="0"/>
              <a:t>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The dose limit is already exceeded in many corrector magnets !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148FA0-4CBA-2D2E-41E6-38606F05E714}"/>
              </a:ext>
            </a:extLst>
          </p:cNvPr>
          <p:cNvGrpSpPr/>
          <p:nvPr/>
        </p:nvGrpSpPr>
        <p:grpSpPr>
          <a:xfrm>
            <a:off x="6457184" y="116632"/>
            <a:ext cx="5651484" cy="3044299"/>
            <a:chOff x="6457184" y="116632"/>
            <a:chExt cx="5651484" cy="304429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14117B0-FEFE-787F-044A-91B1E650E794}"/>
                </a:ext>
              </a:extLst>
            </p:cNvPr>
            <p:cNvGrpSpPr/>
            <p:nvPr/>
          </p:nvGrpSpPr>
          <p:grpSpPr>
            <a:xfrm>
              <a:off x="6457184" y="116632"/>
              <a:ext cx="5651484" cy="3044299"/>
              <a:chOff x="6540516" y="384701"/>
              <a:chExt cx="5651484" cy="3044299"/>
            </a:xfrm>
          </p:grpSpPr>
          <p:pic>
            <p:nvPicPr>
              <p:cNvPr id="5" name="Picture 4" descr="A diagram of a computer generated image&#10;&#10;Description automatically generated with medium confidence">
                <a:extLst>
                  <a:ext uri="{FF2B5EF4-FFF2-40B4-BE49-F238E27FC236}">
                    <a16:creationId xmlns:a16="http://schemas.microsoft.com/office/drawing/2014/main" id="{E30E2122-49F9-0830-819E-B669ED0D19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40516" y="864096"/>
                <a:ext cx="5651484" cy="2564904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FD4874-D4AF-DD66-6741-7F8368633BA8}"/>
                  </a:ext>
                </a:extLst>
              </p:cNvPr>
              <p:cNvSpPr txBox="1"/>
              <p:nvPr/>
            </p:nvSpPr>
            <p:spPr>
              <a:xfrm>
                <a:off x="7356140" y="384701"/>
                <a:ext cx="1441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  <a:latin typeface="+mj-lt"/>
                  </a:rPr>
                  <a:t>Experiment</a:t>
                </a:r>
                <a:endParaRPr lang="en-GB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DE9E64AE-1B0E-DB69-2753-443C326D2C57}"/>
                  </a:ext>
                </a:extLst>
              </p:cNvPr>
              <p:cNvCxnSpPr>
                <a:stCxn id="6" idx="2"/>
              </p:cNvCxnSpPr>
              <p:nvPr/>
            </p:nvCxnSpPr>
            <p:spPr>
              <a:xfrm flipH="1">
                <a:off x="7320136" y="754033"/>
                <a:ext cx="756714" cy="48348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5DFA803-FD0F-6AD8-2F2C-ECA8FCECF0D8}"/>
                  </a:ext>
                </a:extLst>
              </p:cNvPr>
              <p:cNvSpPr txBox="1"/>
              <p:nvPr/>
            </p:nvSpPr>
            <p:spPr>
              <a:xfrm>
                <a:off x="8390306" y="1210832"/>
                <a:ext cx="1080120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separation</a:t>
                </a:r>
              </a:p>
              <a:p>
                <a:pPr algn="ctr"/>
                <a:r>
                  <a:rPr 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recombination dipole</a:t>
                </a:r>
                <a:endParaRPr lang="en-GB" sz="10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CB4FFC3-A182-4AE9-B4CF-E6E90C465DE6}"/>
                </a:ext>
              </a:extLst>
            </p:cNvPr>
            <p:cNvSpPr/>
            <p:nvPr/>
          </p:nvSpPr>
          <p:spPr>
            <a:xfrm>
              <a:off x="7643542" y="908720"/>
              <a:ext cx="756714" cy="1976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777298F-6895-FF7B-396D-9EB2B51BC788}"/>
                </a:ext>
              </a:extLst>
            </p:cNvPr>
            <p:cNvSpPr txBox="1"/>
            <p:nvPr/>
          </p:nvSpPr>
          <p:spPr>
            <a:xfrm>
              <a:off x="7675018" y="216265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+mj-lt"/>
                </a:rPr>
                <a:t>Q1</a:t>
              </a:r>
              <a:endParaRPr lang="en-GB" sz="1200" b="1" dirty="0">
                <a:solidFill>
                  <a:srgbClr val="00B050"/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697CABD-5B1F-9AD2-2041-CF4D3DBB5FC4}"/>
                </a:ext>
              </a:extLst>
            </p:cNvPr>
            <p:cNvSpPr txBox="1"/>
            <p:nvPr/>
          </p:nvSpPr>
          <p:spPr>
            <a:xfrm>
              <a:off x="8205331" y="21626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+mj-lt"/>
                </a:rPr>
                <a:t>Q3</a:t>
              </a:r>
              <a:endParaRPr lang="en-GB" sz="1200" b="1" dirty="0">
                <a:solidFill>
                  <a:srgbClr val="00B050"/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2F0415-027C-7BBA-98ED-6CCFC4D3526B}"/>
                </a:ext>
              </a:extLst>
            </p:cNvPr>
            <p:cNvSpPr txBox="1"/>
            <p:nvPr/>
          </p:nvSpPr>
          <p:spPr>
            <a:xfrm>
              <a:off x="7931457" y="105147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+mj-lt"/>
                </a:rPr>
                <a:t>Q2</a:t>
              </a:r>
              <a:endParaRPr lang="en-GB" sz="1200" b="1" dirty="0">
                <a:solidFill>
                  <a:srgbClr val="00B050"/>
                </a:solidFill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757F53-1D2F-141F-F133-1746FF0BF191}"/>
              </a:ext>
            </a:extLst>
          </p:cNvPr>
          <p:cNvGrpSpPr/>
          <p:nvPr/>
        </p:nvGrpSpPr>
        <p:grpSpPr>
          <a:xfrm>
            <a:off x="6193788" y="3428739"/>
            <a:ext cx="5985368" cy="2506032"/>
            <a:chOff x="6193788" y="3428739"/>
            <a:chExt cx="5985368" cy="25060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8214CBA-0121-703F-7C96-1E97B3E1EDCC}"/>
                </a:ext>
              </a:extLst>
            </p:cNvPr>
            <p:cNvSpPr txBox="1"/>
            <p:nvPr/>
          </p:nvSpPr>
          <p:spPr>
            <a:xfrm>
              <a:off x="6506774" y="3507667"/>
              <a:ext cx="23402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CMS – </a:t>
              </a:r>
              <a:r>
                <a:rPr lang="en-US" sz="1200" b="1" u="sng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horizontal</a:t>
              </a:r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crossing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AEB0ADE-AADB-C036-04DA-5F2607E1F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635374" y="3376142"/>
              <a:ext cx="2094880" cy="2992685"/>
            </a:xfrm>
            <a:prstGeom prst="rect">
              <a:avLst/>
            </a:prstGeom>
          </p:spPr>
        </p:pic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01C50A0-2257-9288-6B1F-9C95C2DC5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638157" y="3416679"/>
              <a:ext cx="2073723" cy="296246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FF8734-0E40-D836-4314-52165E1C0623}"/>
                </a:ext>
              </a:extLst>
            </p:cNvPr>
            <p:cNvSpPr txBox="1"/>
            <p:nvPr/>
          </p:nvSpPr>
          <p:spPr>
            <a:xfrm>
              <a:off x="9512684" y="3428739"/>
              <a:ext cx="2340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CMS – </a:t>
              </a:r>
              <a:r>
                <a:rPr lang="en-US" sz="1200" b="1" u="sng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inverted</a:t>
              </a:r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polarity and </a:t>
              </a:r>
              <a:r>
                <a:rPr lang="en-US" sz="1200" b="1" u="sng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vertical</a:t>
              </a:r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crossing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597F30B-FF13-8B2A-DD9A-E5D00F5400B9}"/>
                </a:ext>
              </a:extLst>
            </p:cNvPr>
            <p:cNvGrpSpPr/>
            <p:nvPr/>
          </p:nvGrpSpPr>
          <p:grpSpPr>
            <a:xfrm>
              <a:off x="6764158" y="4570341"/>
              <a:ext cx="2145927" cy="277000"/>
              <a:chOff x="6764158" y="4570341"/>
              <a:chExt cx="2145927" cy="27700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DB7A78E-10C3-2965-2C2A-E3917FD72A06}"/>
                  </a:ext>
                </a:extLst>
              </p:cNvPr>
              <p:cNvSpPr txBox="1"/>
              <p:nvPr/>
            </p:nvSpPr>
            <p:spPr>
              <a:xfrm>
                <a:off x="6764158" y="4570341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Q1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912DB06-FB2A-D6AF-B40B-2E6B55A026A1}"/>
                  </a:ext>
                </a:extLst>
              </p:cNvPr>
              <p:cNvSpPr txBox="1"/>
              <p:nvPr/>
            </p:nvSpPr>
            <p:spPr>
              <a:xfrm>
                <a:off x="7609417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Q2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FA6CB9-19D2-2E17-A1CC-071B025617EB}"/>
                  </a:ext>
                </a:extLst>
              </p:cNvPr>
              <p:cNvSpPr txBox="1"/>
              <p:nvPr/>
            </p:nvSpPr>
            <p:spPr>
              <a:xfrm>
                <a:off x="8520235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Q3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11E5EA7-AC14-560A-B00A-F71874BAD271}"/>
                </a:ext>
              </a:extLst>
            </p:cNvPr>
            <p:cNvGrpSpPr/>
            <p:nvPr/>
          </p:nvGrpSpPr>
          <p:grpSpPr>
            <a:xfrm>
              <a:off x="9726621" y="4619877"/>
              <a:ext cx="2145927" cy="277000"/>
              <a:chOff x="6764158" y="4570341"/>
              <a:chExt cx="2145927" cy="277000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63839D3-DE8E-F073-704E-76302632D759}"/>
                  </a:ext>
                </a:extLst>
              </p:cNvPr>
              <p:cNvSpPr txBox="1"/>
              <p:nvPr/>
            </p:nvSpPr>
            <p:spPr>
              <a:xfrm>
                <a:off x="6764158" y="4570341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Q1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8396049-0391-E4E2-3339-03278AFE9868}"/>
                  </a:ext>
                </a:extLst>
              </p:cNvPr>
              <p:cNvSpPr txBox="1"/>
              <p:nvPr/>
            </p:nvSpPr>
            <p:spPr>
              <a:xfrm>
                <a:off x="7609417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Q2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4692912-4E29-19C5-A4D5-DEE25E7A294D}"/>
                  </a:ext>
                </a:extLst>
              </p:cNvPr>
              <p:cNvSpPr txBox="1"/>
              <p:nvPr/>
            </p:nvSpPr>
            <p:spPr>
              <a:xfrm>
                <a:off x="8520235" y="4570342"/>
                <a:ext cx="389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+mj-lt"/>
                  </a:rPr>
                  <a:t>Q3</a:t>
                </a:r>
                <a:endParaRPr lang="en-GB" sz="1200" b="1" dirty="0">
                  <a:solidFill>
                    <a:srgbClr val="00B050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778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F496D-70A6-25B9-9D44-F0AAAC1DC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6D801-482C-5BC6-D0F6-5F411E35A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and radiation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109DE-4046-589D-B192-DA6F27A3C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6571936" cy="4525963"/>
          </a:xfrm>
        </p:spPr>
        <p:txBody>
          <a:bodyPr>
            <a:noAutofit/>
          </a:bodyPr>
          <a:lstStyle/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Peak doses can be mitigated by modifying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distribution</a:t>
            </a:r>
            <a:r>
              <a:rPr lang="en-US" sz="1800" dirty="0"/>
              <a:t> in space of the radiation in the magnets:</a:t>
            </a:r>
          </a:p>
          <a:p>
            <a:r>
              <a:rPr lang="en-US" sz="1600" dirty="0"/>
              <a:t>Modifying the triplet optics by inverting the quadrupole polarities.</a:t>
            </a:r>
          </a:p>
          <a:p>
            <a:r>
              <a:rPr lang="en-US" sz="1600" dirty="0"/>
              <a:t>Exchanging the beam crossing between vertical and horizontal planes: ATLAS:  V </a:t>
            </a:r>
            <a:r>
              <a:rPr lang="en-US" sz="1600" dirty="0">
                <a:sym typeface="Wingdings" panose="05000000000000000000" pitchFamily="2" charset="2"/>
              </a:rPr>
              <a:t> H, CMS : H  V</a:t>
            </a:r>
            <a:endParaRPr lang="en-US" sz="1600" dirty="0"/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To switch the beam crossing planes, a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flat optics </a:t>
            </a:r>
            <a:r>
              <a:rPr lang="en-US" sz="1800" dirty="0"/>
              <a:t>had to be introduced to accommodate the beams in the IT quadrupoles due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shape of the beam screen</a:t>
            </a:r>
            <a:r>
              <a:rPr lang="en-US" sz="1800" dirty="0"/>
              <a:t>, with larger 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dirty="0"/>
              <a:t>* in the beam crossing plane.</a:t>
            </a:r>
          </a:p>
          <a:p>
            <a:r>
              <a:rPr lang="en-US" sz="1600" b="1" dirty="0"/>
              <a:t>Round</a:t>
            </a:r>
            <a:r>
              <a:rPr lang="en-US" sz="1600" dirty="0"/>
              <a:t> optics </a:t>
            </a:r>
            <a:r>
              <a:rPr lang="en-US" sz="1600" dirty="0">
                <a:sym typeface="Symbol" panose="05050102010706020507" pitchFamily="18" charset="2"/>
              </a:rPr>
              <a:t> </a:t>
            </a:r>
            <a:r>
              <a:rPr lang="en-US" sz="1600" dirty="0"/>
              <a:t>2024: 	min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x</a:t>
            </a:r>
            <a:r>
              <a:rPr lang="en-US" sz="1600" dirty="0"/>
              <a:t>/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y</a:t>
            </a:r>
            <a:r>
              <a:rPr lang="en-US" sz="1600" dirty="0"/>
              <a:t> = </a:t>
            </a:r>
            <a:r>
              <a:rPr lang="en-US" sz="1600" b="1" dirty="0">
                <a:solidFill>
                  <a:srgbClr val="0000FF"/>
                </a:solidFill>
              </a:rPr>
              <a:t>30 cm/30 cm</a:t>
            </a:r>
          </a:p>
          <a:p>
            <a:r>
              <a:rPr lang="en-US" sz="1600" b="1" dirty="0"/>
              <a:t>Flat</a:t>
            </a:r>
            <a:r>
              <a:rPr lang="en-US" sz="1600" dirty="0"/>
              <a:t> optics </a:t>
            </a:r>
            <a:r>
              <a:rPr lang="en-US" sz="1600" dirty="0">
                <a:sym typeface="Symbol" panose="05050102010706020507" pitchFamily="18" charset="2"/>
              </a:rPr>
              <a:t> </a:t>
            </a:r>
            <a:r>
              <a:rPr lang="en-US" sz="1600" dirty="0"/>
              <a:t>2025: 	min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x</a:t>
            </a:r>
            <a:r>
              <a:rPr lang="en-US" sz="1600" dirty="0"/>
              <a:t>/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>
                <a:latin typeface="Symbol" panose="05050102010706020507" pitchFamily="18" charset="2"/>
              </a:rPr>
              <a:t>*</a:t>
            </a:r>
            <a:r>
              <a:rPr lang="en-US" sz="1600" baseline="-25000" dirty="0"/>
              <a:t>y</a:t>
            </a:r>
            <a:r>
              <a:rPr lang="en-US" sz="1600" dirty="0"/>
              <a:t> = </a:t>
            </a:r>
            <a:r>
              <a:rPr lang="en-US" sz="1600" b="1" dirty="0">
                <a:solidFill>
                  <a:srgbClr val="0000FF"/>
                </a:solidFill>
              </a:rPr>
              <a:t>60 cm/18 cm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crossing planes are flipped at high energy during the machine cycle: injection is not possible with flipped planes.</a:t>
            </a:r>
            <a:endParaRPr lang="en-GB" sz="1800" b="1" dirty="0">
              <a:solidFill>
                <a:srgbClr val="0000FF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7A5397-4299-D6E0-1CB7-19725C4D1D7D}"/>
              </a:ext>
            </a:extLst>
          </p:cNvPr>
          <p:cNvGrpSpPr/>
          <p:nvPr/>
        </p:nvGrpSpPr>
        <p:grpSpPr>
          <a:xfrm>
            <a:off x="7220520" y="368660"/>
            <a:ext cx="4142440" cy="2824456"/>
            <a:chOff x="7949830" y="857681"/>
            <a:chExt cx="4142440" cy="2824456"/>
          </a:xfrm>
        </p:grpSpPr>
        <p:pic>
          <p:nvPicPr>
            <p:cNvPr id="4" name="Picture 22">
              <a:extLst>
                <a:ext uri="{FF2B5EF4-FFF2-40B4-BE49-F238E27FC236}">
                  <a16:creationId xmlns:a16="http://schemas.microsoft.com/office/drawing/2014/main" id="{C5BFA07C-7FD5-5480-ACFB-0D79D28609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7290" y="1201510"/>
              <a:ext cx="3168146" cy="24806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167DBF-A740-2949-AAC0-AF49CF35D558}"/>
                </a:ext>
              </a:extLst>
            </p:cNvPr>
            <p:cNvSpPr txBox="1"/>
            <p:nvPr/>
          </p:nvSpPr>
          <p:spPr>
            <a:xfrm>
              <a:off x="7949830" y="857681"/>
              <a:ext cx="3664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Beam profiles in the IT quadrupoles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A82EB8A-1797-B3A6-8752-8C59873A6D38}"/>
                </a:ext>
              </a:extLst>
            </p:cNvPr>
            <p:cNvSpPr txBox="1"/>
            <p:nvPr/>
          </p:nvSpPr>
          <p:spPr>
            <a:xfrm>
              <a:off x="11089126" y="1924666"/>
              <a:ext cx="9569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ATLAS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5CFD369-8FB7-11D0-1CB8-3CEC0924B6D5}"/>
                </a:ext>
              </a:extLst>
            </p:cNvPr>
            <p:cNvSpPr txBox="1"/>
            <p:nvPr/>
          </p:nvSpPr>
          <p:spPr>
            <a:xfrm>
              <a:off x="11020546" y="2848104"/>
              <a:ext cx="107172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CMS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DD85FB4-F407-1766-ED11-A58691AD8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039" y="3282521"/>
            <a:ext cx="3808028" cy="26761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378C11-980C-ACA0-DA3F-6656F0865F0E}"/>
              </a:ext>
            </a:extLst>
          </p:cNvPr>
          <p:cNvSpPr txBox="1"/>
          <p:nvPr/>
        </p:nvSpPr>
        <p:spPr>
          <a:xfrm>
            <a:off x="9927920" y="4811279"/>
            <a:ext cx="15764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Inverted polarity and crossing plane</a:t>
            </a:r>
            <a:endParaRPr lang="en-GB" sz="1200" b="1" dirty="0"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1BF70E-6E82-31F2-D456-2B39B393E361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9768408" y="4293096"/>
            <a:ext cx="947718" cy="5181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5FA47C-649C-476E-6E8B-1848EB00C6B7}"/>
              </a:ext>
            </a:extLst>
          </p:cNvPr>
          <p:cNvSpPr txBox="1"/>
          <p:nvPr/>
        </p:nvSpPr>
        <p:spPr>
          <a:xfrm>
            <a:off x="7548392" y="3933056"/>
            <a:ext cx="175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Radiation dose example CMS Q2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949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3B9E86BE-767E-FD0E-88FE-F915FB4E4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99" y="2112970"/>
            <a:ext cx="7701981" cy="38509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810E52-98AC-957F-AD91-89E219C29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machine cycle</a:t>
            </a:r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F2BC0B-04A1-0D84-97C5-21E99DEF8148}"/>
              </a:ext>
            </a:extLst>
          </p:cNvPr>
          <p:cNvGrpSpPr/>
          <p:nvPr/>
        </p:nvGrpSpPr>
        <p:grpSpPr>
          <a:xfrm>
            <a:off x="5085992" y="1204400"/>
            <a:ext cx="7022676" cy="900000"/>
            <a:chOff x="4960363" y="1204400"/>
            <a:chExt cx="7022676" cy="900000"/>
          </a:xfrm>
        </p:grpSpPr>
        <p:sp>
          <p:nvSpPr>
            <p:cNvPr id="10" name="Google Shape;105;p16">
              <a:extLst>
                <a:ext uri="{FF2B5EF4-FFF2-40B4-BE49-F238E27FC236}">
                  <a16:creationId xmlns:a16="http://schemas.microsoft.com/office/drawing/2014/main" id="{10A3E5BB-4BE4-E74A-C05A-CF66BCA2269D}"/>
                </a:ext>
              </a:extLst>
            </p:cNvPr>
            <p:cNvSpPr/>
            <p:nvPr/>
          </p:nvSpPr>
          <p:spPr>
            <a:xfrm>
              <a:off x="4960363" y="1204400"/>
              <a:ext cx="1118020" cy="900000"/>
            </a:xfrm>
            <a:prstGeom prst="roundRect">
              <a:avLst>
                <a:gd name="adj" fmla="val 18692"/>
              </a:avLst>
            </a:prstGeom>
            <a:solidFill>
              <a:srgbClr val="0033A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Injection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300" b="1" i="1" kern="0" dirty="0">
                  <a:solidFill>
                    <a:srgbClr val="FFFF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450 GeV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" name="Google Shape;106;p16">
              <a:extLst>
                <a:ext uri="{FF2B5EF4-FFF2-40B4-BE49-F238E27FC236}">
                  <a16:creationId xmlns:a16="http://schemas.microsoft.com/office/drawing/2014/main" id="{335094F2-92A2-FDD3-B633-F95CBFC1AA30}"/>
                </a:ext>
              </a:extLst>
            </p:cNvPr>
            <p:cNvSpPr/>
            <p:nvPr/>
          </p:nvSpPr>
          <p:spPr>
            <a:xfrm>
              <a:off x="6106369" y="1204400"/>
              <a:ext cx="1664202" cy="900000"/>
            </a:xfrm>
            <a:prstGeom prst="roundRect">
              <a:avLst>
                <a:gd name="adj" fmla="val 16667"/>
              </a:avLst>
            </a:prstGeom>
            <a:solidFill>
              <a:srgbClr val="3399FF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Combined ramp and </a:t>
              </a: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panose="05050102010706020507" pitchFamily="18" charset="2"/>
                  <a:ea typeface="Helvetica Neue"/>
                  <a:cs typeface="Helvetica Neue"/>
                  <a:sym typeface="Helvetica Neue"/>
                </a:rPr>
                <a:t>b</a:t>
              </a: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* squeeze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A7A7A7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n-GB" sz="1300" b="1" i="1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6.8 TeV / β* = 2m </a:t>
              </a:r>
              <a:endParaRPr kumimoji="0" sz="13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" name="Google Shape;107;p16">
              <a:extLst>
                <a:ext uri="{FF2B5EF4-FFF2-40B4-BE49-F238E27FC236}">
                  <a16:creationId xmlns:a16="http://schemas.microsoft.com/office/drawing/2014/main" id="{131AE542-5465-9DF1-3BA1-E9F00FB2C932}"/>
                </a:ext>
              </a:extLst>
            </p:cNvPr>
            <p:cNvSpPr/>
            <p:nvPr/>
          </p:nvSpPr>
          <p:spPr>
            <a:xfrm>
              <a:off x="9129602" y="1204400"/>
              <a:ext cx="1404000" cy="900000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IP1/5/8 crossing planes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rotation</a:t>
              </a:r>
              <a:endParaRPr kumimoji="0" sz="1300" b="0" i="0" u="none" strike="noStrike" kern="0" cap="none" spc="0" normalizeH="0" baseline="0" noProof="0" dirty="0">
                <a:ln>
                  <a:noFill/>
                </a:ln>
                <a:solidFill>
                  <a:srgbClr val="0053A1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" name="Google Shape;108;p16">
              <a:extLst>
                <a:ext uri="{FF2B5EF4-FFF2-40B4-BE49-F238E27FC236}">
                  <a16:creationId xmlns:a16="http://schemas.microsoft.com/office/drawing/2014/main" id="{3839D3F6-7D60-4E9E-07A2-0D301296B6F7}"/>
                </a:ext>
              </a:extLst>
            </p:cNvPr>
            <p:cNvSpPr/>
            <p:nvPr/>
          </p:nvSpPr>
          <p:spPr>
            <a:xfrm>
              <a:off x="10579040" y="1204400"/>
              <a:ext cx="1403999" cy="90000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Collisions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300" b="1" kern="0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&amp; data taking</a:t>
              </a:r>
              <a:endParaRPr kumimoji="0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" name="Google Shape;109;p16">
              <a:extLst>
                <a:ext uri="{FF2B5EF4-FFF2-40B4-BE49-F238E27FC236}">
                  <a16:creationId xmlns:a16="http://schemas.microsoft.com/office/drawing/2014/main" id="{1D025903-C02A-FFC3-BBF6-0B323EAD7E07}"/>
                </a:ext>
              </a:extLst>
            </p:cNvPr>
            <p:cNvSpPr/>
            <p:nvPr/>
          </p:nvSpPr>
          <p:spPr>
            <a:xfrm>
              <a:off x="7806574" y="1204400"/>
              <a:ext cx="1277589" cy="900000"/>
            </a:xfrm>
            <a:prstGeom prst="roundRect">
              <a:avLst>
                <a:gd name="adj" fmla="val 16667"/>
              </a:avLst>
            </a:prstGeom>
            <a:solidFill>
              <a:srgbClr val="008E40"/>
            </a:solidFill>
            <a:ln w="12700" cap="flat" cmpd="sng">
              <a:solidFill>
                <a:srgbClr val="0053A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300" b="1" kern="0" dirty="0">
                  <a:solidFill>
                    <a:srgbClr val="FFFFFF"/>
                  </a:solidFill>
                  <a:latin typeface="Symbol" panose="05050102010706020507" pitchFamily="18" charset="2"/>
                  <a:ea typeface="Helvetica Neue"/>
                  <a:cs typeface="Helvetica Neue"/>
                  <a:sym typeface="Helvetica Neue"/>
                </a:rPr>
                <a:t>b</a:t>
              </a:r>
              <a:r>
                <a:rPr lang="en-GB" sz="1300" b="1" kern="0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* </a:t>
              </a: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squeeze at flat top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1300" b="1" i="1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β* = 1.2m</a:t>
              </a:r>
              <a:endParaRPr kumimoji="0" sz="13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8D929-1DA4-7782-41BF-612325ADD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235" y="1654400"/>
            <a:ext cx="4056436" cy="3430784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commissioning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machine cycle </a:t>
            </a:r>
            <a:r>
              <a:rPr lang="en-US" sz="1800" dirty="0"/>
              <a:t>have been optimized over many years.</a:t>
            </a:r>
          </a:p>
          <a:p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 squeeze partially  incorporated into the 20 min long ramp (in 2026: entirely incorporated).</a:t>
            </a:r>
          </a:p>
          <a:p>
            <a:r>
              <a:rPr lang="en-GB" sz="1600" dirty="0"/>
              <a:t>End of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 </a:t>
            </a:r>
            <a:r>
              <a:rPr lang="en-GB" sz="1600" dirty="0"/>
              <a:t>squeeze and crossing planes rotation on 6.8 TeV flat top.</a:t>
            </a:r>
          </a:p>
          <a:p>
            <a:pPr marL="36513" indent="0">
              <a:buNone/>
            </a:pPr>
            <a:endParaRPr lang="en-GB" sz="1600" dirty="0"/>
          </a:p>
          <a:p>
            <a:pPr marL="36513" indent="0">
              <a:buNone/>
            </a:pPr>
            <a:r>
              <a:rPr lang="en-GB" sz="1800" dirty="0"/>
              <a:t>The minimum time from beam dump to the following start of data taking is 1.8 hours.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71D1211-A4FA-69A6-7569-B3B95D6787BE}"/>
              </a:ext>
            </a:extLst>
          </p:cNvPr>
          <p:cNvGrpSpPr/>
          <p:nvPr/>
        </p:nvGrpSpPr>
        <p:grpSpPr>
          <a:xfrm>
            <a:off x="5580346" y="2240868"/>
            <a:ext cx="5736234" cy="0"/>
            <a:chOff x="5544342" y="2240868"/>
            <a:chExt cx="5736234" cy="0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A7B2BAC-7542-0C2A-D649-9EFA5DD497F3}"/>
                </a:ext>
              </a:extLst>
            </p:cNvPr>
            <p:cNvCxnSpPr>
              <a:cxnSpLocks/>
            </p:cNvCxnSpPr>
            <p:nvPr/>
          </p:nvCxnSpPr>
          <p:spPr>
            <a:xfrm>
              <a:off x="10119171" y="2240868"/>
              <a:ext cx="405321" cy="0"/>
            </a:xfrm>
            <a:prstGeom prst="line">
              <a:avLst/>
            </a:prstGeom>
            <a:ln w="57150">
              <a:solidFill>
                <a:srgbClr val="008E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70CD727-6F7E-EE0D-A596-DA327F5BC36C}"/>
                </a:ext>
              </a:extLst>
            </p:cNvPr>
            <p:cNvCxnSpPr>
              <a:cxnSpLocks/>
            </p:cNvCxnSpPr>
            <p:nvPr/>
          </p:nvCxnSpPr>
          <p:spPr>
            <a:xfrm>
              <a:off x="8799831" y="2240868"/>
              <a:ext cx="1319340" cy="0"/>
            </a:xfrm>
            <a:prstGeom prst="line">
              <a:avLst/>
            </a:prstGeom>
            <a:ln w="57150">
              <a:solidFill>
                <a:srgbClr val="3399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581CF81-4C1E-2368-C6C0-21FB5894C3DE}"/>
                </a:ext>
              </a:extLst>
            </p:cNvPr>
            <p:cNvCxnSpPr>
              <a:cxnSpLocks/>
            </p:cNvCxnSpPr>
            <p:nvPr/>
          </p:nvCxnSpPr>
          <p:spPr>
            <a:xfrm>
              <a:off x="10524492" y="2240868"/>
              <a:ext cx="504056" cy="0"/>
            </a:xfrm>
            <a:prstGeom prst="line">
              <a:avLst/>
            </a:prstGeom>
            <a:ln w="57150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F978D68-DD23-276A-637A-B40FFA55B7F3}"/>
                </a:ext>
              </a:extLst>
            </p:cNvPr>
            <p:cNvCxnSpPr>
              <a:cxnSpLocks/>
            </p:cNvCxnSpPr>
            <p:nvPr/>
          </p:nvCxnSpPr>
          <p:spPr>
            <a:xfrm>
              <a:off x="5544342" y="2240868"/>
              <a:ext cx="32554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CE2E32-3423-3DF8-EB59-2E8C78B33AB1}"/>
                </a:ext>
              </a:extLst>
            </p:cNvPr>
            <p:cNvCxnSpPr>
              <a:cxnSpLocks/>
            </p:cNvCxnSpPr>
            <p:nvPr/>
          </p:nvCxnSpPr>
          <p:spPr>
            <a:xfrm>
              <a:off x="11028548" y="2240868"/>
              <a:ext cx="252028" cy="0"/>
            </a:xfrm>
            <a:prstGeom prst="line">
              <a:avLst/>
            </a:prstGeom>
            <a:ln w="5715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847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75164C-E84C-7B76-A5E4-778C362F5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165" y="1191280"/>
            <a:ext cx="6005835" cy="382189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08E22BB-B547-6383-8AD2-A33C3E819C89}"/>
              </a:ext>
            </a:extLst>
          </p:cNvPr>
          <p:cNvGrpSpPr/>
          <p:nvPr/>
        </p:nvGrpSpPr>
        <p:grpSpPr>
          <a:xfrm>
            <a:off x="7778617" y="1362254"/>
            <a:ext cx="4224550" cy="338554"/>
            <a:chOff x="7670605" y="1499606"/>
            <a:chExt cx="4224550" cy="338554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8881E31-E95B-BBB4-72A6-ADC0856F2AF4}"/>
                </a:ext>
              </a:extLst>
            </p:cNvPr>
            <p:cNvCxnSpPr>
              <a:cxnSpLocks/>
            </p:cNvCxnSpPr>
            <p:nvPr/>
          </p:nvCxnSpPr>
          <p:spPr>
            <a:xfrm>
              <a:off x="7670605" y="1815990"/>
              <a:ext cx="4224550" cy="0"/>
            </a:xfrm>
            <a:prstGeom prst="straightConnector1">
              <a:avLst/>
            </a:prstGeom>
            <a:ln w="28575">
              <a:solidFill>
                <a:srgbClr val="008E40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CD17F9-F4B5-1A26-E069-8FB58CFB8A4B}"/>
                </a:ext>
              </a:extLst>
            </p:cNvPr>
            <p:cNvSpPr txBox="1"/>
            <p:nvPr/>
          </p:nvSpPr>
          <p:spPr>
            <a:xfrm>
              <a:off x="8937970" y="1499606"/>
              <a:ext cx="13937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1.8×10</a:t>
              </a:r>
              <a:r>
                <a:rPr kumimoji="0" lang="en-US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11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ppb</a:t>
              </a:r>
              <a:endParaRPr lang="en-GB" dirty="0">
                <a:solidFill>
                  <a:srgbClr val="008E4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A70610-EC86-9FCF-59D1-7A16F877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Intensity limitations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25E8B-579D-DD3C-0C9F-060CCAC9A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07487"/>
            <a:ext cx="5576566" cy="4129725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intensity </a:t>
            </a:r>
            <a:r>
              <a:rPr lang="en-US" sz="1800" dirty="0"/>
              <a:t>is limited during Run 3 to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1.8×10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</a:t>
            </a:r>
            <a:r>
              <a:rPr lang="en-US" sz="1800" dirty="0"/>
              <a:t> due to:</a:t>
            </a:r>
          </a:p>
          <a:p>
            <a:r>
              <a:rPr lang="en-US" sz="1600" dirty="0"/>
              <a:t>Beam dump protection devices damage limits.</a:t>
            </a:r>
          </a:p>
          <a:p>
            <a:r>
              <a:rPr lang="en-US" sz="1600" dirty="0"/>
              <a:t>Electron cloud heat-load to the cryogenic system.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Following the </a:t>
            </a:r>
            <a:r>
              <a:rPr lang="en-US" sz="1800" b="1" dirty="0">
                <a:solidFill>
                  <a:srgbClr val="FF0000"/>
                </a:solidFill>
              </a:rPr>
              <a:t>failure of a vacuum interconnection</a:t>
            </a:r>
            <a:r>
              <a:rPr lang="en-US" sz="1800" dirty="0"/>
              <a:t> in 2003, </a:t>
            </a:r>
            <a:r>
              <a:rPr lang="en-US" sz="1800" b="1" dirty="0">
                <a:solidFill>
                  <a:srgbClr val="FF0000"/>
                </a:solidFill>
              </a:rPr>
              <a:t>impedance driven beam heating</a:t>
            </a:r>
            <a:r>
              <a:rPr lang="en-US" sz="1800" dirty="0"/>
              <a:t> became a new limitation.</a:t>
            </a:r>
          </a:p>
          <a:p>
            <a:r>
              <a:rPr lang="en-US" sz="1600" dirty="0"/>
              <a:t>Damage to vacuum interconnection modules due to mechanical non-conformities.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intensity of 1.8×10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 </a:t>
            </a:r>
            <a:r>
              <a:rPr lang="en-US" sz="1800" dirty="0"/>
              <a:t>was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finally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reached in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2025 for ring 2</a:t>
            </a:r>
            <a:r>
              <a:rPr lang="en-US" sz="1800" dirty="0"/>
              <a:t>, for </a:t>
            </a:r>
            <a:r>
              <a:rPr lang="en-US" sz="1800" b="1" dirty="0">
                <a:solidFill>
                  <a:srgbClr val="008E40"/>
                </a:solidFill>
              </a:rPr>
              <a:t>both beams in 2026</a:t>
            </a:r>
            <a:r>
              <a:rPr lang="en-US" sz="1800" dirty="0"/>
              <a:t>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After replacement of ~100 vacuum system components.</a:t>
            </a:r>
          </a:p>
          <a:p>
            <a:pPr>
              <a:spcBef>
                <a:spcPts val="450"/>
              </a:spcBef>
            </a:pPr>
            <a:r>
              <a:rPr lang="en-US" sz="1600" dirty="0"/>
              <a:t>Another ring 1 component failure in 2025.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662D27-259E-A01C-F584-323196C542CA}"/>
              </a:ext>
            </a:extLst>
          </p:cNvPr>
          <p:cNvGrpSpPr/>
          <p:nvPr/>
        </p:nvGrpSpPr>
        <p:grpSpPr>
          <a:xfrm>
            <a:off x="7356140" y="2528900"/>
            <a:ext cx="1296144" cy="1728192"/>
            <a:chOff x="7356140" y="2528900"/>
            <a:chExt cx="1296144" cy="1728192"/>
          </a:xfrm>
        </p:grpSpPr>
        <p:pic>
          <p:nvPicPr>
            <p:cNvPr id="4" name="Picture 3" descr="A close-up of a coil&#10;&#10;Description automatically generated">
              <a:extLst>
                <a:ext uri="{FF2B5EF4-FFF2-40B4-BE49-F238E27FC236}">
                  <a16:creationId xmlns:a16="http://schemas.microsoft.com/office/drawing/2014/main" id="{8D8A94F8-9534-C075-84B1-7B68413787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53" b="9083"/>
            <a:stretch/>
          </p:blipFill>
          <p:spPr>
            <a:xfrm>
              <a:off x="7356140" y="3288740"/>
              <a:ext cx="1296144" cy="968352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A8DEFEE-7FE8-8AC6-3A41-95A8482AE3D7}"/>
                </a:ext>
              </a:extLst>
            </p:cNvPr>
            <p:cNvCxnSpPr>
              <a:stCxn id="4" idx="0"/>
            </p:cNvCxnSpPr>
            <p:nvPr/>
          </p:nvCxnSpPr>
          <p:spPr>
            <a:xfrm flipV="1">
              <a:off x="8004212" y="2528900"/>
              <a:ext cx="360040" cy="75984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09B676E-C534-787B-5EC6-6C6AF2E99A85}"/>
              </a:ext>
            </a:extLst>
          </p:cNvPr>
          <p:cNvGrpSpPr/>
          <p:nvPr/>
        </p:nvGrpSpPr>
        <p:grpSpPr>
          <a:xfrm>
            <a:off x="10434482" y="2221583"/>
            <a:ext cx="900100" cy="1861563"/>
            <a:chOff x="10434482" y="2221583"/>
            <a:chExt cx="900100" cy="186156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6816221-5FA8-2DCF-4601-DA9FAB369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4482" y="2865024"/>
              <a:ext cx="900100" cy="1218122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541D818-D8FB-4675-28CA-70BAE8D05EF8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0884532" y="2221583"/>
              <a:ext cx="288032" cy="643441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210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01426-B9CA-2B0C-A8F3-FEB25F08D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Intensity limitations (2)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43D508C-B64E-643D-810A-48A26746202B}"/>
              </a:ext>
            </a:extLst>
          </p:cNvPr>
          <p:cNvGrpSpPr/>
          <p:nvPr/>
        </p:nvGrpSpPr>
        <p:grpSpPr>
          <a:xfrm>
            <a:off x="9477011" y="3078019"/>
            <a:ext cx="2504346" cy="2125355"/>
            <a:chOff x="6785765" y="3423053"/>
            <a:chExt cx="3083733" cy="2312800"/>
          </a:xfrm>
        </p:grpSpPr>
        <p:pic>
          <p:nvPicPr>
            <p:cNvPr id="7" name="Picture 6" descr="A yellow and black cylindrical object&#10;&#10;Description automatically generated">
              <a:extLst>
                <a:ext uri="{FF2B5EF4-FFF2-40B4-BE49-F238E27FC236}">
                  <a16:creationId xmlns:a16="http://schemas.microsoft.com/office/drawing/2014/main" id="{EDD120B8-727B-5D74-1AA8-214F97DB1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5765" y="3423053"/>
              <a:ext cx="3083733" cy="23128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E536D6-179F-98A8-9647-005BDC464F23}"/>
                </a:ext>
              </a:extLst>
            </p:cNvPr>
            <p:cNvSpPr txBox="1"/>
            <p:nvPr/>
          </p:nvSpPr>
          <p:spPr>
            <a:xfrm>
              <a:off x="7099563" y="3423053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+mj-lt"/>
                </a:rPr>
                <a:t>New design</a:t>
              </a:r>
              <a:endParaRPr lang="en-GB" sz="16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76CB90E-5A84-8118-DE1A-6FEC57CA9F57}"/>
              </a:ext>
            </a:extLst>
          </p:cNvPr>
          <p:cNvGrpSpPr/>
          <p:nvPr/>
        </p:nvGrpSpPr>
        <p:grpSpPr>
          <a:xfrm>
            <a:off x="6955884" y="631733"/>
            <a:ext cx="4568654" cy="1745907"/>
            <a:chOff x="7019596" y="612061"/>
            <a:chExt cx="4568654" cy="1745907"/>
          </a:xfrm>
        </p:grpSpPr>
        <p:pic>
          <p:nvPicPr>
            <p:cNvPr id="12" name="Picture 24" descr="A close up of a metal spring&#10;&#10;Description automatically generated with low confidence">
              <a:extLst>
                <a:ext uri="{FF2B5EF4-FFF2-40B4-BE49-F238E27FC236}">
                  <a16:creationId xmlns:a16="http://schemas.microsoft.com/office/drawing/2014/main" id="{44E91D39-2527-3AF0-EEDD-49E57C538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85829" y="1345214"/>
              <a:ext cx="884114" cy="955162"/>
            </a:xfrm>
            <a:prstGeom prst="rect">
              <a:avLst/>
            </a:prstGeom>
            <a:ln w="28575">
              <a:solidFill>
                <a:srgbClr val="3399FF"/>
              </a:solidFill>
            </a:ln>
          </p:spPr>
        </p:pic>
        <p:pic>
          <p:nvPicPr>
            <p:cNvPr id="13" name="Picture 28" descr="A picture containing metalware, screw, indoor, red&#10;&#10;Description automatically generated">
              <a:extLst>
                <a:ext uri="{FF2B5EF4-FFF2-40B4-BE49-F238E27FC236}">
                  <a16:creationId xmlns:a16="http://schemas.microsoft.com/office/drawing/2014/main" id="{A341F5A5-334D-71C5-1329-120CCB18B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7180" b="13114"/>
            <a:stretch/>
          </p:blipFill>
          <p:spPr>
            <a:xfrm>
              <a:off x="7019596" y="645265"/>
              <a:ext cx="1329819" cy="689006"/>
            </a:xfrm>
            <a:prstGeom prst="rect">
              <a:avLst/>
            </a:prstGeom>
            <a:ln w="28575">
              <a:solidFill>
                <a:srgbClr val="3399FF"/>
              </a:solidFill>
            </a:ln>
          </p:spPr>
        </p:pic>
        <p:pic>
          <p:nvPicPr>
            <p:cNvPr id="14" name="Picture 10" descr="A picture containing metal, engineering, cylinder, pipe&#10;&#10;Description automatically generated">
              <a:extLst>
                <a:ext uri="{FF2B5EF4-FFF2-40B4-BE49-F238E27FC236}">
                  <a16:creationId xmlns:a16="http://schemas.microsoft.com/office/drawing/2014/main" id="{80B69087-21B5-CF34-7727-770CFF3F3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378" b="18446"/>
            <a:stretch/>
          </p:blipFill>
          <p:spPr>
            <a:xfrm>
              <a:off x="8463709" y="612061"/>
              <a:ext cx="3124541" cy="174590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537994-D729-CCBE-6377-E4B3816DC802}"/>
                </a:ext>
              </a:extLst>
            </p:cNvPr>
            <p:cNvSpPr txBox="1"/>
            <p:nvPr/>
          </p:nvSpPr>
          <p:spPr>
            <a:xfrm>
              <a:off x="10684693" y="1271870"/>
              <a:ext cx="903557" cy="261610"/>
            </a:xfrm>
            <a:prstGeom prst="rect">
              <a:avLst/>
            </a:prstGeom>
            <a:solidFill>
              <a:srgbClr val="0055A0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</a:rPr>
                <a:t>RF fingers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BCFBC90-381F-5DCF-62A9-B5D1057F25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9415" y="1312440"/>
              <a:ext cx="2211795" cy="32774"/>
            </a:xfrm>
            <a:prstGeom prst="straightConnector1">
              <a:avLst/>
            </a:prstGeom>
            <a:noFill/>
            <a:ln w="57150" cap="flat" cmpd="sng" algn="ctr">
              <a:solidFill>
                <a:srgbClr val="00B0F0"/>
              </a:solidFill>
              <a:prstDash val="solid"/>
              <a:tailEnd type="triangle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92699F7-E78A-88B8-BC25-222794B778DF}"/>
                </a:ext>
              </a:extLst>
            </p:cNvPr>
            <p:cNvSpPr txBox="1"/>
            <p:nvPr/>
          </p:nvSpPr>
          <p:spPr>
            <a:xfrm>
              <a:off x="9215586" y="925006"/>
              <a:ext cx="1228606" cy="261610"/>
            </a:xfrm>
            <a:prstGeom prst="rect">
              <a:avLst/>
            </a:prstGeom>
            <a:solidFill>
              <a:srgbClr val="0055A0">
                <a:lumMod val="40000"/>
                <a:lumOff val="6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Tension spring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99B4590-9BE2-DAA7-FED6-55E772375051}"/>
              </a:ext>
            </a:extLst>
          </p:cNvPr>
          <p:cNvSpPr txBox="1"/>
          <p:nvPr/>
        </p:nvSpPr>
        <p:spPr>
          <a:xfrm>
            <a:off x="6892980" y="261226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C00CC"/>
                </a:solidFill>
                <a:latin typeface="+mj-lt"/>
              </a:rPr>
              <a:t>2023 issue</a:t>
            </a:r>
            <a:endParaRPr lang="en-GB" sz="1600" b="1" dirty="0">
              <a:solidFill>
                <a:srgbClr val="CC00CC"/>
              </a:solidFill>
              <a:latin typeface="+mj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641085-1AFE-D290-FB16-4AFBF4361972}"/>
              </a:ext>
            </a:extLst>
          </p:cNvPr>
          <p:cNvGrpSpPr/>
          <p:nvPr/>
        </p:nvGrpSpPr>
        <p:grpSpPr>
          <a:xfrm>
            <a:off x="6961777" y="3124538"/>
            <a:ext cx="2194781" cy="3028170"/>
            <a:chOff x="9295689" y="3073591"/>
            <a:chExt cx="2194781" cy="302817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BF62A5D-E5B0-52A8-783F-5033AD3E5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38070" y="3386856"/>
              <a:ext cx="2006109" cy="271490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29E5F7A-E36F-302C-D806-3E32604BAF46}"/>
                </a:ext>
              </a:extLst>
            </p:cNvPr>
            <p:cNvSpPr txBox="1"/>
            <p:nvPr/>
          </p:nvSpPr>
          <p:spPr>
            <a:xfrm>
              <a:off x="9295689" y="3073591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C00CC"/>
                  </a:solidFill>
                  <a:latin typeface="+mj-lt"/>
                </a:rPr>
                <a:t>2025 issue</a:t>
              </a:r>
              <a:endParaRPr lang="en-GB" sz="1600" b="1" dirty="0">
                <a:solidFill>
                  <a:srgbClr val="CC00CC"/>
                </a:solidFill>
                <a:latin typeface="+mj-l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46264A-570C-650A-8ED3-AA934CC50CEB}"/>
                </a:ext>
              </a:extLst>
            </p:cNvPr>
            <p:cNvSpPr txBox="1"/>
            <p:nvPr/>
          </p:nvSpPr>
          <p:spPr>
            <a:xfrm>
              <a:off x="10138818" y="3392407"/>
              <a:ext cx="13516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C000"/>
                  </a:solidFill>
                  <a:latin typeface="+mj-lt"/>
                </a:rPr>
                <a:t>Damaged spring</a:t>
              </a:r>
              <a:endParaRPr lang="en-GB" sz="1400" b="1" dirty="0">
                <a:solidFill>
                  <a:srgbClr val="FFC000"/>
                </a:solidFill>
                <a:latin typeface="+mj-lt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4CD50C6-485C-B2ED-C30F-0B2EC6E129F5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>
              <a:off x="10814644" y="3915627"/>
              <a:ext cx="0" cy="90711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09DF95-56BB-DA0F-7B81-2CF80255F7BE}"/>
              </a:ext>
            </a:extLst>
          </p:cNvPr>
          <p:cNvGrpSpPr>
            <a:grpSpLocks noChangeAspect="1"/>
          </p:cNvGrpSpPr>
          <p:nvPr/>
        </p:nvGrpSpPr>
        <p:grpSpPr>
          <a:xfrm>
            <a:off x="7672061" y="2260115"/>
            <a:ext cx="1679019" cy="632955"/>
            <a:chOff x="6275867" y="3496806"/>
            <a:chExt cx="5029200" cy="189590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30F6A1A-89EF-B7BA-1227-F942F32B6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75867" y="3496806"/>
              <a:ext cx="5029200" cy="1895904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5CF2B56-AF84-33D5-F97B-6C2952CFF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052" t="29685" r="88018" b="58888"/>
            <a:stretch/>
          </p:blipFill>
          <p:spPr>
            <a:xfrm>
              <a:off x="6718496" y="3781197"/>
              <a:ext cx="214312" cy="216625"/>
            </a:xfrm>
            <a:prstGeom prst="ellipse">
              <a:avLst/>
            </a:prstGeom>
            <a:ln w="28575">
              <a:solidFill>
                <a:srgbClr val="FFFF00"/>
              </a:solidFill>
            </a:ln>
          </p:spPr>
        </p:pic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BA0F9654-BDAE-2803-BC18-2F12161D3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008" y="1067603"/>
            <a:ext cx="5895406" cy="4635592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1800" dirty="0"/>
              <a:t>The intensity limitations in Run 3 are related to non-conformities of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 interconnection modules</a:t>
            </a:r>
            <a:r>
              <a:rPr lang="en-US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main limitation – </a:t>
            </a:r>
            <a:r>
              <a:rPr lang="en-US" sz="1800" b="1" dirty="0">
                <a:solidFill>
                  <a:srgbClr val="FF0000"/>
                </a:solidFill>
              </a:rPr>
              <a:t>2023 failure </a:t>
            </a:r>
            <a:r>
              <a:rPr lang="en-US" sz="1800" dirty="0"/>
              <a:t>- was related to a 212 mm diameter interconnection module.</a:t>
            </a:r>
          </a:p>
          <a:p>
            <a:r>
              <a:rPr lang="en-US" sz="1600" b="1" dirty="0">
                <a:solidFill>
                  <a:srgbClr val="FF6600"/>
                </a:solidFill>
              </a:rPr>
              <a:t>Non-conform positioning</a:t>
            </a:r>
            <a:r>
              <a:rPr lang="en-US" sz="1600" b="1" dirty="0"/>
              <a:t> </a:t>
            </a:r>
            <a:r>
              <a:rPr lang="en-US" sz="1600" dirty="0"/>
              <a:t>and </a:t>
            </a:r>
            <a:r>
              <a:rPr lang="en-US" sz="1600" b="1" dirty="0">
                <a:solidFill>
                  <a:srgbClr val="FF6600"/>
                </a:solidFill>
              </a:rPr>
              <a:t>holding</a:t>
            </a:r>
            <a:r>
              <a:rPr lang="en-US" sz="1600" dirty="0"/>
              <a:t> of ‘</a:t>
            </a:r>
            <a:r>
              <a:rPr lang="en-US" sz="1600" b="1" dirty="0">
                <a:solidFill>
                  <a:srgbClr val="FF6600"/>
                </a:solidFill>
              </a:rPr>
              <a:t>RF fingers</a:t>
            </a:r>
            <a:r>
              <a:rPr lang="en-US" sz="1600" dirty="0"/>
              <a:t>’ can lead to thermal run-away and damage.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rgbClr val="008E40"/>
                </a:solidFill>
              </a:rPr>
              <a:t>~100 modules were exchanged </a:t>
            </a:r>
            <a:r>
              <a:rPr lang="en-US" sz="1800" dirty="0"/>
              <a:t>with a new design between 2023 and 2025 to lift this limitations.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In </a:t>
            </a:r>
            <a:r>
              <a:rPr lang="en-US" sz="1800" b="1" dirty="0"/>
              <a:t>2025</a:t>
            </a:r>
            <a:r>
              <a:rPr lang="en-US" sz="1800" dirty="0"/>
              <a:t> a different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specialized module </a:t>
            </a:r>
            <a:r>
              <a:rPr lang="en-US" sz="1800" dirty="0"/>
              <a:t>installed in the injection region of ring 1 failed.</a:t>
            </a:r>
          </a:p>
          <a:p>
            <a:r>
              <a:rPr lang="en-US" sz="1600" dirty="0"/>
              <a:t>Again, tension spring issue.</a:t>
            </a:r>
          </a:p>
          <a:p>
            <a:r>
              <a:rPr lang="en-US" sz="1600" dirty="0"/>
              <a:t>Exchanged during the 2025-2026 winter shutdown with a modified design.</a:t>
            </a:r>
            <a:endParaRPr lang="en-GB" sz="16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16B7A15-E926-BC64-5F3A-1214EBE44294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9351080" y="1906667"/>
            <a:ext cx="1029400" cy="669926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sp>
        <p:nvSpPr>
          <p:cNvPr id="45" name="Arrow: Down 44">
            <a:extLst>
              <a:ext uri="{FF2B5EF4-FFF2-40B4-BE49-F238E27FC236}">
                <a16:creationId xmlns:a16="http://schemas.microsoft.com/office/drawing/2014/main" id="{E982D394-3932-5D9F-2C28-130AA801F3FC}"/>
              </a:ext>
            </a:extLst>
          </p:cNvPr>
          <p:cNvSpPr/>
          <p:nvPr/>
        </p:nvSpPr>
        <p:spPr>
          <a:xfrm>
            <a:off x="10398661" y="2433700"/>
            <a:ext cx="393766" cy="573022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2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60F49-44D4-13EA-4643-928256D5D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94FD9-D86D-9AA3-BA94-B548E3B92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levelling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0798E-EB87-30D8-4763-3853DF19E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160748"/>
            <a:ext cx="6561739" cy="445973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LHC peak luminosity is limited to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 ~ 2.2×10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34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cm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-2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GB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-1 </a:t>
            </a:r>
            <a:r>
              <a:rPr lang="en-US" sz="1800" dirty="0"/>
              <a:t>by the </a:t>
            </a:r>
            <a:r>
              <a:rPr lang="en-US" sz="1800" b="1" dirty="0">
                <a:solidFill>
                  <a:srgbClr val="0000FF"/>
                </a:solidFill>
              </a:rPr>
              <a:t>local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FF"/>
                </a:solidFill>
              </a:rPr>
              <a:t>cryogenic cooling capacity</a:t>
            </a:r>
            <a:r>
              <a:rPr lang="en-GB" sz="1800" b="1" dirty="0"/>
              <a:t>.</a:t>
            </a:r>
            <a:endParaRPr lang="en-US" sz="1800" dirty="0"/>
          </a:p>
          <a:p>
            <a:pPr marL="36513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Luminosity leveling </a:t>
            </a:r>
            <a:r>
              <a:rPr lang="en-US" sz="1800" dirty="0"/>
              <a:t>is applied at the LHC for all experiments either due to </a:t>
            </a:r>
            <a:r>
              <a:rPr lang="en-US" sz="1800" b="1" dirty="0">
                <a:solidFill>
                  <a:srgbClr val="FF6600"/>
                </a:solidFill>
              </a:rPr>
              <a:t>detector limitations </a:t>
            </a:r>
            <a:r>
              <a:rPr lang="en-US" sz="1800" dirty="0"/>
              <a:t>(ALICE, LHCb) or due to the </a:t>
            </a:r>
            <a:r>
              <a:rPr lang="en-US" sz="1800" b="1" dirty="0">
                <a:solidFill>
                  <a:srgbClr val="FF6600"/>
                </a:solidFill>
              </a:rPr>
              <a:t>cooling capacity </a:t>
            </a:r>
            <a:r>
              <a:rPr lang="en-US" sz="1800" dirty="0"/>
              <a:t>(ATLAS/CMS).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Leveling techniques:</a:t>
            </a:r>
          </a:p>
          <a:p>
            <a:r>
              <a:rPr lang="en-US" sz="1600" b="1" dirty="0"/>
              <a:t>Transverse beam offset</a:t>
            </a:r>
          </a:p>
          <a:p>
            <a:pPr lvl="1"/>
            <a:r>
              <a:rPr lang="en-US" sz="1400" dirty="0"/>
              <a:t>Very simple, individual to any IP – used for LHCb and ALICE.</a:t>
            </a:r>
          </a:p>
          <a:p>
            <a:pPr lvl="1"/>
            <a:r>
              <a:rPr lang="en-US" sz="1400" dirty="0"/>
              <a:t>If applied in all IPs bunches may become unstable due to loss of Landau damping</a:t>
            </a:r>
            <a:r>
              <a:rPr lang="en-US" sz="1200" dirty="0"/>
              <a:t>.</a:t>
            </a:r>
          </a:p>
          <a:p>
            <a:r>
              <a:rPr lang="en-US" sz="1600" b="1" dirty="0"/>
              <a:t>Crossing angle</a:t>
            </a:r>
            <a:r>
              <a:rPr lang="en-US" sz="1600" dirty="0"/>
              <a:t>.</a:t>
            </a:r>
          </a:p>
          <a:p>
            <a:pPr lvl="1"/>
            <a:r>
              <a:rPr lang="en-US" sz="1400" dirty="0"/>
              <a:t>Limited in range.</a:t>
            </a:r>
          </a:p>
          <a:p>
            <a:r>
              <a:rPr lang="en-US" sz="1600" b="1" dirty="0"/>
              <a:t>Beam size </a:t>
            </a:r>
            <a:r>
              <a:rPr lang="en-US" sz="1600" dirty="0"/>
              <a:t>(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 squeeze).</a:t>
            </a:r>
          </a:p>
          <a:p>
            <a:pPr lvl="1"/>
            <a:r>
              <a:rPr lang="en-US" sz="1400" dirty="0"/>
              <a:t>Beams remain head-on, provides Landau damping from head-on beam-beam tune spread.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A32FBA-8246-D1AF-224F-E7CA1C75AD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164" y="1124744"/>
            <a:ext cx="4360520" cy="9995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23BEEA-FFD5-3AB8-08DB-30710425B2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164" y="2396182"/>
            <a:ext cx="4360520" cy="15501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E4EA03-6404-2D84-2550-72ECCAC38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164" y="4326193"/>
            <a:ext cx="4359694" cy="93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1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6E759-8C9E-7E27-B4AB-C65B3716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production fills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062B7-6422-1728-CD5E-959332485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781" y="1080490"/>
            <a:ext cx="5485219" cy="3608650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Once beams collide at 6.8 TeV, 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dirty="0"/>
              <a:t>* is squeezed until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target luminosity is reached</a:t>
            </a:r>
            <a:r>
              <a:rPr lang="en-US" sz="1800" dirty="0"/>
              <a:t>, followed by a period of </a:t>
            </a:r>
            <a:r>
              <a:rPr lang="en-US" sz="1800" b="1" dirty="0">
                <a:solidFill>
                  <a:srgbClr val="008E40"/>
                </a:solidFill>
              </a:rPr>
              <a:t>levelling at constant luminosity</a:t>
            </a:r>
            <a:r>
              <a:rPr lang="en-US" sz="1800" dirty="0"/>
              <a:t>.</a:t>
            </a:r>
          </a:p>
          <a:p>
            <a:r>
              <a:rPr lang="en-US" sz="1600" b="1" dirty="0"/>
              <a:t>Primary levelling </a:t>
            </a:r>
            <a:r>
              <a:rPr lang="en-US" sz="1600" dirty="0"/>
              <a:t>for high luminosity experiments by beam size (</a:t>
            </a:r>
            <a:r>
              <a:rPr lang="en-US" sz="1600" b="1" dirty="0">
                <a:latin typeface="Symbol" panose="05050102010706020507" pitchFamily="18" charset="2"/>
              </a:rPr>
              <a:t>b</a:t>
            </a:r>
            <a:r>
              <a:rPr lang="en-US" sz="1600" b="1" dirty="0"/>
              <a:t>* levelling</a:t>
            </a:r>
            <a:r>
              <a:rPr lang="en-US" sz="1600" dirty="0"/>
              <a:t>).</a:t>
            </a:r>
          </a:p>
          <a:p>
            <a:r>
              <a:rPr lang="en-US" sz="1600" dirty="0"/>
              <a:t>Beam separation levelling is added on top to provide a smoother luminosity evolution</a:t>
            </a:r>
            <a:r>
              <a:rPr lang="en-US" sz="18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The length of the period at constant peak luminosity was steadily increased with changes to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optics</a:t>
            </a:r>
            <a:r>
              <a:rPr lang="en-US" sz="1800" dirty="0"/>
              <a:t> and to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maximum bunch intensities</a:t>
            </a:r>
            <a:r>
              <a:rPr lang="en-US" sz="1800" dirty="0"/>
              <a:t>.</a:t>
            </a:r>
            <a:endParaRPr lang="en-GB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8DB3704-FF8C-8047-ADB5-156506F9F34E}"/>
              </a:ext>
            </a:extLst>
          </p:cNvPr>
          <p:cNvGrpSpPr/>
          <p:nvPr/>
        </p:nvGrpSpPr>
        <p:grpSpPr>
          <a:xfrm>
            <a:off x="6978357" y="44624"/>
            <a:ext cx="4338223" cy="5913087"/>
            <a:chOff x="6978357" y="44624"/>
            <a:chExt cx="4338223" cy="591308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2610D04-6566-77E5-3958-B1313F54D377}"/>
                </a:ext>
              </a:extLst>
            </p:cNvPr>
            <p:cNvGrpSpPr/>
            <p:nvPr/>
          </p:nvGrpSpPr>
          <p:grpSpPr>
            <a:xfrm>
              <a:off x="6978357" y="44624"/>
              <a:ext cx="4338223" cy="5913087"/>
              <a:chOff x="6978357" y="44624"/>
              <a:chExt cx="4338223" cy="5913087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670447B-B1A6-E149-BE42-CD301CE579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978357" y="44624"/>
                <a:ext cx="4297087" cy="197184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D36DB45-E737-4D12-4BE9-C253431BC1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89551" y="2016465"/>
                <a:ext cx="4327029" cy="3941246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D4F245-D10E-7A46-24B8-463238202374}"/>
                  </a:ext>
                </a:extLst>
              </p:cNvPr>
              <p:cNvSpPr txBox="1"/>
              <p:nvPr/>
            </p:nvSpPr>
            <p:spPr>
              <a:xfrm>
                <a:off x="10056440" y="1302629"/>
                <a:ext cx="755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2024</a:t>
                </a:r>
                <a:endParaRPr lang="en-GB" sz="2000" b="1" dirty="0">
                  <a:latin typeface="+mj-lt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FB1E65-62EB-12C8-1AAB-E9290C5655BA}"/>
                  </a:ext>
                </a:extLst>
              </p:cNvPr>
              <p:cNvSpPr txBox="1"/>
              <p:nvPr/>
            </p:nvSpPr>
            <p:spPr>
              <a:xfrm>
                <a:off x="10056440" y="5155261"/>
                <a:ext cx="755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2026</a:t>
                </a:r>
                <a:endParaRPr lang="en-GB" sz="2000" b="1" dirty="0">
                  <a:latin typeface="+mj-lt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C9BC355-074C-9CEB-5A8B-41C795335783}"/>
                  </a:ext>
                </a:extLst>
              </p:cNvPr>
              <p:cNvSpPr txBox="1"/>
              <p:nvPr/>
            </p:nvSpPr>
            <p:spPr>
              <a:xfrm>
                <a:off x="10056440" y="3304729"/>
                <a:ext cx="755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8E40"/>
                    </a:solidFill>
                    <a:latin typeface="+mj-lt"/>
                  </a:rPr>
                  <a:t>2025</a:t>
                </a:r>
                <a:endParaRPr lang="en-GB" sz="2000" b="1" dirty="0">
                  <a:solidFill>
                    <a:srgbClr val="008E40"/>
                  </a:solidFill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D1DCD52-6E60-7383-F273-10CA2DF81897}"/>
                  </a:ext>
                </a:extLst>
              </p:cNvPr>
              <p:cNvSpPr txBox="1"/>
              <p:nvPr/>
            </p:nvSpPr>
            <p:spPr>
              <a:xfrm>
                <a:off x="7461041" y="656692"/>
                <a:ext cx="158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min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*: 30/30 cm</a:t>
                </a:r>
                <a:endParaRPr lang="en-GB" sz="1400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4B7E1A-98E6-A5E4-B248-D229DD206184}"/>
                  </a:ext>
                </a:extLst>
              </p:cNvPr>
              <p:cNvSpPr txBox="1"/>
              <p:nvPr/>
            </p:nvSpPr>
            <p:spPr>
              <a:xfrm>
                <a:off x="7500155" y="2672916"/>
                <a:ext cx="158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min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*: 60/18 cm</a:t>
                </a:r>
                <a:endParaRPr lang="en-GB" sz="1400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5451732-FDDF-75CC-DF5A-B0A0BEBC8F0F}"/>
                  </a:ext>
                </a:extLst>
              </p:cNvPr>
              <p:cNvSpPr txBox="1"/>
              <p:nvPr/>
            </p:nvSpPr>
            <p:spPr>
              <a:xfrm>
                <a:off x="7495435" y="4653136"/>
                <a:ext cx="15888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min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dirty="0">
                    <a:solidFill>
                      <a:srgbClr val="0000FF"/>
                    </a:solidFill>
                    <a:latin typeface="+mj-lt"/>
                  </a:rPr>
                  <a:t>*: 60/15 cm</a:t>
                </a:r>
                <a:endParaRPr lang="en-GB" sz="1400" b="1" dirty="0">
                  <a:solidFill>
                    <a:srgbClr val="0000FF"/>
                  </a:solidFill>
                  <a:latin typeface="+mj-lt"/>
                </a:endParaRP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818FC5F-72CD-678C-D6EA-AE84725D6706}"/>
                </a:ext>
              </a:extLst>
            </p:cNvPr>
            <p:cNvSpPr txBox="1"/>
            <p:nvPr/>
          </p:nvSpPr>
          <p:spPr>
            <a:xfrm>
              <a:off x="7486264" y="888975"/>
              <a:ext cx="145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&lt;</a:t>
              </a:r>
              <a:r>
                <a:rPr lang="en-US" sz="1400" b="1" dirty="0" err="1">
                  <a:solidFill>
                    <a:srgbClr val="D60093"/>
                  </a:solidFill>
                  <a:latin typeface="+mn-lt"/>
                </a:rPr>
                <a:t>I</a:t>
              </a:r>
              <a:r>
                <a:rPr lang="en-US" sz="1400" b="1" baseline="-25000" dirty="0" err="1">
                  <a:solidFill>
                    <a:srgbClr val="D60093"/>
                  </a:solidFill>
                  <a:latin typeface="+mn-lt"/>
                </a:rPr>
                <a:t>b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&gt; ~1.6 10</a:t>
              </a:r>
              <a:r>
                <a:rPr lang="en-US" sz="1400" b="1" baseline="30000" dirty="0">
                  <a:solidFill>
                    <a:srgbClr val="D60093"/>
                  </a:solidFill>
                  <a:latin typeface="+mn-lt"/>
                </a:rPr>
                <a:t>11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 p</a:t>
              </a:r>
              <a:endParaRPr lang="en-GB" sz="1400" b="1" dirty="0">
                <a:solidFill>
                  <a:srgbClr val="D60093"/>
                </a:solidFill>
                <a:latin typeface="+mn-lt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1E2A5F0-9363-D8DF-34F2-ED31DD177EB4}"/>
                </a:ext>
              </a:extLst>
            </p:cNvPr>
            <p:cNvSpPr txBox="1"/>
            <p:nvPr/>
          </p:nvSpPr>
          <p:spPr>
            <a:xfrm>
              <a:off x="7500156" y="2924944"/>
              <a:ext cx="145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&lt;</a:t>
              </a:r>
              <a:r>
                <a:rPr lang="en-US" sz="1400" b="1" dirty="0" err="1">
                  <a:solidFill>
                    <a:srgbClr val="D60093"/>
                  </a:solidFill>
                  <a:latin typeface="+mn-lt"/>
                </a:rPr>
                <a:t>I</a:t>
              </a:r>
              <a:r>
                <a:rPr lang="en-US" sz="1400" b="1" baseline="-25000" dirty="0" err="1">
                  <a:solidFill>
                    <a:srgbClr val="D60093"/>
                  </a:solidFill>
                  <a:latin typeface="+mn-lt"/>
                </a:rPr>
                <a:t>b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&gt; ~1.6 10</a:t>
              </a:r>
              <a:r>
                <a:rPr lang="en-US" sz="1400" b="1" baseline="30000" dirty="0">
                  <a:solidFill>
                    <a:srgbClr val="D60093"/>
                  </a:solidFill>
                  <a:latin typeface="+mn-lt"/>
                </a:rPr>
                <a:t>11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 p</a:t>
              </a:r>
              <a:endParaRPr lang="en-GB" sz="1400" b="1" dirty="0">
                <a:solidFill>
                  <a:srgbClr val="D6009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5024A0-391E-3DC6-B6B4-CA9E05BD42F1}"/>
                </a:ext>
              </a:extLst>
            </p:cNvPr>
            <p:cNvSpPr txBox="1"/>
            <p:nvPr/>
          </p:nvSpPr>
          <p:spPr>
            <a:xfrm>
              <a:off x="7486264" y="4905164"/>
              <a:ext cx="145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&lt;</a:t>
              </a:r>
              <a:r>
                <a:rPr lang="en-US" sz="1400" b="1" dirty="0" err="1">
                  <a:solidFill>
                    <a:srgbClr val="D60093"/>
                  </a:solidFill>
                  <a:latin typeface="+mn-lt"/>
                </a:rPr>
                <a:t>I</a:t>
              </a:r>
              <a:r>
                <a:rPr lang="en-US" sz="1400" b="1" baseline="-25000" dirty="0" err="1">
                  <a:solidFill>
                    <a:srgbClr val="D60093"/>
                  </a:solidFill>
                  <a:latin typeface="+mn-lt"/>
                </a:rPr>
                <a:t>b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&gt; ~1.8 10</a:t>
              </a:r>
              <a:r>
                <a:rPr lang="en-US" sz="1400" b="1" baseline="30000" dirty="0">
                  <a:solidFill>
                    <a:srgbClr val="D60093"/>
                  </a:solidFill>
                  <a:latin typeface="+mn-lt"/>
                </a:rPr>
                <a:t>11</a:t>
              </a:r>
              <a:r>
                <a:rPr lang="en-US" sz="1400" b="1" dirty="0">
                  <a:solidFill>
                    <a:srgbClr val="D60093"/>
                  </a:solidFill>
                  <a:latin typeface="+mn-lt"/>
                </a:rPr>
                <a:t> p</a:t>
              </a:r>
              <a:endParaRPr lang="en-GB" sz="1400" b="1" dirty="0">
                <a:solidFill>
                  <a:srgbClr val="D60093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0654424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45632</TotalTime>
  <Words>1591</Words>
  <Application>Microsoft Office PowerPoint</Application>
  <PresentationFormat>Widescreen</PresentationFormat>
  <Paragraphs>206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Comic Sans MS</vt:lpstr>
      <vt:lpstr>Helvetica Neue</vt:lpstr>
      <vt:lpstr>Lucida Grande</vt:lpstr>
      <vt:lpstr>Symbol</vt:lpstr>
      <vt:lpstr>Wingdings</vt:lpstr>
      <vt:lpstr>Fred 2</vt:lpstr>
      <vt:lpstr>PowerPoint Presentation</vt:lpstr>
      <vt:lpstr>Introduction – LHC</vt:lpstr>
      <vt:lpstr>Optics and radiation (1)</vt:lpstr>
      <vt:lpstr>Optics and radiation (2)</vt:lpstr>
      <vt:lpstr>LHC machine cycle</vt:lpstr>
      <vt:lpstr>Intensity limitations (1)</vt:lpstr>
      <vt:lpstr>Intensity limitations (2)</vt:lpstr>
      <vt:lpstr>Luminosity levelling</vt:lpstr>
      <vt:lpstr>LHC production fills</vt:lpstr>
      <vt:lpstr>Design versus 2025</vt:lpstr>
      <vt:lpstr>Peak luminosity</vt:lpstr>
      <vt:lpstr>Stored beam energy</vt:lpstr>
      <vt:lpstr>2025 performance</vt:lpstr>
      <vt:lpstr>The atto-barn area</vt:lpstr>
      <vt:lpstr>Summary and outlook</vt:lpstr>
      <vt:lpstr>PowerPoint Presentation</vt:lpstr>
      <vt:lpstr>Injector beams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11073</cp:revision>
  <cp:lastPrinted>2014-08-28T12:09:23Z</cp:lastPrinted>
  <dcterms:created xsi:type="dcterms:W3CDTF">1601-01-01T00:00:00Z</dcterms:created>
  <dcterms:modified xsi:type="dcterms:W3CDTF">2026-05-10T08:54:31Z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