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20"/>
  </p:notesMasterIdLst>
  <p:sldIdLst>
    <p:sldId id="261" r:id="rId3"/>
    <p:sldId id="284" r:id="rId4"/>
    <p:sldId id="269" r:id="rId5"/>
    <p:sldId id="270" r:id="rId6"/>
    <p:sldId id="266" r:id="rId7"/>
    <p:sldId id="268" r:id="rId8"/>
    <p:sldId id="271" r:id="rId9"/>
    <p:sldId id="273" r:id="rId10"/>
    <p:sldId id="272" r:id="rId11"/>
    <p:sldId id="274" r:id="rId12"/>
    <p:sldId id="275" r:id="rId13"/>
    <p:sldId id="276" r:id="rId14"/>
    <p:sldId id="277" r:id="rId15"/>
    <p:sldId id="279" r:id="rId16"/>
    <p:sldId id="283" r:id="rId17"/>
    <p:sldId id="281" r:id="rId18"/>
    <p:sldId id="28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1A572B-1065-46E5-95AE-513A252B7AA7}" v="300" dt="2026-05-15T09:01:46.6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43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FB7002-6FE1-4A9B-9D24-0973B2DE27DB}" type="datetimeFigureOut">
              <a:rPr lang="en-GB" smtClean="0"/>
              <a:t>12/05/2026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B124B-3144-4661-8190-1EE7B54C24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916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7381" y="1338728"/>
            <a:ext cx="9025003" cy="362079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27052" y="1844678"/>
            <a:ext cx="11233579" cy="4752975"/>
          </a:xfrm>
          <a:prstGeom prst="rect">
            <a:avLst/>
          </a:prstGeom>
        </p:spPr>
        <p:txBody>
          <a:bodyPr vert="horz"/>
          <a:lstStyle>
            <a:lvl1pPr>
              <a:defRPr sz="20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1871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1556793"/>
            <a:ext cx="10945216" cy="1010543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392" y="2852936"/>
            <a:ext cx="10945216" cy="7200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5536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509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341439"/>
            <a:ext cx="5384800" cy="4784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41439"/>
            <a:ext cx="5384800" cy="4784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01/15</a:t>
            </a:r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ENGR 227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2CB6840-33D9-474B-A7E4-8F57EBB844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7801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1556793"/>
            <a:ext cx="10945216" cy="1010543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392" y="2852936"/>
            <a:ext cx="10945216" cy="7200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4949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509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41439"/>
            <a:ext cx="10972800" cy="4784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01/15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ENGR 227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52A7121-0E51-41A9-BF78-8271F1371D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5776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27052" y="1844678"/>
            <a:ext cx="11233579" cy="4752975"/>
          </a:xfrm>
          <a:prstGeom prst="rect">
            <a:avLst/>
          </a:prstGeom>
        </p:spPr>
        <p:txBody>
          <a:bodyPr vert="horz"/>
          <a:lstStyle>
            <a:lvl1pPr>
              <a:defRPr sz="20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2000">
                <a:solidFill>
                  <a:srgbClr val="666666"/>
                </a:solidFill>
              </a:defRPr>
            </a:lvl4pPr>
            <a:lvl5pPr>
              <a:defRPr sz="20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C7B563-9C16-76C3-BFF7-FE61A9394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7381" y="1338728"/>
            <a:ext cx="9025003" cy="362079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0919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: smaller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27052" y="1844678"/>
            <a:ext cx="11233579" cy="4752975"/>
          </a:xfrm>
          <a:prstGeom prst="rect">
            <a:avLst/>
          </a:prstGeom>
        </p:spPr>
        <p:txBody>
          <a:bodyPr vert="horz"/>
          <a:lstStyle>
            <a:lvl1pPr>
              <a:defRPr sz="20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2000">
                <a:solidFill>
                  <a:srgbClr val="666666"/>
                </a:solidFill>
              </a:defRPr>
            </a:lvl4pPr>
            <a:lvl5pPr>
              <a:defRPr sz="20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19F8E3-5489-BF79-CD21-3B97A063AB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7381" y="1338728"/>
            <a:ext cx="9025003" cy="362079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8084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27054" y="1844678"/>
            <a:ext cx="7201129" cy="4752975"/>
          </a:xfrm>
          <a:prstGeom prst="rect">
            <a:avLst/>
          </a:prstGeom>
        </p:spPr>
        <p:txBody>
          <a:bodyPr vert="horz"/>
          <a:lstStyle>
            <a:lvl1pPr>
              <a:defRPr sz="20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4312031" y="3660229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D22CDEF-4A37-2C25-2209-49E28E7C59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7381" y="1338728"/>
            <a:ext cx="9025003" cy="362079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8042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: text with bullet points &amp;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27054" y="1844678"/>
            <a:ext cx="7201129" cy="4752975"/>
          </a:xfrm>
          <a:prstGeom prst="rect">
            <a:avLst/>
          </a:prstGeom>
        </p:spPr>
        <p:txBody>
          <a:bodyPr vert="horz"/>
          <a:lstStyle>
            <a:lvl1pPr>
              <a:defRPr sz="20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2000">
                <a:solidFill>
                  <a:srgbClr val="666666"/>
                </a:solidFill>
              </a:defRPr>
            </a:lvl4pPr>
            <a:lvl5pPr>
              <a:defRPr sz="20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F14B4F-44BC-793A-0061-1FEDF2701D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7381" y="1338728"/>
            <a:ext cx="9025003" cy="362079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9557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: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A227C-AB35-40B2-7BEB-89B2CD9E75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7381" y="1338728"/>
            <a:ext cx="9025003" cy="362079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1057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: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263D8-FF3E-38CB-3B74-B41C39E804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7381" y="1338728"/>
            <a:ext cx="9025003" cy="362079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8627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/>
          <a:lstStyle/>
          <a:p>
            <a:fld id="{0C5FE24C-38D4-4870-9101-EB9E441BC23C}" type="datetimeFigureOut">
              <a:rPr lang="en-GB" smtClean="0">
                <a:solidFill>
                  <a:prstClr val="black"/>
                </a:solidFill>
              </a:rPr>
              <a:pPr/>
              <a:t>12/05/2026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/>
          <a:lstStyle/>
          <a:p>
            <a:fld id="{F19A1344-C9B1-4166-9A12-84679BD6898B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607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90918"/>
            <a:ext cx="10515600" cy="39977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FD1D150-533D-495C-8423-E2363DD0C794}" type="datetimeFigureOut">
              <a:rPr lang="en-US" smtClean="0">
                <a:solidFill>
                  <a:prstClr val="black"/>
                </a:solidFill>
              </a:rPr>
              <a:pPr/>
              <a:t>5/12/2026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C1934ABB-53FC-49BA-8E90-BC9452CADFE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868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2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os - Lancaster University">
            <a:extLst>
              <a:ext uri="{FF2B5EF4-FFF2-40B4-BE49-F238E27FC236}">
                <a16:creationId xmlns:a16="http://schemas.microsoft.com/office/drawing/2014/main" id="{D1B06A7A-E364-FC9F-6192-F9747FD1BF76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0" t="13026" r="9449" b="16243"/>
          <a:stretch>
            <a:fillRect/>
          </a:stretch>
        </p:blipFill>
        <p:spPr bwMode="auto">
          <a:xfrm>
            <a:off x="3654239" y="493920"/>
            <a:ext cx="1646609" cy="53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TFC ASTeC | LinkedIn">
            <a:extLst>
              <a:ext uri="{FF2B5EF4-FFF2-40B4-BE49-F238E27FC236}">
                <a16:creationId xmlns:a16="http://schemas.microsoft.com/office/drawing/2014/main" id="{6A26D1BB-EEEC-01C3-E8C5-587853E124DB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13" b="33523"/>
          <a:stretch>
            <a:fillRect/>
          </a:stretch>
        </p:blipFill>
        <p:spPr bwMode="auto">
          <a:xfrm>
            <a:off x="2168713" y="493920"/>
            <a:ext cx="1485526" cy="53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54DC982E-99B0-BEB1-85BB-69E5E391DB1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21180" r="7818" b="20270"/>
          <a:stretch>
            <a:fillRect/>
          </a:stretch>
        </p:blipFill>
        <p:spPr bwMode="auto">
          <a:xfrm>
            <a:off x="177054" y="493920"/>
            <a:ext cx="1972234" cy="53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5C18F274-BC16-534D-B797-2F3F8BE077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948" y="484284"/>
            <a:ext cx="1646609" cy="500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PAC'26 - 17th International Particle Accelerator Conference">
            <a:extLst>
              <a:ext uri="{FF2B5EF4-FFF2-40B4-BE49-F238E27FC236}">
                <a16:creationId xmlns:a16="http://schemas.microsoft.com/office/drawing/2014/main" id="{6979D2A3-272F-8EF2-0F89-882FAF96D0F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87" b="26854"/>
          <a:stretch>
            <a:fillRect/>
          </a:stretch>
        </p:blipFill>
        <p:spPr bwMode="auto">
          <a:xfrm>
            <a:off x="10785287" y="492877"/>
            <a:ext cx="1161676" cy="536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The Cockcroft Institute | Accelerator Science and Technology">
            <a:extLst>
              <a:ext uri="{FF2B5EF4-FFF2-40B4-BE49-F238E27FC236}">
                <a16:creationId xmlns:a16="http://schemas.microsoft.com/office/drawing/2014/main" id="{D7CA1A88-7EC4-A09C-E951-FBB297EA90E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043" y="484285"/>
            <a:ext cx="898710" cy="50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906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3" r:id="rId9"/>
    <p:sldLayoutId id="2147483675" r:id="rId10"/>
    <p:sldLayoutId id="214748367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ogos - Lancaster University">
            <a:extLst>
              <a:ext uri="{FF2B5EF4-FFF2-40B4-BE49-F238E27FC236}">
                <a16:creationId xmlns:a16="http://schemas.microsoft.com/office/drawing/2014/main" id="{EC19A8A5-9486-393C-78D8-6AC04A04525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0" t="13026" r="9449" b="16243"/>
          <a:stretch>
            <a:fillRect/>
          </a:stretch>
        </p:blipFill>
        <p:spPr bwMode="auto">
          <a:xfrm>
            <a:off x="3654239" y="493920"/>
            <a:ext cx="1646609" cy="53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STFC ASTeC | LinkedIn">
            <a:extLst>
              <a:ext uri="{FF2B5EF4-FFF2-40B4-BE49-F238E27FC236}">
                <a16:creationId xmlns:a16="http://schemas.microsoft.com/office/drawing/2014/main" id="{A0AB122C-C200-3161-E5F9-166F89D728DC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13" b="33523"/>
          <a:stretch>
            <a:fillRect/>
          </a:stretch>
        </p:blipFill>
        <p:spPr bwMode="auto">
          <a:xfrm>
            <a:off x="2168713" y="493920"/>
            <a:ext cx="1485526" cy="53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>
            <a:extLst>
              <a:ext uri="{FF2B5EF4-FFF2-40B4-BE49-F238E27FC236}">
                <a16:creationId xmlns:a16="http://schemas.microsoft.com/office/drawing/2014/main" id="{16BA4D20-9D96-068A-88CB-315F3F1BB17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21180" r="7818" b="20270"/>
          <a:stretch>
            <a:fillRect/>
          </a:stretch>
        </p:blipFill>
        <p:spPr bwMode="auto">
          <a:xfrm>
            <a:off x="177054" y="493920"/>
            <a:ext cx="1972234" cy="53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>
            <a:extLst>
              <a:ext uri="{FF2B5EF4-FFF2-40B4-BE49-F238E27FC236}">
                <a16:creationId xmlns:a16="http://schemas.microsoft.com/office/drawing/2014/main" id="{0ED8BBA7-15D6-7DF9-1B2A-4D62068E682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948" y="484284"/>
            <a:ext cx="1646609" cy="500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IPAC'26 - 17th International Particle Accelerator Conference">
            <a:extLst>
              <a:ext uri="{FF2B5EF4-FFF2-40B4-BE49-F238E27FC236}">
                <a16:creationId xmlns:a16="http://schemas.microsoft.com/office/drawing/2014/main" id="{5B7A1919-79DB-5DFA-E385-4B9B67F76A46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87" b="26854"/>
          <a:stretch>
            <a:fillRect/>
          </a:stretch>
        </p:blipFill>
        <p:spPr bwMode="auto">
          <a:xfrm>
            <a:off x="10785287" y="492877"/>
            <a:ext cx="1161676" cy="536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The Cockcroft Institute | Accelerator Science and Technology">
            <a:extLst>
              <a:ext uri="{FF2B5EF4-FFF2-40B4-BE49-F238E27FC236}">
                <a16:creationId xmlns:a16="http://schemas.microsoft.com/office/drawing/2014/main" id="{ABB3562A-2221-F2BB-52E5-F1C7624290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043" y="484285"/>
            <a:ext cx="898710" cy="50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1136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MOO1T02</a:t>
            </a:r>
            <a:br>
              <a:rPr lang="en-GB" dirty="0"/>
            </a:br>
            <a:r>
              <a:rPr lang="en-GB" dirty="0"/>
              <a:t>The Ghost Collider: An innovative Higgs Factory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R. Apsimon</a:t>
            </a:r>
          </a:p>
          <a:p>
            <a:endParaRPr lang="en-GB" dirty="0"/>
          </a:p>
          <a:p>
            <a:r>
              <a:rPr lang="en-GB" sz="1400" i="1" dirty="0"/>
              <a:t>on behalf of the Ghost Collider consortium:</a:t>
            </a:r>
          </a:p>
          <a:p>
            <a:r>
              <a:rPr lang="en-GB" dirty="0"/>
              <a:t>A. Hutton</a:t>
            </a:r>
            <a:r>
              <a:rPr lang="en-GB" baseline="30000" dirty="0"/>
              <a:t>1</a:t>
            </a:r>
            <a:r>
              <a:rPr lang="en-GB" dirty="0"/>
              <a:t>, P. Williams</a:t>
            </a:r>
            <a:r>
              <a:rPr lang="en-GB" baseline="30000" dirty="0"/>
              <a:t>2,4</a:t>
            </a:r>
            <a:r>
              <a:rPr lang="en-GB" dirty="0"/>
              <a:t>, R. Apsimon</a:t>
            </a:r>
            <a:r>
              <a:rPr lang="en-GB" baseline="30000" dirty="0"/>
              <a:t>3,4</a:t>
            </a:r>
            <a:r>
              <a:rPr lang="en-GB" dirty="0"/>
              <a:t>, B. R. Gamage</a:t>
            </a:r>
            <a:r>
              <a:rPr lang="en-GB" baseline="30000" dirty="0"/>
              <a:t>1</a:t>
            </a:r>
            <a:r>
              <a:rPr lang="en-GB" dirty="0"/>
              <a:t>, M. Joshi</a:t>
            </a:r>
            <a:r>
              <a:rPr lang="en-GB" baseline="30000" dirty="0"/>
              <a:t>3,4</a:t>
            </a:r>
            <a:r>
              <a:rPr lang="en-GB" dirty="0"/>
              <a:t>, K. Yokoya</a:t>
            </a:r>
            <a:r>
              <a:rPr lang="en-GB" baseline="30000" dirty="0"/>
              <a:t>5</a:t>
            </a:r>
          </a:p>
          <a:p>
            <a:endParaRPr lang="en-GB" dirty="0"/>
          </a:p>
          <a:p>
            <a:r>
              <a:rPr lang="en-GB" sz="1200" baseline="30000" dirty="0"/>
              <a:t>1</a:t>
            </a:r>
            <a:r>
              <a:rPr lang="en-GB" sz="1200" dirty="0"/>
              <a:t>Jefferson Lab, 12000 Jefferson Ave., Newport News, 23693, USA</a:t>
            </a:r>
          </a:p>
          <a:p>
            <a:r>
              <a:rPr lang="en-GB" sz="1200" baseline="30000" dirty="0"/>
              <a:t>2</a:t>
            </a:r>
            <a:r>
              <a:rPr lang="en-GB" sz="1200" dirty="0"/>
              <a:t>STFC, Accelerator Science and Technology Centre (</a:t>
            </a:r>
            <a:r>
              <a:rPr lang="en-GB" sz="1200" dirty="0" err="1"/>
              <a:t>ASTeC</a:t>
            </a:r>
            <a:r>
              <a:rPr lang="en-GB" sz="1200" dirty="0"/>
              <a:t>), Daresbury, UK</a:t>
            </a:r>
          </a:p>
          <a:p>
            <a:r>
              <a:rPr lang="en-GB" sz="1200" baseline="30000" dirty="0"/>
              <a:t>3</a:t>
            </a:r>
            <a:r>
              <a:rPr lang="en-GB" sz="1200" dirty="0"/>
              <a:t>Lancaster University, Lancaster, LA1 4YW, UK</a:t>
            </a:r>
          </a:p>
          <a:p>
            <a:r>
              <a:rPr lang="en-GB" sz="1200" baseline="30000" dirty="0"/>
              <a:t>4</a:t>
            </a:r>
            <a:r>
              <a:rPr lang="en-GB" sz="1200" dirty="0"/>
              <a:t>Cockcroft Institute, Daresbury Laboratory, Daresbury, UK</a:t>
            </a:r>
          </a:p>
          <a:p>
            <a:r>
              <a:rPr lang="en-GB" sz="1200" baseline="30000" dirty="0"/>
              <a:t>5</a:t>
            </a:r>
            <a:r>
              <a:rPr lang="en-GB" sz="1200" dirty="0"/>
              <a:t>KEK, Tsukuba, Japan</a:t>
            </a:r>
            <a:endParaRPr lang="en-GB" baseline="30000" dirty="0"/>
          </a:p>
          <a:p>
            <a:endParaRPr lang="en-GB" baseline="300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E4CA426-87BB-A852-0DFC-8C7655DE9224}"/>
              </a:ext>
            </a:extLst>
          </p:cNvPr>
          <p:cNvGrpSpPr/>
          <p:nvPr/>
        </p:nvGrpSpPr>
        <p:grpSpPr>
          <a:xfrm>
            <a:off x="331384" y="5362473"/>
            <a:ext cx="11529231" cy="1116870"/>
            <a:chOff x="325366" y="4201426"/>
            <a:chExt cx="11529231" cy="111687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88266AF-0A5C-B3FC-C127-B6FA2F5EFD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V="1">
              <a:off x="6129112" y="4766994"/>
              <a:ext cx="823265" cy="149323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193AED9-F75A-869A-9F22-A5EE0FCB1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 flipV="1">
              <a:off x="6094684" y="4632324"/>
              <a:ext cx="823265" cy="14932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C031F3A-6B35-1A92-A785-848901DDDC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61593" y="4639057"/>
              <a:ext cx="786383" cy="15439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CFF89EE-436B-354D-8B1F-36F2F4E003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13138"/>
            <a:stretch/>
          </p:blipFill>
          <p:spPr>
            <a:xfrm rot="10800000">
              <a:off x="5239874" y="4779215"/>
              <a:ext cx="786383" cy="14835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912B943-E6D7-E616-EB05-BB7128700F62}"/>
                </a:ext>
              </a:extLst>
            </p:cNvPr>
            <p:cNvCxnSpPr>
              <a:stCxn id="21" idx="3"/>
              <a:endCxn id="22" idx="1"/>
            </p:cNvCxnSpPr>
            <p:nvPr/>
          </p:nvCxnSpPr>
          <p:spPr>
            <a:xfrm>
              <a:off x="5247892" y="4770892"/>
              <a:ext cx="1676411" cy="0"/>
            </a:xfrm>
            <a:prstGeom prst="line">
              <a:avLst/>
            </a:prstGeom>
            <a:ln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54C9E65-F27C-9D78-51AF-7A3A6A41B9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1285"/>
            <a:stretch/>
          </p:blipFill>
          <p:spPr>
            <a:xfrm>
              <a:off x="9681208" y="4233132"/>
              <a:ext cx="2173389" cy="105918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6DAD82D-9EC0-4EAF-583A-E41B8F5DE4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1285"/>
            <a:stretch/>
          </p:blipFill>
          <p:spPr>
            <a:xfrm rot="10800000">
              <a:off x="325366" y="4259116"/>
              <a:ext cx="2173389" cy="105918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81F1735-72CD-BBDC-8416-6CAA5EAA7643}"/>
                </a:ext>
              </a:extLst>
            </p:cNvPr>
            <p:cNvSpPr txBox="1"/>
            <p:nvPr/>
          </p:nvSpPr>
          <p:spPr>
            <a:xfrm>
              <a:off x="5891255" y="4801775"/>
              <a:ext cx="360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</a:rPr>
                <a:t>IP</a:t>
              </a:r>
            </a:p>
          </p:txBody>
        </p:sp>
        <p:pic>
          <p:nvPicPr>
            <p:cNvPr id="13" name="Graphic 12" descr="Star">
              <a:extLst>
                <a:ext uri="{FF2B5EF4-FFF2-40B4-BE49-F238E27FC236}">
                  <a16:creationId xmlns:a16="http://schemas.microsoft.com/office/drawing/2014/main" id="{2508377F-D3E0-A088-038F-EB48371ECDF2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890645" y="4588960"/>
              <a:ext cx="335307" cy="335307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D273643-2484-286B-BC7B-2692B9AA0D7B}"/>
                </a:ext>
              </a:extLst>
            </p:cNvPr>
            <p:cNvSpPr txBox="1"/>
            <p:nvPr/>
          </p:nvSpPr>
          <p:spPr>
            <a:xfrm>
              <a:off x="813489" y="4575339"/>
              <a:ext cx="4922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432FF"/>
                  </a:solidFill>
                </a:rPr>
                <a:t>Arc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1D48C68-86D1-25D8-5AF0-493DB0E66B47}"/>
                </a:ext>
              </a:extLst>
            </p:cNvPr>
            <p:cNvSpPr txBox="1"/>
            <p:nvPr/>
          </p:nvSpPr>
          <p:spPr>
            <a:xfrm>
              <a:off x="10883014" y="4557671"/>
              <a:ext cx="4922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7030A0"/>
                  </a:solidFill>
                </a:rPr>
                <a:t>Arc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BA9BC71-D22C-76FB-1519-338024D324F4}"/>
                </a:ext>
              </a:extLst>
            </p:cNvPr>
            <p:cNvSpPr txBox="1"/>
            <p:nvPr/>
          </p:nvSpPr>
          <p:spPr>
            <a:xfrm>
              <a:off x="3077463" y="4201426"/>
              <a:ext cx="105509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SRF Linac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20820B7-6F57-3971-EF8C-0DFB5338EBAE}"/>
                </a:ext>
              </a:extLst>
            </p:cNvPr>
            <p:cNvSpPr txBox="1"/>
            <p:nvPr/>
          </p:nvSpPr>
          <p:spPr>
            <a:xfrm>
              <a:off x="7939711" y="4203225"/>
              <a:ext cx="105509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SRF Linac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FF3A20A-8265-02D8-5567-007C913FF4C0}"/>
                </a:ext>
              </a:extLst>
            </p:cNvPr>
            <p:cNvSpPr txBox="1"/>
            <p:nvPr/>
          </p:nvSpPr>
          <p:spPr>
            <a:xfrm>
              <a:off x="5546386" y="4202984"/>
              <a:ext cx="1016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Chicanes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768D793-1192-08DE-3566-BEE261502A7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8686" t="2646" r="10275"/>
            <a:stretch/>
          </p:blipFill>
          <p:spPr>
            <a:xfrm flipV="1">
              <a:off x="2504688" y="4684878"/>
              <a:ext cx="914400" cy="172028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2D2898E-11A6-F5D8-9C25-3EA9320493A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8686" t="2646" r="10275"/>
            <a:stretch/>
          </p:blipFill>
          <p:spPr>
            <a:xfrm flipV="1">
              <a:off x="3419092" y="4684878"/>
              <a:ext cx="914400" cy="172028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7FD3C1A-0640-6823-E407-F230D75CBB5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8686" t="2646" r="10275"/>
            <a:stretch/>
          </p:blipFill>
          <p:spPr>
            <a:xfrm flipV="1">
              <a:off x="4333492" y="4684878"/>
              <a:ext cx="914400" cy="172028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681BEE2-BE19-D235-8921-097CC2C5660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8686" t="2646" r="10275"/>
            <a:stretch/>
          </p:blipFill>
          <p:spPr>
            <a:xfrm flipV="1">
              <a:off x="6924303" y="4684878"/>
              <a:ext cx="914400" cy="172028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61ECA84-4EB3-A391-B35D-DFD3917609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8686" t="2646" r="10275"/>
            <a:stretch/>
          </p:blipFill>
          <p:spPr>
            <a:xfrm flipV="1">
              <a:off x="7838707" y="4684878"/>
              <a:ext cx="914400" cy="172028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188C679-4F65-4F83-BD0B-2D5EE8166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8686" t="2646" r="10275"/>
            <a:stretch/>
          </p:blipFill>
          <p:spPr>
            <a:xfrm flipV="1">
              <a:off x="8753107" y="4684878"/>
              <a:ext cx="914400" cy="1720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89525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80BB708-389B-DE78-14CF-10067FC7AB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Electrons and positrons counter-propagating around the arc</a:t>
            </a:r>
          </a:p>
          <a:p>
            <a:pPr lvl="1"/>
            <a:r>
              <a:rPr lang="en-GB" sz="1800" dirty="0"/>
              <a:t>Electromagnetic forces during collisions would severely degrade the beam quality</a:t>
            </a:r>
          </a:p>
          <a:p>
            <a:r>
              <a:rPr lang="en-GB" dirty="0"/>
              <a:t>RF separators used to establish helical paths through the arcs, allowing counter-propagating bunches to avoid each other</a:t>
            </a:r>
          </a:p>
          <a:p>
            <a:pPr lvl="1"/>
            <a:r>
              <a:rPr lang="en-GB" sz="1800" dirty="0"/>
              <a:t>This configuration has been used to great effect at Tevatron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71EC99-3960-4C37-B763-4F18686A0D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Arc-Linac interface</a:t>
            </a:r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509D5B8E-865D-9FA5-3215-3201F851CE9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499" t="33626" r="5500" b="12580"/>
          <a:stretch>
            <a:fillRect/>
          </a:stretch>
        </p:blipFill>
        <p:spPr>
          <a:xfrm>
            <a:off x="698666" y="3495906"/>
            <a:ext cx="6401762" cy="22265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0F12406-48A5-2599-C341-B7CEBE9EFE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8207" y="2979650"/>
            <a:ext cx="3906741" cy="29349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F0441D-386D-DBFC-324F-CCBEE07B4A0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1529" b="32549"/>
          <a:stretch/>
        </p:blipFill>
        <p:spPr>
          <a:xfrm>
            <a:off x="1857381" y="5969362"/>
            <a:ext cx="3498133" cy="6282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435CD18-755F-25AC-CF18-5DFB719073C6}"/>
              </a:ext>
            </a:extLst>
          </p:cNvPr>
          <p:cNvSpPr txBox="1"/>
          <p:nvPr/>
        </p:nvSpPr>
        <p:spPr>
          <a:xfrm>
            <a:off x="7288118" y="5914589"/>
            <a:ext cx="49469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electron and positron trajectories are like the strands of DNA or the famous double staircase at the Chateau de Chambord in France, designed by Leonardo da Vinci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459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5215AAE-E3D1-5ADD-4958-7DB70096CD6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Bending magnet deflects allows for injection/extraction of low energy electrons and positrons</a:t>
            </a:r>
          </a:p>
          <a:p>
            <a:pPr lvl="1"/>
            <a:r>
              <a:rPr lang="en-GB" sz="1800" dirty="0"/>
              <a:t>Negligible kick to high-energy bunches</a:t>
            </a:r>
          </a:p>
          <a:p>
            <a:r>
              <a:rPr lang="en-GB" dirty="0"/>
              <a:t>RF separators to start or complete the positron chicanes while leaving electrons undeflected</a:t>
            </a:r>
          </a:p>
          <a:p>
            <a:pPr lvl="1"/>
            <a:r>
              <a:rPr lang="en-GB" sz="1800" dirty="0"/>
              <a:t>RF separators for electrons to avoid charged beam collisions</a:t>
            </a:r>
          </a:p>
          <a:p>
            <a:pPr lvl="1"/>
            <a:r>
              <a:rPr lang="en-GB" sz="1800" dirty="0"/>
              <a:t>The other interface deflects electrons in the chicanes rather than positrons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A8C560-FFDC-4C20-9A46-6CD75F0AB8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Linac-Chicane Interface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94BC63-609C-A4DA-13DC-00A1452B8D9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521" b="16058"/>
          <a:stretch>
            <a:fillRect/>
          </a:stretch>
        </p:blipFill>
        <p:spPr>
          <a:xfrm>
            <a:off x="2124323" y="3719219"/>
            <a:ext cx="7943353" cy="287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273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FA14673-F615-13EF-1C4F-C8F005D85C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 electrons and positrons need the same energy at the IP, regardless of whether they passed through a chicane or not.</a:t>
            </a:r>
          </a:p>
          <a:p>
            <a:pPr lvl="1"/>
            <a:r>
              <a:rPr lang="en-GB" sz="1800" dirty="0"/>
              <a:t>Need another RF system to replace the energy loss from synchrotron radiation</a:t>
            </a:r>
          </a:p>
          <a:p>
            <a:pPr lvl="1"/>
            <a:r>
              <a:rPr lang="en-GB" sz="1800" dirty="0"/>
              <a:t>Option to partially compensate the energy loss to allow us to distinguish between </a:t>
            </a:r>
            <a:r>
              <a:rPr lang="en-GB" sz="1800" dirty="0" err="1"/>
              <a:t>e</a:t>
            </a:r>
            <a:r>
              <a:rPr lang="en-GB" sz="1800" baseline="30000" dirty="0" err="1"/>
              <a:t>+</a:t>
            </a:r>
            <a:r>
              <a:rPr lang="en-GB" sz="1800" dirty="0" err="1"/>
              <a:t>e</a:t>
            </a:r>
            <a:r>
              <a:rPr lang="en-GB" sz="1800" baseline="30000" dirty="0"/>
              <a:t>-</a:t>
            </a:r>
            <a:r>
              <a:rPr lang="en-GB" sz="1800" dirty="0"/>
              <a:t> and </a:t>
            </a:r>
            <a:r>
              <a:rPr lang="en-GB" sz="1800" dirty="0" err="1"/>
              <a:t>e</a:t>
            </a:r>
            <a:r>
              <a:rPr lang="en-GB" sz="1800" baseline="30000" dirty="0" err="1"/>
              <a:t>+</a:t>
            </a:r>
            <a:r>
              <a:rPr lang="en-GB" sz="1800" dirty="0" err="1"/>
              <a:t>e</a:t>
            </a:r>
            <a:r>
              <a:rPr lang="en-GB" sz="1800" baseline="30000" dirty="0"/>
              <a:t>+</a:t>
            </a:r>
            <a:r>
              <a:rPr lang="en-GB" sz="1800" dirty="0"/>
              <a:t>/e</a:t>
            </a:r>
            <a:r>
              <a:rPr lang="en-GB" sz="1800" baseline="30000" dirty="0"/>
              <a:t>-</a:t>
            </a:r>
            <a:r>
              <a:rPr lang="en-GB" sz="1800" dirty="0"/>
              <a:t>e</a:t>
            </a:r>
            <a:r>
              <a:rPr lang="en-GB" sz="1800" baseline="30000" dirty="0"/>
              <a:t>-</a:t>
            </a:r>
            <a:r>
              <a:rPr lang="en-GB" sz="1800" dirty="0"/>
              <a:t> collisions</a:t>
            </a:r>
          </a:p>
          <a:p>
            <a:r>
              <a:rPr lang="en-GB" dirty="0"/>
              <a:t>For a bending radius of 12 km, the chicane length is 1.4 km</a:t>
            </a:r>
          </a:p>
          <a:p>
            <a:r>
              <a:rPr lang="en-GB" dirty="0"/>
              <a:t>Synchrotron radiation loss is 1 GeV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85C5F6-EA56-F174-1D97-16BC71C99F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Chicane design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D99AC7D-BFCD-CCD0-15AE-358735F76D40}"/>
              </a:ext>
            </a:extLst>
          </p:cNvPr>
          <p:cNvGrpSpPr/>
          <p:nvPr/>
        </p:nvGrpSpPr>
        <p:grpSpPr>
          <a:xfrm>
            <a:off x="-1238109" y="622187"/>
            <a:ext cx="14476306" cy="9367030"/>
            <a:chOff x="-1287759" y="-583376"/>
            <a:chExt cx="14476306" cy="936703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7214BC4-D1C3-996C-2014-87112AA7A19C}"/>
                </a:ext>
              </a:extLst>
            </p:cNvPr>
            <p:cNvGrpSpPr/>
            <p:nvPr/>
          </p:nvGrpSpPr>
          <p:grpSpPr>
            <a:xfrm>
              <a:off x="-1287759" y="-583376"/>
              <a:ext cx="14476306" cy="9367030"/>
              <a:chOff x="-1287759" y="-583376"/>
              <a:chExt cx="14476306" cy="9367030"/>
            </a:xfrm>
          </p:grpSpPr>
          <p:sp>
            <p:nvSpPr>
              <p:cNvPr id="7" name="Arc 6">
                <a:extLst>
                  <a:ext uri="{FF2B5EF4-FFF2-40B4-BE49-F238E27FC236}">
                    <a16:creationId xmlns:a16="http://schemas.microsoft.com/office/drawing/2014/main" id="{294F2973-6130-853C-9F7E-F19CD8946F0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70811" y="1320798"/>
                <a:ext cx="5486400" cy="5486400"/>
              </a:xfrm>
              <a:prstGeom prst="arc">
                <a:avLst>
                  <a:gd name="adj1" fmla="val 16200000"/>
                  <a:gd name="adj2" fmla="val 18899721"/>
                </a:avLst>
              </a:prstGeom>
              <a:ln w="25400">
                <a:noFill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32D57171-40B4-81FF-1382-06289B9B454B}"/>
                  </a:ext>
                </a:extLst>
              </p:cNvPr>
              <p:cNvCxnSpPr>
                <a:cxnSpLocks/>
                <a:endCxn id="7" idx="2"/>
              </p:cNvCxnSpPr>
              <p:nvPr/>
            </p:nvCxnSpPr>
            <p:spPr>
              <a:xfrm flipV="1">
                <a:off x="5114009" y="2124105"/>
                <a:ext cx="1939580" cy="1949420"/>
              </a:xfrm>
              <a:prstGeom prst="line">
                <a:avLst/>
              </a:prstGeom>
              <a:ln w="3175">
                <a:noFill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CFA34956-7B07-3D64-4AA8-CDEDAA0295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14009" y="1124028"/>
                <a:ext cx="0" cy="2752727"/>
              </a:xfrm>
              <a:prstGeom prst="line">
                <a:avLst/>
              </a:prstGeom>
              <a:ln w="3175">
                <a:noFill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Arc 9">
                <a:extLst>
                  <a:ext uri="{FF2B5EF4-FFF2-40B4-BE49-F238E27FC236}">
                    <a16:creationId xmlns:a16="http://schemas.microsoft.com/office/drawing/2014/main" id="{98E6809F-A80C-9F91-FD33-46C7621656F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7702147" y="-580029"/>
                <a:ext cx="5486400" cy="5486400"/>
              </a:xfrm>
              <a:prstGeom prst="arc">
                <a:avLst>
                  <a:gd name="adj1" fmla="val 16200000"/>
                  <a:gd name="adj2" fmla="val 18899721"/>
                </a:avLst>
              </a:prstGeom>
              <a:ln w="41275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Arc 10">
                <a:extLst>
                  <a:ext uri="{FF2B5EF4-FFF2-40B4-BE49-F238E27FC236}">
                    <a16:creationId xmlns:a16="http://schemas.microsoft.com/office/drawing/2014/main" id="{0B3FD5E8-B625-630D-D292-63A197D41B4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8903672">
                <a:off x="2591308" y="3297254"/>
                <a:ext cx="5486400" cy="5486400"/>
              </a:xfrm>
              <a:prstGeom prst="arc">
                <a:avLst>
                  <a:gd name="adj1" fmla="val 16200000"/>
                  <a:gd name="adj2" fmla="val 18903545"/>
                </a:avLst>
              </a:prstGeom>
              <a:ln w="41275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Arc 11">
                <a:extLst>
                  <a:ext uri="{FF2B5EF4-FFF2-40B4-BE49-F238E27FC236}">
                    <a16:creationId xmlns:a16="http://schemas.microsoft.com/office/drawing/2014/main" id="{8C4AAC85-1947-9600-00B3-A955EFB6D9B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8103839">
                <a:off x="-1287759" y="-583376"/>
                <a:ext cx="5486400" cy="5486400"/>
              </a:xfrm>
              <a:prstGeom prst="arc">
                <a:avLst>
                  <a:gd name="adj1" fmla="val 16200000"/>
                  <a:gd name="adj2" fmla="val 18899721"/>
                </a:avLst>
              </a:prstGeom>
              <a:ln w="41275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151C5A8B-299B-7FEB-D4E2-288E448C43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1859" y="4907756"/>
                <a:ext cx="10651331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Arc 13">
                <a:extLst>
                  <a:ext uri="{FF2B5EF4-FFF2-40B4-BE49-F238E27FC236}">
                    <a16:creationId xmlns:a16="http://schemas.microsoft.com/office/drawing/2014/main" id="{147BEC7B-BF13-FA3E-137B-DCFA168179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16704" y="3296870"/>
                <a:ext cx="5486400" cy="5486400"/>
              </a:xfrm>
              <a:prstGeom prst="arc">
                <a:avLst>
                  <a:gd name="adj1" fmla="val 16207995"/>
                  <a:gd name="adj2" fmla="val 18899721"/>
                </a:avLst>
              </a:prstGeom>
              <a:ln w="41275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9D52934B-FFD1-A14B-0C59-034AFE4920FE}"/>
                  </a:ext>
                </a:extLst>
              </p:cNvPr>
              <p:cNvCxnSpPr>
                <a:cxnSpLocks/>
                <a:endCxn id="12" idx="2"/>
              </p:cNvCxnSpPr>
              <p:nvPr/>
            </p:nvCxnSpPr>
            <p:spPr>
              <a:xfrm>
                <a:off x="208890" y="4900021"/>
                <a:ext cx="1243710" cy="3002"/>
              </a:xfrm>
              <a:prstGeom prst="line">
                <a:avLst/>
              </a:prstGeom>
              <a:ln w="412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A13297B5-B58F-E9A1-7FEB-1CF7D6100216}"/>
                  </a:ext>
                </a:extLst>
              </p:cNvPr>
              <p:cNvCxnSpPr>
                <a:cxnSpLocks/>
                <a:stCxn id="10" idx="0"/>
              </p:cNvCxnSpPr>
              <p:nvPr/>
            </p:nvCxnSpPr>
            <p:spPr>
              <a:xfrm>
                <a:off x="10445347" y="4906371"/>
                <a:ext cx="1649599" cy="7735"/>
              </a:xfrm>
              <a:prstGeom prst="line">
                <a:avLst/>
              </a:prstGeom>
              <a:ln w="412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3752668-FA3F-7F8B-2A12-C904FACFF2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686" t="2646" r="10275"/>
            <a:stretch/>
          </p:blipFill>
          <p:spPr>
            <a:xfrm flipV="1">
              <a:off x="5258395" y="3166227"/>
              <a:ext cx="1315467" cy="2474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2247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FE1685D8-6B52-A3C2-BCFC-025EFF8E2F62}"/>
                  </a:ext>
                </a:extLst>
              </p:cNvPr>
              <p:cNvSpPr>
                <a:spLocks noGrp="1"/>
              </p:cNvSpPr>
              <p:nvPr>
                <p:ph type="body" sz="quarter" idx="14"/>
              </p:nvPr>
            </p:nvSpPr>
            <p:spPr>
              <a:xfrm>
                <a:off x="527052" y="1844678"/>
                <a:ext cx="6063726" cy="4752975"/>
              </a:xfrm>
            </p:spPr>
            <p:txBody>
              <a:bodyPr/>
              <a:lstStyle/>
              <a:p>
                <a:r>
                  <a:rPr lang="en-GB" dirty="0"/>
                  <a:t>Ghost bunches arrive from both directions at the IR, focused by the same IP quadrupoles</a:t>
                </a:r>
              </a:p>
              <a:p>
                <a:r>
                  <a:rPr lang="en-GB" dirty="0"/>
                  <a:t>Equal horizontal and vertical beta functions and emittances</a:t>
                </a:r>
              </a:p>
              <a:p>
                <a:pPr lvl="1"/>
                <a:r>
                  <a:rPr lang="en-GB" sz="1800" dirty="0"/>
                  <a:t>More details in WEP1313</a:t>
                </a:r>
              </a:p>
              <a:p>
                <a:r>
                  <a:rPr lang="en-GB" dirty="0"/>
                  <a:t>Round beams give highest luminosity for a given disruption parameter</a:t>
                </a:r>
              </a:p>
              <a:p>
                <a:pPr lvl="1"/>
                <a:r>
                  <a:rPr lang="en-GB" sz="1800" dirty="0"/>
                  <a:t>Reduced disruption from beam-beam collisions at IP due to neutral bunch collisions</a:t>
                </a:r>
              </a:p>
              <a:p>
                <a:pPr lvl="1"/>
                <a:r>
                  <a:rPr lang="en-GB" sz="1800" dirty="0"/>
                  <a:t>Allows us to operate with four IPs in series, which allows us to quadruple the total luminosity</a:t>
                </a:r>
              </a:p>
              <a:p>
                <a:r>
                  <a:rPr lang="en-GB" dirty="0"/>
                  <a:t>No crossing angle at IPs and relatively large (100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dirty="0"/>
                  <a:t>m) round beams to relax alignment tolerances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FE1685D8-6B52-A3C2-BCFC-025EFF8E2F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4"/>
              </p:nvPr>
            </p:nvSpPr>
            <p:spPr>
              <a:xfrm>
                <a:off x="527052" y="1844678"/>
                <a:ext cx="6063726" cy="4752975"/>
              </a:xfrm>
              <a:blipFill>
                <a:blip r:embed="rId2"/>
                <a:stretch>
                  <a:fillRect l="-905" t="-770" r="-6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DCB8C1C0-83CC-A7FB-B72D-57224DF0B4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Interaction Region</a:t>
            </a:r>
          </a:p>
        </p:txBody>
      </p:sp>
      <p:pic>
        <p:nvPicPr>
          <p:cNvPr id="5" name="Picture 4" descr="A screenshot of a graph&#10;&#10;AI-generated content may be incorrect.">
            <a:extLst>
              <a:ext uri="{FF2B5EF4-FFF2-40B4-BE49-F238E27FC236}">
                <a16:creationId xmlns:a16="http://schemas.microsoft.com/office/drawing/2014/main" id="{3147D1D5-9AB1-EB18-DCC5-8FF8FDEE16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900" y="1186873"/>
            <a:ext cx="4891538" cy="567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383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23E7DB7-F8E8-3B55-92FF-85A7CFB3C1C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 power required is related to the repetition rate, R</a:t>
            </a:r>
          </a:p>
          <a:p>
            <a:pPr lvl="1"/>
            <a:r>
              <a:rPr lang="en-GB" sz="1800" dirty="0"/>
              <a:t>Train consists of 656 ghost bunches from an ILC-size damping ring</a:t>
            </a:r>
          </a:p>
          <a:p>
            <a:pPr lvl="1"/>
            <a:r>
              <a:rPr lang="en-GB" sz="1800" dirty="0"/>
              <a:t>The RF is pulsed at the same rate with a gradient of 32 MV/m, assuming the use of an FE-FRT to reduce reflected power.</a:t>
            </a:r>
          </a:p>
          <a:p>
            <a:r>
              <a:rPr lang="en-GB" dirty="0"/>
              <a:t>Choose to set luminosity per IP to 1.6x10</a:t>
            </a:r>
            <a:r>
              <a:rPr lang="en-GB" baseline="30000" dirty="0"/>
              <a:t>34</a:t>
            </a:r>
            <a:r>
              <a:rPr lang="en-GB" dirty="0"/>
              <a:t> cm</a:t>
            </a:r>
            <a:r>
              <a:rPr lang="en-GB" baseline="30000" dirty="0"/>
              <a:t>-2</a:t>
            </a:r>
            <a:r>
              <a:rPr lang="en-GB" dirty="0"/>
              <a:t>s</a:t>
            </a:r>
            <a:r>
              <a:rPr lang="en-GB" baseline="30000" dirty="0"/>
              <a:t>-1</a:t>
            </a:r>
            <a:r>
              <a:rPr lang="en-GB" dirty="0"/>
              <a:t> to limit facility power consumption to 100 MW</a:t>
            </a:r>
          </a:p>
          <a:p>
            <a:pPr lvl="1"/>
            <a:r>
              <a:rPr lang="en-GB" sz="1800" dirty="0"/>
              <a:t>Total facility luminosity is 6.3x10</a:t>
            </a:r>
            <a:r>
              <a:rPr lang="en-GB" sz="1800" baseline="30000" dirty="0"/>
              <a:t>34</a:t>
            </a:r>
            <a:r>
              <a:rPr lang="en-GB" sz="1800" dirty="0"/>
              <a:t> cm</a:t>
            </a:r>
            <a:r>
              <a:rPr lang="en-GB" sz="1800" baseline="30000" dirty="0"/>
              <a:t>-2</a:t>
            </a:r>
            <a:r>
              <a:rPr lang="en-GB" sz="1800" dirty="0"/>
              <a:t>s</a:t>
            </a:r>
            <a:r>
              <a:rPr lang="en-GB" sz="1800" baseline="30000" dirty="0"/>
              <a:t>-1</a:t>
            </a:r>
            <a:r>
              <a:rPr lang="en-GB" sz="1800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BAFB3B-032E-B425-9A1A-B8008AE69A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RF power and luminosity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29090013-5C78-8523-BB47-595DF5B97CD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53801622"/>
                  </p:ext>
                </p:extLst>
              </p:nvPr>
            </p:nvGraphicFramePr>
            <p:xfrm>
              <a:off x="1232282" y="4397881"/>
              <a:ext cx="4189730" cy="1981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856613">
                      <a:extLst>
                        <a:ext uri="{9D8B030D-6E8A-4147-A177-3AD203B41FA5}">
                          <a16:colId xmlns:a16="http://schemas.microsoft.com/office/drawing/2014/main" val="3807627415"/>
                        </a:ext>
                      </a:extLst>
                    </a:gridCol>
                    <a:gridCol w="2333117">
                      <a:extLst>
                        <a:ext uri="{9D8B030D-6E8A-4147-A177-3AD203B41FA5}">
                          <a16:colId xmlns:a16="http://schemas.microsoft.com/office/drawing/2014/main" val="267391449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/>
                            <a:t>Arcs &amp; chicanes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2000" i="1" dirty="0" smtClean="0">
                                  <a:latin typeface="Cambria Math" panose="02040503050406030204" pitchFamily="18" charset="0"/>
                                </a:rPr>
                                <m:t>0.39</m:t>
                              </m:r>
                              <m:r>
                                <a:rPr lang="en-GB" sz="2000" i="1" dirty="0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oMath>
                          </a14:m>
                          <a:r>
                            <a:rPr lang="en-GB" sz="2000" dirty="0"/>
                            <a:t> MW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55923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/>
                            <a:t>Linac RF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0.042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oMath>
                          </a14:m>
                          <a:r>
                            <a:rPr lang="en-GB" sz="2000" dirty="0"/>
                            <a:t> MW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970873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/>
                            <a:t>Damping rings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/>
                            <a:t>13.8 MW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388824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/>
                            <a:t>Cryogenics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2000" i="1" dirty="0" smtClean="0">
                                  <a:latin typeface="Cambria Math" panose="02040503050406030204" pitchFamily="18" charset="0"/>
                                </a:rPr>
                                <m:t>0.66</m:t>
                              </m:r>
                              <m:r>
                                <a:rPr lang="en-GB" sz="2000" i="1" dirty="0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oMath>
                          </a14:m>
                          <a:r>
                            <a:rPr lang="en-GB" sz="2000" dirty="0"/>
                            <a:t> MW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148853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dirty="0"/>
                            <a:t>Total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2000" b="1" i="1" smtClean="0">
                                  <a:latin typeface="Cambria Math" panose="02040503050406030204" pitchFamily="18" charset="0"/>
                                </a:rPr>
                                <m:t>𝟏𝟑</m:t>
                              </m:r>
                              <m:r>
                                <a:rPr lang="en-GB" sz="2000" b="1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sz="2000" b="1" i="1" smtClean="0">
                                  <a:latin typeface="Cambria Math" panose="02040503050406030204" pitchFamily="18" charset="0"/>
                                </a:rPr>
                                <m:t>𝟖</m:t>
                              </m:r>
                              <m:r>
                                <a:rPr lang="en-GB" sz="2000" b="1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20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GB" sz="2000" b="1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sz="2000" b="1" i="1" smtClean="0">
                                  <a:latin typeface="Cambria Math" panose="02040503050406030204" pitchFamily="18" charset="0"/>
                                </a:rPr>
                                <m:t>𝟎𝟗</m:t>
                              </m:r>
                              <m:r>
                                <a:rPr lang="en-GB" sz="2000" b="1" i="1" smtClean="0"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oMath>
                          </a14:m>
                          <a:r>
                            <a:rPr lang="en-GB" sz="2000" b="1" dirty="0"/>
                            <a:t> MW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1741823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29090013-5C78-8523-BB47-595DF5B97CD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53801622"/>
                  </p:ext>
                </p:extLst>
              </p:nvPr>
            </p:nvGraphicFramePr>
            <p:xfrm>
              <a:off x="1232282" y="4397881"/>
              <a:ext cx="4189730" cy="1981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856613">
                      <a:extLst>
                        <a:ext uri="{9D8B030D-6E8A-4147-A177-3AD203B41FA5}">
                          <a16:colId xmlns:a16="http://schemas.microsoft.com/office/drawing/2014/main" val="3807627415"/>
                        </a:ext>
                      </a:extLst>
                    </a:gridCol>
                    <a:gridCol w="2333117">
                      <a:extLst>
                        <a:ext uri="{9D8B030D-6E8A-4147-A177-3AD203B41FA5}">
                          <a16:colId xmlns:a16="http://schemas.microsoft.com/office/drawing/2014/main" val="2673914492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/>
                            <a:t>Arcs &amp; chicanes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9896" t="-7692" r="-522" b="-4276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5592371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/>
                            <a:t>Linac RF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9896" t="-107692" r="-522" b="-3276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97087334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/>
                            <a:t>Damping rings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/>
                            <a:t>13.8 MW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38882455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dirty="0"/>
                            <a:t>Cryogenics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9896" t="-309231" r="-522" b="-12615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14885399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dirty="0"/>
                            <a:t>Total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9896" t="-409231" r="-522" b="-2615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1741823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FFAF5A12-87B5-94F1-4332-6433CDF21C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33" y="3889612"/>
            <a:ext cx="4203196" cy="285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118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2DAC9696-D78F-5DA4-CC43-B8947020DAF1}"/>
                  </a:ext>
                </a:extLst>
              </p:cNvPr>
              <p:cNvSpPr>
                <a:spLocks noGrp="1"/>
              </p:cNvSpPr>
              <p:nvPr>
                <p:ph type="body" sz="quarter" idx="14"/>
              </p:nvPr>
            </p:nvSpPr>
            <p:spPr/>
            <p:txBody>
              <a:bodyPr/>
              <a:lstStyle/>
              <a:p>
                <a:r>
                  <a:rPr lang="en-GB" dirty="0"/>
                  <a:t>Concept developed by P. Williams (presenting a poster today – MOP1022)</a:t>
                </a:r>
              </a:p>
              <a:p>
                <a:r>
                  <a:rPr lang="en-GB" dirty="0"/>
                  <a:t>Remove the arcs by treating ghost partners as drive bunches which don’t collide</a:t>
                </a:r>
              </a:p>
              <a:p>
                <a:pPr lvl="1"/>
                <a:r>
                  <a:rPr lang="en-GB" sz="1800" dirty="0"/>
                  <a:t>Large reduction in SR power loss and therefore lower electrical power consumption</a:t>
                </a:r>
              </a:p>
              <a:p>
                <a:pPr lvl="1"/>
                <a:r>
                  <a:rPr lang="en-GB" sz="1800" dirty="0"/>
                  <a:t>Effectively doubles the linac length</a:t>
                </a:r>
              </a:p>
              <a:p>
                <a:r>
                  <a:rPr lang="en-GB" dirty="0"/>
                  <a:t>Ghost partners need only have matching velocities, not energy</a:t>
                </a:r>
              </a:p>
              <a:p>
                <a:pPr lvl="1"/>
                <a:r>
                  <a:rPr lang="en-GB" sz="1800" dirty="0"/>
                  <a:t>Allows linac to be split into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sz="1800" dirty="0"/>
                  <a:t> stages, with drive bunches only accelerated and recirculated at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∼</m:t>
                    </m:r>
                    <m:f>
                      <m:f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550</m:t>
                        </m:r>
                      </m:num>
                      <m:den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GB" sz="1800" dirty="0"/>
                  <a:t> GeV</a:t>
                </a:r>
              </a:p>
              <a:p>
                <a:pPr lvl="1"/>
                <a:r>
                  <a:rPr lang="en-GB" sz="1800" dirty="0"/>
                  <a:t>Choose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sz="1800" dirty="0"/>
                  <a:t> such that recirculation and damping rings occupy same tunnel</a:t>
                </a:r>
              </a:p>
              <a:p>
                <a:r>
                  <a:rPr lang="en-GB" dirty="0"/>
                  <a:t>Large reduction in emittance and energy spread degradation</a:t>
                </a:r>
              </a:p>
              <a:p>
                <a:pPr lvl="1"/>
                <a:r>
                  <a:rPr lang="en-GB" dirty="0"/>
                  <a:t>R</a:t>
                </a:r>
                <a:r>
                  <a:rPr lang="en-GB" sz="1800" dirty="0"/>
                  <a:t>educing need for damping rings and providing higher luminosity</a:t>
                </a:r>
                <a:endParaRPr lang="en-GB" dirty="0"/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2DAC9696-D78F-5DA4-CC43-B8947020DA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4"/>
              </p:nvPr>
            </p:nvSpPr>
            <p:spPr>
              <a:blipFill>
                <a:blip r:embed="rId2"/>
                <a:stretch>
                  <a:fillRect l="-488" t="-7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6E9F4536-D393-BC4B-6FFB-910646C076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linear Ghost Collider</a:t>
            </a:r>
          </a:p>
        </p:txBody>
      </p:sp>
      <p:pic>
        <p:nvPicPr>
          <p:cNvPr id="4" name="Picture 3" descr="A diagram of a diagram&#10;&#10;AI-generated content may be incorrect.">
            <a:extLst>
              <a:ext uri="{FF2B5EF4-FFF2-40B4-BE49-F238E27FC236}">
                <a16:creationId xmlns:a16="http://schemas.microsoft.com/office/drawing/2014/main" id="{632792DE-A9BB-F75F-7B43-E389E6E5D1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" t="4609" r="394" b="3766"/>
          <a:stretch>
            <a:fillRect/>
          </a:stretch>
        </p:blipFill>
        <p:spPr>
          <a:xfrm>
            <a:off x="1097320" y="5189132"/>
            <a:ext cx="9997360" cy="166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633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26BD371-4D22-D44E-D085-7C77E2719CC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Neutral bunches of electrons and positrons co-propagate in the same RF bucket</a:t>
            </a:r>
          </a:p>
          <a:p>
            <a:pPr lvl="1"/>
            <a:r>
              <a:rPr lang="en-GB" sz="1800" dirty="0"/>
              <a:t>No beam loading and potentially reduced excitation of higher order modes</a:t>
            </a:r>
          </a:p>
          <a:p>
            <a:r>
              <a:rPr lang="en-GB" dirty="0"/>
              <a:t>Single, bidirectional linacs to accelerate/decelerate either side of IR</a:t>
            </a:r>
          </a:p>
          <a:p>
            <a:pPr lvl="1"/>
            <a:r>
              <a:rPr lang="en-GB" sz="1800" dirty="0"/>
              <a:t>Linacs half the length of an equivalent ILC machine</a:t>
            </a:r>
            <a:endParaRPr lang="en-GB" dirty="0"/>
          </a:p>
          <a:p>
            <a:r>
              <a:rPr lang="en-GB" dirty="0"/>
              <a:t>New arc shapes, reducing synchrotron radiation by 38%</a:t>
            </a:r>
          </a:p>
          <a:p>
            <a:r>
              <a:rPr lang="en-GB" dirty="0"/>
              <a:t>Facility luminosity of 6.3x10</a:t>
            </a:r>
            <a:r>
              <a:rPr lang="en-GB" baseline="30000" dirty="0"/>
              <a:t>34</a:t>
            </a:r>
            <a:r>
              <a:rPr lang="en-GB" dirty="0"/>
              <a:t> cm</a:t>
            </a:r>
            <a:r>
              <a:rPr lang="en-GB" baseline="30000" dirty="0"/>
              <a:t>-2</a:t>
            </a:r>
            <a:r>
              <a:rPr lang="en-GB" dirty="0"/>
              <a:t>s</a:t>
            </a:r>
            <a:r>
              <a:rPr lang="en-GB" baseline="30000" dirty="0"/>
              <a:t>-1</a:t>
            </a:r>
            <a:r>
              <a:rPr lang="en-GB" dirty="0"/>
              <a:t> to limit total power consumption to 100 MW</a:t>
            </a:r>
          </a:p>
          <a:p>
            <a:r>
              <a:rPr lang="en-GB" dirty="0"/>
              <a:t>Please come and visit the poster presentations on Ghost Collider work at IPAC!</a:t>
            </a:r>
          </a:p>
          <a:p>
            <a:pPr lvl="1"/>
            <a:r>
              <a:rPr lang="en-GB" sz="1800" dirty="0"/>
              <a:t>MOP1022 – The Linear Ghost Collider: An Efficient Higgs Factory</a:t>
            </a:r>
          </a:p>
          <a:p>
            <a:pPr lvl="1"/>
            <a:r>
              <a:rPr lang="en-GB" sz="1800" dirty="0"/>
              <a:t>WEP1313 – Chromaticity compensation of a Ghost Collider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AB50BDB-2BF8-0D2C-FDDF-54BF0CDC07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C9DD86-4C78-1FF2-AC5D-00F6C1906D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376" y="4445669"/>
            <a:ext cx="3957850" cy="2295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1976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F46F64C-FD43-5A77-500A-DDBC5F98885E}"/>
              </a:ext>
            </a:extLst>
          </p:cNvPr>
          <p:cNvSpPr txBox="1"/>
          <p:nvPr/>
        </p:nvSpPr>
        <p:spPr>
          <a:xfrm>
            <a:off x="4390445" y="3118899"/>
            <a:ext cx="34111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Thank you for listening!</a:t>
            </a:r>
          </a:p>
          <a:p>
            <a:pPr algn="ctr"/>
            <a:r>
              <a:rPr lang="en-GB" sz="24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583977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18547E0-80AF-DB06-4210-6A55AE5734A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An energy recovery linac where energy exchanged between e</a:t>
            </a:r>
            <a:r>
              <a:rPr lang="en-GB" baseline="30000" dirty="0"/>
              <a:t>-</a:t>
            </a:r>
            <a:r>
              <a:rPr lang="en-GB" dirty="0"/>
              <a:t> and e</a:t>
            </a:r>
            <a:r>
              <a:rPr lang="en-GB" baseline="30000" dirty="0"/>
              <a:t>+</a:t>
            </a:r>
            <a:r>
              <a:rPr lang="en-GB" dirty="0"/>
              <a:t> at the same phase</a:t>
            </a:r>
          </a:p>
          <a:p>
            <a:pPr lvl="1"/>
            <a:r>
              <a:rPr lang="en-GB" sz="1800" dirty="0"/>
              <a:t>Energy recovery in conventional ERLs require electron bunches which are 180</a:t>
            </a:r>
            <a:r>
              <a:rPr lang="en-GB" sz="1800" baseline="30000" dirty="0"/>
              <a:t>o</a:t>
            </a:r>
            <a:r>
              <a:rPr lang="en-GB" sz="1800" dirty="0"/>
              <a:t> out of phase with each other</a:t>
            </a:r>
          </a:p>
          <a:p>
            <a:pPr lvl="1"/>
            <a:r>
              <a:rPr lang="en-GB" sz="1800" dirty="0"/>
              <a:t>The Ghost Collider (GC) is an entirely new class of ERL technology, where energy recover occurs intra-bunch</a:t>
            </a:r>
          </a:p>
          <a:p>
            <a:pPr lvl="1"/>
            <a:r>
              <a:rPr lang="en-GB" sz="1800" dirty="0"/>
              <a:t>All particles recycled, thus e</a:t>
            </a:r>
            <a:r>
              <a:rPr lang="en-GB" sz="1800" baseline="30000" dirty="0"/>
              <a:t>+</a:t>
            </a:r>
            <a:r>
              <a:rPr lang="en-GB" sz="1800" dirty="0"/>
              <a:t> source requirements similar to storage rings</a:t>
            </a:r>
          </a:p>
          <a:p>
            <a:r>
              <a:rPr lang="en-GB" dirty="0"/>
              <a:t>Bunches in the GC comprised of equal numbers of e</a:t>
            </a:r>
            <a:r>
              <a:rPr lang="en-GB" baseline="30000" dirty="0"/>
              <a:t>-</a:t>
            </a:r>
            <a:r>
              <a:rPr lang="en-GB" dirty="0"/>
              <a:t> and e</a:t>
            </a:r>
            <a:r>
              <a:rPr lang="en-GB" baseline="30000" dirty="0"/>
              <a:t>+</a:t>
            </a:r>
            <a:r>
              <a:rPr lang="en-GB" dirty="0"/>
              <a:t>, creating electrically neutral bunches</a:t>
            </a:r>
          </a:p>
          <a:p>
            <a:pPr lvl="1"/>
            <a:r>
              <a:rPr lang="en-GB" sz="1800" dirty="0"/>
              <a:t>We refer to these as “ghost bunches”</a:t>
            </a:r>
          </a:p>
          <a:p>
            <a:pPr lvl="1"/>
            <a:r>
              <a:rPr lang="en-GB" sz="1800" dirty="0"/>
              <a:t>No beam loading of the accelerating mode in the linacs</a:t>
            </a:r>
          </a:p>
          <a:p>
            <a:pPr lvl="1"/>
            <a:r>
              <a:rPr lang="en-GB" sz="1800" dirty="0"/>
              <a:t>Conventional ERLs rely on beam loading</a:t>
            </a:r>
          </a:p>
          <a:p>
            <a:r>
              <a:rPr lang="en-GB" dirty="0"/>
              <a:t>Design concept inspired by previous work by Valeri Telnov and Erk Jensen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00185D-6C47-ED5E-C41C-D551BA8C8A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What is the Ghost Collider?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03792105-A35C-0E22-2680-A4E77003CC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327" b="43347"/>
          <a:stretch>
            <a:fillRect/>
          </a:stretch>
        </p:blipFill>
        <p:spPr>
          <a:xfrm>
            <a:off x="253094" y="5012244"/>
            <a:ext cx="9229215" cy="1777740"/>
          </a:xfrm>
          <a:prstGeom prst="rect">
            <a:avLst/>
          </a:prstGeom>
        </p:spPr>
      </p:pic>
      <p:pic>
        <p:nvPicPr>
          <p:cNvPr id="5" name="Picture 4" descr="Diagram&#10;&#10;AI-generated content may be incorrect.">
            <a:extLst>
              <a:ext uri="{FF2B5EF4-FFF2-40B4-BE49-F238E27FC236}">
                <a16:creationId xmlns:a16="http://schemas.microsoft.com/office/drawing/2014/main" id="{94B0B4A0-8347-23CC-80B9-CC4AB4B89F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8085" y="5240160"/>
            <a:ext cx="2000250" cy="1165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434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51AD66-3644-80D8-C2A3-2213A87432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D8EE5F47-2EA7-E354-190B-AC733005FC3F}"/>
                  </a:ext>
                </a:extLst>
              </p:cNvPr>
              <p:cNvSpPr>
                <a:spLocks noGrp="1"/>
              </p:cNvSpPr>
              <p:nvPr>
                <p:ph type="body" sz="quarter" idx="14"/>
              </p:nvPr>
            </p:nvSpPr>
            <p:spPr/>
            <p:txBody>
              <a:bodyPr/>
              <a:lstStyle/>
              <a:p>
                <a:r>
                  <a:rPr lang="en-GB" dirty="0"/>
                  <a:t>Bunches in the linacs have alternating accelerating electrons and positrons</a:t>
                </a:r>
              </a:p>
              <a:p>
                <a:pPr lvl="1"/>
                <a:r>
                  <a:rPr lang="en-GB" sz="1800" dirty="0"/>
                  <a:t>At the end of the linac, the low energy bunches are extracted and the high energy ones are collided</a:t>
                </a:r>
              </a:p>
              <a:p>
                <a:pPr lvl="1"/>
                <a:r>
                  <a:rPr lang="en-GB" sz="1800" dirty="0"/>
                  <a:t>We want to create ghost bunches of high energy positrons and electrons</a:t>
                </a:r>
              </a:p>
              <a:p>
                <a:pPr lvl="2"/>
                <a:r>
                  <a:rPr lang="en-GB" sz="1600" dirty="0"/>
                  <a:t>Need to delay one to overlap with the other before IP, then separate them before passing into the decelerating linac</a:t>
                </a:r>
              </a:p>
              <a:p>
                <a:r>
                  <a:rPr lang="en-GB" dirty="0"/>
                  <a:t>Let’s say high energy electrons are in one bucket and positrons in the next bucket, separated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𝑙𝑖𝑛𝑎𝑐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endParaRPr lang="en-GB" dirty="0"/>
              </a:p>
              <a:p>
                <a:pPr lvl="1"/>
                <a:r>
                  <a:rPr lang="en-GB" sz="1800" dirty="0"/>
                  <a:t>Need to introduce a chicane to delay the electrons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𝑙𝑖𝑛𝑎𝑐</m:t>
                        </m:r>
                      </m:sub>
                    </m:sSub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endParaRPr lang="en-GB" sz="1800" dirty="0"/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D8EE5F47-2EA7-E354-190B-AC733005FC3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4"/>
              </p:nvPr>
            </p:nvSpPr>
            <p:spPr>
              <a:blipFill>
                <a:blip r:embed="rId2"/>
                <a:stretch>
                  <a:fillRect l="-488" t="-7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560F5EDF-8C07-8D8A-D7DE-770D5F00B3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Interaction region delay concept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F7C3357-A696-B984-656B-2958DD86A5C3}"/>
              </a:ext>
            </a:extLst>
          </p:cNvPr>
          <p:cNvGrpSpPr/>
          <p:nvPr/>
        </p:nvGrpSpPr>
        <p:grpSpPr>
          <a:xfrm>
            <a:off x="896113" y="2218402"/>
            <a:ext cx="9618066" cy="6350503"/>
            <a:chOff x="896113" y="1755263"/>
            <a:chExt cx="9618066" cy="635050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4597A0C-6937-5F26-1828-E61218FF9D6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6113" y="1755263"/>
              <a:ext cx="8550496" cy="6350503"/>
              <a:chOff x="5113007" y="1255392"/>
              <a:chExt cx="5561240" cy="4130366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7A108FA1-79D0-9029-9C28-4D119A6EF383}"/>
                  </a:ext>
                </a:extLst>
              </p:cNvPr>
              <p:cNvGrpSpPr/>
              <p:nvPr/>
            </p:nvGrpSpPr>
            <p:grpSpPr>
              <a:xfrm>
                <a:off x="5113007" y="1255392"/>
                <a:ext cx="4423602" cy="4130366"/>
                <a:chOff x="5113007" y="1255392"/>
                <a:chExt cx="4423602" cy="4130366"/>
              </a:xfrm>
            </p:grpSpPr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2E4E4083-AD66-D30E-1CF7-3CAD12672E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043502" y="3370527"/>
                  <a:ext cx="2362905" cy="262142"/>
                </a:xfrm>
                <a:prstGeom prst="line">
                  <a:avLst/>
                </a:prstGeom>
                <a:ln w="28575">
                  <a:solidFill>
                    <a:srgbClr val="0432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CE397DA9-1667-D688-A9AC-E755612C72B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21210294">
                  <a:off x="5113007" y="1255392"/>
                  <a:ext cx="4423602" cy="4130366"/>
                  <a:chOff x="7386056" y="662542"/>
                  <a:chExt cx="5485452" cy="5121838"/>
                </a:xfrm>
              </p:grpSpPr>
              <p:sp>
                <p:nvSpPr>
                  <p:cNvPr id="23" name="Arc 22">
                    <a:extLst>
                      <a:ext uri="{FF2B5EF4-FFF2-40B4-BE49-F238E27FC236}">
                        <a16:creationId xmlns:a16="http://schemas.microsoft.com/office/drawing/2014/main" id="{08913230-970A-A288-84E8-C70CA0B82858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9298897">
                    <a:off x="10101222" y="662542"/>
                    <a:ext cx="2770286" cy="2775676"/>
                  </a:xfrm>
                  <a:prstGeom prst="arc">
                    <a:avLst>
                      <a:gd name="adj1" fmla="val 17792142"/>
                      <a:gd name="adj2" fmla="val 19501347"/>
                    </a:avLst>
                  </a:prstGeom>
                  <a:ln w="28575">
                    <a:solidFill>
                      <a:srgbClr val="FF26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rgbClr val="0432FF"/>
                      </a:solidFill>
                    </a:endParaRPr>
                  </a:p>
                </p:txBody>
              </p:sp>
              <p:sp>
                <p:nvSpPr>
                  <p:cNvPr id="24" name="Arc 23">
                    <a:extLst>
                      <a:ext uri="{FF2B5EF4-FFF2-40B4-BE49-F238E27FC236}">
                        <a16:creationId xmlns:a16="http://schemas.microsoft.com/office/drawing/2014/main" id="{B8F0BC03-9717-872A-5EEE-128AC89A9BC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7216865">
                    <a:off x="7388751" y="662542"/>
                    <a:ext cx="2770286" cy="2775676"/>
                  </a:xfrm>
                  <a:prstGeom prst="arc">
                    <a:avLst>
                      <a:gd name="adj1" fmla="val 17792142"/>
                      <a:gd name="adj2" fmla="val 19501347"/>
                    </a:avLst>
                  </a:prstGeom>
                  <a:ln w="28575">
                    <a:solidFill>
                      <a:srgbClr val="FF26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rgbClr val="0432FF"/>
                      </a:solidFill>
                    </a:endParaRPr>
                  </a:p>
                </p:txBody>
              </p:sp>
              <p:sp>
                <p:nvSpPr>
                  <p:cNvPr id="25" name="Arc 24">
                    <a:extLst>
                      <a:ext uri="{FF2B5EF4-FFF2-40B4-BE49-F238E27FC236}">
                        <a16:creationId xmlns:a16="http://schemas.microsoft.com/office/drawing/2014/main" id="{C6536C28-09EC-ED30-E7CA-397C0C7141C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8042798">
                    <a:off x="8865357" y="3008175"/>
                    <a:ext cx="2770286" cy="2775676"/>
                  </a:xfrm>
                  <a:prstGeom prst="arc">
                    <a:avLst>
                      <a:gd name="adj1" fmla="val 17792142"/>
                      <a:gd name="adj2" fmla="val 19501347"/>
                    </a:avLst>
                  </a:prstGeom>
                  <a:ln w="28575">
                    <a:solidFill>
                      <a:srgbClr val="FF26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rgbClr val="0432FF"/>
                      </a:solidFill>
                    </a:endParaRPr>
                  </a:p>
                </p:txBody>
              </p:sp>
              <p:sp>
                <p:nvSpPr>
                  <p:cNvPr id="26" name="Arc 25">
                    <a:extLst>
                      <a:ext uri="{FF2B5EF4-FFF2-40B4-BE49-F238E27FC236}">
                        <a16:creationId xmlns:a16="http://schemas.microsoft.com/office/drawing/2014/main" id="{BF97959A-A5C2-3AFF-81CE-7CC99759E65F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20325250">
                    <a:off x="8636799" y="3008704"/>
                    <a:ext cx="2770286" cy="2775676"/>
                  </a:xfrm>
                  <a:prstGeom prst="arc">
                    <a:avLst>
                      <a:gd name="adj1" fmla="val 17792142"/>
                      <a:gd name="adj2" fmla="val 19501347"/>
                    </a:avLst>
                  </a:prstGeom>
                  <a:ln w="28575">
                    <a:solidFill>
                      <a:srgbClr val="FF26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rgbClr val="0432FF"/>
                      </a:solidFill>
                    </a:endParaRPr>
                  </a:p>
                </p:txBody>
              </p:sp>
            </p:grp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68111953-D54F-120B-B1BA-4F361032321D}"/>
                  </a:ext>
                </a:extLst>
              </p:cNvPr>
              <p:cNvGrpSpPr/>
              <p:nvPr/>
            </p:nvGrpSpPr>
            <p:grpSpPr>
              <a:xfrm>
                <a:off x="5836313" y="2411645"/>
                <a:ext cx="4837934" cy="1408750"/>
                <a:chOff x="5836313" y="2411645"/>
                <a:chExt cx="4837934" cy="1408750"/>
              </a:xfrm>
            </p:grpSpPr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67201486-9622-F2E7-F34C-736E53B3E51D}"/>
                    </a:ext>
                  </a:extLst>
                </p:cNvPr>
                <p:cNvSpPr txBox="1"/>
                <p:nvPr/>
              </p:nvSpPr>
              <p:spPr>
                <a:xfrm>
                  <a:off x="9711622" y="3450749"/>
                  <a:ext cx="432885" cy="2402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Linac</a:t>
                  </a:r>
                </a:p>
              </p:txBody>
            </p:sp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D80A238F-6038-69F8-33ED-39FF6641B993}"/>
                    </a:ext>
                  </a:extLst>
                </p:cNvPr>
                <p:cNvSpPr/>
                <p:nvPr/>
              </p:nvSpPr>
              <p:spPr>
                <a:xfrm>
                  <a:off x="9037174" y="2426667"/>
                  <a:ext cx="736052" cy="73413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182FB64A-4ED5-CC80-9918-4A32E794C291}"/>
                    </a:ext>
                  </a:extLst>
                </p:cNvPr>
                <p:cNvSpPr txBox="1"/>
                <p:nvPr/>
              </p:nvSpPr>
              <p:spPr>
                <a:xfrm>
                  <a:off x="9219973" y="2671127"/>
                  <a:ext cx="405101" cy="2402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rgbClr val="FF0000"/>
                      </a:solidFill>
                    </a:rPr>
                    <a:t>e</a:t>
                  </a:r>
                  <a:r>
                    <a:rPr lang="en-US" baseline="30000" dirty="0">
                      <a:solidFill>
                        <a:srgbClr val="FF0000"/>
                      </a:solidFill>
                    </a:rPr>
                    <a:t>-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B48D2BEC-5455-6FB6-9C4D-6B522DD1E1F9}"/>
                    </a:ext>
                  </a:extLst>
                </p:cNvPr>
                <p:cNvSpPr/>
                <p:nvPr/>
              </p:nvSpPr>
              <p:spPr>
                <a:xfrm>
                  <a:off x="9938195" y="2411645"/>
                  <a:ext cx="736052" cy="73413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823BEA14-7820-1931-EE8B-4D2129993EE7}"/>
                    </a:ext>
                  </a:extLst>
                </p:cNvPr>
                <p:cNvSpPr txBox="1"/>
                <p:nvPr/>
              </p:nvSpPr>
              <p:spPr>
                <a:xfrm>
                  <a:off x="10093459" y="2671127"/>
                  <a:ext cx="467263" cy="2402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rgbClr val="0432FF"/>
                      </a:solidFill>
                    </a:rPr>
                    <a:t>e</a:t>
                  </a:r>
                  <a:r>
                    <a:rPr lang="en-US" baseline="30000" dirty="0">
                      <a:solidFill>
                        <a:srgbClr val="0432FF"/>
                      </a:solidFill>
                    </a:rPr>
                    <a:t>+</a:t>
                  </a:r>
                  <a:endParaRPr lang="en-US" dirty="0">
                    <a:solidFill>
                      <a:srgbClr val="0432FF"/>
                    </a:solidFill>
                  </a:endParaRPr>
                </a:p>
              </p:txBody>
            </p:sp>
            <p:pic>
              <p:nvPicPr>
                <p:cNvPr id="20" name="Graphic 19" descr="Star">
                  <a:extLst>
                    <a:ext uri="{FF2B5EF4-FFF2-40B4-BE49-F238E27FC236}">
                      <a16:creationId xmlns:a16="http://schemas.microsoft.com/office/drawing/2014/main" id="{348004BE-4237-851B-C8E7-DD54BE2551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36313" y="3406017"/>
                  <a:ext cx="414378" cy="414378"/>
                </a:xfrm>
                <a:prstGeom prst="rect">
                  <a:avLst/>
                </a:prstGeom>
              </p:spPr>
            </p:pic>
          </p:grpSp>
        </p:grp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2CEF366-AF4A-AE8A-1B30-2B8E52446F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8686" t="2646" r="10275"/>
            <a:stretch/>
          </p:blipFill>
          <p:spPr>
            <a:xfrm flipV="1">
              <a:off x="8686852" y="4889855"/>
              <a:ext cx="914400" cy="17202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CC24A4C-A8B8-A157-1FD7-A757C01091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8686" t="2646" r="10275"/>
            <a:stretch/>
          </p:blipFill>
          <p:spPr>
            <a:xfrm flipV="1">
              <a:off x="7772452" y="4899347"/>
              <a:ext cx="914400" cy="17202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EC27688-8F90-1430-9D55-06C5404EBE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8686" t="2646" r="10275"/>
            <a:stretch/>
          </p:blipFill>
          <p:spPr>
            <a:xfrm flipV="1">
              <a:off x="6870135" y="4912532"/>
              <a:ext cx="914400" cy="172028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4238BF8-1856-76C8-52F2-D43B8B4567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8686" t="2646" r="10275"/>
            <a:stretch/>
          </p:blipFill>
          <p:spPr>
            <a:xfrm flipV="1">
              <a:off x="5955735" y="4912532"/>
              <a:ext cx="914400" cy="17202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F60488B-8576-A2B9-5413-63A806DB5F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8686" t="2646" r="10275"/>
            <a:stretch/>
          </p:blipFill>
          <p:spPr>
            <a:xfrm flipV="1">
              <a:off x="9599779" y="4889855"/>
              <a:ext cx="914400" cy="1720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05812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0DA30A-20DE-8103-694C-FB2B524001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A113E3F5-FAE2-B761-7047-946DEAA105EE}"/>
                  </a:ext>
                </a:extLst>
              </p:cNvPr>
              <p:cNvSpPr>
                <a:spLocks noGrp="1"/>
              </p:cNvSpPr>
              <p:nvPr>
                <p:ph type="body" sz="quarter" idx="14"/>
              </p:nvPr>
            </p:nvSpPr>
            <p:spPr/>
            <p:txBody>
              <a:bodyPr/>
              <a:lstStyle/>
              <a:p>
                <a:r>
                  <a:rPr lang="en-GB" dirty="0"/>
                  <a:t>After the IP, we need another chicane to delay the positrons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𝑙𝑖𝑛𝑎𝑐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r>
                  <a:rPr lang="en-GB" dirty="0"/>
                  <a:t> to allow for deceleration</a:t>
                </a:r>
              </a:p>
              <a:p>
                <a:pPr lvl="1"/>
                <a:r>
                  <a:rPr lang="en-GB" sz="1800" dirty="0"/>
                  <a:t>In total, we need four chicanes</a:t>
                </a:r>
              </a:p>
              <a:p>
                <a:pPr lvl="1"/>
                <a:r>
                  <a:rPr lang="en-GB" sz="1800" dirty="0"/>
                  <a:t>This layout means each electron and positron bunch passes through one chicane</a:t>
                </a:r>
              </a:p>
              <a:p>
                <a:pPr lvl="2"/>
                <a:r>
                  <a:rPr lang="en-GB" sz="1600" dirty="0"/>
                  <a:t>Restores symmetry to the bunches, balancing chromatic effects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A113E3F5-FAE2-B761-7047-946DEAA105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4"/>
              </p:nvPr>
            </p:nvSpPr>
            <p:spPr>
              <a:blipFill>
                <a:blip r:embed="rId2"/>
                <a:stretch>
                  <a:fillRect l="-488" t="-7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0A1C3A24-2096-C7BB-5E2F-97403ACA84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Interaction region delay concept</a:t>
            </a:r>
          </a:p>
        </p:txBody>
      </p:sp>
      <p:pic>
        <p:nvPicPr>
          <p:cNvPr id="4" name="Picture 3" descr="A picture containing line chart&#10;&#10;AI-generated content may be incorrect.">
            <a:extLst>
              <a:ext uri="{FF2B5EF4-FFF2-40B4-BE49-F238E27FC236}">
                <a16:creationId xmlns:a16="http://schemas.microsoft.com/office/drawing/2014/main" id="{37C35E82-BBD4-768E-97B2-1866E5669B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822"/>
          <a:stretch>
            <a:fillRect/>
          </a:stretch>
        </p:blipFill>
        <p:spPr bwMode="auto">
          <a:xfrm>
            <a:off x="2100346" y="3726567"/>
            <a:ext cx="7991308" cy="197640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26969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4372C17-7918-A2A2-B462-037948A0869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 ghost bunch (e</a:t>
            </a:r>
            <a:r>
              <a:rPr lang="en-GB" baseline="30000" dirty="0"/>
              <a:t>-</a:t>
            </a:r>
            <a:r>
              <a:rPr lang="en-GB" dirty="0"/>
              <a:t> and e</a:t>
            </a:r>
            <a:r>
              <a:rPr lang="en-GB" baseline="30000" dirty="0"/>
              <a:t>+</a:t>
            </a:r>
            <a:r>
              <a:rPr lang="en-GB" dirty="0"/>
              <a:t> in a single bunch) are brought into collision with another ghost bunch</a:t>
            </a:r>
          </a:p>
          <a:p>
            <a:r>
              <a:rPr lang="en-GB" dirty="0"/>
              <a:t>First tried (unsuccessfully) at Orsay by the DCI Storage Ring Group</a:t>
            </a:r>
          </a:p>
          <a:p>
            <a:pPr lvl="1"/>
            <a:r>
              <a:rPr lang="en-GB" sz="1800" dirty="0"/>
              <a:t>Further theoretical studies concluded that the neutral bunch plasmas were in an unstable equilibrium</a:t>
            </a:r>
          </a:p>
          <a:p>
            <a:r>
              <a:rPr lang="en-GB" dirty="0"/>
              <a:t>All considered moderately high disruption parameters (between 5 and 10) </a:t>
            </a:r>
          </a:p>
          <a:p>
            <a:pPr lvl="1"/>
            <a:r>
              <a:rPr lang="en-GB" sz="1800" dirty="0"/>
              <a:t>Incompatible with storage ring equilibrium</a:t>
            </a:r>
          </a:p>
          <a:p>
            <a:pPr lvl="1"/>
            <a:r>
              <a:rPr lang="en-GB" sz="1800" dirty="0"/>
              <a:t>For GC, bunches are recycled as positron production rates are too low</a:t>
            </a:r>
          </a:p>
          <a:p>
            <a:pPr lvl="1"/>
            <a:r>
              <a:rPr lang="en-GB" sz="1800" dirty="0"/>
              <a:t>High disruption parameters would make it impossible to damp the beam again quickly enough</a:t>
            </a:r>
          </a:p>
          <a:p>
            <a:r>
              <a:rPr lang="en-GB" dirty="0"/>
              <a:t>Theoretical studies indicate that GC would operate in a stable regime</a:t>
            </a:r>
          </a:p>
          <a:p>
            <a:r>
              <a:rPr lang="en-GB" dirty="0"/>
              <a:t>Choose to go for round beams to minimise disruption parameter for a given luminosity</a:t>
            </a:r>
          </a:p>
          <a:p>
            <a:pPr lvl="1"/>
            <a:r>
              <a:rPr lang="en-GB" sz="1800" dirty="0"/>
              <a:t>Neutral bunch collisions eliminate disruption parameter to first order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251A9F-23D2-ACC2-434E-29730BBB0F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Ghost collisions</a:t>
            </a:r>
          </a:p>
        </p:txBody>
      </p:sp>
    </p:spTree>
    <p:extLst>
      <p:ext uri="{BB962C8B-B14F-4D97-AF65-F5344CB8AC3E}">
        <p14:creationId xmlns:p14="http://schemas.microsoft.com/office/powerpoint/2010/main" val="2232922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9558EBE-687D-142F-EEB5-AC2EF30F004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Ghost bunches have much reduced electromagnetic interaction with counter-propagating ghost bunches</a:t>
            </a:r>
          </a:p>
          <a:p>
            <a:pPr lvl="1"/>
            <a:r>
              <a:rPr lang="en-GB" sz="1800" dirty="0"/>
              <a:t>This allows for a major simplification: a single, bi-directional linac on each side of the IP</a:t>
            </a:r>
          </a:p>
          <a:p>
            <a:pPr lvl="2"/>
            <a:r>
              <a:rPr lang="en-GB" sz="1800" dirty="0"/>
              <a:t>There will be head-on collisions in the linac, but the luminosity will be low, as will the disruption parameter</a:t>
            </a:r>
          </a:p>
          <a:p>
            <a:pPr lvl="2"/>
            <a:r>
              <a:rPr lang="en-GB" sz="1800" dirty="0"/>
              <a:t>Electrons and positrons accelerated in both directions in one linac and decelerated in the other linac</a:t>
            </a:r>
          </a:p>
          <a:p>
            <a:r>
              <a:rPr lang="en-GB" dirty="0"/>
              <a:t>Based on ILC technology, each linac would only need to be half the length due to the dual pass scheme.</a:t>
            </a:r>
          </a:p>
          <a:p>
            <a:r>
              <a:rPr lang="en-GB" dirty="0"/>
              <a:t>Counterpropagating ghost bunches have, to first order, no quadrupolar beam-beam focusing</a:t>
            </a:r>
          </a:p>
          <a:p>
            <a:pPr lvl="1"/>
            <a:r>
              <a:rPr lang="en-GB" sz="1800" dirty="0"/>
              <a:t>A second order dipolar charge separation instability exists, which is currently under study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41C85B-D09A-53CC-3479-71E23271BF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Single linac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19C1307-66CC-EB72-2533-5B3E50F2E5B7}"/>
              </a:ext>
            </a:extLst>
          </p:cNvPr>
          <p:cNvGrpSpPr/>
          <p:nvPr/>
        </p:nvGrpSpPr>
        <p:grpSpPr>
          <a:xfrm>
            <a:off x="331384" y="4863163"/>
            <a:ext cx="11529231" cy="1116870"/>
            <a:chOff x="325366" y="4201426"/>
            <a:chExt cx="11529231" cy="111687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614A81C-60D0-1C1A-6289-53E47588C5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V="1">
              <a:off x="6129112" y="4766994"/>
              <a:ext cx="823265" cy="149323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05535FF-393D-992B-C987-D8F376995A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 flipV="1">
              <a:off x="6094684" y="4632324"/>
              <a:ext cx="823265" cy="14932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1A8624E-37B3-361D-F72D-A6FB5D93E64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61593" y="4639057"/>
              <a:ext cx="786383" cy="15439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C8AD2BA-8872-EDCB-2380-6B2D267928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13138"/>
            <a:stretch/>
          </p:blipFill>
          <p:spPr>
            <a:xfrm rot="10800000">
              <a:off x="5239874" y="4779215"/>
              <a:ext cx="786383" cy="14835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4118319-F7FB-76DF-499D-FC858851213B}"/>
                </a:ext>
              </a:extLst>
            </p:cNvPr>
            <p:cNvCxnSpPr>
              <a:stCxn id="21" idx="3"/>
              <a:endCxn id="22" idx="1"/>
            </p:cNvCxnSpPr>
            <p:nvPr/>
          </p:nvCxnSpPr>
          <p:spPr>
            <a:xfrm>
              <a:off x="5247892" y="4770892"/>
              <a:ext cx="1676411" cy="0"/>
            </a:xfrm>
            <a:prstGeom prst="line">
              <a:avLst/>
            </a:prstGeom>
            <a:ln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45C8BD1-F6FD-1813-E52F-652339EDAC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1285"/>
            <a:stretch/>
          </p:blipFill>
          <p:spPr>
            <a:xfrm>
              <a:off x="9681208" y="4233132"/>
              <a:ext cx="2173389" cy="105918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096D959-1F65-98EB-83E3-C3B807BFDA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1285"/>
            <a:stretch/>
          </p:blipFill>
          <p:spPr>
            <a:xfrm rot="10800000">
              <a:off x="325366" y="4259116"/>
              <a:ext cx="2173389" cy="105918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DCCC6C1-23EB-871A-9110-742EA86AF383}"/>
                </a:ext>
              </a:extLst>
            </p:cNvPr>
            <p:cNvSpPr txBox="1"/>
            <p:nvPr/>
          </p:nvSpPr>
          <p:spPr>
            <a:xfrm>
              <a:off x="5891255" y="4801775"/>
              <a:ext cx="360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</a:rPr>
                <a:t>IP</a:t>
              </a:r>
            </a:p>
          </p:txBody>
        </p:sp>
        <p:pic>
          <p:nvPicPr>
            <p:cNvPr id="13" name="Graphic 12" descr="Star">
              <a:extLst>
                <a:ext uri="{FF2B5EF4-FFF2-40B4-BE49-F238E27FC236}">
                  <a16:creationId xmlns:a16="http://schemas.microsoft.com/office/drawing/2014/main" id="{72083B54-AD0A-26D5-E5BD-738D7D7D86F9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890645" y="4588960"/>
              <a:ext cx="335307" cy="335307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29C65D9-4F02-2881-B1DF-C83AD8A53A4C}"/>
                </a:ext>
              </a:extLst>
            </p:cNvPr>
            <p:cNvSpPr txBox="1"/>
            <p:nvPr/>
          </p:nvSpPr>
          <p:spPr>
            <a:xfrm>
              <a:off x="813489" y="4575339"/>
              <a:ext cx="4922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432FF"/>
                  </a:solidFill>
                </a:rPr>
                <a:t>Arc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DF3E7D6-7838-305D-386E-9E9F7A086531}"/>
                </a:ext>
              </a:extLst>
            </p:cNvPr>
            <p:cNvSpPr txBox="1"/>
            <p:nvPr/>
          </p:nvSpPr>
          <p:spPr>
            <a:xfrm>
              <a:off x="10883014" y="4557671"/>
              <a:ext cx="4922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7030A0"/>
                  </a:solidFill>
                </a:rPr>
                <a:t>Arc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BED1356-6A1A-F8D9-7147-6B23DD7D30FC}"/>
                </a:ext>
              </a:extLst>
            </p:cNvPr>
            <p:cNvSpPr txBox="1"/>
            <p:nvPr/>
          </p:nvSpPr>
          <p:spPr>
            <a:xfrm>
              <a:off x="3077463" y="4201426"/>
              <a:ext cx="105509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SRF Linac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642BCCB-AA1E-5C43-DD53-60277CDCC6C4}"/>
                </a:ext>
              </a:extLst>
            </p:cNvPr>
            <p:cNvSpPr txBox="1"/>
            <p:nvPr/>
          </p:nvSpPr>
          <p:spPr>
            <a:xfrm>
              <a:off x="7939711" y="4203225"/>
              <a:ext cx="105509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SRF Linac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C9AB2D0-08FE-AA75-0187-50EA170BDD01}"/>
                </a:ext>
              </a:extLst>
            </p:cNvPr>
            <p:cNvSpPr txBox="1"/>
            <p:nvPr/>
          </p:nvSpPr>
          <p:spPr>
            <a:xfrm>
              <a:off x="5546386" y="4202984"/>
              <a:ext cx="1016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Chicanes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C5A4D648-2603-49DE-6FC7-702155B467F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8686" t="2646" r="10275"/>
            <a:stretch/>
          </p:blipFill>
          <p:spPr>
            <a:xfrm flipV="1">
              <a:off x="2504688" y="4684878"/>
              <a:ext cx="914400" cy="172028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749F250A-D32E-DC82-F0D9-3C5182D2750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8686" t="2646" r="10275"/>
            <a:stretch/>
          </p:blipFill>
          <p:spPr>
            <a:xfrm flipV="1">
              <a:off x="3419092" y="4684878"/>
              <a:ext cx="914400" cy="172028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962FFA7-0218-E970-4BE2-B2ACCAA501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8686" t="2646" r="10275"/>
            <a:stretch/>
          </p:blipFill>
          <p:spPr>
            <a:xfrm flipV="1">
              <a:off x="4333492" y="4684878"/>
              <a:ext cx="914400" cy="172028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0285B01-5AA5-6B97-799A-BCCF45477A5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8686" t="2646" r="10275"/>
            <a:stretch/>
          </p:blipFill>
          <p:spPr>
            <a:xfrm flipV="1">
              <a:off x="6924303" y="4684878"/>
              <a:ext cx="914400" cy="172028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5F026FB-9CC9-632F-42C5-5BF34C13CFC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8686" t="2646" r="10275"/>
            <a:stretch/>
          </p:blipFill>
          <p:spPr>
            <a:xfrm flipV="1">
              <a:off x="7838707" y="4684878"/>
              <a:ext cx="914400" cy="172028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6647150B-EADA-A961-CEAF-BED909C1B98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8686" t="2646" r="10275"/>
            <a:stretch/>
          </p:blipFill>
          <p:spPr>
            <a:xfrm flipV="1">
              <a:off x="8753107" y="4684878"/>
              <a:ext cx="914400" cy="1720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0396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5E7FF8-47B5-9A5A-3AB9-A63B3DF97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One technical challenged faced with the Ghost Collider are how to turn around both e</a:t>
            </a:r>
            <a:r>
              <a:rPr lang="en-GB" baseline="30000" dirty="0"/>
              <a:t>-</a:t>
            </a:r>
            <a:r>
              <a:rPr lang="en-GB" dirty="0"/>
              <a:t> and e</a:t>
            </a:r>
            <a:r>
              <a:rPr lang="en-GB" baseline="30000" dirty="0"/>
              <a:t>+</a:t>
            </a:r>
            <a:endParaRPr lang="en-GB" dirty="0"/>
          </a:p>
          <a:p>
            <a:pPr lvl="1"/>
            <a:r>
              <a:rPr lang="en-GB" sz="1800" dirty="0"/>
              <a:t>Both deflected in the opposite direction by any electromagnetic elements</a:t>
            </a:r>
          </a:p>
          <a:p>
            <a:pPr lvl="1"/>
            <a:r>
              <a:rPr lang="en-GB" sz="1800" dirty="0"/>
              <a:t>However, if electrons and positrons pass through a dipole in opposite directions they will follow the same trajectory.</a:t>
            </a:r>
          </a:p>
          <a:p>
            <a:pPr lvl="2"/>
            <a:r>
              <a:rPr lang="en-GB" sz="1600" dirty="0"/>
              <a:t>Now if we join everything together, we have a turnaround arc to accommodate both charge species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BBAFF5-42DA-CE40-2646-5020A227C4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Turnaround arcs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22378C-BE37-D6AD-A149-0B56EA646689}"/>
              </a:ext>
            </a:extLst>
          </p:cNvPr>
          <p:cNvSpPr/>
          <p:nvPr/>
        </p:nvSpPr>
        <p:spPr>
          <a:xfrm>
            <a:off x="4477112" y="4422738"/>
            <a:ext cx="1254081" cy="140229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E985EA54-8689-E4D1-8D93-A428B446C1EB}"/>
              </a:ext>
            </a:extLst>
          </p:cNvPr>
          <p:cNvSpPr/>
          <p:nvPr/>
        </p:nvSpPr>
        <p:spPr>
          <a:xfrm>
            <a:off x="3088386" y="5116542"/>
            <a:ext cx="2832315" cy="2832315"/>
          </a:xfrm>
          <a:prstGeom prst="arc">
            <a:avLst>
              <a:gd name="adj1" fmla="val 16200000"/>
              <a:gd name="adj2" fmla="val 19789780"/>
            </a:avLst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313BCE0D-621F-6EDE-CEFD-B0A0460D670A}"/>
              </a:ext>
            </a:extLst>
          </p:cNvPr>
          <p:cNvSpPr/>
          <p:nvPr/>
        </p:nvSpPr>
        <p:spPr>
          <a:xfrm rot="10800000">
            <a:off x="3106378" y="2285053"/>
            <a:ext cx="2832315" cy="2832315"/>
          </a:xfrm>
          <a:prstGeom prst="arc">
            <a:avLst>
              <a:gd name="adj1" fmla="val 12667295"/>
              <a:gd name="adj2" fmla="val 16200086"/>
            </a:avLst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59DD522-A040-0D5D-8BD1-4698C48BD5B1}"/>
              </a:ext>
            </a:extLst>
          </p:cNvPr>
          <p:cNvSpPr/>
          <p:nvPr/>
        </p:nvSpPr>
        <p:spPr>
          <a:xfrm>
            <a:off x="7922705" y="4392259"/>
            <a:ext cx="515112" cy="147523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Arc 31">
            <a:extLst>
              <a:ext uri="{FF2B5EF4-FFF2-40B4-BE49-F238E27FC236}">
                <a16:creationId xmlns:a16="http://schemas.microsoft.com/office/drawing/2014/main" id="{F7E85AE2-F7AD-B705-FDAD-92B8637F24A9}"/>
              </a:ext>
            </a:extLst>
          </p:cNvPr>
          <p:cNvSpPr/>
          <p:nvPr/>
        </p:nvSpPr>
        <p:spPr>
          <a:xfrm>
            <a:off x="3088386" y="5116542"/>
            <a:ext cx="2832315" cy="2832315"/>
          </a:xfrm>
          <a:prstGeom prst="arc">
            <a:avLst>
              <a:gd name="adj1" fmla="val 16200000"/>
              <a:gd name="adj2" fmla="val 19789780"/>
            </a:avLst>
          </a:prstGeom>
          <a:ln w="38100">
            <a:headEnd type="non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Arc 32">
            <a:extLst>
              <a:ext uri="{FF2B5EF4-FFF2-40B4-BE49-F238E27FC236}">
                <a16:creationId xmlns:a16="http://schemas.microsoft.com/office/drawing/2014/main" id="{F903B239-4ECC-E643-22C0-4E49AF000636}"/>
              </a:ext>
            </a:extLst>
          </p:cNvPr>
          <p:cNvSpPr/>
          <p:nvPr/>
        </p:nvSpPr>
        <p:spPr>
          <a:xfrm rot="10800000">
            <a:off x="3106378" y="2285053"/>
            <a:ext cx="2832315" cy="2832315"/>
          </a:xfrm>
          <a:prstGeom prst="arc">
            <a:avLst>
              <a:gd name="adj1" fmla="val 12667295"/>
              <a:gd name="adj2" fmla="val 16200086"/>
            </a:avLst>
          </a:prstGeom>
          <a:ln w="3810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139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3750000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3.33333E-6 L 0.24258 0.0590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22" y="294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3420000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3.7037E-6 L 0.24076 -0.05209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31" y="-2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5" grpId="0" animBg="1"/>
      <p:bldP spid="15" grpId="1" animBg="1"/>
      <p:bldP spid="15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A1278C-15A7-8A91-E972-C7F566E7CB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E8156EBA-A748-F933-C20C-D3BC10114C54}"/>
                  </a:ext>
                </a:extLst>
              </p:cNvPr>
              <p:cNvSpPr>
                <a:spLocks noGrp="1"/>
              </p:cNvSpPr>
              <p:nvPr>
                <p:ph type="body" sz="quarter" idx="14"/>
              </p:nvPr>
            </p:nvSpPr>
            <p:spPr/>
            <p:txBody>
              <a:bodyPr/>
              <a:lstStyle/>
              <a:p>
                <a:r>
                  <a:rPr lang="en-GB" dirty="0"/>
                  <a:t>The arcs are a tear-drop shape</a:t>
                </a:r>
              </a:p>
              <a:p>
                <a:pPr lvl="1"/>
                <a:r>
                  <a:rPr lang="en-GB" sz="1800" dirty="0"/>
                  <a:t>The straight sections avoid the need for additional bending at the expense of additional length</a:t>
                </a:r>
              </a:p>
              <a:p>
                <a:pPr lvl="1"/>
                <a:r>
                  <a:rPr lang="en-GB" sz="1800" dirty="0"/>
                  <a:t>The total bending angle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180</m:t>
                        </m:r>
                      </m:e>
                      <m:sup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+4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endParaRPr lang="en-GB" sz="1800" dirty="0"/>
              </a:p>
              <a:p>
                <a:r>
                  <a:rPr lang="en-GB" dirty="0"/>
                  <a:t>The current design opts 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22.5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GB" dirty="0"/>
                  <a:t> and a bending radius of 3,096 m</a:t>
                </a:r>
              </a:p>
              <a:p>
                <a:pPr lvl="1"/>
                <a:r>
                  <a:rPr lang="en-GB" sz="1800" dirty="0"/>
                  <a:t>With a filling factor of 88%, this gives an arc radius of 3,500 m, which is the same as LEP</a:t>
                </a:r>
              </a:p>
              <a:p>
                <a:r>
                  <a:rPr lang="en-GB" dirty="0"/>
                  <a:t>Reduces synchrotron radiation loss by 38% compared to traditional arc shape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E8156EBA-A748-F933-C20C-D3BC10114C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4"/>
              </p:nvPr>
            </p:nvSpPr>
            <p:spPr>
              <a:blipFill>
                <a:blip r:embed="rId2"/>
                <a:stretch>
                  <a:fillRect l="-488" t="-7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5E01C4AA-40F1-1AC9-8BBC-8356E1934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Turnaround arcs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CE8A4F-8513-5ABE-9A04-DCA043807C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7595866" y="4354634"/>
            <a:ext cx="4443327" cy="211587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8FCFC445-8827-F7C2-AA76-CE82918FD8AA}"/>
              </a:ext>
            </a:extLst>
          </p:cNvPr>
          <p:cNvGrpSpPr/>
          <p:nvPr/>
        </p:nvGrpSpPr>
        <p:grpSpPr>
          <a:xfrm>
            <a:off x="527052" y="5249274"/>
            <a:ext cx="6539397" cy="1492250"/>
            <a:chOff x="527052" y="5249274"/>
            <a:chExt cx="6539397" cy="1492250"/>
          </a:xfrm>
        </p:grpSpPr>
        <p:pic>
          <p:nvPicPr>
            <p:cNvPr id="6" name="Picture 5" descr="Chart, line chart&#10;&#10;AI-generated content may be incorrect.">
              <a:extLst>
                <a:ext uri="{FF2B5EF4-FFF2-40B4-BE49-F238E27FC236}">
                  <a16:creationId xmlns:a16="http://schemas.microsoft.com/office/drawing/2014/main" id="{41033315-BB51-5C81-27CD-5CE4EFE394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34" r="719"/>
            <a:stretch>
              <a:fillRect/>
            </a:stretch>
          </p:blipFill>
          <p:spPr bwMode="auto">
            <a:xfrm>
              <a:off x="527052" y="5249274"/>
              <a:ext cx="6539397" cy="149225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1D19FB52-8DBE-2BC2-C480-CD4A3B5EE75B}"/>
                    </a:ext>
                  </a:extLst>
                </p:cNvPr>
                <p:cNvSpPr txBox="1"/>
                <p:nvPr/>
              </p:nvSpPr>
              <p:spPr>
                <a:xfrm>
                  <a:off x="527052" y="5995399"/>
                  <a:ext cx="565484" cy="2616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func>
                          <m:funcPr>
                            <m:ctrlPr>
                              <a:rPr lang="en-GB" sz="11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11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GB" sz="11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1D19FB52-8DBE-2BC2-C480-CD4A3B5EE75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7052" y="5995399"/>
                  <a:ext cx="565484" cy="26161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83DE1A4C-5F16-B8C7-7238-8A9285010576}"/>
                    </a:ext>
                  </a:extLst>
                </p:cNvPr>
                <p:cNvSpPr txBox="1"/>
                <p:nvPr/>
              </p:nvSpPr>
              <p:spPr>
                <a:xfrm>
                  <a:off x="4474398" y="5660520"/>
                  <a:ext cx="565484" cy="2616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func>
                          <m:funcPr>
                            <m:ctrlPr>
                              <a:rPr lang="en-GB" sz="11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11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GB" sz="11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83DE1A4C-5F16-B8C7-7238-8A928501057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74398" y="5660520"/>
                  <a:ext cx="565484" cy="26161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03AC1B48-A407-65CC-6172-F58C339144AB}"/>
                    </a:ext>
                  </a:extLst>
                </p:cNvPr>
                <p:cNvSpPr txBox="1"/>
                <p:nvPr/>
              </p:nvSpPr>
              <p:spPr>
                <a:xfrm>
                  <a:off x="2279985" y="6363764"/>
                  <a:ext cx="902036" cy="2616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func>
                          <m:funcPr>
                            <m:ctrlPr>
                              <a:rPr lang="en-GB" sz="11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11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GB" sz="11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03AC1B48-A407-65CC-6172-F58C339144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9985" y="6363764"/>
                  <a:ext cx="902036" cy="26161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10C4E117-A9E2-48D2-60E7-661A68F2AD84}"/>
                    </a:ext>
                  </a:extLst>
                </p:cNvPr>
                <p:cNvSpPr txBox="1"/>
                <p:nvPr/>
              </p:nvSpPr>
              <p:spPr>
                <a:xfrm>
                  <a:off x="1483423" y="5864594"/>
                  <a:ext cx="277059" cy="2616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10C4E117-A9E2-48D2-60E7-661A68F2AD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83423" y="5864594"/>
                  <a:ext cx="277059" cy="26161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58E6114D-1D3A-37FE-84CD-187D8388024E}"/>
                    </a:ext>
                  </a:extLst>
                </p:cNvPr>
                <p:cNvSpPr txBox="1"/>
                <p:nvPr/>
              </p:nvSpPr>
              <p:spPr>
                <a:xfrm>
                  <a:off x="1164848" y="5733789"/>
                  <a:ext cx="133937" cy="2616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58E6114D-1D3A-37FE-84CD-187D8388024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4848" y="5733789"/>
                  <a:ext cx="133937" cy="261610"/>
                </a:xfrm>
                <a:prstGeom prst="rect">
                  <a:avLst/>
                </a:prstGeom>
                <a:blipFill>
                  <a:blip r:embed="rId9"/>
                  <a:stretch>
                    <a:fillRect l="-31818" r="-454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737C76AE-6DE2-572D-D6BE-D1A544F1209C}"/>
                    </a:ext>
                  </a:extLst>
                </p:cNvPr>
                <p:cNvSpPr txBox="1"/>
                <p:nvPr/>
              </p:nvSpPr>
              <p:spPr>
                <a:xfrm>
                  <a:off x="5486190" y="5983367"/>
                  <a:ext cx="133937" cy="2616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737C76AE-6DE2-572D-D6BE-D1A544F120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86190" y="5983367"/>
                  <a:ext cx="133937" cy="261610"/>
                </a:xfrm>
                <a:prstGeom prst="rect">
                  <a:avLst/>
                </a:prstGeom>
                <a:blipFill>
                  <a:blip r:embed="rId9"/>
                  <a:stretch>
                    <a:fillRect l="-31818" r="-454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633776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066F239F-A3D2-72DB-1D57-05FD6BBF6BF1}"/>
                  </a:ext>
                </a:extLst>
              </p:cNvPr>
              <p:cNvSpPr>
                <a:spLocks noGrp="1"/>
              </p:cNvSpPr>
              <p:nvPr>
                <p:ph type="body" sz="quarter" idx="14"/>
              </p:nvPr>
            </p:nvSpPr>
            <p:spPr/>
            <p:txBody>
              <a:bodyPr/>
              <a:lstStyle/>
              <a:p>
                <a:r>
                  <a:rPr lang="en-GB" dirty="0"/>
                  <a:t>The electrons have 5 GeV at injection and a peak energy of 275 GeV</a:t>
                </a:r>
              </a:p>
              <a:p>
                <a:pPr lvl="1"/>
                <a:r>
                  <a:rPr lang="en-GB" sz="1800" dirty="0"/>
                  <a:t>In the arcs they are at 140 GeV</a:t>
                </a:r>
              </a:p>
              <a:p>
                <a:r>
                  <a:rPr lang="en-GB" dirty="0"/>
                  <a:t>For a full 360</a:t>
                </a:r>
                <a:r>
                  <a:rPr lang="en-GB" baseline="30000" dirty="0"/>
                  <a:t>o</a:t>
                </a:r>
                <a:r>
                  <a:rPr lang="en-GB" dirty="0"/>
                  <a:t> arc, the synchrotron radiation loss is:</a:t>
                </a:r>
                <a:br>
                  <a:rPr lang="en-GB" dirty="0"/>
                </a:b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=8.85×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=11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endParaRPr lang="en-GB" dirty="0"/>
              </a:p>
              <a:p>
                <a:r>
                  <a:rPr lang="en-GB" dirty="0"/>
                  <a:t>The tear-drop design only complete 270</a:t>
                </a:r>
                <a:r>
                  <a:rPr lang="en-GB" baseline="30000" dirty="0"/>
                  <a:t>o</a:t>
                </a:r>
                <a:r>
                  <a:rPr lang="en-GB" dirty="0"/>
                  <a:t> of an arc, so the synchrotron radiation loss per arc is 8.24 GeV</a:t>
                </a:r>
              </a:p>
              <a:p>
                <a:pPr lvl="1"/>
                <a:r>
                  <a:rPr lang="en-GB" sz="1800" dirty="0"/>
                  <a:t>This loss needs to be compensated by placing low frequency RF cavities in the straight sections of the arcs</a:t>
                </a:r>
                <a:endParaRPr lang="en-GB" sz="1600" dirty="0"/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066F239F-A3D2-72DB-1D57-05FD6BBF6B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4"/>
              </p:nvPr>
            </p:nvSpPr>
            <p:spPr>
              <a:blipFill>
                <a:blip r:embed="rId2"/>
                <a:stretch>
                  <a:fillRect l="-488" t="-7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6A4CCA10-D7E0-133F-5DAF-6260BDAF7A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Turnaround arcs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85C066-73AE-B0A2-27A6-1C565414E3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7595866" y="4354634"/>
            <a:ext cx="4443327" cy="211587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3380059-C0B8-C8DA-9BB0-4C9918B0DD2E}"/>
              </a:ext>
            </a:extLst>
          </p:cNvPr>
          <p:cNvGrpSpPr/>
          <p:nvPr/>
        </p:nvGrpSpPr>
        <p:grpSpPr>
          <a:xfrm>
            <a:off x="527052" y="5249274"/>
            <a:ext cx="6539397" cy="1492250"/>
            <a:chOff x="527052" y="5249274"/>
            <a:chExt cx="6539397" cy="1492250"/>
          </a:xfrm>
        </p:grpSpPr>
        <p:pic>
          <p:nvPicPr>
            <p:cNvPr id="7" name="Picture 6" descr="Chart, line chart&#10;&#10;AI-generated content may be incorrect.">
              <a:extLst>
                <a:ext uri="{FF2B5EF4-FFF2-40B4-BE49-F238E27FC236}">
                  <a16:creationId xmlns:a16="http://schemas.microsoft.com/office/drawing/2014/main" id="{7979CA69-CA0A-6BEB-FA64-C220AF0EB0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34" r="719"/>
            <a:stretch>
              <a:fillRect/>
            </a:stretch>
          </p:blipFill>
          <p:spPr bwMode="auto">
            <a:xfrm>
              <a:off x="527052" y="5249274"/>
              <a:ext cx="6539397" cy="149225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8EB69069-4D07-D5E6-849D-9E69DFC187ED}"/>
                    </a:ext>
                  </a:extLst>
                </p:cNvPr>
                <p:cNvSpPr txBox="1"/>
                <p:nvPr/>
              </p:nvSpPr>
              <p:spPr>
                <a:xfrm>
                  <a:off x="527052" y="5995399"/>
                  <a:ext cx="565484" cy="2616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func>
                          <m:funcPr>
                            <m:ctrlPr>
                              <a:rPr lang="en-GB" sz="11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11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GB" sz="11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8EB69069-4D07-D5E6-849D-9E69DFC187E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7052" y="5995399"/>
                  <a:ext cx="565484" cy="26161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2CF04463-E1B4-434C-67CE-EB69470A91A7}"/>
                    </a:ext>
                  </a:extLst>
                </p:cNvPr>
                <p:cNvSpPr txBox="1"/>
                <p:nvPr/>
              </p:nvSpPr>
              <p:spPr>
                <a:xfrm>
                  <a:off x="4474398" y="5660520"/>
                  <a:ext cx="565484" cy="2616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func>
                          <m:funcPr>
                            <m:ctrlPr>
                              <a:rPr lang="en-GB" sz="11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11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GB" sz="11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2CF04463-E1B4-434C-67CE-EB69470A91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74398" y="5660520"/>
                  <a:ext cx="565484" cy="26161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D683DA0F-A02D-9A11-0C01-12F37F2F422D}"/>
                    </a:ext>
                  </a:extLst>
                </p:cNvPr>
                <p:cNvSpPr txBox="1"/>
                <p:nvPr/>
              </p:nvSpPr>
              <p:spPr>
                <a:xfrm>
                  <a:off x="2279985" y="6363764"/>
                  <a:ext cx="902036" cy="2616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func>
                          <m:funcPr>
                            <m:ctrlPr>
                              <a:rPr lang="en-GB" sz="11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11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GB" sz="11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D683DA0F-A02D-9A11-0C01-12F37F2F42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9985" y="6363764"/>
                  <a:ext cx="902036" cy="26161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3638E970-7BDD-E352-CE8A-0123C5A136BC}"/>
                    </a:ext>
                  </a:extLst>
                </p:cNvPr>
                <p:cNvSpPr txBox="1"/>
                <p:nvPr/>
              </p:nvSpPr>
              <p:spPr>
                <a:xfrm>
                  <a:off x="1483423" y="5864594"/>
                  <a:ext cx="277059" cy="2616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3638E970-7BDD-E352-CE8A-0123C5A136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83423" y="5864594"/>
                  <a:ext cx="277059" cy="26161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865E723A-790F-EA5C-2473-8E1542F1B1F2}"/>
                    </a:ext>
                  </a:extLst>
                </p:cNvPr>
                <p:cNvSpPr txBox="1"/>
                <p:nvPr/>
              </p:nvSpPr>
              <p:spPr>
                <a:xfrm>
                  <a:off x="1164848" y="5733789"/>
                  <a:ext cx="133937" cy="2616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865E723A-790F-EA5C-2473-8E1542F1B1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4848" y="5733789"/>
                  <a:ext cx="133937" cy="261610"/>
                </a:xfrm>
                <a:prstGeom prst="rect">
                  <a:avLst/>
                </a:prstGeom>
                <a:blipFill>
                  <a:blip r:embed="rId9"/>
                  <a:stretch>
                    <a:fillRect l="-31818" r="-454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50E65AB6-2C94-7217-0413-FB76474772FE}"/>
                    </a:ext>
                  </a:extLst>
                </p:cNvPr>
                <p:cNvSpPr txBox="1"/>
                <p:nvPr/>
              </p:nvSpPr>
              <p:spPr>
                <a:xfrm>
                  <a:off x="5486190" y="5983367"/>
                  <a:ext cx="133937" cy="2616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50E65AB6-2C94-7217-0413-FB76474772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86190" y="5983367"/>
                  <a:ext cx="133937" cy="261610"/>
                </a:xfrm>
                <a:prstGeom prst="rect">
                  <a:avLst/>
                </a:prstGeom>
                <a:blipFill>
                  <a:blip r:embed="rId9"/>
                  <a:stretch>
                    <a:fillRect l="-31818" r="-454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567914466"/>
      </p:ext>
    </p:extLst>
  </p:cSld>
  <p:clrMapOvr>
    <a:masterClrMapping/>
  </p:clrMapOvr>
</p:sld>
</file>

<file path=ppt/theme/theme1.xml><?xml version="1.0" encoding="utf-8"?>
<a:theme xmlns:a="http://schemas.openxmlformats.org/drawingml/2006/main" name="Slide 2: Text Only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">
      <a:dk1>
        <a:srgbClr val="8C0E1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1516</Words>
  <Application>Microsoft Office PowerPoint</Application>
  <PresentationFormat>Widescreen</PresentationFormat>
  <Paragraphs>161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Cambria Math</vt:lpstr>
      <vt:lpstr>Slide 2: Text Only</vt:lpstr>
      <vt:lpstr>1_Office Theme</vt:lpstr>
      <vt:lpstr>MOO1T02 The Ghost Collider: An innovative Higgs Factory</vt:lpstr>
      <vt:lpstr>What is the Ghost Collider?</vt:lpstr>
      <vt:lpstr>Interaction region delay concept</vt:lpstr>
      <vt:lpstr>Interaction region delay concept</vt:lpstr>
      <vt:lpstr>Ghost collisions</vt:lpstr>
      <vt:lpstr>Single linac</vt:lpstr>
      <vt:lpstr>Turnaround arcs</vt:lpstr>
      <vt:lpstr>Turnaround arcs</vt:lpstr>
      <vt:lpstr>Turnaround arcs</vt:lpstr>
      <vt:lpstr>Arc-Linac interface</vt:lpstr>
      <vt:lpstr>The Linac-Chicane Interface</vt:lpstr>
      <vt:lpstr>Chicane design</vt:lpstr>
      <vt:lpstr>The Interaction Region</vt:lpstr>
      <vt:lpstr>RF power and luminosity</vt:lpstr>
      <vt:lpstr>The linear Ghost Collider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Graeme Burt</dc:creator>
  <cp:lastModifiedBy>Apsimon, Robert</cp:lastModifiedBy>
  <cp:revision>102</cp:revision>
  <dcterms:created xsi:type="dcterms:W3CDTF">2015-08-05T18:33:57Z</dcterms:created>
  <dcterms:modified xsi:type="dcterms:W3CDTF">2026-05-15T09:18:03Z</dcterms:modified>
</cp:coreProperties>
</file>