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ink/ink1.xml" ContentType="application/inkml+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91" r:id="rId1"/>
  </p:sldMasterIdLst>
  <p:notesMasterIdLst>
    <p:notesMasterId r:id="rId38"/>
  </p:notesMasterIdLst>
  <p:handoutMasterIdLst>
    <p:handoutMasterId r:id="rId39"/>
  </p:handoutMasterIdLst>
  <p:sldIdLst>
    <p:sldId id="2147481337" r:id="rId2"/>
    <p:sldId id="2147481372" r:id="rId3"/>
    <p:sldId id="2147481350" r:id="rId4"/>
    <p:sldId id="2147481347" r:id="rId5"/>
    <p:sldId id="2147481351" r:id="rId6"/>
    <p:sldId id="2147481348" r:id="rId7"/>
    <p:sldId id="2147481343" r:id="rId8"/>
    <p:sldId id="2147481353" r:id="rId9"/>
    <p:sldId id="2147481378" r:id="rId10"/>
    <p:sldId id="364" r:id="rId11"/>
    <p:sldId id="2147481386" r:id="rId12"/>
    <p:sldId id="2147481387" r:id="rId13"/>
    <p:sldId id="365" r:id="rId14"/>
    <p:sldId id="2147481358" r:id="rId15"/>
    <p:sldId id="2147481365" r:id="rId16"/>
    <p:sldId id="2147481366" r:id="rId17"/>
    <p:sldId id="2147481367" r:id="rId18"/>
    <p:sldId id="2147481368" r:id="rId19"/>
    <p:sldId id="2147481369" r:id="rId20"/>
    <p:sldId id="2147481363" r:id="rId21"/>
    <p:sldId id="262" r:id="rId22"/>
    <p:sldId id="2147481388" r:id="rId23"/>
    <p:sldId id="2147481374" r:id="rId24"/>
    <p:sldId id="2147481380" r:id="rId25"/>
    <p:sldId id="2147481384" r:id="rId26"/>
    <p:sldId id="2147481360" r:id="rId27"/>
    <p:sldId id="2147481345" r:id="rId28"/>
    <p:sldId id="2147481352" r:id="rId29"/>
    <p:sldId id="2147481381" r:id="rId30"/>
    <p:sldId id="2147481362" r:id="rId31"/>
    <p:sldId id="278" r:id="rId32"/>
    <p:sldId id="2147481361" r:id="rId33"/>
    <p:sldId id="280" r:id="rId34"/>
    <p:sldId id="370" r:id="rId35"/>
    <p:sldId id="274" r:id="rId36"/>
    <p:sldId id="283" r:id="rId3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C476F3E-2B2C-D02E-A927-755D46376812}" name="Elicia Ferrer" initials="EF" userId="ac7d01b8666ae590" providerId="Windows Live"/>
  <p188:author id="{BEF8CA72-6AE8-8AD8-5B9A-8F576BAC3FD5}" name="Janiga, Jaimee" initials="JJ" userId="S::7nj@ornl.gov::c06abe94-9752-4f8c-96a2-49efdf1f636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54D"/>
    <a:srgbClr val="FFFF00"/>
    <a:srgbClr val="FF8F8F"/>
    <a:srgbClr val="FF9E1B"/>
    <a:srgbClr val="7DBA00"/>
    <a:srgbClr val="7DC397"/>
    <a:srgbClr val="ECECEC"/>
    <a:srgbClr val="4E008E"/>
    <a:srgbClr val="B50094"/>
    <a:srgbClr val="FE5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26" autoAdjust="0"/>
    <p:restoredTop sz="80774" autoAdjust="0"/>
  </p:normalViewPr>
  <p:slideViewPr>
    <p:cSldViewPr snapToGrid="0">
      <p:cViewPr>
        <p:scale>
          <a:sx n="54" d="100"/>
          <a:sy n="54" d="100"/>
        </p:scale>
        <p:origin x="1148" y="172"/>
      </p:cViewPr>
      <p:guideLst/>
    </p:cSldViewPr>
  </p:slideViewPr>
  <p:notesTextViewPr>
    <p:cViewPr>
      <p:scale>
        <a:sx n="1" d="1"/>
        <a:sy n="1" d="1"/>
      </p:scale>
      <p:origin x="0" y="0"/>
    </p:cViewPr>
  </p:notesTextViewPr>
  <p:sorterViewPr>
    <p:cViewPr>
      <p:scale>
        <a:sx n="80" d="100"/>
        <a:sy n="80" d="100"/>
      </p:scale>
      <p:origin x="0" y="0"/>
    </p:cViewPr>
  </p:sorterViewPr>
  <p:notesViewPr>
    <p:cSldViewPr snapToGrid="0">
      <p:cViewPr>
        <p:scale>
          <a:sx n="105" d="100"/>
          <a:sy n="105" d="100"/>
        </p:scale>
        <p:origin x="4152" y="-5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12F454D-A2FB-E28F-62C2-050A837E17C3}"/>
              </a:ext>
            </a:extLst>
          </p:cNvPr>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latin typeface="Aptos" panose="020B0004020202020204" pitchFamily="34" charset="0"/>
            </a:endParaRPr>
          </a:p>
        </p:txBody>
      </p:sp>
      <p:sp>
        <p:nvSpPr>
          <p:cNvPr id="3" name="Date Placeholder 2">
            <a:extLst>
              <a:ext uri="{FF2B5EF4-FFF2-40B4-BE49-F238E27FC236}">
                <a16:creationId xmlns:a16="http://schemas.microsoft.com/office/drawing/2014/main" id="{BA896BDF-7ADA-716C-F5CA-D157A094BBBB}"/>
              </a:ext>
            </a:extLst>
          </p:cNvPr>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DA614C3F-0AF5-DA4C-84F9-3990FF0B58A5}" type="datetimeFigureOut">
              <a:rPr lang="en-US" smtClean="0">
                <a:latin typeface="Aptos" panose="020B0004020202020204" pitchFamily="34" charset="0"/>
              </a:rPr>
              <a:t>5/13/2026</a:t>
            </a:fld>
            <a:endParaRPr lang="en-US" dirty="0">
              <a:latin typeface="Aptos" panose="020B0004020202020204" pitchFamily="34" charset="0"/>
            </a:endParaRPr>
          </a:p>
        </p:txBody>
      </p:sp>
      <p:sp>
        <p:nvSpPr>
          <p:cNvPr id="4" name="Footer Placeholder 3">
            <a:extLst>
              <a:ext uri="{FF2B5EF4-FFF2-40B4-BE49-F238E27FC236}">
                <a16:creationId xmlns:a16="http://schemas.microsoft.com/office/drawing/2014/main" id="{72677AF2-C6EF-69B3-EBC0-F3BECE6632A2}"/>
              </a:ext>
            </a:extLst>
          </p:cNvPr>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latin typeface="Aptos" panose="020B0004020202020204" pitchFamily="34" charset="0"/>
            </a:endParaRPr>
          </a:p>
        </p:txBody>
      </p:sp>
      <p:sp>
        <p:nvSpPr>
          <p:cNvPr id="5" name="Slide Number Placeholder 4">
            <a:extLst>
              <a:ext uri="{FF2B5EF4-FFF2-40B4-BE49-F238E27FC236}">
                <a16:creationId xmlns:a16="http://schemas.microsoft.com/office/drawing/2014/main" id="{E24AEBCA-6ABE-1DFD-7AA8-A3B2F1B635FB}"/>
              </a:ext>
            </a:extLst>
          </p:cNvPr>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F67AB913-EDAA-C746-870D-9B7877FA5A85}" type="slidenum">
              <a:rPr lang="en-US" smtClean="0">
                <a:latin typeface="Aptos" panose="020B0004020202020204" pitchFamily="34" charset="0"/>
              </a:rPr>
              <a:t>‹#›</a:t>
            </a:fld>
            <a:endParaRPr lang="en-US" dirty="0">
              <a:latin typeface="Aptos" panose="020B0004020202020204" pitchFamily="34" charset="0"/>
            </a:endParaRPr>
          </a:p>
        </p:txBody>
      </p:sp>
    </p:spTree>
    <p:extLst>
      <p:ext uri="{BB962C8B-B14F-4D97-AF65-F5344CB8AC3E}">
        <p14:creationId xmlns:p14="http://schemas.microsoft.com/office/powerpoint/2010/main" val="1005690517"/>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5-01T16:45:01.740"/>
    </inkml:context>
    <inkml:brush xml:id="br0">
      <inkml:brushProperty name="width" value="0.35" units="cm"/>
      <inkml:brushProperty name="height" value="0.35" units="cm"/>
      <inkml:brushProperty name="color" value="#7DBA00"/>
    </inkml:brush>
  </inkml:definitions>
  <inkml:trace contextRef="#ctx0" brushRef="#br0">7848 1 4915,'0'0'4458,"0"0"-4458,0 0 0,0 0 0,-20 0 0,-3 3 0,1 1 0,0 0 0,-1 2 0,2 1 0,-31 13 0,-6 2 0,-70 17 589,-211 35 0,-138-9 2367,464-63-2896,-1238 78 7373,655-66-6977,-1417 46 1025,1850-53-1481,-1160 31 0,1201-39 0,-554 13 0,610-7 0,-87 17 0,122-16 0,0 2 0,0 2 0,1 1 0,-53 26 0,76-33 0,1-1 0,0 1 0,0 0 0,1 1 0,0-1 0,-1 1 0,1 0 0,1 1 0,-1-1 0,-6 12 0,8-13 0,1 1 0,0-1 0,1 1 0,-1 0 0,1 0 0,0 0 0,0-1 0,0 1 0,1 0 0,0 0 0,0 0 0,0 0 0,0 0 0,1 0 0,0 0 0,2 6 0,6 15 0,0-1 0,2-1 0,1 0 0,1 0 0,1-1 0,1-1 0,1 0 0,0-1 0,2-1 0,29 26 0,5-1 0,1-3 0,114 69 0,-58-51 0,3-4 0,136 46 0,245 59 0,-283-101 0,3-9 0,2-9 0,2-9 0,232 3 0,-164-31-122,-1-14 1,0-11 0,489-101-1,50-75-2405,-640 141 1101,-2-7 1,231-116 0,385-233-2093,-703 350 3215,-3-4 0,121-112 0,-107 89-43,84-82 628,-183 164-313,0-2 1,-1 1 0,0-1-1,-1 1 1,0-1 0,0-1 0,-1 1-1,4-14 1,-1 5 15</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atin typeface="Aptos" panose="020B0004020202020204" pitchFamily="34" charset="0"/>
              </a:defRPr>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atin typeface="Aptos" panose="020B0004020202020204" pitchFamily="34" charset="0"/>
              </a:defRPr>
            </a:lvl1pPr>
          </a:lstStyle>
          <a:p>
            <a:fld id="{9F2D4C33-E834-184F-A85B-4B1A7D742F82}" type="datetimeFigureOut">
              <a:rPr lang="en-US" smtClean="0"/>
              <a:pPr/>
              <a:t>5/12/2026</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atin typeface="Aptos" panose="020B0004020202020204" pitchFamily="34" charset="0"/>
              </a:defRPr>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atin typeface="Aptos" panose="020B0004020202020204" pitchFamily="34" charset="0"/>
              </a:defRPr>
            </a:lvl1pPr>
          </a:lstStyle>
          <a:p>
            <a:fld id="{CEEA2CD3-FB95-D94F-9F04-F9F995EAB822}" type="slidenum">
              <a:rPr lang="en-US" smtClean="0"/>
              <a:pPr/>
              <a:t>‹#›</a:t>
            </a:fld>
            <a:endParaRPr lang="en-US" dirty="0"/>
          </a:p>
        </p:txBody>
      </p:sp>
    </p:spTree>
    <p:extLst>
      <p:ext uri="{BB962C8B-B14F-4D97-AF65-F5344CB8AC3E}">
        <p14:creationId xmlns:p14="http://schemas.microsoft.com/office/powerpoint/2010/main" val="18183317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ptos" panose="020B0004020202020204" pitchFamily="34" charset="0"/>
        <a:ea typeface="+mn-ea"/>
        <a:cs typeface="+mn-cs"/>
      </a:defRPr>
    </a:lvl1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a:xfrm>
            <a:off x="701040" y="4473892"/>
            <a:ext cx="5608320" cy="3837368"/>
          </a:xfrm>
        </p:spPr>
        <p:txBody>
          <a:bodyPr/>
          <a:lstStyle/>
          <a:p>
            <a:pPr>
              <a:lnSpc>
                <a:spcPct val="90000"/>
              </a:lnSpc>
              <a:spcBef>
                <a:spcPts val="1223"/>
              </a:spcBef>
              <a:spcAft>
                <a:spcPts val="61"/>
              </a:spcAft>
            </a:pPr>
            <a:endParaRPr lang="en-US" b="0" dirty="0">
              <a:latin typeface="Aptos Light" panose="020B0004020202020204" pitchFamily="34" charset="0"/>
              <a:ea typeface="Aptos" panose="02000000000000000000" pitchFamily="2" charset="0"/>
            </a:endParaRPr>
          </a:p>
        </p:txBody>
      </p:sp>
      <p:sp>
        <p:nvSpPr>
          <p:cNvPr id="4" name="Slide Number Placeholder 3"/>
          <p:cNvSpPr>
            <a:spLocks noGrp="1"/>
          </p:cNvSpPr>
          <p:nvPr>
            <p:ph type="sldNum" sz="quarter" idx="5"/>
          </p:nvPr>
        </p:nvSpPr>
        <p:spPr/>
        <p:txBody>
          <a:bodyPr/>
          <a:lstStyle/>
          <a:p>
            <a:fld id="{CEEA2CD3-FB95-D94F-9F04-F9F995EAB822}" type="slidenum">
              <a:rPr lang="en-US" smtClean="0"/>
              <a:t>1</a:t>
            </a:fld>
            <a:endParaRPr lang="en-US"/>
          </a:p>
        </p:txBody>
      </p:sp>
    </p:spTree>
    <p:extLst>
      <p:ext uri="{BB962C8B-B14F-4D97-AF65-F5344CB8AC3E}">
        <p14:creationId xmlns:p14="http://schemas.microsoft.com/office/powerpoint/2010/main" val="40345759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EEA2CD3-FB95-D94F-9F04-F9F995EAB822}" type="slidenum">
              <a:rPr lang="en-US" smtClean="0"/>
              <a:pPr/>
              <a:t>10</a:t>
            </a:fld>
            <a:endParaRPr lang="en-US" dirty="0"/>
          </a:p>
        </p:txBody>
      </p:sp>
    </p:spTree>
    <p:extLst>
      <p:ext uri="{BB962C8B-B14F-4D97-AF65-F5344CB8AC3E}">
        <p14:creationId xmlns:p14="http://schemas.microsoft.com/office/powerpoint/2010/main" val="4983364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19F93B-6FC3-385A-8361-E36667EAC76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5116547-BFA5-6A77-618A-32C89EFF0C1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FC8C4B1-2A5C-DCE7-37F3-09DC94D263A3}"/>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B22F1339-9EAF-EA9C-1AB3-95AFB3E6B7E5}"/>
              </a:ext>
            </a:extLst>
          </p:cNvPr>
          <p:cNvSpPr>
            <a:spLocks noGrp="1"/>
          </p:cNvSpPr>
          <p:nvPr>
            <p:ph type="sldNum" sz="quarter" idx="5"/>
          </p:nvPr>
        </p:nvSpPr>
        <p:spPr/>
        <p:txBody>
          <a:bodyPr/>
          <a:lstStyle/>
          <a:p>
            <a:fld id="{CEEA2CD3-FB95-D94F-9F04-F9F995EAB822}" type="slidenum">
              <a:rPr lang="en-US" smtClean="0"/>
              <a:pPr/>
              <a:t>11</a:t>
            </a:fld>
            <a:endParaRPr lang="en-US" dirty="0"/>
          </a:p>
        </p:txBody>
      </p:sp>
    </p:spTree>
    <p:extLst>
      <p:ext uri="{BB962C8B-B14F-4D97-AF65-F5344CB8AC3E}">
        <p14:creationId xmlns:p14="http://schemas.microsoft.com/office/powerpoint/2010/main" val="36788395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F9FF92-46C7-EDEF-FACC-6BEF3A37764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3274363-3B65-230B-26D0-5B13B59C5AA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4209D0B-7008-6E1A-95C2-692D2C016275}"/>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7FC86E2B-9CBA-B1DD-62D4-C73A7BEBE335}"/>
              </a:ext>
            </a:extLst>
          </p:cNvPr>
          <p:cNvSpPr>
            <a:spLocks noGrp="1"/>
          </p:cNvSpPr>
          <p:nvPr>
            <p:ph type="sldNum" sz="quarter" idx="5"/>
          </p:nvPr>
        </p:nvSpPr>
        <p:spPr/>
        <p:txBody>
          <a:bodyPr/>
          <a:lstStyle/>
          <a:p>
            <a:fld id="{CEEA2CD3-FB95-D94F-9F04-F9F995EAB822}" type="slidenum">
              <a:rPr lang="en-US" smtClean="0"/>
              <a:pPr/>
              <a:t>12</a:t>
            </a:fld>
            <a:endParaRPr lang="en-US" dirty="0"/>
          </a:p>
        </p:txBody>
      </p:sp>
    </p:spTree>
    <p:extLst>
      <p:ext uri="{BB962C8B-B14F-4D97-AF65-F5344CB8AC3E}">
        <p14:creationId xmlns:p14="http://schemas.microsoft.com/office/powerpoint/2010/main" val="8180950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Main point:</a:t>
            </a:r>
          </a:p>
          <a:p>
            <a:r>
              <a:rPr lang="en-US" dirty="0"/>
              <a:t>BTF beamline resembles DTL periodic structure. It’s short but long enough to drive halo, so we have something to study.</a:t>
            </a:r>
          </a:p>
        </p:txBody>
      </p:sp>
      <p:sp>
        <p:nvSpPr>
          <p:cNvPr id="4" name="Slide Number Placeholder 3"/>
          <p:cNvSpPr>
            <a:spLocks noGrp="1"/>
          </p:cNvSpPr>
          <p:nvPr>
            <p:ph type="sldNum" sz="quarter" idx="5"/>
          </p:nvPr>
        </p:nvSpPr>
        <p:spPr/>
        <p:txBody>
          <a:bodyPr/>
          <a:lstStyle/>
          <a:p>
            <a:fld id="{CEEA2CD3-FB95-D94F-9F04-F9F995EAB822}" type="slidenum">
              <a:rPr lang="en-US" smtClean="0"/>
              <a:pPr/>
              <a:t>13</a:t>
            </a:fld>
            <a:endParaRPr lang="en-US" dirty="0"/>
          </a:p>
        </p:txBody>
      </p:sp>
    </p:spTree>
    <p:extLst>
      <p:ext uri="{BB962C8B-B14F-4D97-AF65-F5344CB8AC3E}">
        <p14:creationId xmlns:p14="http://schemas.microsoft.com/office/powerpoint/2010/main" val="6494494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beam?</a:t>
            </a:r>
          </a:p>
        </p:txBody>
      </p:sp>
      <p:sp>
        <p:nvSpPr>
          <p:cNvPr id="4" name="Slide Number Placeholder 3"/>
          <p:cNvSpPr>
            <a:spLocks noGrp="1"/>
          </p:cNvSpPr>
          <p:nvPr>
            <p:ph type="sldNum" sz="quarter" idx="5"/>
          </p:nvPr>
        </p:nvSpPr>
        <p:spPr/>
        <p:txBody>
          <a:bodyPr/>
          <a:lstStyle/>
          <a:p>
            <a:fld id="{CEEA2CD3-FB95-D94F-9F04-F9F995EAB822}" type="slidenum">
              <a:rPr lang="en-US" smtClean="0"/>
              <a:pPr/>
              <a:t>14</a:t>
            </a:fld>
            <a:endParaRPr lang="en-US" dirty="0"/>
          </a:p>
        </p:txBody>
      </p:sp>
    </p:spTree>
    <p:extLst>
      <p:ext uri="{BB962C8B-B14F-4D97-AF65-F5344CB8AC3E}">
        <p14:creationId xmlns:p14="http://schemas.microsoft.com/office/powerpoint/2010/main" val="34571529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Integrated </a:t>
            </a:r>
            <a:r>
              <a:rPr lang="en-US" dirty="0" err="1"/>
              <a:t>xy</a:t>
            </a:r>
            <a:r>
              <a:rPr lang="en-US" dirty="0"/>
              <a:t> spot</a:t>
            </a:r>
          </a:p>
        </p:txBody>
      </p:sp>
      <p:sp>
        <p:nvSpPr>
          <p:cNvPr id="4" name="Slide Number Placeholder 3"/>
          <p:cNvSpPr>
            <a:spLocks noGrp="1"/>
          </p:cNvSpPr>
          <p:nvPr>
            <p:ph type="sldNum" sz="quarter" idx="5"/>
          </p:nvPr>
        </p:nvSpPr>
        <p:spPr/>
        <p:txBody>
          <a:bodyPr/>
          <a:lstStyle/>
          <a:p>
            <a:fld id="{CEEA2CD3-FB95-D94F-9F04-F9F995EAB822}" type="slidenum">
              <a:rPr lang="en-US" smtClean="0"/>
              <a:pPr/>
              <a:t>15</a:t>
            </a:fld>
            <a:endParaRPr lang="en-US" dirty="0"/>
          </a:p>
        </p:txBody>
      </p:sp>
    </p:spTree>
    <p:extLst>
      <p:ext uri="{BB962C8B-B14F-4D97-AF65-F5344CB8AC3E}">
        <p14:creationId xmlns:p14="http://schemas.microsoft.com/office/powerpoint/2010/main" val="38684770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many particles?</a:t>
            </a:r>
          </a:p>
        </p:txBody>
      </p:sp>
      <p:sp>
        <p:nvSpPr>
          <p:cNvPr id="4" name="Slide Number Placeholder 3"/>
          <p:cNvSpPr>
            <a:spLocks noGrp="1"/>
          </p:cNvSpPr>
          <p:nvPr>
            <p:ph type="sldNum" sz="quarter" idx="5"/>
          </p:nvPr>
        </p:nvSpPr>
        <p:spPr/>
        <p:txBody>
          <a:bodyPr/>
          <a:lstStyle/>
          <a:p>
            <a:fld id="{CEEA2CD3-FB95-D94F-9F04-F9F995EAB822}" type="slidenum">
              <a:rPr lang="en-US" smtClean="0"/>
              <a:pPr/>
              <a:t>16</a:t>
            </a:fld>
            <a:endParaRPr lang="en-US" dirty="0"/>
          </a:p>
        </p:txBody>
      </p:sp>
    </p:spTree>
    <p:extLst>
      <p:ext uri="{BB962C8B-B14F-4D97-AF65-F5344CB8AC3E}">
        <p14:creationId xmlns:p14="http://schemas.microsoft.com/office/powerpoint/2010/main" val="30482934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EEA2CD3-FB95-D94F-9F04-F9F995EAB822}" type="slidenum">
              <a:rPr lang="en-US" smtClean="0"/>
              <a:pPr/>
              <a:t>17</a:t>
            </a:fld>
            <a:endParaRPr lang="en-US" dirty="0"/>
          </a:p>
        </p:txBody>
      </p:sp>
    </p:spTree>
    <p:extLst>
      <p:ext uri="{BB962C8B-B14F-4D97-AF65-F5344CB8AC3E}">
        <p14:creationId xmlns:p14="http://schemas.microsoft.com/office/powerpoint/2010/main" val="42015305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52 mA beam</a:t>
            </a:r>
          </a:p>
        </p:txBody>
      </p:sp>
      <p:sp>
        <p:nvSpPr>
          <p:cNvPr id="4" name="Slide Number Placeholder 3"/>
          <p:cNvSpPr>
            <a:spLocks noGrp="1"/>
          </p:cNvSpPr>
          <p:nvPr>
            <p:ph type="sldNum" sz="quarter" idx="5"/>
          </p:nvPr>
        </p:nvSpPr>
        <p:spPr/>
        <p:txBody>
          <a:bodyPr/>
          <a:lstStyle/>
          <a:p>
            <a:fld id="{CEEA2CD3-FB95-D94F-9F04-F9F995EAB822}" type="slidenum">
              <a:rPr lang="en-US" smtClean="0"/>
              <a:pPr/>
              <a:t>18</a:t>
            </a:fld>
            <a:endParaRPr lang="en-US" dirty="0"/>
          </a:p>
        </p:txBody>
      </p:sp>
    </p:spTree>
    <p:extLst>
      <p:ext uri="{BB962C8B-B14F-4D97-AF65-F5344CB8AC3E}">
        <p14:creationId xmlns:p14="http://schemas.microsoft.com/office/powerpoint/2010/main" val="17457536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DCB143-FE8B-D6C6-E953-E28BE23A081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E4BF41C-98E8-1777-3FCC-9132DF0F07F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DA59E60-FD9C-D03B-07FB-8F28C62362B1}"/>
              </a:ext>
            </a:extLst>
          </p:cNvPr>
          <p:cNvSpPr>
            <a:spLocks noGrp="1"/>
          </p:cNvSpPr>
          <p:nvPr>
            <p:ph type="body" idx="1"/>
          </p:nvPr>
        </p:nvSpPr>
        <p:spPr/>
        <p:txBody>
          <a:bodyPr/>
          <a:lstStyle/>
          <a:p>
            <a:endParaRPr lang="en-US" dirty="0"/>
          </a:p>
          <a:p>
            <a:endParaRPr lang="en-US" dirty="0"/>
          </a:p>
          <a:p>
            <a:r>
              <a:rPr lang="en-US" dirty="0"/>
              <a:t>52 mA beam</a:t>
            </a:r>
          </a:p>
        </p:txBody>
      </p:sp>
      <p:sp>
        <p:nvSpPr>
          <p:cNvPr id="4" name="Slide Number Placeholder 3">
            <a:extLst>
              <a:ext uri="{FF2B5EF4-FFF2-40B4-BE49-F238E27FC236}">
                <a16:creationId xmlns:a16="http://schemas.microsoft.com/office/drawing/2014/main" id="{EC901A9F-3C6C-AD9F-CDAC-BF061F546F39}"/>
              </a:ext>
            </a:extLst>
          </p:cNvPr>
          <p:cNvSpPr>
            <a:spLocks noGrp="1"/>
          </p:cNvSpPr>
          <p:nvPr>
            <p:ph type="sldNum" sz="quarter" idx="5"/>
          </p:nvPr>
        </p:nvSpPr>
        <p:spPr/>
        <p:txBody>
          <a:bodyPr/>
          <a:lstStyle/>
          <a:p>
            <a:fld id="{CEEA2CD3-FB95-D94F-9F04-F9F995EAB822}" type="slidenum">
              <a:rPr lang="en-US" smtClean="0"/>
              <a:pPr/>
              <a:t>19</a:t>
            </a:fld>
            <a:endParaRPr lang="en-US" dirty="0"/>
          </a:p>
        </p:txBody>
      </p:sp>
    </p:spTree>
    <p:extLst>
      <p:ext uri="{BB962C8B-B14F-4D97-AF65-F5344CB8AC3E}">
        <p14:creationId xmlns:p14="http://schemas.microsoft.com/office/powerpoint/2010/main" val="38528639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Dynamics in 2 very different machines…(introduce each)</a:t>
            </a:r>
          </a:p>
          <a:p>
            <a:endParaRPr lang="en-US" dirty="0"/>
          </a:p>
          <a:p>
            <a:r>
              <a:rPr lang="en-US" dirty="0"/>
              <a:t>One operational complexity of the SNS linac is BEAM LOSS</a:t>
            </a:r>
          </a:p>
          <a:p>
            <a:endParaRPr lang="en-US" dirty="0"/>
          </a:p>
          <a:p>
            <a:r>
              <a:rPr lang="en-US" dirty="0"/>
              <a:t>How can beam test facility help? We have time to do needed studies to benchmark (and much simpler beamline), we have diagnostics to detect halo</a:t>
            </a:r>
            <a:br>
              <a:rPr lang="en-US" dirty="0"/>
            </a:br>
            <a:endParaRPr lang="en-US" dirty="0"/>
          </a:p>
        </p:txBody>
      </p:sp>
      <p:sp>
        <p:nvSpPr>
          <p:cNvPr id="4" name="Slide Number Placeholder 3"/>
          <p:cNvSpPr>
            <a:spLocks noGrp="1"/>
          </p:cNvSpPr>
          <p:nvPr>
            <p:ph type="sldNum" sz="quarter" idx="5"/>
          </p:nvPr>
        </p:nvSpPr>
        <p:spPr/>
        <p:txBody>
          <a:bodyPr/>
          <a:lstStyle/>
          <a:p>
            <a:fld id="{CEEA2CD3-FB95-D94F-9F04-F9F995EAB822}" type="slidenum">
              <a:rPr lang="en-US" smtClean="0"/>
              <a:pPr/>
              <a:t>2</a:t>
            </a:fld>
            <a:endParaRPr lang="en-US" dirty="0"/>
          </a:p>
        </p:txBody>
      </p:sp>
    </p:spTree>
    <p:extLst>
      <p:ext uri="{BB962C8B-B14F-4D97-AF65-F5344CB8AC3E}">
        <p14:creationId xmlns:p14="http://schemas.microsoft.com/office/powerpoint/2010/main" val="11917407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EEA2CD3-FB95-D94F-9F04-F9F995EAB822}" type="slidenum">
              <a:rPr lang="en-US" smtClean="0"/>
              <a:t>20</a:t>
            </a:fld>
            <a:endParaRPr lang="en-US"/>
          </a:p>
        </p:txBody>
      </p:sp>
    </p:spTree>
    <p:extLst>
      <p:ext uri="{BB962C8B-B14F-4D97-AF65-F5344CB8AC3E}">
        <p14:creationId xmlns:p14="http://schemas.microsoft.com/office/powerpoint/2010/main" val="38454356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Larger sensitivity to mismatch: linear focusing error?</a:t>
            </a:r>
          </a:p>
          <a:p>
            <a:r>
              <a:rPr lang="en-US" dirty="0"/>
              <a:t>Divergence in tails: nonlinear error?</a:t>
            </a:r>
          </a:p>
          <a:p>
            <a:endParaRPr lang="en-US" dirty="0"/>
          </a:p>
        </p:txBody>
      </p:sp>
      <p:sp>
        <p:nvSpPr>
          <p:cNvPr id="4" name="Slide Number Placeholder 3"/>
          <p:cNvSpPr>
            <a:spLocks noGrp="1"/>
          </p:cNvSpPr>
          <p:nvPr>
            <p:ph type="sldNum" sz="quarter" idx="5"/>
          </p:nvPr>
        </p:nvSpPr>
        <p:spPr/>
        <p:txBody>
          <a:bodyPr/>
          <a:lstStyle/>
          <a:p>
            <a:fld id="{DBFF095A-F86B-4B29-8A9F-DF3D3D1F3E2A}" type="slidenum">
              <a:rPr lang="en-US" smtClean="0"/>
              <a:pPr/>
              <a:t>21</a:t>
            </a:fld>
            <a:endParaRPr lang="en-US" dirty="0"/>
          </a:p>
        </p:txBody>
      </p:sp>
    </p:spTree>
    <p:extLst>
      <p:ext uri="{BB962C8B-B14F-4D97-AF65-F5344CB8AC3E}">
        <p14:creationId xmlns:p14="http://schemas.microsoft.com/office/powerpoint/2010/main" val="29768164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We’ve covered low-hanging fruit. What have we not thought about?</a:t>
            </a:r>
          </a:p>
        </p:txBody>
      </p:sp>
      <p:sp>
        <p:nvSpPr>
          <p:cNvPr id="4" name="Slide Number Placeholder 3"/>
          <p:cNvSpPr>
            <a:spLocks noGrp="1"/>
          </p:cNvSpPr>
          <p:nvPr>
            <p:ph type="sldNum" sz="quarter" idx="5"/>
          </p:nvPr>
        </p:nvSpPr>
        <p:spPr/>
        <p:txBody>
          <a:bodyPr/>
          <a:lstStyle/>
          <a:p>
            <a:fld id="{CEEA2CD3-FB95-D94F-9F04-F9F995EAB822}" type="slidenum">
              <a:rPr lang="en-US" smtClean="0"/>
              <a:pPr/>
              <a:t>23</a:t>
            </a:fld>
            <a:endParaRPr lang="en-US" dirty="0"/>
          </a:p>
        </p:txBody>
      </p:sp>
    </p:spTree>
    <p:extLst>
      <p:ext uri="{BB962C8B-B14F-4D97-AF65-F5344CB8AC3E}">
        <p14:creationId xmlns:p14="http://schemas.microsoft.com/office/powerpoint/2010/main" val="664527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D36740-B01D-0D11-688A-967E0A7226A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9DE0462-682F-EA0A-884F-1F7D65FEE8B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60EAC6B-686E-3D80-F9A3-2739EE114DB3}"/>
              </a:ext>
            </a:extLst>
          </p:cNvPr>
          <p:cNvSpPr>
            <a:spLocks noGrp="1"/>
          </p:cNvSpPr>
          <p:nvPr>
            <p:ph type="body" idx="1"/>
          </p:nvPr>
        </p:nvSpPr>
        <p:spPr/>
        <p:txBody>
          <a:bodyPr/>
          <a:lstStyle/>
          <a:p>
            <a:r>
              <a:rPr lang="en-US" dirty="0"/>
              <a:t>So what? </a:t>
            </a:r>
          </a:p>
          <a:p>
            <a:pPr defTabSz="931774">
              <a:defRPr/>
            </a:pPr>
            <a:r>
              <a:rPr lang="en-US" dirty="0"/>
              <a:t>Bottom line: There are many facets of our machine that we can’t explain with rms model. Design is not good enough. Envelope model is not good enough to explain losses</a:t>
            </a:r>
          </a:p>
          <a:p>
            <a:pPr defTabSz="931774">
              <a:defRPr/>
            </a:pPr>
            <a:r>
              <a:rPr lang="en-US" dirty="0"/>
              <a:t>With better models for beam loss mechanism, we can push </a:t>
            </a:r>
          </a:p>
          <a:p>
            <a:r>
              <a:rPr lang="en-US" dirty="0"/>
              <a:t>Could a better optics design lower losses? </a:t>
            </a:r>
          </a:p>
          <a:p>
            <a:endParaRPr lang="en-US" dirty="0"/>
          </a:p>
          <a:p>
            <a:r>
              <a:rPr lang="en-US" dirty="0"/>
              <a:t>We’re still not sure if we built what we designed, or how far we are from that. </a:t>
            </a:r>
          </a:p>
          <a:p>
            <a:r>
              <a:rPr lang="en-US" dirty="0"/>
              <a:t>If we’re actually describing the machine we have, we can start to re-design it for better performance</a:t>
            </a:r>
          </a:p>
          <a:p>
            <a:r>
              <a:rPr lang="en-US" dirty="0"/>
              <a:t>For example, controlled collimation of halo would allow us to increase beam size and reduce IBS losses</a:t>
            </a:r>
          </a:p>
          <a:p>
            <a:endParaRPr lang="en-US" dirty="0"/>
          </a:p>
          <a:p>
            <a:r>
              <a:rPr lang="en-US" dirty="0"/>
              <a:t>Any knowledge gained has been used to improve operations</a:t>
            </a:r>
          </a:p>
          <a:p>
            <a:r>
              <a:rPr lang="en-US" dirty="0"/>
              <a:t>This will not be easy! But none of what we have done has been easy…</a:t>
            </a:r>
          </a:p>
          <a:p>
            <a:endParaRPr lang="en-US" dirty="0"/>
          </a:p>
          <a:p>
            <a:endParaRPr lang="en-US" dirty="0"/>
          </a:p>
        </p:txBody>
      </p:sp>
      <p:sp>
        <p:nvSpPr>
          <p:cNvPr id="4" name="Slide Number Placeholder 3">
            <a:extLst>
              <a:ext uri="{FF2B5EF4-FFF2-40B4-BE49-F238E27FC236}">
                <a16:creationId xmlns:a16="http://schemas.microsoft.com/office/drawing/2014/main" id="{00C2463F-3F1A-A36A-CA5A-0CA913C1B912}"/>
              </a:ext>
            </a:extLst>
          </p:cNvPr>
          <p:cNvSpPr>
            <a:spLocks noGrp="1"/>
          </p:cNvSpPr>
          <p:nvPr>
            <p:ph type="sldNum" sz="quarter" idx="5"/>
          </p:nvPr>
        </p:nvSpPr>
        <p:spPr/>
        <p:txBody>
          <a:bodyPr/>
          <a:lstStyle/>
          <a:p>
            <a:fld id="{CEEA2CD3-FB95-D94F-9F04-F9F995EAB822}" type="slidenum">
              <a:rPr lang="en-US" smtClean="0"/>
              <a:pPr/>
              <a:t>24</a:t>
            </a:fld>
            <a:endParaRPr lang="en-US" dirty="0"/>
          </a:p>
        </p:txBody>
      </p:sp>
    </p:spTree>
    <p:extLst>
      <p:ext uri="{BB962C8B-B14F-4D97-AF65-F5344CB8AC3E}">
        <p14:creationId xmlns:p14="http://schemas.microsoft.com/office/powerpoint/2010/main" val="40835191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EEA2CD3-FB95-D94F-9F04-F9F995EAB822}" type="slidenum">
              <a:rPr lang="en-US" smtClean="0"/>
              <a:pPr/>
              <a:t>25</a:t>
            </a:fld>
            <a:endParaRPr lang="en-US" dirty="0"/>
          </a:p>
        </p:txBody>
      </p:sp>
    </p:spTree>
    <p:extLst>
      <p:ext uri="{BB962C8B-B14F-4D97-AF65-F5344CB8AC3E}">
        <p14:creationId xmlns:p14="http://schemas.microsoft.com/office/powerpoint/2010/main" val="19260643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EEA2CD3-FB95-D94F-9F04-F9F995EAB822}" type="slidenum">
              <a:rPr lang="en-US" smtClean="0"/>
              <a:pPr/>
              <a:t>26</a:t>
            </a:fld>
            <a:endParaRPr lang="en-US" dirty="0"/>
          </a:p>
        </p:txBody>
      </p:sp>
    </p:spTree>
    <p:extLst>
      <p:ext uri="{BB962C8B-B14F-4D97-AF65-F5344CB8AC3E}">
        <p14:creationId xmlns:p14="http://schemas.microsoft.com/office/powerpoint/2010/main" val="9018416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were able to tolerate this because of large aperture in SCL!</a:t>
            </a:r>
          </a:p>
        </p:txBody>
      </p:sp>
      <p:sp>
        <p:nvSpPr>
          <p:cNvPr id="4" name="Slide Number Placeholder 3"/>
          <p:cNvSpPr>
            <a:spLocks noGrp="1"/>
          </p:cNvSpPr>
          <p:nvPr>
            <p:ph type="sldNum" sz="quarter" idx="5"/>
          </p:nvPr>
        </p:nvSpPr>
        <p:spPr/>
        <p:txBody>
          <a:bodyPr/>
          <a:lstStyle/>
          <a:p>
            <a:fld id="{CEEA2CD3-FB95-D94F-9F04-F9F995EAB822}" type="slidenum">
              <a:rPr lang="en-US" smtClean="0"/>
              <a:pPr/>
              <a:t>27</a:t>
            </a:fld>
            <a:endParaRPr lang="en-US" dirty="0"/>
          </a:p>
        </p:txBody>
      </p:sp>
    </p:spTree>
    <p:extLst>
      <p:ext uri="{BB962C8B-B14F-4D97-AF65-F5344CB8AC3E}">
        <p14:creationId xmlns:p14="http://schemas.microsoft.com/office/powerpoint/2010/main" val="424459425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Plot shows default (design) linac optics</a:t>
            </a:r>
          </a:p>
          <a:p>
            <a:r>
              <a:rPr lang="en-US" dirty="0"/>
              <a:t>We have this fully implemented. Linac model with (100k?) particles runs in ~20 minutes</a:t>
            </a:r>
          </a:p>
          <a:p>
            <a:r>
              <a:rPr lang="en-US" dirty="0"/>
              <a:t>Now we’re looking for ways to benchmark the IBS model. </a:t>
            </a:r>
          </a:p>
          <a:p>
            <a:r>
              <a:rPr lang="en-US" dirty="0"/>
              <a:t>It’s complicated…. BLM signal is not one-to-one with losses. </a:t>
            </a:r>
          </a:p>
        </p:txBody>
      </p:sp>
      <p:sp>
        <p:nvSpPr>
          <p:cNvPr id="4" name="Slide Number Placeholder 3"/>
          <p:cNvSpPr>
            <a:spLocks noGrp="1"/>
          </p:cNvSpPr>
          <p:nvPr>
            <p:ph type="sldNum" sz="quarter" idx="5"/>
          </p:nvPr>
        </p:nvSpPr>
        <p:spPr/>
        <p:txBody>
          <a:bodyPr/>
          <a:lstStyle/>
          <a:p>
            <a:fld id="{CEEA2CD3-FB95-D94F-9F04-F9F995EAB822}" type="slidenum">
              <a:rPr lang="en-US" smtClean="0"/>
              <a:pPr/>
              <a:t>28</a:t>
            </a:fld>
            <a:endParaRPr lang="en-US" dirty="0"/>
          </a:p>
        </p:txBody>
      </p:sp>
    </p:spTree>
    <p:extLst>
      <p:ext uri="{BB962C8B-B14F-4D97-AF65-F5344CB8AC3E}">
        <p14:creationId xmlns:p14="http://schemas.microsoft.com/office/powerpoint/2010/main" val="23523454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EEA2CD3-FB95-D94F-9F04-F9F995EAB822}" type="slidenum">
              <a:rPr lang="en-US" smtClean="0"/>
              <a:pPr/>
              <a:t>29</a:t>
            </a:fld>
            <a:endParaRPr lang="en-US" dirty="0"/>
          </a:p>
        </p:txBody>
      </p:sp>
    </p:spTree>
    <p:extLst>
      <p:ext uri="{BB962C8B-B14F-4D97-AF65-F5344CB8AC3E}">
        <p14:creationId xmlns:p14="http://schemas.microsoft.com/office/powerpoint/2010/main" val="164712204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EEA2CD3-FB95-D94F-9F04-F9F995EAB822}" type="slidenum">
              <a:rPr lang="en-US" smtClean="0"/>
              <a:pPr/>
              <a:t>30</a:t>
            </a:fld>
            <a:endParaRPr lang="en-US" dirty="0"/>
          </a:p>
        </p:txBody>
      </p:sp>
    </p:spTree>
    <p:extLst>
      <p:ext uri="{BB962C8B-B14F-4D97-AF65-F5344CB8AC3E}">
        <p14:creationId xmlns:p14="http://schemas.microsoft.com/office/powerpoint/2010/main" val="17245956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E678CE-1D8E-6725-F21A-6D146A253AA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4A2A972-D1C3-CFA5-5461-76BAB693056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B22338B-8932-D489-483C-4DE7EC20BF43}"/>
              </a:ext>
            </a:extLst>
          </p:cNvPr>
          <p:cNvSpPr>
            <a:spLocks noGrp="1"/>
          </p:cNvSpPr>
          <p:nvPr>
            <p:ph type="body" idx="1"/>
          </p:nvPr>
        </p:nvSpPr>
        <p:spPr/>
        <p:txBody>
          <a:bodyPr/>
          <a:lstStyle/>
          <a:p>
            <a:pPr defTabSz="931774">
              <a:defRPr/>
            </a:pPr>
            <a:r>
              <a:rPr lang="en-US" sz="800" dirty="0"/>
              <a:t>Beam loss outlook: we’re coming up on 2 years (and 3 shutdowns) of PPU beam </a:t>
            </a:r>
          </a:p>
          <a:p>
            <a:pPr defTabSz="931774">
              <a:defRPr/>
            </a:pPr>
            <a:r>
              <a:rPr lang="en-US" dirty="0"/>
              <a:t>How did losses change? Activation levels went up…then down again. Losses are currently in-line with expectations.</a:t>
            </a:r>
          </a:p>
          <a:p>
            <a:pPr defTabSz="931774">
              <a:defRPr/>
            </a:pPr>
            <a:r>
              <a:rPr lang="en-US" sz="800" dirty="0"/>
              <a:t>ring activation is higher than expected (very localized spot  ~1700 mrem/</a:t>
            </a:r>
            <a:r>
              <a:rPr lang="en-US" sz="800" dirty="0" err="1"/>
              <a:t>hr</a:t>
            </a:r>
            <a:r>
              <a:rPr lang="en-US" sz="800" dirty="0"/>
              <a:t> at a foot!)</a:t>
            </a:r>
          </a:p>
          <a:p>
            <a:pPr defTabSz="931774">
              <a:defRPr/>
            </a:pPr>
            <a:endParaRPr lang="en-US" sz="800" dirty="0"/>
          </a:p>
          <a:p>
            <a:pPr defTabSz="931774">
              <a:defRPr/>
            </a:pPr>
            <a:endParaRPr lang="en-US" sz="800" dirty="0"/>
          </a:p>
          <a:p>
            <a:pPr defTabSz="931774">
              <a:defRPr/>
            </a:pPr>
            <a:r>
              <a:rPr lang="en-US" sz="800" dirty="0"/>
              <a:t>PPU facts:</a:t>
            </a:r>
          </a:p>
          <a:p>
            <a:pPr defTabSz="931774">
              <a:defRPr/>
            </a:pPr>
            <a:r>
              <a:rPr lang="en-US" sz="800" dirty="0"/>
              <a:t>Commissioned in about 4 weeks in June/July 2024</a:t>
            </a:r>
          </a:p>
          <a:p>
            <a:pPr defTabSz="931774">
              <a:defRPr/>
            </a:pPr>
            <a:r>
              <a:rPr lang="en-US" sz="800" dirty="0"/>
              <a:t>Over 1 </a:t>
            </a:r>
            <a:r>
              <a:rPr lang="en-US" sz="800" dirty="0" err="1"/>
              <a:t>ms</a:t>
            </a:r>
            <a:r>
              <a:rPr lang="en-US" sz="800" dirty="0"/>
              <a:t>, 1000 pulses of negative hydrogen ions, each 700 ns long are accelerated to 1.3 GeV or 0.91c</a:t>
            </a:r>
            <a:endParaRPr lang="en-US" sz="1000" dirty="0"/>
          </a:p>
          <a:p>
            <a:pPr defTabSz="931774">
              <a:defRPr/>
            </a:pPr>
            <a:r>
              <a:rPr lang="en-US" sz="1000" dirty="0"/>
              <a:t>Accumulated 700 ns long pulse of 1.5 E14 protons is extracted to target 60 times a second – roughly </a:t>
            </a:r>
            <a:r>
              <a:rPr lang="en-US" dirty="0"/>
              <a:t>32</a:t>
            </a:r>
            <a:r>
              <a:rPr lang="en-US" sz="1000" dirty="0"/>
              <a:t> kJ per pulse</a:t>
            </a:r>
          </a:p>
          <a:p>
            <a:endParaRPr lang="en-US" dirty="0"/>
          </a:p>
        </p:txBody>
      </p:sp>
      <p:sp>
        <p:nvSpPr>
          <p:cNvPr id="4" name="Slide Number Placeholder 3">
            <a:extLst>
              <a:ext uri="{FF2B5EF4-FFF2-40B4-BE49-F238E27FC236}">
                <a16:creationId xmlns:a16="http://schemas.microsoft.com/office/drawing/2014/main" id="{75236C2E-0BFE-6D5D-4573-FA40369D4049}"/>
              </a:ext>
            </a:extLst>
          </p:cNvPr>
          <p:cNvSpPr>
            <a:spLocks noGrp="1"/>
          </p:cNvSpPr>
          <p:nvPr>
            <p:ph type="sldNum" sz="quarter" idx="5"/>
          </p:nvPr>
        </p:nvSpPr>
        <p:spPr/>
        <p:txBody>
          <a:bodyPr/>
          <a:lstStyle/>
          <a:p>
            <a:fld id="{CEEA2CD3-FB95-D94F-9F04-F9F995EAB822}" type="slidenum">
              <a:rPr lang="en-US" smtClean="0"/>
              <a:pPr/>
              <a:t>3</a:t>
            </a:fld>
            <a:endParaRPr lang="en-US" dirty="0"/>
          </a:p>
        </p:txBody>
      </p:sp>
    </p:spTree>
    <p:extLst>
      <p:ext uri="{BB962C8B-B14F-4D97-AF65-F5344CB8AC3E}">
        <p14:creationId xmlns:p14="http://schemas.microsoft.com/office/powerpoint/2010/main" val="198369450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This is a limitation for testing codes </a:t>
            </a:r>
          </a:p>
        </p:txBody>
      </p:sp>
      <p:sp>
        <p:nvSpPr>
          <p:cNvPr id="4" name="Slide Number Placeholder 3"/>
          <p:cNvSpPr>
            <a:spLocks noGrp="1"/>
          </p:cNvSpPr>
          <p:nvPr>
            <p:ph type="sldNum" sz="quarter" idx="5"/>
          </p:nvPr>
        </p:nvSpPr>
        <p:spPr/>
        <p:txBody>
          <a:bodyPr/>
          <a:lstStyle/>
          <a:p>
            <a:fld id="{DBFF095A-F86B-4B29-8A9F-DF3D3D1F3E2A}" type="slidenum">
              <a:rPr lang="en-US" smtClean="0"/>
              <a:pPr/>
              <a:t>31</a:t>
            </a:fld>
            <a:endParaRPr lang="en-US"/>
          </a:p>
        </p:txBody>
      </p:sp>
    </p:spTree>
    <p:extLst>
      <p:ext uri="{BB962C8B-B14F-4D97-AF65-F5344CB8AC3E}">
        <p14:creationId xmlns:p14="http://schemas.microsoft.com/office/powerpoint/2010/main" val="170121087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EEA2CD3-FB95-D94F-9F04-F9F995EAB822}" type="slidenum">
              <a:rPr lang="en-US" smtClean="0"/>
              <a:pPr/>
              <a:t>32</a:t>
            </a:fld>
            <a:endParaRPr lang="en-US" dirty="0"/>
          </a:p>
        </p:txBody>
      </p:sp>
    </p:spTree>
    <p:extLst>
      <p:ext uri="{BB962C8B-B14F-4D97-AF65-F5344CB8AC3E}">
        <p14:creationId xmlns:p14="http://schemas.microsoft.com/office/powerpoint/2010/main" val="31716223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This is an effect that is particular to BTF beamline</a:t>
            </a:r>
          </a:p>
          <a:p>
            <a:r>
              <a:rPr lang="en-US"/>
              <a:t>Two fold effect: energy kick</a:t>
            </a:r>
          </a:p>
        </p:txBody>
      </p:sp>
      <p:sp>
        <p:nvSpPr>
          <p:cNvPr id="4" name="Slide Number Placeholder 3"/>
          <p:cNvSpPr>
            <a:spLocks noGrp="1"/>
          </p:cNvSpPr>
          <p:nvPr>
            <p:ph type="sldNum" sz="quarter" idx="5"/>
          </p:nvPr>
        </p:nvSpPr>
        <p:spPr/>
        <p:txBody>
          <a:bodyPr/>
          <a:lstStyle/>
          <a:p>
            <a:fld id="{DBFF095A-F86B-4B29-8A9F-DF3D3D1F3E2A}" type="slidenum">
              <a:rPr lang="en-US" smtClean="0"/>
              <a:pPr/>
              <a:t>33</a:t>
            </a:fld>
            <a:endParaRPr lang="en-US"/>
          </a:p>
        </p:txBody>
      </p:sp>
    </p:spTree>
    <p:extLst>
      <p:ext uri="{BB962C8B-B14F-4D97-AF65-F5344CB8AC3E}">
        <p14:creationId xmlns:p14="http://schemas.microsoft.com/office/powerpoint/2010/main" val="100621178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EEA2CD3-FB95-D94F-9F04-F9F995EAB822}" type="slidenum">
              <a:rPr lang="en-US" smtClean="0"/>
              <a:pPr/>
              <a:t>34</a:t>
            </a:fld>
            <a:endParaRPr lang="en-US" dirty="0"/>
          </a:p>
        </p:txBody>
      </p:sp>
    </p:spTree>
    <p:extLst>
      <p:ext uri="{BB962C8B-B14F-4D97-AF65-F5344CB8AC3E}">
        <p14:creationId xmlns:p14="http://schemas.microsoft.com/office/powerpoint/2010/main" val="427708476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EEA2CD3-FB95-D94F-9F04-F9F995EAB822}" type="slidenum">
              <a:rPr lang="en-US" smtClean="0"/>
              <a:pPr/>
              <a:t>35</a:t>
            </a:fld>
            <a:endParaRPr lang="en-US" dirty="0"/>
          </a:p>
        </p:txBody>
      </p:sp>
    </p:spTree>
    <p:extLst>
      <p:ext uri="{BB962C8B-B14F-4D97-AF65-F5344CB8AC3E}">
        <p14:creationId xmlns:p14="http://schemas.microsoft.com/office/powerpoint/2010/main" val="219048827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What is precision?</a:t>
            </a:r>
          </a:p>
        </p:txBody>
      </p:sp>
      <p:sp>
        <p:nvSpPr>
          <p:cNvPr id="4" name="Slide Number Placeholder 3"/>
          <p:cNvSpPr>
            <a:spLocks noGrp="1"/>
          </p:cNvSpPr>
          <p:nvPr>
            <p:ph type="sldNum" sz="quarter" idx="5"/>
          </p:nvPr>
        </p:nvSpPr>
        <p:spPr/>
        <p:txBody>
          <a:bodyPr/>
          <a:lstStyle/>
          <a:p>
            <a:fld id="{DBFF095A-F86B-4B29-8A9F-DF3D3D1F3E2A}" type="slidenum">
              <a:rPr lang="en-US" smtClean="0"/>
              <a:pPr/>
              <a:t>36</a:t>
            </a:fld>
            <a:endParaRPr lang="en-US"/>
          </a:p>
        </p:txBody>
      </p:sp>
    </p:spTree>
    <p:extLst>
      <p:ext uri="{BB962C8B-B14F-4D97-AF65-F5344CB8AC3E}">
        <p14:creationId xmlns:p14="http://schemas.microsoft.com/office/powerpoint/2010/main" val="27358951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are currently below 1 W/m goal by factor ~3</a:t>
            </a:r>
          </a:p>
          <a:p>
            <a:r>
              <a:rPr lang="en-US" dirty="0"/>
              <a:t>We are confident we can keep acceptable losses at 2.8 MW, but it will be more technically challenging, and we will need to keep advancing in the way we operate our accelerator.</a:t>
            </a:r>
          </a:p>
          <a:p>
            <a:endParaRPr lang="en-US" dirty="0"/>
          </a:p>
          <a:p>
            <a:r>
              <a:rPr lang="en-US" dirty="0"/>
              <a:t>We are closing the gap to 2.8 MW. We recently did 2.6 MW demo (reduced rep rate); in a  few weeks we'll have a higher number. Only major beam dynamics concern is e-p in ring. </a:t>
            </a:r>
          </a:p>
          <a:p>
            <a:r>
              <a:rPr lang="en-US" dirty="0"/>
              <a:t>We are confident we can run at 2.8, but we will be running the linac harder (beam loading). Better capabilities for loss control will help us maintain cavity performance over time, and maintain reliability and availability.</a:t>
            </a:r>
          </a:p>
          <a:p>
            <a:endParaRPr lang="en-US" dirty="0"/>
          </a:p>
        </p:txBody>
      </p:sp>
      <p:sp>
        <p:nvSpPr>
          <p:cNvPr id="4" name="Slide Number Placeholder 3"/>
          <p:cNvSpPr>
            <a:spLocks noGrp="1"/>
          </p:cNvSpPr>
          <p:nvPr>
            <p:ph type="sldNum" sz="quarter" idx="5"/>
          </p:nvPr>
        </p:nvSpPr>
        <p:spPr/>
        <p:txBody>
          <a:bodyPr/>
          <a:lstStyle/>
          <a:p>
            <a:fld id="{CEEA2CD3-FB95-D94F-9F04-F9F995EAB822}" type="slidenum">
              <a:rPr lang="en-US" smtClean="0"/>
              <a:pPr/>
              <a:t>4</a:t>
            </a:fld>
            <a:endParaRPr lang="en-US" dirty="0"/>
          </a:p>
        </p:txBody>
      </p:sp>
    </p:spTree>
    <p:extLst>
      <p:ext uri="{BB962C8B-B14F-4D97-AF65-F5344CB8AC3E}">
        <p14:creationId xmlns:p14="http://schemas.microsoft.com/office/powerpoint/2010/main" val="29585917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W/m ~ (100 mrem/</a:t>
            </a:r>
            <a:r>
              <a:rPr lang="en-US" dirty="0" err="1"/>
              <a:t>hr</a:t>
            </a:r>
            <a:r>
              <a:rPr lang="en-US" dirty="0"/>
              <a:t> at 30 cm after 4 hours)</a:t>
            </a:r>
          </a:p>
          <a:p>
            <a:endParaRPr lang="en-US" dirty="0"/>
          </a:p>
          <a:p>
            <a:r>
              <a:rPr lang="en-US" dirty="0"/>
              <a:t>Bring it back to beam loss…</a:t>
            </a:r>
          </a:p>
          <a:p>
            <a:r>
              <a:rPr lang="en-US" dirty="0"/>
              <a:t>Beam-loss induced problems in SCL/linac = </a:t>
            </a:r>
          </a:p>
          <a:p>
            <a:pPr marL="228600" indent="-228600">
              <a:buAutoNum type="arabicParenBoth"/>
            </a:pPr>
            <a:r>
              <a:rPr lang="en-US" dirty="0"/>
              <a:t>Higher activation, wear and tear</a:t>
            </a:r>
          </a:p>
          <a:p>
            <a:pPr marL="228600" indent="-228600">
              <a:buAutoNum type="arabicParenBoth"/>
            </a:pPr>
            <a:r>
              <a:rPr lang="en-US" dirty="0"/>
              <a:t>Beam-loss-induced degradation events</a:t>
            </a:r>
          </a:p>
          <a:p>
            <a:endParaRPr lang="en-US" dirty="0"/>
          </a:p>
          <a:p>
            <a:r>
              <a:rPr lang="en-US" dirty="0"/>
              <a:t>All components of tunnel suffer faster degradation with higher activation.</a:t>
            </a:r>
          </a:p>
          <a:p>
            <a:r>
              <a:rPr lang="en-US" dirty="0"/>
              <a:t>In SCL, beam loss could excite gas dynamics and increase the incidence rate of arcing and permanent cavity damage. </a:t>
            </a:r>
          </a:p>
          <a:p>
            <a:r>
              <a:rPr lang="en-US" dirty="0"/>
              <a:t>In anticipation we’re trying to maintain expertise in cavity refurbishment.</a:t>
            </a:r>
          </a:p>
          <a:p>
            <a:endParaRPr lang="en-US" dirty="0"/>
          </a:p>
          <a:p>
            <a:r>
              <a:rPr lang="en-US" dirty="0"/>
              <a:t>Other beam dynamics issues: (not related </a:t>
            </a:r>
            <a:r>
              <a:rPr lang="en-US" dirty="0" err="1"/>
              <a:t>dto</a:t>
            </a:r>
            <a:r>
              <a:rPr lang="en-US" dirty="0"/>
              <a:t> beam loss)</a:t>
            </a:r>
          </a:p>
          <a:p>
            <a:r>
              <a:rPr lang="en-US" dirty="0"/>
              <a:t>Beam loading reduces cavity reliability</a:t>
            </a:r>
          </a:p>
          <a:p>
            <a:r>
              <a:rPr lang="en-US" dirty="0"/>
              <a:t>Higher beam power – more loss when errant beam trips occur</a:t>
            </a:r>
          </a:p>
          <a:p>
            <a:r>
              <a:rPr lang="en-US" dirty="0"/>
              <a:t>Most likely “catastrophic” dynamics issue is e-p instability in the ring. This has been excluded to 2.6 MW empirically. </a:t>
            </a:r>
          </a:p>
          <a:p>
            <a:endParaRPr lang="en-US" dirty="0"/>
          </a:p>
          <a:p>
            <a:r>
              <a:rPr lang="en-US" dirty="0"/>
              <a:t>Activation plot – we recently changed time until RCT survey from few hours to 1 day. That affects activation plot.</a:t>
            </a:r>
          </a:p>
        </p:txBody>
      </p:sp>
      <p:sp>
        <p:nvSpPr>
          <p:cNvPr id="4" name="Slide Number Placeholder 3"/>
          <p:cNvSpPr>
            <a:spLocks noGrp="1"/>
          </p:cNvSpPr>
          <p:nvPr>
            <p:ph type="sldNum" sz="quarter" idx="5"/>
          </p:nvPr>
        </p:nvSpPr>
        <p:spPr/>
        <p:txBody>
          <a:bodyPr/>
          <a:lstStyle/>
          <a:p>
            <a:fld id="{CEEA2CD3-FB95-D94F-9F04-F9F995EAB822}" type="slidenum">
              <a:rPr lang="en-US" smtClean="0"/>
              <a:pPr/>
              <a:t>5</a:t>
            </a:fld>
            <a:endParaRPr lang="en-US" dirty="0"/>
          </a:p>
        </p:txBody>
      </p:sp>
    </p:spTree>
    <p:extLst>
      <p:ext uri="{BB962C8B-B14F-4D97-AF65-F5344CB8AC3E}">
        <p14:creationId xmlns:p14="http://schemas.microsoft.com/office/powerpoint/2010/main" val="38568024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W/m limit (hotspots .2-.3 W/m)</a:t>
            </a:r>
          </a:p>
          <a:p>
            <a:endParaRPr lang="en-US" dirty="0"/>
          </a:p>
          <a:p>
            <a:r>
              <a:rPr lang="en-US" dirty="0"/>
              <a:t>We have 3 beam specialists who can confidently tune losses. Usually ~ half day of loss tuning after startup. This is in addition to linac tuning to set beam energy and longitudinal focusing. (1 hour if everything works)</a:t>
            </a:r>
          </a:p>
          <a:p>
            <a:endParaRPr lang="en-US" dirty="0"/>
          </a:p>
          <a:p>
            <a:r>
              <a:rPr lang="en-US" dirty="0"/>
              <a:t>Requires deep understanding of machine… we measure loss at BLMs, not activation. Example: hot spot at SCL entrance, BLMs are not unusually high</a:t>
            </a:r>
          </a:p>
          <a:p>
            <a:endParaRPr lang="en-US" dirty="0"/>
          </a:p>
          <a:p>
            <a:r>
              <a:rPr lang="en-US" dirty="0"/>
              <a:t>Re-iterate how we do know our machine really well….we just would like a deeper understanding.</a:t>
            </a:r>
          </a:p>
          <a:p>
            <a:r>
              <a:rPr lang="en-US" dirty="0"/>
              <a:t>Example: Scraping on MEBT choppers reduced losses at SCL entrance. Why? Could it be proton component? Or halo scraping (because temperature sensor near CM2-3 heats up with beam).</a:t>
            </a:r>
          </a:p>
          <a:p>
            <a:endParaRPr lang="en-US" dirty="0"/>
          </a:p>
          <a:p>
            <a:endParaRPr lang="en-US" dirty="0"/>
          </a:p>
        </p:txBody>
      </p:sp>
      <p:sp>
        <p:nvSpPr>
          <p:cNvPr id="4" name="Slide Number Placeholder 3"/>
          <p:cNvSpPr>
            <a:spLocks noGrp="1"/>
          </p:cNvSpPr>
          <p:nvPr>
            <p:ph type="sldNum" sz="quarter" idx="5"/>
          </p:nvPr>
        </p:nvSpPr>
        <p:spPr/>
        <p:txBody>
          <a:bodyPr/>
          <a:lstStyle/>
          <a:p>
            <a:fld id="{CEEA2CD3-FB95-D94F-9F04-F9F995EAB822}" type="slidenum">
              <a:rPr lang="en-US" smtClean="0"/>
              <a:pPr/>
              <a:t>6</a:t>
            </a:fld>
            <a:endParaRPr lang="en-US" dirty="0"/>
          </a:p>
        </p:txBody>
      </p:sp>
    </p:spTree>
    <p:extLst>
      <p:ext uri="{BB962C8B-B14F-4D97-AF65-F5344CB8AC3E}">
        <p14:creationId xmlns:p14="http://schemas.microsoft.com/office/powerpoint/2010/main" val="3188285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We’ve semi-empirically found a local minimum and we try to stay close to it.</a:t>
            </a:r>
          </a:p>
          <a:p>
            <a:r>
              <a:rPr lang="en-US" dirty="0"/>
              <a:t>1 W/meter goal. We are well below this. Highest region ~.2-.3 W/meter</a:t>
            </a:r>
          </a:p>
          <a:p>
            <a:r>
              <a:rPr lang="en-US" dirty="0"/>
              <a:t>30W total loss in SCL</a:t>
            </a:r>
          </a:p>
          <a:p>
            <a:endParaRPr lang="en-US" dirty="0"/>
          </a:p>
          <a:p>
            <a:pPr defTabSz="931774">
              <a:defRPr/>
            </a:pPr>
            <a:r>
              <a:rPr lang="en-US" dirty="0"/>
              <a:t>Design: SNS was designed to be a “no loss” machine</a:t>
            </a:r>
          </a:p>
          <a:p>
            <a:pPr defTabSz="931774">
              <a:defRPr/>
            </a:pPr>
            <a:endParaRPr lang="en-US" dirty="0"/>
          </a:p>
          <a:p>
            <a:pPr defTabSz="931774">
              <a:defRPr/>
            </a:pPr>
            <a:r>
              <a:rPr lang="en-US" dirty="0"/>
              <a:t>Model: model does not agree that our real operating point is a good one</a:t>
            </a:r>
          </a:p>
          <a:p>
            <a:pPr defTabSz="931774">
              <a:defRPr/>
            </a:pPr>
            <a:endParaRPr lang="en-US" dirty="0"/>
          </a:p>
          <a:p>
            <a:pPr defTabSz="931774">
              <a:defRPr/>
            </a:pPr>
            <a:r>
              <a:rPr lang="en-US" dirty="0"/>
              <a:t>This is our current understanding! Based on what we’ve learned over the years</a:t>
            </a:r>
          </a:p>
          <a:p>
            <a:pPr defTabSz="931774">
              <a:defRPr/>
            </a:pPr>
            <a:r>
              <a:rPr lang="en-US" dirty="0"/>
              <a:t>Other sources: </a:t>
            </a:r>
          </a:p>
          <a:p>
            <a:pPr defTabSz="931774">
              <a:defRPr/>
            </a:pPr>
            <a:r>
              <a:rPr lang="en-US" dirty="0"/>
              <a:t>- Dark current</a:t>
            </a:r>
          </a:p>
          <a:p>
            <a:pPr defTabSz="931774">
              <a:defRPr/>
            </a:pPr>
            <a:r>
              <a:rPr lang="en-US" dirty="0"/>
              <a:t>- proton component from ion source (easy to fix with dog leg)</a:t>
            </a:r>
          </a:p>
          <a:p>
            <a:pPr marL="171450" indent="-171450" defTabSz="931774">
              <a:buFontTx/>
              <a:buChar char="-"/>
              <a:defRPr/>
            </a:pPr>
            <a:r>
              <a:rPr lang="en-US" dirty="0"/>
              <a:t>dynamic aperture loss?</a:t>
            </a:r>
          </a:p>
          <a:p>
            <a:pPr marL="171450" indent="-171450" defTabSz="931774">
              <a:buFontTx/>
              <a:buChar char="-"/>
              <a:defRPr/>
            </a:pPr>
            <a:endParaRPr lang="en-US" dirty="0"/>
          </a:p>
          <a:p>
            <a:pPr marL="0" indent="0" defTabSz="931774">
              <a:buFontTx/>
              <a:buNone/>
              <a:defRPr/>
            </a:pPr>
            <a:r>
              <a:rPr lang="en-US" dirty="0"/>
              <a:t>Plot is from HEBT phase space, at 1.4 MW, 1 GeV, with laser wire emittance scanner</a:t>
            </a:r>
          </a:p>
          <a:p>
            <a:endParaRPr lang="en-US" dirty="0"/>
          </a:p>
        </p:txBody>
      </p:sp>
      <p:sp>
        <p:nvSpPr>
          <p:cNvPr id="4" name="Slide Number Placeholder 3"/>
          <p:cNvSpPr>
            <a:spLocks noGrp="1"/>
          </p:cNvSpPr>
          <p:nvPr>
            <p:ph type="sldNum" sz="quarter" idx="5"/>
          </p:nvPr>
        </p:nvSpPr>
        <p:spPr/>
        <p:txBody>
          <a:bodyPr/>
          <a:lstStyle/>
          <a:p>
            <a:fld id="{CEEA2CD3-FB95-D94F-9F04-F9F995EAB822}" type="slidenum">
              <a:rPr lang="en-US" smtClean="0"/>
              <a:pPr/>
              <a:t>7</a:t>
            </a:fld>
            <a:endParaRPr lang="en-US" dirty="0"/>
          </a:p>
        </p:txBody>
      </p:sp>
    </p:spTree>
    <p:extLst>
      <p:ext uri="{BB962C8B-B14F-4D97-AF65-F5344CB8AC3E}">
        <p14:creationId xmlns:p14="http://schemas.microsoft.com/office/powerpoint/2010/main" val="26001868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don’t want you to get the impression we don’t know anything about our machine as well!</a:t>
            </a:r>
          </a:p>
          <a:p>
            <a:r>
              <a:rPr lang="en-US" dirty="0"/>
              <a:t>Massive efforts in benchmarking the LINAC in 1</a:t>
            </a:r>
            <a:r>
              <a:rPr lang="en-US" baseline="30000" dirty="0"/>
              <a:t>st</a:t>
            </a:r>
            <a:r>
              <a:rPr lang="en-US" dirty="0"/>
              <a:t> decade of operation, but we’ve got better results (for losses) by letting operations take over. </a:t>
            </a:r>
          </a:p>
          <a:p>
            <a:r>
              <a:rPr lang="en-US" dirty="0"/>
              <a:t>Our strategy is to start each run by restoring last production (low loss solution) rather than design. </a:t>
            </a:r>
          </a:p>
          <a:p>
            <a:endParaRPr lang="en-US" dirty="0"/>
          </a:p>
          <a:p>
            <a:r>
              <a:rPr lang="en-US" dirty="0"/>
              <a:t>Challenge with transverse benchmarking is you need good transverse diagnostics for initial bunch. </a:t>
            </a:r>
          </a:p>
          <a:p>
            <a:endParaRPr lang="en-US" dirty="0"/>
          </a:p>
          <a:p>
            <a:endParaRPr lang="en-US" dirty="0"/>
          </a:p>
          <a:p>
            <a:r>
              <a:rPr lang="en-US" dirty="0"/>
              <a:t>LINAC tuning steps (practical)</a:t>
            </a:r>
          </a:p>
          <a:p>
            <a:pPr>
              <a:spcBef>
                <a:spcPts val="611"/>
              </a:spcBef>
            </a:pPr>
            <a:r>
              <a:rPr lang="en-US" b="1" dirty="0"/>
              <a:t>Perform RF phase &amp; amplitude (or phase only) scan</a:t>
            </a:r>
          </a:p>
          <a:p>
            <a:pPr>
              <a:spcBef>
                <a:spcPts val="611"/>
              </a:spcBef>
            </a:pPr>
            <a:r>
              <a:rPr lang="en-US" b="1" dirty="0"/>
              <a:t>Figure out how far we are from the design amplitude and phase</a:t>
            </a:r>
          </a:p>
          <a:p>
            <a:pPr>
              <a:spcBef>
                <a:spcPts val="611"/>
              </a:spcBef>
            </a:pPr>
            <a:r>
              <a:rPr lang="en-US" b="1" dirty="0"/>
              <a:t>Move amplitude and phase to the values from previous production setup</a:t>
            </a:r>
          </a:p>
          <a:p>
            <a:pPr>
              <a:spcBef>
                <a:spcPts val="611"/>
              </a:spcBef>
            </a:pPr>
            <a:r>
              <a:rPr lang="en-US" b="1" dirty="0"/>
              <a:t>Empirically optimize beam loss and/or set amplitude to reduce RF cavity trip rate</a:t>
            </a:r>
          </a:p>
          <a:p>
            <a:pPr>
              <a:spcBef>
                <a:spcPts val="611"/>
              </a:spcBef>
            </a:pPr>
            <a:r>
              <a:rPr lang="en-US" b="1" dirty="0"/>
              <a:t>Perform scans and analysis again and save the deviations from the design</a:t>
            </a:r>
          </a:p>
          <a:p>
            <a:endParaRPr lang="en-US" dirty="0"/>
          </a:p>
        </p:txBody>
      </p:sp>
      <p:sp>
        <p:nvSpPr>
          <p:cNvPr id="4" name="Slide Number Placeholder 3"/>
          <p:cNvSpPr>
            <a:spLocks noGrp="1"/>
          </p:cNvSpPr>
          <p:nvPr>
            <p:ph type="sldNum" sz="quarter" idx="5"/>
          </p:nvPr>
        </p:nvSpPr>
        <p:spPr/>
        <p:txBody>
          <a:bodyPr/>
          <a:lstStyle/>
          <a:p>
            <a:fld id="{CEEA2CD3-FB95-D94F-9F04-F9F995EAB822}" type="slidenum">
              <a:rPr lang="en-US" smtClean="0"/>
              <a:pPr/>
              <a:t>8</a:t>
            </a:fld>
            <a:endParaRPr lang="en-US" dirty="0"/>
          </a:p>
        </p:txBody>
      </p:sp>
    </p:spTree>
    <p:extLst>
      <p:ext uri="{BB962C8B-B14F-4D97-AF65-F5344CB8AC3E}">
        <p14:creationId xmlns:p14="http://schemas.microsoft.com/office/powerpoint/2010/main" val="37337159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0CC263-9B39-220A-4F72-8E8C775B236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7636FC4-F1C9-605C-28C7-2D1036AC6D8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7F16E09-E22F-7E18-B922-03FB0375464F}"/>
              </a:ext>
            </a:extLst>
          </p:cNvPr>
          <p:cNvSpPr>
            <a:spLocks noGrp="1"/>
          </p:cNvSpPr>
          <p:nvPr>
            <p:ph type="body" idx="1"/>
          </p:nvPr>
        </p:nvSpPr>
        <p:spPr/>
        <p:txBody>
          <a:bodyPr/>
          <a:lstStyle/>
          <a:p>
            <a:r>
              <a:rPr lang="en-US" dirty="0"/>
              <a:t>We’ve semi-empirically found a local minimum and we try to stay close to it.</a:t>
            </a:r>
          </a:p>
          <a:p>
            <a:r>
              <a:rPr lang="en-US" dirty="0"/>
              <a:t>1 W/meter goal. We are well below this. Highest region ~.2-.3 W/meter</a:t>
            </a:r>
          </a:p>
          <a:p>
            <a:r>
              <a:rPr lang="en-US" dirty="0"/>
              <a:t>30W total loss in SCL</a:t>
            </a:r>
          </a:p>
          <a:p>
            <a:endParaRPr lang="en-US" dirty="0"/>
          </a:p>
          <a:p>
            <a:pPr defTabSz="931774">
              <a:defRPr/>
            </a:pPr>
            <a:r>
              <a:rPr lang="en-US" dirty="0"/>
              <a:t>Design: SNS was designed to be a “no loss” machine</a:t>
            </a:r>
          </a:p>
          <a:p>
            <a:pPr defTabSz="931774">
              <a:defRPr/>
            </a:pPr>
            <a:endParaRPr lang="en-US" dirty="0"/>
          </a:p>
          <a:p>
            <a:pPr defTabSz="931774">
              <a:defRPr/>
            </a:pPr>
            <a:r>
              <a:rPr lang="en-US" dirty="0"/>
              <a:t>Model: model does not agree that our real operating point is a good one</a:t>
            </a:r>
          </a:p>
          <a:p>
            <a:endParaRPr lang="en-US" dirty="0"/>
          </a:p>
        </p:txBody>
      </p:sp>
      <p:sp>
        <p:nvSpPr>
          <p:cNvPr id="4" name="Slide Number Placeholder 3">
            <a:extLst>
              <a:ext uri="{FF2B5EF4-FFF2-40B4-BE49-F238E27FC236}">
                <a16:creationId xmlns:a16="http://schemas.microsoft.com/office/drawing/2014/main" id="{27B34D86-004E-F9C5-F6C3-25EDE56BBE82}"/>
              </a:ext>
            </a:extLst>
          </p:cNvPr>
          <p:cNvSpPr>
            <a:spLocks noGrp="1"/>
          </p:cNvSpPr>
          <p:nvPr>
            <p:ph type="sldNum" sz="quarter" idx="5"/>
          </p:nvPr>
        </p:nvSpPr>
        <p:spPr/>
        <p:txBody>
          <a:bodyPr/>
          <a:lstStyle/>
          <a:p>
            <a:fld id="{CEEA2CD3-FB95-D94F-9F04-F9F995EAB822}" type="slidenum">
              <a:rPr lang="en-US" smtClean="0"/>
              <a:pPr/>
              <a:t>9</a:t>
            </a:fld>
            <a:endParaRPr lang="en-US" dirty="0"/>
          </a:p>
        </p:txBody>
      </p:sp>
    </p:spTree>
    <p:extLst>
      <p:ext uri="{BB962C8B-B14F-4D97-AF65-F5344CB8AC3E}">
        <p14:creationId xmlns:p14="http://schemas.microsoft.com/office/powerpoint/2010/main" val="67573677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sv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sv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sv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sv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sv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sv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sv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sv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 Standard">
    <p:spTree>
      <p:nvGrpSpPr>
        <p:cNvPr id="1" name=""/>
        <p:cNvGrpSpPr/>
        <p:nvPr/>
      </p:nvGrpSpPr>
      <p:grpSpPr>
        <a:xfrm>
          <a:off x="0" y="0"/>
          <a:ext cx="0" cy="0"/>
          <a:chOff x="0" y="0"/>
          <a:chExt cx="0" cy="0"/>
        </a:xfrm>
      </p:grpSpPr>
      <p:pic>
        <p:nvPicPr>
          <p:cNvPr id="2" name="Picture 1" descr="2025-P07743 - Edited by Laddy Fields&#10;&#10;Drone Mission - Aerial view of ORNL's east Campus Quad facing southwest.&#10;&#10;This image has been reviewed by an ORNL Releasing Official and is approved for public release, May 19, 2025.">
            <a:extLst>
              <a:ext uri="{FF2B5EF4-FFF2-40B4-BE49-F238E27FC236}">
                <a16:creationId xmlns:a16="http://schemas.microsoft.com/office/drawing/2014/main" id="{01F17512-BEEB-E940-3B9F-9FDBDB21217F}"/>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3" name="Rectangle 2">
            <a:extLst>
              <a:ext uri="{FF2B5EF4-FFF2-40B4-BE49-F238E27FC236}">
                <a16:creationId xmlns:a16="http://schemas.microsoft.com/office/drawing/2014/main" id="{CA49EAE8-262C-D20D-80FF-4279961B7DBA}"/>
              </a:ext>
            </a:extLst>
          </p:cNvPr>
          <p:cNvSpPr/>
          <p:nvPr userDrawn="1"/>
        </p:nvSpPr>
        <p:spPr>
          <a:xfrm>
            <a:off x="896615" y="843778"/>
            <a:ext cx="5199385" cy="5199385"/>
          </a:xfrm>
          <a:prstGeom prst="rect">
            <a:avLst/>
          </a:prstGeom>
          <a:solidFill>
            <a:schemeClr val="bg1">
              <a:alpha val="88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Aptos Light" panose="020B0004020202020204" pitchFamily="34" charset="0"/>
              <a:ea typeface="Aptos" panose="02000000000000000000" pitchFamily="2" charset="0"/>
            </a:endParaRPr>
          </a:p>
        </p:txBody>
      </p:sp>
      <p:sp>
        <p:nvSpPr>
          <p:cNvPr id="1989" name="Title 1">
            <a:extLst>
              <a:ext uri="{FF2B5EF4-FFF2-40B4-BE49-F238E27FC236}">
                <a16:creationId xmlns:a16="http://schemas.microsoft.com/office/drawing/2014/main" id="{4E63AC8A-1BE4-CC0D-A87D-57B11478230B}"/>
              </a:ext>
            </a:extLst>
          </p:cNvPr>
          <p:cNvSpPr>
            <a:spLocks noGrp="1"/>
          </p:cNvSpPr>
          <p:nvPr>
            <p:ph type="ctrTitle" hasCustomPrompt="1"/>
          </p:nvPr>
        </p:nvSpPr>
        <p:spPr>
          <a:xfrm>
            <a:off x="1215450" y="2254309"/>
            <a:ext cx="4517136" cy="997196"/>
          </a:xfrm>
        </p:spPr>
        <p:txBody>
          <a:bodyPr wrap="square" anchor="t" anchorCtr="0">
            <a:noAutofit/>
          </a:bodyPr>
          <a:lstStyle>
            <a:lvl1pPr algn="l">
              <a:spcBef>
                <a:spcPts val="1200"/>
              </a:spcBef>
              <a:spcAft>
                <a:spcPts val="60"/>
              </a:spcAft>
              <a:defRPr sz="3600" b="1">
                <a:solidFill>
                  <a:schemeClr val="tx1"/>
                </a:solidFill>
                <a:latin typeface="+mj-lt"/>
              </a:defRPr>
            </a:lvl1pPr>
          </a:lstStyle>
          <a:p>
            <a:r>
              <a:rPr lang="en-US" dirty="0"/>
              <a:t>Presentation Title (Text size no larger than 36pt)</a:t>
            </a:r>
          </a:p>
        </p:txBody>
      </p:sp>
      <p:sp>
        <p:nvSpPr>
          <p:cNvPr id="1990" name="Subtitle 2">
            <a:extLst>
              <a:ext uri="{FF2B5EF4-FFF2-40B4-BE49-F238E27FC236}">
                <a16:creationId xmlns:a16="http://schemas.microsoft.com/office/drawing/2014/main" id="{2FDEC7A3-8D58-3E27-DFCC-68F1F758C82C}"/>
              </a:ext>
            </a:extLst>
          </p:cNvPr>
          <p:cNvSpPr>
            <a:spLocks noGrp="1"/>
          </p:cNvSpPr>
          <p:nvPr>
            <p:ph type="subTitle" idx="1" hasCustomPrompt="1"/>
          </p:nvPr>
        </p:nvSpPr>
        <p:spPr>
          <a:xfrm>
            <a:off x="1215450" y="4031052"/>
            <a:ext cx="4517136" cy="193899"/>
          </a:xfrm>
        </p:spPr>
        <p:txBody>
          <a:bodyPr wrap="square" anchor="t" anchorCtr="0">
            <a:noAutofit/>
          </a:bodyPr>
          <a:lstStyle>
            <a:lvl1pPr marL="0" indent="0" algn="l">
              <a:spcBef>
                <a:spcPts val="1200"/>
              </a:spcBef>
              <a:spcAft>
                <a:spcPts val="60"/>
              </a:spcAft>
              <a:buNone/>
              <a:defRPr sz="1400" b="1" spc="150" baseline="0">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PRESENTED BY</a:t>
            </a:r>
          </a:p>
        </p:txBody>
      </p:sp>
      <p:sp>
        <p:nvSpPr>
          <p:cNvPr id="1991" name="Text Placeholder 1961">
            <a:extLst>
              <a:ext uri="{FF2B5EF4-FFF2-40B4-BE49-F238E27FC236}">
                <a16:creationId xmlns:a16="http://schemas.microsoft.com/office/drawing/2014/main" id="{F290C317-5693-2190-DC6C-B1FBB50E65B2}"/>
              </a:ext>
            </a:extLst>
          </p:cNvPr>
          <p:cNvSpPr>
            <a:spLocks noGrp="1"/>
          </p:cNvSpPr>
          <p:nvPr>
            <p:ph type="body" sz="quarter" idx="14" hasCustomPrompt="1"/>
          </p:nvPr>
        </p:nvSpPr>
        <p:spPr>
          <a:xfrm>
            <a:off x="1215450" y="1934670"/>
            <a:ext cx="4517136" cy="193899"/>
          </a:xfrm>
        </p:spPr>
        <p:txBody>
          <a:bodyPr wrap="square" anchor="t" anchorCtr="0">
            <a:noAutofit/>
          </a:bodyPr>
          <a:lstStyle>
            <a:lvl1pPr marL="0" indent="0" algn="l">
              <a:spcBef>
                <a:spcPts val="1200"/>
              </a:spcBef>
              <a:spcAft>
                <a:spcPts val="60"/>
              </a:spcAft>
              <a:buNone/>
              <a:defRPr sz="1400" b="0" i="0" spc="150" baseline="0">
                <a:solidFill>
                  <a:schemeClr val="tx1"/>
                </a:solidFill>
                <a:latin typeface="+mn-lt"/>
                <a:ea typeface="Aptos Light" panose="02000000000000000000" pitchFamily="2" charset="0"/>
              </a:defRPr>
            </a:lvl1pPr>
            <a:lvl2pPr marL="457200" indent="0" algn="ctr">
              <a:buNone/>
              <a:defRPr sz="1400">
                <a:solidFill>
                  <a:schemeClr val="bg1"/>
                </a:solidFill>
              </a:defRPr>
            </a:lvl2pPr>
            <a:lvl3pPr marL="914400" indent="0" algn="ctr">
              <a:buNone/>
              <a:defRPr sz="1400">
                <a:solidFill>
                  <a:schemeClr val="bg1"/>
                </a:solidFill>
              </a:defRPr>
            </a:lvl3pPr>
            <a:lvl4pPr marL="1371600" indent="0" algn="ctr">
              <a:buNone/>
              <a:defRPr sz="1400">
                <a:solidFill>
                  <a:schemeClr val="bg1"/>
                </a:solidFill>
              </a:defRPr>
            </a:lvl4pPr>
            <a:lvl5pPr marL="1828800" indent="0" algn="ctr">
              <a:buNone/>
              <a:defRPr sz="1400">
                <a:solidFill>
                  <a:schemeClr val="bg1"/>
                </a:solidFill>
              </a:defRPr>
            </a:lvl5pPr>
          </a:lstStyle>
          <a:p>
            <a:pPr lvl="0"/>
            <a:r>
              <a:rPr lang="en-US" dirty="0"/>
              <a:t>MONTH XX, XXXX | LOCATION</a:t>
            </a:r>
          </a:p>
        </p:txBody>
      </p:sp>
      <p:sp>
        <p:nvSpPr>
          <p:cNvPr id="1992" name="Text Placeholder 1963">
            <a:extLst>
              <a:ext uri="{FF2B5EF4-FFF2-40B4-BE49-F238E27FC236}">
                <a16:creationId xmlns:a16="http://schemas.microsoft.com/office/drawing/2014/main" id="{69307D98-0D2A-6367-B886-8BC3DE78A926}"/>
              </a:ext>
            </a:extLst>
          </p:cNvPr>
          <p:cNvSpPr>
            <a:spLocks noGrp="1"/>
          </p:cNvSpPr>
          <p:nvPr>
            <p:ph type="body" sz="quarter" idx="15" hasCustomPrompt="1"/>
          </p:nvPr>
        </p:nvSpPr>
        <p:spPr>
          <a:xfrm>
            <a:off x="1215450" y="4383195"/>
            <a:ext cx="4517136" cy="332399"/>
          </a:xfrm>
        </p:spPr>
        <p:txBody>
          <a:bodyPr wrap="square" anchor="t" anchorCtr="0">
            <a:noAutofit/>
          </a:bodyPr>
          <a:lstStyle>
            <a:lvl1pPr marL="0" indent="0" algn="l">
              <a:spcBef>
                <a:spcPts val="1200"/>
              </a:spcBef>
              <a:spcAft>
                <a:spcPts val="60"/>
              </a:spcAft>
              <a:buNone/>
              <a:defRPr sz="2400" b="0" i="0">
                <a:solidFill>
                  <a:schemeClr val="tx1"/>
                </a:solidFill>
                <a:latin typeface="+mn-lt"/>
                <a:ea typeface="Aptos Light" panose="020B0004020202020204" pitchFamily="34" charset="0"/>
              </a:defRPr>
            </a:lvl1pPr>
            <a:lvl2pPr marL="457200" indent="0" algn="ctr">
              <a:buNone/>
              <a:defRPr sz="2400">
                <a:solidFill>
                  <a:schemeClr val="bg1"/>
                </a:solidFill>
              </a:defRPr>
            </a:lvl2pPr>
            <a:lvl3pPr marL="914400" indent="0" algn="ctr">
              <a:buNone/>
              <a:defRPr sz="2400">
                <a:solidFill>
                  <a:schemeClr val="bg1"/>
                </a:solidFill>
              </a:defRPr>
            </a:lvl3pPr>
            <a:lvl4pPr marL="1371600" indent="0" algn="ctr">
              <a:buNone/>
              <a:defRPr sz="2400">
                <a:solidFill>
                  <a:schemeClr val="bg1"/>
                </a:solidFill>
              </a:defRPr>
            </a:lvl4pPr>
            <a:lvl5pPr marL="1828800" indent="0" algn="ctr">
              <a:buNone/>
              <a:defRPr sz="2400">
                <a:solidFill>
                  <a:schemeClr val="bg1"/>
                </a:solidFill>
              </a:defRPr>
            </a:lvl5pPr>
          </a:lstStyle>
          <a:p>
            <a:pPr lvl="0"/>
            <a:r>
              <a:rPr lang="en-US" dirty="0"/>
              <a:t>First Name, Last Name</a:t>
            </a:r>
          </a:p>
        </p:txBody>
      </p:sp>
      <p:sp>
        <p:nvSpPr>
          <p:cNvPr id="1993" name="Rectangle 1992">
            <a:extLst>
              <a:ext uri="{FF2B5EF4-FFF2-40B4-BE49-F238E27FC236}">
                <a16:creationId xmlns:a16="http://schemas.microsoft.com/office/drawing/2014/main" id="{75F67FD0-9510-D988-3837-38FD99E6DD28}"/>
              </a:ext>
            </a:extLst>
          </p:cNvPr>
          <p:cNvSpPr/>
          <p:nvPr userDrawn="1"/>
        </p:nvSpPr>
        <p:spPr>
          <a:xfrm>
            <a:off x="1215450" y="3780792"/>
            <a:ext cx="854364" cy="71915"/>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4748"/>
              </a:solidFill>
              <a:latin typeface="Aptos Light" panose="020B0004020202020204" pitchFamily="34" charset="0"/>
            </a:endParaRPr>
          </a:p>
        </p:txBody>
      </p:sp>
      <p:sp>
        <p:nvSpPr>
          <p:cNvPr id="1994" name="Text Placeholder 47">
            <a:extLst>
              <a:ext uri="{FF2B5EF4-FFF2-40B4-BE49-F238E27FC236}">
                <a16:creationId xmlns:a16="http://schemas.microsoft.com/office/drawing/2014/main" id="{CE691B96-E32E-F7AA-D0A1-ACAFF2C96FA9}"/>
              </a:ext>
            </a:extLst>
          </p:cNvPr>
          <p:cNvSpPr>
            <a:spLocks noGrp="1"/>
          </p:cNvSpPr>
          <p:nvPr>
            <p:ph type="body" sz="quarter" idx="17" hasCustomPrompt="1"/>
          </p:nvPr>
        </p:nvSpPr>
        <p:spPr>
          <a:xfrm>
            <a:off x="1215450" y="4798918"/>
            <a:ext cx="4517136" cy="246221"/>
          </a:xfrm>
        </p:spPr>
        <p:txBody>
          <a:bodyPr wrap="square" anchor="t" anchorCtr="0">
            <a:noAutofit/>
          </a:bodyPr>
          <a:lstStyle>
            <a:lvl1pPr marL="0" indent="0" algn="l">
              <a:lnSpc>
                <a:spcPct val="100000"/>
              </a:lnSpc>
              <a:spcBef>
                <a:spcPts val="1200"/>
              </a:spcBef>
              <a:spcAft>
                <a:spcPts val="60"/>
              </a:spcAft>
              <a:buNone/>
              <a:defRPr sz="1600" b="0" i="0">
                <a:solidFill>
                  <a:schemeClr val="tx1"/>
                </a:solidFill>
                <a:latin typeface="+mn-lt"/>
                <a:ea typeface="Aptos Light" panose="02000000000000000000" pitchFamily="2" charset="0"/>
              </a:defRPr>
            </a:lvl1pPr>
            <a:lvl2pPr marL="457200" indent="0" algn="ctr">
              <a:buNone/>
              <a:defRPr sz="1600" b="0" i="0">
                <a:solidFill>
                  <a:schemeClr val="bg1"/>
                </a:solidFill>
                <a:latin typeface="Aptos Light" panose="02000000000000000000" pitchFamily="2" charset="0"/>
                <a:ea typeface="Aptos Light" panose="02000000000000000000" pitchFamily="2" charset="0"/>
              </a:defRPr>
            </a:lvl2pPr>
            <a:lvl3pPr marL="914400" indent="0" algn="ctr">
              <a:buNone/>
              <a:defRPr sz="1600" b="0" i="0">
                <a:solidFill>
                  <a:schemeClr val="bg1"/>
                </a:solidFill>
                <a:latin typeface="Aptos Light" panose="02000000000000000000" pitchFamily="2" charset="0"/>
                <a:ea typeface="Aptos Light" panose="02000000000000000000" pitchFamily="2" charset="0"/>
              </a:defRPr>
            </a:lvl3pPr>
            <a:lvl4pPr marL="1371600" indent="0" algn="ctr">
              <a:buNone/>
              <a:defRPr sz="1600" b="0" i="0">
                <a:solidFill>
                  <a:schemeClr val="bg1"/>
                </a:solidFill>
                <a:latin typeface="Aptos Light" panose="02000000000000000000" pitchFamily="2" charset="0"/>
                <a:ea typeface="Aptos Light" panose="02000000000000000000" pitchFamily="2" charset="0"/>
              </a:defRPr>
            </a:lvl4pPr>
            <a:lvl5pPr marL="1828800" indent="0" algn="ctr">
              <a:buNone/>
              <a:defRPr sz="1600" b="0" i="0">
                <a:solidFill>
                  <a:schemeClr val="bg1"/>
                </a:solidFill>
                <a:latin typeface="Aptos Light" panose="02000000000000000000" pitchFamily="2" charset="0"/>
                <a:ea typeface="Aptos Light" panose="02000000000000000000" pitchFamily="2" charset="0"/>
              </a:defRPr>
            </a:lvl5pPr>
          </a:lstStyle>
          <a:p>
            <a:pPr lvl="0"/>
            <a:r>
              <a:rPr lang="en-US" dirty="0"/>
              <a:t>Presenter Affiliation</a:t>
            </a:r>
          </a:p>
        </p:txBody>
      </p:sp>
      <p:pic>
        <p:nvPicPr>
          <p:cNvPr id="5" name="Graphic 4">
            <a:extLst>
              <a:ext uri="{FF2B5EF4-FFF2-40B4-BE49-F238E27FC236}">
                <a16:creationId xmlns:a16="http://schemas.microsoft.com/office/drawing/2014/main" id="{31D47623-818A-705B-B821-F058B0BC9527}"/>
              </a:ext>
            </a:extLst>
          </p:cNvPr>
          <p:cNvPicPr>
            <a:picLocks noChangeAspect="1"/>
          </p:cNvPicPr>
          <p:nvPr userDrawn="1"/>
        </p:nvPicPr>
        <p:blipFill>
          <a:blip>
            <a:extLst>
              <a:ext uri="{96DAC541-7B7A-43D3-8B79-37D633B846F1}">
                <asvg:svgBlip xmlns:asvg="http://schemas.microsoft.com/office/drawing/2016/SVG/main" r:embed="rId3"/>
              </a:ext>
            </a:extLst>
          </a:blip>
          <a:stretch>
            <a:fillRect/>
          </a:stretch>
        </p:blipFill>
        <p:spPr>
          <a:xfrm>
            <a:off x="1228108" y="1141396"/>
            <a:ext cx="1780479" cy="428014"/>
          </a:xfrm>
          <a:prstGeom prst="rect">
            <a:avLst/>
          </a:prstGeom>
        </p:spPr>
      </p:pic>
      <p:grpSp>
        <p:nvGrpSpPr>
          <p:cNvPr id="4" name="Group 3">
            <a:extLst>
              <a:ext uri="{FF2B5EF4-FFF2-40B4-BE49-F238E27FC236}">
                <a16:creationId xmlns:a16="http://schemas.microsoft.com/office/drawing/2014/main" id="{989A2CD0-329A-AD66-9E82-A1DB6C6F93A4}"/>
              </a:ext>
            </a:extLst>
          </p:cNvPr>
          <p:cNvGrpSpPr/>
          <p:nvPr userDrawn="1"/>
        </p:nvGrpSpPr>
        <p:grpSpPr>
          <a:xfrm>
            <a:off x="1177351" y="5301081"/>
            <a:ext cx="4558967" cy="438406"/>
            <a:chOff x="1177351" y="5301081"/>
            <a:chExt cx="4558967" cy="438406"/>
          </a:xfrm>
        </p:grpSpPr>
        <p:sp>
          <p:nvSpPr>
            <p:cNvPr id="6" name="TextBox 5">
              <a:extLst>
                <a:ext uri="{FF2B5EF4-FFF2-40B4-BE49-F238E27FC236}">
                  <a16:creationId xmlns:a16="http://schemas.microsoft.com/office/drawing/2014/main" id="{18CD3442-F157-B130-4C8C-C1C6563CA624}"/>
                </a:ext>
              </a:extLst>
            </p:cNvPr>
            <p:cNvSpPr txBox="1"/>
            <p:nvPr userDrawn="1"/>
          </p:nvSpPr>
          <p:spPr>
            <a:xfrm>
              <a:off x="2688336" y="5344755"/>
              <a:ext cx="3047982" cy="369332"/>
            </a:xfrm>
            <a:prstGeom prst="rect">
              <a:avLst/>
            </a:prstGeom>
            <a:noFill/>
          </p:spPr>
          <p:txBody>
            <a:bodyPr wrap="square" lIns="182880" rtlCol="0">
              <a:spAutoFit/>
            </a:bodyPr>
            <a:lstStyle/>
            <a:p>
              <a:r>
                <a:rPr lang="en-US" sz="900" b="0" i="0" dirty="0">
                  <a:solidFill>
                    <a:schemeClr val="tx1"/>
                  </a:solidFill>
                  <a:latin typeface="+mn-lt"/>
                  <a:ea typeface="Aptos" panose="02000000000000000000" pitchFamily="2" charset="0"/>
                </a:rPr>
                <a:t>ORNL IS MANAGED BY UT-BATTELLE LLC </a:t>
              </a:r>
              <a:br>
                <a:rPr lang="en-US" sz="900" b="0" i="0" dirty="0">
                  <a:solidFill>
                    <a:schemeClr val="tx1"/>
                  </a:solidFill>
                  <a:latin typeface="+mn-lt"/>
                  <a:ea typeface="Aptos" panose="02000000000000000000" pitchFamily="2" charset="0"/>
                </a:rPr>
              </a:br>
              <a:r>
                <a:rPr lang="en-US" sz="900" b="0" i="0" dirty="0">
                  <a:solidFill>
                    <a:schemeClr val="tx1"/>
                  </a:solidFill>
                  <a:latin typeface="+mn-lt"/>
                  <a:ea typeface="Aptos" panose="02000000000000000000" pitchFamily="2" charset="0"/>
                </a:rPr>
                <a:t>FOR THE US DEPARTMENT OF ENERGY</a:t>
              </a:r>
            </a:p>
          </p:txBody>
        </p:sp>
        <p:pic>
          <p:nvPicPr>
            <p:cNvPr id="7" name="Picture 6" descr="Shape&#10;&#10;AI-generated content may be incorrect.">
              <a:extLst>
                <a:ext uri="{FF2B5EF4-FFF2-40B4-BE49-F238E27FC236}">
                  <a16:creationId xmlns:a16="http://schemas.microsoft.com/office/drawing/2014/main" id="{442A6DA9-8C3C-81D4-6B8A-D16A90DD9BD7}"/>
                </a:ext>
              </a:extLst>
            </p:cNvPr>
            <p:cNvPicPr>
              <a:picLocks noChangeAspect="1"/>
            </p:cNvPicPr>
            <p:nvPr userDrawn="1"/>
          </p:nvPicPr>
          <p:blipFill>
            <a:blip r:embed="rId4"/>
            <a:stretch>
              <a:fillRect/>
            </a:stretch>
          </p:blipFill>
          <p:spPr>
            <a:xfrm>
              <a:off x="1177351" y="5301081"/>
              <a:ext cx="1526303" cy="438406"/>
            </a:xfrm>
            <a:prstGeom prst="rect">
              <a:avLst/>
            </a:prstGeom>
          </p:spPr>
        </p:pic>
      </p:grpSp>
    </p:spTree>
    <p:extLst>
      <p:ext uri="{BB962C8B-B14F-4D97-AF65-F5344CB8AC3E}">
        <p14:creationId xmlns:p14="http://schemas.microsoft.com/office/powerpoint/2010/main" val="17207548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Column A">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2B9DD14-4659-B8FE-84E6-93F5C544420C}"/>
              </a:ext>
            </a:extLst>
          </p:cNvPr>
          <p:cNvSpPr>
            <a:spLocks noGrp="1"/>
          </p:cNvSpPr>
          <p:nvPr>
            <p:ph sz="half" idx="1" hasCustomPrompt="1"/>
          </p:nvPr>
        </p:nvSpPr>
        <p:spPr>
          <a:xfrm>
            <a:off x="314692" y="1825625"/>
            <a:ext cx="5563532" cy="4131422"/>
          </a:xfrm>
        </p:spPr>
        <p:txBody>
          <a:bodyPr/>
          <a:lstStyle>
            <a:lvl1pPr marL="0" indent="0">
              <a:spcBef>
                <a:spcPts val="1200"/>
              </a:spcBef>
              <a:buNone/>
              <a:defRPr sz="1800"/>
            </a:lvl1pPr>
          </a:lstStyle>
          <a:p>
            <a:r>
              <a:rPr lang="en-US" dirty="0"/>
              <a:t>Place content here</a:t>
            </a:r>
          </a:p>
        </p:txBody>
      </p:sp>
      <p:sp>
        <p:nvSpPr>
          <p:cNvPr id="4" name="Content Placeholder 3">
            <a:extLst>
              <a:ext uri="{FF2B5EF4-FFF2-40B4-BE49-F238E27FC236}">
                <a16:creationId xmlns:a16="http://schemas.microsoft.com/office/drawing/2014/main" id="{F8961C74-5281-AA62-3E0D-EBE314E66ADF}"/>
              </a:ext>
            </a:extLst>
          </p:cNvPr>
          <p:cNvSpPr>
            <a:spLocks noGrp="1"/>
          </p:cNvSpPr>
          <p:nvPr>
            <p:ph sz="half" idx="2" hasCustomPrompt="1"/>
          </p:nvPr>
        </p:nvSpPr>
        <p:spPr>
          <a:xfrm>
            <a:off x="6243592" y="1825625"/>
            <a:ext cx="5563532" cy="4131422"/>
          </a:xfrm>
        </p:spPr>
        <p:txBody>
          <a:bodyPr/>
          <a:lstStyle>
            <a:lvl1pPr marL="0" indent="0">
              <a:spcBef>
                <a:spcPts val="1200"/>
              </a:spcBef>
              <a:buNone/>
              <a:defRPr sz="1800"/>
            </a:lvl1pPr>
          </a:lstStyle>
          <a:p>
            <a:r>
              <a:rPr lang="en-US" dirty="0"/>
              <a:t>Place content here</a:t>
            </a:r>
          </a:p>
        </p:txBody>
      </p:sp>
      <p:sp>
        <p:nvSpPr>
          <p:cNvPr id="6" name="Title 1">
            <a:extLst>
              <a:ext uri="{FF2B5EF4-FFF2-40B4-BE49-F238E27FC236}">
                <a16:creationId xmlns:a16="http://schemas.microsoft.com/office/drawing/2014/main" id="{97C102EF-A95D-C917-FF68-A16CB75B3C52}"/>
              </a:ext>
            </a:extLst>
          </p:cNvPr>
          <p:cNvSpPr>
            <a:spLocks noGrp="1"/>
          </p:cNvSpPr>
          <p:nvPr>
            <p:ph type="title" hasCustomPrompt="1"/>
          </p:nvPr>
        </p:nvSpPr>
        <p:spPr>
          <a:xfrm>
            <a:off x="314692" y="365125"/>
            <a:ext cx="11492432" cy="886397"/>
          </a:xfrm>
        </p:spPr>
        <p:txBody>
          <a:bodyPr/>
          <a:lstStyle>
            <a:lvl1pPr>
              <a:defRPr>
                <a:latin typeface="+mj-lt"/>
              </a:defRPr>
            </a:lvl1pPr>
          </a:lstStyle>
          <a:p>
            <a:r>
              <a:rPr lang="en-US" dirty="0"/>
              <a:t>One-sentence headline stating the main takeaway message</a:t>
            </a:r>
          </a:p>
        </p:txBody>
      </p:sp>
    </p:spTree>
    <p:extLst>
      <p:ext uri="{BB962C8B-B14F-4D97-AF65-F5344CB8AC3E}">
        <p14:creationId xmlns:p14="http://schemas.microsoft.com/office/powerpoint/2010/main" val="41155777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Column B">
    <p:bg>
      <p:bgPr>
        <a:solidFill>
          <a:schemeClr val="accent1"/>
        </a:solidFill>
        <a:effectLst/>
      </p:bgPr>
    </p:bg>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4F099DB8-02EB-0BAA-D750-3A0693F28BB8}"/>
              </a:ext>
            </a:extLst>
          </p:cNvPr>
          <p:cNvSpPr/>
          <p:nvPr userDrawn="1"/>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solidFill>
            <a:schemeClr val="accent1"/>
          </a:solidFill>
          <a:ln w="0" cap="flat">
            <a:noFill/>
            <a:prstDash val="solid"/>
            <a:miter/>
          </a:ln>
        </p:spPr>
        <p:txBody>
          <a:bodyPr rtlCol="0" anchor="ctr"/>
          <a:lstStyle/>
          <a:p>
            <a:endParaRPr lang="en-US" dirty="0">
              <a:latin typeface="Aptos Light" panose="020B0004020202020204" pitchFamily="34" charset="0"/>
            </a:endParaRPr>
          </a:p>
        </p:txBody>
      </p:sp>
      <p:sp>
        <p:nvSpPr>
          <p:cNvPr id="5" name="Rectangle 6">
            <a:extLst>
              <a:ext uri="{FF2B5EF4-FFF2-40B4-BE49-F238E27FC236}">
                <a16:creationId xmlns:a16="http://schemas.microsoft.com/office/drawing/2014/main" id="{16F1A98B-07FE-B21C-77B1-F780EBF12B12}"/>
              </a:ext>
            </a:extLst>
          </p:cNvPr>
          <p:cNvSpPr>
            <a:spLocks noChangeArrowheads="1"/>
          </p:cNvSpPr>
          <p:nvPr userDrawn="1"/>
        </p:nvSpPr>
        <p:spPr bwMode="auto">
          <a:xfrm flipH="1">
            <a:off x="11526723" y="6576851"/>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1000" smtClean="0">
                <a:solidFill>
                  <a:schemeClr val="bg1"/>
                </a:solidFill>
                <a:latin typeface="Aptos Light" panose="020B0004020202020204" pitchFamily="34" charset="0"/>
                <a:ea typeface="Aptos" panose="02000000000000000000" pitchFamily="2" charset="0"/>
                <a:cs typeface="Times New Roman" panose="02020603050405020304" pitchFamily="18" charset="0"/>
              </a:rPr>
              <a:pPr algn="ctr" defTabSz="173038">
                <a:lnSpc>
                  <a:spcPct val="90000"/>
                </a:lnSpc>
                <a:tabLst>
                  <a:tab pos="230188" algn="l"/>
                </a:tabLst>
                <a:defRPr/>
              </a:pPr>
              <a:t>‹#›</a:t>
            </a:fld>
            <a:endParaRPr lang="en-US" sz="1000" dirty="0">
              <a:solidFill>
                <a:schemeClr val="bg1"/>
              </a:solidFill>
              <a:latin typeface="Aptos Light" panose="020B0004020202020204" pitchFamily="34" charset="0"/>
              <a:ea typeface="Aptos" panose="02000000000000000000" pitchFamily="2" charset="0"/>
              <a:cs typeface="Times New Roman" panose="02020603050405020304" pitchFamily="18" charset="0"/>
            </a:endParaRPr>
          </a:p>
        </p:txBody>
      </p:sp>
      <p:pic>
        <p:nvPicPr>
          <p:cNvPr id="7" name="Graphic 6">
            <a:extLst>
              <a:ext uri="{FF2B5EF4-FFF2-40B4-BE49-F238E27FC236}">
                <a16:creationId xmlns:a16="http://schemas.microsoft.com/office/drawing/2014/main" id="{3B2F52CC-99F4-74FB-3BF5-8DD70D4268F0}"/>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a:off x="314693" y="6431818"/>
            <a:ext cx="1188988" cy="285824"/>
          </a:xfrm>
          <a:prstGeom prst="rect">
            <a:avLst/>
          </a:prstGeom>
        </p:spPr>
      </p:pic>
      <p:sp>
        <p:nvSpPr>
          <p:cNvPr id="3" name="Content Placeholder 2">
            <a:extLst>
              <a:ext uri="{FF2B5EF4-FFF2-40B4-BE49-F238E27FC236}">
                <a16:creationId xmlns:a16="http://schemas.microsoft.com/office/drawing/2014/main" id="{92B9DD14-4659-B8FE-84E6-93F5C544420C}"/>
              </a:ext>
            </a:extLst>
          </p:cNvPr>
          <p:cNvSpPr>
            <a:spLocks noGrp="1"/>
          </p:cNvSpPr>
          <p:nvPr>
            <p:ph sz="half" idx="1" hasCustomPrompt="1"/>
          </p:nvPr>
        </p:nvSpPr>
        <p:spPr>
          <a:xfrm>
            <a:off x="314692" y="1825625"/>
            <a:ext cx="5563532" cy="4131422"/>
          </a:xfrm>
        </p:spPr>
        <p:txBody>
          <a:bodyPr/>
          <a:lstStyle>
            <a:lvl1pPr marL="0" indent="0">
              <a:spcBef>
                <a:spcPts val="1200"/>
              </a:spcBef>
              <a:buNone/>
              <a:defRPr sz="1800">
                <a:solidFill>
                  <a:schemeClr val="bg1"/>
                </a:solidFill>
              </a:defRPr>
            </a:lvl1pPr>
          </a:lstStyle>
          <a:p>
            <a:r>
              <a:rPr lang="en-US" dirty="0"/>
              <a:t>Place content here</a:t>
            </a:r>
          </a:p>
        </p:txBody>
      </p:sp>
      <p:sp>
        <p:nvSpPr>
          <p:cNvPr id="4" name="Content Placeholder 3">
            <a:extLst>
              <a:ext uri="{FF2B5EF4-FFF2-40B4-BE49-F238E27FC236}">
                <a16:creationId xmlns:a16="http://schemas.microsoft.com/office/drawing/2014/main" id="{F8961C74-5281-AA62-3E0D-EBE314E66ADF}"/>
              </a:ext>
            </a:extLst>
          </p:cNvPr>
          <p:cNvSpPr>
            <a:spLocks noGrp="1"/>
          </p:cNvSpPr>
          <p:nvPr>
            <p:ph sz="half" idx="2" hasCustomPrompt="1"/>
          </p:nvPr>
        </p:nvSpPr>
        <p:spPr>
          <a:xfrm>
            <a:off x="6243592" y="1825625"/>
            <a:ext cx="5563532" cy="4131422"/>
          </a:xfrm>
        </p:spPr>
        <p:txBody>
          <a:bodyPr/>
          <a:lstStyle>
            <a:lvl1pPr marL="0" indent="0">
              <a:spcBef>
                <a:spcPts val="1200"/>
              </a:spcBef>
              <a:buNone/>
              <a:defRPr sz="1800">
                <a:solidFill>
                  <a:schemeClr val="bg1"/>
                </a:solidFill>
              </a:defRPr>
            </a:lvl1pPr>
          </a:lstStyle>
          <a:p>
            <a:r>
              <a:rPr lang="en-US" dirty="0"/>
              <a:t>Place content here</a:t>
            </a:r>
          </a:p>
        </p:txBody>
      </p:sp>
      <p:sp>
        <p:nvSpPr>
          <p:cNvPr id="6" name="Title 1">
            <a:extLst>
              <a:ext uri="{FF2B5EF4-FFF2-40B4-BE49-F238E27FC236}">
                <a16:creationId xmlns:a16="http://schemas.microsoft.com/office/drawing/2014/main" id="{97C102EF-A95D-C917-FF68-A16CB75B3C52}"/>
              </a:ext>
            </a:extLst>
          </p:cNvPr>
          <p:cNvSpPr>
            <a:spLocks noGrp="1"/>
          </p:cNvSpPr>
          <p:nvPr>
            <p:ph type="title" hasCustomPrompt="1"/>
          </p:nvPr>
        </p:nvSpPr>
        <p:spPr>
          <a:xfrm>
            <a:off x="314692" y="365125"/>
            <a:ext cx="11492432" cy="886397"/>
          </a:xfrm>
        </p:spPr>
        <p:txBody>
          <a:bodyPr/>
          <a:lstStyle>
            <a:lvl1pPr>
              <a:defRPr>
                <a:solidFill>
                  <a:schemeClr val="bg1"/>
                </a:solidFill>
                <a:latin typeface="+mj-lt"/>
              </a:defRPr>
            </a:lvl1pPr>
          </a:lstStyle>
          <a:p>
            <a:r>
              <a:rPr lang="en-US" dirty="0"/>
              <a:t>One-sentence headline stating the main takeaway message</a:t>
            </a:r>
          </a:p>
        </p:txBody>
      </p:sp>
    </p:spTree>
    <p:extLst>
      <p:ext uri="{BB962C8B-B14F-4D97-AF65-F5344CB8AC3E}">
        <p14:creationId xmlns:p14="http://schemas.microsoft.com/office/powerpoint/2010/main" val="24096508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Column 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7CE54-A067-C608-8071-D9BFAF60EA84}"/>
              </a:ext>
            </a:extLst>
          </p:cNvPr>
          <p:cNvSpPr>
            <a:spLocks noGrp="1"/>
          </p:cNvSpPr>
          <p:nvPr>
            <p:ph type="title" hasCustomPrompt="1"/>
          </p:nvPr>
        </p:nvSpPr>
        <p:spPr>
          <a:xfrm>
            <a:off x="314692" y="365125"/>
            <a:ext cx="11492432" cy="886397"/>
          </a:xfrm>
        </p:spPr>
        <p:txBody>
          <a:bodyPr>
            <a:noAutofit/>
          </a:bodyPr>
          <a:lstStyle>
            <a:lvl1pPr>
              <a:defRPr>
                <a:solidFill>
                  <a:schemeClr val="tx1"/>
                </a:solidFill>
              </a:defRPr>
            </a:lvl1pPr>
          </a:lstStyle>
          <a:p>
            <a:r>
              <a:rPr lang="en-US" dirty="0"/>
              <a:t>One-sentence headline stating the main takeaway message</a:t>
            </a:r>
          </a:p>
        </p:txBody>
      </p:sp>
      <p:sp>
        <p:nvSpPr>
          <p:cNvPr id="3" name="Content Placeholder 2">
            <a:extLst>
              <a:ext uri="{FF2B5EF4-FFF2-40B4-BE49-F238E27FC236}">
                <a16:creationId xmlns:a16="http://schemas.microsoft.com/office/drawing/2014/main" id="{92B9DD14-4659-B8FE-84E6-93F5C544420C}"/>
              </a:ext>
            </a:extLst>
          </p:cNvPr>
          <p:cNvSpPr>
            <a:spLocks noGrp="1"/>
          </p:cNvSpPr>
          <p:nvPr>
            <p:ph sz="half" idx="1" hasCustomPrompt="1"/>
          </p:nvPr>
        </p:nvSpPr>
        <p:spPr>
          <a:xfrm>
            <a:off x="314692" y="1652954"/>
            <a:ext cx="3650690" cy="4156175"/>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3428" name="Content Placeholder 2">
            <a:extLst>
              <a:ext uri="{FF2B5EF4-FFF2-40B4-BE49-F238E27FC236}">
                <a16:creationId xmlns:a16="http://schemas.microsoft.com/office/drawing/2014/main" id="{91B561D3-B6AC-5C9F-026F-E37DD262A783}"/>
              </a:ext>
            </a:extLst>
          </p:cNvPr>
          <p:cNvSpPr>
            <a:spLocks noGrp="1"/>
          </p:cNvSpPr>
          <p:nvPr>
            <p:ph sz="half" idx="14" hasCustomPrompt="1"/>
          </p:nvPr>
        </p:nvSpPr>
        <p:spPr>
          <a:xfrm>
            <a:off x="4228076" y="1652954"/>
            <a:ext cx="3646421" cy="4156175"/>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3430" name="Content Placeholder 2">
            <a:extLst>
              <a:ext uri="{FF2B5EF4-FFF2-40B4-BE49-F238E27FC236}">
                <a16:creationId xmlns:a16="http://schemas.microsoft.com/office/drawing/2014/main" id="{0971FFF4-0C2D-A4E6-1474-3D6A4F0506DA}"/>
              </a:ext>
            </a:extLst>
          </p:cNvPr>
          <p:cNvSpPr>
            <a:spLocks noGrp="1"/>
          </p:cNvSpPr>
          <p:nvPr>
            <p:ph sz="half" idx="16" hasCustomPrompt="1"/>
          </p:nvPr>
        </p:nvSpPr>
        <p:spPr>
          <a:xfrm>
            <a:off x="8156060" y="1652954"/>
            <a:ext cx="3647391" cy="4156175"/>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Tree>
    <p:extLst>
      <p:ext uri="{BB962C8B-B14F-4D97-AF65-F5344CB8AC3E}">
        <p14:creationId xmlns:p14="http://schemas.microsoft.com/office/powerpoint/2010/main" val="11728516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Column B">
    <p:bg>
      <p:bgPr>
        <a:solidFill>
          <a:schemeClr val="accent1"/>
        </a:solidFill>
        <a:effectLst/>
      </p:bgPr>
    </p:bg>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4F099DB8-02EB-0BAA-D750-3A0693F28BB8}"/>
              </a:ext>
            </a:extLst>
          </p:cNvPr>
          <p:cNvSpPr/>
          <p:nvPr userDrawn="1"/>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solidFill>
            <a:schemeClr val="accent1"/>
          </a:solidFill>
          <a:ln w="0" cap="flat">
            <a:noFill/>
            <a:prstDash val="solid"/>
            <a:miter/>
          </a:ln>
        </p:spPr>
        <p:txBody>
          <a:bodyPr rtlCol="0" anchor="ctr"/>
          <a:lstStyle/>
          <a:p>
            <a:endParaRPr lang="en-US" dirty="0">
              <a:latin typeface="Aptos Light" panose="020B0004020202020204" pitchFamily="34" charset="0"/>
            </a:endParaRPr>
          </a:p>
        </p:txBody>
      </p:sp>
      <p:sp>
        <p:nvSpPr>
          <p:cNvPr id="5" name="Rectangle 6">
            <a:extLst>
              <a:ext uri="{FF2B5EF4-FFF2-40B4-BE49-F238E27FC236}">
                <a16:creationId xmlns:a16="http://schemas.microsoft.com/office/drawing/2014/main" id="{16F1A98B-07FE-B21C-77B1-F780EBF12B12}"/>
              </a:ext>
            </a:extLst>
          </p:cNvPr>
          <p:cNvSpPr>
            <a:spLocks noChangeArrowheads="1"/>
          </p:cNvSpPr>
          <p:nvPr userDrawn="1"/>
        </p:nvSpPr>
        <p:spPr bwMode="auto">
          <a:xfrm flipH="1">
            <a:off x="11526723" y="6576851"/>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1000" smtClean="0">
                <a:solidFill>
                  <a:schemeClr val="bg1"/>
                </a:solidFill>
                <a:latin typeface="Aptos Light" panose="020B0004020202020204" pitchFamily="34" charset="0"/>
                <a:ea typeface="Aptos" panose="02000000000000000000" pitchFamily="2" charset="0"/>
                <a:cs typeface="Times New Roman" panose="02020603050405020304" pitchFamily="18" charset="0"/>
              </a:rPr>
              <a:pPr algn="ctr" defTabSz="173038">
                <a:lnSpc>
                  <a:spcPct val="90000"/>
                </a:lnSpc>
                <a:tabLst>
                  <a:tab pos="230188" algn="l"/>
                </a:tabLst>
                <a:defRPr/>
              </a:pPr>
              <a:t>‹#›</a:t>
            </a:fld>
            <a:endParaRPr lang="en-US" sz="1000" dirty="0">
              <a:solidFill>
                <a:schemeClr val="bg1"/>
              </a:solidFill>
              <a:latin typeface="Aptos Light" panose="020B0004020202020204" pitchFamily="34" charset="0"/>
              <a:ea typeface="Aptos" panose="02000000000000000000" pitchFamily="2" charset="0"/>
              <a:cs typeface="Times New Roman" panose="02020603050405020304" pitchFamily="18" charset="0"/>
            </a:endParaRPr>
          </a:p>
        </p:txBody>
      </p:sp>
      <p:pic>
        <p:nvPicPr>
          <p:cNvPr id="7" name="Graphic 6">
            <a:extLst>
              <a:ext uri="{FF2B5EF4-FFF2-40B4-BE49-F238E27FC236}">
                <a16:creationId xmlns:a16="http://schemas.microsoft.com/office/drawing/2014/main" id="{3B2F52CC-99F4-74FB-3BF5-8DD70D4268F0}"/>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a:off x="314693" y="6431818"/>
            <a:ext cx="1188988" cy="285824"/>
          </a:xfrm>
          <a:prstGeom prst="rect">
            <a:avLst/>
          </a:prstGeom>
        </p:spPr>
      </p:pic>
      <p:sp>
        <p:nvSpPr>
          <p:cNvPr id="6" name="Title 1">
            <a:extLst>
              <a:ext uri="{FF2B5EF4-FFF2-40B4-BE49-F238E27FC236}">
                <a16:creationId xmlns:a16="http://schemas.microsoft.com/office/drawing/2014/main" id="{97C102EF-A95D-C917-FF68-A16CB75B3C52}"/>
              </a:ext>
            </a:extLst>
          </p:cNvPr>
          <p:cNvSpPr>
            <a:spLocks noGrp="1"/>
          </p:cNvSpPr>
          <p:nvPr>
            <p:ph type="title" hasCustomPrompt="1"/>
          </p:nvPr>
        </p:nvSpPr>
        <p:spPr>
          <a:xfrm>
            <a:off x="314692" y="365125"/>
            <a:ext cx="11492432" cy="886397"/>
          </a:xfrm>
        </p:spPr>
        <p:txBody>
          <a:bodyPr/>
          <a:lstStyle>
            <a:lvl1pPr>
              <a:defRPr>
                <a:solidFill>
                  <a:schemeClr val="bg1"/>
                </a:solidFill>
                <a:latin typeface="+mj-lt"/>
              </a:defRPr>
            </a:lvl1pPr>
          </a:lstStyle>
          <a:p>
            <a:r>
              <a:rPr lang="en-US" dirty="0"/>
              <a:t>One-sentence headline stating the main takeaway message</a:t>
            </a:r>
          </a:p>
        </p:txBody>
      </p:sp>
      <p:sp>
        <p:nvSpPr>
          <p:cNvPr id="2" name="Content Placeholder 2">
            <a:extLst>
              <a:ext uri="{FF2B5EF4-FFF2-40B4-BE49-F238E27FC236}">
                <a16:creationId xmlns:a16="http://schemas.microsoft.com/office/drawing/2014/main" id="{7C908273-EAF5-86C7-7DA1-4B3A63FA40AD}"/>
              </a:ext>
            </a:extLst>
          </p:cNvPr>
          <p:cNvSpPr>
            <a:spLocks noGrp="1"/>
          </p:cNvSpPr>
          <p:nvPr>
            <p:ph sz="half" idx="1" hasCustomPrompt="1"/>
          </p:nvPr>
        </p:nvSpPr>
        <p:spPr>
          <a:xfrm>
            <a:off x="314692" y="1652954"/>
            <a:ext cx="3650690" cy="4156175"/>
          </a:xfrm>
        </p:spPr>
        <p:txBody>
          <a:bodyPr lIns="182880" tIns="91440" rIns="91440" bIns="91440">
            <a:noAutofit/>
          </a:bodyPr>
          <a:lstStyle>
            <a:lvl1pPr marL="0" indent="0">
              <a:spcBef>
                <a:spcPts val="1200"/>
              </a:spcBef>
              <a:spcAft>
                <a:spcPts val="60"/>
              </a:spcAft>
              <a:buNone/>
              <a:defRPr sz="1800">
                <a:solidFill>
                  <a:schemeClr val="bg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9" name="Content Placeholder 2">
            <a:extLst>
              <a:ext uri="{FF2B5EF4-FFF2-40B4-BE49-F238E27FC236}">
                <a16:creationId xmlns:a16="http://schemas.microsoft.com/office/drawing/2014/main" id="{328AC23A-F6F3-1406-A41C-A53D31762F5B}"/>
              </a:ext>
            </a:extLst>
          </p:cNvPr>
          <p:cNvSpPr>
            <a:spLocks noGrp="1"/>
          </p:cNvSpPr>
          <p:nvPr>
            <p:ph sz="half" idx="14" hasCustomPrompt="1"/>
          </p:nvPr>
        </p:nvSpPr>
        <p:spPr>
          <a:xfrm>
            <a:off x="4228076" y="1652954"/>
            <a:ext cx="3646421" cy="4156175"/>
          </a:xfrm>
        </p:spPr>
        <p:txBody>
          <a:bodyPr lIns="182880" tIns="91440" rIns="91440" bIns="91440">
            <a:noAutofit/>
          </a:bodyPr>
          <a:lstStyle>
            <a:lvl1pPr marL="0" indent="0">
              <a:spcBef>
                <a:spcPts val="1200"/>
              </a:spcBef>
              <a:spcAft>
                <a:spcPts val="60"/>
              </a:spcAft>
              <a:buNone/>
              <a:defRPr sz="1800">
                <a:solidFill>
                  <a:schemeClr val="bg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10" name="Content Placeholder 2">
            <a:extLst>
              <a:ext uri="{FF2B5EF4-FFF2-40B4-BE49-F238E27FC236}">
                <a16:creationId xmlns:a16="http://schemas.microsoft.com/office/drawing/2014/main" id="{08990C39-D2EB-2C24-D563-540A447C8980}"/>
              </a:ext>
            </a:extLst>
          </p:cNvPr>
          <p:cNvSpPr>
            <a:spLocks noGrp="1"/>
          </p:cNvSpPr>
          <p:nvPr>
            <p:ph sz="half" idx="16" hasCustomPrompt="1"/>
          </p:nvPr>
        </p:nvSpPr>
        <p:spPr>
          <a:xfrm>
            <a:off x="8156060" y="1652954"/>
            <a:ext cx="3647391" cy="4156175"/>
          </a:xfrm>
        </p:spPr>
        <p:txBody>
          <a:bodyPr lIns="182880" tIns="91440" rIns="91440" bIns="91440">
            <a:noAutofit/>
          </a:bodyPr>
          <a:lstStyle>
            <a:lvl1pPr marL="0" indent="0">
              <a:spcBef>
                <a:spcPts val="1200"/>
              </a:spcBef>
              <a:spcAft>
                <a:spcPts val="60"/>
              </a:spcAft>
              <a:buNone/>
              <a:defRPr sz="1800">
                <a:solidFill>
                  <a:schemeClr val="bg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Tree>
    <p:extLst>
      <p:ext uri="{BB962C8B-B14F-4D97-AF65-F5344CB8AC3E}">
        <p14:creationId xmlns:p14="http://schemas.microsoft.com/office/powerpoint/2010/main" val="15501899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Column 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7CE54-A067-C608-8071-D9BFAF60EA84}"/>
              </a:ext>
            </a:extLst>
          </p:cNvPr>
          <p:cNvSpPr>
            <a:spLocks noGrp="1"/>
          </p:cNvSpPr>
          <p:nvPr>
            <p:ph type="title" hasCustomPrompt="1"/>
          </p:nvPr>
        </p:nvSpPr>
        <p:spPr>
          <a:xfrm>
            <a:off x="314692" y="365125"/>
            <a:ext cx="11492432" cy="886397"/>
          </a:xfrm>
        </p:spPr>
        <p:txBody>
          <a:bodyPr>
            <a:noAutofit/>
          </a:bodyPr>
          <a:lstStyle>
            <a:lvl1pPr>
              <a:defRPr>
                <a:solidFill>
                  <a:schemeClr val="tx1"/>
                </a:solidFill>
              </a:defRPr>
            </a:lvl1pPr>
          </a:lstStyle>
          <a:p>
            <a:r>
              <a:rPr lang="en-US" dirty="0"/>
              <a:t>One-sentence headline stating the main takeaway message</a:t>
            </a:r>
          </a:p>
        </p:txBody>
      </p:sp>
      <p:sp>
        <p:nvSpPr>
          <p:cNvPr id="3" name="Content Placeholder 2">
            <a:extLst>
              <a:ext uri="{FF2B5EF4-FFF2-40B4-BE49-F238E27FC236}">
                <a16:creationId xmlns:a16="http://schemas.microsoft.com/office/drawing/2014/main" id="{92B9DD14-4659-B8FE-84E6-93F5C544420C}"/>
              </a:ext>
            </a:extLst>
          </p:cNvPr>
          <p:cNvSpPr>
            <a:spLocks noGrp="1"/>
          </p:cNvSpPr>
          <p:nvPr>
            <p:ph sz="half" idx="1" hasCustomPrompt="1"/>
          </p:nvPr>
        </p:nvSpPr>
        <p:spPr>
          <a:xfrm>
            <a:off x="314692" y="1629508"/>
            <a:ext cx="2743968" cy="4179621"/>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3428" name="Content Placeholder 2">
            <a:extLst>
              <a:ext uri="{FF2B5EF4-FFF2-40B4-BE49-F238E27FC236}">
                <a16:creationId xmlns:a16="http://schemas.microsoft.com/office/drawing/2014/main" id="{91B561D3-B6AC-5C9F-026F-E37DD262A783}"/>
              </a:ext>
            </a:extLst>
          </p:cNvPr>
          <p:cNvSpPr>
            <a:spLocks noGrp="1"/>
          </p:cNvSpPr>
          <p:nvPr>
            <p:ph sz="half" idx="14" hasCustomPrompt="1"/>
          </p:nvPr>
        </p:nvSpPr>
        <p:spPr>
          <a:xfrm>
            <a:off x="3237701" y="1629508"/>
            <a:ext cx="2740760" cy="4179621"/>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3430" name="Content Placeholder 2">
            <a:extLst>
              <a:ext uri="{FF2B5EF4-FFF2-40B4-BE49-F238E27FC236}">
                <a16:creationId xmlns:a16="http://schemas.microsoft.com/office/drawing/2014/main" id="{0971FFF4-0C2D-A4E6-1474-3D6A4F0506DA}"/>
              </a:ext>
            </a:extLst>
          </p:cNvPr>
          <p:cNvSpPr>
            <a:spLocks noGrp="1"/>
          </p:cNvSpPr>
          <p:nvPr>
            <p:ph sz="half" idx="16" hasCustomPrompt="1"/>
          </p:nvPr>
        </p:nvSpPr>
        <p:spPr>
          <a:xfrm>
            <a:off x="6144032" y="1629508"/>
            <a:ext cx="2741489" cy="4179621"/>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3432" name="Content Placeholder 2">
            <a:extLst>
              <a:ext uri="{FF2B5EF4-FFF2-40B4-BE49-F238E27FC236}">
                <a16:creationId xmlns:a16="http://schemas.microsoft.com/office/drawing/2014/main" id="{13E0DCF4-21AE-4C71-696D-13E98DC66059}"/>
              </a:ext>
            </a:extLst>
          </p:cNvPr>
          <p:cNvSpPr>
            <a:spLocks noGrp="1"/>
          </p:cNvSpPr>
          <p:nvPr>
            <p:ph sz="half" idx="18" hasCustomPrompt="1"/>
          </p:nvPr>
        </p:nvSpPr>
        <p:spPr>
          <a:xfrm>
            <a:off x="9069571" y="1629508"/>
            <a:ext cx="2737553" cy="4179621"/>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Tree>
    <p:extLst>
      <p:ext uri="{BB962C8B-B14F-4D97-AF65-F5344CB8AC3E}">
        <p14:creationId xmlns:p14="http://schemas.microsoft.com/office/powerpoint/2010/main" val="41067462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Column B">
    <p:bg>
      <p:bgPr>
        <a:solidFill>
          <a:schemeClr val="accent1"/>
        </a:solidFill>
        <a:effectLst/>
      </p:bgPr>
    </p:bg>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4F099DB8-02EB-0BAA-D750-3A0693F28BB8}"/>
              </a:ext>
            </a:extLst>
          </p:cNvPr>
          <p:cNvSpPr/>
          <p:nvPr userDrawn="1"/>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solidFill>
            <a:schemeClr val="accent1"/>
          </a:solidFill>
          <a:ln w="0" cap="flat">
            <a:noFill/>
            <a:prstDash val="solid"/>
            <a:miter/>
          </a:ln>
        </p:spPr>
        <p:txBody>
          <a:bodyPr rtlCol="0" anchor="ctr"/>
          <a:lstStyle/>
          <a:p>
            <a:endParaRPr lang="en-US" dirty="0">
              <a:latin typeface="Aptos Light" panose="020B0004020202020204" pitchFamily="34" charset="0"/>
            </a:endParaRPr>
          </a:p>
        </p:txBody>
      </p:sp>
      <p:sp>
        <p:nvSpPr>
          <p:cNvPr id="5" name="Rectangle 6">
            <a:extLst>
              <a:ext uri="{FF2B5EF4-FFF2-40B4-BE49-F238E27FC236}">
                <a16:creationId xmlns:a16="http://schemas.microsoft.com/office/drawing/2014/main" id="{16F1A98B-07FE-B21C-77B1-F780EBF12B12}"/>
              </a:ext>
            </a:extLst>
          </p:cNvPr>
          <p:cNvSpPr>
            <a:spLocks noChangeArrowheads="1"/>
          </p:cNvSpPr>
          <p:nvPr userDrawn="1"/>
        </p:nvSpPr>
        <p:spPr bwMode="auto">
          <a:xfrm flipH="1">
            <a:off x="11526723" y="6576851"/>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1000" smtClean="0">
                <a:solidFill>
                  <a:schemeClr val="bg1"/>
                </a:solidFill>
                <a:latin typeface="Aptos Light" panose="020B0004020202020204" pitchFamily="34" charset="0"/>
                <a:ea typeface="Aptos" panose="02000000000000000000" pitchFamily="2" charset="0"/>
                <a:cs typeface="Times New Roman" panose="02020603050405020304" pitchFamily="18" charset="0"/>
              </a:rPr>
              <a:pPr algn="ctr" defTabSz="173038">
                <a:lnSpc>
                  <a:spcPct val="90000"/>
                </a:lnSpc>
                <a:tabLst>
                  <a:tab pos="230188" algn="l"/>
                </a:tabLst>
                <a:defRPr/>
              </a:pPr>
              <a:t>‹#›</a:t>
            </a:fld>
            <a:endParaRPr lang="en-US" sz="1000" dirty="0">
              <a:solidFill>
                <a:schemeClr val="bg1"/>
              </a:solidFill>
              <a:latin typeface="Aptos Light" panose="020B0004020202020204" pitchFamily="34" charset="0"/>
              <a:ea typeface="Aptos" panose="02000000000000000000" pitchFamily="2" charset="0"/>
              <a:cs typeface="Times New Roman" panose="02020603050405020304" pitchFamily="18" charset="0"/>
            </a:endParaRPr>
          </a:p>
        </p:txBody>
      </p:sp>
      <p:pic>
        <p:nvPicPr>
          <p:cNvPr id="7" name="Graphic 6">
            <a:extLst>
              <a:ext uri="{FF2B5EF4-FFF2-40B4-BE49-F238E27FC236}">
                <a16:creationId xmlns:a16="http://schemas.microsoft.com/office/drawing/2014/main" id="{3B2F52CC-99F4-74FB-3BF5-8DD70D4268F0}"/>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a:off x="314693" y="6431818"/>
            <a:ext cx="1188988" cy="285824"/>
          </a:xfrm>
          <a:prstGeom prst="rect">
            <a:avLst/>
          </a:prstGeom>
        </p:spPr>
      </p:pic>
      <p:sp>
        <p:nvSpPr>
          <p:cNvPr id="6" name="Title 1">
            <a:extLst>
              <a:ext uri="{FF2B5EF4-FFF2-40B4-BE49-F238E27FC236}">
                <a16:creationId xmlns:a16="http://schemas.microsoft.com/office/drawing/2014/main" id="{97C102EF-A95D-C917-FF68-A16CB75B3C52}"/>
              </a:ext>
            </a:extLst>
          </p:cNvPr>
          <p:cNvSpPr>
            <a:spLocks noGrp="1"/>
          </p:cNvSpPr>
          <p:nvPr>
            <p:ph type="title" hasCustomPrompt="1"/>
          </p:nvPr>
        </p:nvSpPr>
        <p:spPr>
          <a:xfrm>
            <a:off x="314692" y="365125"/>
            <a:ext cx="11492432" cy="886397"/>
          </a:xfrm>
        </p:spPr>
        <p:txBody>
          <a:bodyPr/>
          <a:lstStyle>
            <a:lvl1pPr>
              <a:defRPr>
                <a:solidFill>
                  <a:schemeClr val="bg1"/>
                </a:solidFill>
                <a:latin typeface="+mj-lt"/>
              </a:defRPr>
            </a:lvl1pPr>
          </a:lstStyle>
          <a:p>
            <a:r>
              <a:rPr lang="en-US" dirty="0"/>
              <a:t>One-sentence headline stating the main takeaway message</a:t>
            </a:r>
          </a:p>
        </p:txBody>
      </p:sp>
      <p:sp>
        <p:nvSpPr>
          <p:cNvPr id="3" name="Content Placeholder 2">
            <a:extLst>
              <a:ext uri="{FF2B5EF4-FFF2-40B4-BE49-F238E27FC236}">
                <a16:creationId xmlns:a16="http://schemas.microsoft.com/office/drawing/2014/main" id="{4E3954A7-39D8-F93F-8AB5-8AFDA80ABC34}"/>
              </a:ext>
            </a:extLst>
          </p:cNvPr>
          <p:cNvSpPr>
            <a:spLocks noGrp="1"/>
          </p:cNvSpPr>
          <p:nvPr>
            <p:ph sz="half" idx="1" hasCustomPrompt="1"/>
          </p:nvPr>
        </p:nvSpPr>
        <p:spPr>
          <a:xfrm>
            <a:off x="314692" y="1629508"/>
            <a:ext cx="2743968" cy="4179621"/>
          </a:xfrm>
        </p:spPr>
        <p:txBody>
          <a:bodyPr lIns="182880" tIns="91440" rIns="91440" bIns="91440">
            <a:noAutofit/>
          </a:bodyPr>
          <a:lstStyle>
            <a:lvl1pPr marL="0" indent="0">
              <a:spcBef>
                <a:spcPts val="1200"/>
              </a:spcBef>
              <a:spcAft>
                <a:spcPts val="60"/>
              </a:spcAft>
              <a:buNone/>
              <a:defRPr sz="1800">
                <a:solidFill>
                  <a:schemeClr val="bg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4" name="Content Placeholder 2">
            <a:extLst>
              <a:ext uri="{FF2B5EF4-FFF2-40B4-BE49-F238E27FC236}">
                <a16:creationId xmlns:a16="http://schemas.microsoft.com/office/drawing/2014/main" id="{E933C006-27BF-E46C-6464-DF2AED8EF3CF}"/>
              </a:ext>
            </a:extLst>
          </p:cNvPr>
          <p:cNvSpPr>
            <a:spLocks noGrp="1"/>
          </p:cNvSpPr>
          <p:nvPr>
            <p:ph sz="half" idx="14" hasCustomPrompt="1"/>
          </p:nvPr>
        </p:nvSpPr>
        <p:spPr>
          <a:xfrm>
            <a:off x="3237701" y="1629508"/>
            <a:ext cx="2740760" cy="4179621"/>
          </a:xfrm>
        </p:spPr>
        <p:txBody>
          <a:bodyPr lIns="182880" tIns="91440" rIns="91440" bIns="91440">
            <a:noAutofit/>
          </a:bodyPr>
          <a:lstStyle>
            <a:lvl1pPr marL="0" indent="0">
              <a:spcBef>
                <a:spcPts val="1200"/>
              </a:spcBef>
              <a:spcAft>
                <a:spcPts val="60"/>
              </a:spcAft>
              <a:buNone/>
              <a:defRPr sz="1800">
                <a:solidFill>
                  <a:schemeClr val="bg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11" name="Content Placeholder 2">
            <a:extLst>
              <a:ext uri="{FF2B5EF4-FFF2-40B4-BE49-F238E27FC236}">
                <a16:creationId xmlns:a16="http://schemas.microsoft.com/office/drawing/2014/main" id="{372DE149-7914-DD03-AF2A-717A4DBC4C42}"/>
              </a:ext>
            </a:extLst>
          </p:cNvPr>
          <p:cNvSpPr>
            <a:spLocks noGrp="1"/>
          </p:cNvSpPr>
          <p:nvPr>
            <p:ph sz="half" idx="16" hasCustomPrompt="1"/>
          </p:nvPr>
        </p:nvSpPr>
        <p:spPr>
          <a:xfrm>
            <a:off x="6144032" y="1629508"/>
            <a:ext cx="2741489" cy="4179621"/>
          </a:xfrm>
        </p:spPr>
        <p:txBody>
          <a:bodyPr lIns="182880" tIns="91440" rIns="91440" bIns="91440">
            <a:noAutofit/>
          </a:bodyPr>
          <a:lstStyle>
            <a:lvl1pPr marL="0" indent="0">
              <a:spcBef>
                <a:spcPts val="1200"/>
              </a:spcBef>
              <a:spcAft>
                <a:spcPts val="60"/>
              </a:spcAft>
              <a:buNone/>
              <a:defRPr sz="1800">
                <a:solidFill>
                  <a:schemeClr val="bg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12" name="Content Placeholder 2">
            <a:extLst>
              <a:ext uri="{FF2B5EF4-FFF2-40B4-BE49-F238E27FC236}">
                <a16:creationId xmlns:a16="http://schemas.microsoft.com/office/drawing/2014/main" id="{C563E755-9A43-BCF9-FC26-D2B9312D44A8}"/>
              </a:ext>
            </a:extLst>
          </p:cNvPr>
          <p:cNvSpPr>
            <a:spLocks noGrp="1"/>
          </p:cNvSpPr>
          <p:nvPr>
            <p:ph sz="half" idx="18" hasCustomPrompt="1"/>
          </p:nvPr>
        </p:nvSpPr>
        <p:spPr>
          <a:xfrm>
            <a:off x="9069571" y="1629508"/>
            <a:ext cx="2737553" cy="4179621"/>
          </a:xfrm>
        </p:spPr>
        <p:txBody>
          <a:bodyPr lIns="182880" tIns="91440" rIns="91440" bIns="91440">
            <a:noAutofit/>
          </a:bodyPr>
          <a:lstStyle>
            <a:lvl1pPr marL="0" indent="0">
              <a:spcBef>
                <a:spcPts val="1200"/>
              </a:spcBef>
              <a:spcAft>
                <a:spcPts val="60"/>
              </a:spcAft>
              <a:buNone/>
              <a:defRPr sz="1800">
                <a:solidFill>
                  <a:schemeClr val="bg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Tree>
    <p:extLst>
      <p:ext uri="{BB962C8B-B14F-4D97-AF65-F5344CB8AC3E}">
        <p14:creationId xmlns:p14="http://schemas.microsoft.com/office/powerpoint/2010/main" val="14345816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Column Green Ba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7CE54-A067-C608-8071-D9BFAF60EA84}"/>
              </a:ext>
            </a:extLst>
          </p:cNvPr>
          <p:cNvSpPr>
            <a:spLocks noGrp="1"/>
          </p:cNvSpPr>
          <p:nvPr>
            <p:ph type="title" hasCustomPrompt="1"/>
          </p:nvPr>
        </p:nvSpPr>
        <p:spPr>
          <a:xfrm>
            <a:off x="314692" y="365125"/>
            <a:ext cx="11492432" cy="886397"/>
          </a:xfrm>
        </p:spPr>
        <p:txBody>
          <a:bodyPr>
            <a:noAutofit/>
          </a:bodyPr>
          <a:lstStyle>
            <a:lvl1pPr>
              <a:defRPr>
                <a:solidFill>
                  <a:schemeClr val="tx1"/>
                </a:solidFill>
              </a:defRPr>
            </a:lvl1pPr>
          </a:lstStyle>
          <a:p>
            <a:r>
              <a:rPr lang="en-US" dirty="0"/>
              <a:t>One-sentence headline stating the main takeaway message</a:t>
            </a:r>
          </a:p>
        </p:txBody>
      </p:sp>
      <p:sp>
        <p:nvSpPr>
          <p:cNvPr id="3" name="Content Placeholder 2">
            <a:extLst>
              <a:ext uri="{FF2B5EF4-FFF2-40B4-BE49-F238E27FC236}">
                <a16:creationId xmlns:a16="http://schemas.microsoft.com/office/drawing/2014/main" id="{92B9DD14-4659-B8FE-84E6-93F5C544420C}"/>
              </a:ext>
            </a:extLst>
          </p:cNvPr>
          <p:cNvSpPr>
            <a:spLocks noGrp="1"/>
          </p:cNvSpPr>
          <p:nvPr>
            <p:ph sz="half" idx="1" hasCustomPrompt="1"/>
          </p:nvPr>
        </p:nvSpPr>
        <p:spPr>
          <a:xfrm>
            <a:off x="314692" y="2151529"/>
            <a:ext cx="5528426" cy="3805518"/>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solidFill>
                  <a:schemeClr val="tx1"/>
                </a:solidFill>
              </a:defRPr>
            </a:lvl5pPr>
          </a:lstStyle>
          <a:p>
            <a:r>
              <a:rPr lang="en-US" dirty="0"/>
              <a:t>Place content here</a:t>
            </a:r>
          </a:p>
        </p:txBody>
      </p:sp>
      <p:sp>
        <p:nvSpPr>
          <p:cNvPr id="4" name="Content Placeholder 3">
            <a:extLst>
              <a:ext uri="{FF2B5EF4-FFF2-40B4-BE49-F238E27FC236}">
                <a16:creationId xmlns:a16="http://schemas.microsoft.com/office/drawing/2014/main" id="{F8961C74-5281-AA62-3E0D-EBE314E66ADF}"/>
              </a:ext>
            </a:extLst>
          </p:cNvPr>
          <p:cNvSpPr>
            <a:spLocks noGrp="1"/>
          </p:cNvSpPr>
          <p:nvPr>
            <p:ph sz="half" idx="2" hasCustomPrompt="1"/>
          </p:nvPr>
        </p:nvSpPr>
        <p:spPr>
          <a:xfrm>
            <a:off x="6237905" y="2151529"/>
            <a:ext cx="5534113" cy="3805518"/>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solidFill>
                  <a:schemeClr val="tx1"/>
                </a:solidFill>
              </a:defRPr>
            </a:lvl5pPr>
          </a:lstStyle>
          <a:p>
            <a:r>
              <a:rPr lang="en-US" dirty="0"/>
              <a:t>Place content here</a:t>
            </a:r>
          </a:p>
        </p:txBody>
      </p:sp>
      <p:sp>
        <p:nvSpPr>
          <p:cNvPr id="5" name="Text Placeholder 212">
            <a:extLst>
              <a:ext uri="{FF2B5EF4-FFF2-40B4-BE49-F238E27FC236}">
                <a16:creationId xmlns:a16="http://schemas.microsoft.com/office/drawing/2014/main" id="{E5D92591-51DF-3209-1704-154E381BA6FD}"/>
              </a:ext>
            </a:extLst>
          </p:cNvPr>
          <p:cNvSpPr>
            <a:spLocks noGrp="1"/>
          </p:cNvSpPr>
          <p:nvPr>
            <p:ph type="body" sz="quarter" idx="13" hasCustomPrompt="1"/>
          </p:nvPr>
        </p:nvSpPr>
        <p:spPr>
          <a:xfrm>
            <a:off x="314691" y="1636713"/>
            <a:ext cx="5534113" cy="433965"/>
          </a:xfrm>
          <a:solidFill>
            <a:schemeClr val="tx2"/>
          </a:solidFill>
        </p:spPr>
        <p:txBody>
          <a:bodyPr wrap="square" lIns="182880" tIns="91440" rIns="91440" bIns="91440">
            <a:noAutofit/>
          </a:bodyPr>
          <a:lstStyle>
            <a:lvl1pPr marL="0" indent="0">
              <a:buNone/>
              <a:defRPr sz="1800" b="1" i="0">
                <a:solidFill>
                  <a:schemeClr val="bg1"/>
                </a:solidFill>
                <a:latin typeface="+mj-lt"/>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r>
              <a:rPr lang="en-US" dirty="0"/>
              <a:t>Place content here</a:t>
            </a:r>
          </a:p>
        </p:txBody>
      </p:sp>
      <p:sp>
        <p:nvSpPr>
          <p:cNvPr id="6" name="Text Placeholder 212">
            <a:extLst>
              <a:ext uri="{FF2B5EF4-FFF2-40B4-BE49-F238E27FC236}">
                <a16:creationId xmlns:a16="http://schemas.microsoft.com/office/drawing/2014/main" id="{1322623F-B85A-91ED-9131-7E60FBA08AAC}"/>
              </a:ext>
            </a:extLst>
          </p:cNvPr>
          <p:cNvSpPr>
            <a:spLocks noGrp="1"/>
          </p:cNvSpPr>
          <p:nvPr>
            <p:ph type="body" sz="quarter" idx="14" hasCustomPrompt="1"/>
          </p:nvPr>
        </p:nvSpPr>
        <p:spPr>
          <a:xfrm>
            <a:off x="6238429" y="1636672"/>
            <a:ext cx="5534113" cy="433965"/>
          </a:xfrm>
          <a:solidFill>
            <a:schemeClr val="tx2"/>
          </a:solidFill>
        </p:spPr>
        <p:txBody>
          <a:bodyPr wrap="square" lIns="182880" tIns="91440" rIns="91440" bIns="91440">
            <a:noAutofit/>
          </a:bodyPr>
          <a:lstStyle>
            <a:lvl1pPr marL="0" indent="0">
              <a:buNone/>
              <a:defRPr sz="1800" b="1" i="0">
                <a:solidFill>
                  <a:schemeClr val="bg1"/>
                </a:solidFill>
                <a:latin typeface="+mj-lt"/>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r>
              <a:rPr lang="en-US" dirty="0"/>
              <a:t>Place content here</a:t>
            </a:r>
          </a:p>
        </p:txBody>
      </p:sp>
    </p:spTree>
    <p:extLst>
      <p:ext uri="{BB962C8B-B14F-4D97-AF65-F5344CB8AC3E}">
        <p14:creationId xmlns:p14="http://schemas.microsoft.com/office/powerpoint/2010/main" val="20008359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Column Green Ba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7CE54-A067-C608-8071-D9BFAF60EA84}"/>
              </a:ext>
            </a:extLst>
          </p:cNvPr>
          <p:cNvSpPr>
            <a:spLocks noGrp="1"/>
          </p:cNvSpPr>
          <p:nvPr>
            <p:ph type="title" hasCustomPrompt="1"/>
          </p:nvPr>
        </p:nvSpPr>
        <p:spPr>
          <a:xfrm>
            <a:off x="314692" y="365125"/>
            <a:ext cx="11492432" cy="886397"/>
          </a:xfrm>
        </p:spPr>
        <p:txBody>
          <a:bodyPr>
            <a:noAutofit/>
          </a:bodyPr>
          <a:lstStyle>
            <a:lvl1pPr>
              <a:defRPr>
                <a:solidFill>
                  <a:schemeClr val="tx1"/>
                </a:solidFill>
                <a:latin typeface="+mj-lt"/>
              </a:defRPr>
            </a:lvl1pPr>
          </a:lstStyle>
          <a:p>
            <a:r>
              <a:rPr lang="en-US" dirty="0"/>
              <a:t>One-sentence headline stating the main takeaway message</a:t>
            </a:r>
          </a:p>
        </p:txBody>
      </p:sp>
      <p:sp>
        <p:nvSpPr>
          <p:cNvPr id="3" name="Content Placeholder 2">
            <a:extLst>
              <a:ext uri="{FF2B5EF4-FFF2-40B4-BE49-F238E27FC236}">
                <a16:creationId xmlns:a16="http://schemas.microsoft.com/office/drawing/2014/main" id="{92B9DD14-4659-B8FE-84E6-93F5C544420C}"/>
              </a:ext>
            </a:extLst>
          </p:cNvPr>
          <p:cNvSpPr>
            <a:spLocks noGrp="1"/>
          </p:cNvSpPr>
          <p:nvPr>
            <p:ph sz="half" idx="1" hasCustomPrompt="1"/>
          </p:nvPr>
        </p:nvSpPr>
        <p:spPr>
          <a:xfrm>
            <a:off x="314692" y="2191870"/>
            <a:ext cx="3650690" cy="3617259"/>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3428" name="Content Placeholder 2">
            <a:extLst>
              <a:ext uri="{FF2B5EF4-FFF2-40B4-BE49-F238E27FC236}">
                <a16:creationId xmlns:a16="http://schemas.microsoft.com/office/drawing/2014/main" id="{91B561D3-B6AC-5C9F-026F-E37DD262A783}"/>
              </a:ext>
            </a:extLst>
          </p:cNvPr>
          <p:cNvSpPr>
            <a:spLocks noGrp="1"/>
          </p:cNvSpPr>
          <p:nvPr>
            <p:ph sz="half" idx="14" hasCustomPrompt="1"/>
          </p:nvPr>
        </p:nvSpPr>
        <p:spPr>
          <a:xfrm>
            <a:off x="4228076" y="2191870"/>
            <a:ext cx="3646421" cy="3617259"/>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3430" name="Content Placeholder 2">
            <a:extLst>
              <a:ext uri="{FF2B5EF4-FFF2-40B4-BE49-F238E27FC236}">
                <a16:creationId xmlns:a16="http://schemas.microsoft.com/office/drawing/2014/main" id="{0971FFF4-0C2D-A4E6-1474-3D6A4F0506DA}"/>
              </a:ext>
            </a:extLst>
          </p:cNvPr>
          <p:cNvSpPr>
            <a:spLocks noGrp="1"/>
          </p:cNvSpPr>
          <p:nvPr>
            <p:ph sz="half" idx="16" hasCustomPrompt="1"/>
          </p:nvPr>
        </p:nvSpPr>
        <p:spPr>
          <a:xfrm>
            <a:off x="8156060" y="2191870"/>
            <a:ext cx="3647391" cy="3617259"/>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4" name="Text Placeholder 212">
            <a:extLst>
              <a:ext uri="{FF2B5EF4-FFF2-40B4-BE49-F238E27FC236}">
                <a16:creationId xmlns:a16="http://schemas.microsoft.com/office/drawing/2014/main" id="{0EDE83FF-6880-0C2B-F666-A52972148FBD}"/>
              </a:ext>
            </a:extLst>
          </p:cNvPr>
          <p:cNvSpPr>
            <a:spLocks noGrp="1"/>
          </p:cNvSpPr>
          <p:nvPr>
            <p:ph type="body" sz="quarter" idx="13" hasCustomPrompt="1"/>
          </p:nvPr>
        </p:nvSpPr>
        <p:spPr>
          <a:xfrm>
            <a:off x="314691" y="1636713"/>
            <a:ext cx="3646421" cy="433965"/>
          </a:xfrm>
          <a:solidFill>
            <a:schemeClr val="tx2"/>
          </a:solidFill>
        </p:spPr>
        <p:txBody>
          <a:bodyPr wrap="square" lIns="182880" tIns="91440" rIns="91440" bIns="91440">
            <a:noAutofit/>
          </a:bodyPr>
          <a:lstStyle>
            <a:lvl1pPr marL="0" indent="0">
              <a:buNone/>
              <a:defRPr sz="1800" b="1" i="0">
                <a:solidFill>
                  <a:schemeClr val="bg1"/>
                </a:solidFill>
                <a:latin typeface="+mj-lt"/>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r>
              <a:rPr lang="en-US" dirty="0"/>
              <a:t>Place content here</a:t>
            </a:r>
          </a:p>
        </p:txBody>
      </p:sp>
      <p:sp>
        <p:nvSpPr>
          <p:cNvPr id="5" name="Text Placeholder 212">
            <a:extLst>
              <a:ext uri="{FF2B5EF4-FFF2-40B4-BE49-F238E27FC236}">
                <a16:creationId xmlns:a16="http://schemas.microsoft.com/office/drawing/2014/main" id="{8CEEB1B0-74A1-A9A5-0E01-2E2E2380F2DF}"/>
              </a:ext>
            </a:extLst>
          </p:cNvPr>
          <p:cNvSpPr>
            <a:spLocks noGrp="1"/>
          </p:cNvSpPr>
          <p:nvPr>
            <p:ph type="body" sz="quarter" idx="15" hasCustomPrompt="1"/>
          </p:nvPr>
        </p:nvSpPr>
        <p:spPr>
          <a:xfrm>
            <a:off x="4231283" y="1636713"/>
            <a:ext cx="3646421" cy="433965"/>
          </a:xfrm>
          <a:solidFill>
            <a:schemeClr val="tx2"/>
          </a:solidFill>
        </p:spPr>
        <p:txBody>
          <a:bodyPr wrap="square" lIns="182880" tIns="91440" rIns="91440" bIns="91440">
            <a:noAutofit/>
          </a:bodyPr>
          <a:lstStyle>
            <a:lvl1pPr marL="0" indent="0">
              <a:buNone/>
              <a:defRPr sz="1800" b="1" i="0">
                <a:solidFill>
                  <a:schemeClr val="bg1"/>
                </a:solidFill>
                <a:latin typeface="+mj-lt"/>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r>
              <a:rPr lang="en-US" dirty="0"/>
              <a:t>Place content here</a:t>
            </a:r>
          </a:p>
        </p:txBody>
      </p:sp>
      <p:sp>
        <p:nvSpPr>
          <p:cNvPr id="6" name="Text Placeholder 212">
            <a:extLst>
              <a:ext uri="{FF2B5EF4-FFF2-40B4-BE49-F238E27FC236}">
                <a16:creationId xmlns:a16="http://schemas.microsoft.com/office/drawing/2014/main" id="{1B1FC136-726A-E90A-AA01-55CC4CA7F5C6}"/>
              </a:ext>
            </a:extLst>
          </p:cNvPr>
          <p:cNvSpPr>
            <a:spLocks noGrp="1"/>
          </p:cNvSpPr>
          <p:nvPr>
            <p:ph type="body" sz="quarter" idx="17" hasCustomPrompt="1"/>
          </p:nvPr>
        </p:nvSpPr>
        <p:spPr>
          <a:xfrm>
            <a:off x="8159995" y="1636713"/>
            <a:ext cx="3646421" cy="433965"/>
          </a:xfrm>
          <a:solidFill>
            <a:schemeClr val="tx2"/>
          </a:solidFill>
        </p:spPr>
        <p:txBody>
          <a:bodyPr wrap="square" lIns="182880" tIns="91440" rIns="91440" bIns="91440">
            <a:noAutofit/>
          </a:bodyPr>
          <a:lstStyle>
            <a:lvl1pPr marL="0" indent="0">
              <a:buNone/>
              <a:defRPr sz="1800" b="1" i="0">
                <a:solidFill>
                  <a:schemeClr val="bg1"/>
                </a:solidFill>
                <a:latin typeface="+mj-lt"/>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r>
              <a:rPr lang="en-US" dirty="0"/>
              <a:t>Place content here</a:t>
            </a:r>
          </a:p>
        </p:txBody>
      </p:sp>
    </p:spTree>
    <p:extLst>
      <p:ext uri="{BB962C8B-B14F-4D97-AF65-F5344CB8AC3E}">
        <p14:creationId xmlns:p14="http://schemas.microsoft.com/office/powerpoint/2010/main" val="14014456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Column Green Ba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7CE54-A067-C608-8071-D9BFAF60EA84}"/>
              </a:ext>
            </a:extLst>
          </p:cNvPr>
          <p:cNvSpPr>
            <a:spLocks noGrp="1"/>
          </p:cNvSpPr>
          <p:nvPr>
            <p:ph type="title" hasCustomPrompt="1"/>
          </p:nvPr>
        </p:nvSpPr>
        <p:spPr>
          <a:xfrm>
            <a:off x="314692" y="365125"/>
            <a:ext cx="11492432" cy="886397"/>
          </a:xfrm>
        </p:spPr>
        <p:txBody>
          <a:bodyPr>
            <a:noAutofit/>
          </a:bodyPr>
          <a:lstStyle>
            <a:lvl1pPr>
              <a:defRPr>
                <a:solidFill>
                  <a:schemeClr val="tx1"/>
                </a:solidFill>
              </a:defRPr>
            </a:lvl1pPr>
          </a:lstStyle>
          <a:p>
            <a:r>
              <a:rPr lang="en-US" dirty="0"/>
              <a:t>One-sentence headline stating the main takeaway message</a:t>
            </a:r>
          </a:p>
        </p:txBody>
      </p:sp>
      <p:sp>
        <p:nvSpPr>
          <p:cNvPr id="3" name="Content Placeholder 2">
            <a:extLst>
              <a:ext uri="{FF2B5EF4-FFF2-40B4-BE49-F238E27FC236}">
                <a16:creationId xmlns:a16="http://schemas.microsoft.com/office/drawing/2014/main" id="{92B9DD14-4659-B8FE-84E6-93F5C544420C}"/>
              </a:ext>
            </a:extLst>
          </p:cNvPr>
          <p:cNvSpPr>
            <a:spLocks noGrp="1"/>
          </p:cNvSpPr>
          <p:nvPr>
            <p:ph sz="half" idx="1" hasCustomPrompt="1"/>
          </p:nvPr>
        </p:nvSpPr>
        <p:spPr>
          <a:xfrm>
            <a:off x="314692" y="2191870"/>
            <a:ext cx="2743968" cy="3617259"/>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3428" name="Content Placeholder 2">
            <a:extLst>
              <a:ext uri="{FF2B5EF4-FFF2-40B4-BE49-F238E27FC236}">
                <a16:creationId xmlns:a16="http://schemas.microsoft.com/office/drawing/2014/main" id="{91B561D3-B6AC-5C9F-026F-E37DD262A783}"/>
              </a:ext>
            </a:extLst>
          </p:cNvPr>
          <p:cNvSpPr>
            <a:spLocks noGrp="1"/>
          </p:cNvSpPr>
          <p:nvPr>
            <p:ph sz="half" idx="14" hasCustomPrompt="1"/>
          </p:nvPr>
        </p:nvSpPr>
        <p:spPr>
          <a:xfrm>
            <a:off x="3237701" y="2191870"/>
            <a:ext cx="2740760" cy="3617259"/>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3430" name="Content Placeholder 2">
            <a:extLst>
              <a:ext uri="{FF2B5EF4-FFF2-40B4-BE49-F238E27FC236}">
                <a16:creationId xmlns:a16="http://schemas.microsoft.com/office/drawing/2014/main" id="{0971FFF4-0C2D-A4E6-1474-3D6A4F0506DA}"/>
              </a:ext>
            </a:extLst>
          </p:cNvPr>
          <p:cNvSpPr>
            <a:spLocks noGrp="1"/>
          </p:cNvSpPr>
          <p:nvPr>
            <p:ph sz="half" idx="16" hasCustomPrompt="1"/>
          </p:nvPr>
        </p:nvSpPr>
        <p:spPr>
          <a:xfrm>
            <a:off x="6144032" y="2191870"/>
            <a:ext cx="2741489" cy="3617259"/>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3432" name="Content Placeholder 2">
            <a:extLst>
              <a:ext uri="{FF2B5EF4-FFF2-40B4-BE49-F238E27FC236}">
                <a16:creationId xmlns:a16="http://schemas.microsoft.com/office/drawing/2014/main" id="{13E0DCF4-21AE-4C71-696D-13E98DC66059}"/>
              </a:ext>
            </a:extLst>
          </p:cNvPr>
          <p:cNvSpPr>
            <a:spLocks noGrp="1"/>
          </p:cNvSpPr>
          <p:nvPr>
            <p:ph sz="half" idx="18" hasCustomPrompt="1"/>
          </p:nvPr>
        </p:nvSpPr>
        <p:spPr>
          <a:xfrm>
            <a:off x="9069571" y="2191870"/>
            <a:ext cx="2737553" cy="3617259"/>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4" name="Text Placeholder 212">
            <a:extLst>
              <a:ext uri="{FF2B5EF4-FFF2-40B4-BE49-F238E27FC236}">
                <a16:creationId xmlns:a16="http://schemas.microsoft.com/office/drawing/2014/main" id="{A8FB3702-489D-7133-5029-0EED83D74255}"/>
              </a:ext>
            </a:extLst>
          </p:cNvPr>
          <p:cNvSpPr>
            <a:spLocks noGrp="1"/>
          </p:cNvSpPr>
          <p:nvPr>
            <p:ph type="body" sz="quarter" idx="13" hasCustomPrompt="1"/>
          </p:nvPr>
        </p:nvSpPr>
        <p:spPr>
          <a:xfrm>
            <a:off x="314692" y="1636713"/>
            <a:ext cx="2740760" cy="433965"/>
          </a:xfrm>
          <a:solidFill>
            <a:schemeClr val="tx2"/>
          </a:solidFill>
        </p:spPr>
        <p:txBody>
          <a:bodyPr wrap="square" lIns="182880" tIns="91440" rIns="91440" bIns="91440">
            <a:spAutoFit/>
          </a:bodyPr>
          <a:lstStyle>
            <a:lvl1pPr marL="0" indent="0">
              <a:buNone/>
              <a:defRPr sz="1800" b="1" i="0">
                <a:solidFill>
                  <a:schemeClr val="bg1"/>
                </a:solidFill>
                <a:latin typeface="+mj-lt"/>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r>
              <a:rPr lang="en-US" dirty="0"/>
              <a:t>Place content here</a:t>
            </a:r>
          </a:p>
        </p:txBody>
      </p:sp>
      <p:sp>
        <p:nvSpPr>
          <p:cNvPr id="5" name="Text Placeholder 212">
            <a:extLst>
              <a:ext uri="{FF2B5EF4-FFF2-40B4-BE49-F238E27FC236}">
                <a16:creationId xmlns:a16="http://schemas.microsoft.com/office/drawing/2014/main" id="{A472ABD6-D4AF-51A3-D274-EB02E1F7D698}"/>
              </a:ext>
            </a:extLst>
          </p:cNvPr>
          <p:cNvSpPr>
            <a:spLocks noGrp="1"/>
          </p:cNvSpPr>
          <p:nvPr>
            <p:ph type="body" sz="quarter" idx="15" hasCustomPrompt="1"/>
          </p:nvPr>
        </p:nvSpPr>
        <p:spPr>
          <a:xfrm>
            <a:off x="3237701" y="1636713"/>
            <a:ext cx="2740760" cy="433965"/>
          </a:xfrm>
          <a:solidFill>
            <a:schemeClr val="tx2"/>
          </a:solidFill>
        </p:spPr>
        <p:txBody>
          <a:bodyPr wrap="square" lIns="182880" tIns="91440" rIns="91440" bIns="91440">
            <a:noAutofit/>
          </a:bodyPr>
          <a:lstStyle>
            <a:lvl1pPr marL="0" indent="0">
              <a:buNone/>
              <a:defRPr sz="1800" b="1" i="0">
                <a:solidFill>
                  <a:schemeClr val="bg1"/>
                </a:solidFill>
                <a:latin typeface="+mj-lt"/>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r>
              <a:rPr lang="en-US" dirty="0"/>
              <a:t>Place content here</a:t>
            </a:r>
          </a:p>
        </p:txBody>
      </p:sp>
      <p:sp>
        <p:nvSpPr>
          <p:cNvPr id="6" name="Text Placeholder 212">
            <a:extLst>
              <a:ext uri="{FF2B5EF4-FFF2-40B4-BE49-F238E27FC236}">
                <a16:creationId xmlns:a16="http://schemas.microsoft.com/office/drawing/2014/main" id="{9B2846D9-98D8-E207-8370-E81B28729B49}"/>
              </a:ext>
            </a:extLst>
          </p:cNvPr>
          <p:cNvSpPr>
            <a:spLocks noGrp="1"/>
          </p:cNvSpPr>
          <p:nvPr>
            <p:ph type="body" sz="quarter" idx="17" hasCustomPrompt="1"/>
          </p:nvPr>
        </p:nvSpPr>
        <p:spPr>
          <a:xfrm>
            <a:off x="6144761" y="1636713"/>
            <a:ext cx="2740760" cy="433965"/>
          </a:xfrm>
          <a:solidFill>
            <a:schemeClr val="tx2"/>
          </a:solidFill>
        </p:spPr>
        <p:txBody>
          <a:bodyPr wrap="square" lIns="182880" tIns="91440" rIns="91440" bIns="91440">
            <a:noAutofit/>
          </a:bodyPr>
          <a:lstStyle>
            <a:lvl1pPr marL="0" indent="0">
              <a:buNone/>
              <a:defRPr sz="1800" b="1" i="0">
                <a:solidFill>
                  <a:schemeClr val="bg1"/>
                </a:solidFill>
                <a:latin typeface="+mj-lt"/>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r>
              <a:rPr lang="en-US" dirty="0"/>
              <a:t>Place content here</a:t>
            </a:r>
          </a:p>
        </p:txBody>
      </p:sp>
      <p:sp>
        <p:nvSpPr>
          <p:cNvPr id="7" name="Text Placeholder 212">
            <a:extLst>
              <a:ext uri="{FF2B5EF4-FFF2-40B4-BE49-F238E27FC236}">
                <a16:creationId xmlns:a16="http://schemas.microsoft.com/office/drawing/2014/main" id="{5A4E93FB-938D-13A6-A78B-46943641C35D}"/>
              </a:ext>
            </a:extLst>
          </p:cNvPr>
          <p:cNvSpPr>
            <a:spLocks noGrp="1"/>
          </p:cNvSpPr>
          <p:nvPr>
            <p:ph type="body" sz="quarter" idx="19" hasCustomPrompt="1"/>
          </p:nvPr>
        </p:nvSpPr>
        <p:spPr>
          <a:xfrm>
            <a:off x="9069571" y="1636713"/>
            <a:ext cx="2740760" cy="433965"/>
          </a:xfrm>
          <a:solidFill>
            <a:schemeClr val="tx2"/>
          </a:solidFill>
        </p:spPr>
        <p:txBody>
          <a:bodyPr wrap="square" lIns="182880" tIns="91440" rIns="91440" bIns="91440">
            <a:noAutofit/>
          </a:bodyPr>
          <a:lstStyle>
            <a:lvl1pPr marL="0" indent="0">
              <a:buNone/>
              <a:defRPr sz="1800" b="1" i="0">
                <a:solidFill>
                  <a:schemeClr val="bg1"/>
                </a:solidFill>
                <a:latin typeface="+mj-lt"/>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r>
              <a:rPr lang="en-US" dirty="0"/>
              <a:t>Place content here</a:t>
            </a:r>
          </a:p>
        </p:txBody>
      </p:sp>
    </p:spTree>
    <p:extLst>
      <p:ext uri="{BB962C8B-B14F-4D97-AF65-F5344CB8AC3E}">
        <p14:creationId xmlns:p14="http://schemas.microsoft.com/office/powerpoint/2010/main" val="4981882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Image Series A">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A0731A8F-A5F9-DD23-C897-CABCBA301C32}"/>
              </a:ext>
            </a:extLst>
          </p:cNvPr>
          <p:cNvSpPr/>
          <p:nvPr userDrawn="1"/>
        </p:nvSpPr>
        <p:spPr>
          <a:xfrm>
            <a:off x="0" y="2874040"/>
            <a:ext cx="12192000" cy="3983959"/>
          </a:xfrm>
          <a:custGeom>
            <a:avLst/>
            <a:gdLst>
              <a:gd name="connsiteX0" fmla="*/ 0 w 12192000"/>
              <a:gd name="connsiteY0" fmla="*/ 0 h 3728466"/>
              <a:gd name="connsiteX1" fmla="*/ 12192000 w 12192000"/>
              <a:gd name="connsiteY1" fmla="*/ 0 h 3728466"/>
              <a:gd name="connsiteX2" fmla="*/ 12192000 w 12192000"/>
              <a:gd name="connsiteY2" fmla="*/ 3728466 h 3728466"/>
              <a:gd name="connsiteX3" fmla="*/ 0 w 12192000"/>
              <a:gd name="connsiteY3" fmla="*/ 3728466 h 3728466"/>
            </a:gdLst>
            <a:ahLst/>
            <a:cxnLst>
              <a:cxn ang="0">
                <a:pos x="connsiteX0" y="connsiteY0"/>
              </a:cxn>
              <a:cxn ang="0">
                <a:pos x="connsiteX1" y="connsiteY1"/>
              </a:cxn>
              <a:cxn ang="0">
                <a:pos x="connsiteX2" y="connsiteY2"/>
              </a:cxn>
              <a:cxn ang="0">
                <a:pos x="connsiteX3" y="connsiteY3"/>
              </a:cxn>
            </a:cxnLst>
            <a:rect l="l" t="t" r="r" b="b"/>
            <a:pathLst>
              <a:path w="12192000" h="3728466">
                <a:moveTo>
                  <a:pt x="0" y="0"/>
                </a:moveTo>
                <a:lnTo>
                  <a:pt x="12192000" y="0"/>
                </a:lnTo>
                <a:lnTo>
                  <a:pt x="12192000" y="3728466"/>
                </a:lnTo>
                <a:lnTo>
                  <a:pt x="0" y="3728466"/>
                </a:lnTo>
                <a:close/>
              </a:path>
            </a:pathLst>
          </a:custGeom>
          <a:solidFill>
            <a:schemeClr val="tx2"/>
          </a:solidFill>
          <a:ln w="0" cap="flat">
            <a:noFill/>
            <a:prstDash val="solid"/>
            <a:miter/>
          </a:ln>
        </p:spPr>
        <p:txBody>
          <a:bodyPr rtlCol="0" anchor="ctr"/>
          <a:lstStyle/>
          <a:p>
            <a:endParaRPr lang="en-US" dirty="0">
              <a:latin typeface="Aptos Light" panose="020B0004020202020204" pitchFamily="34" charset="0"/>
            </a:endParaRPr>
          </a:p>
        </p:txBody>
      </p:sp>
      <p:sp>
        <p:nvSpPr>
          <p:cNvPr id="361" name="Picture Placeholder 360">
            <a:extLst>
              <a:ext uri="{FF2B5EF4-FFF2-40B4-BE49-F238E27FC236}">
                <a16:creationId xmlns:a16="http://schemas.microsoft.com/office/drawing/2014/main" id="{BDA3E75D-82B9-D08B-2F03-A683518AC717}"/>
              </a:ext>
            </a:extLst>
          </p:cNvPr>
          <p:cNvSpPr>
            <a:spLocks noGrp="1" noChangeAspect="1"/>
          </p:cNvSpPr>
          <p:nvPr>
            <p:ph type="pic" sz="quarter" idx="12"/>
          </p:nvPr>
        </p:nvSpPr>
        <p:spPr>
          <a:xfrm>
            <a:off x="1069848" y="1645920"/>
            <a:ext cx="2923908" cy="2926080"/>
          </a:xfrm>
          <a:solidFill>
            <a:schemeClr val="bg2"/>
          </a:solidFill>
        </p:spPr>
        <p:txBody>
          <a:bodyPr/>
          <a:lstStyle>
            <a:lvl1pPr>
              <a:defRPr/>
            </a:lvl1pPr>
          </a:lstStyle>
          <a:p>
            <a:r>
              <a:rPr lang="en-US"/>
              <a:t>Click icon to add picture</a:t>
            </a:r>
            <a:endParaRPr lang="en-US" dirty="0"/>
          </a:p>
        </p:txBody>
      </p:sp>
      <p:sp>
        <p:nvSpPr>
          <p:cNvPr id="362" name="Picture Placeholder 360">
            <a:extLst>
              <a:ext uri="{FF2B5EF4-FFF2-40B4-BE49-F238E27FC236}">
                <a16:creationId xmlns:a16="http://schemas.microsoft.com/office/drawing/2014/main" id="{B61B4DFE-D0E9-B57A-176A-09A1C664C95C}"/>
              </a:ext>
            </a:extLst>
          </p:cNvPr>
          <p:cNvSpPr>
            <a:spLocks noGrp="1" noChangeAspect="1"/>
          </p:cNvSpPr>
          <p:nvPr>
            <p:ph type="pic" sz="quarter" idx="13"/>
          </p:nvPr>
        </p:nvSpPr>
        <p:spPr>
          <a:xfrm>
            <a:off x="4636008" y="1645920"/>
            <a:ext cx="2926080" cy="2926080"/>
          </a:xfrm>
          <a:solidFill>
            <a:schemeClr val="bg2"/>
          </a:solidFill>
        </p:spPr>
        <p:txBody>
          <a:bodyPr/>
          <a:lstStyle>
            <a:lvl1pPr>
              <a:defRPr/>
            </a:lvl1pPr>
          </a:lstStyle>
          <a:p>
            <a:r>
              <a:rPr lang="en-US"/>
              <a:t>Click icon to add picture</a:t>
            </a:r>
            <a:endParaRPr lang="en-US" dirty="0"/>
          </a:p>
        </p:txBody>
      </p:sp>
      <p:sp>
        <p:nvSpPr>
          <p:cNvPr id="363" name="Picture Placeholder 360">
            <a:extLst>
              <a:ext uri="{FF2B5EF4-FFF2-40B4-BE49-F238E27FC236}">
                <a16:creationId xmlns:a16="http://schemas.microsoft.com/office/drawing/2014/main" id="{174E554B-4BD8-EF29-58CE-4FB93A18B3CF}"/>
              </a:ext>
            </a:extLst>
          </p:cNvPr>
          <p:cNvSpPr>
            <a:spLocks noGrp="1" noChangeAspect="1"/>
          </p:cNvSpPr>
          <p:nvPr>
            <p:ph type="pic" sz="quarter" idx="14"/>
          </p:nvPr>
        </p:nvSpPr>
        <p:spPr>
          <a:xfrm>
            <a:off x="8202168" y="1645920"/>
            <a:ext cx="2926080" cy="2926080"/>
          </a:xfrm>
          <a:solidFill>
            <a:schemeClr val="bg2"/>
          </a:solidFill>
        </p:spPr>
        <p:txBody>
          <a:bodyPr/>
          <a:lstStyle>
            <a:lvl1pPr>
              <a:defRPr/>
            </a:lvl1pPr>
          </a:lstStyle>
          <a:p>
            <a:r>
              <a:rPr lang="en-US"/>
              <a:t>Click icon to add picture</a:t>
            </a:r>
            <a:endParaRPr lang="en-US" dirty="0"/>
          </a:p>
        </p:txBody>
      </p:sp>
      <p:sp>
        <p:nvSpPr>
          <p:cNvPr id="7" name="Title 6">
            <a:extLst>
              <a:ext uri="{FF2B5EF4-FFF2-40B4-BE49-F238E27FC236}">
                <a16:creationId xmlns:a16="http://schemas.microsoft.com/office/drawing/2014/main" id="{6E6634D6-1ACC-26AC-A117-291B7F184582}"/>
              </a:ext>
            </a:extLst>
          </p:cNvPr>
          <p:cNvSpPr>
            <a:spLocks noGrp="1"/>
          </p:cNvSpPr>
          <p:nvPr>
            <p:ph type="title" hasCustomPrompt="1"/>
          </p:nvPr>
        </p:nvSpPr>
        <p:spPr>
          <a:xfrm>
            <a:off x="314692" y="365125"/>
            <a:ext cx="11492432" cy="886397"/>
          </a:xfrm>
        </p:spPr>
        <p:txBody>
          <a:bodyPr>
            <a:noAutofit/>
          </a:bodyPr>
          <a:lstStyle>
            <a:lvl1pPr>
              <a:defRPr>
                <a:latin typeface="+mj-lt"/>
              </a:defRPr>
            </a:lvl1pPr>
          </a:lstStyle>
          <a:p>
            <a:r>
              <a:rPr lang="en-US" dirty="0"/>
              <a:t>One-sentence headline stating the main takeaway message</a:t>
            </a:r>
          </a:p>
        </p:txBody>
      </p:sp>
      <p:sp>
        <p:nvSpPr>
          <p:cNvPr id="3" name="Rectangle 6">
            <a:extLst>
              <a:ext uri="{FF2B5EF4-FFF2-40B4-BE49-F238E27FC236}">
                <a16:creationId xmlns:a16="http://schemas.microsoft.com/office/drawing/2014/main" id="{AB6D4833-11C2-F073-A788-EE5CF0875463}"/>
              </a:ext>
            </a:extLst>
          </p:cNvPr>
          <p:cNvSpPr>
            <a:spLocks noChangeArrowheads="1"/>
          </p:cNvSpPr>
          <p:nvPr userDrawn="1"/>
        </p:nvSpPr>
        <p:spPr bwMode="auto">
          <a:xfrm flipH="1">
            <a:off x="11526723" y="6576851"/>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1000" smtClean="0">
                <a:solidFill>
                  <a:schemeClr val="bg1"/>
                </a:solidFill>
                <a:latin typeface="Aptos Light" panose="020B0004020202020204" pitchFamily="34" charset="0"/>
                <a:ea typeface="Aptos" panose="02000000000000000000" pitchFamily="2" charset="0"/>
                <a:cs typeface="Times New Roman" panose="02020603050405020304" pitchFamily="18" charset="0"/>
              </a:rPr>
              <a:pPr algn="ctr" defTabSz="173038">
                <a:lnSpc>
                  <a:spcPct val="90000"/>
                </a:lnSpc>
                <a:tabLst>
                  <a:tab pos="230188" algn="l"/>
                </a:tabLst>
                <a:defRPr/>
              </a:pPr>
              <a:t>‹#›</a:t>
            </a:fld>
            <a:endParaRPr lang="en-US" sz="1000" dirty="0">
              <a:solidFill>
                <a:schemeClr val="bg1"/>
              </a:solidFill>
              <a:latin typeface="Aptos Light" panose="020B0004020202020204" pitchFamily="34" charset="0"/>
              <a:ea typeface="Aptos" panose="02000000000000000000" pitchFamily="2" charset="0"/>
              <a:cs typeface="Times New Roman" panose="02020603050405020304" pitchFamily="18" charset="0"/>
            </a:endParaRPr>
          </a:p>
        </p:txBody>
      </p:sp>
      <p:pic>
        <p:nvPicPr>
          <p:cNvPr id="2" name="Graphic 1">
            <a:extLst>
              <a:ext uri="{FF2B5EF4-FFF2-40B4-BE49-F238E27FC236}">
                <a16:creationId xmlns:a16="http://schemas.microsoft.com/office/drawing/2014/main" id="{9839855A-2E65-D041-0145-9228A25DEC8C}"/>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a:off x="314693" y="6431818"/>
            <a:ext cx="1188988" cy="285824"/>
          </a:xfrm>
          <a:prstGeom prst="rect">
            <a:avLst/>
          </a:prstGeom>
        </p:spPr>
      </p:pic>
      <p:sp>
        <p:nvSpPr>
          <p:cNvPr id="9" name="Text Placeholder 364">
            <a:extLst>
              <a:ext uri="{FF2B5EF4-FFF2-40B4-BE49-F238E27FC236}">
                <a16:creationId xmlns:a16="http://schemas.microsoft.com/office/drawing/2014/main" id="{87DB2D28-593F-795D-4528-4F36687F3FCB}"/>
              </a:ext>
            </a:extLst>
          </p:cNvPr>
          <p:cNvSpPr>
            <a:spLocks noGrp="1"/>
          </p:cNvSpPr>
          <p:nvPr>
            <p:ph type="body" sz="quarter" idx="18" hasCustomPrompt="1"/>
          </p:nvPr>
        </p:nvSpPr>
        <p:spPr>
          <a:xfrm>
            <a:off x="1335024" y="4727448"/>
            <a:ext cx="2393950" cy="369332"/>
          </a:xfrm>
        </p:spPr>
        <p:txBody>
          <a:bodyPr tIns="91440" bIns="0">
            <a:noAutofit/>
          </a:bodyPr>
          <a:lstStyle>
            <a:lvl1pPr marL="0" indent="0" algn="ctr">
              <a:buNone/>
              <a:defRPr sz="1800" b="1">
                <a:solidFill>
                  <a:schemeClr val="bg1"/>
                </a:solidFill>
                <a:latin typeface="+mj-lt"/>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r>
              <a:rPr lang="en-US" dirty="0"/>
              <a:t>Place content here</a:t>
            </a:r>
          </a:p>
        </p:txBody>
      </p:sp>
      <p:sp>
        <p:nvSpPr>
          <p:cNvPr id="10" name="Text Placeholder 364">
            <a:extLst>
              <a:ext uri="{FF2B5EF4-FFF2-40B4-BE49-F238E27FC236}">
                <a16:creationId xmlns:a16="http://schemas.microsoft.com/office/drawing/2014/main" id="{7376F770-679C-5A79-745B-C16311760FBF}"/>
              </a:ext>
            </a:extLst>
          </p:cNvPr>
          <p:cNvSpPr>
            <a:spLocks noGrp="1"/>
          </p:cNvSpPr>
          <p:nvPr>
            <p:ph type="body" sz="quarter" idx="19" hasCustomPrompt="1"/>
          </p:nvPr>
        </p:nvSpPr>
        <p:spPr>
          <a:xfrm>
            <a:off x="4906516" y="4727448"/>
            <a:ext cx="2393950" cy="369332"/>
          </a:xfrm>
        </p:spPr>
        <p:txBody>
          <a:bodyPr tIns="91440" bIns="0">
            <a:noAutofit/>
          </a:bodyPr>
          <a:lstStyle>
            <a:lvl1pPr marL="0" indent="0" algn="ctr">
              <a:buNone/>
              <a:defRPr sz="1800" b="1">
                <a:solidFill>
                  <a:schemeClr val="bg1"/>
                </a:solidFill>
                <a:latin typeface="+mj-lt"/>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r>
              <a:rPr lang="en-US" dirty="0"/>
              <a:t>Place content here</a:t>
            </a:r>
          </a:p>
        </p:txBody>
      </p:sp>
      <p:sp>
        <p:nvSpPr>
          <p:cNvPr id="11" name="Text Placeholder 364">
            <a:extLst>
              <a:ext uri="{FF2B5EF4-FFF2-40B4-BE49-F238E27FC236}">
                <a16:creationId xmlns:a16="http://schemas.microsoft.com/office/drawing/2014/main" id="{BE984742-C45A-DB0D-15F8-E82D7B9C2FC6}"/>
              </a:ext>
            </a:extLst>
          </p:cNvPr>
          <p:cNvSpPr>
            <a:spLocks noGrp="1"/>
          </p:cNvSpPr>
          <p:nvPr>
            <p:ph type="body" sz="quarter" idx="20" hasCustomPrompt="1"/>
          </p:nvPr>
        </p:nvSpPr>
        <p:spPr>
          <a:xfrm>
            <a:off x="8458200" y="4727448"/>
            <a:ext cx="2393950" cy="369332"/>
          </a:xfrm>
        </p:spPr>
        <p:txBody>
          <a:bodyPr tIns="91440" bIns="0">
            <a:noAutofit/>
          </a:bodyPr>
          <a:lstStyle>
            <a:lvl1pPr marL="0" indent="0" algn="ctr">
              <a:buNone/>
              <a:defRPr sz="1800" b="1">
                <a:solidFill>
                  <a:schemeClr val="bg1"/>
                </a:solidFill>
                <a:latin typeface="+mj-lt"/>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r>
              <a:rPr lang="en-US" dirty="0"/>
              <a:t>Place content here</a:t>
            </a:r>
          </a:p>
        </p:txBody>
      </p:sp>
    </p:spTree>
    <p:extLst>
      <p:ext uri="{BB962C8B-B14F-4D97-AF65-F5344CB8AC3E}">
        <p14:creationId xmlns:p14="http://schemas.microsoft.com/office/powerpoint/2010/main" val="2068199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 Custom Image">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E25B3089-0A48-0AC4-08EB-C9D35463AC28}"/>
              </a:ext>
            </a:extLst>
          </p:cNvPr>
          <p:cNvSpPr/>
          <p:nvPr userDrawn="1"/>
        </p:nvSpPr>
        <p:spPr>
          <a:xfrm>
            <a:off x="385763" y="6015038"/>
            <a:ext cx="6899620" cy="57592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Aptos Light" panose="020B0004020202020204" pitchFamily="34" charset="0"/>
            </a:endParaRPr>
          </a:p>
        </p:txBody>
      </p:sp>
      <p:sp>
        <p:nvSpPr>
          <p:cNvPr id="26" name="Picture Placeholder 25">
            <a:extLst>
              <a:ext uri="{FF2B5EF4-FFF2-40B4-BE49-F238E27FC236}">
                <a16:creationId xmlns:a16="http://schemas.microsoft.com/office/drawing/2014/main" id="{98CF54AA-7F0F-038A-AAAF-AD02F6AA5ACA}"/>
              </a:ext>
            </a:extLst>
          </p:cNvPr>
          <p:cNvSpPr>
            <a:spLocks noGrp="1"/>
          </p:cNvSpPr>
          <p:nvPr>
            <p:ph type="pic" sz="quarter" idx="21"/>
          </p:nvPr>
        </p:nvSpPr>
        <p:spPr>
          <a:xfrm>
            <a:off x="0" y="0"/>
            <a:ext cx="12192000" cy="6858000"/>
          </a:xfrm>
          <a:custGeom>
            <a:avLst/>
            <a:gdLst>
              <a:gd name="connsiteX0" fmla="*/ 896615 w 12192000"/>
              <a:gd name="connsiteY0" fmla="*/ 829307 h 6858000"/>
              <a:gd name="connsiteX1" fmla="*/ 896615 w 12192000"/>
              <a:gd name="connsiteY1" fmla="*/ 6028692 h 6858000"/>
              <a:gd name="connsiteX2" fmla="*/ 6096000 w 12192000"/>
              <a:gd name="connsiteY2" fmla="*/ 6028692 h 6858000"/>
              <a:gd name="connsiteX3" fmla="*/ 6096000 w 12192000"/>
              <a:gd name="connsiteY3" fmla="*/ 829307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896615" y="829307"/>
                </a:moveTo>
                <a:lnTo>
                  <a:pt x="896615" y="6028692"/>
                </a:lnTo>
                <a:lnTo>
                  <a:pt x="6096000" y="6028692"/>
                </a:lnTo>
                <a:lnTo>
                  <a:pt x="6096000" y="829307"/>
                </a:lnTo>
                <a:close/>
                <a:moveTo>
                  <a:pt x="0" y="0"/>
                </a:moveTo>
                <a:lnTo>
                  <a:pt x="12192000" y="0"/>
                </a:lnTo>
                <a:lnTo>
                  <a:pt x="12192000" y="6858000"/>
                </a:lnTo>
                <a:lnTo>
                  <a:pt x="0" y="6858000"/>
                </a:lnTo>
                <a:close/>
              </a:path>
            </a:pathLst>
          </a:custGeom>
          <a:solidFill>
            <a:schemeClr val="bg1">
              <a:lumMod val="95000"/>
            </a:schemeClr>
          </a:solidFill>
        </p:spPr>
        <p:txBody>
          <a:bodyPr wrap="square">
            <a:noAutofit/>
          </a:bodyPr>
          <a:lstStyle>
            <a:lvl1pPr>
              <a:defRPr/>
            </a:lvl1pPr>
          </a:lstStyle>
          <a:p>
            <a:r>
              <a:rPr lang="en-US"/>
              <a:t>Click icon to add picture</a:t>
            </a:r>
            <a:endParaRPr lang="en-US" dirty="0"/>
          </a:p>
        </p:txBody>
      </p:sp>
      <p:sp>
        <p:nvSpPr>
          <p:cNvPr id="41" name="Title 1">
            <a:extLst>
              <a:ext uri="{FF2B5EF4-FFF2-40B4-BE49-F238E27FC236}">
                <a16:creationId xmlns:a16="http://schemas.microsoft.com/office/drawing/2014/main" id="{2B6A4265-6FDC-7301-BD87-6CE0C2335A99}"/>
              </a:ext>
            </a:extLst>
          </p:cNvPr>
          <p:cNvSpPr>
            <a:spLocks noGrp="1"/>
          </p:cNvSpPr>
          <p:nvPr>
            <p:ph type="ctrTitle" hasCustomPrompt="1"/>
          </p:nvPr>
        </p:nvSpPr>
        <p:spPr>
          <a:xfrm>
            <a:off x="1215450" y="2254309"/>
            <a:ext cx="4518085" cy="997196"/>
          </a:xfrm>
        </p:spPr>
        <p:txBody>
          <a:bodyPr wrap="square" anchor="t" anchorCtr="0">
            <a:noAutofit/>
          </a:bodyPr>
          <a:lstStyle>
            <a:lvl1pPr algn="l">
              <a:spcBef>
                <a:spcPts val="1200"/>
              </a:spcBef>
              <a:spcAft>
                <a:spcPts val="60"/>
              </a:spcAft>
              <a:defRPr sz="3600" b="1">
                <a:solidFill>
                  <a:schemeClr val="tx1"/>
                </a:solidFill>
                <a:latin typeface="+mj-lt"/>
              </a:defRPr>
            </a:lvl1pPr>
          </a:lstStyle>
          <a:p>
            <a:r>
              <a:rPr lang="en-US" dirty="0"/>
              <a:t>Presentation Title (Text size no larger than 36pt)</a:t>
            </a:r>
          </a:p>
        </p:txBody>
      </p:sp>
      <p:sp>
        <p:nvSpPr>
          <p:cNvPr id="43" name="Text Placeholder 1961">
            <a:extLst>
              <a:ext uri="{FF2B5EF4-FFF2-40B4-BE49-F238E27FC236}">
                <a16:creationId xmlns:a16="http://schemas.microsoft.com/office/drawing/2014/main" id="{1061D354-0A2B-B951-F1BE-22D610DF35A9}"/>
              </a:ext>
            </a:extLst>
          </p:cNvPr>
          <p:cNvSpPr>
            <a:spLocks noGrp="1"/>
          </p:cNvSpPr>
          <p:nvPr>
            <p:ph type="body" sz="quarter" idx="14" hasCustomPrompt="1"/>
          </p:nvPr>
        </p:nvSpPr>
        <p:spPr>
          <a:xfrm>
            <a:off x="1215450" y="1934670"/>
            <a:ext cx="4518085" cy="193899"/>
          </a:xfrm>
        </p:spPr>
        <p:txBody>
          <a:bodyPr wrap="square" anchor="t" anchorCtr="0">
            <a:noAutofit/>
          </a:bodyPr>
          <a:lstStyle>
            <a:lvl1pPr marL="0" indent="0" algn="l">
              <a:spcBef>
                <a:spcPts val="1200"/>
              </a:spcBef>
              <a:spcAft>
                <a:spcPts val="60"/>
              </a:spcAft>
              <a:buNone/>
              <a:defRPr sz="1400" b="0" i="0" spc="150" baseline="0">
                <a:solidFill>
                  <a:schemeClr val="tx1"/>
                </a:solidFill>
                <a:latin typeface="+mn-lt"/>
                <a:ea typeface="Aptos Light" panose="02000000000000000000" pitchFamily="2" charset="0"/>
              </a:defRPr>
            </a:lvl1pPr>
            <a:lvl2pPr marL="457200" indent="0" algn="ctr">
              <a:buNone/>
              <a:defRPr sz="1400">
                <a:solidFill>
                  <a:schemeClr val="bg1"/>
                </a:solidFill>
              </a:defRPr>
            </a:lvl2pPr>
            <a:lvl3pPr marL="914400" indent="0" algn="ctr">
              <a:buNone/>
              <a:defRPr sz="1400">
                <a:solidFill>
                  <a:schemeClr val="bg1"/>
                </a:solidFill>
              </a:defRPr>
            </a:lvl3pPr>
            <a:lvl4pPr marL="1371600" indent="0" algn="ctr">
              <a:buNone/>
              <a:defRPr sz="1400">
                <a:solidFill>
                  <a:schemeClr val="bg1"/>
                </a:solidFill>
              </a:defRPr>
            </a:lvl4pPr>
            <a:lvl5pPr marL="1828800" indent="0" algn="ctr">
              <a:buNone/>
              <a:defRPr sz="1400">
                <a:solidFill>
                  <a:schemeClr val="bg1"/>
                </a:solidFill>
              </a:defRPr>
            </a:lvl5pPr>
          </a:lstStyle>
          <a:p>
            <a:pPr lvl="0"/>
            <a:r>
              <a:rPr lang="en-US" dirty="0"/>
              <a:t>MONTH XX, XXXX | LOCATION</a:t>
            </a:r>
          </a:p>
        </p:txBody>
      </p:sp>
      <p:pic>
        <p:nvPicPr>
          <p:cNvPr id="31" name="Graphic 30">
            <a:extLst>
              <a:ext uri="{FF2B5EF4-FFF2-40B4-BE49-F238E27FC236}">
                <a16:creationId xmlns:a16="http://schemas.microsoft.com/office/drawing/2014/main" id="{767997A1-375F-1726-DF9D-576251F05B35}"/>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a:off x="1228108" y="1141396"/>
            <a:ext cx="1780479" cy="428014"/>
          </a:xfrm>
          <a:prstGeom prst="rect">
            <a:avLst/>
          </a:prstGeom>
        </p:spPr>
      </p:pic>
      <p:sp>
        <p:nvSpPr>
          <p:cNvPr id="7" name="Text Placeholder 1963">
            <a:extLst>
              <a:ext uri="{FF2B5EF4-FFF2-40B4-BE49-F238E27FC236}">
                <a16:creationId xmlns:a16="http://schemas.microsoft.com/office/drawing/2014/main" id="{3B1CF4E8-BDC8-B225-DB1D-63D508EC3889}"/>
              </a:ext>
            </a:extLst>
          </p:cNvPr>
          <p:cNvSpPr>
            <a:spLocks noGrp="1"/>
          </p:cNvSpPr>
          <p:nvPr>
            <p:ph type="body" sz="quarter" idx="15" hasCustomPrompt="1"/>
          </p:nvPr>
        </p:nvSpPr>
        <p:spPr>
          <a:xfrm>
            <a:off x="1215450" y="4383195"/>
            <a:ext cx="4517136" cy="332399"/>
          </a:xfrm>
        </p:spPr>
        <p:txBody>
          <a:bodyPr wrap="square" anchor="t" anchorCtr="0">
            <a:noAutofit/>
          </a:bodyPr>
          <a:lstStyle>
            <a:lvl1pPr marL="0" indent="0" algn="l">
              <a:spcBef>
                <a:spcPts val="1200"/>
              </a:spcBef>
              <a:spcAft>
                <a:spcPts val="60"/>
              </a:spcAft>
              <a:buNone/>
              <a:defRPr sz="2400" b="0" i="0">
                <a:solidFill>
                  <a:schemeClr val="tx1"/>
                </a:solidFill>
                <a:latin typeface="+mn-lt"/>
                <a:ea typeface="Aptos Light" panose="02000000000000000000" pitchFamily="2" charset="0"/>
              </a:defRPr>
            </a:lvl1pPr>
            <a:lvl2pPr marL="457200" indent="0" algn="ctr">
              <a:buNone/>
              <a:defRPr sz="2400">
                <a:solidFill>
                  <a:schemeClr val="bg1"/>
                </a:solidFill>
              </a:defRPr>
            </a:lvl2pPr>
            <a:lvl3pPr marL="914400" indent="0" algn="ctr">
              <a:buNone/>
              <a:defRPr sz="2400">
                <a:solidFill>
                  <a:schemeClr val="bg1"/>
                </a:solidFill>
              </a:defRPr>
            </a:lvl3pPr>
            <a:lvl4pPr marL="1371600" indent="0" algn="ctr">
              <a:buNone/>
              <a:defRPr sz="2400">
                <a:solidFill>
                  <a:schemeClr val="bg1"/>
                </a:solidFill>
              </a:defRPr>
            </a:lvl4pPr>
            <a:lvl5pPr marL="1828800" indent="0" algn="ctr">
              <a:buNone/>
              <a:defRPr sz="2400">
                <a:solidFill>
                  <a:schemeClr val="bg1"/>
                </a:solidFill>
              </a:defRPr>
            </a:lvl5pPr>
          </a:lstStyle>
          <a:p>
            <a:pPr lvl="0"/>
            <a:r>
              <a:rPr lang="en-US" dirty="0"/>
              <a:t>First Name, Last Name</a:t>
            </a:r>
          </a:p>
        </p:txBody>
      </p:sp>
      <p:sp>
        <p:nvSpPr>
          <p:cNvPr id="10" name="Text Placeholder 47">
            <a:extLst>
              <a:ext uri="{FF2B5EF4-FFF2-40B4-BE49-F238E27FC236}">
                <a16:creationId xmlns:a16="http://schemas.microsoft.com/office/drawing/2014/main" id="{67FCB669-B9C0-1E9C-516B-D8A804C4C36C}"/>
              </a:ext>
            </a:extLst>
          </p:cNvPr>
          <p:cNvSpPr>
            <a:spLocks noGrp="1"/>
          </p:cNvSpPr>
          <p:nvPr>
            <p:ph type="body" sz="quarter" idx="17" hasCustomPrompt="1"/>
          </p:nvPr>
        </p:nvSpPr>
        <p:spPr>
          <a:xfrm>
            <a:off x="1215450" y="4798918"/>
            <a:ext cx="4517136" cy="246221"/>
          </a:xfrm>
        </p:spPr>
        <p:txBody>
          <a:bodyPr wrap="square" anchor="t" anchorCtr="0">
            <a:noAutofit/>
          </a:bodyPr>
          <a:lstStyle>
            <a:lvl1pPr marL="0" indent="0" algn="l">
              <a:lnSpc>
                <a:spcPct val="100000"/>
              </a:lnSpc>
              <a:spcBef>
                <a:spcPts val="1200"/>
              </a:spcBef>
              <a:spcAft>
                <a:spcPts val="60"/>
              </a:spcAft>
              <a:buNone/>
              <a:defRPr sz="1600" b="0" i="0">
                <a:solidFill>
                  <a:schemeClr val="tx1"/>
                </a:solidFill>
                <a:latin typeface="+mn-lt"/>
                <a:ea typeface="Aptos Light" panose="02000000000000000000" pitchFamily="2" charset="0"/>
              </a:defRPr>
            </a:lvl1pPr>
            <a:lvl2pPr marL="457200" indent="0" algn="ctr">
              <a:buNone/>
              <a:defRPr sz="1600" b="0" i="0">
                <a:solidFill>
                  <a:schemeClr val="bg1"/>
                </a:solidFill>
                <a:latin typeface="Aptos Light" panose="02000000000000000000" pitchFamily="2" charset="0"/>
                <a:ea typeface="Aptos Light" panose="02000000000000000000" pitchFamily="2" charset="0"/>
              </a:defRPr>
            </a:lvl2pPr>
            <a:lvl3pPr marL="914400" indent="0" algn="ctr">
              <a:buNone/>
              <a:defRPr sz="1600" b="0" i="0">
                <a:solidFill>
                  <a:schemeClr val="bg1"/>
                </a:solidFill>
                <a:latin typeface="Aptos Light" panose="02000000000000000000" pitchFamily="2" charset="0"/>
                <a:ea typeface="Aptos Light" panose="02000000000000000000" pitchFamily="2" charset="0"/>
              </a:defRPr>
            </a:lvl3pPr>
            <a:lvl4pPr marL="1371600" indent="0" algn="ctr">
              <a:buNone/>
              <a:defRPr sz="1600" b="0" i="0">
                <a:solidFill>
                  <a:schemeClr val="bg1"/>
                </a:solidFill>
                <a:latin typeface="Aptos Light" panose="02000000000000000000" pitchFamily="2" charset="0"/>
                <a:ea typeface="Aptos Light" panose="02000000000000000000" pitchFamily="2" charset="0"/>
              </a:defRPr>
            </a:lvl4pPr>
            <a:lvl5pPr marL="1828800" indent="0" algn="ctr">
              <a:buNone/>
              <a:defRPr sz="1600" b="0" i="0">
                <a:solidFill>
                  <a:schemeClr val="bg1"/>
                </a:solidFill>
                <a:latin typeface="Aptos Light" panose="02000000000000000000" pitchFamily="2" charset="0"/>
                <a:ea typeface="Aptos Light" panose="02000000000000000000" pitchFamily="2" charset="0"/>
              </a:defRPr>
            </a:lvl5pPr>
          </a:lstStyle>
          <a:p>
            <a:pPr lvl="0"/>
            <a:r>
              <a:rPr lang="en-US" dirty="0"/>
              <a:t>Presenter Affiliation</a:t>
            </a:r>
          </a:p>
        </p:txBody>
      </p:sp>
      <p:sp>
        <p:nvSpPr>
          <p:cNvPr id="13" name="Rectangle 12">
            <a:extLst>
              <a:ext uri="{FF2B5EF4-FFF2-40B4-BE49-F238E27FC236}">
                <a16:creationId xmlns:a16="http://schemas.microsoft.com/office/drawing/2014/main" id="{8D17B51F-DF85-E9E0-712B-297B83E802F9}"/>
              </a:ext>
            </a:extLst>
          </p:cNvPr>
          <p:cNvSpPr/>
          <p:nvPr userDrawn="1"/>
        </p:nvSpPr>
        <p:spPr>
          <a:xfrm>
            <a:off x="1215450" y="3780792"/>
            <a:ext cx="854364" cy="71915"/>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4748"/>
              </a:solidFill>
              <a:latin typeface="Aptos Light" panose="020B0004020202020204" pitchFamily="34" charset="0"/>
            </a:endParaRPr>
          </a:p>
        </p:txBody>
      </p:sp>
      <p:grpSp>
        <p:nvGrpSpPr>
          <p:cNvPr id="2" name="Group 1">
            <a:extLst>
              <a:ext uri="{FF2B5EF4-FFF2-40B4-BE49-F238E27FC236}">
                <a16:creationId xmlns:a16="http://schemas.microsoft.com/office/drawing/2014/main" id="{69BE50A6-F625-0BB9-2DA3-BD2A1D5A1C99}"/>
              </a:ext>
            </a:extLst>
          </p:cNvPr>
          <p:cNvGrpSpPr/>
          <p:nvPr userDrawn="1"/>
        </p:nvGrpSpPr>
        <p:grpSpPr>
          <a:xfrm>
            <a:off x="1177351" y="5301081"/>
            <a:ext cx="4558967" cy="438406"/>
            <a:chOff x="1177351" y="5301081"/>
            <a:chExt cx="4558967" cy="438406"/>
          </a:xfrm>
        </p:grpSpPr>
        <p:sp>
          <p:nvSpPr>
            <p:cNvPr id="3" name="TextBox 2">
              <a:extLst>
                <a:ext uri="{FF2B5EF4-FFF2-40B4-BE49-F238E27FC236}">
                  <a16:creationId xmlns:a16="http://schemas.microsoft.com/office/drawing/2014/main" id="{F46153C1-920A-60DA-AB29-D732EC8AD9DD}"/>
                </a:ext>
              </a:extLst>
            </p:cNvPr>
            <p:cNvSpPr txBox="1"/>
            <p:nvPr userDrawn="1"/>
          </p:nvSpPr>
          <p:spPr>
            <a:xfrm>
              <a:off x="2688336" y="5344755"/>
              <a:ext cx="3047982" cy="369332"/>
            </a:xfrm>
            <a:prstGeom prst="rect">
              <a:avLst/>
            </a:prstGeom>
            <a:noFill/>
          </p:spPr>
          <p:txBody>
            <a:bodyPr wrap="square" lIns="182880" rtlCol="0">
              <a:spAutoFit/>
            </a:bodyPr>
            <a:lstStyle/>
            <a:p>
              <a:r>
                <a:rPr lang="en-US" sz="900" b="0" i="0" dirty="0">
                  <a:solidFill>
                    <a:schemeClr val="tx1"/>
                  </a:solidFill>
                  <a:latin typeface="+mn-lt"/>
                  <a:ea typeface="Aptos" panose="02000000000000000000" pitchFamily="2" charset="0"/>
                </a:rPr>
                <a:t>ORNL IS MANAGED BY UT-BATTELLE LLC </a:t>
              </a:r>
              <a:br>
                <a:rPr lang="en-US" sz="900" b="0" i="0" dirty="0">
                  <a:solidFill>
                    <a:schemeClr val="tx1"/>
                  </a:solidFill>
                  <a:latin typeface="+mn-lt"/>
                  <a:ea typeface="Aptos" panose="02000000000000000000" pitchFamily="2" charset="0"/>
                </a:rPr>
              </a:br>
              <a:r>
                <a:rPr lang="en-US" sz="900" b="0" i="0" dirty="0">
                  <a:solidFill>
                    <a:schemeClr val="tx1"/>
                  </a:solidFill>
                  <a:latin typeface="+mn-lt"/>
                  <a:ea typeface="Aptos" panose="02000000000000000000" pitchFamily="2" charset="0"/>
                </a:rPr>
                <a:t>FOR THE US DEPARTMENT OF ENERGY</a:t>
              </a:r>
            </a:p>
          </p:txBody>
        </p:sp>
        <p:pic>
          <p:nvPicPr>
            <p:cNvPr id="4" name="Picture 3" descr="Shape&#10;&#10;AI-generated content may be incorrect.">
              <a:extLst>
                <a:ext uri="{FF2B5EF4-FFF2-40B4-BE49-F238E27FC236}">
                  <a16:creationId xmlns:a16="http://schemas.microsoft.com/office/drawing/2014/main" id="{2B8A78FF-CBBF-0925-0C04-834044AF1A8A}"/>
                </a:ext>
              </a:extLst>
            </p:cNvPr>
            <p:cNvPicPr>
              <a:picLocks noChangeAspect="1"/>
            </p:cNvPicPr>
            <p:nvPr userDrawn="1"/>
          </p:nvPicPr>
          <p:blipFill>
            <a:blip r:embed="rId3"/>
            <a:stretch>
              <a:fillRect/>
            </a:stretch>
          </p:blipFill>
          <p:spPr>
            <a:xfrm>
              <a:off x="1177351" y="5301081"/>
              <a:ext cx="1526303" cy="438406"/>
            </a:xfrm>
            <a:prstGeom prst="rect">
              <a:avLst/>
            </a:prstGeom>
          </p:spPr>
        </p:pic>
      </p:grpSp>
      <p:sp>
        <p:nvSpPr>
          <p:cNvPr id="5" name="Subtitle 2">
            <a:extLst>
              <a:ext uri="{FF2B5EF4-FFF2-40B4-BE49-F238E27FC236}">
                <a16:creationId xmlns:a16="http://schemas.microsoft.com/office/drawing/2014/main" id="{9461967E-4A3D-99FD-12D2-D204FBEBAFB5}"/>
              </a:ext>
            </a:extLst>
          </p:cNvPr>
          <p:cNvSpPr>
            <a:spLocks noGrp="1"/>
          </p:cNvSpPr>
          <p:nvPr>
            <p:ph type="subTitle" idx="1" hasCustomPrompt="1"/>
          </p:nvPr>
        </p:nvSpPr>
        <p:spPr>
          <a:xfrm>
            <a:off x="1215450" y="4031052"/>
            <a:ext cx="4517136" cy="193899"/>
          </a:xfrm>
        </p:spPr>
        <p:txBody>
          <a:bodyPr wrap="square" anchor="t" anchorCtr="0">
            <a:noAutofit/>
          </a:bodyPr>
          <a:lstStyle>
            <a:lvl1pPr marL="0" indent="0" algn="l">
              <a:spcBef>
                <a:spcPts val="1200"/>
              </a:spcBef>
              <a:spcAft>
                <a:spcPts val="60"/>
              </a:spcAft>
              <a:buNone/>
              <a:defRPr sz="1400" b="1" spc="150" baseline="0">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PRESENTED BY</a:t>
            </a:r>
          </a:p>
        </p:txBody>
      </p:sp>
    </p:spTree>
    <p:extLst>
      <p:ext uri="{BB962C8B-B14F-4D97-AF65-F5344CB8AC3E}">
        <p14:creationId xmlns:p14="http://schemas.microsoft.com/office/powerpoint/2010/main" val="36203042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Image Series B">
    <p:spTree>
      <p:nvGrpSpPr>
        <p:cNvPr id="1" name=""/>
        <p:cNvGrpSpPr/>
        <p:nvPr/>
      </p:nvGrpSpPr>
      <p:grpSpPr>
        <a:xfrm>
          <a:off x="0" y="0"/>
          <a:ext cx="0" cy="0"/>
          <a:chOff x="0" y="0"/>
          <a:chExt cx="0" cy="0"/>
        </a:xfrm>
      </p:grpSpPr>
      <p:pic>
        <p:nvPicPr>
          <p:cNvPr id="17" name="Graphic 285">
            <a:extLst>
              <a:ext uri="{FF2B5EF4-FFF2-40B4-BE49-F238E27FC236}">
                <a16:creationId xmlns:a16="http://schemas.microsoft.com/office/drawing/2014/main" id="{33C27B49-A27E-0D8E-47DA-07C46ED6F876}"/>
              </a:ext>
            </a:extLst>
          </p:cNvPr>
          <p:cNvPicPr>
            <a:picLocks noChangeAspect="1"/>
          </p:cNvPicPr>
          <p:nvPr userDrawn="1"/>
        </p:nvPicPr>
        <p:blipFill>
          <a:blip r:embed="rId2"/>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265D5DB1-B0F4-39A7-9E5F-343BB17944E4}"/>
              </a:ext>
            </a:extLst>
          </p:cNvPr>
          <p:cNvSpPr>
            <a:spLocks noGrp="1"/>
          </p:cNvSpPr>
          <p:nvPr>
            <p:ph type="title" hasCustomPrompt="1"/>
          </p:nvPr>
        </p:nvSpPr>
        <p:spPr>
          <a:xfrm>
            <a:off x="314692" y="365125"/>
            <a:ext cx="11685523" cy="886397"/>
          </a:xfrm>
        </p:spPr>
        <p:txBody>
          <a:bodyPr>
            <a:noAutofit/>
          </a:bodyPr>
          <a:lstStyle>
            <a:lvl1pPr>
              <a:defRPr b="1">
                <a:solidFill>
                  <a:schemeClr val="bg1"/>
                </a:solidFill>
              </a:defRPr>
            </a:lvl1pPr>
          </a:lstStyle>
          <a:p>
            <a:r>
              <a:rPr lang="en-US" dirty="0"/>
              <a:t>One-sentence headline stating the main takeaway message</a:t>
            </a:r>
          </a:p>
        </p:txBody>
      </p:sp>
      <p:sp>
        <p:nvSpPr>
          <p:cNvPr id="4" name="Rectangle 6">
            <a:extLst>
              <a:ext uri="{FF2B5EF4-FFF2-40B4-BE49-F238E27FC236}">
                <a16:creationId xmlns:a16="http://schemas.microsoft.com/office/drawing/2014/main" id="{DAF7721B-92F3-10FF-5A89-459D1C6BA969}"/>
              </a:ext>
            </a:extLst>
          </p:cNvPr>
          <p:cNvSpPr>
            <a:spLocks noChangeArrowheads="1"/>
          </p:cNvSpPr>
          <p:nvPr userDrawn="1"/>
        </p:nvSpPr>
        <p:spPr bwMode="auto">
          <a:xfrm flipH="1">
            <a:off x="11526723" y="6576851"/>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1000" smtClean="0">
                <a:solidFill>
                  <a:schemeClr val="bg1"/>
                </a:solidFill>
                <a:latin typeface="Aptos Light" panose="020B0004020202020204" pitchFamily="34" charset="0"/>
                <a:ea typeface="Aptos" panose="02000000000000000000" pitchFamily="2" charset="0"/>
                <a:cs typeface="Times New Roman" panose="02020603050405020304" pitchFamily="18" charset="0"/>
              </a:rPr>
              <a:pPr algn="ctr" defTabSz="173038">
                <a:lnSpc>
                  <a:spcPct val="90000"/>
                </a:lnSpc>
                <a:tabLst>
                  <a:tab pos="230188" algn="l"/>
                </a:tabLst>
                <a:defRPr/>
              </a:pPr>
              <a:t>‹#›</a:t>
            </a:fld>
            <a:endParaRPr lang="en-US" sz="1000" dirty="0">
              <a:solidFill>
                <a:schemeClr val="bg1"/>
              </a:solidFill>
              <a:latin typeface="Aptos Light" panose="020B0004020202020204" pitchFamily="34" charset="0"/>
              <a:ea typeface="Aptos" panose="02000000000000000000" pitchFamily="2" charset="0"/>
              <a:cs typeface="Times New Roman" panose="02020603050405020304" pitchFamily="18" charset="0"/>
            </a:endParaRPr>
          </a:p>
        </p:txBody>
      </p:sp>
      <p:pic>
        <p:nvPicPr>
          <p:cNvPr id="3" name="Graphic 2">
            <a:extLst>
              <a:ext uri="{FF2B5EF4-FFF2-40B4-BE49-F238E27FC236}">
                <a16:creationId xmlns:a16="http://schemas.microsoft.com/office/drawing/2014/main" id="{0FD5FAFE-F099-74C8-600F-3FEE5ACA26C1}"/>
              </a:ext>
            </a:extLst>
          </p:cNvPr>
          <p:cNvPicPr>
            <a:picLocks noChangeAspect="1"/>
          </p:cNvPicPr>
          <p:nvPr userDrawn="1"/>
        </p:nvPicPr>
        <p:blipFill>
          <a:blip>
            <a:extLst>
              <a:ext uri="{96DAC541-7B7A-43D3-8B79-37D633B846F1}">
                <asvg:svgBlip xmlns:asvg="http://schemas.microsoft.com/office/drawing/2016/SVG/main" r:embed="rId3"/>
              </a:ext>
            </a:extLst>
          </a:blip>
          <a:stretch>
            <a:fillRect/>
          </a:stretch>
        </p:blipFill>
        <p:spPr>
          <a:xfrm>
            <a:off x="314693" y="6431818"/>
            <a:ext cx="1188988" cy="285824"/>
          </a:xfrm>
          <a:prstGeom prst="rect">
            <a:avLst/>
          </a:prstGeom>
        </p:spPr>
      </p:pic>
      <p:sp>
        <p:nvSpPr>
          <p:cNvPr id="5" name="Picture Placeholder 360">
            <a:extLst>
              <a:ext uri="{FF2B5EF4-FFF2-40B4-BE49-F238E27FC236}">
                <a16:creationId xmlns:a16="http://schemas.microsoft.com/office/drawing/2014/main" id="{B6C3CAB0-9F19-5F7D-262F-075849CDF9D2}"/>
              </a:ext>
            </a:extLst>
          </p:cNvPr>
          <p:cNvSpPr>
            <a:spLocks noGrp="1" noChangeAspect="1"/>
          </p:cNvSpPr>
          <p:nvPr>
            <p:ph type="pic" sz="quarter" idx="12"/>
          </p:nvPr>
        </p:nvSpPr>
        <p:spPr>
          <a:xfrm>
            <a:off x="1069848" y="1645920"/>
            <a:ext cx="2923908" cy="2926080"/>
          </a:xfrm>
          <a:solidFill>
            <a:schemeClr val="bg2"/>
          </a:solidFill>
        </p:spPr>
        <p:txBody>
          <a:bodyPr/>
          <a:lstStyle>
            <a:lvl1pPr>
              <a:defRPr/>
            </a:lvl1pPr>
          </a:lstStyle>
          <a:p>
            <a:r>
              <a:rPr lang="en-US"/>
              <a:t>Click icon to add picture</a:t>
            </a:r>
            <a:endParaRPr lang="en-US" dirty="0"/>
          </a:p>
        </p:txBody>
      </p:sp>
      <p:sp>
        <p:nvSpPr>
          <p:cNvPr id="12" name="Picture Placeholder 360">
            <a:extLst>
              <a:ext uri="{FF2B5EF4-FFF2-40B4-BE49-F238E27FC236}">
                <a16:creationId xmlns:a16="http://schemas.microsoft.com/office/drawing/2014/main" id="{F6D66F89-B82D-509A-9415-1271514F009C}"/>
              </a:ext>
            </a:extLst>
          </p:cNvPr>
          <p:cNvSpPr>
            <a:spLocks noGrp="1" noChangeAspect="1"/>
          </p:cNvSpPr>
          <p:nvPr>
            <p:ph type="pic" sz="quarter" idx="13"/>
          </p:nvPr>
        </p:nvSpPr>
        <p:spPr>
          <a:xfrm>
            <a:off x="4636008" y="1645920"/>
            <a:ext cx="2926080" cy="2926080"/>
          </a:xfrm>
          <a:solidFill>
            <a:schemeClr val="bg2"/>
          </a:solidFill>
        </p:spPr>
        <p:txBody>
          <a:bodyPr/>
          <a:lstStyle>
            <a:lvl1pPr>
              <a:defRPr/>
            </a:lvl1pPr>
          </a:lstStyle>
          <a:p>
            <a:r>
              <a:rPr lang="en-US"/>
              <a:t>Click icon to add picture</a:t>
            </a:r>
            <a:endParaRPr lang="en-US" dirty="0"/>
          </a:p>
        </p:txBody>
      </p:sp>
      <p:sp>
        <p:nvSpPr>
          <p:cNvPr id="13" name="Picture Placeholder 360">
            <a:extLst>
              <a:ext uri="{FF2B5EF4-FFF2-40B4-BE49-F238E27FC236}">
                <a16:creationId xmlns:a16="http://schemas.microsoft.com/office/drawing/2014/main" id="{5B2950D5-5445-9250-7264-D5F1C7CFF621}"/>
              </a:ext>
            </a:extLst>
          </p:cNvPr>
          <p:cNvSpPr>
            <a:spLocks noGrp="1" noChangeAspect="1"/>
          </p:cNvSpPr>
          <p:nvPr>
            <p:ph type="pic" sz="quarter" idx="14"/>
          </p:nvPr>
        </p:nvSpPr>
        <p:spPr>
          <a:xfrm>
            <a:off x="8202168" y="1645920"/>
            <a:ext cx="2926080" cy="2926080"/>
          </a:xfrm>
          <a:solidFill>
            <a:schemeClr val="bg2"/>
          </a:solidFill>
        </p:spPr>
        <p:txBody>
          <a:bodyPr/>
          <a:lstStyle>
            <a:lvl1pPr>
              <a:defRPr/>
            </a:lvl1pPr>
          </a:lstStyle>
          <a:p>
            <a:r>
              <a:rPr lang="en-US"/>
              <a:t>Click icon to add picture</a:t>
            </a:r>
            <a:endParaRPr lang="en-US" dirty="0"/>
          </a:p>
        </p:txBody>
      </p:sp>
      <p:sp>
        <p:nvSpPr>
          <p:cNvPr id="14" name="Text Placeholder 364">
            <a:extLst>
              <a:ext uri="{FF2B5EF4-FFF2-40B4-BE49-F238E27FC236}">
                <a16:creationId xmlns:a16="http://schemas.microsoft.com/office/drawing/2014/main" id="{00EE450A-4A48-CD8F-195B-EFA7253FE339}"/>
              </a:ext>
            </a:extLst>
          </p:cNvPr>
          <p:cNvSpPr>
            <a:spLocks noGrp="1"/>
          </p:cNvSpPr>
          <p:nvPr>
            <p:ph type="body" sz="quarter" idx="18" hasCustomPrompt="1"/>
          </p:nvPr>
        </p:nvSpPr>
        <p:spPr>
          <a:xfrm>
            <a:off x="1335024" y="4727448"/>
            <a:ext cx="2393950" cy="369332"/>
          </a:xfrm>
        </p:spPr>
        <p:txBody>
          <a:bodyPr tIns="91440" bIns="0">
            <a:noAutofit/>
          </a:bodyPr>
          <a:lstStyle>
            <a:lvl1pPr marL="0" indent="0" algn="ctr">
              <a:buNone/>
              <a:defRPr sz="1800" b="1">
                <a:solidFill>
                  <a:schemeClr val="bg1"/>
                </a:solidFill>
                <a:latin typeface="+mj-lt"/>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r>
              <a:rPr lang="en-US" dirty="0"/>
              <a:t>Place content here</a:t>
            </a:r>
          </a:p>
        </p:txBody>
      </p:sp>
      <p:sp>
        <p:nvSpPr>
          <p:cNvPr id="15" name="Text Placeholder 364">
            <a:extLst>
              <a:ext uri="{FF2B5EF4-FFF2-40B4-BE49-F238E27FC236}">
                <a16:creationId xmlns:a16="http://schemas.microsoft.com/office/drawing/2014/main" id="{6D24BE53-367A-F7EE-4A10-86C720DD949F}"/>
              </a:ext>
            </a:extLst>
          </p:cNvPr>
          <p:cNvSpPr>
            <a:spLocks noGrp="1"/>
          </p:cNvSpPr>
          <p:nvPr>
            <p:ph type="body" sz="quarter" idx="19" hasCustomPrompt="1"/>
          </p:nvPr>
        </p:nvSpPr>
        <p:spPr>
          <a:xfrm>
            <a:off x="4906516" y="4727448"/>
            <a:ext cx="2393950" cy="369332"/>
          </a:xfrm>
        </p:spPr>
        <p:txBody>
          <a:bodyPr tIns="91440" bIns="0">
            <a:noAutofit/>
          </a:bodyPr>
          <a:lstStyle>
            <a:lvl1pPr marL="0" indent="0" algn="ctr">
              <a:buNone/>
              <a:defRPr sz="1800" b="1">
                <a:solidFill>
                  <a:schemeClr val="bg1"/>
                </a:solidFill>
                <a:latin typeface="+mj-lt"/>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r>
              <a:rPr lang="en-US" dirty="0"/>
              <a:t>Place content here</a:t>
            </a:r>
          </a:p>
        </p:txBody>
      </p:sp>
      <p:sp>
        <p:nvSpPr>
          <p:cNvPr id="16" name="Text Placeholder 364">
            <a:extLst>
              <a:ext uri="{FF2B5EF4-FFF2-40B4-BE49-F238E27FC236}">
                <a16:creationId xmlns:a16="http://schemas.microsoft.com/office/drawing/2014/main" id="{C5AB6D40-14EE-39E1-1C1E-DD4771CAD98A}"/>
              </a:ext>
            </a:extLst>
          </p:cNvPr>
          <p:cNvSpPr>
            <a:spLocks noGrp="1"/>
          </p:cNvSpPr>
          <p:nvPr>
            <p:ph type="body" sz="quarter" idx="20" hasCustomPrompt="1"/>
          </p:nvPr>
        </p:nvSpPr>
        <p:spPr>
          <a:xfrm>
            <a:off x="8458200" y="4727448"/>
            <a:ext cx="2393950" cy="369332"/>
          </a:xfrm>
        </p:spPr>
        <p:txBody>
          <a:bodyPr tIns="91440" bIns="0">
            <a:noAutofit/>
          </a:bodyPr>
          <a:lstStyle>
            <a:lvl1pPr marL="0" indent="0" algn="ctr">
              <a:buNone/>
              <a:defRPr sz="1800" b="1">
                <a:solidFill>
                  <a:schemeClr val="bg1"/>
                </a:solidFill>
                <a:latin typeface="+mj-lt"/>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r>
              <a:rPr lang="en-US" dirty="0"/>
              <a:t>Place content here</a:t>
            </a:r>
          </a:p>
        </p:txBody>
      </p:sp>
    </p:spTree>
    <p:extLst>
      <p:ext uri="{BB962C8B-B14F-4D97-AF65-F5344CB8AC3E}">
        <p14:creationId xmlns:p14="http://schemas.microsoft.com/office/powerpoint/2010/main" val="6527932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Image Series C">
    <p:spTree>
      <p:nvGrpSpPr>
        <p:cNvPr id="1" name=""/>
        <p:cNvGrpSpPr/>
        <p:nvPr/>
      </p:nvGrpSpPr>
      <p:grpSpPr>
        <a:xfrm>
          <a:off x="0" y="0"/>
          <a:ext cx="0" cy="0"/>
          <a:chOff x="0" y="0"/>
          <a:chExt cx="0" cy="0"/>
        </a:xfrm>
      </p:grpSpPr>
      <p:sp>
        <p:nvSpPr>
          <p:cNvPr id="124" name="Freeform 123">
            <a:extLst>
              <a:ext uri="{FF2B5EF4-FFF2-40B4-BE49-F238E27FC236}">
                <a16:creationId xmlns:a16="http://schemas.microsoft.com/office/drawing/2014/main" id="{14819B2D-3933-9761-A0E0-F8A47EFAE83C}"/>
              </a:ext>
            </a:extLst>
          </p:cNvPr>
          <p:cNvSpPr/>
          <p:nvPr userDrawn="1"/>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solidFill>
            <a:schemeClr val="accent1"/>
          </a:solidFill>
          <a:ln w="0" cap="flat">
            <a:noFill/>
            <a:prstDash val="solid"/>
            <a:miter/>
          </a:ln>
        </p:spPr>
        <p:txBody>
          <a:bodyPr rtlCol="0" anchor="ctr"/>
          <a:lstStyle/>
          <a:p>
            <a:endParaRPr lang="en-US" dirty="0">
              <a:latin typeface="Aptos Light" panose="020B0004020202020204" pitchFamily="34" charset="0"/>
            </a:endParaRPr>
          </a:p>
        </p:txBody>
      </p:sp>
      <p:sp>
        <p:nvSpPr>
          <p:cNvPr id="2" name="Title 1">
            <a:extLst>
              <a:ext uri="{FF2B5EF4-FFF2-40B4-BE49-F238E27FC236}">
                <a16:creationId xmlns:a16="http://schemas.microsoft.com/office/drawing/2014/main" id="{265D5DB1-B0F4-39A7-9E5F-343BB17944E4}"/>
              </a:ext>
            </a:extLst>
          </p:cNvPr>
          <p:cNvSpPr>
            <a:spLocks noGrp="1"/>
          </p:cNvSpPr>
          <p:nvPr>
            <p:ph type="title" hasCustomPrompt="1"/>
          </p:nvPr>
        </p:nvSpPr>
        <p:spPr>
          <a:xfrm>
            <a:off x="314692" y="365125"/>
            <a:ext cx="11685523" cy="917575"/>
          </a:xfrm>
        </p:spPr>
        <p:txBody>
          <a:bodyPr>
            <a:noAutofit/>
          </a:bodyPr>
          <a:lstStyle>
            <a:lvl1pPr>
              <a:defRPr b="1">
                <a:solidFill>
                  <a:schemeClr val="bg1"/>
                </a:solidFill>
              </a:defRPr>
            </a:lvl1pPr>
          </a:lstStyle>
          <a:p>
            <a:r>
              <a:rPr lang="en-US" dirty="0"/>
              <a:t>One-sentence headline stating the main takeaway message</a:t>
            </a:r>
          </a:p>
        </p:txBody>
      </p:sp>
      <p:sp>
        <p:nvSpPr>
          <p:cNvPr id="4" name="Rectangle 6">
            <a:extLst>
              <a:ext uri="{FF2B5EF4-FFF2-40B4-BE49-F238E27FC236}">
                <a16:creationId xmlns:a16="http://schemas.microsoft.com/office/drawing/2014/main" id="{DAF7721B-92F3-10FF-5A89-459D1C6BA969}"/>
              </a:ext>
            </a:extLst>
          </p:cNvPr>
          <p:cNvSpPr>
            <a:spLocks noChangeArrowheads="1"/>
          </p:cNvSpPr>
          <p:nvPr userDrawn="1"/>
        </p:nvSpPr>
        <p:spPr bwMode="auto">
          <a:xfrm flipH="1">
            <a:off x="11526723" y="6576851"/>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1000" smtClean="0">
                <a:solidFill>
                  <a:schemeClr val="bg1"/>
                </a:solidFill>
                <a:latin typeface="Aptos Light" panose="020B0004020202020204" pitchFamily="34" charset="0"/>
                <a:ea typeface="Aptos" panose="02000000000000000000" pitchFamily="2" charset="0"/>
                <a:cs typeface="Times New Roman" panose="02020603050405020304" pitchFamily="18" charset="0"/>
              </a:rPr>
              <a:pPr algn="ctr" defTabSz="173038">
                <a:lnSpc>
                  <a:spcPct val="90000"/>
                </a:lnSpc>
                <a:tabLst>
                  <a:tab pos="230188" algn="l"/>
                </a:tabLst>
                <a:defRPr/>
              </a:pPr>
              <a:t>‹#›</a:t>
            </a:fld>
            <a:endParaRPr lang="en-US" sz="1000" dirty="0">
              <a:solidFill>
                <a:schemeClr val="bg1"/>
              </a:solidFill>
              <a:latin typeface="Aptos Light" panose="020B0004020202020204" pitchFamily="34" charset="0"/>
              <a:ea typeface="Aptos" panose="02000000000000000000" pitchFamily="2" charset="0"/>
              <a:cs typeface="Times New Roman" panose="02020603050405020304" pitchFamily="18" charset="0"/>
            </a:endParaRPr>
          </a:p>
        </p:txBody>
      </p:sp>
      <p:pic>
        <p:nvPicPr>
          <p:cNvPr id="3" name="Graphic 2">
            <a:extLst>
              <a:ext uri="{FF2B5EF4-FFF2-40B4-BE49-F238E27FC236}">
                <a16:creationId xmlns:a16="http://schemas.microsoft.com/office/drawing/2014/main" id="{0FD5FAFE-F099-74C8-600F-3FEE5ACA26C1}"/>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a:off x="314693" y="6431818"/>
            <a:ext cx="1188988" cy="285824"/>
          </a:xfrm>
          <a:prstGeom prst="rect">
            <a:avLst/>
          </a:prstGeom>
        </p:spPr>
      </p:pic>
      <p:sp>
        <p:nvSpPr>
          <p:cNvPr id="5" name="Picture Placeholder 360">
            <a:extLst>
              <a:ext uri="{FF2B5EF4-FFF2-40B4-BE49-F238E27FC236}">
                <a16:creationId xmlns:a16="http://schemas.microsoft.com/office/drawing/2014/main" id="{62FE7C8B-D853-CA32-F02A-E0E431FE24C2}"/>
              </a:ext>
            </a:extLst>
          </p:cNvPr>
          <p:cNvSpPr>
            <a:spLocks noGrp="1" noChangeAspect="1"/>
          </p:cNvSpPr>
          <p:nvPr>
            <p:ph type="pic" sz="quarter" idx="12"/>
          </p:nvPr>
        </p:nvSpPr>
        <p:spPr>
          <a:xfrm>
            <a:off x="1069848" y="1645920"/>
            <a:ext cx="2923908" cy="2926080"/>
          </a:xfrm>
          <a:solidFill>
            <a:schemeClr val="bg2"/>
          </a:solidFill>
        </p:spPr>
        <p:txBody>
          <a:bodyPr/>
          <a:lstStyle>
            <a:lvl1pPr>
              <a:defRPr/>
            </a:lvl1pPr>
          </a:lstStyle>
          <a:p>
            <a:r>
              <a:rPr lang="en-US"/>
              <a:t>Click icon to add picture</a:t>
            </a:r>
            <a:endParaRPr lang="en-US" dirty="0"/>
          </a:p>
        </p:txBody>
      </p:sp>
      <p:sp>
        <p:nvSpPr>
          <p:cNvPr id="12" name="Picture Placeholder 360">
            <a:extLst>
              <a:ext uri="{FF2B5EF4-FFF2-40B4-BE49-F238E27FC236}">
                <a16:creationId xmlns:a16="http://schemas.microsoft.com/office/drawing/2014/main" id="{25985483-66E5-0277-9E8E-8234D001A489}"/>
              </a:ext>
            </a:extLst>
          </p:cNvPr>
          <p:cNvSpPr>
            <a:spLocks noGrp="1" noChangeAspect="1"/>
          </p:cNvSpPr>
          <p:nvPr>
            <p:ph type="pic" sz="quarter" idx="13"/>
          </p:nvPr>
        </p:nvSpPr>
        <p:spPr>
          <a:xfrm>
            <a:off x="4636008" y="1645920"/>
            <a:ext cx="2926080" cy="2926080"/>
          </a:xfrm>
          <a:solidFill>
            <a:schemeClr val="bg2"/>
          </a:solidFill>
        </p:spPr>
        <p:txBody>
          <a:bodyPr/>
          <a:lstStyle>
            <a:lvl1pPr>
              <a:defRPr/>
            </a:lvl1pPr>
          </a:lstStyle>
          <a:p>
            <a:r>
              <a:rPr lang="en-US"/>
              <a:t>Click icon to add picture</a:t>
            </a:r>
            <a:endParaRPr lang="en-US" dirty="0"/>
          </a:p>
        </p:txBody>
      </p:sp>
      <p:sp>
        <p:nvSpPr>
          <p:cNvPr id="13" name="Picture Placeholder 360">
            <a:extLst>
              <a:ext uri="{FF2B5EF4-FFF2-40B4-BE49-F238E27FC236}">
                <a16:creationId xmlns:a16="http://schemas.microsoft.com/office/drawing/2014/main" id="{E1C6DB72-7F04-7416-51DB-F05F0035A595}"/>
              </a:ext>
            </a:extLst>
          </p:cNvPr>
          <p:cNvSpPr>
            <a:spLocks noGrp="1" noChangeAspect="1"/>
          </p:cNvSpPr>
          <p:nvPr>
            <p:ph type="pic" sz="quarter" idx="14"/>
          </p:nvPr>
        </p:nvSpPr>
        <p:spPr>
          <a:xfrm>
            <a:off x="8202168" y="1645920"/>
            <a:ext cx="2926080" cy="2926080"/>
          </a:xfrm>
          <a:solidFill>
            <a:schemeClr val="bg2"/>
          </a:solidFill>
        </p:spPr>
        <p:txBody>
          <a:bodyPr/>
          <a:lstStyle>
            <a:lvl1pPr>
              <a:defRPr/>
            </a:lvl1pPr>
          </a:lstStyle>
          <a:p>
            <a:r>
              <a:rPr lang="en-US"/>
              <a:t>Click icon to add picture</a:t>
            </a:r>
            <a:endParaRPr lang="en-US" dirty="0"/>
          </a:p>
        </p:txBody>
      </p:sp>
      <p:sp>
        <p:nvSpPr>
          <p:cNvPr id="14" name="Text Placeholder 364">
            <a:extLst>
              <a:ext uri="{FF2B5EF4-FFF2-40B4-BE49-F238E27FC236}">
                <a16:creationId xmlns:a16="http://schemas.microsoft.com/office/drawing/2014/main" id="{D0DEB0A1-96DC-E93B-DFED-C24D86572DCE}"/>
              </a:ext>
            </a:extLst>
          </p:cNvPr>
          <p:cNvSpPr>
            <a:spLocks noGrp="1"/>
          </p:cNvSpPr>
          <p:nvPr>
            <p:ph type="body" sz="quarter" idx="18" hasCustomPrompt="1"/>
          </p:nvPr>
        </p:nvSpPr>
        <p:spPr>
          <a:xfrm>
            <a:off x="1335024" y="4727448"/>
            <a:ext cx="2393950" cy="369332"/>
          </a:xfrm>
        </p:spPr>
        <p:txBody>
          <a:bodyPr tIns="91440" bIns="0">
            <a:noAutofit/>
          </a:bodyPr>
          <a:lstStyle>
            <a:lvl1pPr marL="0" indent="0" algn="ctr">
              <a:buNone/>
              <a:defRPr sz="1800" b="1">
                <a:solidFill>
                  <a:schemeClr val="bg1"/>
                </a:solidFill>
                <a:latin typeface="+mj-lt"/>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r>
              <a:rPr lang="en-US" dirty="0"/>
              <a:t>Place content here</a:t>
            </a:r>
          </a:p>
        </p:txBody>
      </p:sp>
      <p:sp>
        <p:nvSpPr>
          <p:cNvPr id="15" name="Text Placeholder 364">
            <a:extLst>
              <a:ext uri="{FF2B5EF4-FFF2-40B4-BE49-F238E27FC236}">
                <a16:creationId xmlns:a16="http://schemas.microsoft.com/office/drawing/2014/main" id="{1A9B287A-BCA2-477B-B96F-5895AA3949FD}"/>
              </a:ext>
            </a:extLst>
          </p:cNvPr>
          <p:cNvSpPr>
            <a:spLocks noGrp="1"/>
          </p:cNvSpPr>
          <p:nvPr>
            <p:ph type="body" sz="quarter" idx="19" hasCustomPrompt="1"/>
          </p:nvPr>
        </p:nvSpPr>
        <p:spPr>
          <a:xfrm>
            <a:off x="4906516" y="4727448"/>
            <a:ext cx="2393950" cy="369332"/>
          </a:xfrm>
        </p:spPr>
        <p:txBody>
          <a:bodyPr tIns="91440" bIns="0">
            <a:noAutofit/>
          </a:bodyPr>
          <a:lstStyle>
            <a:lvl1pPr marL="0" indent="0" algn="ctr">
              <a:buNone/>
              <a:defRPr sz="1800" b="1">
                <a:solidFill>
                  <a:schemeClr val="bg1"/>
                </a:solidFill>
                <a:latin typeface="+mj-lt"/>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r>
              <a:rPr lang="en-US" dirty="0"/>
              <a:t>Place content here</a:t>
            </a:r>
          </a:p>
        </p:txBody>
      </p:sp>
      <p:sp>
        <p:nvSpPr>
          <p:cNvPr id="16" name="Text Placeholder 364">
            <a:extLst>
              <a:ext uri="{FF2B5EF4-FFF2-40B4-BE49-F238E27FC236}">
                <a16:creationId xmlns:a16="http://schemas.microsoft.com/office/drawing/2014/main" id="{058C8352-E125-59CC-3CDA-4422103AE837}"/>
              </a:ext>
            </a:extLst>
          </p:cNvPr>
          <p:cNvSpPr>
            <a:spLocks noGrp="1"/>
          </p:cNvSpPr>
          <p:nvPr>
            <p:ph type="body" sz="quarter" idx="20" hasCustomPrompt="1"/>
          </p:nvPr>
        </p:nvSpPr>
        <p:spPr>
          <a:xfrm>
            <a:off x="8458200" y="4727448"/>
            <a:ext cx="2393950" cy="369332"/>
          </a:xfrm>
        </p:spPr>
        <p:txBody>
          <a:bodyPr tIns="91440" bIns="0">
            <a:noAutofit/>
          </a:bodyPr>
          <a:lstStyle>
            <a:lvl1pPr marL="0" indent="0" algn="ctr">
              <a:buNone/>
              <a:defRPr sz="1800" b="1">
                <a:solidFill>
                  <a:schemeClr val="bg1"/>
                </a:solidFill>
                <a:latin typeface="+mj-lt"/>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r>
              <a:rPr lang="en-US" dirty="0"/>
              <a:t>Place content here</a:t>
            </a:r>
          </a:p>
        </p:txBody>
      </p:sp>
    </p:spTree>
    <p:extLst>
      <p:ext uri="{BB962C8B-B14F-4D97-AF65-F5344CB8AC3E}">
        <p14:creationId xmlns:p14="http://schemas.microsoft.com/office/powerpoint/2010/main" val="2966537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Image Series Stacked">
    <p:spTree>
      <p:nvGrpSpPr>
        <p:cNvPr id="1" name=""/>
        <p:cNvGrpSpPr/>
        <p:nvPr/>
      </p:nvGrpSpPr>
      <p:grpSpPr>
        <a:xfrm>
          <a:off x="0" y="0"/>
          <a:ext cx="0" cy="0"/>
          <a:chOff x="0" y="0"/>
          <a:chExt cx="0" cy="0"/>
        </a:xfrm>
      </p:grpSpPr>
      <p:sp>
        <p:nvSpPr>
          <p:cNvPr id="124" name="Freeform 123">
            <a:extLst>
              <a:ext uri="{FF2B5EF4-FFF2-40B4-BE49-F238E27FC236}">
                <a16:creationId xmlns:a16="http://schemas.microsoft.com/office/drawing/2014/main" id="{14819B2D-3933-9761-A0E0-F8A47EFAE83C}"/>
              </a:ext>
            </a:extLst>
          </p:cNvPr>
          <p:cNvSpPr/>
          <p:nvPr userDrawn="1"/>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solidFill>
            <a:schemeClr val="accent1"/>
          </a:solidFill>
          <a:ln w="0" cap="flat">
            <a:noFill/>
            <a:prstDash val="solid"/>
            <a:miter/>
          </a:ln>
        </p:spPr>
        <p:txBody>
          <a:bodyPr rtlCol="0" anchor="ctr"/>
          <a:lstStyle/>
          <a:p>
            <a:endParaRPr lang="en-US" dirty="0">
              <a:latin typeface="Aptos Light" panose="020B0004020202020204" pitchFamily="34" charset="0"/>
            </a:endParaRPr>
          </a:p>
        </p:txBody>
      </p:sp>
      <p:sp>
        <p:nvSpPr>
          <p:cNvPr id="4" name="Rectangle 6">
            <a:extLst>
              <a:ext uri="{FF2B5EF4-FFF2-40B4-BE49-F238E27FC236}">
                <a16:creationId xmlns:a16="http://schemas.microsoft.com/office/drawing/2014/main" id="{DAF7721B-92F3-10FF-5A89-459D1C6BA969}"/>
              </a:ext>
            </a:extLst>
          </p:cNvPr>
          <p:cNvSpPr>
            <a:spLocks noChangeArrowheads="1"/>
          </p:cNvSpPr>
          <p:nvPr userDrawn="1"/>
        </p:nvSpPr>
        <p:spPr bwMode="auto">
          <a:xfrm flipH="1">
            <a:off x="11526723" y="6576851"/>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1000" smtClean="0">
                <a:solidFill>
                  <a:schemeClr val="bg1"/>
                </a:solidFill>
                <a:latin typeface="Aptos Light" panose="020B0004020202020204" pitchFamily="34" charset="0"/>
                <a:ea typeface="Aptos" panose="02000000000000000000" pitchFamily="2" charset="0"/>
                <a:cs typeface="Times New Roman" panose="02020603050405020304" pitchFamily="18" charset="0"/>
              </a:rPr>
              <a:pPr algn="ctr" defTabSz="173038">
                <a:lnSpc>
                  <a:spcPct val="90000"/>
                </a:lnSpc>
                <a:tabLst>
                  <a:tab pos="230188" algn="l"/>
                </a:tabLst>
                <a:defRPr/>
              </a:pPr>
              <a:t>‹#›</a:t>
            </a:fld>
            <a:endParaRPr lang="en-US" sz="1000" dirty="0">
              <a:solidFill>
                <a:schemeClr val="bg1"/>
              </a:solidFill>
              <a:latin typeface="Aptos Light" panose="020B0004020202020204" pitchFamily="34" charset="0"/>
              <a:ea typeface="Aptos" panose="02000000000000000000" pitchFamily="2" charset="0"/>
              <a:cs typeface="Times New Roman" panose="02020603050405020304" pitchFamily="18" charset="0"/>
            </a:endParaRPr>
          </a:p>
        </p:txBody>
      </p:sp>
      <p:pic>
        <p:nvPicPr>
          <p:cNvPr id="3" name="Graphic 2">
            <a:extLst>
              <a:ext uri="{FF2B5EF4-FFF2-40B4-BE49-F238E27FC236}">
                <a16:creationId xmlns:a16="http://schemas.microsoft.com/office/drawing/2014/main" id="{0FD5FAFE-F099-74C8-600F-3FEE5ACA26C1}"/>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a:off x="314693" y="6431818"/>
            <a:ext cx="1188988" cy="285824"/>
          </a:xfrm>
          <a:prstGeom prst="rect">
            <a:avLst/>
          </a:prstGeom>
        </p:spPr>
      </p:pic>
      <p:sp>
        <p:nvSpPr>
          <p:cNvPr id="9" name="Title 1">
            <a:extLst>
              <a:ext uri="{FF2B5EF4-FFF2-40B4-BE49-F238E27FC236}">
                <a16:creationId xmlns:a16="http://schemas.microsoft.com/office/drawing/2014/main" id="{F127BAF7-7A03-B6B3-4688-2EC146E8747D}"/>
              </a:ext>
            </a:extLst>
          </p:cNvPr>
          <p:cNvSpPr>
            <a:spLocks noGrp="1"/>
          </p:cNvSpPr>
          <p:nvPr>
            <p:ph type="title" hasCustomPrompt="1"/>
          </p:nvPr>
        </p:nvSpPr>
        <p:spPr>
          <a:xfrm>
            <a:off x="314692" y="365125"/>
            <a:ext cx="11492432" cy="886397"/>
          </a:xfrm>
        </p:spPr>
        <p:txBody>
          <a:bodyPr>
            <a:noAutofit/>
          </a:bodyPr>
          <a:lstStyle>
            <a:lvl1pPr>
              <a:defRPr>
                <a:solidFill>
                  <a:schemeClr val="bg1"/>
                </a:solidFill>
                <a:latin typeface="+mj-lt"/>
              </a:defRPr>
            </a:lvl1pPr>
          </a:lstStyle>
          <a:p>
            <a:r>
              <a:rPr lang="en-US" dirty="0"/>
              <a:t>One-sentence headline stating the main takeaway message</a:t>
            </a:r>
          </a:p>
        </p:txBody>
      </p:sp>
      <p:sp>
        <p:nvSpPr>
          <p:cNvPr id="17" name="Picture Placeholder 122">
            <a:extLst>
              <a:ext uri="{FF2B5EF4-FFF2-40B4-BE49-F238E27FC236}">
                <a16:creationId xmlns:a16="http://schemas.microsoft.com/office/drawing/2014/main" id="{87D78755-2DCD-D8CC-0E1B-26B8798C9E36}"/>
              </a:ext>
            </a:extLst>
          </p:cNvPr>
          <p:cNvSpPr>
            <a:spLocks noGrp="1"/>
          </p:cNvSpPr>
          <p:nvPr>
            <p:ph type="pic" sz="quarter" idx="15"/>
          </p:nvPr>
        </p:nvSpPr>
        <p:spPr>
          <a:xfrm>
            <a:off x="3707498" y="1371574"/>
            <a:ext cx="3075236" cy="1490472"/>
          </a:xfrm>
          <a:solidFill>
            <a:schemeClr val="bg2"/>
          </a:solidFill>
        </p:spPr>
        <p:txBody>
          <a:bodyPr/>
          <a:lstStyle>
            <a:lvl1pPr>
              <a:defRPr/>
            </a:lvl1pPr>
          </a:lstStyle>
          <a:p>
            <a:r>
              <a:rPr lang="en-US"/>
              <a:t>Click icon to add picture</a:t>
            </a:r>
            <a:endParaRPr lang="en-US" dirty="0"/>
          </a:p>
        </p:txBody>
      </p:sp>
      <p:sp>
        <p:nvSpPr>
          <p:cNvPr id="32" name="Picture Placeholder 122">
            <a:extLst>
              <a:ext uri="{FF2B5EF4-FFF2-40B4-BE49-F238E27FC236}">
                <a16:creationId xmlns:a16="http://schemas.microsoft.com/office/drawing/2014/main" id="{A646BC9C-4F8B-B5BA-4137-4E5CE8FA2E83}"/>
              </a:ext>
            </a:extLst>
          </p:cNvPr>
          <p:cNvSpPr>
            <a:spLocks noGrp="1"/>
          </p:cNvSpPr>
          <p:nvPr>
            <p:ph type="pic" sz="quarter" idx="23"/>
          </p:nvPr>
        </p:nvSpPr>
        <p:spPr>
          <a:xfrm>
            <a:off x="5451474" y="3039052"/>
            <a:ext cx="3075236" cy="1490472"/>
          </a:xfrm>
          <a:solidFill>
            <a:schemeClr val="bg2"/>
          </a:solidFill>
        </p:spPr>
        <p:txBody>
          <a:bodyPr/>
          <a:lstStyle>
            <a:lvl1pPr>
              <a:defRPr/>
            </a:lvl1pPr>
          </a:lstStyle>
          <a:p>
            <a:r>
              <a:rPr lang="en-US"/>
              <a:t>Click icon to add picture</a:t>
            </a:r>
            <a:endParaRPr lang="en-US" dirty="0"/>
          </a:p>
        </p:txBody>
      </p:sp>
      <p:sp>
        <p:nvSpPr>
          <p:cNvPr id="33" name="Picture Placeholder 122">
            <a:extLst>
              <a:ext uri="{FF2B5EF4-FFF2-40B4-BE49-F238E27FC236}">
                <a16:creationId xmlns:a16="http://schemas.microsoft.com/office/drawing/2014/main" id="{30C68DC1-70B2-C7B0-A2FE-80122E4F85AF}"/>
              </a:ext>
            </a:extLst>
          </p:cNvPr>
          <p:cNvSpPr>
            <a:spLocks noGrp="1"/>
          </p:cNvSpPr>
          <p:nvPr>
            <p:ph type="pic" sz="quarter" idx="24"/>
          </p:nvPr>
        </p:nvSpPr>
        <p:spPr>
          <a:xfrm>
            <a:off x="7196136" y="4707798"/>
            <a:ext cx="3075236" cy="1490472"/>
          </a:xfrm>
          <a:solidFill>
            <a:schemeClr val="bg2"/>
          </a:solidFill>
        </p:spPr>
        <p:txBody>
          <a:bodyPr/>
          <a:lstStyle>
            <a:lvl1pPr>
              <a:defRPr/>
            </a:lvl1pPr>
          </a:lstStyle>
          <a:p>
            <a:r>
              <a:rPr lang="en-US"/>
              <a:t>Click icon to add picture</a:t>
            </a:r>
            <a:endParaRPr lang="en-US" dirty="0"/>
          </a:p>
        </p:txBody>
      </p:sp>
      <p:sp>
        <p:nvSpPr>
          <p:cNvPr id="2" name="Text Placeholder 21">
            <a:extLst>
              <a:ext uri="{FF2B5EF4-FFF2-40B4-BE49-F238E27FC236}">
                <a16:creationId xmlns:a16="http://schemas.microsoft.com/office/drawing/2014/main" id="{46ACBB2B-C7F0-E810-9B2C-BD70D1820D4F}"/>
              </a:ext>
            </a:extLst>
          </p:cNvPr>
          <p:cNvSpPr>
            <a:spLocks noGrp="1"/>
          </p:cNvSpPr>
          <p:nvPr>
            <p:ph type="body" sz="quarter" idx="20" hasCustomPrompt="1"/>
          </p:nvPr>
        </p:nvSpPr>
        <p:spPr>
          <a:xfrm>
            <a:off x="1962830" y="1376146"/>
            <a:ext cx="1744662" cy="1485900"/>
          </a:xfrm>
          <a:solidFill>
            <a:schemeClr val="accent5"/>
          </a:solidFill>
        </p:spPr>
        <p:txBody>
          <a:bodyPr lIns="91440" tIns="182880" rIns="91440" bIns="182880">
            <a:noAutofit/>
          </a:bodyPr>
          <a:lstStyle>
            <a:lvl1pPr marL="0" indent="0" algn="l">
              <a:buNone/>
              <a:defRPr sz="1800" b="1">
                <a:solidFill>
                  <a:schemeClr val="tx1"/>
                </a:solidFill>
                <a:latin typeface="+mj-lt"/>
              </a:defRPr>
            </a:lvl1pPr>
            <a:lvl2pPr marL="457200" indent="0">
              <a:buNone/>
              <a:defRPr sz="1600">
                <a:solidFill>
                  <a:schemeClr val="bg1"/>
                </a:solidFill>
              </a:defRPr>
            </a:lvl2pPr>
            <a:lvl3pPr marL="914400" indent="0">
              <a:buNone/>
              <a:defRPr sz="1600">
                <a:solidFill>
                  <a:schemeClr val="bg1"/>
                </a:solidFill>
              </a:defRPr>
            </a:lvl3pPr>
            <a:lvl4pPr marL="1371600" indent="0">
              <a:buNone/>
              <a:defRPr sz="1600">
                <a:solidFill>
                  <a:schemeClr val="bg1"/>
                </a:solidFill>
              </a:defRPr>
            </a:lvl4pPr>
            <a:lvl5pPr marL="1828800" indent="0">
              <a:buNone/>
              <a:defRPr sz="1600">
                <a:solidFill>
                  <a:schemeClr val="bg1"/>
                </a:solidFill>
              </a:defRPr>
            </a:lvl5pPr>
          </a:lstStyle>
          <a:p>
            <a:r>
              <a:rPr lang="en-US" dirty="0"/>
              <a:t>Place content here</a:t>
            </a:r>
          </a:p>
        </p:txBody>
      </p:sp>
      <p:sp>
        <p:nvSpPr>
          <p:cNvPr id="6" name="Text Placeholder 21">
            <a:extLst>
              <a:ext uri="{FF2B5EF4-FFF2-40B4-BE49-F238E27FC236}">
                <a16:creationId xmlns:a16="http://schemas.microsoft.com/office/drawing/2014/main" id="{A5AB8117-0D0B-F4A2-5D9D-8D07A6153612}"/>
              </a:ext>
            </a:extLst>
          </p:cNvPr>
          <p:cNvSpPr>
            <a:spLocks noGrp="1"/>
          </p:cNvSpPr>
          <p:nvPr>
            <p:ph type="body" sz="quarter" idx="21" hasCustomPrompt="1"/>
          </p:nvPr>
        </p:nvSpPr>
        <p:spPr>
          <a:xfrm>
            <a:off x="3707492" y="3043624"/>
            <a:ext cx="1744662" cy="1485900"/>
          </a:xfrm>
          <a:solidFill>
            <a:schemeClr val="accent4"/>
          </a:solidFill>
        </p:spPr>
        <p:txBody>
          <a:bodyPr lIns="91440" tIns="182880" rIns="91440" bIns="182880">
            <a:noAutofit/>
          </a:bodyPr>
          <a:lstStyle>
            <a:lvl1pPr marL="0" indent="0" algn="l">
              <a:buNone/>
              <a:defRPr sz="1800" b="1">
                <a:solidFill>
                  <a:schemeClr val="tx1"/>
                </a:solidFill>
                <a:latin typeface="+mj-lt"/>
              </a:defRPr>
            </a:lvl1pPr>
            <a:lvl2pPr marL="457200" indent="0">
              <a:buNone/>
              <a:defRPr sz="1600">
                <a:solidFill>
                  <a:schemeClr val="bg1"/>
                </a:solidFill>
              </a:defRPr>
            </a:lvl2pPr>
            <a:lvl3pPr marL="914400" indent="0">
              <a:buNone/>
              <a:defRPr sz="1600">
                <a:solidFill>
                  <a:schemeClr val="bg1"/>
                </a:solidFill>
              </a:defRPr>
            </a:lvl3pPr>
            <a:lvl4pPr marL="1371600" indent="0">
              <a:buNone/>
              <a:defRPr sz="1600">
                <a:solidFill>
                  <a:schemeClr val="bg1"/>
                </a:solidFill>
              </a:defRPr>
            </a:lvl4pPr>
            <a:lvl5pPr marL="1828800" indent="0">
              <a:buNone/>
              <a:defRPr sz="1600">
                <a:solidFill>
                  <a:schemeClr val="bg1"/>
                </a:solidFill>
              </a:defRPr>
            </a:lvl5pPr>
          </a:lstStyle>
          <a:p>
            <a:r>
              <a:rPr lang="en-US" dirty="0"/>
              <a:t>Place content here</a:t>
            </a:r>
          </a:p>
        </p:txBody>
      </p:sp>
      <p:sp>
        <p:nvSpPr>
          <p:cNvPr id="8" name="Text Placeholder 21">
            <a:extLst>
              <a:ext uri="{FF2B5EF4-FFF2-40B4-BE49-F238E27FC236}">
                <a16:creationId xmlns:a16="http://schemas.microsoft.com/office/drawing/2014/main" id="{269DCCB0-CA4C-C341-313C-4C6AB851C3F8}"/>
              </a:ext>
            </a:extLst>
          </p:cNvPr>
          <p:cNvSpPr>
            <a:spLocks noGrp="1"/>
          </p:cNvSpPr>
          <p:nvPr>
            <p:ph type="body" sz="quarter" idx="22" hasCustomPrompt="1"/>
          </p:nvPr>
        </p:nvSpPr>
        <p:spPr>
          <a:xfrm>
            <a:off x="5451474" y="4712370"/>
            <a:ext cx="1744662" cy="1485900"/>
          </a:xfrm>
          <a:solidFill>
            <a:schemeClr val="accent3"/>
          </a:solidFill>
        </p:spPr>
        <p:txBody>
          <a:bodyPr lIns="91440" tIns="182880" rIns="91440" bIns="182880">
            <a:noAutofit/>
          </a:bodyPr>
          <a:lstStyle>
            <a:lvl1pPr marL="0" indent="0" algn="l">
              <a:buNone/>
              <a:defRPr sz="1800" b="1">
                <a:solidFill>
                  <a:schemeClr val="tx1"/>
                </a:solidFill>
                <a:latin typeface="+mj-lt"/>
              </a:defRPr>
            </a:lvl1pPr>
            <a:lvl2pPr marL="457200" indent="0">
              <a:buNone/>
              <a:defRPr sz="1600">
                <a:solidFill>
                  <a:schemeClr val="bg1"/>
                </a:solidFill>
              </a:defRPr>
            </a:lvl2pPr>
            <a:lvl3pPr marL="914400" indent="0">
              <a:buNone/>
              <a:defRPr sz="1600">
                <a:solidFill>
                  <a:schemeClr val="bg1"/>
                </a:solidFill>
              </a:defRPr>
            </a:lvl3pPr>
            <a:lvl4pPr marL="1371600" indent="0">
              <a:buNone/>
              <a:defRPr sz="1600">
                <a:solidFill>
                  <a:schemeClr val="bg1"/>
                </a:solidFill>
              </a:defRPr>
            </a:lvl4pPr>
            <a:lvl5pPr marL="1828800" indent="0">
              <a:buNone/>
              <a:defRPr sz="1600">
                <a:solidFill>
                  <a:schemeClr val="bg1"/>
                </a:solidFill>
              </a:defRPr>
            </a:lvl5pPr>
          </a:lstStyle>
          <a:p>
            <a:r>
              <a:rPr lang="en-US" dirty="0"/>
              <a:t>Place content here</a:t>
            </a:r>
          </a:p>
        </p:txBody>
      </p:sp>
    </p:spTree>
    <p:extLst>
      <p:ext uri="{BB962C8B-B14F-4D97-AF65-F5344CB8AC3E}">
        <p14:creationId xmlns:p14="http://schemas.microsoft.com/office/powerpoint/2010/main" val="17830676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Image Series Color Box">
    <p:spTree>
      <p:nvGrpSpPr>
        <p:cNvPr id="1" name=""/>
        <p:cNvGrpSpPr/>
        <p:nvPr/>
      </p:nvGrpSpPr>
      <p:grpSpPr>
        <a:xfrm>
          <a:off x="0" y="0"/>
          <a:ext cx="0" cy="0"/>
          <a:chOff x="0" y="0"/>
          <a:chExt cx="0" cy="0"/>
        </a:xfrm>
      </p:grpSpPr>
      <p:sp>
        <p:nvSpPr>
          <p:cNvPr id="12" name="Picture Placeholder 360">
            <a:extLst>
              <a:ext uri="{FF2B5EF4-FFF2-40B4-BE49-F238E27FC236}">
                <a16:creationId xmlns:a16="http://schemas.microsoft.com/office/drawing/2014/main" id="{406AFED2-ED49-1112-B21D-D2ECF913338D}"/>
              </a:ext>
            </a:extLst>
          </p:cNvPr>
          <p:cNvSpPr>
            <a:spLocks noGrp="1"/>
          </p:cNvSpPr>
          <p:nvPr>
            <p:ph type="pic" sz="quarter" idx="12"/>
          </p:nvPr>
        </p:nvSpPr>
        <p:spPr>
          <a:xfrm>
            <a:off x="3580965" y="1758896"/>
            <a:ext cx="2194560" cy="1874520"/>
          </a:xfrm>
          <a:solidFill>
            <a:schemeClr val="bg2"/>
          </a:solidFill>
        </p:spPr>
        <p:txBody>
          <a:bodyPr/>
          <a:lstStyle>
            <a:lvl1pPr>
              <a:defRPr/>
            </a:lvl1pPr>
          </a:lstStyle>
          <a:p>
            <a:r>
              <a:rPr lang="en-US"/>
              <a:t>Click icon to add picture</a:t>
            </a:r>
            <a:endParaRPr lang="en-US" dirty="0"/>
          </a:p>
        </p:txBody>
      </p:sp>
      <p:sp>
        <p:nvSpPr>
          <p:cNvPr id="13" name="Picture Placeholder 360">
            <a:extLst>
              <a:ext uri="{FF2B5EF4-FFF2-40B4-BE49-F238E27FC236}">
                <a16:creationId xmlns:a16="http://schemas.microsoft.com/office/drawing/2014/main" id="{939E5704-91D7-1C33-1BB9-D89551BB48DB}"/>
              </a:ext>
            </a:extLst>
          </p:cNvPr>
          <p:cNvSpPr>
            <a:spLocks noGrp="1"/>
          </p:cNvSpPr>
          <p:nvPr>
            <p:ph type="pic" sz="quarter" idx="13"/>
          </p:nvPr>
        </p:nvSpPr>
        <p:spPr>
          <a:xfrm>
            <a:off x="3580965" y="3911299"/>
            <a:ext cx="2194560" cy="1874520"/>
          </a:xfrm>
          <a:solidFill>
            <a:schemeClr val="bg2"/>
          </a:solidFill>
        </p:spPr>
        <p:txBody>
          <a:bodyPr/>
          <a:lstStyle>
            <a:lvl1pPr>
              <a:defRPr/>
            </a:lvl1pPr>
          </a:lstStyle>
          <a:p>
            <a:r>
              <a:rPr lang="en-US"/>
              <a:t>Click icon to add picture</a:t>
            </a:r>
            <a:endParaRPr lang="en-US" dirty="0"/>
          </a:p>
        </p:txBody>
      </p:sp>
      <p:sp>
        <p:nvSpPr>
          <p:cNvPr id="14" name="Picture Placeholder 360">
            <a:extLst>
              <a:ext uri="{FF2B5EF4-FFF2-40B4-BE49-F238E27FC236}">
                <a16:creationId xmlns:a16="http://schemas.microsoft.com/office/drawing/2014/main" id="{18357D60-C329-E014-7EC4-02AD7930A529}"/>
              </a:ext>
            </a:extLst>
          </p:cNvPr>
          <p:cNvSpPr>
            <a:spLocks noGrp="1"/>
          </p:cNvSpPr>
          <p:nvPr>
            <p:ph type="pic" sz="quarter" idx="14"/>
          </p:nvPr>
        </p:nvSpPr>
        <p:spPr>
          <a:xfrm>
            <a:off x="8521865" y="1758896"/>
            <a:ext cx="2194560" cy="1874520"/>
          </a:xfrm>
          <a:solidFill>
            <a:schemeClr val="bg2"/>
          </a:solidFill>
        </p:spPr>
        <p:txBody>
          <a:bodyPr/>
          <a:lstStyle>
            <a:lvl1pPr>
              <a:defRPr/>
            </a:lvl1pPr>
          </a:lstStyle>
          <a:p>
            <a:r>
              <a:rPr lang="en-US"/>
              <a:t>Click icon to add picture</a:t>
            </a:r>
            <a:endParaRPr lang="en-US" dirty="0"/>
          </a:p>
        </p:txBody>
      </p:sp>
      <p:sp>
        <p:nvSpPr>
          <p:cNvPr id="15" name="Picture Placeholder 360">
            <a:extLst>
              <a:ext uri="{FF2B5EF4-FFF2-40B4-BE49-F238E27FC236}">
                <a16:creationId xmlns:a16="http://schemas.microsoft.com/office/drawing/2014/main" id="{1823B7A0-FA70-81A4-C409-2C310328D23B}"/>
              </a:ext>
            </a:extLst>
          </p:cNvPr>
          <p:cNvSpPr>
            <a:spLocks noGrp="1"/>
          </p:cNvSpPr>
          <p:nvPr>
            <p:ph type="pic" sz="quarter" idx="15"/>
          </p:nvPr>
        </p:nvSpPr>
        <p:spPr>
          <a:xfrm>
            <a:off x="8521865" y="3911299"/>
            <a:ext cx="2194560" cy="1874520"/>
          </a:xfrm>
          <a:solidFill>
            <a:schemeClr val="bg2"/>
          </a:solidFill>
        </p:spPr>
        <p:txBody>
          <a:bodyPr/>
          <a:lstStyle>
            <a:lvl1pPr>
              <a:defRPr/>
            </a:lvl1pPr>
          </a:lstStyle>
          <a:p>
            <a:r>
              <a:rPr lang="en-US"/>
              <a:t>Click icon to add picture</a:t>
            </a:r>
            <a:endParaRPr lang="en-US" dirty="0"/>
          </a:p>
        </p:txBody>
      </p:sp>
      <p:sp>
        <p:nvSpPr>
          <p:cNvPr id="2" name="Title 1">
            <a:extLst>
              <a:ext uri="{FF2B5EF4-FFF2-40B4-BE49-F238E27FC236}">
                <a16:creationId xmlns:a16="http://schemas.microsoft.com/office/drawing/2014/main" id="{174EEC8D-F30D-2272-2A4E-CD93B0D75CC0}"/>
              </a:ext>
            </a:extLst>
          </p:cNvPr>
          <p:cNvSpPr>
            <a:spLocks noGrp="1"/>
          </p:cNvSpPr>
          <p:nvPr>
            <p:ph type="title" hasCustomPrompt="1"/>
          </p:nvPr>
        </p:nvSpPr>
        <p:spPr>
          <a:xfrm>
            <a:off x="314692" y="365125"/>
            <a:ext cx="11492432" cy="886397"/>
          </a:xfrm>
        </p:spPr>
        <p:txBody>
          <a:bodyPr/>
          <a:lstStyle>
            <a:lvl1pPr>
              <a:defRPr>
                <a:latin typeface="+mj-lt"/>
              </a:defRPr>
            </a:lvl1pPr>
          </a:lstStyle>
          <a:p>
            <a:r>
              <a:rPr lang="en-US" dirty="0"/>
              <a:t>One-sentence headline stating the main takeaway message</a:t>
            </a:r>
          </a:p>
        </p:txBody>
      </p:sp>
      <p:sp>
        <p:nvSpPr>
          <p:cNvPr id="24" name="Text Placeholder 22">
            <a:extLst>
              <a:ext uri="{FF2B5EF4-FFF2-40B4-BE49-F238E27FC236}">
                <a16:creationId xmlns:a16="http://schemas.microsoft.com/office/drawing/2014/main" id="{84D16B10-4114-3D13-50FC-848A8724398C}"/>
              </a:ext>
            </a:extLst>
          </p:cNvPr>
          <p:cNvSpPr>
            <a:spLocks noGrp="1"/>
          </p:cNvSpPr>
          <p:nvPr>
            <p:ph type="body" sz="quarter" idx="17" hasCustomPrompt="1"/>
          </p:nvPr>
        </p:nvSpPr>
        <p:spPr>
          <a:xfrm>
            <a:off x="1384410" y="3911299"/>
            <a:ext cx="2192338" cy="1873250"/>
          </a:xfrm>
          <a:solidFill>
            <a:schemeClr val="accent6"/>
          </a:solidFill>
        </p:spPr>
        <p:txBody>
          <a:bodyPr lIns="182880" tIns="182880" rIns="182880"/>
          <a:lstStyle>
            <a:lvl1pPr marL="0" indent="0">
              <a:buNone/>
              <a:defRPr sz="1800" b="1" i="0">
                <a:solidFill>
                  <a:schemeClr val="bg1"/>
                </a:solidFill>
                <a:latin typeface="+mj-lt"/>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r>
              <a:rPr lang="en-US" dirty="0"/>
              <a:t>Place content here</a:t>
            </a:r>
          </a:p>
        </p:txBody>
      </p:sp>
      <p:sp>
        <p:nvSpPr>
          <p:cNvPr id="27" name="Text Placeholder 22">
            <a:extLst>
              <a:ext uri="{FF2B5EF4-FFF2-40B4-BE49-F238E27FC236}">
                <a16:creationId xmlns:a16="http://schemas.microsoft.com/office/drawing/2014/main" id="{069C9FFD-3BEB-F410-9877-CC941D3224B1}"/>
              </a:ext>
            </a:extLst>
          </p:cNvPr>
          <p:cNvSpPr>
            <a:spLocks noGrp="1"/>
          </p:cNvSpPr>
          <p:nvPr>
            <p:ph type="body" sz="quarter" idx="18" hasCustomPrompt="1"/>
          </p:nvPr>
        </p:nvSpPr>
        <p:spPr>
          <a:xfrm>
            <a:off x="6329527" y="1758896"/>
            <a:ext cx="2192338" cy="1873250"/>
          </a:xfrm>
          <a:solidFill>
            <a:schemeClr val="accent2"/>
          </a:solidFill>
        </p:spPr>
        <p:txBody>
          <a:bodyPr lIns="182880" tIns="182880" rIns="182880"/>
          <a:lstStyle>
            <a:lvl1pPr marL="0" indent="0">
              <a:buNone/>
              <a:defRPr sz="1800" b="1" i="0">
                <a:solidFill>
                  <a:schemeClr val="bg1"/>
                </a:solidFill>
                <a:latin typeface="+mj-lt"/>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r>
              <a:rPr lang="en-US" dirty="0"/>
              <a:t>Place content here</a:t>
            </a:r>
          </a:p>
        </p:txBody>
      </p:sp>
      <p:sp>
        <p:nvSpPr>
          <p:cNvPr id="28" name="Text Placeholder 22">
            <a:extLst>
              <a:ext uri="{FF2B5EF4-FFF2-40B4-BE49-F238E27FC236}">
                <a16:creationId xmlns:a16="http://schemas.microsoft.com/office/drawing/2014/main" id="{C39CDA33-6D16-DEAF-0280-749663549D57}"/>
              </a:ext>
            </a:extLst>
          </p:cNvPr>
          <p:cNvSpPr>
            <a:spLocks noGrp="1"/>
          </p:cNvSpPr>
          <p:nvPr>
            <p:ph type="body" sz="quarter" idx="19" hasCustomPrompt="1"/>
          </p:nvPr>
        </p:nvSpPr>
        <p:spPr>
          <a:xfrm>
            <a:off x="6329527" y="3911299"/>
            <a:ext cx="2192338" cy="1873250"/>
          </a:xfrm>
          <a:solidFill>
            <a:schemeClr val="accent4"/>
          </a:solidFill>
        </p:spPr>
        <p:txBody>
          <a:bodyPr lIns="182880" tIns="182880" rIns="182880"/>
          <a:lstStyle>
            <a:lvl1pPr marL="0" indent="0">
              <a:buNone/>
              <a:defRPr sz="1800" b="1" i="0">
                <a:solidFill>
                  <a:schemeClr val="tx1"/>
                </a:solidFill>
                <a:latin typeface="+mj-lt"/>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r>
              <a:rPr lang="en-US" dirty="0"/>
              <a:t>Place content here</a:t>
            </a:r>
          </a:p>
        </p:txBody>
      </p:sp>
      <p:sp>
        <p:nvSpPr>
          <p:cNvPr id="3" name="Text Placeholder 22">
            <a:extLst>
              <a:ext uri="{FF2B5EF4-FFF2-40B4-BE49-F238E27FC236}">
                <a16:creationId xmlns:a16="http://schemas.microsoft.com/office/drawing/2014/main" id="{FD3A4D06-1EC0-67D1-BF1F-4A91D1E34147}"/>
              </a:ext>
            </a:extLst>
          </p:cNvPr>
          <p:cNvSpPr>
            <a:spLocks noGrp="1"/>
          </p:cNvSpPr>
          <p:nvPr>
            <p:ph type="body" sz="quarter" idx="16" hasCustomPrompt="1"/>
          </p:nvPr>
        </p:nvSpPr>
        <p:spPr>
          <a:xfrm>
            <a:off x="1384410" y="1758896"/>
            <a:ext cx="2192338" cy="1873250"/>
          </a:xfrm>
          <a:solidFill>
            <a:schemeClr val="tx2"/>
          </a:solidFill>
        </p:spPr>
        <p:txBody>
          <a:bodyPr lIns="182880" tIns="182880" rIns="182880"/>
          <a:lstStyle>
            <a:lvl1pPr marL="0" indent="0">
              <a:buNone/>
              <a:defRPr sz="1800" b="1" i="0">
                <a:solidFill>
                  <a:schemeClr val="bg1"/>
                </a:solidFill>
                <a:latin typeface="+mj-lt"/>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r>
              <a:rPr lang="en-US" dirty="0"/>
              <a:t>Place content here</a:t>
            </a:r>
          </a:p>
        </p:txBody>
      </p:sp>
    </p:spTree>
    <p:extLst>
      <p:ext uri="{BB962C8B-B14F-4D97-AF65-F5344CB8AC3E}">
        <p14:creationId xmlns:p14="http://schemas.microsoft.com/office/powerpoint/2010/main" val="26649671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Image Series Color Bar">
    <p:spTree>
      <p:nvGrpSpPr>
        <p:cNvPr id="1" name=""/>
        <p:cNvGrpSpPr/>
        <p:nvPr/>
      </p:nvGrpSpPr>
      <p:grpSpPr>
        <a:xfrm>
          <a:off x="0" y="0"/>
          <a:ext cx="0" cy="0"/>
          <a:chOff x="0" y="0"/>
          <a:chExt cx="0" cy="0"/>
        </a:xfrm>
      </p:grpSpPr>
      <p:sp>
        <p:nvSpPr>
          <p:cNvPr id="12" name="Picture Placeholder 360">
            <a:extLst>
              <a:ext uri="{FF2B5EF4-FFF2-40B4-BE49-F238E27FC236}">
                <a16:creationId xmlns:a16="http://schemas.microsoft.com/office/drawing/2014/main" id="{406AFED2-ED49-1112-B21D-D2ECF913338D}"/>
              </a:ext>
            </a:extLst>
          </p:cNvPr>
          <p:cNvSpPr>
            <a:spLocks noGrp="1"/>
          </p:cNvSpPr>
          <p:nvPr>
            <p:ph type="pic" sz="quarter" idx="12"/>
          </p:nvPr>
        </p:nvSpPr>
        <p:spPr>
          <a:xfrm>
            <a:off x="1468099" y="1465385"/>
            <a:ext cx="2658427" cy="1547446"/>
          </a:xfrm>
          <a:solidFill>
            <a:schemeClr val="bg2"/>
          </a:solidFill>
        </p:spPr>
        <p:txBody>
          <a:bodyPr/>
          <a:lstStyle>
            <a:lvl1pPr>
              <a:defRPr/>
            </a:lvl1pPr>
          </a:lstStyle>
          <a:p>
            <a:r>
              <a:rPr lang="en-US"/>
              <a:t>Click icon to add picture</a:t>
            </a:r>
            <a:endParaRPr lang="en-US" dirty="0"/>
          </a:p>
        </p:txBody>
      </p:sp>
      <p:sp>
        <p:nvSpPr>
          <p:cNvPr id="2" name="Title 1">
            <a:extLst>
              <a:ext uri="{FF2B5EF4-FFF2-40B4-BE49-F238E27FC236}">
                <a16:creationId xmlns:a16="http://schemas.microsoft.com/office/drawing/2014/main" id="{174EEC8D-F30D-2272-2A4E-CD93B0D75CC0}"/>
              </a:ext>
            </a:extLst>
          </p:cNvPr>
          <p:cNvSpPr>
            <a:spLocks noGrp="1"/>
          </p:cNvSpPr>
          <p:nvPr>
            <p:ph type="title" hasCustomPrompt="1"/>
          </p:nvPr>
        </p:nvSpPr>
        <p:spPr>
          <a:xfrm>
            <a:off x="314692" y="365125"/>
            <a:ext cx="11492432" cy="886397"/>
          </a:xfrm>
        </p:spPr>
        <p:txBody>
          <a:bodyPr/>
          <a:lstStyle>
            <a:lvl1pPr>
              <a:defRPr/>
            </a:lvl1pPr>
          </a:lstStyle>
          <a:p>
            <a:r>
              <a:rPr lang="en-US" dirty="0"/>
              <a:t>One-sentence headline stating the main takeaway message</a:t>
            </a:r>
          </a:p>
        </p:txBody>
      </p:sp>
      <p:sp>
        <p:nvSpPr>
          <p:cNvPr id="9" name="Text Placeholder 22">
            <a:extLst>
              <a:ext uri="{FF2B5EF4-FFF2-40B4-BE49-F238E27FC236}">
                <a16:creationId xmlns:a16="http://schemas.microsoft.com/office/drawing/2014/main" id="{26F353B8-FF4B-42ED-1CE7-EDC4F7EF61D1}"/>
              </a:ext>
            </a:extLst>
          </p:cNvPr>
          <p:cNvSpPr>
            <a:spLocks noGrp="1"/>
          </p:cNvSpPr>
          <p:nvPr>
            <p:ph type="body" sz="quarter" idx="18" hasCustomPrompt="1"/>
          </p:nvPr>
        </p:nvSpPr>
        <p:spPr>
          <a:xfrm>
            <a:off x="1468099" y="3012831"/>
            <a:ext cx="2658427" cy="656942"/>
          </a:xfrm>
          <a:solidFill>
            <a:schemeClr val="tx2"/>
          </a:solidFill>
        </p:spPr>
        <p:txBody>
          <a:bodyPr lIns="91440" tIns="91440" rIns="91440" bIns="91440"/>
          <a:lstStyle>
            <a:lvl1pPr marL="0" indent="0" algn="ctr">
              <a:buNone/>
              <a:defRPr sz="1800" b="1" i="0">
                <a:solidFill>
                  <a:schemeClr val="bg1"/>
                </a:solidFill>
                <a:latin typeface="+mj-lt"/>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r>
              <a:rPr lang="en-US" dirty="0"/>
              <a:t>Place content here</a:t>
            </a:r>
          </a:p>
        </p:txBody>
      </p:sp>
      <p:sp>
        <p:nvSpPr>
          <p:cNvPr id="11" name="Picture Placeholder 360">
            <a:extLst>
              <a:ext uri="{FF2B5EF4-FFF2-40B4-BE49-F238E27FC236}">
                <a16:creationId xmlns:a16="http://schemas.microsoft.com/office/drawing/2014/main" id="{6E81FCDA-4DA3-AB4A-5D95-88A3FEFC3A25}"/>
              </a:ext>
            </a:extLst>
          </p:cNvPr>
          <p:cNvSpPr>
            <a:spLocks noGrp="1"/>
          </p:cNvSpPr>
          <p:nvPr>
            <p:ph type="pic" sz="quarter" idx="19"/>
          </p:nvPr>
        </p:nvSpPr>
        <p:spPr>
          <a:xfrm>
            <a:off x="1468099" y="3960136"/>
            <a:ext cx="2658427" cy="1547446"/>
          </a:xfrm>
          <a:solidFill>
            <a:schemeClr val="bg2"/>
          </a:solidFill>
        </p:spPr>
        <p:txBody>
          <a:bodyPr/>
          <a:lstStyle>
            <a:lvl1pPr>
              <a:defRPr/>
            </a:lvl1pPr>
          </a:lstStyle>
          <a:p>
            <a:r>
              <a:rPr lang="en-US"/>
              <a:t>Click icon to add picture</a:t>
            </a:r>
            <a:endParaRPr lang="en-US" dirty="0"/>
          </a:p>
        </p:txBody>
      </p:sp>
      <p:sp>
        <p:nvSpPr>
          <p:cNvPr id="16" name="Text Placeholder 22">
            <a:extLst>
              <a:ext uri="{FF2B5EF4-FFF2-40B4-BE49-F238E27FC236}">
                <a16:creationId xmlns:a16="http://schemas.microsoft.com/office/drawing/2014/main" id="{3F669257-B949-89C3-AFAB-C056282DB494}"/>
              </a:ext>
            </a:extLst>
          </p:cNvPr>
          <p:cNvSpPr>
            <a:spLocks noGrp="1"/>
          </p:cNvSpPr>
          <p:nvPr>
            <p:ph type="body" sz="quarter" idx="20" hasCustomPrompt="1"/>
          </p:nvPr>
        </p:nvSpPr>
        <p:spPr>
          <a:xfrm>
            <a:off x="1468099" y="5507582"/>
            <a:ext cx="2658427" cy="656942"/>
          </a:xfrm>
          <a:solidFill>
            <a:schemeClr val="accent5"/>
          </a:solidFill>
        </p:spPr>
        <p:txBody>
          <a:bodyPr lIns="91440" tIns="91440" rIns="91440" bIns="91440"/>
          <a:lstStyle>
            <a:lvl1pPr marL="0" indent="0" algn="ctr">
              <a:buNone/>
              <a:defRPr sz="1800" b="1" i="0">
                <a:solidFill>
                  <a:schemeClr val="tx1"/>
                </a:solidFill>
                <a:latin typeface="+mj-lt"/>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r>
              <a:rPr lang="en-US" dirty="0"/>
              <a:t>Place content here</a:t>
            </a:r>
          </a:p>
        </p:txBody>
      </p:sp>
      <p:sp>
        <p:nvSpPr>
          <p:cNvPr id="17" name="Picture Placeholder 360">
            <a:extLst>
              <a:ext uri="{FF2B5EF4-FFF2-40B4-BE49-F238E27FC236}">
                <a16:creationId xmlns:a16="http://schemas.microsoft.com/office/drawing/2014/main" id="{13D2DA25-934B-21FF-2966-29EF546C487A}"/>
              </a:ext>
            </a:extLst>
          </p:cNvPr>
          <p:cNvSpPr>
            <a:spLocks noGrp="1"/>
          </p:cNvSpPr>
          <p:nvPr>
            <p:ph type="pic" sz="quarter" idx="21"/>
          </p:nvPr>
        </p:nvSpPr>
        <p:spPr>
          <a:xfrm>
            <a:off x="4766787" y="1465385"/>
            <a:ext cx="2658427" cy="1547446"/>
          </a:xfrm>
          <a:solidFill>
            <a:schemeClr val="bg2"/>
          </a:solidFill>
        </p:spPr>
        <p:txBody>
          <a:bodyPr/>
          <a:lstStyle>
            <a:lvl1pPr>
              <a:defRPr/>
            </a:lvl1pPr>
          </a:lstStyle>
          <a:p>
            <a:r>
              <a:rPr lang="en-US"/>
              <a:t>Click icon to add picture</a:t>
            </a:r>
            <a:endParaRPr lang="en-US" dirty="0"/>
          </a:p>
        </p:txBody>
      </p:sp>
      <p:sp>
        <p:nvSpPr>
          <p:cNvPr id="18" name="Text Placeholder 22">
            <a:extLst>
              <a:ext uri="{FF2B5EF4-FFF2-40B4-BE49-F238E27FC236}">
                <a16:creationId xmlns:a16="http://schemas.microsoft.com/office/drawing/2014/main" id="{17D533C8-B6CD-B35B-9678-CFA2D4FF71A7}"/>
              </a:ext>
            </a:extLst>
          </p:cNvPr>
          <p:cNvSpPr>
            <a:spLocks noGrp="1"/>
          </p:cNvSpPr>
          <p:nvPr>
            <p:ph type="body" sz="quarter" idx="22" hasCustomPrompt="1"/>
          </p:nvPr>
        </p:nvSpPr>
        <p:spPr>
          <a:xfrm>
            <a:off x="4766787" y="3012831"/>
            <a:ext cx="2658427" cy="656942"/>
          </a:xfrm>
          <a:solidFill>
            <a:schemeClr val="accent3"/>
          </a:solidFill>
        </p:spPr>
        <p:txBody>
          <a:bodyPr lIns="91440" tIns="91440" rIns="91440" bIns="91440"/>
          <a:lstStyle>
            <a:lvl1pPr marL="0" indent="0" algn="ctr">
              <a:buNone/>
              <a:defRPr sz="1800" b="1" i="0">
                <a:solidFill>
                  <a:schemeClr val="bg1"/>
                </a:solidFill>
                <a:latin typeface="+mj-lt"/>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r>
              <a:rPr lang="en-US" dirty="0"/>
              <a:t>Place content here</a:t>
            </a:r>
          </a:p>
        </p:txBody>
      </p:sp>
      <p:sp>
        <p:nvSpPr>
          <p:cNvPr id="19" name="Picture Placeholder 360">
            <a:extLst>
              <a:ext uri="{FF2B5EF4-FFF2-40B4-BE49-F238E27FC236}">
                <a16:creationId xmlns:a16="http://schemas.microsoft.com/office/drawing/2014/main" id="{FFFA52E8-8238-7D32-74C3-C442340BACDD}"/>
              </a:ext>
            </a:extLst>
          </p:cNvPr>
          <p:cNvSpPr>
            <a:spLocks noGrp="1"/>
          </p:cNvSpPr>
          <p:nvPr>
            <p:ph type="pic" sz="quarter" idx="23"/>
          </p:nvPr>
        </p:nvSpPr>
        <p:spPr>
          <a:xfrm>
            <a:off x="4766787" y="3960136"/>
            <a:ext cx="2658427" cy="1547446"/>
          </a:xfrm>
          <a:solidFill>
            <a:schemeClr val="bg2"/>
          </a:solidFill>
        </p:spPr>
        <p:txBody>
          <a:bodyPr/>
          <a:lstStyle>
            <a:lvl1pPr>
              <a:defRPr/>
            </a:lvl1pPr>
          </a:lstStyle>
          <a:p>
            <a:r>
              <a:rPr lang="en-US"/>
              <a:t>Click icon to add picture</a:t>
            </a:r>
            <a:endParaRPr lang="en-US" dirty="0"/>
          </a:p>
        </p:txBody>
      </p:sp>
      <p:sp>
        <p:nvSpPr>
          <p:cNvPr id="20" name="Text Placeholder 22">
            <a:extLst>
              <a:ext uri="{FF2B5EF4-FFF2-40B4-BE49-F238E27FC236}">
                <a16:creationId xmlns:a16="http://schemas.microsoft.com/office/drawing/2014/main" id="{EAA931B9-F65E-5FA9-1A52-F298BEA03A31}"/>
              </a:ext>
            </a:extLst>
          </p:cNvPr>
          <p:cNvSpPr>
            <a:spLocks noGrp="1"/>
          </p:cNvSpPr>
          <p:nvPr>
            <p:ph type="body" sz="quarter" idx="24" hasCustomPrompt="1"/>
          </p:nvPr>
        </p:nvSpPr>
        <p:spPr>
          <a:xfrm>
            <a:off x="4766787" y="5507582"/>
            <a:ext cx="2658427" cy="656942"/>
          </a:xfrm>
          <a:solidFill>
            <a:schemeClr val="accent4"/>
          </a:solidFill>
        </p:spPr>
        <p:txBody>
          <a:bodyPr lIns="91440" tIns="91440" rIns="91440" bIns="91440"/>
          <a:lstStyle>
            <a:lvl1pPr marL="0" indent="0" algn="ctr">
              <a:buNone/>
              <a:defRPr sz="1800" b="1" i="0">
                <a:solidFill>
                  <a:schemeClr val="tx1"/>
                </a:solidFill>
                <a:latin typeface="+mj-lt"/>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r>
              <a:rPr lang="en-US" dirty="0"/>
              <a:t>Place content here</a:t>
            </a:r>
          </a:p>
        </p:txBody>
      </p:sp>
      <p:sp>
        <p:nvSpPr>
          <p:cNvPr id="21" name="Picture Placeholder 360">
            <a:extLst>
              <a:ext uri="{FF2B5EF4-FFF2-40B4-BE49-F238E27FC236}">
                <a16:creationId xmlns:a16="http://schemas.microsoft.com/office/drawing/2014/main" id="{E2163388-A63C-577D-E1F5-098DA5ECC07B}"/>
              </a:ext>
            </a:extLst>
          </p:cNvPr>
          <p:cNvSpPr>
            <a:spLocks noGrp="1"/>
          </p:cNvSpPr>
          <p:nvPr>
            <p:ph type="pic" sz="quarter" idx="25"/>
          </p:nvPr>
        </p:nvSpPr>
        <p:spPr>
          <a:xfrm>
            <a:off x="8065474" y="1465385"/>
            <a:ext cx="2658427" cy="1547446"/>
          </a:xfrm>
          <a:solidFill>
            <a:schemeClr val="bg2"/>
          </a:solidFill>
        </p:spPr>
        <p:txBody>
          <a:bodyPr/>
          <a:lstStyle>
            <a:lvl1pPr>
              <a:defRPr/>
            </a:lvl1pPr>
          </a:lstStyle>
          <a:p>
            <a:r>
              <a:rPr lang="en-US"/>
              <a:t>Click icon to add picture</a:t>
            </a:r>
            <a:endParaRPr lang="en-US" dirty="0"/>
          </a:p>
        </p:txBody>
      </p:sp>
      <p:sp>
        <p:nvSpPr>
          <p:cNvPr id="22" name="Text Placeholder 22">
            <a:extLst>
              <a:ext uri="{FF2B5EF4-FFF2-40B4-BE49-F238E27FC236}">
                <a16:creationId xmlns:a16="http://schemas.microsoft.com/office/drawing/2014/main" id="{6A354D75-2850-EFEF-9B6E-16282EFCDE4B}"/>
              </a:ext>
            </a:extLst>
          </p:cNvPr>
          <p:cNvSpPr>
            <a:spLocks noGrp="1"/>
          </p:cNvSpPr>
          <p:nvPr>
            <p:ph type="body" sz="quarter" idx="26" hasCustomPrompt="1"/>
          </p:nvPr>
        </p:nvSpPr>
        <p:spPr>
          <a:xfrm>
            <a:off x="8065474" y="3012831"/>
            <a:ext cx="2658427" cy="656942"/>
          </a:xfrm>
          <a:solidFill>
            <a:schemeClr val="accent6"/>
          </a:solidFill>
        </p:spPr>
        <p:txBody>
          <a:bodyPr lIns="91440" tIns="91440" rIns="91440" bIns="91440"/>
          <a:lstStyle>
            <a:lvl1pPr marL="0" indent="0" algn="ctr">
              <a:buNone/>
              <a:defRPr sz="1800" b="1" i="0">
                <a:solidFill>
                  <a:schemeClr val="bg1"/>
                </a:solidFill>
                <a:latin typeface="+mj-lt"/>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r>
              <a:rPr lang="en-US" dirty="0"/>
              <a:t>Place content here</a:t>
            </a:r>
          </a:p>
        </p:txBody>
      </p:sp>
      <p:sp>
        <p:nvSpPr>
          <p:cNvPr id="23" name="Picture Placeholder 360">
            <a:extLst>
              <a:ext uri="{FF2B5EF4-FFF2-40B4-BE49-F238E27FC236}">
                <a16:creationId xmlns:a16="http://schemas.microsoft.com/office/drawing/2014/main" id="{FBABECBC-CDDA-6887-FB75-25BC231CEC93}"/>
              </a:ext>
            </a:extLst>
          </p:cNvPr>
          <p:cNvSpPr>
            <a:spLocks noGrp="1"/>
          </p:cNvSpPr>
          <p:nvPr>
            <p:ph type="pic" sz="quarter" idx="27"/>
          </p:nvPr>
        </p:nvSpPr>
        <p:spPr>
          <a:xfrm>
            <a:off x="8065474" y="3960136"/>
            <a:ext cx="2658427" cy="1547446"/>
          </a:xfrm>
          <a:solidFill>
            <a:schemeClr val="bg2"/>
          </a:solidFill>
        </p:spPr>
        <p:txBody>
          <a:bodyPr/>
          <a:lstStyle>
            <a:lvl1pPr>
              <a:defRPr/>
            </a:lvl1pPr>
          </a:lstStyle>
          <a:p>
            <a:r>
              <a:rPr lang="en-US"/>
              <a:t>Click icon to add picture</a:t>
            </a:r>
            <a:endParaRPr lang="en-US" dirty="0"/>
          </a:p>
        </p:txBody>
      </p:sp>
      <p:sp>
        <p:nvSpPr>
          <p:cNvPr id="25" name="Text Placeholder 22">
            <a:extLst>
              <a:ext uri="{FF2B5EF4-FFF2-40B4-BE49-F238E27FC236}">
                <a16:creationId xmlns:a16="http://schemas.microsoft.com/office/drawing/2014/main" id="{AA63FF33-3432-1D2E-53DE-B6F0895069F1}"/>
              </a:ext>
            </a:extLst>
          </p:cNvPr>
          <p:cNvSpPr>
            <a:spLocks noGrp="1"/>
          </p:cNvSpPr>
          <p:nvPr>
            <p:ph type="body" sz="quarter" idx="28" hasCustomPrompt="1"/>
          </p:nvPr>
        </p:nvSpPr>
        <p:spPr>
          <a:xfrm>
            <a:off x="8065474" y="5507582"/>
            <a:ext cx="2658427" cy="656942"/>
          </a:xfrm>
          <a:solidFill>
            <a:schemeClr val="tx1"/>
          </a:solidFill>
        </p:spPr>
        <p:txBody>
          <a:bodyPr lIns="91440" tIns="91440" rIns="91440" bIns="91440"/>
          <a:lstStyle>
            <a:lvl1pPr marL="0" indent="0" algn="ctr">
              <a:buNone/>
              <a:defRPr sz="1800" b="1" i="0">
                <a:solidFill>
                  <a:schemeClr val="bg1"/>
                </a:solidFill>
                <a:latin typeface="+mj-lt"/>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r>
              <a:rPr lang="en-US" dirty="0"/>
              <a:t>Place content here</a:t>
            </a:r>
          </a:p>
        </p:txBody>
      </p:sp>
    </p:spTree>
    <p:extLst>
      <p:ext uri="{BB962C8B-B14F-4D97-AF65-F5344CB8AC3E}">
        <p14:creationId xmlns:p14="http://schemas.microsoft.com/office/powerpoint/2010/main" val="18581818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0-Portrait Series">
    <p:spTree>
      <p:nvGrpSpPr>
        <p:cNvPr id="1" name=""/>
        <p:cNvGrpSpPr/>
        <p:nvPr/>
      </p:nvGrpSpPr>
      <p:grpSpPr>
        <a:xfrm>
          <a:off x="0" y="0"/>
          <a:ext cx="0" cy="0"/>
          <a:chOff x="0" y="0"/>
          <a:chExt cx="0" cy="0"/>
        </a:xfrm>
      </p:grpSpPr>
      <p:sp>
        <p:nvSpPr>
          <p:cNvPr id="12" name="Picture Placeholder 360">
            <a:extLst>
              <a:ext uri="{FF2B5EF4-FFF2-40B4-BE49-F238E27FC236}">
                <a16:creationId xmlns:a16="http://schemas.microsoft.com/office/drawing/2014/main" id="{406AFED2-ED49-1112-B21D-D2ECF913338D}"/>
              </a:ext>
            </a:extLst>
          </p:cNvPr>
          <p:cNvSpPr>
            <a:spLocks noGrp="1"/>
          </p:cNvSpPr>
          <p:nvPr>
            <p:ph type="pic" sz="quarter" idx="12"/>
          </p:nvPr>
        </p:nvSpPr>
        <p:spPr>
          <a:xfrm>
            <a:off x="1510445" y="1682263"/>
            <a:ext cx="1411061" cy="1408177"/>
          </a:xfrm>
          <a:solidFill>
            <a:schemeClr val="bg2"/>
          </a:solidFill>
        </p:spPr>
        <p:txBody>
          <a:bodyPr/>
          <a:lstStyle>
            <a:lvl1pPr>
              <a:defRPr/>
            </a:lvl1pPr>
          </a:lstStyle>
          <a:p>
            <a:r>
              <a:rPr lang="en-US"/>
              <a:t>Click icon to add picture</a:t>
            </a:r>
            <a:endParaRPr lang="en-US" dirty="0"/>
          </a:p>
        </p:txBody>
      </p:sp>
      <p:sp>
        <p:nvSpPr>
          <p:cNvPr id="2" name="Title 1">
            <a:extLst>
              <a:ext uri="{FF2B5EF4-FFF2-40B4-BE49-F238E27FC236}">
                <a16:creationId xmlns:a16="http://schemas.microsoft.com/office/drawing/2014/main" id="{174EEC8D-F30D-2272-2A4E-CD93B0D75CC0}"/>
              </a:ext>
            </a:extLst>
          </p:cNvPr>
          <p:cNvSpPr>
            <a:spLocks noGrp="1"/>
          </p:cNvSpPr>
          <p:nvPr>
            <p:ph type="title" hasCustomPrompt="1"/>
          </p:nvPr>
        </p:nvSpPr>
        <p:spPr>
          <a:xfrm>
            <a:off x="314692" y="365125"/>
            <a:ext cx="11492432" cy="886397"/>
          </a:xfrm>
        </p:spPr>
        <p:txBody>
          <a:bodyPr/>
          <a:lstStyle>
            <a:lvl1pPr>
              <a:defRPr b="1">
                <a:latin typeface="+mj-lt"/>
              </a:defRPr>
            </a:lvl1pPr>
          </a:lstStyle>
          <a:p>
            <a:r>
              <a:rPr lang="en-US" dirty="0"/>
              <a:t>One-sentence headline stating the main takeaway message</a:t>
            </a:r>
          </a:p>
        </p:txBody>
      </p:sp>
      <p:sp>
        <p:nvSpPr>
          <p:cNvPr id="5" name="Text Placeholder 4">
            <a:extLst>
              <a:ext uri="{FF2B5EF4-FFF2-40B4-BE49-F238E27FC236}">
                <a16:creationId xmlns:a16="http://schemas.microsoft.com/office/drawing/2014/main" id="{7454D37D-9760-333D-5D98-7361CD68B949}"/>
              </a:ext>
            </a:extLst>
          </p:cNvPr>
          <p:cNvSpPr>
            <a:spLocks noGrp="1"/>
          </p:cNvSpPr>
          <p:nvPr>
            <p:ph type="body" sz="quarter" idx="14" hasCustomPrompt="1"/>
          </p:nvPr>
        </p:nvSpPr>
        <p:spPr>
          <a:xfrm>
            <a:off x="1510079" y="3107592"/>
            <a:ext cx="1412144" cy="321408"/>
          </a:xfrm>
        </p:spPr>
        <p:txBody>
          <a:bodyPr tIns="91440"/>
          <a:lstStyle>
            <a:lvl1pPr marL="0" indent="0">
              <a:buNone/>
              <a:defRPr sz="1600" b="0"/>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7" name="Picture Placeholder 360">
            <a:extLst>
              <a:ext uri="{FF2B5EF4-FFF2-40B4-BE49-F238E27FC236}">
                <a16:creationId xmlns:a16="http://schemas.microsoft.com/office/drawing/2014/main" id="{25194CC7-DFDD-41E3-3F16-A4BAED70D310}"/>
              </a:ext>
            </a:extLst>
          </p:cNvPr>
          <p:cNvSpPr>
            <a:spLocks noGrp="1"/>
          </p:cNvSpPr>
          <p:nvPr>
            <p:ph type="pic" sz="quarter" idx="15"/>
          </p:nvPr>
        </p:nvSpPr>
        <p:spPr>
          <a:xfrm>
            <a:off x="3409584" y="1682263"/>
            <a:ext cx="1411061" cy="1408177"/>
          </a:xfrm>
          <a:solidFill>
            <a:schemeClr val="bg2"/>
          </a:solidFill>
        </p:spPr>
        <p:txBody>
          <a:bodyPr/>
          <a:lstStyle>
            <a:lvl1pPr>
              <a:defRPr/>
            </a:lvl1pPr>
          </a:lstStyle>
          <a:p>
            <a:r>
              <a:rPr lang="en-US"/>
              <a:t>Click icon to add picture</a:t>
            </a:r>
            <a:endParaRPr lang="en-US" dirty="0"/>
          </a:p>
        </p:txBody>
      </p:sp>
      <p:sp>
        <p:nvSpPr>
          <p:cNvPr id="8" name="Text Placeholder 4">
            <a:extLst>
              <a:ext uri="{FF2B5EF4-FFF2-40B4-BE49-F238E27FC236}">
                <a16:creationId xmlns:a16="http://schemas.microsoft.com/office/drawing/2014/main" id="{259FEBC2-FFA2-F082-C0B4-490D9C6E3682}"/>
              </a:ext>
            </a:extLst>
          </p:cNvPr>
          <p:cNvSpPr>
            <a:spLocks noGrp="1"/>
          </p:cNvSpPr>
          <p:nvPr>
            <p:ph type="body" sz="quarter" idx="16" hasCustomPrompt="1"/>
          </p:nvPr>
        </p:nvSpPr>
        <p:spPr>
          <a:xfrm>
            <a:off x="3409218" y="3107592"/>
            <a:ext cx="1412144" cy="321408"/>
          </a:xfrm>
        </p:spPr>
        <p:txBody>
          <a:bodyPr tIns="91440"/>
          <a:lstStyle>
            <a:lvl1pPr marL="0" indent="0">
              <a:buNone/>
              <a:defRPr sz="1600" b="0"/>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10" name="Picture Placeholder 360">
            <a:extLst>
              <a:ext uri="{FF2B5EF4-FFF2-40B4-BE49-F238E27FC236}">
                <a16:creationId xmlns:a16="http://schemas.microsoft.com/office/drawing/2014/main" id="{9E7760E5-8579-2ACD-19F1-A979EC595A81}"/>
              </a:ext>
            </a:extLst>
          </p:cNvPr>
          <p:cNvSpPr>
            <a:spLocks noGrp="1"/>
          </p:cNvSpPr>
          <p:nvPr>
            <p:ph type="pic" sz="quarter" idx="17"/>
          </p:nvPr>
        </p:nvSpPr>
        <p:spPr>
          <a:xfrm>
            <a:off x="5308182" y="1682263"/>
            <a:ext cx="1411061" cy="1408177"/>
          </a:xfrm>
          <a:solidFill>
            <a:schemeClr val="bg2"/>
          </a:solidFill>
        </p:spPr>
        <p:txBody>
          <a:bodyPr/>
          <a:lstStyle>
            <a:lvl1pPr>
              <a:defRPr/>
            </a:lvl1pPr>
          </a:lstStyle>
          <a:p>
            <a:r>
              <a:rPr lang="en-US"/>
              <a:t>Click icon to add picture</a:t>
            </a:r>
            <a:endParaRPr lang="en-US" dirty="0"/>
          </a:p>
        </p:txBody>
      </p:sp>
      <p:sp>
        <p:nvSpPr>
          <p:cNvPr id="13" name="Text Placeholder 4">
            <a:extLst>
              <a:ext uri="{FF2B5EF4-FFF2-40B4-BE49-F238E27FC236}">
                <a16:creationId xmlns:a16="http://schemas.microsoft.com/office/drawing/2014/main" id="{121DEBE6-249D-E1B1-4B52-A019B44949CF}"/>
              </a:ext>
            </a:extLst>
          </p:cNvPr>
          <p:cNvSpPr>
            <a:spLocks noGrp="1"/>
          </p:cNvSpPr>
          <p:nvPr>
            <p:ph type="body" sz="quarter" idx="18" hasCustomPrompt="1"/>
          </p:nvPr>
        </p:nvSpPr>
        <p:spPr>
          <a:xfrm>
            <a:off x="5307640" y="3107592"/>
            <a:ext cx="1412144" cy="321408"/>
          </a:xfrm>
        </p:spPr>
        <p:txBody>
          <a:bodyPr tIns="91440"/>
          <a:lstStyle>
            <a:lvl1pPr marL="0" indent="0">
              <a:buNone/>
              <a:defRPr sz="1600" b="0"/>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14" name="Picture Placeholder 360">
            <a:extLst>
              <a:ext uri="{FF2B5EF4-FFF2-40B4-BE49-F238E27FC236}">
                <a16:creationId xmlns:a16="http://schemas.microsoft.com/office/drawing/2014/main" id="{EB7AC011-2F57-EC56-91F9-A965565A4061}"/>
              </a:ext>
            </a:extLst>
          </p:cNvPr>
          <p:cNvSpPr>
            <a:spLocks noGrp="1"/>
          </p:cNvSpPr>
          <p:nvPr>
            <p:ph type="pic" sz="quarter" idx="19"/>
          </p:nvPr>
        </p:nvSpPr>
        <p:spPr>
          <a:xfrm>
            <a:off x="7206077" y="1682263"/>
            <a:ext cx="1411061" cy="1408177"/>
          </a:xfrm>
          <a:solidFill>
            <a:schemeClr val="bg2"/>
          </a:solidFill>
        </p:spPr>
        <p:txBody>
          <a:bodyPr/>
          <a:lstStyle>
            <a:lvl1pPr>
              <a:defRPr/>
            </a:lvl1pPr>
          </a:lstStyle>
          <a:p>
            <a:r>
              <a:rPr lang="en-US"/>
              <a:t>Click icon to add picture</a:t>
            </a:r>
            <a:endParaRPr lang="en-US" dirty="0"/>
          </a:p>
        </p:txBody>
      </p:sp>
      <p:sp>
        <p:nvSpPr>
          <p:cNvPr id="15" name="Text Placeholder 4">
            <a:extLst>
              <a:ext uri="{FF2B5EF4-FFF2-40B4-BE49-F238E27FC236}">
                <a16:creationId xmlns:a16="http://schemas.microsoft.com/office/drawing/2014/main" id="{D59762E5-F688-DBA8-4C37-B3A3C58F18B9}"/>
              </a:ext>
            </a:extLst>
          </p:cNvPr>
          <p:cNvSpPr>
            <a:spLocks noGrp="1"/>
          </p:cNvSpPr>
          <p:nvPr>
            <p:ph type="body" sz="quarter" idx="20" hasCustomPrompt="1"/>
          </p:nvPr>
        </p:nvSpPr>
        <p:spPr>
          <a:xfrm>
            <a:off x="7205711" y="3107592"/>
            <a:ext cx="1412144" cy="321408"/>
          </a:xfrm>
        </p:spPr>
        <p:txBody>
          <a:bodyPr tIns="91440"/>
          <a:lstStyle>
            <a:lvl1pPr marL="0" indent="0">
              <a:buNone/>
              <a:defRPr sz="1600" b="0"/>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24" name="Picture Placeholder 360">
            <a:extLst>
              <a:ext uri="{FF2B5EF4-FFF2-40B4-BE49-F238E27FC236}">
                <a16:creationId xmlns:a16="http://schemas.microsoft.com/office/drawing/2014/main" id="{8A47F1D3-73AD-F467-48EE-D2074775291F}"/>
              </a:ext>
            </a:extLst>
          </p:cNvPr>
          <p:cNvSpPr>
            <a:spLocks noGrp="1"/>
          </p:cNvSpPr>
          <p:nvPr>
            <p:ph type="pic" sz="quarter" idx="21"/>
          </p:nvPr>
        </p:nvSpPr>
        <p:spPr>
          <a:xfrm>
            <a:off x="9103782" y="1682263"/>
            <a:ext cx="1411061" cy="1408177"/>
          </a:xfrm>
          <a:solidFill>
            <a:schemeClr val="bg2"/>
          </a:solidFill>
        </p:spPr>
        <p:txBody>
          <a:bodyPr/>
          <a:lstStyle>
            <a:lvl1pPr>
              <a:defRPr/>
            </a:lvl1pPr>
          </a:lstStyle>
          <a:p>
            <a:r>
              <a:rPr lang="en-US"/>
              <a:t>Click icon to add picture</a:t>
            </a:r>
            <a:endParaRPr lang="en-US" dirty="0"/>
          </a:p>
        </p:txBody>
      </p:sp>
      <p:sp>
        <p:nvSpPr>
          <p:cNvPr id="26" name="Text Placeholder 4">
            <a:extLst>
              <a:ext uri="{FF2B5EF4-FFF2-40B4-BE49-F238E27FC236}">
                <a16:creationId xmlns:a16="http://schemas.microsoft.com/office/drawing/2014/main" id="{B4A73141-DACC-B694-EAA5-D499AAA41AA2}"/>
              </a:ext>
            </a:extLst>
          </p:cNvPr>
          <p:cNvSpPr>
            <a:spLocks noGrp="1"/>
          </p:cNvSpPr>
          <p:nvPr>
            <p:ph type="body" sz="quarter" idx="22" hasCustomPrompt="1"/>
          </p:nvPr>
        </p:nvSpPr>
        <p:spPr>
          <a:xfrm>
            <a:off x="9103416" y="3107592"/>
            <a:ext cx="1412144" cy="321408"/>
          </a:xfrm>
        </p:spPr>
        <p:txBody>
          <a:bodyPr tIns="91440"/>
          <a:lstStyle>
            <a:lvl1pPr marL="0" indent="0">
              <a:buNone/>
              <a:defRPr sz="1600" b="0"/>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3" name="Picture Placeholder 360">
            <a:extLst>
              <a:ext uri="{FF2B5EF4-FFF2-40B4-BE49-F238E27FC236}">
                <a16:creationId xmlns:a16="http://schemas.microsoft.com/office/drawing/2014/main" id="{50C0265D-4C37-A6EB-018A-088C3665D77B}"/>
              </a:ext>
            </a:extLst>
          </p:cNvPr>
          <p:cNvSpPr>
            <a:spLocks noGrp="1"/>
          </p:cNvSpPr>
          <p:nvPr>
            <p:ph type="pic" sz="quarter" idx="23"/>
          </p:nvPr>
        </p:nvSpPr>
        <p:spPr>
          <a:xfrm>
            <a:off x="1510079" y="3970677"/>
            <a:ext cx="1411061" cy="1408177"/>
          </a:xfrm>
          <a:solidFill>
            <a:schemeClr val="bg2"/>
          </a:solidFill>
        </p:spPr>
        <p:txBody>
          <a:bodyPr/>
          <a:lstStyle>
            <a:lvl1pPr>
              <a:defRPr/>
            </a:lvl1pPr>
          </a:lstStyle>
          <a:p>
            <a:r>
              <a:rPr lang="en-US"/>
              <a:t>Click icon to add picture</a:t>
            </a:r>
            <a:endParaRPr lang="en-US" dirty="0"/>
          </a:p>
        </p:txBody>
      </p:sp>
      <p:sp>
        <p:nvSpPr>
          <p:cNvPr id="4" name="Text Placeholder 4">
            <a:extLst>
              <a:ext uri="{FF2B5EF4-FFF2-40B4-BE49-F238E27FC236}">
                <a16:creationId xmlns:a16="http://schemas.microsoft.com/office/drawing/2014/main" id="{3171DB7C-B77B-BA2F-D42D-E70799E1CF45}"/>
              </a:ext>
            </a:extLst>
          </p:cNvPr>
          <p:cNvSpPr>
            <a:spLocks noGrp="1"/>
          </p:cNvSpPr>
          <p:nvPr>
            <p:ph type="body" sz="quarter" idx="24" hasCustomPrompt="1"/>
          </p:nvPr>
        </p:nvSpPr>
        <p:spPr>
          <a:xfrm>
            <a:off x="1509713" y="5396006"/>
            <a:ext cx="1412144" cy="321408"/>
          </a:xfrm>
        </p:spPr>
        <p:txBody>
          <a:bodyPr tIns="91440"/>
          <a:lstStyle>
            <a:lvl1pPr marL="0" indent="0">
              <a:buNone/>
              <a:defRPr sz="1600" b="0"/>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6" name="Picture Placeholder 360">
            <a:extLst>
              <a:ext uri="{FF2B5EF4-FFF2-40B4-BE49-F238E27FC236}">
                <a16:creationId xmlns:a16="http://schemas.microsoft.com/office/drawing/2014/main" id="{54228786-C065-7CF8-8C9C-C9622BDB5F7E}"/>
              </a:ext>
            </a:extLst>
          </p:cNvPr>
          <p:cNvSpPr>
            <a:spLocks noGrp="1"/>
          </p:cNvSpPr>
          <p:nvPr>
            <p:ph type="pic" sz="quarter" idx="25"/>
          </p:nvPr>
        </p:nvSpPr>
        <p:spPr>
          <a:xfrm>
            <a:off x="3409218" y="3970677"/>
            <a:ext cx="1411061" cy="1408177"/>
          </a:xfrm>
          <a:solidFill>
            <a:schemeClr val="bg2"/>
          </a:solidFill>
        </p:spPr>
        <p:txBody>
          <a:bodyPr/>
          <a:lstStyle>
            <a:lvl1pPr>
              <a:defRPr/>
            </a:lvl1pPr>
          </a:lstStyle>
          <a:p>
            <a:r>
              <a:rPr lang="en-US"/>
              <a:t>Click icon to add picture</a:t>
            </a:r>
            <a:endParaRPr lang="en-US" dirty="0"/>
          </a:p>
        </p:txBody>
      </p:sp>
      <p:sp>
        <p:nvSpPr>
          <p:cNvPr id="9" name="Text Placeholder 4">
            <a:extLst>
              <a:ext uri="{FF2B5EF4-FFF2-40B4-BE49-F238E27FC236}">
                <a16:creationId xmlns:a16="http://schemas.microsoft.com/office/drawing/2014/main" id="{9C03BA11-280F-ED2F-8FE5-AD08B0D44816}"/>
              </a:ext>
            </a:extLst>
          </p:cNvPr>
          <p:cNvSpPr>
            <a:spLocks noGrp="1"/>
          </p:cNvSpPr>
          <p:nvPr>
            <p:ph type="body" sz="quarter" idx="26" hasCustomPrompt="1"/>
          </p:nvPr>
        </p:nvSpPr>
        <p:spPr>
          <a:xfrm>
            <a:off x="3408852" y="5396006"/>
            <a:ext cx="1412144" cy="321408"/>
          </a:xfrm>
        </p:spPr>
        <p:txBody>
          <a:bodyPr tIns="91440"/>
          <a:lstStyle>
            <a:lvl1pPr marL="0" indent="0">
              <a:buNone/>
              <a:defRPr sz="1600" b="0"/>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11" name="Picture Placeholder 360">
            <a:extLst>
              <a:ext uri="{FF2B5EF4-FFF2-40B4-BE49-F238E27FC236}">
                <a16:creationId xmlns:a16="http://schemas.microsoft.com/office/drawing/2014/main" id="{D0FFE670-33BD-AB72-DB9E-26A7E5785E56}"/>
              </a:ext>
            </a:extLst>
          </p:cNvPr>
          <p:cNvSpPr>
            <a:spLocks noGrp="1"/>
          </p:cNvSpPr>
          <p:nvPr>
            <p:ph type="pic" sz="quarter" idx="27"/>
          </p:nvPr>
        </p:nvSpPr>
        <p:spPr>
          <a:xfrm>
            <a:off x="5307816" y="3970677"/>
            <a:ext cx="1411061" cy="1408177"/>
          </a:xfrm>
          <a:solidFill>
            <a:schemeClr val="bg2"/>
          </a:solidFill>
        </p:spPr>
        <p:txBody>
          <a:bodyPr/>
          <a:lstStyle>
            <a:lvl1pPr>
              <a:defRPr/>
            </a:lvl1pPr>
          </a:lstStyle>
          <a:p>
            <a:r>
              <a:rPr lang="en-US"/>
              <a:t>Click icon to add picture</a:t>
            </a:r>
            <a:endParaRPr lang="en-US" dirty="0"/>
          </a:p>
        </p:txBody>
      </p:sp>
      <p:sp>
        <p:nvSpPr>
          <p:cNvPr id="16" name="Text Placeholder 4">
            <a:extLst>
              <a:ext uri="{FF2B5EF4-FFF2-40B4-BE49-F238E27FC236}">
                <a16:creationId xmlns:a16="http://schemas.microsoft.com/office/drawing/2014/main" id="{36FD3033-3412-943B-9B60-3555F20EAC66}"/>
              </a:ext>
            </a:extLst>
          </p:cNvPr>
          <p:cNvSpPr>
            <a:spLocks noGrp="1"/>
          </p:cNvSpPr>
          <p:nvPr>
            <p:ph type="body" sz="quarter" idx="28" hasCustomPrompt="1"/>
          </p:nvPr>
        </p:nvSpPr>
        <p:spPr>
          <a:xfrm>
            <a:off x="5307274" y="5396006"/>
            <a:ext cx="1412144" cy="321408"/>
          </a:xfrm>
        </p:spPr>
        <p:txBody>
          <a:bodyPr tIns="91440"/>
          <a:lstStyle>
            <a:lvl1pPr marL="0" indent="0">
              <a:buNone/>
              <a:defRPr sz="1600" b="0"/>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17" name="Picture Placeholder 360">
            <a:extLst>
              <a:ext uri="{FF2B5EF4-FFF2-40B4-BE49-F238E27FC236}">
                <a16:creationId xmlns:a16="http://schemas.microsoft.com/office/drawing/2014/main" id="{D90F4C59-A65F-7802-34A6-70D69C5041A5}"/>
              </a:ext>
            </a:extLst>
          </p:cNvPr>
          <p:cNvSpPr>
            <a:spLocks noGrp="1"/>
          </p:cNvSpPr>
          <p:nvPr>
            <p:ph type="pic" sz="quarter" idx="29"/>
          </p:nvPr>
        </p:nvSpPr>
        <p:spPr>
          <a:xfrm>
            <a:off x="7205711" y="3970677"/>
            <a:ext cx="1411061" cy="1408177"/>
          </a:xfrm>
          <a:solidFill>
            <a:schemeClr val="bg2"/>
          </a:solidFill>
        </p:spPr>
        <p:txBody>
          <a:bodyPr/>
          <a:lstStyle>
            <a:lvl1pPr>
              <a:defRPr/>
            </a:lvl1pPr>
          </a:lstStyle>
          <a:p>
            <a:r>
              <a:rPr lang="en-US"/>
              <a:t>Click icon to add picture</a:t>
            </a:r>
            <a:endParaRPr lang="en-US" dirty="0"/>
          </a:p>
        </p:txBody>
      </p:sp>
      <p:sp>
        <p:nvSpPr>
          <p:cNvPr id="18" name="Text Placeholder 4">
            <a:extLst>
              <a:ext uri="{FF2B5EF4-FFF2-40B4-BE49-F238E27FC236}">
                <a16:creationId xmlns:a16="http://schemas.microsoft.com/office/drawing/2014/main" id="{134846F9-F8EB-3656-08DF-03E1A00CD633}"/>
              </a:ext>
            </a:extLst>
          </p:cNvPr>
          <p:cNvSpPr>
            <a:spLocks noGrp="1"/>
          </p:cNvSpPr>
          <p:nvPr>
            <p:ph type="body" sz="quarter" idx="30" hasCustomPrompt="1"/>
          </p:nvPr>
        </p:nvSpPr>
        <p:spPr>
          <a:xfrm>
            <a:off x="7205345" y="5396006"/>
            <a:ext cx="1412144" cy="321408"/>
          </a:xfrm>
        </p:spPr>
        <p:txBody>
          <a:bodyPr tIns="91440"/>
          <a:lstStyle>
            <a:lvl1pPr marL="0" indent="0">
              <a:buNone/>
              <a:defRPr sz="1600" b="0"/>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19" name="Picture Placeholder 360">
            <a:extLst>
              <a:ext uri="{FF2B5EF4-FFF2-40B4-BE49-F238E27FC236}">
                <a16:creationId xmlns:a16="http://schemas.microsoft.com/office/drawing/2014/main" id="{9694CBBD-6AE6-ADDC-80FB-FDFA2458BCB3}"/>
              </a:ext>
            </a:extLst>
          </p:cNvPr>
          <p:cNvSpPr>
            <a:spLocks noGrp="1"/>
          </p:cNvSpPr>
          <p:nvPr>
            <p:ph type="pic" sz="quarter" idx="31"/>
          </p:nvPr>
        </p:nvSpPr>
        <p:spPr>
          <a:xfrm>
            <a:off x="9103416" y="3970677"/>
            <a:ext cx="1411061" cy="1408177"/>
          </a:xfrm>
          <a:solidFill>
            <a:schemeClr val="bg2"/>
          </a:solidFill>
        </p:spPr>
        <p:txBody>
          <a:bodyPr/>
          <a:lstStyle>
            <a:lvl1pPr>
              <a:defRPr/>
            </a:lvl1pPr>
          </a:lstStyle>
          <a:p>
            <a:r>
              <a:rPr lang="en-US"/>
              <a:t>Click icon to add picture</a:t>
            </a:r>
            <a:endParaRPr lang="en-US" dirty="0"/>
          </a:p>
        </p:txBody>
      </p:sp>
      <p:sp>
        <p:nvSpPr>
          <p:cNvPr id="20" name="Text Placeholder 4">
            <a:extLst>
              <a:ext uri="{FF2B5EF4-FFF2-40B4-BE49-F238E27FC236}">
                <a16:creationId xmlns:a16="http://schemas.microsoft.com/office/drawing/2014/main" id="{4DB0CCF3-7E0B-FACF-F244-CCF6EC2D9306}"/>
              </a:ext>
            </a:extLst>
          </p:cNvPr>
          <p:cNvSpPr>
            <a:spLocks noGrp="1"/>
          </p:cNvSpPr>
          <p:nvPr>
            <p:ph type="body" sz="quarter" idx="32" hasCustomPrompt="1"/>
          </p:nvPr>
        </p:nvSpPr>
        <p:spPr>
          <a:xfrm>
            <a:off x="9103050" y="5396006"/>
            <a:ext cx="1412144" cy="321408"/>
          </a:xfrm>
        </p:spPr>
        <p:txBody>
          <a:bodyPr tIns="91440"/>
          <a:lstStyle>
            <a:lvl1pPr marL="0" indent="0">
              <a:buNone/>
              <a:defRPr sz="1600" b="0"/>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Tree>
    <p:extLst>
      <p:ext uri="{BB962C8B-B14F-4D97-AF65-F5344CB8AC3E}">
        <p14:creationId xmlns:p14="http://schemas.microsoft.com/office/powerpoint/2010/main" val="79337567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4-Portrait Series">
    <p:spTree>
      <p:nvGrpSpPr>
        <p:cNvPr id="1" name=""/>
        <p:cNvGrpSpPr/>
        <p:nvPr/>
      </p:nvGrpSpPr>
      <p:grpSpPr>
        <a:xfrm>
          <a:off x="0" y="0"/>
          <a:ext cx="0" cy="0"/>
          <a:chOff x="0" y="0"/>
          <a:chExt cx="0" cy="0"/>
        </a:xfrm>
      </p:grpSpPr>
      <p:sp>
        <p:nvSpPr>
          <p:cNvPr id="12" name="Picture Placeholder 360">
            <a:extLst>
              <a:ext uri="{FF2B5EF4-FFF2-40B4-BE49-F238E27FC236}">
                <a16:creationId xmlns:a16="http://schemas.microsoft.com/office/drawing/2014/main" id="{406AFED2-ED49-1112-B21D-D2ECF913338D}"/>
              </a:ext>
            </a:extLst>
          </p:cNvPr>
          <p:cNvSpPr>
            <a:spLocks noGrp="1"/>
          </p:cNvSpPr>
          <p:nvPr>
            <p:ph type="pic" sz="quarter" idx="12"/>
          </p:nvPr>
        </p:nvSpPr>
        <p:spPr>
          <a:xfrm>
            <a:off x="314691" y="1676401"/>
            <a:ext cx="1411061" cy="1408177"/>
          </a:xfrm>
          <a:solidFill>
            <a:schemeClr val="bg2"/>
          </a:solidFill>
        </p:spPr>
        <p:txBody>
          <a:bodyPr/>
          <a:lstStyle>
            <a:lvl1pPr>
              <a:defRPr/>
            </a:lvl1pPr>
          </a:lstStyle>
          <a:p>
            <a:r>
              <a:rPr lang="en-US"/>
              <a:t>Click icon to add picture</a:t>
            </a:r>
            <a:endParaRPr lang="en-US" dirty="0"/>
          </a:p>
        </p:txBody>
      </p:sp>
      <p:sp>
        <p:nvSpPr>
          <p:cNvPr id="2" name="Title 1">
            <a:extLst>
              <a:ext uri="{FF2B5EF4-FFF2-40B4-BE49-F238E27FC236}">
                <a16:creationId xmlns:a16="http://schemas.microsoft.com/office/drawing/2014/main" id="{174EEC8D-F30D-2272-2A4E-CD93B0D75CC0}"/>
              </a:ext>
            </a:extLst>
          </p:cNvPr>
          <p:cNvSpPr>
            <a:spLocks noGrp="1"/>
          </p:cNvSpPr>
          <p:nvPr>
            <p:ph type="title" hasCustomPrompt="1"/>
          </p:nvPr>
        </p:nvSpPr>
        <p:spPr>
          <a:xfrm>
            <a:off x="314692" y="365125"/>
            <a:ext cx="11492432" cy="886397"/>
          </a:xfrm>
        </p:spPr>
        <p:txBody>
          <a:bodyPr/>
          <a:lstStyle>
            <a:lvl1pPr>
              <a:defRPr>
                <a:latin typeface="+mj-lt"/>
              </a:defRPr>
            </a:lvl1pPr>
          </a:lstStyle>
          <a:p>
            <a:r>
              <a:rPr lang="en-US" dirty="0"/>
              <a:t>One-sentence headline stating the main takeaway message</a:t>
            </a:r>
          </a:p>
        </p:txBody>
      </p:sp>
      <p:sp>
        <p:nvSpPr>
          <p:cNvPr id="5" name="Text Placeholder 4">
            <a:extLst>
              <a:ext uri="{FF2B5EF4-FFF2-40B4-BE49-F238E27FC236}">
                <a16:creationId xmlns:a16="http://schemas.microsoft.com/office/drawing/2014/main" id="{7454D37D-9760-333D-5D98-7361CD68B949}"/>
              </a:ext>
            </a:extLst>
          </p:cNvPr>
          <p:cNvSpPr>
            <a:spLocks noGrp="1"/>
          </p:cNvSpPr>
          <p:nvPr>
            <p:ph type="body" sz="quarter" idx="14" hasCustomPrompt="1"/>
          </p:nvPr>
        </p:nvSpPr>
        <p:spPr>
          <a:xfrm>
            <a:off x="314325" y="3101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7" name="Picture Placeholder 360">
            <a:extLst>
              <a:ext uri="{FF2B5EF4-FFF2-40B4-BE49-F238E27FC236}">
                <a16:creationId xmlns:a16="http://schemas.microsoft.com/office/drawing/2014/main" id="{25194CC7-DFDD-41E3-3F16-A4BAED70D310}"/>
              </a:ext>
            </a:extLst>
          </p:cNvPr>
          <p:cNvSpPr>
            <a:spLocks noGrp="1"/>
          </p:cNvSpPr>
          <p:nvPr>
            <p:ph type="pic" sz="quarter" idx="15"/>
          </p:nvPr>
        </p:nvSpPr>
        <p:spPr>
          <a:xfrm>
            <a:off x="1991091" y="1676401"/>
            <a:ext cx="1411061" cy="1408177"/>
          </a:xfrm>
          <a:solidFill>
            <a:schemeClr val="bg2"/>
          </a:solidFill>
        </p:spPr>
        <p:txBody>
          <a:bodyPr/>
          <a:lstStyle>
            <a:lvl1pPr>
              <a:defRPr/>
            </a:lvl1pPr>
          </a:lstStyle>
          <a:p>
            <a:r>
              <a:rPr lang="en-US"/>
              <a:t>Click icon to add picture</a:t>
            </a:r>
            <a:endParaRPr lang="en-US" dirty="0"/>
          </a:p>
        </p:txBody>
      </p:sp>
      <p:sp>
        <p:nvSpPr>
          <p:cNvPr id="8" name="Text Placeholder 4">
            <a:extLst>
              <a:ext uri="{FF2B5EF4-FFF2-40B4-BE49-F238E27FC236}">
                <a16:creationId xmlns:a16="http://schemas.microsoft.com/office/drawing/2014/main" id="{259FEBC2-FFA2-F082-C0B4-490D9C6E3682}"/>
              </a:ext>
            </a:extLst>
          </p:cNvPr>
          <p:cNvSpPr>
            <a:spLocks noGrp="1"/>
          </p:cNvSpPr>
          <p:nvPr>
            <p:ph type="body" sz="quarter" idx="16" hasCustomPrompt="1"/>
          </p:nvPr>
        </p:nvSpPr>
        <p:spPr>
          <a:xfrm>
            <a:off x="1990725" y="3101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10" name="Picture Placeholder 360">
            <a:extLst>
              <a:ext uri="{FF2B5EF4-FFF2-40B4-BE49-F238E27FC236}">
                <a16:creationId xmlns:a16="http://schemas.microsoft.com/office/drawing/2014/main" id="{9E7760E5-8579-2ACD-19F1-A979EC595A81}"/>
              </a:ext>
            </a:extLst>
          </p:cNvPr>
          <p:cNvSpPr>
            <a:spLocks noGrp="1"/>
          </p:cNvSpPr>
          <p:nvPr>
            <p:ph type="pic" sz="quarter" idx="17"/>
          </p:nvPr>
        </p:nvSpPr>
        <p:spPr>
          <a:xfrm>
            <a:off x="3667491" y="1676401"/>
            <a:ext cx="1411061" cy="1408177"/>
          </a:xfrm>
          <a:solidFill>
            <a:schemeClr val="bg2"/>
          </a:solidFill>
        </p:spPr>
        <p:txBody>
          <a:bodyPr/>
          <a:lstStyle>
            <a:lvl1pPr>
              <a:defRPr/>
            </a:lvl1pPr>
          </a:lstStyle>
          <a:p>
            <a:r>
              <a:rPr lang="en-US"/>
              <a:t>Click icon to add picture</a:t>
            </a:r>
            <a:endParaRPr lang="en-US" dirty="0"/>
          </a:p>
        </p:txBody>
      </p:sp>
      <p:sp>
        <p:nvSpPr>
          <p:cNvPr id="13" name="Text Placeholder 4">
            <a:extLst>
              <a:ext uri="{FF2B5EF4-FFF2-40B4-BE49-F238E27FC236}">
                <a16:creationId xmlns:a16="http://schemas.microsoft.com/office/drawing/2014/main" id="{121DEBE6-249D-E1B1-4B52-A019B44949CF}"/>
              </a:ext>
            </a:extLst>
          </p:cNvPr>
          <p:cNvSpPr>
            <a:spLocks noGrp="1"/>
          </p:cNvSpPr>
          <p:nvPr>
            <p:ph type="body" sz="quarter" idx="18" hasCustomPrompt="1"/>
          </p:nvPr>
        </p:nvSpPr>
        <p:spPr>
          <a:xfrm>
            <a:off x="3667125" y="3101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14" name="Picture Placeholder 360">
            <a:extLst>
              <a:ext uri="{FF2B5EF4-FFF2-40B4-BE49-F238E27FC236}">
                <a16:creationId xmlns:a16="http://schemas.microsoft.com/office/drawing/2014/main" id="{EB7AC011-2F57-EC56-91F9-A965565A4061}"/>
              </a:ext>
            </a:extLst>
          </p:cNvPr>
          <p:cNvSpPr>
            <a:spLocks noGrp="1"/>
          </p:cNvSpPr>
          <p:nvPr>
            <p:ph type="pic" sz="quarter" idx="19"/>
          </p:nvPr>
        </p:nvSpPr>
        <p:spPr>
          <a:xfrm>
            <a:off x="5343891" y="1676401"/>
            <a:ext cx="1411061" cy="1408177"/>
          </a:xfrm>
          <a:solidFill>
            <a:schemeClr val="bg2"/>
          </a:solidFill>
        </p:spPr>
        <p:txBody>
          <a:bodyPr/>
          <a:lstStyle>
            <a:lvl1pPr>
              <a:defRPr/>
            </a:lvl1pPr>
          </a:lstStyle>
          <a:p>
            <a:r>
              <a:rPr lang="en-US"/>
              <a:t>Click icon to add picture</a:t>
            </a:r>
            <a:endParaRPr lang="en-US" dirty="0"/>
          </a:p>
        </p:txBody>
      </p:sp>
      <p:sp>
        <p:nvSpPr>
          <p:cNvPr id="15" name="Text Placeholder 4">
            <a:extLst>
              <a:ext uri="{FF2B5EF4-FFF2-40B4-BE49-F238E27FC236}">
                <a16:creationId xmlns:a16="http://schemas.microsoft.com/office/drawing/2014/main" id="{D59762E5-F688-DBA8-4C37-B3A3C58F18B9}"/>
              </a:ext>
            </a:extLst>
          </p:cNvPr>
          <p:cNvSpPr>
            <a:spLocks noGrp="1"/>
          </p:cNvSpPr>
          <p:nvPr>
            <p:ph type="body" sz="quarter" idx="20" hasCustomPrompt="1"/>
          </p:nvPr>
        </p:nvSpPr>
        <p:spPr>
          <a:xfrm>
            <a:off x="5343525" y="3101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24" name="Picture Placeholder 360">
            <a:extLst>
              <a:ext uri="{FF2B5EF4-FFF2-40B4-BE49-F238E27FC236}">
                <a16:creationId xmlns:a16="http://schemas.microsoft.com/office/drawing/2014/main" id="{8A47F1D3-73AD-F467-48EE-D2074775291F}"/>
              </a:ext>
            </a:extLst>
          </p:cNvPr>
          <p:cNvSpPr>
            <a:spLocks noGrp="1"/>
          </p:cNvSpPr>
          <p:nvPr>
            <p:ph type="pic" sz="quarter" idx="21"/>
          </p:nvPr>
        </p:nvSpPr>
        <p:spPr>
          <a:xfrm>
            <a:off x="7020291" y="1676401"/>
            <a:ext cx="1411061" cy="1408177"/>
          </a:xfrm>
          <a:solidFill>
            <a:schemeClr val="bg2"/>
          </a:solidFill>
        </p:spPr>
        <p:txBody>
          <a:bodyPr/>
          <a:lstStyle>
            <a:lvl1pPr>
              <a:defRPr/>
            </a:lvl1pPr>
          </a:lstStyle>
          <a:p>
            <a:r>
              <a:rPr lang="en-US"/>
              <a:t>Click icon to add picture</a:t>
            </a:r>
            <a:endParaRPr lang="en-US" dirty="0"/>
          </a:p>
        </p:txBody>
      </p:sp>
      <p:sp>
        <p:nvSpPr>
          <p:cNvPr id="26" name="Text Placeholder 4">
            <a:extLst>
              <a:ext uri="{FF2B5EF4-FFF2-40B4-BE49-F238E27FC236}">
                <a16:creationId xmlns:a16="http://schemas.microsoft.com/office/drawing/2014/main" id="{B4A73141-DACC-B694-EAA5-D499AAA41AA2}"/>
              </a:ext>
            </a:extLst>
          </p:cNvPr>
          <p:cNvSpPr>
            <a:spLocks noGrp="1"/>
          </p:cNvSpPr>
          <p:nvPr>
            <p:ph type="body" sz="quarter" idx="22" hasCustomPrompt="1"/>
          </p:nvPr>
        </p:nvSpPr>
        <p:spPr>
          <a:xfrm>
            <a:off x="7019925" y="3101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27" name="Picture Placeholder 360">
            <a:extLst>
              <a:ext uri="{FF2B5EF4-FFF2-40B4-BE49-F238E27FC236}">
                <a16:creationId xmlns:a16="http://schemas.microsoft.com/office/drawing/2014/main" id="{7EDA5855-F73F-935A-1566-720D38EC07DF}"/>
              </a:ext>
            </a:extLst>
          </p:cNvPr>
          <p:cNvSpPr>
            <a:spLocks noGrp="1"/>
          </p:cNvSpPr>
          <p:nvPr>
            <p:ph type="pic" sz="quarter" idx="23"/>
          </p:nvPr>
        </p:nvSpPr>
        <p:spPr>
          <a:xfrm>
            <a:off x="8696325" y="1676401"/>
            <a:ext cx="1411061" cy="1408177"/>
          </a:xfrm>
          <a:solidFill>
            <a:schemeClr val="bg2"/>
          </a:solidFill>
        </p:spPr>
        <p:txBody>
          <a:bodyPr/>
          <a:lstStyle>
            <a:lvl1pPr>
              <a:defRPr/>
            </a:lvl1pPr>
          </a:lstStyle>
          <a:p>
            <a:r>
              <a:rPr lang="en-US"/>
              <a:t>Click icon to add picture</a:t>
            </a:r>
            <a:endParaRPr lang="en-US" dirty="0"/>
          </a:p>
        </p:txBody>
      </p:sp>
      <p:sp>
        <p:nvSpPr>
          <p:cNvPr id="28" name="Text Placeholder 4">
            <a:extLst>
              <a:ext uri="{FF2B5EF4-FFF2-40B4-BE49-F238E27FC236}">
                <a16:creationId xmlns:a16="http://schemas.microsoft.com/office/drawing/2014/main" id="{CA7A6897-50BB-69EA-CE0D-8428224909F6}"/>
              </a:ext>
            </a:extLst>
          </p:cNvPr>
          <p:cNvSpPr>
            <a:spLocks noGrp="1"/>
          </p:cNvSpPr>
          <p:nvPr>
            <p:ph type="body" sz="quarter" idx="24" hasCustomPrompt="1"/>
          </p:nvPr>
        </p:nvSpPr>
        <p:spPr>
          <a:xfrm>
            <a:off x="8695959" y="3101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29" name="Picture Placeholder 360">
            <a:extLst>
              <a:ext uri="{FF2B5EF4-FFF2-40B4-BE49-F238E27FC236}">
                <a16:creationId xmlns:a16="http://schemas.microsoft.com/office/drawing/2014/main" id="{D09EF4CE-B526-1CEA-9EDD-34A61A70EE7C}"/>
              </a:ext>
            </a:extLst>
          </p:cNvPr>
          <p:cNvSpPr>
            <a:spLocks noGrp="1"/>
          </p:cNvSpPr>
          <p:nvPr>
            <p:ph type="pic" sz="quarter" idx="25"/>
          </p:nvPr>
        </p:nvSpPr>
        <p:spPr>
          <a:xfrm>
            <a:off x="10371993" y="1676401"/>
            <a:ext cx="1411061" cy="1408177"/>
          </a:xfrm>
          <a:solidFill>
            <a:schemeClr val="bg2"/>
          </a:solidFill>
        </p:spPr>
        <p:txBody>
          <a:bodyPr/>
          <a:lstStyle>
            <a:lvl1pPr>
              <a:defRPr/>
            </a:lvl1pPr>
          </a:lstStyle>
          <a:p>
            <a:r>
              <a:rPr lang="en-US"/>
              <a:t>Click icon to add picture</a:t>
            </a:r>
            <a:endParaRPr lang="en-US" dirty="0"/>
          </a:p>
        </p:txBody>
      </p:sp>
      <p:sp>
        <p:nvSpPr>
          <p:cNvPr id="30" name="Text Placeholder 4">
            <a:extLst>
              <a:ext uri="{FF2B5EF4-FFF2-40B4-BE49-F238E27FC236}">
                <a16:creationId xmlns:a16="http://schemas.microsoft.com/office/drawing/2014/main" id="{993FC27B-1624-B783-DF96-5521C31FB6AD}"/>
              </a:ext>
            </a:extLst>
          </p:cNvPr>
          <p:cNvSpPr>
            <a:spLocks noGrp="1"/>
          </p:cNvSpPr>
          <p:nvPr>
            <p:ph type="body" sz="quarter" idx="26" hasCustomPrompt="1"/>
          </p:nvPr>
        </p:nvSpPr>
        <p:spPr>
          <a:xfrm>
            <a:off x="10371627" y="3101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31" name="Picture Placeholder 360">
            <a:extLst>
              <a:ext uri="{FF2B5EF4-FFF2-40B4-BE49-F238E27FC236}">
                <a16:creationId xmlns:a16="http://schemas.microsoft.com/office/drawing/2014/main" id="{5A8BA158-C0D0-7A81-D0D2-8428A63A3D75}"/>
              </a:ext>
            </a:extLst>
          </p:cNvPr>
          <p:cNvSpPr>
            <a:spLocks noGrp="1"/>
          </p:cNvSpPr>
          <p:nvPr>
            <p:ph type="pic" sz="quarter" idx="27"/>
          </p:nvPr>
        </p:nvSpPr>
        <p:spPr>
          <a:xfrm>
            <a:off x="317151" y="3962401"/>
            <a:ext cx="1411061" cy="1408177"/>
          </a:xfrm>
          <a:solidFill>
            <a:schemeClr val="bg2"/>
          </a:solidFill>
        </p:spPr>
        <p:txBody>
          <a:bodyPr/>
          <a:lstStyle>
            <a:lvl1pPr>
              <a:defRPr/>
            </a:lvl1pPr>
          </a:lstStyle>
          <a:p>
            <a:r>
              <a:rPr lang="en-US"/>
              <a:t>Click icon to add picture</a:t>
            </a:r>
            <a:endParaRPr lang="en-US" dirty="0"/>
          </a:p>
        </p:txBody>
      </p:sp>
      <p:sp>
        <p:nvSpPr>
          <p:cNvPr id="32" name="Text Placeholder 4">
            <a:extLst>
              <a:ext uri="{FF2B5EF4-FFF2-40B4-BE49-F238E27FC236}">
                <a16:creationId xmlns:a16="http://schemas.microsoft.com/office/drawing/2014/main" id="{39D4BA50-34B9-66B8-EAF5-82AF534969D1}"/>
              </a:ext>
            </a:extLst>
          </p:cNvPr>
          <p:cNvSpPr>
            <a:spLocks noGrp="1"/>
          </p:cNvSpPr>
          <p:nvPr>
            <p:ph type="body" sz="quarter" idx="28" hasCustomPrompt="1"/>
          </p:nvPr>
        </p:nvSpPr>
        <p:spPr>
          <a:xfrm>
            <a:off x="316785" y="5387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33" name="Picture Placeholder 360">
            <a:extLst>
              <a:ext uri="{FF2B5EF4-FFF2-40B4-BE49-F238E27FC236}">
                <a16:creationId xmlns:a16="http://schemas.microsoft.com/office/drawing/2014/main" id="{9764F327-567A-B4BD-324B-5E6E4A38AE8A}"/>
              </a:ext>
            </a:extLst>
          </p:cNvPr>
          <p:cNvSpPr>
            <a:spLocks noGrp="1"/>
          </p:cNvSpPr>
          <p:nvPr>
            <p:ph type="pic" sz="quarter" idx="29"/>
          </p:nvPr>
        </p:nvSpPr>
        <p:spPr>
          <a:xfrm>
            <a:off x="1993551" y="3962401"/>
            <a:ext cx="1411061" cy="1408177"/>
          </a:xfrm>
          <a:solidFill>
            <a:schemeClr val="bg2"/>
          </a:solidFill>
        </p:spPr>
        <p:txBody>
          <a:bodyPr/>
          <a:lstStyle>
            <a:lvl1pPr>
              <a:defRPr/>
            </a:lvl1pPr>
          </a:lstStyle>
          <a:p>
            <a:r>
              <a:rPr lang="en-US"/>
              <a:t>Click icon to add picture</a:t>
            </a:r>
            <a:endParaRPr lang="en-US" dirty="0"/>
          </a:p>
        </p:txBody>
      </p:sp>
      <p:sp>
        <p:nvSpPr>
          <p:cNvPr id="34" name="Text Placeholder 4">
            <a:extLst>
              <a:ext uri="{FF2B5EF4-FFF2-40B4-BE49-F238E27FC236}">
                <a16:creationId xmlns:a16="http://schemas.microsoft.com/office/drawing/2014/main" id="{81407771-83D8-01C3-0563-CE45ADD67E2A}"/>
              </a:ext>
            </a:extLst>
          </p:cNvPr>
          <p:cNvSpPr>
            <a:spLocks noGrp="1"/>
          </p:cNvSpPr>
          <p:nvPr>
            <p:ph type="body" sz="quarter" idx="30" hasCustomPrompt="1"/>
          </p:nvPr>
        </p:nvSpPr>
        <p:spPr>
          <a:xfrm>
            <a:off x="1993185" y="5387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35" name="Picture Placeholder 360">
            <a:extLst>
              <a:ext uri="{FF2B5EF4-FFF2-40B4-BE49-F238E27FC236}">
                <a16:creationId xmlns:a16="http://schemas.microsoft.com/office/drawing/2014/main" id="{053F6908-A1A4-51D5-C068-74AE8BBE8575}"/>
              </a:ext>
            </a:extLst>
          </p:cNvPr>
          <p:cNvSpPr>
            <a:spLocks noGrp="1"/>
          </p:cNvSpPr>
          <p:nvPr>
            <p:ph type="pic" sz="quarter" idx="31"/>
          </p:nvPr>
        </p:nvSpPr>
        <p:spPr>
          <a:xfrm>
            <a:off x="3669951" y="3962401"/>
            <a:ext cx="1411061" cy="1408177"/>
          </a:xfrm>
          <a:solidFill>
            <a:schemeClr val="bg2"/>
          </a:solidFill>
        </p:spPr>
        <p:txBody>
          <a:bodyPr/>
          <a:lstStyle>
            <a:lvl1pPr>
              <a:defRPr/>
            </a:lvl1pPr>
          </a:lstStyle>
          <a:p>
            <a:r>
              <a:rPr lang="en-US"/>
              <a:t>Click icon to add picture</a:t>
            </a:r>
            <a:endParaRPr lang="en-US" dirty="0"/>
          </a:p>
        </p:txBody>
      </p:sp>
      <p:sp>
        <p:nvSpPr>
          <p:cNvPr id="36" name="Text Placeholder 4">
            <a:extLst>
              <a:ext uri="{FF2B5EF4-FFF2-40B4-BE49-F238E27FC236}">
                <a16:creationId xmlns:a16="http://schemas.microsoft.com/office/drawing/2014/main" id="{0159B219-D993-9F5C-A25E-271704131301}"/>
              </a:ext>
            </a:extLst>
          </p:cNvPr>
          <p:cNvSpPr>
            <a:spLocks noGrp="1"/>
          </p:cNvSpPr>
          <p:nvPr>
            <p:ph type="body" sz="quarter" idx="32" hasCustomPrompt="1"/>
          </p:nvPr>
        </p:nvSpPr>
        <p:spPr>
          <a:xfrm>
            <a:off x="3669585" y="5387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37" name="Picture Placeholder 360">
            <a:extLst>
              <a:ext uri="{FF2B5EF4-FFF2-40B4-BE49-F238E27FC236}">
                <a16:creationId xmlns:a16="http://schemas.microsoft.com/office/drawing/2014/main" id="{3B1CFCF1-1BBA-A77B-07C5-CE89C6D37D8E}"/>
              </a:ext>
            </a:extLst>
          </p:cNvPr>
          <p:cNvSpPr>
            <a:spLocks noGrp="1"/>
          </p:cNvSpPr>
          <p:nvPr>
            <p:ph type="pic" sz="quarter" idx="33"/>
          </p:nvPr>
        </p:nvSpPr>
        <p:spPr>
          <a:xfrm>
            <a:off x="5346351" y="3962401"/>
            <a:ext cx="1411061" cy="1408177"/>
          </a:xfrm>
          <a:solidFill>
            <a:schemeClr val="bg2"/>
          </a:solidFill>
        </p:spPr>
        <p:txBody>
          <a:bodyPr/>
          <a:lstStyle>
            <a:lvl1pPr>
              <a:defRPr/>
            </a:lvl1pPr>
          </a:lstStyle>
          <a:p>
            <a:r>
              <a:rPr lang="en-US"/>
              <a:t>Click icon to add picture</a:t>
            </a:r>
            <a:endParaRPr lang="en-US" dirty="0"/>
          </a:p>
        </p:txBody>
      </p:sp>
      <p:sp>
        <p:nvSpPr>
          <p:cNvPr id="38" name="Text Placeholder 4">
            <a:extLst>
              <a:ext uri="{FF2B5EF4-FFF2-40B4-BE49-F238E27FC236}">
                <a16:creationId xmlns:a16="http://schemas.microsoft.com/office/drawing/2014/main" id="{924D5DB3-FDA3-34E1-683B-AF880C6B5647}"/>
              </a:ext>
            </a:extLst>
          </p:cNvPr>
          <p:cNvSpPr>
            <a:spLocks noGrp="1"/>
          </p:cNvSpPr>
          <p:nvPr>
            <p:ph type="body" sz="quarter" idx="34" hasCustomPrompt="1"/>
          </p:nvPr>
        </p:nvSpPr>
        <p:spPr>
          <a:xfrm>
            <a:off x="5345985" y="5387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39" name="Picture Placeholder 360">
            <a:extLst>
              <a:ext uri="{FF2B5EF4-FFF2-40B4-BE49-F238E27FC236}">
                <a16:creationId xmlns:a16="http://schemas.microsoft.com/office/drawing/2014/main" id="{CD18FDA3-0BAD-70CF-4A1C-E0AC365F43EC}"/>
              </a:ext>
            </a:extLst>
          </p:cNvPr>
          <p:cNvSpPr>
            <a:spLocks noGrp="1"/>
          </p:cNvSpPr>
          <p:nvPr>
            <p:ph type="pic" sz="quarter" idx="35"/>
          </p:nvPr>
        </p:nvSpPr>
        <p:spPr>
          <a:xfrm>
            <a:off x="7022751" y="3962401"/>
            <a:ext cx="1411061" cy="1408177"/>
          </a:xfrm>
          <a:solidFill>
            <a:schemeClr val="bg2"/>
          </a:solidFill>
        </p:spPr>
        <p:txBody>
          <a:bodyPr/>
          <a:lstStyle>
            <a:lvl1pPr>
              <a:defRPr/>
            </a:lvl1pPr>
          </a:lstStyle>
          <a:p>
            <a:r>
              <a:rPr lang="en-US"/>
              <a:t>Click icon to add picture</a:t>
            </a:r>
            <a:endParaRPr lang="en-US" dirty="0"/>
          </a:p>
        </p:txBody>
      </p:sp>
      <p:sp>
        <p:nvSpPr>
          <p:cNvPr id="40" name="Text Placeholder 4">
            <a:extLst>
              <a:ext uri="{FF2B5EF4-FFF2-40B4-BE49-F238E27FC236}">
                <a16:creationId xmlns:a16="http://schemas.microsoft.com/office/drawing/2014/main" id="{BC7D472D-B446-D4C9-7FEA-8337576DA47E}"/>
              </a:ext>
            </a:extLst>
          </p:cNvPr>
          <p:cNvSpPr>
            <a:spLocks noGrp="1"/>
          </p:cNvSpPr>
          <p:nvPr>
            <p:ph type="body" sz="quarter" idx="36" hasCustomPrompt="1"/>
          </p:nvPr>
        </p:nvSpPr>
        <p:spPr>
          <a:xfrm>
            <a:off x="7022385" y="5387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41" name="Picture Placeholder 360">
            <a:extLst>
              <a:ext uri="{FF2B5EF4-FFF2-40B4-BE49-F238E27FC236}">
                <a16:creationId xmlns:a16="http://schemas.microsoft.com/office/drawing/2014/main" id="{00CD14FC-B345-724A-1702-9ECB7309E7BA}"/>
              </a:ext>
            </a:extLst>
          </p:cNvPr>
          <p:cNvSpPr>
            <a:spLocks noGrp="1"/>
          </p:cNvSpPr>
          <p:nvPr>
            <p:ph type="pic" sz="quarter" idx="37"/>
          </p:nvPr>
        </p:nvSpPr>
        <p:spPr>
          <a:xfrm>
            <a:off x="8698785" y="3962401"/>
            <a:ext cx="1411061" cy="1408177"/>
          </a:xfrm>
          <a:solidFill>
            <a:schemeClr val="bg2"/>
          </a:solidFill>
        </p:spPr>
        <p:txBody>
          <a:bodyPr/>
          <a:lstStyle>
            <a:lvl1pPr>
              <a:defRPr/>
            </a:lvl1pPr>
          </a:lstStyle>
          <a:p>
            <a:r>
              <a:rPr lang="en-US"/>
              <a:t>Click icon to add picture</a:t>
            </a:r>
            <a:endParaRPr lang="en-US" dirty="0"/>
          </a:p>
        </p:txBody>
      </p:sp>
      <p:sp>
        <p:nvSpPr>
          <p:cNvPr id="42" name="Text Placeholder 4">
            <a:extLst>
              <a:ext uri="{FF2B5EF4-FFF2-40B4-BE49-F238E27FC236}">
                <a16:creationId xmlns:a16="http://schemas.microsoft.com/office/drawing/2014/main" id="{A39A6918-941C-CFDA-46B7-7B3F5821B260}"/>
              </a:ext>
            </a:extLst>
          </p:cNvPr>
          <p:cNvSpPr>
            <a:spLocks noGrp="1"/>
          </p:cNvSpPr>
          <p:nvPr>
            <p:ph type="body" sz="quarter" idx="38" hasCustomPrompt="1"/>
          </p:nvPr>
        </p:nvSpPr>
        <p:spPr>
          <a:xfrm>
            <a:off x="8698419" y="5387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43" name="Picture Placeholder 360">
            <a:extLst>
              <a:ext uri="{FF2B5EF4-FFF2-40B4-BE49-F238E27FC236}">
                <a16:creationId xmlns:a16="http://schemas.microsoft.com/office/drawing/2014/main" id="{13F06704-FC82-77D6-CD12-259FDE55A8D4}"/>
              </a:ext>
            </a:extLst>
          </p:cNvPr>
          <p:cNvSpPr>
            <a:spLocks noGrp="1"/>
          </p:cNvSpPr>
          <p:nvPr>
            <p:ph type="pic" sz="quarter" idx="39"/>
          </p:nvPr>
        </p:nvSpPr>
        <p:spPr>
          <a:xfrm>
            <a:off x="10374453" y="3962401"/>
            <a:ext cx="1411061" cy="1408177"/>
          </a:xfrm>
          <a:solidFill>
            <a:schemeClr val="bg2"/>
          </a:solidFill>
        </p:spPr>
        <p:txBody>
          <a:bodyPr/>
          <a:lstStyle>
            <a:lvl1pPr>
              <a:defRPr/>
            </a:lvl1pPr>
          </a:lstStyle>
          <a:p>
            <a:r>
              <a:rPr lang="en-US"/>
              <a:t>Click icon to add picture</a:t>
            </a:r>
            <a:endParaRPr lang="en-US" dirty="0"/>
          </a:p>
        </p:txBody>
      </p:sp>
      <p:sp>
        <p:nvSpPr>
          <p:cNvPr id="44" name="Text Placeholder 4">
            <a:extLst>
              <a:ext uri="{FF2B5EF4-FFF2-40B4-BE49-F238E27FC236}">
                <a16:creationId xmlns:a16="http://schemas.microsoft.com/office/drawing/2014/main" id="{DAE33098-4EF0-1E1A-7F23-76F0D50AACBE}"/>
              </a:ext>
            </a:extLst>
          </p:cNvPr>
          <p:cNvSpPr>
            <a:spLocks noGrp="1"/>
          </p:cNvSpPr>
          <p:nvPr>
            <p:ph type="body" sz="quarter" idx="40" hasCustomPrompt="1"/>
          </p:nvPr>
        </p:nvSpPr>
        <p:spPr>
          <a:xfrm>
            <a:off x="10374087" y="5387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Tree>
    <p:extLst>
      <p:ext uri="{BB962C8B-B14F-4D97-AF65-F5344CB8AC3E}">
        <p14:creationId xmlns:p14="http://schemas.microsoft.com/office/powerpoint/2010/main" val="38648840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clusion | Aerial">
    <p:spTree>
      <p:nvGrpSpPr>
        <p:cNvPr id="1" name=""/>
        <p:cNvGrpSpPr/>
        <p:nvPr/>
      </p:nvGrpSpPr>
      <p:grpSpPr>
        <a:xfrm>
          <a:off x="0" y="0"/>
          <a:ext cx="0" cy="0"/>
          <a:chOff x="0" y="0"/>
          <a:chExt cx="0" cy="0"/>
        </a:xfrm>
      </p:grpSpPr>
      <p:pic>
        <p:nvPicPr>
          <p:cNvPr id="4" name="Picture 3" descr="2023-P05692: Jaimee edited &#10;&#10;Drone Mission - Aerial of ORNL East Campus facing west. May 9, 2023.&#10;">
            <a:extLst>
              <a:ext uri="{FF2B5EF4-FFF2-40B4-BE49-F238E27FC236}">
                <a16:creationId xmlns:a16="http://schemas.microsoft.com/office/drawing/2014/main" id="{29026065-7CE6-26BF-5E11-E2573F33EFA6}"/>
              </a:ext>
            </a:extLst>
          </p:cNvPr>
          <p:cNvPicPr>
            <a:picLocks noChangeAspect="1"/>
          </p:cNvPicPr>
          <p:nvPr userDrawn="1"/>
        </p:nvPicPr>
        <p:blipFill>
          <a:blip r:embed="rId2"/>
          <a:srcRect t="9089" b="20607"/>
          <a:stretch>
            <a:fillRect/>
          </a:stretch>
        </p:blipFill>
        <p:spPr>
          <a:xfrm>
            <a:off x="0" y="414"/>
            <a:ext cx="12192000" cy="6857172"/>
          </a:xfrm>
          <a:prstGeom prst="rect">
            <a:avLst/>
          </a:prstGeom>
        </p:spPr>
      </p:pic>
      <p:sp>
        <p:nvSpPr>
          <p:cNvPr id="2" name="Title 1">
            <a:extLst>
              <a:ext uri="{FF2B5EF4-FFF2-40B4-BE49-F238E27FC236}">
                <a16:creationId xmlns:a16="http://schemas.microsoft.com/office/drawing/2014/main" id="{627FB722-2E40-971C-7B7A-5663B28FCDB7}"/>
              </a:ext>
            </a:extLst>
          </p:cNvPr>
          <p:cNvSpPr>
            <a:spLocks noGrp="1"/>
          </p:cNvSpPr>
          <p:nvPr>
            <p:ph type="ctrTitle" hasCustomPrompt="1"/>
          </p:nvPr>
        </p:nvSpPr>
        <p:spPr>
          <a:xfrm>
            <a:off x="55388" y="2258209"/>
            <a:ext cx="12081224" cy="664797"/>
          </a:xfrm>
        </p:spPr>
        <p:txBody>
          <a:bodyPr anchor="t" anchorCtr="0">
            <a:noAutofit/>
          </a:bodyPr>
          <a:lstStyle>
            <a:lvl1pPr algn="ctr">
              <a:spcBef>
                <a:spcPts val="1200"/>
              </a:spcBef>
              <a:spcAft>
                <a:spcPts val="60"/>
              </a:spcAft>
              <a:defRPr sz="4800" b="1">
                <a:solidFill>
                  <a:schemeClr val="tx1"/>
                </a:solidFill>
                <a:latin typeface="+mj-lt"/>
              </a:defRPr>
            </a:lvl1pPr>
          </a:lstStyle>
          <a:p>
            <a:r>
              <a:rPr lang="en-US" dirty="0"/>
              <a:t>One-sentence statement</a:t>
            </a:r>
          </a:p>
        </p:txBody>
      </p:sp>
      <p:sp>
        <p:nvSpPr>
          <p:cNvPr id="3" name="Subtitle 2">
            <a:extLst>
              <a:ext uri="{FF2B5EF4-FFF2-40B4-BE49-F238E27FC236}">
                <a16:creationId xmlns:a16="http://schemas.microsoft.com/office/drawing/2014/main" id="{34CCE055-46B1-6279-21B5-27B8352AB9EC}"/>
              </a:ext>
            </a:extLst>
          </p:cNvPr>
          <p:cNvSpPr>
            <a:spLocks noGrp="1"/>
          </p:cNvSpPr>
          <p:nvPr>
            <p:ph type="subTitle" idx="1" hasCustomPrompt="1"/>
          </p:nvPr>
        </p:nvSpPr>
        <p:spPr>
          <a:xfrm>
            <a:off x="64437" y="2922742"/>
            <a:ext cx="12063127" cy="397032"/>
          </a:xfrm>
        </p:spPr>
        <p:txBody>
          <a:bodyPr tIns="91440" anchor="t" anchorCtr="0">
            <a:noAutofit/>
          </a:bodyPr>
          <a:lstStyle>
            <a:lvl1pPr marL="0" indent="0" algn="ctr">
              <a:spcBef>
                <a:spcPts val="1200"/>
              </a:spcBef>
              <a:spcAft>
                <a:spcPts val="60"/>
              </a:spcAft>
              <a:buNone/>
              <a:defRPr sz="2200" b="1" spc="300">
                <a:solidFill>
                  <a:schemeClr val="tx2"/>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PLACE CONTENT HERE</a:t>
            </a:r>
          </a:p>
        </p:txBody>
      </p:sp>
      <p:sp>
        <p:nvSpPr>
          <p:cNvPr id="8" name="Rectangle 7">
            <a:extLst>
              <a:ext uri="{FF2B5EF4-FFF2-40B4-BE49-F238E27FC236}">
                <a16:creationId xmlns:a16="http://schemas.microsoft.com/office/drawing/2014/main" id="{C565AA18-2C89-EB56-1919-13EF35EFFBC8}"/>
              </a:ext>
            </a:extLst>
          </p:cNvPr>
          <p:cNvSpPr/>
          <p:nvPr userDrawn="1"/>
        </p:nvSpPr>
        <p:spPr>
          <a:xfrm>
            <a:off x="5668818" y="3468601"/>
            <a:ext cx="854364" cy="71915"/>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Aptos Light" panose="020B0004020202020204" pitchFamily="34" charset="0"/>
            </a:endParaRPr>
          </a:p>
        </p:txBody>
      </p:sp>
    </p:spTree>
    <p:extLst>
      <p:ext uri="{BB962C8B-B14F-4D97-AF65-F5344CB8AC3E}">
        <p14:creationId xmlns:p14="http://schemas.microsoft.com/office/powerpoint/2010/main" val="277907879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clusion | Hexagon">
    <p:spTree>
      <p:nvGrpSpPr>
        <p:cNvPr id="1" name=""/>
        <p:cNvGrpSpPr/>
        <p:nvPr/>
      </p:nvGrpSpPr>
      <p:grpSpPr>
        <a:xfrm>
          <a:off x="0" y="0"/>
          <a:ext cx="0" cy="0"/>
          <a:chOff x="0" y="0"/>
          <a:chExt cx="0" cy="0"/>
        </a:xfrm>
      </p:grpSpPr>
      <p:pic>
        <p:nvPicPr>
          <p:cNvPr id="286" name="Graphic 285">
            <a:extLst>
              <a:ext uri="{FF2B5EF4-FFF2-40B4-BE49-F238E27FC236}">
                <a16:creationId xmlns:a16="http://schemas.microsoft.com/office/drawing/2014/main" id="{4013C738-DD97-6098-5C6E-69C6DA8745C1}"/>
              </a:ext>
            </a:extLst>
          </p:cNvPr>
          <p:cNvPicPr>
            <a:picLocks noChangeAspect="1"/>
          </p:cNvPicPr>
          <p:nvPr userDrawn="1"/>
        </p:nvPicPr>
        <p:blipFill>
          <a:blip r:embed="rId2"/>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DB71230B-9536-B5A5-160D-DBECD2D263EE}"/>
              </a:ext>
            </a:extLst>
          </p:cNvPr>
          <p:cNvSpPr>
            <a:spLocks noGrp="1"/>
          </p:cNvSpPr>
          <p:nvPr>
            <p:ph type="title" hasCustomPrompt="1"/>
          </p:nvPr>
        </p:nvSpPr>
        <p:spPr>
          <a:xfrm>
            <a:off x="573157" y="2624569"/>
            <a:ext cx="11045686" cy="498598"/>
          </a:xfrm>
        </p:spPr>
        <p:txBody>
          <a:bodyPr anchor="t" anchorCtr="0">
            <a:noAutofit/>
          </a:bodyPr>
          <a:lstStyle>
            <a:lvl1pPr algn="ctr">
              <a:defRPr sz="3600">
                <a:solidFill>
                  <a:schemeClr val="bg1"/>
                </a:solidFill>
                <a:latin typeface="+mj-lt"/>
              </a:defRPr>
            </a:lvl1pPr>
          </a:lstStyle>
          <a:p>
            <a:r>
              <a:rPr lang="en-US" dirty="0"/>
              <a:t>One-sentence headline stating the main takeaway</a:t>
            </a:r>
          </a:p>
        </p:txBody>
      </p:sp>
      <p:sp>
        <p:nvSpPr>
          <p:cNvPr id="320" name="Text Placeholder 368">
            <a:extLst>
              <a:ext uri="{FF2B5EF4-FFF2-40B4-BE49-F238E27FC236}">
                <a16:creationId xmlns:a16="http://schemas.microsoft.com/office/drawing/2014/main" id="{EE706859-C661-2A5C-56D3-6BE7DBBC71DD}"/>
              </a:ext>
            </a:extLst>
          </p:cNvPr>
          <p:cNvSpPr>
            <a:spLocks noGrp="1"/>
          </p:cNvSpPr>
          <p:nvPr>
            <p:ph type="body" sz="quarter" idx="18" hasCustomPrompt="1"/>
          </p:nvPr>
        </p:nvSpPr>
        <p:spPr>
          <a:xfrm>
            <a:off x="556069" y="3774422"/>
            <a:ext cx="11062774" cy="249299"/>
          </a:xfrm>
        </p:spPr>
        <p:txBody>
          <a:bodyPr anchor="t" anchorCtr="0">
            <a:noAutofit/>
          </a:bodyPr>
          <a:lstStyle>
            <a:lvl1pPr marL="0" indent="0" algn="ctr">
              <a:spcBef>
                <a:spcPts val="1200"/>
              </a:spcBef>
              <a:spcAft>
                <a:spcPts val="60"/>
              </a:spcAft>
              <a:buNone/>
              <a:defRPr sz="1800" b="0" i="0">
                <a:solidFill>
                  <a:schemeClr val="bg1"/>
                </a:solidFill>
                <a:latin typeface="+mn-lt"/>
                <a:ea typeface="Aptos Light" panose="02000000000000000000" pitchFamily="2" charset="0"/>
              </a:defRPr>
            </a:lvl1pPr>
            <a:lvl2pPr marL="457200" indent="0">
              <a:buNone/>
              <a:defRPr sz="1600">
                <a:solidFill>
                  <a:schemeClr val="bg1"/>
                </a:solidFill>
              </a:defRPr>
            </a:lvl2pPr>
            <a:lvl3pPr marL="914400" indent="0">
              <a:buNone/>
              <a:defRPr sz="1600">
                <a:solidFill>
                  <a:schemeClr val="bg1"/>
                </a:solidFill>
              </a:defRPr>
            </a:lvl3pPr>
            <a:lvl4pPr marL="1371600" indent="0">
              <a:buNone/>
              <a:defRPr sz="1600">
                <a:solidFill>
                  <a:schemeClr val="bg1"/>
                </a:solidFill>
              </a:defRPr>
            </a:lvl4pPr>
            <a:lvl5pPr marL="1828800" indent="0">
              <a:buNone/>
              <a:defRPr sz="1600">
                <a:solidFill>
                  <a:schemeClr val="bg1"/>
                </a:solidFill>
              </a:defRPr>
            </a:lvl5pPr>
          </a:lstStyle>
          <a:p>
            <a:r>
              <a:rPr lang="en-US" dirty="0"/>
              <a:t>Place content here</a:t>
            </a:r>
          </a:p>
        </p:txBody>
      </p:sp>
      <p:sp>
        <p:nvSpPr>
          <p:cNvPr id="3" name="Rectangle 2">
            <a:extLst>
              <a:ext uri="{FF2B5EF4-FFF2-40B4-BE49-F238E27FC236}">
                <a16:creationId xmlns:a16="http://schemas.microsoft.com/office/drawing/2014/main" id="{297D526D-05AB-C716-46F5-6CDC1D14E2ED}"/>
              </a:ext>
            </a:extLst>
          </p:cNvPr>
          <p:cNvSpPr/>
          <p:nvPr userDrawn="1"/>
        </p:nvSpPr>
        <p:spPr>
          <a:xfrm>
            <a:off x="5668818" y="3393042"/>
            <a:ext cx="854364" cy="71915"/>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l"/>
            <a:endParaRPr lang="en-US" dirty="0">
              <a:latin typeface="Aptos Light" panose="020B0004020202020204" pitchFamily="34" charset="0"/>
            </a:endParaRPr>
          </a:p>
        </p:txBody>
      </p:sp>
      <p:sp>
        <p:nvSpPr>
          <p:cNvPr id="6" name="Rectangle 6">
            <a:extLst>
              <a:ext uri="{FF2B5EF4-FFF2-40B4-BE49-F238E27FC236}">
                <a16:creationId xmlns:a16="http://schemas.microsoft.com/office/drawing/2014/main" id="{A6C5D6D4-E7B7-6C45-59D0-554A5C067159}"/>
              </a:ext>
            </a:extLst>
          </p:cNvPr>
          <p:cNvSpPr>
            <a:spLocks noChangeArrowheads="1"/>
          </p:cNvSpPr>
          <p:nvPr userDrawn="1"/>
        </p:nvSpPr>
        <p:spPr bwMode="auto">
          <a:xfrm flipH="1">
            <a:off x="11526723" y="6576851"/>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1000" smtClean="0">
                <a:solidFill>
                  <a:schemeClr val="bg1"/>
                </a:solidFill>
                <a:latin typeface="Aptos Light" panose="020B0004020202020204" pitchFamily="34" charset="0"/>
                <a:ea typeface="Aptos" panose="02000000000000000000" pitchFamily="2" charset="0"/>
                <a:cs typeface="Times New Roman" panose="02020603050405020304" pitchFamily="18" charset="0"/>
              </a:rPr>
              <a:pPr algn="ctr" defTabSz="173038">
                <a:lnSpc>
                  <a:spcPct val="90000"/>
                </a:lnSpc>
                <a:tabLst>
                  <a:tab pos="230188" algn="l"/>
                </a:tabLst>
                <a:defRPr/>
              </a:pPr>
              <a:t>‹#›</a:t>
            </a:fld>
            <a:endParaRPr lang="en-US" sz="1000" dirty="0">
              <a:solidFill>
                <a:schemeClr val="bg1"/>
              </a:solidFill>
              <a:latin typeface="Aptos Light" panose="020B0004020202020204" pitchFamily="34" charset="0"/>
              <a:ea typeface="Aptos" panose="02000000000000000000" pitchFamily="2" charset="0"/>
              <a:cs typeface="Times New Roman" panose="02020603050405020304" pitchFamily="18" charset="0"/>
            </a:endParaRPr>
          </a:p>
        </p:txBody>
      </p:sp>
      <p:pic>
        <p:nvPicPr>
          <p:cNvPr id="4" name="Graphic 3">
            <a:extLst>
              <a:ext uri="{FF2B5EF4-FFF2-40B4-BE49-F238E27FC236}">
                <a16:creationId xmlns:a16="http://schemas.microsoft.com/office/drawing/2014/main" id="{1790CAB2-9585-BA89-5C2E-B28EE49E9952}"/>
              </a:ext>
            </a:extLst>
          </p:cNvPr>
          <p:cNvPicPr>
            <a:picLocks noChangeAspect="1"/>
          </p:cNvPicPr>
          <p:nvPr userDrawn="1"/>
        </p:nvPicPr>
        <p:blipFill>
          <a:blip>
            <a:extLst>
              <a:ext uri="{96DAC541-7B7A-43D3-8B79-37D633B846F1}">
                <asvg:svgBlip xmlns:asvg="http://schemas.microsoft.com/office/drawing/2016/SVG/main" r:embed="rId3"/>
              </a:ext>
            </a:extLst>
          </a:blip>
          <a:stretch>
            <a:fillRect/>
          </a:stretch>
        </p:blipFill>
        <p:spPr>
          <a:xfrm>
            <a:off x="314693" y="6431818"/>
            <a:ext cx="1188988" cy="285824"/>
          </a:xfrm>
          <a:prstGeom prst="rect">
            <a:avLst/>
          </a:prstGeom>
        </p:spPr>
      </p:pic>
    </p:spTree>
    <p:extLst>
      <p:ext uri="{BB962C8B-B14F-4D97-AF65-F5344CB8AC3E}">
        <p14:creationId xmlns:p14="http://schemas.microsoft.com/office/powerpoint/2010/main" val="3568640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clusion | Aerial + Social">
    <p:spTree>
      <p:nvGrpSpPr>
        <p:cNvPr id="1" name=""/>
        <p:cNvGrpSpPr/>
        <p:nvPr/>
      </p:nvGrpSpPr>
      <p:grpSpPr>
        <a:xfrm>
          <a:off x="0" y="0"/>
          <a:ext cx="0" cy="0"/>
          <a:chOff x="0" y="0"/>
          <a:chExt cx="0" cy="0"/>
        </a:xfrm>
      </p:grpSpPr>
      <p:pic>
        <p:nvPicPr>
          <p:cNvPr id="6" name="Picture 5" descr="2025-P08154: Drone Mission - Aerial of sunrise over ORNL east campus, April 3, 2023.  &#10;&#10;Electronic Reference Image – For more images in this series, please contact, creativeservices@ornl.gov&#10;This image has been reviewed by an ORNL Releasing Official and is approved for public release, January 4, 2023.">
            <a:extLst>
              <a:ext uri="{FF2B5EF4-FFF2-40B4-BE49-F238E27FC236}">
                <a16:creationId xmlns:a16="http://schemas.microsoft.com/office/drawing/2014/main" id="{23DA0192-253A-9416-8E30-B9B66EED54F7}"/>
              </a:ext>
            </a:extLst>
          </p:cNvPr>
          <p:cNvPicPr>
            <a:picLocks noChangeAspect="1"/>
          </p:cNvPicPr>
          <p:nvPr userDrawn="1"/>
        </p:nvPicPr>
        <p:blipFill>
          <a:blip r:embed="rId2"/>
          <a:srcRect l="4494" t="5003" r="5511" b="5003"/>
          <a:stretch>
            <a:fillRect/>
          </a:stretch>
        </p:blipFill>
        <p:spPr>
          <a:xfrm>
            <a:off x="0" y="414"/>
            <a:ext cx="12192000" cy="6857172"/>
          </a:xfrm>
          <a:prstGeom prst="rect">
            <a:avLst/>
          </a:prstGeom>
        </p:spPr>
      </p:pic>
      <p:grpSp>
        <p:nvGrpSpPr>
          <p:cNvPr id="147" name="Group 146">
            <a:extLst>
              <a:ext uri="{FF2B5EF4-FFF2-40B4-BE49-F238E27FC236}">
                <a16:creationId xmlns:a16="http://schemas.microsoft.com/office/drawing/2014/main" id="{0E904804-90C2-92CD-EBBE-DEE84A1EF57E}"/>
              </a:ext>
            </a:extLst>
          </p:cNvPr>
          <p:cNvGrpSpPr/>
          <p:nvPr userDrawn="1"/>
        </p:nvGrpSpPr>
        <p:grpSpPr>
          <a:xfrm>
            <a:off x="2230425" y="2155963"/>
            <a:ext cx="7731150" cy="1180116"/>
            <a:chOff x="2419238" y="1689595"/>
            <a:chExt cx="7333183" cy="1119369"/>
          </a:xfrm>
        </p:grpSpPr>
        <p:sp>
          <p:nvSpPr>
            <p:cNvPr id="120" name="Freeform 119">
              <a:extLst>
                <a:ext uri="{FF2B5EF4-FFF2-40B4-BE49-F238E27FC236}">
                  <a16:creationId xmlns:a16="http://schemas.microsoft.com/office/drawing/2014/main" id="{B35B19EB-28CC-5046-67D8-0AC0F092D8F9}"/>
                </a:ext>
              </a:extLst>
            </p:cNvPr>
            <p:cNvSpPr/>
            <p:nvPr userDrawn="1"/>
          </p:nvSpPr>
          <p:spPr>
            <a:xfrm>
              <a:off x="6151118" y="1690962"/>
              <a:ext cx="1113318" cy="1113317"/>
            </a:xfrm>
            <a:custGeom>
              <a:avLst/>
              <a:gdLst>
                <a:gd name="connsiteX0" fmla="*/ 0 w 543306"/>
                <a:gd name="connsiteY0" fmla="*/ 0 h 543305"/>
                <a:gd name="connsiteX1" fmla="*/ 543306 w 543306"/>
                <a:gd name="connsiteY1" fmla="*/ 0 h 543305"/>
                <a:gd name="connsiteX2" fmla="*/ 543306 w 543306"/>
                <a:gd name="connsiteY2" fmla="*/ 543306 h 543305"/>
                <a:gd name="connsiteX3" fmla="*/ 0 w 543306"/>
                <a:gd name="connsiteY3" fmla="*/ 543306 h 543305"/>
              </a:gdLst>
              <a:ahLst/>
              <a:cxnLst>
                <a:cxn ang="0">
                  <a:pos x="connsiteX0" y="connsiteY0"/>
                </a:cxn>
                <a:cxn ang="0">
                  <a:pos x="connsiteX1" y="connsiteY1"/>
                </a:cxn>
                <a:cxn ang="0">
                  <a:pos x="connsiteX2" y="connsiteY2"/>
                </a:cxn>
                <a:cxn ang="0">
                  <a:pos x="connsiteX3" y="connsiteY3"/>
                </a:cxn>
              </a:cxnLst>
              <a:rect l="l" t="t" r="r" b="b"/>
              <a:pathLst>
                <a:path w="543306" h="543305">
                  <a:moveTo>
                    <a:pt x="0" y="0"/>
                  </a:moveTo>
                  <a:lnTo>
                    <a:pt x="543306" y="0"/>
                  </a:lnTo>
                  <a:lnTo>
                    <a:pt x="543306" y="543306"/>
                  </a:lnTo>
                  <a:lnTo>
                    <a:pt x="0" y="543306"/>
                  </a:lnTo>
                  <a:close/>
                </a:path>
              </a:pathLst>
            </a:custGeom>
            <a:solidFill>
              <a:srgbClr val="007934"/>
            </a:solidFill>
            <a:ln w="9525" cap="flat">
              <a:noFill/>
              <a:prstDash val="solid"/>
              <a:miter/>
            </a:ln>
          </p:spPr>
          <p:txBody>
            <a:bodyPr rtlCol="0" anchor="ctr"/>
            <a:lstStyle/>
            <a:p>
              <a:endParaRPr lang="en-US" dirty="0">
                <a:latin typeface="Aptos Light" panose="020B0004020202020204" pitchFamily="34" charset="0"/>
              </a:endParaRPr>
            </a:p>
          </p:txBody>
        </p:sp>
        <p:sp>
          <p:nvSpPr>
            <p:cNvPr id="121" name="Freeform 120">
              <a:extLst>
                <a:ext uri="{FF2B5EF4-FFF2-40B4-BE49-F238E27FC236}">
                  <a16:creationId xmlns:a16="http://schemas.microsoft.com/office/drawing/2014/main" id="{9F8B7F74-14E3-0359-48F7-8887F481B3F3}"/>
                </a:ext>
              </a:extLst>
            </p:cNvPr>
            <p:cNvSpPr/>
            <p:nvPr userDrawn="1"/>
          </p:nvSpPr>
          <p:spPr>
            <a:xfrm>
              <a:off x="6531907" y="1870334"/>
              <a:ext cx="352119" cy="754014"/>
            </a:xfrm>
            <a:custGeom>
              <a:avLst/>
              <a:gdLst>
                <a:gd name="connsiteX0" fmla="*/ 136975 w 171836"/>
                <a:gd name="connsiteY0" fmla="*/ 62674 h 367963"/>
                <a:gd name="connsiteX1" fmla="*/ 167646 w 171836"/>
                <a:gd name="connsiteY1" fmla="*/ 62674 h 367963"/>
                <a:gd name="connsiteX2" fmla="*/ 171837 w 171836"/>
                <a:gd name="connsiteY2" fmla="*/ 58483 h 367963"/>
                <a:gd name="connsiteX3" fmla="*/ 171837 w 171836"/>
                <a:gd name="connsiteY3" fmla="*/ 3905 h 367963"/>
                <a:gd name="connsiteX4" fmla="*/ 168027 w 171836"/>
                <a:gd name="connsiteY4" fmla="*/ 0 h 367963"/>
                <a:gd name="connsiteX5" fmla="*/ 104305 w 171836"/>
                <a:gd name="connsiteY5" fmla="*/ 667 h 367963"/>
                <a:gd name="connsiteX6" fmla="*/ 53156 w 171836"/>
                <a:gd name="connsiteY6" fmla="*/ 26670 h 367963"/>
                <a:gd name="connsiteX7" fmla="*/ 38392 w 171836"/>
                <a:gd name="connsiteY7" fmla="*/ 72580 h 367963"/>
                <a:gd name="connsiteX8" fmla="*/ 38392 w 171836"/>
                <a:gd name="connsiteY8" fmla="*/ 113633 h 367963"/>
                <a:gd name="connsiteX9" fmla="*/ 32105 w 171836"/>
                <a:gd name="connsiteY9" fmla="*/ 120205 h 367963"/>
                <a:gd name="connsiteX10" fmla="*/ 4483 w 171836"/>
                <a:gd name="connsiteY10" fmla="*/ 120015 h 367963"/>
                <a:gd name="connsiteX11" fmla="*/ 6 w 171836"/>
                <a:gd name="connsiteY11" fmla="*/ 124492 h 367963"/>
                <a:gd name="connsiteX12" fmla="*/ 6 w 171836"/>
                <a:gd name="connsiteY12" fmla="*/ 178403 h 367963"/>
                <a:gd name="connsiteX13" fmla="*/ 4959 w 171836"/>
                <a:gd name="connsiteY13" fmla="*/ 183166 h 367963"/>
                <a:gd name="connsiteX14" fmla="*/ 31915 w 171836"/>
                <a:gd name="connsiteY14" fmla="*/ 182975 h 367963"/>
                <a:gd name="connsiteX15" fmla="*/ 38106 w 171836"/>
                <a:gd name="connsiteY15" fmla="*/ 189167 h 367963"/>
                <a:gd name="connsiteX16" fmla="*/ 38011 w 171836"/>
                <a:gd name="connsiteY16" fmla="*/ 275558 h 367963"/>
                <a:gd name="connsiteX17" fmla="*/ 37915 w 171836"/>
                <a:gd name="connsiteY17" fmla="*/ 360807 h 367963"/>
                <a:gd name="connsiteX18" fmla="*/ 44773 w 171836"/>
                <a:gd name="connsiteY18" fmla="*/ 367951 h 367963"/>
                <a:gd name="connsiteX19" fmla="*/ 107924 w 171836"/>
                <a:gd name="connsiteY19" fmla="*/ 367951 h 367963"/>
                <a:gd name="connsiteX20" fmla="*/ 115354 w 171836"/>
                <a:gd name="connsiteY20" fmla="*/ 360617 h 367963"/>
                <a:gd name="connsiteX21" fmla="*/ 115258 w 171836"/>
                <a:gd name="connsiteY21" fmla="*/ 191452 h 367963"/>
                <a:gd name="connsiteX22" fmla="*/ 123164 w 171836"/>
                <a:gd name="connsiteY22" fmla="*/ 183737 h 367963"/>
                <a:gd name="connsiteX23" fmla="*/ 159931 w 171836"/>
                <a:gd name="connsiteY23" fmla="*/ 183737 h 367963"/>
                <a:gd name="connsiteX24" fmla="*/ 165836 w 171836"/>
                <a:gd name="connsiteY24" fmla="*/ 178975 h 367963"/>
                <a:gd name="connsiteX25" fmla="*/ 170980 w 171836"/>
                <a:gd name="connsiteY25" fmla="*/ 124682 h 367963"/>
                <a:gd name="connsiteX26" fmla="*/ 165455 w 171836"/>
                <a:gd name="connsiteY26" fmla="*/ 118872 h 367963"/>
                <a:gd name="connsiteX27" fmla="*/ 118878 w 171836"/>
                <a:gd name="connsiteY27" fmla="*/ 118967 h 367963"/>
                <a:gd name="connsiteX28" fmla="*/ 114115 w 171836"/>
                <a:gd name="connsiteY28" fmla="*/ 115348 h 367963"/>
                <a:gd name="connsiteX29" fmla="*/ 114592 w 171836"/>
                <a:gd name="connsiteY29" fmla="*/ 82867 h 367963"/>
                <a:gd name="connsiteX30" fmla="*/ 137166 w 171836"/>
                <a:gd name="connsiteY30" fmla="*/ 62389 h 367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71836" h="367963">
                  <a:moveTo>
                    <a:pt x="136975" y="62674"/>
                  </a:moveTo>
                  <a:cubicBezTo>
                    <a:pt x="147167" y="62674"/>
                    <a:pt x="157454" y="62579"/>
                    <a:pt x="167646" y="62674"/>
                  </a:cubicBezTo>
                  <a:cubicBezTo>
                    <a:pt x="170789" y="62674"/>
                    <a:pt x="171837" y="61722"/>
                    <a:pt x="171837" y="58483"/>
                  </a:cubicBezTo>
                  <a:cubicBezTo>
                    <a:pt x="171742" y="40291"/>
                    <a:pt x="171742" y="22098"/>
                    <a:pt x="171837" y="3905"/>
                  </a:cubicBezTo>
                  <a:cubicBezTo>
                    <a:pt x="171837" y="1048"/>
                    <a:pt x="170980" y="0"/>
                    <a:pt x="168027" y="0"/>
                  </a:cubicBezTo>
                  <a:cubicBezTo>
                    <a:pt x="146786" y="190"/>
                    <a:pt x="125546" y="-286"/>
                    <a:pt x="104305" y="667"/>
                  </a:cubicBezTo>
                  <a:cubicBezTo>
                    <a:pt x="83635" y="1619"/>
                    <a:pt x="65729" y="9430"/>
                    <a:pt x="53156" y="26670"/>
                  </a:cubicBezTo>
                  <a:cubicBezTo>
                    <a:pt x="43154" y="40291"/>
                    <a:pt x="38677" y="55817"/>
                    <a:pt x="38392" y="72580"/>
                  </a:cubicBezTo>
                  <a:cubicBezTo>
                    <a:pt x="38106" y="86296"/>
                    <a:pt x="38106" y="100013"/>
                    <a:pt x="38392" y="113633"/>
                  </a:cubicBezTo>
                  <a:cubicBezTo>
                    <a:pt x="38487" y="118586"/>
                    <a:pt x="37439" y="120491"/>
                    <a:pt x="32105" y="120205"/>
                  </a:cubicBezTo>
                  <a:cubicBezTo>
                    <a:pt x="22961" y="119729"/>
                    <a:pt x="13722" y="120205"/>
                    <a:pt x="4483" y="120015"/>
                  </a:cubicBezTo>
                  <a:cubicBezTo>
                    <a:pt x="958" y="120015"/>
                    <a:pt x="-89" y="121063"/>
                    <a:pt x="6" y="124492"/>
                  </a:cubicBezTo>
                  <a:cubicBezTo>
                    <a:pt x="197" y="142494"/>
                    <a:pt x="197" y="160496"/>
                    <a:pt x="6" y="178403"/>
                  </a:cubicBezTo>
                  <a:cubicBezTo>
                    <a:pt x="6" y="182213"/>
                    <a:pt x="1339" y="183261"/>
                    <a:pt x="4959" y="183166"/>
                  </a:cubicBezTo>
                  <a:cubicBezTo>
                    <a:pt x="13913" y="182975"/>
                    <a:pt x="22961" y="183356"/>
                    <a:pt x="31915" y="182975"/>
                  </a:cubicBezTo>
                  <a:cubicBezTo>
                    <a:pt x="36772" y="182785"/>
                    <a:pt x="38106" y="184309"/>
                    <a:pt x="38106" y="189167"/>
                  </a:cubicBezTo>
                  <a:cubicBezTo>
                    <a:pt x="37915" y="217932"/>
                    <a:pt x="38011" y="246793"/>
                    <a:pt x="38011" y="275558"/>
                  </a:cubicBezTo>
                  <a:cubicBezTo>
                    <a:pt x="38011" y="304324"/>
                    <a:pt x="38106" y="332327"/>
                    <a:pt x="37915" y="360807"/>
                  </a:cubicBezTo>
                  <a:cubicBezTo>
                    <a:pt x="37915" y="366141"/>
                    <a:pt x="38868" y="368141"/>
                    <a:pt x="44773" y="367951"/>
                  </a:cubicBezTo>
                  <a:cubicBezTo>
                    <a:pt x="65824" y="367570"/>
                    <a:pt x="86874" y="367570"/>
                    <a:pt x="107924" y="367951"/>
                  </a:cubicBezTo>
                  <a:cubicBezTo>
                    <a:pt x="113830" y="368046"/>
                    <a:pt x="115354" y="366617"/>
                    <a:pt x="115354" y="360617"/>
                  </a:cubicBezTo>
                  <a:cubicBezTo>
                    <a:pt x="115068" y="304229"/>
                    <a:pt x="115163" y="247841"/>
                    <a:pt x="115258" y="191452"/>
                  </a:cubicBezTo>
                  <a:cubicBezTo>
                    <a:pt x="115258" y="182499"/>
                    <a:pt x="114401" y="183833"/>
                    <a:pt x="123164" y="183737"/>
                  </a:cubicBezTo>
                  <a:cubicBezTo>
                    <a:pt x="135451" y="183737"/>
                    <a:pt x="147643" y="183642"/>
                    <a:pt x="159931" y="183737"/>
                  </a:cubicBezTo>
                  <a:cubicBezTo>
                    <a:pt x="163646" y="183737"/>
                    <a:pt x="165455" y="182975"/>
                    <a:pt x="165836" y="178975"/>
                  </a:cubicBezTo>
                  <a:cubicBezTo>
                    <a:pt x="167360" y="160877"/>
                    <a:pt x="169075" y="142780"/>
                    <a:pt x="170980" y="124682"/>
                  </a:cubicBezTo>
                  <a:cubicBezTo>
                    <a:pt x="171456" y="119920"/>
                    <a:pt x="170027" y="118872"/>
                    <a:pt x="165455" y="118872"/>
                  </a:cubicBezTo>
                  <a:cubicBezTo>
                    <a:pt x="149930" y="119158"/>
                    <a:pt x="134404" y="118872"/>
                    <a:pt x="118878" y="118967"/>
                  </a:cubicBezTo>
                  <a:cubicBezTo>
                    <a:pt x="116306" y="118967"/>
                    <a:pt x="114020" y="119253"/>
                    <a:pt x="114115" y="115348"/>
                  </a:cubicBezTo>
                  <a:cubicBezTo>
                    <a:pt x="114401" y="104489"/>
                    <a:pt x="113830" y="93631"/>
                    <a:pt x="114592" y="82867"/>
                  </a:cubicBezTo>
                  <a:cubicBezTo>
                    <a:pt x="115449" y="69437"/>
                    <a:pt x="123545" y="62389"/>
                    <a:pt x="137166" y="62389"/>
                  </a:cubicBezTo>
                  <a:close/>
                </a:path>
              </a:pathLst>
            </a:custGeom>
            <a:solidFill>
              <a:srgbClr val="FFFFFF"/>
            </a:solidFill>
            <a:ln w="9525" cap="flat">
              <a:noFill/>
              <a:prstDash val="solid"/>
              <a:miter/>
            </a:ln>
          </p:spPr>
          <p:txBody>
            <a:bodyPr rtlCol="0" anchor="ctr"/>
            <a:lstStyle/>
            <a:p>
              <a:endParaRPr lang="en-US" dirty="0">
                <a:latin typeface="Aptos Light" panose="020B0004020202020204" pitchFamily="34" charset="0"/>
              </a:endParaRPr>
            </a:p>
          </p:txBody>
        </p:sp>
        <p:sp>
          <p:nvSpPr>
            <p:cNvPr id="122" name="Freeform 121">
              <a:extLst>
                <a:ext uri="{FF2B5EF4-FFF2-40B4-BE49-F238E27FC236}">
                  <a16:creationId xmlns:a16="http://schemas.microsoft.com/office/drawing/2014/main" id="{C1A6707B-2CA3-3F65-45C2-727FD45B5C49}"/>
                </a:ext>
              </a:extLst>
            </p:cNvPr>
            <p:cNvSpPr/>
            <p:nvPr userDrawn="1"/>
          </p:nvSpPr>
          <p:spPr>
            <a:xfrm>
              <a:off x="4907224" y="1690572"/>
              <a:ext cx="1113318" cy="1113318"/>
            </a:xfrm>
            <a:custGeom>
              <a:avLst/>
              <a:gdLst>
                <a:gd name="connsiteX0" fmla="*/ 0 w 543306"/>
                <a:gd name="connsiteY0" fmla="*/ 0 h 543306"/>
                <a:gd name="connsiteX1" fmla="*/ 543306 w 543306"/>
                <a:gd name="connsiteY1" fmla="*/ 0 h 543306"/>
                <a:gd name="connsiteX2" fmla="*/ 543306 w 543306"/>
                <a:gd name="connsiteY2" fmla="*/ 543306 h 543306"/>
                <a:gd name="connsiteX3" fmla="*/ 0 w 543306"/>
                <a:gd name="connsiteY3" fmla="*/ 543306 h 543306"/>
              </a:gdLst>
              <a:ahLst/>
              <a:cxnLst>
                <a:cxn ang="0">
                  <a:pos x="connsiteX0" y="connsiteY0"/>
                </a:cxn>
                <a:cxn ang="0">
                  <a:pos x="connsiteX1" y="connsiteY1"/>
                </a:cxn>
                <a:cxn ang="0">
                  <a:pos x="connsiteX2" y="connsiteY2"/>
                </a:cxn>
                <a:cxn ang="0">
                  <a:pos x="connsiteX3" y="connsiteY3"/>
                </a:cxn>
              </a:cxnLst>
              <a:rect l="l" t="t" r="r" b="b"/>
              <a:pathLst>
                <a:path w="543306" h="543306">
                  <a:moveTo>
                    <a:pt x="0" y="0"/>
                  </a:moveTo>
                  <a:lnTo>
                    <a:pt x="543306" y="0"/>
                  </a:lnTo>
                  <a:lnTo>
                    <a:pt x="543306" y="543306"/>
                  </a:lnTo>
                  <a:lnTo>
                    <a:pt x="0" y="543306"/>
                  </a:lnTo>
                  <a:close/>
                </a:path>
              </a:pathLst>
            </a:custGeom>
            <a:solidFill>
              <a:srgbClr val="007934"/>
            </a:solidFill>
            <a:ln w="9525" cap="flat">
              <a:noFill/>
              <a:prstDash val="solid"/>
              <a:miter/>
            </a:ln>
          </p:spPr>
          <p:txBody>
            <a:bodyPr rtlCol="0" anchor="ctr"/>
            <a:lstStyle/>
            <a:p>
              <a:endParaRPr lang="en-US" dirty="0">
                <a:latin typeface="Aptos Light" panose="020B0004020202020204" pitchFamily="34" charset="0"/>
              </a:endParaRPr>
            </a:p>
          </p:txBody>
        </p:sp>
        <p:sp>
          <p:nvSpPr>
            <p:cNvPr id="123" name="Freeform 122">
              <a:extLst>
                <a:ext uri="{FF2B5EF4-FFF2-40B4-BE49-F238E27FC236}">
                  <a16:creationId xmlns:a16="http://schemas.microsoft.com/office/drawing/2014/main" id="{D4C61578-C993-8405-291A-DEF5EE57846B}"/>
                </a:ext>
              </a:extLst>
            </p:cNvPr>
            <p:cNvSpPr/>
            <p:nvPr userDrawn="1"/>
          </p:nvSpPr>
          <p:spPr>
            <a:xfrm>
              <a:off x="5613002" y="2009890"/>
              <a:ext cx="88611" cy="88611"/>
            </a:xfrm>
            <a:custGeom>
              <a:avLst/>
              <a:gdLst>
                <a:gd name="connsiteX0" fmla="*/ 21622 w 43243"/>
                <a:gd name="connsiteY0" fmla="*/ 0 h 43243"/>
                <a:gd name="connsiteX1" fmla="*/ 0 w 43243"/>
                <a:gd name="connsiteY1" fmla="*/ 21622 h 43243"/>
                <a:gd name="connsiteX2" fmla="*/ 21622 w 43243"/>
                <a:gd name="connsiteY2" fmla="*/ 43244 h 43243"/>
                <a:gd name="connsiteX3" fmla="*/ 43244 w 43243"/>
                <a:gd name="connsiteY3" fmla="*/ 21622 h 43243"/>
                <a:gd name="connsiteX4" fmla="*/ 21622 w 43243"/>
                <a:gd name="connsiteY4" fmla="*/ 0 h 43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243" h="43243">
                  <a:moveTo>
                    <a:pt x="21622" y="0"/>
                  </a:moveTo>
                  <a:cubicBezTo>
                    <a:pt x="9715" y="0"/>
                    <a:pt x="0" y="9716"/>
                    <a:pt x="0" y="21622"/>
                  </a:cubicBezTo>
                  <a:cubicBezTo>
                    <a:pt x="0" y="33528"/>
                    <a:pt x="9715" y="43244"/>
                    <a:pt x="21622" y="43244"/>
                  </a:cubicBezTo>
                  <a:cubicBezTo>
                    <a:pt x="33528" y="43244"/>
                    <a:pt x="43244" y="33528"/>
                    <a:pt x="43244" y="21622"/>
                  </a:cubicBezTo>
                  <a:cubicBezTo>
                    <a:pt x="43244" y="9716"/>
                    <a:pt x="33528" y="0"/>
                    <a:pt x="21622" y="0"/>
                  </a:cubicBezTo>
                  <a:close/>
                </a:path>
              </a:pathLst>
            </a:custGeom>
            <a:solidFill>
              <a:srgbClr val="FFFFFF"/>
            </a:solidFill>
            <a:ln w="9525" cap="flat">
              <a:noFill/>
              <a:prstDash val="solid"/>
              <a:miter/>
            </a:ln>
          </p:spPr>
          <p:txBody>
            <a:bodyPr rtlCol="0" anchor="ctr"/>
            <a:lstStyle/>
            <a:p>
              <a:endParaRPr lang="en-US" dirty="0">
                <a:latin typeface="Aptos Light" panose="020B0004020202020204" pitchFamily="34" charset="0"/>
              </a:endParaRPr>
            </a:p>
          </p:txBody>
        </p:sp>
        <p:sp>
          <p:nvSpPr>
            <p:cNvPr id="124" name="Freeform 123">
              <a:extLst>
                <a:ext uri="{FF2B5EF4-FFF2-40B4-BE49-F238E27FC236}">
                  <a16:creationId xmlns:a16="http://schemas.microsoft.com/office/drawing/2014/main" id="{74412687-F6B8-FF14-A681-2E7D9389F291}"/>
                </a:ext>
              </a:extLst>
            </p:cNvPr>
            <p:cNvSpPr/>
            <p:nvPr userDrawn="1"/>
          </p:nvSpPr>
          <p:spPr>
            <a:xfrm>
              <a:off x="5100064" y="1883412"/>
              <a:ext cx="727442" cy="727442"/>
            </a:xfrm>
            <a:custGeom>
              <a:avLst/>
              <a:gdLst>
                <a:gd name="connsiteX0" fmla="*/ 265462 w 354996"/>
                <a:gd name="connsiteY0" fmla="*/ 0 h 354996"/>
                <a:gd name="connsiteX1" fmla="*/ 89535 w 354996"/>
                <a:gd name="connsiteY1" fmla="*/ 0 h 354996"/>
                <a:gd name="connsiteX2" fmla="*/ 0 w 354996"/>
                <a:gd name="connsiteY2" fmla="*/ 89535 h 354996"/>
                <a:gd name="connsiteX3" fmla="*/ 0 w 354996"/>
                <a:gd name="connsiteY3" fmla="*/ 265462 h 354996"/>
                <a:gd name="connsiteX4" fmla="*/ 89535 w 354996"/>
                <a:gd name="connsiteY4" fmla="*/ 354997 h 354996"/>
                <a:gd name="connsiteX5" fmla="*/ 265462 w 354996"/>
                <a:gd name="connsiteY5" fmla="*/ 354997 h 354996"/>
                <a:gd name="connsiteX6" fmla="*/ 354997 w 354996"/>
                <a:gd name="connsiteY6" fmla="*/ 265462 h 354996"/>
                <a:gd name="connsiteX7" fmla="*/ 354997 w 354996"/>
                <a:gd name="connsiteY7" fmla="*/ 89535 h 354996"/>
                <a:gd name="connsiteX8" fmla="*/ 265462 w 354996"/>
                <a:gd name="connsiteY8" fmla="*/ 0 h 354996"/>
                <a:gd name="connsiteX9" fmla="*/ 316421 w 354996"/>
                <a:gd name="connsiteY9" fmla="*/ 265462 h 354996"/>
                <a:gd name="connsiteX10" fmla="*/ 265462 w 354996"/>
                <a:gd name="connsiteY10" fmla="*/ 316421 h 354996"/>
                <a:gd name="connsiteX11" fmla="*/ 89535 w 354996"/>
                <a:gd name="connsiteY11" fmla="*/ 316421 h 354996"/>
                <a:gd name="connsiteX12" fmla="*/ 38576 w 354996"/>
                <a:gd name="connsiteY12" fmla="*/ 265462 h 354996"/>
                <a:gd name="connsiteX13" fmla="*/ 38576 w 354996"/>
                <a:gd name="connsiteY13" fmla="*/ 89535 h 354996"/>
                <a:gd name="connsiteX14" fmla="*/ 89535 w 354996"/>
                <a:gd name="connsiteY14" fmla="*/ 38576 h 354996"/>
                <a:gd name="connsiteX15" fmla="*/ 265462 w 354996"/>
                <a:gd name="connsiteY15" fmla="*/ 38576 h 354996"/>
                <a:gd name="connsiteX16" fmla="*/ 316421 w 354996"/>
                <a:gd name="connsiteY16" fmla="*/ 89535 h 354996"/>
                <a:gd name="connsiteX17" fmla="*/ 316421 w 354996"/>
                <a:gd name="connsiteY17" fmla="*/ 265462 h 354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4996" h="354996">
                  <a:moveTo>
                    <a:pt x="265462" y="0"/>
                  </a:moveTo>
                  <a:lnTo>
                    <a:pt x="89535" y="0"/>
                  </a:lnTo>
                  <a:cubicBezTo>
                    <a:pt x="40196" y="0"/>
                    <a:pt x="0" y="40196"/>
                    <a:pt x="0" y="89535"/>
                  </a:cubicBezTo>
                  <a:lnTo>
                    <a:pt x="0" y="265462"/>
                  </a:lnTo>
                  <a:cubicBezTo>
                    <a:pt x="0" y="314896"/>
                    <a:pt x="40196" y="354997"/>
                    <a:pt x="89535" y="354997"/>
                  </a:cubicBezTo>
                  <a:lnTo>
                    <a:pt x="265462" y="354997"/>
                  </a:lnTo>
                  <a:cubicBezTo>
                    <a:pt x="314801" y="354997"/>
                    <a:pt x="354997" y="314801"/>
                    <a:pt x="354997" y="265462"/>
                  </a:cubicBezTo>
                  <a:lnTo>
                    <a:pt x="354997" y="89535"/>
                  </a:lnTo>
                  <a:cubicBezTo>
                    <a:pt x="354997" y="40196"/>
                    <a:pt x="314801" y="0"/>
                    <a:pt x="265462" y="0"/>
                  </a:cubicBezTo>
                  <a:close/>
                  <a:moveTo>
                    <a:pt x="316421" y="265462"/>
                  </a:moveTo>
                  <a:cubicBezTo>
                    <a:pt x="316421" y="293560"/>
                    <a:pt x="293561" y="316421"/>
                    <a:pt x="265462" y="316421"/>
                  </a:cubicBezTo>
                  <a:lnTo>
                    <a:pt x="89535" y="316421"/>
                  </a:lnTo>
                  <a:cubicBezTo>
                    <a:pt x="61436" y="316421"/>
                    <a:pt x="38576" y="293560"/>
                    <a:pt x="38576" y="265462"/>
                  </a:cubicBezTo>
                  <a:lnTo>
                    <a:pt x="38576" y="89535"/>
                  </a:lnTo>
                  <a:cubicBezTo>
                    <a:pt x="38576" y="61436"/>
                    <a:pt x="61436" y="38576"/>
                    <a:pt x="89535" y="38576"/>
                  </a:cubicBezTo>
                  <a:lnTo>
                    <a:pt x="265462" y="38576"/>
                  </a:lnTo>
                  <a:cubicBezTo>
                    <a:pt x="293561" y="38576"/>
                    <a:pt x="316421" y="61436"/>
                    <a:pt x="316421" y="89535"/>
                  </a:cubicBezTo>
                  <a:lnTo>
                    <a:pt x="316421" y="265462"/>
                  </a:lnTo>
                  <a:close/>
                </a:path>
              </a:pathLst>
            </a:custGeom>
            <a:solidFill>
              <a:srgbClr val="FFFFFF"/>
            </a:solidFill>
            <a:ln w="9525" cap="flat">
              <a:noFill/>
              <a:prstDash val="solid"/>
              <a:miter/>
            </a:ln>
          </p:spPr>
          <p:txBody>
            <a:bodyPr rtlCol="0" anchor="ctr"/>
            <a:lstStyle/>
            <a:p>
              <a:endParaRPr lang="en-US" dirty="0">
                <a:latin typeface="Aptos Light" panose="020B0004020202020204" pitchFamily="34" charset="0"/>
              </a:endParaRPr>
            </a:p>
          </p:txBody>
        </p:sp>
        <p:sp>
          <p:nvSpPr>
            <p:cNvPr id="125" name="Freeform 124">
              <a:extLst>
                <a:ext uri="{FF2B5EF4-FFF2-40B4-BE49-F238E27FC236}">
                  <a16:creationId xmlns:a16="http://schemas.microsoft.com/office/drawing/2014/main" id="{611DCFC7-265A-A74C-9128-D2C19FEB1FE1}"/>
                </a:ext>
              </a:extLst>
            </p:cNvPr>
            <p:cNvSpPr/>
            <p:nvPr userDrawn="1"/>
          </p:nvSpPr>
          <p:spPr>
            <a:xfrm>
              <a:off x="5276508" y="2059857"/>
              <a:ext cx="374747" cy="374750"/>
            </a:xfrm>
            <a:custGeom>
              <a:avLst/>
              <a:gdLst>
                <a:gd name="connsiteX0" fmla="*/ 91440 w 182879"/>
                <a:gd name="connsiteY0" fmla="*/ 0 h 182880"/>
                <a:gd name="connsiteX1" fmla="*/ 0 w 182879"/>
                <a:gd name="connsiteY1" fmla="*/ 91440 h 182880"/>
                <a:gd name="connsiteX2" fmla="*/ 91440 w 182879"/>
                <a:gd name="connsiteY2" fmla="*/ 182880 h 182880"/>
                <a:gd name="connsiteX3" fmla="*/ 182880 w 182879"/>
                <a:gd name="connsiteY3" fmla="*/ 91440 h 182880"/>
                <a:gd name="connsiteX4" fmla="*/ 91440 w 182879"/>
                <a:gd name="connsiteY4" fmla="*/ 0 h 182880"/>
                <a:gd name="connsiteX5" fmla="*/ 91440 w 182879"/>
                <a:gd name="connsiteY5" fmla="*/ 144209 h 182880"/>
                <a:gd name="connsiteX6" fmla="*/ 38671 w 182879"/>
                <a:gd name="connsiteY6" fmla="*/ 91440 h 182880"/>
                <a:gd name="connsiteX7" fmla="*/ 91440 w 182879"/>
                <a:gd name="connsiteY7" fmla="*/ 38672 h 182880"/>
                <a:gd name="connsiteX8" fmla="*/ 144304 w 182879"/>
                <a:gd name="connsiteY8" fmla="*/ 91440 h 182880"/>
                <a:gd name="connsiteX9" fmla="*/ 91440 w 182879"/>
                <a:gd name="connsiteY9" fmla="*/ 144209 h 182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879" h="182880">
                  <a:moveTo>
                    <a:pt x="91440" y="0"/>
                  </a:moveTo>
                  <a:cubicBezTo>
                    <a:pt x="41053" y="0"/>
                    <a:pt x="0" y="41053"/>
                    <a:pt x="0" y="91440"/>
                  </a:cubicBezTo>
                  <a:cubicBezTo>
                    <a:pt x="0" y="141827"/>
                    <a:pt x="41053" y="182880"/>
                    <a:pt x="91440" y="182880"/>
                  </a:cubicBezTo>
                  <a:cubicBezTo>
                    <a:pt x="141827" y="182880"/>
                    <a:pt x="182880" y="141827"/>
                    <a:pt x="182880" y="91440"/>
                  </a:cubicBezTo>
                  <a:cubicBezTo>
                    <a:pt x="182880" y="41053"/>
                    <a:pt x="141922" y="0"/>
                    <a:pt x="91440" y="0"/>
                  </a:cubicBezTo>
                  <a:close/>
                  <a:moveTo>
                    <a:pt x="91440" y="144209"/>
                  </a:moveTo>
                  <a:cubicBezTo>
                    <a:pt x="62389" y="144209"/>
                    <a:pt x="38671" y="120491"/>
                    <a:pt x="38671" y="91440"/>
                  </a:cubicBezTo>
                  <a:cubicBezTo>
                    <a:pt x="38671" y="62389"/>
                    <a:pt x="62389" y="38672"/>
                    <a:pt x="91440" y="38672"/>
                  </a:cubicBezTo>
                  <a:cubicBezTo>
                    <a:pt x="120491" y="38672"/>
                    <a:pt x="144304" y="62389"/>
                    <a:pt x="144304" y="91440"/>
                  </a:cubicBezTo>
                  <a:cubicBezTo>
                    <a:pt x="144304" y="120491"/>
                    <a:pt x="120586" y="144209"/>
                    <a:pt x="91440" y="144209"/>
                  </a:cubicBezTo>
                  <a:close/>
                </a:path>
              </a:pathLst>
            </a:custGeom>
            <a:solidFill>
              <a:srgbClr val="FFFFFF"/>
            </a:solidFill>
            <a:ln w="9525" cap="flat">
              <a:noFill/>
              <a:prstDash val="solid"/>
              <a:miter/>
            </a:ln>
          </p:spPr>
          <p:txBody>
            <a:bodyPr rtlCol="0" anchor="ctr"/>
            <a:lstStyle/>
            <a:p>
              <a:endParaRPr lang="en-US" dirty="0">
                <a:latin typeface="Aptos Light" panose="020B0004020202020204" pitchFamily="34" charset="0"/>
              </a:endParaRPr>
            </a:p>
          </p:txBody>
        </p:sp>
        <p:sp>
          <p:nvSpPr>
            <p:cNvPr id="126" name="Freeform 125">
              <a:extLst>
                <a:ext uri="{FF2B5EF4-FFF2-40B4-BE49-F238E27FC236}">
                  <a16:creationId xmlns:a16="http://schemas.microsoft.com/office/drawing/2014/main" id="{CF71412B-57D0-8C3F-863B-747D72482FB6}"/>
                </a:ext>
              </a:extLst>
            </p:cNvPr>
            <p:cNvSpPr/>
            <p:nvPr userDrawn="1"/>
          </p:nvSpPr>
          <p:spPr>
            <a:xfrm>
              <a:off x="7395013" y="1695646"/>
              <a:ext cx="1113318" cy="1113318"/>
            </a:xfrm>
            <a:custGeom>
              <a:avLst/>
              <a:gdLst>
                <a:gd name="connsiteX0" fmla="*/ 0 w 543306"/>
                <a:gd name="connsiteY0" fmla="*/ 0 h 543306"/>
                <a:gd name="connsiteX1" fmla="*/ 543306 w 543306"/>
                <a:gd name="connsiteY1" fmla="*/ 0 h 543306"/>
                <a:gd name="connsiteX2" fmla="*/ 543306 w 543306"/>
                <a:gd name="connsiteY2" fmla="*/ 543306 h 543306"/>
                <a:gd name="connsiteX3" fmla="*/ 0 w 543306"/>
                <a:gd name="connsiteY3" fmla="*/ 543306 h 543306"/>
              </a:gdLst>
              <a:ahLst/>
              <a:cxnLst>
                <a:cxn ang="0">
                  <a:pos x="connsiteX0" y="connsiteY0"/>
                </a:cxn>
                <a:cxn ang="0">
                  <a:pos x="connsiteX1" y="connsiteY1"/>
                </a:cxn>
                <a:cxn ang="0">
                  <a:pos x="connsiteX2" y="connsiteY2"/>
                </a:cxn>
                <a:cxn ang="0">
                  <a:pos x="connsiteX3" y="connsiteY3"/>
                </a:cxn>
              </a:cxnLst>
              <a:rect l="l" t="t" r="r" b="b"/>
              <a:pathLst>
                <a:path w="543306" h="543306">
                  <a:moveTo>
                    <a:pt x="0" y="0"/>
                  </a:moveTo>
                  <a:lnTo>
                    <a:pt x="543306" y="0"/>
                  </a:lnTo>
                  <a:lnTo>
                    <a:pt x="543306" y="543306"/>
                  </a:lnTo>
                  <a:lnTo>
                    <a:pt x="0" y="543306"/>
                  </a:lnTo>
                  <a:close/>
                </a:path>
              </a:pathLst>
            </a:custGeom>
            <a:solidFill>
              <a:srgbClr val="007934"/>
            </a:solidFill>
            <a:ln w="9525" cap="flat">
              <a:noFill/>
              <a:prstDash val="solid"/>
              <a:miter/>
            </a:ln>
          </p:spPr>
          <p:txBody>
            <a:bodyPr rtlCol="0" anchor="ctr"/>
            <a:lstStyle/>
            <a:p>
              <a:endParaRPr lang="en-US" dirty="0">
                <a:latin typeface="Aptos Light" panose="020B0004020202020204" pitchFamily="34" charset="0"/>
              </a:endParaRPr>
            </a:p>
          </p:txBody>
        </p:sp>
        <p:sp>
          <p:nvSpPr>
            <p:cNvPr id="127" name="Freeform 126">
              <a:extLst>
                <a:ext uri="{FF2B5EF4-FFF2-40B4-BE49-F238E27FC236}">
                  <a16:creationId xmlns:a16="http://schemas.microsoft.com/office/drawing/2014/main" id="{432E9776-B6B4-0737-83B3-225F4D4AE1BF}"/>
                </a:ext>
              </a:extLst>
            </p:cNvPr>
            <p:cNvSpPr/>
            <p:nvPr userDrawn="1"/>
          </p:nvSpPr>
          <p:spPr>
            <a:xfrm>
              <a:off x="7581999" y="1991739"/>
              <a:ext cx="739350" cy="521135"/>
            </a:xfrm>
            <a:custGeom>
              <a:avLst/>
              <a:gdLst>
                <a:gd name="connsiteX0" fmla="*/ 353282 w 360807"/>
                <a:gd name="connsiteY0" fmla="*/ 39719 h 254317"/>
                <a:gd name="connsiteX1" fmla="*/ 321373 w 360807"/>
                <a:gd name="connsiteY1" fmla="*/ 7620 h 254317"/>
                <a:gd name="connsiteX2" fmla="*/ 180404 w 360807"/>
                <a:gd name="connsiteY2" fmla="*/ 0 h 254317"/>
                <a:gd name="connsiteX3" fmla="*/ 39433 w 360807"/>
                <a:gd name="connsiteY3" fmla="*/ 7620 h 254317"/>
                <a:gd name="connsiteX4" fmla="*/ 7525 w 360807"/>
                <a:gd name="connsiteY4" fmla="*/ 39719 h 254317"/>
                <a:gd name="connsiteX5" fmla="*/ 0 w 360807"/>
                <a:gd name="connsiteY5" fmla="*/ 127159 h 254317"/>
                <a:gd name="connsiteX6" fmla="*/ 7525 w 360807"/>
                <a:gd name="connsiteY6" fmla="*/ 214598 h 254317"/>
                <a:gd name="connsiteX7" fmla="*/ 39433 w 360807"/>
                <a:gd name="connsiteY7" fmla="*/ 246697 h 254317"/>
                <a:gd name="connsiteX8" fmla="*/ 180404 w 360807"/>
                <a:gd name="connsiteY8" fmla="*/ 254317 h 254317"/>
                <a:gd name="connsiteX9" fmla="*/ 321373 w 360807"/>
                <a:gd name="connsiteY9" fmla="*/ 246697 h 254317"/>
                <a:gd name="connsiteX10" fmla="*/ 353282 w 360807"/>
                <a:gd name="connsiteY10" fmla="*/ 214598 h 254317"/>
                <a:gd name="connsiteX11" fmla="*/ 360807 w 360807"/>
                <a:gd name="connsiteY11" fmla="*/ 127159 h 254317"/>
                <a:gd name="connsiteX12" fmla="*/ 353282 w 360807"/>
                <a:gd name="connsiteY12" fmla="*/ 39719 h 254317"/>
                <a:gd name="connsiteX13" fmla="*/ 143542 w 360807"/>
                <a:gd name="connsiteY13" fmla="*/ 180784 h 254317"/>
                <a:gd name="connsiteX14" fmla="*/ 143542 w 360807"/>
                <a:gd name="connsiteY14" fmla="*/ 73533 h 254317"/>
                <a:gd name="connsiteX15" fmla="*/ 237839 w 360807"/>
                <a:gd name="connsiteY15" fmla="*/ 127159 h 254317"/>
                <a:gd name="connsiteX16" fmla="*/ 143542 w 360807"/>
                <a:gd name="connsiteY16" fmla="*/ 180784 h 254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0807" h="254317">
                  <a:moveTo>
                    <a:pt x="353282" y="39719"/>
                  </a:moveTo>
                  <a:cubicBezTo>
                    <a:pt x="349091" y="24098"/>
                    <a:pt x="336899" y="11811"/>
                    <a:pt x="321373" y="7620"/>
                  </a:cubicBezTo>
                  <a:cubicBezTo>
                    <a:pt x="293275" y="0"/>
                    <a:pt x="180404" y="0"/>
                    <a:pt x="180404" y="0"/>
                  </a:cubicBezTo>
                  <a:cubicBezTo>
                    <a:pt x="180404" y="0"/>
                    <a:pt x="67532" y="0"/>
                    <a:pt x="39433" y="7620"/>
                  </a:cubicBezTo>
                  <a:cubicBezTo>
                    <a:pt x="23908" y="11811"/>
                    <a:pt x="11716" y="24098"/>
                    <a:pt x="7525" y="39719"/>
                  </a:cubicBezTo>
                  <a:cubicBezTo>
                    <a:pt x="0" y="68008"/>
                    <a:pt x="0" y="127159"/>
                    <a:pt x="0" y="127159"/>
                  </a:cubicBezTo>
                  <a:cubicBezTo>
                    <a:pt x="0" y="127159"/>
                    <a:pt x="0" y="186214"/>
                    <a:pt x="7525" y="214598"/>
                  </a:cubicBezTo>
                  <a:cubicBezTo>
                    <a:pt x="11716" y="230219"/>
                    <a:pt x="23908" y="242506"/>
                    <a:pt x="39433" y="246697"/>
                  </a:cubicBezTo>
                  <a:cubicBezTo>
                    <a:pt x="67532" y="254317"/>
                    <a:pt x="180404" y="254317"/>
                    <a:pt x="180404" y="254317"/>
                  </a:cubicBezTo>
                  <a:cubicBezTo>
                    <a:pt x="180404" y="254317"/>
                    <a:pt x="293275" y="254317"/>
                    <a:pt x="321373" y="246697"/>
                  </a:cubicBezTo>
                  <a:cubicBezTo>
                    <a:pt x="336899" y="242506"/>
                    <a:pt x="349091" y="230219"/>
                    <a:pt x="353282" y="214598"/>
                  </a:cubicBezTo>
                  <a:cubicBezTo>
                    <a:pt x="360807" y="186309"/>
                    <a:pt x="360807" y="127159"/>
                    <a:pt x="360807" y="127159"/>
                  </a:cubicBezTo>
                  <a:cubicBezTo>
                    <a:pt x="360807" y="127159"/>
                    <a:pt x="360807" y="68104"/>
                    <a:pt x="353282" y="39719"/>
                  </a:cubicBezTo>
                  <a:close/>
                  <a:moveTo>
                    <a:pt x="143542" y="180784"/>
                  </a:moveTo>
                  <a:lnTo>
                    <a:pt x="143542" y="73533"/>
                  </a:lnTo>
                  <a:lnTo>
                    <a:pt x="237839" y="127159"/>
                  </a:lnTo>
                  <a:lnTo>
                    <a:pt x="143542" y="180784"/>
                  </a:lnTo>
                  <a:close/>
                </a:path>
              </a:pathLst>
            </a:custGeom>
            <a:solidFill>
              <a:srgbClr val="FFFFFF"/>
            </a:solidFill>
            <a:ln w="9525" cap="flat">
              <a:noFill/>
              <a:prstDash val="solid"/>
              <a:miter/>
            </a:ln>
          </p:spPr>
          <p:txBody>
            <a:bodyPr rtlCol="0" anchor="ctr"/>
            <a:lstStyle/>
            <a:p>
              <a:endParaRPr lang="en-US" dirty="0">
                <a:latin typeface="Aptos Light" panose="020B0004020202020204" pitchFamily="34" charset="0"/>
              </a:endParaRPr>
            </a:p>
          </p:txBody>
        </p:sp>
        <p:sp>
          <p:nvSpPr>
            <p:cNvPr id="128" name="Freeform 127">
              <a:extLst>
                <a:ext uri="{FF2B5EF4-FFF2-40B4-BE49-F238E27FC236}">
                  <a16:creationId xmlns:a16="http://schemas.microsoft.com/office/drawing/2014/main" id="{46B36695-9D44-CF4A-14FC-6D97E6B5EEB6}"/>
                </a:ext>
              </a:extLst>
            </p:cNvPr>
            <p:cNvSpPr/>
            <p:nvPr userDrawn="1"/>
          </p:nvSpPr>
          <p:spPr>
            <a:xfrm>
              <a:off x="2419238" y="1689595"/>
              <a:ext cx="1113317" cy="1113317"/>
            </a:xfrm>
            <a:custGeom>
              <a:avLst/>
              <a:gdLst>
                <a:gd name="connsiteX0" fmla="*/ 0 w 543305"/>
                <a:gd name="connsiteY0" fmla="*/ 0 h 543305"/>
                <a:gd name="connsiteX1" fmla="*/ 543306 w 543305"/>
                <a:gd name="connsiteY1" fmla="*/ 0 h 543305"/>
                <a:gd name="connsiteX2" fmla="*/ 543306 w 543305"/>
                <a:gd name="connsiteY2" fmla="*/ 543306 h 543305"/>
                <a:gd name="connsiteX3" fmla="*/ 0 w 543305"/>
                <a:gd name="connsiteY3" fmla="*/ 543306 h 543305"/>
              </a:gdLst>
              <a:ahLst/>
              <a:cxnLst>
                <a:cxn ang="0">
                  <a:pos x="connsiteX0" y="connsiteY0"/>
                </a:cxn>
                <a:cxn ang="0">
                  <a:pos x="connsiteX1" y="connsiteY1"/>
                </a:cxn>
                <a:cxn ang="0">
                  <a:pos x="connsiteX2" y="connsiteY2"/>
                </a:cxn>
                <a:cxn ang="0">
                  <a:pos x="connsiteX3" y="connsiteY3"/>
                </a:cxn>
              </a:cxnLst>
              <a:rect l="l" t="t" r="r" b="b"/>
              <a:pathLst>
                <a:path w="543305" h="543305">
                  <a:moveTo>
                    <a:pt x="0" y="0"/>
                  </a:moveTo>
                  <a:lnTo>
                    <a:pt x="543306" y="0"/>
                  </a:lnTo>
                  <a:lnTo>
                    <a:pt x="543306" y="543306"/>
                  </a:lnTo>
                  <a:lnTo>
                    <a:pt x="0" y="543306"/>
                  </a:lnTo>
                  <a:close/>
                </a:path>
              </a:pathLst>
            </a:custGeom>
            <a:solidFill>
              <a:srgbClr val="007934"/>
            </a:solidFill>
            <a:ln w="9525" cap="flat">
              <a:noFill/>
              <a:prstDash val="solid"/>
              <a:miter/>
            </a:ln>
          </p:spPr>
          <p:txBody>
            <a:bodyPr rtlCol="0" anchor="ctr"/>
            <a:lstStyle/>
            <a:p>
              <a:endParaRPr lang="en-US" dirty="0">
                <a:latin typeface="Aptos Light" panose="020B0004020202020204" pitchFamily="34" charset="0"/>
              </a:endParaRPr>
            </a:p>
          </p:txBody>
        </p:sp>
        <p:sp>
          <p:nvSpPr>
            <p:cNvPr id="129" name="Freeform 128">
              <a:extLst>
                <a:ext uri="{FF2B5EF4-FFF2-40B4-BE49-F238E27FC236}">
                  <a16:creationId xmlns:a16="http://schemas.microsoft.com/office/drawing/2014/main" id="{E46E7525-5FF1-8346-5B8E-E85830C2BFE2}"/>
                </a:ext>
              </a:extLst>
            </p:cNvPr>
            <p:cNvSpPr/>
            <p:nvPr userDrawn="1"/>
          </p:nvSpPr>
          <p:spPr>
            <a:xfrm>
              <a:off x="2628279" y="2125633"/>
              <a:ext cx="149117" cy="479562"/>
            </a:xfrm>
            <a:custGeom>
              <a:avLst/>
              <a:gdLst>
                <a:gd name="connsiteX0" fmla="*/ 0 w 72770"/>
                <a:gd name="connsiteY0" fmla="*/ 0 h 234029"/>
                <a:gd name="connsiteX1" fmla="*/ 72771 w 72770"/>
                <a:gd name="connsiteY1" fmla="*/ 0 h 234029"/>
                <a:gd name="connsiteX2" fmla="*/ 72771 w 72770"/>
                <a:gd name="connsiteY2" fmla="*/ 234029 h 234029"/>
                <a:gd name="connsiteX3" fmla="*/ 0 w 72770"/>
                <a:gd name="connsiteY3" fmla="*/ 234029 h 234029"/>
              </a:gdLst>
              <a:ahLst/>
              <a:cxnLst>
                <a:cxn ang="0">
                  <a:pos x="connsiteX0" y="connsiteY0"/>
                </a:cxn>
                <a:cxn ang="0">
                  <a:pos x="connsiteX1" y="connsiteY1"/>
                </a:cxn>
                <a:cxn ang="0">
                  <a:pos x="connsiteX2" y="connsiteY2"/>
                </a:cxn>
                <a:cxn ang="0">
                  <a:pos x="connsiteX3" y="connsiteY3"/>
                </a:cxn>
              </a:cxnLst>
              <a:rect l="l" t="t" r="r" b="b"/>
              <a:pathLst>
                <a:path w="72770" h="234029">
                  <a:moveTo>
                    <a:pt x="0" y="0"/>
                  </a:moveTo>
                  <a:lnTo>
                    <a:pt x="72771" y="0"/>
                  </a:lnTo>
                  <a:lnTo>
                    <a:pt x="72771" y="234029"/>
                  </a:lnTo>
                  <a:lnTo>
                    <a:pt x="0" y="234029"/>
                  </a:lnTo>
                  <a:close/>
                </a:path>
              </a:pathLst>
            </a:custGeom>
            <a:solidFill>
              <a:srgbClr val="FFFFFF"/>
            </a:solidFill>
            <a:ln w="9525" cap="flat">
              <a:noFill/>
              <a:prstDash val="solid"/>
              <a:miter/>
            </a:ln>
          </p:spPr>
          <p:txBody>
            <a:bodyPr rtlCol="0" anchor="ctr"/>
            <a:lstStyle/>
            <a:p>
              <a:endParaRPr lang="en-US" dirty="0">
                <a:latin typeface="Aptos Light" panose="020B0004020202020204" pitchFamily="34" charset="0"/>
              </a:endParaRPr>
            </a:p>
          </p:txBody>
        </p:sp>
        <p:sp>
          <p:nvSpPr>
            <p:cNvPr id="130" name="Freeform 129">
              <a:extLst>
                <a:ext uri="{FF2B5EF4-FFF2-40B4-BE49-F238E27FC236}">
                  <a16:creationId xmlns:a16="http://schemas.microsoft.com/office/drawing/2014/main" id="{E2643B9D-593C-28B6-33C7-94AC849E27E6}"/>
                </a:ext>
              </a:extLst>
            </p:cNvPr>
            <p:cNvSpPr/>
            <p:nvPr userDrawn="1"/>
          </p:nvSpPr>
          <p:spPr>
            <a:xfrm>
              <a:off x="2616371" y="1887316"/>
              <a:ext cx="172539" cy="172930"/>
            </a:xfrm>
            <a:custGeom>
              <a:avLst/>
              <a:gdLst>
                <a:gd name="connsiteX0" fmla="*/ 42100 w 84200"/>
                <a:gd name="connsiteY0" fmla="*/ 0 h 84391"/>
                <a:gd name="connsiteX1" fmla="*/ 0 w 84200"/>
                <a:gd name="connsiteY1" fmla="*/ 42196 h 84391"/>
                <a:gd name="connsiteX2" fmla="*/ 42100 w 84200"/>
                <a:gd name="connsiteY2" fmla="*/ 84392 h 84391"/>
                <a:gd name="connsiteX3" fmla="*/ 84201 w 84200"/>
                <a:gd name="connsiteY3" fmla="*/ 42196 h 84391"/>
                <a:gd name="connsiteX4" fmla="*/ 42100 w 84200"/>
                <a:gd name="connsiteY4" fmla="*/ 0 h 843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200" h="84391">
                  <a:moveTo>
                    <a:pt x="42100" y="0"/>
                  </a:moveTo>
                  <a:cubicBezTo>
                    <a:pt x="18764" y="0"/>
                    <a:pt x="0" y="18860"/>
                    <a:pt x="0" y="42196"/>
                  </a:cubicBezTo>
                  <a:cubicBezTo>
                    <a:pt x="0" y="65532"/>
                    <a:pt x="18859" y="84392"/>
                    <a:pt x="42100" y="84392"/>
                  </a:cubicBezTo>
                  <a:cubicBezTo>
                    <a:pt x="65342" y="84392"/>
                    <a:pt x="84201" y="65532"/>
                    <a:pt x="84201" y="42196"/>
                  </a:cubicBezTo>
                  <a:cubicBezTo>
                    <a:pt x="84201" y="18860"/>
                    <a:pt x="65342" y="0"/>
                    <a:pt x="42100" y="0"/>
                  </a:cubicBezTo>
                  <a:close/>
                </a:path>
              </a:pathLst>
            </a:custGeom>
            <a:solidFill>
              <a:srgbClr val="FFFFFF"/>
            </a:solidFill>
            <a:ln w="9525" cap="flat">
              <a:noFill/>
              <a:prstDash val="solid"/>
              <a:miter/>
            </a:ln>
          </p:spPr>
          <p:txBody>
            <a:bodyPr rtlCol="0" anchor="ctr"/>
            <a:lstStyle/>
            <a:p>
              <a:endParaRPr lang="en-US" dirty="0">
                <a:latin typeface="Aptos Light" panose="020B0004020202020204" pitchFamily="34" charset="0"/>
              </a:endParaRPr>
            </a:p>
          </p:txBody>
        </p:sp>
        <p:sp>
          <p:nvSpPr>
            <p:cNvPr id="131" name="Freeform 130">
              <a:extLst>
                <a:ext uri="{FF2B5EF4-FFF2-40B4-BE49-F238E27FC236}">
                  <a16:creationId xmlns:a16="http://schemas.microsoft.com/office/drawing/2014/main" id="{DA44CA4D-A7B1-8C2B-5E9A-F02818DF16DD}"/>
                </a:ext>
              </a:extLst>
            </p:cNvPr>
            <p:cNvSpPr/>
            <p:nvPr userDrawn="1"/>
          </p:nvSpPr>
          <p:spPr>
            <a:xfrm>
              <a:off x="2870888" y="2113727"/>
              <a:ext cx="464728" cy="491467"/>
            </a:xfrm>
            <a:custGeom>
              <a:avLst/>
              <a:gdLst>
                <a:gd name="connsiteX0" fmla="*/ 139446 w 226790"/>
                <a:gd name="connsiteY0" fmla="*/ 0 h 239839"/>
                <a:gd name="connsiteX1" fmla="*/ 70675 w 226790"/>
                <a:gd name="connsiteY1" fmla="*/ 37814 h 239839"/>
                <a:gd name="connsiteX2" fmla="*/ 69723 w 226790"/>
                <a:gd name="connsiteY2" fmla="*/ 37814 h 239839"/>
                <a:gd name="connsiteX3" fmla="*/ 69723 w 226790"/>
                <a:gd name="connsiteY3" fmla="*/ 5810 h 239839"/>
                <a:gd name="connsiteX4" fmla="*/ 0 w 226790"/>
                <a:gd name="connsiteY4" fmla="*/ 5810 h 239839"/>
                <a:gd name="connsiteX5" fmla="*/ 0 w 226790"/>
                <a:gd name="connsiteY5" fmla="*/ 239839 h 239839"/>
                <a:gd name="connsiteX6" fmla="*/ 72676 w 226790"/>
                <a:gd name="connsiteY6" fmla="*/ 239839 h 239839"/>
                <a:gd name="connsiteX7" fmla="*/ 72676 w 226790"/>
                <a:gd name="connsiteY7" fmla="*/ 124111 h 239839"/>
                <a:gd name="connsiteX8" fmla="*/ 116300 w 226790"/>
                <a:gd name="connsiteY8" fmla="*/ 64008 h 239839"/>
                <a:gd name="connsiteX9" fmla="*/ 154115 w 226790"/>
                <a:gd name="connsiteY9" fmla="*/ 126016 h 239839"/>
                <a:gd name="connsiteX10" fmla="*/ 154115 w 226790"/>
                <a:gd name="connsiteY10" fmla="*/ 239839 h 239839"/>
                <a:gd name="connsiteX11" fmla="*/ 226790 w 226790"/>
                <a:gd name="connsiteY11" fmla="*/ 239839 h 239839"/>
                <a:gd name="connsiteX12" fmla="*/ 226790 w 226790"/>
                <a:gd name="connsiteY12" fmla="*/ 111538 h 239839"/>
                <a:gd name="connsiteX13" fmla="*/ 139541 w 226790"/>
                <a:gd name="connsiteY13" fmla="*/ 95 h 23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26790" h="239839">
                  <a:moveTo>
                    <a:pt x="139446" y="0"/>
                  </a:moveTo>
                  <a:cubicBezTo>
                    <a:pt x="104108" y="0"/>
                    <a:pt x="80391" y="19431"/>
                    <a:pt x="70675" y="37814"/>
                  </a:cubicBezTo>
                  <a:lnTo>
                    <a:pt x="69723" y="37814"/>
                  </a:lnTo>
                  <a:lnTo>
                    <a:pt x="69723" y="5810"/>
                  </a:lnTo>
                  <a:lnTo>
                    <a:pt x="0" y="5810"/>
                  </a:lnTo>
                  <a:lnTo>
                    <a:pt x="0" y="239839"/>
                  </a:lnTo>
                  <a:lnTo>
                    <a:pt x="72676" y="239839"/>
                  </a:lnTo>
                  <a:lnTo>
                    <a:pt x="72676" y="124111"/>
                  </a:lnTo>
                  <a:cubicBezTo>
                    <a:pt x="72676" y="93631"/>
                    <a:pt x="78486" y="64008"/>
                    <a:pt x="116300" y="64008"/>
                  </a:cubicBezTo>
                  <a:cubicBezTo>
                    <a:pt x="154115" y="64008"/>
                    <a:pt x="154115" y="98869"/>
                    <a:pt x="154115" y="126016"/>
                  </a:cubicBezTo>
                  <a:lnTo>
                    <a:pt x="154115" y="239839"/>
                  </a:lnTo>
                  <a:lnTo>
                    <a:pt x="226790" y="239839"/>
                  </a:lnTo>
                  <a:lnTo>
                    <a:pt x="226790" y="111538"/>
                  </a:lnTo>
                  <a:cubicBezTo>
                    <a:pt x="226790" y="48577"/>
                    <a:pt x="213170" y="95"/>
                    <a:pt x="139541" y="95"/>
                  </a:cubicBezTo>
                  <a:close/>
                </a:path>
              </a:pathLst>
            </a:custGeom>
            <a:solidFill>
              <a:srgbClr val="FFFFFF"/>
            </a:solidFill>
            <a:ln w="9525" cap="flat">
              <a:noFill/>
              <a:prstDash val="solid"/>
              <a:miter/>
            </a:ln>
          </p:spPr>
          <p:txBody>
            <a:bodyPr rtlCol="0" anchor="ctr"/>
            <a:lstStyle/>
            <a:p>
              <a:endParaRPr lang="en-US" dirty="0">
                <a:latin typeface="Aptos Light" panose="020B0004020202020204" pitchFamily="34" charset="0"/>
              </a:endParaRPr>
            </a:p>
          </p:txBody>
        </p:sp>
        <p:sp>
          <p:nvSpPr>
            <p:cNvPr id="132" name="Freeform 131">
              <a:extLst>
                <a:ext uri="{FF2B5EF4-FFF2-40B4-BE49-F238E27FC236}">
                  <a16:creationId xmlns:a16="http://schemas.microsoft.com/office/drawing/2014/main" id="{D7235AA9-6C56-4AF4-5D5D-249E43C4A4B9}"/>
                </a:ext>
              </a:extLst>
            </p:cNvPr>
            <p:cNvSpPr/>
            <p:nvPr userDrawn="1"/>
          </p:nvSpPr>
          <p:spPr>
            <a:xfrm>
              <a:off x="8639104" y="1690572"/>
              <a:ext cx="1113317" cy="1113318"/>
            </a:xfrm>
            <a:custGeom>
              <a:avLst/>
              <a:gdLst>
                <a:gd name="connsiteX0" fmla="*/ 0 w 543305"/>
                <a:gd name="connsiteY0" fmla="*/ 0 h 543306"/>
                <a:gd name="connsiteX1" fmla="*/ 543306 w 543305"/>
                <a:gd name="connsiteY1" fmla="*/ 0 h 543306"/>
                <a:gd name="connsiteX2" fmla="*/ 543306 w 543305"/>
                <a:gd name="connsiteY2" fmla="*/ 543306 h 543306"/>
                <a:gd name="connsiteX3" fmla="*/ 0 w 543305"/>
                <a:gd name="connsiteY3" fmla="*/ 543306 h 543306"/>
              </a:gdLst>
              <a:ahLst/>
              <a:cxnLst>
                <a:cxn ang="0">
                  <a:pos x="connsiteX0" y="connsiteY0"/>
                </a:cxn>
                <a:cxn ang="0">
                  <a:pos x="connsiteX1" y="connsiteY1"/>
                </a:cxn>
                <a:cxn ang="0">
                  <a:pos x="connsiteX2" y="connsiteY2"/>
                </a:cxn>
                <a:cxn ang="0">
                  <a:pos x="connsiteX3" y="connsiteY3"/>
                </a:cxn>
              </a:cxnLst>
              <a:rect l="l" t="t" r="r" b="b"/>
              <a:pathLst>
                <a:path w="543305" h="543306">
                  <a:moveTo>
                    <a:pt x="0" y="0"/>
                  </a:moveTo>
                  <a:lnTo>
                    <a:pt x="543306" y="0"/>
                  </a:lnTo>
                  <a:lnTo>
                    <a:pt x="543306" y="543306"/>
                  </a:lnTo>
                  <a:lnTo>
                    <a:pt x="0" y="543306"/>
                  </a:lnTo>
                  <a:close/>
                </a:path>
              </a:pathLst>
            </a:custGeom>
            <a:solidFill>
              <a:srgbClr val="007934"/>
            </a:solidFill>
            <a:ln w="9525" cap="flat">
              <a:noFill/>
              <a:prstDash val="solid"/>
              <a:miter/>
            </a:ln>
          </p:spPr>
          <p:txBody>
            <a:bodyPr rtlCol="0" anchor="ctr"/>
            <a:lstStyle/>
            <a:p>
              <a:endParaRPr lang="en-US" dirty="0">
                <a:latin typeface="Aptos Light" panose="020B0004020202020204" pitchFamily="34" charset="0"/>
              </a:endParaRPr>
            </a:p>
          </p:txBody>
        </p:sp>
        <p:sp>
          <p:nvSpPr>
            <p:cNvPr id="133" name="Freeform 132">
              <a:extLst>
                <a:ext uri="{FF2B5EF4-FFF2-40B4-BE49-F238E27FC236}">
                  <a16:creationId xmlns:a16="http://schemas.microsoft.com/office/drawing/2014/main" id="{79F594E5-39F7-5122-ACD7-B01BB6AD6085}"/>
                </a:ext>
              </a:extLst>
            </p:cNvPr>
            <p:cNvSpPr/>
            <p:nvPr userDrawn="1"/>
          </p:nvSpPr>
          <p:spPr>
            <a:xfrm>
              <a:off x="9250999" y="2079375"/>
              <a:ext cx="335713" cy="335714"/>
            </a:xfrm>
            <a:custGeom>
              <a:avLst/>
              <a:gdLst>
                <a:gd name="connsiteX0" fmla="*/ 81915 w 163830"/>
                <a:gd name="connsiteY0" fmla="*/ 0 h 163830"/>
                <a:gd name="connsiteX1" fmla="*/ 0 w 163830"/>
                <a:gd name="connsiteY1" fmla="*/ 81915 h 163830"/>
                <a:gd name="connsiteX2" fmla="*/ 81915 w 163830"/>
                <a:gd name="connsiteY2" fmla="*/ 163830 h 163830"/>
                <a:gd name="connsiteX3" fmla="*/ 163830 w 163830"/>
                <a:gd name="connsiteY3" fmla="*/ 81915 h 163830"/>
                <a:gd name="connsiteX4" fmla="*/ 81915 w 163830"/>
                <a:gd name="connsiteY4" fmla="*/ 0 h 1638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830" h="163830">
                  <a:moveTo>
                    <a:pt x="81915" y="0"/>
                  </a:moveTo>
                  <a:cubicBezTo>
                    <a:pt x="36672" y="0"/>
                    <a:pt x="0" y="36671"/>
                    <a:pt x="0" y="81915"/>
                  </a:cubicBezTo>
                  <a:cubicBezTo>
                    <a:pt x="0" y="127159"/>
                    <a:pt x="36672" y="163830"/>
                    <a:pt x="81915" y="163830"/>
                  </a:cubicBezTo>
                  <a:cubicBezTo>
                    <a:pt x="127159" y="163830"/>
                    <a:pt x="163830" y="127159"/>
                    <a:pt x="163830" y="81915"/>
                  </a:cubicBezTo>
                  <a:cubicBezTo>
                    <a:pt x="163830" y="36671"/>
                    <a:pt x="127159" y="0"/>
                    <a:pt x="81915" y="0"/>
                  </a:cubicBezTo>
                  <a:close/>
                </a:path>
              </a:pathLst>
            </a:custGeom>
            <a:solidFill>
              <a:srgbClr val="FFFFFF"/>
            </a:solidFill>
            <a:ln w="9525" cap="flat">
              <a:noFill/>
              <a:prstDash val="solid"/>
              <a:miter/>
            </a:ln>
          </p:spPr>
          <p:txBody>
            <a:bodyPr rtlCol="0" anchor="ctr"/>
            <a:lstStyle/>
            <a:p>
              <a:endParaRPr lang="en-US" dirty="0">
                <a:latin typeface="Aptos Light" panose="020B0004020202020204" pitchFamily="34" charset="0"/>
              </a:endParaRPr>
            </a:p>
          </p:txBody>
        </p:sp>
        <p:sp>
          <p:nvSpPr>
            <p:cNvPr id="134" name="Freeform 133">
              <a:extLst>
                <a:ext uri="{FF2B5EF4-FFF2-40B4-BE49-F238E27FC236}">
                  <a16:creationId xmlns:a16="http://schemas.microsoft.com/office/drawing/2014/main" id="{9221A9C7-C6AD-0626-16DC-BE6C6F74C19B}"/>
                </a:ext>
              </a:extLst>
            </p:cNvPr>
            <p:cNvSpPr/>
            <p:nvPr userDrawn="1"/>
          </p:nvSpPr>
          <p:spPr>
            <a:xfrm>
              <a:off x="8804617" y="2079375"/>
              <a:ext cx="335713" cy="335711"/>
            </a:xfrm>
            <a:custGeom>
              <a:avLst/>
              <a:gdLst>
                <a:gd name="connsiteX0" fmla="*/ 163830 w 163830"/>
                <a:gd name="connsiteY0" fmla="*/ 81915 h 163829"/>
                <a:gd name="connsiteX1" fmla="*/ 81915 w 163830"/>
                <a:gd name="connsiteY1" fmla="*/ 163830 h 163829"/>
                <a:gd name="connsiteX2" fmla="*/ 1 w 163830"/>
                <a:gd name="connsiteY2" fmla="*/ 81915 h 163829"/>
                <a:gd name="connsiteX3" fmla="*/ 81915 w 163830"/>
                <a:gd name="connsiteY3" fmla="*/ 0 h 163829"/>
                <a:gd name="connsiteX4" fmla="*/ 163830 w 163830"/>
                <a:gd name="connsiteY4" fmla="*/ 81915 h 1638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830" h="163829">
                  <a:moveTo>
                    <a:pt x="163830" y="81915"/>
                  </a:moveTo>
                  <a:cubicBezTo>
                    <a:pt x="163830" y="127155"/>
                    <a:pt x="127156" y="163830"/>
                    <a:pt x="81915" y="163830"/>
                  </a:cubicBezTo>
                  <a:cubicBezTo>
                    <a:pt x="36675" y="163830"/>
                    <a:pt x="1" y="127155"/>
                    <a:pt x="1" y="81915"/>
                  </a:cubicBezTo>
                  <a:cubicBezTo>
                    <a:pt x="1" y="36675"/>
                    <a:pt x="36675" y="0"/>
                    <a:pt x="81915" y="0"/>
                  </a:cubicBezTo>
                  <a:cubicBezTo>
                    <a:pt x="127156" y="0"/>
                    <a:pt x="163830" y="36675"/>
                    <a:pt x="163830" y="81915"/>
                  </a:cubicBezTo>
                  <a:close/>
                </a:path>
              </a:pathLst>
            </a:custGeom>
            <a:solidFill>
              <a:srgbClr val="FFFFFF"/>
            </a:solidFill>
            <a:ln w="9525" cap="flat">
              <a:noFill/>
              <a:prstDash val="solid"/>
              <a:miter/>
            </a:ln>
          </p:spPr>
          <p:txBody>
            <a:bodyPr rtlCol="0" anchor="ctr"/>
            <a:lstStyle/>
            <a:p>
              <a:endParaRPr lang="en-US" dirty="0">
                <a:latin typeface="Aptos Light" panose="020B0004020202020204" pitchFamily="34" charset="0"/>
              </a:endParaRPr>
            </a:p>
          </p:txBody>
        </p:sp>
        <p:sp>
          <p:nvSpPr>
            <p:cNvPr id="135" name="Freeform 134">
              <a:extLst>
                <a:ext uri="{FF2B5EF4-FFF2-40B4-BE49-F238E27FC236}">
                  <a16:creationId xmlns:a16="http://schemas.microsoft.com/office/drawing/2014/main" id="{2857E51B-0F39-5587-5067-B466AAFF56CC}"/>
                </a:ext>
              </a:extLst>
            </p:cNvPr>
            <p:cNvSpPr/>
            <p:nvPr userDrawn="1"/>
          </p:nvSpPr>
          <p:spPr>
            <a:xfrm>
              <a:off x="3663327" y="1692523"/>
              <a:ext cx="1113318" cy="1113318"/>
            </a:xfrm>
            <a:custGeom>
              <a:avLst/>
              <a:gdLst>
                <a:gd name="connsiteX0" fmla="*/ 0 w 543306"/>
                <a:gd name="connsiteY0" fmla="*/ 0 h 543306"/>
                <a:gd name="connsiteX1" fmla="*/ 543306 w 543306"/>
                <a:gd name="connsiteY1" fmla="*/ 0 h 543306"/>
                <a:gd name="connsiteX2" fmla="*/ 543306 w 543306"/>
                <a:gd name="connsiteY2" fmla="*/ 543306 h 543306"/>
                <a:gd name="connsiteX3" fmla="*/ 0 w 543306"/>
                <a:gd name="connsiteY3" fmla="*/ 543306 h 543306"/>
              </a:gdLst>
              <a:ahLst/>
              <a:cxnLst>
                <a:cxn ang="0">
                  <a:pos x="connsiteX0" y="connsiteY0"/>
                </a:cxn>
                <a:cxn ang="0">
                  <a:pos x="connsiteX1" y="connsiteY1"/>
                </a:cxn>
                <a:cxn ang="0">
                  <a:pos x="connsiteX2" y="connsiteY2"/>
                </a:cxn>
                <a:cxn ang="0">
                  <a:pos x="connsiteX3" y="connsiteY3"/>
                </a:cxn>
              </a:cxnLst>
              <a:rect l="l" t="t" r="r" b="b"/>
              <a:pathLst>
                <a:path w="543306" h="543306">
                  <a:moveTo>
                    <a:pt x="0" y="0"/>
                  </a:moveTo>
                  <a:lnTo>
                    <a:pt x="543306" y="0"/>
                  </a:lnTo>
                  <a:lnTo>
                    <a:pt x="543306" y="543306"/>
                  </a:lnTo>
                  <a:lnTo>
                    <a:pt x="0" y="543306"/>
                  </a:lnTo>
                  <a:close/>
                </a:path>
              </a:pathLst>
            </a:custGeom>
            <a:solidFill>
              <a:srgbClr val="007934"/>
            </a:solidFill>
            <a:ln w="9525" cap="flat">
              <a:noFill/>
              <a:prstDash val="solid"/>
              <a:miter/>
            </a:ln>
          </p:spPr>
          <p:txBody>
            <a:bodyPr rtlCol="0" anchor="ctr"/>
            <a:lstStyle/>
            <a:p>
              <a:endParaRPr lang="en-US" dirty="0">
                <a:latin typeface="Aptos Light" panose="020B0004020202020204" pitchFamily="34" charset="0"/>
              </a:endParaRPr>
            </a:p>
          </p:txBody>
        </p:sp>
        <p:sp>
          <p:nvSpPr>
            <p:cNvPr id="136" name="Freeform 135">
              <a:extLst>
                <a:ext uri="{FF2B5EF4-FFF2-40B4-BE49-F238E27FC236}">
                  <a16:creationId xmlns:a16="http://schemas.microsoft.com/office/drawing/2014/main" id="{B9A5378C-3AD2-2975-4FF4-12CED3D169DD}"/>
                </a:ext>
              </a:extLst>
            </p:cNvPr>
            <p:cNvSpPr/>
            <p:nvPr userDrawn="1"/>
          </p:nvSpPr>
          <p:spPr>
            <a:xfrm>
              <a:off x="3867878" y="1889462"/>
              <a:ext cx="703825" cy="719246"/>
            </a:xfrm>
            <a:custGeom>
              <a:avLst/>
              <a:gdLst>
                <a:gd name="connsiteX0" fmla="*/ 204406 w 343471"/>
                <a:gd name="connsiteY0" fmla="*/ 148685 h 350996"/>
                <a:gd name="connsiteX1" fmla="*/ 332327 w 343471"/>
                <a:gd name="connsiteY1" fmla="*/ 0 h 350996"/>
                <a:gd name="connsiteX2" fmla="*/ 302038 w 343471"/>
                <a:gd name="connsiteY2" fmla="*/ 0 h 350996"/>
                <a:gd name="connsiteX3" fmla="*/ 190976 w 343471"/>
                <a:gd name="connsiteY3" fmla="*/ 129064 h 350996"/>
                <a:gd name="connsiteX4" fmla="*/ 102298 w 343471"/>
                <a:gd name="connsiteY4" fmla="*/ 0 h 350996"/>
                <a:gd name="connsiteX5" fmla="*/ 0 w 343471"/>
                <a:gd name="connsiteY5" fmla="*/ 0 h 350996"/>
                <a:gd name="connsiteX6" fmla="*/ 134112 w 343471"/>
                <a:gd name="connsiteY6" fmla="*/ 195167 h 350996"/>
                <a:gd name="connsiteX7" fmla="*/ 0 w 343471"/>
                <a:gd name="connsiteY7" fmla="*/ 350996 h 350996"/>
                <a:gd name="connsiteX8" fmla="*/ 30289 w 343471"/>
                <a:gd name="connsiteY8" fmla="*/ 350996 h 350996"/>
                <a:gd name="connsiteX9" fmla="*/ 147542 w 343471"/>
                <a:gd name="connsiteY9" fmla="*/ 214694 h 350996"/>
                <a:gd name="connsiteX10" fmla="*/ 241173 w 343471"/>
                <a:gd name="connsiteY10" fmla="*/ 350996 h 350996"/>
                <a:gd name="connsiteX11" fmla="*/ 343471 w 343471"/>
                <a:gd name="connsiteY11" fmla="*/ 350996 h 350996"/>
                <a:gd name="connsiteX12" fmla="*/ 204406 w 343471"/>
                <a:gd name="connsiteY12" fmla="*/ 148590 h 350996"/>
                <a:gd name="connsiteX13" fmla="*/ 204406 w 343471"/>
                <a:gd name="connsiteY13" fmla="*/ 148590 h 350996"/>
                <a:gd name="connsiteX14" fmla="*/ 162973 w 343471"/>
                <a:gd name="connsiteY14" fmla="*/ 196882 h 350996"/>
                <a:gd name="connsiteX15" fmla="*/ 149352 w 343471"/>
                <a:gd name="connsiteY15" fmla="*/ 177451 h 350996"/>
                <a:gd name="connsiteX16" fmla="*/ 41243 w 343471"/>
                <a:gd name="connsiteY16" fmla="*/ 22765 h 350996"/>
                <a:gd name="connsiteX17" fmla="*/ 87821 w 343471"/>
                <a:gd name="connsiteY17" fmla="*/ 22765 h 350996"/>
                <a:gd name="connsiteX18" fmla="*/ 175070 w 343471"/>
                <a:gd name="connsiteY18" fmla="*/ 147542 h 350996"/>
                <a:gd name="connsiteX19" fmla="*/ 188690 w 343471"/>
                <a:gd name="connsiteY19" fmla="*/ 166973 h 350996"/>
                <a:gd name="connsiteX20" fmla="*/ 302133 w 343471"/>
                <a:gd name="connsiteY20" fmla="*/ 329184 h 350996"/>
                <a:gd name="connsiteX21" fmla="*/ 255556 w 343471"/>
                <a:gd name="connsiteY21" fmla="*/ 329184 h 350996"/>
                <a:gd name="connsiteX22" fmla="*/ 162973 w 343471"/>
                <a:gd name="connsiteY22" fmla="*/ 196787 h 350996"/>
                <a:gd name="connsiteX23" fmla="*/ 162973 w 343471"/>
                <a:gd name="connsiteY23" fmla="*/ 196787 h 350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43471" h="350996">
                  <a:moveTo>
                    <a:pt x="204406" y="148685"/>
                  </a:moveTo>
                  <a:lnTo>
                    <a:pt x="332327" y="0"/>
                  </a:lnTo>
                  <a:lnTo>
                    <a:pt x="302038" y="0"/>
                  </a:lnTo>
                  <a:lnTo>
                    <a:pt x="190976" y="129064"/>
                  </a:lnTo>
                  <a:lnTo>
                    <a:pt x="102298" y="0"/>
                  </a:lnTo>
                  <a:lnTo>
                    <a:pt x="0" y="0"/>
                  </a:lnTo>
                  <a:lnTo>
                    <a:pt x="134112" y="195167"/>
                  </a:lnTo>
                  <a:lnTo>
                    <a:pt x="0" y="350996"/>
                  </a:lnTo>
                  <a:lnTo>
                    <a:pt x="30289" y="350996"/>
                  </a:lnTo>
                  <a:lnTo>
                    <a:pt x="147542" y="214694"/>
                  </a:lnTo>
                  <a:lnTo>
                    <a:pt x="241173" y="350996"/>
                  </a:lnTo>
                  <a:lnTo>
                    <a:pt x="343471" y="350996"/>
                  </a:lnTo>
                  <a:lnTo>
                    <a:pt x="204406" y="148590"/>
                  </a:lnTo>
                  <a:lnTo>
                    <a:pt x="204406" y="148590"/>
                  </a:lnTo>
                  <a:close/>
                  <a:moveTo>
                    <a:pt x="162973" y="196882"/>
                  </a:moveTo>
                  <a:lnTo>
                    <a:pt x="149352" y="177451"/>
                  </a:lnTo>
                  <a:lnTo>
                    <a:pt x="41243" y="22765"/>
                  </a:lnTo>
                  <a:lnTo>
                    <a:pt x="87821" y="22765"/>
                  </a:lnTo>
                  <a:lnTo>
                    <a:pt x="175070" y="147542"/>
                  </a:lnTo>
                  <a:lnTo>
                    <a:pt x="188690" y="166973"/>
                  </a:lnTo>
                  <a:lnTo>
                    <a:pt x="302133" y="329184"/>
                  </a:lnTo>
                  <a:lnTo>
                    <a:pt x="255556" y="329184"/>
                  </a:lnTo>
                  <a:lnTo>
                    <a:pt x="162973" y="196787"/>
                  </a:lnTo>
                  <a:lnTo>
                    <a:pt x="162973" y="196787"/>
                  </a:lnTo>
                  <a:close/>
                </a:path>
              </a:pathLst>
            </a:custGeom>
            <a:solidFill>
              <a:srgbClr val="FFFFFF"/>
            </a:solidFill>
            <a:ln w="9525" cap="flat">
              <a:noFill/>
              <a:prstDash val="solid"/>
              <a:miter/>
            </a:ln>
          </p:spPr>
          <p:txBody>
            <a:bodyPr rtlCol="0" anchor="ctr"/>
            <a:lstStyle/>
            <a:p>
              <a:endParaRPr lang="en-US" dirty="0">
                <a:latin typeface="Aptos Light" panose="020B0004020202020204" pitchFamily="34" charset="0"/>
              </a:endParaRPr>
            </a:p>
          </p:txBody>
        </p:sp>
      </p:grpSp>
      <p:sp>
        <p:nvSpPr>
          <p:cNvPr id="2" name="Title 7">
            <a:extLst>
              <a:ext uri="{FF2B5EF4-FFF2-40B4-BE49-F238E27FC236}">
                <a16:creationId xmlns:a16="http://schemas.microsoft.com/office/drawing/2014/main" id="{DAE593DB-8ADA-2B81-0837-94D520E6318E}"/>
              </a:ext>
            </a:extLst>
          </p:cNvPr>
          <p:cNvSpPr>
            <a:spLocks noGrp="1"/>
          </p:cNvSpPr>
          <p:nvPr>
            <p:ph type="title" hasCustomPrompt="1"/>
          </p:nvPr>
        </p:nvSpPr>
        <p:spPr>
          <a:xfrm>
            <a:off x="314692" y="365125"/>
            <a:ext cx="11492432" cy="886397"/>
          </a:xfrm>
        </p:spPr>
        <p:txBody>
          <a:bodyPr/>
          <a:lstStyle>
            <a:lvl1pPr>
              <a:defRPr>
                <a:latin typeface="+mj-lt"/>
              </a:defRPr>
            </a:lvl1pPr>
          </a:lstStyle>
          <a:p>
            <a:r>
              <a:rPr lang="en-US" dirty="0"/>
              <a:t>Keep up with ORNL’s latest scientific discoveries, economic impacts, and solutions for energy and national security</a:t>
            </a:r>
          </a:p>
        </p:txBody>
      </p:sp>
    </p:spTree>
    <p:extLst>
      <p:ext uri="{BB962C8B-B14F-4D97-AF65-F5344CB8AC3E}">
        <p14:creationId xmlns:p14="http://schemas.microsoft.com/office/powerpoint/2010/main" val="28733716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Custom Portrait Image">
    <p:spTree>
      <p:nvGrpSpPr>
        <p:cNvPr id="1" name=""/>
        <p:cNvGrpSpPr/>
        <p:nvPr/>
      </p:nvGrpSpPr>
      <p:grpSpPr>
        <a:xfrm>
          <a:off x="0" y="0"/>
          <a:ext cx="0" cy="0"/>
          <a:chOff x="0" y="0"/>
          <a:chExt cx="0" cy="0"/>
        </a:xfrm>
      </p:grpSpPr>
      <p:pic>
        <p:nvPicPr>
          <p:cNvPr id="7" name="Graphic 285">
            <a:extLst>
              <a:ext uri="{FF2B5EF4-FFF2-40B4-BE49-F238E27FC236}">
                <a16:creationId xmlns:a16="http://schemas.microsoft.com/office/drawing/2014/main" id="{B10B79AB-DA35-C9D9-2529-6A8AA0E50207}"/>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rot="10800000">
            <a:off x="-1" y="0"/>
            <a:ext cx="6045200" cy="6858000"/>
          </a:xfrm>
          <a:prstGeom prst="rect">
            <a:avLst/>
          </a:prstGeom>
        </p:spPr>
      </p:pic>
      <p:sp>
        <p:nvSpPr>
          <p:cNvPr id="2" name="Title 1">
            <a:extLst>
              <a:ext uri="{FF2B5EF4-FFF2-40B4-BE49-F238E27FC236}">
                <a16:creationId xmlns:a16="http://schemas.microsoft.com/office/drawing/2014/main" id="{627FB722-2E40-971C-7B7A-5663B28FCDB7}"/>
              </a:ext>
            </a:extLst>
          </p:cNvPr>
          <p:cNvSpPr>
            <a:spLocks noGrp="1"/>
          </p:cNvSpPr>
          <p:nvPr>
            <p:ph type="ctrTitle" hasCustomPrompt="1"/>
          </p:nvPr>
        </p:nvSpPr>
        <p:spPr>
          <a:xfrm>
            <a:off x="897657" y="2292076"/>
            <a:ext cx="4465176" cy="997196"/>
          </a:xfrm>
        </p:spPr>
        <p:txBody>
          <a:bodyPr wrap="square" anchor="t" anchorCtr="0">
            <a:noAutofit/>
          </a:bodyPr>
          <a:lstStyle>
            <a:lvl1pPr algn="l">
              <a:spcBef>
                <a:spcPts val="1200"/>
              </a:spcBef>
              <a:spcAft>
                <a:spcPts val="60"/>
              </a:spcAft>
              <a:defRPr sz="3600" b="1">
                <a:solidFill>
                  <a:schemeClr val="bg1"/>
                </a:solidFill>
                <a:latin typeface="+mj-lt"/>
              </a:defRPr>
            </a:lvl1pPr>
          </a:lstStyle>
          <a:p>
            <a:r>
              <a:rPr lang="en-US" dirty="0"/>
              <a:t>Presentation Title (Text size no larger than 36pt)</a:t>
            </a:r>
          </a:p>
        </p:txBody>
      </p:sp>
      <p:sp>
        <p:nvSpPr>
          <p:cNvPr id="3" name="Subtitle 2">
            <a:extLst>
              <a:ext uri="{FF2B5EF4-FFF2-40B4-BE49-F238E27FC236}">
                <a16:creationId xmlns:a16="http://schemas.microsoft.com/office/drawing/2014/main" id="{34CCE055-46B1-6279-21B5-27B8352AB9EC}"/>
              </a:ext>
            </a:extLst>
          </p:cNvPr>
          <p:cNvSpPr>
            <a:spLocks noGrp="1"/>
          </p:cNvSpPr>
          <p:nvPr>
            <p:ph type="subTitle" idx="1" hasCustomPrompt="1"/>
          </p:nvPr>
        </p:nvSpPr>
        <p:spPr>
          <a:xfrm>
            <a:off x="897657" y="4019391"/>
            <a:ext cx="4465176" cy="193899"/>
          </a:xfrm>
        </p:spPr>
        <p:txBody>
          <a:bodyPr wrap="square" anchor="t" anchorCtr="0">
            <a:noAutofit/>
          </a:bodyPr>
          <a:lstStyle>
            <a:lvl1pPr marL="0" indent="0" algn="l">
              <a:spcBef>
                <a:spcPts val="1200"/>
              </a:spcBef>
              <a:spcAft>
                <a:spcPts val="60"/>
              </a:spcAft>
              <a:buNone/>
              <a:defRPr sz="1400" b="1" spc="150" baseline="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PRESENTED BY</a:t>
            </a:r>
          </a:p>
        </p:txBody>
      </p:sp>
      <p:sp>
        <p:nvSpPr>
          <p:cNvPr id="1962" name="Text Placeholder 1961">
            <a:extLst>
              <a:ext uri="{FF2B5EF4-FFF2-40B4-BE49-F238E27FC236}">
                <a16:creationId xmlns:a16="http://schemas.microsoft.com/office/drawing/2014/main" id="{05A0F360-5E2B-1313-55AF-9056EF7E8BC2}"/>
              </a:ext>
            </a:extLst>
          </p:cNvPr>
          <p:cNvSpPr>
            <a:spLocks noGrp="1"/>
          </p:cNvSpPr>
          <p:nvPr>
            <p:ph type="body" sz="quarter" idx="14" hasCustomPrompt="1"/>
          </p:nvPr>
        </p:nvSpPr>
        <p:spPr>
          <a:xfrm>
            <a:off x="897657" y="1880997"/>
            <a:ext cx="4465176" cy="193899"/>
          </a:xfrm>
        </p:spPr>
        <p:txBody>
          <a:bodyPr wrap="square" anchor="t" anchorCtr="0">
            <a:noAutofit/>
          </a:bodyPr>
          <a:lstStyle>
            <a:lvl1pPr marL="0" indent="0" algn="l">
              <a:spcBef>
                <a:spcPts val="1200"/>
              </a:spcBef>
              <a:spcAft>
                <a:spcPts val="60"/>
              </a:spcAft>
              <a:buNone/>
              <a:defRPr sz="1400" b="0" i="0" spc="150" baseline="0">
                <a:solidFill>
                  <a:schemeClr val="bg1"/>
                </a:solidFill>
                <a:latin typeface="+mn-lt"/>
                <a:ea typeface="Aptos Light" panose="02000000000000000000" pitchFamily="2" charset="0"/>
              </a:defRPr>
            </a:lvl1pPr>
            <a:lvl2pPr marL="457200" indent="0" algn="ctr">
              <a:buNone/>
              <a:defRPr sz="1400">
                <a:solidFill>
                  <a:schemeClr val="bg1"/>
                </a:solidFill>
              </a:defRPr>
            </a:lvl2pPr>
            <a:lvl3pPr marL="914400" indent="0" algn="ctr">
              <a:buNone/>
              <a:defRPr sz="1400">
                <a:solidFill>
                  <a:schemeClr val="bg1"/>
                </a:solidFill>
              </a:defRPr>
            </a:lvl3pPr>
            <a:lvl4pPr marL="1371600" indent="0" algn="ctr">
              <a:buNone/>
              <a:defRPr sz="1400">
                <a:solidFill>
                  <a:schemeClr val="bg1"/>
                </a:solidFill>
              </a:defRPr>
            </a:lvl4pPr>
            <a:lvl5pPr marL="1828800" indent="0" algn="ctr">
              <a:buNone/>
              <a:defRPr sz="1400">
                <a:solidFill>
                  <a:schemeClr val="bg1"/>
                </a:solidFill>
              </a:defRPr>
            </a:lvl5pPr>
          </a:lstStyle>
          <a:p>
            <a:pPr lvl="0"/>
            <a:r>
              <a:rPr lang="en-US" dirty="0"/>
              <a:t>MONTH XX, XXXX | LOCATION</a:t>
            </a:r>
          </a:p>
        </p:txBody>
      </p:sp>
      <p:sp>
        <p:nvSpPr>
          <p:cNvPr id="1964" name="Text Placeholder 1963">
            <a:extLst>
              <a:ext uri="{FF2B5EF4-FFF2-40B4-BE49-F238E27FC236}">
                <a16:creationId xmlns:a16="http://schemas.microsoft.com/office/drawing/2014/main" id="{D8874D39-76D3-2E6D-F8DD-E0676BF138C5}"/>
              </a:ext>
            </a:extLst>
          </p:cNvPr>
          <p:cNvSpPr>
            <a:spLocks noGrp="1"/>
          </p:cNvSpPr>
          <p:nvPr>
            <p:ph type="body" sz="quarter" idx="15" hasCustomPrompt="1"/>
          </p:nvPr>
        </p:nvSpPr>
        <p:spPr>
          <a:xfrm>
            <a:off x="897657" y="4371534"/>
            <a:ext cx="4465176" cy="332399"/>
          </a:xfrm>
        </p:spPr>
        <p:txBody>
          <a:bodyPr wrap="square" anchor="t" anchorCtr="0">
            <a:noAutofit/>
          </a:bodyPr>
          <a:lstStyle>
            <a:lvl1pPr marL="0" indent="0" algn="l">
              <a:spcBef>
                <a:spcPts val="1200"/>
              </a:spcBef>
              <a:spcAft>
                <a:spcPts val="60"/>
              </a:spcAft>
              <a:buNone/>
              <a:defRPr sz="2400" b="0" i="0">
                <a:solidFill>
                  <a:schemeClr val="bg1"/>
                </a:solidFill>
                <a:latin typeface="+mn-lt"/>
                <a:ea typeface="Aptos Light" panose="02000000000000000000" pitchFamily="2" charset="0"/>
              </a:defRPr>
            </a:lvl1pPr>
            <a:lvl2pPr marL="457200" indent="0" algn="ctr">
              <a:buNone/>
              <a:defRPr sz="2400">
                <a:solidFill>
                  <a:schemeClr val="bg1"/>
                </a:solidFill>
              </a:defRPr>
            </a:lvl2pPr>
            <a:lvl3pPr marL="914400" indent="0" algn="ctr">
              <a:buNone/>
              <a:defRPr sz="2400">
                <a:solidFill>
                  <a:schemeClr val="bg1"/>
                </a:solidFill>
              </a:defRPr>
            </a:lvl3pPr>
            <a:lvl4pPr marL="1371600" indent="0" algn="ctr">
              <a:buNone/>
              <a:defRPr sz="2400">
                <a:solidFill>
                  <a:schemeClr val="bg1"/>
                </a:solidFill>
              </a:defRPr>
            </a:lvl4pPr>
            <a:lvl5pPr marL="1828800" indent="0" algn="ctr">
              <a:buNone/>
              <a:defRPr sz="2400">
                <a:solidFill>
                  <a:schemeClr val="bg1"/>
                </a:solidFill>
              </a:defRPr>
            </a:lvl5pPr>
          </a:lstStyle>
          <a:p>
            <a:pPr lvl="0"/>
            <a:r>
              <a:rPr lang="en-US" dirty="0"/>
              <a:t>First Name, Last Name</a:t>
            </a:r>
          </a:p>
        </p:txBody>
      </p:sp>
      <p:sp>
        <p:nvSpPr>
          <p:cNvPr id="8" name="Rectangle 7">
            <a:extLst>
              <a:ext uri="{FF2B5EF4-FFF2-40B4-BE49-F238E27FC236}">
                <a16:creationId xmlns:a16="http://schemas.microsoft.com/office/drawing/2014/main" id="{C565AA18-2C89-EB56-1919-13EF35EFFBC8}"/>
              </a:ext>
            </a:extLst>
          </p:cNvPr>
          <p:cNvSpPr/>
          <p:nvPr userDrawn="1"/>
        </p:nvSpPr>
        <p:spPr>
          <a:xfrm>
            <a:off x="897656" y="3793881"/>
            <a:ext cx="854364" cy="71915"/>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Aptos Light" panose="020B0004020202020204" pitchFamily="34" charset="0"/>
            </a:endParaRPr>
          </a:p>
        </p:txBody>
      </p:sp>
      <p:sp>
        <p:nvSpPr>
          <p:cNvPr id="48" name="Text Placeholder 47">
            <a:extLst>
              <a:ext uri="{FF2B5EF4-FFF2-40B4-BE49-F238E27FC236}">
                <a16:creationId xmlns:a16="http://schemas.microsoft.com/office/drawing/2014/main" id="{894AF511-2F91-5CEA-AAAB-75308FF6C4DB}"/>
              </a:ext>
            </a:extLst>
          </p:cNvPr>
          <p:cNvSpPr>
            <a:spLocks noGrp="1"/>
          </p:cNvSpPr>
          <p:nvPr>
            <p:ph type="body" sz="quarter" idx="17" hasCustomPrompt="1"/>
          </p:nvPr>
        </p:nvSpPr>
        <p:spPr>
          <a:xfrm>
            <a:off x="897657" y="4881013"/>
            <a:ext cx="4465176" cy="246221"/>
          </a:xfrm>
        </p:spPr>
        <p:txBody>
          <a:bodyPr wrap="square" anchor="t" anchorCtr="0">
            <a:noAutofit/>
          </a:bodyPr>
          <a:lstStyle>
            <a:lvl1pPr marL="0" indent="0" algn="l">
              <a:lnSpc>
                <a:spcPct val="100000"/>
              </a:lnSpc>
              <a:spcBef>
                <a:spcPts val="1200"/>
              </a:spcBef>
              <a:spcAft>
                <a:spcPts val="60"/>
              </a:spcAft>
              <a:buNone/>
              <a:defRPr sz="1600" b="0" i="0">
                <a:solidFill>
                  <a:schemeClr val="bg1"/>
                </a:solidFill>
                <a:latin typeface="+mn-lt"/>
                <a:ea typeface="Aptos Light" panose="02000000000000000000" pitchFamily="2" charset="0"/>
              </a:defRPr>
            </a:lvl1pPr>
            <a:lvl2pPr marL="457200" indent="0" algn="ctr">
              <a:buNone/>
              <a:defRPr sz="1600" b="0" i="0">
                <a:solidFill>
                  <a:schemeClr val="bg1"/>
                </a:solidFill>
                <a:latin typeface="Aptos Light" panose="02000000000000000000" pitchFamily="2" charset="0"/>
                <a:ea typeface="Aptos Light" panose="02000000000000000000" pitchFamily="2" charset="0"/>
              </a:defRPr>
            </a:lvl2pPr>
            <a:lvl3pPr marL="914400" indent="0" algn="ctr">
              <a:buNone/>
              <a:defRPr sz="1600" b="0" i="0">
                <a:solidFill>
                  <a:schemeClr val="bg1"/>
                </a:solidFill>
                <a:latin typeface="Aptos Light" panose="02000000000000000000" pitchFamily="2" charset="0"/>
                <a:ea typeface="Aptos Light" panose="02000000000000000000" pitchFamily="2" charset="0"/>
              </a:defRPr>
            </a:lvl3pPr>
            <a:lvl4pPr marL="1371600" indent="0" algn="ctr">
              <a:buNone/>
              <a:defRPr sz="1600" b="0" i="0">
                <a:solidFill>
                  <a:schemeClr val="bg1"/>
                </a:solidFill>
                <a:latin typeface="Aptos Light" panose="02000000000000000000" pitchFamily="2" charset="0"/>
                <a:ea typeface="Aptos Light" panose="02000000000000000000" pitchFamily="2" charset="0"/>
              </a:defRPr>
            </a:lvl4pPr>
            <a:lvl5pPr marL="1828800" indent="0" algn="ctr">
              <a:buNone/>
              <a:defRPr sz="1600" b="0" i="0">
                <a:solidFill>
                  <a:schemeClr val="bg1"/>
                </a:solidFill>
                <a:latin typeface="Aptos Light" panose="02000000000000000000" pitchFamily="2" charset="0"/>
                <a:ea typeface="Aptos Light" panose="02000000000000000000" pitchFamily="2" charset="0"/>
              </a:defRPr>
            </a:lvl5pPr>
          </a:lstStyle>
          <a:p>
            <a:pPr lvl="0"/>
            <a:r>
              <a:rPr lang="en-US" dirty="0"/>
              <a:t>Presenter Affiliation</a:t>
            </a:r>
          </a:p>
        </p:txBody>
      </p:sp>
      <p:sp>
        <p:nvSpPr>
          <p:cNvPr id="9" name="Picture Placeholder 8">
            <a:extLst>
              <a:ext uri="{FF2B5EF4-FFF2-40B4-BE49-F238E27FC236}">
                <a16:creationId xmlns:a16="http://schemas.microsoft.com/office/drawing/2014/main" id="{63D2D23A-F403-7E2C-7D24-BA0C3B867C3E}"/>
              </a:ext>
            </a:extLst>
          </p:cNvPr>
          <p:cNvSpPr>
            <a:spLocks noGrp="1"/>
          </p:cNvSpPr>
          <p:nvPr>
            <p:ph type="pic" sz="quarter" idx="18"/>
          </p:nvPr>
        </p:nvSpPr>
        <p:spPr>
          <a:xfrm>
            <a:off x="6045200" y="0"/>
            <a:ext cx="6146800" cy="6858000"/>
          </a:xfrm>
        </p:spPr>
        <p:txBody>
          <a:bodyPr/>
          <a:lstStyle>
            <a:lvl1pPr>
              <a:defRPr/>
            </a:lvl1pPr>
          </a:lstStyle>
          <a:p>
            <a:r>
              <a:rPr lang="en-US"/>
              <a:t>Click icon to add picture</a:t>
            </a:r>
            <a:endParaRPr lang="en-US" dirty="0"/>
          </a:p>
        </p:txBody>
      </p:sp>
      <p:pic>
        <p:nvPicPr>
          <p:cNvPr id="4" name="Graphic 3">
            <a:extLst>
              <a:ext uri="{FF2B5EF4-FFF2-40B4-BE49-F238E27FC236}">
                <a16:creationId xmlns:a16="http://schemas.microsoft.com/office/drawing/2014/main" id="{D32A73F0-167E-610D-E038-566618F01F9F}"/>
              </a:ext>
            </a:extLst>
          </p:cNvPr>
          <p:cNvPicPr>
            <a:picLocks noChangeAspect="1"/>
          </p:cNvPicPr>
          <p:nvPr userDrawn="1"/>
        </p:nvPicPr>
        <p:blipFill>
          <a:blip>
            <a:extLst>
              <a:ext uri="{96DAC541-7B7A-43D3-8B79-37D633B846F1}">
                <asvg:svgBlip xmlns:asvg="http://schemas.microsoft.com/office/drawing/2016/SVG/main" r:embed="rId3"/>
              </a:ext>
            </a:extLst>
          </a:blip>
          <a:stretch>
            <a:fillRect/>
          </a:stretch>
        </p:blipFill>
        <p:spPr>
          <a:xfrm>
            <a:off x="928070" y="783630"/>
            <a:ext cx="1780479" cy="428014"/>
          </a:xfrm>
          <a:prstGeom prst="rect">
            <a:avLst/>
          </a:prstGeom>
        </p:spPr>
      </p:pic>
      <p:grpSp>
        <p:nvGrpSpPr>
          <p:cNvPr id="5" name="Group 4">
            <a:extLst>
              <a:ext uri="{FF2B5EF4-FFF2-40B4-BE49-F238E27FC236}">
                <a16:creationId xmlns:a16="http://schemas.microsoft.com/office/drawing/2014/main" id="{5F2EFFC1-8D00-2422-39D7-701FD30A5CDF}"/>
              </a:ext>
            </a:extLst>
          </p:cNvPr>
          <p:cNvGrpSpPr/>
          <p:nvPr userDrawn="1"/>
        </p:nvGrpSpPr>
        <p:grpSpPr>
          <a:xfrm>
            <a:off x="859536" y="6108192"/>
            <a:ext cx="4556510" cy="438912"/>
            <a:chOff x="859536" y="6108192"/>
            <a:chExt cx="4556510" cy="438912"/>
          </a:xfrm>
        </p:grpSpPr>
        <p:sp>
          <p:nvSpPr>
            <p:cNvPr id="6" name="TextBox 5">
              <a:extLst>
                <a:ext uri="{FF2B5EF4-FFF2-40B4-BE49-F238E27FC236}">
                  <a16:creationId xmlns:a16="http://schemas.microsoft.com/office/drawing/2014/main" id="{A97F60E2-2A56-9EB3-6B56-9299A963E1AB}"/>
                </a:ext>
              </a:extLst>
            </p:cNvPr>
            <p:cNvSpPr txBox="1"/>
            <p:nvPr userDrawn="1"/>
          </p:nvSpPr>
          <p:spPr>
            <a:xfrm>
              <a:off x="2368064" y="6156068"/>
              <a:ext cx="3047982" cy="369332"/>
            </a:xfrm>
            <a:prstGeom prst="rect">
              <a:avLst/>
            </a:prstGeom>
            <a:noFill/>
          </p:spPr>
          <p:txBody>
            <a:bodyPr wrap="square" lIns="182880" rtlCol="0">
              <a:spAutoFit/>
            </a:bodyPr>
            <a:lstStyle/>
            <a:p>
              <a:r>
                <a:rPr lang="en-US" sz="900" b="0" i="0" dirty="0">
                  <a:solidFill>
                    <a:schemeClr val="bg1"/>
                  </a:solidFill>
                  <a:latin typeface="+mn-lt"/>
                  <a:ea typeface="Aptos" panose="02000000000000000000" pitchFamily="2" charset="0"/>
                </a:rPr>
                <a:t>ORNL IS MANAGED BY UT-BATTELLE LLC </a:t>
              </a:r>
              <a:br>
                <a:rPr lang="en-US" sz="900" b="0" i="0" dirty="0">
                  <a:solidFill>
                    <a:schemeClr val="bg1"/>
                  </a:solidFill>
                  <a:latin typeface="+mn-lt"/>
                  <a:ea typeface="Aptos" panose="02000000000000000000" pitchFamily="2" charset="0"/>
                </a:rPr>
              </a:br>
              <a:r>
                <a:rPr lang="en-US" sz="900" b="0" i="0" dirty="0">
                  <a:solidFill>
                    <a:schemeClr val="bg1"/>
                  </a:solidFill>
                  <a:latin typeface="+mn-lt"/>
                  <a:ea typeface="Aptos" panose="02000000000000000000" pitchFamily="2" charset="0"/>
                </a:rPr>
                <a:t>FOR THE US DEPARTMENT OF ENERGY</a:t>
              </a:r>
            </a:p>
          </p:txBody>
        </p:sp>
        <p:pic>
          <p:nvPicPr>
            <p:cNvPr id="10" name="Picture 9" descr="Text&#10;&#10;AI-generated content may be incorrect.">
              <a:extLst>
                <a:ext uri="{FF2B5EF4-FFF2-40B4-BE49-F238E27FC236}">
                  <a16:creationId xmlns:a16="http://schemas.microsoft.com/office/drawing/2014/main" id="{E05B343D-85E7-C42A-D96E-37A8AB109C5E}"/>
                </a:ext>
              </a:extLst>
            </p:cNvPr>
            <p:cNvPicPr>
              <a:picLocks noChangeAspect="1"/>
            </p:cNvPicPr>
            <p:nvPr userDrawn="1"/>
          </p:nvPicPr>
          <p:blipFill>
            <a:blip r:embed="rId4"/>
            <a:stretch>
              <a:fillRect/>
            </a:stretch>
          </p:blipFill>
          <p:spPr>
            <a:xfrm>
              <a:off x="859536" y="6108192"/>
              <a:ext cx="1528065" cy="438912"/>
            </a:xfrm>
            <a:prstGeom prst="rect">
              <a:avLst/>
            </a:prstGeom>
          </p:spPr>
        </p:pic>
      </p:grpSp>
    </p:spTree>
    <p:extLst>
      <p:ext uri="{BB962C8B-B14F-4D97-AF65-F5344CB8AC3E}">
        <p14:creationId xmlns:p14="http://schemas.microsoft.com/office/powerpoint/2010/main" val="354013395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clusion | Logo">
    <p:spTree>
      <p:nvGrpSpPr>
        <p:cNvPr id="1" name=""/>
        <p:cNvGrpSpPr/>
        <p:nvPr/>
      </p:nvGrpSpPr>
      <p:grpSpPr>
        <a:xfrm>
          <a:off x="0" y="0"/>
          <a:ext cx="0" cy="0"/>
          <a:chOff x="0" y="0"/>
          <a:chExt cx="0" cy="0"/>
        </a:xfrm>
      </p:grpSpPr>
      <p:pic>
        <p:nvPicPr>
          <p:cNvPr id="3" name="Graphic 285">
            <a:extLst>
              <a:ext uri="{FF2B5EF4-FFF2-40B4-BE49-F238E27FC236}">
                <a16:creationId xmlns:a16="http://schemas.microsoft.com/office/drawing/2014/main" id="{89B1F087-DF83-09A8-95A1-156B3E903116}"/>
              </a:ext>
            </a:extLst>
          </p:cNvPr>
          <p:cNvPicPr>
            <a:picLocks noChangeAspect="1"/>
          </p:cNvPicPr>
          <p:nvPr userDrawn="1"/>
        </p:nvPicPr>
        <p:blipFill>
          <a:blip r:embed="rId2"/>
          <a:srcRect/>
          <a:stretch/>
        </p:blipFill>
        <p:spPr>
          <a:xfrm>
            <a:off x="0" y="0"/>
            <a:ext cx="12192000" cy="6858000"/>
          </a:xfrm>
          <a:prstGeom prst="rect">
            <a:avLst/>
          </a:prstGeom>
        </p:spPr>
      </p:pic>
      <p:pic>
        <p:nvPicPr>
          <p:cNvPr id="37" name="Graphic 36">
            <a:extLst>
              <a:ext uri="{FF2B5EF4-FFF2-40B4-BE49-F238E27FC236}">
                <a16:creationId xmlns:a16="http://schemas.microsoft.com/office/drawing/2014/main" id="{5CAC3282-DC62-4A2A-767F-48373E113E97}"/>
              </a:ext>
            </a:extLst>
          </p:cNvPr>
          <p:cNvPicPr>
            <a:picLocks noChangeAspect="1"/>
          </p:cNvPicPr>
          <p:nvPr userDrawn="1"/>
        </p:nvPicPr>
        <p:blipFill>
          <a:blip>
            <a:extLst>
              <a:ext uri="{96DAC541-7B7A-43D3-8B79-37D633B846F1}">
                <asvg:svgBlip xmlns:asvg="http://schemas.microsoft.com/office/drawing/2016/SVG/main" r:embed="rId3"/>
              </a:ext>
            </a:extLst>
          </a:blip>
          <a:stretch>
            <a:fillRect/>
          </a:stretch>
        </p:blipFill>
        <p:spPr>
          <a:xfrm>
            <a:off x="3209255" y="2735048"/>
            <a:ext cx="5773490" cy="1387904"/>
          </a:xfrm>
          <a:prstGeom prst="rect">
            <a:avLst/>
          </a:prstGeom>
        </p:spPr>
      </p:pic>
      <p:grpSp>
        <p:nvGrpSpPr>
          <p:cNvPr id="4" name="Group 3">
            <a:extLst>
              <a:ext uri="{FF2B5EF4-FFF2-40B4-BE49-F238E27FC236}">
                <a16:creationId xmlns:a16="http://schemas.microsoft.com/office/drawing/2014/main" id="{3CBD199E-AAB8-C86C-7065-B0DAAC996DDA}"/>
              </a:ext>
            </a:extLst>
          </p:cNvPr>
          <p:cNvGrpSpPr/>
          <p:nvPr userDrawn="1"/>
        </p:nvGrpSpPr>
        <p:grpSpPr>
          <a:xfrm>
            <a:off x="4217981" y="6109219"/>
            <a:ext cx="4556510" cy="438912"/>
            <a:chOff x="859536" y="6108192"/>
            <a:chExt cx="4556510" cy="438912"/>
          </a:xfrm>
        </p:grpSpPr>
        <p:sp>
          <p:nvSpPr>
            <p:cNvPr id="7" name="TextBox 6">
              <a:extLst>
                <a:ext uri="{FF2B5EF4-FFF2-40B4-BE49-F238E27FC236}">
                  <a16:creationId xmlns:a16="http://schemas.microsoft.com/office/drawing/2014/main" id="{97197F97-DD05-46DC-A43C-9A85A489A4DD}"/>
                </a:ext>
              </a:extLst>
            </p:cNvPr>
            <p:cNvSpPr txBox="1"/>
            <p:nvPr userDrawn="1"/>
          </p:nvSpPr>
          <p:spPr>
            <a:xfrm>
              <a:off x="2368064" y="6156068"/>
              <a:ext cx="3047982" cy="369332"/>
            </a:xfrm>
            <a:prstGeom prst="rect">
              <a:avLst/>
            </a:prstGeom>
            <a:noFill/>
          </p:spPr>
          <p:txBody>
            <a:bodyPr wrap="square" lIns="182880" rtlCol="0">
              <a:spAutoFit/>
            </a:bodyPr>
            <a:lstStyle/>
            <a:p>
              <a:r>
                <a:rPr lang="en-US" sz="900" b="0" i="0" dirty="0">
                  <a:solidFill>
                    <a:schemeClr val="bg1"/>
                  </a:solidFill>
                  <a:latin typeface="+mn-lt"/>
                  <a:ea typeface="Aptos" panose="02000000000000000000" pitchFamily="2" charset="0"/>
                </a:rPr>
                <a:t>ORNL IS MANAGED BY UT-BATTELLE LLC </a:t>
              </a:r>
              <a:br>
                <a:rPr lang="en-US" sz="900" b="0" i="0" dirty="0">
                  <a:solidFill>
                    <a:schemeClr val="bg1"/>
                  </a:solidFill>
                  <a:latin typeface="+mn-lt"/>
                  <a:ea typeface="Aptos" panose="02000000000000000000" pitchFamily="2" charset="0"/>
                </a:rPr>
              </a:br>
              <a:r>
                <a:rPr lang="en-US" sz="900" b="0" i="0" dirty="0">
                  <a:solidFill>
                    <a:schemeClr val="bg1"/>
                  </a:solidFill>
                  <a:latin typeface="+mn-lt"/>
                  <a:ea typeface="Aptos" panose="02000000000000000000" pitchFamily="2" charset="0"/>
                </a:rPr>
                <a:t>FOR THE US DEPARTMENT OF ENERGY</a:t>
              </a:r>
            </a:p>
          </p:txBody>
        </p:sp>
        <p:pic>
          <p:nvPicPr>
            <p:cNvPr id="8" name="Picture 7" descr="Text&#10;&#10;AI-generated content may be incorrect.">
              <a:extLst>
                <a:ext uri="{FF2B5EF4-FFF2-40B4-BE49-F238E27FC236}">
                  <a16:creationId xmlns:a16="http://schemas.microsoft.com/office/drawing/2014/main" id="{CCDFDBFA-B5E9-EA5B-FE47-B868EED9A8DE}"/>
                </a:ext>
              </a:extLst>
            </p:cNvPr>
            <p:cNvPicPr>
              <a:picLocks noChangeAspect="1"/>
            </p:cNvPicPr>
            <p:nvPr userDrawn="1"/>
          </p:nvPicPr>
          <p:blipFill>
            <a:blip r:embed="rId4"/>
            <a:stretch>
              <a:fillRect/>
            </a:stretch>
          </p:blipFill>
          <p:spPr>
            <a:xfrm>
              <a:off x="859536" y="6108192"/>
              <a:ext cx="1528065" cy="438912"/>
            </a:xfrm>
            <a:prstGeom prst="rect">
              <a:avLst/>
            </a:prstGeom>
          </p:spPr>
        </p:pic>
      </p:grpSp>
    </p:spTree>
    <p:extLst>
      <p:ext uri="{BB962C8B-B14F-4D97-AF65-F5344CB8AC3E}">
        <p14:creationId xmlns:p14="http://schemas.microsoft.com/office/powerpoint/2010/main" val="175415478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9767" y="274320"/>
            <a:ext cx="11430000" cy="539496"/>
          </a:xfrm>
        </p:spPr>
        <p:txBody>
          <a:bodyPr/>
          <a:lstStyle>
            <a:lvl1pPr>
              <a:lnSpc>
                <a:spcPct val="90000"/>
              </a:lnSpc>
              <a:defRPr sz="3200"/>
            </a:lvl1pPr>
          </a:lstStyle>
          <a:p>
            <a:r>
              <a:rPr lang="en-US"/>
              <a:t>Click to edit Master title style</a:t>
            </a:r>
            <a:endParaRPr lang="en-US" dirty="0"/>
          </a:p>
        </p:txBody>
      </p:sp>
      <p:sp>
        <p:nvSpPr>
          <p:cNvPr id="3" name="Content Placeholder 2"/>
          <p:cNvSpPr>
            <a:spLocks noGrp="1"/>
          </p:cNvSpPr>
          <p:nvPr>
            <p:ph idx="1"/>
          </p:nvPr>
        </p:nvSpPr>
        <p:spPr>
          <a:xfrm>
            <a:off x="448055" y="1653735"/>
            <a:ext cx="11430000" cy="4047778"/>
          </a:xfrm>
        </p:spPr>
        <p:txBody>
          <a:bodyPr/>
          <a:lstStyle>
            <a:lvl1pPr marL="288925" indent="-288925">
              <a:spcBef>
                <a:spcPts val="1800"/>
              </a:spcBef>
              <a:buClr>
                <a:schemeClr val="tx1"/>
              </a:buClr>
              <a:buSzPct val="90000"/>
              <a:buFont typeface="Century Gothic" panose="020B0502020202020204" pitchFamily="34" charset="0"/>
              <a:buChar char="•"/>
              <a:defRPr lang="en-US" sz="2800" kern="1200" dirty="0">
                <a:solidFill>
                  <a:schemeClr val="tx1"/>
                </a:solidFill>
                <a:latin typeface="Century Gothic" panose="020B0502020202020204" pitchFamily="34" charset="0"/>
                <a:ea typeface="+mn-ea"/>
                <a:cs typeface="+mn-cs"/>
              </a:defRPr>
            </a:lvl1pPr>
            <a:lvl2pPr marL="687388" indent="-288925">
              <a:buClr>
                <a:schemeClr val="tx1"/>
              </a:buClr>
              <a:buSzPct val="90000"/>
              <a:buFont typeface="Century Gothic" panose="020B0502020202020204" pitchFamily="34" charset="0"/>
              <a:buChar char="–"/>
              <a:defRPr>
                <a:latin typeface="+mn-lt"/>
                <a:cs typeface="Arial" panose="020B0604020202020204" pitchFamily="34" charset="0"/>
              </a:defRPr>
            </a:lvl2pPr>
            <a:lvl3pPr marL="1031875" indent="-288925">
              <a:buClr>
                <a:schemeClr val="tx1"/>
              </a:buClr>
              <a:buSzPct val="90000"/>
              <a:buFont typeface="Century Gothic" panose="020B0502020202020204" pitchFamily="34" charset="0"/>
              <a:buChar char="•"/>
              <a:defRPr>
                <a:latin typeface="+mn-lt"/>
                <a:cs typeface="Arial" panose="020B0604020202020204" pitchFamily="34" charset="0"/>
              </a:defRPr>
            </a:lvl3pPr>
            <a:lvl4pPr>
              <a:buClr>
                <a:schemeClr val="tx1"/>
              </a:buClr>
              <a:defRPr>
                <a:latin typeface="+mn-lt"/>
                <a:cs typeface="Arial" panose="020B0604020202020204" pitchFamily="34" charset="0"/>
              </a:defRPr>
            </a:lvl4pPr>
            <a:lvl5pPr marL="1482725" indent="-222250">
              <a:buClr>
                <a:schemeClr val="tx1"/>
              </a:buClr>
              <a:buFont typeface="Arial" panose="020B0604020202020204" pitchFamily="34" charset="0"/>
              <a:buChar char="•"/>
              <a:defRPr>
                <a:latin typeface="+mn-lt"/>
                <a:cs typeface="Arial" panose="020B0604020202020204"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575182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Custom Landscape Image">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0FE843FE-B2D6-28A8-6229-2F4F14E7EA05}"/>
              </a:ext>
            </a:extLst>
          </p:cNvPr>
          <p:cNvSpPr/>
          <p:nvPr userDrawn="1"/>
        </p:nvSpPr>
        <p:spPr>
          <a:xfrm>
            <a:off x="-1"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0 h 6858000"/>
              <a:gd name="connsiteX5" fmla="*/ 5609063 w 12192000"/>
              <a:gd name="connsiteY5" fmla="*/ 1505414 h 6858000"/>
              <a:gd name="connsiteX6" fmla="*/ 5609063 w 12192000"/>
              <a:gd name="connsiteY6" fmla="*/ 5352586 h 6858000"/>
              <a:gd name="connsiteX7" fmla="*/ 11452302 w 12192000"/>
              <a:gd name="connsiteY7" fmla="*/ 5352586 h 6858000"/>
              <a:gd name="connsiteX8" fmla="*/ 11452302 w 12192000"/>
              <a:gd name="connsiteY8" fmla="*/ 1505414 h 6858000"/>
              <a:gd name="connsiteX9" fmla="*/ 5609063 w 12192000"/>
              <a:gd name="connsiteY9" fmla="*/ 150541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0">
                <a:moveTo>
                  <a:pt x="0" y="0"/>
                </a:moveTo>
                <a:lnTo>
                  <a:pt x="12192000" y="0"/>
                </a:lnTo>
                <a:lnTo>
                  <a:pt x="12192000" y="6858000"/>
                </a:lnTo>
                <a:lnTo>
                  <a:pt x="0" y="6858000"/>
                </a:lnTo>
                <a:lnTo>
                  <a:pt x="0" y="0"/>
                </a:lnTo>
                <a:close/>
                <a:moveTo>
                  <a:pt x="5609063" y="1505414"/>
                </a:moveTo>
                <a:lnTo>
                  <a:pt x="5609063" y="5352586"/>
                </a:lnTo>
                <a:lnTo>
                  <a:pt x="11452302" y="5352586"/>
                </a:lnTo>
                <a:lnTo>
                  <a:pt x="11452302" y="1505414"/>
                </a:lnTo>
                <a:lnTo>
                  <a:pt x="5609063" y="1505414"/>
                </a:lnTo>
                <a:close/>
              </a:path>
            </a:pathLst>
          </a:custGeom>
          <a:blipFill>
            <a:blip r:embed="rId2"/>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Aptos Light" panose="020B0004020202020204" pitchFamily="34" charset="0"/>
            </a:endParaRPr>
          </a:p>
        </p:txBody>
      </p:sp>
      <p:sp>
        <p:nvSpPr>
          <p:cNvPr id="2" name="Title 1">
            <a:extLst>
              <a:ext uri="{FF2B5EF4-FFF2-40B4-BE49-F238E27FC236}">
                <a16:creationId xmlns:a16="http://schemas.microsoft.com/office/drawing/2014/main" id="{627FB722-2E40-971C-7B7A-5663B28FCDB7}"/>
              </a:ext>
            </a:extLst>
          </p:cNvPr>
          <p:cNvSpPr>
            <a:spLocks noGrp="1"/>
          </p:cNvSpPr>
          <p:nvPr>
            <p:ph type="ctrTitle" hasCustomPrompt="1"/>
          </p:nvPr>
        </p:nvSpPr>
        <p:spPr>
          <a:xfrm>
            <a:off x="897657" y="2292076"/>
            <a:ext cx="4465176" cy="997196"/>
          </a:xfrm>
        </p:spPr>
        <p:txBody>
          <a:bodyPr wrap="square" anchor="t" anchorCtr="0">
            <a:noAutofit/>
          </a:bodyPr>
          <a:lstStyle>
            <a:lvl1pPr algn="l">
              <a:spcBef>
                <a:spcPts val="1200"/>
              </a:spcBef>
              <a:spcAft>
                <a:spcPts val="60"/>
              </a:spcAft>
              <a:defRPr sz="3600" b="1">
                <a:solidFill>
                  <a:schemeClr val="bg1"/>
                </a:solidFill>
                <a:latin typeface="+mj-lt"/>
              </a:defRPr>
            </a:lvl1pPr>
          </a:lstStyle>
          <a:p>
            <a:r>
              <a:rPr lang="en-US" dirty="0"/>
              <a:t>Presentation Title (Text size no larger than 36pt)</a:t>
            </a:r>
          </a:p>
        </p:txBody>
      </p:sp>
      <p:sp>
        <p:nvSpPr>
          <p:cNvPr id="3" name="Subtitle 2">
            <a:extLst>
              <a:ext uri="{FF2B5EF4-FFF2-40B4-BE49-F238E27FC236}">
                <a16:creationId xmlns:a16="http://schemas.microsoft.com/office/drawing/2014/main" id="{34CCE055-46B1-6279-21B5-27B8352AB9EC}"/>
              </a:ext>
            </a:extLst>
          </p:cNvPr>
          <p:cNvSpPr>
            <a:spLocks noGrp="1"/>
          </p:cNvSpPr>
          <p:nvPr>
            <p:ph type="subTitle" idx="1" hasCustomPrompt="1"/>
          </p:nvPr>
        </p:nvSpPr>
        <p:spPr>
          <a:xfrm>
            <a:off x="897657" y="4019391"/>
            <a:ext cx="4465176" cy="193899"/>
          </a:xfrm>
        </p:spPr>
        <p:txBody>
          <a:bodyPr wrap="square" anchor="t" anchorCtr="0">
            <a:noAutofit/>
          </a:bodyPr>
          <a:lstStyle>
            <a:lvl1pPr marL="0" indent="0" algn="l">
              <a:spcBef>
                <a:spcPts val="1200"/>
              </a:spcBef>
              <a:spcAft>
                <a:spcPts val="60"/>
              </a:spcAft>
              <a:buNone/>
              <a:defRPr sz="1400" b="1" spc="150" baseline="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PRESENTED BY</a:t>
            </a:r>
          </a:p>
        </p:txBody>
      </p:sp>
      <p:sp>
        <p:nvSpPr>
          <p:cNvPr id="1962" name="Text Placeholder 1961">
            <a:extLst>
              <a:ext uri="{FF2B5EF4-FFF2-40B4-BE49-F238E27FC236}">
                <a16:creationId xmlns:a16="http://schemas.microsoft.com/office/drawing/2014/main" id="{05A0F360-5E2B-1313-55AF-9056EF7E8BC2}"/>
              </a:ext>
            </a:extLst>
          </p:cNvPr>
          <p:cNvSpPr>
            <a:spLocks noGrp="1"/>
          </p:cNvSpPr>
          <p:nvPr>
            <p:ph type="body" sz="quarter" idx="14" hasCustomPrompt="1"/>
          </p:nvPr>
        </p:nvSpPr>
        <p:spPr>
          <a:xfrm>
            <a:off x="897657" y="1880997"/>
            <a:ext cx="4465176" cy="193899"/>
          </a:xfrm>
        </p:spPr>
        <p:txBody>
          <a:bodyPr wrap="square" anchor="t" anchorCtr="0">
            <a:noAutofit/>
          </a:bodyPr>
          <a:lstStyle>
            <a:lvl1pPr marL="0" indent="0" algn="l">
              <a:spcBef>
                <a:spcPts val="1200"/>
              </a:spcBef>
              <a:spcAft>
                <a:spcPts val="60"/>
              </a:spcAft>
              <a:buNone/>
              <a:defRPr sz="1400" b="0" i="0" spc="150" baseline="0">
                <a:solidFill>
                  <a:schemeClr val="bg1"/>
                </a:solidFill>
                <a:latin typeface="+mn-lt"/>
                <a:ea typeface="Aptos Light" panose="02000000000000000000" pitchFamily="2" charset="0"/>
              </a:defRPr>
            </a:lvl1pPr>
            <a:lvl2pPr marL="457200" indent="0" algn="ctr">
              <a:buNone/>
              <a:defRPr sz="1400">
                <a:solidFill>
                  <a:schemeClr val="bg1"/>
                </a:solidFill>
              </a:defRPr>
            </a:lvl2pPr>
            <a:lvl3pPr marL="914400" indent="0" algn="ctr">
              <a:buNone/>
              <a:defRPr sz="1400">
                <a:solidFill>
                  <a:schemeClr val="bg1"/>
                </a:solidFill>
              </a:defRPr>
            </a:lvl3pPr>
            <a:lvl4pPr marL="1371600" indent="0" algn="ctr">
              <a:buNone/>
              <a:defRPr sz="1400">
                <a:solidFill>
                  <a:schemeClr val="bg1"/>
                </a:solidFill>
              </a:defRPr>
            </a:lvl4pPr>
            <a:lvl5pPr marL="1828800" indent="0" algn="ctr">
              <a:buNone/>
              <a:defRPr sz="1400">
                <a:solidFill>
                  <a:schemeClr val="bg1"/>
                </a:solidFill>
              </a:defRPr>
            </a:lvl5pPr>
          </a:lstStyle>
          <a:p>
            <a:pPr lvl="0"/>
            <a:r>
              <a:rPr lang="en-US" dirty="0"/>
              <a:t>MONTH XX, XXXX | LOCATION</a:t>
            </a:r>
          </a:p>
        </p:txBody>
      </p:sp>
      <p:sp>
        <p:nvSpPr>
          <p:cNvPr id="1964" name="Text Placeholder 1963">
            <a:extLst>
              <a:ext uri="{FF2B5EF4-FFF2-40B4-BE49-F238E27FC236}">
                <a16:creationId xmlns:a16="http://schemas.microsoft.com/office/drawing/2014/main" id="{D8874D39-76D3-2E6D-F8DD-E0676BF138C5}"/>
              </a:ext>
            </a:extLst>
          </p:cNvPr>
          <p:cNvSpPr>
            <a:spLocks noGrp="1"/>
          </p:cNvSpPr>
          <p:nvPr>
            <p:ph type="body" sz="quarter" idx="15" hasCustomPrompt="1"/>
          </p:nvPr>
        </p:nvSpPr>
        <p:spPr>
          <a:xfrm>
            <a:off x="897657" y="4371534"/>
            <a:ext cx="4465176" cy="332399"/>
          </a:xfrm>
        </p:spPr>
        <p:txBody>
          <a:bodyPr wrap="square" anchor="t" anchorCtr="0">
            <a:noAutofit/>
          </a:bodyPr>
          <a:lstStyle>
            <a:lvl1pPr marL="0" indent="0" algn="l">
              <a:spcBef>
                <a:spcPts val="1200"/>
              </a:spcBef>
              <a:spcAft>
                <a:spcPts val="60"/>
              </a:spcAft>
              <a:buNone/>
              <a:defRPr sz="2400" b="0" i="0">
                <a:solidFill>
                  <a:schemeClr val="bg1"/>
                </a:solidFill>
                <a:latin typeface="+mn-lt"/>
                <a:ea typeface="Aptos Light" panose="02000000000000000000" pitchFamily="2" charset="0"/>
              </a:defRPr>
            </a:lvl1pPr>
            <a:lvl2pPr marL="457200" indent="0" algn="ctr">
              <a:buNone/>
              <a:defRPr sz="2400">
                <a:solidFill>
                  <a:schemeClr val="bg1"/>
                </a:solidFill>
              </a:defRPr>
            </a:lvl2pPr>
            <a:lvl3pPr marL="914400" indent="0" algn="ctr">
              <a:buNone/>
              <a:defRPr sz="2400">
                <a:solidFill>
                  <a:schemeClr val="bg1"/>
                </a:solidFill>
              </a:defRPr>
            </a:lvl3pPr>
            <a:lvl4pPr marL="1371600" indent="0" algn="ctr">
              <a:buNone/>
              <a:defRPr sz="2400">
                <a:solidFill>
                  <a:schemeClr val="bg1"/>
                </a:solidFill>
              </a:defRPr>
            </a:lvl4pPr>
            <a:lvl5pPr marL="1828800" indent="0" algn="ctr">
              <a:buNone/>
              <a:defRPr sz="2400">
                <a:solidFill>
                  <a:schemeClr val="bg1"/>
                </a:solidFill>
              </a:defRPr>
            </a:lvl5pPr>
          </a:lstStyle>
          <a:p>
            <a:pPr lvl="0"/>
            <a:r>
              <a:rPr lang="en-US" dirty="0"/>
              <a:t>First Name, Last Name</a:t>
            </a:r>
          </a:p>
        </p:txBody>
      </p:sp>
      <p:sp>
        <p:nvSpPr>
          <p:cNvPr id="8" name="Rectangle 7">
            <a:extLst>
              <a:ext uri="{FF2B5EF4-FFF2-40B4-BE49-F238E27FC236}">
                <a16:creationId xmlns:a16="http://schemas.microsoft.com/office/drawing/2014/main" id="{C565AA18-2C89-EB56-1919-13EF35EFFBC8}"/>
              </a:ext>
            </a:extLst>
          </p:cNvPr>
          <p:cNvSpPr/>
          <p:nvPr userDrawn="1"/>
        </p:nvSpPr>
        <p:spPr>
          <a:xfrm>
            <a:off x="897656" y="3793881"/>
            <a:ext cx="854364" cy="71915"/>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Aptos Light" panose="020B0004020202020204" pitchFamily="34" charset="0"/>
            </a:endParaRPr>
          </a:p>
        </p:txBody>
      </p:sp>
      <p:sp>
        <p:nvSpPr>
          <p:cNvPr id="48" name="Text Placeholder 47">
            <a:extLst>
              <a:ext uri="{FF2B5EF4-FFF2-40B4-BE49-F238E27FC236}">
                <a16:creationId xmlns:a16="http://schemas.microsoft.com/office/drawing/2014/main" id="{894AF511-2F91-5CEA-AAAB-75308FF6C4DB}"/>
              </a:ext>
            </a:extLst>
          </p:cNvPr>
          <p:cNvSpPr>
            <a:spLocks noGrp="1"/>
          </p:cNvSpPr>
          <p:nvPr>
            <p:ph type="body" sz="quarter" idx="17" hasCustomPrompt="1"/>
          </p:nvPr>
        </p:nvSpPr>
        <p:spPr>
          <a:xfrm>
            <a:off x="897657" y="4881013"/>
            <a:ext cx="4465176" cy="246221"/>
          </a:xfrm>
        </p:spPr>
        <p:txBody>
          <a:bodyPr wrap="square" anchor="t" anchorCtr="0">
            <a:noAutofit/>
          </a:bodyPr>
          <a:lstStyle>
            <a:lvl1pPr marL="0" indent="0" algn="l">
              <a:lnSpc>
                <a:spcPct val="100000"/>
              </a:lnSpc>
              <a:spcBef>
                <a:spcPts val="1200"/>
              </a:spcBef>
              <a:spcAft>
                <a:spcPts val="60"/>
              </a:spcAft>
              <a:buNone/>
              <a:defRPr sz="1600" b="0" i="0">
                <a:solidFill>
                  <a:schemeClr val="bg1"/>
                </a:solidFill>
                <a:latin typeface="+mn-lt"/>
                <a:ea typeface="Aptos Light" panose="02000000000000000000" pitchFamily="2" charset="0"/>
              </a:defRPr>
            </a:lvl1pPr>
            <a:lvl2pPr marL="457200" indent="0" algn="ctr">
              <a:buNone/>
              <a:defRPr sz="1600" b="0" i="0">
                <a:solidFill>
                  <a:schemeClr val="bg1"/>
                </a:solidFill>
                <a:latin typeface="Aptos Light" panose="02000000000000000000" pitchFamily="2" charset="0"/>
                <a:ea typeface="Aptos Light" panose="02000000000000000000" pitchFamily="2" charset="0"/>
              </a:defRPr>
            </a:lvl2pPr>
            <a:lvl3pPr marL="914400" indent="0" algn="ctr">
              <a:buNone/>
              <a:defRPr sz="1600" b="0" i="0">
                <a:solidFill>
                  <a:schemeClr val="bg1"/>
                </a:solidFill>
                <a:latin typeface="Aptos Light" panose="02000000000000000000" pitchFamily="2" charset="0"/>
                <a:ea typeface="Aptos Light" panose="02000000000000000000" pitchFamily="2" charset="0"/>
              </a:defRPr>
            </a:lvl3pPr>
            <a:lvl4pPr marL="1371600" indent="0" algn="ctr">
              <a:buNone/>
              <a:defRPr sz="1600" b="0" i="0">
                <a:solidFill>
                  <a:schemeClr val="bg1"/>
                </a:solidFill>
                <a:latin typeface="Aptos Light" panose="02000000000000000000" pitchFamily="2" charset="0"/>
                <a:ea typeface="Aptos Light" panose="02000000000000000000" pitchFamily="2" charset="0"/>
              </a:defRPr>
            </a:lvl4pPr>
            <a:lvl5pPr marL="1828800" indent="0" algn="ctr">
              <a:buNone/>
              <a:defRPr sz="1600" b="0" i="0">
                <a:solidFill>
                  <a:schemeClr val="bg1"/>
                </a:solidFill>
                <a:latin typeface="Aptos Light" panose="02000000000000000000" pitchFamily="2" charset="0"/>
                <a:ea typeface="Aptos Light" panose="02000000000000000000" pitchFamily="2" charset="0"/>
              </a:defRPr>
            </a:lvl5pPr>
          </a:lstStyle>
          <a:p>
            <a:pPr lvl="0"/>
            <a:r>
              <a:rPr lang="en-US" dirty="0"/>
              <a:t>Presenter Affiliation</a:t>
            </a:r>
          </a:p>
        </p:txBody>
      </p:sp>
      <p:sp>
        <p:nvSpPr>
          <p:cNvPr id="9" name="Picture Placeholder 8">
            <a:extLst>
              <a:ext uri="{FF2B5EF4-FFF2-40B4-BE49-F238E27FC236}">
                <a16:creationId xmlns:a16="http://schemas.microsoft.com/office/drawing/2014/main" id="{63D2D23A-F403-7E2C-7D24-BA0C3B867C3E}"/>
              </a:ext>
            </a:extLst>
          </p:cNvPr>
          <p:cNvSpPr>
            <a:spLocks noGrp="1"/>
          </p:cNvSpPr>
          <p:nvPr>
            <p:ph type="pic" sz="quarter" idx="18"/>
          </p:nvPr>
        </p:nvSpPr>
        <p:spPr>
          <a:xfrm>
            <a:off x="5609063" y="1481958"/>
            <a:ext cx="5843239" cy="3891648"/>
          </a:xfrm>
        </p:spPr>
        <p:txBody>
          <a:bodyPr/>
          <a:lstStyle>
            <a:lvl1pPr>
              <a:defRPr/>
            </a:lvl1pPr>
          </a:lstStyle>
          <a:p>
            <a:r>
              <a:rPr lang="en-US"/>
              <a:t>Click icon to add picture</a:t>
            </a:r>
            <a:endParaRPr lang="en-US" dirty="0"/>
          </a:p>
        </p:txBody>
      </p:sp>
      <p:pic>
        <p:nvPicPr>
          <p:cNvPr id="4" name="Graphic 3">
            <a:extLst>
              <a:ext uri="{FF2B5EF4-FFF2-40B4-BE49-F238E27FC236}">
                <a16:creationId xmlns:a16="http://schemas.microsoft.com/office/drawing/2014/main" id="{D32A73F0-167E-610D-E038-566618F01F9F}"/>
              </a:ext>
            </a:extLst>
          </p:cNvPr>
          <p:cNvPicPr>
            <a:picLocks noChangeAspect="1"/>
          </p:cNvPicPr>
          <p:nvPr userDrawn="1"/>
        </p:nvPicPr>
        <p:blipFill>
          <a:blip>
            <a:extLst>
              <a:ext uri="{96DAC541-7B7A-43D3-8B79-37D633B846F1}">
                <asvg:svgBlip xmlns:asvg="http://schemas.microsoft.com/office/drawing/2016/SVG/main" r:embed="rId3"/>
              </a:ext>
            </a:extLst>
          </a:blip>
          <a:stretch>
            <a:fillRect/>
          </a:stretch>
        </p:blipFill>
        <p:spPr>
          <a:xfrm>
            <a:off x="928070" y="783630"/>
            <a:ext cx="1780479" cy="428014"/>
          </a:xfrm>
          <a:prstGeom prst="rect">
            <a:avLst/>
          </a:prstGeom>
        </p:spPr>
      </p:pic>
      <p:grpSp>
        <p:nvGrpSpPr>
          <p:cNvPr id="5" name="Group 4">
            <a:extLst>
              <a:ext uri="{FF2B5EF4-FFF2-40B4-BE49-F238E27FC236}">
                <a16:creationId xmlns:a16="http://schemas.microsoft.com/office/drawing/2014/main" id="{C8EA40F8-43C7-91B8-DB7E-DDD5E2408A38}"/>
              </a:ext>
            </a:extLst>
          </p:cNvPr>
          <p:cNvGrpSpPr/>
          <p:nvPr userDrawn="1"/>
        </p:nvGrpSpPr>
        <p:grpSpPr>
          <a:xfrm>
            <a:off x="859536" y="6108192"/>
            <a:ext cx="4556510" cy="438912"/>
            <a:chOff x="859536" y="6108192"/>
            <a:chExt cx="4556510" cy="438912"/>
          </a:xfrm>
        </p:grpSpPr>
        <p:sp>
          <p:nvSpPr>
            <p:cNvPr id="6" name="TextBox 5">
              <a:extLst>
                <a:ext uri="{FF2B5EF4-FFF2-40B4-BE49-F238E27FC236}">
                  <a16:creationId xmlns:a16="http://schemas.microsoft.com/office/drawing/2014/main" id="{5252F9E3-A27C-53E8-B52E-49794F69B0DB}"/>
                </a:ext>
              </a:extLst>
            </p:cNvPr>
            <p:cNvSpPr txBox="1"/>
            <p:nvPr userDrawn="1"/>
          </p:nvSpPr>
          <p:spPr>
            <a:xfrm>
              <a:off x="2368064" y="6156068"/>
              <a:ext cx="3047982" cy="369332"/>
            </a:xfrm>
            <a:prstGeom prst="rect">
              <a:avLst/>
            </a:prstGeom>
            <a:noFill/>
          </p:spPr>
          <p:txBody>
            <a:bodyPr wrap="square" lIns="182880" rtlCol="0">
              <a:spAutoFit/>
            </a:bodyPr>
            <a:lstStyle/>
            <a:p>
              <a:r>
                <a:rPr lang="en-US" sz="900" b="0" i="0" dirty="0">
                  <a:solidFill>
                    <a:schemeClr val="bg1"/>
                  </a:solidFill>
                  <a:latin typeface="+mn-lt"/>
                  <a:ea typeface="Aptos" panose="02000000000000000000" pitchFamily="2" charset="0"/>
                </a:rPr>
                <a:t>ORNL IS MANAGED BY UT-BATTELLE LLC </a:t>
              </a:r>
              <a:br>
                <a:rPr lang="en-US" sz="900" b="0" i="0" dirty="0">
                  <a:solidFill>
                    <a:schemeClr val="bg1"/>
                  </a:solidFill>
                  <a:latin typeface="+mn-lt"/>
                  <a:ea typeface="Aptos" panose="02000000000000000000" pitchFamily="2" charset="0"/>
                </a:rPr>
              </a:br>
              <a:r>
                <a:rPr lang="en-US" sz="900" b="0" i="0" dirty="0">
                  <a:solidFill>
                    <a:schemeClr val="bg1"/>
                  </a:solidFill>
                  <a:latin typeface="+mn-lt"/>
                  <a:ea typeface="Aptos" panose="02000000000000000000" pitchFamily="2" charset="0"/>
                </a:rPr>
                <a:t>FOR THE US DEPARTMENT OF ENERGY</a:t>
              </a:r>
            </a:p>
          </p:txBody>
        </p:sp>
        <p:pic>
          <p:nvPicPr>
            <p:cNvPr id="7" name="Picture 6" descr="Text&#10;&#10;AI-generated content may be incorrect.">
              <a:extLst>
                <a:ext uri="{FF2B5EF4-FFF2-40B4-BE49-F238E27FC236}">
                  <a16:creationId xmlns:a16="http://schemas.microsoft.com/office/drawing/2014/main" id="{DB53C206-3DA3-C765-EB66-A35BBF705421}"/>
                </a:ext>
              </a:extLst>
            </p:cNvPr>
            <p:cNvPicPr>
              <a:picLocks noChangeAspect="1"/>
            </p:cNvPicPr>
            <p:nvPr userDrawn="1"/>
          </p:nvPicPr>
          <p:blipFill>
            <a:blip r:embed="rId4"/>
            <a:stretch>
              <a:fillRect/>
            </a:stretch>
          </p:blipFill>
          <p:spPr>
            <a:xfrm>
              <a:off x="859536" y="6108192"/>
              <a:ext cx="1528065" cy="438912"/>
            </a:xfrm>
            <a:prstGeom prst="rect">
              <a:avLst/>
            </a:prstGeom>
          </p:spPr>
        </p:pic>
      </p:grpSp>
    </p:spTree>
    <p:extLst>
      <p:ext uri="{BB962C8B-B14F-4D97-AF65-F5344CB8AC3E}">
        <p14:creationId xmlns:p14="http://schemas.microsoft.com/office/powerpoint/2010/main" val="37688142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Standard Text-only">
    <p:spTree>
      <p:nvGrpSpPr>
        <p:cNvPr id="1" name=""/>
        <p:cNvGrpSpPr/>
        <p:nvPr/>
      </p:nvGrpSpPr>
      <p:grpSpPr>
        <a:xfrm>
          <a:off x="0" y="0"/>
          <a:ext cx="0" cy="0"/>
          <a:chOff x="0" y="0"/>
          <a:chExt cx="0" cy="0"/>
        </a:xfrm>
      </p:grpSpPr>
      <p:pic>
        <p:nvPicPr>
          <p:cNvPr id="5" name="Graphic 285">
            <a:extLst>
              <a:ext uri="{FF2B5EF4-FFF2-40B4-BE49-F238E27FC236}">
                <a16:creationId xmlns:a16="http://schemas.microsoft.com/office/drawing/2014/main" id="{A95873F9-24C5-691B-E0D0-B31D39B7FBB2}"/>
              </a:ext>
            </a:extLst>
          </p:cNvPr>
          <p:cNvPicPr>
            <a:picLocks noChangeAspect="1"/>
          </p:cNvPicPr>
          <p:nvPr userDrawn="1"/>
        </p:nvPicPr>
        <p:blipFill>
          <a:blip r:embed="rId2"/>
          <a:srcRect/>
          <a:stretch/>
        </p:blipFill>
        <p:spPr>
          <a:xfrm rot="10800000">
            <a:off x="0" y="0"/>
            <a:ext cx="12192000" cy="6858000"/>
          </a:xfrm>
          <a:prstGeom prst="rect">
            <a:avLst/>
          </a:prstGeom>
        </p:spPr>
      </p:pic>
      <p:sp>
        <p:nvSpPr>
          <p:cNvPr id="2" name="Title 1">
            <a:extLst>
              <a:ext uri="{FF2B5EF4-FFF2-40B4-BE49-F238E27FC236}">
                <a16:creationId xmlns:a16="http://schemas.microsoft.com/office/drawing/2014/main" id="{627FB722-2E40-971C-7B7A-5663B28FCDB7}"/>
              </a:ext>
            </a:extLst>
          </p:cNvPr>
          <p:cNvSpPr>
            <a:spLocks noGrp="1"/>
          </p:cNvSpPr>
          <p:nvPr>
            <p:ph type="ctrTitle" hasCustomPrompt="1"/>
          </p:nvPr>
        </p:nvSpPr>
        <p:spPr>
          <a:xfrm>
            <a:off x="897656" y="2292076"/>
            <a:ext cx="10396685" cy="997196"/>
          </a:xfrm>
        </p:spPr>
        <p:txBody>
          <a:bodyPr wrap="square" anchor="t" anchorCtr="0">
            <a:noAutofit/>
          </a:bodyPr>
          <a:lstStyle>
            <a:lvl1pPr algn="l">
              <a:spcBef>
                <a:spcPts val="1200"/>
              </a:spcBef>
              <a:spcAft>
                <a:spcPts val="60"/>
              </a:spcAft>
              <a:defRPr sz="3600" b="1">
                <a:solidFill>
                  <a:schemeClr val="bg1"/>
                </a:solidFill>
                <a:latin typeface="+mj-lt"/>
              </a:defRPr>
            </a:lvl1pPr>
          </a:lstStyle>
          <a:p>
            <a:r>
              <a:rPr lang="en-US" dirty="0"/>
              <a:t>Presentation Title: Best Title Option for Longer Presentation Titles (Text Size no larger than 36pt and no smaller than 20pt) </a:t>
            </a:r>
          </a:p>
        </p:txBody>
      </p:sp>
      <p:sp>
        <p:nvSpPr>
          <p:cNvPr id="3" name="Subtitle 2">
            <a:extLst>
              <a:ext uri="{FF2B5EF4-FFF2-40B4-BE49-F238E27FC236}">
                <a16:creationId xmlns:a16="http://schemas.microsoft.com/office/drawing/2014/main" id="{34CCE055-46B1-6279-21B5-27B8352AB9EC}"/>
              </a:ext>
            </a:extLst>
          </p:cNvPr>
          <p:cNvSpPr>
            <a:spLocks noGrp="1"/>
          </p:cNvSpPr>
          <p:nvPr>
            <p:ph type="subTitle" idx="1" hasCustomPrompt="1"/>
          </p:nvPr>
        </p:nvSpPr>
        <p:spPr>
          <a:xfrm>
            <a:off x="897656" y="4019391"/>
            <a:ext cx="10396685" cy="193899"/>
          </a:xfrm>
        </p:spPr>
        <p:txBody>
          <a:bodyPr wrap="square" anchor="t" anchorCtr="0">
            <a:noAutofit/>
          </a:bodyPr>
          <a:lstStyle>
            <a:lvl1pPr marL="0" indent="0" algn="l">
              <a:spcBef>
                <a:spcPts val="1200"/>
              </a:spcBef>
              <a:spcAft>
                <a:spcPts val="60"/>
              </a:spcAft>
              <a:buNone/>
              <a:defRPr sz="1400" b="1" spc="150" baseline="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PRESENTED BY</a:t>
            </a:r>
          </a:p>
        </p:txBody>
      </p:sp>
      <p:sp>
        <p:nvSpPr>
          <p:cNvPr id="1962" name="Text Placeholder 1961">
            <a:extLst>
              <a:ext uri="{FF2B5EF4-FFF2-40B4-BE49-F238E27FC236}">
                <a16:creationId xmlns:a16="http://schemas.microsoft.com/office/drawing/2014/main" id="{05A0F360-5E2B-1313-55AF-9056EF7E8BC2}"/>
              </a:ext>
            </a:extLst>
          </p:cNvPr>
          <p:cNvSpPr>
            <a:spLocks noGrp="1"/>
          </p:cNvSpPr>
          <p:nvPr>
            <p:ph type="body" sz="quarter" idx="14" hasCustomPrompt="1"/>
          </p:nvPr>
        </p:nvSpPr>
        <p:spPr>
          <a:xfrm>
            <a:off x="897656" y="1880997"/>
            <a:ext cx="10396685" cy="193899"/>
          </a:xfrm>
        </p:spPr>
        <p:txBody>
          <a:bodyPr wrap="square" anchor="t" anchorCtr="0">
            <a:noAutofit/>
          </a:bodyPr>
          <a:lstStyle>
            <a:lvl1pPr marL="0" indent="0" algn="l">
              <a:spcBef>
                <a:spcPts val="1200"/>
              </a:spcBef>
              <a:spcAft>
                <a:spcPts val="60"/>
              </a:spcAft>
              <a:buNone/>
              <a:defRPr sz="1400" b="0" i="0" spc="150" baseline="0">
                <a:solidFill>
                  <a:schemeClr val="bg1"/>
                </a:solidFill>
                <a:latin typeface="+mn-lt"/>
                <a:ea typeface="Aptos Light" panose="02000000000000000000" pitchFamily="2" charset="0"/>
              </a:defRPr>
            </a:lvl1pPr>
            <a:lvl2pPr marL="457200" indent="0" algn="ctr">
              <a:buNone/>
              <a:defRPr sz="1400">
                <a:solidFill>
                  <a:schemeClr val="bg1"/>
                </a:solidFill>
              </a:defRPr>
            </a:lvl2pPr>
            <a:lvl3pPr marL="914400" indent="0" algn="ctr">
              <a:buNone/>
              <a:defRPr sz="1400">
                <a:solidFill>
                  <a:schemeClr val="bg1"/>
                </a:solidFill>
              </a:defRPr>
            </a:lvl3pPr>
            <a:lvl4pPr marL="1371600" indent="0" algn="ctr">
              <a:buNone/>
              <a:defRPr sz="1400">
                <a:solidFill>
                  <a:schemeClr val="bg1"/>
                </a:solidFill>
              </a:defRPr>
            </a:lvl4pPr>
            <a:lvl5pPr marL="1828800" indent="0" algn="ctr">
              <a:buNone/>
              <a:defRPr sz="1400">
                <a:solidFill>
                  <a:schemeClr val="bg1"/>
                </a:solidFill>
              </a:defRPr>
            </a:lvl5pPr>
          </a:lstStyle>
          <a:p>
            <a:pPr lvl="0"/>
            <a:r>
              <a:rPr lang="en-US" dirty="0"/>
              <a:t>MONTH XX, XXXX | LOCATION</a:t>
            </a:r>
          </a:p>
        </p:txBody>
      </p:sp>
      <p:sp>
        <p:nvSpPr>
          <p:cNvPr id="1964" name="Text Placeholder 1963">
            <a:extLst>
              <a:ext uri="{FF2B5EF4-FFF2-40B4-BE49-F238E27FC236}">
                <a16:creationId xmlns:a16="http://schemas.microsoft.com/office/drawing/2014/main" id="{D8874D39-76D3-2E6D-F8DD-E0676BF138C5}"/>
              </a:ext>
            </a:extLst>
          </p:cNvPr>
          <p:cNvSpPr>
            <a:spLocks noGrp="1"/>
          </p:cNvSpPr>
          <p:nvPr>
            <p:ph type="body" sz="quarter" idx="15" hasCustomPrompt="1"/>
          </p:nvPr>
        </p:nvSpPr>
        <p:spPr>
          <a:xfrm>
            <a:off x="897656" y="4371534"/>
            <a:ext cx="10396685" cy="332399"/>
          </a:xfrm>
        </p:spPr>
        <p:txBody>
          <a:bodyPr wrap="square" anchor="t" anchorCtr="0">
            <a:noAutofit/>
          </a:bodyPr>
          <a:lstStyle>
            <a:lvl1pPr marL="0" indent="0" algn="l">
              <a:spcBef>
                <a:spcPts val="1200"/>
              </a:spcBef>
              <a:spcAft>
                <a:spcPts val="60"/>
              </a:spcAft>
              <a:buNone/>
              <a:defRPr sz="2400" b="0" i="0">
                <a:solidFill>
                  <a:schemeClr val="bg1"/>
                </a:solidFill>
                <a:latin typeface="+mn-lt"/>
                <a:ea typeface="Aptos Light" panose="02000000000000000000" pitchFamily="2" charset="0"/>
              </a:defRPr>
            </a:lvl1pPr>
            <a:lvl2pPr marL="457200" indent="0" algn="ctr">
              <a:buNone/>
              <a:defRPr sz="2400">
                <a:solidFill>
                  <a:schemeClr val="bg1"/>
                </a:solidFill>
              </a:defRPr>
            </a:lvl2pPr>
            <a:lvl3pPr marL="914400" indent="0" algn="ctr">
              <a:buNone/>
              <a:defRPr sz="2400">
                <a:solidFill>
                  <a:schemeClr val="bg1"/>
                </a:solidFill>
              </a:defRPr>
            </a:lvl3pPr>
            <a:lvl4pPr marL="1371600" indent="0" algn="ctr">
              <a:buNone/>
              <a:defRPr sz="2400">
                <a:solidFill>
                  <a:schemeClr val="bg1"/>
                </a:solidFill>
              </a:defRPr>
            </a:lvl4pPr>
            <a:lvl5pPr marL="1828800" indent="0" algn="ctr">
              <a:buNone/>
              <a:defRPr sz="2400">
                <a:solidFill>
                  <a:schemeClr val="bg1"/>
                </a:solidFill>
              </a:defRPr>
            </a:lvl5pPr>
          </a:lstStyle>
          <a:p>
            <a:pPr lvl="0"/>
            <a:r>
              <a:rPr lang="en-US" dirty="0"/>
              <a:t>First Name, Last Name</a:t>
            </a:r>
          </a:p>
        </p:txBody>
      </p:sp>
      <p:sp>
        <p:nvSpPr>
          <p:cNvPr id="8" name="Rectangle 7">
            <a:extLst>
              <a:ext uri="{FF2B5EF4-FFF2-40B4-BE49-F238E27FC236}">
                <a16:creationId xmlns:a16="http://schemas.microsoft.com/office/drawing/2014/main" id="{C565AA18-2C89-EB56-1919-13EF35EFFBC8}"/>
              </a:ext>
            </a:extLst>
          </p:cNvPr>
          <p:cNvSpPr/>
          <p:nvPr userDrawn="1"/>
        </p:nvSpPr>
        <p:spPr>
          <a:xfrm>
            <a:off x="897656" y="3793881"/>
            <a:ext cx="854364" cy="71915"/>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Aptos Light" panose="020B0004020202020204" pitchFamily="34" charset="0"/>
            </a:endParaRPr>
          </a:p>
        </p:txBody>
      </p:sp>
      <p:sp>
        <p:nvSpPr>
          <p:cNvPr id="48" name="Text Placeholder 47">
            <a:extLst>
              <a:ext uri="{FF2B5EF4-FFF2-40B4-BE49-F238E27FC236}">
                <a16:creationId xmlns:a16="http://schemas.microsoft.com/office/drawing/2014/main" id="{894AF511-2F91-5CEA-AAAB-75308FF6C4DB}"/>
              </a:ext>
            </a:extLst>
          </p:cNvPr>
          <p:cNvSpPr>
            <a:spLocks noGrp="1"/>
          </p:cNvSpPr>
          <p:nvPr>
            <p:ph type="body" sz="quarter" idx="17" hasCustomPrompt="1"/>
          </p:nvPr>
        </p:nvSpPr>
        <p:spPr>
          <a:xfrm>
            <a:off x="897656" y="4881013"/>
            <a:ext cx="10396685" cy="246221"/>
          </a:xfrm>
        </p:spPr>
        <p:txBody>
          <a:bodyPr wrap="square" anchor="t" anchorCtr="0">
            <a:noAutofit/>
          </a:bodyPr>
          <a:lstStyle>
            <a:lvl1pPr marL="0" indent="0" algn="l">
              <a:lnSpc>
                <a:spcPct val="100000"/>
              </a:lnSpc>
              <a:spcBef>
                <a:spcPts val="1200"/>
              </a:spcBef>
              <a:spcAft>
                <a:spcPts val="60"/>
              </a:spcAft>
              <a:buNone/>
              <a:defRPr sz="1600" b="0" i="0">
                <a:solidFill>
                  <a:schemeClr val="bg1"/>
                </a:solidFill>
                <a:latin typeface="+mn-lt"/>
                <a:ea typeface="Aptos Light" panose="02000000000000000000" pitchFamily="2" charset="0"/>
              </a:defRPr>
            </a:lvl1pPr>
            <a:lvl2pPr marL="457200" indent="0" algn="ctr">
              <a:buNone/>
              <a:defRPr sz="1600" b="0" i="0">
                <a:solidFill>
                  <a:schemeClr val="bg1"/>
                </a:solidFill>
                <a:latin typeface="Aptos Light" panose="02000000000000000000" pitchFamily="2" charset="0"/>
                <a:ea typeface="Aptos Light" panose="02000000000000000000" pitchFamily="2" charset="0"/>
              </a:defRPr>
            </a:lvl2pPr>
            <a:lvl3pPr marL="914400" indent="0" algn="ctr">
              <a:buNone/>
              <a:defRPr sz="1600" b="0" i="0">
                <a:solidFill>
                  <a:schemeClr val="bg1"/>
                </a:solidFill>
                <a:latin typeface="Aptos Light" panose="02000000000000000000" pitchFamily="2" charset="0"/>
                <a:ea typeface="Aptos Light" panose="02000000000000000000" pitchFamily="2" charset="0"/>
              </a:defRPr>
            </a:lvl3pPr>
            <a:lvl4pPr marL="1371600" indent="0" algn="ctr">
              <a:buNone/>
              <a:defRPr sz="1600" b="0" i="0">
                <a:solidFill>
                  <a:schemeClr val="bg1"/>
                </a:solidFill>
                <a:latin typeface="Aptos Light" panose="02000000000000000000" pitchFamily="2" charset="0"/>
                <a:ea typeface="Aptos Light" panose="02000000000000000000" pitchFamily="2" charset="0"/>
              </a:defRPr>
            </a:lvl4pPr>
            <a:lvl5pPr marL="1828800" indent="0" algn="ctr">
              <a:buNone/>
              <a:defRPr sz="1600" b="0" i="0">
                <a:solidFill>
                  <a:schemeClr val="bg1"/>
                </a:solidFill>
                <a:latin typeface="Aptos Light" panose="02000000000000000000" pitchFamily="2" charset="0"/>
                <a:ea typeface="Aptos Light" panose="02000000000000000000" pitchFamily="2" charset="0"/>
              </a:defRPr>
            </a:lvl5pPr>
          </a:lstStyle>
          <a:p>
            <a:pPr lvl="0"/>
            <a:r>
              <a:rPr lang="en-US" dirty="0"/>
              <a:t>Presenter Affiliation</a:t>
            </a:r>
          </a:p>
        </p:txBody>
      </p:sp>
      <p:pic>
        <p:nvPicPr>
          <p:cNvPr id="4" name="Graphic 3">
            <a:extLst>
              <a:ext uri="{FF2B5EF4-FFF2-40B4-BE49-F238E27FC236}">
                <a16:creationId xmlns:a16="http://schemas.microsoft.com/office/drawing/2014/main" id="{D32A73F0-167E-610D-E038-566618F01F9F}"/>
              </a:ext>
            </a:extLst>
          </p:cNvPr>
          <p:cNvPicPr>
            <a:picLocks noChangeAspect="1"/>
          </p:cNvPicPr>
          <p:nvPr userDrawn="1"/>
        </p:nvPicPr>
        <p:blipFill>
          <a:blip>
            <a:extLst>
              <a:ext uri="{96DAC541-7B7A-43D3-8B79-37D633B846F1}">
                <asvg:svgBlip xmlns:asvg="http://schemas.microsoft.com/office/drawing/2016/SVG/main" r:embed="rId3"/>
              </a:ext>
            </a:extLst>
          </a:blip>
          <a:stretch>
            <a:fillRect/>
          </a:stretch>
        </p:blipFill>
        <p:spPr>
          <a:xfrm>
            <a:off x="928070" y="783630"/>
            <a:ext cx="1780479" cy="428014"/>
          </a:xfrm>
          <a:prstGeom prst="rect">
            <a:avLst/>
          </a:prstGeom>
        </p:spPr>
      </p:pic>
      <p:grpSp>
        <p:nvGrpSpPr>
          <p:cNvPr id="6" name="Group 5">
            <a:extLst>
              <a:ext uri="{FF2B5EF4-FFF2-40B4-BE49-F238E27FC236}">
                <a16:creationId xmlns:a16="http://schemas.microsoft.com/office/drawing/2014/main" id="{68B2AD18-B7D9-77F5-D220-3EDA560B2C83}"/>
              </a:ext>
            </a:extLst>
          </p:cNvPr>
          <p:cNvGrpSpPr/>
          <p:nvPr userDrawn="1"/>
        </p:nvGrpSpPr>
        <p:grpSpPr>
          <a:xfrm>
            <a:off x="859536" y="6108192"/>
            <a:ext cx="4556510" cy="438912"/>
            <a:chOff x="859536" y="6108192"/>
            <a:chExt cx="4556510" cy="438912"/>
          </a:xfrm>
        </p:grpSpPr>
        <p:sp>
          <p:nvSpPr>
            <p:cNvPr id="7" name="TextBox 6">
              <a:extLst>
                <a:ext uri="{FF2B5EF4-FFF2-40B4-BE49-F238E27FC236}">
                  <a16:creationId xmlns:a16="http://schemas.microsoft.com/office/drawing/2014/main" id="{66E0B571-503C-1E4E-4585-513FD2198B27}"/>
                </a:ext>
              </a:extLst>
            </p:cNvPr>
            <p:cNvSpPr txBox="1"/>
            <p:nvPr userDrawn="1"/>
          </p:nvSpPr>
          <p:spPr>
            <a:xfrm>
              <a:off x="2368064" y="6156068"/>
              <a:ext cx="3047982" cy="369332"/>
            </a:xfrm>
            <a:prstGeom prst="rect">
              <a:avLst/>
            </a:prstGeom>
            <a:noFill/>
          </p:spPr>
          <p:txBody>
            <a:bodyPr wrap="square" lIns="182880" rtlCol="0">
              <a:spAutoFit/>
            </a:bodyPr>
            <a:lstStyle/>
            <a:p>
              <a:r>
                <a:rPr lang="en-US" sz="900" b="0" i="0" dirty="0">
                  <a:solidFill>
                    <a:schemeClr val="bg1"/>
                  </a:solidFill>
                  <a:latin typeface="+mn-lt"/>
                  <a:ea typeface="Aptos" panose="02000000000000000000" pitchFamily="2" charset="0"/>
                </a:rPr>
                <a:t>ORNL IS MANAGED BY UT-BATTELLE LLC </a:t>
              </a:r>
              <a:br>
                <a:rPr lang="en-US" sz="900" b="0" i="0" dirty="0">
                  <a:solidFill>
                    <a:schemeClr val="bg1"/>
                  </a:solidFill>
                  <a:latin typeface="+mn-lt"/>
                  <a:ea typeface="Aptos" panose="02000000000000000000" pitchFamily="2" charset="0"/>
                </a:rPr>
              </a:br>
              <a:r>
                <a:rPr lang="en-US" sz="900" b="0" i="0" dirty="0">
                  <a:solidFill>
                    <a:schemeClr val="bg1"/>
                  </a:solidFill>
                  <a:latin typeface="+mn-lt"/>
                  <a:ea typeface="Aptos" panose="02000000000000000000" pitchFamily="2" charset="0"/>
                </a:rPr>
                <a:t>FOR THE US DEPARTMENT OF ENERGY</a:t>
              </a:r>
            </a:p>
          </p:txBody>
        </p:sp>
        <p:pic>
          <p:nvPicPr>
            <p:cNvPr id="9" name="Picture 8" descr="Text&#10;&#10;AI-generated content may be incorrect.">
              <a:extLst>
                <a:ext uri="{FF2B5EF4-FFF2-40B4-BE49-F238E27FC236}">
                  <a16:creationId xmlns:a16="http://schemas.microsoft.com/office/drawing/2014/main" id="{2FD5B24E-06B1-CD75-BC26-A89AA432FAC2}"/>
                </a:ext>
              </a:extLst>
            </p:cNvPr>
            <p:cNvPicPr>
              <a:picLocks noChangeAspect="1"/>
            </p:cNvPicPr>
            <p:nvPr userDrawn="1"/>
          </p:nvPicPr>
          <p:blipFill>
            <a:blip r:embed="rId4"/>
            <a:stretch>
              <a:fillRect/>
            </a:stretch>
          </p:blipFill>
          <p:spPr>
            <a:xfrm>
              <a:off x="859536" y="6108192"/>
              <a:ext cx="1528065" cy="438912"/>
            </a:xfrm>
            <a:prstGeom prst="rect">
              <a:avLst/>
            </a:prstGeom>
          </p:spPr>
        </p:pic>
      </p:grpSp>
    </p:spTree>
    <p:extLst>
      <p:ext uri="{BB962C8B-B14F-4D97-AF65-F5344CB8AC3E}">
        <p14:creationId xmlns:p14="http://schemas.microsoft.com/office/powerpoint/2010/main" val="2676942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05791-4F91-34B2-5F77-014A7A421E14}"/>
              </a:ext>
            </a:extLst>
          </p:cNvPr>
          <p:cNvSpPr>
            <a:spLocks noGrp="1"/>
          </p:cNvSpPr>
          <p:nvPr>
            <p:ph type="title" hasCustomPrompt="1"/>
          </p:nvPr>
        </p:nvSpPr>
        <p:spPr>
          <a:xfrm>
            <a:off x="314692" y="365125"/>
            <a:ext cx="11492432" cy="886397"/>
          </a:xfrm>
        </p:spPr>
        <p:txBody>
          <a:bodyPr/>
          <a:lstStyle>
            <a:lvl1pPr>
              <a:defRPr>
                <a:latin typeface="+mj-lt"/>
              </a:defRPr>
            </a:lvl1pPr>
          </a:lstStyle>
          <a:p>
            <a:r>
              <a:rPr lang="en-US" dirty="0"/>
              <a:t>One-sentence headline stating the main takeaway message</a:t>
            </a:r>
          </a:p>
        </p:txBody>
      </p:sp>
      <p:sp>
        <p:nvSpPr>
          <p:cNvPr id="3" name="Content Placeholder 2">
            <a:extLst>
              <a:ext uri="{FF2B5EF4-FFF2-40B4-BE49-F238E27FC236}">
                <a16:creationId xmlns:a16="http://schemas.microsoft.com/office/drawing/2014/main" id="{1268E7B4-2380-B18C-C8C1-09BD437D6B16}"/>
              </a:ext>
            </a:extLst>
          </p:cNvPr>
          <p:cNvSpPr>
            <a:spLocks noGrp="1"/>
          </p:cNvSpPr>
          <p:nvPr>
            <p:ph idx="1" hasCustomPrompt="1"/>
          </p:nvPr>
        </p:nvSpPr>
        <p:spPr>
          <a:xfrm>
            <a:off x="314692" y="1825625"/>
            <a:ext cx="11492432" cy="4061829"/>
          </a:xfrm>
        </p:spPr>
        <p:txBody>
          <a:bodyPr/>
          <a:lstStyle>
            <a:lvl1pPr marL="0" indent="0">
              <a:spcBef>
                <a:spcPts val="1200"/>
              </a:spcBef>
              <a:buNone/>
              <a:defRPr sz="1800"/>
            </a:lvl1pPr>
          </a:lstStyle>
          <a:p>
            <a:r>
              <a:rPr lang="en-US" dirty="0"/>
              <a:t>Place content here</a:t>
            </a:r>
          </a:p>
        </p:txBody>
      </p:sp>
    </p:spTree>
    <p:extLst>
      <p:ext uri="{BB962C8B-B14F-4D97-AF65-F5344CB8AC3E}">
        <p14:creationId xmlns:p14="http://schemas.microsoft.com/office/powerpoint/2010/main" val="9002390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Column Key 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55F232B-0EDE-9AF7-8505-73A82A1D984A}"/>
              </a:ext>
            </a:extLst>
          </p:cNvPr>
          <p:cNvSpPr/>
          <p:nvPr userDrawn="1"/>
        </p:nvSpPr>
        <p:spPr>
          <a:xfrm>
            <a:off x="0" y="0"/>
            <a:ext cx="467885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Aptos Light" panose="020B0004020202020204" pitchFamily="34" charset="0"/>
            </a:endParaRPr>
          </a:p>
        </p:txBody>
      </p:sp>
      <p:sp>
        <p:nvSpPr>
          <p:cNvPr id="2" name="Title 1">
            <a:extLst>
              <a:ext uri="{FF2B5EF4-FFF2-40B4-BE49-F238E27FC236}">
                <a16:creationId xmlns:a16="http://schemas.microsoft.com/office/drawing/2014/main" id="{B6D7CE54-A067-C608-8071-D9BFAF60EA84}"/>
              </a:ext>
            </a:extLst>
          </p:cNvPr>
          <p:cNvSpPr>
            <a:spLocks noGrp="1"/>
          </p:cNvSpPr>
          <p:nvPr>
            <p:ph type="title" hasCustomPrompt="1"/>
          </p:nvPr>
        </p:nvSpPr>
        <p:spPr>
          <a:xfrm>
            <a:off x="314692" y="365125"/>
            <a:ext cx="3899310" cy="1900997"/>
          </a:xfrm>
        </p:spPr>
        <p:txBody>
          <a:bodyPr/>
          <a:lstStyle>
            <a:lvl1pPr>
              <a:defRPr/>
            </a:lvl1pPr>
          </a:lstStyle>
          <a:p>
            <a:r>
              <a:rPr lang="en-US" dirty="0"/>
              <a:t>One-sentence headline stating the main takeaway message</a:t>
            </a:r>
          </a:p>
        </p:txBody>
      </p:sp>
      <p:sp>
        <p:nvSpPr>
          <p:cNvPr id="3" name="Content Placeholder 2">
            <a:extLst>
              <a:ext uri="{FF2B5EF4-FFF2-40B4-BE49-F238E27FC236}">
                <a16:creationId xmlns:a16="http://schemas.microsoft.com/office/drawing/2014/main" id="{92B9DD14-4659-B8FE-84E6-93F5C544420C}"/>
              </a:ext>
            </a:extLst>
          </p:cNvPr>
          <p:cNvSpPr>
            <a:spLocks noGrp="1"/>
          </p:cNvSpPr>
          <p:nvPr>
            <p:ph sz="half" idx="1" hasCustomPrompt="1"/>
          </p:nvPr>
        </p:nvSpPr>
        <p:spPr>
          <a:xfrm>
            <a:off x="314692" y="2631247"/>
            <a:ext cx="3899310" cy="3511136"/>
          </a:xfrm>
        </p:spPr>
        <p:txBody>
          <a:bodyPr/>
          <a:lstStyle>
            <a:lvl1pPr marL="0" indent="0">
              <a:buNone/>
              <a:defRPr sz="1800"/>
            </a:lvl1pPr>
          </a:lstStyle>
          <a:p>
            <a:r>
              <a:rPr lang="en-US" dirty="0"/>
              <a:t>Place content here</a:t>
            </a:r>
          </a:p>
        </p:txBody>
      </p:sp>
      <p:sp>
        <p:nvSpPr>
          <p:cNvPr id="5" name="Picture Placeholder 4">
            <a:extLst>
              <a:ext uri="{FF2B5EF4-FFF2-40B4-BE49-F238E27FC236}">
                <a16:creationId xmlns:a16="http://schemas.microsoft.com/office/drawing/2014/main" id="{A40400C1-7283-FABD-80B9-45AEE1D1F5D9}"/>
              </a:ext>
            </a:extLst>
          </p:cNvPr>
          <p:cNvSpPr>
            <a:spLocks noGrp="1"/>
          </p:cNvSpPr>
          <p:nvPr>
            <p:ph type="pic" sz="quarter" idx="10"/>
          </p:nvPr>
        </p:nvSpPr>
        <p:spPr>
          <a:xfrm>
            <a:off x="4678363" y="0"/>
            <a:ext cx="7513637" cy="6858000"/>
          </a:xfrm>
        </p:spPr>
        <p:txBody>
          <a:bodyPr/>
          <a:lstStyle>
            <a:lvl1pPr>
              <a:defRPr/>
            </a:lvl1pPr>
          </a:lstStyle>
          <a:p>
            <a:r>
              <a:rPr lang="en-US"/>
              <a:t>Click icon to add picture</a:t>
            </a:r>
            <a:endParaRPr lang="en-US" dirty="0"/>
          </a:p>
        </p:txBody>
      </p:sp>
      <p:pic>
        <p:nvPicPr>
          <p:cNvPr id="4" name="Graphic 3">
            <a:extLst>
              <a:ext uri="{FF2B5EF4-FFF2-40B4-BE49-F238E27FC236}">
                <a16:creationId xmlns:a16="http://schemas.microsoft.com/office/drawing/2014/main" id="{2059A002-CFDF-58EF-945F-28E943618A58}"/>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a:off x="314693" y="6431818"/>
            <a:ext cx="1188988" cy="285824"/>
          </a:xfrm>
          <a:prstGeom prst="rect">
            <a:avLst/>
          </a:prstGeom>
        </p:spPr>
      </p:pic>
    </p:spTree>
    <p:extLst>
      <p:ext uri="{BB962C8B-B14F-4D97-AF65-F5344CB8AC3E}">
        <p14:creationId xmlns:p14="http://schemas.microsoft.com/office/powerpoint/2010/main" val="1815376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Column Hexagon Cut-ou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9AAFC910-D2D4-C5E3-4A8E-DB371D1637FC}"/>
              </a:ext>
            </a:extLst>
          </p:cNvPr>
          <p:cNvSpPr>
            <a:spLocks noGrp="1"/>
          </p:cNvSpPr>
          <p:nvPr>
            <p:ph type="pic" sz="quarter" idx="13"/>
          </p:nvPr>
        </p:nvSpPr>
        <p:spPr>
          <a:xfrm>
            <a:off x="5139371" y="-23484"/>
            <a:ext cx="6737350" cy="6865418"/>
          </a:xfrm>
          <a:custGeom>
            <a:avLst/>
            <a:gdLst>
              <a:gd name="connsiteX0" fmla="*/ 4765422 w 6737350"/>
              <a:gd name="connsiteY0" fmla="*/ 5955463 h 6865418"/>
              <a:gd name="connsiteX1" fmla="*/ 6080062 w 6737350"/>
              <a:gd name="connsiteY1" fmla="*/ 5955463 h 6865418"/>
              <a:gd name="connsiteX2" fmla="*/ 6604382 w 6737350"/>
              <a:gd name="connsiteY2" fmla="*/ 6863640 h 6865418"/>
              <a:gd name="connsiteX3" fmla="*/ 4240721 w 6737350"/>
              <a:gd name="connsiteY3" fmla="*/ 6864212 h 6865418"/>
              <a:gd name="connsiteX4" fmla="*/ 2712846 w 6737350"/>
              <a:gd name="connsiteY4" fmla="*/ 4762425 h 6865418"/>
              <a:gd name="connsiteX5" fmla="*/ 4027487 w 6737350"/>
              <a:gd name="connsiteY5" fmla="*/ 4762425 h 6865418"/>
              <a:gd name="connsiteX6" fmla="*/ 4684776 w 6737350"/>
              <a:gd name="connsiteY6" fmla="*/ 5900917 h 6865418"/>
              <a:gd name="connsiteX7" fmla="*/ 4128579 w 6737350"/>
              <a:gd name="connsiteY7" fmla="*/ 6864339 h 6865418"/>
              <a:gd name="connsiteX8" fmla="*/ 2612326 w 6737350"/>
              <a:gd name="connsiteY8" fmla="*/ 6865418 h 6865418"/>
              <a:gd name="connsiteX9" fmla="*/ 2055495 w 6737350"/>
              <a:gd name="connsiteY9" fmla="*/ 5900917 h 6865418"/>
              <a:gd name="connsiteX10" fmla="*/ 4765421 w 6737350"/>
              <a:gd name="connsiteY10" fmla="*/ 3584563 h 6865418"/>
              <a:gd name="connsiteX11" fmla="*/ 6080061 w 6737350"/>
              <a:gd name="connsiteY11" fmla="*/ 3584563 h 6865418"/>
              <a:gd name="connsiteX12" fmla="*/ 6737350 w 6737350"/>
              <a:gd name="connsiteY12" fmla="*/ 4723055 h 6865418"/>
              <a:gd name="connsiteX13" fmla="*/ 6080061 w 6737350"/>
              <a:gd name="connsiteY13" fmla="*/ 5861546 h 6865418"/>
              <a:gd name="connsiteX14" fmla="*/ 4765421 w 6737350"/>
              <a:gd name="connsiteY14" fmla="*/ 5861546 h 6865418"/>
              <a:gd name="connsiteX15" fmla="*/ 4108069 w 6737350"/>
              <a:gd name="connsiteY15" fmla="*/ 4723055 h 6865418"/>
              <a:gd name="connsiteX16" fmla="*/ 2712846 w 6737350"/>
              <a:gd name="connsiteY16" fmla="*/ 2395463 h 6865418"/>
              <a:gd name="connsiteX17" fmla="*/ 4027487 w 6737350"/>
              <a:gd name="connsiteY17" fmla="*/ 2395463 h 6865418"/>
              <a:gd name="connsiteX18" fmla="*/ 4684776 w 6737350"/>
              <a:gd name="connsiteY18" fmla="*/ 3533955 h 6865418"/>
              <a:gd name="connsiteX19" fmla="*/ 4027487 w 6737350"/>
              <a:gd name="connsiteY19" fmla="*/ 4672446 h 6865418"/>
              <a:gd name="connsiteX20" fmla="*/ 2712846 w 6737350"/>
              <a:gd name="connsiteY20" fmla="*/ 4672446 h 6865418"/>
              <a:gd name="connsiteX21" fmla="*/ 2055495 w 6737350"/>
              <a:gd name="connsiteY21" fmla="*/ 3533955 h 6865418"/>
              <a:gd name="connsiteX22" fmla="*/ 657289 w 6737350"/>
              <a:gd name="connsiteY22" fmla="*/ 1217538 h 6865418"/>
              <a:gd name="connsiteX23" fmla="*/ 1971929 w 6737350"/>
              <a:gd name="connsiteY23" fmla="*/ 1217538 h 6865418"/>
              <a:gd name="connsiteX24" fmla="*/ 2629281 w 6737350"/>
              <a:gd name="connsiteY24" fmla="*/ 2356092 h 6865418"/>
              <a:gd name="connsiteX25" fmla="*/ 1971929 w 6737350"/>
              <a:gd name="connsiteY25" fmla="*/ 3494584 h 6865418"/>
              <a:gd name="connsiteX26" fmla="*/ 657289 w 6737350"/>
              <a:gd name="connsiteY26" fmla="*/ 3494584 h 6865418"/>
              <a:gd name="connsiteX27" fmla="*/ 0 w 6737350"/>
              <a:gd name="connsiteY27" fmla="*/ 2356092 h 6865418"/>
              <a:gd name="connsiteX28" fmla="*/ 4765421 w 6737350"/>
              <a:gd name="connsiteY28" fmla="*/ 1217537 h 6865418"/>
              <a:gd name="connsiteX29" fmla="*/ 6080061 w 6737350"/>
              <a:gd name="connsiteY29" fmla="*/ 1217537 h 6865418"/>
              <a:gd name="connsiteX30" fmla="*/ 6737350 w 6737350"/>
              <a:gd name="connsiteY30" fmla="*/ 2356092 h 6865418"/>
              <a:gd name="connsiteX31" fmla="*/ 6080061 w 6737350"/>
              <a:gd name="connsiteY31" fmla="*/ 3494584 h 6865418"/>
              <a:gd name="connsiteX32" fmla="*/ 4765421 w 6737350"/>
              <a:gd name="connsiteY32" fmla="*/ 3494584 h 6865418"/>
              <a:gd name="connsiteX33" fmla="*/ 4108069 w 6737350"/>
              <a:gd name="connsiteY33" fmla="*/ 2356092 h 6865418"/>
              <a:gd name="connsiteX34" fmla="*/ 2712846 w 6737350"/>
              <a:gd name="connsiteY34" fmla="*/ 39549 h 6865418"/>
              <a:gd name="connsiteX35" fmla="*/ 4027487 w 6737350"/>
              <a:gd name="connsiteY35" fmla="*/ 39549 h 6865418"/>
              <a:gd name="connsiteX36" fmla="*/ 4684776 w 6737350"/>
              <a:gd name="connsiteY36" fmla="*/ 1178041 h 6865418"/>
              <a:gd name="connsiteX37" fmla="*/ 4027487 w 6737350"/>
              <a:gd name="connsiteY37" fmla="*/ 2316532 h 6865418"/>
              <a:gd name="connsiteX38" fmla="*/ 2712846 w 6737350"/>
              <a:gd name="connsiteY38" fmla="*/ 2316532 h 6865418"/>
              <a:gd name="connsiteX39" fmla="*/ 2055495 w 6737350"/>
              <a:gd name="connsiteY39" fmla="*/ 1178041 h 6865418"/>
              <a:gd name="connsiteX40" fmla="*/ 13492 w 6737350"/>
              <a:gd name="connsiteY40" fmla="*/ 0 h 6865418"/>
              <a:gd name="connsiteX41" fmla="*/ 2631396 w 6737350"/>
              <a:gd name="connsiteY41" fmla="*/ 13447 h 6865418"/>
              <a:gd name="connsiteX42" fmla="*/ 1973010 w 6737350"/>
              <a:gd name="connsiteY42" fmla="*/ 1137655 h 6865418"/>
              <a:gd name="connsiteX43" fmla="*/ 658369 w 6737350"/>
              <a:gd name="connsiteY43" fmla="*/ 1137655 h 6865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737350" h="6865418">
                <a:moveTo>
                  <a:pt x="4765422" y="5955463"/>
                </a:moveTo>
                <a:lnTo>
                  <a:pt x="6080062" y="5955463"/>
                </a:lnTo>
                <a:lnTo>
                  <a:pt x="6604382" y="6863640"/>
                </a:lnTo>
                <a:lnTo>
                  <a:pt x="4240721" y="6864212"/>
                </a:lnTo>
                <a:close/>
                <a:moveTo>
                  <a:pt x="2712846" y="4762425"/>
                </a:moveTo>
                <a:lnTo>
                  <a:pt x="4027487" y="4762425"/>
                </a:lnTo>
                <a:lnTo>
                  <a:pt x="4684776" y="5900917"/>
                </a:lnTo>
                <a:lnTo>
                  <a:pt x="4128579" y="6864339"/>
                </a:lnTo>
                <a:lnTo>
                  <a:pt x="2612326" y="6865418"/>
                </a:lnTo>
                <a:lnTo>
                  <a:pt x="2055495" y="5900917"/>
                </a:lnTo>
                <a:close/>
                <a:moveTo>
                  <a:pt x="4765421" y="3584563"/>
                </a:moveTo>
                <a:lnTo>
                  <a:pt x="6080061" y="3584563"/>
                </a:lnTo>
                <a:lnTo>
                  <a:pt x="6737350" y="4723055"/>
                </a:lnTo>
                <a:lnTo>
                  <a:pt x="6080061" y="5861546"/>
                </a:lnTo>
                <a:lnTo>
                  <a:pt x="4765421" y="5861546"/>
                </a:lnTo>
                <a:lnTo>
                  <a:pt x="4108069" y="4723055"/>
                </a:lnTo>
                <a:close/>
                <a:moveTo>
                  <a:pt x="2712846" y="2395463"/>
                </a:moveTo>
                <a:lnTo>
                  <a:pt x="4027487" y="2395463"/>
                </a:lnTo>
                <a:lnTo>
                  <a:pt x="4684776" y="3533955"/>
                </a:lnTo>
                <a:lnTo>
                  <a:pt x="4027487" y="4672446"/>
                </a:lnTo>
                <a:lnTo>
                  <a:pt x="2712846" y="4672446"/>
                </a:lnTo>
                <a:lnTo>
                  <a:pt x="2055495" y="3533955"/>
                </a:lnTo>
                <a:close/>
                <a:moveTo>
                  <a:pt x="657289" y="1217538"/>
                </a:moveTo>
                <a:lnTo>
                  <a:pt x="1971929" y="1217538"/>
                </a:lnTo>
                <a:lnTo>
                  <a:pt x="2629281" y="2356092"/>
                </a:lnTo>
                <a:lnTo>
                  <a:pt x="1971929" y="3494584"/>
                </a:lnTo>
                <a:lnTo>
                  <a:pt x="657289" y="3494584"/>
                </a:lnTo>
                <a:lnTo>
                  <a:pt x="0" y="2356092"/>
                </a:lnTo>
                <a:close/>
                <a:moveTo>
                  <a:pt x="4765421" y="1217537"/>
                </a:moveTo>
                <a:lnTo>
                  <a:pt x="6080061" y="1217537"/>
                </a:lnTo>
                <a:lnTo>
                  <a:pt x="6737350" y="2356092"/>
                </a:lnTo>
                <a:lnTo>
                  <a:pt x="6080061" y="3494584"/>
                </a:lnTo>
                <a:lnTo>
                  <a:pt x="4765421" y="3494584"/>
                </a:lnTo>
                <a:lnTo>
                  <a:pt x="4108069" y="2356092"/>
                </a:lnTo>
                <a:close/>
                <a:moveTo>
                  <a:pt x="2712846" y="39549"/>
                </a:moveTo>
                <a:lnTo>
                  <a:pt x="4027487" y="39549"/>
                </a:lnTo>
                <a:lnTo>
                  <a:pt x="4684776" y="1178041"/>
                </a:lnTo>
                <a:lnTo>
                  <a:pt x="4027487" y="2316532"/>
                </a:lnTo>
                <a:lnTo>
                  <a:pt x="2712846" y="2316532"/>
                </a:lnTo>
                <a:lnTo>
                  <a:pt x="2055495" y="1178041"/>
                </a:lnTo>
                <a:close/>
                <a:moveTo>
                  <a:pt x="13492" y="0"/>
                </a:moveTo>
                <a:lnTo>
                  <a:pt x="2631396" y="13447"/>
                </a:lnTo>
                <a:lnTo>
                  <a:pt x="1973010" y="1137655"/>
                </a:lnTo>
                <a:lnTo>
                  <a:pt x="658369" y="1137655"/>
                </a:lnTo>
                <a:close/>
              </a:path>
            </a:pathLst>
          </a:custGeom>
        </p:spPr>
        <p:txBody>
          <a:bodyPr wrap="square">
            <a:noAutofit/>
          </a:bodyPr>
          <a:lstStyle>
            <a:lvl1pPr>
              <a:defRPr/>
            </a:lvl1pPr>
          </a:lstStyle>
          <a:p>
            <a:r>
              <a:rPr lang="en-US"/>
              <a:t>Click icon to add picture</a:t>
            </a:r>
            <a:endParaRPr lang="en-US" dirty="0"/>
          </a:p>
        </p:txBody>
      </p:sp>
      <p:sp>
        <p:nvSpPr>
          <p:cNvPr id="2" name="Title 1">
            <a:extLst>
              <a:ext uri="{FF2B5EF4-FFF2-40B4-BE49-F238E27FC236}">
                <a16:creationId xmlns:a16="http://schemas.microsoft.com/office/drawing/2014/main" id="{B6D7CE54-A067-C608-8071-D9BFAF60EA84}"/>
              </a:ext>
            </a:extLst>
          </p:cNvPr>
          <p:cNvSpPr>
            <a:spLocks noGrp="1"/>
          </p:cNvSpPr>
          <p:nvPr>
            <p:ph type="title" hasCustomPrompt="1"/>
          </p:nvPr>
        </p:nvSpPr>
        <p:spPr>
          <a:xfrm>
            <a:off x="314693" y="365125"/>
            <a:ext cx="4412934" cy="1772793"/>
          </a:xfrm>
        </p:spPr>
        <p:txBody>
          <a:bodyPr anchor="t" anchorCtr="0">
            <a:noAutofit/>
          </a:bodyPr>
          <a:lstStyle>
            <a:lvl1pPr>
              <a:defRPr>
                <a:latin typeface="+mj-lt"/>
              </a:defRPr>
            </a:lvl1pPr>
          </a:lstStyle>
          <a:p>
            <a:r>
              <a:rPr lang="en-US" dirty="0"/>
              <a:t>One-sentence headline stating the main takeaway message</a:t>
            </a:r>
          </a:p>
        </p:txBody>
      </p:sp>
      <p:sp>
        <p:nvSpPr>
          <p:cNvPr id="3" name="Content Placeholder 2">
            <a:extLst>
              <a:ext uri="{FF2B5EF4-FFF2-40B4-BE49-F238E27FC236}">
                <a16:creationId xmlns:a16="http://schemas.microsoft.com/office/drawing/2014/main" id="{92B9DD14-4659-B8FE-84E6-93F5C544420C}"/>
              </a:ext>
            </a:extLst>
          </p:cNvPr>
          <p:cNvSpPr>
            <a:spLocks noGrp="1"/>
          </p:cNvSpPr>
          <p:nvPr>
            <p:ph sz="half" idx="1" hasCustomPrompt="1"/>
          </p:nvPr>
        </p:nvSpPr>
        <p:spPr>
          <a:xfrm>
            <a:off x="314693" y="2514601"/>
            <a:ext cx="4412934" cy="3756990"/>
          </a:xfrm>
        </p:spPr>
        <p:txBody>
          <a:bodyPr anchor="t" anchorCtr="0">
            <a:noAutofit/>
          </a:bodyPr>
          <a:lstStyle>
            <a:lvl1pPr marL="0" indent="0">
              <a:buNone/>
              <a:defRPr sz="1800"/>
            </a:lvl1pPr>
          </a:lstStyle>
          <a:p>
            <a:r>
              <a:rPr lang="en-US" dirty="0"/>
              <a:t>Place content here</a:t>
            </a:r>
          </a:p>
        </p:txBody>
      </p:sp>
    </p:spTree>
    <p:extLst>
      <p:ext uri="{BB962C8B-B14F-4D97-AF65-F5344CB8AC3E}">
        <p14:creationId xmlns:p14="http://schemas.microsoft.com/office/powerpoint/2010/main" val="35542031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Column Stacked Image Series">
    <p:spTree>
      <p:nvGrpSpPr>
        <p:cNvPr id="1" name=""/>
        <p:cNvGrpSpPr/>
        <p:nvPr/>
      </p:nvGrpSpPr>
      <p:grpSpPr>
        <a:xfrm>
          <a:off x="0" y="0"/>
          <a:ext cx="0" cy="0"/>
          <a:chOff x="0" y="0"/>
          <a:chExt cx="0" cy="0"/>
        </a:xfrm>
      </p:grpSpPr>
      <p:sp>
        <p:nvSpPr>
          <p:cNvPr id="118" name="Picture Placeholder 117">
            <a:extLst>
              <a:ext uri="{FF2B5EF4-FFF2-40B4-BE49-F238E27FC236}">
                <a16:creationId xmlns:a16="http://schemas.microsoft.com/office/drawing/2014/main" id="{FCAA6D76-9D9F-EEEC-3A19-B8672A58A5A7}"/>
              </a:ext>
            </a:extLst>
          </p:cNvPr>
          <p:cNvSpPr>
            <a:spLocks noGrp="1"/>
          </p:cNvSpPr>
          <p:nvPr>
            <p:ph type="pic" sz="quarter" idx="13"/>
          </p:nvPr>
        </p:nvSpPr>
        <p:spPr>
          <a:xfrm>
            <a:off x="7645400" y="-6350"/>
            <a:ext cx="4546600" cy="2155825"/>
          </a:xfrm>
          <a:solidFill>
            <a:schemeClr val="bg2"/>
          </a:solidFill>
        </p:spPr>
        <p:txBody>
          <a:bodyPr/>
          <a:lstStyle>
            <a:lvl1pPr>
              <a:defRPr/>
            </a:lvl1pPr>
          </a:lstStyle>
          <a:p>
            <a:r>
              <a:rPr lang="en-US"/>
              <a:t>Click icon to add picture</a:t>
            </a:r>
            <a:endParaRPr lang="en-US" dirty="0"/>
          </a:p>
        </p:txBody>
      </p:sp>
      <p:sp>
        <p:nvSpPr>
          <p:cNvPr id="121" name="Picture Placeholder 120">
            <a:extLst>
              <a:ext uri="{FF2B5EF4-FFF2-40B4-BE49-F238E27FC236}">
                <a16:creationId xmlns:a16="http://schemas.microsoft.com/office/drawing/2014/main" id="{374474B3-1A16-3799-2DA6-5E1F9B62F1F2}"/>
              </a:ext>
            </a:extLst>
          </p:cNvPr>
          <p:cNvSpPr>
            <a:spLocks noGrp="1"/>
          </p:cNvSpPr>
          <p:nvPr>
            <p:ph type="pic" sz="quarter" idx="14"/>
          </p:nvPr>
        </p:nvSpPr>
        <p:spPr>
          <a:xfrm>
            <a:off x="7645400" y="2352675"/>
            <a:ext cx="4546600" cy="2149475"/>
          </a:xfrm>
          <a:solidFill>
            <a:schemeClr val="bg2"/>
          </a:solidFill>
        </p:spPr>
        <p:txBody>
          <a:bodyPr/>
          <a:lstStyle>
            <a:lvl1pPr>
              <a:defRPr/>
            </a:lvl1pPr>
          </a:lstStyle>
          <a:p>
            <a:r>
              <a:rPr lang="en-US"/>
              <a:t>Click icon to add picture</a:t>
            </a:r>
            <a:endParaRPr lang="en-US" dirty="0"/>
          </a:p>
        </p:txBody>
      </p:sp>
      <p:sp>
        <p:nvSpPr>
          <p:cNvPr id="123" name="Picture Placeholder 122">
            <a:extLst>
              <a:ext uri="{FF2B5EF4-FFF2-40B4-BE49-F238E27FC236}">
                <a16:creationId xmlns:a16="http://schemas.microsoft.com/office/drawing/2014/main" id="{0285EA67-185C-FA9B-F112-0DEA71BAF9A1}"/>
              </a:ext>
            </a:extLst>
          </p:cNvPr>
          <p:cNvSpPr>
            <a:spLocks noGrp="1"/>
          </p:cNvSpPr>
          <p:nvPr>
            <p:ph type="pic" sz="quarter" idx="15"/>
          </p:nvPr>
        </p:nvSpPr>
        <p:spPr>
          <a:xfrm>
            <a:off x="7645400" y="4703763"/>
            <a:ext cx="4546600" cy="2154237"/>
          </a:xfrm>
          <a:solidFill>
            <a:schemeClr val="bg2"/>
          </a:solidFill>
        </p:spPr>
        <p:txBody>
          <a:bodyPr/>
          <a:lstStyle>
            <a:lvl1pPr>
              <a:defRPr/>
            </a:lvl1pPr>
          </a:lstStyle>
          <a:p>
            <a:r>
              <a:rPr lang="en-US"/>
              <a:t>Click icon to add picture</a:t>
            </a:r>
            <a:endParaRPr lang="en-US" dirty="0"/>
          </a:p>
        </p:txBody>
      </p:sp>
      <p:sp>
        <p:nvSpPr>
          <p:cNvPr id="2" name="Title 1">
            <a:extLst>
              <a:ext uri="{FF2B5EF4-FFF2-40B4-BE49-F238E27FC236}">
                <a16:creationId xmlns:a16="http://schemas.microsoft.com/office/drawing/2014/main" id="{265D5DB1-B0F4-39A7-9E5F-343BB17944E4}"/>
              </a:ext>
            </a:extLst>
          </p:cNvPr>
          <p:cNvSpPr>
            <a:spLocks noGrp="1"/>
          </p:cNvSpPr>
          <p:nvPr>
            <p:ph type="title" hasCustomPrompt="1"/>
          </p:nvPr>
        </p:nvSpPr>
        <p:spPr>
          <a:xfrm>
            <a:off x="314693" y="365125"/>
            <a:ext cx="6736022" cy="1006475"/>
          </a:xfrm>
        </p:spPr>
        <p:txBody>
          <a:bodyPr>
            <a:noAutofit/>
          </a:bodyPr>
          <a:lstStyle>
            <a:lvl1pPr>
              <a:defRPr b="1">
                <a:solidFill>
                  <a:schemeClr val="tx1"/>
                </a:solidFill>
                <a:latin typeface="+mj-lt"/>
              </a:defRPr>
            </a:lvl1pPr>
          </a:lstStyle>
          <a:p>
            <a:r>
              <a:rPr lang="en-US" dirty="0"/>
              <a:t>One-sentence headline stating the main takeaway message</a:t>
            </a:r>
          </a:p>
        </p:txBody>
      </p:sp>
      <p:sp>
        <p:nvSpPr>
          <p:cNvPr id="113" name="Text Placeholder 112">
            <a:extLst>
              <a:ext uri="{FF2B5EF4-FFF2-40B4-BE49-F238E27FC236}">
                <a16:creationId xmlns:a16="http://schemas.microsoft.com/office/drawing/2014/main" id="{561B3BD0-8400-FE4A-5A3F-210329D8A10F}"/>
              </a:ext>
            </a:extLst>
          </p:cNvPr>
          <p:cNvSpPr>
            <a:spLocks noGrp="1"/>
          </p:cNvSpPr>
          <p:nvPr>
            <p:ph type="body" sz="quarter" idx="12" hasCustomPrompt="1"/>
          </p:nvPr>
        </p:nvSpPr>
        <p:spPr>
          <a:xfrm>
            <a:off x="314693" y="1817559"/>
            <a:ext cx="6763894" cy="4324823"/>
          </a:xfrm>
        </p:spPr>
        <p:txBody>
          <a:bodyPr>
            <a:noAutofit/>
          </a:bodyPr>
          <a:lstStyle>
            <a:lvl1pPr marL="0" indent="0">
              <a:buNone/>
              <a:defRPr sz="18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r>
              <a:rPr lang="en-US" dirty="0"/>
              <a:t>Place content here</a:t>
            </a:r>
          </a:p>
        </p:txBody>
      </p:sp>
      <p:sp>
        <p:nvSpPr>
          <p:cNvPr id="4" name="Rectangle 6">
            <a:extLst>
              <a:ext uri="{FF2B5EF4-FFF2-40B4-BE49-F238E27FC236}">
                <a16:creationId xmlns:a16="http://schemas.microsoft.com/office/drawing/2014/main" id="{DAF7721B-92F3-10FF-5A89-459D1C6BA969}"/>
              </a:ext>
            </a:extLst>
          </p:cNvPr>
          <p:cNvSpPr>
            <a:spLocks noChangeArrowheads="1"/>
          </p:cNvSpPr>
          <p:nvPr userDrawn="1"/>
        </p:nvSpPr>
        <p:spPr bwMode="auto">
          <a:xfrm flipH="1">
            <a:off x="11526723" y="6576851"/>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1000" smtClean="0">
                <a:solidFill>
                  <a:schemeClr val="bg1"/>
                </a:solidFill>
                <a:latin typeface="Aptos Light" panose="020B0004020202020204" pitchFamily="34" charset="0"/>
                <a:ea typeface="Aptos" panose="02000000000000000000" pitchFamily="2" charset="0"/>
                <a:cs typeface="Times New Roman" panose="02020603050405020304" pitchFamily="18" charset="0"/>
              </a:rPr>
              <a:pPr algn="ctr" defTabSz="173038">
                <a:lnSpc>
                  <a:spcPct val="90000"/>
                </a:lnSpc>
                <a:tabLst>
                  <a:tab pos="230188" algn="l"/>
                </a:tabLst>
                <a:defRPr/>
              </a:pPr>
              <a:t>‹#›</a:t>
            </a:fld>
            <a:endParaRPr lang="en-US" sz="1000" dirty="0">
              <a:solidFill>
                <a:schemeClr val="bg1"/>
              </a:solidFill>
              <a:latin typeface="Aptos Light" panose="020B0004020202020204" pitchFamily="34" charset="0"/>
              <a:ea typeface="Aptos" panose="02000000000000000000" pitchFamily="2" charset="0"/>
              <a:cs typeface="Times New Roman" panose="02020603050405020304" pitchFamily="18" charset="0"/>
            </a:endParaRPr>
          </a:p>
        </p:txBody>
      </p:sp>
    </p:spTree>
    <p:extLst>
      <p:ext uri="{BB962C8B-B14F-4D97-AF65-F5344CB8AC3E}">
        <p14:creationId xmlns:p14="http://schemas.microsoft.com/office/powerpoint/2010/main" val="331496818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1.sv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44753CB-6476-BF2C-3CDC-FAB102C713EC}"/>
              </a:ext>
            </a:extLst>
          </p:cNvPr>
          <p:cNvSpPr>
            <a:spLocks noGrp="1"/>
          </p:cNvSpPr>
          <p:nvPr>
            <p:ph type="title"/>
          </p:nvPr>
        </p:nvSpPr>
        <p:spPr>
          <a:xfrm>
            <a:off x="314692" y="365125"/>
            <a:ext cx="11492432" cy="443198"/>
          </a:xfrm>
          <a:prstGeom prst="rect">
            <a:avLst/>
          </a:prstGeom>
        </p:spPr>
        <p:txBody>
          <a:bodyPr vert="horz" wrap="square" lIns="0" tIns="0" rIns="0" bIns="0" rtlCol="0" anchor="t" anchorCtr="0">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7933DD6-9940-13F2-ECB0-187773310927}"/>
              </a:ext>
            </a:extLst>
          </p:cNvPr>
          <p:cNvSpPr>
            <a:spLocks noGrp="1"/>
          </p:cNvSpPr>
          <p:nvPr>
            <p:ph type="body" idx="1"/>
          </p:nvPr>
        </p:nvSpPr>
        <p:spPr>
          <a:xfrm>
            <a:off x="314692" y="1817556"/>
            <a:ext cx="11492432" cy="4020554"/>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0" name="Rectangle 6">
            <a:extLst>
              <a:ext uri="{FF2B5EF4-FFF2-40B4-BE49-F238E27FC236}">
                <a16:creationId xmlns:a16="http://schemas.microsoft.com/office/drawing/2014/main" id="{25FC33D5-6A3D-626E-929B-EDEF84A7F09B}"/>
              </a:ext>
            </a:extLst>
          </p:cNvPr>
          <p:cNvSpPr>
            <a:spLocks noChangeArrowheads="1"/>
          </p:cNvSpPr>
          <p:nvPr userDrawn="1"/>
        </p:nvSpPr>
        <p:spPr bwMode="auto">
          <a:xfrm flipH="1">
            <a:off x="11526723" y="6576851"/>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1100" b="1" i="0" smtClean="0">
                <a:solidFill>
                  <a:schemeClr val="bg2"/>
                </a:solidFill>
                <a:latin typeface="+mn-lt"/>
                <a:ea typeface="Aptos" panose="02000000000000000000" pitchFamily="2" charset="0"/>
                <a:cs typeface="Times New Roman" panose="02020603050405020304" pitchFamily="18" charset="0"/>
              </a:rPr>
              <a:pPr algn="ctr" defTabSz="173038">
                <a:lnSpc>
                  <a:spcPct val="90000"/>
                </a:lnSpc>
                <a:tabLst>
                  <a:tab pos="230188" algn="l"/>
                </a:tabLst>
                <a:defRPr/>
              </a:pPr>
              <a:t>‹#›</a:t>
            </a:fld>
            <a:endParaRPr lang="en-US" sz="1100" b="1" i="0" dirty="0">
              <a:solidFill>
                <a:schemeClr val="bg2"/>
              </a:solidFill>
              <a:latin typeface="+mn-lt"/>
              <a:ea typeface="Aptos" panose="02000000000000000000" pitchFamily="2" charset="0"/>
              <a:cs typeface="Times New Roman" panose="02020603050405020304" pitchFamily="18" charset="0"/>
            </a:endParaRPr>
          </a:p>
        </p:txBody>
      </p:sp>
      <p:sp>
        <p:nvSpPr>
          <p:cNvPr id="41" name="Rectangle 256">
            <a:extLst>
              <a:ext uri="{FF2B5EF4-FFF2-40B4-BE49-F238E27FC236}">
                <a16:creationId xmlns:a16="http://schemas.microsoft.com/office/drawing/2014/main" id="{DF5E4726-94A1-FED7-677B-96B372546603}"/>
              </a:ext>
            </a:extLst>
          </p:cNvPr>
          <p:cNvSpPr txBox="1">
            <a:spLocks noChangeArrowheads="1"/>
          </p:cNvSpPr>
          <p:nvPr userDrawn="1"/>
        </p:nvSpPr>
        <p:spPr>
          <a:xfrm>
            <a:off x="7599464" y="6576851"/>
            <a:ext cx="3860800" cy="152400"/>
          </a:xfrm>
          <a:prstGeom prst="rect">
            <a:avLst/>
          </a:prstGeom>
          <a:ln/>
        </p:spPr>
        <p:txBody>
          <a:bodyPr anchor="ctr"/>
          <a:lstStyle/>
          <a:p>
            <a:pPr algn="r"/>
            <a:r>
              <a:rPr lang="en-US" sz="1000" dirty="0">
                <a:solidFill>
                  <a:schemeClr val="bg2"/>
                </a:solidFill>
                <a:latin typeface="Aptos Light" panose="020B0004020202020204" pitchFamily="34" charset="0"/>
                <a:ea typeface="Aptos" panose="02000000000000000000" pitchFamily="2" charset="0"/>
                <a:cs typeface="Arial" pitchFamily="34" charset="0"/>
              </a:rPr>
              <a:t> </a:t>
            </a:r>
          </a:p>
        </p:txBody>
      </p:sp>
      <p:pic>
        <p:nvPicPr>
          <p:cNvPr id="4" name="Graphic 3">
            <a:extLst>
              <a:ext uri="{FF2B5EF4-FFF2-40B4-BE49-F238E27FC236}">
                <a16:creationId xmlns:a16="http://schemas.microsoft.com/office/drawing/2014/main" id="{54E8AFC4-0CE6-E93B-9E8C-DB368BD3C3DA}"/>
              </a:ext>
            </a:extLst>
          </p:cNvPr>
          <p:cNvPicPr>
            <a:picLocks noChangeAspect="1"/>
          </p:cNvPicPr>
          <p:nvPr userDrawn="1"/>
        </p:nvPicPr>
        <p:blipFill>
          <a:blip>
            <a:extLst>
              <a:ext uri="{96DAC541-7B7A-43D3-8B79-37D633B846F1}">
                <asvg:svgBlip xmlns:asvg="http://schemas.microsoft.com/office/drawing/2016/SVG/main" r:embed="rId33"/>
              </a:ext>
            </a:extLst>
          </a:blip>
          <a:stretch>
            <a:fillRect/>
          </a:stretch>
        </p:blipFill>
        <p:spPr>
          <a:xfrm>
            <a:off x="314693" y="6431818"/>
            <a:ext cx="1188988" cy="285824"/>
          </a:xfrm>
          <a:prstGeom prst="rect">
            <a:avLst/>
          </a:prstGeom>
        </p:spPr>
      </p:pic>
    </p:spTree>
    <p:extLst>
      <p:ext uri="{BB962C8B-B14F-4D97-AF65-F5344CB8AC3E}">
        <p14:creationId xmlns:p14="http://schemas.microsoft.com/office/powerpoint/2010/main" val="2196214776"/>
      </p:ext>
    </p:extLst>
  </p:cSld>
  <p:clrMap bg1="lt1" tx1="dk1" bg2="lt2" tx2="dk2" accent1="accent1" accent2="accent2" accent3="accent3" accent4="accent4" accent5="accent5" accent6="accent6" hlink="hlink" folHlink="folHlink"/>
  <p:sldLayoutIdLst>
    <p:sldLayoutId id="2147483873" r:id="rId1"/>
    <p:sldLayoutId id="2147483939" r:id="rId2"/>
    <p:sldLayoutId id="2147483896" r:id="rId3"/>
    <p:sldLayoutId id="2147483927" r:id="rId4"/>
    <p:sldLayoutId id="2147483941" r:id="rId5"/>
    <p:sldLayoutId id="2147483832" r:id="rId6"/>
    <p:sldLayoutId id="2147483894" r:id="rId7"/>
    <p:sldLayoutId id="2147483829" r:id="rId8"/>
    <p:sldLayoutId id="2147483897" r:id="rId9"/>
    <p:sldLayoutId id="2147483833" r:id="rId10"/>
    <p:sldLayoutId id="2147483952" r:id="rId11"/>
    <p:sldLayoutId id="2147483953" r:id="rId12"/>
    <p:sldLayoutId id="2147483954" r:id="rId13"/>
    <p:sldLayoutId id="2147483955" r:id="rId14"/>
    <p:sldLayoutId id="2147483956" r:id="rId15"/>
    <p:sldLayoutId id="2147483834" r:id="rId16"/>
    <p:sldLayoutId id="2147483940" r:id="rId17"/>
    <p:sldLayoutId id="2147483835" r:id="rId18"/>
    <p:sldLayoutId id="2147483928" r:id="rId19"/>
    <p:sldLayoutId id="2147483906" r:id="rId20"/>
    <p:sldLayoutId id="2147483905" r:id="rId21"/>
    <p:sldLayoutId id="2147483937" r:id="rId22"/>
    <p:sldLayoutId id="2147483947" r:id="rId23"/>
    <p:sldLayoutId id="2147483948" r:id="rId24"/>
    <p:sldLayoutId id="2147483951" r:id="rId25"/>
    <p:sldLayoutId id="2147483949" r:id="rId26"/>
    <p:sldLayoutId id="2147483959" r:id="rId27"/>
    <p:sldLayoutId id="2147483861" r:id="rId28"/>
    <p:sldLayoutId id="2147483958" r:id="rId29"/>
    <p:sldLayoutId id="2147483849" r:id="rId30"/>
    <p:sldLayoutId id="2147483960" r:id="rId31"/>
  </p:sldLayoutIdLst>
  <p:hf hdr="0" dt="0"/>
  <p:txStyles>
    <p:titleStyle>
      <a:lvl1pPr algn="l" defTabSz="914400" rtl="0" eaLnBrk="1" latinLnBrk="0" hangingPunct="1">
        <a:lnSpc>
          <a:spcPct val="90000"/>
        </a:lnSpc>
        <a:spcBef>
          <a:spcPct val="0"/>
        </a:spcBef>
        <a:buNone/>
        <a:defRPr sz="3200" b="1" i="0" kern="1200">
          <a:solidFill>
            <a:schemeClr val="tx1"/>
          </a:solidFill>
          <a:latin typeface="+mj-lt"/>
          <a:ea typeface="Aptos" panose="02000000000000000000" pitchFamily="2" charset="0"/>
          <a:cs typeface="+mj-cs"/>
        </a:defRPr>
      </a:lvl1pPr>
    </p:titleStyle>
    <p:bodyStyle>
      <a:lvl1pPr marL="0" indent="0" algn="l" defTabSz="914400" rtl="0" eaLnBrk="1" latinLnBrk="0" hangingPunct="1">
        <a:lnSpc>
          <a:spcPct val="90000"/>
        </a:lnSpc>
        <a:spcBef>
          <a:spcPts val="1200"/>
        </a:spcBef>
        <a:spcAft>
          <a:spcPts val="60"/>
        </a:spcAft>
        <a:buFont typeface="Arial" panose="020B0604020202020204" pitchFamily="34" charset="0"/>
        <a:buNone/>
        <a:defRPr sz="2200" b="0" i="0" kern="1200">
          <a:solidFill>
            <a:schemeClr val="tx1"/>
          </a:solidFill>
          <a:latin typeface="+mn-lt"/>
          <a:ea typeface="Aptos" panose="02000000000000000000" pitchFamily="2" charset="0"/>
          <a:cs typeface="+mn-cs"/>
        </a:defRPr>
      </a:lvl1pPr>
      <a:lvl2pPr marL="685800" indent="-228600" algn="l" defTabSz="914400" rtl="0" eaLnBrk="1" latinLnBrk="0" hangingPunct="1">
        <a:lnSpc>
          <a:spcPct val="90000"/>
        </a:lnSpc>
        <a:spcBef>
          <a:spcPts val="1200"/>
        </a:spcBef>
        <a:spcAft>
          <a:spcPts val="60"/>
        </a:spcAft>
        <a:buFont typeface="Arial" panose="020B0604020202020204" pitchFamily="34" charset="0"/>
        <a:buChar char="•"/>
        <a:defRPr sz="1800" b="0" i="0" kern="1200">
          <a:solidFill>
            <a:schemeClr val="tx1"/>
          </a:solidFill>
          <a:latin typeface="+mn-lt"/>
          <a:ea typeface="Aptos" panose="02000000000000000000" pitchFamily="2" charset="0"/>
          <a:cs typeface="+mn-cs"/>
        </a:defRPr>
      </a:lvl2pPr>
      <a:lvl3pPr marL="1143000" indent="-228600" algn="l" defTabSz="914400" rtl="0" eaLnBrk="1" latinLnBrk="0" hangingPunct="1">
        <a:lnSpc>
          <a:spcPct val="90000"/>
        </a:lnSpc>
        <a:spcBef>
          <a:spcPts val="1200"/>
        </a:spcBef>
        <a:spcAft>
          <a:spcPts val="60"/>
        </a:spcAft>
        <a:buFont typeface="Arial" panose="020B0604020202020204" pitchFamily="34" charset="0"/>
        <a:buChar char="•"/>
        <a:defRPr sz="1600" b="0" i="0" kern="1200">
          <a:solidFill>
            <a:schemeClr val="tx1"/>
          </a:solidFill>
          <a:latin typeface="+mn-lt"/>
          <a:ea typeface="Aptos" panose="02000000000000000000" pitchFamily="2" charset="0"/>
          <a:cs typeface="+mn-cs"/>
        </a:defRPr>
      </a:lvl3pPr>
      <a:lvl4pPr marL="1600200" indent="-228600" algn="l" defTabSz="914400" rtl="0" eaLnBrk="1" latinLnBrk="0" hangingPunct="1">
        <a:lnSpc>
          <a:spcPct val="90000"/>
        </a:lnSpc>
        <a:spcBef>
          <a:spcPts val="1200"/>
        </a:spcBef>
        <a:spcAft>
          <a:spcPts val="60"/>
        </a:spcAft>
        <a:buFont typeface="Arial" panose="020B0604020202020204" pitchFamily="34" charset="0"/>
        <a:buChar char="•"/>
        <a:defRPr sz="1600" b="0" i="0" kern="1200">
          <a:solidFill>
            <a:schemeClr val="tx1"/>
          </a:solidFill>
          <a:latin typeface="+mn-lt"/>
          <a:ea typeface="Aptos" panose="02000000000000000000" pitchFamily="2" charset="0"/>
          <a:cs typeface="+mn-cs"/>
        </a:defRPr>
      </a:lvl4pPr>
      <a:lvl5pPr marL="2057400" indent="-228600" algn="l" defTabSz="914400" rtl="0" eaLnBrk="1" latinLnBrk="0" hangingPunct="1">
        <a:lnSpc>
          <a:spcPct val="90000"/>
        </a:lnSpc>
        <a:spcBef>
          <a:spcPts val="1200"/>
        </a:spcBef>
        <a:spcAft>
          <a:spcPts val="60"/>
        </a:spcAft>
        <a:buFont typeface="Arial" panose="020B0604020202020204" pitchFamily="34" charset="0"/>
        <a:buChar char="•"/>
        <a:defRPr sz="1600" b="0" i="0" kern="1200">
          <a:solidFill>
            <a:schemeClr val="tx1"/>
          </a:solidFill>
          <a:latin typeface="+mn-lt"/>
          <a:ea typeface="Aptos"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31.xml"/><Relationship Id="rId5" Type="http://schemas.openxmlformats.org/officeDocument/2006/relationships/image" Target="../media/image11.png"/><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8" Type="http://schemas.openxmlformats.org/officeDocument/2006/relationships/image" Target="../media/image120.png"/><Relationship Id="rId3" Type="http://schemas.openxmlformats.org/officeDocument/2006/relationships/image" Target="../media/image24.png"/><Relationship Id="rId7" Type="http://schemas.openxmlformats.org/officeDocument/2006/relationships/image" Target="../media/image110.png"/><Relationship Id="rId2" Type="http://schemas.openxmlformats.org/officeDocument/2006/relationships/notesSlide" Target="../notesSlides/notesSlide11.xml"/><Relationship Id="rId1" Type="http://schemas.openxmlformats.org/officeDocument/2006/relationships/slideLayout" Target="../slideLayouts/slideLayout31.xml"/><Relationship Id="rId6" Type="http://schemas.openxmlformats.org/officeDocument/2006/relationships/image" Target="../media/image100.png"/><Relationship Id="rId11" Type="http://schemas.openxmlformats.org/officeDocument/2006/relationships/image" Target="../media/image150.png"/><Relationship Id="rId5" Type="http://schemas.openxmlformats.org/officeDocument/2006/relationships/image" Target="../media/image90.png"/><Relationship Id="rId10" Type="http://schemas.openxmlformats.org/officeDocument/2006/relationships/image" Target="../media/image140.png"/><Relationship Id="rId4" Type="http://schemas.openxmlformats.org/officeDocument/2006/relationships/image" Target="../media/image11.png"/><Relationship Id="rId9" Type="http://schemas.openxmlformats.org/officeDocument/2006/relationships/image" Target="../media/image130.png"/></Relationships>
</file>

<file path=ppt/slides/_rels/slide12.xml.rels><?xml version="1.0" encoding="UTF-8" standalone="yes"?>
<Relationships xmlns="http://schemas.openxmlformats.org/package/2006/relationships"><Relationship Id="rId8" Type="http://schemas.openxmlformats.org/officeDocument/2006/relationships/image" Target="../media/image100.png"/><Relationship Id="rId13" Type="http://schemas.openxmlformats.org/officeDocument/2006/relationships/image" Target="../media/image150.png"/><Relationship Id="rId3" Type="http://schemas.openxmlformats.org/officeDocument/2006/relationships/image" Target="../media/image11.png"/><Relationship Id="rId7" Type="http://schemas.openxmlformats.org/officeDocument/2006/relationships/image" Target="../media/image90.png"/><Relationship Id="rId12" Type="http://schemas.openxmlformats.org/officeDocument/2006/relationships/image" Target="../media/image140.png"/><Relationship Id="rId2" Type="http://schemas.openxmlformats.org/officeDocument/2006/relationships/notesSlide" Target="../notesSlides/notesSlide12.xml"/><Relationship Id="rId1" Type="http://schemas.openxmlformats.org/officeDocument/2006/relationships/slideLayout" Target="../slideLayouts/slideLayout31.xml"/><Relationship Id="rId6" Type="http://schemas.openxmlformats.org/officeDocument/2006/relationships/image" Target="../media/image31.png"/><Relationship Id="rId11" Type="http://schemas.openxmlformats.org/officeDocument/2006/relationships/image" Target="../media/image130.png"/><Relationship Id="rId5" Type="http://schemas.openxmlformats.org/officeDocument/2006/relationships/image" Target="../media/image30.png"/><Relationship Id="rId10" Type="http://schemas.openxmlformats.org/officeDocument/2006/relationships/image" Target="../media/image120.png"/><Relationship Id="rId4" Type="http://schemas.openxmlformats.org/officeDocument/2006/relationships/image" Target="../media/image29.png"/><Relationship Id="rId9" Type="http://schemas.openxmlformats.org/officeDocument/2006/relationships/image" Target="../media/image110.pn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31.xml"/><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30.png"/><Relationship Id="rId2" Type="http://schemas.openxmlformats.org/officeDocument/2006/relationships/notesSlide" Target="../notesSlides/notesSlide15.xml"/><Relationship Id="rId1" Type="http://schemas.openxmlformats.org/officeDocument/2006/relationships/slideLayout" Target="../slideLayouts/slideLayout6.xml"/><Relationship Id="rId5" Type="http://schemas.openxmlformats.org/officeDocument/2006/relationships/image" Target="../media/image11.png"/><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33.png"/></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6.xml"/><Relationship Id="rId5" Type="http://schemas.openxmlformats.org/officeDocument/2006/relationships/image" Target="../media/image36.png"/><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20.xml.rels><?xml version="1.0" encoding="UTF-8" standalone="yes"?>
<Relationships xmlns="http://schemas.openxmlformats.org/package/2006/relationships"><Relationship Id="rId13" Type="http://schemas.openxmlformats.org/officeDocument/2006/relationships/image" Target="../media/image48.png"/><Relationship Id="rId3" Type="http://schemas.openxmlformats.org/officeDocument/2006/relationships/image" Target="../media/image37.png"/><Relationship Id="rId12" Type="http://schemas.openxmlformats.org/officeDocument/2006/relationships/image" Target="../media/image47.png"/><Relationship Id="rId17" Type="http://schemas.openxmlformats.org/officeDocument/2006/relationships/image" Target="../media/image52.png"/><Relationship Id="rId2" Type="http://schemas.openxmlformats.org/officeDocument/2006/relationships/notesSlide" Target="../notesSlides/notesSlide20.xml"/><Relationship Id="rId16" Type="http://schemas.openxmlformats.org/officeDocument/2006/relationships/image" Target="../media/image39.png"/><Relationship Id="rId1" Type="http://schemas.openxmlformats.org/officeDocument/2006/relationships/slideLayout" Target="../slideLayouts/slideLayout6.xml"/><Relationship Id="rId15" Type="http://schemas.openxmlformats.org/officeDocument/2006/relationships/image" Target="../media/image50.png"/><Relationship Id="rId10" Type="http://schemas.openxmlformats.org/officeDocument/2006/relationships/image" Target="../media/image45.png"/><Relationship Id="rId9" Type="http://schemas.openxmlformats.org/officeDocument/2006/relationships/image" Target="../media/image440.png"/><Relationship Id="rId14" Type="http://schemas.openxmlformats.org/officeDocument/2006/relationships/image" Target="../media/image38.png"/></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1.xml"/><Relationship Id="rId1" Type="http://schemas.openxmlformats.org/officeDocument/2006/relationships/slideLayout" Target="../slideLayouts/slideLayout31.xml"/><Relationship Id="rId6" Type="http://schemas.openxmlformats.org/officeDocument/2006/relationships/image" Target="../media/image42.png"/><Relationship Id="rId5" Type="http://schemas.openxmlformats.org/officeDocument/2006/relationships/image" Target="../media/image55.png"/><Relationship Id="rId4" Type="http://schemas.openxmlformats.org/officeDocument/2006/relationships/image" Target="../media/image41.png"/></Relationships>
</file>

<file path=ppt/slides/_rels/slide22.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44.png"/><Relationship Id="rId7" Type="http://schemas.openxmlformats.org/officeDocument/2006/relationships/image" Target="../media/image53.png"/><Relationship Id="rId2" Type="http://schemas.openxmlformats.org/officeDocument/2006/relationships/image" Target="../media/image43.png"/><Relationship Id="rId1" Type="http://schemas.openxmlformats.org/officeDocument/2006/relationships/slideLayout" Target="../slideLayouts/slideLayout31.xml"/><Relationship Id="rId6" Type="http://schemas.openxmlformats.org/officeDocument/2006/relationships/image" Target="../media/image51.png"/><Relationship Id="rId11" Type="http://schemas.openxmlformats.org/officeDocument/2006/relationships/image" Target="../media/image58.png"/><Relationship Id="rId5" Type="http://schemas.openxmlformats.org/officeDocument/2006/relationships/image" Target="../media/image49.png"/><Relationship Id="rId10" Type="http://schemas.openxmlformats.org/officeDocument/2006/relationships/image" Target="../media/image57.png"/><Relationship Id="rId4" Type="http://schemas.openxmlformats.org/officeDocument/2006/relationships/image" Target="../media/image46.png"/><Relationship Id="rId9" Type="http://schemas.openxmlformats.org/officeDocument/2006/relationships/image" Target="../media/image56.png"/></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image" Target="../media/image34.png"/></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6.xml"/><Relationship Id="rId5" Type="http://schemas.openxmlformats.org/officeDocument/2006/relationships/image" Target="../media/image550.png"/><Relationship Id="rId4" Type="http://schemas.openxmlformats.org/officeDocument/2006/relationships/customXml" Target="../ink/ink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0.xml"/></Relationships>
</file>

<file path=ppt/slides/_rels/slide27.xml.rels><?xml version="1.0" encoding="UTF-8" standalone="yes"?>
<Relationships xmlns="http://schemas.openxmlformats.org/package/2006/relationships"><Relationship Id="rId8" Type="http://schemas.openxmlformats.org/officeDocument/2006/relationships/image" Target="../media/image240.png"/><Relationship Id="rId3" Type="http://schemas.openxmlformats.org/officeDocument/2006/relationships/image" Target="../media/image59.png"/><Relationship Id="rId7"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6.xml"/><Relationship Id="rId6" Type="http://schemas.openxmlformats.org/officeDocument/2006/relationships/image" Target="../media/image22.png"/><Relationship Id="rId5" Type="http://schemas.openxmlformats.org/officeDocument/2006/relationships/image" Target="../media/image21.png"/><Relationship Id="rId10" Type="http://schemas.openxmlformats.org/officeDocument/2006/relationships/image" Target="../media/image60.emf"/><Relationship Id="rId9" Type="http://schemas.openxmlformats.org/officeDocument/2006/relationships/image" Target="../media/image25.png"/></Relationships>
</file>

<file path=ppt/slides/_rels/slide2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8.xml"/><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63.png"/><Relationship Id="rId12" Type="http://schemas.openxmlformats.org/officeDocument/2006/relationships/image" Target="../media/image180.png"/><Relationship Id="rId2" Type="http://schemas.openxmlformats.org/officeDocument/2006/relationships/notesSlide" Target="../notesSlides/notesSlide29.xml"/><Relationship Id="rId1" Type="http://schemas.openxmlformats.org/officeDocument/2006/relationships/slideLayout" Target="../slideLayouts/slideLayout6.xml"/><Relationship Id="rId11" Type="http://schemas.openxmlformats.org/officeDocument/2006/relationships/image" Target="../media/image170.png"/><Relationship Id="rId10" Type="http://schemas.openxmlformats.org/officeDocument/2006/relationships/image" Target="../media/image160.png"/><Relationship Id="rId4" Type="http://schemas.openxmlformats.org/officeDocument/2006/relationships/image" Target="../media/image64.png"/></Relationships>
</file>

<file path=ppt/slides/_rels/slide31.xml.rels><?xml version="1.0" encoding="UTF-8" standalone="yes"?>
<Relationships xmlns="http://schemas.openxmlformats.org/package/2006/relationships"><Relationship Id="rId3" Type="http://schemas.openxmlformats.org/officeDocument/2006/relationships/image" Target="../media/image470.png"/><Relationship Id="rId2" Type="http://schemas.openxmlformats.org/officeDocument/2006/relationships/notesSlide" Target="../notesSlides/notesSlide30.xml"/><Relationship Id="rId1" Type="http://schemas.openxmlformats.org/officeDocument/2006/relationships/slideLayout" Target="../slideLayouts/slideLayout31.xml"/><Relationship Id="rId5" Type="http://schemas.openxmlformats.org/officeDocument/2006/relationships/image" Target="../media/image66.png"/><Relationship Id="rId4" Type="http://schemas.openxmlformats.org/officeDocument/2006/relationships/image" Target="../media/image65.png"/></Relationships>
</file>

<file path=ppt/slides/_rels/slide3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31.xml"/><Relationship Id="rId1" Type="http://schemas.openxmlformats.org/officeDocument/2006/relationships/slideLayout" Target="../slideLayouts/slideLayout6.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33.xml.rels><?xml version="1.0" encoding="UTF-8" standalone="yes"?>
<Relationships xmlns="http://schemas.openxmlformats.org/package/2006/relationships"><Relationship Id="rId3" Type="http://schemas.openxmlformats.org/officeDocument/2006/relationships/image" Target="../media/image500.png"/><Relationship Id="rId2" Type="http://schemas.openxmlformats.org/officeDocument/2006/relationships/notesSlide" Target="../notesSlides/notesSlide32.xml"/><Relationship Id="rId1" Type="http://schemas.openxmlformats.org/officeDocument/2006/relationships/slideLayout" Target="../slideLayouts/slideLayout31.xml"/><Relationship Id="rId5" Type="http://schemas.openxmlformats.org/officeDocument/2006/relationships/image" Target="../media/image72.png"/><Relationship Id="rId4" Type="http://schemas.openxmlformats.org/officeDocument/2006/relationships/image" Target="../media/image71.png"/></Relationships>
</file>

<file path=ppt/slides/_rels/slide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3.xml"/><Relationship Id="rId1" Type="http://schemas.openxmlformats.org/officeDocument/2006/relationships/slideLayout" Target="../slideLayouts/slideLayout31.xml"/><Relationship Id="rId4" Type="http://schemas.openxmlformats.org/officeDocument/2006/relationships/image" Target="../media/image73.png"/></Relationships>
</file>

<file path=ppt/slides/_rels/slide35.xml.rels><?xml version="1.0" encoding="UTF-8" standalone="yes"?>
<Relationships xmlns="http://schemas.openxmlformats.org/package/2006/relationships"><Relationship Id="rId3" Type="http://schemas.openxmlformats.org/officeDocument/2006/relationships/image" Target="../media/image74.png"/><Relationship Id="rId7" Type="http://schemas.openxmlformats.org/officeDocument/2006/relationships/image" Target="../media/image76.png"/><Relationship Id="rId2" Type="http://schemas.openxmlformats.org/officeDocument/2006/relationships/notesSlide" Target="../notesSlides/notesSlide34.xml"/><Relationship Id="rId1" Type="http://schemas.openxmlformats.org/officeDocument/2006/relationships/slideLayout" Target="../slideLayouts/slideLayout31.xml"/><Relationship Id="rId6" Type="http://schemas.openxmlformats.org/officeDocument/2006/relationships/image" Target="../media/image75.png"/><Relationship Id="rId5" Type="http://schemas.openxmlformats.org/officeDocument/2006/relationships/image" Target="../media/image11.png"/><Relationship Id="rId4" Type="http://schemas.openxmlformats.org/officeDocument/2006/relationships/image" Target="../media/image540.png"/></Relationships>
</file>

<file path=ppt/slides/_rels/slide3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5.xml"/><Relationship Id="rId1" Type="http://schemas.openxmlformats.org/officeDocument/2006/relationships/slideLayout" Target="../slideLayouts/slideLayout31.xml"/></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7.png"/><Relationship Id="rId7"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18.png"/><Relationship Id="rId9" Type="http://schemas.openxmlformats.org/officeDocument/2006/relationships/image" Target="../media/image25.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B18B1F-BFB1-CC50-2580-E2ADE95FF0A0}"/>
              </a:ext>
            </a:extLst>
          </p:cNvPr>
          <p:cNvSpPr>
            <a:spLocks noGrp="1"/>
          </p:cNvSpPr>
          <p:nvPr>
            <p:ph type="ctrTitle"/>
          </p:nvPr>
        </p:nvSpPr>
        <p:spPr/>
        <p:txBody>
          <a:bodyPr/>
          <a:lstStyle/>
          <a:p>
            <a:r>
              <a:rPr lang="en-US" dirty="0"/>
              <a:t>Beam Dynamics in the SNS Linac and Beam Test Facility</a:t>
            </a:r>
          </a:p>
        </p:txBody>
      </p:sp>
      <p:sp>
        <p:nvSpPr>
          <p:cNvPr id="3" name="Subtitle 2">
            <a:extLst>
              <a:ext uri="{FF2B5EF4-FFF2-40B4-BE49-F238E27FC236}">
                <a16:creationId xmlns:a16="http://schemas.microsoft.com/office/drawing/2014/main" id="{C563AA3E-CA79-A928-3E5C-72DD8F594C73}"/>
              </a:ext>
            </a:extLst>
          </p:cNvPr>
          <p:cNvSpPr>
            <a:spLocks noGrp="1"/>
          </p:cNvSpPr>
          <p:nvPr>
            <p:ph type="subTitle" idx="1"/>
          </p:nvPr>
        </p:nvSpPr>
        <p:spPr/>
        <p:txBody>
          <a:bodyPr/>
          <a:lstStyle/>
          <a:p>
            <a:endParaRPr lang="en-US" dirty="0"/>
          </a:p>
        </p:txBody>
      </p:sp>
      <p:sp>
        <p:nvSpPr>
          <p:cNvPr id="4" name="Text Placeholder 3">
            <a:extLst>
              <a:ext uri="{FF2B5EF4-FFF2-40B4-BE49-F238E27FC236}">
                <a16:creationId xmlns:a16="http://schemas.microsoft.com/office/drawing/2014/main" id="{A80AB052-C5ED-4604-BB32-C7CFB365406D}"/>
              </a:ext>
            </a:extLst>
          </p:cNvPr>
          <p:cNvSpPr>
            <a:spLocks noGrp="1"/>
          </p:cNvSpPr>
          <p:nvPr>
            <p:ph type="body" sz="quarter" idx="14"/>
          </p:nvPr>
        </p:nvSpPr>
        <p:spPr/>
        <p:txBody>
          <a:bodyPr/>
          <a:lstStyle/>
          <a:p>
            <a:r>
              <a:rPr lang="en-US" dirty="0">
                <a:latin typeface="+mn-lt"/>
              </a:rPr>
              <a:t>May 22, 2026 | IPAC’26, Deauville, France</a:t>
            </a:r>
          </a:p>
        </p:txBody>
      </p:sp>
      <p:sp>
        <p:nvSpPr>
          <p:cNvPr id="5" name="Text Placeholder 4">
            <a:extLst>
              <a:ext uri="{FF2B5EF4-FFF2-40B4-BE49-F238E27FC236}">
                <a16:creationId xmlns:a16="http://schemas.microsoft.com/office/drawing/2014/main" id="{36169892-B8FD-9314-2137-FD44D1A12AD5}"/>
              </a:ext>
            </a:extLst>
          </p:cNvPr>
          <p:cNvSpPr>
            <a:spLocks noGrp="1"/>
          </p:cNvSpPr>
          <p:nvPr>
            <p:ph type="body" sz="quarter" idx="15"/>
          </p:nvPr>
        </p:nvSpPr>
        <p:spPr/>
        <p:txBody>
          <a:bodyPr/>
          <a:lstStyle/>
          <a:p>
            <a:r>
              <a:rPr lang="en-US" dirty="0"/>
              <a:t>Kiersten Ruisard</a:t>
            </a:r>
          </a:p>
        </p:txBody>
      </p:sp>
      <p:sp>
        <p:nvSpPr>
          <p:cNvPr id="6" name="Text Placeholder 5">
            <a:extLst>
              <a:ext uri="{FF2B5EF4-FFF2-40B4-BE49-F238E27FC236}">
                <a16:creationId xmlns:a16="http://schemas.microsoft.com/office/drawing/2014/main" id="{0E4AE62E-70C2-2BB8-D0AC-19F273245092}"/>
              </a:ext>
            </a:extLst>
          </p:cNvPr>
          <p:cNvSpPr>
            <a:spLocks noGrp="1"/>
          </p:cNvSpPr>
          <p:nvPr>
            <p:ph type="body" sz="quarter" idx="17"/>
          </p:nvPr>
        </p:nvSpPr>
        <p:spPr/>
        <p:txBody>
          <a:bodyPr/>
          <a:lstStyle/>
          <a:p>
            <a:r>
              <a:rPr lang="en-US" dirty="0">
                <a:latin typeface="+mn-lt"/>
              </a:rPr>
              <a:t>Oak Ridge National Laboratory</a:t>
            </a:r>
          </a:p>
        </p:txBody>
      </p:sp>
    </p:spTree>
    <p:extLst>
      <p:ext uri="{BB962C8B-B14F-4D97-AF65-F5344CB8AC3E}">
        <p14:creationId xmlns:p14="http://schemas.microsoft.com/office/powerpoint/2010/main" val="42519917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75E67F-D343-063A-D9D6-C3CE6DA38DD0}"/>
              </a:ext>
            </a:extLst>
          </p:cNvPr>
          <p:cNvSpPr>
            <a:spLocks noGrp="1"/>
          </p:cNvSpPr>
          <p:nvPr>
            <p:ph type="title"/>
          </p:nvPr>
        </p:nvSpPr>
        <p:spPr>
          <a:xfrm>
            <a:off x="429767" y="274320"/>
            <a:ext cx="11430000" cy="978729"/>
          </a:xfrm>
        </p:spPr>
        <p:txBody>
          <a:bodyPr/>
          <a:lstStyle/>
          <a:p>
            <a:r>
              <a:rPr lang="en-US" dirty="0"/>
              <a:t>Scope of BTF project is to accurately model halo development over short, 2.5 MeV transport line</a:t>
            </a:r>
          </a:p>
        </p:txBody>
      </p:sp>
      <p:sp>
        <p:nvSpPr>
          <p:cNvPr id="3" name="TextBox 2">
            <a:extLst>
              <a:ext uri="{FF2B5EF4-FFF2-40B4-BE49-F238E27FC236}">
                <a16:creationId xmlns:a16="http://schemas.microsoft.com/office/drawing/2014/main" id="{70869EC8-5600-1065-EBCF-8D3C05A711B4}"/>
              </a:ext>
            </a:extLst>
          </p:cNvPr>
          <p:cNvSpPr txBox="1"/>
          <p:nvPr/>
        </p:nvSpPr>
        <p:spPr>
          <a:xfrm>
            <a:off x="7098270" y="5116743"/>
            <a:ext cx="4363928" cy="592535"/>
          </a:xfrm>
          <a:prstGeom prst="rect">
            <a:avLst/>
          </a:prstGeom>
          <a:noFill/>
        </p:spPr>
        <p:txBody>
          <a:bodyPr wrap="square" rtlCol="0">
            <a:spAutoFit/>
          </a:bodyPr>
          <a:lstStyle/>
          <a:p>
            <a:pPr algn="l">
              <a:lnSpc>
                <a:spcPct val="90000"/>
              </a:lnSpc>
            </a:pPr>
            <a:r>
              <a:rPr lang="en-US" dirty="0">
                <a:latin typeface="+mn-lt"/>
              </a:rPr>
              <a:t>2D phase space measurement</a:t>
            </a:r>
          </a:p>
          <a:p>
            <a:pPr algn="l">
              <a:lnSpc>
                <a:spcPct val="90000"/>
              </a:lnSpc>
            </a:pPr>
            <a:r>
              <a:rPr lang="en-US" dirty="0">
                <a:latin typeface="+mn-lt"/>
              </a:rPr>
              <a:t>(Linear scale, dynamic range of 10</a:t>
            </a:r>
            <a:r>
              <a:rPr lang="en-US" baseline="30000" dirty="0">
                <a:latin typeface="+mn-lt"/>
              </a:rPr>
              <a:t>2</a:t>
            </a:r>
            <a:r>
              <a:rPr lang="en-US" dirty="0">
                <a:latin typeface="+mn-lt"/>
              </a:rPr>
              <a:t>)</a:t>
            </a:r>
            <a:endParaRPr lang="en-US" baseline="30000" dirty="0">
              <a:latin typeface="+mn-lt"/>
            </a:endParaRPr>
          </a:p>
        </p:txBody>
      </p:sp>
      <p:pic>
        <p:nvPicPr>
          <p:cNvPr id="32" name="Picture 31">
            <a:extLst>
              <a:ext uri="{FF2B5EF4-FFF2-40B4-BE49-F238E27FC236}">
                <a16:creationId xmlns:a16="http://schemas.microsoft.com/office/drawing/2014/main" id="{E9CAB0C9-97E5-2404-13A1-CE64FD2D9DAF}"/>
              </a:ext>
            </a:extLst>
          </p:cNvPr>
          <p:cNvPicPr>
            <a:picLocks noChangeAspect="1"/>
          </p:cNvPicPr>
          <p:nvPr/>
        </p:nvPicPr>
        <p:blipFill>
          <a:blip r:embed="rId3"/>
          <a:stretch>
            <a:fillRect/>
          </a:stretch>
        </p:blipFill>
        <p:spPr>
          <a:xfrm>
            <a:off x="2028000" y="3263263"/>
            <a:ext cx="2963247" cy="2900302"/>
          </a:xfrm>
          <a:prstGeom prst="rect">
            <a:avLst/>
          </a:prstGeom>
        </p:spPr>
      </p:pic>
      <p:sp>
        <p:nvSpPr>
          <p:cNvPr id="34" name="TextBox 33">
            <a:extLst>
              <a:ext uri="{FF2B5EF4-FFF2-40B4-BE49-F238E27FC236}">
                <a16:creationId xmlns:a16="http://schemas.microsoft.com/office/drawing/2014/main" id="{D564B9AE-5E3F-8527-0223-2671BE100993}"/>
              </a:ext>
            </a:extLst>
          </p:cNvPr>
          <p:cNvSpPr txBox="1"/>
          <p:nvPr/>
        </p:nvSpPr>
        <p:spPr>
          <a:xfrm>
            <a:off x="2290371" y="6163565"/>
            <a:ext cx="3236982" cy="276999"/>
          </a:xfrm>
          <a:prstGeom prst="rect">
            <a:avLst/>
          </a:prstGeom>
          <a:noFill/>
        </p:spPr>
        <p:txBody>
          <a:bodyPr wrap="square">
            <a:spAutoFit/>
          </a:bodyPr>
          <a:lstStyle/>
          <a:p>
            <a:pPr marL="304800" indent="-304800"/>
            <a:r>
              <a:rPr lang="en-US" sz="1200" dirty="0">
                <a:effectLst/>
              </a:rPr>
              <a:t>Hoover et. al (2023). PRAB 26, 064202  </a:t>
            </a:r>
          </a:p>
        </p:txBody>
      </p:sp>
      <p:sp>
        <p:nvSpPr>
          <p:cNvPr id="13" name="TextBox 12">
            <a:extLst>
              <a:ext uri="{FF2B5EF4-FFF2-40B4-BE49-F238E27FC236}">
                <a16:creationId xmlns:a16="http://schemas.microsoft.com/office/drawing/2014/main" id="{2784EFF1-D55A-7374-593A-2215AAEB5458}"/>
              </a:ext>
            </a:extLst>
          </p:cNvPr>
          <p:cNvSpPr txBox="1"/>
          <p:nvPr/>
        </p:nvSpPr>
        <p:spPr>
          <a:xfrm>
            <a:off x="3315765" y="3538016"/>
            <a:ext cx="2132083" cy="590931"/>
          </a:xfrm>
          <a:prstGeom prst="rect">
            <a:avLst/>
          </a:prstGeom>
          <a:noFill/>
        </p:spPr>
        <p:txBody>
          <a:bodyPr wrap="square" rtlCol="0">
            <a:spAutoFit/>
          </a:bodyPr>
          <a:lstStyle/>
          <a:p>
            <a:pPr algn="r">
              <a:lnSpc>
                <a:spcPct val="90000"/>
              </a:lnSpc>
            </a:pPr>
            <a:r>
              <a:rPr lang="en-US" dirty="0">
                <a:latin typeface="+mn-lt"/>
              </a:rPr>
              <a:t>5D measurement of initial bunch </a:t>
            </a:r>
          </a:p>
        </p:txBody>
      </p:sp>
      <p:pic>
        <p:nvPicPr>
          <p:cNvPr id="11" name="Picture 10" descr="A comparison of a purple and green light&#10;&#10;Description automatically generated with medium confidence">
            <a:extLst>
              <a:ext uri="{FF2B5EF4-FFF2-40B4-BE49-F238E27FC236}">
                <a16:creationId xmlns:a16="http://schemas.microsoft.com/office/drawing/2014/main" id="{5FFB78BA-6F7C-B8FC-BDB8-8D2171195C6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69478" y="3301033"/>
            <a:ext cx="3208428" cy="1834086"/>
          </a:xfrm>
          <a:prstGeom prst="rect">
            <a:avLst/>
          </a:prstGeom>
        </p:spPr>
      </p:pic>
      <p:grpSp>
        <p:nvGrpSpPr>
          <p:cNvPr id="12" name="Group 11">
            <a:extLst>
              <a:ext uri="{FF2B5EF4-FFF2-40B4-BE49-F238E27FC236}">
                <a16:creationId xmlns:a16="http://schemas.microsoft.com/office/drawing/2014/main" id="{19D47A30-CDFE-4905-D79C-AB7021DF300D}"/>
              </a:ext>
            </a:extLst>
          </p:cNvPr>
          <p:cNvGrpSpPr/>
          <p:nvPr/>
        </p:nvGrpSpPr>
        <p:grpSpPr>
          <a:xfrm>
            <a:off x="1206500" y="1225349"/>
            <a:ext cx="8853079" cy="2127317"/>
            <a:chOff x="1206500" y="1225349"/>
            <a:chExt cx="8853079" cy="2127317"/>
          </a:xfrm>
        </p:grpSpPr>
        <p:pic>
          <p:nvPicPr>
            <p:cNvPr id="15" name="Picture 14">
              <a:extLst>
                <a:ext uri="{FF2B5EF4-FFF2-40B4-BE49-F238E27FC236}">
                  <a16:creationId xmlns:a16="http://schemas.microsoft.com/office/drawing/2014/main" id="{72BC9EE0-A3B3-DDFA-013E-F765D11247EE}"/>
                </a:ext>
              </a:extLst>
            </p:cNvPr>
            <p:cNvPicPr>
              <a:picLocks noChangeAspect="1"/>
            </p:cNvPicPr>
            <p:nvPr/>
          </p:nvPicPr>
          <p:blipFill rotWithShape="1">
            <a:blip r:embed="rId5"/>
            <a:srcRect l="34831" r="138"/>
            <a:stretch/>
          </p:blipFill>
          <p:spPr>
            <a:xfrm>
              <a:off x="1206500" y="1253051"/>
              <a:ext cx="8853079" cy="2099615"/>
            </a:xfrm>
            <a:prstGeom prst="rect">
              <a:avLst/>
            </a:prstGeom>
          </p:spPr>
        </p:pic>
        <p:sp>
          <p:nvSpPr>
            <p:cNvPr id="17" name="TextBox 16">
              <a:extLst>
                <a:ext uri="{FF2B5EF4-FFF2-40B4-BE49-F238E27FC236}">
                  <a16:creationId xmlns:a16="http://schemas.microsoft.com/office/drawing/2014/main" id="{1D643097-EB6C-5663-8B94-D6CA16E55C02}"/>
                </a:ext>
              </a:extLst>
            </p:cNvPr>
            <p:cNvSpPr txBox="1"/>
            <p:nvPr/>
          </p:nvSpPr>
          <p:spPr>
            <a:xfrm>
              <a:off x="4213681" y="1500667"/>
              <a:ext cx="1563821" cy="253916"/>
            </a:xfrm>
            <a:prstGeom prst="rect">
              <a:avLst/>
            </a:prstGeom>
            <a:noFill/>
            <a:ln>
              <a:noFill/>
            </a:ln>
          </p:spPr>
          <p:txBody>
            <a:bodyPr wrap="square" rtlCol="0">
              <a:spAutoFit/>
            </a:bodyPr>
            <a:lstStyle/>
            <a:p>
              <a:r>
                <a:rPr lang="en-US" sz="1050" dirty="0">
                  <a:solidFill>
                    <a:schemeClr val="accent6"/>
                  </a:solidFill>
                </a:rPr>
                <a:t>Up to 6D phase space</a:t>
              </a:r>
            </a:p>
          </p:txBody>
        </p:sp>
        <p:sp>
          <p:nvSpPr>
            <p:cNvPr id="20" name="TextBox 19">
              <a:extLst>
                <a:ext uri="{FF2B5EF4-FFF2-40B4-BE49-F238E27FC236}">
                  <a16:creationId xmlns:a16="http://schemas.microsoft.com/office/drawing/2014/main" id="{F4D3C313-00E8-2EDD-5CB9-16F28A7DE2B3}"/>
                </a:ext>
              </a:extLst>
            </p:cNvPr>
            <p:cNvSpPr txBox="1"/>
            <p:nvPr/>
          </p:nvSpPr>
          <p:spPr>
            <a:xfrm>
              <a:off x="4192401" y="1311441"/>
              <a:ext cx="1676359" cy="253916"/>
            </a:xfrm>
            <a:prstGeom prst="rect">
              <a:avLst/>
            </a:prstGeom>
            <a:noFill/>
          </p:spPr>
          <p:txBody>
            <a:bodyPr wrap="square" rtlCol="0">
              <a:spAutoFit/>
            </a:bodyPr>
            <a:lstStyle/>
            <a:p>
              <a:r>
                <a:rPr lang="en-US" sz="1050" dirty="0">
                  <a:solidFill>
                    <a:schemeClr val="accent6"/>
                  </a:solidFill>
                </a:rPr>
                <a:t>2D high dynamic range </a:t>
              </a:r>
            </a:p>
          </p:txBody>
        </p:sp>
        <p:cxnSp>
          <p:nvCxnSpPr>
            <p:cNvPr id="5" name="Connector: Elbow 4">
              <a:extLst>
                <a:ext uri="{FF2B5EF4-FFF2-40B4-BE49-F238E27FC236}">
                  <a16:creationId xmlns:a16="http://schemas.microsoft.com/office/drawing/2014/main" id="{B69ED5F2-C24A-EDD1-BC92-7B1A1F8EFAB8}"/>
                </a:ext>
              </a:extLst>
            </p:cNvPr>
            <p:cNvCxnSpPr>
              <a:cxnSpLocks/>
              <a:stCxn id="27" idx="2"/>
            </p:cNvCxnSpPr>
            <p:nvPr/>
          </p:nvCxnSpPr>
          <p:spPr>
            <a:xfrm rot="5400000">
              <a:off x="2788801" y="938301"/>
              <a:ext cx="392506" cy="1705266"/>
            </a:xfrm>
            <a:prstGeom prst="bentConnector2">
              <a:avLst/>
            </a:prstGeom>
            <a:ln w="2857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6C4059A2-8879-F257-F34A-C1E0230A2FCB}"/>
                </a:ext>
              </a:extLst>
            </p:cNvPr>
            <p:cNvCxnSpPr/>
            <p:nvPr/>
          </p:nvCxnSpPr>
          <p:spPr>
            <a:xfrm>
              <a:off x="2138955" y="1987188"/>
              <a:ext cx="0" cy="143728"/>
            </a:xfrm>
            <a:prstGeom prst="line">
              <a:avLst/>
            </a:prstGeom>
            <a:ln w="28575">
              <a:solidFill>
                <a:schemeClr val="tx1"/>
              </a:solidFill>
              <a:miter lim="800000"/>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7BEC6576-E678-9FD9-6C47-B521004D26C0}"/>
                </a:ext>
              </a:extLst>
            </p:cNvPr>
            <p:cNvSpPr txBox="1"/>
            <p:nvPr/>
          </p:nvSpPr>
          <p:spPr>
            <a:xfrm>
              <a:off x="2096085" y="1489465"/>
              <a:ext cx="1025394" cy="369332"/>
            </a:xfrm>
            <a:prstGeom prst="rect">
              <a:avLst/>
            </a:prstGeom>
            <a:solidFill>
              <a:schemeClr val="bg1"/>
            </a:solidFill>
          </p:spPr>
          <p:txBody>
            <a:bodyPr wrap="square" rtlCol="0">
              <a:spAutoFit/>
            </a:bodyPr>
            <a:lstStyle/>
            <a:p>
              <a:r>
                <a:rPr lang="en-US" dirty="0"/>
                <a:t>MEBT</a:t>
              </a:r>
            </a:p>
          </p:txBody>
        </p:sp>
        <p:sp>
          <p:nvSpPr>
            <p:cNvPr id="6" name="TextBox 5">
              <a:extLst>
                <a:ext uri="{FF2B5EF4-FFF2-40B4-BE49-F238E27FC236}">
                  <a16:creationId xmlns:a16="http://schemas.microsoft.com/office/drawing/2014/main" id="{8BB9D3E6-28FA-8B24-556F-1E8C0996B6E0}"/>
                </a:ext>
              </a:extLst>
            </p:cNvPr>
            <p:cNvSpPr txBox="1"/>
            <p:nvPr/>
          </p:nvSpPr>
          <p:spPr>
            <a:xfrm>
              <a:off x="5580105" y="1641806"/>
              <a:ext cx="1219943" cy="369332"/>
            </a:xfrm>
            <a:prstGeom prst="rect">
              <a:avLst/>
            </a:prstGeom>
            <a:solidFill>
              <a:schemeClr val="bg1"/>
            </a:solidFill>
          </p:spPr>
          <p:txBody>
            <a:bodyPr wrap="square" rtlCol="0">
              <a:spAutoFit/>
            </a:bodyPr>
            <a:lstStyle/>
            <a:p>
              <a:r>
                <a:rPr lang="en-US" dirty="0"/>
                <a:t>FODO line</a:t>
              </a:r>
            </a:p>
          </p:txBody>
        </p:sp>
        <p:sp>
          <p:nvSpPr>
            <p:cNvPr id="27" name="TextBox 26">
              <a:extLst>
                <a:ext uri="{FF2B5EF4-FFF2-40B4-BE49-F238E27FC236}">
                  <a16:creationId xmlns:a16="http://schemas.microsoft.com/office/drawing/2014/main" id="{54FC99F3-3A3F-6CD9-0981-EA6B3B4302F0}"/>
                </a:ext>
              </a:extLst>
            </p:cNvPr>
            <p:cNvSpPr txBox="1"/>
            <p:nvPr/>
          </p:nvSpPr>
          <p:spPr>
            <a:xfrm>
              <a:off x="2631793" y="1253049"/>
              <a:ext cx="2411788" cy="341632"/>
            </a:xfrm>
            <a:prstGeom prst="rect">
              <a:avLst/>
            </a:prstGeom>
            <a:noFill/>
          </p:spPr>
          <p:txBody>
            <a:bodyPr wrap="square" rtlCol="0">
              <a:spAutoFit/>
            </a:bodyPr>
            <a:lstStyle/>
            <a:p>
              <a:pPr algn="l">
                <a:lnSpc>
                  <a:spcPct val="90000"/>
                </a:lnSpc>
              </a:pPr>
              <a:r>
                <a:rPr lang="en-US" b="1" dirty="0">
                  <a:latin typeface="+mn-lt"/>
                </a:rPr>
                <a:t>“input bunch”</a:t>
              </a:r>
            </a:p>
          </p:txBody>
        </p:sp>
        <p:sp>
          <p:nvSpPr>
            <p:cNvPr id="23" name="TextBox 22">
              <a:extLst>
                <a:ext uri="{FF2B5EF4-FFF2-40B4-BE49-F238E27FC236}">
                  <a16:creationId xmlns:a16="http://schemas.microsoft.com/office/drawing/2014/main" id="{3FB910C5-3BB3-5DDF-3DEF-8504F199C9B5}"/>
                </a:ext>
              </a:extLst>
            </p:cNvPr>
            <p:cNvSpPr txBox="1"/>
            <p:nvPr/>
          </p:nvSpPr>
          <p:spPr>
            <a:xfrm>
              <a:off x="6678751" y="1565457"/>
              <a:ext cx="1600259" cy="253916"/>
            </a:xfrm>
            <a:prstGeom prst="rect">
              <a:avLst/>
            </a:prstGeom>
            <a:noFill/>
          </p:spPr>
          <p:txBody>
            <a:bodyPr wrap="square" rtlCol="0">
              <a:spAutoFit/>
            </a:bodyPr>
            <a:lstStyle/>
            <a:p>
              <a:r>
                <a:rPr lang="en-US" sz="1050" dirty="0">
                  <a:solidFill>
                    <a:schemeClr val="accent6"/>
                  </a:solidFill>
                </a:rPr>
                <a:t>2D high dynamic range</a:t>
              </a:r>
            </a:p>
          </p:txBody>
        </p:sp>
        <p:sp>
          <p:nvSpPr>
            <p:cNvPr id="9" name="TextBox 8">
              <a:extLst>
                <a:ext uri="{FF2B5EF4-FFF2-40B4-BE49-F238E27FC236}">
                  <a16:creationId xmlns:a16="http://schemas.microsoft.com/office/drawing/2014/main" id="{942C08EB-4CFC-D3D1-1C49-4925B809FDA5}"/>
                </a:ext>
              </a:extLst>
            </p:cNvPr>
            <p:cNvSpPr txBox="1"/>
            <p:nvPr/>
          </p:nvSpPr>
          <p:spPr>
            <a:xfrm>
              <a:off x="8482941" y="1225349"/>
              <a:ext cx="1570711" cy="369332"/>
            </a:xfrm>
            <a:prstGeom prst="rect">
              <a:avLst/>
            </a:prstGeom>
            <a:solidFill>
              <a:schemeClr val="bg1"/>
            </a:solidFill>
          </p:spPr>
          <p:txBody>
            <a:bodyPr wrap="square" rtlCol="0">
              <a:spAutoFit/>
            </a:bodyPr>
            <a:lstStyle/>
            <a:p>
              <a:pPr algn="r"/>
              <a:r>
                <a:rPr lang="en-US" dirty="0"/>
                <a:t>Beam stop</a:t>
              </a:r>
            </a:p>
          </p:txBody>
        </p:sp>
        <p:cxnSp>
          <p:nvCxnSpPr>
            <p:cNvPr id="8" name="Connector: Elbow 7">
              <a:extLst>
                <a:ext uri="{FF2B5EF4-FFF2-40B4-BE49-F238E27FC236}">
                  <a16:creationId xmlns:a16="http://schemas.microsoft.com/office/drawing/2014/main" id="{110E5B11-9253-FAB9-4470-9CA0C29301CF}"/>
                </a:ext>
              </a:extLst>
            </p:cNvPr>
            <p:cNvCxnSpPr>
              <a:cxnSpLocks/>
              <a:stCxn id="28" idx="3"/>
            </p:cNvCxnSpPr>
            <p:nvPr/>
          </p:nvCxnSpPr>
          <p:spPr>
            <a:xfrm flipH="1">
              <a:off x="8187752" y="1489465"/>
              <a:ext cx="244022" cy="577284"/>
            </a:xfrm>
            <a:prstGeom prst="bentConnector4">
              <a:avLst>
                <a:gd name="adj1" fmla="val -50927"/>
                <a:gd name="adj2" fmla="val 64795"/>
              </a:avLst>
            </a:prstGeom>
            <a:ln w="28575">
              <a:solidFill>
                <a:schemeClr val="tx1"/>
              </a:solidFill>
              <a:miter lim="800000"/>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95B4F459-8A5F-87F6-E781-5DA413EDB1BC}"/>
                </a:ext>
              </a:extLst>
            </p:cNvPr>
            <p:cNvSpPr txBox="1"/>
            <p:nvPr/>
          </p:nvSpPr>
          <p:spPr>
            <a:xfrm>
              <a:off x="6565874" y="1318649"/>
              <a:ext cx="1865900" cy="341632"/>
            </a:xfrm>
            <a:prstGeom prst="rect">
              <a:avLst/>
            </a:prstGeom>
            <a:noFill/>
          </p:spPr>
          <p:txBody>
            <a:bodyPr wrap="square" rtlCol="0">
              <a:spAutoFit/>
            </a:bodyPr>
            <a:lstStyle/>
            <a:p>
              <a:pPr>
                <a:lnSpc>
                  <a:spcPct val="90000"/>
                </a:lnSpc>
              </a:pPr>
              <a:r>
                <a:rPr lang="en-US" b="1" dirty="0">
                  <a:latin typeface="+mn-lt"/>
                </a:rPr>
                <a:t>“output bunch”</a:t>
              </a:r>
            </a:p>
          </p:txBody>
        </p:sp>
      </p:grpSp>
    </p:spTree>
    <p:extLst>
      <p:ext uri="{BB962C8B-B14F-4D97-AF65-F5344CB8AC3E}">
        <p14:creationId xmlns:p14="http://schemas.microsoft.com/office/powerpoint/2010/main" val="2479020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4" grpId="0"/>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B39B0D-A449-14E6-310D-4DDD21A37DC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908CA59-030F-EA5A-F2E9-C57A55E1322D}"/>
              </a:ext>
            </a:extLst>
          </p:cNvPr>
          <p:cNvSpPr>
            <a:spLocks noGrp="1"/>
          </p:cNvSpPr>
          <p:nvPr>
            <p:ph type="title"/>
          </p:nvPr>
        </p:nvSpPr>
        <p:spPr>
          <a:xfrm>
            <a:off x="429767" y="274320"/>
            <a:ext cx="11430000" cy="978729"/>
          </a:xfrm>
        </p:spPr>
        <p:txBody>
          <a:bodyPr/>
          <a:lstStyle/>
          <a:p>
            <a:r>
              <a:rPr lang="en-US" dirty="0"/>
              <a:t>Scope of BTF project is to accurately model halo development over short, 2.5 MeV transport line</a:t>
            </a:r>
          </a:p>
        </p:txBody>
      </p:sp>
      <p:pic>
        <p:nvPicPr>
          <p:cNvPr id="24" name="Picture 23" descr="A comparison of a purple and green light&#10;&#10;Description automatically generated with medium confidence">
            <a:extLst>
              <a:ext uri="{FF2B5EF4-FFF2-40B4-BE49-F238E27FC236}">
                <a16:creationId xmlns:a16="http://schemas.microsoft.com/office/drawing/2014/main" id="{CC57CA8E-9246-EAB2-2588-F7FAB028D6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69478" y="3301033"/>
            <a:ext cx="3208428" cy="1834086"/>
          </a:xfrm>
          <a:prstGeom prst="rect">
            <a:avLst/>
          </a:prstGeom>
        </p:spPr>
      </p:pic>
      <p:sp>
        <p:nvSpPr>
          <p:cNvPr id="3" name="TextBox 2">
            <a:extLst>
              <a:ext uri="{FF2B5EF4-FFF2-40B4-BE49-F238E27FC236}">
                <a16:creationId xmlns:a16="http://schemas.microsoft.com/office/drawing/2014/main" id="{5A2D6EB9-553E-FADA-9D4C-ECAD954AF684}"/>
              </a:ext>
            </a:extLst>
          </p:cNvPr>
          <p:cNvSpPr txBox="1"/>
          <p:nvPr/>
        </p:nvSpPr>
        <p:spPr>
          <a:xfrm>
            <a:off x="7098270" y="5116743"/>
            <a:ext cx="4363928" cy="592535"/>
          </a:xfrm>
          <a:prstGeom prst="rect">
            <a:avLst/>
          </a:prstGeom>
          <a:noFill/>
        </p:spPr>
        <p:txBody>
          <a:bodyPr wrap="square" rtlCol="0">
            <a:spAutoFit/>
          </a:bodyPr>
          <a:lstStyle/>
          <a:p>
            <a:pPr algn="l">
              <a:lnSpc>
                <a:spcPct val="90000"/>
              </a:lnSpc>
            </a:pPr>
            <a:r>
              <a:rPr lang="en-US" dirty="0">
                <a:latin typeface="+mn-lt"/>
              </a:rPr>
              <a:t>2D phase space measurement vs model </a:t>
            </a:r>
          </a:p>
          <a:p>
            <a:pPr algn="l">
              <a:lnSpc>
                <a:spcPct val="90000"/>
              </a:lnSpc>
            </a:pPr>
            <a:r>
              <a:rPr lang="en-US" dirty="0">
                <a:latin typeface="+mn-lt"/>
              </a:rPr>
              <a:t>(Linear scale, dynamic range of 10</a:t>
            </a:r>
            <a:r>
              <a:rPr lang="en-US" baseline="30000" dirty="0">
                <a:latin typeface="+mn-lt"/>
              </a:rPr>
              <a:t>2</a:t>
            </a:r>
            <a:r>
              <a:rPr lang="en-US" dirty="0">
                <a:latin typeface="+mn-lt"/>
              </a:rPr>
              <a:t>)</a:t>
            </a:r>
            <a:endParaRPr lang="en-US" baseline="30000" dirty="0">
              <a:latin typeface="+mn-lt"/>
            </a:endParaRPr>
          </a:p>
        </p:txBody>
      </p:sp>
      <p:grpSp>
        <p:nvGrpSpPr>
          <p:cNvPr id="14" name="Group 13">
            <a:extLst>
              <a:ext uri="{FF2B5EF4-FFF2-40B4-BE49-F238E27FC236}">
                <a16:creationId xmlns:a16="http://schemas.microsoft.com/office/drawing/2014/main" id="{66AC3E34-7915-624B-4F2A-BD90A3D1E860}"/>
              </a:ext>
            </a:extLst>
          </p:cNvPr>
          <p:cNvGrpSpPr/>
          <p:nvPr/>
        </p:nvGrpSpPr>
        <p:grpSpPr>
          <a:xfrm>
            <a:off x="1206500" y="1253051"/>
            <a:ext cx="8853079" cy="2099615"/>
            <a:chOff x="11942486" y="21005324"/>
            <a:chExt cx="20098660" cy="4766639"/>
          </a:xfrm>
        </p:grpSpPr>
        <p:pic>
          <p:nvPicPr>
            <p:cNvPr id="15" name="Picture 14">
              <a:extLst>
                <a:ext uri="{FF2B5EF4-FFF2-40B4-BE49-F238E27FC236}">
                  <a16:creationId xmlns:a16="http://schemas.microsoft.com/office/drawing/2014/main" id="{EB52D4AC-7D10-871B-020F-A33DBA4E738B}"/>
                </a:ext>
              </a:extLst>
            </p:cNvPr>
            <p:cNvPicPr>
              <a:picLocks noChangeAspect="1"/>
            </p:cNvPicPr>
            <p:nvPr/>
          </p:nvPicPr>
          <p:blipFill rotWithShape="1">
            <a:blip r:embed="rId4"/>
            <a:srcRect l="34831" r="138"/>
            <a:stretch/>
          </p:blipFill>
          <p:spPr>
            <a:xfrm>
              <a:off x="11942486" y="21005324"/>
              <a:ext cx="20098660" cy="4766639"/>
            </a:xfrm>
            <a:prstGeom prst="rect">
              <a:avLst/>
            </a:prstGeom>
          </p:spPr>
        </p:pic>
        <p:sp>
          <p:nvSpPr>
            <p:cNvPr id="17" name="TextBox 16">
              <a:extLst>
                <a:ext uri="{FF2B5EF4-FFF2-40B4-BE49-F238E27FC236}">
                  <a16:creationId xmlns:a16="http://schemas.microsoft.com/office/drawing/2014/main" id="{A53B4DC6-4057-2F32-51CA-1A3D4A948788}"/>
                </a:ext>
              </a:extLst>
            </p:cNvPr>
            <p:cNvSpPr txBox="1"/>
            <p:nvPr/>
          </p:nvSpPr>
          <p:spPr>
            <a:xfrm>
              <a:off x="18383903" y="22149915"/>
              <a:ext cx="3550257" cy="576451"/>
            </a:xfrm>
            <a:prstGeom prst="rect">
              <a:avLst/>
            </a:prstGeom>
            <a:noFill/>
            <a:ln>
              <a:noFill/>
            </a:ln>
          </p:spPr>
          <p:txBody>
            <a:bodyPr wrap="square" rtlCol="0">
              <a:spAutoFit/>
            </a:bodyPr>
            <a:lstStyle/>
            <a:p>
              <a:r>
                <a:rPr lang="en-US" sz="1050" dirty="0">
                  <a:solidFill>
                    <a:schemeClr val="accent5"/>
                  </a:solidFill>
                </a:rPr>
                <a:t>Up to 6D phase space</a:t>
              </a:r>
            </a:p>
          </p:txBody>
        </p:sp>
        <p:sp>
          <p:nvSpPr>
            <p:cNvPr id="20" name="TextBox 19">
              <a:extLst>
                <a:ext uri="{FF2B5EF4-FFF2-40B4-BE49-F238E27FC236}">
                  <a16:creationId xmlns:a16="http://schemas.microsoft.com/office/drawing/2014/main" id="{069E31EC-141E-4501-BC56-6E8AD7661D90}"/>
                </a:ext>
              </a:extLst>
            </p:cNvPr>
            <p:cNvSpPr txBox="1"/>
            <p:nvPr/>
          </p:nvSpPr>
          <p:spPr>
            <a:xfrm>
              <a:off x="18335592" y="21720326"/>
              <a:ext cx="3805746" cy="576451"/>
            </a:xfrm>
            <a:prstGeom prst="rect">
              <a:avLst/>
            </a:prstGeom>
            <a:noFill/>
          </p:spPr>
          <p:txBody>
            <a:bodyPr wrap="square" rtlCol="0">
              <a:spAutoFit/>
            </a:bodyPr>
            <a:lstStyle/>
            <a:p>
              <a:r>
                <a:rPr lang="en-US" sz="1050" dirty="0">
                  <a:solidFill>
                    <a:srgbClr val="FF0000"/>
                  </a:solidFill>
                </a:rPr>
                <a:t>2D high dynamic range </a:t>
              </a:r>
            </a:p>
          </p:txBody>
        </p:sp>
        <p:sp>
          <p:nvSpPr>
            <p:cNvPr id="23" name="TextBox 22">
              <a:extLst>
                <a:ext uri="{FF2B5EF4-FFF2-40B4-BE49-F238E27FC236}">
                  <a16:creationId xmlns:a16="http://schemas.microsoft.com/office/drawing/2014/main" id="{723717D2-B265-90F3-37A9-5DBB9D671DDE}"/>
                </a:ext>
              </a:extLst>
            </p:cNvPr>
            <p:cNvSpPr txBox="1"/>
            <p:nvPr/>
          </p:nvSpPr>
          <p:spPr>
            <a:xfrm>
              <a:off x="24365838" y="21714562"/>
              <a:ext cx="3632980" cy="576451"/>
            </a:xfrm>
            <a:prstGeom prst="rect">
              <a:avLst/>
            </a:prstGeom>
            <a:noFill/>
          </p:spPr>
          <p:txBody>
            <a:bodyPr wrap="square" rtlCol="0">
              <a:spAutoFit/>
            </a:bodyPr>
            <a:lstStyle/>
            <a:p>
              <a:r>
                <a:rPr lang="en-US" sz="1050" dirty="0">
                  <a:solidFill>
                    <a:srgbClr val="FF0000"/>
                  </a:solidFill>
                </a:rPr>
                <a:t>2D high dynamic range</a:t>
              </a:r>
            </a:p>
          </p:txBody>
        </p:sp>
      </p:grpSp>
      <p:sp>
        <p:nvSpPr>
          <p:cNvPr id="27" name="TextBox 26">
            <a:extLst>
              <a:ext uri="{FF2B5EF4-FFF2-40B4-BE49-F238E27FC236}">
                <a16:creationId xmlns:a16="http://schemas.microsoft.com/office/drawing/2014/main" id="{717A6286-F7A1-6E01-D2C2-935385A360C6}"/>
              </a:ext>
            </a:extLst>
          </p:cNvPr>
          <p:cNvSpPr txBox="1"/>
          <p:nvPr/>
        </p:nvSpPr>
        <p:spPr>
          <a:xfrm>
            <a:off x="2474770" y="1542759"/>
            <a:ext cx="2411788" cy="341632"/>
          </a:xfrm>
          <a:prstGeom prst="rect">
            <a:avLst/>
          </a:prstGeom>
          <a:noFill/>
        </p:spPr>
        <p:txBody>
          <a:bodyPr wrap="square" rtlCol="0">
            <a:spAutoFit/>
          </a:bodyPr>
          <a:lstStyle/>
          <a:p>
            <a:pPr algn="l">
              <a:lnSpc>
                <a:spcPct val="90000"/>
              </a:lnSpc>
            </a:pPr>
            <a:r>
              <a:rPr lang="en-US" b="1" dirty="0">
                <a:latin typeface="+mn-lt"/>
              </a:rPr>
              <a:t>“input bunch”</a:t>
            </a:r>
          </a:p>
        </p:txBody>
      </p:sp>
      <p:sp>
        <p:nvSpPr>
          <p:cNvPr id="28" name="TextBox 27">
            <a:extLst>
              <a:ext uri="{FF2B5EF4-FFF2-40B4-BE49-F238E27FC236}">
                <a16:creationId xmlns:a16="http://schemas.microsoft.com/office/drawing/2014/main" id="{F87446AB-0E0A-19FC-DE5A-F27CAE07C9DA}"/>
              </a:ext>
            </a:extLst>
          </p:cNvPr>
          <p:cNvSpPr txBox="1"/>
          <p:nvPr/>
        </p:nvSpPr>
        <p:spPr>
          <a:xfrm>
            <a:off x="6565874" y="1318649"/>
            <a:ext cx="1865900" cy="341632"/>
          </a:xfrm>
          <a:prstGeom prst="rect">
            <a:avLst/>
          </a:prstGeom>
          <a:noFill/>
        </p:spPr>
        <p:txBody>
          <a:bodyPr wrap="square" rtlCol="0">
            <a:spAutoFit/>
          </a:bodyPr>
          <a:lstStyle/>
          <a:p>
            <a:pPr>
              <a:lnSpc>
                <a:spcPct val="90000"/>
              </a:lnSpc>
            </a:pPr>
            <a:r>
              <a:rPr lang="en-US" b="1" dirty="0">
                <a:latin typeface="+mn-lt"/>
              </a:rPr>
              <a:t>“output bunch”</a:t>
            </a:r>
          </a:p>
        </p:txBody>
      </p:sp>
      <p:cxnSp>
        <p:nvCxnSpPr>
          <p:cNvPr id="5" name="Connector: Elbow 4">
            <a:extLst>
              <a:ext uri="{FF2B5EF4-FFF2-40B4-BE49-F238E27FC236}">
                <a16:creationId xmlns:a16="http://schemas.microsoft.com/office/drawing/2014/main" id="{8B795062-A0F8-B11C-B7BA-7A39762AE370}"/>
              </a:ext>
            </a:extLst>
          </p:cNvPr>
          <p:cNvCxnSpPr>
            <a:cxnSpLocks/>
          </p:cNvCxnSpPr>
          <p:nvPr/>
        </p:nvCxnSpPr>
        <p:spPr>
          <a:xfrm rot="5400000">
            <a:off x="2814547" y="1159082"/>
            <a:ext cx="145978" cy="1510231"/>
          </a:xfrm>
          <a:prstGeom prst="bentConnector2">
            <a:avLst/>
          </a:prstGeom>
          <a:ln w="2857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8" name="Connector: Elbow 7">
            <a:extLst>
              <a:ext uri="{FF2B5EF4-FFF2-40B4-BE49-F238E27FC236}">
                <a16:creationId xmlns:a16="http://schemas.microsoft.com/office/drawing/2014/main" id="{FD934B31-18F7-581B-1BEC-425F25626E26}"/>
              </a:ext>
            </a:extLst>
          </p:cNvPr>
          <p:cNvCxnSpPr>
            <a:cxnSpLocks/>
            <a:stCxn id="28" idx="3"/>
          </p:cNvCxnSpPr>
          <p:nvPr/>
        </p:nvCxnSpPr>
        <p:spPr>
          <a:xfrm flipH="1">
            <a:off x="8187752" y="1489465"/>
            <a:ext cx="244022" cy="577284"/>
          </a:xfrm>
          <a:prstGeom prst="bentConnector4">
            <a:avLst>
              <a:gd name="adj1" fmla="val -93680"/>
              <a:gd name="adj2" fmla="val 64795"/>
            </a:avLst>
          </a:prstGeom>
          <a:ln w="2857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432A668-49D8-25B9-18E9-7647E05EF8B7}"/>
              </a:ext>
            </a:extLst>
          </p:cNvPr>
          <p:cNvCxnSpPr/>
          <p:nvPr/>
        </p:nvCxnSpPr>
        <p:spPr>
          <a:xfrm>
            <a:off x="2138955" y="1987188"/>
            <a:ext cx="0" cy="143728"/>
          </a:xfrm>
          <a:prstGeom prst="line">
            <a:avLst/>
          </a:prstGeom>
          <a:ln w="28575">
            <a:solidFill>
              <a:schemeClr val="tx1"/>
            </a:solidFill>
            <a:miter lim="800000"/>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E9C15D3A-58AE-4589-6C2E-59173698920B}"/>
              </a:ext>
            </a:extLst>
          </p:cNvPr>
          <p:cNvSpPr txBox="1"/>
          <p:nvPr/>
        </p:nvSpPr>
        <p:spPr>
          <a:xfrm>
            <a:off x="3315765" y="3538016"/>
            <a:ext cx="2132083" cy="590931"/>
          </a:xfrm>
          <a:prstGeom prst="rect">
            <a:avLst/>
          </a:prstGeom>
          <a:noFill/>
        </p:spPr>
        <p:txBody>
          <a:bodyPr wrap="square" rtlCol="0">
            <a:spAutoFit/>
          </a:bodyPr>
          <a:lstStyle/>
          <a:p>
            <a:pPr algn="r">
              <a:lnSpc>
                <a:spcPct val="90000"/>
              </a:lnSpc>
            </a:pPr>
            <a:r>
              <a:rPr lang="en-US" dirty="0">
                <a:latin typeface="+mn-lt"/>
              </a:rPr>
              <a:t>6D measurement of initial bunch </a:t>
            </a:r>
          </a:p>
        </p:txBody>
      </p:sp>
      <p:grpSp>
        <p:nvGrpSpPr>
          <p:cNvPr id="55" name="Group 54">
            <a:extLst>
              <a:ext uri="{FF2B5EF4-FFF2-40B4-BE49-F238E27FC236}">
                <a16:creationId xmlns:a16="http://schemas.microsoft.com/office/drawing/2014/main" id="{96399D9A-3FF4-2C7A-54C8-27BBDCDBD244}"/>
              </a:ext>
            </a:extLst>
          </p:cNvPr>
          <p:cNvGrpSpPr/>
          <p:nvPr/>
        </p:nvGrpSpPr>
        <p:grpSpPr>
          <a:xfrm>
            <a:off x="1464926" y="4218076"/>
            <a:ext cx="3849211" cy="1930400"/>
            <a:chOff x="1201759" y="3911600"/>
            <a:chExt cx="3849211" cy="1930400"/>
          </a:xfrm>
        </p:grpSpPr>
        <p:grpSp>
          <p:nvGrpSpPr>
            <p:cNvPr id="56" name="Group 55">
              <a:extLst>
                <a:ext uri="{FF2B5EF4-FFF2-40B4-BE49-F238E27FC236}">
                  <a16:creationId xmlns:a16="http://schemas.microsoft.com/office/drawing/2014/main" id="{96D16D22-4AFA-5EBE-628E-33C0E69FCFBE}"/>
                </a:ext>
              </a:extLst>
            </p:cNvPr>
            <p:cNvGrpSpPr/>
            <p:nvPr/>
          </p:nvGrpSpPr>
          <p:grpSpPr>
            <a:xfrm>
              <a:off x="1201759" y="3963010"/>
              <a:ext cx="3743319" cy="1790780"/>
              <a:chOff x="1400793" y="823609"/>
              <a:chExt cx="8953872" cy="4283475"/>
            </a:xfrm>
          </p:grpSpPr>
          <p:grpSp>
            <p:nvGrpSpPr>
              <p:cNvPr id="58" name="Group 57">
                <a:extLst>
                  <a:ext uri="{FF2B5EF4-FFF2-40B4-BE49-F238E27FC236}">
                    <a16:creationId xmlns:a16="http://schemas.microsoft.com/office/drawing/2014/main" id="{54E43F61-C4BB-50BF-8324-B2BC0A7773B6}"/>
                  </a:ext>
                </a:extLst>
              </p:cNvPr>
              <p:cNvGrpSpPr/>
              <p:nvPr/>
            </p:nvGrpSpPr>
            <p:grpSpPr>
              <a:xfrm>
                <a:off x="7635241" y="3642940"/>
                <a:ext cx="633924" cy="1180710"/>
                <a:chOff x="7620001" y="3650560"/>
                <a:chExt cx="633924" cy="1180710"/>
              </a:xfrm>
              <a:solidFill>
                <a:schemeClr val="accent1">
                  <a:lumMod val="60000"/>
                  <a:lumOff val="40000"/>
                </a:schemeClr>
              </a:solidFill>
            </p:grpSpPr>
            <p:sp>
              <p:nvSpPr>
                <p:cNvPr id="97" name="Isosceles Triangle 96">
                  <a:extLst>
                    <a:ext uri="{FF2B5EF4-FFF2-40B4-BE49-F238E27FC236}">
                      <a16:creationId xmlns:a16="http://schemas.microsoft.com/office/drawing/2014/main" id="{D4C8D33C-4DFE-DDEF-4645-54E17451199D}"/>
                    </a:ext>
                  </a:extLst>
                </p:cNvPr>
                <p:cNvSpPr/>
                <p:nvPr/>
              </p:nvSpPr>
              <p:spPr>
                <a:xfrm>
                  <a:off x="7620001" y="4019305"/>
                  <a:ext cx="633924" cy="81196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98" name="Rectangle 97">
                  <a:extLst>
                    <a:ext uri="{FF2B5EF4-FFF2-40B4-BE49-F238E27FC236}">
                      <a16:creationId xmlns:a16="http://schemas.microsoft.com/office/drawing/2014/main" id="{386DE3EE-B81B-1695-7562-EEC0BC1ED492}"/>
                    </a:ext>
                  </a:extLst>
                </p:cNvPr>
                <p:cNvSpPr/>
                <p:nvPr/>
              </p:nvSpPr>
              <p:spPr>
                <a:xfrm rot="5400000">
                  <a:off x="7683637" y="3806579"/>
                  <a:ext cx="483718" cy="171679"/>
                </a:xfrm>
                <a:prstGeom prst="rect">
                  <a:avLst/>
                </a:prstGeom>
                <a:grpFill/>
                <a:ln w="38100">
                  <a:no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endParaRPr lang="en-US" sz="1050" dirty="0">
                    <a:solidFill>
                      <a:schemeClr val="tx1"/>
                    </a:solidFill>
                  </a:endParaRPr>
                </a:p>
              </p:txBody>
            </p:sp>
          </p:grpSp>
          <p:sp>
            <p:nvSpPr>
              <p:cNvPr id="59" name="Rectangle 58">
                <a:extLst>
                  <a:ext uri="{FF2B5EF4-FFF2-40B4-BE49-F238E27FC236}">
                    <a16:creationId xmlns:a16="http://schemas.microsoft.com/office/drawing/2014/main" id="{2A9A9E3D-70B8-C1E3-EFB5-F5B05D77161C}"/>
                  </a:ext>
                </a:extLst>
              </p:cNvPr>
              <p:cNvSpPr/>
              <p:nvPr/>
            </p:nvSpPr>
            <p:spPr>
              <a:xfrm rot="5400000">
                <a:off x="7691769" y="3298152"/>
                <a:ext cx="483718" cy="171679"/>
              </a:xfrm>
              <a:prstGeom prst="rect">
                <a:avLst/>
              </a:prstGeom>
              <a:solidFill>
                <a:srgbClr val="CCFF66"/>
              </a:solidFill>
              <a:ln w="38100">
                <a:no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endParaRPr lang="en-US" sz="1050" dirty="0">
                  <a:solidFill>
                    <a:schemeClr val="tx1"/>
                  </a:solidFill>
                </a:endParaRPr>
              </a:p>
            </p:txBody>
          </p:sp>
          <p:sp>
            <p:nvSpPr>
              <p:cNvPr id="60" name="Right Triangle 59">
                <a:extLst>
                  <a:ext uri="{FF2B5EF4-FFF2-40B4-BE49-F238E27FC236}">
                    <a16:creationId xmlns:a16="http://schemas.microsoft.com/office/drawing/2014/main" id="{4D988CE1-F9E3-233C-31B7-F917D4010C4E}"/>
                  </a:ext>
                </a:extLst>
              </p:cNvPr>
              <p:cNvSpPr/>
              <p:nvPr/>
            </p:nvSpPr>
            <p:spPr>
              <a:xfrm>
                <a:off x="7219642" y="1145660"/>
                <a:ext cx="1679375" cy="1732092"/>
              </a:xfrm>
              <a:prstGeom prst="rtTriangle">
                <a:avLst/>
              </a:prstGeom>
              <a:solidFill>
                <a:schemeClr val="tx1">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dirty="0"/>
              </a:p>
            </p:txBody>
          </p:sp>
          <p:cxnSp>
            <p:nvCxnSpPr>
              <p:cNvPr id="61" name="Straight Connector 60">
                <a:extLst>
                  <a:ext uri="{FF2B5EF4-FFF2-40B4-BE49-F238E27FC236}">
                    <a16:creationId xmlns:a16="http://schemas.microsoft.com/office/drawing/2014/main" id="{4F49C441-73D5-1EE5-CE31-FB9BAC8C5FBE}"/>
                  </a:ext>
                </a:extLst>
              </p:cNvPr>
              <p:cNvCxnSpPr/>
              <p:nvPr/>
            </p:nvCxnSpPr>
            <p:spPr>
              <a:xfrm>
                <a:off x="2517361" y="2097106"/>
                <a:ext cx="4702283"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62" name="TextBox 61">
                    <a:extLst>
                      <a:ext uri="{FF2B5EF4-FFF2-40B4-BE49-F238E27FC236}">
                        <a16:creationId xmlns:a16="http://schemas.microsoft.com/office/drawing/2014/main" id="{5BF18746-01BA-023E-2E70-4B81DB4E76C6}"/>
                      </a:ext>
                    </a:extLst>
                  </p:cNvPr>
                  <p:cNvSpPr txBox="1"/>
                  <p:nvPr/>
                </p:nvSpPr>
                <p:spPr>
                  <a:xfrm>
                    <a:off x="3824906" y="823609"/>
                    <a:ext cx="1202750" cy="368094"/>
                  </a:xfrm>
                  <a:prstGeom prst="rect">
                    <a:avLst/>
                  </a:prstGeom>
                  <a:noFill/>
                  <a:ln>
                    <a:noFill/>
                  </a:ln>
                </p:spPr>
                <p:txBody>
                  <a:bodyPr wrap="none" lIns="0" tIns="0" rIns="0" bIns="0" rtlCol="0">
                    <a:spAutoFit/>
                  </a:bodyPr>
                  <a:lstStyle/>
                  <a:p>
                    <a:r>
                      <a:rPr lang="en-US" sz="1000" b="0" dirty="0"/>
                      <a:t>slit 1 </a:t>
                    </a:r>
                    <a14:m>
                      <m:oMath xmlns:m="http://schemas.openxmlformats.org/officeDocument/2006/math">
                        <m:r>
                          <a:rPr lang="en-US" sz="1000" b="0" i="1" smtClean="0">
                            <a:latin typeface="Cambria Math" panose="02040503050406030204" pitchFamily="18" charset="0"/>
                          </a:rPr>
                          <m:t>=</m:t>
                        </m:r>
                        <m:r>
                          <a:rPr lang="en-US" sz="1000" b="0" i="1" smtClean="0">
                            <a:latin typeface="Cambria Math" panose="02040503050406030204" pitchFamily="18" charset="0"/>
                          </a:rPr>
                          <m:t>𝑥</m:t>
                        </m:r>
                      </m:oMath>
                    </a14:m>
                    <a:endParaRPr lang="en-US" sz="1000" b="0" dirty="0"/>
                  </a:p>
                </p:txBody>
              </p:sp>
            </mc:Choice>
            <mc:Fallback xmlns="">
              <p:sp>
                <p:nvSpPr>
                  <p:cNvPr id="102" name="TextBox 101">
                    <a:extLst>
                      <a:ext uri="{FF2B5EF4-FFF2-40B4-BE49-F238E27FC236}">
                        <a16:creationId xmlns:a16="http://schemas.microsoft.com/office/drawing/2014/main" id="{AEE5C3B2-6258-1FD0-584A-A329153B62B4}"/>
                      </a:ext>
                    </a:extLst>
                  </p:cNvPr>
                  <p:cNvSpPr txBox="1">
                    <a:spLocks noRot="1" noChangeAspect="1" noMove="1" noResize="1" noEditPoints="1" noAdjustHandles="1" noChangeArrowheads="1" noChangeShapeType="1" noTextEdit="1"/>
                  </p:cNvSpPr>
                  <p:nvPr/>
                </p:nvSpPr>
                <p:spPr>
                  <a:xfrm>
                    <a:off x="3824906" y="823609"/>
                    <a:ext cx="1202750" cy="368094"/>
                  </a:xfrm>
                  <a:prstGeom prst="rect">
                    <a:avLst/>
                  </a:prstGeom>
                  <a:blipFill>
                    <a:blip r:embed="rId5"/>
                    <a:stretch>
                      <a:fillRect l="-15663" t="-32000" r="-4819" b="-48000"/>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3" name="TextBox 62">
                    <a:extLst>
                      <a:ext uri="{FF2B5EF4-FFF2-40B4-BE49-F238E27FC236}">
                        <a16:creationId xmlns:a16="http://schemas.microsoft.com/office/drawing/2014/main" id="{89D398D8-4982-F768-6010-7E8E6704D1D3}"/>
                      </a:ext>
                    </a:extLst>
                  </p:cNvPr>
                  <p:cNvSpPr txBox="1"/>
                  <p:nvPr/>
                </p:nvSpPr>
                <p:spPr>
                  <a:xfrm>
                    <a:off x="5544485" y="904517"/>
                    <a:ext cx="1246154" cy="368094"/>
                  </a:xfrm>
                  <a:prstGeom prst="rect">
                    <a:avLst/>
                  </a:prstGeom>
                  <a:noFill/>
                  <a:ln>
                    <a:noFill/>
                  </a:ln>
                </p:spPr>
                <p:txBody>
                  <a:bodyPr wrap="none" lIns="0" tIns="0" rIns="0" bIns="0" rtlCol="0">
                    <a:spAutoFit/>
                  </a:bodyPr>
                  <a:lstStyle/>
                  <a:p>
                    <a:r>
                      <a:rPr lang="en-US" sz="1000" b="0" dirty="0"/>
                      <a:t>slit 3 </a:t>
                    </a:r>
                    <a14:m>
                      <m:oMath xmlns:m="http://schemas.openxmlformats.org/officeDocument/2006/math">
                        <m:r>
                          <a:rPr lang="en-US" sz="1000" b="0" i="1" smtClean="0">
                            <a:latin typeface="Cambria Math" panose="02040503050406030204" pitchFamily="18" charset="0"/>
                          </a:rPr>
                          <m:t>~ </m:t>
                        </m:r>
                        <m:r>
                          <a:rPr lang="en-US" sz="1000" b="0" i="1" smtClean="0">
                            <a:latin typeface="Cambria Math" panose="02040503050406030204" pitchFamily="18" charset="0"/>
                          </a:rPr>
                          <m:t>𝑥</m:t>
                        </m:r>
                        <m:r>
                          <a:rPr lang="en-US" sz="1000" b="0" i="1" smtClean="0">
                            <a:latin typeface="Cambria Math" panose="02040503050406030204" pitchFamily="18" charset="0"/>
                          </a:rPr>
                          <m:t>′</m:t>
                        </m:r>
                      </m:oMath>
                    </a14:m>
                    <a:endParaRPr lang="en-US" sz="1000" dirty="0"/>
                  </a:p>
                </p:txBody>
              </p:sp>
            </mc:Choice>
            <mc:Fallback xmlns="">
              <p:sp>
                <p:nvSpPr>
                  <p:cNvPr id="103" name="TextBox 102">
                    <a:extLst>
                      <a:ext uri="{FF2B5EF4-FFF2-40B4-BE49-F238E27FC236}">
                        <a16:creationId xmlns:a16="http://schemas.microsoft.com/office/drawing/2014/main" id="{F01E76DC-F3B6-AEB6-8409-BC336D903E40}"/>
                      </a:ext>
                    </a:extLst>
                  </p:cNvPr>
                  <p:cNvSpPr txBox="1">
                    <a:spLocks noRot="1" noChangeAspect="1" noMove="1" noResize="1" noEditPoints="1" noAdjustHandles="1" noChangeArrowheads="1" noChangeShapeType="1" noTextEdit="1"/>
                  </p:cNvSpPr>
                  <p:nvPr/>
                </p:nvSpPr>
                <p:spPr>
                  <a:xfrm>
                    <a:off x="5544485" y="904517"/>
                    <a:ext cx="1246154" cy="368094"/>
                  </a:xfrm>
                  <a:prstGeom prst="rect">
                    <a:avLst/>
                  </a:prstGeom>
                  <a:blipFill>
                    <a:blip r:embed="rId6"/>
                    <a:stretch>
                      <a:fillRect l="-15294" t="-26923" r="-8235" b="-42308"/>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4" name="Rectangle 63">
                    <a:extLst>
                      <a:ext uri="{FF2B5EF4-FFF2-40B4-BE49-F238E27FC236}">
                        <a16:creationId xmlns:a16="http://schemas.microsoft.com/office/drawing/2014/main" id="{259C21F0-9679-250F-F06A-375BDA48CD0C}"/>
                      </a:ext>
                    </a:extLst>
                  </p:cNvPr>
                  <p:cNvSpPr/>
                  <p:nvPr/>
                </p:nvSpPr>
                <p:spPr>
                  <a:xfrm rot="2700000">
                    <a:off x="7581253" y="1772389"/>
                    <a:ext cx="1704432" cy="588951"/>
                  </a:xfrm>
                  <a:prstGeom prst="rect">
                    <a:avLst/>
                  </a:prstGeom>
                  <a:ln>
                    <a:noFill/>
                  </a:ln>
                </p:spPr>
                <p:txBody>
                  <a:bodyPr wrap="none">
                    <a:spAutoFit/>
                  </a:bodyPr>
                  <a:lstStyle/>
                  <a:p>
                    <a14:m>
                      <m:oMath xmlns:m="http://schemas.openxmlformats.org/officeDocument/2006/math">
                        <m:sSup>
                          <m:sSupPr>
                            <m:ctrlPr>
                              <a:rPr lang="en-US" sz="1000" b="0" i="1" smtClean="0">
                                <a:latin typeface="Cambria Math" panose="02040503050406030204" pitchFamily="18" charset="0"/>
                              </a:rPr>
                            </m:ctrlPr>
                          </m:sSupPr>
                          <m:e>
                            <m:r>
                              <a:rPr lang="en-US" sz="1000" b="0" i="1" smtClean="0">
                                <a:latin typeface="Cambria Math" panose="02040503050406030204" pitchFamily="18" charset="0"/>
                              </a:rPr>
                              <m:t>90</m:t>
                            </m:r>
                          </m:e>
                          <m:sup>
                            <m:r>
                              <a:rPr lang="en-US" sz="1000" b="0" i="1" smtClean="0">
                                <a:latin typeface="Cambria Math" panose="02040503050406030204" pitchFamily="18" charset="0"/>
                              </a:rPr>
                              <m:t>∘</m:t>
                            </m:r>
                          </m:sup>
                        </m:sSup>
                      </m:oMath>
                    </a14:m>
                    <a:r>
                      <a:rPr lang="en-US" sz="1000" dirty="0"/>
                      <a:t>dipole</a:t>
                    </a:r>
                  </a:p>
                </p:txBody>
              </p:sp>
            </mc:Choice>
            <mc:Fallback xmlns="">
              <p:sp>
                <p:nvSpPr>
                  <p:cNvPr id="104" name="Rectangle 103">
                    <a:extLst>
                      <a:ext uri="{FF2B5EF4-FFF2-40B4-BE49-F238E27FC236}">
                        <a16:creationId xmlns:a16="http://schemas.microsoft.com/office/drawing/2014/main" id="{2158AF2F-45C7-AE09-3F97-54034E4819B8}"/>
                      </a:ext>
                    </a:extLst>
                  </p:cNvPr>
                  <p:cNvSpPr>
                    <a:spLocks noRot="1" noChangeAspect="1" noMove="1" noResize="1" noEditPoints="1" noAdjustHandles="1" noChangeArrowheads="1" noChangeShapeType="1" noTextEdit="1"/>
                  </p:cNvSpPr>
                  <p:nvPr/>
                </p:nvSpPr>
                <p:spPr>
                  <a:xfrm rot="2700000">
                    <a:off x="7581253" y="1772389"/>
                    <a:ext cx="1704432" cy="588951"/>
                  </a:xfrm>
                  <a:prstGeom prst="rect">
                    <a:avLst/>
                  </a:prstGeom>
                  <a:blipFill>
                    <a:blip r:embed="rId7"/>
                    <a:stretch>
                      <a:fillRect/>
                    </a:stretch>
                  </a:blipFill>
                  <a:ln>
                    <a:noFill/>
                  </a:ln>
                </p:spPr>
                <p:txBody>
                  <a:bodyPr/>
                  <a:lstStyle/>
                  <a:p>
                    <a:r>
                      <a:rPr lang="en-US">
                        <a:noFill/>
                      </a:rPr>
                      <a:t> </a:t>
                    </a:r>
                  </a:p>
                </p:txBody>
              </p:sp>
            </mc:Fallback>
          </mc:AlternateContent>
          <p:grpSp>
            <p:nvGrpSpPr>
              <p:cNvPr id="65" name="Group 64">
                <a:extLst>
                  <a:ext uri="{FF2B5EF4-FFF2-40B4-BE49-F238E27FC236}">
                    <a16:creationId xmlns:a16="http://schemas.microsoft.com/office/drawing/2014/main" id="{A391F28A-B013-B12C-0E91-764D7C2BC35D}"/>
                  </a:ext>
                </a:extLst>
              </p:cNvPr>
              <p:cNvGrpSpPr/>
              <p:nvPr/>
            </p:nvGrpSpPr>
            <p:grpSpPr>
              <a:xfrm>
                <a:off x="1450283" y="1664734"/>
                <a:ext cx="6983188" cy="1497158"/>
                <a:chOff x="-259228" y="4242341"/>
                <a:chExt cx="5309859" cy="1138407"/>
              </a:xfrm>
              <a:solidFill>
                <a:schemeClr val="bg1">
                  <a:lumMod val="65000"/>
                </a:schemeClr>
              </a:solidFill>
            </p:grpSpPr>
            <p:sp>
              <p:nvSpPr>
                <p:cNvPr id="93" name="Rectangle 92">
                  <a:extLst>
                    <a:ext uri="{FF2B5EF4-FFF2-40B4-BE49-F238E27FC236}">
                      <a16:creationId xmlns:a16="http://schemas.microsoft.com/office/drawing/2014/main" id="{B3A8FC63-D24E-E2AD-C32A-7BD24B11D407}"/>
                    </a:ext>
                  </a:extLst>
                </p:cNvPr>
                <p:cNvSpPr/>
                <p:nvPr/>
              </p:nvSpPr>
              <p:spPr>
                <a:xfrm>
                  <a:off x="-259228" y="4249271"/>
                  <a:ext cx="1597493" cy="636746"/>
                </a:xfrm>
                <a:prstGeom prst="rect">
                  <a:avLst/>
                </a:prstGeom>
                <a:solidFill>
                  <a:srgbClr val="CCFF66"/>
                </a:solidFill>
                <a:ln w="38100">
                  <a:no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endParaRPr lang="en-US" sz="1050" dirty="0">
                    <a:solidFill>
                      <a:schemeClr val="tx1"/>
                    </a:solidFill>
                  </a:endParaRPr>
                </a:p>
              </p:txBody>
            </p:sp>
            <p:sp>
              <p:nvSpPr>
                <p:cNvPr id="94" name="Isosceles Triangle 93">
                  <a:extLst>
                    <a:ext uri="{FF2B5EF4-FFF2-40B4-BE49-F238E27FC236}">
                      <a16:creationId xmlns:a16="http://schemas.microsoft.com/office/drawing/2014/main" id="{BA0EA6E0-4610-958D-C340-AAF752A696C1}"/>
                    </a:ext>
                  </a:extLst>
                </p:cNvPr>
                <p:cNvSpPr/>
                <p:nvPr/>
              </p:nvSpPr>
              <p:spPr>
                <a:xfrm rot="16200000">
                  <a:off x="1536775" y="3627110"/>
                  <a:ext cx="636678" cy="1867140"/>
                </a:xfrm>
                <a:prstGeom prst="triangle">
                  <a:avLst/>
                </a:prstGeom>
                <a:solidFill>
                  <a:srgbClr val="CCFF66"/>
                </a:solidFill>
                <a:ln w="38100">
                  <a:no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endParaRPr lang="en-US" sz="1050" dirty="0">
                    <a:solidFill>
                      <a:schemeClr val="tx1"/>
                    </a:solidFill>
                  </a:endParaRPr>
                </a:p>
              </p:txBody>
            </p:sp>
            <p:sp>
              <p:nvSpPr>
                <p:cNvPr id="95" name="Rectangle 94">
                  <a:extLst>
                    <a:ext uri="{FF2B5EF4-FFF2-40B4-BE49-F238E27FC236}">
                      <a16:creationId xmlns:a16="http://schemas.microsoft.com/office/drawing/2014/main" id="{EBAA37DA-3CBD-9D92-9CA0-11B3BC2E9B50}"/>
                    </a:ext>
                  </a:extLst>
                </p:cNvPr>
                <p:cNvSpPr/>
                <p:nvPr/>
              </p:nvSpPr>
              <p:spPr>
                <a:xfrm>
                  <a:off x="2788682" y="4484390"/>
                  <a:ext cx="1397556" cy="130541"/>
                </a:xfrm>
                <a:prstGeom prst="rect">
                  <a:avLst/>
                </a:prstGeom>
                <a:solidFill>
                  <a:srgbClr val="CCFF66"/>
                </a:solidFill>
                <a:ln w="38100">
                  <a:no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endParaRPr lang="en-US" sz="1050" dirty="0">
                    <a:solidFill>
                      <a:schemeClr val="tx1"/>
                    </a:solidFill>
                  </a:endParaRPr>
                </a:p>
              </p:txBody>
            </p:sp>
            <p:sp>
              <p:nvSpPr>
                <p:cNvPr id="96" name="Freeform: Shape 95">
                  <a:extLst>
                    <a:ext uri="{FF2B5EF4-FFF2-40B4-BE49-F238E27FC236}">
                      <a16:creationId xmlns:a16="http://schemas.microsoft.com/office/drawing/2014/main" id="{744636AA-7A2D-56EA-3D23-8A5D2515D547}"/>
                    </a:ext>
                  </a:extLst>
                </p:cNvPr>
                <p:cNvSpPr/>
                <p:nvPr/>
              </p:nvSpPr>
              <p:spPr>
                <a:xfrm>
                  <a:off x="4160044" y="4483897"/>
                  <a:ext cx="890587" cy="896851"/>
                </a:xfrm>
                <a:custGeom>
                  <a:avLst/>
                  <a:gdLst>
                    <a:gd name="connsiteX0" fmla="*/ 21432 w 895350"/>
                    <a:gd name="connsiteY0" fmla="*/ 0 h 1054894"/>
                    <a:gd name="connsiteX1" fmla="*/ 257175 w 895350"/>
                    <a:gd name="connsiteY1" fmla="*/ 0 h 1054894"/>
                    <a:gd name="connsiteX2" fmla="*/ 569119 w 895350"/>
                    <a:gd name="connsiteY2" fmla="*/ 138112 h 1054894"/>
                    <a:gd name="connsiteX3" fmla="*/ 738188 w 895350"/>
                    <a:gd name="connsiteY3" fmla="*/ 400050 h 1054894"/>
                    <a:gd name="connsiteX4" fmla="*/ 850107 w 895350"/>
                    <a:gd name="connsiteY4" fmla="*/ 619125 h 1054894"/>
                    <a:gd name="connsiteX5" fmla="*/ 852488 w 895350"/>
                    <a:gd name="connsiteY5" fmla="*/ 685800 h 1054894"/>
                    <a:gd name="connsiteX6" fmla="*/ 895350 w 895350"/>
                    <a:gd name="connsiteY6" fmla="*/ 1050131 h 1054894"/>
                    <a:gd name="connsiteX7" fmla="*/ 223838 w 895350"/>
                    <a:gd name="connsiteY7" fmla="*/ 1054894 h 1054894"/>
                    <a:gd name="connsiteX8" fmla="*/ 207169 w 895350"/>
                    <a:gd name="connsiteY8" fmla="*/ 676275 h 1054894"/>
                    <a:gd name="connsiteX9" fmla="*/ 200025 w 895350"/>
                    <a:gd name="connsiteY9" fmla="*/ 523875 h 1054894"/>
                    <a:gd name="connsiteX10" fmla="*/ 176213 w 895350"/>
                    <a:gd name="connsiteY10" fmla="*/ 392906 h 1054894"/>
                    <a:gd name="connsiteX11" fmla="*/ 130969 w 895350"/>
                    <a:gd name="connsiteY11" fmla="*/ 266700 h 1054894"/>
                    <a:gd name="connsiteX12" fmla="*/ 54769 w 895350"/>
                    <a:gd name="connsiteY12" fmla="*/ 150019 h 1054894"/>
                    <a:gd name="connsiteX13" fmla="*/ 0 w 895350"/>
                    <a:gd name="connsiteY13" fmla="*/ 128587 h 1054894"/>
                    <a:gd name="connsiteX14" fmla="*/ 21432 w 895350"/>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2629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28675 w 890587"/>
                    <a:gd name="connsiteY4" fmla="*/ 609600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28675 w 890587"/>
                    <a:gd name="connsiteY4" fmla="*/ 609600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119063 w 890587"/>
                    <a:gd name="connsiteY12" fmla="*/ 185738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80974 w 890587"/>
                    <a:gd name="connsiteY11" fmla="*/ 271463 h 1054894"/>
                    <a:gd name="connsiteX12" fmla="*/ 119063 w 890587"/>
                    <a:gd name="connsiteY12" fmla="*/ 185738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02406 w 890587"/>
                    <a:gd name="connsiteY8" fmla="*/ 676275 h 1054894"/>
                    <a:gd name="connsiteX9" fmla="*/ 195262 w 890587"/>
                    <a:gd name="connsiteY9" fmla="*/ 523875 h 1054894"/>
                    <a:gd name="connsiteX10" fmla="*/ 247650 w 890587"/>
                    <a:gd name="connsiteY10" fmla="*/ 400050 h 1054894"/>
                    <a:gd name="connsiteX11" fmla="*/ 180974 w 890587"/>
                    <a:gd name="connsiteY11" fmla="*/ 271463 h 1054894"/>
                    <a:gd name="connsiteX12" fmla="*/ 119063 w 890587"/>
                    <a:gd name="connsiteY12" fmla="*/ 185738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02406 w 890587"/>
                    <a:gd name="connsiteY8" fmla="*/ 676275 h 1054894"/>
                    <a:gd name="connsiteX9" fmla="*/ 245269 w 890587"/>
                    <a:gd name="connsiteY9" fmla="*/ 542925 h 1054894"/>
                    <a:gd name="connsiteX10" fmla="*/ 247650 w 890587"/>
                    <a:gd name="connsiteY10" fmla="*/ 400050 h 1054894"/>
                    <a:gd name="connsiteX11" fmla="*/ 180974 w 890587"/>
                    <a:gd name="connsiteY11" fmla="*/ 271463 h 1054894"/>
                    <a:gd name="connsiteX12" fmla="*/ 119063 w 890587"/>
                    <a:gd name="connsiteY12" fmla="*/ 185738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16694 w 890587"/>
                    <a:gd name="connsiteY8" fmla="*/ 678657 h 1054894"/>
                    <a:gd name="connsiteX9" fmla="*/ 245269 w 890587"/>
                    <a:gd name="connsiteY9" fmla="*/ 542925 h 1054894"/>
                    <a:gd name="connsiteX10" fmla="*/ 247650 w 890587"/>
                    <a:gd name="connsiteY10" fmla="*/ 400050 h 1054894"/>
                    <a:gd name="connsiteX11" fmla="*/ 180974 w 890587"/>
                    <a:gd name="connsiteY11" fmla="*/ 271463 h 1054894"/>
                    <a:gd name="connsiteX12" fmla="*/ 119063 w 890587"/>
                    <a:gd name="connsiteY12" fmla="*/ 185738 h 1054894"/>
                    <a:gd name="connsiteX13" fmla="*/ 0 w 890587"/>
                    <a:gd name="connsiteY13" fmla="*/ 147637 h 1054894"/>
                    <a:gd name="connsiteX14" fmla="*/ 16669 w 890587"/>
                    <a:gd name="connsiteY14" fmla="*/ 0 h 1054894"/>
                    <a:gd name="connsiteX0" fmla="*/ 16669 w 890587"/>
                    <a:gd name="connsiteY0" fmla="*/ 0 h 1050131"/>
                    <a:gd name="connsiteX1" fmla="*/ 252412 w 890587"/>
                    <a:gd name="connsiteY1" fmla="*/ 0 h 1050131"/>
                    <a:gd name="connsiteX2" fmla="*/ 564356 w 890587"/>
                    <a:gd name="connsiteY2" fmla="*/ 138112 h 1050131"/>
                    <a:gd name="connsiteX3" fmla="*/ 733425 w 890587"/>
                    <a:gd name="connsiteY3" fmla="*/ 392907 h 1050131"/>
                    <a:gd name="connsiteX4" fmla="*/ 828675 w 890587"/>
                    <a:gd name="connsiteY4" fmla="*/ 609600 h 1050131"/>
                    <a:gd name="connsiteX5" fmla="*/ 847725 w 890587"/>
                    <a:gd name="connsiteY5" fmla="*/ 685800 h 1050131"/>
                    <a:gd name="connsiteX6" fmla="*/ 890587 w 890587"/>
                    <a:gd name="connsiteY6" fmla="*/ 1050131 h 1050131"/>
                    <a:gd name="connsiteX7" fmla="*/ 157163 w 890587"/>
                    <a:gd name="connsiteY7" fmla="*/ 1047751 h 1050131"/>
                    <a:gd name="connsiteX8" fmla="*/ 216694 w 890587"/>
                    <a:gd name="connsiteY8" fmla="*/ 678657 h 1050131"/>
                    <a:gd name="connsiteX9" fmla="*/ 245269 w 890587"/>
                    <a:gd name="connsiteY9" fmla="*/ 542925 h 1050131"/>
                    <a:gd name="connsiteX10" fmla="*/ 247650 w 890587"/>
                    <a:gd name="connsiteY10" fmla="*/ 400050 h 1050131"/>
                    <a:gd name="connsiteX11" fmla="*/ 180974 w 890587"/>
                    <a:gd name="connsiteY11" fmla="*/ 271463 h 1050131"/>
                    <a:gd name="connsiteX12" fmla="*/ 119063 w 890587"/>
                    <a:gd name="connsiteY12" fmla="*/ 185738 h 1050131"/>
                    <a:gd name="connsiteX13" fmla="*/ 0 w 890587"/>
                    <a:gd name="connsiteY13" fmla="*/ 147637 h 1050131"/>
                    <a:gd name="connsiteX14" fmla="*/ 16669 w 890587"/>
                    <a:gd name="connsiteY14" fmla="*/ 0 h 1050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90587" h="1050131">
                      <a:moveTo>
                        <a:pt x="16669" y="0"/>
                      </a:moveTo>
                      <a:lnTo>
                        <a:pt x="252412" y="0"/>
                      </a:lnTo>
                      <a:cubicBezTo>
                        <a:pt x="377824" y="31749"/>
                        <a:pt x="474662" y="82550"/>
                        <a:pt x="564356" y="138112"/>
                      </a:cubicBezTo>
                      <a:cubicBezTo>
                        <a:pt x="635000" y="223043"/>
                        <a:pt x="688975" y="303212"/>
                        <a:pt x="733425" y="392907"/>
                      </a:cubicBezTo>
                      <a:cubicBezTo>
                        <a:pt x="773112" y="484982"/>
                        <a:pt x="798513" y="522287"/>
                        <a:pt x="828675" y="609600"/>
                      </a:cubicBezTo>
                      <a:cubicBezTo>
                        <a:pt x="829469" y="631825"/>
                        <a:pt x="846931" y="663575"/>
                        <a:pt x="847725" y="685800"/>
                      </a:cubicBezTo>
                      <a:lnTo>
                        <a:pt x="890587" y="1050131"/>
                      </a:lnTo>
                      <a:lnTo>
                        <a:pt x="157163" y="1047751"/>
                      </a:lnTo>
                      <a:lnTo>
                        <a:pt x="216694" y="678657"/>
                      </a:lnTo>
                      <a:lnTo>
                        <a:pt x="245269" y="542925"/>
                      </a:lnTo>
                      <a:cubicBezTo>
                        <a:pt x="246063" y="495300"/>
                        <a:pt x="246856" y="447675"/>
                        <a:pt x="247650" y="400050"/>
                      </a:cubicBezTo>
                      <a:lnTo>
                        <a:pt x="180974" y="271463"/>
                      </a:lnTo>
                      <a:lnTo>
                        <a:pt x="119063" y="185738"/>
                      </a:lnTo>
                      <a:lnTo>
                        <a:pt x="0" y="147637"/>
                      </a:lnTo>
                      <a:lnTo>
                        <a:pt x="16669" y="0"/>
                      </a:lnTo>
                      <a:close/>
                    </a:path>
                  </a:pathLst>
                </a:custGeom>
                <a:solidFill>
                  <a:srgbClr val="CCFF66"/>
                </a:solidFill>
                <a:ln w="38100">
                  <a:no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endParaRPr lang="en-US" sz="1050" dirty="0">
                    <a:solidFill>
                      <a:schemeClr val="tx1"/>
                    </a:solidFill>
                  </a:endParaRPr>
                </a:p>
              </p:txBody>
            </p:sp>
          </p:grpSp>
          <p:sp>
            <p:nvSpPr>
              <p:cNvPr id="66" name="TextBox 65">
                <a:extLst>
                  <a:ext uri="{FF2B5EF4-FFF2-40B4-BE49-F238E27FC236}">
                    <a16:creationId xmlns:a16="http://schemas.microsoft.com/office/drawing/2014/main" id="{C59A4A46-DC70-5C19-9705-52D670B2AAA2}"/>
                  </a:ext>
                </a:extLst>
              </p:cNvPr>
              <p:cNvSpPr txBox="1"/>
              <p:nvPr/>
            </p:nvSpPr>
            <p:spPr>
              <a:xfrm>
                <a:off x="1400793" y="1837599"/>
                <a:ext cx="2049693" cy="568705"/>
              </a:xfrm>
              <a:prstGeom prst="rect">
                <a:avLst/>
              </a:prstGeom>
              <a:noFill/>
            </p:spPr>
            <p:txBody>
              <a:bodyPr wrap="square" rtlCol="0">
                <a:spAutoFit/>
              </a:bodyPr>
              <a:lstStyle/>
              <a:p>
                <a:pPr algn="l">
                  <a:lnSpc>
                    <a:spcPct val="90000"/>
                  </a:lnSpc>
                </a:pPr>
                <a:r>
                  <a:rPr lang="en-US" sz="1050" dirty="0">
                    <a:latin typeface="+mn-lt"/>
                  </a:rPr>
                  <a:t>H</a:t>
                </a:r>
                <a:r>
                  <a:rPr lang="en-US" sz="1050" baseline="30000" dirty="0">
                    <a:latin typeface="+mn-lt"/>
                  </a:rPr>
                  <a:t>-</a:t>
                </a:r>
                <a:r>
                  <a:rPr lang="en-US" sz="1050" dirty="0">
                    <a:latin typeface="+mn-lt"/>
                  </a:rPr>
                  <a:t> beam</a:t>
                </a:r>
              </a:p>
            </p:txBody>
          </p:sp>
          <p:grpSp>
            <p:nvGrpSpPr>
              <p:cNvPr id="67" name="Group 66">
                <a:extLst>
                  <a:ext uri="{FF2B5EF4-FFF2-40B4-BE49-F238E27FC236}">
                    <a16:creationId xmlns:a16="http://schemas.microsoft.com/office/drawing/2014/main" id="{9BFDD8F6-E654-162B-2D5D-DFA11FA6953B}"/>
                  </a:ext>
                </a:extLst>
              </p:cNvPr>
              <p:cNvGrpSpPr/>
              <p:nvPr/>
            </p:nvGrpSpPr>
            <p:grpSpPr>
              <a:xfrm>
                <a:off x="3334640" y="1030086"/>
                <a:ext cx="224915" cy="1970019"/>
                <a:chOff x="2492093" y="2427193"/>
                <a:chExt cx="160171" cy="1970019"/>
              </a:xfrm>
              <a:solidFill>
                <a:schemeClr val="tx1"/>
              </a:solidFill>
            </p:grpSpPr>
            <p:sp>
              <p:nvSpPr>
                <p:cNvPr id="91" name="Parallelogram 90">
                  <a:extLst>
                    <a:ext uri="{FF2B5EF4-FFF2-40B4-BE49-F238E27FC236}">
                      <a16:creationId xmlns:a16="http://schemas.microsoft.com/office/drawing/2014/main" id="{26C62B70-C33D-3BF1-2AE8-5F43B9CDC82B}"/>
                    </a:ext>
                  </a:extLst>
                </p:cNvPr>
                <p:cNvSpPr/>
                <p:nvPr/>
              </p:nvSpPr>
              <p:spPr>
                <a:xfrm rot="16200000">
                  <a:off x="2094677" y="3839625"/>
                  <a:ext cx="958681" cy="156493"/>
                </a:xfrm>
                <a:prstGeom prst="parallelogram">
                  <a:avLst>
                    <a:gd name="adj" fmla="val 67384"/>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92" name="Parallelogram 91">
                  <a:extLst>
                    <a:ext uri="{FF2B5EF4-FFF2-40B4-BE49-F238E27FC236}">
                      <a16:creationId xmlns:a16="http://schemas.microsoft.com/office/drawing/2014/main" id="{B00A369F-F2BE-669D-F722-E323C8F36DC6}"/>
                    </a:ext>
                  </a:extLst>
                </p:cNvPr>
                <p:cNvSpPr/>
                <p:nvPr/>
              </p:nvSpPr>
              <p:spPr>
                <a:xfrm rot="16200000">
                  <a:off x="2090999" y="2828287"/>
                  <a:ext cx="958681" cy="156493"/>
                </a:xfrm>
                <a:prstGeom prst="parallelogram">
                  <a:avLst>
                    <a:gd name="adj" fmla="val 67384"/>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grpSp>
          <p:grpSp>
            <p:nvGrpSpPr>
              <p:cNvPr id="68" name="Group 67">
                <a:extLst>
                  <a:ext uri="{FF2B5EF4-FFF2-40B4-BE49-F238E27FC236}">
                    <a16:creationId xmlns:a16="http://schemas.microsoft.com/office/drawing/2014/main" id="{DCE8B594-2832-A024-3B11-ADE7AA19487E}"/>
                  </a:ext>
                </a:extLst>
              </p:cNvPr>
              <p:cNvGrpSpPr/>
              <p:nvPr/>
            </p:nvGrpSpPr>
            <p:grpSpPr>
              <a:xfrm>
                <a:off x="5245655" y="1015352"/>
                <a:ext cx="224915" cy="1970019"/>
                <a:chOff x="2492093" y="2427193"/>
                <a:chExt cx="160171" cy="1970019"/>
              </a:xfrm>
              <a:solidFill>
                <a:schemeClr val="tx1"/>
              </a:solidFill>
            </p:grpSpPr>
            <p:sp>
              <p:nvSpPr>
                <p:cNvPr id="89" name="Parallelogram 88">
                  <a:extLst>
                    <a:ext uri="{FF2B5EF4-FFF2-40B4-BE49-F238E27FC236}">
                      <a16:creationId xmlns:a16="http://schemas.microsoft.com/office/drawing/2014/main" id="{302840C5-3FC4-8CA4-85D8-FE346E58FFEA}"/>
                    </a:ext>
                  </a:extLst>
                </p:cNvPr>
                <p:cNvSpPr/>
                <p:nvPr/>
              </p:nvSpPr>
              <p:spPr>
                <a:xfrm rot="16200000">
                  <a:off x="2094677" y="3839625"/>
                  <a:ext cx="958681" cy="156493"/>
                </a:xfrm>
                <a:prstGeom prst="parallelogram">
                  <a:avLst>
                    <a:gd name="adj" fmla="val 67384"/>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90" name="Parallelogram 89">
                  <a:extLst>
                    <a:ext uri="{FF2B5EF4-FFF2-40B4-BE49-F238E27FC236}">
                      <a16:creationId xmlns:a16="http://schemas.microsoft.com/office/drawing/2014/main" id="{6DEDC87E-15BD-85F4-32B4-940643FEFD88}"/>
                    </a:ext>
                  </a:extLst>
                </p:cNvPr>
                <p:cNvSpPr/>
                <p:nvPr/>
              </p:nvSpPr>
              <p:spPr>
                <a:xfrm rot="16200000">
                  <a:off x="2090999" y="2828287"/>
                  <a:ext cx="958681" cy="156493"/>
                </a:xfrm>
                <a:prstGeom prst="parallelogram">
                  <a:avLst>
                    <a:gd name="adj" fmla="val 67384"/>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grpSp>
          <p:grpSp>
            <p:nvGrpSpPr>
              <p:cNvPr id="69" name="Group 68">
                <a:extLst>
                  <a:ext uri="{FF2B5EF4-FFF2-40B4-BE49-F238E27FC236}">
                    <a16:creationId xmlns:a16="http://schemas.microsoft.com/office/drawing/2014/main" id="{655DEF59-93AB-32F5-D5C6-D4C37E1AAD21}"/>
                  </a:ext>
                </a:extLst>
              </p:cNvPr>
              <p:cNvGrpSpPr/>
              <p:nvPr/>
            </p:nvGrpSpPr>
            <p:grpSpPr>
              <a:xfrm rot="5400000">
                <a:off x="7896012" y="2065070"/>
                <a:ext cx="224915" cy="1970019"/>
                <a:chOff x="2492093" y="2427193"/>
                <a:chExt cx="160171" cy="1970019"/>
              </a:xfrm>
              <a:solidFill>
                <a:schemeClr val="tx1"/>
              </a:solidFill>
            </p:grpSpPr>
            <p:sp>
              <p:nvSpPr>
                <p:cNvPr id="87" name="Parallelogram 86">
                  <a:extLst>
                    <a:ext uri="{FF2B5EF4-FFF2-40B4-BE49-F238E27FC236}">
                      <a16:creationId xmlns:a16="http://schemas.microsoft.com/office/drawing/2014/main" id="{39F9BA53-C33F-2235-B476-BA7676BE4EE7}"/>
                    </a:ext>
                  </a:extLst>
                </p:cNvPr>
                <p:cNvSpPr/>
                <p:nvPr/>
              </p:nvSpPr>
              <p:spPr>
                <a:xfrm rot="16200000">
                  <a:off x="2094677" y="3839625"/>
                  <a:ext cx="958681" cy="156493"/>
                </a:xfrm>
                <a:prstGeom prst="parallelogram">
                  <a:avLst>
                    <a:gd name="adj" fmla="val 67384"/>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88" name="Parallelogram 87">
                  <a:extLst>
                    <a:ext uri="{FF2B5EF4-FFF2-40B4-BE49-F238E27FC236}">
                      <a16:creationId xmlns:a16="http://schemas.microsoft.com/office/drawing/2014/main" id="{112D0DDB-9833-E308-D921-FAB4E2B39318}"/>
                    </a:ext>
                  </a:extLst>
                </p:cNvPr>
                <p:cNvSpPr/>
                <p:nvPr/>
              </p:nvSpPr>
              <p:spPr>
                <a:xfrm rot="16200000">
                  <a:off x="2090999" y="2828287"/>
                  <a:ext cx="958681" cy="156493"/>
                </a:xfrm>
                <a:prstGeom prst="parallelogram">
                  <a:avLst>
                    <a:gd name="adj" fmla="val 67384"/>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grpSp>
          <mc:AlternateContent xmlns:mc="http://schemas.openxmlformats.org/markup-compatibility/2006" xmlns:a14="http://schemas.microsoft.com/office/drawing/2010/main">
            <mc:Choice Requires="a14">
              <p:sp>
                <p:nvSpPr>
                  <p:cNvPr id="70" name="TextBox 69">
                    <a:extLst>
                      <a:ext uri="{FF2B5EF4-FFF2-40B4-BE49-F238E27FC236}">
                        <a16:creationId xmlns:a16="http://schemas.microsoft.com/office/drawing/2014/main" id="{7204C025-8EED-5E1B-1FC9-C598F662E610}"/>
                      </a:ext>
                    </a:extLst>
                  </p:cNvPr>
                  <p:cNvSpPr txBox="1"/>
                  <p:nvPr/>
                </p:nvSpPr>
                <p:spPr>
                  <a:xfrm>
                    <a:off x="8993479" y="3121620"/>
                    <a:ext cx="1361186" cy="368094"/>
                  </a:xfrm>
                  <a:prstGeom prst="rect">
                    <a:avLst/>
                  </a:prstGeom>
                  <a:noFill/>
                  <a:ln>
                    <a:noFill/>
                  </a:ln>
                </p:spPr>
                <p:txBody>
                  <a:bodyPr wrap="none" lIns="0" tIns="0" rIns="0" bIns="0" rtlCol="0">
                    <a:spAutoFit/>
                  </a:bodyPr>
                  <a:lstStyle/>
                  <a:p>
                    <a:r>
                      <a:rPr lang="en-US" sz="1000" b="0" dirty="0"/>
                      <a:t>slit 4 </a:t>
                    </a:r>
                    <a14:m>
                      <m:oMath xmlns:m="http://schemas.openxmlformats.org/officeDocument/2006/math">
                        <m:r>
                          <a:rPr lang="en-US" sz="1000" b="0" i="1" smtClean="0">
                            <a:latin typeface="Cambria Math" panose="02040503050406030204" pitchFamily="18" charset="0"/>
                          </a:rPr>
                          <m:t>~ </m:t>
                        </m:r>
                        <m:r>
                          <m:rPr>
                            <m:sty m:val="p"/>
                          </m:rPr>
                          <a:rPr lang="en-US" sz="1000" b="0" i="0" smtClean="0">
                            <a:latin typeface="Cambria Math" panose="02040503050406030204" pitchFamily="18" charset="0"/>
                          </a:rPr>
                          <m:t>ΔE</m:t>
                        </m:r>
                      </m:oMath>
                    </a14:m>
                    <a:endParaRPr lang="en-US" sz="1000" dirty="0"/>
                  </a:p>
                </p:txBody>
              </p:sp>
            </mc:Choice>
            <mc:Fallback xmlns="">
              <p:sp>
                <p:nvSpPr>
                  <p:cNvPr id="110" name="TextBox 109">
                    <a:extLst>
                      <a:ext uri="{FF2B5EF4-FFF2-40B4-BE49-F238E27FC236}">
                        <a16:creationId xmlns:a16="http://schemas.microsoft.com/office/drawing/2014/main" id="{5E4EC022-B54D-6A22-C110-CF19F212C690}"/>
                      </a:ext>
                    </a:extLst>
                  </p:cNvPr>
                  <p:cNvSpPr txBox="1">
                    <a:spLocks noRot="1" noChangeAspect="1" noMove="1" noResize="1" noEditPoints="1" noAdjustHandles="1" noChangeArrowheads="1" noChangeShapeType="1" noTextEdit="1"/>
                  </p:cNvSpPr>
                  <p:nvPr/>
                </p:nvSpPr>
                <p:spPr>
                  <a:xfrm>
                    <a:off x="8993479" y="3121620"/>
                    <a:ext cx="1361186" cy="368094"/>
                  </a:xfrm>
                  <a:prstGeom prst="rect">
                    <a:avLst/>
                  </a:prstGeom>
                  <a:blipFill>
                    <a:blip r:embed="rId8"/>
                    <a:stretch>
                      <a:fillRect l="-13978" t="-26923" r="-7527" b="-42308"/>
                    </a:stretch>
                  </a:blipFill>
                  <a:ln>
                    <a:noFill/>
                  </a:ln>
                </p:spPr>
                <p:txBody>
                  <a:bodyPr/>
                  <a:lstStyle/>
                  <a:p>
                    <a:r>
                      <a:rPr lang="en-US">
                        <a:noFill/>
                      </a:rPr>
                      <a:t> </a:t>
                    </a:r>
                  </a:p>
                </p:txBody>
              </p:sp>
            </mc:Fallback>
          </mc:AlternateContent>
          <p:cxnSp>
            <p:nvCxnSpPr>
              <p:cNvPr id="71" name="Straight Connector 70">
                <a:extLst>
                  <a:ext uri="{FF2B5EF4-FFF2-40B4-BE49-F238E27FC236}">
                    <a16:creationId xmlns:a16="http://schemas.microsoft.com/office/drawing/2014/main" id="{0A81D252-C005-53BA-4391-B85AE8396800}"/>
                  </a:ext>
                </a:extLst>
              </p:cNvPr>
              <p:cNvCxnSpPr/>
              <p:nvPr/>
            </p:nvCxnSpPr>
            <p:spPr>
              <a:xfrm>
                <a:off x="7207603" y="3638490"/>
                <a:ext cx="1568450" cy="0"/>
              </a:xfrm>
              <a:prstGeom prst="line">
                <a:avLst/>
              </a:prstGeom>
            </p:spPr>
            <p:style>
              <a:lnRef idx="3">
                <a:schemeClr val="dk1"/>
              </a:lnRef>
              <a:fillRef idx="0">
                <a:schemeClr val="dk1"/>
              </a:fillRef>
              <a:effectRef idx="2">
                <a:schemeClr val="dk1"/>
              </a:effectRef>
              <a:fontRef idx="minor">
                <a:schemeClr val="tx1"/>
              </a:fontRef>
            </p:style>
          </p:cxnSp>
          <mc:AlternateContent xmlns:mc="http://schemas.openxmlformats.org/markup-compatibility/2006" xmlns:a14="http://schemas.microsoft.com/office/drawing/2010/main">
            <mc:Choice Requires="a14">
              <p:sp>
                <p:nvSpPr>
                  <p:cNvPr id="72" name="TextBox 71">
                    <a:extLst>
                      <a:ext uri="{FF2B5EF4-FFF2-40B4-BE49-F238E27FC236}">
                        <a16:creationId xmlns:a16="http://schemas.microsoft.com/office/drawing/2014/main" id="{2FDD1BDC-2099-04FE-35BA-58E112F9A3A0}"/>
                      </a:ext>
                    </a:extLst>
                  </p:cNvPr>
                  <p:cNvSpPr txBox="1"/>
                  <p:nvPr/>
                </p:nvSpPr>
                <p:spPr>
                  <a:xfrm>
                    <a:off x="8776052" y="3431269"/>
                    <a:ext cx="1274133" cy="993855"/>
                  </a:xfrm>
                  <a:prstGeom prst="rect">
                    <a:avLst/>
                  </a:prstGeom>
                  <a:noFill/>
                </p:spPr>
                <p:txBody>
                  <a:bodyPr wrap="square" rtlCol="0">
                    <a:spAutoFit/>
                  </a:bodyPr>
                  <a:lstStyle/>
                  <a:p>
                    <a:r>
                      <a:rPr lang="en-US" sz="1050" dirty="0"/>
                      <a:t>wire </a:t>
                    </a:r>
                    <a14:m>
                      <m:oMath xmlns:m="http://schemas.openxmlformats.org/officeDocument/2006/math">
                        <m:r>
                          <a:rPr lang="en-US" sz="1050" b="0" i="1" smtClean="0">
                            <a:latin typeface="Cambria Math" panose="02040503050406030204" pitchFamily="18" charset="0"/>
                          </a:rPr>
                          <m:t>~</m:t>
                        </m:r>
                        <m:r>
                          <a:rPr lang="en-US" sz="1050" b="0" i="1" smtClean="0">
                            <a:latin typeface="Cambria Math" panose="02040503050406030204" pitchFamily="18" charset="0"/>
                          </a:rPr>
                          <m:t>𝑦</m:t>
                        </m:r>
                        <m:r>
                          <a:rPr lang="en-US" sz="1050" b="0" i="1" smtClean="0">
                            <a:latin typeface="Cambria Math" panose="02040503050406030204" pitchFamily="18" charset="0"/>
                          </a:rPr>
                          <m:t>′</m:t>
                        </m:r>
                      </m:oMath>
                    </a14:m>
                    <a:endParaRPr lang="en-US" sz="1050" dirty="0"/>
                  </a:p>
                </p:txBody>
              </p:sp>
            </mc:Choice>
            <mc:Fallback xmlns="">
              <p:sp>
                <p:nvSpPr>
                  <p:cNvPr id="112" name="TextBox 111">
                    <a:extLst>
                      <a:ext uri="{FF2B5EF4-FFF2-40B4-BE49-F238E27FC236}">
                        <a16:creationId xmlns:a16="http://schemas.microsoft.com/office/drawing/2014/main" id="{E8A477AE-3025-47F7-9220-387F7EDA8C1F}"/>
                      </a:ext>
                    </a:extLst>
                  </p:cNvPr>
                  <p:cNvSpPr txBox="1">
                    <a:spLocks noRot="1" noChangeAspect="1" noMove="1" noResize="1" noEditPoints="1" noAdjustHandles="1" noChangeArrowheads="1" noChangeShapeType="1" noTextEdit="1"/>
                  </p:cNvSpPr>
                  <p:nvPr/>
                </p:nvSpPr>
                <p:spPr>
                  <a:xfrm>
                    <a:off x="8776052" y="3431269"/>
                    <a:ext cx="1274133" cy="993855"/>
                  </a:xfrm>
                  <a:prstGeom prst="rect">
                    <a:avLst/>
                  </a:prstGeom>
                  <a:blipFill>
                    <a:blip r:embed="rId9"/>
                    <a:stretch>
                      <a:fillRect b="-5882"/>
                    </a:stretch>
                  </a:blipFill>
                </p:spPr>
                <p:txBody>
                  <a:bodyPr/>
                  <a:lstStyle/>
                  <a:p>
                    <a:r>
                      <a:rPr lang="en-US">
                        <a:noFill/>
                      </a:rPr>
                      <a:t> </a:t>
                    </a:r>
                  </a:p>
                </p:txBody>
              </p:sp>
            </mc:Fallback>
          </mc:AlternateContent>
          <p:grpSp>
            <p:nvGrpSpPr>
              <p:cNvPr id="73" name="Group 72">
                <a:extLst>
                  <a:ext uri="{FF2B5EF4-FFF2-40B4-BE49-F238E27FC236}">
                    <a16:creationId xmlns:a16="http://schemas.microsoft.com/office/drawing/2014/main" id="{8D5B8260-47F8-EC4A-2E87-FF11659D435E}"/>
                  </a:ext>
                </a:extLst>
              </p:cNvPr>
              <p:cNvGrpSpPr/>
              <p:nvPr/>
            </p:nvGrpSpPr>
            <p:grpSpPr>
              <a:xfrm>
                <a:off x="7663332" y="3840864"/>
                <a:ext cx="553626" cy="553626"/>
                <a:chOff x="7655712" y="3840864"/>
                <a:chExt cx="553626" cy="553626"/>
              </a:xfrm>
            </p:grpSpPr>
            <p:sp>
              <p:nvSpPr>
                <p:cNvPr id="85" name="Oval 84">
                  <a:extLst>
                    <a:ext uri="{FF2B5EF4-FFF2-40B4-BE49-F238E27FC236}">
                      <a16:creationId xmlns:a16="http://schemas.microsoft.com/office/drawing/2014/main" id="{655C5313-543F-BAB7-D879-2C799204AFF3}"/>
                    </a:ext>
                  </a:extLst>
                </p:cNvPr>
                <p:cNvSpPr/>
                <p:nvPr/>
              </p:nvSpPr>
              <p:spPr>
                <a:xfrm>
                  <a:off x="7655712" y="3840864"/>
                  <a:ext cx="553626" cy="5536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86" name="Freeform: Shape 85">
                  <a:extLst>
                    <a:ext uri="{FF2B5EF4-FFF2-40B4-BE49-F238E27FC236}">
                      <a16:creationId xmlns:a16="http://schemas.microsoft.com/office/drawing/2014/main" id="{C30F963C-1790-9EC0-7506-EE8B406F79CD}"/>
                    </a:ext>
                  </a:extLst>
                </p:cNvPr>
                <p:cNvSpPr/>
                <p:nvPr/>
              </p:nvSpPr>
              <p:spPr>
                <a:xfrm>
                  <a:off x="7725763" y="3949401"/>
                  <a:ext cx="421482" cy="311236"/>
                </a:xfrm>
                <a:custGeom>
                  <a:avLst/>
                  <a:gdLst>
                    <a:gd name="connsiteX0" fmla="*/ 0 w 466725"/>
                    <a:gd name="connsiteY0" fmla="*/ 209564 h 419126"/>
                    <a:gd name="connsiteX1" fmla="*/ 114300 w 466725"/>
                    <a:gd name="connsiteY1" fmla="*/ 14 h 419126"/>
                    <a:gd name="connsiteX2" fmla="*/ 247650 w 466725"/>
                    <a:gd name="connsiteY2" fmla="*/ 200039 h 419126"/>
                    <a:gd name="connsiteX3" fmla="*/ 371475 w 466725"/>
                    <a:gd name="connsiteY3" fmla="*/ 419114 h 419126"/>
                    <a:gd name="connsiteX4" fmla="*/ 466725 w 466725"/>
                    <a:gd name="connsiteY4" fmla="*/ 190514 h 419126"/>
                    <a:gd name="connsiteX0" fmla="*/ 0 w 466725"/>
                    <a:gd name="connsiteY0" fmla="*/ 209591 h 419152"/>
                    <a:gd name="connsiteX1" fmla="*/ 114300 w 466725"/>
                    <a:gd name="connsiteY1" fmla="*/ 41 h 419152"/>
                    <a:gd name="connsiteX2" fmla="*/ 234467 w 466725"/>
                    <a:gd name="connsiteY2" fmla="*/ 193652 h 419152"/>
                    <a:gd name="connsiteX3" fmla="*/ 371475 w 466725"/>
                    <a:gd name="connsiteY3" fmla="*/ 419141 h 419152"/>
                    <a:gd name="connsiteX4" fmla="*/ 466725 w 466725"/>
                    <a:gd name="connsiteY4" fmla="*/ 190541 h 419152"/>
                    <a:gd name="connsiteX0" fmla="*/ 0 w 466725"/>
                    <a:gd name="connsiteY0" fmla="*/ 209592 h 419155"/>
                    <a:gd name="connsiteX1" fmla="*/ 114300 w 466725"/>
                    <a:gd name="connsiteY1" fmla="*/ 42 h 419155"/>
                    <a:gd name="connsiteX2" fmla="*/ 234467 w 466725"/>
                    <a:gd name="connsiteY2" fmla="*/ 193653 h 419155"/>
                    <a:gd name="connsiteX3" fmla="*/ 371475 w 466725"/>
                    <a:gd name="connsiteY3" fmla="*/ 419142 h 419155"/>
                    <a:gd name="connsiteX4" fmla="*/ 466725 w 466725"/>
                    <a:gd name="connsiteY4" fmla="*/ 190542 h 4191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6725" h="419155">
                      <a:moveTo>
                        <a:pt x="0" y="209592"/>
                      </a:moveTo>
                      <a:cubicBezTo>
                        <a:pt x="36512" y="105610"/>
                        <a:pt x="75222" y="2698"/>
                        <a:pt x="114300" y="42"/>
                      </a:cubicBezTo>
                      <a:cubicBezTo>
                        <a:pt x="153378" y="-2614"/>
                        <a:pt x="202151" y="117388"/>
                        <a:pt x="234467" y="193653"/>
                      </a:cubicBezTo>
                      <a:cubicBezTo>
                        <a:pt x="266783" y="269918"/>
                        <a:pt x="334963" y="420729"/>
                        <a:pt x="371475" y="419142"/>
                      </a:cubicBezTo>
                      <a:cubicBezTo>
                        <a:pt x="407987" y="417555"/>
                        <a:pt x="452438" y="225467"/>
                        <a:pt x="466725" y="190542"/>
                      </a:cubicBezTo>
                    </a:path>
                  </a:pathLst>
                </a:custGeom>
              </p:spPr>
              <p:style>
                <a:lnRef idx="3">
                  <a:schemeClr val="dk1"/>
                </a:lnRef>
                <a:fillRef idx="0">
                  <a:schemeClr val="dk1"/>
                </a:fillRef>
                <a:effectRef idx="2">
                  <a:schemeClr val="dk1"/>
                </a:effectRef>
                <a:fontRef idx="minor">
                  <a:schemeClr val="tx1"/>
                </a:fontRef>
              </p:style>
              <p:txBody>
                <a:bodyPr rtlCol="0" anchor="ctr"/>
                <a:lstStyle/>
                <a:p>
                  <a:pPr algn="ctr"/>
                  <a:endParaRPr lang="en-US" sz="1050" dirty="0"/>
                </a:p>
              </p:txBody>
            </p:sp>
          </p:grpSp>
          <p:sp>
            <p:nvSpPr>
              <p:cNvPr id="74" name="TextBox 73">
                <a:extLst>
                  <a:ext uri="{FF2B5EF4-FFF2-40B4-BE49-F238E27FC236}">
                    <a16:creationId xmlns:a16="http://schemas.microsoft.com/office/drawing/2014/main" id="{310F95D2-DD00-77DC-EC4C-666430016DDB}"/>
                  </a:ext>
                </a:extLst>
              </p:cNvPr>
              <p:cNvSpPr txBox="1"/>
              <p:nvPr/>
            </p:nvSpPr>
            <p:spPr>
              <a:xfrm>
                <a:off x="8224916" y="3915354"/>
                <a:ext cx="1274133" cy="607357"/>
              </a:xfrm>
              <a:prstGeom prst="rect">
                <a:avLst/>
              </a:prstGeom>
              <a:noFill/>
            </p:spPr>
            <p:txBody>
              <a:bodyPr wrap="square" rtlCol="0">
                <a:spAutoFit/>
              </a:bodyPr>
              <a:lstStyle/>
              <a:p>
                <a:r>
                  <a:rPr lang="en-US" sz="1050" dirty="0"/>
                  <a:t>RF</a:t>
                </a:r>
              </a:p>
            </p:txBody>
          </p:sp>
          <mc:AlternateContent xmlns:mc="http://schemas.openxmlformats.org/markup-compatibility/2006" xmlns:a14="http://schemas.microsoft.com/office/drawing/2010/main">
            <mc:Choice Requires="a14">
              <p:sp>
                <p:nvSpPr>
                  <p:cNvPr id="75" name="TextBox 74">
                    <a:extLst>
                      <a:ext uri="{FF2B5EF4-FFF2-40B4-BE49-F238E27FC236}">
                        <a16:creationId xmlns:a16="http://schemas.microsoft.com/office/drawing/2014/main" id="{3F4F8A4D-7949-0C93-D8C8-B8DCD92A2F27}"/>
                      </a:ext>
                    </a:extLst>
                  </p:cNvPr>
                  <p:cNvSpPr txBox="1"/>
                  <p:nvPr/>
                </p:nvSpPr>
                <p:spPr>
                  <a:xfrm>
                    <a:off x="8433468" y="4499727"/>
                    <a:ext cx="1274133" cy="607357"/>
                  </a:xfrm>
                  <a:prstGeom prst="rect">
                    <a:avLst/>
                  </a:prstGeom>
                  <a:noFill/>
                </p:spPr>
                <p:txBody>
                  <a:bodyPr wrap="square" rtlCol="0">
                    <a:spAutoFit/>
                  </a:bodyPr>
                  <a:lstStyle/>
                  <a:p>
                    <a14:m>
                      <m:oMath xmlns:m="http://schemas.openxmlformats.org/officeDocument/2006/math">
                        <m:r>
                          <a:rPr lang="en-US" sz="1050" b="0" i="1" smtClean="0">
                            <a:latin typeface="Cambria Math" panose="02040503050406030204" pitchFamily="18" charset="0"/>
                          </a:rPr>
                          <m:t>𝑓</m:t>
                        </m:r>
                        <m:r>
                          <a:rPr lang="en-US" sz="1050" b="0" i="1" smtClean="0">
                            <a:latin typeface="Cambria Math" panose="02040503050406030204" pitchFamily="18" charset="0"/>
                          </a:rPr>
                          <m:t>(</m:t>
                        </m:r>
                        <m:r>
                          <a:rPr lang="en-US" sz="1050" b="0" i="1" smtClean="0">
                            <a:latin typeface="Cambria Math" panose="02040503050406030204" pitchFamily="18" charset="0"/>
                          </a:rPr>
                          <m:t>𝜙</m:t>
                        </m:r>
                      </m:oMath>
                    </a14:m>
                    <a:r>
                      <a:rPr lang="en-US" sz="1050" dirty="0"/>
                      <a:t>)</a:t>
                    </a:r>
                  </a:p>
                </p:txBody>
              </p:sp>
            </mc:Choice>
            <mc:Fallback xmlns="">
              <p:sp>
                <p:nvSpPr>
                  <p:cNvPr id="115" name="TextBox 114">
                    <a:extLst>
                      <a:ext uri="{FF2B5EF4-FFF2-40B4-BE49-F238E27FC236}">
                        <a16:creationId xmlns:a16="http://schemas.microsoft.com/office/drawing/2014/main" id="{2BBCABE3-9CC9-5F15-2A63-31277DA86168}"/>
                      </a:ext>
                    </a:extLst>
                  </p:cNvPr>
                  <p:cNvSpPr txBox="1">
                    <a:spLocks noRot="1" noChangeAspect="1" noMove="1" noResize="1" noEditPoints="1" noAdjustHandles="1" noChangeArrowheads="1" noChangeShapeType="1" noTextEdit="1"/>
                  </p:cNvSpPr>
                  <p:nvPr/>
                </p:nvSpPr>
                <p:spPr>
                  <a:xfrm>
                    <a:off x="8433468" y="4499727"/>
                    <a:ext cx="1274133" cy="607357"/>
                  </a:xfrm>
                  <a:prstGeom prst="rect">
                    <a:avLst/>
                  </a:prstGeom>
                  <a:blipFill>
                    <a:blip r:embed="rId10"/>
                    <a:stretch>
                      <a:fillRect b="-11905"/>
                    </a:stretch>
                  </a:blipFill>
                </p:spPr>
                <p:txBody>
                  <a:bodyPr/>
                  <a:lstStyle/>
                  <a:p>
                    <a:r>
                      <a:rPr lang="en-US">
                        <a:noFill/>
                      </a:rPr>
                      <a:t> </a:t>
                    </a:r>
                  </a:p>
                </p:txBody>
              </p:sp>
            </mc:Fallback>
          </mc:AlternateContent>
          <p:sp>
            <p:nvSpPr>
              <p:cNvPr id="76" name="TextBox 75">
                <a:extLst>
                  <a:ext uri="{FF2B5EF4-FFF2-40B4-BE49-F238E27FC236}">
                    <a16:creationId xmlns:a16="http://schemas.microsoft.com/office/drawing/2014/main" id="{55BFF58E-65B1-6470-C861-B175586FF9DC}"/>
                  </a:ext>
                </a:extLst>
              </p:cNvPr>
              <p:cNvSpPr txBox="1"/>
              <p:nvPr/>
            </p:nvSpPr>
            <p:spPr>
              <a:xfrm>
                <a:off x="5433962" y="4455507"/>
                <a:ext cx="2289214" cy="607357"/>
              </a:xfrm>
              <a:prstGeom prst="rect">
                <a:avLst/>
              </a:prstGeom>
              <a:noFill/>
            </p:spPr>
            <p:txBody>
              <a:bodyPr wrap="square" rtlCol="0">
                <a:spAutoFit/>
              </a:bodyPr>
              <a:lstStyle/>
              <a:p>
                <a:r>
                  <a:rPr lang="en-US" sz="1050" dirty="0">
                    <a:solidFill>
                      <a:schemeClr val="accent1"/>
                    </a:solidFill>
                  </a:rPr>
                  <a:t>secondary e</a:t>
                </a:r>
                <a:r>
                  <a:rPr lang="en-US" sz="1050" baseline="30000" dirty="0">
                    <a:solidFill>
                      <a:schemeClr val="accent1"/>
                    </a:solidFill>
                  </a:rPr>
                  <a:t>-</a:t>
                </a:r>
              </a:p>
            </p:txBody>
          </p:sp>
          <p:cxnSp>
            <p:nvCxnSpPr>
              <p:cNvPr id="77" name="Straight Arrow Connector 76">
                <a:extLst>
                  <a:ext uri="{FF2B5EF4-FFF2-40B4-BE49-F238E27FC236}">
                    <a16:creationId xmlns:a16="http://schemas.microsoft.com/office/drawing/2014/main" id="{6B387E38-341F-4A84-DC89-9448C2A129D6}"/>
                  </a:ext>
                </a:extLst>
              </p:cNvPr>
              <p:cNvCxnSpPr>
                <a:cxnSpLocks/>
              </p:cNvCxnSpPr>
              <p:nvPr/>
            </p:nvCxnSpPr>
            <p:spPr>
              <a:xfrm>
                <a:off x="8120134" y="3345539"/>
                <a:ext cx="778882" cy="0"/>
              </a:xfrm>
              <a:prstGeom prst="straightConnector1">
                <a:avLst/>
              </a:prstGeom>
              <a:ln>
                <a:headEnd type="triangle" w="med" len="med"/>
                <a:tailEnd type="triangle" w="med" len="med"/>
              </a:ln>
            </p:spPr>
            <p:style>
              <a:lnRef idx="3">
                <a:schemeClr val="dk1"/>
              </a:lnRef>
              <a:fillRef idx="0">
                <a:schemeClr val="dk1"/>
              </a:fillRef>
              <a:effectRef idx="2">
                <a:schemeClr val="dk1"/>
              </a:effectRef>
              <a:fontRef idx="minor">
                <a:schemeClr val="tx1"/>
              </a:fontRef>
            </p:style>
          </p:cxnSp>
          <p:sp>
            <p:nvSpPr>
              <p:cNvPr id="78" name="Parallelogram 77">
                <a:extLst>
                  <a:ext uri="{FF2B5EF4-FFF2-40B4-BE49-F238E27FC236}">
                    <a16:creationId xmlns:a16="http://schemas.microsoft.com/office/drawing/2014/main" id="{F5A9B467-0458-8C48-3EDF-FB2494807DFD}"/>
                  </a:ext>
                </a:extLst>
              </p:cNvPr>
              <p:cNvSpPr/>
              <p:nvPr/>
            </p:nvSpPr>
            <p:spPr>
              <a:xfrm rot="16200000">
                <a:off x="2688742" y="1977132"/>
                <a:ext cx="1823547" cy="262234"/>
              </a:xfrm>
              <a:prstGeom prst="parallelogram">
                <a:avLst>
                  <a:gd name="adj" fmla="val 67384"/>
                </a:avLst>
              </a:prstGeom>
              <a:solidFill>
                <a:srgbClr val="000000">
                  <a:alpha val="50196"/>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79" name="Parallelogram 78">
                <a:extLst>
                  <a:ext uri="{FF2B5EF4-FFF2-40B4-BE49-F238E27FC236}">
                    <a16:creationId xmlns:a16="http://schemas.microsoft.com/office/drawing/2014/main" id="{EDDFA2E3-D7A8-FC51-685A-6A4241CF08E0}"/>
                  </a:ext>
                </a:extLst>
              </p:cNvPr>
              <p:cNvSpPr/>
              <p:nvPr/>
            </p:nvSpPr>
            <p:spPr>
              <a:xfrm rot="16200000">
                <a:off x="2354464" y="1765872"/>
                <a:ext cx="1823547" cy="262232"/>
              </a:xfrm>
              <a:prstGeom prst="parallelogram">
                <a:avLst>
                  <a:gd name="adj" fmla="val 67384"/>
                </a:avLst>
              </a:prstGeom>
              <a:solidFill>
                <a:srgbClr val="000000">
                  <a:alpha val="50196"/>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mc:AlternateContent xmlns:mc="http://schemas.openxmlformats.org/markup-compatibility/2006" xmlns:a14="http://schemas.microsoft.com/office/drawing/2010/main">
            <mc:Choice Requires="a14">
              <p:sp>
                <p:nvSpPr>
                  <p:cNvPr id="80" name="TextBox 79">
                    <a:extLst>
                      <a:ext uri="{FF2B5EF4-FFF2-40B4-BE49-F238E27FC236}">
                        <a16:creationId xmlns:a16="http://schemas.microsoft.com/office/drawing/2014/main" id="{78A318F2-32D7-3EA2-A1AF-1A92D0DB5820}"/>
                      </a:ext>
                    </a:extLst>
                  </p:cNvPr>
                  <p:cNvSpPr txBox="1"/>
                  <p:nvPr/>
                </p:nvSpPr>
                <p:spPr>
                  <a:xfrm>
                    <a:off x="3813956" y="1189552"/>
                    <a:ext cx="1207199" cy="368094"/>
                  </a:xfrm>
                  <a:prstGeom prst="rect">
                    <a:avLst/>
                  </a:prstGeom>
                  <a:noFill/>
                  <a:ln>
                    <a:noFill/>
                  </a:ln>
                </p:spPr>
                <p:txBody>
                  <a:bodyPr wrap="none" lIns="0" tIns="0" rIns="0" bIns="0" rtlCol="0">
                    <a:spAutoFit/>
                  </a:bodyPr>
                  <a:lstStyle/>
                  <a:p>
                    <a:r>
                      <a:rPr lang="en-US" sz="1000" b="0" dirty="0"/>
                      <a:t>slit </a:t>
                    </a:r>
                    <a14:m>
                      <m:oMath xmlns:m="http://schemas.openxmlformats.org/officeDocument/2006/math">
                        <m:r>
                          <a:rPr lang="en-US" sz="1000" b="0" i="1" smtClean="0">
                            <a:latin typeface="Cambria Math" panose="02040503050406030204" pitchFamily="18" charset="0"/>
                          </a:rPr>
                          <m:t>2=</m:t>
                        </m:r>
                        <m:r>
                          <a:rPr lang="en-US" sz="1000" b="0" i="1" smtClean="0">
                            <a:latin typeface="Cambria Math" panose="02040503050406030204" pitchFamily="18" charset="0"/>
                          </a:rPr>
                          <m:t>𝑦</m:t>
                        </m:r>
                      </m:oMath>
                    </a14:m>
                    <a:endParaRPr lang="en-US" sz="1000" b="0" dirty="0"/>
                  </a:p>
                </p:txBody>
              </p:sp>
            </mc:Choice>
            <mc:Fallback xmlns="">
              <p:sp>
                <p:nvSpPr>
                  <p:cNvPr id="120" name="TextBox 119">
                    <a:extLst>
                      <a:ext uri="{FF2B5EF4-FFF2-40B4-BE49-F238E27FC236}">
                        <a16:creationId xmlns:a16="http://schemas.microsoft.com/office/drawing/2014/main" id="{59F0B172-29F7-E2B4-1C82-9543E00557BF}"/>
                      </a:ext>
                    </a:extLst>
                  </p:cNvPr>
                  <p:cNvSpPr txBox="1">
                    <a:spLocks noRot="1" noChangeAspect="1" noMove="1" noResize="1" noEditPoints="1" noAdjustHandles="1" noChangeArrowheads="1" noChangeShapeType="1" noTextEdit="1"/>
                  </p:cNvSpPr>
                  <p:nvPr/>
                </p:nvSpPr>
                <p:spPr>
                  <a:xfrm>
                    <a:off x="3813956" y="1189552"/>
                    <a:ext cx="1207199" cy="368094"/>
                  </a:xfrm>
                  <a:prstGeom prst="rect">
                    <a:avLst/>
                  </a:prstGeom>
                  <a:blipFill>
                    <a:blip r:embed="rId11"/>
                    <a:stretch>
                      <a:fillRect l="-15663" t="-32000" r="-8434" b="-48000"/>
                    </a:stretch>
                  </a:blipFill>
                  <a:ln>
                    <a:noFill/>
                  </a:ln>
                </p:spPr>
                <p:txBody>
                  <a:bodyPr/>
                  <a:lstStyle/>
                  <a:p>
                    <a:r>
                      <a:rPr lang="en-US">
                        <a:noFill/>
                      </a:rPr>
                      <a:t> </a:t>
                    </a:r>
                  </a:p>
                </p:txBody>
              </p:sp>
            </mc:Fallback>
          </mc:AlternateContent>
          <p:cxnSp>
            <p:nvCxnSpPr>
              <p:cNvPr id="81" name="Straight Arrow Connector 80">
                <a:extLst>
                  <a:ext uri="{FF2B5EF4-FFF2-40B4-BE49-F238E27FC236}">
                    <a16:creationId xmlns:a16="http://schemas.microsoft.com/office/drawing/2014/main" id="{98BBDBAD-82D7-2DF7-B9DE-CFB0C86D5771}"/>
                  </a:ext>
                </a:extLst>
              </p:cNvPr>
              <p:cNvCxnSpPr>
                <a:cxnSpLocks/>
              </p:cNvCxnSpPr>
              <p:nvPr/>
            </p:nvCxnSpPr>
            <p:spPr>
              <a:xfrm>
                <a:off x="3108451" y="2918244"/>
                <a:ext cx="520560" cy="341668"/>
              </a:xfrm>
              <a:prstGeom prst="straightConnector1">
                <a:avLst/>
              </a:prstGeom>
              <a:ln>
                <a:headEnd type="triangle" w="med" len="med"/>
                <a:tailEnd type="triangle" w="med" len="med"/>
              </a:ln>
            </p:spPr>
            <p:style>
              <a:lnRef idx="3">
                <a:schemeClr val="dk1"/>
              </a:lnRef>
              <a:fillRef idx="0">
                <a:schemeClr val="dk1"/>
              </a:fillRef>
              <a:effectRef idx="2">
                <a:schemeClr val="dk1"/>
              </a:effectRef>
              <a:fontRef idx="minor">
                <a:schemeClr val="tx1"/>
              </a:fontRef>
            </p:style>
          </p:cxnSp>
          <p:cxnSp>
            <p:nvCxnSpPr>
              <p:cNvPr id="82" name="Straight Arrow Connector 81">
                <a:extLst>
                  <a:ext uri="{FF2B5EF4-FFF2-40B4-BE49-F238E27FC236}">
                    <a16:creationId xmlns:a16="http://schemas.microsoft.com/office/drawing/2014/main" id="{8E595F07-0910-AE4C-C51C-E276214366EA}"/>
                  </a:ext>
                </a:extLst>
              </p:cNvPr>
              <p:cNvCxnSpPr>
                <a:cxnSpLocks/>
              </p:cNvCxnSpPr>
              <p:nvPr/>
            </p:nvCxnSpPr>
            <p:spPr>
              <a:xfrm flipV="1">
                <a:off x="3917936" y="2273383"/>
                <a:ext cx="0" cy="724561"/>
              </a:xfrm>
              <a:prstGeom prst="straightConnector1">
                <a:avLst/>
              </a:prstGeom>
              <a:ln>
                <a:headEnd type="triangle" w="med" len="med"/>
                <a:tailEnd type="triangle" w="med" len="med"/>
              </a:ln>
            </p:spPr>
            <p:style>
              <a:lnRef idx="3">
                <a:schemeClr val="dk1"/>
              </a:lnRef>
              <a:fillRef idx="0">
                <a:schemeClr val="dk1"/>
              </a:fillRef>
              <a:effectRef idx="2">
                <a:schemeClr val="dk1"/>
              </a:effectRef>
              <a:fontRef idx="minor">
                <a:schemeClr val="tx1"/>
              </a:fontRef>
            </p:style>
          </p:cxnSp>
          <p:cxnSp>
            <p:nvCxnSpPr>
              <p:cNvPr id="83" name="Straight Arrow Connector 82">
                <a:extLst>
                  <a:ext uri="{FF2B5EF4-FFF2-40B4-BE49-F238E27FC236}">
                    <a16:creationId xmlns:a16="http://schemas.microsoft.com/office/drawing/2014/main" id="{4FD29B29-C9A8-F1A5-85B8-1232493F01CB}"/>
                  </a:ext>
                </a:extLst>
              </p:cNvPr>
              <p:cNvCxnSpPr>
                <a:cxnSpLocks/>
              </p:cNvCxnSpPr>
              <p:nvPr/>
            </p:nvCxnSpPr>
            <p:spPr>
              <a:xfrm flipV="1">
                <a:off x="5666766" y="2213063"/>
                <a:ext cx="0" cy="724561"/>
              </a:xfrm>
              <a:prstGeom prst="straightConnector1">
                <a:avLst/>
              </a:prstGeom>
              <a:ln>
                <a:headEnd type="triangle" w="med" len="med"/>
                <a:tailEnd type="triangle" w="med" len="med"/>
              </a:ln>
            </p:spPr>
            <p:style>
              <a:lnRef idx="3">
                <a:schemeClr val="dk1"/>
              </a:lnRef>
              <a:fillRef idx="0">
                <a:schemeClr val="dk1"/>
              </a:fillRef>
              <a:effectRef idx="2">
                <a:schemeClr val="dk1"/>
              </a:effectRef>
              <a:fontRef idx="minor">
                <a:schemeClr val="tx1"/>
              </a:fontRef>
            </p:style>
          </p:cxnSp>
          <p:sp>
            <p:nvSpPr>
              <p:cNvPr id="84" name="Freeform: Shape 83">
                <a:extLst>
                  <a:ext uri="{FF2B5EF4-FFF2-40B4-BE49-F238E27FC236}">
                    <a16:creationId xmlns:a16="http://schemas.microsoft.com/office/drawing/2014/main" id="{0D2768AE-D932-7B7B-B941-FC10216AA708}"/>
                  </a:ext>
                </a:extLst>
              </p:cNvPr>
              <p:cNvSpPr/>
              <p:nvPr/>
            </p:nvSpPr>
            <p:spPr>
              <a:xfrm>
                <a:off x="7635241" y="4455507"/>
                <a:ext cx="633923" cy="375037"/>
              </a:xfrm>
              <a:custGeom>
                <a:avLst/>
                <a:gdLst>
                  <a:gd name="connsiteX0" fmla="*/ 0 w 1645920"/>
                  <a:gd name="connsiteY0" fmla="*/ 657692 h 677815"/>
                  <a:gd name="connsiteX1" fmla="*/ 484094 w 1645920"/>
                  <a:gd name="connsiteY1" fmla="*/ 668450 h 677815"/>
                  <a:gd name="connsiteX2" fmla="*/ 677732 w 1645920"/>
                  <a:gd name="connsiteY2" fmla="*/ 539358 h 677815"/>
                  <a:gd name="connsiteX3" fmla="*/ 796066 w 1645920"/>
                  <a:gd name="connsiteY3" fmla="*/ 76779 h 677815"/>
                  <a:gd name="connsiteX4" fmla="*/ 871370 w 1645920"/>
                  <a:gd name="connsiteY4" fmla="*/ 1476 h 677815"/>
                  <a:gd name="connsiteX5" fmla="*/ 935915 w 1645920"/>
                  <a:gd name="connsiteY5" fmla="*/ 55264 h 677815"/>
                  <a:gd name="connsiteX6" fmla="*/ 1000461 w 1645920"/>
                  <a:gd name="connsiteY6" fmla="*/ 356478 h 677815"/>
                  <a:gd name="connsiteX7" fmla="*/ 1075765 w 1645920"/>
                  <a:gd name="connsiteY7" fmla="*/ 571631 h 677815"/>
                  <a:gd name="connsiteX8" fmla="*/ 1344706 w 1645920"/>
                  <a:gd name="connsiteY8" fmla="*/ 646934 h 677815"/>
                  <a:gd name="connsiteX9" fmla="*/ 1645920 w 1645920"/>
                  <a:gd name="connsiteY9" fmla="*/ 657692 h 677815"/>
                  <a:gd name="connsiteX10" fmla="*/ 1645920 w 1645920"/>
                  <a:gd name="connsiteY10" fmla="*/ 657692 h 677815"/>
                  <a:gd name="connsiteX0" fmla="*/ 0 w 1645920"/>
                  <a:gd name="connsiteY0" fmla="*/ 657692 h 672001"/>
                  <a:gd name="connsiteX1" fmla="*/ 323345 w 1645920"/>
                  <a:gd name="connsiteY1" fmla="*/ 659708 h 672001"/>
                  <a:gd name="connsiteX2" fmla="*/ 677732 w 1645920"/>
                  <a:gd name="connsiteY2" fmla="*/ 539358 h 672001"/>
                  <a:gd name="connsiteX3" fmla="*/ 796066 w 1645920"/>
                  <a:gd name="connsiteY3" fmla="*/ 76779 h 672001"/>
                  <a:gd name="connsiteX4" fmla="*/ 871370 w 1645920"/>
                  <a:gd name="connsiteY4" fmla="*/ 1476 h 672001"/>
                  <a:gd name="connsiteX5" fmla="*/ 935915 w 1645920"/>
                  <a:gd name="connsiteY5" fmla="*/ 55264 h 672001"/>
                  <a:gd name="connsiteX6" fmla="*/ 1000461 w 1645920"/>
                  <a:gd name="connsiteY6" fmla="*/ 356478 h 672001"/>
                  <a:gd name="connsiteX7" fmla="*/ 1075765 w 1645920"/>
                  <a:gd name="connsiteY7" fmla="*/ 571631 h 672001"/>
                  <a:gd name="connsiteX8" fmla="*/ 1344706 w 1645920"/>
                  <a:gd name="connsiteY8" fmla="*/ 646934 h 672001"/>
                  <a:gd name="connsiteX9" fmla="*/ 1645920 w 1645920"/>
                  <a:gd name="connsiteY9" fmla="*/ 657692 h 672001"/>
                  <a:gd name="connsiteX10" fmla="*/ 1645920 w 1645920"/>
                  <a:gd name="connsiteY10" fmla="*/ 657692 h 672001"/>
                  <a:gd name="connsiteX0" fmla="*/ 0 w 1528451"/>
                  <a:gd name="connsiteY0" fmla="*/ 657692 h 672001"/>
                  <a:gd name="connsiteX1" fmla="*/ 205876 w 1528451"/>
                  <a:gd name="connsiteY1" fmla="*/ 659708 h 672001"/>
                  <a:gd name="connsiteX2" fmla="*/ 560263 w 1528451"/>
                  <a:gd name="connsiteY2" fmla="*/ 539358 h 672001"/>
                  <a:gd name="connsiteX3" fmla="*/ 678597 w 1528451"/>
                  <a:gd name="connsiteY3" fmla="*/ 76779 h 672001"/>
                  <a:gd name="connsiteX4" fmla="*/ 753901 w 1528451"/>
                  <a:gd name="connsiteY4" fmla="*/ 1476 h 672001"/>
                  <a:gd name="connsiteX5" fmla="*/ 818446 w 1528451"/>
                  <a:gd name="connsiteY5" fmla="*/ 55264 h 672001"/>
                  <a:gd name="connsiteX6" fmla="*/ 882992 w 1528451"/>
                  <a:gd name="connsiteY6" fmla="*/ 356478 h 672001"/>
                  <a:gd name="connsiteX7" fmla="*/ 958296 w 1528451"/>
                  <a:gd name="connsiteY7" fmla="*/ 571631 h 672001"/>
                  <a:gd name="connsiteX8" fmla="*/ 1227237 w 1528451"/>
                  <a:gd name="connsiteY8" fmla="*/ 646934 h 672001"/>
                  <a:gd name="connsiteX9" fmla="*/ 1528451 w 1528451"/>
                  <a:gd name="connsiteY9" fmla="*/ 657692 h 672001"/>
                  <a:gd name="connsiteX10" fmla="*/ 1528451 w 1528451"/>
                  <a:gd name="connsiteY10" fmla="*/ 657692 h 672001"/>
                  <a:gd name="connsiteX0" fmla="*/ 0 w 1528451"/>
                  <a:gd name="connsiteY0" fmla="*/ 657692 h 666079"/>
                  <a:gd name="connsiteX1" fmla="*/ 205876 w 1528451"/>
                  <a:gd name="connsiteY1" fmla="*/ 646599 h 666079"/>
                  <a:gd name="connsiteX2" fmla="*/ 560263 w 1528451"/>
                  <a:gd name="connsiteY2" fmla="*/ 539358 h 666079"/>
                  <a:gd name="connsiteX3" fmla="*/ 678597 w 1528451"/>
                  <a:gd name="connsiteY3" fmla="*/ 76779 h 666079"/>
                  <a:gd name="connsiteX4" fmla="*/ 753901 w 1528451"/>
                  <a:gd name="connsiteY4" fmla="*/ 1476 h 666079"/>
                  <a:gd name="connsiteX5" fmla="*/ 818446 w 1528451"/>
                  <a:gd name="connsiteY5" fmla="*/ 55264 h 666079"/>
                  <a:gd name="connsiteX6" fmla="*/ 882992 w 1528451"/>
                  <a:gd name="connsiteY6" fmla="*/ 356478 h 666079"/>
                  <a:gd name="connsiteX7" fmla="*/ 958296 w 1528451"/>
                  <a:gd name="connsiteY7" fmla="*/ 571631 h 666079"/>
                  <a:gd name="connsiteX8" fmla="*/ 1227237 w 1528451"/>
                  <a:gd name="connsiteY8" fmla="*/ 646934 h 666079"/>
                  <a:gd name="connsiteX9" fmla="*/ 1528451 w 1528451"/>
                  <a:gd name="connsiteY9" fmla="*/ 657692 h 666079"/>
                  <a:gd name="connsiteX10" fmla="*/ 1528451 w 1528451"/>
                  <a:gd name="connsiteY10" fmla="*/ 657692 h 666079"/>
                  <a:gd name="connsiteX0" fmla="*/ 0 w 1528451"/>
                  <a:gd name="connsiteY0" fmla="*/ 657692 h 681130"/>
                  <a:gd name="connsiteX1" fmla="*/ 230607 w 1528451"/>
                  <a:gd name="connsiteY1" fmla="*/ 672820 h 681130"/>
                  <a:gd name="connsiteX2" fmla="*/ 560263 w 1528451"/>
                  <a:gd name="connsiteY2" fmla="*/ 539358 h 681130"/>
                  <a:gd name="connsiteX3" fmla="*/ 678597 w 1528451"/>
                  <a:gd name="connsiteY3" fmla="*/ 76779 h 681130"/>
                  <a:gd name="connsiteX4" fmla="*/ 753901 w 1528451"/>
                  <a:gd name="connsiteY4" fmla="*/ 1476 h 681130"/>
                  <a:gd name="connsiteX5" fmla="*/ 818446 w 1528451"/>
                  <a:gd name="connsiteY5" fmla="*/ 55264 h 681130"/>
                  <a:gd name="connsiteX6" fmla="*/ 882992 w 1528451"/>
                  <a:gd name="connsiteY6" fmla="*/ 356478 h 681130"/>
                  <a:gd name="connsiteX7" fmla="*/ 958296 w 1528451"/>
                  <a:gd name="connsiteY7" fmla="*/ 571631 h 681130"/>
                  <a:gd name="connsiteX8" fmla="*/ 1227237 w 1528451"/>
                  <a:gd name="connsiteY8" fmla="*/ 646934 h 681130"/>
                  <a:gd name="connsiteX9" fmla="*/ 1528451 w 1528451"/>
                  <a:gd name="connsiteY9" fmla="*/ 657692 h 681130"/>
                  <a:gd name="connsiteX10" fmla="*/ 1528451 w 1528451"/>
                  <a:gd name="connsiteY10" fmla="*/ 657692 h 681130"/>
                  <a:gd name="connsiteX0" fmla="*/ 0 w 1528451"/>
                  <a:gd name="connsiteY0" fmla="*/ 657692 h 673572"/>
                  <a:gd name="connsiteX1" fmla="*/ 230607 w 1528451"/>
                  <a:gd name="connsiteY1" fmla="*/ 672820 h 673572"/>
                  <a:gd name="connsiteX2" fmla="*/ 560263 w 1528451"/>
                  <a:gd name="connsiteY2" fmla="*/ 539358 h 673572"/>
                  <a:gd name="connsiteX3" fmla="*/ 678597 w 1528451"/>
                  <a:gd name="connsiteY3" fmla="*/ 76779 h 673572"/>
                  <a:gd name="connsiteX4" fmla="*/ 753901 w 1528451"/>
                  <a:gd name="connsiteY4" fmla="*/ 1476 h 673572"/>
                  <a:gd name="connsiteX5" fmla="*/ 818446 w 1528451"/>
                  <a:gd name="connsiteY5" fmla="*/ 55264 h 673572"/>
                  <a:gd name="connsiteX6" fmla="*/ 882992 w 1528451"/>
                  <a:gd name="connsiteY6" fmla="*/ 356478 h 673572"/>
                  <a:gd name="connsiteX7" fmla="*/ 958296 w 1528451"/>
                  <a:gd name="connsiteY7" fmla="*/ 571631 h 673572"/>
                  <a:gd name="connsiteX8" fmla="*/ 1227237 w 1528451"/>
                  <a:gd name="connsiteY8" fmla="*/ 646934 h 673572"/>
                  <a:gd name="connsiteX9" fmla="*/ 1528451 w 1528451"/>
                  <a:gd name="connsiteY9" fmla="*/ 657692 h 673572"/>
                  <a:gd name="connsiteX10" fmla="*/ 1528451 w 1528451"/>
                  <a:gd name="connsiteY10" fmla="*/ 657692 h 673572"/>
                  <a:gd name="connsiteX0" fmla="*/ 0 w 1429528"/>
                  <a:gd name="connsiteY0" fmla="*/ 683914 h 693543"/>
                  <a:gd name="connsiteX1" fmla="*/ 131684 w 1429528"/>
                  <a:gd name="connsiteY1" fmla="*/ 672820 h 693543"/>
                  <a:gd name="connsiteX2" fmla="*/ 461340 w 1429528"/>
                  <a:gd name="connsiteY2" fmla="*/ 539358 h 693543"/>
                  <a:gd name="connsiteX3" fmla="*/ 579674 w 1429528"/>
                  <a:gd name="connsiteY3" fmla="*/ 76779 h 693543"/>
                  <a:gd name="connsiteX4" fmla="*/ 654978 w 1429528"/>
                  <a:gd name="connsiteY4" fmla="*/ 1476 h 693543"/>
                  <a:gd name="connsiteX5" fmla="*/ 719523 w 1429528"/>
                  <a:gd name="connsiteY5" fmla="*/ 55264 h 693543"/>
                  <a:gd name="connsiteX6" fmla="*/ 784069 w 1429528"/>
                  <a:gd name="connsiteY6" fmla="*/ 356478 h 693543"/>
                  <a:gd name="connsiteX7" fmla="*/ 859373 w 1429528"/>
                  <a:gd name="connsiteY7" fmla="*/ 571631 h 693543"/>
                  <a:gd name="connsiteX8" fmla="*/ 1128314 w 1429528"/>
                  <a:gd name="connsiteY8" fmla="*/ 646934 h 693543"/>
                  <a:gd name="connsiteX9" fmla="*/ 1429528 w 1429528"/>
                  <a:gd name="connsiteY9" fmla="*/ 657692 h 693543"/>
                  <a:gd name="connsiteX10" fmla="*/ 1429528 w 1429528"/>
                  <a:gd name="connsiteY10" fmla="*/ 657692 h 693543"/>
                  <a:gd name="connsiteX0" fmla="*/ 0 w 1454259"/>
                  <a:gd name="connsiteY0" fmla="*/ 662063 h 682510"/>
                  <a:gd name="connsiteX1" fmla="*/ 156415 w 1454259"/>
                  <a:gd name="connsiteY1" fmla="*/ 672820 h 682510"/>
                  <a:gd name="connsiteX2" fmla="*/ 486071 w 1454259"/>
                  <a:gd name="connsiteY2" fmla="*/ 539358 h 682510"/>
                  <a:gd name="connsiteX3" fmla="*/ 604405 w 1454259"/>
                  <a:gd name="connsiteY3" fmla="*/ 76779 h 682510"/>
                  <a:gd name="connsiteX4" fmla="*/ 679709 w 1454259"/>
                  <a:gd name="connsiteY4" fmla="*/ 1476 h 682510"/>
                  <a:gd name="connsiteX5" fmla="*/ 744254 w 1454259"/>
                  <a:gd name="connsiteY5" fmla="*/ 55264 h 682510"/>
                  <a:gd name="connsiteX6" fmla="*/ 808800 w 1454259"/>
                  <a:gd name="connsiteY6" fmla="*/ 356478 h 682510"/>
                  <a:gd name="connsiteX7" fmla="*/ 884104 w 1454259"/>
                  <a:gd name="connsiteY7" fmla="*/ 571631 h 682510"/>
                  <a:gd name="connsiteX8" fmla="*/ 1153045 w 1454259"/>
                  <a:gd name="connsiteY8" fmla="*/ 646934 h 682510"/>
                  <a:gd name="connsiteX9" fmla="*/ 1454259 w 1454259"/>
                  <a:gd name="connsiteY9" fmla="*/ 657692 h 682510"/>
                  <a:gd name="connsiteX10" fmla="*/ 1454259 w 1454259"/>
                  <a:gd name="connsiteY10" fmla="*/ 657692 h 682510"/>
                  <a:gd name="connsiteX0" fmla="*/ 0 w 1454259"/>
                  <a:gd name="connsiteY0" fmla="*/ 662063 h 678105"/>
                  <a:gd name="connsiteX1" fmla="*/ 156415 w 1454259"/>
                  <a:gd name="connsiteY1" fmla="*/ 672820 h 678105"/>
                  <a:gd name="connsiteX2" fmla="*/ 486071 w 1454259"/>
                  <a:gd name="connsiteY2" fmla="*/ 539358 h 678105"/>
                  <a:gd name="connsiteX3" fmla="*/ 604405 w 1454259"/>
                  <a:gd name="connsiteY3" fmla="*/ 76779 h 678105"/>
                  <a:gd name="connsiteX4" fmla="*/ 679709 w 1454259"/>
                  <a:gd name="connsiteY4" fmla="*/ 1476 h 678105"/>
                  <a:gd name="connsiteX5" fmla="*/ 744254 w 1454259"/>
                  <a:gd name="connsiteY5" fmla="*/ 55264 h 678105"/>
                  <a:gd name="connsiteX6" fmla="*/ 808800 w 1454259"/>
                  <a:gd name="connsiteY6" fmla="*/ 356478 h 678105"/>
                  <a:gd name="connsiteX7" fmla="*/ 884104 w 1454259"/>
                  <a:gd name="connsiteY7" fmla="*/ 571631 h 678105"/>
                  <a:gd name="connsiteX8" fmla="*/ 1153045 w 1454259"/>
                  <a:gd name="connsiteY8" fmla="*/ 646934 h 678105"/>
                  <a:gd name="connsiteX9" fmla="*/ 1454259 w 1454259"/>
                  <a:gd name="connsiteY9" fmla="*/ 657692 h 678105"/>
                  <a:gd name="connsiteX10" fmla="*/ 1454259 w 1454259"/>
                  <a:gd name="connsiteY10" fmla="*/ 657692 h 678105"/>
                  <a:gd name="connsiteX0" fmla="*/ 0 w 1491354"/>
                  <a:gd name="connsiteY0" fmla="*/ 688285 h 688285"/>
                  <a:gd name="connsiteX1" fmla="*/ 193510 w 1491354"/>
                  <a:gd name="connsiteY1" fmla="*/ 672820 h 688285"/>
                  <a:gd name="connsiteX2" fmla="*/ 523166 w 1491354"/>
                  <a:gd name="connsiteY2" fmla="*/ 539358 h 688285"/>
                  <a:gd name="connsiteX3" fmla="*/ 641500 w 1491354"/>
                  <a:gd name="connsiteY3" fmla="*/ 76779 h 688285"/>
                  <a:gd name="connsiteX4" fmla="*/ 716804 w 1491354"/>
                  <a:gd name="connsiteY4" fmla="*/ 1476 h 688285"/>
                  <a:gd name="connsiteX5" fmla="*/ 781349 w 1491354"/>
                  <a:gd name="connsiteY5" fmla="*/ 55264 h 688285"/>
                  <a:gd name="connsiteX6" fmla="*/ 845895 w 1491354"/>
                  <a:gd name="connsiteY6" fmla="*/ 356478 h 688285"/>
                  <a:gd name="connsiteX7" fmla="*/ 921199 w 1491354"/>
                  <a:gd name="connsiteY7" fmla="*/ 571631 h 688285"/>
                  <a:gd name="connsiteX8" fmla="*/ 1190140 w 1491354"/>
                  <a:gd name="connsiteY8" fmla="*/ 646934 h 688285"/>
                  <a:gd name="connsiteX9" fmla="*/ 1491354 w 1491354"/>
                  <a:gd name="connsiteY9" fmla="*/ 657692 h 688285"/>
                  <a:gd name="connsiteX10" fmla="*/ 1491354 w 1491354"/>
                  <a:gd name="connsiteY10" fmla="*/ 657692 h 688285"/>
                  <a:gd name="connsiteX0" fmla="*/ 0 w 1410977"/>
                  <a:gd name="connsiteY0" fmla="*/ 688285 h 688285"/>
                  <a:gd name="connsiteX1" fmla="*/ 113133 w 1410977"/>
                  <a:gd name="connsiteY1" fmla="*/ 672820 h 688285"/>
                  <a:gd name="connsiteX2" fmla="*/ 442789 w 1410977"/>
                  <a:gd name="connsiteY2" fmla="*/ 539358 h 688285"/>
                  <a:gd name="connsiteX3" fmla="*/ 561123 w 1410977"/>
                  <a:gd name="connsiteY3" fmla="*/ 76779 h 688285"/>
                  <a:gd name="connsiteX4" fmla="*/ 636427 w 1410977"/>
                  <a:gd name="connsiteY4" fmla="*/ 1476 h 688285"/>
                  <a:gd name="connsiteX5" fmla="*/ 700972 w 1410977"/>
                  <a:gd name="connsiteY5" fmla="*/ 55264 h 688285"/>
                  <a:gd name="connsiteX6" fmla="*/ 765518 w 1410977"/>
                  <a:gd name="connsiteY6" fmla="*/ 356478 h 688285"/>
                  <a:gd name="connsiteX7" fmla="*/ 840822 w 1410977"/>
                  <a:gd name="connsiteY7" fmla="*/ 571631 h 688285"/>
                  <a:gd name="connsiteX8" fmla="*/ 1109763 w 1410977"/>
                  <a:gd name="connsiteY8" fmla="*/ 646934 h 688285"/>
                  <a:gd name="connsiteX9" fmla="*/ 1410977 w 1410977"/>
                  <a:gd name="connsiteY9" fmla="*/ 657692 h 688285"/>
                  <a:gd name="connsiteX10" fmla="*/ 1410977 w 1410977"/>
                  <a:gd name="connsiteY10" fmla="*/ 657692 h 688285"/>
                  <a:gd name="connsiteX0" fmla="*/ 0 w 1410977"/>
                  <a:gd name="connsiteY0" fmla="*/ 688285 h 688285"/>
                  <a:gd name="connsiteX1" fmla="*/ 113133 w 1410977"/>
                  <a:gd name="connsiteY1" fmla="*/ 672820 h 688285"/>
                  <a:gd name="connsiteX2" fmla="*/ 442789 w 1410977"/>
                  <a:gd name="connsiteY2" fmla="*/ 539358 h 688285"/>
                  <a:gd name="connsiteX3" fmla="*/ 561123 w 1410977"/>
                  <a:gd name="connsiteY3" fmla="*/ 76779 h 688285"/>
                  <a:gd name="connsiteX4" fmla="*/ 636427 w 1410977"/>
                  <a:gd name="connsiteY4" fmla="*/ 1476 h 688285"/>
                  <a:gd name="connsiteX5" fmla="*/ 700972 w 1410977"/>
                  <a:gd name="connsiteY5" fmla="*/ 55264 h 688285"/>
                  <a:gd name="connsiteX6" fmla="*/ 765518 w 1410977"/>
                  <a:gd name="connsiteY6" fmla="*/ 356478 h 688285"/>
                  <a:gd name="connsiteX7" fmla="*/ 840822 w 1410977"/>
                  <a:gd name="connsiteY7" fmla="*/ 571631 h 688285"/>
                  <a:gd name="connsiteX8" fmla="*/ 1109763 w 1410977"/>
                  <a:gd name="connsiteY8" fmla="*/ 646934 h 688285"/>
                  <a:gd name="connsiteX9" fmla="*/ 1410977 w 1410977"/>
                  <a:gd name="connsiteY9" fmla="*/ 657692 h 688285"/>
                  <a:gd name="connsiteX10" fmla="*/ 1138939 w 1410977"/>
                  <a:gd name="connsiteY10" fmla="*/ 657691 h 688285"/>
                  <a:gd name="connsiteX0" fmla="*/ 0 w 1256411"/>
                  <a:gd name="connsiteY0" fmla="*/ 688285 h 688285"/>
                  <a:gd name="connsiteX1" fmla="*/ 113133 w 1256411"/>
                  <a:gd name="connsiteY1" fmla="*/ 672820 h 688285"/>
                  <a:gd name="connsiteX2" fmla="*/ 442789 w 1256411"/>
                  <a:gd name="connsiteY2" fmla="*/ 539358 h 688285"/>
                  <a:gd name="connsiteX3" fmla="*/ 561123 w 1256411"/>
                  <a:gd name="connsiteY3" fmla="*/ 76779 h 688285"/>
                  <a:gd name="connsiteX4" fmla="*/ 636427 w 1256411"/>
                  <a:gd name="connsiteY4" fmla="*/ 1476 h 688285"/>
                  <a:gd name="connsiteX5" fmla="*/ 700972 w 1256411"/>
                  <a:gd name="connsiteY5" fmla="*/ 55264 h 688285"/>
                  <a:gd name="connsiteX6" fmla="*/ 765518 w 1256411"/>
                  <a:gd name="connsiteY6" fmla="*/ 356478 h 688285"/>
                  <a:gd name="connsiteX7" fmla="*/ 840822 w 1256411"/>
                  <a:gd name="connsiteY7" fmla="*/ 571631 h 688285"/>
                  <a:gd name="connsiteX8" fmla="*/ 1109763 w 1256411"/>
                  <a:gd name="connsiteY8" fmla="*/ 646934 h 688285"/>
                  <a:gd name="connsiteX9" fmla="*/ 1256411 w 1256411"/>
                  <a:gd name="connsiteY9" fmla="*/ 657691 h 688285"/>
                  <a:gd name="connsiteX10" fmla="*/ 1138939 w 1256411"/>
                  <a:gd name="connsiteY10" fmla="*/ 657691 h 688285"/>
                  <a:gd name="connsiteX0" fmla="*/ 0 w 1256411"/>
                  <a:gd name="connsiteY0" fmla="*/ 688285 h 688285"/>
                  <a:gd name="connsiteX1" fmla="*/ 113133 w 1256411"/>
                  <a:gd name="connsiteY1" fmla="*/ 672820 h 688285"/>
                  <a:gd name="connsiteX2" fmla="*/ 442789 w 1256411"/>
                  <a:gd name="connsiteY2" fmla="*/ 539358 h 688285"/>
                  <a:gd name="connsiteX3" fmla="*/ 561123 w 1256411"/>
                  <a:gd name="connsiteY3" fmla="*/ 76779 h 688285"/>
                  <a:gd name="connsiteX4" fmla="*/ 636427 w 1256411"/>
                  <a:gd name="connsiteY4" fmla="*/ 1476 h 688285"/>
                  <a:gd name="connsiteX5" fmla="*/ 700972 w 1256411"/>
                  <a:gd name="connsiteY5" fmla="*/ 55264 h 688285"/>
                  <a:gd name="connsiteX6" fmla="*/ 765518 w 1256411"/>
                  <a:gd name="connsiteY6" fmla="*/ 356478 h 688285"/>
                  <a:gd name="connsiteX7" fmla="*/ 840822 w 1256411"/>
                  <a:gd name="connsiteY7" fmla="*/ 571631 h 688285"/>
                  <a:gd name="connsiteX8" fmla="*/ 1109763 w 1256411"/>
                  <a:gd name="connsiteY8" fmla="*/ 646934 h 688285"/>
                  <a:gd name="connsiteX9" fmla="*/ 1256411 w 1256411"/>
                  <a:gd name="connsiteY9" fmla="*/ 657691 h 688285"/>
                  <a:gd name="connsiteX10" fmla="*/ 1126573 w 1256411"/>
                  <a:gd name="connsiteY10" fmla="*/ 644580 h 688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6411" h="688285">
                    <a:moveTo>
                      <a:pt x="0" y="688285"/>
                    </a:moveTo>
                    <a:cubicBezTo>
                      <a:pt x="37711" y="683130"/>
                      <a:pt x="39335" y="697641"/>
                      <a:pt x="113133" y="672820"/>
                    </a:cubicBezTo>
                    <a:cubicBezTo>
                      <a:pt x="186931" y="647999"/>
                      <a:pt x="368124" y="638698"/>
                      <a:pt x="442789" y="539358"/>
                    </a:cubicBezTo>
                    <a:cubicBezTo>
                      <a:pt x="517454" y="440018"/>
                      <a:pt x="528850" y="166426"/>
                      <a:pt x="561123" y="76779"/>
                    </a:cubicBezTo>
                    <a:cubicBezTo>
                      <a:pt x="593396" y="-12868"/>
                      <a:pt x="613119" y="5062"/>
                      <a:pt x="636427" y="1476"/>
                    </a:cubicBezTo>
                    <a:cubicBezTo>
                      <a:pt x="659735" y="-2110"/>
                      <a:pt x="679457" y="-3903"/>
                      <a:pt x="700972" y="55264"/>
                    </a:cubicBezTo>
                    <a:cubicBezTo>
                      <a:pt x="722487" y="114431"/>
                      <a:pt x="742210" y="270417"/>
                      <a:pt x="765518" y="356478"/>
                    </a:cubicBezTo>
                    <a:cubicBezTo>
                      <a:pt x="788826" y="442539"/>
                      <a:pt x="783448" y="523222"/>
                      <a:pt x="840822" y="571631"/>
                    </a:cubicBezTo>
                    <a:cubicBezTo>
                      <a:pt x="898196" y="620040"/>
                      <a:pt x="1040498" y="632591"/>
                      <a:pt x="1109763" y="646934"/>
                    </a:cubicBezTo>
                    <a:cubicBezTo>
                      <a:pt x="1179028" y="661277"/>
                      <a:pt x="1256411" y="657691"/>
                      <a:pt x="1256411" y="657691"/>
                    </a:cubicBezTo>
                    <a:lnTo>
                      <a:pt x="1126573" y="644580"/>
                    </a:lnTo>
                  </a:path>
                </a:pathLst>
              </a:cu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dirty="0"/>
              </a:p>
            </p:txBody>
          </p:sp>
        </p:grpSp>
        <p:sp>
          <p:nvSpPr>
            <p:cNvPr id="57" name="Rectangle 56">
              <a:extLst>
                <a:ext uri="{FF2B5EF4-FFF2-40B4-BE49-F238E27FC236}">
                  <a16:creationId xmlns:a16="http://schemas.microsoft.com/office/drawing/2014/main" id="{82D9FE16-BA8D-525F-1FE8-266C259684FD}"/>
                </a:ext>
              </a:extLst>
            </p:cNvPr>
            <p:cNvSpPr/>
            <p:nvPr/>
          </p:nvSpPr>
          <p:spPr>
            <a:xfrm>
              <a:off x="1206499" y="3911600"/>
              <a:ext cx="3844471" cy="1930400"/>
            </a:xfrm>
            <a:prstGeom prst="rect">
              <a:avLst/>
            </a:prstGeom>
            <a:noFill/>
            <a:ln w="19050">
              <a:solidFill>
                <a:schemeClr val="accent1">
                  <a:lumMod val="50000"/>
                </a:schemeClr>
              </a:solidFill>
              <a:miter lim="800000"/>
            </a:ln>
            <a:effectLst/>
            <a:scene3d>
              <a:camera prst="orthographicFront">
                <a:rot lat="0" lon="0" rev="0"/>
              </a:camera>
              <a:lightRig rig="twoPt" dir="tl"/>
            </a:scene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endParaRPr lang="en-US" sz="2400" dirty="0">
                <a:solidFill>
                  <a:schemeClr val="tx1"/>
                </a:solidFill>
              </a:endParaRPr>
            </a:p>
          </p:txBody>
        </p:sp>
      </p:grpSp>
    </p:spTree>
    <p:extLst>
      <p:ext uri="{BB962C8B-B14F-4D97-AF65-F5344CB8AC3E}">
        <p14:creationId xmlns:p14="http://schemas.microsoft.com/office/powerpoint/2010/main" val="35275055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E8CD16-748A-A1E5-21F4-FD2EAECB7B9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09507FB-0B32-2218-A5B7-86F4731E5C97}"/>
              </a:ext>
            </a:extLst>
          </p:cNvPr>
          <p:cNvSpPr>
            <a:spLocks noGrp="1"/>
          </p:cNvSpPr>
          <p:nvPr>
            <p:ph type="title"/>
          </p:nvPr>
        </p:nvSpPr>
        <p:spPr>
          <a:xfrm>
            <a:off x="429767" y="274320"/>
            <a:ext cx="11430000" cy="978729"/>
          </a:xfrm>
        </p:spPr>
        <p:txBody>
          <a:bodyPr/>
          <a:lstStyle/>
          <a:p>
            <a:r>
              <a:rPr lang="en-US" dirty="0"/>
              <a:t>Scope of BTF project is to accurately model halo development over short, 2.5 MeV transport line</a:t>
            </a:r>
          </a:p>
        </p:txBody>
      </p:sp>
      <p:sp>
        <p:nvSpPr>
          <p:cNvPr id="3" name="TextBox 2">
            <a:extLst>
              <a:ext uri="{FF2B5EF4-FFF2-40B4-BE49-F238E27FC236}">
                <a16:creationId xmlns:a16="http://schemas.microsoft.com/office/drawing/2014/main" id="{BCCF9B3F-2F8B-DCE0-2E6D-E79631CFEDC2}"/>
              </a:ext>
            </a:extLst>
          </p:cNvPr>
          <p:cNvSpPr txBox="1"/>
          <p:nvPr/>
        </p:nvSpPr>
        <p:spPr>
          <a:xfrm>
            <a:off x="7098270" y="5116743"/>
            <a:ext cx="4363928" cy="343235"/>
          </a:xfrm>
          <a:prstGeom prst="rect">
            <a:avLst/>
          </a:prstGeom>
          <a:noFill/>
        </p:spPr>
        <p:txBody>
          <a:bodyPr wrap="square" rtlCol="0">
            <a:spAutoFit/>
          </a:bodyPr>
          <a:lstStyle/>
          <a:p>
            <a:pPr algn="l">
              <a:lnSpc>
                <a:spcPct val="90000"/>
              </a:lnSpc>
            </a:pPr>
            <a:r>
              <a:rPr lang="en-US" dirty="0">
                <a:latin typeface="+mn-lt"/>
              </a:rPr>
              <a:t>2D phase space measurement</a:t>
            </a:r>
          </a:p>
        </p:txBody>
      </p:sp>
      <p:grpSp>
        <p:nvGrpSpPr>
          <p:cNvPr id="14" name="Group 13">
            <a:extLst>
              <a:ext uri="{FF2B5EF4-FFF2-40B4-BE49-F238E27FC236}">
                <a16:creationId xmlns:a16="http://schemas.microsoft.com/office/drawing/2014/main" id="{5EC4BB19-76FC-48D5-7D8E-8DD1F4D6F174}"/>
              </a:ext>
            </a:extLst>
          </p:cNvPr>
          <p:cNvGrpSpPr/>
          <p:nvPr/>
        </p:nvGrpSpPr>
        <p:grpSpPr>
          <a:xfrm>
            <a:off x="1206500" y="1253051"/>
            <a:ext cx="8853079" cy="2099615"/>
            <a:chOff x="11942486" y="21005324"/>
            <a:chExt cx="20098660" cy="4766639"/>
          </a:xfrm>
        </p:grpSpPr>
        <p:pic>
          <p:nvPicPr>
            <p:cNvPr id="15" name="Picture 14">
              <a:extLst>
                <a:ext uri="{FF2B5EF4-FFF2-40B4-BE49-F238E27FC236}">
                  <a16:creationId xmlns:a16="http://schemas.microsoft.com/office/drawing/2014/main" id="{115F7E64-4777-7F25-DB08-C58B37E06EC4}"/>
                </a:ext>
              </a:extLst>
            </p:cNvPr>
            <p:cNvPicPr>
              <a:picLocks noChangeAspect="1"/>
            </p:cNvPicPr>
            <p:nvPr/>
          </p:nvPicPr>
          <p:blipFill rotWithShape="1">
            <a:blip r:embed="rId3"/>
            <a:srcRect l="34831" r="138"/>
            <a:stretch/>
          </p:blipFill>
          <p:spPr>
            <a:xfrm>
              <a:off x="11942486" y="21005324"/>
              <a:ext cx="20098660" cy="4766639"/>
            </a:xfrm>
            <a:prstGeom prst="rect">
              <a:avLst/>
            </a:prstGeom>
          </p:spPr>
        </p:pic>
        <p:sp>
          <p:nvSpPr>
            <p:cNvPr id="17" name="TextBox 16">
              <a:extLst>
                <a:ext uri="{FF2B5EF4-FFF2-40B4-BE49-F238E27FC236}">
                  <a16:creationId xmlns:a16="http://schemas.microsoft.com/office/drawing/2014/main" id="{B7C025BA-56BF-9617-AB9F-B36A02245551}"/>
                </a:ext>
              </a:extLst>
            </p:cNvPr>
            <p:cNvSpPr txBox="1"/>
            <p:nvPr/>
          </p:nvSpPr>
          <p:spPr>
            <a:xfrm>
              <a:off x="18383903" y="22149915"/>
              <a:ext cx="3550257" cy="576451"/>
            </a:xfrm>
            <a:prstGeom prst="rect">
              <a:avLst/>
            </a:prstGeom>
            <a:noFill/>
            <a:ln>
              <a:noFill/>
            </a:ln>
          </p:spPr>
          <p:txBody>
            <a:bodyPr wrap="square" rtlCol="0">
              <a:spAutoFit/>
            </a:bodyPr>
            <a:lstStyle/>
            <a:p>
              <a:r>
                <a:rPr lang="en-US" sz="1050" dirty="0">
                  <a:solidFill>
                    <a:schemeClr val="accent5"/>
                  </a:solidFill>
                </a:rPr>
                <a:t>Up to 6D phase space</a:t>
              </a:r>
            </a:p>
          </p:txBody>
        </p:sp>
        <p:sp>
          <p:nvSpPr>
            <p:cNvPr id="20" name="TextBox 19">
              <a:extLst>
                <a:ext uri="{FF2B5EF4-FFF2-40B4-BE49-F238E27FC236}">
                  <a16:creationId xmlns:a16="http://schemas.microsoft.com/office/drawing/2014/main" id="{3C22C57C-445C-2941-CD9C-B09A5AEE39D6}"/>
                </a:ext>
              </a:extLst>
            </p:cNvPr>
            <p:cNvSpPr txBox="1"/>
            <p:nvPr/>
          </p:nvSpPr>
          <p:spPr>
            <a:xfrm>
              <a:off x="18335592" y="21720326"/>
              <a:ext cx="3805746" cy="576451"/>
            </a:xfrm>
            <a:prstGeom prst="rect">
              <a:avLst/>
            </a:prstGeom>
            <a:noFill/>
          </p:spPr>
          <p:txBody>
            <a:bodyPr wrap="square" rtlCol="0">
              <a:spAutoFit/>
            </a:bodyPr>
            <a:lstStyle/>
            <a:p>
              <a:r>
                <a:rPr lang="en-US" sz="1050" dirty="0">
                  <a:solidFill>
                    <a:srgbClr val="FF0000"/>
                  </a:solidFill>
                </a:rPr>
                <a:t>2D high dynamic range </a:t>
              </a:r>
            </a:p>
          </p:txBody>
        </p:sp>
        <p:sp>
          <p:nvSpPr>
            <p:cNvPr id="23" name="TextBox 22">
              <a:extLst>
                <a:ext uri="{FF2B5EF4-FFF2-40B4-BE49-F238E27FC236}">
                  <a16:creationId xmlns:a16="http://schemas.microsoft.com/office/drawing/2014/main" id="{E4CACEBA-F701-EB9E-4F05-B45D6B896579}"/>
                </a:ext>
              </a:extLst>
            </p:cNvPr>
            <p:cNvSpPr txBox="1"/>
            <p:nvPr/>
          </p:nvSpPr>
          <p:spPr>
            <a:xfrm>
              <a:off x="24365838" y="21714562"/>
              <a:ext cx="3632980" cy="576451"/>
            </a:xfrm>
            <a:prstGeom prst="rect">
              <a:avLst/>
            </a:prstGeom>
            <a:noFill/>
          </p:spPr>
          <p:txBody>
            <a:bodyPr wrap="square" rtlCol="0">
              <a:spAutoFit/>
            </a:bodyPr>
            <a:lstStyle/>
            <a:p>
              <a:r>
                <a:rPr lang="en-US" sz="1050" dirty="0">
                  <a:solidFill>
                    <a:srgbClr val="FF0000"/>
                  </a:solidFill>
                </a:rPr>
                <a:t>2D high dynamic range</a:t>
              </a:r>
            </a:p>
          </p:txBody>
        </p:sp>
      </p:grpSp>
      <p:sp>
        <p:nvSpPr>
          <p:cNvPr id="27" name="TextBox 26">
            <a:extLst>
              <a:ext uri="{FF2B5EF4-FFF2-40B4-BE49-F238E27FC236}">
                <a16:creationId xmlns:a16="http://schemas.microsoft.com/office/drawing/2014/main" id="{724418C6-88DD-DE76-699E-22912577C68A}"/>
              </a:ext>
            </a:extLst>
          </p:cNvPr>
          <p:cNvSpPr txBox="1"/>
          <p:nvPr/>
        </p:nvSpPr>
        <p:spPr>
          <a:xfrm>
            <a:off x="2474770" y="1542759"/>
            <a:ext cx="2411788" cy="341632"/>
          </a:xfrm>
          <a:prstGeom prst="rect">
            <a:avLst/>
          </a:prstGeom>
          <a:noFill/>
        </p:spPr>
        <p:txBody>
          <a:bodyPr wrap="square" rtlCol="0">
            <a:spAutoFit/>
          </a:bodyPr>
          <a:lstStyle/>
          <a:p>
            <a:pPr algn="l">
              <a:lnSpc>
                <a:spcPct val="90000"/>
              </a:lnSpc>
            </a:pPr>
            <a:r>
              <a:rPr lang="en-US" b="1" dirty="0">
                <a:latin typeface="+mn-lt"/>
              </a:rPr>
              <a:t>“input bunch”</a:t>
            </a:r>
          </a:p>
        </p:txBody>
      </p:sp>
      <p:sp>
        <p:nvSpPr>
          <p:cNvPr id="28" name="TextBox 27">
            <a:extLst>
              <a:ext uri="{FF2B5EF4-FFF2-40B4-BE49-F238E27FC236}">
                <a16:creationId xmlns:a16="http://schemas.microsoft.com/office/drawing/2014/main" id="{1E750D75-52D0-A854-6CE6-6A071EFCCF38}"/>
              </a:ext>
            </a:extLst>
          </p:cNvPr>
          <p:cNvSpPr txBox="1"/>
          <p:nvPr/>
        </p:nvSpPr>
        <p:spPr>
          <a:xfrm>
            <a:off x="6565874" y="1318649"/>
            <a:ext cx="1865900" cy="341632"/>
          </a:xfrm>
          <a:prstGeom prst="rect">
            <a:avLst/>
          </a:prstGeom>
          <a:noFill/>
        </p:spPr>
        <p:txBody>
          <a:bodyPr wrap="square" rtlCol="0">
            <a:spAutoFit/>
          </a:bodyPr>
          <a:lstStyle/>
          <a:p>
            <a:pPr>
              <a:lnSpc>
                <a:spcPct val="90000"/>
              </a:lnSpc>
            </a:pPr>
            <a:r>
              <a:rPr lang="en-US" b="1" dirty="0">
                <a:latin typeface="+mn-lt"/>
              </a:rPr>
              <a:t>“output bunch”</a:t>
            </a:r>
          </a:p>
        </p:txBody>
      </p:sp>
      <p:cxnSp>
        <p:nvCxnSpPr>
          <p:cNvPr id="5" name="Connector: Elbow 4">
            <a:extLst>
              <a:ext uri="{FF2B5EF4-FFF2-40B4-BE49-F238E27FC236}">
                <a16:creationId xmlns:a16="http://schemas.microsoft.com/office/drawing/2014/main" id="{0139DF78-768A-B533-A248-30E2B4004158}"/>
              </a:ext>
            </a:extLst>
          </p:cNvPr>
          <p:cNvCxnSpPr>
            <a:cxnSpLocks/>
          </p:cNvCxnSpPr>
          <p:nvPr/>
        </p:nvCxnSpPr>
        <p:spPr>
          <a:xfrm rot="5400000">
            <a:off x="2814547" y="1159082"/>
            <a:ext cx="145978" cy="1510231"/>
          </a:xfrm>
          <a:prstGeom prst="bentConnector2">
            <a:avLst/>
          </a:prstGeom>
          <a:ln w="2857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8" name="Connector: Elbow 7">
            <a:extLst>
              <a:ext uri="{FF2B5EF4-FFF2-40B4-BE49-F238E27FC236}">
                <a16:creationId xmlns:a16="http://schemas.microsoft.com/office/drawing/2014/main" id="{5D1FF78E-85B5-A261-8F70-686B97EB9C04}"/>
              </a:ext>
            </a:extLst>
          </p:cNvPr>
          <p:cNvCxnSpPr>
            <a:cxnSpLocks/>
            <a:stCxn id="28" idx="3"/>
          </p:cNvCxnSpPr>
          <p:nvPr/>
        </p:nvCxnSpPr>
        <p:spPr>
          <a:xfrm flipH="1">
            <a:off x="8187752" y="1489465"/>
            <a:ext cx="244022" cy="577284"/>
          </a:xfrm>
          <a:prstGeom prst="bentConnector4">
            <a:avLst>
              <a:gd name="adj1" fmla="val -93680"/>
              <a:gd name="adj2" fmla="val 64795"/>
            </a:avLst>
          </a:prstGeom>
          <a:ln w="2857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AA49C0A9-E816-4DF2-F73D-6EB105AF1453}"/>
              </a:ext>
            </a:extLst>
          </p:cNvPr>
          <p:cNvCxnSpPr/>
          <p:nvPr/>
        </p:nvCxnSpPr>
        <p:spPr>
          <a:xfrm>
            <a:off x="2138955" y="1987188"/>
            <a:ext cx="0" cy="143728"/>
          </a:xfrm>
          <a:prstGeom prst="line">
            <a:avLst/>
          </a:prstGeom>
          <a:ln w="28575">
            <a:solidFill>
              <a:schemeClr val="tx1"/>
            </a:solidFill>
            <a:miter lim="800000"/>
          </a:ln>
        </p:spPr>
        <p:style>
          <a:lnRef idx="1">
            <a:schemeClr val="accent1"/>
          </a:lnRef>
          <a:fillRef idx="0">
            <a:schemeClr val="accent1"/>
          </a:fillRef>
          <a:effectRef idx="0">
            <a:schemeClr val="accent1"/>
          </a:effectRef>
          <a:fontRef idx="minor">
            <a:schemeClr val="tx1"/>
          </a:fontRef>
        </p:style>
      </p:cxnSp>
      <p:grpSp>
        <p:nvGrpSpPr>
          <p:cNvPr id="4" name="Group 3">
            <a:extLst>
              <a:ext uri="{FF2B5EF4-FFF2-40B4-BE49-F238E27FC236}">
                <a16:creationId xmlns:a16="http://schemas.microsoft.com/office/drawing/2014/main" id="{DBF00CDC-E9D9-36B3-9430-124B2907BDD0}"/>
              </a:ext>
            </a:extLst>
          </p:cNvPr>
          <p:cNvGrpSpPr/>
          <p:nvPr/>
        </p:nvGrpSpPr>
        <p:grpSpPr>
          <a:xfrm>
            <a:off x="6813778" y="3044572"/>
            <a:ext cx="4022534" cy="1930400"/>
            <a:chOff x="6346883" y="3881609"/>
            <a:chExt cx="4022534" cy="1930400"/>
          </a:xfrm>
        </p:grpSpPr>
        <p:grpSp>
          <p:nvGrpSpPr>
            <p:cNvPr id="6" name="Group 5">
              <a:extLst>
                <a:ext uri="{FF2B5EF4-FFF2-40B4-BE49-F238E27FC236}">
                  <a16:creationId xmlns:a16="http://schemas.microsoft.com/office/drawing/2014/main" id="{ED7EF6D4-BA24-59D9-F0FA-0EB3F25D587A}"/>
                </a:ext>
              </a:extLst>
            </p:cNvPr>
            <p:cNvGrpSpPr/>
            <p:nvPr/>
          </p:nvGrpSpPr>
          <p:grpSpPr>
            <a:xfrm>
              <a:off x="6346883" y="3914628"/>
              <a:ext cx="4022534" cy="1829814"/>
              <a:chOff x="4221425" y="31403972"/>
              <a:chExt cx="7417448" cy="3374129"/>
            </a:xfrm>
          </p:grpSpPr>
          <p:grpSp>
            <p:nvGrpSpPr>
              <p:cNvPr id="9" name="Group 8">
                <a:extLst>
                  <a:ext uri="{FF2B5EF4-FFF2-40B4-BE49-F238E27FC236}">
                    <a16:creationId xmlns:a16="http://schemas.microsoft.com/office/drawing/2014/main" id="{2070EE64-7D2B-67EB-C56D-AC8FD38E3C4D}"/>
                  </a:ext>
                </a:extLst>
              </p:cNvPr>
              <p:cNvGrpSpPr/>
              <p:nvPr/>
            </p:nvGrpSpPr>
            <p:grpSpPr>
              <a:xfrm>
                <a:off x="4221425" y="31403972"/>
                <a:ext cx="7417448" cy="3374129"/>
                <a:chOff x="35045203" y="17528566"/>
                <a:chExt cx="7417448" cy="3374129"/>
              </a:xfrm>
            </p:grpSpPr>
            <p:sp>
              <p:nvSpPr>
                <p:cNvPr id="11" name="Freeform: Shape 10">
                  <a:extLst>
                    <a:ext uri="{FF2B5EF4-FFF2-40B4-BE49-F238E27FC236}">
                      <a16:creationId xmlns:a16="http://schemas.microsoft.com/office/drawing/2014/main" id="{21347AE5-8FF3-F053-1C16-AAFCA5785253}"/>
                    </a:ext>
                  </a:extLst>
                </p:cNvPr>
                <p:cNvSpPr/>
                <p:nvPr/>
              </p:nvSpPr>
              <p:spPr>
                <a:xfrm>
                  <a:off x="39348095" y="18751940"/>
                  <a:ext cx="1114526" cy="1179479"/>
                </a:xfrm>
                <a:custGeom>
                  <a:avLst/>
                  <a:gdLst>
                    <a:gd name="connsiteX0" fmla="*/ 21432 w 895350"/>
                    <a:gd name="connsiteY0" fmla="*/ 0 h 1054894"/>
                    <a:gd name="connsiteX1" fmla="*/ 257175 w 895350"/>
                    <a:gd name="connsiteY1" fmla="*/ 0 h 1054894"/>
                    <a:gd name="connsiteX2" fmla="*/ 569119 w 895350"/>
                    <a:gd name="connsiteY2" fmla="*/ 138112 h 1054894"/>
                    <a:gd name="connsiteX3" fmla="*/ 738188 w 895350"/>
                    <a:gd name="connsiteY3" fmla="*/ 400050 h 1054894"/>
                    <a:gd name="connsiteX4" fmla="*/ 850107 w 895350"/>
                    <a:gd name="connsiteY4" fmla="*/ 619125 h 1054894"/>
                    <a:gd name="connsiteX5" fmla="*/ 852488 w 895350"/>
                    <a:gd name="connsiteY5" fmla="*/ 685800 h 1054894"/>
                    <a:gd name="connsiteX6" fmla="*/ 895350 w 895350"/>
                    <a:gd name="connsiteY6" fmla="*/ 1050131 h 1054894"/>
                    <a:gd name="connsiteX7" fmla="*/ 223838 w 895350"/>
                    <a:gd name="connsiteY7" fmla="*/ 1054894 h 1054894"/>
                    <a:gd name="connsiteX8" fmla="*/ 207169 w 895350"/>
                    <a:gd name="connsiteY8" fmla="*/ 676275 h 1054894"/>
                    <a:gd name="connsiteX9" fmla="*/ 200025 w 895350"/>
                    <a:gd name="connsiteY9" fmla="*/ 523875 h 1054894"/>
                    <a:gd name="connsiteX10" fmla="*/ 176213 w 895350"/>
                    <a:gd name="connsiteY10" fmla="*/ 392906 h 1054894"/>
                    <a:gd name="connsiteX11" fmla="*/ 130969 w 895350"/>
                    <a:gd name="connsiteY11" fmla="*/ 266700 h 1054894"/>
                    <a:gd name="connsiteX12" fmla="*/ 54769 w 895350"/>
                    <a:gd name="connsiteY12" fmla="*/ 150019 h 1054894"/>
                    <a:gd name="connsiteX13" fmla="*/ 0 w 895350"/>
                    <a:gd name="connsiteY13" fmla="*/ 128587 h 1054894"/>
                    <a:gd name="connsiteX14" fmla="*/ 21432 w 895350"/>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2629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28675 w 890587"/>
                    <a:gd name="connsiteY4" fmla="*/ 609600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28675 w 890587"/>
                    <a:gd name="connsiteY4" fmla="*/ 609600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119063 w 890587"/>
                    <a:gd name="connsiteY12" fmla="*/ 185738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80974 w 890587"/>
                    <a:gd name="connsiteY11" fmla="*/ 271463 h 1054894"/>
                    <a:gd name="connsiteX12" fmla="*/ 119063 w 890587"/>
                    <a:gd name="connsiteY12" fmla="*/ 185738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02406 w 890587"/>
                    <a:gd name="connsiteY8" fmla="*/ 676275 h 1054894"/>
                    <a:gd name="connsiteX9" fmla="*/ 195262 w 890587"/>
                    <a:gd name="connsiteY9" fmla="*/ 523875 h 1054894"/>
                    <a:gd name="connsiteX10" fmla="*/ 247650 w 890587"/>
                    <a:gd name="connsiteY10" fmla="*/ 400050 h 1054894"/>
                    <a:gd name="connsiteX11" fmla="*/ 180974 w 890587"/>
                    <a:gd name="connsiteY11" fmla="*/ 271463 h 1054894"/>
                    <a:gd name="connsiteX12" fmla="*/ 119063 w 890587"/>
                    <a:gd name="connsiteY12" fmla="*/ 185738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02406 w 890587"/>
                    <a:gd name="connsiteY8" fmla="*/ 676275 h 1054894"/>
                    <a:gd name="connsiteX9" fmla="*/ 245269 w 890587"/>
                    <a:gd name="connsiteY9" fmla="*/ 542925 h 1054894"/>
                    <a:gd name="connsiteX10" fmla="*/ 247650 w 890587"/>
                    <a:gd name="connsiteY10" fmla="*/ 400050 h 1054894"/>
                    <a:gd name="connsiteX11" fmla="*/ 180974 w 890587"/>
                    <a:gd name="connsiteY11" fmla="*/ 271463 h 1054894"/>
                    <a:gd name="connsiteX12" fmla="*/ 119063 w 890587"/>
                    <a:gd name="connsiteY12" fmla="*/ 185738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16694 w 890587"/>
                    <a:gd name="connsiteY8" fmla="*/ 678657 h 1054894"/>
                    <a:gd name="connsiteX9" fmla="*/ 245269 w 890587"/>
                    <a:gd name="connsiteY9" fmla="*/ 542925 h 1054894"/>
                    <a:gd name="connsiteX10" fmla="*/ 247650 w 890587"/>
                    <a:gd name="connsiteY10" fmla="*/ 400050 h 1054894"/>
                    <a:gd name="connsiteX11" fmla="*/ 180974 w 890587"/>
                    <a:gd name="connsiteY11" fmla="*/ 271463 h 1054894"/>
                    <a:gd name="connsiteX12" fmla="*/ 119063 w 890587"/>
                    <a:gd name="connsiteY12" fmla="*/ 185738 h 1054894"/>
                    <a:gd name="connsiteX13" fmla="*/ 0 w 890587"/>
                    <a:gd name="connsiteY13" fmla="*/ 147637 h 1054894"/>
                    <a:gd name="connsiteX14" fmla="*/ 16669 w 890587"/>
                    <a:gd name="connsiteY14" fmla="*/ 0 h 1054894"/>
                    <a:gd name="connsiteX0" fmla="*/ 16669 w 890587"/>
                    <a:gd name="connsiteY0" fmla="*/ 0 h 1050131"/>
                    <a:gd name="connsiteX1" fmla="*/ 252412 w 890587"/>
                    <a:gd name="connsiteY1" fmla="*/ 0 h 1050131"/>
                    <a:gd name="connsiteX2" fmla="*/ 564356 w 890587"/>
                    <a:gd name="connsiteY2" fmla="*/ 138112 h 1050131"/>
                    <a:gd name="connsiteX3" fmla="*/ 733425 w 890587"/>
                    <a:gd name="connsiteY3" fmla="*/ 392907 h 1050131"/>
                    <a:gd name="connsiteX4" fmla="*/ 828675 w 890587"/>
                    <a:gd name="connsiteY4" fmla="*/ 609600 h 1050131"/>
                    <a:gd name="connsiteX5" fmla="*/ 847725 w 890587"/>
                    <a:gd name="connsiteY5" fmla="*/ 685800 h 1050131"/>
                    <a:gd name="connsiteX6" fmla="*/ 890587 w 890587"/>
                    <a:gd name="connsiteY6" fmla="*/ 1050131 h 1050131"/>
                    <a:gd name="connsiteX7" fmla="*/ 157163 w 890587"/>
                    <a:gd name="connsiteY7" fmla="*/ 1047751 h 1050131"/>
                    <a:gd name="connsiteX8" fmla="*/ 216694 w 890587"/>
                    <a:gd name="connsiteY8" fmla="*/ 678657 h 1050131"/>
                    <a:gd name="connsiteX9" fmla="*/ 245269 w 890587"/>
                    <a:gd name="connsiteY9" fmla="*/ 542925 h 1050131"/>
                    <a:gd name="connsiteX10" fmla="*/ 247650 w 890587"/>
                    <a:gd name="connsiteY10" fmla="*/ 400050 h 1050131"/>
                    <a:gd name="connsiteX11" fmla="*/ 180974 w 890587"/>
                    <a:gd name="connsiteY11" fmla="*/ 271463 h 1050131"/>
                    <a:gd name="connsiteX12" fmla="*/ 119063 w 890587"/>
                    <a:gd name="connsiteY12" fmla="*/ 185738 h 1050131"/>
                    <a:gd name="connsiteX13" fmla="*/ 0 w 890587"/>
                    <a:gd name="connsiteY13" fmla="*/ 147637 h 1050131"/>
                    <a:gd name="connsiteX14" fmla="*/ 16669 w 890587"/>
                    <a:gd name="connsiteY14" fmla="*/ 0 h 1050131"/>
                    <a:gd name="connsiteX0" fmla="*/ 32430 w 906348"/>
                    <a:gd name="connsiteY0" fmla="*/ 0 h 1050131"/>
                    <a:gd name="connsiteX1" fmla="*/ 268173 w 906348"/>
                    <a:gd name="connsiteY1" fmla="*/ 0 h 1050131"/>
                    <a:gd name="connsiteX2" fmla="*/ 580117 w 906348"/>
                    <a:gd name="connsiteY2" fmla="*/ 138112 h 1050131"/>
                    <a:gd name="connsiteX3" fmla="*/ 749186 w 906348"/>
                    <a:gd name="connsiteY3" fmla="*/ 392907 h 1050131"/>
                    <a:gd name="connsiteX4" fmla="*/ 844436 w 906348"/>
                    <a:gd name="connsiteY4" fmla="*/ 609600 h 1050131"/>
                    <a:gd name="connsiteX5" fmla="*/ 863486 w 906348"/>
                    <a:gd name="connsiteY5" fmla="*/ 685800 h 1050131"/>
                    <a:gd name="connsiteX6" fmla="*/ 906348 w 906348"/>
                    <a:gd name="connsiteY6" fmla="*/ 1050131 h 1050131"/>
                    <a:gd name="connsiteX7" fmla="*/ 172924 w 906348"/>
                    <a:gd name="connsiteY7" fmla="*/ 1047751 h 1050131"/>
                    <a:gd name="connsiteX8" fmla="*/ 232455 w 906348"/>
                    <a:gd name="connsiteY8" fmla="*/ 678657 h 1050131"/>
                    <a:gd name="connsiteX9" fmla="*/ 261030 w 906348"/>
                    <a:gd name="connsiteY9" fmla="*/ 542925 h 1050131"/>
                    <a:gd name="connsiteX10" fmla="*/ 263411 w 906348"/>
                    <a:gd name="connsiteY10" fmla="*/ 400050 h 1050131"/>
                    <a:gd name="connsiteX11" fmla="*/ 196735 w 906348"/>
                    <a:gd name="connsiteY11" fmla="*/ 271463 h 1050131"/>
                    <a:gd name="connsiteX12" fmla="*/ 134824 w 906348"/>
                    <a:gd name="connsiteY12" fmla="*/ 185738 h 1050131"/>
                    <a:gd name="connsiteX13" fmla="*/ 0 w 906348"/>
                    <a:gd name="connsiteY13" fmla="*/ 173078 h 1050131"/>
                    <a:gd name="connsiteX14" fmla="*/ 32430 w 906348"/>
                    <a:gd name="connsiteY14" fmla="*/ 0 h 1050131"/>
                    <a:gd name="connsiteX0" fmla="*/ 0 w 918575"/>
                    <a:gd name="connsiteY0" fmla="*/ 2827 h 1050131"/>
                    <a:gd name="connsiteX1" fmla="*/ 280400 w 918575"/>
                    <a:gd name="connsiteY1" fmla="*/ 0 h 1050131"/>
                    <a:gd name="connsiteX2" fmla="*/ 592344 w 918575"/>
                    <a:gd name="connsiteY2" fmla="*/ 138112 h 1050131"/>
                    <a:gd name="connsiteX3" fmla="*/ 761413 w 918575"/>
                    <a:gd name="connsiteY3" fmla="*/ 392907 h 1050131"/>
                    <a:gd name="connsiteX4" fmla="*/ 856663 w 918575"/>
                    <a:gd name="connsiteY4" fmla="*/ 609600 h 1050131"/>
                    <a:gd name="connsiteX5" fmla="*/ 875713 w 918575"/>
                    <a:gd name="connsiteY5" fmla="*/ 685800 h 1050131"/>
                    <a:gd name="connsiteX6" fmla="*/ 918575 w 918575"/>
                    <a:gd name="connsiteY6" fmla="*/ 1050131 h 1050131"/>
                    <a:gd name="connsiteX7" fmla="*/ 185151 w 918575"/>
                    <a:gd name="connsiteY7" fmla="*/ 1047751 h 1050131"/>
                    <a:gd name="connsiteX8" fmla="*/ 244682 w 918575"/>
                    <a:gd name="connsiteY8" fmla="*/ 678657 h 1050131"/>
                    <a:gd name="connsiteX9" fmla="*/ 273257 w 918575"/>
                    <a:gd name="connsiteY9" fmla="*/ 542925 h 1050131"/>
                    <a:gd name="connsiteX10" fmla="*/ 275638 w 918575"/>
                    <a:gd name="connsiteY10" fmla="*/ 400050 h 1050131"/>
                    <a:gd name="connsiteX11" fmla="*/ 208962 w 918575"/>
                    <a:gd name="connsiteY11" fmla="*/ 271463 h 1050131"/>
                    <a:gd name="connsiteX12" fmla="*/ 147051 w 918575"/>
                    <a:gd name="connsiteY12" fmla="*/ 185738 h 1050131"/>
                    <a:gd name="connsiteX13" fmla="*/ 12227 w 918575"/>
                    <a:gd name="connsiteY13" fmla="*/ 173078 h 1050131"/>
                    <a:gd name="connsiteX14" fmla="*/ 0 w 918575"/>
                    <a:gd name="connsiteY14" fmla="*/ 2827 h 1050131"/>
                    <a:gd name="connsiteX0" fmla="*/ 3534 w 922109"/>
                    <a:gd name="connsiteY0" fmla="*/ 2827 h 1050131"/>
                    <a:gd name="connsiteX1" fmla="*/ 283934 w 922109"/>
                    <a:gd name="connsiteY1" fmla="*/ 0 h 1050131"/>
                    <a:gd name="connsiteX2" fmla="*/ 595878 w 922109"/>
                    <a:gd name="connsiteY2" fmla="*/ 138112 h 1050131"/>
                    <a:gd name="connsiteX3" fmla="*/ 764947 w 922109"/>
                    <a:gd name="connsiteY3" fmla="*/ 392907 h 1050131"/>
                    <a:gd name="connsiteX4" fmla="*/ 860197 w 922109"/>
                    <a:gd name="connsiteY4" fmla="*/ 609600 h 1050131"/>
                    <a:gd name="connsiteX5" fmla="*/ 879247 w 922109"/>
                    <a:gd name="connsiteY5" fmla="*/ 685800 h 1050131"/>
                    <a:gd name="connsiteX6" fmla="*/ 922109 w 922109"/>
                    <a:gd name="connsiteY6" fmla="*/ 1050131 h 1050131"/>
                    <a:gd name="connsiteX7" fmla="*/ 188685 w 922109"/>
                    <a:gd name="connsiteY7" fmla="*/ 1047751 h 1050131"/>
                    <a:gd name="connsiteX8" fmla="*/ 248216 w 922109"/>
                    <a:gd name="connsiteY8" fmla="*/ 678657 h 1050131"/>
                    <a:gd name="connsiteX9" fmla="*/ 276791 w 922109"/>
                    <a:gd name="connsiteY9" fmla="*/ 542925 h 1050131"/>
                    <a:gd name="connsiteX10" fmla="*/ 279172 w 922109"/>
                    <a:gd name="connsiteY10" fmla="*/ 400050 h 1050131"/>
                    <a:gd name="connsiteX11" fmla="*/ 212496 w 922109"/>
                    <a:gd name="connsiteY11" fmla="*/ 271463 h 1050131"/>
                    <a:gd name="connsiteX12" fmla="*/ 150585 w 922109"/>
                    <a:gd name="connsiteY12" fmla="*/ 185738 h 1050131"/>
                    <a:gd name="connsiteX13" fmla="*/ 0 w 922109"/>
                    <a:gd name="connsiteY13" fmla="*/ 164598 h 1050131"/>
                    <a:gd name="connsiteX14" fmla="*/ 3534 w 922109"/>
                    <a:gd name="connsiteY14" fmla="*/ 2827 h 1050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2109" h="1050131">
                      <a:moveTo>
                        <a:pt x="3534" y="2827"/>
                      </a:moveTo>
                      <a:lnTo>
                        <a:pt x="283934" y="0"/>
                      </a:lnTo>
                      <a:cubicBezTo>
                        <a:pt x="409346" y="31749"/>
                        <a:pt x="506184" y="82550"/>
                        <a:pt x="595878" y="138112"/>
                      </a:cubicBezTo>
                      <a:cubicBezTo>
                        <a:pt x="666522" y="223043"/>
                        <a:pt x="720497" y="303212"/>
                        <a:pt x="764947" y="392907"/>
                      </a:cubicBezTo>
                      <a:cubicBezTo>
                        <a:pt x="804634" y="484982"/>
                        <a:pt x="830035" y="522287"/>
                        <a:pt x="860197" y="609600"/>
                      </a:cubicBezTo>
                      <a:cubicBezTo>
                        <a:pt x="860991" y="631825"/>
                        <a:pt x="878453" y="663575"/>
                        <a:pt x="879247" y="685800"/>
                      </a:cubicBezTo>
                      <a:lnTo>
                        <a:pt x="922109" y="1050131"/>
                      </a:lnTo>
                      <a:lnTo>
                        <a:pt x="188685" y="1047751"/>
                      </a:lnTo>
                      <a:lnTo>
                        <a:pt x="248216" y="678657"/>
                      </a:lnTo>
                      <a:lnTo>
                        <a:pt x="276791" y="542925"/>
                      </a:lnTo>
                      <a:cubicBezTo>
                        <a:pt x="277585" y="495300"/>
                        <a:pt x="278378" y="447675"/>
                        <a:pt x="279172" y="400050"/>
                      </a:cubicBezTo>
                      <a:lnTo>
                        <a:pt x="212496" y="271463"/>
                      </a:lnTo>
                      <a:lnTo>
                        <a:pt x="150585" y="185738"/>
                      </a:lnTo>
                      <a:lnTo>
                        <a:pt x="0" y="164598"/>
                      </a:lnTo>
                      <a:lnTo>
                        <a:pt x="3534" y="2827"/>
                      </a:lnTo>
                      <a:close/>
                    </a:path>
                  </a:pathLst>
                </a:custGeom>
                <a:solidFill>
                  <a:srgbClr val="CCFF66"/>
                </a:solidFill>
                <a:ln w="38100">
                  <a:no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endParaRPr lang="en-US" sz="1000" dirty="0">
                    <a:solidFill>
                      <a:srgbClr val="000000"/>
                    </a:solidFill>
                  </a:endParaRPr>
                </a:p>
              </p:txBody>
            </p:sp>
            <p:sp>
              <p:nvSpPr>
                <p:cNvPr id="12" name="Right Triangle 11">
                  <a:extLst>
                    <a:ext uri="{FF2B5EF4-FFF2-40B4-BE49-F238E27FC236}">
                      <a16:creationId xmlns:a16="http://schemas.microsoft.com/office/drawing/2014/main" id="{AE99FFF8-90D5-D44B-1ABC-1023CB7F44A3}"/>
                    </a:ext>
                  </a:extLst>
                </p:cNvPr>
                <p:cNvSpPr/>
                <p:nvPr/>
              </p:nvSpPr>
              <p:spPr>
                <a:xfrm>
                  <a:off x="39363393" y="17941666"/>
                  <a:ext cx="1543423" cy="1732092"/>
                </a:xfrm>
                <a:prstGeom prst="rtTriangle">
                  <a:avLst/>
                </a:prstGeom>
                <a:solidFill>
                  <a:schemeClr val="tx1">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dirty="0">
                    <a:solidFill>
                      <a:srgbClr val="000000"/>
                    </a:solidFill>
                  </a:endParaRPr>
                </a:p>
              </p:txBody>
            </p:sp>
            <mc:AlternateContent xmlns:mc="http://schemas.openxmlformats.org/markup-compatibility/2006" xmlns:a14="http://schemas.microsoft.com/office/drawing/2010/main">
              <mc:Choice Requires="a14">
                <p:sp>
                  <p:nvSpPr>
                    <p:cNvPr id="16" name="Rectangle 15">
                      <a:extLst>
                        <a:ext uri="{FF2B5EF4-FFF2-40B4-BE49-F238E27FC236}">
                          <a16:creationId xmlns:a16="http://schemas.microsoft.com/office/drawing/2014/main" id="{D2BBCA99-DA0D-781C-3B42-86F1CFB6DE91}"/>
                        </a:ext>
                      </a:extLst>
                    </p:cNvPr>
                    <p:cNvSpPr/>
                    <p:nvPr/>
                  </p:nvSpPr>
                  <p:spPr>
                    <a:xfrm rot="2700000">
                      <a:off x="39954039" y="18290987"/>
                      <a:ext cx="1313955" cy="454025"/>
                    </a:xfrm>
                    <a:prstGeom prst="rect">
                      <a:avLst/>
                    </a:prstGeom>
                    <a:ln>
                      <a:noFill/>
                    </a:ln>
                  </p:spPr>
                  <p:txBody>
                    <a:bodyPr wrap="none">
                      <a:spAutoFit/>
                    </a:bodyPr>
                    <a:lstStyle/>
                    <a:p>
                      <a14:m>
                        <m:oMath xmlns:m="http://schemas.openxmlformats.org/officeDocument/2006/math">
                          <m:sSup>
                            <m:sSupPr>
                              <m:ctrlPr>
                                <a:rPr lang="en-US" sz="1000" b="0" i="1" smtClean="0">
                                  <a:solidFill>
                                    <a:srgbClr val="000000"/>
                                  </a:solidFill>
                                  <a:latin typeface="Cambria Math" panose="02040503050406030204" pitchFamily="18" charset="0"/>
                                </a:rPr>
                              </m:ctrlPr>
                            </m:sSupPr>
                            <m:e>
                              <m:r>
                                <a:rPr lang="en-US" sz="1000" b="0" i="1" smtClean="0">
                                  <a:solidFill>
                                    <a:srgbClr val="000000"/>
                                  </a:solidFill>
                                  <a:latin typeface="Cambria Math" panose="02040503050406030204" pitchFamily="18" charset="0"/>
                                </a:rPr>
                                <m:t>90</m:t>
                              </m:r>
                            </m:e>
                            <m:sup>
                              <m:r>
                                <a:rPr lang="en-US" sz="1000" b="0" i="1" smtClean="0">
                                  <a:solidFill>
                                    <a:srgbClr val="000000"/>
                                  </a:solidFill>
                                  <a:latin typeface="Cambria Math" panose="02040503050406030204" pitchFamily="18" charset="0"/>
                                </a:rPr>
                                <m:t>∘</m:t>
                              </m:r>
                            </m:sup>
                          </m:sSup>
                        </m:oMath>
                      </a14:m>
                      <a:r>
                        <a:rPr lang="en-US" sz="1000" dirty="0">
                          <a:solidFill>
                            <a:srgbClr val="000000"/>
                          </a:solidFill>
                        </a:rPr>
                        <a:t>dipole</a:t>
                      </a:r>
                    </a:p>
                  </p:txBody>
                </p:sp>
              </mc:Choice>
              <mc:Fallback xmlns="">
                <p:sp>
                  <p:nvSpPr>
                    <p:cNvPr id="16" name="Rectangle 15">
                      <a:extLst>
                        <a:ext uri="{FF2B5EF4-FFF2-40B4-BE49-F238E27FC236}">
                          <a16:creationId xmlns:a16="http://schemas.microsoft.com/office/drawing/2014/main" id="{D2BBCA99-DA0D-781C-3B42-86F1CFB6DE91}"/>
                        </a:ext>
                      </a:extLst>
                    </p:cNvPr>
                    <p:cNvSpPr>
                      <a:spLocks noRot="1" noChangeAspect="1" noMove="1" noResize="1" noEditPoints="1" noAdjustHandles="1" noChangeArrowheads="1" noChangeShapeType="1" noTextEdit="1"/>
                    </p:cNvSpPr>
                    <p:nvPr/>
                  </p:nvSpPr>
                  <p:spPr>
                    <a:xfrm rot="2700000">
                      <a:off x="39954039" y="18290987"/>
                      <a:ext cx="1313955" cy="454025"/>
                    </a:xfrm>
                    <a:prstGeom prst="rect">
                      <a:avLst/>
                    </a:prstGeom>
                    <a:blipFill>
                      <a:blip r:embed="rId4"/>
                      <a:stretch>
                        <a:fillRect b="-1786"/>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28D1BC5D-089B-2EB1-3C45-28290607B141}"/>
                        </a:ext>
                      </a:extLst>
                    </p:cNvPr>
                    <p:cNvSpPr txBox="1"/>
                    <p:nvPr/>
                  </p:nvSpPr>
                  <p:spPr>
                    <a:xfrm>
                      <a:off x="36842596" y="17531000"/>
                      <a:ext cx="927205" cy="283765"/>
                    </a:xfrm>
                    <a:prstGeom prst="rect">
                      <a:avLst/>
                    </a:prstGeom>
                    <a:noFill/>
                    <a:ln>
                      <a:noFill/>
                    </a:ln>
                  </p:spPr>
                  <p:txBody>
                    <a:bodyPr wrap="none" lIns="0" tIns="0" rIns="0" bIns="0" rtlCol="0">
                      <a:spAutoFit/>
                    </a:bodyPr>
                    <a:lstStyle/>
                    <a:p>
                      <a:r>
                        <a:rPr lang="en-US" sz="1000" b="0" dirty="0">
                          <a:solidFill>
                            <a:srgbClr val="000000"/>
                          </a:solidFill>
                        </a:rPr>
                        <a:t>slit 1 </a:t>
                      </a:r>
                      <a14:m>
                        <m:oMath xmlns:m="http://schemas.openxmlformats.org/officeDocument/2006/math">
                          <m:r>
                            <a:rPr lang="en-US" sz="1000" b="0" i="1" smtClean="0">
                              <a:solidFill>
                                <a:srgbClr val="000000"/>
                              </a:solidFill>
                              <a:latin typeface="Cambria Math" panose="02040503050406030204" pitchFamily="18" charset="0"/>
                            </a:rPr>
                            <m:t>=</m:t>
                          </m:r>
                          <m:r>
                            <a:rPr lang="en-US" sz="1000" b="0" i="1" smtClean="0">
                              <a:solidFill>
                                <a:srgbClr val="000000"/>
                              </a:solidFill>
                              <a:latin typeface="Cambria Math" panose="02040503050406030204" pitchFamily="18" charset="0"/>
                            </a:rPr>
                            <m:t>𝑥</m:t>
                          </m:r>
                        </m:oMath>
                      </a14:m>
                      <a:endParaRPr lang="en-US" sz="1000" b="0" dirty="0">
                        <a:solidFill>
                          <a:srgbClr val="000000"/>
                        </a:solidFill>
                      </a:endParaRPr>
                    </a:p>
                  </p:txBody>
                </p:sp>
              </mc:Choice>
              <mc:Fallback xmlns="">
                <p:sp>
                  <p:nvSpPr>
                    <p:cNvPr id="18" name="TextBox 17">
                      <a:extLst>
                        <a:ext uri="{FF2B5EF4-FFF2-40B4-BE49-F238E27FC236}">
                          <a16:creationId xmlns:a16="http://schemas.microsoft.com/office/drawing/2014/main" id="{28D1BC5D-089B-2EB1-3C45-28290607B141}"/>
                        </a:ext>
                      </a:extLst>
                    </p:cNvPr>
                    <p:cNvSpPr txBox="1">
                      <a:spLocks noRot="1" noChangeAspect="1" noMove="1" noResize="1" noEditPoints="1" noAdjustHandles="1" noChangeArrowheads="1" noChangeShapeType="1" noTextEdit="1"/>
                    </p:cNvSpPr>
                    <p:nvPr/>
                  </p:nvSpPr>
                  <p:spPr>
                    <a:xfrm>
                      <a:off x="36842596" y="17531000"/>
                      <a:ext cx="927205" cy="283765"/>
                    </a:xfrm>
                    <a:prstGeom prst="rect">
                      <a:avLst/>
                    </a:prstGeom>
                    <a:blipFill>
                      <a:blip r:embed="rId5"/>
                      <a:stretch>
                        <a:fillRect l="-15854" t="-28000" r="-2439" b="-52000"/>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FF294592-B894-533F-B5CD-1DBCA6C5D945}"/>
                        </a:ext>
                      </a:extLst>
                    </p:cNvPr>
                    <p:cNvSpPr txBox="1"/>
                    <p:nvPr/>
                  </p:nvSpPr>
                  <p:spPr>
                    <a:xfrm>
                      <a:off x="38562465" y="17528566"/>
                      <a:ext cx="960666" cy="283765"/>
                    </a:xfrm>
                    <a:prstGeom prst="rect">
                      <a:avLst/>
                    </a:prstGeom>
                    <a:noFill/>
                    <a:ln>
                      <a:noFill/>
                    </a:ln>
                  </p:spPr>
                  <p:txBody>
                    <a:bodyPr wrap="none" lIns="0" tIns="0" rIns="0" bIns="0" rtlCol="0">
                      <a:spAutoFit/>
                    </a:bodyPr>
                    <a:lstStyle/>
                    <a:p>
                      <a:r>
                        <a:rPr lang="en-US" sz="1000" b="0" dirty="0">
                          <a:solidFill>
                            <a:srgbClr val="000000"/>
                          </a:solidFill>
                        </a:rPr>
                        <a:t>slit 2 </a:t>
                      </a:r>
                      <a14:m>
                        <m:oMath xmlns:m="http://schemas.openxmlformats.org/officeDocument/2006/math">
                          <m:r>
                            <a:rPr lang="en-US" sz="1000" b="0" i="1" smtClean="0">
                              <a:solidFill>
                                <a:srgbClr val="000000"/>
                              </a:solidFill>
                              <a:latin typeface="Cambria Math" panose="02040503050406030204" pitchFamily="18" charset="0"/>
                            </a:rPr>
                            <m:t>~ </m:t>
                          </m:r>
                          <m:r>
                            <a:rPr lang="en-US" sz="1000" b="0" i="1" smtClean="0">
                              <a:solidFill>
                                <a:srgbClr val="000000"/>
                              </a:solidFill>
                              <a:latin typeface="Cambria Math" panose="02040503050406030204" pitchFamily="18" charset="0"/>
                            </a:rPr>
                            <m:t>𝑥</m:t>
                          </m:r>
                          <m:r>
                            <a:rPr lang="en-US" sz="1000" b="0" i="1" smtClean="0">
                              <a:solidFill>
                                <a:srgbClr val="000000"/>
                              </a:solidFill>
                              <a:latin typeface="Cambria Math" panose="02040503050406030204" pitchFamily="18" charset="0"/>
                            </a:rPr>
                            <m:t>′</m:t>
                          </m:r>
                        </m:oMath>
                      </a14:m>
                      <a:endParaRPr lang="en-US" sz="1000" dirty="0">
                        <a:solidFill>
                          <a:srgbClr val="000000"/>
                        </a:solidFill>
                      </a:endParaRPr>
                    </a:p>
                  </p:txBody>
                </p:sp>
              </mc:Choice>
              <mc:Fallback xmlns="">
                <p:sp>
                  <p:nvSpPr>
                    <p:cNvPr id="19" name="TextBox 18">
                      <a:extLst>
                        <a:ext uri="{FF2B5EF4-FFF2-40B4-BE49-F238E27FC236}">
                          <a16:creationId xmlns:a16="http://schemas.microsoft.com/office/drawing/2014/main" id="{FF294592-B894-533F-B5CD-1DBCA6C5D945}"/>
                        </a:ext>
                      </a:extLst>
                    </p:cNvPr>
                    <p:cNvSpPr txBox="1">
                      <a:spLocks noRot="1" noChangeAspect="1" noMove="1" noResize="1" noEditPoints="1" noAdjustHandles="1" noChangeArrowheads="1" noChangeShapeType="1" noTextEdit="1"/>
                    </p:cNvSpPr>
                    <p:nvPr/>
                  </p:nvSpPr>
                  <p:spPr>
                    <a:xfrm>
                      <a:off x="38562465" y="17528566"/>
                      <a:ext cx="960666" cy="283765"/>
                    </a:xfrm>
                    <a:prstGeom prst="rect">
                      <a:avLst/>
                    </a:prstGeom>
                    <a:blipFill>
                      <a:blip r:embed="rId6"/>
                      <a:stretch>
                        <a:fillRect l="-15294" t="-28000" r="-7059" b="-52000"/>
                      </a:stretch>
                    </a:blipFill>
                    <a:ln>
                      <a:noFill/>
                    </a:ln>
                  </p:spPr>
                  <p:txBody>
                    <a:bodyPr/>
                    <a:lstStyle/>
                    <a:p>
                      <a:r>
                        <a:rPr lang="en-US">
                          <a:noFill/>
                        </a:rPr>
                        <a:t> </a:t>
                      </a:r>
                    </a:p>
                  </p:txBody>
                </p:sp>
              </mc:Fallback>
            </mc:AlternateContent>
            <p:grpSp>
              <p:nvGrpSpPr>
                <p:cNvPr id="22" name="Group 21">
                  <a:extLst>
                    <a:ext uri="{FF2B5EF4-FFF2-40B4-BE49-F238E27FC236}">
                      <a16:creationId xmlns:a16="http://schemas.microsoft.com/office/drawing/2014/main" id="{BDF5507F-4012-920F-2D57-572C8BBF270D}"/>
                    </a:ext>
                  </a:extLst>
                </p:cNvPr>
                <p:cNvGrpSpPr/>
                <p:nvPr/>
              </p:nvGrpSpPr>
              <p:grpSpPr>
                <a:xfrm>
                  <a:off x="35054205" y="18445759"/>
                  <a:ext cx="4309189" cy="846522"/>
                  <a:chOff x="-112404" y="4242341"/>
                  <a:chExt cx="3565230" cy="643677"/>
                </a:xfrm>
                <a:solidFill>
                  <a:schemeClr val="bg1">
                    <a:lumMod val="65000"/>
                  </a:schemeClr>
                </a:solidFill>
              </p:grpSpPr>
              <p:sp>
                <p:nvSpPr>
                  <p:cNvPr id="52" name="Rectangle 51">
                    <a:extLst>
                      <a:ext uri="{FF2B5EF4-FFF2-40B4-BE49-F238E27FC236}">
                        <a16:creationId xmlns:a16="http://schemas.microsoft.com/office/drawing/2014/main" id="{62C9CC27-521E-EC6E-E03E-A96765B77410}"/>
                      </a:ext>
                    </a:extLst>
                  </p:cNvPr>
                  <p:cNvSpPr/>
                  <p:nvPr/>
                </p:nvSpPr>
                <p:spPr>
                  <a:xfrm>
                    <a:off x="-112404" y="4249271"/>
                    <a:ext cx="1450668" cy="636747"/>
                  </a:xfrm>
                  <a:prstGeom prst="rect">
                    <a:avLst/>
                  </a:prstGeom>
                  <a:solidFill>
                    <a:srgbClr val="CCFF66"/>
                  </a:solidFill>
                  <a:ln w="38100">
                    <a:no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endParaRPr lang="en-US" sz="1000" dirty="0">
                      <a:solidFill>
                        <a:srgbClr val="000000"/>
                      </a:solidFill>
                    </a:endParaRPr>
                  </a:p>
                </p:txBody>
              </p:sp>
              <p:sp>
                <p:nvSpPr>
                  <p:cNvPr id="53" name="Isosceles Triangle 52">
                    <a:extLst>
                      <a:ext uri="{FF2B5EF4-FFF2-40B4-BE49-F238E27FC236}">
                        <a16:creationId xmlns:a16="http://schemas.microsoft.com/office/drawing/2014/main" id="{0BA95199-BC09-07D4-F82B-56F6816FBC89}"/>
                      </a:ext>
                    </a:extLst>
                  </p:cNvPr>
                  <p:cNvSpPr/>
                  <p:nvPr/>
                </p:nvSpPr>
                <p:spPr>
                  <a:xfrm rot="16200000">
                    <a:off x="1536775" y="3627110"/>
                    <a:ext cx="636678" cy="1867140"/>
                  </a:xfrm>
                  <a:prstGeom prst="triangle">
                    <a:avLst/>
                  </a:prstGeom>
                  <a:solidFill>
                    <a:srgbClr val="CCFF66"/>
                  </a:solidFill>
                  <a:ln w="38100">
                    <a:no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endParaRPr lang="en-US" sz="1000" dirty="0">
                      <a:solidFill>
                        <a:srgbClr val="000000"/>
                      </a:solidFill>
                    </a:endParaRPr>
                  </a:p>
                </p:txBody>
              </p:sp>
              <p:sp>
                <p:nvSpPr>
                  <p:cNvPr id="54" name="Rectangle 53">
                    <a:extLst>
                      <a:ext uri="{FF2B5EF4-FFF2-40B4-BE49-F238E27FC236}">
                        <a16:creationId xmlns:a16="http://schemas.microsoft.com/office/drawing/2014/main" id="{8B063A18-6873-BB85-9946-A280A6BF03CC}"/>
                      </a:ext>
                    </a:extLst>
                  </p:cNvPr>
                  <p:cNvSpPr/>
                  <p:nvPr/>
                </p:nvSpPr>
                <p:spPr>
                  <a:xfrm>
                    <a:off x="2788683" y="4477524"/>
                    <a:ext cx="664143" cy="137407"/>
                  </a:xfrm>
                  <a:prstGeom prst="rect">
                    <a:avLst/>
                  </a:prstGeom>
                  <a:solidFill>
                    <a:srgbClr val="CCFF66"/>
                  </a:solidFill>
                  <a:ln w="38100">
                    <a:no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endParaRPr lang="en-US" sz="1000" dirty="0">
                      <a:solidFill>
                        <a:srgbClr val="000000"/>
                      </a:solidFill>
                    </a:endParaRPr>
                  </a:p>
                </p:txBody>
              </p:sp>
            </p:grpSp>
            <p:sp>
              <p:nvSpPr>
                <p:cNvPr id="25" name="TextBox 24">
                  <a:extLst>
                    <a:ext uri="{FF2B5EF4-FFF2-40B4-BE49-F238E27FC236}">
                      <a16:creationId xmlns:a16="http://schemas.microsoft.com/office/drawing/2014/main" id="{A86B173D-A9CC-3117-121F-66CA6F852866}"/>
                    </a:ext>
                  </a:extLst>
                </p:cNvPr>
                <p:cNvSpPr txBox="1"/>
                <p:nvPr/>
              </p:nvSpPr>
              <p:spPr>
                <a:xfrm>
                  <a:off x="35045203" y="18596858"/>
                  <a:ext cx="1753380" cy="425648"/>
                </a:xfrm>
                <a:prstGeom prst="rect">
                  <a:avLst/>
                </a:prstGeom>
                <a:noFill/>
              </p:spPr>
              <p:txBody>
                <a:bodyPr wrap="square" rtlCol="0">
                  <a:spAutoFit/>
                </a:bodyPr>
                <a:lstStyle/>
                <a:p>
                  <a:pPr algn="l">
                    <a:lnSpc>
                      <a:spcPct val="90000"/>
                    </a:lnSpc>
                  </a:pPr>
                  <a:r>
                    <a:rPr lang="en-US" sz="1000" dirty="0">
                      <a:solidFill>
                        <a:srgbClr val="000000"/>
                      </a:solidFill>
                      <a:latin typeface="+mn-lt"/>
                    </a:rPr>
                    <a:t>H</a:t>
                  </a:r>
                  <a:r>
                    <a:rPr lang="en-US" sz="1000" baseline="30000" dirty="0">
                      <a:solidFill>
                        <a:srgbClr val="000000"/>
                      </a:solidFill>
                      <a:latin typeface="+mn-lt"/>
                    </a:rPr>
                    <a:t>-</a:t>
                  </a:r>
                  <a:r>
                    <a:rPr lang="en-US" sz="1000" dirty="0">
                      <a:solidFill>
                        <a:srgbClr val="000000"/>
                      </a:solidFill>
                      <a:latin typeface="+mn-lt"/>
                    </a:rPr>
                    <a:t> beam</a:t>
                  </a:r>
                </a:p>
              </p:txBody>
            </p:sp>
            <p:grpSp>
              <p:nvGrpSpPr>
                <p:cNvPr id="26" name="Group 25">
                  <a:extLst>
                    <a:ext uri="{FF2B5EF4-FFF2-40B4-BE49-F238E27FC236}">
                      <a16:creationId xmlns:a16="http://schemas.microsoft.com/office/drawing/2014/main" id="{AEF20C9B-FA00-F0E5-C5C2-233C0B7A2325}"/>
                    </a:ext>
                  </a:extLst>
                </p:cNvPr>
                <p:cNvGrpSpPr/>
                <p:nvPr/>
              </p:nvGrpSpPr>
              <p:grpSpPr>
                <a:xfrm>
                  <a:off x="36608554" y="17811109"/>
                  <a:ext cx="206707" cy="1970019"/>
                  <a:chOff x="2492093" y="2427193"/>
                  <a:chExt cx="160171" cy="1970019"/>
                </a:xfrm>
                <a:solidFill>
                  <a:schemeClr val="tx1"/>
                </a:solidFill>
              </p:grpSpPr>
              <p:sp>
                <p:nvSpPr>
                  <p:cNvPr id="50" name="Parallelogram 49">
                    <a:extLst>
                      <a:ext uri="{FF2B5EF4-FFF2-40B4-BE49-F238E27FC236}">
                        <a16:creationId xmlns:a16="http://schemas.microsoft.com/office/drawing/2014/main" id="{024405BF-C2D8-D106-4F42-6B327FD82904}"/>
                      </a:ext>
                    </a:extLst>
                  </p:cNvPr>
                  <p:cNvSpPr/>
                  <p:nvPr/>
                </p:nvSpPr>
                <p:spPr>
                  <a:xfrm rot="16200000">
                    <a:off x="2094677" y="3839625"/>
                    <a:ext cx="958681" cy="156493"/>
                  </a:xfrm>
                  <a:prstGeom prst="parallelogram">
                    <a:avLst>
                      <a:gd name="adj" fmla="val 67384"/>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rgbClr val="000000"/>
                      </a:solidFill>
                    </a:endParaRPr>
                  </a:p>
                </p:txBody>
              </p:sp>
              <p:sp>
                <p:nvSpPr>
                  <p:cNvPr id="51" name="Parallelogram 50">
                    <a:extLst>
                      <a:ext uri="{FF2B5EF4-FFF2-40B4-BE49-F238E27FC236}">
                        <a16:creationId xmlns:a16="http://schemas.microsoft.com/office/drawing/2014/main" id="{7D22EFA4-BC00-A551-8202-DCCABFC0F8DD}"/>
                      </a:ext>
                    </a:extLst>
                  </p:cNvPr>
                  <p:cNvSpPr/>
                  <p:nvPr/>
                </p:nvSpPr>
                <p:spPr>
                  <a:xfrm rot="16200000">
                    <a:off x="2090999" y="2828287"/>
                    <a:ext cx="958681" cy="156493"/>
                  </a:xfrm>
                  <a:prstGeom prst="parallelogram">
                    <a:avLst>
                      <a:gd name="adj" fmla="val 67384"/>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rgbClr val="000000"/>
                      </a:solidFill>
                    </a:endParaRPr>
                  </a:p>
                </p:txBody>
              </p:sp>
            </p:grpSp>
            <p:grpSp>
              <p:nvGrpSpPr>
                <p:cNvPr id="29" name="Group 28">
                  <a:extLst>
                    <a:ext uri="{FF2B5EF4-FFF2-40B4-BE49-F238E27FC236}">
                      <a16:creationId xmlns:a16="http://schemas.microsoft.com/office/drawing/2014/main" id="{2855C780-DB3C-B67B-23CA-CDF447592766}"/>
                    </a:ext>
                  </a:extLst>
                </p:cNvPr>
                <p:cNvGrpSpPr/>
                <p:nvPr/>
              </p:nvGrpSpPr>
              <p:grpSpPr>
                <a:xfrm>
                  <a:off x="38364865" y="17796375"/>
                  <a:ext cx="206707" cy="1970019"/>
                  <a:chOff x="2492093" y="2427193"/>
                  <a:chExt cx="160171" cy="1970019"/>
                </a:xfrm>
                <a:solidFill>
                  <a:schemeClr val="tx1"/>
                </a:solidFill>
              </p:grpSpPr>
              <p:sp>
                <p:nvSpPr>
                  <p:cNvPr id="48" name="Parallelogram 47">
                    <a:extLst>
                      <a:ext uri="{FF2B5EF4-FFF2-40B4-BE49-F238E27FC236}">
                        <a16:creationId xmlns:a16="http://schemas.microsoft.com/office/drawing/2014/main" id="{9689E2F8-2E72-00C9-5D37-DEBC82747EC7}"/>
                      </a:ext>
                    </a:extLst>
                  </p:cNvPr>
                  <p:cNvSpPr/>
                  <p:nvPr/>
                </p:nvSpPr>
                <p:spPr>
                  <a:xfrm rot="16200000">
                    <a:off x="2094677" y="3839625"/>
                    <a:ext cx="958681" cy="156493"/>
                  </a:xfrm>
                  <a:prstGeom prst="parallelogram">
                    <a:avLst>
                      <a:gd name="adj" fmla="val 67384"/>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rgbClr val="000000"/>
                      </a:solidFill>
                    </a:endParaRPr>
                  </a:p>
                </p:txBody>
              </p:sp>
              <p:sp>
                <p:nvSpPr>
                  <p:cNvPr id="49" name="Parallelogram 48">
                    <a:extLst>
                      <a:ext uri="{FF2B5EF4-FFF2-40B4-BE49-F238E27FC236}">
                        <a16:creationId xmlns:a16="http://schemas.microsoft.com/office/drawing/2014/main" id="{37047EA9-FC09-CA37-A49D-17C5C28B9EE4}"/>
                      </a:ext>
                    </a:extLst>
                  </p:cNvPr>
                  <p:cNvSpPr/>
                  <p:nvPr/>
                </p:nvSpPr>
                <p:spPr>
                  <a:xfrm rot="16200000">
                    <a:off x="2090999" y="2828287"/>
                    <a:ext cx="958681" cy="156493"/>
                  </a:xfrm>
                  <a:prstGeom prst="parallelogram">
                    <a:avLst>
                      <a:gd name="adj" fmla="val 67384"/>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rgbClr val="000000"/>
                      </a:solidFill>
                    </a:endParaRPr>
                  </a:p>
                </p:txBody>
              </p:sp>
            </p:grpSp>
            <p:sp>
              <p:nvSpPr>
                <p:cNvPr id="30" name="TextBox 29">
                  <a:extLst>
                    <a:ext uri="{FF2B5EF4-FFF2-40B4-BE49-F238E27FC236}">
                      <a16:creationId xmlns:a16="http://schemas.microsoft.com/office/drawing/2014/main" id="{4A26DEE3-C962-5047-DB61-ED638F420AC5}"/>
                    </a:ext>
                  </a:extLst>
                </p:cNvPr>
                <p:cNvSpPr txBox="1"/>
                <p:nvPr/>
              </p:nvSpPr>
              <p:spPr>
                <a:xfrm>
                  <a:off x="37024423" y="19498823"/>
                  <a:ext cx="1448987" cy="454025"/>
                </a:xfrm>
                <a:prstGeom prst="rect">
                  <a:avLst/>
                </a:prstGeom>
                <a:noFill/>
              </p:spPr>
              <p:txBody>
                <a:bodyPr wrap="square" rtlCol="0">
                  <a:spAutoFit/>
                </a:bodyPr>
                <a:lstStyle/>
                <a:p>
                  <a:pPr algn="ctr"/>
                  <a:r>
                    <a:rPr lang="en-US" sz="1000" dirty="0">
                      <a:solidFill>
                        <a:srgbClr val="000000"/>
                      </a:solidFill>
                    </a:rPr>
                    <a:t>0.95 m</a:t>
                  </a:r>
                </a:p>
              </p:txBody>
            </p:sp>
            <p:cxnSp>
              <p:nvCxnSpPr>
                <p:cNvPr id="31" name="Straight Arrow Connector 30">
                  <a:extLst>
                    <a:ext uri="{FF2B5EF4-FFF2-40B4-BE49-F238E27FC236}">
                      <a16:creationId xmlns:a16="http://schemas.microsoft.com/office/drawing/2014/main" id="{EB28D240-95D6-1DD1-3DC2-833EF4CED9D5}"/>
                    </a:ext>
                  </a:extLst>
                </p:cNvPr>
                <p:cNvCxnSpPr>
                  <a:cxnSpLocks/>
                </p:cNvCxnSpPr>
                <p:nvPr/>
              </p:nvCxnSpPr>
              <p:spPr>
                <a:xfrm flipV="1">
                  <a:off x="37011448" y="18247177"/>
                  <a:ext cx="0" cy="1252799"/>
                </a:xfrm>
                <a:prstGeom prst="straightConnector1">
                  <a:avLst/>
                </a:prstGeom>
                <a:ln>
                  <a:headEnd type="triangle" w="lg" len="lg"/>
                  <a:tailEnd type="triangle" w="lg" len="lg"/>
                </a:ln>
              </p:spPr>
              <p:style>
                <a:lnRef idx="3">
                  <a:schemeClr val="dk1"/>
                </a:lnRef>
                <a:fillRef idx="0">
                  <a:schemeClr val="dk1"/>
                </a:fillRef>
                <a:effectRef idx="2">
                  <a:schemeClr val="dk1"/>
                </a:effectRef>
                <a:fontRef idx="minor">
                  <a:schemeClr val="tx1"/>
                </a:fontRef>
              </p:style>
            </p:cxnSp>
            <p:cxnSp>
              <p:nvCxnSpPr>
                <p:cNvPr id="33" name="Straight Arrow Connector 32">
                  <a:extLst>
                    <a:ext uri="{FF2B5EF4-FFF2-40B4-BE49-F238E27FC236}">
                      <a16:creationId xmlns:a16="http://schemas.microsoft.com/office/drawing/2014/main" id="{6E3B79B2-5579-69DD-051B-B948124825B3}"/>
                    </a:ext>
                  </a:extLst>
                </p:cNvPr>
                <p:cNvCxnSpPr>
                  <a:cxnSpLocks/>
                </p:cNvCxnSpPr>
                <p:nvPr/>
              </p:nvCxnSpPr>
              <p:spPr>
                <a:xfrm flipV="1">
                  <a:off x="38745003" y="18275715"/>
                  <a:ext cx="0" cy="1252799"/>
                </a:xfrm>
                <a:prstGeom prst="straightConnector1">
                  <a:avLst/>
                </a:prstGeom>
                <a:ln>
                  <a:headEnd type="triangle" w="lg" len="lg"/>
                  <a:tailEnd type="triangle" w="lg" len="lg"/>
                </a:ln>
              </p:spPr>
              <p:style>
                <a:lnRef idx="3">
                  <a:schemeClr val="dk1"/>
                </a:lnRef>
                <a:fillRef idx="0">
                  <a:schemeClr val="dk1"/>
                </a:fillRef>
                <a:effectRef idx="2">
                  <a:schemeClr val="dk1"/>
                </a:effectRef>
                <a:fontRef idx="minor">
                  <a:schemeClr val="tx1"/>
                </a:fontRef>
              </p:style>
            </p:cxnSp>
            <p:sp>
              <p:nvSpPr>
                <p:cNvPr id="35" name="Left Bracket 34">
                  <a:extLst>
                    <a:ext uri="{FF2B5EF4-FFF2-40B4-BE49-F238E27FC236}">
                      <a16:creationId xmlns:a16="http://schemas.microsoft.com/office/drawing/2014/main" id="{F76AB298-A2B1-BAC1-BAA8-5A2BAC9FF37B}"/>
                    </a:ext>
                  </a:extLst>
                </p:cNvPr>
                <p:cNvSpPr/>
                <p:nvPr/>
              </p:nvSpPr>
              <p:spPr>
                <a:xfrm rot="16200000">
                  <a:off x="37530774" y="19089480"/>
                  <a:ext cx="126341" cy="1776468"/>
                </a:xfrm>
                <a:prstGeom prst="leftBracket">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000"/>
                </a:p>
              </p:txBody>
            </p:sp>
            <p:sp>
              <p:nvSpPr>
                <p:cNvPr id="36" name="Parallelogram 35">
                  <a:extLst>
                    <a:ext uri="{FF2B5EF4-FFF2-40B4-BE49-F238E27FC236}">
                      <a16:creationId xmlns:a16="http://schemas.microsoft.com/office/drawing/2014/main" id="{774568CD-6811-160D-B385-5C9903408FEB}"/>
                    </a:ext>
                  </a:extLst>
                </p:cNvPr>
                <p:cNvSpPr/>
                <p:nvPr/>
              </p:nvSpPr>
              <p:spPr>
                <a:xfrm>
                  <a:off x="39262012" y="19740131"/>
                  <a:ext cx="1543423" cy="369499"/>
                </a:xfrm>
                <a:prstGeom prst="parallelogram">
                  <a:avLst>
                    <a:gd name="adj" fmla="val 67384"/>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rgbClr val="000000"/>
                    </a:solidFill>
                  </a:endParaRPr>
                </a:p>
              </p:txBody>
            </p:sp>
            <p:sp>
              <p:nvSpPr>
                <p:cNvPr id="37" name="Freeform: Shape 36">
                  <a:extLst>
                    <a:ext uri="{FF2B5EF4-FFF2-40B4-BE49-F238E27FC236}">
                      <a16:creationId xmlns:a16="http://schemas.microsoft.com/office/drawing/2014/main" id="{84673E86-700E-8EFC-8F32-E805EB5FEDBB}"/>
                    </a:ext>
                  </a:extLst>
                </p:cNvPr>
                <p:cNvSpPr/>
                <p:nvPr/>
              </p:nvSpPr>
              <p:spPr>
                <a:xfrm flipV="1">
                  <a:off x="39362013" y="18199485"/>
                  <a:ext cx="737005" cy="720108"/>
                </a:xfrm>
                <a:custGeom>
                  <a:avLst/>
                  <a:gdLst>
                    <a:gd name="connsiteX0" fmla="*/ 21432 w 895350"/>
                    <a:gd name="connsiteY0" fmla="*/ 0 h 1054894"/>
                    <a:gd name="connsiteX1" fmla="*/ 257175 w 895350"/>
                    <a:gd name="connsiteY1" fmla="*/ 0 h 1054894"/>
                    <a:gd name="connsiteX2" fmla="*/ 569119 w 895350"/>
                    <a:gd name="connsiteY2" fmla="*/ 138112 h 1054894"/>
                    <a:gd name="connsiteX3" fmla="*/ 738188 w 895350"/>
                    <a:gd name="connsiteY3" fmla="*/ 400050 h 1054894"/>
                    <a:gd name="connsiteX4" fmla="*/ 850107 w 895350"/>
                    <a:gd name="connsiteY4" fmla="*/ 619125 h 1054894"/>
                    <a:gd name="connsiteX5" fmla="*/ 852488 w 895350"/>
                    <a:gd name="connsiteY5" fmla="*/ 685800 h 1054894"/>
                    <a:gd name="connsiteX6" fmla="*/ 895350 w 895350"/>
                    <a:gd name="connsiteY6" fmla="*/ 1050131 h 1054894"/>
                    <a:gd name="connsiteX7" fmla="*/ 223838 w 895350"/>
                    <a:gd name="connsiteY7" fmla="*/ 1054894 h 1054894"/>
                    <a:gd name="connsiteX8" fmla="*/ 207169 w 895350"/>
                    <a:gd name="connsiteY8" fmla="*/ 676275 h 1054894"/>
                    <a:gd name="connsiteX9" fmla="*/ 200025 w 895350"/>
                    <a:gd name="connsiteY9" fmla="*/ 523875 h 1054894"/>
                    <a:gd name="connsiteX10" fmla="*/ 176213 w 895350"/>
                    <a:gd name="connsiteY10" fmla="*/ 392906 h 1054894"/>
                    <a:gd name="connsiteX11" fmla="*/ 130969 w 895350"/>
                    <a:gd name="connsiteY11" fmla="*/ 266700 h 1054894"/>
                    <a:gd name="connsiteX12" fmla="*/ 54769 w 895350"/>
                    <a:gd name="connsiteY12" fmla="*/ 150019 h 1054894"/>
                    <a:gd name="connsiteX13" fmla="*/ 0 w 895350"/>
                    <a:gd name="connsiteY13" fmla="*/ 128587 h 1054894"/>
                    <a:gd name="connsiteX14" fmla="*/ 21432 w 895350"/>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2629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28675 w 890587"/>
                    <a:gd name="connsiteY4" fmla="*/ 609600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28675 w 890587"/>
                    <a:gd name="connsiteY4" fmla="*/ 609600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119063 w 890587"/>
                    <a:gd name="connsiteY12" fmla="*/ 185738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80974 w 890587"/>
                    <a:gd name="connsiteY11" fmla="*/ 271463 h 1054894"/>
                    <a:gd name="connsiteX12" fmla="*/ 119063 w 890587"/>
                    <a:gd name="connsiteY12" fmla="*/ 185738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02406 w 890587"/>
                    <a:gd name="connsiteY8" fmla="*/ 676275 h 1054894"/>
                    <a:gd name="connsiteX9" fmla="*/ 195262 w 890587"/>
                    <a:gd name="connsiteY9" fmla="*/ 523875 h 1054894"/>
                    <a:gd name="connsiteX10" fmla="*/ 247650 w 890587"/>
                    <a:gd name="connsiteY10" fmla="*/ 400050 h 1054894"/>
                    <a:gd name="connsiteX11" fmla="*/ 180974 w 890587"/>
                    <a:gd name="connsiteY11" fmla="*/ 271463 h 1054894"/>
                    <a:gd name="connsiteX12" fmla="*/ 119063 w 890587"/>
                    <a:gd name="connsiteY12" fmla="*/ 185738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02406 w 890587"/>
                    <a:gd name="connsiteY8" fmla="*/ 676275 h 1054894"/>
                    <a:gd name="connsiteX9" fmla="*/ 245269 w 890587"/>
                    <a:gd name="connsiteY9" fmla="*/ 542925 h 1054894"/>
                    <a:gd name="connsiteX10" fmla="*/ 247650 w 890587"/>
                    <a:gd name="connsiteY10" fmla="*/ 400050 h 1054894"/>
                    <a:gd name="connsiteX11" fmla="*/ 180974 w 890587"/>
                    <a:gd name="connsiteY11" fmla="*/ 271463 h 1054894"/>
                    <a:gd name="connsiteX12" fmla="*/ 119063 w 890587"/>
                    <a:gd name="connsiteY12" fmla="*/ 185738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16694 w 890587"/>
                    <a:gd name="connsiteY8" fmla="*/ 678657 h 1054894"/>
                    <a:gd name="connsiteX9" fmla="*/ 245269 w 890587"/>
                    <a:gd name="connsiteY9" fmla="*/ 542925 h 1054894"/>
                    <a:gd name="connsiteX10" fmla="*/ 247650 w 890587"/>
                    <a:gd name="connsiteY10" fmla="*/ 400050 h 1054894"/>
                    <a:gd name="connsiteX11" fmla="*/ 180974 w 890587"/>
                    <a:gd name="connsiteY11" fmla="*/ 271463 h 1054894"/>
                    <a:gd name="connsiteX12" fmla="*/ 119063 w 890587"/>
                    <a:gd name="connsiteY12" fmla="*/ 185738 h 1054894"/>
                    <a:gd name="connsiteX13" fmla="*/ 0 w 890587"/>
                    <a:gd name="connsiteY13" fmla="*/ 147637 h 1054894"/>
                    <a:gd name="connsiteX14" fmla="*/ 16669 w 890587"/>
                    <a:gd name="connsiteY14" fmla="*/ 0 h 1054894"/>
                    <a:gd name="connsiteX0" fmla="*/ 16669 w 890587"/>
                    <a:gd name="connsiteY0" fmla="*/ 0 h 1050131"/>
                    <a:gd name="connsiteX1" fmla="*/ 252412 w 890587"/>
                    <a:gd name="connsiteY1" fmla="*/ 0 h 1050131"/>
                    <a:gd name="connsiteX2" fmla="*/ 564356 w 890587"/>
                    <a:gd name="connsiteY2" fmla="*/ 138112 h 1050131"/>
                    <a:gd name="connsiteX3" fmla="*/ 733425 w 890587"/>
                    <a:gd name="connsiteY3" fmla="*/ 392907 h 1050131"/>
                    <a:gd name="connsiteX4" fmla="*/ 828675 w 890587"/>
                    <a:gd name="connsiteY4" fmla="*/ 609600 h 1050131"/>
                    <a:gd name="connsiteX5" fmla="*/ 847725 w 890587"/>
                    <a:gd name="connsiteY5" fmla="*/ 685800 h 1050131"/>
                    <a:gd name="connsiteX6" fmla="*/ 890587 w 890587"/>
                    <a:gd name="connsiteY6" fmla="*/ 1050131 h 1050131"/>
                    <a:gd name="connsiteX7" fmla="*/ 157163 w 890587"/>
                    <a:gd name="connsiteY7" fmla="*/ 1047751 h 1050131"/>
                    <a:gd name="connsiteX8" fmla="*/ 216694 w 890587"/>
                    <a:gd name="connsiteY8" fmla="*/ 678657 h 1050131"/>
                    <a:gd name="connsiteX9" fmla="*/ 245269 w 890587"/>
                    <a:gd name="connsiteY9" fmla="*/ 542925 h 1050131"/>
                    <a:gd name="connsiteX10" fmla="*/ 247650 w 890587"/>
                    <a:gd name="connsiteY10" fmla="*/ 400050 h 1050131"/>
                    <a:gd name="connsiteX11" fmla="*/ 180974 w 890587"/>
                    <a:gd name="connsiteY11" fmla="*/ 271463 h 1050131"/>
                    <a:gd name="connsiteX12" fmla="*/ 119063 w 890587"/>
                    <a:gd name="connsiteY12" fmla="*/ 185738 h 1050131"/>
                    <a:gd name="connsiteX13" fmla="*/ 0 w 890587"/>
                    <a:gd name="connsiteY13" fmla="*/ 147637 h 1050131"/>
                    <a:gd name="connsiteX14" fmla="*/ 16669 w 890587"/>
                    <a:gd name="connsiteY14" fmla="*/ 0 h 1050131"/>
                    <a:gd name="connsiteX0" fmla="*/ 16669 w 890587"/>
                    <a:gd name="connsiteY0" fmla="*/ 0 h 1050131"/>
                    <a:gd name="connsiteX1" fmla="*/ 252412 w 890587"/>
                    <a:gd name="connsiteY1" fmla="*/ 0 h 1050131"/>
                    <a:gd name="connsiteX2" fmla="*/ 564356 w 890587"/>
                    <a:gd name="connsiteY2" fmla="*/ 138112 h 1050131"/>
                    <a:gd name="connsiteX3" fmla="*/ 733425 w 890587"/>
                    <a:gd name="connsiteY3" fmla="*/ 392907 h 1050131"/>
                    <a:gd name="connsiteX4" fmla="*/ 828675 w 890587"/>
                    <a:gd name="connsiteY4" fmla="*/ 609600 h 1050131"/>
                    <a:gd name="connsiteX5" fmla="*/ 847725 w 890587"/>
                    <a:gd name="connsiteY5" fmla="*/ 685800 h 1050131"/>
                    <a:gd name="connsiteX6" fmla="*/ 890587 w 890587"/>
                    <a:gd name="connsiteY6" fmla="*/ 1050131 h 1050131"/>
                    <a:gd name="connsiteX7" fmla="*/ 193939 w 890587"/>
                    <a:gd name="connsiteY7" fmla="*/ 799810 h 1050131"/>
                    <a:gd name="connsiteX8" fmla="*/ 216694 w 890587"/>
                    <a:gd name="connsiteY8" fmla="*/ 678657 h 1050131"/>
                    <a:gd name="connsiteX9" fmla="*/ 245269 w 890587"/>
                    <a:gd name="connsiteY9" fmla="*/ 542925 h 1050131"/>
                    <a:gd name="connsiteX10" fmla="*/ 247650 w 890587"/>
                    <a:gd name="connsiteY10" fmla="*/ 400050 h 1050131"/>
                    <a:gd name="connsiteX11" fmla="*/ 180974 w 890587"/>
                    <a:gd name="connsiteY11" fmla="*/ 271463 h 1050131"/>
                    <a:gd name="connsiteX12" fmla="*/ 119063 w 890587"/>
                    <a:gd name="connsiteY12" fmla="*/ 185738 h 1050131"/>
                    <a:gd name="connsiteX13" fmla="*/ 0 w 890587"/>
                    <a:gd name="connsiteY13" fmla="*/ 147637 h 1050131"/>
                    <a:gd name="connsiteX14" fmla="*/ 16669 w 890587"/>
                    <a:gd name="connsiteY14" fmla="*/ 0 h 1050131"/>
                    <a:gd name="connsiteX0" fmla="*/ 16669 w 847725"/>
                    <a:gd name="connsiteY0" fmla="*/ 0 h 799810"/>
                    <a:gd name="connsiteX1" fmla="*/ 252412 w 847725"/>
                    <a:gd name="connsiteY1" fmla="*/ 0 h 799810"/>
                    <a:gd name="connsiteX2" fmla="*/ 564356 w 847725"/>
                    <a:gd name="connsiteY2" fmla="*/ 138112 h 799810"/>
                    <a:gd name="connsiteX3" fmla="*/ 733425 w 847725"/>
                    <a:gd name="connsiteY3" fmla="*/ 392907 h 799810"/>
                    <a:gd name="connsiteX4" fmla="*/ 828675 w 847725"/>
                    <a:gd name="connsiteY4" fmla="*/ 609600 h 799810"/>
                    <a:gd name="connsiteX5" fmla="*/ 847725 w 847725"/>
                    <a:gd name="connsiteY5" fmla="*/ 685800 h 799810"/>
                    <a:gd name="connsiteX6" fmla="*/ 617394 w 847725"/>
                    <a:gd name="connsiteY6" fmla="*/ 192961 h 799810"/>
                    <a:gd name="connsiteX7" fmla="*/ 193939 w 847725"/>
                    <a:gd name="connsiteY7" fmla="*/ 799810 h 799810"/>
                    <a:gd name="connsiteX8" fmla="*/ 216694 w 847725"/>
                    <a:gd name="connsiteY8" fmla="*/ 678657 h 799810"/>
                    <a:gd name="connsiteX9" fmla="*/ 245269 w 847725"/>
                    <a:gd name="connsiteY9" fmla="*/ 542925 h 799810"/>
                    <a:gd name="connsiteX10" fmla="*/ 247650 w 847725"/>
                    <a:gd name="connsiteY10" fmla="*/ 400050 h 799810"/>
                    <a:gd name="connsiteX11" fmla="*/ 180974 w 847725"/>
                    <a:gd name="connsiteY11" fmla="*/ 271463 h 799810"/>
                    <a:gd name="connsiteX12" fmla="*/ 119063 w 847725"/>
                    <a:gd name="connsiteY12" fmla="*/ 185738 h 799810"/>
                    <a:gd name="connsiteX13" fmla="*/ 0 w 847725"/>
                    <a:gd name="connsiteY13" fmla="*/ 147637 h 799810"/>
                    <a:gd name="connsiteX14" fmla="*/ 16669 w 847725"/>
                    <a:gd name="connsiteY14" fmla="*/ 0 h 799810"/>
                    <a:gd name="connsiteX0" fmla="*/ 16669 w 847725"/>
                    <a:gd name="connsiteY0" fmla="*/ 0 h 799810"/>
                    <a:gd name="connsiteX1" fmla="*/ 252412 w 847725"/>
                    <a:gd name="connsiteY1" fmla="*/ 0 h 799810"/>
                    <a:gd name="connsiteX2" fmla="*/ 564356 w 847725"/>
                    <a:gd name="connsiteY2" fmla="*/ 138112 h 799810"/>
                    <a:gd name="connsiteX3" fmla="*/ 828675 w 847725"/>
                    <a:gd name="connsiteY3" fmla="*/ 609600 h 799810"/>
                    <a:gd name="connsiteX4" fmla="*/ 847725 w 847725"/>
                    <a:gd name="connsiteY4" fmla="*/ 685800 h 799810"/>
                    <a:gd name="connsiteX5" fmla="*/ 617394 w 847725"/>
                    <a:gd name="connsiteY5" fmla="*/ 192961 h 799810"/>
                    <a:gd name="connsiteX6" fmla="*/ 193939 w 847725"/>
                    <a:gd name="connsiteY6" fmla="*/ 799810 h 799810"/>
                    <a:gd name="connsiteX7" fmla="*/ 216694 w 847725"/>
                    <a:gd name="connsiteY7" fmla="*/ 678657 h 799810"/>
                    <a:gd name="connsiteX8" fmla="*/ 245269 w 847725"/>
                    <a:gd name="connsiteY8" fmla="*/ 542925 h 799810"/>
                    <a:gd name="connsiteX9" fmla="*/ 247650 w 847725"/>
                    <a:gd name="connsiteY9" fmla="*/ 400050 h 799810"/>
                    <a:gd name="connsiteX10" fmla="*/ 180974 w 847725"/>
                    <a:gd name="connsiteY10" fmla="*/ 271463 h 799810"/>
                    <a:gd name="connsiteX11" fmla="*/ 119063 w 847725"/>
                    <a:gd name="connsiteY11" fmla="*/ 185738 h 799810"/>
                    <a:gd name="connsiteX12" fmla="*/ 0 w 847725"/>
                    <a:gd name="connsiteY12" fmla="*/ 147637 h 799810"/>
                    <a:gd name="connsiteX13" fmla="*/ 16669 w 847725"/>
                    <a:gd name="connsiteY13" fmla="*/ 0 h 799810"/>
                    <a:gd name="connsiteX0" fmla="*/ 16669 w 847725"/>
                    <a:gd name="connsiteY0" fmla="*/ 0 h 799810"/>
                    <a:gd name="connsiteX1" fmla="*/ 252412 w 847725"/>
                    <a:gd name="connsiteY1" fmla="*/ 0 h 799810"/>
                    <a:gd name="connsiteX2" fmla="*/ 564356 w 847725"/>
                    <a:gd name="connsiteY2" fmla="*/ 138112 h 799810"/>
                    <a:gd name="connsiteX3" fmla="*/ 847725 w 847725"/>
                    <a:gd name="connsiteY3" fmla="*/ 685800 h 799810"/>
                    <a:gd name="connsiteX4" fmla="*/ 617394 w 847725"/>
                    <a:gd name="connsiteY4" fmla="*/ 192961 h 799810"/>
                    <a:gd name="connsiteX5" fmla="*/ 193939 w 847725"/>
                    <a:gd name="connsiteY5" fmla="*/ 799810 h 799810"/>
                    <a:gd name="connsiteX6" fmla="*/ 216694 w 847725"/>
                    <a:gd name="connsiteY6" fmla="*/ 678657 h 799810"/>
                    <a:gd name="connsiteX7" fmla="*/ 245269 w 847725"/>
                    <a:gd name="connsiteY7" fmla="*/ 542925 h 799810"/>
                    <a:gd name="connsiteX8" fmla="*/ 247650 w 847725"/>
                    <a:gd name="connsiteY8" fmla="*/ 400050 h 799810"/>
                    <a:gd name="connsiteX9" fmla="*/ 180974 w 847725"/>
                    <a:gd name="connsiteY9" fmla="*/ 271463 h 799810"/>
                    <a:gd name="connsiteX10" fmla="*/ 119063 w 847725"/>
                    <a:gd name="connsiteY10" fmla="*/ 185738 h 799810"/>
                    <a:gd name="connsiteX11" fmla="*/ 0 w 847725"/>
                    <a:gd name="connsiteY11" fmla="*/ 147637 h 799810"/>
                    <a:gd name="connsiteX12" fmla="*/ 16669 w 847725"/>
                    <a:gd name="connsiteY12" fmla="*/ 0 h 799810"/>
                    <a:gd name="connsiteX0" fmla="*/ 16669 w 644701"/>
                    <a:gd name="connsiteY0" fmla="*/ 0 h 799810"/>
                    <a:gd name="connsiteX1" fmla="*/ 252412 w 644701"/>
                    <a:gd name="connsiteY1" fmla="*/ 0 h 799810"/>
                    <a:gd name="connsiteX2" fmla="*/ 564356 w 644701"/>
                    <a:gd name="connsiteY2" fmla="*/ 138112 h 799810"/>
                    <a:gd name="connsiteX3" fmla="*/ 617394 w 644701"/>
                    <a:gd name="connsiteY3" fmla="*/ 192961 h 799810"/>
                    <a:gd name="connsiteX4" fmla="*/ 193939 w 644701"/>
                    <a:gd name="connsiteY4" fmla="*/ 799810 h 799810"/>
                    <a:gd name="connsiteX5" fmla="*/ 216694 w 644701"/>
                    <a:gd name="connsiteY5" fmla="*/ 678657 h 799810"/>
                    <a:gd name="connsiteX6" fmla="*/ 245269 w 644701"/>
                    <a:gd name="connsiteY6" fmla="*/ 542925 h 799810"/>
                    <a:gd name="connsiteX7" fmla="*/ 247650 w 644701"/>
                    <a:gd name="connsiteY7" fmla="*/ 400050 h 799810"/>
                    <a:gd name="connsiteX8" fmla="*/ 180974 w 644701"/>
                    <a:gd name="connsiteY8" fmla="*/ 271463 h 799810"/>
                    <a:gd name="connsiteX9" fmla="*/ 119063 w 644701"/>
                    <a:gd name="connsiteY9" fmla="*/ 185738 h 799810"/>
                    <a:gd name="connsiteX10" fmla="*/ 0 w 644701"/>
                    <a:gd name="connsiteY10" fmla="*/ 147637 h 799810"/>
                    <a:gd name="connsiteX11" fmla="*/ 16669 w 644701"/>
                    <a:gd name="connsiteY11" fmla="*/ 0 h 799810"/>
                    <a:gd name="connsiteX0" fmla="*/ 16669 w 617646"/>
                    <a:gd name="connsiteY0" fmla="*/ 0 h 799810"/>
                    <a:gd name="connsiteX1" fmla="*/ 252412 w 617646"/>
                    <a:gd name="connsiteY1" fmla="*/ 0 h 799810"/>
                    <a:gd name="connsiteX2" fmla="*/ 617394 w 617646"/>
                    <a:gd name="connsiteY2" fmla="*/ 192961 h 799810"/>
                    <a:gd name="connsiteX3" fmla="*/ 193939 w 617646"/>
                    <a:gd name="connsiteY3" fmla="*/ 799810 h 799810"/>
                    <a:gd name="connsiteX4" fmla="*/ 216694 w 617646"/>
                    <a:gd name="connsiteY4" fmla="*/ 678657 h 799810"/>
                    <a:gd name="connsiteX5" fmla="*/ 245269 w 617646"/>
                    <a:gd name="connsiteY5" fmla="*/ 542925 h 799810"/>
                    <a:gd name="connsiteX6" fmla="*/ 247650 w 617646"/>
                    <a:gd name="connsiteY6" fmla="*/ 400050 h 799810"/>
                    <a:gd name="connsiteX7" fmla="*/ 180974 w 617646"/>
                    <a:gd name="connsiteY7" fmla="*/ 271463 h 799810"/>
                    <a:gd name="connsiteX8" fmla="*/ 119063 w 617646"/>
                    <a:gd name="connsiteY8" fmla="*/ 185738 h 799810"/>
                    <a:gd name="connsiteX9" fmla="*/ 0 w 617646"/>
                    <a:gd name="connsiteY9" fmla="*/ 147637 h 799810"/>
                    <a:gd name="connsiteX10" fmla="*/ 16669 w 617646"/>
                    <a:gd name="connsiteY10" fmla="*/ 0 h 799810"/>
                    <a:gd name="connsiteX0" fmla="*/ 0 w 600977"/>
                    <a:gd name="connsiteY0" fmla="*/ 0 h 799810"/>
                    <a:gd name="connsiteX1" fmla="*/ 235743 w 600977"/>
                    <a:gd name="connsiteY1" fmla="*/ 0 h 799810"/>
                    <a:gd name="connsiteX2" fmla="*/ 600725 w 600977"/>
                    <a:gd name="connsiteY2" fmla="*/ 192961 h 799810"/>
                    <a:gd name="connsiteX3" fmla="*/ 177270 w 600977"/>
                    <a:gd name="connsiteY3" fmla="*/ 799810 h 799810"/>
                    <a:gd name="connsiteX4" fmla="*/ 200025 w 600977"/>
                    <a:gd name="connsiteY4" fmla="*/ 678657 h 799810"/>
                    <a:gd name="connsiteX5" fmla="*/ 228600 w 600977"/>
                    <a:gd name="connsiteY5" fmla="*/ 542925 h 799810"/>
                    <a:gd name="connsiteX6" fmla="*/ 230981 w 600977"/>
                    <a:gd name="connsiteY6" fmla="*/ 400050 h 799810"/>
                    <a:gd name="connsiteX7" fmla="*/ 164305 w 600977"/>
                    <a:gd name="connsiteY7" fmla="*/ 271463 h 799810"/>
                    <a:gd name="connsiteX8" fmla="*/ 102394 w 600977"/>
                    <a:gd name="connsiteY8" fmla="*/ 185738 h 799810"/>
                    <a:gd name="connsiteX9" fmla="*/ 35868 w 600977"/>
                    <a:gd name="connsiteY9" fmla="*/ 147637 h 799810"/>
                    <a:gd name="connsiteX10" fmla="*/ 0 w 600977"/>
                    <a:gd name="connsiteY10" fmla="*/ 0 h 799810"/>
                    <a:gd name="connsiteX0" fmla="*/ 908 w 565109"/>
                    <a:gd name="connsiteY0" fmla="*/ 0 h 799810"/>
                    <a:gd name="connsiteX1" fmla="*/ 199875 w 565109"/>
                    <a:gd name="connsiteY1" fmla="*/ 0 h 799810"/>
                    <a:gd name="connsiteX2" fmla="*/ 564857 w 565109"/>
                    <a:gd name="connsiteY2" fmla="*/ 192961 h 799810"/>
                    <a:gd name="connsiteX3" fmla="*/ 141402 w 565109"/>
                    <a:gd name="connsiteY3" fmla="*/ 799810 h 799810"/>
                    <a:gd name="connsiteX4" fmla="*/ 164157 w 565109"/>
                    <a:gd name="connsiteY4" fmla="*/ 678657 h 799810"/>
                    <a:gd name="connsiteX5" fmla="*/ 192732 w 565109"/>
                    <a:gd name="connsiteY5" fmla="*/ 542925 h 799810"/>
                    <a:gd name="connsiteX6" fmla="*/ 195113 w 565109"/>
                    <a:gd name="connsiteY6" fmla="*/ 400050 h 799810"/>
                    <a:gd name="connsiteX7" fmla="*/ 128437 w 565109"/>
                    <a:gd name="connsiteY7" fmla="*/ 271463 h 799810"/>
                    <a:gd name="connsiteX8" fmla="*/ 66526 w 565109"/>
                    <a:gd name="connsiteY8" fmla="*/ 185738 h 799810"/>
                    <a:gd name="connsiteX9" fmla="*/ 0 w 565109"/>
                    <a:gd name="connsiteY9" fmla="*/ 147637 h 799810"/>
                    <a:gd name="connsiteX10" fmla="*/ 908 w 565109"/>
                    <a:gd name="connsiteY10" fmla="*/ 0 h 799810"/>
                    <a:gd name="connsiteX0" fmla="*/ 45564 w 609765"/>
                    <a:gd name="connsiteY0" fmla="*/ 0 h 799810"/>
                    <a:gd name="connsiteX1" fmla="*/ 244531 w 609765"/>
                    <a:gd name="connsiteY1" fmla="*/ 0 h 799810"/>
                    <a:gd name="connsiteX2" fmla="*/ 609513 w 609765"/>
                    <a:gd name="connsiteY2" fmla="*/ 192961 h 799810"/>
                    <a:gd name="connsiteX3" fmla="*/ 186058 w 609765"/>
                    <a:gd name="connsiteY3" fmla="*/ 799810 h 799810"/>
                    <a:gd name="connsiteX4" fmla="*/ 208813 w 609765"/>
                    <a:gd name="connsiteY4" fmla="*/ 678657 h 799810"/>
                    <a:gd name="connsiteX5" fmla="*/ 237388 w 609765"/>
                    <a:gd name="connsiteY5" fmla="*/ 542925 h 799810"/>
                    <a:gd name="connsiteX6" fmla="*/ 239769 w 609765"/>
                    <a:gd name="connsiteY6" fmla="*/ 400050 h 799810"/>
                    <a:gd name="connsiteX7" fmla="*/ 173093 w 609765"/>
                    <a:gd name="connsiteY7" fmla="*/ 271463 h 799810"/>
                    <a:gd name="connsiteX8" fmla="*/ 111182 w 609765"/>
                    <a:gd name="connsiteY8" fmla="*/ 185738 h 799810"/>
                    <a:gd name="connsiteX9" fmla="*/ 0 w 609765"/>
                    <a:gd name="connsiteY9" fmla="*/ 144095 h 799810"/>
                    <a:gd name="connsiteX10" fmla="*/ 45564 w 609765"/>
                    <a:gd name="connsiteY10" fmla="*/ 0 h 799810"/>
                    <a:gd name="connsiteX0" fmla="*/ 6161 w 609765"/>
                    <a:gd name="connsiteY0" fmla="*/ 0 h 803352"/>
                    <a:gd name="connsiteX1" fmla="*/ 244531 w 609765"/>
                    <a:gd name="connsiteY1" fmla="*/ 3542 h 803352"/>
                    <a:gd name="connsiteX2" fmla="*/ 609513 w 609765"/>
                    <a:gd name="connsiteY2" fmla="*/ 196503 h 803352"/>
                    <a:gd name="connsiteX3" fmla="*/ 186058 w 609765"/>
                    <a:gd name="connsiteY3" fmla="*/ 803352 h 803352"/>
                    <a:gd name="connsiteX4" fmla="*/ 208813 w 609765"/>
                    <a:gd name="connsiteY4" fmla="*/ 682199 h 803352"/>
                    <a:gd name="connsiteX5" fmla="*/ 237388 w 609765"/>
                    <a:gd name="connsiteY5" fmla="*/ 546467 h 803352"/>
                    <a:gd name="connsiteX6" fmla="*/ 239769 w 609765"/>
                    <a:gd name="connsiteY6" fmla="*/ 403592 h 803352"/>
                    <a:gd name="connsiteX7" fmla="*/ 173093 w 609765"/>
                    <a:gd name="connsiteY7" fmla="*/ 275005 h 803352"/>
                    <a:gd name="connsiteX8" fmla="*/ 111182 w 609765"/>
                    <a:gd name="connsiteY8" fmla="*/ 189280 h 803352"/>
                    <a:gd name="connsiteX9" fmla="*/ 0 w 609765"/>
                    <a:gd name="connsiteY9" fmla="*/ 147637 h 803352"/>
                    <a:gd name="connsiteX10" fmla="*/ 6161 w 609765"/>
                    <a:gd name="connsiteY10" fmla="*/ 0 h 803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765" h="803352">
                      <a:moveTo>
                        <a:pt x="6161" y="0"/>
                      </a:moveTo>
                      <a:lnTo>
                        <a:pt x="244531" y="3542"/>
                      </a:lnTo>
                      <a:cubicBezTo>
                        <a:pt x="344652" y="35702"/>
                        <a:pt x="619258" y="63201"/>
                        <a:pt x="609513" y="196503"/>
                      </a:cubicBezTo>
                      <a:lnTo>
                        <a:pt x="186058" y="803352"/>
                      </a:lnTo>
                      <a:lnTo>
                        <a:pt x="208813" y="682199"/>
                      </a:lnTo>
                      <a:lnTo>
                        <a:pt x="237388" y="546467"/>
                      </a:lnTo>
                      <a:cubicBezTo>
                        <a:pt x="238182" y="498842"/>
                        <a:pt x="238975" y="451217"/>
                        <a:pt x="239769" y="403592"/>
                      </a:cubicBezTo>
                      <a:lnTo>
                        <a:pt x="173093" y="275005"/>
                      </a:lnTo>
                      <a:lnTo>
                        <a:pt x="111182" y="189280"/>
                      </a:lnTo>
                      <a:lnTo>
                        <a:pt x="0" y="147637"/>
                      </a:lnTo>
                      <a:cubicBezTo>
                        <a:pt x="303" y="98425"/>
                        <a:pt x="5858" y="49212"/>
                        <a:pt x="6161" y="0"/>
                      </a:cubicBezTo>
                      <a:close/>
                    </a:path>
                  </a:pathLst>
                </a:custGeom>
                <a:solidFill>
                  <a:srgbClr val="00B0F0"/>
                </a:solidFill>
                <a:ln w="38100">
                  <a:no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endParaRPr lang="en-US" sz="1000" dirty="0">
                    <a:solidFill>
                      <a:srgbClr val="000000"/>
                    </a:solidFill>
                  </a:endParaRPr>
                </a:p>
              </p:txBody>
            </p:sp>
            <p:grpSp>
              <p:nvGrpSpPr>
                <p:cNvPr id="38" name="Group 37">
                  <a:extLst>
                    <a:ext uri="{FF2B5EF4-FFF2-40B4-BE49-F238E27FC236}">
                      <a16:creationId xmlns:a16="http://schemas.microsoft.com/office/drawing/2014/main" id="{6CE773E3-6226-75B9-480F-288C6BC1F904}"/>
                    </a:ext>
                  </a:extLst>
                </p:cNvPr>
                <p:cNvGrpSpPr/>
                <p:nvPr/>
              </p:nvGrpSpPr>
              <p:grpSpPr>
                <a:xfrm rot="1977414">
                  <a:off x="39439131" y="20281812"/>
                  <a:ext cx="439048" cy="413391"/>
                  <a:chOff x="38734096" y="21069528"/>
                  <a:chExt cx="439048" cy="667163"/>
                </a:xfrm>
              </p:grpSpPr>
              <p:sp>
                <p:nvSpPr>
                  <p:cNvPr id="45" name="Oval 44">
                    <a:extLst>
                      <a:ext uri="{FF2B5EF4-FFF2-40B4-BE49-F238E27FC236}">
                        <a16:creationId xmlns:a16="http://schemas.microsoft.com/office/drawing/2014/main" id="{6D224263-37C0-5D6D-B131-0B684CB035CA}"/>
                      </a:ext>
                    </a:extLst>
                  </p:cNvPr>
                  <p:cNvSpPr/>
                  <p:nvPr/>
                </p:nvSpPr>
                <p:spPr>
                  <a:xfrm>
                    <a:off x="38734096" y="21608409"/>
                    <a:ext cx="439048" cy="128282"/>
                  </a:xfrm>
                  <a:prstGeom prst="ellipse">
                    <a:avLst/>
                  </a:prstGeom>
                  <a:solidFill>
                    <a:schemeClr val="bg1">
                      <a:lumMod val="50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46" name="Rectangle 45">
                    <a:extLst>
                      <a:ext uri="{FF2B5EF4-FFF2-40B4-BE49-F238E27FC236}">
                        <a16:creationId xmlns:a16="http://schemas.microsoft.com/office/drawing/2014/main" id="{078554AF-152D-1662-D601-5358244208F5}"/>
                      </a:ext>
                    </a:extLst>
                  </p:cNvPr>
                  <p:cNvSpPr/>
                  <p:nvPr/>
                </p:nvSpPr>
                <p:spPr>
                  <a:xfrm>
                    <a:off x="38734096" y="21113750"/>
                    <a:ext cx="439048" cy="55880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47" name="Oval 46">
                    <a:extLst>
                      <a:ext uri="{FF2B5EF4-FFF2-40B4-BE49-F238E27FC236}">
                        <a16:creationId xmlns:a16="http://schemas.microsoft.com/office/drawing/2014/main" id="{AD2B4679-A14D-EADD-3ED5-3216D9AAFC0C}"/>
                      </a:ext>
                    </a:extLst>
                  </p:cNvPr>
                  <p:cNvSpPr/>
                  <p:nvPr/>
                </p:nvSpPr>
                <p:spPr>
                  <a:xfrm>
                    <a:off x="38734096" y="21069528"/>
                    <a:ext cx="439048" cy="128282"/>
                  </a:xfrm>
                  <a:prstGeom prst="ellipse">
                    <a:avLst/>
                  </a:prstGeom>
                  <a:solidFill>
                    <a:schemeClr val="bg1">
                      <a:lumMod val="50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grpSp>
              <p:nvGrpSpPr>
                <p:cNvPr id="39" name="Group 38">
                  <a:extLst>
                    <a:ext uri="{FF2B5EF4-FFF2-40B4-BE49-F238E27FC236}">
                      <a16:creationId xmlns:a16="http://schemas.microsoft.com/office/drawing/2014/main" id="{B339D01F-4DC5-B1DB-C301-7B191D8AA875}"/>
                    </a:ext>
                  </a:extLst>
                </p:cNvPr>
                <p:cNvGrpSpPr/>
                <p:nvPr/>
              </p:nvGrpSpPr>
              <p:grpSpPr>
                <a:xfrm rot="19719496">
                  <a:off x="40096491" y="20288265"/>
                  <a:ext cx="439048" cy="413391"/>
                  <a:chOff x="38734096" y="21069528"/>
                  <a:chExt cx="439048" cy="667163"/>
                </a:xfrm>
              </p:grpSpPr>
              <p:sp>
                <p:nvSpPr>
                  <p:cNvPr id="42" name="Oval 41">
                    <a:extLst>
                      <a:ext uri="{FF2B5EF4-FFF2-40B4-BE49-F238E27FC236}">
                        <a16:creationId xmlns:a16="http://schemas.microsoft.com/office/drawing/2014/main" id="{BD2A48A3-9A91-3DE8-4E7F-1156A8B9CAA7}"/>
                      </a:ext>
                    </a:extLst>
                  </p:cNvPr>
                  <p:cNvSpPr/>
                  <p:nvPr/>
                </p:nvSpPr>
                <p:spPr>
                  <a:xfrm>
                    <a:off x="38734096" y="21608409"/>
                    <a:ext cx="439048" cy="128282"/>
                  </a:xfrm>
                  <a:prstGeom prst="ellipse">
                    <a:avLst/>
                  </a:prstGeom>
                  <a:solidFill>
                    <a:schemeClr val="bg1">
                      <a:lumMod val="50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43" name="Rectangle 42">
                    <a:extLst>
                      <a:ext uri="{FF2B5EF4-FFF2-40B4-BE49-F238E27FC236}">
                        <a16:creationId xmlns:a16="http://schemas.microsoft.com/office/drawing/2014/main" id="{6CB9445A-A749-A083-CCA9-67E18A776096}"/>
                      </a:ext>
                    </a:extLst>
                  </p:cNvPr>
                  <p:cNvSpPr/>
                  <p:nvPr/>
                </p:nvSpPr>
                <p:spPr>
                  <a:xfrm>
                    <a:off x="38734096" y="21113750"/>
                    <a:ext cx="439048" cy="55880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44" name="Oval 43">
                    <a:extLst>
                      <a:ext uri="{FF2B5EF4-FFF2-40B4-BE49-F238E27FC236}">
                        <a16:creationId xmlns:a16="http://schemas.microsoft.com/office/drawing/2014/main" id="{57639E24-9BE2-35AD-2C13-FE7396C5822E}"/>
                      </a:ext>
                    </a:extLst>
                  </p:cNvPr>
                  <p:cNvSpPr/>
                  <p:nvPr/>
                </p:nvSpPr>
                <p:spPr>
                  <a:xfrm>
                    <a:off x="38734096" y="21069528"/>
                    <a:ext cx="439048" cy="128282"/>
                  </a:xfrm>
                  <a:prstGeom prst="ellipse">
                    <a:avLst/>
                  </a:prstGeom>
                  <a:solidFill>
                    <a:schemeClr val="bg1">
                      <a:lumMod val="50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sp>
              <p:nvSpPr>
                <p:cNvPr id="40" name="TextBox 39">
                  <a:extLst>
                    <a:ext uri="{FF2B5EF4-FFF2-40B4-BE49-F238E27FC236}">
                      <a16:creationId xmlns:a16="http://schemas.microsoft.com/office/drawing/2014/main" id="{5C88DFA0-4BEC-2C84-A360-3FE2DD863F30}"/>
                    </a:ext>
                  </a:extLst>
                </p:cNvPr>
                <p:cNvSpPr txBox="1"/>
                <p:nvPr/>
              </p:nvSpPr>
              <p:spPr>
                <a:xfrm>
                  <a:off x="40709271" y="20221656"/>
                  <a:ext cx="1753380" cy="681039"/>
                </a:xfrm>
                <a:prstGeom prst="rect">
                  <a:avLst/>
                </a:prstGeom>
                <a:noFill/>
              </p:spPr>
              <p:txBody>
                <a:bodyPr wrap="square" rtlCol="0">
                  <a:spAutoFit/>
                </a:bodyPr>
                <a:lstStyle/>
                <a:p>
                  <a:pPr algn="l">
                    <a:lnSpc>
                      <a:spcPct val="90000"/>
                    </a:lnSpc>
                  </a:pPr>
                  <a:r>
                    <a:rPr lang="en-US" sz="1000" dirty="0">
                      <a:solidFill>
                        <a:srgbClr val="000000"/>
                      </a:solidFill>
                      <a:latin typeface="+mn-lt"/>
                    </a:rPr>
                    <a:t>2-camera system</a:t>
                  </a:r>
                </a:p>
              </p:txBody>
            </p:sp>
            <p:sp>
              <p:nvSpPr>
                <p:cNvPr id="41" name="TextBox 40">
                  <a:extLst>
                    <a:ext uri="{FF2B5EF4-FFF2-40B4-BE49-F238E27FC236}">
                      <a16:creationId xmlns:a16="http://schemas.microsoft.com/office/drawing/2014/main" id="{D4BB680C-48F4-1B9C-B28F-D5E2B2DA40EE}"/>
                    </a:ext>
                  </a:extLst>
                </p:cNvPr>
                <p:cNvSpPr txBox="1"/>
                <p:nvPr/>
              </p:nvSpPr>
              <p:spPr>
                <a:xfrm>
                  <a:off x="39626226" y="18273196"/>
                  <a:ext cx="1753380" cy="425648"/>
                </a:xfrm>
                <a:prstGeom prst="rect">
                  <a:avLst/>
                </a:prstGeom>
                <a:noFill/>
              </p:spPr>
              <p:txBody>
                <a:bodyPr wrap="square" rtlCol="0">
                  <a:spAutoFit/>
                </a:bodyPr>
                <a:lstStyle/>
                <a:p>
                  <a:pPr algn="l">
                    <a:lnSpc>
                      <a:spcPct val="90000"/>
                    </a:lnSpc>
                  </a:pPr>
                  <a:r>
                    <a:rPr lang="en-US" sz="1000" dirty="0">
                      <a:solidFill>
                        <a:srgbClr val="000000"/>
                      </a:solidFill>
                      <a:latin typeface="+mn-lt"/>
                    </a:rPr>
                    <a:t>H</a:t>
                  </a:r>
                  <a:r>
                    <a:rPr lang="en-US" sz="1000" baseline="30000" dirty="0">
                      <a:solidFill>
                        <a:srgbClr val="000000"/>
                      </a:solidFill>
                    </a:rPr>
                    <a:t>+</a:t>
                  </a:r>
                  <a:r>
                    <a:rPr lang="en-US" sz="1000" dirty="0">
                      <a:solidFill>
                        <a:srgbClr val="000000"/>
                      </a:solidFill>
                      <a:latin typeface="+mn-lt"/>
                    </a:rPr>
                    <a:t> </a:t>
                  </a:r>
                </a:p>
              </p:txBody>
            </p:sp>
          </p:grpSp>
          <p:sp>
            <p:nvSpPr>
              <p:cNvPr id="10" name="Freeform: Shape 9">
                <a:extLst>
                  <a:ext uri="{FF2B5EF4-FFF2-40B4-BE49-F238E27FC236}">
                    <a16:creationId xmlns:a16="http://schemas.microsoft.com/office/drawing/2014/main" id="{BA158630-8FB8-F82B-AFC1-B0E8B19E8047}"/>
                  </a:ext>
                </a:extLst>
              </p:cNvPr>
              <p:cNvSpPr/>
              <p:nvPr/>
            </p:nvSpPr>
            <p:spPr>
              <a:xfrm>
                <a:off x="8531649" y="32635208"/>
                <a:ext cx="1114526" cy="1179479"/>
              </a:xfrm>
              <a:custGeom>
                <a:avLst/>
                <a:gdLst>
                  <a:gd name="connsiteX0" fmla="*/ 21432 w 895350"/>
                  <a:gd name="connsiteY0" fmla="*/ 0 h 1054894"/>
                  <a:gd name="connsiteX1" fmla="*/ 257175 w 895350"/>
                  <a:gd name="connsiteY1" fmla="*/ 0 h 1054894"/>
                  <a:gd name="connsiteX2" fmla="*/ 569119 w 895350"/>
                  <a:gd name="connsiteY2" fmla="*/ 138112 h 1054894"/>
                  <a:gd name="connsiteX3" fmla="*/ 738188 w 895350"/>
                  <a:gd name="connsiteY3" fmla="*/ 400050 h 1054894"/>
                  <a:gd name="connsiteX4" fmla="*/ 850107 w 895350"/>
                  <a:gd name="connsiteY4" fmla="*/ 619125 h 1054894"/>
                  <a:gd name="connsiteX5" fmla="*/ 852488 w 895350"/>
                  <a:gd name="connsiteY5" fmla="*/ 685800 h 1054894"/>
                  <a:gd name="connsiteX6" fmla="*/ 895350 w 895350"/>
                  <a:gd name="connsiteY6" fmla="*/ 1050131 h 1054894"/>
                  <a:gd name="connsiteX7" fmla="*/ 223838 w 895350"/>
                  <a:gd name="connsiteY7" fmla="*/ 1054894 h 1054894"/>
                  <a:gd name="connsiteX8" fmla="*/ 207169 w 895350"/>
                  <a:gd name="connsiteY8" fmla="*/ 676275 h 1054894"/>
                  <a:gd name="connsiteX9" fmla="*/ 200025 w 895350"/>
                  <a:gd name="connsiteY9" fmla="*/ 523875 h 1054894"/>
                  <a:gd name="connsiteX10" fmla="*/ 176213 w 895350"/>
                  <a:gd name="connsiteY10" fmla="*/ 392906 h 1054894"/>
                  <a:gd name="connsiteX11" fmla="*/ 130969 w 895350"/>
                  <a:gd name="connsiteY11" fmla="*/ 266700 h 1054894"/>
                  <a:gd name="connsiteX12" fmla="*/ 54769 w 895350"/>
                  <a:gd name="connsiteY12" fmla="*/ 150019 h 1054894"/>
                  <a:gd name="connsiteX13" fmla="*/ 0 w 895350"/>
                  <a:gd name="connsiteY13" fmla="*/ 128587 h 1054894"/>
                  <a:gd name="connsiteX14" fmla="*/ 21432 w 895350"/>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2629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28675 w 890587"/>
                  <a:gd name="connsiteY4" fmla="*/ 609600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28675 w 890587"/>
                  <a:gd name="connsiteY4" fmla="*/ 609600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119063 w 890587"/>
                  <a:gd name="connsiteY12" fmla="*/ 185738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80974 w 890587"/>
                  <a:gd name="connsiteY11" fmla="*/ 271463 h 1054894"/>
                  <a:gd name="connsiteX12" fmla="*/ 119063 w 890587"/>
                  <a:gd name="connsiteY12" fmla="*/ 185738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02406 w 890587"/>
                  <a:gd name="connsiteY8" fmla="*/ 676275 h 1054894"/>
                  <a:gd name="connsiteX9" fmla="*/ 195262 w 890587"/>
                  <a:gd name="connsiteY9" fmla="*/ 523875 h 1054894"/>
                  <a:gd name="connsiteX10" fmla="*/ 247650 w 890587"/>
                  <a:gd name="connsiteY10" fmla="*/ 400050 h 1054894"/>
                  <a:gd name="connsiteX11" fmla="*/ 180974 w 890587"/>
                  <a:gd name="connsiteY11" fmla="*/ 271463 h 1054894"/>
                  <a:gd name="connsiteX12" fmla="*/ 119063 w 890587"/>
                  <a:gd name="connsiteY12" fmla="*/ 185738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02406 w 890587"/>
                  <a:gd name="connsiteY8" fmla="*/ 676275 h 1054894"/>
                  <a:gd name="connsiteX9" fmla="*/ 245269 w 890587"/>
                  <a:gd name="connsiteY9" fmla="*/ 542925 h 1054894"/>
                  <a:gd name="connsiteX10" fmla="*/ 247650 w 890587"/>
                  <a:gd name="connsiteY10" fmla="*/ 400050 h 1054894"/>
                  <a:gd name="connsiteX11" fmla="*/ 180974 w 890587"/>
                  <a:gd name="connsiteY11" fmla="*/ 271463 h 1054894"/>
                  <a:gd name="connsiteX12" fmla="*/ 119063 w 890587"/>
                  <a:gd name="connsiteY12" fmla="*/ 185738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16694 w 890587"/>
                  <a:gd name="connsiteY8" fmla="*/ 678657 h 1054894"/>
                  <a:gd name="connsiteX9" fmla="*/ 245269 w 890587"/>
                  <a:gd name="connsiteY9" fmla="*/ 542925 h 1054894"/>
                  <a:gd name="connsiteX10" fmla="*/ 247650 w 890587"/>
                  <a:gd name="connsiteY10" fmla="*/ 400050 h 1054894"/>
                  <a:gd name="connsiteX11" fmla="*/ 180974 w 890587"/>
                  <a:gd name="connsiteY11" fmla="*/ 271463 h 1054894"/>
                  <a:gd name="connsiteX12" fmla="*/ 119063 w 890587"/>
                  <a:gd name="connsiteY12" fmla="*/ 185738 h 1054894"/>
                  <a:gd name="connsiteX13" fmla="*/ 0 w 890587"/>
                  <a:gd name="connsiteY13" fmla="*/ 147637 h 1054894"/>
                  <a:gd name="connsiteX14" fmla="*/ 16669 w 890587"/>
                  <a:gd name="connsiteY14" fmla="*/ 0 h 1054894"/>
                  <a:gd name="connsiteX0" fmla="*/ 16669 w 890587"/>
                  <a:gd name="connsiteY0" fmla="*/ 0 h 1050131"/>
                  <a:gd name="connsiteX1" fmla="*/ 252412 w 890587"/>
                  <a:gd name="connsiteY1" fmla="*/ 0 h 1050131"/>
                  <a:gd name="connsiteX2" fmla="*/ 564356 w 890587"/>
                  <a:gd name="connsiteY2" fmla="*/ 138112 h 1050131"/>
                  <a:gd name="connsiteX3" fmla="*/ 733425 w 890587"/>
                  <a:gd name="connsiteY3" fmla="*/ 392907 h 1050131"/>
                  <a:gd name="connsiteX4" fmla="*/ 828675 w 890587"/>
                  <a:gd name="connsiteY4" fmla="*/ 609600 h 1050131"/>
                  <a:gd name="connsiteX5" fmla="*/ 847725 w 890587"/>
                  <a:gd name="connsiteY5" fmla="*/ 685800 h 1050131"/>
                  <a:gd name="connsiteX6" fmla="*/ 890587 w 890587"/>
                  <a:gd name="connsiteY6" fmla="*/ 1050131 h 1050131"/>
                  <a:gd name="connsiteX7" fmla="*/ 157163 w 890587"/>
                  <a:gd name="connsiteY7" fmla="*/ 1047751 h 1050131"/>
                  <a:gd name="connsiteX8" fmla="*/ 216694 w 890587"/>
                  <a:gd name="connsiteY8" fmla="*/ 678657 h 1050131"/>
                  <a:gd name="connsiteX9" fmla="*/ 245269 w 890587"/>
                  <a:gd name="connsiteY9" fmla="*/ 542925 h 1050131"/>
                  <a:gd name="connsiteX10" fmla="*/ 247650 w 890587"/>
                  <a:gd name="connsiteY10" fmla="*/ 400050 h 1050131"/>
                  <a:gd name="connsiteX11" fmla="*/ 180974 w 890587"/>
                  <a:gd name="connsiteY11" fmla="*/ 271463 h 1050131"/>
                  <a:gd name="connsiteX12" fmla="*/ 119063 w 890587"/>
                  <a:gd name="connsiteY12" fmla="*/ 185738 h 1050131"/>
                  <a:gd name="connsiteX13" fmla="*/ 0 w 890587"/>
                  <a:gd name="connsiteY13" fmla="*/ 147637 h 1050131"/>
                  <a:gd name="connsiteX14" fmla="*/ 16669 w 890587"/>
                  <a:gd name="connsiteY14" fmla="*/ 0 h 1050131"/>
                  <a:gd name="connsiteX0" fmla="*/ 32430 w 906348"/>
                  <a:gd name="connsiteY0" fmla="*/ 0 h 1050131"/>
                  <a:gd name="connsiteX1" fmla="*/ 268173 w 906348"/>
                  <a:gd name="connsiteY1" fmla="*/ 0 h 1050131"/>
                  <a:gd name="connsiteX2" fmla="*/ 580117 w 906348"/>
                  <a:gd name="connsiteY2" fmla="*/ 138112 h 1050131"/>
                  <a:gd name="connsiteX3" fmla="*/ 749186 w 906348"/>
                  <a:gd name="connsiteY3" fmla="*/ 392907 h 1050131"/>
                  <a:gd name="connsiteX4" fmla="*/ 844436 w 906348"/>
                  <a:gd name="connsiteY4" fmla="*/ 609600 h 1050131"/>
                  <a:gd name="connsiteX5" fmla="*/ 863486 w 906348"/>
                  <a:gd name="connsiteY5" fmla="*/ 685800 h 1050131"/>
                  <a:gd name="connsiteX6" fmla="*/ 906348 w 906348"/>
                  <a:gd name="connsiteY6" fmla="*/ 1050131 h 1050131"/>
                  <a:gd name="connsiteX7" fmla="*/ 172924 w 906348"/>
                  <a:gd name="connsiteY7" fmla="*/ 1047751 h 1050131"/>
                  <a:gd name="connsiteX8" fmla="*/ 232455 w 906348"/>
                  <a:gd name="connsiteY8" fmla="*/ 678657 h 1050131"/>
                  <a:gd name="connsiteX9" fmla="*/ 261030 w 906348"/>
                  <a:gd name="connsiteY9" fmla="*/ 542925 h 1050131"/>
                  <a:gd name="connsiteX10" fmla="*/ 263411 w 906348"/>
                  <a:gd name="connsiteY10" fmla="*/ 400050 h 1050131"/>
                  <a:gd name="connsiteX11" fmla="*/ 196735 w 906348"/>
                  <a:gd name="connsiteY11" fmla="*/ 271463 h 1050131"/>
                  <a:gd name="connsiteX12" fmla="*/ 134824 w 906348"/>
                  <a:gd name="connsiteY12" fmla="*/ 185738 h 1050131"/>
                  <a:gd name="connsiteX13" fmla="*/ 0 w 906348"/>
                  <a:gd name="connsiteY13" fmla="*/ 173078 h 1050131"/>
                  <a:gd name="connsiteX14" fmla="*/ 32430 w 906348"/>
                  <a:gd name="connsiteY14" fmla="*/ 0 h 1050131"/>
                  <a:gd name="connsiteX0" fmla="*/ 0 w 918575"/>
                  <a:gd name="connsiteY0" fmla="*/ 2827 h 1050131"/>
                  <a:gd name="connsiteX1" fmla="*/ 280400 w 918575"/>
                  <a:gd name="connsiteY1" fmla="*/ 0 h 1050131"/>
                  <a:gd name="connsiteX2" fmla="*/ 592344 w 918575"/>
                  <a:gd name="connsiteY2" fmla="*/ 138112 h 1050131"/>
                  <a:gd name="connsiteX3" fmla="*/ 761413 w 918575"/>
                  <a:gd name="connsiteY3" fmla="*/ 392907 h 1050131"/>
                  <a:gd name="connsiteX4" fmla="*/ 856663 w 918575"/>
                  <a:gd name="connsiteY4" fmla="*/ 609600 h 1050131"/>
                  <a:gd name="connsiteX5" fmla="*/ 875713 w 918575"/>
                  <a:gd name="connsiteY5" fmla="*/ 685800 h 1050131"/>
                  <a:gd name="connsiteX6" fmla="*/ 918575 w 918575"/>
                  <a:gd name="connsiteY6" fmla="*/ 1050131 h 1050131"/>
                  <a:gd name="connsiteX7" fmla="*/ 185151 w 918575"/>
                  <a:gd name="connsiteY7" fmla="*/ 1047751 h 1050131"/>
                  <a:gd name="connsiteX8" fmla="*/ 244682 w 918575"/>
                  <a:gd name="connsiteY8" fmla="*/ 678657 h 1050131"/>
                  <a:gd name="connsiteX9" fmla="*/ 273257 w 918575"/>
                  <a:gd name="connsiteY9" fmla="*/ 542925 h 1050131"/>
                  <a:gd name="connsiteX10" fmla="*/ 275638 w 918575"/>
                  <a:gd name="connsiteY10" fmla="*/ 400050 h 1050131"/>
                  <a:gd name="connsiteX11" fmla="*/ 208962 w 918575"/>
                  <a:gd name="connsiteY11" fmla="*/ 271463 h 1050131"/>
                  <a:gd name="connsiteX12" fmla="*/ 147051 w 918575"/>
                  <a:gd name="connsiteY12" fmla="*/ 185738 h 1050131"/>
                  <a:gd name="connsiteX13" fmla="*/ 12227 w 918575"/>
                  <a:gd name="connsiteY13" fmla="*/ 173078 h 1050131"/>
                  <a:gd name="connsiteX14" fmla="*/ 0 w 918575"/>
                  <a:gd name="connsiteY14" fmla="*/ 2827 h 1050131"/>
                  <a:gd name="connsiteX0" fmla="*/ 3534 w 922109"/>
                  <a:gd name="connsiteY0" fmla="*/ 2827 h 1050131"/>
                  <a:gd name="connsiteX1" fmla="*/ 283934 w 922109"/>
                  <a:gd name="connsiteY1" fmla="*/ 0 h 1050131"/>
                  <a:gd name="connsiteX2" fmla="*/ 595878 w 922109"/>
                  <a:gd name="connsiteY2" fmla="*/ 138112 h 1050131"/>
                  <a:gd name="connsiteX3" fmla="*/ 764947 w 922109"/>
                  <a:gd name="connsiteY3" fmla="*/ 392907 h 1050131"/>
                  <a:gd name="connsiteX4" fmla="*/ 860197 w 922109"/>
                  <a:gd name="connsiteY4" fmla="*/ 609600 h 1050131"/>
                  <a:gd name="connsiteX5" fmla="*/ 879247 w 922109"/>
                  <a:gd name="connsiteY5" fmla="*/ 685800 h 1050131"/>
                  <a:gd name="connsiteX6" fmla="*/ 922109 w 922109"/>
                  <a:gd name="connsiteY6" fmla="*/ 1050131 h 1050131"/>
                  <a:gd name="connsiteX7" fmla="*/ 188685 w 922109"/>
                  <a:gd name="connsiteY7" fmla="*/ 1047751 h 1050131"/>
                  <a:gd name="connsiteX8" fmla="*/ 248216 w 922109"/>
                  <a:gd name="connsiteY8" fmla="*/ 678657 h 1050131"/>
                  <a:gd name="connsiteX9" fmla="*/ 276791 w 922109"/>
                  <a:gd name="connsiteY9" fmla="*/ 542925 h 1050131"/>
                  <a:gd name="connsiteX10" fmla="*/ 279172 w 922109"/>
                  <a:gd name="connsiteY10" fmla="*/ 400050 h 1050131"/>
                  <a:gd name="connsiteX11" fmla="*/ 212496 w 922109"/>
                  <a:gd name="connsiteY11" fmla="*/ 271463 h 1050131"/>
                  <a:gd name="connsiteX12" fmla="*/ 150585 w 922109"/>
                  <a:gd name="connsiteY12" fmla="*/ 185738 h 1050131"/>
                  <a:gd name="connsiteX13" fmla="*/ 0 w 922109"/>
                  <a:gd name="connsiteY13" fmla="*/ 164598 h 1050131"/>
                  <a:gd name="connsiteX14" fmla="*/ 3534 w 922109"/>
                  <a:gd name="connsiteY14" fmla="*/ 2827 h 1050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2109" h="1050131">
                    <a:moveTo>
                      <a:pt x="3534" y="2827"/>
                    </a:moveTo>
                    <a:lnTo>
                      <a:pt x="283934" y="0"/>
                    </a:lnTo>
                    <a:cubicBezTo>
                      <a:pt x="409346" y="31749"/>
                      <a:pt x="506184" y="82550"/>
                      <a:pt x="595878" y="138112"/>
                    </a:cubicBezTo>
                    <a:cubicBezTo>
                      <a:pt x="666522" y="223043"/>
                      <a:pt x="720497" y="303212"/>
                      <a:pt x="764947" y="392907"/>
                    </a:cubicBezTo>
                    <a:cubicBezTo>
                      <a:pt x="804634" y="484982"/>
                      <a:pt x="830035" y="522287"/>
                      <a:pt x="860197" y="609600"/>
                    </a:cubicBezTo>
                    <a:cubicBezTo>
                      <a:pt x="860991" y="631825"/>
                      <a:pt x="878453" y="663575"/>
                      <a:pt x="879247" y="685800"/>
                    </a:cubicBezTo>
                    <a:lnTo>
                      <a:pt x="922109" y="1050131"/>
                    </a:lnTo>
                    <a:lnTo>
                      <a:pt x="188685" y="1047751"/>
                    </a:lnTo>
                    <a:lnTo>
                      <a:pt x="248216" y="678657"/>
                    </a:lnTo>
                    <a:lnTo>
                      <a:pt x="276791" y="542925"/>
                    </a:lnTo>
                    <a:cubicBezTo>
                      <a:pt x="277585" y="495300"/>
                      <a:pt x="278378" y="447675"/>
                      <a:pt x="279172" y="400050"/>
                    </a:cubicBezTo>
                    <a:lnTo>
                      <a:pt x="212496" y="271463"/>
                    </a:lnTo>
                    <a:lnTo>
                      <a:pt x="150585" y="185738"/>
                    </a:lnTo>
                    <a:lnTo>
                      <a:pt x="0" y="164598"/>
                    </a:lnTo>
                    <a:lnTo>
                      <a:pt x="3534" y="2827"/>
                    </a:lnTo>
                    <a:close/>
                  </a:path>
                </a:pathLst>
              </a:custGeom>
              <a:solidFill>
                <a:srgbClr val="CCFF66">
                  <a:alpha val="78824"/>
                </a:srgbClr>
              </a:solidFill>
              <a:ln w="38100">
                <a:no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endParaRPr lang="en-US" sz="1000" dirty="0">
                  <a:solidFill>
                    <a:srgbClr val="000000"/>
                  </a:solidFill>
                </a:endParaRPr>
              </a:p>
            </p:txBody>
          </p:sp>
        </p:grpSp>
        <p:sp>
          <p:nvSpPr>
            <p:cNvPr id="7" name="Rectangle 6">
              <a:extLst>
                <a:ext uri="{FF2B5EF4-FFF2-40B4-BE49-F238E27FC236}">
                  <a16:creationId xmlns:a16="http://schemas.microsoft.com/office/drawing/2014/main" id="{59B6CBFF-C3C6-C001-A482-2E614927A9C0}"/>
                </a:ext>
              </a:extLst>
            </p:cNvPr>
            <p:cNvSpPr/>
            <p:nvPr/>
          </p:nvSpPr>
          <p:spPr>
            <a:xfrm>
              <a:off x="6346883" y="3881609"/>
              <a:ext cx="3844471" cy="1930400"/>
            </a:xfrm>
            <a:prstGeom prst="rect">
              <a:avLst/>
            </a:prstGeom>
            <a:noFill/>
            <a:ln w="19050">
              <a:solidFill>
                <a:schemeClr val="accent1">
                  <a:lumMod val="50000"/>
                </a:schemeClr>
              </a:solidFill>
              <a:miter lim="800000"/>
            </a:ln>
            <a:effectLst/>
            <a:scene3d>
              <a:camera prst="orthographicFront">
                <a:rot lat="0" lon="0" rev="0"/>
              </a:camera>
              <a:lightRig rig="twoPt" dir="tl"/>
            </a:scene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endParaRPr lang="en-US" sz="2400" dirty="0">
                <a:solidFill>
                  <a:schemeClr val="tx1"/>
                </a:solidFill>
              </a:endParaRPr>
            </a:p>
          </p:txBody>
        </p:sp>
      </p:grpSp>
      <p:sp>
        <p:nvSpPr>
          <p:cNvPr id="32" name="TextBox 31">
            <a:extLst>
              <a:ext uri="{FF2B5EF4-FFF2-40B4-BE49-F238E27FC236}">
                <a16:creationId xmlns:a16="http://schemas.microsoft.com/office/drawing/2014/main" id="{6193ED32-32C9-5F37-B14C-1E83654BC9B5}"/>
              </a:ext>
            </a:extLst>
          </p:cNvPr>
          <p:cNvSpPr txBox="1"/>
          <p:nvPr/>
        </p:nvSpPr>
        <p:spPr>
          <a:xfrm>
            <a:off x="3315765" y="3538016"/>
            <a:ext cx="2132083" cy="590931"/>
          </a:xfrm>
          <a:prstGeom prst="rect">
            <a:avLst/>
          </a:prstGeom>
          <a:noFill/>
        </p:spPr>
        <p:txBody>
          <a:bodyPr wrap="square" rtlCol="0">
            <a:spAutoFit/>
          </a:bodyPr>
          <a:lstStyle/>
          <a:p>
            <a:pPr algn="r">
              <a:lnSpc>
                <a:spcPct val="90000"/>
              </a:lnSpc>
            </a:pPr>
            <a:r>
              <a:rPr lang="en-US" dirty="0">
                <a:latin typeface="+mn-lt"/>
              </a:rPr>
              <a:t>6D measurement of initial bunch </a:t>
            </a:r>
          </a:p>
        </p:txBody>
      </p:sp>
      <p:grpSp>
        <p:nvGrpSpPr>
          <p:cNvPr id="34" name="Group 33">
            <a:extLst>
              <a:ext uri="{FF2B5EF4-FFF2-40B4-BE49-F238E27FC236}">
                <a16:creationId xmlns:a16="http://schemas.microsoft.com/office/drawing/2014/main" id="{4B9ECE53-A551-82A1-E08E-4D8573A81982}"/>
              </a:ext>
            </a:extLst>
          </p:cNvPr>
          <p:cNvGrpSpPr/>
          <p:nvPr/>
        </p:nvGrpSpPr>
        <p:grpSpPr>
          <a:xfrm>
            <a:off x="1464926" y="4218076"/>
            <a:ext cx="3849211" cy="1930400"/>
            <a:chOff x="1201759" y="3911600"/>
            <a:chExt cx="3849211" cy="1930400"/>
          </a:xfrm>
        </p:grpSpPr>
        <p:grpSp>
          <p:nvGrpSpPr>
            <p:cNvPr id="55" name="Group 54">
              <a:extLst>
                <a:ext uri="{FF2B5EF4-FFF2-40B4-BE49-F238E27FC236}">
                  <a16:creationId xmlns:a16="http://schemas.microsoft.com/office/drawing/2014/main" id="{163D8299-DF9D-A810-60FA-6BED1451A0B4}"/>
                </a:ext>
              </a:extLst>
            </p:cNvPr>
            <p:cNvGrpSpPr/>
            <p:nvPr/>
          </p:nvGrpSpPr>
          <p:grpSpPr>
            <a:xfrm>
              <a:off x="1201759" y="3963010"/>
              <a:ext cx="3743319" cy="1790780"/>
              <a:chOff x="1400793" y="823609"/>
              <a:chExt cx="8953872" cy="4283475"/>
            </a:xfrm>
          </p:grpSpPr>
          <p:grpSp>
            <p:nvGrpSpPr>
              <p:cNvPr id="57" name="Group 56">
                <a:extLst>
                  <a:ext uri="{FF2B5EF4-FFF2-40B4-BE49-F238E27FC236}">
                    <a16:creationId xmlns:a16="http://schemas.microsoft.com/office/drawing/2014/main" id="{6F2B9C2A-01A5-21C2-00DE-828A450BA596}"/>
                  </a:ext>
                </a:extLst>
              </p:cNvPr>
              <p:cNvGrpSpPr/>
              <p:nvPr/>
            </p:nvGrpSpPr>
            <p:grpSpPr>
              <a:xfrm>
                <a:off x="7635241" y="3642940"/>
                <a:ext cx="633924" cy="1180710"/>
                <a:chOff x="7620001" y="3650560"/>
                <a:chExt cx="633924" cy="1180710"/>
              </a:xfrm>
              <a:solidFill>
                <a:schemeClr val="accent1">
                  <a:lumMod val="60000"/>
                  <a:lumOff val="40000"/>
                </a:schemeClr>
              </a:solidFill>
            </p:grpSpPr>
            <p:sp>
              <p:nvSpPr>
                <p:cNvPr id="96" name="Isosceles Triangle 95">
                  <a:extLst>
                    <a:ext uri="{FF2B5EF4-FFF2-40B4-BE49-F238E27FC236}">
                      <a16:creationId xmlns:a16="http://schemas.microsoft.com/office/drawing/2014/main" id="{A5E8857B-FC6E-F4C8-899F-6621F904B40A}"/>
                    </a:ext>
                  </a:extLst>
                </p:cNvPr>
                <p:cNvSpPr/>
                <p:nvPr/>
              </p:nvSpPr>
              <p:spPr>
                <a:xfrm>
                  <a:off x="7620001" y="4019305"/>
                  <a:ext cx="633924" cy="81196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97" name="Rectangle 96">
                  <a:extLst>
                    <a:ext uri="{FF2B5EF4-FFF2-40B4-BE49-F238E27FC236}">
                      <a16:creationId xmlns:a16="http://schemas.microsoft.com/office/drawing/2014/main" id="{645DE886-961A-0A05-B672-8636EB799E4F}"/>
                    </a:ext>
                  </a:extLst>
                </p:cNvPr>
                <p:cNvSpPr/>
                <p:nvPr/>
              </p:nvSpPr>
              <p:spPr>
                <a:xfrm rot="5400000">
                  <a:off x="7683637" y="3806579"/>
                  <a:ext cx="483718" cy="171679"/>
                </a:xfrm>
                <a:prstGeom prst="rect">
                  <a:avLst/>
                </a:prstGeom>
                <a:grpFill/>
                <a:ln w="38100">
                  <a:no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endParaRPr lang="en-US" sz="1050" dirty="0">
                    <a:solidFill>
                      <a:schemeClr val="tx1"/>
                    </a:solidFill>
                  </a:endParaRPr>
                </a:p>
              </p:txBody>
            </p:sp>
          </p:grpSp>
          <p:sp>
            <p:nvSpPr>
              <p:cNvPr id="58" name="Rectangle 57">
                <a:extLst>
                  <a:ext uri="{FF2B5EF4-FFF2-40B4-BE49-F238E27FC236}">
                    <a16:creationId xmlns:a16="http://schemas.microsoft.com/office/drawing/2014/main" id="{41259FF3-A8BD-A1F2-5401-0F1CB3E44290}"/>
                  </a:ext>
                </a:extLst>
              </p:cNvPr>
              <p:cNvSpPr/>
              <p:nvPr/>
            </p:nvSpPr>
            <p:spPr>
              <a:xfrm rot="5400000">
                <a:off x="7691769" y="3298152"/>
                <a:ext cx="483718" cy="171679"/>
              </a:xfrm>
              <a:prstGeom prst="rect">
                <a:avLst/>
              </a:prstGeom>
              <a:solidFill>
                <a:srgbClr val="CCFF66"/>
              </a:solidFill>
              <a:ln w="38100">
                <a:no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endParaRPr lang="en-US" sz="1050" dirty="0">
                  <a:solidFill>
                    <a:schemeClr val="tx1"/>
                  </a:solidFill>
                </a:endParaRPr>
              </a:p>
            </p:txBody>
          </p:sp>
          <p:sp>
            <p:nvSpPr>
              <p:cNvPr id="59" name="Right Triangle 58">
                <a:extLst>
                  <a:ext uri="{FF2B5EF4-FFF2-40B4-BE49-F238E27FC236}">
                    <a16:creationId xmlns:a16="http://schemas.microsoft.com/office/drawing/2014/main" id="{2E255C8C-9D0A-ED95-6D53-C51E5F634E7A}"/>
                  </a:ext>
                </a:extLst>
              </p:cNvPr>
              <p:cNvSpPr/>
              <p:nvPr/>
            </p:nvSpPr>
            <p:spPr>
              <a:xfrm>
                <a:off x="7219642" y="1145660"/>
                <a:ext cx="1679375" cy="1732092"/>
              </a:xfrm>
              <a:prstGeom prst="rtTriangle">
                <a:avLst/>
              </a:prstGeom>
              <a:solidFill>
                <a:schemeClr val="tx1">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dirty="0"/>
              </a:p>
            </p:txBody>
          </p:sp>
          <p:cxnSp>
            <p:nvCxnSpPr>
              <p:cNvPr id="60" name="Straight Connector 59">
                <a:extLst>
                  <a:ext uri="{FF2B5EF4-FFF2-40B4-BE49-F238E27FC236}">
                    <a16:creationId xmlns:a16="http://schemas.microsoft.com/office/drawing/2014/main" id="{3F743D57-CB98-F757-61E8-8DD8C13F29CB}"/>
                  </a:ext>
                </a:extLst>
              </p:cNvPr>
              <p:cNvCxnSpPr/>
              <p:nvPr/>
            </p:nvCxnSpPr>
            <p:spPr>
              <a:xfrm>
                <a:off x="2517361" y="2097106"/>
                <a:ext cx="4702283"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61" name="TextBox 60">
                    <a:extLst>
                      <a:ext uri="{FF2B5EF4-FFF2-40B4-BE49-F238E27FC236}">
                        <a16:creationId xmlns:a16="http://schemas.microsoft.com/office/drawing/2014/main" id="{A5214207-5DB6-BA56-1015-50D0CBDBB44E}"/>
                      </a:ext>
                    </a:extLst>
                  </p:cNvPr>
                  <p:cNvSpPr txBox="1"/>
                  <p:nvPr/>
                </p:nvSpPr>
                <p:spPr>
                  <a:xfrm>
                    <a:off x="3824906" y="823609"/>
                    <a:ext cx="1202750" cy="368094"/>
                  </a:xfrm>
                  <a:prstGeom prst="rect">
                    <a:avLst/>
                  </a:prstGeom>
                  <a:noFill/>
                  <a:ln>
                    <a:noFill/>
                  </a:ln>
                </p:spPr>
                <p:txBody>
                  <a:bodyPr wrap="none" lIns="0" tIns="0" rIns="0" bIns="0" rtlCol="0">
                    <a:spAutoFit/>
                  </a:bodyPr>
                  <a:lstStyle/>
                  <a:p>
                    <a:r>
                      <a:rPr lang="en-US" sz="1000" b="0" dirty="0"/>
                      <a:t>slit 1 </a:t>
                    </a:r>
                    <a14:m>
                      <m:oMath xmlns:m="http://schemas.openxmlformats.org/officeDocument/2006/math">
                        <m:r>
                          <a:rPr lang="en-US" sz="1000" b="0" i="1" smtClean="0">
                            <a:latin typeface="Cambria Math" panose="02040503050406030204" pitchFamily="18" charset="0"/>
                          </a:rPr>
                          <m:t>=</m:t>
                        </m:r>
                        <m:r>
                          <a:rPr lang="en-US" sz="1000" b="0" i="1" smtClean="0">
                            <a:latin typeface="Cambria Math" panose="02040503050406030204" pitchFamily="18" charset="0"/>
                          </a:rPr>
                          <m:t>𝑥</m:t>
                        </m:r>
                      </m:oMath>
                    </a14:m>
                    <a:endParaRPr lang="en-US" sz="1000" b="0" dirty="0"/>
                  </a:p>
                </p:txBody>
              </p:sp>
            </mc:Choice>
            <mc:Fallback xmlns="">
              <p:sp>
                <p:nvSpPr>
                  <p:cNvPr id="102" name="TextBox 101">
                    <a:extLst>
                      <a:ext uri="{FF2B5EF4-FFF2-40B4-BE49-F238E27FC236}">
                        <a16:creationId xmlns:a16="http://schemas.microsoft.com/office/drawing/2014/main" id="{AEE5C3B2-6258-1FD0-584A-A329153B62B4}"/>
                      </a:ext>
                    </a:extLst>
                  </p:cNvPr>
                  <p:cNvSpPr txBox="1">
                    <a:spLocks noRot="1" noChangeAspect="1" noMove="1" noResize="1" noEditPoints="1" noAdjustHandles="1" noChangeArrowheads="1" noChangeShapeType="1" noTextEdit="1"/>
                  </p:cNvSpPr>
                  <p:nvPr/>
                </p:nvSpPr>
                <p:spPr>
                  <a:xfrm>
                    <a:off x="3824906" y="823609"/>
                    <a:ext cx="1202750" cy="368094"/>
                  </a:xfrm>
                  <a:prstGeom prst="rect">
                    <a:avLst/>
                  </a:prstGeom>
                  <a:blipFill>
                    <a:blip r:embed="rId7"/>
                    <a:stretch>
                      <a:fillRect l="-15663" t="-32000" r="-4819" b="-48000"/>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2" name="TextBox 61">
                    <a:extLst>
                      <a:ext uri="{FF2B5EF4-FFF2-40B4-BE49-F238E27FC236}">
                        <a16:creationId xmlns:a16="http://schemas.microsoft.com/office/drawing/2014/main" id="{66D41A62-EE29-D8A3-12C0-CEDAF3767A45}"/>
                      </a:ext>
                    </a:extLst>
                  </p:cNvPr>
                  <p:cNvSpPr txBox="1"/>
                  <p:nvPr/>
                </p:nvSpPr>
                <p:spPr>
                  <a:xfrm>
                    <a:off x="5544485" y="904517"/>
                    <a:ext cx="1246154" cy="368094"/>
                  </a:xfrm>
                  <a:prstGeom prst="rect">
                    <a:avLst/>
                  </a:prstGeom>
                  <a:noFill/>
                  <a:ln>
                    <a:noFill/>
                  </a:ln>
                </p:spPr>
                <p:txBody>
                  <a:bodyPr wrap="none" lIns="0" tIns="0" rIns="0" bIns="0" rtlCol="0">
                    <a:spAutoFit/>
                  </a:bodyPr>
                  <a:lstStyle/>
                  <a:p>
                    <a:r>
                      <a:rPr lang="en-US" sz="1000" b="0" dirty="0"/>
                      <a:t>slit 3 </a:t>
                    </a:r>
                    <a14:m>
                      <m:oMath xmlns:m="http://schemas.openxmlformats.org/officeDocument/2006/math">
                        <m:r>
                          <a:rPr lang="en-US" sz="1000" b="0" i="1" smtClean="0">
                            <a:latin typeface="Cambria Math" panose="02040503050406030204" pitchFamily="18" charset="0"/>
                          </a:rPr>
                          <m:t>~ </m:t>
                        </m:r>
                        <m:r>
                          <a:rPr lang="en-US" sz="1000" b="0" i="1" smtClean="0">
                            <a:latin typeface="Cambria Math" panose="02040503050406030204" pitchFamily="18" charset="0"/>
                          </a:rPr>
                          <m:t>𝑥</m:t>
                        </m:r>
                        <m:r>
                          <a:rPr lang="en-US" sz="1000" b="0" i="1" smtClean="0">
                            <a:latin typeface="Cambria Math" panose="02040503050406030204" pitchFamily="18" charset="0"/>
                          </a:rPr>
                          <m:t>′</m:t>
                        </m:r>
                      </m:oMath>
                    </a14:m>
                    <a:endParaRPr lang="en-US" sz="1000" dirty="0"/>
                  </a:p>
                </p:txBody>
              </p:sp>
            </mc:Choice>
            <mc:Fallback xmlns="">
              <p:sp>
                <p:nvSpPr>
                  <p:cNvPr id="103" name="TextBox 102">
                    <a:extLst>
                      <a:ext uri="{FF2B5EF4-FFF2-40B4-BE49-F238E27FC236}">
                        <a16:creationId xmlns:a16="http://schemas.microsoft.com/office/drawing/2014/main" id="{F01E76DC-F3B6-AEB6-8409-BC336D903E40}"/>
                      </a:ext>
                    </a:extLst>
                  </p:cNvPr>
                  <p:cNvSpPr txBox="1">
                    <a:spLocks noRot="1" noChangeAspect="1" noMove="1" noResize="1" noEditPoints="1" noAdjustHandles="1" noChangeArrowheads="1" noChangeShapeType="1" noTextEdit="1"/>
                  </p:cNvSpPr>
                  <p:nvPr/>
                </p:nvSpPr>
                <p:spPr>
                  <a:xfrm>
                    <a:off x="5544485" y="904517"/>
                    <a:ext cx="1246154" cy="368094"/>
                  </a:xfrm>
                  <a:prstGeom prst="rect">
                    <a:avLst/>
                  </a:prstGeom>
                  <a:blipFill>
                    <a:blip r:embed="rId8"/>
                    <a:stretch>
                      <a:fillRect l="-15294" t="-26923" r="-8235" b="-42308"/>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3" name="Rectangle 62">
                    <a:extLst>
                      <a:ext uri="{FF2B5EF4-FFF2-40B4-BE49-F238E27FC236}">
                        <a16:creationId xmlns:a16="http://schemas.microsoft.com/office/drawing/2014/main" id="{2F957913-4E39-B3C0-576D-C9BB580720E8}"/>
                      </a:ext>
                    </a:extLst>
                  </p:cNvPr>
                  <p:cNvSpPr/>
                  <p:nvPr/>
                </p:nvSpPr>
                <p:spPr>
                  <a:xfrm rot="2700000">
                    <a:off x="7581253" y="1772389"/>
                    <a:ext cx="1704432" cy="588951"/>
                  </a:xfrm>
                  <a:prstGeom prst="rect">
                    <a:avLst/>
                  </a:prstGeom>
                  <a:ln>
                    <a:noFill/>
                  </a:ln>
                </p:spPr>
                <p:txBody>
                  <a:bodyPr wrap="none">
                    <a:spAutoFit/>
                  </a:bodyPr>
                  <a:lstStyle/>
                  <a:p>
                    <a14:m>
                      <m:oMath xmlns:m="http://schemas.openxmlformats.org/officeDocument/2006/math">
                        <m:sSup>
                          <m:sSupPr>
                            <m:ctrlPr>
                              <a:rPr lang="en-US" sz="1000" b="0" i="1" smtClean="0">
                                <a:latin typeface="Cambria Math" panose="02040503050406030204" pitchFamily="18" charset="0"/>
                              </a:rPr>
                            </m:ctrlPr>
                          </m:sSupPr>
                          <m:e>
                            <m:r>
                              <a:rPr lang="en-US" sz="1000" b="0" i="1" smtClean="0">
                                <a:latin typeface="Cambria Math" panose="02040503050406030204" pitchFamily="18" charset="0"/>
                              </a:rPr>
                              <m:t>90</m:t>
                            </m:r>
                          </m:e>
                          <m:sup>
                            <m:r>
                              <a:rPr lang="en-US" sz="1000" b="0" i="1" smtClean="0">
                                <a:latin typeface="Cambria Math" panose="02040503050406030204" pitchFamily="18" charset="0"/>
                              </a:rPr>
                              <m:t>∘</m:t>
                            </m:r>
                          </m:sup>
                        </m:sSup>
                      </m:oMath>
                    </a14:m>
                    <a:r>
                      <a:rPr lang="en-US" sz="1000" dirty="0"/>
                      <a:t>dipole</a:t>
                    </a:r>
                  </a:p>
                </p:txBody>
              </p:sp>
            </mc:Choice>
            <mc:Fallback xmlns="">
              <p:sp>
                <p:nvSpPr>
                  <p:cNvPr id="104" name="Rectangle 103">
                    <a:extLst>
                      <a:ext uri="{FF2B5EF4-FFF2-40B4-BE49-F238E27FC236}">
                        <a16:creationId xmlns:a16="http://schemas.microsoft.com/office/drawing/2014/main" id="{2158AF2F-45C7-AE09-3F97-54034E4819B8}"/>
                      </a:ext>
                    </a:extLst>
                  </p:cNvPr>
                  <p:cNvSpPr>
                    <a:spLocks noRot="1" noChangeAspect="1" noMove="1" noResize="1" noEditPoints="1" noAdjustHandles="1" noChangeArrowheads="1" noChangeShapeType="1" noTextEdit="1"/>
                  </p:cNvSpPr>
                  <p:nvPr/>
                </p:nvSpPr>
                <p:spPr>
                  <a:xfrm rot="2700000">
                    <a:off x="7581253" y="1772389"/>
                    <a:ext cx="1704432" cy="588951"/>
                  </a:xfrm>
                  <a:prstGeom prst="rect">
                    <a:avLst/>
                  </a:prstGeom>
                  <a:blipFill>
                    <a:blip r:embed="rId9"/>
                    <a:stretch>
                      <a:fillRect/>
                    </a:stretch>
                  </a:blipFill>
                  <a:ln>
                    <a:noFill/>
                  </a:ln>
                </p:spPr>
                <p:txBody>
                  <a:bodyPr/>
                  <a:lstStyle/>
                  <a:p>
                    <a:r>
                      <a:rPr lang="en-US">
                        <a:noFill/>
                      </a:rPr>
                      <a:t> </a:t>
                    </a:r>
                  </a:p>
                </p:txBody>
              </p:sp>
            </mc:Fallback>
          </mc:AlternateContent>
          <p:grpSp>
            <p:nvGrpSpPr>
              <p:cNvPr id="64" name="Group 63">
                <a:extLst>
                  <a:ext uri="{FF2B5EF4-FFF2-40B4-BE49-F238E27FC236}">
                    <a16:creationId xmlns:a16="http://schemas.microsoft.com/office/drawing/2014/main" id="{B74E0B80-85B0-A964-3FB8-6BB6E9D4C7F2}"/>
                  </a:ext>
                </a:extLst>
              </p:cNvPr>
              <p:cNvGrpSpPr/>
              <p:nvPr/>
            </p:nvGrpSpPr>
            <p:grpSpPr>
              <a:xfrm>
                <a:off x="1450283" y="1664734"/>
                <a:ext cx="6983188" cy="1497158"/>
                <a:chOff x="-259228" y="4242341"/>
                <a:chExt cx="5309859" cy="1138407"/>
              </a:xfrm>
              <a:solidFill>
                <a:schemeClr val="bg1">
                  <a:lumMod val="65000"/>
                </a:schemeClr>
              </a:solidFill>
            </p:grpSpPr>
            <p:sp>
              <p:nvSpPr>
                <p:cNvPr id="92" name="Rectangle 91">
                  <a:extLst>
                    <a:ext uri="{FF2B5EF4-FFF2-40B4-BE49-F238E27FC236}">
                      <a16:creationId xmlns:a16="http://schemas.microsoft.com/office/drawing/2014/main" id="{0EAF95E4-D359-03B1-121A-3E859550AEA3}"/>
                    </a:ext>
                  </a:extLst>
                </p:cNvPr>
                <p:cNvSpPr/>
                <p:nvPr/>
              </p:nvSpPr>
              <p:spPr>
                <a:xfrm>
                  <a:off x="-259228" y="4249271"/>
                  <a:ext cx="1597493" cy="636746"/>
                </a:xfrm>
                <a:prstGeom prst="rect">
                  <a:avLst/>
                </a:prstGeom>
                <a:solidFill>
                  <a:srgbClr val="CCFF66"/>
                </a:solidFill>
                <a:ln w="38100">
                  <a:no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endParaRPr lang="en-US" sz="1050" dirty="0">
                    <a:solidFill>
                      <a:schemeClr val="tx1"/>
                    </a:solidFill>
                  </a:endParaRPr>
                </a:p>
              </p:txBody>
            </p:sp>
            <p:sp>
              <p:nvSpPr>
                <p:cNvPr id="93" name="Isosceles Triangle 92">
                  <a:extLst>
                    <a:ext uri="{FF2B5EF4-FFF2-40B4-BE49-F238E27FC236}">
                      <a16:creationId xmlns:a16="http://schemas.microsoft.com/office/drawing/2014/main" id="{8BDD823A-9E4E-9756-9E56-2879540AD0BD}"/>
                    </a:ext>
                  </a:extLst>
                </p:cNvPr>
                <p:cNvSpPr/>
                <p:nvPr/>
              </p:nvSpPr>
              <p:spPr>
                <a:xfrm rot="16200000">
                  <a:off x="1536775" y="3627110"/>
                  <a:ext cx="636678" cy="1867140"/>
                </a:xfrm>
                <a:prstGeom prst="triangle">
                  <a:avLst/>
                </a:prstGeom>
                <a:solidFill>
                  <a:srgbClr val="CCFF66"/>
                </a:solidFill>
                <a:ln w="38100">
                  <a:no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endParaRPr lang="en-US" sz="1050" dirty="0">
                    <a:solidFill>
                      <a:schemeClr val="tx1"/>
                    </a:solidFill>
                  </a:endParaRPr>
                </a:p>
              </p:txBody>
            </p:sp>
            <p:sp>
              <p:nvSpPr>
                <p:cNvPr id="94" name="Rectangle 93">
                  <a:extLst>
                    <a:ext uri="{FF2B5EF4-FFF2-40B4-BE49-F238E27FC236}">
                      <a16:creationId xmlns:a16="http://schemas.microsoft.com/office/drawing/2014/main" id="{C5B97C73-54ED-07C5-3AD9-4AE4320A68D3}"/>
                    </a:ext>
                  </a:extLst>
                </p:cNvPr>
                <p:cNvSpPr/>
                <p:nvPr/>
              </p:nvSpPr>
              <p:spPr>
                <a:xfrm>
                  <a:off x="2788682" y="4484390"/>
                  <a:ext cx="1397556" cy="130541"/>
                </a:xfrm>
                <a:prstGeom prst="rect">
                  <a:avLst/>
                </a:prstGeom>
                <a:solidFill>
                  <a:srgbClr val="CCFF66"/>
                </a:solidFill>
                <a:ln w="38100">
                  <a:no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endParaRPr lang="en-US" sz="1050" dirty="0">
                    <a:solidFill>
                      <a:schemeClr val="tx1"/>
                    </a:solidFill>
                  </a:endParaRPr>
                </a:p>
              </p:txBody>
            </p:sp>
            <p:sp>
              <p:nvSpPr>
                <p:cNvPr id="95" name="Freeform: Shape 94">
                  <a:extLst>
                    <a:ext uri="{FF2B5EF4-FFF2-40B4-BE49-F238E27FC236}">
                      <a16:creationId xmlns:a16="http://schemas.microsoft.com/office/drawing/2014/main" id="{B5C3B9F9-8756-BE48-E98D-A4C60F67034F}"/>
                    </a:ext>
                  </a:extLst>
                </p:cNvPr>
                <p:cNvSpPr/>
                <p:nvPr/>
              </p:nvSpPr>
              <p:spPr>
                <a:xfrm>
                  <a:off x="4160044" y="4483897"/>
                  <a:ext cx="890587" cy="896851"/>
                </a:xfrm>
                <a:custGeom>
                  <a:avLst/>
                  <a:gdLst>
                    <a:gd name="connsiteX0" fmla="*/ 21432 w 895350"/>
                    <a:gd name="connsiteY0" fmla="*/ 0 h 1054894"/>
                    <a:gd name="connsiteX1" fmla="*/ 257175 w 895350"/>
                    <a:gd name="connsiteY1" fmla="*/ 0 h 1054894"/>
                    <a:gd name="connsiteX2" fmla="*/ 569119 w 895350"/>
                    <a:gd name="connsiteY2" fmla="*/ 138112 h 1054894"/>
                    <a:gd name="connsiteX3" fmla="*/ 738188 w 895350"/>
                    <a:gd name="connsiteY3" fmla="*/ 400050 h 1054894"/>
                    <a:gd name="connsiteX4" fmla="*/ 850107 w 895350"/>
                    <a:gd name="connsiteY4" fmla="*/ 619125 h 1054894"/>
                    <a:gd name="connsiteX5" fmla="*/ 852488 w 895350"/>
                    <a:gd name="connsiteY5" fmla="*/ 685800 h 1054894"/>
                    <a:gd name="connsiteX6" fmla="*/ 895350 w 895350"/>
                    <a:gd name="connsiteY6" fmla="*/ 1050131 h 1054894"/>
                    <a:gd name="connsiteX7" fmla="*/ 223838 w 895350"/>
                    <a:gd name="connsiteY7" fmla="*/ 1054894 h 1054894"/>
                    <a:gd name="connsiteX8" fmla="*/ 207169 w 895350"/>
                    <a:gd name="connsiteY8" fmla="*/ 676275 h 1054894"/>
                    <a:gd name="connsiteX9" fmla="*/ 200025 w 895350"/>
                    <a:gd name="connsiteY9" fmla="*/ 523875 h 1054894"/>
                    <a:gd name="connsiteX10" fmla="*/ 176213 w 895350"/>
                    <a:gd name="connsiteY10" fmla="*/ 392906 h 1054894"/>
                    <a:gd name="connsiteX11" fmla="*/ 130969 w 895350"/>
                    <a:gd name="connsiteY11" fmla="*/ 266700 h 1054894"/>
                    <a:gd name="connsiteX12" fmla="*/ 54769 w 895350"/>
                    <a:gd name="connsiteY12" fmla="*/ 150019 h 1054894"/>
                    <a:gd name="connsiteX13" fmla="*/ 0 w 895350"/>
                    <a:gd name="connsiteY13" fmla="*/ 128587 h 1054894"/>
                    <a:gd name="connsiteX14" fmla="*/ 21432 w 895350"/>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2629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28675 w 890587"/>
                    <a:gd name="connsiteY4" fmla="*/ 609600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28675 w 890587"/>
                    <a:gd name="connsiteY4" fmla="*/ 609600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119063 w 890587"/>
                    <a:gd name="connsiteY12" fmla="*/ 185738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80974 w 890587"/>
                    <a:gd name="connsiteY11" fmla="*/ 271463 h 1054894"/>
                    <a:gd name="connsiteX12" fmla="*/ 119063 w 890587"/>
                    <a:gd name="connsiteY12" fmla="*/ 185738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02406 w 890587"/>
                    <a:gd name="connsiteY8" fmla="*/ 676275 h 1054894"/>
                    <a:gd name="connsiteX9" fmla="*/ 195262 w 890587"/>
                    <a:gd name="connsiteY9" fmla="*/ 523875 h 1054894"/>
                    <a:gd name="connsiteX10" fmla="*/ 247650 w 890587"/>
                    <a:gd name="connsiteY10" fmla="*/ 400050 h 1054894"/>
                    <a:gd name="connsiteX11" fmla="*/ 180974 w 890587"/>
                    <a:gd name="connsiteY11" fmla="*/ 271463 h 1054894"/>
                    <a:gd name="connsiteX12" fmla="*/ 119063 w 890587"/>
                    <a:gd name="connsiteY12" fmla="*/ 185738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02406 w 890587"/>
                    <a:gd name="connsiteY8" fmla="*/ 676275 h 1054894"/>
                    <a:gd name="connsiteX9" fmla="*/ 245269 w 890587"/>
                    <a:gd name="connsiteY9" fmla="*/ 542925 h 1054894"/>
                    <a:gd name="connsiteX10" fmla="*/ 247650 w 890587"/>
                    <a:gd name="connsiteY10" fmla="*/ 400050 h 1054894"/>
                    <a:gd name="connsiteX11" fmla="*/ 180974 w 890587"/>
                    <a:gd name="connsiteY11" fmla="*/ 271463 h 1054894"/>
                    <a:gd name="connsiteX12" fmla="*/ 119063 w 890587"/>
                    <a:gd name="connsiteY12" fmla="*/ 185738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16694 w 890587"/>
                    <a:gd name="connsiteY8" fmla="*/ 678657 h 1054894"/>
                    <a:gd name="connsiteX9" fmla="*/ 245269 w 890587"/>
                    <a:gd name="connsiteY9" fmla="*/ 542925 h 1054894"/>
                    <a:gd name="connsiteX10" fmla="*/ 247650 w 890587"/>
                    <a:gd name="connsiteY10" fmla="*/ 400050 h 1054894"/>
                    <a:gd name="connsiteX11" fmla="*/ 180974 w 890587"/>
                    <a:gd name="connsiteY11" fmla="*/ 271463 h 1054894"/>
                    <a:gd name="connsiteX12" fmla="*/ 119063 w 890587"/>
                    <a:gd name="connsiteY12" fmla="*/ 185738 h 1054894"/>
                    <a:gd name="connsiteX13" fmla="*/ 0 w 890587"/>
                    <a:gd name="connsiteY13" fmla="*/ 147637 h 1054894"/>
                    <a:gd name="connsiteX14" fmla="*/ 16669 w 890587"/>
                    <a:gd name="connsiteY14" fmla="*/ 0 h 1054894"/>
                    <a:gd name="connsiteX0" fmla="*/ 16669 w 890587"/>
                    <a:gd name="connsiteY0" fmla="*/ 0 h 1050131"/>
                    <a:gd name="connsiteX1" fmla="*/ 252412 w 890587"/>
                    <a:gd name="connsiteY1" fmla="*/ 0 h 1050131"/>
                    <a:gd name="connsiteX2" fmla="*/ 564356 w 890587"/>
                    <a:gd name="connsiteY2" fmla="*/ 138112 h 1050131"/>
                    <a:gd name="connsiteX3" fmla="*/ 733425 w 890587"/>
                    <a:gd name="connsiteY3" fmla="*/ 392907 h 1050131"/>
                    <a:gd name="connsiteX4" fmla="*/ 828675 w 890587"/>
                    <a:gd name="connsiteY4" fmla="*/ 609600 h 1050131"/>
                    <a:gd name="connsiteX5" fmla="*/ 847725 w 890587"/>
                    <a:gd name="connsiteY5" fmla="*/ 685800 h 1050131"/>
                    <a:gd name="connsiteX6" fmla="*/ 890587 w 890587"/>
                    <a:gd name="connsiteY6" fmla="*/ 1050131 h 1050131"/>
                    <a:gd name="connsiteX7" fmla="*/ 157163 w 890587"/>
                    <a:gd name="connsiteY7" fmla="*/ 1047751 h 1050131"/>
                    <a:gd name="connsiteX8" fmla="*/ 216694 w 890587"/>
                    <a:gd name="connsiteY8" fmla="*/ 678657 h 1050131"/>
                    <a:gd name="connsiteX9" fmla="*/ 245269 w 890587"/>
                    <a:gd name="connsiteY9" fmla="*/ 542925 h 1050131"/>
                    <a:gd name="connsiteX10" fmla="*/ 247650 w 890587"/>
                    <a:gd name="connsiteY10" fmla="*/ 400050 h 1050131"/>
                    <a:gd name="connsiteX11" fmla="*/ 180974 w 890587"/>
                    <a:gd name="connsiteY11" fmla="*/ 271463 h 1050131"/>
                    <a:gd name="connsiteX12" fmla="*/ 119063 w 890587"/>
                    <a:gd name="connsiteY12" fmla="*/ 185738 h 1050131"/>
                    <a:gd name="connsiteX13" fmla="*/ 0 w 890587"/>
                    <a:gd name="connsiteY13" fmla="*/ 147637 h 1050131"/>
                    <a:gd name="connsiteX14" fmla="*/ 16669 w 890587"/>
                    <a:gd name="connsiteY14" fmla="*/ 0 h 1050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90587" h="1050131">
                      <a:moveTo>
                        <a:pt x="16669" y="0"/>
                      </a:moveTo>
                      <a:lnTo>
                        <a:pt x="252412" y="0"/>
                      </a:lnTo>
                      <a:cubicBezTo>
                        <a:pt x="377824" y="31749"/>
                        <a:pt x="474662" y="82550"/>
                        <a:pt x="564356" y="138112"/>
                      </a:cubicBezTo>
                      <a:cubicBezTo>
                        <a:pt x="635000" y="223043"/>
                        <a:pt x="688975" y="303212"/>
                        <a:pt x="733425" y="392907"/>
                      </a:cubicBezTo>
                      <a:cubicBezTo>
                        <a:pt x="773112" y="484982"/>
                        <a:pt x="798513" y="522287"/>
                        <a:pt x="828675" y="609600"/>
                      </a:cubicBezTo>
                      <a:cubicBezTo>
                        <a:pt x="829469" y="631825"/>
                        <a:pt x="846931" y="663575"/>
                        <a:pt x="847725" y="685800"/>
                      </a:cubicBezTo>
                      <a:lnTo>
                        <a:pt x="890587" y="1050131"/>
                      </a:lnTo>
                      <a:lnTo>
                        <a:pt x="157163" y="1047751"/>
                      </a:lnTo>
                      <a:lnTo>
                        <a:pt x="216694" y="678657"/>
                      </a:lnTo>
                      <a:lnTo>
                        <a:pt x="245269" y="542925"/>
                      </a:lnTo>
                      <a:cubicBezTo>
                        <a:pt x="246063" y="495300"/>
                        <a:pt x="246856" y="447675"/>
                        <a:pt x="247650" y="400050"/>
                      </a:cubicBezTo>
                      <a:lnTo>
                        <a:pt x="180974" y="271463"/>
                      </a:lnTo>
                      <a:lnTo>
                        <a:pt x="119063" y="185738"/>
                      </a:lnTo>
                      <a:lnTo>
                        <a:pt x="0" y="147637"/>
                      </a:lnTo>
                      <a:lnTo>
                        <a:pt x="16669" y="0"/>
                      </a:lnTo>
                      <a:close/>
                    </a:path>
                  </a:pathLst>
                </a:custGeom>
                <a:solidFill>
                  <a:srgbClr val="CCFF66"/>
                </a:solidFill>
                <a:ln w="38100">
                  <a:no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endParaRPr lang="en-US" sz="1050" dirty="0">
                    <a:solidFill>
                      <a:schemeClr val="tx1"/>
                    </a:solidFill>
                  </a:endParaRPr>
                </a:p>
              </p:txBody>
            </p:sp>
          </p:grpSp>
          <p:sp>
            <p:nvSpPr>
              <p:cNvPr id="65" name="TextBox 64">
                <a:extLst>
                  <a:ext uri="{FF2B5EF4-FFF2-40B4-BE49-F238E27FC236}">
                    <a16:creationId xmlns:a16="http://schemas.microsoft.com/office/drawing/2014/main" id="{A0F55A11-529D-6E0E-848B-C7263B15A2B1}"/>
                  </a:ext>
                </a:extLst>
              </p:cNvPr>
              <p:cNvSpPr txBox="1"/>
              <p:nvPr/>
            </p:nvSpPr>
            <p:spPr>
              <a:xfrm>
                <a:off x="1400793" y="1837599"/>
                <a:ext cx="2049693" cy="568705"/>
              </a:xfrm>
              <a:prstGeom prst="rect">
                <a:avLst/>
              </a:prstGeom>
              <a:noFill/>
            </p:spPr>
            <p:txBody>
              <a:bodyPr wrap="square" rtlCol="0">
                <a:spAutoFit/>
              </a:bodyPr>
              <a:lstStyle/>
              <a:p>
                <a:pPr algn="l">
                  <a:lnSpc>
                    <a:spcPct val="90000"/>
                  </a:lnSpc>
                </a:pPr>
                <a:r>
                  <a:rPr lang="en-US" sz="1050" dirty="0">
                    <a:latin typeface="+mn-lt"/>
                  </a:rPr>
                  <a:t>H</a:t>
                </a:r>
                <a:r>
                  <a:rPr lang="en-US" sz="1050" baseline="30000" dirty="0">
                    <a:latin typeface="+mn-lt"/>
                  </a:rPr>
                  <a:t>-</a:t>
                </a:r>
                <a:r>
                  <a:rPr lang="en-US" sz="1050" dirty="0">
                    <a:latin typeface="+mn-lt"/>
                  </a:rPr>
                  <a:t> beam</a:t>
                </a:r>
              </a:p>
            </p:txBody>
          </p:sp>
          <p:grpSp>
            <p:nvGrpSpPr>
              <p:cNvPr id="66" name="Group 65">
                <a:extLst>
                  <a:ext uri="{FF2B5EF4-FFF2-40B4-BE49-F238E27FC236}">
                    <a16:creationId xmlns:a16="http://schemas.microsoft.com/office/drawing/2014/main" id="{F6411EB8-BA02-69E7-DEA5-B12062089A3B}"/>
                  </a:ext>
                </a:extLst>
              </p:cNvPr>
              <p:cNvGrpSpPr/>
              <p:nvPr/>
            </p:nvGrpSpPr>
            <p:grpSpPr>
              <a:xfrm>
                <a:off x="3334640" y="1030086"/>
                <a:ext cx="224915" cy="1970019"/>
                <a:chOff x="2492093" y="2427193"/>
                <a:chExt cx="160171" cy="1970019"/>
              </a:xfrm>
              <a:solidFill>
                <a:schemeClr val="tx1"/>
              </a:solidFill>
            </p:grpSpPr>
            <p:sp>
              <p:nvSpPr>
                <p:cNvPr id="90" name="Parallelogram 89">
                  <a:extLst>
                    <a:ext uri="{FF2B5EF4-FFF2-40B4-BE49-F238E27FC236}">
                      <a16:creationId xmlns:a16="http://schemas.microsoft.com/office/drawing/2014/main" id="{06CC6F7F-D747-1201-2C0C-F50B1FE51A0F}"/>
                    </a:ext>
                  </a:extLst>
                </p:cNvPr>
                <p:cNvSpPr/>
                <p:nvPr/>
              </p:nvSpPr>
              <p:spPr>
                <a:xfrm rot="16200000">
                  <a:off x="2094677" y="3839625"/>
                  <a:ext cx="958681" cy="156493"/>
                </a:xfrm>
                <a:prstGeom prst="parallelogram">
                  <a:avLst>
                    <a:gd name="adj" fmla="val 67384"/>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91" name="Parallelogram 90">
                  <a:extLst>
                    <a:ext uri="{FF2B5EF4-FFF2-40B4-BE49-F238E27FC236}">
                      <a16:creationId xmlns:a16="http://schemas.microsoft.com/office/drawing/2014/main" id="{16AE2028-F8C6-DA4E-6BDD-374CD7F0F49E}"/>
                    </a:ext>
                  </a:extLst>
                </p:cNvPr>
                <p:cNvSpPr/>
                <p:nvPr/>
              </p:nvSpPr>
              <p:spPr>
                <a:xfrm rot="16200000">
                  <a:off x="2090999" y="2828287"/>
                  <a:ext cx="958681" cy="156493"/>
                </a:xfrm>
                <a:prstGeom prst="parallelogram">
                  <a:avLst>
                    <a:gd name="adj" fmla="val 67384"/>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grpSp>
          <p:grpSp>
            <p:nvGrpSpPr>
              <p:cNvPr id="67" name="Group 66">
                <a:extLst>
                  <a:ext uri="{FF2B5EF4-FFF2-40B4-BE49-F238E27FC236}">
                    <a16:creationId xmlns:a16="http://schemas.microsoft.com/office/drawing/2014/main" id="{E2325152-AE12-139D-7416-E6851DE3848A}"/>
                  </a:ext>
                </a:extLst>
              </p:cNvPr>
              <p:cNvGrpSpPr/>
              <p:nvPr/>
            </p:nvGrpSpPr>
            <p:grpSpPr>
              <a:xfrm>
                <a:off x="5245655" y="1015352"/>
                <a:ext cx="224915" cy="1970019"/>
                <a:chOff x="2492093" y="2427193"/>
                <a:chExt cx="160171" cy="1970019"/>
              </a:xfrm>
              <a:solidFill>
                <a:schemeClr val="tx1"/>
              </a:solidFill>
            </p:grpSpPr>
            <p:sp>
              <p:nvSpPr>
                <p:cNvPr id="88" name="Parallelogram 87">
                  <a:extLst>
                    <a:ext uri="{FF2B5EF4-FFF2-40B4-BE49-F238E27FC236}">
                      <a16:creationId xmlns:a16="http://schemas.microsoft.com/office/drawing/2014/main" id="{B2D5F9A3-6826-F5C6-E5AA-5DC7E7D73CD1}"/>
                    </a:ext>
                  </a:extLst>
                </p:cNvPr>
                <p:cNvSpPr/>
                <p:nvPr/>
              </p:nvSpPr>
              <p:spPr>
                <a:xfrm rot="16200000">
                  <a:off x="2094677" y="3839625"/>
                  <a:ext cx="958681" cy="156493"/>
                </a:xfrm>
                <a:prstGeom prst="parallelogram">
                  <a:avLst>
                    <a:gd name="adj" fmla="val 67384"/>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89" name="Parallelogram 88">
                  <a:extLst>
                    <a:ext uri="{FF2B5EF4-FFF2-40B4-BE49-F238E27FC236}">
                      <a16:creationId xmlns:a16="http://schemas.microsoft.com/office/drawing/2014/main" id="{C8F1AB4F-8468-CD19-8527-FAFE2839E686}"/>
                    </a:ext>
                  </a:extLst>
                </p:cNvPr>
                <p:cNvSpPr/>
                <p:nvPr/>
              </p:nvSpPr>
              <p:spPr>
                <a:xfrm rot="16200000">
                  <a:off x="2090999" y="2828287"/>
                  <a:ext cx="958681" cy="156493"/>
                </a:xfrm>
                <a:prstGeom prst="parallelogram">
                  <a:avLst>
                    <a:gd name="adj" fmla="val 67384"/>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grpSp>
          <p:grpSp>
            <p:nvGrpSpPr>
              <p:cNvPr id="68" name="Group 67">
                <a:extLst>
                  <a:ext uri="{FF2B5EF4-FFF2-40B4-BE49-F238E27FC236}">
                    <a16:creationId xmlns:a16="http://schemas.microsoft.com/office/drawing/2014/main" id="{16192A05-D6A5-FC76-A71B-4187DB5CE838}"/>
                  </a:ext>
                </a:extLst>
              </p:cNvPr>
              <p:cNvGrpSpPr/>
              <p:nvPr/>
            </p:nvGrpSpPr>
            <p:grpSpPr>
              <a:xfrm rot="5400000">
                <a:off x="7896012" y="2065070"/>
                <a:ext cx="224915" cy="1970019"/>
                <a:chOff x="2492093" y="2427193"/>
                <a:chExt cx="160171" cy="1970019"/>
              </a:xfrm>
              <a:solidFill>
                <a:schemeClr val="tx1"/>
              </a:solidFill>
            </p:grpSpPr>
            <p:sp>
              <p:nvSpPr>
                <p:cNvPr id="86" name="Parallelogram 85">
                  <a:extLst>
                    <a:ext uri="{FF2B5EF4-FFF2-40B4-BE49-F238E27FC236}">
                      <a16:creationId xmlns:a16="http://schemas.microsoft.com/office/drawing/2014/main" id="{F202C830-1A96-9925-01C2-4AAF9C38C4EB}"/>
                    </a:ext>
                  </a:extLst>
                </p:cNvPr>
                <p:cNvSpPr/>
                <p:nvPr/>
              </p:nvSpPr>
              <p:spPr>
                <a:xfrm rot="16200000">
                  <a:off x="2094677" y="3839625"/>
                  <a:ext cx="958681" cy="156493"/>
                </a:xfrm>
                <a:prstGeom prst="parallelogram">
                  <a:avLst>
                    <a:gd name="adj" fmla="val 67384"/>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87" name="Parallelogram 86">
                  <a:extLst>
                    <a:ext uri="{FF2B5EF4-FFF2-40B4-BE49-F238E27FC236}">
                      <a16:creationId xmlns:a16="http://schemas.microsoft.com/office/drawing/2014/main" id="{4CBEE8EE-44E6-8305-67BE-7C9152D51D12}"/>
                    </a:ext>
                  </a:extLst>
                </p:cNvPr>
                <p:cNvSpPr/>
                <p:nvPr/>
              </p:nvSpPr>
              <p:spPr>
                <a:xfrm rot="16200000">
                  <a:off x="2090999" y="2828287"/>
                  <a:ext cx="958681" cy="156493"/>
                </a:xfrm>
                <a:prstGeom prst="parallelogram">
                  <a:avLst>
                    <a:gd name="adj" fmla="val 67384"/>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grpSp>
          <mc:AlternateContent xmlns:mc="http://schemas.openxmlformats.org/markup-compatibility/2006" xmlns:a14="http://schemas.microsoft.com/office/drawing/2010/main">
            <mc:Choice Requires="a14">
              <p:sp>
                <p:nvSpPr>
                  <p:cNvPr id="69" name="TextBox 68">
                    <a:extLst>
                      <a:ext uri="{FF2B5EF4-FFF2-40B4-BE49-F238E27FC236}">
                        <a16:creationId xmlns:a16="http://schemas.microsoft.com/office/drawing/2014/main" id="{868FD84C-BD99-E800-0CDC-5E3D7548A2EF}"/>
                      </a:ext>
                    </a:extLst>
                  </p:cNvPr>
                  <p:cNvSpPr txBox="1"/>
                  <p:nvPr/>
                </p:nvSpPr>
                <p:spPr>
                  <a:xfrm>
                    <a:off x="8993479" y="3121620"/>
                    <a:ext cx="1361186" cy="368094"/>
                  </a:xfrm>
                  <a:prstGeom prst="rect">
                    <a:avLst/>
                  </a:prstGeom>
                  <a:noFill/>
                  <a:ln>
                    <a:noFill/>
                  </a:ln>
                </p:spPr>
                <p:txBody>
                  <a:bodyPr wrap="none" lIns="0" tIns="0" rIns="0" bIns="0" rtlCol="0">
                    <a:spAutoFit/>
                  </a:bodyPr>
                  <a:lstStyle/>
                  <a:p>
                    <a:r>
                      <a:rPr lang="en-US" sz="1000" b="0" dirty="0"/>
                      <a:t>slit 4 </a:t>
                    </a:r>
                    <a14:m>
                      <m:oMath xmlns:m="http://schemas.openxmlformats.org/officeDocument/2006/math">
                        <m:r>
                          <a:rPr lang="en-US" sz="1000" b="0" i="1" smtClean="0">
                            <a:latin typeface="Cambria Math" panose="02040503050406030204" pitchFamily="18" charset="0"/>
                          </a:rPr>
                          <m:t>~ </m:t>
                        </m:r>
                        <m:r>
                          <m:rPr>
                            <m:sty m:val="p"/>
                          </m:rPr>
                          <a:rPr lang="en-US" sz="1000" b="0" i="0" smtClean="0">
                            <a:latin typeface="Cambria Math" panose="02040503050406030204" pitchFamily="18" charset="0"/>
                          </a:rPr>
                          <m:t>ΔE</m:t>
                        </m:r>
                      </m:oMath>
                    </a14:m>
                    <a:endParaRPr lang="en-US" sz="1000" dirty="0"/>
                  </a:p>
                </p:txBody>
              </p:sp>
            </mc:Choice>
            <mc:Fallback xmlns="">
              <p:sp>
                <p:nvSpPr>
                  <p:cNvPr id="110" name="TextBox 109">
                    <a:extLst>
                      <a:ext uri="{FF2B5EF4-FFF2-40B4-BE49-F238E27FC236}">
                        <a16:creationId xmlns:a16="http://schemas.microsoft.com/office/drawing/2014/main" id="{5E4EC022-B54D-6A22-C110-CF19F212C690}"/>
                      </a:ext>
                    </a:extLst>
                  </p:cNvPr>
                  <p:cNvSpPr txBox="1">
                    <a:spLocks noRot="1" noChangeAspect="1" noMove="1" noResize="1" noEditPoints="1" noAdjustHandles="1" noChangeArrowheads="1" noChangeShapeType="1" noTextEdit="1"/>
                  </p:cNvSpPr>
                  <p:nvPr/>
                </p:nvSpPr>
                <p:spPr>
                  <a:xfrm>
                    <a:off x="8993479" y="3121620"/>
                    <a:ext cx="1361186" cy="368094"/>
                  </a:xfrm>
                  <a:prstGeom prst="rect">
                    <a:avLst/>
                  </a:prstGeom>
                  <a:blipFill>
                    <a:blip r:embed="rId10"/>
                    <a:stretch>
                      <a:fillRect l="-13978" t="-26923" r="-7527" b="-42308"/>
                    </a:stretch>
                  </a:blipFill>
                  <a:ln>
                    <a:noFill/>
                  </a:ln>
                </p:spPr>
                <p:txBody>
                  <a:bodyPr/>
                  <a:lstStyle/>
                  <a:p>
                    <a:r>
                      <a:rPr lang="en-US">
                        <a:noFill/>
                      </a:rPr>
                      <a:t> </a:t>
                    </a:r>
                  </a:p>
                </p:txBody>
              </p:sp>
            </mc:Fallback>
          </mc:AlternateContent>
          <p:cxnSp>
            <p:nvCxnSpPr>
              <p:cNvPr id="70" name="Straight Connector 69">
                <a:extLst>
                  <a:ext uri="{FF2B5EF4-FFF2-40B4-BE49-F238E27FC236}">
                    <a16:creationId xmlns:a16="http://schemas.microsoft.com/office/drawing/2014/main" id="{B5C9F6E2-CA00-F17C-4107-6F4F050080B7}"/>
                  </a:ext>
                </a:extLst>
              </p:cNvPr>
              <p:cNvCxnSpPr/>
              <p:nvPr/>
            </p:nvCxnSpPr>
            <p:spPr>
              <a:xfrm>
                <a:off x="7207603" y="3638490"/>
                <a:ext cx="1568450" cy="0"/>
              </a:xfrm>
              <a:prstGeom prst="line">
                <a:avLst/>
              </a:prstGeom>
            </p:spPr>
            <p:style>
              <a:lnRef idx="3">
                <a:schemeClr val="dk1"/>
              </a:lnRef>
              <a:fillRef idx="0">
                <a:schemeClr val="dk1"/>
              </a:fillRef>
              <a:effectRef idx="2">
                <a:schemeClr val="dk1"/>
              </a:effectRef>
              <a:fontRef idx="minor">
                <a:schemeClr val="tx1"/>
              </a:fontRef>
            </p:style>
          </p:cxnSp>
          <mc:AlternateContent xmlns:mc="http://schemas.openxmlformats.org/markup-compatibility/2006" xmlns:a14="http://schemas.microsoft.com/office/drawing/2010/main">
            <mc:Choice Requires="a14">
              <p:sp>
                <p:nvSpPr>
                  <p:cNvPr id="71" name="TextBox 70">
                    <a:extLst>
                      <a:ext uri="{FF2B5EF4-FFF2-40B4-BE49-F238E27FC236}">
                        <a16:creationId xmlns:a16="http://schemas.microsoft.com/office/drawing/2014/main" id="{6BC5DDD6-6C82-006E-9681-640C5B152C33}"/>
                      </a:ext>
                    </a:extLst>
                  </p:cNvPr>
                  <p:cNvSpPr txBox="1"/>
                  <p:nvPr/>
                </p:nvSpPr>
                <p:spPr>
                  <a:xfrm>
                    <a:off x="8776052" y="3431269"/>
                    <a:ext cx="1274133" cy="993855"/>
                  </a:xfrm>
                  <a:prstGeom prst="rect">
                    <a:avLst/>
                  </a:prstGeom>
                  <a:noFill/>
                </p:spPr>
                <p:txBody>
                  <a:bodyPr wrap="square" rtlCol="0">
                    <a:spAutoFit/>
                  </a:bodyPr>
                  <a:lstStyle/>
                  <a:p>
                    <a:r>
                      <a:rPr lang="en-US" sz="1050" dirty="0"/>
                      <a:t>wire </a:t>
                    </a:r>
                    <a14:m>
                      <m:oMath xmlns:m="http://schemas.openxmlformats.org/officeDocument/2006/math">
                        <m:r>
                          <a:rPr lang="en-US" sz="1050" b="0" i="1" smtClean="0">
                            <a:latin typeface="Cambria Math" panose="02040503050406030204" pitchFamily="18" charset="0"/>
                          </a:rPr>
                          <m:t>~</m:t>
                        </m:r>
                        <m:r>
                          <a:rPr lang="en-US" sz="1050" b="0" i="1" smtClean="0">
                            <a:latin typeface="Cambria Math" panose="02040503050406030204" pitchFamily="18" charset="0"/>
                          </a:rPr>
                          <m:t>𝑦</m:t>
                        </m:r>
                        <m:r>
                          <a:rPr lang="en-US" sz="1050" b="0" i="1" smtClean="0">
                            <a:latin typeface="Cambria Math" panose="02040503050406030204" pitchFamily="18" charset="0"/>
                          </a:rPr>
                          <m:t>′</m:t>
                        </m:r>
                      </m:oMath>
                    </a14:m>
                    <a:endParaRPr lang="en-US" sz="1050" dirty="0"/>
                  </a:p>
                </p:txBody>
              </p:sp>
            </mc:Choice>
            <mc:Fallback xmlns="">
              <p:sp>
                <p:nvSpPr>
                  <p:cNvPr id="112" name="TextBox 111">
                    <a:extLst>
                      <a:ext uri="{FF2B5EF4-FFF2-40B4-BE49-F238E27FC236}">
                        <a16:creationId xmlns:a16="http://schemas.microsoft.com/office/drawing/2014/main" id="{E8A477AE-3025-47F7-9220-387F7EDA8C1F}"/>
                      </a:ext>
                    </a:extLst>
                  </p:cNvPr>
                  <p:cNvSpPr txBox="1">
                    <a:spLocks noRot="1" noChangeAspect="1" noMove="1" noResize="1" noEditPoints="1" noAdjustHandles="1" noChangeArrowheads="1" noChangeShapeType="1" noTextEdit="1"/>
                  </p:cNvSpPr>
                  <p:nvPr/>
                </p:nvSpPr>
                <p:spPr>
                  <a:xfrm>
                    <a:off x="8776052" y="3431269"/>
                    <a:ext cx="1274133" cy="993855"/>
                  </a:xfrm>
                  <a:prstGeom prst="rect">
                    <a:avLst/>
                  </a:prstGeom>
                  <a:blipFill>
                    <a:blip r:embed="rId11"/>
                    <a:stretch>
                      <a:fillRect b="-5882"/>
                    </a:stretch>
                  </a:blipFill>
                </p:spPr>
                <p:txBody>
                  <a:bodyPr/>
                  <a:lstStyle/>
                  <a:p>
                    <a:r>
                      <a:rPr lang="en-US">
                        <a:noFill/>
                      </a:rPr>
                      <a:t> </a:t>
                    </a:r>
                  </a:p>
                </p:txBody>
              </p:sp>
            </mc:Fallback>
          </mc:AlternateContent>
          <p:grpSp>
            <p:nvGrpSpPr>
              <p:cNvPr id="72" name="Group 71">
                <a:extLst>
                  <a:ext uri="{FF2B5EF4-FFF2-40B4-BE49-F238E27FC236}">
                    <a16:creationId xmlns:a16="http://schemas.microsoft.com/office/drawing/2014/main" id="{D9FC4C58-0029-7CDA-D6E4-2A0D6702826A}"/>
                  </a:ext>
                </a:extLst>
              </p:cNvPr>
              <p:cNvGrpSpPr/>
              <p:nvPr/>
            </p:nvGrpSpPr>
            <p:grpSpPr>
              <a:xfrm>
                <a:off x="7663332" y="3840864"/>
                <a:ext cx="553626" cy="553626"/>
                <a:chOff x="7655712" y="3840864"/>
                <a:chExt cx="553626" cy="553626"/>
              </a:xfrm>
            </p:grpSpPr>
            <p:sp>
              <p:nvSpPr>
                <p:cNvPr id="84" name="Oval 83">
                  <a:extLst>
                    <a:ext uri="{FF2B5EF4-FFF2-40B4-BE49-F238E27FC236}">
                      <a16:creationId xmlns:a16="http://schemas.microsoft.com/office/drawing/2014/main" id="{88E62EA7-F53A-3333-7708-6FCC8C8B3384}"/>
                    </a:ext>
                  </a:extLst>
                </p:cNvPr>
                <p:cNvSpPr/>
                <p:nvPr/>
              </p:nvSpPr>
              <p:spPr>
                <a:xfrm>
                  <a:off x="7655712" y="3840864"/>
                  <a:ext cx="553626" cy="5536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85" name="Freeform: Shape 84">
                  <a:extLst>
                    <a:ext uri="{FF2B5EF4-FFF2-40B4-BE49-F238E27FC236}">
                      <a16:creationId xmlns:a16="http://schemas.microsoft.com/office/drawing/2014/main" id="{12321A99-706C-33BE-2EB5-DDC45A6FB2FF}"/>
                    </a:ext>
                  </a:extLst>
                </p:cNvPr>
                <p:cNvSpPr/>
                <p:nvPr/>
              </p:nvSpPr>
              <p:spPr>
                <a:xfrm>
                  <a:off x="7725763" y="3949401"/>
                  <a:ext cx="421482" cy="311236"/>
                </a:xfrm>
                <a:custGeom>
                  <a:avLst/>
                  <a:gdLst>
                    <a:gd name="connsiteX0" fmla="*/ 0 w 466725"/>
                    <a:gd name="connsiteY0" fmla="*/ 209564 h 419126"/>
                    <a:gd name="connsiteX1" fmla="*/ 114300 w 466725"/>
                    <a:gd name="connsiteY1" fmla="*/ 14 h 419126"/>
                    <a:gd name="connsiteX2" fmla="*/ 247650 w 466725"/>
                    <a:gd name="connsiteY2" fmla="*/ 200039 h 419126"/>
                    <a:gd name="connsiteX3" fmla="*/ 371475 w 466725"/>
                    <a:gd name="connsiteY3" fmla="*/ 419114 h 419126"/>
                    <a:gd name="connsiteX4" fmla="*/ 466725 w 466725"/>
                    <a:gd name="connsiteY4" fmla="*/ 190514 h 419126"/>
                    <a:gd name="connsiteX0" fmla="*/ 0 w 466725"/>
                    <a:gd name="connsiteY0" fmla="*/ 209591 h 419152"/>
                    <a:gd name="connsiteX1" fmla="*/ 114300 w 466725"/>
                    <a:gd name="connsiteY1" fmla="*/ 41 h 419152"/>
                    <a:gd name="connsiteX2" fmla="*/ 234467 w 466725"/>
                    <a:gd name="connsiteY2" fmla="*/ 193652 h 419152"/>
                    <a:gd name="connsiteX3" fmla="*/ 371475 w 466725"/>
                    <a:gd name="connsiteY3" fmla="*/ 419141 h 419152"/>
                    <a:gd name="connsiteX4" fmla="*/ 466725 w 466725"/>
                    <a:gd name="connsiteY4" fmla="*/ 190541 h 419152"/>
                    <a:gd name="connsiteX0" fmla="*/ 0 w 466725"/>
                    <a:gd name="connsiteY0" fmla="*/ 209592 h 419155"/>
                    <a:gd name="connsiteX1" fmla="*/ 114300 w 466725"/>
                    <a:gd name="connsiteY1" fmla="*/ 42 h 419155"/>
                    <a:gd name="connsiteX2" fmla="*/ 234467 w 466725"/>
                    <a:gd name="connsiteY2" fmla="*/ 193653 h 419155"/>
                    <a:gd name="connsiteX3" fmla="*/ 371475 w 466725"/>
                    <a:gd name="connsiteY3" fmla="*/ 419142 h 419155"/>
                    <a:gd name="connsiteX4" fmla="*/ 466725 w 466725"/>
                    <a:gd name="connsiteY4" fmla="*/ 190542 h 4191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6725" h="419155">
                      <a:moveTo>
                        <a:pt x="0" y="209592"/>
                      </a:moveTo>
                      <a:cubicBezTo>
                        <a:pt x="36512" y="105610"/>
                        <a:pt x="75222" y="2698"/>
                        <a:pt x="114300" y="42"/>
                      </a:cubicBezTo>
                      <a:cubicBezTo>
                        <a:pt x="153378" y="-2614"/>
                        <a:pt x="202151" y="117388"/>
                        <a:pt x="234467" y="193653"/>
                      </a:cubicBezTo>
                      <a:cubicBezTo>
                        <a:pt x="266783" y="269918"/>
                        <a:pt x="334963" y="420729"/>
                        <a:pt x="371475" y="419142"/>
                      </a:cubicBezTo>
                      <a:cubicBezTo>
                        <a:pt x="407987" y="417555"/>
                        <a:pt x="452438" y="225467"/>
                        <a:pt x="466725" y="190542"/>
                      </a:cubicBezTo>
                    </a:path>
                  </a:pathLst>
                </a:custGeom>
              </p:spPr>
              <p:style>
                <a:lnRef idx="3">
                  <a:schemeClr val="dk1"/>
                </a:lnRef>
                <a:fillRef idx="0">
                  <a:schemeClr val="dk1"/>
                </a:fillRef>
                <a:effectRef idx="2">
                  <a:schemeClr val="dk1"/>
                </a:effectRef>
                <a:fontRef idx="minor">
                  <a:schemeClr val="tx1"/>
                </a:fontRef>
              </p:style>
              <p:txBody>
                <a:bodyPr rtlCol="0" anchor="ctr"/>
                <a:lstStyle/>
                <a:p>
                  <a:pPr algn="ctr"/>
                  <a:endParaRPr lang="en-US" sz="1050" dirty="0"/>
                </a:p>
              </p:txBody>
            </p:sp>
          </p:grpSp>
          <p:sp>
            <p:nvSpPr>
              <p:cNvPr id="73" name="TextBox 72">
                <a:extLst>
                  <a:ext uri="{FF2B5EF4-FFF2-40B4-BE49-F238E27FC236}">
                    <a16:creationId xmlns:a16="http://schemas.microsoft.com/office/drawing/2014/main" id="{DC2F267F-6375-076B-01D1-DE3D061FFF54}"/>
                  </a:ext>
                </a:extLst>
              </p:cNvPr>
              <p:cNvSpPr txBox="1"/>
              <p:nvPr/>
            </p:nvSpPr>
            <p:spPr>
              <a:xfrm>
                <a:off x="8224916" y="3915354"/>
                <a:ext cx="1274133" cy="607357"/>
              </a:xfrm>
              <a:prstGeom prst="rect">
                <a:avLst/>
              </a:prstGeom>
              <a:noFill/>
            </p:spPr>
            <p:txBody>
              <a:bodyPr wrap="square" rtlCol="0">
                <a:spAutoFit/>
              </a:bodyPr>
              <a:lstStyle/>
              <a:p>
                <a:r>
                  <a:rPr lang="en-US" sz="1050" dirty="0"/>
                  <a:t>RF</a:t>
                </a:r>
              </a:p>
            </p:txBody>
          </p:sp>
          <mc:AlternateContent xmlns:mc="http://schemas.openxmlformats.org/markup-compatibility/2006" xmlns:a14="http://schemas.microsoft.com/office/drawing/2010/main">
            <mc:Choice Requires="a14">
              <p:sp>
                <p:nvSpPr>
                  <p:cNvPr id="74" name="TextBox 73">
                    <a:extLst>
                      <a:ext uri="{FF2B5EF4-FFF2-40B4-BE49-F238E27FC236}">
                        <a16:creationId xmlns:a16="http://schemas.microsoft.com/office/drawing/2014/main" id="{E4CCD798-0829-0640-BC79-830FD46F6AF6}"/>
                      </a:ext>
                    </a:extLst>
                  </p:cNvPr>
                  <p:cNvSpPr txBox="1"/>
                  <p:nvPr/>
                </p:nvSpPr>
                <p:spPr>
                  <a:xfrm>
                    <a:off x="8433468" y="4499727"/>
                    <a:ext cx="1274133" cy="607357"/>
                  </a:xfrm>
                  <a:prstGeom prst="rect">
                    <a:avLst/>
                  </a:prstGeom>
                  <a:noFill/>
                </p:spPr>
                <p:txBody>
                  <a:bodyPr wrap="square" rtlCol="0">
                    <a:spAutoFit/>
                  </a:bodyPr>
                  <a:lstStyle/>
                  <a:p>
                    <a14:m>
                      <m:oMath xmlns:m="http://schemas.openxmlformats.org/officeDocument/2006/math">
                        <m:r>
                          <a:rPr lang="en-US" sz="1050" b="0" i="1" smtClean="0">
                            <a:latin typeface="Cambria Math" panose="02040503050406030204" pitchFamily="18" charset="0"/>
                          </a:rPr>
                          <m:t>𝑓</m:t>
                        </m:r>
                        <m:r>
                          <a:rPr lang="en-US" sz="1050" b="0" i="1" smtClean="0">
                            <a:latin typeface="Cambria Math" panose="02040503050406030204" pitchFamily="18" charset="0"/>
                          </a:rPr>
                          <m:t>(</m:t>
                        </m:r>
                        <m:r>
                          <a:rPr lang="en-US" sz="1050" b="0" i="1" smtClean="0">
                            <a:latin typeface="Cambria Math" panose="02040503050406030204" pitchFamily="18" charset="0"/>
                          </a:rPr>
                          <m:t>𝜙</m:t>
                        </m:r>
                      </m:oMath>
                    </a14:m>
                    <a:r>
                      <a:rPr lang="en-US" sz="1050" dirty="0"/>
                      <a:t>)</a:t>
                    </a:r>
                  </a:p>
                </p:txBody>
              </p:sp>
            </mc:Choice>
            <mc:Fallback xmlns="">
              <p:sp>
                <p:nvSpPr>
                  <p:cNvPr id="115" name="TextBox 114">
                    <a:extLst>
                      <a:ext uri="{FF2B5EF4-FFF2-40B4-BE49-F238E27FC236}">
                        <a16:creationId xmlns:a16="http://schemas.microsoft.com/office/drawing/2014/main" id="{2BBCABE3-9CC9-5F15-2A63-31277DA86168}"/>
                      </a:ext>
                    </a:extLst>
                  </p:cNvPr>
                  <p:cNvSpPr txBox="1">
                    <a:spLocks noRot="1" noChangeAspect="1" noMove="1" noResize="1" noEditPoints="1" noAdjustHandles="1" noChangeArrowheads="1" noChangeShapeType="1" noTextEdit="1"/>
                  </p:cNvSpPr>
                  <p:nvPr/>
                </p:nvSpPr>
                <p:spPr>
                  <a:xfrm>
                    <a:off x="8433468" y="4499727"/>
                    <a:ext cx="1274133" cy="607357"/>
                  </a:xfrm>
                  <a:prstGeom prst="rect">
                    <a:avLst/>
                  </a:prstGeom>
                  <a:blipFill>
                    <a:blip r:embed="rId12"/>
                    <a:stretch>
                      <a:fillRect b="-11905"/>
                    </a:stretch>
                  </a:blipFill>
                </p:spPr>
                <p:txBody>
                  <a:bodyPr/>
                  <a:lstStyle/>
                  <a:p>
                    <a:r>
                      <a:rPr lang="en-US">
                        <a:noFill/>
                      </a:rPr>
                      <a:t> </a:t>
                    </a:r>
                  </a:p>
                </p:txBody>
              </p:sp>
            </mc:Fallback>
          </mc:AlternateContent>
          <p:sp>
            <p:nvSpPr>
              <p:cNvPr id="75" name="TextBox 74">
                <a:extLst>
                  <a:ext uri="{FF2B5EF4-FFF2-40B4-BE49-F238E27FC236}">
                    <a16:creationId xmlns:a16="http://schemas.microsoft.com/office/drawing/2014/main" id="{CFCC2D05-2FDF-D208-01ED-A255CB3FE742}"/>
                  </a:ext>
                </a:extLst>
              </p:cNvPr>
              <p:cNvSpPr txBox="1"/>
              <p:nvPr/>
            </p:nvSpPr>
            <p:spPr>
              <a:xfrm>
                <a:off x="5433962" y="4455507"/>
                <a:ext cx="2289214" cy="607357"/>
              </a:xfrm>
              <a:prstGeom prst="rect">
                <a:avLst/>
              </a:prstGeom>
              <a:noFill/>
            </p:spPr>
            <p:txBody>
              <a:bodyPr wrap="square" rtlCol="0">
                <a:spAutoFit/>
              </a:bodyPr>
              <a:lstStyle/>
              <a:p>
                <a:r>
                  <a:rPr lang="en-US" sz="1050" dirty="0">
                    <a:solidFill>
                      <a:schemeClr val="accent1"/>
                    </a:solidFill>
                  </a:rPr>
                  <a:t>secondary e</a:t>
                </a:r>
                <a:r>
                  <a:rPr lang="en-US" sz="1050" baseline="30000" dirty="0">
                    <a:solidFill>
                      <a:schemeClr val="accent1"/>
                    </a:solidFill>
                  </a:rPr>
                  <a:t>-</a:t>
                </a:r>
              </a:p>
            </p:txBody>
          </p:sp>
          <p:cxnSp>
            <p:nvCxnSpPr>
              <p:cNvPr id="76" name="Straight Arrow Connector 75">
                <a:extLst>
                  <a:ext uri="{FF2B5EF4-FFF2-40B4-BE49-F238E27FC236}">
                    <a16:creationId xmlns:a16="http://schemas.microsoft.com/office/drawing/2014/main" id="{E9F89A92-A249-9F12-6997-62CEBE8A1FDA}"/>
                  </a:ext>
                </a:extLst>
              </p:cNvPr>
              <p:cNvCxnSpPr>
                <a:cxnSpLocks/>
              </p:cNvCxnSpPr>
              <p:nvPr/>
            </p:nvCxnSpPr>
            <p:spPr>
              <a:xfrm>
                <a:off x="8120134" y="3345539"/>
                <a:ext cx="778882" cy="0"/>
              </a:xfrm>
              <a:prstGeom prst="straightConnector1">
                <a:avLst/>
              </a:prstGeom>
              <a:ln>
                <a:headEnd type="triangle" w="med" len="med"/>
                <a:tailEnd type="triangle" w="med" len="med"/>
              </a:ln>
            </p:spPr>
            <p:style>
              <a:lnRef idx="3">
                <a:schemeClr val="dk1"/>
              </a:lnRef>
              <a:fillRef idx="0">
                <a:schemeClr val="dk1"/>
              </a:fillRef>
              <a:effectRef idx="2">
                <a:schemeClr val="dk1"/>
              </a:effectRef>
              <a:fontRef idx="minor">
                <a:schemeClr val="tx1"/>
              </a:fontRef>
            </p:style>
          </p:cxnSp>
          <p:sp>
            <p:nvSpPr>
              <p:cNvPr id="77" name="Parallelogram 76">
                <a:extLst>
                  <a:ext uri="{FF2B5EF4-FFF2-40B4-BE49-F238E27FC236}">
                    <a16:creationId xmlns:a16="http://schemas.microsoft.com/office/drawing/2014/main" id="{B5868EC3-B924-4BE0-8B3C-18AC2A36CB27}"/>
                  </a:ext>
                </a:extLst>
              </p:cNvPr>
              <p:cNvSpPr/>
              <p:nvPr/>
            </p:nvSpPr>
            <p:spPr>
              <a:xfrm rot="16200000">
                <a:off x="2688742" y="1977132"/>
                <a:ext cx="1823547" cy="262234"/>
              </a:xfrm>
              <a:prstGeom prst="parallelogram">
                <a:avLst>
                  <a:gd name="adj" fmla="val 67384"/>
                </a:avLst>
              </a:prstGeom>
              <a:solidFill>
                <a:srgbClr val="000000">
                  <a:alpha val="50196"/>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78" name="Parallelogram 77">
                <a:extLst>
                  <a:ext uri="{FF2B5EF4-FFF2-40B4-BE49-F238E27FC236}">
                    <a16:creationId xmlns:a16="http://schemas.microsoft.com/office/drawing/2014/main" id="{8FAB7057-8073-A579-6324-49263F3B6586}"/>
                  </a:ext>
                </a:extLst>
              </p:cNvPr>
              <p:cNvSpPr/>
              <p:nvPr/>
            </p:nvSpPr>
            <p:spPr>
              <a:xfrm rot="16200000">
                <a:off x="2354464" y="1765872"/>
                <a:ext cx="1823547" cy="262232"/>
              </a:xfrm>
              <a:prstGeom prst="parallelogram">
                <a:avLst>
                  <a:gd name="adj" fmla="val 67384"/>
                </a:avLst>
              </a:prstGeom>
              <a:solidFill>
                <a:srgbClr val="000000">
                  <a:alpha val="50196"/>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mc:AlternateContent xmlns:mc="http://schemas.openxmlformats.org/markup-compatibility/2006" xmlns:a14="http://schemas.microsoft.com/office/drawing/2010/main">
            <mc:Choice Requires="a14">
              <p:sp>
                <p:nvSpPr>
                  <p:cNvPr id="79" name="TextBox 78">
                    <a:extLst>
                      <a:ext uri="{FF2B5EF4-FFF2-40B4-BE49-F238E27FC236}">
                        <a16:creationId xmlns:a16="http://schemas.microsoft.com/office/drawing/2014/main" id="{2FC25155-4217-2904-73BA-BFE3F5B88855}"/>
                      </a:ext>
                    </a:extLst>
                  </p:cNvPr>
                  <p:cNvSpPr txBox="1"/>
                  <p:nvPr/>
                </p:nvSpPr>
                <p:spPr>
                  <a:xfrm>
                    <a:off x="3813956" y="1189552"/>
                    <a:ext cx="1207199" cy="368094"/>
                  </a:xfrm>
                  <a:prstGeom prst="rect">
                    <a:avLst/>
                  </a:prstGeom>
                  <a:noFill/>
                  <a:ln>
                    <a:noFill/>
                  </a:ln>
                </p:spPr>
                <p:txBody>
                  <a:bodyPr wrap="none" lIns="0" tIns="0" rIns="0" bIns="0" rtlCol="0">
                    <a:spAutoFit/>
                  </a:bodyPr>
                  <a:lstStyle/>
                  <a:p>
                    <a:r>
                      <a:rPr lang="en-US" sz="1000" b="0" dirty="0"/>
                      <a:t>slit </a:t>
                    </a:r>
                    <a14:m>
                      <m:oMath xmlns:m="http://schemas.openxmlformats.org/officeDocument/2006/math">
                        <m:r>
                          <a:rPr lang="en-US" sz="1000" b="0" i="1" smtClean="0">
                            <a:latin typeface="Cambria Math" panose="02040503050406030204" pitchFamily="18" charset="0"/>
                          </a:rPr>
                          <m:t>2=</m:t>
                        </m:r>
                        <m:r>
                          <a:rPr lang="en-US" sz="1000" b="0" i="1" smtClean="0">
                            <a:latin typeface="Cambria Math" panose="02040503050406030204" pitchFamily="18" charset="0"/>
                          </a:rPr>
                          <m:t>𝑦</m:t>
                        </m:r>
                      </m:oMath>
                    </a14:m>
                    <a:endParaRPr lang="en-US" sz="1000" b="0" dirty="0"/>
                  </a:p>
                </p:txBody>
              </p:sp>
            </mc:Choice>
            <mc:Fallback xmlns="">
              <p:sp>
                <p:nvSpPr>
                  <p:cNvPr id="120" name="TextBox 119">
                    <a:extLst>
                      <a:ext uri="{FF2B5EF4-FFF2-40B4-BE49-F238E27FC236}">
                        <a16:creationId xmlns:a16="http://schemas.microsoft.com/office/drawing/2014/main" id="{59F0B172-29F7-E2B4-1C82-9543E00557BF}"/>
                      </a:ext>
                    </a:extLst>
                  </p:cNvPr>
                  <p:cNvSpPr txBox="1">
                    <a:spLocks noRot="1" noChangeAspect="1" noMove="1" noResize="1" noEditPoints="1" noAdjustHandles="1" noChangeArrowheads="1" noChangeShapeType="1" noTextEdit="1"/>
                  </p:cNvSpPr>
                  <p:nvPr/>
                </p:nvSpPr>
                <p:spPr>
                  <a:xfrm>
                    <a:off x="3813956" y="1189552"/>
                    <a:ext cx="1207199" cy="368094"/>
                  </a:xfrm>
                  <a:prstGeom prst="rect">
                    <a:avLst/>
                  </a:prstGeom>
                  <a:blipFill>
                    <a:blip r:embed="rId13"/>
                    <a:stretch>
                      <a:fillRect l="-15663" t="-32000" r="-8434" b="-48000"/>
                    </a:stretch>
                  </a:blipFill>
                  <a:ln>
                    <a:noFill/>
                  </a:ln>
                </p:spPr>
                <p:txBody>
                  <a:bodyPr/>
                  <a:lstStyle/>
                  <a:p>
                    <a:r>
                      <a:rPr lang="en-US">
                        <a:noFill/>
                      </a:rPr>
                      <a:t> </a:t>
                    </a:r>
                  </a:p>
                </p:txBody>
              </p:sp>
            </mc:Fallback>
          </mc:AlternateContent>
          <p:cxnSp>
            <p:nvCxnSpPr>
              <p:cNvPr id="80" name="Straight Arrow Connector 79">
                <a:extLst>
                  <a:ext uri="{FF2B5EF4-FFF2-40B4-BE49-F238E27FC236}">
                    <a16:creationId xmlns:a16="http://schemas.microsoft.com/office/drawing/2014/main" id="{ECBB53F9-149C-1D2C-DED3-4F4F370A51A5}"/>
                  </a:ext>
                </a:extLst>
              </p:cNvPr>
              <p:cNvCxnSpPr>
                <a:cxnSpLocks/>
              </p:cNvCxnSpPr>
              <p:nvPr/>
            </p:nvCxnSpPr>
            <p:spPr>
              <a:xfrm>
                <a:off x="3108451" y="2918244"/>
                <a:ext cx="520560" cy="341668"/>
              </a:xfrm>
              <a:prstGeom prst="straightConnector1">
                <a:avLst/>
              </a:prstGeom>
              <a:ln>
                <a:headEnd type="triangle" w="med" len="med"/>
                <a:tailEnd type="triangle" w="med" len="med"/>
              </a:ln>
            </p:spPr>
            <p:style>
              <a:lnRef idx="3">
                <a:schemeClr val="dk1"/>
              </a:lnRef>
              <a:fillRef idx="0">
                <a:schemeClr val="dk1"/>
              </a:fillRef>
              <a:effectRef idx="2">
                <a:schemeClr val="dk1"/>
              </a:effectRef>
              <a:fontRef idx="minor">
                <a:schemeClr val="tx1"/>
              </a:fontRef>
            </p:style>
          </p:cxnSp>
          <p:cxnSp>
            <p:nvCxnSpPr>
              <p:cNvPr id="81" name="Straight Arrow Connector 80">
                <a:extLst>
                  <a:ext uri="{FF2B5EF4-FFF2-40B4-BE49-F238E27FC236}">
                    <a16:creationId xmlns:a16="http://schemas.microsoft.com/office/drawing/2014/main" id="{7426A687-598A-5ABB-E68B-32B212B7E41A}"/>
                  </a:ext>
                </a:extLst>
              </p:cNvPr>
              <p:cNvCxnSpPr>
                <a:cxnSpLocks/>
              </p:cNvCxnSpPr>
              <p:nvPr/>
            </p:nvCxnSpPr>
            <p:spPr>
              <a:xfrm flipV="1">
                <a:off x="3917936" y="2273383"/>
                <a:ext cx="0" cy="724561"/>
              </a:xfrm>
              <a:prstGeom prst="straightConnector1">
                <a:avLst/>
              </a:prstGeom>
              <a:ln>
                <a:headEnd type="triangle" w="med" len="med"/>
                <a:tailEnd type="triangle" w="med" len="med"/>
              </a:ln>
            </p:spPr>
            <p:style>
              <a:lnRef idx="3">
                <a:schemeClr val="dk1"/>
              </a:lnRef>
              <a:fillRef idx="0">
                <a:schemeClr val="dk1"/>
              </a:fillRef>
              <a:effectRef idx="2">
                <a:schemeClr val="dk1"/>
              </a:effectRef>
              <a:fontRef idx="minor">
                <a:schemeClr val="tx1"/>
              </a:fontRef>
            </p:style>
          </p:cxnSp>
          <p:cxnSp>
            <p:nvCxnSpPr>
              <p:cNvPr id="82" name="Straight Arrow Connector 81">
                <a:extLst>
                  <a:ext uri="{FF2B5EF4-FFF2-40B4-BE49-F238E27FC236}">
                    <a16:creationId xmlns:a16="http://schemas.microsoft.com/office/drawing/2014/main" id="{143711C9-325C-E46B-2B70-A871D253E132}"/>
                  </a:ext>
                </a:extLst>
              </p:cNvPr>
              <p:cNvCxnSpPr>
                <a:cxnSpLocks/>
              </p:cNvCxnSpPr>
              <p:nvPr/>
            </p:nvCxnSpPr>
            <p:spPr>
              <a:xfrm flipV="1">
                <a:off x="5666766" y="2213063"/>
                <a:ext cx="0" cy="724561"/>
              </a:xfrm>
              <a:prstGeom prst="straightConnector1">
                <a:avLst/>
              </a:prstGeom>
              <a:ln>
                <a:headEnd type="triangle" w="med" len="med"/>
                <a:tailEnd type="triangle" w="med" len="med"/>
              </a:ln>
            </p:spPr>
            <p:style>
              <a:lnRef idx="3">
                <a:schemeClr val="dk1"/>
              </a:lnRef>
              <a:fillRef idx="0">
                <a:schemeClr val="dk1"/>
              </a:fillRef>
              <a:effectRef idx="2">
                <a:schemeClr val="dk1"/>
              </a:effectRef>
              <a:fontRef idx="minor">
                <a:schemeClr val="tx1"/>
              </a:fontRef>
            </p:style>
          </p:cxnSp>
          <p:sp>
            <p:nvSpPr>
              <p:cNvPr id="83" name="Freeform: Shape 82">
                <a:extLst>
                  <a:ext uri="{FF2B5EF4-FFF2-40B4-BE49-F238E27FC236}">
                    <a16:creationId xmlns:a16="http://schemas.microsoft.com/office/drawing/2014/main" id="{F5C6F116-6845-B832-871A-C684B1315233}"/>
                  </a:ext>
                </a:extLst>
              </p:cNvPr>
              <p:cNvSpPr/>
              <p:nvPr/>
            </p:nvSpPr>
            <p:spPr>
              <a:xfrm>
                <a:off x="7635241" y="4455507"/>
                <a:ext cx="633923" cy="375037"/>
              </a:xfrm>
              <a:custGeom>
                <a:avLst/>
                <a:gdLst>
                  <a:gd name="connsiteX0" fmla="*/ 0 w 1645920"/>
                  <a:gd name="connsiteY0" fmla="*/ 657692 h 677815"/>
                  <a:gd name="connsiteX1" fmla="*/ 484094 w 1645920"/>
                  <a:gd name="connsiteY1" fmla="*/ 668450 h 677815"/>
                  <a:gd name="connsiteX2" fmla="*/ 677732 w 1645920"/>
                  <a:gd name="connsiteY2" fmla="*/ 539358 h 677815"/>
                  <a:gd name="connsiteX3" fmla="*/ 796066 w 1645920"/>
                  <a:gd name="connsiteY3" fmla="*/ 76779 h 677815"/>
                  <a:gd name="connsiteX4" fmla="*/ 871370 w 1645920"/>
                  <a:gd name="connsiteY4" fmla="*/ 1476 h 677815"/>
                  <a:gd name="connsiteX5" fmla="*/ 935915 w 1645920"/>
                  <a:gd name="connsiteY5" fmla="*/ 55264 h 677815"/>
                  <a:gd name="connsiteX6" fmla="*/ 1000461 w 1645920"/>
                  <a:gd name="connsiteY6" fmla="*/ 356478 h 677815"/>
                  <a:gd name="connsiteX7" fmla="*/ 1075765 w 1645920"/>
                  <a:gd name="connsiteY7" fmla="*/ 571631 h 677815"/>
                  <a:gd name="connsiteX8" fmla="*/ 1344706 w 1645920"/>
                  <a:gd name="connsiteY8" fmla="*/ 646934 h 677815"/>
                  <a:gd name="connsiteX9" fmla="*/ 1645920 w 1645920"/>
                  <a:gd name="connsiteY9" fmla="*/ 657692 h 677815"/>
                  <a:gd name="connsiteX10" fmla="*/ 1645920 w 1645920"/>
                  <a:gd name="connsiteY10" fmla="*/ 657692 h 677815"/>
                  <a:gd name="connsiteX0" fmla="*/ 0 w 1645920"/>
                  <a:gd name="connsiteY0" fmla="*/ 657692 h 672001"/>
                  <a:gd name="connsiteX1" fmla="*/ 323345 w 1645920"/>
                  <a:gd name="connsiteY1" fmla="*/ 659708 h 672001"/>
                  <a:gd name="connsiteX2" fmla="*/ 677732 w 1645920"/>
                  <a:gd name="connsiteY2" fmla="*/ 539358 h 672001"/>
                  <a:gd name="connsiteX3" fmla="*/ 796066 w 1645920"/>
                  <a:gd name="connsiteY3" fmla="*/ 76779 h 672001"/>
                  <a:gd name="connsiteX4" fmla="*/ 871370 w 1645920"/>
                  <a:gd name="connsiteY4" fmla="*/ 1476 h 672001"/>
                  <a:gd name="connsiteX5" fmla="*/ 935915 w 1645920"/>
                  <a:gd name="connsiteY5" fmla="*/ 55264 h 672001"/>
                  <a:gd name="connsiteX6" fmla="*/ 1000461 w 1645920"/>
                  <a:gd name="connsiteY6" fmla="*/ 356478 h 672001"/>
                  <a:gd name="connsiteX7" fmla="*/ 1075765 w 1645920"/>
                  <a:gd name="connsiteY7" fmla="*/ 571631 h 672001"/>
                  <a:gd name="connsiteX8" fmla="*/ 1344706 w 1645920"/>
                  <a:gd name="connsiteY8" fmla="*/ 646934 h 672001"/>
                  <a:gd name="connsiteX9" fmla="*/ 1645920 w 1645920"/>
                  <a:gd name="connsiteY9" fmla="*/ 657692 h 672001"/>
                  <a:gd name="connsiteX10" fmla="*/ 1645920 w 1645920"/>
                  <a:gd name="connsiteY10" fmla="*/ 657692 h 672001"/>
                  <a:gd name="connsiteX0" fmla="*/ 0 w 1528451"/>
                  <a:gd name="connsiteY0" fmla="*/ 657692 h 672001"/>
                  <a:gd name="connsiteX1" fmla="*/ 205876 w 1528451"/>
                  <a:gd name="connsiteY1" fmla="*/ 659708 h 672001"/>
                  <a:gd name="connsiteX2" fmla="*/ 560263 w 1528451"/>
                  <a:gd name="connsiteY2" fmla="*/ 539358 h 672001"/>
                  <a:gd name="connsiteX3" fmla="*/ 678597 w 1528451"/>
                  <a:gd name="connsiteY3" fmla="*/ 76779 h 672001"/>
                  <a:gd name="connsiteX4" fmla="*/ 753901 w 1528451"/>
                  <a:gd name="connsiteY4" fmla="*/ 1476 h 672001"/>
                  <a:gd name="connsiteX5" fmla="*/ 818446 w 1528451"/>
                  <a:gd name="connsiteY5" fmla="*/ 55264 h 672001"/>
                  <a:gd name="connsiteX6" fmla="*/ 882992 w 1528451"/>
                  <a:gd name="connsiteY6" fmla="*/ 356478 h 672001"/>
                  <a:gd name="connsiteX7" fmla="*/ 958296 w 1528451"/>
                  <a:gd name="connsiteY7" fmla="*/ 571631 h 672001"/>
                  <a:gd name="connsiteX8" fmla="*/ 1227237 w 1528451"/>
                  <a:gd name="connsiteY8" fmla="*/ 646934 h 672001"/>
                  <a:gd name="connsiteX9" fmla="*/ 1528451 w 1528451"/>
                  <a:gd name="connsiteY9" fmla="*/ 657692 h 672001"/>
                  <a:gd name="connsiteX10" fmla="*/ 1528451 w 1528451"/>
                  <a:gd name="connsiteY10" fmla="*/ 657692 h 672001"/>
                  <a:gd name="connsiteX0" fmla="*/ 0 w 1528451"/>
                  <a:gd name="connsiteY0" fmla="*/ 657692 h 666079"/>
                  <a:gd name="connsiteX1" fmla="*/ 205876 w 1528451"/>
                  <a:gd name="connsiteY1" fmla="*/ 646599 h 666079"/>
                  <a:gd name="connsiteX2" fmla="*/ 560263 w 1528451"/>
                  <a:gd name="connsiteY2" fmla="*/ 539358 h 666079"/>
                  <a:gd name="connsiteX3" fmla="*/ 678597 w 1528451"/>
                  <a:gd name="connsiteY3" fmla="*/ 76779 h 666079"/>
                  <a:gd name="connsiteX4" fmla="*/ 753901 w 1528451"/>
                  <a:gd name="connsiteY4" fmla="*/ 1476 h 666079"/>
                  <a:gd name="connsiteX5" fmla="*/ 818446 w 1528451"/>
                  <a:gd name="connsiteY5" fmla="*/ 55264 h 666079"/>
                  <a:gd name="connsiteX6" fmla="*/ 882992 w 1528451"/>
                  <a:gd name="connsiteY6" fmla="*/ 356478 h 666079"/>
                  <a:gd name="connsiteX7" fmla="*/ 958296 w 1528451"/>
                  <a:gd name="connsiteY7" fmla="*/ 571631 h 666079"/>
                  <a:gd name="connsiteX8" fmla="*/ 1227237 w 1528451"/>
                  <a:gd name="connsiteY8" fmla="*/ 646934 h 666079"/>
                  <a:gd name="connsiteX9" fmla="*/ 1528451 w 1528451"/>
                  <a:gd name="connsiteY9" fmla="*/ 657692 h 666079"/>
                  <a:gd name="connsiteX10" fmla="*/ 1528451 w 1528451"/>
                  <a:gd name="connsiteY10" fmla="*/ 657692 h 666079"/>
                  <a:gd name="connsiteX0" fmla="*/ 0 w 1528451"/>
                  <a:gd name="connsiteY0" fmla="*/ 657692 h 681130"/>
                  <a:gd name="connsiteX1" fmla="*/ 230607 w 1528451"/>
                  <a:gd name="connsiteY1" fmla="*/ 672820 h 681130"/>
                  <a:gd name="connsiteX2" fmla="*/ 560263 w 1528451"/>
                  <a:gd name="connsiteY2" fmla="*/ 539358 h 681130"/>
                  <a:gd name="connsiteX3" fmla="*/ 678597 w 1528451"/>
                  <a:gd name="connsiteY3" fmla="*/ 76779 h 681130"/>
                  <a:gd name="connsiteX4" fmla="*/ 753901 w 1528451"/>
                  <a:gd name="connsiteY4" fmla="*/ 1476 h 681130"/>
                  <a:gd name="connsiteX5" fmla="*/ 818446 w 1528451"/>
                  <a:gd name="connsiteY5" fmla="*/ 55264 h 681130"/>
                  <a:gd name="connsiteX6" fmla="*/ 882992 w 1528451"/>
                  <a:gd name="connsiteY6" fmla="*/ 356478 h 681130"/>
                  <a:gd name="connsiteX7" fmla="*/ 958296 w 1528451"/>
                  <a:gd name="connsiteY7" fmla="*/ 571631 h 681130"/>
                  <a:gd name="connsiteX8" fmla="*/ 1227237 w 1528451"/>
                  <a:gd name="connsiteY8" fmla="*/ 646934 h 681130"/>
                  <a:gd name="connsiteX9" fmla="*/ 1528451 w 1528451"/>
                  <a:gd name="connsiteY9" fmla="*/ 657692 h 681130"/>
                  <a:gd name="connsiteX10" fmla="*/ 1528451 w 1528451"/>
                  <a:gd name="connsiteY10" fmla="*/ 657692 h 681130"/>
                  <a:gd name="connsiteX0" fmla="*/ 0 w 1528451"/>
                  <a:gd name="connsiteY0" fmla="*/ 657692 h 673572"/>
                  <a:gd name="connsiteX1" fmla="*/ 230607 w 1528451"/>
                  <a:gd name="connsiteY1" fmla="*/ 672820 h 673572"/>
                  <a:gd name="connsiteX2" fmla="*/ 560263 w 1528451"/>
                  <a:gd name="connsiteY2" fmla="*/ 539358 h 673572"/>
                  <a:gd name="connsiteX3" fmla="*/ 678597 w 1528451"/>
                  <a:gd name="connsiteY3" fmla="*/ 76779 h 673572"/>
                  <a:gd name="connsiteX4" fmla="*/ 753901 w 1528451"/>
                  <a:gd name="connsiteY4" fmla="*/ 1476 h 673572"/>
                  <a:gd name="connsiteX5" fmla="*/ 818446 w 1528451"/>
                  <a:gd name="connsiteY5" fmla="*/ 55264 h 673572"/>
                  <a:gd name="connsiteX6" fmla="*/ 882992 w 1528451"/>
                  <a:gd name="connsiteY6" fmla="*/ 356478 h 673572"/>
                  <a:gd name="connsiteX7" fmla="*/ 958296 w 1528451"/>
                  <a:gd name="connsiteY7" fmla="*/ 571631 h 673572"/>
                  <a:gd name="connsiteX8" fmla="*/ 1227237 w 1528451"/>
                  <a:gd name="connsiteY8" fmla="*/ 646934 h 673572"/>
                  <a:gd name="connsiteX9" fmla="*/ 1528451 w 1528451"/>
                  <a:gd name="connsiteY9" fmla="*/ 657692 h 673572"/>
                  <a:gd name="connsiteX10" fmla="*/ 1528451 w 1528451"/>
                  <a:gd name="connsiteY10" fmla="*/ 657692 h 673572"/>
                  <a:gd name="connsiteX0" fmla="*/ 0 w 1429528"/>
                  <a:gd name="connsiteY0" fmla="*/ 683914 h 693543"/>
                  <a:gd name="connsiteX1" fmla="*/ 131684 w 1429528"/>
                  <a:gd name="connsiteY1" fmla="*/ 672820 h 693543"/>
                  <a:gd name="connsiteX2" fmla="*/ 461340 w 1429528"/>
                  <a:gd name="connsiteY2" fmla="*/ 539358 h 693543"/>
                  <a:gd name="connsiteX3" fmla="*/ 579674 w 1429528"/>
                  <a:gd name="connsiteY3" fmla="*/ 76779 h 693543"/>
                  <a:gd name="connsiteX4" fmla="*/ 654978 w 1429528"/>
                  <a:gd name="connsiteY4" fmla="*/ 1476 h 693543"/>
                  <a:gd name="connsiteX5" fmla="*/ 719523 w 1429528"/>
                  <a:gd name="connsiteY5" fmla="*/ 55264 h 693543"/>
                  <a:gd name="connsiteX6" fmla="*/ 784069 w 1429528"/>
                  <a:gd name="connsiteY6" fmla="*/ 356478 h 693543"/>
                  <a:gd name="connsiteX7" fmla="*/ 859373 w 1429528"/>
                  <a:gd name="connsiteY7" fmla="*/ 571631 h 693543"/>
                  <a:gd name="connsiteX8" fmla="*/ 1128314 w 1429528"/>
                  <a:gd name="connsiteY8" fmla="*/ 646934 h 693543"/>
                  <a:gd name="connsiteX9" fmla="*/ 1429528 w 1429528"/>
                  <a:gd name="connsiteY9" fmla="*/ 657692 h 693543"/>
                  <a:gd name="connsiteX10" fmla="*/ 1429528 w 1429528"/>
                  <a:gd name="connsiteY10" fmla="*/ 657692 h 693543"/>
                  <a:gd name="connsiteX0" fmla="*/ 0 w 1454259"/>
                  <a:gd name="connsiteY0" fmla="*/ 662063 h 682510"/>
                  <a:gd name="connsiteX1" fmla="*/ 156415 w 1454259"/>
                  <a:gd name="connsiteY1" fmla="*/ 672820 h 682510"/>
                  <a:gd name="connsiteX2" fmla="*/ 486071 w 1454259"/>
                  <a:gd name="connsiteY2" fmla="*/ 539358 h 682510"/>
                  <a:gd name="connsiteX3" fmla="*/ 604405 w 1454259"/>
                  <a:gd name="connsiteY3" fmla="*/ 76779 h 682510"/>
                  <a:gd name="connsiteX4" fmla="*/ 679709 w 1454259"/>
                  <a:gd name="connsiteY4" fmla="*/ 1476 h 682510"/>
                  <a:gd name="connsiteX5" fmla="*/ 744254 w 1454259"/>
                  <a:gd name="connsiteY5" fmla="*/ 55264 h 682510"/>
                  <a:gd name="connsiteX6" fmla="*/ 808800 w 1454259"/>
                  <a:gd name="connsiteY6" fmla="*/ 356478 h 682510"/>
                  <a:gd name="connsiteX7" fmla="*/ 884104 w 1454259"/>
                  <a:gd name="connsiteY7" fmla="*/ 571631 h 682510"/>
                  <a:gd name="connsiteX8" fmla="*/ 1153045 w 1454259"/>
                  <a:gd name="connsiteY8" fmla="*/ 646934 h 682510"/>
                  <a:gd name="connsiteX9" fmla="*/ 1454259 w 1454259"/>
                  <a:gd name="connsiteY9" fmla="*/ 657692 h 682510"/>
                  <a:gd name="connsiteX10" fmla="*/ 1454259 w 1454259"/>
                  <a:gd name="connsiteY10" fmla="*/ 657692 h 682510"/>
                  <a:gd name="connsiteX0" fmla="*/ 0 w 1454259"/>
                  <a:gd name="connsiteY0" fmla="*/ 662063 h 678105"/>
                  <a:gd name="connsiteX1" fmla="*/ 156415 w 1454259"/>
                  <a:gd name="connsiteY1" fmla="*/ 672820 h 678105"/>
                  <a:gd name="connsiteX2" fmla="*/ 486071 w 1454259"/>
                  <a:gd name="connsiteY2" fmla="*/ 539358 h 678105"/>
                  <a:gd name="connsiteX3" fmla="*/ 604405 w 1454259"/>
                  <a:gd name="connsiteY3" fmla="*/ 76779 h 678105"/>
                  <a:gd name="connsiteX4" fmla="*/ 679709 w 1454259"/>
                  <a:gd name="connsiteY4" fmla="*/ 1476 h 678105"/>
                  <a:gd name="connsiteX5" fmla="*/ 744254 w 1454259"/>
                  <a:gd name="connsiteY5" fmla="*/ 55264 h 678105"/>
                  <a:gd name="connsiteX6" fmla="*/ 808800 w 1454259"/>
                  <a:gd name="connsiteY6" fmla="*/ 356478 h 678105"/>
                  <a:gd name="connsiteX7" fmla="*/ 884104 w 1454259"/>
                  <a:gd name="connsiteY7" fmla="*/ 571631 h 678105"/>
                  <a:gd name="connsiteX8" fmla="*/ 1153045 w 1454259"/>
                  <a:gd name="connsiteY8" fmla="*/ 646934 h 678105"/>
                  <a:gd name="connsiteX9" fmla="*/ 1454259 w 1454259"/>
                  <a:gd name="connsiteY9" fmla="*/ 657692 h 678105"/>
                  <a:gd name="connsiteX10" fmla="*/ 1454259 w 1454259"/>
                  <a:gd name="connsiteY10" fmla="*/ 657692 h 678105"/>
                  <a:gd name="connsiteX0" fmla="*/ 0 w 1491354"/>
                  <a:gd name="connsiteY0" fmla="*/ 688285 h 688285"/>
                  <a:gd name="connsiteX1" fmla="*/ 193510 w 1491354"/>
                  <a:gd name="connsiteY1" fmla="*/ 672820 h 688285"/>
                  <a:gd name="connsiteX2" fmla="*/ 523166 w 1491354"/>
                  <a:gd name="connsiteY2" fmla="*/ 539358 h 688285"/>
                  <a:gd name="connsiteX3" fmla="*/ 641500 w 1491354"/>
                  <a:gd name="connsiteY3" fmla="*/ 76779 h 688285"/>
                  <a:gd name="connsiteX4" fmla="*/ 716804 w 1491354"/>
                  <a:gd name="connsiteY4" fmla="*/ 1476 h 688285"/>
                  <a:gd name="connsiteX5" fmla="*/ 781349 w 1491354"/>
                  <a:gd name="connsiteY5" fmla="*/ 55264 h 688285"/>
                  <a:gd name="connsiteX6" fmla="*/ 845895 w 1491354"/>
                  <a:gd name="connsiteY6" fmla="*/ 356478 h 688285"/>
                  <a:gd name="connsiteX7" fmla="*/ 921199 w 1491354"/>
                  <a:gd name="connsiteY7" fmla="*/ 571631 h 688285"/>
                  <a:gd name="connsiteX8" fmla="*/ 1190140 w 1491354"/>
                  <a:gd name="connsiteY8" fmla="*/ 646934 h 688285"/>
                  <a:gd name="connsiteX9" fmla="*/ 1491354 w 1491354"/>
                  <a:gd name="connsiteY9" fmla="*/ 657692 h 688285"/>
                  <a:gd name="connsiteX10" fmla="*/ 1491354 w 1491354"/>
                  <a:gd name="connsiteY10" fmla="*/ 657692 h 688285"/>
                  <a:gd name="connsiteX0" fmla="*/ 0 w 1410977"/>
                  <a:gd name="connsiteY0" fmla="*/ 688285 h 688285"/>
                  <a:gd name="connsiteX1" fmla="*/ 113133 w 1410977"/>
                  <a:gd name="connsiteY1" fmla="*/ 672820 h 688285"/>
                  <a:gd name="connsiteX2" fmla="*/ 442789 w 1410977"/>
                  <a:gd name="connsiteY2" fmla="*/ 539358 h 688285"/>
                  <a:gd name="connsiteX3" fmla="*/ 561123 w 1410977"/>
                  <a:gd name="connsiteY3" fmla="*/ 76779 h 688285"/>
                  <a:gd name="connsiteX4" fmla="*/ 636427 w 1410977"/>
                  <a:gd name="connsiteY4" fmla="*/ 1476 h 688285"/>
                  <a:gd name="connsiteX5" fmla="*/ 700972 w 1410977"/>
                  <a:gd name="connsiteY5" fmla="*/ 55264 h 688285"/>
                  <a:gd name="connsiteX6" fmla="*/ 765518 w 1410977"/>
                  <a:gd name="connsiteY6" fmla="*/ 356478 h 688285"/>
                  <a:gd name="connsiteX7" fmla="*/ 840822 w 1410977"/>
                  <a:gd name="connsiteY7" fmla="*/ 571631 h 688285"/>
                  <a:gd name="connsiteX8" fmla="*/ 1109763 w 1410977"/>
                  <a:gd name="connsiteY8" fmla="*/ 646934 h 688285"/>
                  <a:gd name="connsiteX9" fmla="*/ 1410977 w 1410977"/>
                  <a:gd name="connsiteY9" fmla="*/ 657692 h 688285"/>
                  <a:gd name="connsiteX10" fmla="*/ 1410977 w 1410977"/>
                  <a:gd name="connsiteY10" fmla="*/ 657692 h 688285"/>
                  <a:gd name="connsiteX0" fmla="*/ 0 w 1410977"/>
                  <a:gd name="connsiteY0" fmla="*/ 688285 h 688285"/>
                  <a:gd name="connsiteX1" fmla="*/ 113133 w 1410977"/>
                  <a:gd name="connsiteY1" fmla="*/ 672820 h 688285"/>
                  <a:gd name="connsiteX2" fmla="*/ 442789 w 1410977"/>
                  <a:gd name="connsiteY2" fmla="*/ 539358 h 688285"/>
                  <a:gd name="connsiteX3" fmla="*/ 561123 w 1410977"/>
                  <a:gd name="connsiteY3" fmla="*/ 76779 h 688285"/>
                  <a:gd name="connsiteX4" fmla="*/ 636427 w 1410977"/>
                  <a:gd name="connsiteY4" fmla="*/ 1476 h 688285"/>
                  <a:gd name="connsiteX5" fmla="*/ 700972 w 1410977"/>
                  <a:gd name="connsiteY5" fmla="*/ 55264 h 688285"/>
                  <a:gd name="connsiteX6" fmla="*/ 765518 w 1410977"/>
                  <a:gd name="connsiteY6" fmla="*/ 356478 h 688285"/>
                  <a:gd name="connsiteX7" fmla="*/ 840822 w 1410977"/>
                  <a:gd name="connsiteY7" fmla="*/ 571631 h 688285"/>
                  <a:gd name="connsiteX8" fmla="*/ 1109763 w 1410977"/>
                  <a:gd name="connsiteY8" fmla="*/ 646934 h 688285"/>
                  <a:gd name="connsiteX9" fmla="*/ 1410977 w 1410977"/>
                  <a:gd name="connsiteY9" fmla="*/ 657692 h 688285"/>
                  <a:gd name="connsiteX10" fmla="*/ 1138939 w 1410977"/>
                  <a:gd name="connsiteY10" fmla="*/ 657691 h 688285"/>
                  <a:gd name="connsiteX0" fmla="*/ 0 w 1256411"/>
                  <a:gd name="connsiteY0" fmla="*/ 688285 h 688285"/>
                  <a:gd name="connsiteX1" fmla="*/ 113133 w 1256411"/>
                  <a:gd name="connsiteY1" fmla="*/ 672820 h 688285"/>
                  <a:gd name="connsiteX2" fmla="*/ 442789 w 1256411"/>
                  <a:gd name="connsiteY2" fmla="*/ 539358 h 688285"/>
                  <a:gd name="connsiteX3" fmla="*/ 561123 w 1256411"/>
                  <a:gd name="connsiteY3" fmla="*/ 76779 h 688285"/>
                  <a:gd name="connsiteX4" fmla="*/ 636427 w 1256411"/>
                  <a:gd name="connsiteY4" fmla="*/ 1476 h 688285"/>
                  <a:gd name="connsiteX5" fmla="*/ 700972 w 1256411"/>
                  <a:gd name="connsiteY5" fmla="*/ 55264 h 688285"/>
                  <a:gd name="connsiteX6" fmla="*/ 765518 w 1256411"/>
                  <a:gd name="connsiteY6" fmla="*/ 356478 h 688285"/>
                  <a:gd name="connsiteX7" fmla="*/ 840822 w 1256411"/>
                  <a:gd name="connsiteY7" fmla="*/ 571631 h 688285"/>
                  <a:gd name="connsiteX8" fmla="*/ 1109763 w 1256411"/>
                  <a:gd name="connsiteY8" fmla="*/ 646934 h 688285"/>
                  <a:gd name="connsiteX9" fmla="*/ 1256411 w 1256411"/>
                  <a:gd name="connsiteY9" fmla="*/ 657691 h 688285"/>
                  <a:gd name="connsiteX10" fmla="*/ 1138939 w 1256411"/>
                  <a:gd name="connsiteY10" fmla="*/ 657691 h 688285"/>
                  <a:gd name="connsiteX0" fmla="*/ 0 w 1256411"/>
                  <a:gd name="connsiteY0" fmla="*/ 688285 h 688285"/>
                  <a:gd name="connsiteX1" fmla="*/ 113133 w 1256411"/>
                  <a:gd name="connsiteY1" fmla="*/ 672820 h 688285"/>
                  <a:gd name="connsiteX2" fmla="*/ 442789 w 1256411"/>
                  <a:gd name="connsiteY2" fmla="*/ 539358 h 688285"/>
                  <a:gd name="connsiteX3" fmla="*/ 561123 w 1256411"/>
                  <a:gd name="connsiteY3" fmla="*/ 76779 h 688285"/>
                  <a:gd name="connsiteX4" fmla="*/ 636427 w 1256411"/>
                  <a:gd name="connsiteY4" fmla="*/ 1476 h 688285"/>
                  <a:gd name="connsiteX5" fmla="*/ 700972 w 1256411"/>
                  <a:gd name="connsiteY5" fmla="*/ 55264 h 688285"/>
                  <a:gd name="connsiteX6" fmla="*/ 765518 w 1256411"/>
                  <a:gd name="connsiteY6" fmla="*/ 356478 h 688285"/>
                  <a:gd name="connsiteX7" fmla="*/ 840822 w 1256411"/>
                  <a:gd name="connsiteY7" fmla="*/ 571631 h 688285"/>
                  <a:gd name="connsiteX8" fmla="*/ 1109763 w 1256411"/>
                  <a:gd name="connsiteY8" fmla="*/ 646934 h 688285"/>
                  <a:gd name="connsiteX9" fmla="*/ 1256411 w 1256411"/>
                  <a:gd name="connsiteY9" fmla="*/ 657691 h 688285"/>
                  <a:gd name="connsiteX10" fmla="*/ 1126573 w 1256411"/>
                  <a:gd name="connsiteY10" fmla="*/ 644580 h 688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6411" h="688285">
                    <a:moveTo>
                      <a:pt x="0" y="688285"/>
                    </a:moveTo>
                    <a:cubicBezTo>
                      <a:pt x="37711" y="683130"/>
                      <a:pt x="39335" y="697641"/>
                      <a:pt x="113133" y="672820"/>
                    </a:cubicBezTo>
                    <a:cubicBezTo>
                      <a:pt x="186931" y="647999"/>
                      <a:pt x="368124" y="638698"/>
                      <a:pt x="442789" y="539358"/>
                    </a:cubicBezTo>
                    <a:cubicBezTo>
                      <a:pt x="517454" y="440018"/>
                      <a:pt x="528850" y="166426"/>
                      <a:pt x="561123" y="76779"/>
                    </a:cubicBezTo>
                    <a:cubicBezTo>
                      <a:pt x="593396" y="-12868"/>
                      <a:pt x="613119" y="5062"/>
                      <a:pt x="636427" y="1476"/>
                    </a:cubicBezTo>
                    <a:cubicBezTo>
                      <a:pt x="659735" y="-2110"/>
                      <a:pt x="679457" y="-3903"/>
                      <a:pt x="700972" y="55264"/>
                    </a:cubicBezTo>
                    <a:cubicBezTo>
                      <a:pt x="722487" y="114431"/>
                      <a:pt x="742210" y="270417"/>
                      <a:pt x="765518" y="356478"/>
                    </a:cubicBezTo>
                    <a:cubicBezTo>
                      <a:pt x="788826" y="442539"/>
                      <a:pt x="783448" y="523222"/>
                      <a:pt x="840822" y="571631"/>
                    </a:cubicBezTo>
                    <a:cubicBezTo>
                      <a:pt x="898196" y="620040"/>
                      <a:pt x="1040498" y="632591"/>
                      <a:pt x="1109763" y="646934"/>
                    </a:cubicBezTo>
                    <a:cubicBezTo>
                      <a:pt x="1179028" y="661277"/>
                      <a:pt x="1256411" y="657691"/>
                      <a:pt x="1256411" y="657691"/>
                    </a:cubicBezTo>
                    <a:lnTo>
                      <a:pt x="1126573" y="644580"/>
                    </a:lnTo>
                  </a:path>
                </a:pathLst>
              </a:cu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dirty="0"/>
              </a:p>
            </p:txBody>
          </p:sp>
        </p:grpSp>
        <p:sp>
          <p:nvSpPr>
            <p:cNvPr id="56" name="Rectangle 55">
              <a:extLst>
                <a:ext uri="{FF2B5EF4-FFF2-40B4-BE49-F238E27FC236}">
                  <a16:creationId xmlns:a16="http://schemas.microsoft.com/office/drawing/2014/main" id="{21B4B64B-0242-72D1-EE2A-B27E3BCA42E6}"/>
                </a:ext>
              </a:extLst>
            </p:cNvPr>
            <p:cNvSpPr/>
            <p:nvPr/>
          </p:nvSpPr>
          <p:spPr>
            <a:xfrm>
              <a:off x="1206499" y="3911600"/>
              <a:ext cx="3844471" cy="1930400"/>
            </a:xfrm>
            <a:prstGeom prst="rect">
              <a:avLst/>
            </a:prstGeom>
            <a:noFill/>
            <a:ln w="19050">
              <a:solidFill>
                <a:schemeClr val="accent1">
                  <a:lumMod val="50000"/>
                </a:schemeClr>
              </a:solidFill>
              <a:miter lim="800000"/>
            </a:ln>
            <a:effectLst/>
            <a:scene3d>
              <a:camera prst="orthographicFront">
                <a:rot lat="0" lon="0" rev="0"/>
              </a:camera>
              <a:lightRig rig="twoPt" dir="tl"/>
            </a:scene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endParaRPr lang="en-US" sz="2400" dirty="0">
                <a:solidFill>
                  <a:schemeClr val="tx1"/>
                </a:solidFill>
              </a:endParaRPr>
            </a:p>
          </p:txBody>
        </p:sp>
      </p:grpSp>
    </p:spTree>
    <p:extLst>
      <p:ext uri="{BB962C8B-B14F-4D97-AF65-F5344CB8AC3E}">
        <p14:creationId xmlns:p14="http://schemas.microsoft.com/office/powerpoint/2010/main" val="7143714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745809-6D2C-E316-C6D0-652CA2FBB9B7}"/>
              </a:ext>
            </a:extLst>
          </p:cNvPr>
          <p:cNvSpPr>
            <a:spLocks noGrp="1"/>
          </p:cNvSpPr>
          <p:nvPr>
            <p:ph type="title"/>
          </p:nvPr>
        </p:nvSpPr>
        <p:spPr>
          <a:xfrm>
            <a:off x="429767" y="274320"/>
            <a:ext cx="11430000" cy="978729"/>
          </a:xfrm>
        </p:spPr>
        <p:txBody>
          <a:bodyPr/>
          <a:lstStyle/>
          <a:p>
            <a:r>
              <a:rPr lang="en-US" dirty="0"/>
              <a:t>Test beamline is periodic and is long enough to form halo</a:t>
            </a:r>
          </a:p>
        </p:txBody>
      </p:sp>
      <p:grpSp>
        <p:nvGrpSpPr>
          <p:cNvPr id="21" name="Group 20">
            <a:extLst>
              <a:ext uri="{FF2B5EF4-FFF2-40B4-BE49-F238E27FC236}">
                <a16:creationId xmlns:a16="http://schemas.microsoft.com/office/drawing/2014/main" id="{9785671F-847E-8E8F-91A6-15FDE2A5E2AB}"/>
              </a:ext>
            </a:extLst>
          </p:cNvPr>
          <p:cNvGrpSpPr/>
          <p:nvPr/>
        </p:nvGrpSpPr>
        <p:grpSpPr>
          <a:xfrm>
            <a:off x="1410429" y="1378520"/>
            <a:ext cx="8449190" cy="2090395"/>
            <a:chOff x="429767" y="1444989"/>
            <a:chExt cx="9629807" cy="2382489"/>
          </a:xfrm>
        </p:grpSpPr>
        <p:pic>
          <p:nvPicPr>
            <p:cNvPr id="4" name="Picture 6">
              <a:extLst>
                <a:ext uri="{FF2B5EF4-FFF2-40B4-BE49-F238E27FC236}">
                  <a16:creationId xmlns:a16="http://schemas.microsoft.com/office/drawing/2014/main" id="{F67E3FB9-780E-A86A-1E13-858D579CE16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9767" y="2076331"/>
              <a:ext cx="9629807" cy="1751147"/>
            </a:xfrm>
            <a:prstGeom prst="rect">
              <a:avLst/>
            </a:prstGeom>
            <a:noFill/>
            <a:extLst>
              <a:ext uri="{909E8E84-426E-40DD-AFC4-6F175D3DCCD1}">
                <a14:hiddenFill xmlns:a14="http://schemas.microsoft.com/office/drawing/2010/main">
                  <a:solidFill>
                    <a:srgbClr val="FFFFFF"/>
                  </a:solidFill>
                </a14:hiddenFill>
              </a:ext>
            </a:extLst>
          </p:spPr>
        </p:pic>
        <p:cxnSp>
          <p:nvCxnSpPr>
            <p:cNvPr id="14" name="Straight Arrow Connector 13">
              <a:extLst>
                <a:ext uri="{FF2B5EF4-FFF2-40B4-BE49-F238E27FC236}">
                  <a16:creationId xmlns:a16="http://schemas.microsoft.com/office/drawing/2014/main" id="{8D1324A8-1C8C-B238-125B-689F8BA6A299}"/>
                </a:ext>
              </a:extLst>
            </p:cNvPr>
            <p:cNvCxnSpPr>
              <a:cxnSpLocks/>
              <a:endCxn id="16" idx="1"/>
            </p:cNvCxnSpPr>
            <p:nvPr/>
          </p:nvCxnSpPr>
          <p:spPr>
            <a:xfrm flipV="1">
              <a:off x="2133600" y="1737443"/>
              <a:ext cx="341169" cy="570380"/>
            </a:xfrm>
            <a:prstGeom prst="straightConnector1">
              <a:avLst/>
            </a:prstGeom>
            <a:ln w="28575">
              <a:solidFill>
                <a:schemeClr val="bg1">
                  <a:lumMod val="50000"/>
                </a:schemeClr>
              </a:solidFill>
              <a:miter lim="8000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8846EA75-B8BB-B2BF-B7EE-1B66D4F8B7C1}"/>
                </a:ext>
              </a:extLst>
            </p:cNvPr>
            <p:cNvCxnSpPr>
              <a:cxnSpLocks/>
            </p:cNvCxnSpPr>
            <p:nvPr/>
          </p:nvCxnSpPr>
          <p:spPr>
            <a:xfrm flipV="1">
              <a:off x="8134350" y="1767571"/>
              <a:ext cx="0" cy="667032"/>
            </a:xfrm>
            <a:prstGeom prst="straightConnector1">
              <a:avLst/>
            </a:prstGeom>
            <a:ln w="28575">
              <a:solidFill>
                <a:schemeClr val="bg1">
                  <a:lumMod val="50000"/>
                </a:schemeClr>
              </a:solidFill>
              <a:miter lim="800000"/>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31FCBF6A-6527-978C-B4E3-A4C5CE61173D}"/>
                </a:ext>
              </a:extLst>
            </p:cNvPr>
            <p:cNvSpPr txBox="1"/>
            <p:nvPr/>
          </p:nvSpPr>
          <p:spPr>
            <a:xfrm>
              <a:off x="2474770" y="1542759"/>
              <a:ext cx="2411788" cy="389369"/>
            </a:xfrm>
            <a:prstGeom prst="rect">
              <a:avLst/>
            </a:prstGeom>
            <a:noFill/>
          </p:spPr>
          <p:txBody>
            <a:bodyPr wrap="square" rtlCol="0">
              <a:spAutoFit/>
            </a:bodyPr>
            <a:lstStyle/>
            <a:p>
              <a:pPr algn="l">
                <a:lnSpc>
                  <a:spcPct val="90000"/>
                </a:lnSpc>
              </a:pPr>
              <a:r>
                <a:rPr lang="en-US" b="1" dirty="0">
                  <a:latin typeface="+mn-lt"/>
                </a:rPr>
                <a:t>“input bunch”</a:t>
              </a:r>
            </a:p>
          </p:txBody>
        </p:sp>
        <p:sp>
          <p:nvSpPr>
            <p:cNvPr id="17" name="TextBox 16">
              <a:extLst>
                <a:ext uri="{FF2B5EF4-FFF2-40B4-BE49-F238E27FC236}">
                  <a16:creationId xmlns:a16="http://schemas.microsoft.com/office/drawing/2014/main" id="{CD886AD9-6A9F-590B-FE9F-88176CF731D8}"/>
                </a:ext>
              </a:extLst>
            </p:cNvPr>
            <p:cNvSpPr txBox="1"/>
            <p:nvPr/>
          </p:nvSpPr>
          <p:spPr>
            <a:xfrm>
              <a:off x="7608789" y="1444989"/>
              <a:ext cx="2411788" cy="341632"/>
            </a:xfrm>
            <a:prstGeom prst="rect">
              <a:avLst/>
            </a:prstGeom>
            <a:noFill/>
          </p:spPr>
          <p:txBody>
            <a:bodyPr wrap="square" rtlCol="0">
              <a:spAutoFit/>
            </a:bodyPr>
            <a:lstStyle/>
            <a:p>
              <a:pPr>
                <a:lnSpc>
                  <a:spcPct val="90000"/>
                </a:lnSpc>
              </a:pPr>
              <a:r>
                <a:rPr lang="en-US" b="1" dirty="0">
                  <a:latin typeface="+mn-lt"/>
                </a:rPr>
                <a:t>“output bunch”</a:t>
              </a:r>
            </a:p>
          </p:txBody>
        </p:sp>
      </p:grpSp>
      <p:sp>
        <p:nvSpPr>
          <p:cNvPr id="20" name="TextBox 19">
            <a:extLst>
              <a:ext uri="{FF2B5EF4-FFF2-40B4-BE49-F238E27FC236}">
                <a16:creationId xmlns:a16="http://schemas.microsoft.com/office/drawing/2014/main" id="{A984B90F-D049-9887-730D-071D1D437282}"/>
              </a:ext>
            </a:extLst>
          </p:cNvPr>
          <p:cNvSpPr txBox="1"/>
          <p:nvPr/>
        </p:nvSpPr>
        <p:spPr>
          <a:xfrm>
            <a:off x="739470" y="3603560"/>
            <a:ext cx="4331804" cy="1089529"/>
          </a:xfrm>
          <a:prstGeom prst="rect">
            <a:avLst/>
          </a:prstGeom>
          <a:noFill/>
        </p:spPr>
        <p:txBody>
          <a:bodyPr wrap="square" rtlCol="0">
            <a:spAutoFit/>
          </a:bodyPr>
          <a:lstStyle/>
          <a:p>
            <a:pPr algn="l">
              <a:lnSpc>
                <a:spcPct val="90000"/>
              </a:lnSpc>
            </a:pPr>
            <a:r>
              <a:rPr lang="en-US" dirty="0">
                <a:latin typeface="+mn-lt"/>
              </a:rPr>
              <a:t>Relatively strong-focusing FODO line: </a:t>
            </a:r>
          </a:p>
          <a:p>
            <a:pPr marL="285750" indent="-285750" algn="l">
              <a:lnSpc>
                <a:spcPct val="90000"/>
              </a:lnSpc>
              <a:buFont typeface="Arial" panose="020B0604020202020204" pitchFamily="34" charset="0"/>
              <a:buChar char="•"/>
            </a:pPr>
            <a:r>
              <a:rPr lang="en-US" dirty="0">
                <a:latin typeface="+mn-lt"/>
              </a:rPr>
              <a:t>9.5 cells</a:t>
            </a:r>
          </a:p>
          <a:p>
            <a:pPr marL="285750" indent="-285750" algn="l">
              <a:lnSpc>
                <a:spcPct val="90000"/>
              </a:lnSpc>
              <a:buFont typeface="Arial" panose="020B0604020202020204" pitchFamily="34" charset="0"/>
              <a:buChar char="•"/>
            </a:pPr>
            <a:r>
              <a:rPr lang="en-US" dirty="0">
                <a:latin typeface="+mn-lt"/>
              </a:rPr>
              <a:t>105 degrees per cell </a:t>
            </a:r>
          </a:p>
          <a:p>
            <a:pPr marL="285750" indent="-285750" algn="l">
              <a:lnSpc>
                <a:spcPct val="90000"/>
              </a:lnSpc>
              <a:buFont typeface="Arial" panose="020B0604020202020204" pitchFamily="34" charset="0"/>
              <a:buChar char="•"/>
            </a:pPr>
            <a:r>
              <a:rPr lang="en-US" dirty="0">
                <a:latin typeface="+mn-lt"/>
              </a:rPr>
              <a:t>Permanent magnet quadrupoles</a:t>
            </a:r>
          </a:p>
        </p:txBody>
      </p:sp>
      <p:grpSp>
        <p:nvGrpSpPr>
          <p:cNvPr id="22" name="Group 21">
            <a:extLst>
              <a:ext uri="{FF2B5EF4-FFF2-40B4-BE49-F238E27FC236}">
                <a16:creationId xmlns:a16="http://schemas.microsoft.com/office/drawing/2014/main" id="{912C534B-244A-3182-C110-361064617064}"/>
              </a:ext>
            </a:extLst>
          </p:cNvPr>
          <p:cNvGrpSpPr/>
          <p:nvPr/>
        </p:nvGrpSpPr>
        <p:grpSpPr>
          <a:xfrm>
            <a:off x="6714110" y="3640178"/>
            <a:ext cx="3815787" cy="3097390"/>
            <a:chOff x="6714110" y="3640178"/>
            <a:chExt cx="3815787" cy="3097390"/>
          </a:xfrm>
        </p:grpSpPr>
        <p:pic>
          <p:nvPicPr>
            <p:cNvPr id="11" name="Picture 10">
              <a:extLst>
                <a:ext uri="{FF2B5EF4-FFF2-40B4-BE49-F238E27FC236}">
                  <a16:creationId xmlns:a16="http://schemas.microsoft.com/office/drawing/2014/main" id="{9A7EF396-9961-344E-ADE9-A14CDF592FFC}"/>
                </a:ext>
              </a:extLst>
            </p:cNvPr>
            <p:cNvPicPr>
              <a:picLocks noChangeAspect="1"/>
            </p:cNvPicPr>
            <p:nvPr/>
          </p:nvPicPr>
          <p:blipFill>
            <a:blip r:embed="rId4"/>
            <a:stretch>
              <a:fillRect/>
            </a:stretch>
          </p:blipFill>
          <p:spPr>
            <a:xfrm>
              <a:off x="6714110" y="3640178"/>
              <a:ext cx="3001389" cy="2815095"/>
            </a:xfrm>
            <a:prstGeom prst="rect">
              <a:avLst/>
            </a:prstGeom>
          </p:spPr>
        </p:pic>
        <p:sp>
          <p:nvSpPr>
            <p:cNvPr id="19" name="TextBox 18">
              <a:extLst>
                <a:ext uri="{FF2B5EF4-FFF2-40B4-BE49-F238E27FC236}">
                  <a16:creationId xmlns:a16="http://schemas.microsoft.com/office/drawing/2014/main" id="{628E5783-38A8-09F9-2172-8D9DCE6D08EC}"/>
                </a:ext>
              </a:extLst>
            </p:cNvPr>
            <p:cNvSpPr txBox="1"/>
            <p:nvPr/>
          </p:nvSpPr>
          <p:spPr>
            <a:xfrm>
              <a:off x="6714110" y="6429791"/>
              <a:ext cx="3815787" cy="307777"/>
            </a:xfrm>
            <a:prstGeom prst="rect">
              <a:avLst/>
            </a:prstGeom>
            <a:noFill/>
          </p:spPr>
          <p:txBody>
            <a:bodyPr wrap="square">
              <a:spAutoFit/>
            </a:bodyPr>
            <a:lstStyle/>
            <a:p>
              <a:pPr marL="304800" indent="-304800"/>
              <a:r>
                <a:rPr lang="en-US" sz="1400" dirty="0">
                  <a:effectLst/>
                </a:rPr>
                <a:t>Zhang, Z., et. al  (2020). NIM-A, </a:t>
              </a:r>
              <a:r>
                <a:rPr lang="en-US" sz="1400" i="1" dirty="0">
                  <a:effectLst/>
                </a:rPr>
                <a:t>949</a:t>
              </a:r>
              <a:r>
                <a:rPr lang="en-US" sz="1400" dirty="0">
                  <a:effectLst/>
                </a:rPr>
                <a:t>, 162826. </a:t>
              </a:r>
            </a:p>
          </p:txBody>
        </p:sp>
      </p:grpSp>
    </p:spTree>
    <p:extLst>
      <p:ext uri="{BB962C8B-B14F-4D97-AF65-F5344CB8AC3E}">
        <p14:creationId xmlns:p14="http://schemas.microsoft.com/office/powerpoint/2010/main" val="24593880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CB97166-A24F-C71A-C906-C0E9D0DA0CFA}"/>
              </a:ext>
            </a:extLst>
          </p:cNvPr>
          <p:cNvSpPr txBox="1"/>
          <p:nvPr/>
        </p:nvSpPr>
        <p:spPr>
          <a:xfrm>
            <a:off x="1059365" y="717395"/>
            <a:ext cx="2750635" cy="923330"/>
          </a:xfrm>
          <a:prstGeom prst="rect">
            <a:avLst/>
          </a:prstGeom>
          <a:noFill/>
        </p:spPr>
        <p:txBody>
          <a:bodyPr wrap="square" rtlCol="0">
            <a:spAutoFit/>
          </a:bodyPr>
          <a:lstStyle/>
          <a:p>
            <a:r>
              <a:rPr lang="en-US" dirty="0"/>
              <a:t>2017: First </a:t>
            </a:r>
            <a:r>
              <a:rPr lang="en-US" b="1" dirty="0"/>
              <a:t>full and direct 6D </a:t>
            </a:r>
            <a:r>
              <a:rPr lang="en-US" dirty="0"/>
              <a:t>measurement of MEBT distribution</a:t>
            </a:r>
          </a:p>
        </p:txBody>
      </p:sp>
      <p:sp>
        <p:nvSpPr>
          <p:cNvPr id="5" name="TextBox 4">
            <a:extLst>
              <a:ext uri="{FF2B5EF4-FFF2-40B4-BE49-F238E27FC236}">
                <a16:creationId xmlns:a16="http://schemas.microsoft.com/office/drawing/2014/main" id="{6D156D6D-B1CE-7FE9-D922-97F1B1E76C1A}"/>
              </a:ext>
            </a:extLst>
          </p:cNvPr>
          <p:cNvSpPr txBox="1"/>
          <p:nvPr/>
        </p:nvSpPr>
        <p:spPr>
          <a:xfrm>
            <a:off x="1059365" y="2369118"/>
            <a:ext cx="2750635" cy="1200329"/>
          </a:xfrm>
          <a:prstGeom prst="rect">
            <a:avLst/>
          </a:prstGeom>
          <a:noFill/>
        </p:spPr>
        <p:txBody>
          <a:bodyPr wrap="square" rtlCol="0">
            <a:spAutoFit/>
          </a:bodyPr>
          <a:lstStyle/>
          <a:p>
            <a:r>
              <a:rPr lang="en-US" dirty="0"/>
              <a:t>2020: First mapping of 2D phase space projection with </a:t>
            </a:r>
            <a:r>
              <a:rPr lang="en-US" b="1" dirty="0"/>
              <a:t>6 orders of dynamic range</a:t>
            </a:r>
          </a:p>
        </p:txBody>
      </p:sp>
      <p:sp>
        <p:nvSpPr>
          <p:cNvPr id="6" name="TextBox 5">
            <a:extLst>
              <a:ext uri="{FF2B5EF4-FFF2-40B4-BE49-F238E27FC236}">
                <a16:creationId xmlns:a16="http://schemas.microsoft.com/office/drawing/2014/main" id="{6E458148-B6F9-EE97-077F-922457174CEF}"/>
              </a:ext>
            </a:extLst>
          </p:cNvPr>
          <p:cNvSpPr txBox="1"/>
          <p:nvPr/>
        </p:nvSpPr>
        <p:spPr>
          <a:xfrm>
            <a:off x="1059365" y="4297841"/>
            <a:ext cx="3169735" cy="1477328"/>
          </a:xfrm>
          <a:prstGeom prst="rect">
            <a:avLst/>
          </a:prstGeom>
          <a:noFill/>
        </p:spPr>
        <p:txBody>
          <a:bodyPr wrap="square" rtlCol="0">
            <a:spAutoFit/>
          </a:bodyPr>
          <a:lstStyle/>
          <a:p>
            <a:r>
              <a:rPr lang="en-US" dirty="0"/>
              <a:t>2025: First systematic measurement of </a:t>
            </a:r>
            <a:r>
              <a:rPr lang="en-US" b="1" dirty="0"/>
              <a:t>beam distribution vs. mismatch </a:t>
            </a:r>
            <a:r>
              <a:rPr lang="en-US" dirty="0"/>
              <a:t>with 6 orders of dynamic range</a:t>
            </a:r>
          </a:p>
        </p:txBody>
      </p:sp>
      <p:sp>
        <p:nvSpPr>
          <p:cNvPr id="2" name="Arrow: Down 1">
            <a:extLst>
              <a:ext uri="{FF2B5EF4-FFF2-40B4-BE49-F238E27FC236}">
                <a16:creationId xmlns:a16="http://schemas.microsoft.com/office/drawing/2014/main" id="{E54BA9F0-E242-AC56-9DD3-2B042AD3AB92}"/>
              </a:ext>
            </a:extLst>
          </p:cNvPr>
          <p:cNvSpPr/>
          <p:nvPr/>
        </p:nvSpPr>
        <p:spPr>
          <a:xfrm>
            <a:off x="364273" y="327660"/>
            <a:ext cx="594732" cy="5645677"/>
          </a:xfrm>
          <a:prstGeom prst="downArrow">
            <a:avLst>
              <a:gd name="adj1" fmla="val 100000"/>
              <a:gd name="adj2" fmla="val 50000"/>
            </a:avLst>
          </a:prstGeom>
          <a:gradFill flip="none" rotWithShape="1">
            <a:gsLst>
              <a:gs pos="0">
                <a:schemeClr val="accent5"/>
              </a:gs>
              <a:gs pos="32000">
                <a:schemeClr val="accent4">
                  <a:lumMod val="40000"/>
                  <a:lumOff val="60000"/>
                </a:schemeClr>
              </a:gs>
              <a:gs pos="68000">
                <a:schemeClr val="tx2">
                  <a:lumMod val="40000"/>
                  <a:lumOff val="60000"/>
                </a:schemeClr>
              </a:gs>
              <a:gs pos="100000">
                <a:schemeClr val="tx2"/>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6B23D1D6-A1FC-3719-AE4C-3667ABBE9CE4}"/>
              </a:ext>
            </a:extLst>
          </p:cNvPr>
          <p:cNvSpPr txBox="1"/>
          <p:nvPr/>
        </p:nvSpPr>
        <p:spPr>
          <a:xfrm>
            <a:off x="1059365" y="327660"/>
            <a:ext cx="2750635" cy="369332"/>
          </a:xfrm>
          <a:prstGeom prst="rect">
            <a:avLst/>
          </a:prstGeom>
          <a:noFill/>
        </p:spPr>
        <p:txBody>
          <a:bodyPr wrap="square" rtlCol="0">
            <a:spAutoFit/>
          </a:bodyPr>
          <a:lstStyle/>
          <a:p>
            <a:r>
              <a:rPr lang="en-US" dirty="0"/>
              <a:t>2016: First beam in BTF</a:t>
            </a:r>
          </a:p>
        </p:txBody>
      </p:sp>
    </p:spTree>
    <p:extLst>
      <p:ext uri="{BB962C8B-B14F-4D97-AF65-F5344CB8AC3E}">
        <p14:creationId xmlns:p14="http://schemas.microsoft.com/office/powerpoint/2010/main" val="31124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C7C19C-2E7B-09E5-0B42-658BD5409E78}"/>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45A6B6CF-9687-359E-6425-9C54B3B2B2FB}"/>
              </a:ext>
            </a:extLst>
          </p:cNvPr>
          <p:cNvSpPr txBox="1"/>
          <p:nvPr/>
        </p:nvSpPr>
        <p:spPr>
          <a:xfrm>
            <a:off x="1059365" y="717395"/>
            <a:ext cx="2750635" cy="923330"/>
          </a:xfrm>
          <a:prstGeom prst="rect">
            <a:avLst/>
          </a:prstGeom>
          <a:noFill/>
        </p:spPr>
        <p:txBody>
          <a:bodyPr wrap="square" rtlCol="0">
            <a:spAutoFit/>
          </a:bodyPr>
          <a:lstStyle/>
          <a:p>
            <a:r>
              <a:rPr lang="en-US" dirty="0"/>
              <a:t>2017: First </a:t>
            </a:r>
            <a:r>
              <a:rPr lang="en-US" b="1" dirty="0"/>
              <a:t>full and direct 6D </a:t>
            </a:r>
            <a:r>
              <a:rPr lang="en-US" dirty="0"/>
              <a:t>measurement of MEBT distribution</a:t>
            </a:r>
          </a:p>
        </p:txBody>
      </p:sp>
      <p:sp>
        <p:nvSpPr>
          <p:cNvPr id="5" name="TextBox 4">
            <a:extLst>
              <a:ext uri="{FF2B5EF4-FFF2-40B4-BE49-F238E27FC236}">
                <a16:creationId xmlns:a16="http://schemas.microsoft.com/office/drawing/2014/main" id="{72792892-BD1E-D214-03AB-C8633AFCEDAF}"/>
              </a:ext>
            </a:extLst>
          </p:cNvPr>
          <p:cNvSpPr txBox="1"/>
          <p:nvPr/>
        </p:nvSpPr>
        <p:spPr>
          <a:xfrm>
            <a:off x="1059365" y="2369118"/>
            <a:ext cx="2750635" cy="1200329"/>
          </a:xfrm>
          <a:prstGeom prst="rect">
            <a:avLst/>
          </a:prstGeom>
          <a:noFill/>
        </p:spPr>
        <p:txBody>
          <a:bodyPr wrap="square" rtlCol="0">
            <a:spAutoFit/>
          </a:bodyPr>
          <a:lstStyle/>
          <a:p>
            <a:r>
              <a:rPr lang="en-US" dirty="0"/>
              <a:t>2020: First mapping of 2D phase space projection with </a:t>
            </a:r>
            <a:r>
              <a:rPr lang="en-US" b="1" dirty="0"/>
              <a:t>6 orders of dynamic range</a:t>
            </a:r>
          </a:p>
        </p:txBody>
      </p:sp>
      <p:sp>
        <p:nvSpPr>
          <p:cNvPr id="6" name="TextBox 5">
            <a:extLst>
              <a:ext uri="{FF2B5EF4-FFF2-40B4-BE49-F238E27FC236}">
                <a16:creationId xmlns:a16="http://schemas.microsoft.com/office/drawing/2014/main" id="{3076028C-103B-DCBD-9309-DB595AE8A08F}"/>
              </a:ext>
            </a:extLst>
          </p:cNvPr>
          <p:cNvSpPr txBox="1"/>
          <p:nvPr/>
        </p:nvSpPr>
        <p:spPr>
          <a:xfrm>
            <a:off x="1059365" y="4297841"/>
            <a:ext cx="3169735" cy="1477328"/>
          </a:xfrm>
          <a:prstGeom prst="rect">
            <a:avLst/>
          </a:prstGeom>
          <a:noFill/>
        </p:spPr>
        <p:txBody>
          <a:bodyPr wrap="square" rtlCol="0">
            <a:spAutoFit/>
          </a:bodyPr>
          <a:lstStyle/>
          <a:p>
            <a:r>
              <a:rPr lang="en-US" dirty="0"/>
              <a:t>2025: First systematic measurement of </a:t>
            </a:r>
            <a:r>
              <a:rPr lang="en-US" b="1" dirty="0"/>
              <a:t>beam distribution vs. mismatch </a:t>
            </a:r>
            <a:r>
              <a:rPr lang="en-US" dirty="0"/>
              <a:t>with 6 orders of dynamic range</a:t>
            </a:r>
          </a:p>
        </p:txBody>
      </p:sp>
      <p:grpSp>
        <p:nvGrpSpPr>
          <p:cNvPr id="25" name="Group 24">
            <a:extLst>
              <a:ext uri="{FF2B5EF4-FFF2-40B4-BE49-F238E27FC236}">
                <a16:creationId xmlns:a16="http://schemas.microsoft.com/office/drawing/2014/main" id="{DAD49374-7CAB-7072-65D6-03F11E3527AC}"/>
              </a:ext>
            </a:extLst>
          </p:cNvPr>
          <p:cNvGrpSpPr/>
          <p:nvPr/>
        </p:nvGrpSpPr>
        <p:grpSpPr>
          <a:xfrm>
            <a:off x="7472200" y="3684481"/>
            <a:ext cx="1975151" cy="2127365"/>
            <a:chOff x="8830769" y="3186162"/>
            <a:chExt cx="2732412" cy="2942983"/>
          </a:xfrm>
        </p:grpSpPr>
        <p:grpSp>
          <p:nvGrpSpPr>
            <p:cNvPr id="3" name="Group 2">
              <a:extLst>
                <a:ext uri="{FF2B5EF4-FFF2-40B4-BE49-F238E27FC236}">
                  <a16:creationId xmlns:a16="http://schemas.microsoft.com/office/drawing/2014/main" id="{DC440228-E3F4-EF5B-EDB7-E00E857776AA}"/>
                </a:ext>
              </a:extLst>
            </p:cNvPr>
            <p:cNvGrpSpPr/>
            <p:nvPr/>
          </p:nvGrpSpPr>
          <p:grpSpPr>
            <a:xfrm>
              <a:off x="8918713" y="3186162"/>
              <a:ext cx="2644468" cy="2233781"/>
              <a:chOff x="7992358" y="2110355"/>
              <a:chExt cx="3368978" cy="2845773"/>
            </a:xfrm>
          </p:grpSpPr>
          <p:grpSp>
            <p:nvGrpSpPr>
              <p:cNvPr id="8" name="Group 7">
                <a:extLst>
                  <a:ext uri="{FF2B5EF4-FFF2-40B4-BE49-F238E27FC236}">
                    <a16:creationId xmlns:a16="http://schemas.microsoft.com/office/drawing/2014/main" id="{2045A9E4-9D4F-BAC4-29D3-9BEB4200FE26}"/>
                  </a:ext>
                </a:extLst>
              </p:cNvPr>
              <p:cNvGrpSpPr/>
              <p:nvPr/>
            </p:nvGrpSpPr>
            <p:grpSpPr>
              <a:xfrm>
                <a:off x="8008538" y="2850912"/>
                <a:ext cx="3352798" cy="1377959"/>
                <a:chOff x="8008538" y="2850912"/>
                <a:chExt cx="3352798" cy="1377959"/>
              </a:xfrm>
            </p:grpSpPr>
            <p:sp>
              <p:nvSpPr>
                <p:cNvPr id="14" name="Arc 13">
                  <a:extLst>
                    <a:ext uri="{FF2B5EF4-FFF2-40B4-BE49-F238E27FC236}">
                      <a16:creationId xmlns:a16="http://schemas.microsoft.com/office/drawing/2014/main" id="{3BBA663B-79C9-92F4-5F49-7649051FE5CE}"/>
                    </a:ext>
                  </a:extLst>
                </p:cNvPr>
                <p:cNvSpPr/>
                <p:nvPr/>
              </p:nvSpPr>
              <p:spPr>
                <a:xfrm rot="5400000" flipV="1">
                  <a:off x="8995959" y="1863493"/>
                  <a:ext cx="1377956" cy="3352798"/>
                </a:xfrm>
                <a:prstGeom prst="arc">
                  <a:avLst>
                    <a:gd name="adj1" fmla="val 10795679"/>
                    <a:gd name="adj2" fmla="val 0"/>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000">
                    <a:solidFill>
                      <a:srgbClr val="000000"/>
                    </a:solidFill>
                  </a:endParaRPr>
                </a:p>
              </p:txBody>
            </p:sp>
            <p:sp>
              <p:nvSpPr>
                <p:cNvPr id="15" name="Arc 14">
                  <a:extLst>
                    <a:ext uri="{FF2B5EF4-FFF2-40B4-BE49-F238E27FC236}">
                      <a16:creationId xmlns:a16="http://schemas.microsoft.com/office/drawing/2014/main" id="{476DE19B-EAD3-D329-448C-3A520CBAA268}"/>
                    </a:ext>
                  </a:extLst>
                </p:cNvPr>
                <p:cNvSpPr/>
                <p:nvPr/>
              </p:nvSpPr>
              <p:spPr>
                <a:xfrm rot="5400000">
                  <a:off x="8957188" y="3144871"/>
                  <a:ext cx="1377959" cy="790042"/>
                </a:xfrm>
                <a:prstGeom prst="arc">
                  <a:avLst>
                    <a:gd name="adj1" fmla="val 10768291"/>
                    <a:gd name="adj2" fmla="val 0"/>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000">
                    <a:solidFill>
                      <a:srgbClr val="000000"/>
                    </a:solidFill>
                  </a:endParaRPr>
                </a:p>
              </p:txBody>
            </p:sp>
          </p:grpSp>
          <p:sp>
            <p:nvSpPr>
              <p:cNvPr id="9" name="Parallelogram 8">
                <a:extLst>
                  <a:ext uri="{FF2B5EF4-FFF2-40B4-BE49-F238E27FC236}">
                    <a16:creationId xmlns:a16="http://schemas.microsoft.com/office/drawing/2014/main" id="{1424115F-E6E9-C297-AD1B-64E313E68FDD}"/>
                  </a:ext>
                </a:extLst>
              </p:cNvPr>
              <p:cNvSpPr/>
              <p:nvPr/>
            </p:nvSpPr>
            <p:spPr>
              <a:xfrm rot="5400000" flipV="1">
                <a:off x="8223280" y="2919251"/>
                <a:ext cx="2845773" cy="1227981"/>
              </a:xfrm>
              <a:prstGeom prst="parallelogram">
                <a:avLst>
                  <a:gd name="adj" fmla="val 63987"/>
                </a:avLst>
              </a:prstGeom>
              <a:solidFill>
                <a:srgbClr val="E7E6E6">
                  <a:alpha val="83137"/>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rgbClr val="000000"/>
                  </a:solidFill>
                </a:endParaRPr>
              </a:p>
            </p:txBody>
          </p:sp>
          <p:grpSp>
            <p:nvGrpSpPr>
              <p:cNvPr id="10" name="Group 9">
                <a:extLst>
                  <a:ext uri="{FF2B5EF4-FFF2-40B4-BE49-F238E27FC236}">
                    <a16:creationId xmlns:a16="http://schemas.microsoft.com/office/drawing/2014/main" id="{41084297-6A58-AB70-7DD4-F7E2D73AC3BF}"/>
                  </a:ext>
                </a:extLst>
              </p:cNvPr>
              <p:cNvGrpSpPr/>
              <p:nvPr/>
            </p:nvGrpSpPr>
            <p:grpSpPr>
              <a:xfrm>
                <a:off x="7992358" y="2846717"/>
                <a:ext cx="3352798" cy="1382299"/>
                <a:chOff x="7992358" y="2846717"/>
                <a:chExt cx="3352798" cy="1382299"/>
              </a:xfrm>
            </p:grpSpPr>
            <p:sp>
              <p:nvSpPr>
                <p:cNvPr id="12" name="Arc 11">
                  <a:extLst>
                    <a:ext uri="{FF2B5EF4-FFF2-40B4-BE49-F238E27FC236}">
                      <a16:creationId xmlns:a16="http://schemas.microsoft.com/office/drawing/2014/main" id="{5271DF2A-C59B-B6DE-C8D6-06E3D6A4F17D}"/>
                    </a:ext>
                  </a:extLst>
                </p:cNvPr>
                <p:cNvSpPr/>
                <p:nvPr/>
              </p:nvSpPr>
              <p:spPr>
                <a:xfrm rot="5400000" flipV="1">
                  <a:off x="9006185" y="3139808"/>
                  <a:ext cx="1382299" cy="796118"/>
                </a:xfrm>
                <a:prstGeom prst="arc">
                  <a:avLst>
                    <a:gd name="adj1" fmla="val 10774377"/>
                    <a:gd name="adj2" fmla="val 0"/>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000">
                    <a:solidFill>
                      <a:srgbClr val="000000"/>
                    </a:solidFill>
                  </a:endParaRPr>
                </a:p>
              </p:txBody>
            </p:sp>
            <p:sp>
              <p:nvSpPr>
                <p:cNvPr id="13" name="Arc 12">
                  <a:extLst>
                    <a:ext uri="{FF2B5EF4-FFF2-40B4-BE49-F238E27FC236}">
                      <a16:creationId xmlns:a16="http://schemas.microsoft.com/office/drawing/2014/main" id="{ABD580CE-CEFC-9DEA-1DD6-50B3D9D10F49}"/>
                    </a:ext>
                  </a:extLst>
                </p:cNvPr>
                <p:cNvSpPr/>
                <p:nvPr/>
              </p:nvSpPr>
              <p:spPr>
                <a:xfrm rot="5400000">
                  <a:off x="8979777" y="1863523"/>
                  <a:ext cx="1377959" cy="3352798"/>
                </a:xfrm>
                <a:prstGeom prst="arc">
                  <a:avLst>
                    <a:gd name="adj1" fmla="val 10809928"/>
                    <a:gd name="adj2" fmla="val 0"/>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000">
                    <a:solidFill>
                      <a:srgbClr val="000000"/>
                    </a:solidFill>
                  </a:endParaRPr>
                </a:p>
              </p:txBody>
            </p:sp>
          </p:grpSp>
          <p:cxnSp>
            <p:nvCxnSpPr>
              <p:cNvPr id="11" name="Straight Arrow Connector 10">
                <a:extLst>
                  <a:ext uri="{FF2B5EF4-FFF2-40B4-BE49-F238E27FC236}">
                    <a16:creationId xmlns:a16="http://schemas.microsoft.com/office/drawing/2014/main" id="{6173AC4D-D817-11C1-EAD5-D998413B2E0C}"/>
                  </a:ext>
                </a:extLst>
              </p:cNvPr>
              <p:cNvCxnSpPr>
                <a:cxnSpLocks/>
              </p:cNvCxnSpPr>
              <p:nvPr/>
            </p:nvCxnSpPr>
            <p:spPr>
              <a:xfrm flipH="1">
                <a:off x="9879724" y="4570683"/>
                <a:ext cx="1087458" cy="0"/>
              </a:xfrm>
              <a:prstGeom prst="straightConnector1">
                <a:avLst/>
              </a:prstGeom>
              <a:ln w="28575">
                <a:solidFill>
                  <a:srgbClr val="9A9B9D"/>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grpSp>
          <p:nvGrpSpPr>
            <p:cNvPr id="16" name="Group 15">
              <a:extLst>
                <a:ext uri="{FF2B5EF4-FFF2-40B4-BE49-F238E27FC236}">
                  <a16:creationId xmlns:a16="http://schemas.microsoft.com/office/drawing/2014/main" id="{7CC64F35-4D85-CEC6-2CF1-0EA2C77CDB3A}"/>
                </a:ext>
              </a:extLst>
            </p:cNvPr>
            <p:cNvGrpSpPr/>
            <p:nvPr/>
          </p:nvGrpSpPr>
          <p:grpSpPr>
            <a:xfrm>
              <a:off x="8830769" y="4761481"/>
              <a:ext cx="984473" cy="1367664"/>
              <a:chOff x="7698913" y="3527824"/>
              <a:chExt cx="1145045" cy="1590736"/>
            </a:xfrm>
          </p:grpSpPr>
          <p:cxnSp>
            <p:nvCxnSpPr>
              <p:cNvPr id="17" name="Straight Arrow Connector 16">
                <a:extLst>
                  <a:ext uri="{FF2B5EF4-FFF2-40B4-BE49-F238E27FC236}">
                    <a16:creationId xmlns:a16="http://schemas.microsoft.com/office/drawing/2014/main" id="{CDB796FF-FF3A-AE0E-E7E5-F8961AECA1ED}"/>
                  </a:ext>
                </a:extLst>
              </p:cNvPr>
              <p:cNvCxnSpPr/>
              <p:nvPr/>
            </p:nvCxnSpPr>
            <p:spPr>
              <a:xfrm>
                <a:off x="7855921" y="4782382"/>
                <a:ext cx="651924"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E7B27E3B-1E43-6B7A-17FD-E2AACEBFF882}"/>
                  </a:ext>
                </a:extLst>
              </p:cNvPr>
              <p:cNvCxnSpPr>
                <a:cxnSpLocks/>
              </p:cNvCxnSpPr>
              <p:nvPr/>
            </p:nvCxnSpPr>
            <p:spPr>
              <a:xfrm flipV="1">
                <a:off x="7855921" y="4123657"/>
                <a:ext cx="0" cy="66263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C6244AA0-ABF6-7B1D-5AB4-91E6DDDA367F}"/>
                      </a:ext>
                    </a:extLst>
                  </p:cNvPr>
                  <p:cNvSpPr txBox="1"/>
                  <p:nvPr/>
                </p:nvSpPr>
                <p:spPr>
                  <a:xfrm>
                    <a:off x="8536720" y="4474771"/>
                    <a:ext cx="307238" cy="643789"/>
                  </a:xfrm>
                  <a:prstGeom prst="rect">
                    <a:avLst/>
                  </a:prstGeom>
                  <a:noFill/>
                  <a:ln w="28575">
                    <a:noFill/>
                  </a:ln>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2000" b="0" i="0" smtClean="0">
                              <a:solidFill>
                                <a:srgbClr val="000000"/>
                              </a:solidFill>
                              <a:latin typeface="Cambria Math" panose="02040503050406030204" pitchFamily="18" charset="0"/>
                            </a:rPr>
                            <m:t>Δ</m:t>
                          </m:r>
                          <m:r>
                            <a:rPr lang="en-US" sz="2000" b="0" i="1" smtClean="0">
                              <a:solidFill>
                                <a:srgbClr val="000000"/>
                              </a:solidFill>
                              <a:latin typeface="Cambria Math" panose="02040503050406030204" pitchFamily="18" charset="0"/>
                            </a:rPr>
                            <m:t>𝐸</m:t>
                          </m:r>
                        </m:oMath>
                      </m:oMathPara>
                    </a14:m>
                    <a:endParaRPr lang="en-US" sz="2000" dirty="0">
                      <a:solidFill>
                        <a:srgbClr val="000000"/>
                      </a:solidFill>
                    </a:endParaRPr>
                  </a:p>
                </p:txBody>
              </p:sp>
            </mc:Choice>
            <mc:Fallback xmlns="">
              <p:sp>
                <p:nvSpPr>
                  <p:cNvPr id="19" name="TextBox 18">
                    <a:extLst>
                      <a:ext uri="{FF2B5EF4-FFF2-40B4-BE49-F238E27FC236}">
                        <a16:creationId xmlns:a16="http://schemas.microsoft.com/office/drawing/2014/main" id="{C6244AA0-ABF6-7B1D-5AB4-91E6DDDA367F}"/>
                      </a:ext>
                    </a:extLst>
                  </p:cNvPr>
                  <p:cNvSpPr txBox="1">
                    <a:spLocks noRot="1" noChangeAspect="1" noMove="1" noResize="1" noEditPoints="1" noAdjustHandles="1" noChangeArrowheads="1" noChangeShapeType="1" noTextEdit="1"/>
                  </p:cNvSpPr>
                  <p:nvPr/>
                </p:nvSpPr>
                <p:spPr>
                  <a:xfrm>
                    <a:off x="8536720" y="4474771"/>
                    <a:ext cx="307238" cy="643789"/>
                  </a:xfrm>
                  <a:prstGeom prst="rect">
                    <a:avLst/>
                  </a:prstGeom>
                  <a:blipFill>
                    <a:blip r:embed="rId3"/>
                    <a:stretch>
                      <a:fillRect r="-161290"/>
                    </a:stretch>
                  </a:blipFill>
                  <a:ln w="28575">
                    <a:noFill/>
                  </a:ln>
                </p:spPr>
                <p:txBody>
                  <a:bodyPr/>
                  <a:lstStyle/>
                  <a:p>
                    <a:r>
                      <a:rPr lang="en-US">
                        <a:noFill/>
                      </a:rPr>
                      <a:t> </a:t>
                    </a:r>
                  </a:p>
                </p:txBody>
              </p:sp>
            </mc:Fallback>
          </mc:AlternateContent>
          <p:sp>
            <p:nvSpPr>
              <p:cNvPr id="20" name="TextBox 19">
                <a:extLst>
                  <a:ext uri="{FF2B5EF4-FFF2-40B4-BE49-F238E27FC236}">
                    <a16:creationId xmlns:a16="http://schemas.microsoft.com/office/drawing/2014/main" id="{2083B396-0705-4EC1-DFEC-9436973D83EF}"/>
                  </a:ext>
                </a:extLst>
              </p:cNvPr>
              <p:cNvSpPr txBox="1"/>
              <p:nvPr/>
            </p:nvSpPr>
            <p:spPr>
              <a:xfrm>
                <a:off x="7698913" y="3527824"/>
                <a:ext cx="290987" cy="643789"/>
              </a:xfrm>
              <a:prstGeom prst="rect">
                <a:avLst/>
              </a:prstGeom>
              <a:noFill/>
              <a:ln w="28575">
                <a:noFill/>
              </a:ln>
            </p:spPr>
            <p:txBody>
              <a:bodyPr wrap="square" rtlCol="0">
                <a:spAutoFit/>
              </a:bodyPr>
              <a:lstStyle/>
              <a:p>
                <a:r>
                  <a:rPr lang="en-US" sz="2000" dirty="0">
                    <a:solidFill>
                      <a:srgbClr val="000000"/>
                    </a:solidFill>
                  </a:rPr>
                  <a:t>y</a:t>
                </a:r>
              </a:p>
            </p:txBody>
          </p:sp>
          <p:sp>
            <p:nvSpPr>
              <p:cNvPr id="21" name="TextBox 20">
                <a:extLst>
                  <a:ext uri="{FF2B5EF4-FFF2-40B4-BE49-F238E27FC236}">
                    <a16:creationId xmlns:a16="http://schemas.microsoft.com/office/drawing/2014/main" id="{9674613E-E275-4D41-179B-FDEA3B7C0A8B}"/>
                  </a:ext>
                </a:extLst>
              </p:cNvPr>
              <p:cNvSpPr txBox="1"/>
              <p:nvPr/>
            </p:nvSpPr>
            <p:spPr>
              <a:xfrm>
                <a:off x="8176680" y="3973847"/>
                <a:ext cx="307238" cy="643789"/>
              </a:xfrm>
              <a:prstGeom prst="rect">
                <a:avLst/>
              </a:prstGeom>
              <a:noFill/>
              <a:ln w="28575">
                <a:noFill/>
              </a:ln>
            </p:spPr>
            <p:txBody>
              <a:bodyPr wrap="square" rtlCol="0">
                <a:spAutoFit/>
              </a:bodyPr>
              <a:lstStyle/>
              <a:p>
                <a:r>
                  <a:rPr lang="en-US" sz="2000">
                    <a:solidFill>
                      <a:srgbClr val="000000"/>
                    </a:solidFill>
                  </a:rPr>
                  <a:t>x</a:t>
                </a:r>
              </a:p>
            </p:txBody>
          </p:sp>
          <p:cxnSp>
            <p:nvCxnSpPr>
              <p:cNvPr id="22" name="Straight Arrow Connector 21">
                <a:extLst>
                  <a:ext uri="{FF2B5EF4-FFF2-40B4-BE49-F238E27FC236}">
                    <a16:creationId xmlns:a16="http://schemas.microsoft.com/office/drawing/2014/main" id="{453BA21B-CD5F-F7EB-F2A9-DC3C9B24546B}"/>
                  </a:ext>
                </a:extLst>
              </p:cNvPr>
              <p:cNvCxnSpPr>
                <a:cxnSpLocks/>
              </p:cNvCxnSpPr>
              <p:nvPr/>
            </p:nvCxnSpPr>
            <p:spPr>
              <a:xfrm flipV="1">
                <a:off x="7855921" y="4529742"/>
                <a:ext cx="307238" cy="262969"/>
              </a:xfrm>
              <a:prstGeom prst="straightConnector1">
                <a:avLst/>
              </a:prstGeom>
              <a:ln w="28575">
                <a:solidFill>
                  <a:schemeClr val="tx1"/>
                </a:solidFill>
                <a:tailEnd type="triangle" w="sm" len="med"/>
              </a:ln>
            </p:spPr>
            <p:style>
              <a:lnRef idx="1">
                <a:schemeClr val="accent1"/>
              </a:lnRef>
              <a:fillRef idx="0">
                <a:schemeClr val="accent1"/>
              </a:fillRef>
              <a:effectRef idx="0">
                <a:schemeClr val="accent1"/>
              </a:effectRef>
              <a:fontRef idx="minor">
                <a:schemeClr val="tx1"/>
              </a:fontRef>
            </p:style>
          </p:cxnSp>
        </p:grpSp>
      </p:grpSp>
      <p:pic>
        <p:nvPicPr>
          <p:cNvPr id="23" name="Picture 22" descr="A picture containing monitor, light, line&#10;&#10;Description automatically generated">
            <a:extLst>
              <a:ext uri="{FF2B5EF4-FFF2-40B4-BE49-F238E27FC236}">
                <a16:creationId xmlns:a16="http://schemas.microsoft.com/office/drawing/2014/main" id="{FE1B8DD6-562A-B64A-D919-297817907233}"/>
              </a:ext>
            </a:extLst>
          </p:cNvPr>
          <p:cNvPicPr>
            <a:picLocks noChangeAspect="1"/>
          </p:cNvPicPr>
          <p:nvPr/>
        </p:nvPicPr>
        <p:blipFill>
          <a:blip r:embed="rId4"/>
          <a:stretch>
            <a:fillRect/>
          </a:stretch>
        </p:blipFill>
        <p:spPr>
          <a:xfrm>
            <a:off x="4683542" y="2365734"/>
            <a:ext cx="7000588" cy="1514746"/>
          </a:xfrm>
          <a:prstGeom prst="rect">
            <a:avLst/>
          </a:prstGeom>
        </p:spPr>
      </p:pic>
      <p:grpSp>
        <p:nvGrpSpPr>
          <p:cNvPr id="27" name="Group 26">
            <a:extLst>
              <a:ext uri="{FF2B5EF4-FFF2-40B4-BE49-F238E27FC236}">
                <a16:creationId xmlns:a16="http://schemas.microsoft.com/office/drawing/2014/main" id="{763D1BEE-967A-4335-66F6-7275FDDBF87F}"/>
              </a:ext>
            </a:extLst>
          </p:cNvPr>
          <p:cNvGrpSpPr/>
          <p:nvPr/>
        </p:nvGrpSpPr>
        <p:grpSpPr>
          <a:xfrm>
            <a:off x="4196301" y="233342"/>
            <a:ext cx="7692866" cy="1778816"/>
            <a:chOff x="3899516" y="21733616"/>
            <a:chExt cx="17464692" cy="4038347"/>
          </a:xfrm>
        </p:grpSpPr>
        <p:pic>
          <p:nvPicPr>
            <p:cNvPr id="28" name="Picture 27">
              <a:extLst>
                <a:ext uri="{FF2B5EF4-FFF2-40B4-BE49-F238E27FC236}">
                  <a16:creationId xmlns:a16="http://schemas.microsoft.com/office/drawing/2014/main" id="{9FBFCDA9-85E5-6B75-5D99-ACBC83A936A0}"/>
                </a:ext>
              </a:extLst>
            </p:cNvPr>
            <p:cNvPicPr>
              <a:picLocks noChangeAspect="1"/>
            </p:cNvPicPr>
            <p:nvPr/>
          </p:nvPicPr>
          <p:blipFill rotWithShape="1">
            <a:blip r:embed="rId5"/>
            <a:srcRect l="8807" t="15280" r="46998"/>
            <a:stretch>
              <a:fillRect/>
            </a:stretch>
          </p:blipFill>
          <p:spPr>
            <a:xfrm>
              <a:off x="3899516" y="21733616"/>
              <a:ext cx="13658948" cy="4038347"/>
            </a:xfrm>
            <a:prstGeom prst="rect">
              <a:avLst/>
            </a:prstGeom>
          </p:spPr>
        </p:pic>
        <p:sp>
          <p:nvSpPr>
            <p:cNvPr id="29" name="TextBox 28">
              <a:extLst>
                <a:ext uri="{FF2B5EF4-FFF2-40B4-BE49-F238E27FC236}">
                  <a16:creationId xmlns:a16="http://schemas.microsoft.com/office/drawing/2014/main" id="{C52B5150-8E31-0D14-F43E-C2A1208130D0}"/>
                </a:ext>
              </a:extLst>
            </p:cNvPr>
            <p:cNvSpPr txBox="1"/>
            <p:nvPr/>
          </p:nvSpPr>
          <p:spPr>
            <a:xfrm>
              <a:off x="17813951" y="24601425"/>
              <a:ext cx="3550257" cy="1048092"/>
            </a:xfrm>
            <a:prstGeom prst="rect">
              <a:avLst/>
            </a:prstGeom>
            <a:noFill/>
            <a:ln>
              <a:noFill/>
            </a:ln>
          </p:spPr>
          <p:txBody>
            <a:bodyPr wrap="square" rtlCol="0">
              <a:spAutoFit/>
            </a:bodyPr>
            <a:lstStyle/>
            <a:p>
              <a:r>
                <a:rPr lang="en-US" sz="1200" dirty="0">
                  <a:solidFill>
                    <a:schemeClr val="accent5"/>
                  </a:solidFill>
                </a:rPr>
                <a:t>6D phase space measurement</a:t>
              </a:r>
            </a:p>
          </p:txBody>
        </p:sp>
      </p:grpSp>
      <p:sp>
        <p:nvSpPr>
          <p:cNvPr id="33" name="TextBox 32">
            <a:extLst>
              <a:ext uri="{FF2B5EF4-FFF2-40B4-BE49-F238E27FC236}">
                <a16:creationId xmlns:a16="http://schemas.microsoft.com/office/drawing/2014/main" id="{F648EC3C-D8E3-E9C9-A3C6-1FE180F5DD58}"/>
              </a:ext>
            </a:extLst>
          </p:cNvPr>
          <p:cNvSpPr txBox="1"/>
          <p:nvPr/>
        </p:nvSpPr>
        <p:spPr>
          <a:xfrm>
            <a:off x="6096000" y="-41796"/>
            <a:ext cx="1276350" cy="369332"/>
          </a:xfrm>
          <a:prstGeom prst="rect">
            <a:avLst/>
          </a:prstGeom>
          <a:noFill/>
        </p:spPr>
        <p:txBody>
          <a:bodyPr wrap="square" rtlCol="0">
            <a:spAutoFit/>
          </a:bodyPr>
          <a:lstStyle/>
          <a:p>
            <a:r>
              <a:rPr lang="en-US" dirty="0"/>
              <a:t>RFQ</a:t>
            </a:r>
          </a:p>
        </p:txBody>
      </p:sp>
      <p:sp>
        <p:nvSpPr>
          <p:cNvPr id="34" name="TextBox 33">
            <a:extLst>
              <a:ext uri="{FF2B5EF4-FFF2-40B4-BE49-F238E27FC236}">
                <a16:creationId xmlns:a16="http://schemas.microsoft.com/office/drawing/2014/main" id="{4BB354DD-B7C7-9D31-CC2C-08190DB90EA0}"/>
              </a:ext>
            </a:extLst>
          </p:cNvPr>
          <p:cNvSpPr txBox="1"/>
          <p:nvPr/>
        </p:nvSpPr>
        <p:spPr>
          <a:xfrm>
            <a:off x="8515334" y="85581"/>
            <a:ext cx="1276350" cy="369332"/>
          </a:xfrm>
          <a:prstGeom prst="rect">
            <a:avLst/>
          </a:prstGeom>
          <a:solidFill>
            <a:schemeClr val="bg1"/>
          </a:solidFill>
        </p:spPr>
        <p:txBody>
          <a:bodyPr wrap="square" rtlCol="0">
            <a:spAutoFit/>
          </a:bodyPr>
          <a:lstStyle/>
          <a:p>
            <a:r>
              <a:rPr lang="en-US" dirty="0"/>
              <a:t>MEBT</a:t>
            </a:r>
          </a:p>
        </p:txBody>
      </p:sp>
      <p:sp>
        <p:nvSpPr>
          <p:cNvPr id="35" name="Left Brace 34">
            <a:extLst>
              <a:ext uri="{FF2B5EF4-FFF2-40B4-BE49-F238E27FC236}">
                <a16:creationId xmlns:a16="http://schemas.microsoft.com/office/drawing/2014/main" id="{3317353F-F750-853E-2331-CF53B457A556}"/>
              </a:ext>
            </a:extLst>
          </p:cNvPr>
          <p:cNvSpPr/>
          <p:nvPr/>
        </p:nvSpPr>
        <p:spPr>
          <a:xfrm rot="5400000">
            <a:off x="7962773" y="-1257980"/>
            <a:ext cx="821023" cy="6818405"/>
          </a:xfrm>
          <a:prstGeom prst="leftBrace">
            <a:avLst>
              <a:gd name="adj1" fmla="val 32695"/>
              <a:gd name="adj2" fmla="val 45669"/>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TextBox 35">
            <a:extLst>
              <a:ext uri="{FF2B5EF4-FFF2-40B4-BE49-F238E27FC236}">
                <a16:creationId xmlns:a16="http://schemas.microsoft.com/office/drawing/2014/main" id="{BACF13B0-6354-9D0C-DA8C-9C859A43F032}"/>
              </a:ext>
            </a:extLst>
          </p:cNvPr>
          <p:cNvSpPr txBox="1"/>
          <p:nvPr/>
        </p:nvSpPr>
        <p:spPr>
          <a:xfrm>
            <a:off x="9589724" y="4102298"/>
            <a:ext cx="2318733" cy="646331"/>
          </a:xfrm>
          <a:prstGeom prst="rect">
            <a:avLst/>
          </a:prstGeom>
          <a:noFill/>
        </p:spPr>
        <p:txBody>
          <a:bodyPr wrap="square" rtlCol="0">
            <a:spAutoFit/>
          </a:bodyPr>
          <a:lstStyle/>
          <a:p>
            <a:r>
              <a:rPr lang="en-US" dirty="0"/>
              <a:t>Slice of distribution, f(</a:t>
            </a:r>
            <a:r>
              <a:rPr lang="en-US" dirty="0" err="1"/>
              <a:t>x,y</a:t>
            </a:r>
            <a:r>
              <a:rPr lang="en-US" dirty="0"/>
              <a:t>) depends on </a:t>
            </a:r>
            <a:r>
              <a:rPr lang="el-GR" dirty="0">
                <a:latin typeface="Times New Roman" panose="02020603050405020304" pitchFamily="18" charset="0"/>
                <a:cs typeface="Times New Roman" panose="02020603050405020304" pitchFamily="18" charset="0"/>
              </a:rPr>
              <a:t>Δ</a:t>
            </a:r>
            <a:r>
              <a:rPr lang="en-US" dirty="0">
                <a:latin typeface="Times New Roman" panose="02020603050405020304" pitchFamily="18" charset="0"/>
                <a:cs typeface="Times New Roman" panose="02020603050405020304" pitchFamily="18" charset="0"/>
              </a:rPr>
              <a:t>E</a:t>
            </a:r>
            <a:endParaRPr lang="en-US" dirty="0"/>
          </a:p>
        </p:txBody>
      </p:sp>
      <p:sp>
        <p:nvSpPr>
          <p:cNvPr id="37" name="Rectangle: Rounded Corners 36">
            <a:extLst>
              <a:ext uri="{FF2B5EF4-FFF2-40B4-BE49-F238E27FC236}">
                <a16:creationId xmlns:a16="http://schemas.microsoft.com/office/drawing/2014/main" id="{ADAC1678-17AD-C260-F97A-3F1741DDA21C}"/>
              </a:ext>
            </a:extLst>
          </p:cNvPr>
          <p:cNvSpPr/>
          <p:nvPr/>
        </p:nvSpPr>
        <p:spPr>
          <a:xfrm>
            <a:off x="1059365" y="717395"/>
            <a:ext cx="2750635" cy="923329"/>
          </a:xfrm>
          <a:prstGeom prst="round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Down 6">
            <a:extLst>
              <a:ext uri="{FF2B5EF4-FFF2-40B4-BE49-F238E27FC236}">
                <a16:creationId xmlns:a16="http://schemas.microsoft.com/office/drawing/2014/main" id="{EC7A8EB8-C919-2527-A4C6-1BB4AF81DC99}"/>
              </a:ext>
            </a:extLst>
          </p:cNvPr>
          <p:cNvSpPr/>
          <p:nvPr/>
        </p:nvSpPr>
        <p:spPr>
          <a:xfrm>
            <a:off x="364273" y="327660"/>
            <a:ext cx="594732" cy="5645677"/>
          </a:xfrm>
          <a:prstGeom prst="downArrow">
            <a:avLst>
              <a:gd name="adj1" fmla="val 100000"/>
              <a:gd name="adj2" fmla="val 50000"/>
            </a:avLst>
          </a:prstGeom>
          <a:gradFill flip="none" rotWithShape="1">
            <a:gsLst>
              <a:gs pos="0">
                <a:schemeClr val="accent5"/>
              </a:gs>
              <a:gs pos="32000">
                <a:schemeClr val="accent4">
                  <a:lumMod val="40000"/>
                  <a:lumOff val="60000"/>
                </a:schemeClr>
              </a:gs>
              <a:gs pos="68000">
                <a:schemeClr val="tx2">
                  <a:lumMod val="40000"/>
                  <a:lumOff val="60000"/>
                </a:schemeClr>
              </a:gs>
              <a:gs pos="100000">
                <a:schemeClr val="tx2"/>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54806B12-3057-8896-E094-A2974486D205}"/>
              </a:ext>
            </a:extLst>
          </p:cNvPr>
          <p:cNvSpPr txBox="1"/>
          <p:nvPr/>
        </p:nvSpPr>
        <p:spPr>
          <a:xfrm>
            <a:off x="1059365" y="327660"/>
            <a:ext cx="2750635" cy="369332"/>
          </a:xfrm>
          <a:prstGeom prst="rect">
            <a:avLst/>
          </a:prstGeom>
          <a:noFill/>
        </p:spPr>
        <p:txBody>
          <a:bodyPr wrap="square" rtlCol="0">
            <a:spAutoFit/>
          </a:bodyPr>
          <a:lstStyle/>
          <a:p>
            <a:r>
              <a:rPr lang="en-US" dirty="0"/>
              <a:t>2016: First beam in BTF</a:t>
            </a:r>
          </a:p>
        </p:txBody>
      </p:sp>
    </p:spTree>
    <p:extLst>
      <p:ext uri="{BB962C8B-B14F-4D97-AF65-F5344CB8AC3E}">
        <p14:creationId xmlns:p14="http://schemas.microsoft.com/office/powerpoint/2010/main" val="36567002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A07EBE-23EC-88C2-2C5A-EF0E72BFF440}"/>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8CED8BBA-F081-3605-D209-4E3C3782912F}"/>
              </a:ext>
            </a:extLst>
          </p:cNvPr>
          <p:cNvSpPr txBox="1"/>
          <p:nvPr/>
        </p:nvSpPr>
        <p:spPr>
          <a:xfrm>
            <a:off x="1059365" y="717395"/>
            <a:ext cx="2750635" cy="923330"/>
          </a:xfrm>
          <a:prstGeom prst="rect">
            <a:avLst/>
          </a:prstGeom>
          <a:noFill/>
        </p:spPr>
        <p:txBody>
          <a:bodyPr wrap="square" rtlCol="0">
            <a:spAutoFit/>
          </a:bodyPr>
          <a:lstStyle/>
          <a:p>
            <a:r>
              <a:rPr lang="en-US" dirty="0"/>
              <a:t>2017: First </a:t>
            </a:r>
            <a:r>
              <a:rPr lang="en-US" b="1" dirty="0"/>
              <a:t>full and direct 6D </a:t>
            </a:r>
            <a:r>
              <a:rPr lang="en-US" dirty="0"/>
              <a:t>measurement of MEBT distribution</a:t>
            </a:r>
          </a:p>
        </p:txBody>
      </p:sp>
      <p:sp>
        <p:nvSpPr>
          <p:cNvPr id="5" name="TextBox 4">
            <a:extLst>
              <a:ext uri="{FF2B5EF4-FFF2-40B4-BE49-F238E27FC236}">
                <a16:creationId xmlns:a16="http://schemas.microsoft.com/office/drawing/2014/main" id="{0B22BE6C-C682-43AA-D917-FB9D054FE807}"/>
              </a:ext>
            </a:extLst>
          </p:cNvPr>
          <p:cNvSpPr txBox="1"/>
          <p:nvPr/>
        </p:nvSpPr>
        <p:spPr>
          <a:xfrm>
            <a:off x="1059365" y="2369118"/>
            <a:ext cx="2750635" cy="1200329"/>
          </a:xfrm>
          <a:prstGeom prst="rect">
            <a:avLst/>
          </a:prstGeom>
          <a:noFill/>
        </p:spPr>
        <p:txBody>
          <a:bodyPr wrap="square" rtlCol="0">
            <a:spAutoFit/>
          </a:bodyPr>
          <a:lstStyle/>
          <a:p>
            <a:r>
              <a:rPr lang="en-US" dirty="0"/>
              <a:t>2020: First mapping of 2D phase space projection with </a:t>
            </a:r>
            <a:r>
              <a:rPr lang="en-US" b="1" dirty="0"/>
              <a:t>6 orders of dynamic range</a:t>
            </a:r>
          </a:p>
        </p:txBody>
      </p:sp>
      <p:sp>
        <p:nvSpPr>
          <p:cNvPr id="6" name="TextBox 5">
            <a:extLst>
              <a:ext uri="{FF2B5EF4-FFF2-40B4-BE49-F238E27FC236}">
                <a16:creationId xmlns:a16="http://schemas.microsoft.com/office/drawing/2014/main" id="{1C0ADC49-AA0C-0DC5-AE5A-FC369618BC24}"/>
              </a:ext>
            </a:extLst>
          </p:cNvPr>
          <p:cNvSpPr txBox="1"/>
          <p:nvPr/>
        </p:nvSpPr>
        <p:spPr>
          <a:xfrm>
            <a:off x="1059365" y="4297841"/>
            <a:ext cx="3169735" cy="1477328"/>
          </a:xfrm>
          <a:prstGeom prst="rect">
            <a:avLst/>
          </a:prstGeom>
          <a:noFill/>
        </p:spPr>
        <p:txBody>
          <a:bodyPr wrap="square" rtlCol="0">
            <a:spAutoFit/>
          </a:bodyPr>
          <a:lstStyle/>
          <a:p>
            <a:r>
              <a:rPr lang="en-US" dirty="0"/>
              <a:t>2025: First systematic measurement of </a:t>
            </a:r>
            <a:r>
              <a:rPr lang="en-US" b="1" dirty="0"/>
              <a:t>beam distribution vs. mismatch </a:t>
            </a:r>
            <a:r>
              <a:rPr lang="en-US" dirty="0"/>
              <a:t>with 6 orders of dynamic range</a:t>
            </a:r>
          </a:p>
        </p:txBody>
      </p:sp>
      <p:grpSp>
        <p:nvGrpSpPr>
          <p:cNvPr id="27" name="Group 26">
            <a:extLst>
              <a:ext uri="{FF2B5EF4-FFF2-40B4-BE49-F238E27FC236}">
                <a16:creationId xmlns:a16="http://schemas.microsoft.com/office/drawing/2014/main" id="{A45493E4-9BF6-C020-4ACC-05F20DA85B27}"/>
              </a:ext>
            </a:extLst>
          </p:cNvPr>
          <p:cNvGrpSpPr/>
          <p:nvPr/>
        </p:nvGrpSpPr>
        <p:grpSpPr>
          <a:xfrm>
            <a:off x="4495800" y="338115"/>
            <a:ext cx="7331927" cy="1588462"/>
            <a:chOff x="11823521" y="21733616"/>
            <a:chExt cx="18639961" cy="4038347"/>
          </a:xfrm>
        </p:grpSpPr>
        <p:pic>
          <p:nvPicPr>
            <p:cNvPr id="28" name="Picture 27">
              <a:extLst>
                <a:ext uri="{FF2B5EF4-FFF2-40B4-BE49-F238E27FC236}">
                  <a16:creationId xmlns:a16="http://schemas.microsoft.com/office/drawing/2014/main" id="{6E30AD0E-EF1A-3F0E-DBA6-8F53FCB0F8D4}"/>
                </a:ext>
              </a:extLst>
            </p:cNvPr>
            <p:cNvPicPr>
              <a:picLocks noChangeAspect="1"/>
            </p:cNvPicPr>
            <p:nvPr/>
          </p:nvPicPr>
          <p:blipFill rotWithShape="1">
            <a:blip r:embed="rId3"/>
            <a:srcRect l="34447" t="15280" r="5241"/>
            <a:stretch>
              <a:fillRect/>
            </a:stretch>
          </p:blipFill>
          <p:spPr>
            <a:xfrm>
              <a:off x="11823521" y="21733616"/>
              <a:ext cx="18639961" cy="4038347"/>
            </a:xfrm>
            <a:prstGeom prst="rect">
              <a:avLst/>
            </a:prstGeom>
          </p:spPr>
        </p:pic>
        <p:sp>
          <p:nvSpPr>
            <p:cNvPr id="30" name="TextBox 29">
              <a:extLst>
                <a:ext uri="{FF2B5EF4-FFF2-40B4-BE49-F238E27FC236}">
                  <a16:creationId xmlns:a16="http://schemas.microsoft.com/office/drawing/2014/main" id="{91CEF8AF-E534-F7D5-C704-A23197980B1F}"/>
                </a:ext>
              </a:extLst>
            </p:cNvPr>
            <p:cNvSpPr txBox="1"/>
            <p:nvPr/>
          </p:nvSpPr>
          <p:spPr>
            <a:xfrm>
              <a:off x="24355961" y="24207742"/>
              <a:ext cx="3805745" cy="1048091"/>
            </a:xfrm>
            <a:prstGeom prst="rect">
              <a:avLst/>
            </a:prstGeom>
            <a:noFill/>
          </p:spPr>
          <p:txBody>
            <a:bodyPr wrap="square" rtlCol="0">
              <a:spAutoFit/>
            </a:bodyPr>
            <a:lstStyle/>
            <a:p>
              <a:r>
                <a:rPr lang="en-US" sz="1200" dirty="0">
                  <a:solidFill>
                    <a:srgbClr val="FF0000"/>
                  </a:solidFill>
                </a:rPr>
                <a:t>2D measurement, high dynamic range </a:t>
              </a:r>
            </a:p>
          </p:txBody>
        </p:sp>
      </p:grpSp>
      <p:sp>
        <p:nvSpPr>
          <p:cNvPr id="34" name="TextBox 33">
            <a:extLst>
              <a:ext uri="{FF2B5EF4-FFF2-40B4-BE49-F238E27FC236}">
                <a16:creationId xmlns:a16="http://schemas.microsoft.com/office/drawing/2014/main" id="{09A01E0E-0DE6-1CFE-B0D9-5F09343C083B}"/>
              </a:ext>
            </a:extLst>
          </p:cNvPr>
          <p:cNvSpPr txBox="1"/>
          <p:nvPr/>
        </p:nvSpPr>
        <p:spPr>
          <a:xfrm>
            <a:off x="5248259" y="153449"/>
            <a:ext cx="1276350" cy="369332"/>
          </a:xfrm>
          <a:prstGeom prst="rect">
            <a:avLst/>
          </a:prstGeom>
          <a:solidFill>
            <a:schemeClr val="bg1"/>
          </a:solidFill>
        </p:spPr>
        <p:txBody>
          <a:bodyPr wrap="square" rtlCol="0">
            <a:spAutoFit/>
          </a:bodyPr>
          <a:lstStyle/>
          <a:p>
            <a:r>
              <a:rPr lang="en-US" dirty="0"/>
              <a:t>MEBT</a:t>
            </a:r>
          </a:p>
        </p:txBody>
      </p:sp>
      <p:sp>
        <p:nvSpPr>
          <p:cNvPr id="37" name="Rectangle: Rounded Corners 36">
            <a:extLst>
              <a:ext uri="{FF2B5EF4-FFF2-40B4-BE49-F238E27FC236}">
                <a16:creationId xmlns:a16="http://schemas.microsoft.com/office/drawing/2014/main" id="{E8688525-8C5B-44F5-650C-B3CD834911CB}"/>
              </a:ext>
            </a:extLst>
          </p:cNvPr>
          <p:cNvSpPr/>
          <p:nvPr/>
        </p:nvSpPr>
        <p:spPr>
          <a:xfrm>
            <a:off x="1059365" y="717395"/>
            <a:ext cx="2750635" cy="923329"/>
          </a:xfrm>
          <a:prstGeom prst="round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77A8E355-801B-75FF-A171-17F66AFE98E0}"/>
              </a:ext>
            </a:extLst>
          </p:cNvPr>
          <p:cNvSpPr txBox="1"/>
          <p:nvPr/>
        </p:nvSpPr>
        <p:spPr>
          <a:xfrm>
            <a:off x="6731863" y="1286596"/>
            <a:ext cx="1563821" cy="461665"/>
          </a:xfrm>
          <a:prstGeom prst="rect">
            <a:avLst/>
          </a:prstGeom>
          <a:noFill/>
          <a:ln>
            <a:noFill/>
          </a:ln>
        </p:spPr>
        <p:txBody>
          <a:bodyPr wrap="square" rtlCol="0">
            <a:spAutoFit/>
          </a:bodyPr>
          <a:lstStyle/>
          <a:p>
            <a:r>
              <a:rPr lang="en-US" sz="1200" dirty="0">
                <a:solidFill>
                  <a:schemeClr val="accent5"/>
                </a:solidFill>
              </a:rPr>
              <a:t>6D phase space measurement</a:t>
            </a:r>
          </a:p>
        </p:txBody>
      </p:sp>
      <p:pic>
        <p:nvPicPr>
          <p:cNvPr id="26" name="Picture 25" descr="A diagram of a fruit&#10;&#10;Description automatically generated with medium confidence">
            <a:extLst>
              <a:ext uri="{FF2B5EF4-FFF2-40B4-BE49-F238E27FC236}">
                <a16:creationId xmlns:a16="http://schemas.microsoft.com/office/drawing/2014/main" id="{A407BA6A-8C25-2C69-2ECB-7D81D0983B4B}"/>
              </a:ext>
            </a:extLst>
          </p:cNvPr>
          <p:cNvPicPr>
            <a:picLocks noChangeAspect="1"/>
          </p:cNvPicPr>
          <p:nvPr/>
        </p:nvPicPr>
        <p:blipFill rotWithShape="1">
          <a:blip r:embed="rId4"/>
          <a:srcRect l="50000"/>
          <a:stretch/>
        </p:blipFill>
        <p:spPr>
          <a:xfrm>
            <a:off x="7182680" y="2102120"/>
            <a:ext cx="4022199" cy="3673049"/>
          </a:xfrm>
          <a:prstGeom prst="rect">
            <a:avLst/>
          </a:prstGeom>
        </p:spPr>
      </p:pic>
      <p:sp>
        <p:nvSpPr>
          <p:cNvPr id="31" name="TextBox 30">
            <a:extLst>
              <a:ext uri="{FF2B5EF4-FFF2-40B4-BE49-F238E27FC236}">
                <a16:creationId xmlns:a16="http://schemas.microsoft.com/office/drawing/2014/main" id="{563CA6F3-16E8-2B9B-4D75-EB5610A00C20}"/>
              </a:ext>
            </a:extLst>
          </p:cNvPr>
          <p:cNvSpPr txBox="1"/>
          <p:nvPr/>
        </p:nvSpPr>
        <p:spPr>
          <a:xfrm>
            <a:off x="7068201" y="5775169"/>
            <a:ext cx="4022199" cy="259558"/>
          </a:xfrm>
          <a:prstGeom prst="rect">
            <a:avLst/>
          </a:prstGeom>
          <a:noFill/>
        </p:spPr>
        <p:txBody>
          <a:bodyPr wrap="square" rtlCol="0">
            <a:spAutoFit/>
          </a:bodyPr>
          <a:lstStyle/>
          <a:p>
            <a:pPr algn="l">
              <a:lnSpc>
                <a:spcPct val="90000"/>
              </a:lnSpc>
            </a:pPr>
            <a:r>
              <a:rPr lang="en-US" sz="1200">
                <a:latin typeface="+mn-lt"/>
              </a:rPr>
              <a:t>Hoover et al, High Brightness Workshop, CERN (Oct 2023)</a:t>
            </a:r>
          </a:p>
        </p:txBody>
      </p:sp>
      <p:sp>
        <p:nvSpPr>
          <p:cNvPr id="32" name="TextBox 31">
            <a:extLst>
              <a:ext uri="{FF2B5EF4-FFF2-40B4-BE49-F238E27FC236}">
                <a16:creationId xmlns:a16="http://schemas.microsoft.com/office/drawing/2014/main" id="{C393380C-F49D-1772-1AF4-7A9B66366722}"/>
              </a:ext>
            </a:extLst>
          </p:cNvPr>
          <p:cNvSpPr txBox="1"/>
          <p:nvPr/>
        </p:nvSpPr>
        <p:spPr>
          <a:xfrm>
            <a:off x="5575275" y="4460633"/>
            <a:ext cx="1860627" cy="590931"/>
          </a:xfrm>
          <a:prstGeom prst="rect">
            <a:avLst/>
          </a:prstGeom>
          <a:noFill/>
        </p:spPr>
        <p:txBody>
          <a:bodyPr wrap="square" rtlCol="0">
            <a:spAutoFit/>
          </a:bodyPr>
          <a:lstStyle/>
          <a:p>
            <a:pPr algn="r">
              <a:lnSpc>
                <a:spcPct val="90000"/>
              </a:lnSpc>
            </a:pPr>
            <a:r>
              <a:rPr lang="en-US">
                <a:solidFill>
                  <a:schemeClr val="bg1">
                    <a:lumMod val="50000"/>
                  </a:schemeClr>
                </a:solidFill>
                <a:latin typeface="Cambria Math" panose="02040503050406030204" pitchFamily="18" charset="0"/>
                <a:ea typeface="Cambria Math" panose="02040503050406030204" pitchFamily="18" charset="0"/>
              </a:rPr>
              <a:t>10</a:t>
            </a:r>
            <a:r>
              <a:rPr lang="en-US" baseline="30000">
                <a:solidFill>
                  <a:schemeClr val="bg1">
                    <a:lumMod val="50000"/>
                  </a:schemeClr>
                </a:solidFill>
                <a:latin typeface="Cambria Math" panose="02040503050406030204" pitchFamily="18" charset="0"/>
                <a:ea typeface="Cambria Math" panose="02040503050406030204" pitchFamily="18" charset="0"/>
              </a:rPr>
              <a:t>-7</a:t>
            </a:r>
            <a:r>
              <a:rPr lang="en-US">
                <a:solidFill>
                  <a:schemeClr val="bg1">
                    <a:lumMod val="50000"/>
                  </a:schemeClr>
                </a:solidFill>
                <a:latin typeface="Cambria Math" panose="02040503050406030204" pitchFamily="18" charset="0"/>
                <a:ea typeface="Cambria Math" panose="02040503050406030204" pitchFamily="18" charset="0"/>
              </a:rPr>
              <a:t> (~99.99999%)</a:t>
            </a:r>
          </a:p>
        </p:txBody>
      </p:sp>
      <p:cxnSp>
        <p:nvCxnSpPr>
          <p:cNvPr id="38" name="Straight Connector 37">
            <a:extLst>
              <a:ext uri="{FF2B5EF4-FFF2-40B4-BE49-F238E27FC236}">
                <a16:creationId xmlns:a16="http://schemas.microsoft.com/office/drawing/2014/main" id="{5A180A52-E42A-078F-E7BC-F67AEEAAB791}"/>
              </a:ext>
            </a:extLst>
          </p:cNvPr>
          <p:cNvCxnSpPr>
            <a:cxnSpLocks/>
          </p:cNvCxnSpPr>
          <p:nvPr/>
        </p:nvCxnSpPr>
        <p:spPr>
          <a:xfrm flipH="1">
            <a:off x="7424672" y="4460633"/>
            <a:ext cx="871012" cy="130319"/>
          </a:xfrm>
          <a:prstGeom prst="line">
            <a:avLst/>
          </a:prstGeom>
          <a:ln>
            <a:solidFill>
              <a:srgbClr val="AEB0AF"/>
            </a:solidFill>
          </a:ln>
        </p:spPr>
        <p:style>
          <a:lnRef idx="1">
            <a:schemeClr val="dk1"/>
          </a:lnRef>
          <a:fillRef idx="0">
            <a:schemeClr val="dk1"/>
          </a:fillRef>
          <a:effectRef idx="0">
            <a:schemeClr val="dk1"/>
          </a:effectRef>
          <a:fontRef idx="minor">
            <a:schemeClr val="tx1"/>
          </a:fontRef>
        </p:style>
      </p:cxnSp>
      <p:sp>
        <p:nvSpPr>
          <p:cNvPr id="39" name="TextBox 38">
            <a:extLst>
              <a:ext uri="{FF2B5EF4-FFF2-40B4-BE49-F238E27FC236}">
                <a16:creationId xmlns:a16="http://schemas.microsoft.com/office/drawing/2014/main" id="{53FC267C-A148-66E9-6966-7E1A35C179F3}"/>
              </a:ext>
            </a:extLst>
          </p:cNvPr>
          <p:cNvSpPr txBox="1"/>
          <p:nvPr/>
        </p:nvSpPr>
        <p:spPr>
          <a:xfrm>
            <a:off x="5773385" y="3428989"/>
            <a:ext cx="1740311" cy="590931"/>
          </a:xfrm>
          <a:prstGeom prst="rect">
            <a:avLst/>
          </a:prstGeom>
          <a:noFill/>
        </p:spPr>
        <p:txBody>
          <a:bodyPr wrap="square" rtlCol="0">
            <a:spAutoFit/>
          </a:bodyPr>
          <a:lstStyle/>
          <a:p>
            <a:pPr algn="r">
              <a:lnSpc>
                <a:spcPct val="90000"/>
              </a:lnSpc>
            </a:pPr>
            <a:r>
              <a:rPr lang="en-US">
                <a:solidFill>
                  <a:schemeClr val="bg1">
                    <a:lumMod val="50000"/>
                  </a:schemeClr>
                </a:solidFill>
                <a:latin typeface="Cambria Math" panose="02040503050406030204" pitchFamily="18" charset="0"/>
                <a:ea typeface="Cambria Math" panose="02040503050406030204" pitchFamily="18" charset="0"/>
              </a:rPr>
              <a:t>10</a:t>
            </a:r>
            <a:r>
              <a:rPr lang="en-US" baseline="30000">
                <a:solidFill>
                  <a:schemeClr val="bg1">
                    <a:lumMod val="50000"/>
                  </a:schemeClr>
                </a:solidFill>
                <a:latin typeface="Cambria Math" panose="02040503050406030204" pitchFamily="18" charset="0"/>
                <a:ea typeface="Cambria Math" panose="02040503050406030204" pitchFamily="18" charset="0"/>
              </a:rPr>
              <a:t>-2</a:t>
            </a:r>
            <a:r>
              <a:rPr lang="en-US">
                <a:solidFill>
                  <a:schemeClr val="bg1">
                    <a:lumMod val="50000"/>
                  </a:schemeClr>
                </a:solidFill>
                <a:latin typeface="Cambria Math" panose="02040503050406030204" pitchFamily="18" charset="0"/>
                <a:ea typeface="Cambria Math" panose="02040503050406030204" pitchFamily="18" charset="0"/>
              </a:rPr>
              <a:t> </a:t>
            </a:r>
          </a:p>
          <a:p>
            <a:pPr algn="r">
              <a:lnSpc>
                <a:spcPct val="90000"/>
              </a:lnSpc>
            </a:pPr>
            <a:r>
              <a:rPr lang="en-US">
                <a:solidFill>
                  <a:schemeClr val="bg1">
                    <a:lumMod val="50000"/>
                  </a:schemeClr>
                </a:solidFill>
                <a:latin typeface="Cambria Math" panose="02040503050406030204" pitchFamily="18" charset="0"/>
                <a:ea typeface="Cambria Math" panose="02040503050406030204" pitchFamily="18" charset="0"/>
              </a:rPr>
              <a:t>(~99%)</a:t>
            </a:r>
          </a:p>
        </p:txBody>
      </p:sp>
      <p:cxnSp>
        <p:nvCxnSpPr>
          <p:cNvPr id="40" name="Straight Connector 39">
            <a:extLst>
              <a:ext uri="{FF2B5EF4-FFF2-40B4-BE49-F238E27FC236}">
                <a16:creationId xmlns:a16="http://schemas.microsoft.com/office/drawing/2014/main" id="{92947A42-9AE6-761D-3E29-E4CB6F7C3DEF}"/>
              </a:ext>
            </a:extLst>
          </p:cNvPr>
          <p:cNvCxnSpPr>
            <a:cxnSpLocks/>
          </p:cNvCxnSpPr>
          <p:nvPr/>
        </p:nvCxnSpPr>
        <p:spPr>
          <a:xfrm flipH="1" flipV="1">
            <a:off x="7468545" y="3596155"/>
            <a:ext cx="1282302" cy="423765"/>
          </a:xfrm>
          <a:prstGeom prst="line">
            <a:avLst/>
          </a:prstGeom>
          <a:ln>
            <a:solidFill>
              <a:srgbClr val="AEB0AF"/>
            </a:solidFill>
          </a:ln>
        </p:spPr>
        <p:style>
          <a:lnRef idx="1">
            <a:schemeClr val="dk1"/>
          </a:lnRef>
          <a:fillRef idx="0">
            <a:schemeClr val="dk1"/>
          </a:fillRef>
          <a:effectRef idx="0">
            <a:schemeClr val="dk1"/>
          </a:effectRef>
          <a:fontRef idx="minor">
            <a:schemeClr val="tx1"/>
          </a:fontRef>
        </p:style>
      </p:cxnSp>
      <p:cxnSp>
        <p:nvCxnSpPr>
          <p:cNvPr id="42" name="Connector: Elbow 41">
            <a:extLst>
              <a:ext uri="{FF2B5EF4-FFF2-40B4-BE49-F238E27FC236}">
                <a16:creationId xmlns:a16="http://schemas.microsoft.com/office/drawing/2014/main" id="{01862872-9A80-D106-2DE7-7DA4BA9BB1E6}"/>
              </a:ext>
            </a:extLst>
          </p:cNvPr>
          <p:cNvCxnSpPr>
            <a:cxnSpLocks/>
          </p:cNvCxnSpPr>
          <p:nvPr/>
        </p:nvCxnSpPr>
        <p:spPr>
          <a:xfrm>
            <a:off x="5383492" y="1677796"/>
            <a:ext cx="4243108" cy="367783"/>
          </a:xfrm>
          <a:prstGeom prst="bentConnector3">
            <a:avLst>
              <a:gd name="adj1" fmla="val 15"/>
            </a:avLst>
          </a:prstGeom>
          <a:ln>
            <a:tailEnd type="triangle"/>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6D46B8ED-BBCA-D11F-8990-6705BC78DE86}"/>
              </a:ext>
            </a:extLst>
          </p:cNvPr>
          <p:cNvSpPr txBox="1"/>
          <p:nvPr/>
        </p:nvSpPr>
        <p:spPr>
          <a:xfrm>
            <a:off x="9604721" y="1842562"/>
            <a:ext cx="1854200" cy="369332"/>
          </a:xfrm>
          <a:prstGeom prst="rect">
            <a:avLst/>
          </a:prstGeom>
          <a:noFill/>
        </p:spPr>
        <p:txBody>
          <a:bodyPr wrap="square" rtlCol="0">
            <a:spAutoFit/>
          </a:bodyPr>
          <a:lstStyle/>
          <a:p>
            <a:r>
              <a:rPr lang="en-US" dirty="0"/>
              <a:t>simulate</a:t>
            </a:r>
          </a:p>
        </p:txBody>
      </p:sp>
      <p:cxnSp>
        <p:nvCxnSpPr>
          <p:cNvPr id="53" name="Connector: Elbow 52">
            <a:extLst>
              <a:ext uri="{FF2B5EF4-FFF2-40B4-BE49-F238E27FC236}">
                <a16:creationId xmlns:a16="http://schemas.microsoft.com/office/drawing/2014/main" id="{C8E9B66C-9288-E54F-D5DB-3C35A4A485C4}"/>
              </a:ext>
            </a:extLst>
          </p:cNvPr>
          <p:cNvCxnSpPr>
            <a:cxnSpLocks/>
          </p:cNvCxnSpPr>
          <p:nvPr/>
        </p:nvCxnSpPr>
        <p:spPr>
          <a:xfrm rot="5400000">
            <a:off x="9549578" y="2086822"/>
            <a:ext cx="2034067" cy="483021"/>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6EE768BA-36F6-0D99-6A82-C6776FD72FFC}"/>
              </a:ext>
            </a:extLst>
          </p:cNvPr>
          <p:cNvSpPr txBox="1"/>
          <p:nvPr/>
        </p:nvSpPr>
        <p:spPr>
          <a:xfrm>
            <a:off x="10325437" y="2365512"/>
            <a:ext cx="1439127" cy="369332"/>
          </a:xfrm>
          <a:prstGeom prst="rect">
            <a:avLst/>
          </a:prstGeom>
          <a:noFill/>
        </p:spPr>
        <p:txBody>
          <a:bodyPr wrap="square" rtlCol="0">
            <a:spAutoFit/>
          </a:bodyPr>
          <a:lstStyle/>
          <a:p>
            <a:r>
              <a:rPr lang="en-US" dirty="0"/>
              <a:t>compare</a:t>
            </a:r>
          </a:p>
        </p:txBody>
      </p:sp>
      <p:sp>
        <p:nvSpPr>
          <p:cNvPr id="3" name="Arrow: Down 2">
            <a:extLst>
              <a:ext uri="{FF2B5EF4-FFF2-40B4-BE49-F238E27FC236}">
                <a16:creationId xmlns:a16="http://schemas.microsoft.com/office/drawing/2014/main" id="{35837B17-1143-48B3-3024-68FAAABF0E1B}"/>
              </a:ext>
            </a:extLst>
          </p:cNvPr>
          <p:cNvSpPr/>
          <p:nvPr/>
        </p:nvSpPr>
        <p:spPr>
          <a:xfrm>
            <a:off x="364273" y="327660"/>
            <a:ext cx="594732" cy="5645677"/>
          </a:xfrm>
          <a:prstGeom prst="downArrow">
            <a:avLst>
              <a:gd name="adj1" fmla="val 100000"/>
              <a:gd name="adj2" fmla="val 50000"/>
            </a:avLst>
          </a:prstGeom>
          <a:gradFill flip="none" rotWithShape="1">
            <a:gsLst>
              <a:gs pos="0">
                <a:schemeClr val="accent5"/>
              </a:gs>
              <a:gs pos="32000">
                <a:schemeClr val="accent4">
                  <a:lumMod val="40000"/>
                  <a:lumOff val="60000"/>
                </a:schemeClr>
              </a:gs>
              <a:gs pos="68000">
                <a:schemeClr val="tx2">
                  <a:lumMod val="40000"/>
                  <a:lumOff val="60000"/>
                </a:schemeClr>
              </a:gs>
              <a:gs pos="100000">
                <a:schemeClr val="tx2"/>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3636281E-CF64-08A9-4D7D-2206AE168804}"/>
              </a:ext>
            </a:extLst>
          </p:cNvPr>
          <p:cNvSpPr txBox="1"/>
          <p:nvPr/>
        </p:nvSpPr>
        <p:spPr>
          <a:xfrm>
            <a:off x="1059365" y="327660"/>
            <a:ext cx="2750635" cy="369332"/>
          </a:xfrm>
          <a:prstGeom prst="rect">
            <a:avLst/>
          </a:prstGeom>
          <a:noFill/>
        </p:spPr>
        <p:txBody>
          <a:bodyPr wrap="square" rtlCol="0">
            <a:spAutoFit/>
          </a:bodyPr>
          <a:lstStyle/>
          <a:p>
            <a:r>
              <a:rPr lang="en-US" dirty="0"/>
              <a:t>2016: First beam in BTF</a:t>
            </a:r>
          </a:p>
        </p:txBody>
      </p:sp>
      <p:sp>
        <p:nvSpPr>
          <p:cNvPr id="2" name="TextBox 1">
            <a:extLst>
              <a:ext uri="{FF2B5EF4-FFF2-40B4-BE49-F238E27FC236}">
                <a16:creationId xmlns:a16="http://schemas.microsoft.com/office/drawing/2014/main" id="{69A2320C-F438-D751-B78A-454AE36A0DB6}"/>
              </a:ext>
            </a:extLst>
          </p:cNvPr>
          <p:cNvSpPr txBox="1"/>
          <p:nvPr/>
        </p:nvSpPr>
        <p:spPr>
          <a:xfrm>
            <a:off x="8537993" y="380955"/>
            <a:ext cx="1276350" cy="369332"/>
          </a:xfrm>
          <a:prstGeom prst="rect">
            <a:avLst/>
          </a:prstGeom>
          <a:solidFill>
            <a:schemeClr val="bg1"/>
          </a:solidFill>
        </p:spPr>
        <p:txBody>
          <a:bodyPr wrap="square" rtlCol="0">
            <a:spAutoFit/>
          </a:bodyPr>
          <a:lstStyle/>
          <a:p>
            <a:r>
              <a:rPr lang="en-US" dirty="0"/>
              <a:t>FODO line</a:t>
            </a:r>
          </a:p>
        </p:txBody>
      </p:sp>
    </p:spTree>
    <p:extLst>
      <p:ext uri="{BB962C8B-B14F-4D97-AF65-F5344CB8AC3E}">
        <p14:creationId xmlns:p14="http://schemas.microsoft.com/office/powerpoint/2010/main" val="2413022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3E5958-3951-C785-33BC-11A124F0AFA2}"/>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6503DC63-5087-9DBB-E8E9-9276DE3B1AD9}"/>
              </a:ext>
            </a:extLst>
          </p:cNvPr>
          <p:cNvSpPr txBox="1"/>
          <p:nvPr/>
        </p:nvSpPr>
        <p:spPr>
          <a:xfrm>
            <a:off x="1059365" y="717395"/>
            <a:ext cx="2750635" cy="923330"/>
          </a:xfrm>
          <a:prstGeom prst="rect">
            <a:avLst/>
          </a:prstGeom>
          <a:noFill/>
        </p:spPr>
        <p:txBody>
          <a:bodyPr wrap="square" rtlCol="0">
            <a:spAutoFit/>
          </a:bodyPr>
          <a:lstStyle/>
          <a:p>
            <a:r>
              <a:rPr lang="en-US" dirty="0"/>
              <a:t>2017: First </a:t>
            </a:r>
            <a:r>
              <a:rPr lang="en-US" b="1" dirty="0"/>
              <a:t>full and direct 6D </a:t>
            </a:r>
            <a:r>
              <a:rPr lang="en-US" dirty="0"/>
              <a:t>measurement of MEBT distribution</a:t>
            </a:r>
          </a:p>
        </p:txBody>
      </p:sp>
      <p:sp>
        <p:nvSpPr>
          <p:cNvPr id="5" name="TextBox 4">
            <a:extLst>
              <a:ext uri="{FF2B5EF4-FFF2-40B4-BE49-F238E27FC236}">
                <a16:creationId xmlns:a16="http://schemas.microsoft.com/office/drawing/2014/main" id="{44DB8B35-59B4-3EAC-06CE-7618B7BDE02B}"/>
              </a:ext>
            </a:extLst>
          </p:cNvPr>
          <p:cNvSpPr txBox="1"/>
          <p:nvPr/>
        </p:nvSpPr>
        <p:spPr>
          <a:xfrm>
            <a:off x="1059365" y="2369118"/>
            <a:ext cx="2750635" cy="1200329"/>
          </a:xfrm>
          <a:prstGeom prst="rect">
            <a:avLst/>
          </a:prstGeom>
          <a:noFill/>
        </p:spPr>
        <p:txBody>
          <a:bodyPr wrap="square" rtlCol="0">
            <a:spAutoFit/>
          </a:bodyPr>
          <a:lstStyle/>
          <a:p>
            <a:r>
              <a:rPr lang="en-US" dirty="0"/>
              <a:t>2020: First mapping of 2D phase space projection with </a:t>
            </a:r>
            <a:r>
              <a:rPr lang="en-US" b="1" dirty="0"/>
              <a:t>6 orders of dynamic range</a:t>
            </a:r>
          </a:p>
        </p:txBody>
      </p:sp>
      <p:sp>
        <p:nvSpPr>
          <p:cNvPr id="6" name="TextBox 5">
            <a:extLst>
              <a:ext uri="{FF2B5EF4-FFF2-40B4-BE49-F238E27FC236}">
                <a16:creationId xmlns:a16="http://schemas.microsoft.com/office/drawing/2014/main" id="{4B71AA7D-F2A5-76B0-43AC-8EDEA1111B00}"/>
              </a:ext>
            </a:extLst>
          </p:cNvPr>
          <p:cNvSpPr txBox="1"/>
          <p:nvPr/>
        </p:nvSpPr>
        <p:spPr>
          <a:xfrm>
            <a:off x="1059365" y="4297841"/>
            <a:ext cx="3169735" cy="1477328"/>
          </a:xfrm>
          <a:prstGeom prst="rect">
            <a:avLst/>
          </a:prstGeom>
          <a:noFill/>
        </p:spPr>
        <p:txBody>
          <a:bodyPr wrap="square" rtlCol="0">
            <a:spAutoFit/>
          </a:bodyPr>
          <a:lstStyle/>
          <a:p>
            <a:r>
              <a:rPr lang="en-US" dirty="0"/>
              <a:t>2025: First systematic measurement of </a:t>
            </a:r>
            <a:r>
              <a:rPr lang="en-US" b="1" dirty="0"/>
              <a:t>beam distribution vs. mismatch </a:t>
            </a:r>
            <a:r>
              <a:rPr lang="en-US" dirty="0"/>
              <a:t>with 6 orders of dynamic range</a:t>
            </a:r>
          </a:p>
        </p:txBody>
      </p:sp>
      <p:grpSp>
        <p:nvGrpSpPr>
          <p:cNvPr id="27" name="Group 26">
            <a:extLst>
              <a:ext uri="{FF2B5EF4-FFF2-40B4-BE49-F238E27FC236}">
                <a16:creationId xmlns:a16="http://schemas.microsoft.com/office/drawing/2014/main" id="{00FA1AAC-D3B7-2A0A-3D2A-578257C72641}"/>
              </a:ext>
            </a:extLst>
          </p:cNvPr>
          <p:cNvGrpSpPr/>
          <p:nvPr/>
        </p:nvGrpSpPr>
        <p:grpSpPr>
          <a:xfrm>
            <a:off x="4495800" y="338117"/>
            <a:ext cx="7331927" cy="2970870"/>
            <a:chOff x="11823521" y="21733616"/>
            <a:chExt cx="18639961" cy="7552841"/>
          </a:xfrm>
        </p:grpSpPr>
        <p:pic>
          <p:nvPicPr>
            <p:cNvPr id="28" name="Picture 27">
              <a:extLst>
                <a:ext uri="{FF2B5EF4-FFF2-40B4-BE49-F238E27FC236}">
                  <a16:creationId xmlns:a16="http://schemas.microsoft.com/office/drawing/2014/main" id="{1DEA5F0B-5AD8-12DB-9A07-830B107F267B}"/>
                </a:ext>
              </a:extLst>
            </p:cNvPr>
            <p:cNvPicPr>
              <a:picLocks noChangeAspect="1"/>
            </p:cNvPicPr>
            <p:nvPr/>
          </p:nvPicPr>
          <p:blipFill rotWithShape="1">
            <a:blip r:embed="rId3"/>
            <a:srcRect l="34447" t="15280" r="5241"/>
            <a:stretch>
              <a:fillRect/>
            </a:stretch>
          </p:blipFill>
          <p:spPr>
            <a:xfrm>
              <a:off x="11823521" y="21733616"/>
              <a:ext cx="18639961" cy="4038347"/>
            </a:xfrm>
            <a:prstGeom prst="rect">
              <a:avLst/>
            </a:prstGeom>
          </p:spPr>
        </p:pic>
        <p:sp>
          <p:nvSpPr>
            <p:cNvPr id="30" name="TextBox 29">
              <a:extLst>
                <a:ext uri="{FF2B5EF4-FFF2-40B4-BE49-F238E27FC236}">
                  <a16:creationId xmlns:a16="http://schemas.microsoft.com/office/drawing/2014/main" id="{FBF19CE9-82F1-5C0F-4A5F-2255DE8DC185}"/>
                </a:ext>
              </a:extLst>
            </p:cNvPr>
            <p:cNvSpPr txBox="1"/>
            <p:nvPr/>
          </p:nvSpPr>
          <p:spPr>
            <a:xfrm>
              <a:off x="21143500" y="27173814"/>
              <a:ext cx="6873084" cy="2112643"/>
            </a:xfrm>
            <a:prstGeom prst="rect">
              <a:avLst/>
            </a:prstGeom>
            <a:noFill/>
          </p:spPr>
          <p:txBody>
            <a:bodyPr wrap="square" rtlCol="0">
              <a:spAutoFit/>
            </a:bodyPr>
            <a:lstStyle/>
            <a:p>
              <a:r>
                <a:rPr lang="en-US" sz="1600" dirty="0"/>
                <a:t>2D phase space measurement with high dynamic range </a:t>
              </a:r>
            </a:p>
          </p:txBody>
        </p:sp>
      </p:grpSp>
      <p:sp>
        <p:nvSpPr>
          <p:cNvPr id="34" name="TextBox 33">
            <a:extLst>
              <a:ext uri="{FF2B5EF4-FFF2-40B4-BE49-F238E27FC236}">
                <a16:creationId xmlns:a16="http://schemas.microsoft.com/office/drawing/2014/main" id="{94F8829B-605A-AD5F-A6E3-98AC8F74E806}"/>
              </a:ext>
            </a:extLst>
          </p:cNvPr>
          <p:cNvSpPr txBox="1"/>
          <p:nvPr/>
        </p:nvSpPr>
        <p:spPr>
          <a:xfrm>
            <a:off x="5248259" y="153449"/>
            <a:ext cx="1276350" cy="369332"/>
          </a:xfrm>
          <a:prstGeom prst="rect">
            <a:avLst/>
          </a:prstGeom>
          <a:solidFill>
            <a:schemeClr val="bg1"/>
          </a:solidFill>
        </p:spPr>
        <p:txBody>
          <a:bodyPr wrap="square" rtlCol="0">
            <a:spAutoFit/>
          </a:bodyPr>
          <a:lstStyle/>
          <a:p>
            <a:r>
              <a:rPr lang="en-US" dirty="0"/>
              <a:t>MEBT</a:t>
            </a:r>
          </a:p>
        </p:txBody>
      </p:sp>
      <p:sp>
        <p:nvSpPr>
          <p:cNvPr id="37" name="Rectangle: Rounded Corners 36">
            <a:extLst>
              <a:ext uri="{FF2B5EF4-FFF2-40B4-BE49-F238E27FC236}">
                <a16:creationId xmlns:a16="http://schemas.microsoft.com/office/drawing/2014/main" id="{7967C3B2-5329-EE98-DFB3-762B77942998}"/>
              </a:ext>
            </a:extLst>
          </p:cNvPr>
          <p:cNvSpPr/>
          <p:nvPr/>
        </p:nvSpPr>
        <p:spPr>
          <a:xfrm>
            <a:off x="1059364" y="2371237"/>
            <a:ext cx="2750635" cy="1147410"/>
          </a:xfrm>
          <a:prstGeom prst="round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10">
            <a:extLst>
              <a:ext uri="{FF2B5EF4-FFF2-40B4-BE49-F238E27FC236}">
                <a16:creationId xmlns:a16="http://schemas.microsoft.com/office/drawing/2014/main" id="{937F9979-BC2D-AF2A-30D3-2E518303BBD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14779" y="2477989"/>
            <a:ext cx="2819660" cy="2453435"/>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Connector: Elbow 9">
            <a:extLst>
              <a:ext uri="{FF2B5EF4-FFF2-40B4-BE49-F238E27FC236}">
                <a16:creationId xmlns:a16="http://schemas.microsoft.com/office/drawing/2014/main" id="{0AFDFE2D-1DE7-B88E-67CB-A2197C9073E9}"/>
              </a:ext>
            </a:extLst>
          </p:cNvPr>
          <p:cNvCxnSpPr>
            <a:cxnSpLocks/>
          </p:cNvCxnSpPr>
          <p:nvPr/>
        </p:nvCxnSpPr>
        <p:spPr>
          <a:xfrm rot="16200000" flipH="1">
            <a:off x="5393700" y="1644524"/>
            <a:ext cx="706100" cy="69850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Rectangle: Rounded Corners 10">
            <a:extLst>
              <a:ext uri="{FF2B5EF4-FFF2-40B4-BE49-F238E27FC236}">
                <a16:creationId xmlns:a16="http://schemas.microsoft.com/office/drawing/2014/main" id="{0CFE8530-228A-80F5-C186-8E853BED58D0}"/>
              </a:ext>
            </a:extLst>
          </p:cNvPr>
          <p:cNvSpPr/>
          <p:nvPr/>
        </p:nvSpPr>
        <p:spPr>
          <a:xfrm>
            <a:off x="4953000" y="2346824"/>
            <a:ext cx="3169735" cy="2707775"/>
          </a:xfrm>
          <a:prstGeom prst="round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Down 8">
            <a:extLst>
              <a:ext uri="{FF2B5EF4-FFF2-40B4-BE49-F238E27FC236}">
                <a16:creationId xmlns:a16="http://schemas.microsoft.com/office/drawing/2014/main" id="{E44E52BB-189B-34AB-20DE-064A8BC843CE}"/>
              </a:ext>
            </a:extLst>
          </p:cNvPr>
          <p:cNvSpPr/>
          <p:nvPr/>
        </p:nvSpPr>
        <p:spPr>
          <a:xfrm>
            <a:off x="364273" y="327660"/>
            <a:ext cx="594732" cy="5645677"/>
          </a:xfrm>
          <a:prstGeom prst="downArrow">
            <a:avLst>
              <a:gd name="adj1" fmla="val 100000"/>
              <a:gd name="adj2" fmla="val 50000"/>
            </a:avLst>
          </a:prstGeom>
          <a:gradFill flip="none" rotWithShape="1">
            <a:gsLst>
              <a:gs pos="0">
                <a:schemeClr val="accent5"/>
              </a:gs>
              <a:gs pos="32000">
                <a:schemeClr val="accent4">
                  <a:lumMod val="40000"/>
                  <a:lumOff val="60000"/>
                </a:schemeClr>
              </a:gs>
              <a:gs pos="68000">
                <a:schemeClr val="tx2">
                  <a:lumMod val="40000"/>
                  <a:lumOff val="60000"/>
                </a:schemeClr>
              </a:gs>
              <a:gs pos="100000">
                <a:schemeClr val="tx2"/>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FF3B1B96-0E21-1B03-4E78-6E2C92A55972}"/>
              </a:ext>
            </a:extLst>
          </p:cNvPr>
          <p:cNvSpPr txBox="1"/>
          <p:nvPr/>
        </p:nvSpPr>
        <p:spPr>
          <a:xfrm>
            <a:off x="1059365" y="327660"/>
            <a:ext cx="2750635" cy="369332"/>
          </a:xfrm>
          <a:prstGeom prst="rect">
            <a:avLst/>
          </a:prstGeom>
          <a:noFill/>
        </p:spPr>
        <p:txBody>
          <a:bodyPr wrap="square" rtlCol="0">
            <a:spAutoFit/>
          </a:bodyPr>
          <a:lstStyle/>
          <a:p>
            <a:r>
              <a:rPr lang="en-US" dirty="0"/>
              <a:t>2016: First beam in BTF</a:t>
            </a:r>
          </a:p>
        </p:txBody>
      </p:sp>
      <p:sp>
        <p:nvSpPr>
          <p:cNvPr id="2" name="TextBox 1">
            <a:extLst>
              <a:ext uri="{FF2B5EF4-FFF2-40B4-BE49-F238E27FC236}">
                <a16:creationId xmlns:a16="http://schemas.microsoft.com/office/drawing/2014/main" id="{2E929BB0-BDE6-612D-332E-AFC5BB43184E}"/>
              </a:ext>
            </a:extLst>
          </p:cNvPr>
          <p:cNvSpPr txBox="1"/>
          <p:nvPr/>
        </p:nvSpPr>
        <p:spPr>
          <a:xfrm>
            <a:off x="8537993" y="380955"/>
            <a:ext cx="1276350" cy="369332"/>
          </a:xfrm>
          <a:prstGeom prst="rect">
            <a:avLst/>
          </a:prstGeom>
          <a:solidFill>
            <a:schemeClr val="bg1"/>
          </a:solidFill>
        </p:spPr>
        <p:txBody>
          <a:bodyPr wrap="square" rtlCol="0">
            <a:spAutoFit/>
          </a:bodyPr>
          <a:lstStyle/>
          <a:p>
            <a:r>
              <a:rPr lang="en-US" dirty="0"/>
              <a:t>FODO line</a:t>
            </a:r>
          </a:p>
        </p:txBody>
      </p:sp>
    </p:spTree>
    <p:extLst>
      <p:ext uri="{BB962C8B-B14F-4D97-AF65-F5344CB8AC3E}">
        <p14:creationId xmlns:p14="http://schemas.microsoft.com/office/powerpoint/2010/main" val="12537350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8E9497-8BE2-0104-CC95-B01714B2B69B}"/>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07DA7C27-109F-E5C8-513B-B1BBD301EF4D}"/>
              </a:ext>
            </a:extLst>
          </p:cNvPr>
          <p:cNvSpPr txBox="1"/>
          <p:nvPr/>
        </p:nvSpPr>
        <p:spPr>
          <a:xfrm>
            <a:off x="1059365" y="717395"/>
            <a:ext cx="2750635" cy="923330"/>
          </a:xfrm>
          <a:prstGeom prst="rect">
            <a:avLst/>
          </a:prstGeom>
          <a:noFill/>
        </p:spPr>
        <p:txBody>
          <a:bodyPr wrap="square" rtlCol="0">
            <a:spAutoFit/>
          </a:bodyPr>
          <a:lstStyle/>
          <a:p>
            <a:r>
              <a:rPr lang="en-US" dirty="0"/>
              <a:t>2017: First </a:t>
            </a:r>
            <a:r>
              <a:rPr lang="en-US" b="1" dirty="0"/>
              <a:t>full and direct 6D </a:t>
            </a:r>
            <a:r>
              <a:rPr lang="en-US" dirty="0"/>
              <a:t>measurement of MEBT distribution</a:t>
            </a:r>
          </a:p>
        </p:txBody>
      </p:sp>
      <p:sp>
        <p:nvSpPr>
          <p:cNvPr id="5" name="TextBox 4">
            <a:extLst>
              <a:ext uri="{FF2B5EF4-FFF2-40B4-BE49-F238E27FC236}">
                <a16:creationId xmlns:a16="http://schemas.microsoft.com/office/drawing/2014/main" id="{DC07A3A7-2365-082F-0AD0-C68645AC5937}"/>
              </a:ext>
            </a:extLst>
          </p:cNvPr>
          <p:cNvSpPr txBox="1"/>
          <p:nvPr/>
        </p:nvSpPr>
        <p:spPr>
          <a:xfrm>
            <a:off x="1059365" y="2369118"/>
            <a:ext cx="2750635" cy="1200329"/>
          </a:xfrm>
          <a:prstGeom prst="rect">
            <a:avLst/>
          </a:prstGeom>
          <a:noFill/>
        </p:spPr>
        <p:txBody>
          <a:bodyPr wrap="square" rtlCol="0">
            <a:spAutoFit/>
          </a:bodyPr>
          <a:lstStyle/>
          <a:p>
            <a:r>
              <a:rPr lang="en-US" dirty="0"/>
              <a:t>2020: First mapping of 2D phase space projection with </a:t>
            </a:r>
            <a:r>
              <a:rPr lang="en-US" b="1" dirty="0"/>
              <a:t>6 orders of dynamic range</a:t>
            </a:r>
          </a:p>
        </p:txBody>
      </p:sp>
      <p:sp>
        <p:nvSpPr>
          <p:cNvPr id="6" name="TextBox 5">
            <a:extLst>
              <a:ext uri="{FF2B5EF4-FFF2-40B4-BE49-F238E27FC236}">
                <a16:creationId xmlns:a16="http://schemas.microsoft.com/office/drawing/2014/main" id="{C397F5E5-9C97-D812-2D93-B0B32F73ABB5}"/>
              </a:ext>
            </a:extLst>
          </p:cNvPr>
          <p:cNvSpPr txBox="1"/>
          <p:nvPr/>
        </p:nvSpPr>
        <p:spPr>
          <a:xfrm>
            <a:off x="1059365" y="4297841"/>
            <a:ext cx="3169735" cy="1477328"/>
          </a:xfrm>
          <a:prstGeom prst="rect">
            <a:avLst/>
          </a:prstGeom>
          <a:noFill/>
        </p:spPr>
        <p:txBody>
          <a:bodyPr wrap="square" rtlCol="0">
            <a:spAutoFit/>
          </a:bodyPr>
          <a:lstStyle/>
          <a:p>
            <a:r>
              <a:rPr lang="en-US" dirty="0"/>
              <a:t>2025: First systematic measurement of </a:t>
            </a:r>
            <a:r>
              <a:rPr lang="en-US" b="1" dirty="0"/>
              <a:t>beam distribution vs. mismatch </a:t>
            </a:r>
            <a:r>
              <a:rPr lang="en-US" dirty="0"/>
              <a:t>with 6 orders of dynamic range</a:t>
            </a:r>
          </a:p>
        </p:txBody>
      </p:sp>
      <p:pic>
        <p:nvPicPr>
          <p:cNvPr id="28" name="Picture 27">
            <a:extLst>
              <a:ext uri="{FF2B5EF4-FFF2-40B4-BE49-F238E27FC236}">
                <a16:creationId xmlns:a16="http://schemas.microsoft.com/office/drawing/2014/main" id="{2AD3CCD6-0311-30C7-7421-0B037D45431E}"/>
              </a:ext>
            </a:extLst>
          </p:cNvPr>
          <p:cNvPicPr>
            <a:picLocks noChangeAspect="1"/>
          </p:cNvPicPr>
          <p:nvPr/>
        </p:nvPicPr>
        <p:blipFill rotWithShape="1">
          <a:blip r:embed="rId3"/>
          <a:srcRect l="34447" t="15280" r="5241"/>
          <a:stretch>
            <a:fillRect/>
          </a:stretch>
        </p:blipFill>
        <p:spPr>
          <a:xfrm>
            <a:off x="4495800" y="338115"/>
            <a:ext cx="7331927" cy="1588462"/>
          </a:xfrm>
          <a:prstGeom prst="rect">
            <a:avLst/>
          </a:prstGeom>
        </p:spPr>
      </p:pic>
      <p:sp>
        <p:nvSpPr>
          <p:cNvPr id="34" name="TextBox 33">
            <a:extLst>
              <a:ext uri="{FF2B5EF4-FFF2-40B4-BE49-F238E27FC236}">
                <a16:creationId xmlns:a16="http://schemas.microsoft.com/office/drawing/2014/main" id="{B26D4CE3-2B5D-3498-15DF-6D920A457593}"/>
              </a:ext>
            </a:extLst>
          </p:cNvPr>
          <p:cNvSpPr txBox="1"/>
          <p:nvPr/>
        </p:nvSpPr>
        <p:spPr>
          <a:xfrm>
            <a:off x="5248259" y="153449"/>
            <a:ext cx="1276350" cy="369332"/>
          </a:xfrm>
          <a:prstGeom prst="rect">
            <a:avLst/>
          </a:prstGeom>
          <a:solidFill>
            <a:schemeClr val="bg1"/>
          </a:solidFill>
        </p:spPr>
        <p:txBody>
          <a:bodyPr wrap="square" rtlCol="0">
            <a:spAutoFit/>
          </a:bodyPr>
          <a:lstStyle/>
          <a:p>
            <a:r>
              <a:rPr lang="en-US" dirty="0"/>
              <a:t>MEBT</a:t>
            </a:r>
          </a:p>
        </p:txBody>
      </p:sp>
      <p:sp>
        <p:nvSpPr>
          <p:cNvPr id="37" name="Rectangle: Rounded Corners 36">
            <a:extLst>
              <a:ext uri="{FF2B5EF4-FFF2-40B4-BE49-F238E27FC236}">
                <a16:creationId xmlns:a16="http://schemas.microsoft.com/office/drawing/2014/main" id="{227E75AE-BE0A-DA23-9DDD-87EF297092A2}"/>
              </a:ext>
            </a:extLst>
          </p:cNvPr>
          <p:cNvSpPr/>
          <p:nvPr/>
        </p:nvSpPr>
        <p:spPr>
          <a:xfrm>
            <a:off x="1059364" y="2371237"/>
            <a:ext cx="2750635" cy="1147410"/>
          </a:xfrm>
          <a:prstGeom prst="round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Connector: Elbow 9">
            <a:extLst>
              <a:ext uri="{FF2B5EF4-FFF2-40B4-BE49-F238E27FC236}">
                <a16:creationId xmlns:a16="http://schemas.microsoft.com/office/drawing/2014/main" id="{3090680F-0950-ACE8-1FB4-69B962190603}"/>
              </a:ext>
            </a:extLst>
          </p:cNvPr>
          <p:cNvCxnSpPr>
            <a:cxnSpLocks/>
          </p:cNvCxnSpPr>
          <p:nvPr/>
        </p:nvCxnSpPr>
        <p:spPr>
          <a:xfrm rot="5400000">
            <a:off x="10278684" y="1690248"/>
            <a:ext cx="783017" cy="283783"/>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Rectangle: Rounded Corners 10">
            <a:extLst>
              <a:ext uri="{FF2B5EF4-FFF2-40B4-BE49-F238E27FC236}">
                <a16:creationId xmlns:a16="http://schemas.microsoft.com/office/drawing/2014/main" id="{37DA0C29-35CE-7D4B-246A-11037930BA40}"/>
              </a:ext>
            </a:extLst>
          </p:cNvPr>
          <p:cNvSpPr/>
          <p:nvPr/>
        </p:nvSpPr>
        <p:spPr>
          <a:xfrm>
            <a:off x="6959600" y="2346824"/>
            <a:ext cx="4406900" cy="4173061"/>
          </a:xfrm>
          <a:prstGeom prst="round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64764569-1F6E-C66B-5E87-CF9872B47471}"/>
              </a:ext>
            </a:extLst>
          </p:cNvPr>
          <p:cNvSpPr txBox="1"/>
          <p:nvPr/>
        </p:nvSpPr>
        <p:spPr>
          <a:xfrm>
            <a:off x="7525221" y="1671677"/>
            <a:ext cx="3206885" cy="584775"/>
          </a:xfrm>
          <a:prstGeom prst="rect">
            <a:avLst/>
          </a:prstGeom>
          <a:noFill/>
        </p:spPr>
        <p:txBody>
          <a:bodyPr wrap="square" rtlCol="0">
            <a:spAutoFit/>
          </a:bodyPr>
          <a:lstStyle/>
          <a:p>
            <a:r>
              <a:rPr lang="en-US" sz="1600" dirty="0"/>
              <a:t>2D phase space measurement with high dynamic range </a:t>
            </a:r>
          </a:p>
        </p:txBody>
      </p:sp>
      <p:sp>
        <p:nvSpPr>
          <p:cNvPr id="7" name="Arrow: Down 6">
            <a:extLst>
              <a:ext uri="{FF2B5EF4-FFF2-40B4-BE49-F238E27FC236}">
                <a16:creationId xmlns:a16="http://schemas.microsoft.com/office/drawing/2014/main" id="{84111949-F186-382E-BFF9-2D9A76066079}"/>
              </a:ext>
            </a:extLst>
          </p:cNvPr>
          <p:cNvSpPr/>
          <p:nvPr/>
        </p:nvSpPr>
        <p:spPr>
          <a:xfrm>
            <a:off x="364273" y="327660"/>
            <a:ext cx="594732" cy="5645677"/>
          </a:xfrm>
          <a:prstGeom prst="downArrow">
            <a:avLst>
              <a:gd name="adj1" fmla="val 100000"/>
              <a:gd name="adj2" fmla="val 50000"/>
            </a:avLst>
          </a:prstGeom>
          <a:gradFill flip="none" rotWithShape="1">
            <a:gsLst>
              <a:gs pos="0">
                <a:schemeClr val="accent5"/>
              </a:gs>
              <a:gs pos="32000">
                <a:schemeClr val="accent4">
                  <a:lumMod val="40000"/>
                  <a:lumOff val="60000"/>
                </a:schemeClr>
              </a:gs>
              <a:gs pos="68000">
                <a:schemeClr val="tx2">
                  <a:lumMod val="40000"/>
                  <a:lumOff val="60000"/>
                </a:schemeClr>
              </a:gs>
              <a:gs pos="100000">
                <a:schemeClr val="tx2"/>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7FE5B75F-DC11-A61C-4020-FCDC5EE43FFA}"/>
              </a:ext>
            </a:extLst>
          </p:cNvPr>
          <p:cNvSpPr txBox="1"/>
          <p:nvPr/>
        </p:nvSpPr>
        <p:spPr>
          <a:xfrm>
            <a:off x="1059365" y="327660"/>
            <a:ext cx="2750635" cy="369332"/>
          </a:xfrm>
          <a:prstGeom prst="rect">
            <a:avLst/>
          </a:prstGeom>
          <a:noFill/>
        </p:spPr>
        <p:txBody>
          <a:bodyPr wrap="square" rtlCol="0">
            <a:spAutoFit/>
          </a:bodyPr>
          <a:lstStyle/>
          <a:p>
            <a:r>
              <a:rPr lang="en-US" dirty="0"/>
              <a:t>2016: First beam in BTF</a:t>
            </a:r>
          </a:p>
        </p:txBody>
      </p:sp>
      <p:sp>
        <p:nvSpPr>
          <p:cNvPr id="12" name="TextBox 11">
            <a:extLst>
              <a:ext uri="{FF2B5EF4-FFF2-40B4-BE49-F238E27FC236}">
                <a16:creationId xmlns:a16="http://schemas.microsoft.com/office/drawing/2014/main" id="{44A3AC23-8D11-04E3-1628-A1C899CF08A8}"/>
              </a:ext>
            </a:extLst>
          </p:cNvPr>
          <p:cNvSpPr txBox="1"/>
          <p:nvPr/>
        </p:nvSpPr>
        <p:spPr>
          <a:xfrm>
            <a:off x="8537993" y="380955"/>
            <a:ext cx="1276350" cy="369332"/>
          </a:xfrm>
          <a:prstGeom prst="rect">
            <a:avLst/>
          </a:prstGeom>
          <a:solidFill>
            <a:schemeClr val="bg1"/>
          </a:solidFill>
        </p:spPr>
        <p:txBody>
          <a:bodyPr wrap="square" rtlCol="0">
            <a:spAutoFit/>
          </a:bodyPr>
          <a:lstStyle/>
          <a:p>
            <a:r>
              <a:rPr lang="en-US" dirty="0"/>
              <a:t>FODO line</a:t>
            </a:r>
          </a:p>
        </p:txBody>
      </p:sp>
      <p:grpSp>
        <p:nvGrpSpPr>
          <p:cNvPr id="36" name="Group 35">
            <a:extLst>
              <a:ext uri="{FF2B5EF4-FFF2-40B4-BE49-F238E27FC236}">
                <a16:creationId xmlns:a16="http://schemas.microsoft.com/office/drawing/2014/main" id="{1871BE9D-6F39-A462-CCEB-C7A48E79A8F6}"/>
              </a:ext>
            </a:extLst>
          </p:cNvPr>
          <p:cNvGrpSpPr/>
          <p:nvPr/>
        </p:nvGrpSpPr>
        <p:grpSpPr>
          <a:xfrm>
            <a:off x="7298121" y="2643895"/>
            <a:ext cx="3762160" cy="3768760"/>
            <a:chOff x="7298121" y="2643895"/>
            <a:chExt cx="3762160" cy="3768760"/>
          </a:xfrm>
        </p:grpSpPr>
        <p:pic>
          <p:nvPicPr>
            <p:cNvPr id="1028" name="Picture 4">
              <a:extLst>
                <a:ext uri="{FF2B5EF4-FFF2-40B4-BE49-F238E27FC236}">
                  <a16:creationId xmlns:a16="http://schemas.microsoft.com/office/drawing/2014/main" id="{E1EBB629-C82C-D646-5203-CF6F1B8F88E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98121" y="2643895"/>
              <a:ext cx="3762160" cy="376876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A796F48A-F545-03E1-175B-A654B5CA6C18}"/>
                </a:ext>
              </a:extLst>
            </p:cNvPr>
            <p:cNvSpPr txBox="1"/>
            <p:nvPr/>
          </p:nvSpPr>
          <p:spPr>
            <a:xfrm>
              <a:off x="10472925" y="4953679"/>
              <a:ext cx="534599" cy="307777"/>
            </a:xfrm>
            <a:prstGeom prst="rect">
              <a:avLst/>
            </a:prstGeom>
            <a:noFill/>
          </p:spPr>
          <p:txBody>
            <a:bodyPr wrap="square" rtlCol="0">
              <a:spAutoFit/>
            </a:bodyPr>
            <a:lstStyle/>
            <a:p>
              <a:r>
                <a:rPr lang="en-US" sz="1400" dirty="0"/>
                <a:t>99%</a:t>
              </a:r>
            </a:p>
          </p:txBody>
        </p:sp>
        <p:sp>
          <p:nvSpPr>
            <p:cNvPr id="13" name="TextBox 12">
              <a:extLst>
                <a:ext uri="{FF2B5EF4-FFF2-40B4-BE49-F238E27FC236}">
                  <a16:creationId xmlns:a16="http://schemas.microsoft.com/office/drawing/2014/main" id="{5B790B51-0EFE-F68F-29BD-A3AECC05BC73}"/>
                </a:ext>
              </a:extLst>
            </p:cNvPr>
            <p:cNvSpPr txBox="1"/>
            <p:nvPr/>
          </p:nvSpPr>
          <p:spPr>
            <a:xfrm>
              <a:off x="10115196" y="5170560"/>
              <a:ext cx="678317" cy="338555"/>
            </a:xfrm>
            <a:prstGeom prst="rect">
              <a:avLst/>
            </a:prstGeom>
            <a:noFill/>
          </p:spPr>
          <p:txBody>
            <a:bodyPr wrap="square" rtlCol="0">
              <a:spAutoFit/>
            </a:bodyPr>
            <a:lstStyle/>
            <a:p>
              <a:r>
                <a:rPr lang="en-US" sz="1400" dirty="0"/>
                <a:t>99.9%</a:t>
              </a:r>
            </a:p>
          </p:txBody>
        </p:sp>
        <p:sp>
          <p:nvSpPr>
            <p:cNvPr id="14" name="TextBox 13">
              <a:extLst>
                <a:ext uri="{FF2B5EF4-FFF2-40B4-BE49-F238E27FC236}">
                  <a16:creationId xmlns:a16="http://schemas.microsoft.com/office/drawing/2014/main" id="{F2C2890C-4563-20F4-E9B1-7AF45A9FB78E}"/>
                </a:ext>
              </a:extLst>
            </p:cNvPr>
            <p:cNvSpPr txBox="1"/>
            <p:nvPr/>
          </p:nvSpPr>
          <p:spPr>
            <a:xfrm>
              <a:off x="9727622" y="5393269"/>
              <a:ext cx="799123" cy="338555"/>
            </a:xfrm>
            <a:prstGeom prst="rect">
              <a:avLst/>
            </a:prstGeom>
            <a:noFill/>
          </p:spPr>
          <p:txBody>
            <a:bodyPr wrap="square" rtlCol="0">
              <a:spAutoFit/>
            </a:bodyPr>
            <a:lstStyle/>
            <a:p>
              <a:r>
                <a:rPr lang="en-US" sz="1400" dirty="0"/>
                <a:t>99.99%</a:t>
              </a:r>
            </a:p>
          </p:txBody>
        </p:sp>
        <p:sp>
          <p:nvSpPr>
            <p:cNvPr id="15" name="TextBox 14">
              <a:extLst>
                <a:ext uri="{FF2B5EF4-FFF2-40B4-BE49-F238E27FC236}">
                  <a16:creationId xmlns:a16="http://schemas.microsoft.com/office/drawing/2014/main" id="{F123135B-9910-F414-4DFF-F353875F0379}"/>
                </a:ext>
              </a:extLst>
            </p:cNvPr>
            <p:cNvSpPr txBox="1"/>
            <p:nvPr/>
          </p:nvSpPr>
          <p:spPr>
            <a:xfrm>
              <a:off x="9422993" y="5604621"/>
              <a:ext cx="912042" cy="338555"/>
            </a:xfrm>
            <a:prstGeom prst="rect">
              <a:avLst/>
            </a:prstGeom>
            <a:noFill/>
          </p:spPr>
          <p:txBody>
            <a:bodyPr wrap="square" rtlCol="0">
              <a:spAutoFit/>
            </a:bodyPr>
            <a:lstStyle/>
            <a:p>
              <a:r>
                <a:rPr lang="en-US" sz="1400" dirty="0"/>
                <a:t>99.999%</a:t>
              </a:r>
            </a:p>
          </p:txBody>
        </p:sp>
        <p:cxnSp>
          <p:nvCxnSpPr>
            <p:cNvPr id="17" name="Straight Connector 16">
              <a:extLst>
                <a:ext uri="{FF2B5EF4-FFF2-40B4-BE49-F238E27FC236}">
                  <a16:creationId xmlns:a16="http://schemas.microsoft.com/office/drawing/2014/main" id="{8AEBF0AB-B1BF-C456-49AF-6B56F7B851A2}"/>
                </a:ext>
              </a:extLst>
            </p:cNvPr>
            <p:cNvCxnSpPr>
              <a:cxnSpLocks/>
              <a:endCxn id="2" idx="1"/>
            </p:cNvCxnSpPr>
            <p:nvPr/>
          </p:nvCxnSpPr>
          <p:spPr>
            <a:xfrm>
              <a:off x="9520177" y="4953679"/>
              <a:ext cx="952748" cy="15388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90E5260-C8B6-1941-37C7-4BE719025656}"/>
                </a:ext>
              </a:extLst>
            </p:cNvPr>
            <p:cNvCxnSpPr>
              <a:cxnSpLocks/>
            </p:cNvCxnSpPr>
            <p:nvPr/>
          </p:nvCxnSpPr>
          <p:spPr>
            <a:xfrm>
              <a:off x="9404355" y="5138318"/>
              <a:ext cx="744183" cy="15388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341F64C7-9EDA-B3F9-C666-3C50199FE2C4}"/>
                </a:ext>
              </a:extLst>
            </p:cNvPr>
            <p:cNvCxnSpPr>
              <a:cxnSpLocks/>
            </p:cNvCxnSpPr>
            <p:nvPr/>
          </p:nvCxnSpPr>
          <p:spPr>
            <a:xfrm>
              <a:off x="9244733" y="5328854"/>
              <a:ext cx="564244" cy="12197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2CCE8F9B-0C7A-6889-4CA1-02E560FB8C85}"/>
                </a:ext>
              </a:extLst>
            </p:cNvPr>
            <p:cNvCxnSpPr>
              <a:cxnSpLocks/>
              <a:endCxn id="15" idx="1"/>
            </p:cNvCxnSpPr>
            <p:nvPr/>
          </p:nvCxnSpPr>
          <p:spPr>
            <a:xfrm>
              <a:off x="8716244" y="5651927"/>
              <a:ext cx="706749" cy="12197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461878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50FBEA-D8DF-9026-33FA-1D978A9F99DC}"/>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62DD5C70-BF89-B2C7-2C22-D5D9EC82035B}"/>
              </a:ext>
            </a:extLst>
          </p:cNvPr>
          <p:cNvSpPr txBox="1"/>
          <p:nvPr/>
        </p:nvSpPr>
        <p:spPr>
          <a:xfrm>
            <a:off x="1059365" y="717395"/>
            <a:ext cx="2750635" cy="923330"/>
          </a:xfrm>
          <a:prstGeom prst="rect">
            <a:avLst/>
          </a:prstGeom>
          <a:noFill/>
        </p:spPr>
        <p:txBody>
          <a:bodyPr wrap="square" rtlCol="0">
            <a:spAutoFit/>
          </a:bodyPr>
          <a:lstStyle/>
          <a:p>
            <a:r>
              <a:rPr lang="en-US" dirty="0"/>
              <a:t>2017: First </a:t>
            </a:r>
            <a:r>
              <a:rPr lang="en-US" b="1" dirty="0"/>
              <a:t>full and direct 6D </a:t>
            </a:r>
            <a:r>
              <a:rPr lang="en-US" dirty="0"/>
              <a:t>measurement of MEBT distribution</a:t>
            </a:r>
          </a:p>
        </p:txBody>
      </p:sp>
      <p:sp>
        <p:nvSpPr>
          <p:cNvPr id="5" name="TextBox 4">
            <a:extLst>
              <a:ext uri="{FF2B5EF4-FFF2-40B4-BE49-F238E27FC236}">
                <a16:creationId xmlns:a16="http://schemas.microsoft.com/office/drawing/2014/main" id="{6812BD81-A498-5EE5-2D96-20EE5140793C}"/>
              </a:ext>
            </a:extLst>
          </p:cNvPr>
          <p:cNvSpPr txBox="1"/>
          <p:nvPr/>
        </p:nvSpPr>
        <p:spPr>
          <a:xfrm>
            <a:off x="1059365" y="2369118"/>
            <a:ext cx="2750635" cy="1200329"/>
          </a:xfrm>
          <a:prstGeom prst="rect">
            <a:avLst/>
          </a:prstGeom>
          <a:noFill/>
        </p:spPr>
        <p:txBody>
          <a:bodyPr wrap="square" rtlCol="0">
            <a:spAutoFit/>
          </a:bodyPr>
          <a:lstStyle/>
          <a:p>
            <a:r>
              <a:rPr lang="en-US" dirty="0"/>
              <a:t>2020: First mapping of 2D phase space projection with </a:t>
            </a:r>
            <a:r>
              <a:rPr lang="en-US" b="1" dirty="0"/>
              <a:t>6 orders of dynamic range</a:t>
            </a:r>
          </a:p>
        </p:txBody>
      </p:sp>
      <p:sp>
        <p:nvSpPr>
          <p:cNvPr id="6" name="TextBox 5">
            <a:extLst>
              <a:ext uri="{FF2B5EF4-FFF2-40B4-BE49-F238E27FC236}">
                <a16:creationId xmlns:a16="http://schemas.microsoft.com/office/drawing/2014/main" id="{BEF25554-94C6-ADBC-A7CE-05D8A870A099}"/>
              </a:ext>
            </a:extLst>
          </p:cNvPr>
          <p:cNvSpPr txBox="1"/>
          <p:nvPr/>
        </p:nvSpPr>
        <p:spPr>
          <a:xfrm>
            <a:off x="1059365" y="4297841"/>
            <a:ext cx="3169735" cy="1477328"/>
          </a:xfrm>
          <a:prstGeom prst="rect">
            <a:avLst/>
          </a:prstGeom>
          <a:noFill/>
        </p:spPr>
        <p:txBody>
          <a:bodyPr wrap="square" rtlCol="0">
            <a:spAutoFit/>
          </a:bodyPr>
          <a:lstStyle/>
          <a:p>
            <a:r>
              <a:rPr lang="en-US" dirty="0"/>
              <a:t>2025: First systematic measurement of </a:t>
            </a:r>
            <a:r>
              <a:rPr lang="en-US" b="1" dirty="0"/>
              <a:t>beam distribution vs. mismatch </a:t>
            </a:r>
            <a:r>
              <a:rPr lang="en-US" dirty="0"/>
              <a:t>with 6 orders of dynamic range</a:t>
            </a:r>
          </a:p>
        </p:txBody>
      </p:sp>
      <p:sp>
        <p:nvSpPr>
          <p:cNvPr id="37" name="Rectangle: Rounded Corners 36">
            <a:extLst>
              <a:ext uri="{FF2B5EF4-FFF2-40B4-BE49-F238E27FC236}">
                <a16:creationId xmlns:a16="http://schemas.microsoft.com/office/drawing/2014/main" id="{3E23170F-D371-5ADB-FBD5-30C8AABE2E67}"/>
              </a:ext>
            </a:extLst>
          </p:cNvPr>
          <p:cNvSpPr/>
          <p:nvPr/>
        </p:nvSpPr>
        <p:spPr>
          <a:xfrm>
            <a:off x="1059365" y="4201176"/>
            <a:ext cx="2750635" cy="1678923"/>
          </a:xfrm>
          <a:prstGeom prst="round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3">
            <a:extLst>
              <a:ext uri="{FF2B5EF4-FFF2-40B4-BE49-F238E27FC236}">
                <a16:creationId xmlns:a16="http://schemas.microsoft.com/office/drawing/2014/main" id="{CA0B9002-26D7-5331-2D20-B691144C7A8E}"/>
              </a:ext>
            </a:extLst>
          </p:cNvPr>
          <p:cNvGrpSpPr/>
          <p:nvPr/>
        </p:nvGrpSpPr>
        <p:grpSpPr>
          <a:xfrm>
            <a:off x="4495800" y="153449"/>
            <a:ext cx="7331927" cy="1487276"/>
            <a:chOff x="4495800" y="153449"/>
            <a:chExt cx="7331927" cy="1487276"/>
          </a:xfrm>
        </p:grpSpPr>
        <p:pic>
          <p:nvPicPr>
            <p:cNvPr id="28" name="Picture 27">
              <a:extLst>
                <a:ext uri="{FF2B5EF4-FFF2-40B4-BE49-F238E27FC236}">
                  <a16:creationId xmlns:a16="http://schemas.microsoft.com/office/drawing/2014/main" id="{D8858660-6D39-A929-762F-908B64A2C9A6}"/>
                </a:ext>
              </a:extLst>
            </p:cNvPr>
            <p:cNvPicPr>
              <a:picLocks noChangeAspect="1"/>
            </p:cNvPicPr>
            <p:nvPr/>
          </p:nvPicPr>
          <p:blipFill rotWithShape="1">
            <a:blip r:embed="rId3"/>
            <a:srcRect l="34447" t="15280" r="5241" b="15246"/>
            <a:stretch>
              <a:fillRect/>
            </a:stretch>
          </p:blipFill>
          <p:spPr>
            <a:xfrm>
              <a:off x="4495800" y="338116"/>
              <a:ext cx="7331927" cy="1302609"/>
            </a:xfrm>
            <a:prstGeom prst="rect">
              <a:avLst/>
            </a:prstGeom>
          </p:spPr>
        </p:pic>
        <p:sp>
          <p:nvSpPr>
            <p:cNvPr id="34" name="TextBox 33">
              <a:extLst>
                <a:ext uri="{FF2B5EF4-FFF2-40B4-BE49-F238E27FC236}">
                  <a16:creationId xmlns:a16="http://schemas.microsoft.com/office/drawing/2014/main" id="{6F90AC6B-B109-7BCD-F882-D270CC684E93}"/>
                </a:ext>
              </a:extLst>
            </p:cNvPr>
            <p:cNvSpPr txBox="1"/>
            <p:nvPr/>
          </p:nvSpPr>
          <p:spPr>
            <a:xfrm>
              <a:off x="5248259" y="153449"/>
              <a:ext cx="1276350" cy="369332"/>
            </a:xfrm>
            <a:prstGeom prst="rect">
              <a:avLst/>
            </a:prstGeom>
            <a:solidFill>
              <a:schemeClr val="bg1"/>
            </a:solidFill>
          </p:spPr>
          <p:txBody>
            <a:bodyPr wrap="square" rtlCol="0">
              <a:spAutoFit/>
            </a:bodyPr>
            <a:lstStyle/>
            <a:p>
              <a:r>
                <a:rPr lang="en-US" dirty="0"/>
                <a:t>MEBT</a:t>
              </a:r>
            </a:p>
          </p:txBody>
        </p:sp>
        <p:sp>
          <p:nvSpPr>
            <p:cNvPr id="18" name="TextBox 17">
              <a:extLst>
                <a:ext uri="{FF2B5EF4-FFF2-40B4-BE49-F238E27FC236}">
                  <a16:creationId xmlns:a16="http://schemas.microsoft.com/office/drawing/2014/main" id="{F39CE63E-AF97-BA30-2397-992A748ABED8}"/>
                </a:ext>
              </a:extLst>
            </p:cNvPr>
            <p:cNvSpPr txBox="1"/>
            <p:nvPr/>
          </p:nvSpPr>
          <p:spPr>
            <a:xfrm>
              <a:off x="8537993" y="380955"/>
              <a:ext cx="1276350" cy="369332"/>
            </a:xfrm>
            <a:prstGeom prst="rect">
              <a:avLst/>
            </a:prstGeom>
            <a:solidFill>
              <a:schemeClr val="bg1"/>
            </a:solidFill>
          </p:spPr>
          <p:txBody>
            <a:bodyPr wrap="square" rtlCol="0">
              <a:spAutoFit/>
            </a:bodyPr>
            <a:lstStyle/>
            <a:p>
              <a:r>
                <a:rPr lang="en-US" dirty="0"/>
                <a:t>FODO line</a:t>
              </a:r>
            </a:p>
          </p:txBody>
        </p:sp>
      </p:grpSp>
      <p:grpSp>
        <p:nvGrpSpPr>
          <p:cNvPr id="23" name="Group 22">
            <a:extLst>
              <a:ext uri="{FF2B5EF4-FFF2-40B4-BE49-F238E27FC236}">
                <a16:creationId xmlns:a16="http://schemas.microsoft.com/office/drawing/2014/main" id="{3E72571D-5ADD-14B2-E6EC-710632306D15}"/>
              </a:ext>
            </a:extLst>
          </p:cNvPr>
          <p:cNvGrpSpPr/>
          <p:nvPr/>
        </p:nvGrpSpPr>
        <p:grpSpPr>
          <a:xfrm>
            <a:off x="4232700" y="3845208"/>
            <a:ext cx="7858125" cy="2271029"/>
            <a:chOff x="4229100" y="4248855"/>
            <a:chExt cx="7858125" cy="2271029"/>
          </a:xfrm>
        </p:grpSpPr>
        <p:grpSp>
          <p:nvGrpSpPr>
            <p:cNvPr id="3" name="Group 2">
              <a:extLst>
                <a:ext uri="{FF2B5EF4-FFF2-40B4-BE49-F238E27FC236}">
                  <a16:creationId xmlns:a16="http://schemas.microsoft.com/office/drawing/2014/main" id="{5053763C-6ADA-99D3-EB07-92941D04D88D}"/>
                </a:ext>
              </a:extLst>
            </p:cNvPr>
            <p:cNvGrpSpPr/>
            <p:nvPr/>
          </p:nvGrpSpPr>
          <p:grpSpPr>
            <a:xfrm>
              <a:off x="4298856" y="4297841"/>
              <a:ext cx="7681326" cy="2124663"/>
              <a:chOff x="1188720" y="3754780"/>
              <a:chExt cx="9818138" cy="2715708"/>
            </a:xfrm>
          </p:grpSpPr>
          <p:sp>
            <p:nvSpPr>
              <p:cNvPr id="8" name="TextBox 7">
                <a:extLst>
                  <a:ext uri="{FF2B5EF4-FFF2-40B4-BE49-F238E27FC236}">
                    <a16:creationId xmlns:a16="http://schemas.microsoft.com/office/drawing/2014/main" id="{DF9DF72D-ABE5-193B-3720-3DBC354667C6}"/>
                  </a:ext>
                </a:extLst>
              </p:cNvPr>
              <p:cNvSpPr txBox="1"/>
              <p:nvPr/>
            </p:nvSpPr>
            <p:spPr>
              <a:xfrm>
                <a:off x="1970473" y="3754780"/>
                <a:ext cx="4256708" cy="472074"/>
              </a:xfrm>
              <a:prstGeom prst="rect">
                <a:avLst/>
              </a:prstGeom>
              <a:noFill/>
            </p:spPr>
            <p:txBody>
              <a:bodyPr wrap="square" rtlCol="0">
                <a:spAutoFit/>
              </a:bodyPr>
              <a:lstStyle/>
              <a:p>
                <a:r>
                  <a:rPr lang="en-US" dirty="0"/>
                  <a:t>Increasing mismatch parameter</a:t>
                </a:r>
              </a:p>
            </p:txBody>
          </p:sp>
          <p:cxnSp>
            <p:nvCxnSpPr>
              <p:cNvPr id="13" name="Straight Arrow Connector 12">
                <a:extLst>
                  <a:ext uri="{FF2B5EF4-FFF2-40B4-BE49-F238E27FC236}">
                    <a16:creationId xmlns:a16="http://schemas.microsoft.com/office/drawing/2014/main" id="{BE64C47F-338C-C2E0-9649-3E284A9B3957}"/>
                  </a:ext>
                </a:extLst>
              </p:cNvPr>
              <p:cNvCxnSpPr>
                <a:cxnSpLocks/>
                <a:stCxn id="8" idx="3"/>
              </p:cNvCxnSpPr>
              <p:nvPr/>
            </p:nvCxnSpPr>
            <p:spPr>
              <a:xfrm>
                <a:off x="6227181" y="3990817"/>
                <a:ext cx="2923908" cy="0"/>
              </a:xfrm>
              <a:prstGeom prst="straightConnector1">
                <a:avLst/>
              </a:prstGeom>
              <a:ln w="57150">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14" name="Picture 6">
                <a:extLst>
                  <a:ext uri="{FF2B5EF4-FFF2-40B4-BE49-F238E27FC236}">
                    <a16:creationId xmlns:a16="http://schemas.microsoft.com/office/drawing/2014/main" id="{0F5A9EDD-1A3C-A619-82D8-C129A5ADC20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0425"/>
              <a:stretch>
                <a:fillRect/>
              </a:stretch>
            </p:blipFill>
            <p:spPr bwMode="auto">
              <a:xfrm>
                <a:off x="1188720" y="4324518"/>
                <a:ext cx="9818138" cy="2145970"/>
              </a:xfrm>
              <a:prstGeom prst="rect">
                <a:avLst/>
              </a:prstGeom>
              <a:noFill/>
              <a:extLst>
                <a:ext uri="{909E8E84-426E-40DD-AFC4-6F175D3DCCD1}">
                  <a14:hiddenFill xmlns:a14="http://schemas.microsoft.com/office/drawing/2010/main">
                    <a:solidFill>
                      <a:srgbClr val="FFFFFF"/>
                    </a:solidFill>
                  </a14:hiddenFill>
                </a:ext>
              </a:extLst>
            </p:spPr>
          </p:pic>
        </p:grpSp>
        <p:sp>
          <p:nvSpPr>
            <p:cNvPr id="22" name="Rectangle: Rounded Corners 21">
              <a:extLst>
                <a:ext uri="{FF2B5EF4-FFF2-40B4-BE49-F238E27FC236}">
                  <a16:creationId xmlns:a16="http://schemas.microsoft.com/office/drawing/2014/main" id="{015D3D99-302D-A7B5-F86C-7918E2CFE648}"/>
                </a:ext>
              </a:extLst>
            </p:cNvPr>
            <p:cNvSpPr/>
            <p:nvPr/>
          </p:nvSpPr>
          <p:spPr>
            <a:xfrm>
              <a:off x="4229100" y="4248855"/>
              <a:ext cx="7858125" cy="2271029"/>
            </a:xfrm>
            <a:prstGeom prst="round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0" name="Connector: Elbow 9">
            <a:extLst>
              <a:ext uri="{FF2B5EF4-FFF2-40B4-BE49-F238E27FC236}">
                <a16:creationId xmlns:a16="http://schemas.microsoft.com/office/drawing/2014/main" id="{08E6ACEB-9BA9-B102-436D-2F68C99727A1}"/>
              </a:ext>
            </a:extLst>
          </p:cNvPr>
          <p:cNvCxnSpPr>
            <a:cxnSpLocks/>
          </p:cNvCxnSpPr>
          <p:nvPr/>
        </p:nvCxnSpPr>
        <p:spPr>
          <a:xfrm rot="16200000" flipH="1">
            <a:off x="9628133" y="2623060"/>
            <a:ext cx="2762069" cy="394165"/>
          </a:xfrm>
          <a:prstGeom prst="bentConnector3">
            <a:avLst>
              <a:gd name="adj1" fmla="val 14825"/>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25" name="Group 24">
            <a:extLst>
              <a:ext uri="{FF2B5EF4-FFF2-40B4-BE49-F238E27FC236}">
                <a16:creationId xmlns:a16="http://schemas.microsoft.com/office/drawing/2014/main" id="{06E35E8E-4E42-4114-D630-11A6F5638C16}"/>
              </a:ext>
            </a:extLst>
          </p:cNvPr>
          <p:cNvGrpSpPr/>
          <p:nvPr/>
        </p:nvGrpSpPr>
        <p:grpSpPr>
          <a:xfrm>
            <a:off x="4333883" y="1617913"/>
            <a:ext cx="6675284" cy="2196157"/>
            <a:chOff x="4333883" y="1617913"/>
            <a:chExt cx="6675284" cy="2196157"/>
          </a:xfrm>
        </p:grpSpPr>
        <p:grpSp>
          <p:nvGrpSpPr>
            <p:cNvPr id="16" name="Group 15">
              <a:extLst>
                <a:ext uri="{FF2B5EF4-FFF2-40B4-BE49-F238E27FC236}">
                  <a16:creationId xmlns:a16="http://schemas.microsoft.com/office/drawing/2014/main" id="{A3506CF3-5BA5-248E-D8F0-8480BC4249A1}"/>
                </a:ext>
              </a:extLst>
            </p:cNvPr>
            <p:cNvGrpSpPr/>
            <p:nvPr/>
          </p:nvGrpSpPr>
          <p:grpSpPr>
            <a:xfrm>
              <a:off x="4333883" y="1987245"/>
              <a:ext cx="6652903" cy="1826825"/>
              <a:chOff x="4333883" y="2318640"/>
              <a:chExt cx="6652903" cy="1826825"/>
            </a:xfrm>
          </p:grpSpPr>
          <p:grpSp>
            <p:nvGrpSpPr>
              <p:cNvPr id="11" name="Group 10">
                <a:extLst>
                  <a:ext uri="{FF2B5EF4-FFF2-40B4-BE49-F238E27FC236}">
                    <a16:creationId xmlns:a16="http://schemas.microsoft.com/office/drawing/2014/main" id="{2460F755-809C-B6B2-89E0-3E06A807F6EB}"/>
                  </a:ext>
                </a:extLst>
              </p:cNvPr>
              <p:cNvGrpSpPr/>
              <p:nvPr/>
            </p:nvGrpSpPr>
            <p:grpSpPr>
              <a:xfrm>
                <a:off x="4333883" y="2318640"/>
                <a:ext cx="6652903" cy="1621067"/>
                <a:chOff x="4415911" y="2002986"/>
                <a:chExt cx="6652903" cy="1621067"/>
              </a:xfrm>
            </p:grpSpPr>
            <p:pic>
              <p:nvPicPr>
                <p:cNvPr id="15" name="Picture 2">
                  <a:extLst>
                    <a:ext uri="{FF2B5EF4-FFF2-40B4-BE49-F238E27FC236}">
                      <a16:creationId xmlns:a16="http://schemas.microsoft.com/office/drawing/2014/main" id="{01168240-C61F-6018-CFD0-3B64B558ACD0}"/>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15172"/>
                <a:stretch>
                  <a:fillRect/>
                </a:stretch>
              </p:blipFill>
              <p:spPr bwMode="auto">
                <a:xfrm>
                  <a:off x="4600576" y="2002986"/>
                  <a:ext cx="6468238" cy="1621067"/>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C7923EED-A82D-1BA4-67E0-F69BB39EA36C}"/>
                    </a:ext>
                  </a:extLst>
                </p:cNvPr>
                <p:cNvSpPr txBox="1"/>
                <p:nvPr/>
              </p:nvSpPr>
              <p:spPr>
                <a:xfrm rot="16200000">
                  <a:off x="4021410" y="2505745"/>
                  <a:ext cx="1158333" cy="369332"/>
                </a:xfrm>
                <a:prstGeom prst="rect">
                  <a:avLst/>
                </a:prstGeom>
                <a:solidFill>
                  <a:schemeClr val="bg1"/>
                </a:solidFill>
              </p:spPr>
              <p:txBody>
                <a:bodyPr wrap="square" rtlCol="0">
                  <a:spAutoFit/>
                </a:bodyPr>
                <a:lstStyle/>
                <a:p>
                  <a:r>
                    <a:rPr lang="en-US" dirty="0"/>
                    <a:t>rms y [m]</a:t>
                  </a:r>
                </a:p>
              </p:txBody>
            </p:sp>
          </p:grpSp>
          <p:sp>
            <p:nvSpPr>
              <p:cNvPr id="12" name="TextBox 11">
                <a:extLst>
                  <a:ext uri="{FF2B5EF4-FFF2-40B4-BE49-F238E27FC236}">
                    <a16:creationId xmlns:a16="http://schemas.microsoft.com/office/drawing/2014/main" id="{0B22F23C-D148-C050-0C35-F84ED08F05AF}"/>
                  </a:ext>
                </a:extLst>
              </p:cNvPr>
              <p:cNvSpPr txBox="1"/>
              <p:nvPr/>
            </p:nvSpPr>
            <p:spPr>
              <a:xfrm>
                <a:off x="7255933" y="3776133"/>
                <a:ext cx="1456267" cy="369332"/>
              </a:xfrm>
              <a:prstGeom prst="rect">
                <a:avLst/>
              </a:prstGeom>
              <a:solidFill>
                <a:schemeClr val="bg1"/>
              </a:solidFill>
            </p:spPr>
            <p:txBody>
              <a:bodyPr wrap="square" rtlCol="0">
                <a:spAutoFit/>
              </a:bodyPr>
              <a:lstStyle/>
              <a:p>
                <a:pPr algn="ctr"/>
                <a:r>
                  <a:rPr lang="en-US" dirty="0"/>
                  <a:t>s [m]</a:t>
                </a:r>
              </a:p>
            </p:txBody>
          </p:sp>
        </p:grpSp>
        <p:sp>
          <p:nvSpPr>
            <p:cNvPr id="7" name="TextBox 6">
              <a:extLst>
                <a:ext uri="{FF2B5EF4-FFF2-40B4-BE49-F238E27FC236}">
                  <a16:creationId xmlns:a16="http://schemas.microsoft.com/office/drawing/2014/main" id="{7AC5CAE8-04F1-92DC-402F-5A17932E9FE0}"/>
                </a:ext>
              </a:extLst>
            </p:cNvPr>
            <p:cNvSpPr txBox="1"/>
            <p:nvPr/>
          </p:nvSpPr>
          <p:spPr>
            <a:xfrm>
              <a:off x="5051175" y="1617913"/>
              <a:ext cx="5957992" cy="338554"/>
            </a:xfrm>
            <a:prstGeom prst="rect">
              <a:avLst/>
            </a:prstGeom>
            <a:noFill/>
          </p:spPr>
          <p:txBody>
            <a:bodyPr wrap="square" rtlCol="0">
              <a:spAutoFit/>
            </a:bodyPr>
            <a:lstStyle/>
            <a:p>
              <a:r>
                <a:rPr lang="en-US" sz="1600" dirty="0"/>
                <a:t>Plot shows 5 optics cases with varying level of mismatch:</a:t>
              </a:r>
            </a:p>
          </p:txBody>
        </p:sp>
      </p:grpSp>
      <p:sp>
        <p:nvSpPr>
          <p:cNvPr id="19" name="Arrow: Down 18">
            <a:extLst>
              <a:ext uri="{FF2B5EF4-FFF2-40B4-BE49-F238E27FC236}">
                <a16:creationId xmlns:a16="http://schemas.microsoft.com/office/drawing/2014/main" id="{0CFC9BB2-5215-1786-5711-E94DCC098297}"/>
              </a:ext>
            </a:extLst>
          </p:cNvPr>
          <p:cNvSpPr/>
          <p:nvPr/>
        </p:nvSpPr>
        <p:spPr>
          <a:xfrm>
            <a:off x="364273" y="327660"/>
            <a:ext cx="594732" cy="5645677"/>
          </a:xfrm>
          <a:prstGeom prst="downArrow">
            <a:avLst>
              <a:gd name="adj1" fmla="val 100000"/>
              <a:gd name="adj2" fmla="val 50000"/>
            </a:avLst>
          </a:prstGeom>
          <a:gradFill flip="none" rotWithShape="1">
            <a:gsLst>
              <a:gs pos="0">
                <a:schemeClr val="accent5"/>
              </a:gs>
              <a:gs pos="32000">
                <a:schemeClr val="accent4">
                  <a:lumMod val="40000"/>
                  <a:lumOff val="60000"/>
                </a:schemeClr>
              </a:gs>
              <a:gs pos="68000">
                <a:schemeClr val="tx2">
                  <a:lumMod val="40000"/>
                  <a:lumOff val="60000"/>
                </a:schemeClr>
              </a:gs>
              <a:gs pos="100000">
                <a:schemeClr val="tx2"/>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AF41F9E4-0199-C4B4-01CB-3B3F2457931D}"/>
              </a:ext>
            </a:extLst>
          </p:cNvPr>
          <p:cNvSpPr txBox="1"/>
          <p:nvPr/>
        </p:nvSpPr>
        <p:spPr>
          <a:xfrm>
            <a:off x="1059365" y="327660"/>
            <a:ext cx="2750635" cy="369332"/>
          </a:xfrm>
          <a:prstGeom prst="rect">
            <a:avLst/>
          </a:prstGeom>
          <a:noFill/>
        </p:spPr>
        <p:txBody>
          <a:bodyPr wrap="square" rtlCol="0">
            <a:spAutoFit/>
          </a:bodyPr>
          <a:lstStyle/>
          <a:p>
            <a:r>
              <a:rPr lang="en-US" dirty="0"/>
              <a:t>2016: First beam in BTF</a:t>
            </a:r>
          </a:p>
        </p:txBody>
      </p:sp>
      <p:sp>
        <p:nvSpPr>
          <p:cNvPr id="21" name="TextBox 20">
            <a:extLst>
              <a:ext uri="{FF2B5EF4-FFF2-40B4-BE49-F238E27FC236}">
                <a16:creationId xmlns:a16="http://schemas.microsoft.com/office/drawing/2014/main" id="{FA27CAE5-DB21-3C0A-C290-62A6DA4F0DA0}"/>
              </a:ext>
            </a:extLst>
          </p:cNvPr>
          <p:cNvSpPr txBox="1"/>
          <p:nvPr/>
        </p:nvSpPr>
        <p:spPr>
          <a:xfrm>
            <a:off x="859285" y="5973337"/>
            <a:ext cx="3150793" cy="338554"/>
          </a:xfrm>
          <a:prstGeom prst="rect">
            <a:avLst/>
          </a:prstGeom>
          <a:solidFill>
            <a:schemeClr val="accent4"/>
          </a:solidFill>
        </p:spPr>
        <p:txBody>
          <a:bodyPr wrap="square" rtlCol="0">
            <a:spAutoFit/>
          </a:bodyPr>
          <a:lstStyle/>
          <a:p>
            <a:r>
              <a:rPr lang="en-US" sz="1600" dirty="0">
                <a:solidFill>
                  <a:schemeClr val="bg1"/>
                </a:solidFill>
              </a:rPr>
              <a:t>Trent Thompson, Poster THP5349  </a:t>
            </a:r>
          </a:p>
        </p:txBody>
      </p:sp>
    </p:spTree>
    <p:extLst>
      <p:ext uri="{BB962C8B-B14F-4D97-AF65-F5344CB8AC3E}">
        <p14:creationId xmlns:p14="http://schemas.microsoft.com/office/powerpoint/2010/main" val="18713994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70D4A82E-AD74-31E3-79CC-B047571CFE36}"/>
              </a:ext>
            </a:extLst>
          </p:cNvPr>
          <p:cNvGrpSpPr/>
          <p:nvPr/>
        </p:nvGrpSpPr>
        <p:grpSpPr>
          <a:xfrm>
            <a:off x="546264" y="4555642"/>
            <a:ext cx="10108953" cy="1790988"/>
            <a:chOff x="546264" y="4555642"/>
            <a:chExt cx="10108953" cy="1790988"/>
          </a:xfrm>
        </p:grpSpPr>
        <p:pic>
          <p:nvPicPr>
            <p:cNvPr id="24" name="Picture 23">
              <a:extLst>
                <a:ext uri="{FF2B5EF4-FFF2-40B4-BE49-F238E27FC236}">
                  <a16:creationId xmlns:a16="http://schemas.microsoft.com/office/drawing/2014/main" id="{BD189C17-ACE4-35FA-5450-67771620987D}"/>
                </a:ext>
              </a:extLst>
            </p:cNvPr>
            <p:cNvPicPr>
              <a:picLocks noChangeAspect="1"/>
            </p:cNvPicPr>
            <p:nvPr/>
          </p:nvPicPr>
          <p:blipFill rotWithShape="1">
            <a:blip r:embed="rId3"/>
            <a:srcRect l="-1895" t="-5175" r="138" b="-11716"/>
            <a:stretch>
              <a:fillRect/>
            </a:stretch>
          </p:blipFill>
          <p:spPr>
            <a:xfrm>
              <a:off x="546264" y="4555642"/>
              <a:ext cx="10108953" cy="1790988"/>
            </a:xfrm>
            <a:prstGeom prst="rect">
              <a:avLst/>
            </a:prstGeom>
          </p:spPr>
        </p:pic>
        <p:sp>
          <p:nvSpPr>
            <p:cNvPr id="9" name="TextBox 8">
              <a:extLst>
                <a:ext uri="{FF2B5EF4-FFF2-40B4-BE49-F238E27FC236}">
                  <a16:creationId xmlns:a16="http://schemas.microsoft.com/office/drawing/2014/main" id="{331640F3-5B88-48FF-13A0-6CCA27612502}"/>
                </a:ext>
              </a:extLst>
            </p:cNvPr>
            <p:cNvSpPr txBox="1"/>
            <p:nvPr/>
          </p:nvSpPr>
          <p:spPr>
            <a:xfrm>
              <a:off x="642106" y="4555642"/>
              <a:ext cx="1060315" cy="307777"/>
            </a:xfrm>
            <a:prstGeom prst="rect">
              <a:avLst/>
            </a:prstGeom>
            <a:solidFill>
              <a:schemeClr val="bg1"/>
            </a:solidFill>
          </p:spPr>
          <p:txBody>
            <a:bodyPr wrap="square" rtlCol="0">
              <a:spAutoFit/>
            </a:bodyPr>
            <a:lstStyle/>
            <a:p>
              <a:pPr algn="r"/>
              <a:r>
                <a:rPr lang="en-US" sz="1400" dirty="0"/>
                <a:t>Ion source </a:t>
              </a:r>
            </a:p>
          </p:txBody>
        </p:sp>
        <p:sp>
          <p:nvSpPr>
            <p:cNvPr id="10" name="TextBox 9">
              <a:extLst>
                <a:ext uri="{FF2B5EF4-FFF2-40B4-BE49-F238E27FC236}">
                  <a16:creationId xmlns:a16="http://schemas.microsoft.com/office/drawing/2014/main" id="{123AC418-8DF0-CBFC-3C20-175EEE5F9171}"/>
                </a:ext>
              </a:extLst>
            </p:cNvPr>
            <p:cNvSpPr txBox="1"/>
            <p:nvPr/>
          </p:nvSpPr>
          <p:spPr>
            <a:xfrm>
              <a:off x="2220519" y="4581126"/>
              <a:ext cx="626759" cy="307777"/>
            </a:xfrm>
            <a:prstGeom prst="rect">
              <a:avLst/>
            </a:prstGeom>
            <a:solidFill>
              <a:schemeClr val="bg1"/>
            </a:solidFill>
          </p:spPr>
          <p:txBody>
            <a:bodyPr wrap="square" rtlCol="0">
              <a:spAutoFit/>
            </a:bodyPr>
            <a:lstStyle/>
            <a:p>
              <a:r>
                <a:rPr lang="en-US" sz="1400" dirty="0"/>
                <a:t>LEBT</a:t>
              </a:r>
            </a:p>
          </p:txBody>
        </p:sp>
        <p:sp>
          <p:nvSpPr>
            <p:cNvPr id="11" name="TextBox 10">
              <a:extLst>
                <a:ext uri="{FF2B5EF4-FFF2-40B4-BE49-F238E27FC236}">
                  <a16:creationId xmlns:a16="http://schemas.microsoft.com/office/drawing/2014/main" id="{8CD82C3D-42BE-FAE5-6A3E-65A6BFECF090}"/>
                </a:ext>
              </a:extLst>
            </p:cNvPr>
            <p:cNvSpPr txBox="1"/>
            <p:nvPr/>
          </p:nvSpPr>
          <p:spPr>
            <a:xfrm>
              <a:off x="3296636" y="4664363"/>
              <a:ext cx="626759" cy="307777"/>
            </a:xfrm>
            <a:prstGeom prst="rect">
              <a:avLst/>
            </a:prstGeom>
            <a:solidFill>
              <a:schemeClr val="bg1"/>
            </a:solidFill>
          </p:spPr>
          <p:txBody>
            <a:bodyPr wrap="square" rtlCol="0">
              <a:spAutoFit/>
            </a:bodyPr>
            <a:lstStyle/>
            <a:p>
              <a:r>
                <a:rPr lang="en-US" sz="1400" dirty="0"/>
                <a:t>RFQ</a:t>
              </a:r>
            </a:p>
          </p:txBody>
        </p:sp>
        <p:sp>
          <p:nvSpPr>
            <p:cNvPr id="12" name="TextBox 11">
              <a:extLst>
                <a:ext uri="{FF2B5EF4-FFF2-40B4-BE49-F238E27FC236}">
                  <a16:creationId xmlns:a16="http://schemas.microsoft.com/office/drawing/2014/main" id="{4A990E3A-7345-EAE3-62BA-6BA93A92AC1A}"/>
                </a:ext>
              </a:extLst>
            </p:cNvPr>
            <p:cNvSpPr txBox="1"/>
            <p:nvPr/>
          </p:nvSpPr>
          <p:spPr>
            <a:xfrm>
              <a:off x="4816058" y="4770618"/>
              <a:ext cx="626759" cy="307777"/>
            </a:xfrm>
            <a:prstGeom prst="rect">
              <a:avLst/>
            </a:prstGeom>
            <a:solidFill>
              <a:schemeClr val="bg1"/>
            </a:solidFill>
          </p:spPr>
          <p:txBody>
            <a:bodyPr wrap="square" rtlCol="0">
              <a:spAutoFit/>
            </a:bodyPr>
            <a:lstStyle/>
            <a:p>
              <a:r>
                <a:rPr lang="en-US" sz="1400" dirty="0"/>
                <a:t>MEBT</a:t>
              </a:r>
            </a:p>
          </p:txBody>
        </p:sp>
        <p:sp>
          <p:nvSpPr>
            <p:cNvPr id="13" name="TextBox 12">
              <a:extLst>
                <a:ext uri="{FF2B5EF4-FFF2-40B4-BE49-F238E27FC236}">
                  <a16:creationId xmlns:a16="http://schemas.microsoft.com/office/drawing/2014/main" id="{2FFC56C9-71E1-9C7E-49E0-C53B9FC40DB0}"/>
                </a:ext>
              </a:extLst>
            </p:cNvPr>
            <p:cNvSpPr txBox="1"/>
            <p:nvPr/>
          </p:nvSpPr>
          <p:spPr>
            <a:xfrm>
              <a:off x="7434945" y="4888903"/>
              <a:ext cx="854128" cy="307777"/>
            </a:xfrm>
            <a:prstGeom prst="rect">
              <a:avLst/>
            </a:prstGeom>
            <a:solidFill>
              <a:schemeClr val="bg1"/>
            </a:solidFill>
          </p:spPr>
          <p:txBody>
            <a:bodyPr wrap="square" rtlCol="0">
              <a:spAutoFit/>
            </a:bodyPr>
            <a:lstStyle/>
            <a:p>
              <a:r>
                <a:rPr lang="en-US" sz="1400" dirty="0"/>
                <a:t>FODO</a:t>
              </a:r>
            </a:p>
          </p:txBody>
        </p:sp>
        <p:sp>
          <p:nvSpPr>
            <p:cNvPr id="14" name="TextBox 13">
              <a:extLst>
                <a:ext uri="{FF2B5EF4-FFF2-40B4-BE49-F238E27FC236}">
                  <a16:creationId xmlns:a16="http://schemas.microsoft.com/office/drawing/2014/main" id="{25208E55-282B-2C8E-029F-C7000DDBEF47}"/>
                </a:ext>
              </a:extLst>
            </p:cNvPr>
            <p:cNvSpPr txBox="1"/>
            <p:nvPr/>
          </p:nvSpPr>
          <p:spPr>
            <a:xfrm>
              <a:off x="8887993" y="4573588"/>
              <a:ext cx="1200942" cy="307777"/>
            </a:xfrm>
            <a:prstGeom prst="rect">
              <a:avLst/>
            </a:prstGeom>
            <a:solidFill>
              <a:schemeClr val="bg1"/>
            </a:solidFill>
          </p:spPr>
          <p:txBody>
            <a:bodyPr wrap="square" rtlCol="0">
              <a:spAutoFit/>
            </a:bodyPr>
            <a:lstStyle/>
            <a:p>
              <a:pPr algn="r"/>
              <a:r>
                <a:rPr lang="en-US" sz="1400" dirty="0" err="1"/>
                <a:t>beamstop</a:t>
              </a:r>
              <a:endParaRPr lang="en-US" sz="1400" dirty="0"/>
            </a:p>
          </p:txBody>
        </p:sp>
      </p:grpSp>
      <p:grpSp>
        <p:nvGrpSpPr>
          <p:cNvPr id="21" name="Group 20">
            <a:extLst>
              <a:ext uri="{FF2B5EF4-FFF2-40B4-BE49-F238E27FC236}">
                <a16:creationId xmlns:a16="http://schemas.microsoft.com/office/drawing/2014/main" id="{2370E281-198E-B92A-F399-06FB64155FB9}"/>
              </a:ext>
            </a:extLst>
          </p:cNvPr>
          <p:cNvGrpSpPr/>
          <p:nvPr/>
        </p:nvGrpSpPr>
        <p:grpSpPr>
          <a:xfrm>
            <a:off x="642106" y="0"/>
            <a:ext cx="10644188" cy="4167977"/>
            <a:chOff x="1233120" y="1259607"/>
            <a:chExt cx="10644188" cy="4167977"/>
          </a:xfrm>
        </p:grpSpPr>
        <p:pic>
          <p:nvPicPr>
            <p:cNvPr id="5" name="Picture 4">
              <a:extLst>
                <a:ext uri="{FF2B5EF4-FFF2-40B4-BE49-F238E27FC236}">
                  <a16:creationId xmlns:a16="http://schemas.microsoft.com/office/drawing/2014/main" id="{98A6334B-0EBC-3AEA-7EEC-903391AACD0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33120" y="1259607"/>
              <a:ext cx="10644188" cy="4167977"/>
            </a:xfrm>
            <a:prstGeom prst="rect">
              <a:avLst/>
            </a:prstGeom>
          </p:spPr>
        </p:pic>
        <p:sp>
          <p:nvSpPr>
            <p:cNvPr id="19" name="Right Brace 18">
              <a:extLst>
                <a:ext uri="{FF2B5EF4-FFF2-40B4-BE49-F238E27FC236}">
                  <a16:creationId xmlns:a16="http://schemas.microsoft.com/office/drawing/2014/main" id="{CED97E8A-C5EA-A60F-D67D-05188137392A}"/>
                </a:ext>
              </a:extLst>
            </p:cNvPr>
            <p:cNvSpPr/>
            <p:nvPr/>
          </p:nvSpPr>
          <p:spPr>
            <a:xfrm rot="16200000">
              <a:off x="4522466" y="446023"/>
              <a:ext cx="724829" cy="5596619"/>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a:extLst>
                <a:ext uri="{FF2B5EF4-FFF2-40B4-BE49-F238E27FC236}">
                  <a16:creationId xmlns:a16="http://schemas.microsoft.com/office/drawing/2014/main" id="{4C8643C9-DB99-F61B-D2FA-40B688A8E346}"/>
                </a:ext>
              </a:extLst>
            </p:cNvPr>
            <p:cNvSpPr txBox="1"/>
            <p:nvPr/>
          </p:nvSpPr>
          <p:spPr>
            <a:xfrm>
              <a:off x="3955703" y="2511129"/>
              <a:ext cx="1965594" cy="646331"/>
            </a:xfrm>
            <a:prstGeom prst="rect">
              <a:avLst/>
            </a:prstGeom>
            <a:noFill/>
          </p:spPr>
          <p:txBody>
            <a:bodyPr wrap="square" rtlCol="0">
              <a:spAutoFit/>
            </a:bodyPr>
            <a:lstStyle/>
            <a:p>
              <a:pPr algn="ctr"/>
              <a:r>
                <a:rPr lang="en-US" dirty="0"/>
                <a:t>320 m, 1.3 GeV H</a:t>
              </a:r>
              <a:r>
                <a:rPr lang="en-US" baseline="30000" dirty="0"/>
                <a:t>-</a:t>
              </a:r>
            </a:p>
            <a:p>
              <a:pPr algn="ctr"/>
              <a:endParaRPr lang="en-US" dirty="0"/>
            </a:p>
          </p:txBody>
        </p:sp>
      </p:grpSp>
      <p:sp>
        <p:nvSpPr>
          <p:cNvPr id="2" name="Title 1">
            <a:extLst>
              <a:ext uri="{FF2B5EF4-FFF2-40B4-BE49-F238E27FC236}">
                <a16:creationId xmlns:a16="http://schemas.microsoft.com/office/drawing/2014/main" id="{D7A64083-1F4C-FDD3-A285-98CB345A42CD}"/>
              </a:ext>
            </a:extLst>
          </p:cNvPr>
          <p:cNvSpPr>
            <a:spLocks noGrp="1"/>
          </p:cNvSpPr>
          <p:nvPr>
            <p:ph type="title"/>
          </p:nvPr>
        </p:nvSpPr>
        <p:spPr/>
        <p:txBody>
          <a:bodyPr/>
          <a:lstStyle/>
          <a:p>
            <a:r>
              <a:rPr lang="en-US" dirty="0"/>
              <a:t>Spallation Neutron Source</a:t>
            </a:r>
          </a:p>
        </p:txBody>
      </p:sp>
      <p:sp>
        <p:nvSpPr>
          <p:cNvPr id="22" name="Title 1">
            <a:extLst>
              <a:ext uri="{FF2B5EF4-FFF2-40B4-BE49-F238E27FC236}">
                <a16:creationId xmlns:a16="http://schemas.microsoft.com/office/drawing/2014/main" id="{9AC27FE4-0A1D-2BC0-887C-D7B7A4DF3241}"/>
              </a:ext>
            </a:extLst>
          </p:cNvPr>
          <p:cNvSpPr txBox="1">
            <a:spLocks/>
          </p:cNvSpPr>
          <p:nvPr/>
        </p:nvSpPr>
        <p:spPr>
          <a:xfrm>
            <a:off x="3109931" y="3595413"/>
            <a:ext cx="11492432" cy="886397"/>
          </a:xfrm>
          <a:prstGeom prst="rect">
            <a:avLst/>
          </a:prstGeom>
        </p:spPr>
        <p:txBody>
          <a:bodyPr vert="horz" wrap="square" lIns="0" tIns="0" rIns="0" bIns="0" rtlCol="0" anchor="t" anchorCtr="0">
            <a:noAutofit/>
          </a:bodyPr>
          <a:lstStyle>
            <a:lvl1pPr algn="l" defTabSz="914400" rtl="0" eaLnBrk="1" latinLnBrk="0" hangingPunct="1">
              <a:lnSpc>
                <a:spcPct val="90000"/>
              </a:lnSpc>
              <a:spcBef>
                <a:spcPct val="0"/>
              </a:spcBef>
              <a:buNone/>
              <a:defRPr sz="3200" b="1" i="0" kern="1200">
                <a:solidFill>
                  <a:schemeClr val="tx1"/>
                </a:solidFill>
                <a:latin typeface="+mj-lt"/>
                <a:ea typeface="Aptos" panose="02000000000000000000" pitchFamily="2" charset="0"/>
                <a:cs typeface="+mj-cs"/>
              </a:defRPr>
            </a:lvl1pPr>
          </a:lstStyle>
          <a:p>
            <a:r>
              <a:rPr lang="en-US" dirty="0"/>
              <a:t>Beam Test Facility</a:t>
            </a:r>
          </a:p>
        </p:txBody>
      </p:sp>
      <p:sp>
        <p:nvSpPr>
          <p:cNvPr id="29" name="Right Brace 28">
            <a:extLst>
              <a:ext uri="{FF2B5EF4-FFF2-40B4-BE49-F238E27FC236}">
                <a16:creationId xmlns:a16="http://schemas.microsoft.com/office/drawing/2014/main" id="{103BB096-BCE7-C30F-3B3D-535C70E4D2A6}"/>
              </a:ext>
            </a:extLst>
          </p:cNvPr>
          <p:cNvSpPr/>
          <p:nvPr/>
        </p:nvSpPr>
        <p:spPr>
          <a:xfrm rot="16200000">
            <a:off x="6752125" y="1594438"/>
            <a:ext cx="724829" cy="6016781"/>
          </a:xfrm>
          <a:prstGeom prst="rightBrace">
            <a:avLst>
              <a:gd name="adj1" fmla="val 8333"/>
              <a:gd name="adj2" fmla="val 63591"/>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TextBox 29">
            <a:extLst>
              <a:ext uri="{FF2B5EF4-FFF2-40B4-BE49-F238E27FC236}">
                <a16:creationId xmlns:a16="http://schemas.microsoft.com/office/drawing/2014/main" id="{1FB8D03B-0F87-261E-24DE-F3CBF0400F20}"/>
              </a:ext>
            </a:extLst>
          </p:cNvPr>
          <p:cNvSpPr txBox="1"/>
          <p:nvPr/>
        </p:nvSpPr>
        <p:spPr>
          <a:xfrm>
            <a:off x="6792376" y="3907915"/>
            <a:ext cx="2164847" cy="646331"/>
          </a:xfrm>
          <a:prstGeom prst="rect">
            <a:avLst/>
          </a:prstGeom>
          <a:noFill/>
        </p:spPr>
        <p:txBody>
          <a:bodyPr wrap="square" rtlCol="0">
            <a:spAutoFit/>
          </a:bodyPr>
          <a:lstStyle/>
          <a:p>
            <a:pPr algn="ctr"/>
            <a:r>
              <a:rPr lang="en-US" dirty="0"/>
              <a:t>13 m, 2.5 MeV H</a:t>
            </a:r>
            <a:r>
              <a:rPr lang="en-US" baseline="30000" dirty="0"/>
              <a:t>-</a:t>
            </a:r>
          </a:p>
          <a:p>
            <a:pPr algn="ctr"/>
            <a:r>
              <a:rPr lang="en-US" dirty="0"/>
              <a:t> </a:t>
            </a:r>
          </a:p>
        </p:txBody>
      </p:sp>
      <p:grpSp>
        <p:nvGrpSpPr>
          <p:cNvPr id="17" name="Group 16">
            <a:extLst>
              <a:ext uri="{FF2B5EF4-FFF2-40B4-BE49-F238E27FC236}">
                <a16:creationId xmlns:a16="http://schemas.microsoft.com/office/drawing/2014/main" id="{0A6E332D-052A-8B13-AB66-BF4EE72FF1BE}"/>
              </a:ext>
            </a:extLst>
          </p:cNvPr>
          <p:cNvGrpSpPr/>
          <p:nvPr/>
        </p:nvGrpSpPr>
        <p:grpSpPr>
          <a:xfrm>
            <a:off x="314692" y="2347140"/>
            <a:ext cx="5320391" cy="3927280"/>
            <a:chOff x="314692" y="2347140"/>
            <a:chExt cx="5320391" cy="3927280"/>
          </a:xfrm>
        </p:grpSpPr>
        <p:sp>
          <p:nvSpPr>
            <p:cNvPr id="3" name="Rectangle: Rounded Corners 2">
              <a:extLst>
                <a:ext uri="{FF2B5EF4-FFF2-40B4-BE49-F238E27FC236}">
                  <a16:creationId xmlns:a16="http://schemas.microsoft.com/office/drawing/2014/main" id="{5EC83F03-8F9E-6726-008E-85F7B685B07B}"/>
                </a:ext>
              </a:extLst>
            </p:cNvPr>
            <p:cNvSpPr/>
            <p:nvPr/>
          </p:nvSpPr>
          <p:spPr>
            <a:xfrm>
              <a:off x="314692" y="4326673"/>
              <a:ext cx="5320391" cy="1947747"/>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5944CE26-95D9-29A9-B824-FE5A1EF30880}"/>
                </a:ext>
              </a:extLst>
            </p:cNvPr>
            <p:cNvSpPr/>
            <p:nvPr/>
          </p:nvSpPr>
          <p:spPr>
            <a:xfrm>
              <a:off x="1330712" y="2347140"/>
              <a:ext cx="371709" cy="693019"/>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a:extLst>
                <a:ext uri="{FF2B5EF4-FFF2-40B4-BE49-F238E27FC236}">
                  <a16:creationId xmlns:a16="http://schemas.microsoft.com/office/drawing/2014/main" id="{6E28DAF6-34BF-F209-2C9D-504FE126FE9E}"/>
                </a:ext>
              </a:extLst>
            </p:cNvPr>
            <p:cNvCxnSpPr>
              <a:cxnSpLocks/>
            </p:cNvCxnSpPr>
            <p:nvPr/>
          </p:nvCxnSpPr>
          <p:spPr>
            <a:xfrm>
              <a:off x="1516566" y="3076821"/>
              <a:ext cx="74341" cy="1212682"/>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3107801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AD3DC2-E43B-E81A-797C-E4CE0DC5DF8B}"/>
              </a:ext>
            </a:extLst>
          </p:cNvPr>
          <p:cNvSpPr>
            <a:spLocks noGrp="1"/>
          </p:cNvSpPr>
          <p:nvPr>
            <p:ph type="title"/>
          </p:nvPr>
        </p:nvSpPr>
        <p:spPr/>
        <p:txBody>
          <a:bodyPr/>
          <a:lstStyle/>
          <a:p>
            <a:r>
              <a:rPr lang="en-US" dirty="0"/>
              <a:t>Benchmark of </a:t>
            </a:r>
            <a:r>
              <a:rPr lang="en-US" dirty="0" err="1"/>
              <a:t>PyORBIT</a:t>
            </a:r>
            <a:r>
              <a:rPr lang="en-US" dirty="0"/>
              <a:t> simulation has best agreement for matched case</a:t>
            </a:r>
          </a:p>
        </p:txBody>
      </p:sp>
      <p:sp>
        <p:nvSpPr>
          <p:cNvPr id="5" name="TextBox 4">
            <a:extLst>
              <a:ext uri="{FF2B5EF4-FFF2-40B4-BE49-F238E27FC236}">
                <a16:creationId xmlns:a16="http://schemas.microsoft.com/office/drawing/2014/main" id="{FA291141-994D-0006-85C7-06C792CCF4B3}"/>
              </a:ext>
            </a:extLst>
          </p:cNvPr>
          <p:cNvSpPr txBox="1"/>
          <p:nvPr/>
        </p:nvSpPr>
        <p:spPr>
          <a:xfrm>
            <a:off x="639173" y="4790946"/>
            <a:ext cx="9539400" cy="369332"/>
          </a:xfrm>
          <a:prstGeom prst="rect">
            <a:avLst/>
          </a:prstGeom>
          <a:noFill/>
        </p:spPr>
        <p:txBody>
          <a:bodyPr wrap="square" rtlCol="0">
            <a:spAutoFit/>
          </a:bodyPr>
          <a:lstStyle/>
          <a:p>
            <a:r>
              <a:rPr lang="en-US" dirty="0" err="1"/>
              <a:t>PyORBIT</a:t>
            </a:r>
            <a:r>
              <a:rPr lang="en-US" dirty="0"/>
              <a:t> PIC simulation uses 100M macroparticles for 40 mA average bunch current</a:t>
            </a:r>
          </a:p>
        </p:txBody>
      </p:sp>
      <p:sp>
        <p:nvSpPr>
          <p:cNvPr id="26" name="TextBox 25">
            <a:extLst>
              <a:ext uri="{FF2B5EF4-FFF2-40B4-BE49-F238E27FC236}">
                <a16:creationId xmlns:a16="http://schemas.microsoft.com/office/drawing/2014/main" id="{F818FCAA-462A-369D-59BD-4F71EECB81CF}"/>
              </a:ext>
            </a:extLst>
          </p:cNvPr>
          <p:cNvSpPr txBox="1"/>
          <p:nvPr/>
        </p:nvSpPr>
        <p:spPr>
          <a:xfrm>
            <a:off x="826238" y="1392748"/>
            <a:ext cx="3437817" cy="338554"/>
          </a:xfrm>
          <a:prstGeom prst="rect">
            <a:avLst/>
          </a:prstGeom>
          <a:noFill/>
        </p:spPr>
        <p:txBody>
          <a:bodyPr wrap="square" rtlCol="0">
            <a:spAutoFit/>
          </a:bodyPr>
          <a:lstStyle/>
          <a:p>
            <a:r>
              <a:rPr lang="en-US" sz="1600" dirty="0"/>
              <a:t>Increasing mismatch parameter</a:t>
            </a:r>
          </a:p>
        </p:txBody>
      </p:sp>
      <p:cxnSp>
        <p:nvCxnSpPr>
          <p:cNvPr id="28" name="Straight Arrow Connector 27">
            <a:extLst>
              <a:ext uri="{FF2B5EF4-FFF2-40B4-BE49-F238E27FC236}">
                <a16:creationId xmlns:a16="http://schemas.microsoft.com/office/drawing/2014/main" id="{BC2896AC-6ADA-9E31-E015-033309D2119D}"/>
              </a:ext>
            </a:extLst>
          </p:cNvPr>
          <p:cNvCxnSpPr>
            <a:cxnSpLocks/>
            <a:stCxn id="26" idx="3"/>
          </p:cNvCxnSpPr>
          <p:nvPr/>
        </p:nvCxnSpPr>
        <p:spPr>
          <a:xfrm flipV="1">
            <a:off x="4264055" y="1561074"/>
            <a:ext cx="5409012" cy="951"/>
          </a:xfrm>
          <a:prstGeom prst="straightConnector1">
            <a:avLst/>
          </a:prstGeom>
          <a:ln w="9525">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AFF3070D-0B69-546A-B7AC-30921698F62C}"/>
              </a:ext>
            </a:extLst>
          </p:cNvPr>
          <p:cNvSpPr/>
          <p:nvPr/>
        </p:nvSpPr>
        <p:spPr>
          <a:xfrm>
            <a:off x="972152" y="3542097"/>
            <a:ext cx="10664791" cy="7777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grpSp>
        <p:nvGrpSpPr>
          <p:cNvPr id="27" name="Group 26">
            <a:extLst>
              <a:ext uri="{FF2B5EF4-FFF2-40B4-BE49-F238E27FC236}">
                <a16:creationId xmlns:a16="http://schemas.microsoft.com/office/drawing/2014/main" id="{B0257EFD-1DC0-A1F6-A054-8237788FEEFD}"/>
              </a:ext>
            </a:extLst>
          </p:cNvPr>
          <p:cNvGrpSpPr/>
          <p:nvPr/>
        </p:nvGrpSpPr>
        <p:grpSpPr>
          <a:xfrm>
            <a:off x="523418" y="1699629"/>
            <a:ext cx="2964103" cy="2822505"/>
            <a:chOff x="523418" y="1699629"/>
            <a:chExt cx="2193053" cy="2088289"/>
          </a:xfrm>
        </p:grpSpPr>
        <p:pic>
          <p:nvPicPr>
            <p:cNvPr id="17" name="Picture 16">
              <a:extLst>
                <a:ext uri="{FF2B5EF4-FFF2-40B4-BE49-F238E27FC236}">
                  <a16:creationId xmlns:a16="http://schemas.microsoft.com/office/drawing/2014/main" id="{7C597C31-64E9-C41D-62C1-5E095E52B44F}"/>
                </a:ext>
              </a:extLst>
            </p:cNvPr>
            <p:cNvPicPr>
              <a:picLocks noChangeAspect="1"/>
            </p:cNvPicPr>
            <p:nvPr/>
          </p:nvPicPr>
          <p:blipFill>
            <a:blip r:embed="rId3"/>
            <a:srcRect t="10253" r="7409"/>
            <a:stretch>
              <a:fillRect/>
            </a:stretch>
          </p:blipFill>
          <p:spPr>
            <a:xfrm>
              <a:off x="734289" y="1841553"/>
              <a:ext cx="1896806" cy="1797574"/>
            </a:xfrm>
            <a:prstGeom prst="rect">
              <a:avLst/>
            </a:prstGeom>
          </p:spPr>
        </p:pic>
        <p:sp>
          <p:nvSpPr>
            <p:cNvPr id="6" name="Rectangle 5">
              <a:extLst>
                <a:ext uri="{FF2B5EF4-FFF2-40B4-BE49-F238E27FC236}">
                  <a16:creationId xmlns:a16="http://schemas.microsoft.com/office/drawing/2014/main" id="{C6E25028-E4BD-6E1A-6CA0-2ECFFCDB0309}"/>
                </a:ext>
              </a:extLst>
            </p:cNvPr>
            <p:cNvSpPr/>
            <p:nvPr/>
          </p:nvSpPr>
          <p:spPr>
            <a:xfrm flipH="1">
              <a:off x="702539" y="1968500"/>
              <a:ext cx="137668" cy="141359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grpSp>
          <p:nvGrpSpPr>
            <p:cNvPr id="31" name="Group 30">
              <a:extLst>
                <a:ext uri="{FF2B5EF4-FFF2-40B4-BE49-F238E27FC236}">
                  <a16:creationId xmlns:a16="http://schemas.microsoft.com/office/drawing/2014/main" id="{E6331A8E-4735-5F49-0B60-413D1C3D6880}"/>
                </a:ext>
              </a:extLst>
            </p:cNvPr>
            <p:cNvGrpSpPr/>
            <p:nvPr/>
          </p:nvGrpSpPr>
          <p:grpSpPr>
            <a:xfrm>
              <a:off x="523418" y="1699629"/>
              <a:ext cx="492252" cy="1785919"/>
              <a:chOff x="2699681" y="1736924"/>
              <a:chExt cx="492252" cy="1785919"/>
            </a:xfrm>
          </p:grpSpPr>
          <p:sp>
            <p:nvSpPr>
              <p:cNvPr id="32" name="Rectangle 31">
                <a:extLst>
                  <a:ext uri="{FF2B5EF4-FFF2-40B4-BE49-F238E27FC236}">
                    <a16:creationId xmlns:a16="http://schemas.microsoft.com/office/drawing/2014/main" id="{A5A134BF-76B1-AAD9-CD12-2F73ADD05A38}"/>
                  </a:ext>
                </a:extLst>
              </p:cNvPr>
              <p:cNvSpPr/>
              <p:nvPr/>
            </p:nvSpPr>
            <p:spPr>
              <a:xfrm flipH="1">
                <a:off x="2909193" y="1736924"/>
                <a:ext cx="282740" cy="178591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grpSp>
            <p:nvGrpSpPr>
              <p:cNvPr id="33" name="Group 32">
                <a:extLst>
                  <a:ext uri="{FF2B5EF4-FFF2-40B4-BE49-F238E27FC236}">
                    <a16:creationId xmlns:a16="http://schemas.microsoft.com/office/drawing/2014/main" id="{65530717-88E4-93A6-669B-E25D153D714E}"/>
                  </a:ext>
                </a:extLst>
              </p:cNvPr>
              <p:cNvGrpSpPr/>
              <p:nvPr/>
            </p:nvGrpSpPr>
            <p:grpSpPr>
              <a:xfrm>
                <a:off x="2699681" y="1882395"/>
                <a:ext cx="350882" cy="1546605"/>
                <a:chOff x="2699681" y="1882395"/>
                <a:chExt cx="350882" cy="1546605"/>
              </a:xfrm>
            </p:grpSpPr>
            <p:cxnSp>
              <p:nvCxnSpPr>
                <p:cNvPr id="34" name="Straight Arrow Connector 33">
                  <a:extLst>
                    <a:ext uri="{FF2B5EF4-FFF2-40B4-BE49-F238E27FC236}">
                      <a16:creationId xmlns:a16="http://schemas.microsoft.com/office/drawing/2014/main" id="{6703DB9E-050A-4FB1-55A1-8F20F136A8A3}"/>
                    </a:ext>
                  </a:extLst>
                </p:cNvPr>
                <p:cNvCxnSpPr>
                  <a:cxnSpLocks/>
                </p:cNvCxnSpPr>
                <p:nvPr/>
              </p:nvCxnSpPr>
              <p:spPr>
                <a:xfrm>
                  <a:off x="3050563" y="1903777"/>
                  <a:ext cx="0" cy="152522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3475E526-5935-64AD-B296-6F4751996941}"/>
                        </a:ext>
                      </a:extLst>
                    </p:cNvPr>
                    <p:cNvSpPr txBox="1"/>
                    <p:nvPr/>
                  </p:nvSpPr>
                  <p:spPr>
                    <a:xfrm rot="16200000">
                      <a:off x="2095655" y="2486421"/>
                      <a:ext cx="1546605" cy="338554"/>
                    </a:xfrm>
                    <a:prstGeom prst="rect">
                      <a:avLst/>
                    </a:prstGeom>
                    <a:noFill/>
                  </p:spPr>
                  <p:txBody>
                    <a:bodyPr wrap="square" rtlCol="0">
                      <a:spAutoFit/>
                    </a:bodyPr>
                    <a:lstStyle/>
                    <a:p>
                      <a:pPr algn="ctr"/>
                      <a14:m>
                        <m:oMath xmlns:m="http://schemas.openxmlformats.org/officeDocument/2006/math">
                          <m:r>
                            <a:rPr lang="en-US" sz="1600" b="0" i="1" smtClean="0">
                              <a:latin typeface="Cambria Math" panose="02040503050406030204" pitchFamily="18" charset="0"/>
                            </a:rPr>
                            <m:t>𝑦</m:t>
                          </m:r>
                          <m:r>
                            <a:rPr lang="en-US" sz="1600" b="0" i="1" smtClean="0">
                              <a:latin typeface="Cambria Math" panose="02040503050406030204" pitchFamily="18" charset="0"/>
                            </a:rPr>
                            <m:t>′</m:t>
                          </m:r>
                        </m:oMath>
                      </a14:m>
                      <a:r>
                        <a:rPr lang="en-US" sz="1600" dirty="0"/>
                        <a:t>, ±15 </a:t>
                      </a:r>
                      <a:r>
                        <a:rPr lang="en-US" sz="1600" dirty="0" err="1"/>
                        <a:t>mrad</a:t>
                      </a:r>
                      <a:endParaRPr lang="en-US" sz="1600" dirty="0"/>
                    </a:p>
                  </p:txBody>
                </p:sp>
              </mc:Choice>
              <mc:Fallback xmlns="">
                <p:sp>
                  <p:nvSpPr>
                    <p:cNvPr id="35" name="TextBox 34">
                      <a:extLst>
                        <a:ext uri="{FF2B5EF4-FFF2-40B4-BE49-F238E27FC236}">
                          <a16:creationId xmlns:a16="http://schemas.microsoft.com/office/drawing/2014/main" id="{3475E526-5935-64AD-B296-6F4751996941}"/>
                        </a:ext>
                      </a:extLst>
                    </p:cNvPr>
                    <p:cNvSpPr txBox="1">
                      <a:spLocks noRot="1" noChangeAspect="1" noMove="1" noResize="1" noEditPoints="1" noAdjustHandles="1" noChangeArrowheads="1" noChangeShapeType="1" noTextEdit="1"/>
                    </p:cNvSpPr>
                    <p:nvPr/>
                  </p:nvSpPr>
                  <p:spPr>
                    <a:xfrm rot="16200000">
                      <a:off x="2095655" y="2486421"/>
                      <a:ext cx="1546605" cy="338554"/>
                    </a:xfrm>
                    <a:prstGeom prst="rect">
                      <a:avLst/>
                    </a:prstGeom>
                    <a:blipFill>
                      <a:blip r:embed="rId9"/>
                      <a:stretch>
                        <a:fillRect l="-5455" r="-23636"/>
                      </a:stretch>
                    </a:blipFill>
                  </p:spPr>
                  <p:txBody>
                    <a:bodyPr/>
                    <a:lstStyle/>
                    <a:p>
                      <a:r>
                        <a:rPr lang="en-US">
                          <a:noFill/>
                        </a:rPr>
                        <a:t> </a:t>
                      </a:r>
                    </a:p>
                  </p:txBody>
                </p:sp>
              </mc:Fallback>
            </mc:AlternateContent>
          </p:grpSp>
        </p:grpSp>
        <p:grpSp>
          <p:nvGrpSpPr>
            <p:cNvPr id="51" name="Group 50">
              <a:extLst>
                <a:ext uri="{FF2B5EF4-FFF2-40B4-BE49-F238E27FC236}">
                  <a16:creationId xmlns:a16="http://schemas.microsoft.com/office/drawing/2014/main" id="{410EA5AF-63E2-C5DF-DA23-7770F4D9C1E5}"/>
                </a:ext>
              </a:extLst>
            </p:cNvPr>
            <p:cNvGrpSpPr/>
            <p:nvPr/>
          </p:nvGrpSpPr>
          <p:grpSpPr>
            <a:xfrm rot="5400000">
              <a:off x="1654234" y="2725681"/>
              <a:ext cx="338555" cy="1785919"/>
              <a:chOff x="2991119" y="1728457"/>
              <a:chExt cx="338555" cy="1785919"/>
            </a:xfrm>
          </p:grpSpPr>
          <p:sp>
            <p:nvSpPr>
              <p:cNvPr id="52" name="Rectangle 51">
                <a:extLst>
                  <a:ext uri="{FF2B5EF4-FFF2-40B4-BE49-F238E27FC236}">
                    <a16:creationId xmlns:a16="http://schemas.microsoft.com/office/drawing/2014/main" id="{02D71689-A777-CDA2-CEB3-2F4C31BAEAE9}"/>
                  </a:ext>
                </a:extLst>
              </p:cNvPr>
              <p:cNvSpPr/>
              <p:nvPr/>
            </p:nvSpPr>
            <p:spPr>
              <a:xfrm flipH="1">
                <a:off x="2991119" y="1728457"/>
                <a:ext cx="200816" cy="178591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grpSp>
            <p:nvGrpSpPr>
              <p:cNvPr id="53" name="Group 52">
                <a:extLst>
                  <a:ext uri="{FF2B5EF4-FFF2-40B4-BE49-F238E27FC236}">
                    <a16:creationId xmlns:a16="http://schemas.microsoft.com/office/drawing/2014/main" id="{B45C69FA-2909-60C2-FC77-440928C80EBF}"/>
                  </a:ext>
                </a:extLst>
              </p:cNvPr>
              <p:cNvGrpSpPr/>
              <p:nvPr/>
            </p:nvGrpSpPr>
            <p:grpSpPr>
              <a:xfrm>
                <a:off x="2991120" y="1848113"/>
                <a:ext cx="338554" cy="1580887"/>
                <a:chOff x="2991120" y="1848113"/>
                <a:chExt cx="338554" cy="1580887"/>
              </a:xfrm>
            </p:grpSpPr>
            <p:cxnSp>
              <p:nvCxnSpPr>
                <p:cNvPr id="54" name="Straight Arrow Connector 53">
                  <a:extLst>
                    <a:ext uri="{FF2B5EF4-FFF2-40B4-BE49-F238E27FC236}">
                      <a16:creationId xmlns:a16="http://schemas.microsoft.com/office/drawing/2014/main" id="{0EA7AACA-F380-3269-D8FA-54A3EBE19DBC}"/>
                    </a:ext>
                  </a:extLst>
                </p:cNvPr>
                <p:cNvCxnSpPr>
                  <a:cxnSpLocks/>
                </p:cNvCxnSpPr>
                <p:nvPr/>
              </p:nvCxnSpPr>
              <p:spPr>
                <a:xfrm>
                  <a:off x="3050563" y="1903777"/>
                  <a:ext cx="0" cy="152522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5" name="TextBox 54">
                      <a:extLst>
                        <a:ext uri="{FF2B5EF4-FFF2-40B4-BE49-F238E27FC236}">
                          <a16:creationId xmlns:a16="http://schemas.microsoft.com/office/drawing/2014/main" id="{92D2043E-648D-3E39-D3F4-4C28D59E6E14}"/>
                        </a:ext>
                      </a:extLst>
                    </p:cNvPr>
                    <p:cNvSpPr txBox="1"/>
                    <p:nvPr/>
                  </p:nvSpPr>
                  <p:spPr>
                    <a:xfrm rot="16200000">
                      <a:off x="2387094" y="2452139"/>
                      <a:ext cx="1546605" cy="338554"/>
                    </a:xfrm>
                    <a:prstGeom prst="rect">
                      <a:avLst/>
                    </a:prstGeom>
                    <a:noFill/>
                  </p:spPr>
                  <p:txBody>
                    <a:bodyPr wrap="square" rtlCol="0">
                      <a:spAutoFit/>
                    </a:bodyPr>
                    <a:lstStyle/>
                    <a:p>
                      <a:pPr algn="ctr"/>
                      <a14:m>
                        <m:oMath xmlns:m="http://schemas.openxmlformats.org/officeDocument/2006/math">
                          <m:r>
                            <a:rPr lang="en-US" sz="1600" b="0" i="1" smtClean="0">
                              <a:latin typeface="Cambria Math" panose="02040503050406030204" pitchFamily="18" charset="0"/>
                            </a:rPr>
                            <m:t>𝑦</m:t>
                          </m:r>
                        </m:oMath>
                      </a14:m>
                      <a:r>
                        <a:rPr lang="en-US" sz="1600" dirty="0"/>
                        <a:t>, ±15 mm</a:t>
                      </a:r>
                    </a:p>
                  </p:txBody>
                </p:sp>
              </mc:Choice>
              <mc:Fallback xmlns="">
                <p:sp>
                  <p:nvSpPr>
                    <p:cNvPr id="55" name="TextBox 54">
                      <a:extLst>
                        <a:ext uri="{FF2B5EF4-FFF2-40B4-BE49-F238E27FC236}">
                          <a16:creationId xmlns:a16="http://schemas.microsoft.com/office/drawing/2014/main" id="{92D2043E-648D-3E39-D3F4-4C28D59E6E14}"/>
                        </a:ext>
                      </a:extLst>
                    </p:cNvPr>
                    <p:cNvSpPr txBox="1">
                      <a:spLocks noRot="1" noChangeAspect="1" noMove="1" noResize="1" noEditPoints="1" noAdjustHandles="1" noChangeArrowheads="1" noChangeShapeType="1" noTextEdit="1"/>
                    </p:cNvSpPr>
                    <p:nvPr/>
                  </p:nvSpPr>
                  <p:spPr>
                    <a:xfrm rot="16200000">
                      <a:off x="2387094" y="2452139"/>
                      <a:ext cx="1546605" cy="338554"/>
                    </a:xfrm>
                    <a:prstGeom prst="rect">
                      <a:avLst/>
                    </a:prstGeom>
                    <a:blipFill>
                      <a:blip r:embed="rId13"/>
                      <a:stretch>
                        <a:fillRect t="-5455" b="-23636"/>
                      </a:stretch>
                    </a:blipFill>
                  </p:spPr>
                  <p:txBody>
                    <a:bodyPr/>
                    <a:lstStyle/>
                    <a:p>
                      <a:r>
                        <a:rPr lang="en-US">
                          <a:noFill/>
                        </a:rPr>
                        <a:t> </a:t>
                      </a:r>
                    </a:p>
                  </p:txBody>
                </p:sp>
              </mc:Fallback>
            </mc:AlternateContent>
          </p:grpSp>
        </p:grpSp>
        <p:sp>
          <p:nvSpPr>
            <p:cNvPr id="82" name="Rectangle 81">
              <a:extLst>
                <a:ext uri="{FF2B5EF4-FFF2-40B4-BE49-F238E27FC236}">
                  <a16:creationId xmlns:a16="http://schemas.microsoft.com/office/drawing/2014/main" id="{52AD6833-FC28-B7E0-2995-3A855F95A61B}"/>
                </a:ext>
              </a:extLst>
            </p:cNvPr>
            <p:cNvSpPr/>
            <p:nvPr/>
          </p:nvSpPr>
          <p:spPr>
            <a:xfrm>
              <a:off x="1041094" y="3142916"/>
              <a:ext cx="737446" cy="27823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 name="Group 19">
            <a:extLst>
              <a:ext uri="{FF2B5EF4-FFF2-40B4-BE49-F238E27FC236}">
                <a16:creationId xmlns:a16="http://schemas.microsoft.com/office/drawing/2014/main" id="{CA3AA226-B110-2B4B-E3D0-CF4888F5B19E}"/>
              </a:ext>
            </a:extLst>
          </p:cNvPr>
          <p:cNvGrpSpPr/>
          <p:nvPr/>
        </p:nvGrpSpPr>
        <p:grpSpPr>
          <a:xfrm>
            <a:off x="3600729" y="1721506"/>
            <a:ext cx="3427118" cy="2820874"/>
            <a:chOff x="4920202" y="1717670"/>
            <a:chExt cx="2535624" cy="2087082"/>
          </a:xfrm>
        </p:grpSpPr>
        <p:pic>
          <p:nvPicPr>
            <p:cNvPr id="21" name="Picture 20">
              <a:extLst>
                <a:ext uri="{FF2B5EF4-FFF2-40B4-BE49-F238E27FC236}">
                  <a16:creationId xmlns:a16="http://schemas.microsoft.com/office/drawing/2014/main" id="{88E6C9E4-C72E-2B90-6BEE-21306F095F09}"/>
                </a:ext>
              </a:extLst>
            </p:cNvPr>
            <p:cNvPicPr>
              <a:picLocks noChangeAspect="1"/>
            </p:cNvPicPr>
            <p:nvPr/>
          </p:nvPicPr>
          <p:blipFill>
            <a:blip r:embed="rId14"/>
            <a:srcRect t="10253" r="7409"/>
            <a:stretch>
              <a:fillRect/>
            </a:stretch>
          </p:blipFill>
          <p:spPr>
            <a:xfrm>
              <a:off x="5147597" y="1841553"/>
              <a:ext cx="1896806" cy="1797574"/>
            </a:xfrm>
            <a:prstGeom prst="rect">
              <a:avLst/>
            </a:prstGeom>
          </p:spPr>
        </p:pic>
        <p:sp>
          <p:nvSpPr>
            <p:cNvPr id="8" name="Rectangle 7">
              <a:extLst>
                <a:ext uri="{FF2B5EF4-FFF2-40B4-BE49-F238E27FC236}">
                  <a16:creationId xmlns:a16="http://schemas.microsoft.com/office/drawing/2014/main" id="{1C7371D1-8CDE-3DEB-6169-972941871473}"/>
                </a:ext>
              </a:extLst>
            </p:cNvPr>
            <p:cNvSpPr/>
            <p:nvPr/>
          </p:nvSpPr>
          <p:spPr>
            <a:xfrm flipH="1">
              <a:off x="5115847" y="1988260"/>
              <a:ext cx="137668" cy="141359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9" name="Rectangle 8">
              <a:extLst>
                <a:ext uri="{FF2B5EF4-FFF2-40B4-BE49-F238E27FC236}">
                  <a16:creationId xmlns:a16="http://schemas.microsoft.com/office/drawing/2014/main" id="{0C14DBDE-2BE1-A7BA-D0DE-2FC423D2019D}"/>
                </a:ext>
              </a:extLst>
            </p:cNvPr>
            <p:cNvSpPr/>
            <p:nvPr/>
          </p:nvSpPr>
          <p:spPr>
            <a:xfrm flipH="1">
              <a:off x="7318158" y="1960173"/>
              <a:ext cx="137668" cy="141359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grpSp>
          <p:nvGrpSpPr>
            <p:cNvPr id="36" name="Group 35">
              <a:extLst>
                <a:ext uri="{FF2B5EF4-FFF2-40B4-BE49-F238E27FC236}">
                  <a16:creationId xmlns:a16="http://schemas.microsoft.com/office/drawing/2014/main" id="{61C532AE-BE1F-946F-1A1D-3A3AFAEC74E8}"/>
                </a:ext>
              </a:extLst>
            </p:cNvPr>
            <p:cNvGrpSpPr/>
            <p:nvPr/>
          </p:nvGrpSpPr>
          <p:grpSpPr>
            <a:xfrm>
              <a:off x="4920202" y="1717670"/>
              <a:ext cx="492252" cy="1785919"/>
              <a:chOff x="2699681" y="1736924"/>
              <a:chExt cx="492252" cy="1785919"/>
            </a:xfrm>
          </p:grpSpPr>
          <p:sp>
            <p:nvSpPr>
              <p:cNvPr id="37" name="Rectangle 36">
                <a:extLst>
                  <a:ext uri="{FF2B5EF4-FFF2-40B4-BE49-F238E27FC236}">
                    <a16:creationId xmlns:a16="http://schemas.microsoft.com/office/drawing/2014/main" id="{D67134CF-C319-06B2-C965-ADC8CA8DB4DA}"/>
                  </a:ext>
                </a:extLst>
              </p:cNvPr>
              <p:cNvSpPr/>
              <p:nvPr/>
            </p:nvSpPr>
            <p:spPr>
              <a:xfrm flipH="1">
                <a:off x="2909193" y="1736924"/>
                <a:ext cx="282740" cy="178591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grpSp>
            <p:nvGrpSpPr>
              <p:cNvPr id="38" name="Group 37">
                <a:extLst>
                  <a:ext uri="{FF2B5EF4-FFF2-40B4-BE49-F238E27FC236}">
                    <a16:creationId xmlns:a16="http://schemas.microsoft.com/office/drawing/2014/main" id="{DEFD2E3A-FF0F-B13D-B3B6-C2F651DFED7E}"/>
                  </a:ext>
                </a:extLst>
              </p:cNvPr>
              <p:cNvGrpSpPr/>
              <p:nvPr/>
            </p:nvGrpSpPr>
            <p:grpSpPr>
              <a:xfrm>
                <a:off x="2699681" y="1882395"/>
                <a:ext cx="350882" cy="1546605"/>
                <a:chOff x="2699681" y="1882395"/>
                <a:chExt cx="350882" cy="1546605"/>
              </a:xfrm>
            </p:grpSpPr>
            <p:cxnSp>
              <p:nvCxnSpPr>
                <p:cNvPr id="39" name="Straight Arrow Connector 38">
                  <a:extLst>
                    <a:ext uri="{FF2B5EF4-FFF2-40B4-BE49-F238E27FC236}">
                      <a16:creationId xmlns:a16="http://schemas.microsoft.com/office/drawing/2014/main" id="{7F21E0E9-9892-96E9-F2E8-307604963686}"/>
                    </a:ext>
                  </a:extLst>
                </p:cNvPr>
                <p:cNvCxnSpPr>
                  <a:cxnSpLocks/>
                </p:cNvCxnSpPr>
                <p:nvPr/>
              </p:nvCxnSpPr>
              <p:spPr>
                <a:xfrm>
                  <a:off x="3050563" y="1903777"/>
                  <a:ext cx="0" cy="152522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0" name="TextBox 39">
                      <a:extLst>
                        <a:ext uri="{FF2B5EF4-FFF2-40B4-BE49-F238E27FC236}">
                          <a16:creationId xmlns:a16="http://schemas.microsoft.com/office/drawing/2014/main" id="{6A1903E9-AEA4-5204-9BBF-8293F7819849}"/>
                        </a:ext>
                      </a:extLst>
                    </p:cNvPr>
                    <p:cNvSpPr txBox="1"/>
                    <p:nvPr/>
                  </p:nvSpPr>
                  <p:spPr>
                    <a:xfrm rot="16200000">
                      <a:off x="2095655" y="2486421"/>
                      <a:ext cx="1546605" cy="338554"/>
                    </a:xfrm>
                    <a:prstGeom prst="rect">
                      <a:avLst/>
                    </a:prstGeom>
                    <a:noFill/>
                  </p:spPr>
                  <p:txBody>
                    <a:bodyPr wrap="square" rtlCol="0">
                      <a:spAutoFit/>
                    </a:bodyPr>
                    <a:lstStyle/>
                    <a:p>
                      <a:pPr algn="ctr"/>
                      <a14:m>
                        <m:oMath xmlns:m="http://schemas.openxmlformats.org/officeDocument/2006/math">
                          <m:r>
                            <a:rPr lang="en-US" sz="1600" b="0" i="1" smtClean="0">
                              <a:latin typeface="Cambria Math" panose="02040503050406030204" pitchFamily="18" charset="0"/>
                            </a:rPr>
                            <m:t>𝑦</m:t>
                          </m:r>
                          <m:r>
                            <a:rPr lang="en-US" sz="1600" b="0" i="1" smtClean="0">
                              <a:latin typeface="Cambria Math" panose="02040503050406030204" pitchFamily="18" charset="0"/>
                            </a:rPr>
                            <m:t>′</m:t>
                          </m:r>
                        </m:oMath>
                      </a14:m>
                      <a:r>
                        <a:rPr lang="en-US" sz="1600" dirty="0"/>
                        <a:t>, ±20 </a:t>
                      </a:r>
                      <a:r>
                        <a:rPr lang="en-US" sz="1600" dirty="0" err="1"/>
                        <a:t>mrad</a:t>
                      </a:r>
                      <a:endParaRPr lang="en-US" sz="1600" dirty="0"/>
                    </a:p>
                  </p:txBody>
                </p:sp>
              </mc:Choice>
              <mc:Fallback xmlns="">
                <p:sp>
                  <p:nvSpPr>
                    <p:cNvPr id="40" name="TextBox 39">
                      <a:extLst>
                        <a:ext uri="{FF2B5EF4-FFF2-40B4-BE49-F238E27FC236}">
                          <a16:creationId xmlns:a16="http://schemas.microsoft.com/office/drawing/2014/main" id="{6A1903E9-AEA4-5204-9BBF-8293F7819849}"/>
                        </a:ext>
                      </a:extLst>
                    </p:cNvPr>
                    <p:cNvSpPr txBox="1">
                      <a:spLocks noRot="1" noChangeAspect="1" noMove="1" noResize="1" noEditPoints="1" noAdjustHandles="1" noChangeArrowheads="1" noChangeShapeType="1" noTextEdit="1"/>
                    </p:cNvSpPr>
                    <p:nvPr/>
                  </p:nvSpPr>
                  <p:spPr>
                    <a:xfrm rot="16200000">
                      <a:off x="2095655" y="2486421"/>
                      <a:ext cx="1546605" cy="338554"/>
                    </a:xfrm>
                    <a:prstGeom prst="rect">
                      <a:avLst/>
                    </a:prstGeom>
                    <a:blipFill>
                      <a:blip r:embed="rId10"/>
                      <a:stretch>
                        <a:fillRect l="-5357" r="-21429"/>
                      </a:stretch>
                    </a:blipFill>
                  </p:spPr>
                  <p:txBody>
                    <a:bodyPr/>
                    <a:lstStyle/>
                    <a:p>
                      <a:r>
                        <a:rPr lang="en-US">
                          <a:noFill/>
                        </a:rPr>
                        <a:t> </a:t>
                      </a:r>
                    </a:p>
                  </p:txBody>
                </p:sp>
              </mc:Fallback>
            </mc:AlternateContent>
          </p:grpSp>
        </p:grpSp>
        <p:grpSp>
          <p:nvGrpSpPr>
            <p:cNvPr id="66" name="Group 65">
              <a:extLst>
                <a:ext uri="{FF2B5EF4-FFF2-40B4-BE49-F238E27FC236}">
                  <a16:creationId xmlns:a16="http://schemas.microsoft.com/office/drawing/2014/main" id="{E641046D-9161-9AF2-D32C-88F9B3174E06}"/>
                </a:ext>
              </a:extLst>
            </p:cNvPr>
            <p:cNvGrpSpPr/>
            <p:nvPr/>
          </p:nvGrpSpPr>
          <p:grpSpPr>
            <a:xfrm rot="5400000">
              <a:off x="6088717" y="2742514"/>
              <a:ext cx="338556" cy="1785919"/>
              <a:chOff x="2991119" y="1728457"/>
              <a:chExt cx="338556" cy="1785919"/>
            </a:xfrm>
          </p:grpSpPr>
          <p:sp>
            <p:nvSpPr>
              <p:cNvPr id="67" name="Rectangle 66">
                <a:extLst>
                  <a:ext uri="{FF2B5EF4-FFF2-40B4-BE49-F238E27FC236}">
                    <a16:creationId xmlns:a16="http://schemas.microsoft.com/office/drawing/2014/main" id="{647D72FE-5B1C-EF64-CBF0-E71B05D47BE7}"/>
                  </a:ext>
                </a:extLst>
              </p:cNvPr>
              <p:cNvSpPr/>
              <p:nvPr/>
            </p:nvSpPr>
            <p:spPr>
              <a:xfrm flipH="1">
                <a:off x="2991119" y="1728457"/>
                <a:ext cx="200816" cy="178591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grpSp>
            <p:nvGrpSpPr>
              <p:cNvPr id="68" name="Group 67">
                <a:extLst>
                  <a:ext uri="{FF2B5EF4-FFF2-40B4-BE49-F238E27FC236}">
                    <a16:creationId xmlns:a16="http://schemas.microsoft.com/office/drawing/2014/main" id="{B855C0AF-7541-6E29-1CDE-C8D71F5F2AC9}"/>
                  </a:ext>
                </a:extLst>
              </p:cNvPr>
              <p:cNvGrpSpPr/>
              <p:nvPr/>
            </p:nvGrpSpPr>
            <p:grpSpPr>
              <a:xfrm>
                <a:off x="2991121" y="1848113"/>
                <a:ext cx="338554" cy="1580887"/>
                <a:chOff x="2991121" y="1848113"/>
                <a:chExt cx="338554" cy="1580887"/>
              </a:xfrm>
            </p:grpSpPr>
            <p:cxnSp>
              <p:nvCxnSpPr>
                <p:cNvPr id="69" name="Straight Arrow Connector 68">
                  <a:extLst>
                    <a:ext uri="{FF2B5EF4-FFF2-40B4-BE49-F238E27FC236}">
                      <a16:creationId xmlns:a16="http://schemas.microsoft.com/office/drawing/2014/main" id="{7C114268-EFB2-A9B5-3A7C-89D300A82F02}"/>
                    </a:ext>
                  </a:extLst>
                </p:cNvPr>
                <p:cNvCxnSpPr>
                  <a:cxnSpLocks/>
                </p:cNvCxnSpPr>
                <p:nvPr/>
              </p:nvCxnSpPr>
              <p:spPr>
                <a:xfrm>
                  <a:off x="3050563" y="1903777"/>
                  <a:ext cx="0" cy="152522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70" name="TextBox 69">
                      <a:extLst>
                        <a:ext uri="{FF2B5EF4-FFF2-40B4-BE49-F238E27FC236}">
                          <a16:creationId xmlns:a16="http://schemas.microsoft.com/office/drawing/2014/main" id="{6155A0E3-7975-4101-D1B1-9D33D9AB1112}"/>
                        </a:ext>
                      </a:extLst>
                    </p:cNvPr>
                    <p:cNvSpPr txBox="1"/>
                    <p:nvPr/>
                  </p:nvSpPr>
                  <p:spPr>
                    <a:xfrm rot="16200000">
                      <a:off x="2387095" y="2452139"/>
                      <a:ext cx="1546605" cy="338554"/>
                    </a:xfrm>
                    <a:prstGeom prst="rect">
                      <a:avLst/>
                    </a:prstGeom>
                    <a:noFill/>
                  </p:spPr>
                  <p:txBody>
                    <a:bodyPr wrap="square" rtlCol="0">
                      <a:spAutoFit/>
                    </a:bodyPr>
                    <a:lstStyle/>
                    <a:p>
                      <a:pPr algn="ctr"/>
                      <a14:m>
                        <m:oMath xmlns:m="http://schemas.openxmlformats.org/officeDocument/2006/math">
                          <m:r>
                            <a:rPr lang="en-US" sz="1600" b="0" i="1" smtClean="0">
                              <a:latin typeface="Cambria Math" panose="02040503050406030204" pitchFamily="18" charset="0"/>
                            </a:rPr>
                            <m:t>𝑦</m:t>
                          </m:r>
                        </m:oMath>
                      </a14:m>
                      <a:r>
                        <a:rPr lang="en-US" sz="1600" dirty="0"/>
                        <a:t>, ±20 mm</a:t>
                      </a:r>
                    </a:p>
                  </p:txBody>
                </p:sp>
              </mc:Choice>
              <mc:Fallback xmlns="">
                <p:sp>
                  <p:nvSpPr>
                    <p:cNvPr id="70" name="TextBox 69">
                      <a:extLst>
                        <a:ext uri="{FF2B5EF4-FFF2-40B4-BE49-F238E27FC236}">
                          <a16:creationId xmlns:a16="http://schemas.microsoft.com/office/drawing/2014/main" id="{6155A0E3-7975-4101-D1B1-9D33D9AB1112}"/>
                        </a:ext>
                      </a:extLst>
                    </p:cNvPr>
                    <p:cNvSpPr txBox="1">
                      <a:spLocks noRot="1" noChangeAspect="1" noMove="1" noResize="1" noEditPoints="1" noAdjustHandles="1" noChangeArrowheads="1" noChangeShapeType="1" noTextEdit="1"/>
                    </p:cNvSpPr>
                    <p:nvPr/>
                  </p:nvSpPr>
                  <p:spPr>
                    <a:xfrm rot="16200000">
                      <a:off x="2387095" y="2452139"/>
                      <a:ext cx="1546605" cy="338554"/>
                    </a:xfrm>
                    <a:prstGeom prst="rect">
                      <a:avLst/>
                    </a:prstGeom>
                    <a:blipFill>
                      <a:blip r:embed="rId15"/>
                      <a:stretch>
                        <a:fillRect t="-5455" b="-23636"/>
                      </a:stretch>
                    </a:blipFill>
                  </p:spPr>
                  <p:txBody>
                    <a:bodyPr/>
                    <a:lstStyle/>
                    <a:p>
                      <a:r>
                        <a:rPr lang="en-US">
                          <a:noFill/>
                        </a:rPr>
                        <a:t> </a:t>
                      </a:r>
                    </a:p>
                  </p:txBody>
                </p:sp>
              </mc:Fallback>
            </mc:AlternateContent>
          </p:grpSp>
        </p:grpSp>
        <p:sp>
          <p:nvSpPr>
            <p:cNvPr id="84" name="Rectangle 83">
              <a:extLst>
                <a:ext uri="{FF2B5EF4-FFF2-40B4-BE49-F238E27FC236}">
                  <a16:creationId xmlns:a16="http://schemas.microsoft.com/office/drawing/2014/main" id="{41C1C551-CFB1-0617-97BF-03FF6883AB93}"/>
                </a:ext>
              </a:extLst>
            </p:cNvPr>
            <p:cNvSpPr/>
            <p:nvPr/>
          </p:nvSpPr>
          <p:spPr>
            <a:xfrm>
              <a:off x="5446158" y="3143819"/>
              <a:ext cx="737446" cy="27823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5" name="Rectangle 84">
            <a:extLst>
              <a:ext uri="{FF2B5EF4-FFF2-40B4-BE49-F238E27FC236}">
                <a16:creationId xmlns:a16="http://schemas.microsoft.com/office/drawing/2014/main" id="{5C841E78-1BDE-60E6-88D5-39FB67B2B34A}"/>
              </a:ext>
            </a:extLst>
          </p:cNvPr>
          <p:cNvSpPr/>
          <p:nvPr/>
        </p:nvSpPr>
        <p:spPr>
          <a:xfrm>
            <a:off x="7655935" y="3131943"/>
            <a:ext cx="737446" cy="27823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DE07491B-870E-E074-0230-620F7644BE02}"/>
              </a:ext>
            </a:extLst>
          </p:cNvPr>
          <p:cNvGrpSpPr/>
          <p:nvPr/>
        </p:nvGrpSpPr>
        <p:grpSpPr>
          <a:xfrm>
            <a:off x="6828752" y="1791058"/>
            <a:ext cx="2972587" cy="2773405"/>
            <a:chOff x="9347998" y="1729401"/>
            <a:chExt cx="2199330" cy="2051961"/>
          </a:xfrm>
        </p:grpSpPr>
        <p:pic>
          <p:nvPicPr>
            <p:cNvPr id="25" name="Picture 24">
              <a:extLst>
                <a:ext uri="{FF2B5EF4-FFF2-40B4-BE49-F238E27FC236}">
                  <a16:creationId xmlns:a16="http://schemas.microsoft.com/office/drawing/2014/main" id="{2F5B8709-229B-6888-FCA6-D649B36FED7E}"/>
                </a:ext>
              </a:extLst>
            </p:cNvPr>
            <p:cNvPicPr>
              <a:picLocks noChangeAspect="1"/>
            </p:cNvPicPr>
            <p:nvPr/>
          </p:nvPicPr>
          <p:blipFill>
            <a:blip r:embed="rId16"/>
            <a:srcRect t="10253" r="7409"/>
            <a:stretch>
              <a:fillRect/>
            </a:stretch>
          </p:blipFill>
          <p:spPr>
            <a:xfrm>
              <a:off x="9560905" y="1841553"/>
              <a:ext cx="1896806" cy="1797574"/>
            </a:xfrm>
            <a:prstGeom prst="rect">
              <a:avLst/>
            </a:prstGeom>
          </p:spPr>
        </p:pic>
        <p:sp>
          <p:nvSpPr>
            <p:cNvPr id="10" name="Rectangle 9">
              <a:extLst>
                <a:ext uri="{FF2B5EF4-FFF2-40B4-BE49-F238E27FC236}">
                  <a16:creationId xmlns:a16="http://schemas.microsoft.com/office/drawing/2014/main" id="{6AE88070-C815-EBB8-FD72-D261C47509E3}"/>
                </a:ext>
              </a:extLst>
            </p:cNvPr>
            <p:cNvSpPr/>
            <p:nvPr/>
          </p:nvSpPr>
          <p:spPr>
            <a:xfrm flipH="1">
              <a:off x="9535399" y="2015402"/>
              <a:ext cx="137668" cy="141359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grpSp>
          <p:nvGrpSpPr>
            <p:cNvPr id="46" name="Group 45">
              <a:extLst>
                <a:ext uri="{FF2B5EF4-FFF2-40B4-BE49-F238E27FC236}">
                  <a16:creationId xmlns:a16="http://schemas.microsoft.com/office/drawing/2014/main" id="{804C38CB-4B06-5B51-4224-4B3A6D6A1B07}"/>
                </a:ext>
              </a:extLst>
            </p:cNvPr>
            <p:cNvGrpSpPr/>
            <p:nvPr/>
          </p:nvGrpSpPr>
          <p:grpSpPr>
            <a:xfrm>
              <a:off x="9347998" y="1729401"/>
              <a:ext cx="492252" cy="1785919"/>
              <a:chOff x="2699681" y="1736924"/>
              <a:chExt cx="492252" cy="1785919"/>
            </a:xfrm>
          </p:grpSpPr>
          <p:sp>
            <p:nvSpPr>
              <p:cNvPr id="47" name="Rectangle 46">
                <a:extLst>
                  <a:ext uri="{FF2B5EF4-FFF2-40B4-BE49-F238E27FC236}">
                    <a16:creationId xmlns:a16="http://schemas.microsoft.com/office/drawing/2014/main" id="{E74766EB-916B-B918-2056-01549CF8A257}"/>
                  </a:ext>
                </a:extLst>
              </p:cNvPr>
              <p:cNvSpPr/>
              <p:nvPr/>
            </p:nvSpPr>
            <p:spPr>
              <a:xfrm flipH="1">
                <a:off x="2909193" y="1736924"/>
                <a:ext cx="282740" cy="178591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grpSp>
            <p:nvGrpSpPr>
              <p:cNvPr id="48" name="Group 47">
                <a:extLst>
                  <a:ext uri="{FF2B5EF4-FFF2-40B4-BE49-F238E27FC236}">
                    <a16:creationId xmlns:a16="http://schemas.microsoft.com/office/drawing/2014/main" id="{61614262-AC3C-3BCC-D63B-89B35A28C09C}"/>
                  </a:ext>
                </a:extLst>
              </p:cNvPr>
              <p:cNvGrpSpPr/>
              <p:nvPr/>
            </p:nvGrpSpPr>
            <p:grpSpPr>
              <a:xfrm>
                <a:off x="2699681" y="1882395"/>
                <a:ext cx="350882" cy="1546605"/>
                <a:chOff x="2699681" y="1882395"/>
                <a:chExt cx="350882" cy="1546605"/>
              </a:xfrm>
            </p:grpSpPr>
            <p:cxnSp>
              <p:nvCxnSpPr>
                <p:cNvPr id="49" name="Straight Arrow Connector 48">
                  <a:extLst>
                    <a:ext uri="{FF2B5EF4-FFF2-40B4-BE49-F238E27FC236}">
                      <a16:creationId xmlns:a16="http://schemas.microsoft.com/office/drawing/2014/main" id="{7465FD46-2A25-525C-7EBC-8272195549AA}"/>
                    </a:ext>
                  </a:extLst>
                </p:cNvPr>
                <p:cNvCxnSpPr>
                  <a:cxnSpLocks/>
                </p:cNvCxnSpPr>
                <p:nvPr/>
              </p:nvCxnSpPr>
              <p:spPr>
                <a:xfrm>
                  <a:off x="3050563" y="1903777"/>
                  <a:ext cx="0" cy="152522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0" name="TextBox 49">
                      <a:extLst>
                        <a:ext uri="{FF2B5EF4-FFF2-40B4-BE49-F238E27FC236}">
                          <a16:creationId xmlns:a16="http://schemas.microsoft.com/office/drawing/2014/main" id="{2053F65A-818B-4698-CAC2-EFAF64A72E51}"/>
                        </a:ext>
                      </a:extLst>
                    </p:cNvPr>
                    <p:cNvSpPr txBox="1"/>
                    <p:nvPr/>
                  </p:nvSpPr>
                  <p:spPr>
                    <a:xfrm rot="16200000">
                      <a:off x="2095655" y="2486421"/>
                      <a:ext cx="1546605" cy="338554"/>
                    </a:xfrm>
                    <a:prstGeom prst="rect">
                      <a:avLst/>
                    </a:prstGeom>
                    <a:noFill/>
                  </p:spPr>
                  <p:txBody>
                    <a:bodyPr wrap="square" rtlCol="0">
                      <a:spAutoFit/>
                    </a:bodyPr>
                    <a:lstStyle/>
                    <a:p>
                      <a:pPr algn="ctr"/>
                      <a14:m>
                        <m:oMath xmlns:m="http://schemas.openxmlformats.org/officeDocument/2006/math">
                          <m:r>
                            <a:rPr lang="en-US" sz="1600" b="0" i="1" smtClean="0">
                              <a:latin typeface="Cambria Math" panose="02040503050406030204" pitchFamily="18" charset="0"/>
                            </a:rPr>
                            <m:t>𝑦</m:t>
                          </m:r>
                          <m:r>
                            <a:rPr lang="en-US" sz="1600" b="0" i="1" smtClean="0">
                              <a:latin typeface="Cambria Math" panose="02040503050406030204" pitchFamily="18" charset="0"/>
                            </a:rPr>
                            <m:t>′</m:t>
                          </m:r>
                        </m:oMath>
                      </a14:m>
                      <a:r>
                        <a:rPr lang="en-US" sz="1600" dirty="0"/>
                        <a:t>, ±20 </a:t>
                      </a:r>
                      <a:r>
                        <a:rPr lang="en-US" sz="1600" dirty="0" err="1"/>
                        <a:t>mrad</a:t>
                      </a:r>
                      <a:endParaRPr lang="en-US" sz="1600" dirty="0"/>
                    </a:p>
                  </p:txBody>
                </p:sp>
              </mc:Choice>
              <mc:Fallback xmlns="">
                <p:sp>
                  <p:nvSpPr>
                    <p:cNvPr id="50" name="TextBox 49">
                      <a:extLst>
                        <a:ext uri="{FF2B5EF4-FFF2-40B4-BE49-F238E27FC236}">
                          <a16:creationId xmlns:a16="http://schemas.microsoft.com/office/drawing/2014/main" id="{2053F65A-818B-4698-CAC2-EFAF64A72E51}"/>
                        </a:ext>
                      </a:extLst>
                    </p:cNvPr>
                    <p:cNvSpPr txBox="1">
                      <a:spLocks noRot="1" noChangeAspect="1" noMove="1" noResize="1" noEditPoints="1" noAdjustHandles="1" noChangeArrowheads="1" noChangeShapeType="1" noTextEdit="1"/>
                    </p:cNvSpPr>
                    <p:nvPr/>
                  </p:nvSpPr>
                  <p:spPr>
                    <a:xfrm rot="16200000">
                      <a:off x="2095655" y="2486421"/>
                      <a:ext cx="1546605" cy="338554"/>
                    </a:xfrm>
                    <a:prstGeom prst="rect">
                      <a:avLst/>
                    </a:prstGeom>
                    <a:blipFill>
                      <a:blip r:embed="rId12"/>
                      <a:stretch>
                        <a:fillRect l="-5357" r="-21429"/>
                      </a:stretch>
                    </a:blipFill>
                  </p:spPr>
                  <p:txBody>
                    <a:bodyPr/>
                    <a:lstStyle/>
                    <a:p>
                      <a:r>
                        <a:rPr lang="en-US">
                          <a:noFill/>
                        </a:rPr>
                        <a:t> </a:t>
                      </a:r>
                    </a:p>
                  </p:txBody>
                </p:sp>
              </mc:Fallback>
            </mc:AlternateContent>
          </p:grpSp>
        </p:grpSp>
        <p:grpSp>
          <p:nvGrpSpPr>
            <p:cNvPr id="76" name="Group 75">
              <a:extLst>
                <a:ext uri="{FF2B5EF4-FFF2-40B4-BE49-F238E27FC236}">
                  <a16:creationId xmlns:a16="http://schemas.microsoft.com/office/drawing/2014/main" id="{C1B08201-046F-B0DC-CD70-4159437047D1}"/>
                </a:ext>
              </a:extLst>
            </p:cNvPr>
            <p:cNvGrpSpPr/>
            <p:nvPr/>
          </p:nvGrpSpPr>
          <p:grpSpPr>
            <a:xfrm rot="5400000">
              <a:off x="10485091" y="2719125"/>
              <a:ext cx="338555" cy="1785919"/>
              <a:chOff x="2991119" y="1728457"/>
              <a:chExt cx="338555" cy="1785919"/>
            </a:xfrm>
          </p:grpSpPr>
          <p:sp>
            <p:nvSpPr>
              <p:cNvPr id="77" name="Rectangle 76">
                <a:extLst>
                  <a:ext uri="{FF2B5EF4-FFF2-40B4-BE49-F238E27FC236}">
                    <a16:creationId xmlns:a16="http://schemas.microsoft.com/office/drawing/2014/main" id="{D3B70456-AC3E-A8E4-3930-56774E392A91}"/>
                  </a:ext>
                </a:extLst>
              </p:cNvPr>
              <p:cNvSpPr/>
              <p:nvPr/>
            </p:nvSpPr>
            <p:spPr>
              <a:xfrm flipH="1">
                <a:off x="2991119" y="1728457"/>
                <a:ext cx="200816" cy="178591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grpSp>
            <p:nvGrpSpPr>
              <p:cNvPr id="78" name="Group 77">
                <a:extLst>
                  <a:ext uri="{FF2B5EF4-FFF2-40B4-BE49-F238E27FC236}">
                    <a16:creationId xmlns:a16="http://schemas.microsoft.com/office/drawing/2014/main" id="{71F88FA6-0363-FA20-9016-CEC8BEA6764A}"/>
                  </a:ext>
                </a:extLst>
              </p:cNvPr>
              <p:cNvGrpSpPr/>
              <p:nvPr/>
            </p:nvGrpSpPr>
            <p:grpSpPr>
              <a:xfrm>
                <a:off x="2991120" y="1848113"/>
                <a:ext cx="338554" cy="1580887"/>
                <a:chOff x="2991120" y="1848113"/>
                <a:chExt cx="338554" cy="1580887"/>
              </a:xfrm>
            </p:grpSpPr>
            <p:cxnSp>
              <p:nvCxnSpPr>
                <p:cNvPr id="79" name="Straight Arrow Connector 78">
                  <a:extLst>
                    <a:ext uri="{FF2B5EF4-FFF2-40B4-BE49-F238E27FC236}">
                      <a16:creationId xmlns:a16="http://schemas.microsoft.com/office/drawing/2014/main" id="{9AB90D80-4CB2-540D-FF7A-0A837F309718}"/>
                    </a:ext>
                  </a:extLst>
                </p:cNvPr>
                <p:cNvCxnSpPr>
                  <a:cxnSpLocks/>
                </p:cNvCxnSpPr>
                <p:nvPr/>
              </p:nvCxnSpPr>
              <p:spPr>
                <a:xfrm>
                  <a:off x="3050563" y="1903777"/>
                  <a:ext cx="0" cy="152522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0" name="TextBox 79">
                      <a:extLst>
                        <a:ext uri="{FF2B5EF4-FFF2-40B4-BE49-F238E27FC236}">
                          <a16:creationId xmlns:a16="http://schemas.microsoft.com/office/drawing/2014/main" id="{B4565B11-29F4-0F0C-1A4C-277BFFA6C21D}"/>
                        </a:ext>
                      </a:extLst>
                    </p:cNvPr>
                    <p:cNvSpPr txBox="1"/>
                    <p:nvPr/>
                  </p:nvSpPr>
                  <p:spPr>
                    <a:xfrm rot="16200000">
                      <a:off x="2387094" y="2452139"/>
                      <a:ext cx="1546605" cy="338554"/>
                    </a:xfrm>
                    <a:prstGeom prst="rect">
                      <a:avLst/>
                    </a:prstGeom>
                    <a:noFill/>
                  </p:spPr>
                  <p:txBody>
                    <a:bodyPr wrap="square" rtlCol="0">
                      <a:spAutoFit/>
                    </a:bodyPr>
                    <a:lstStyle/>
                    <a:p>
                      <a:pPr algn="ctr"/>
                      <a14:m>
                        <m:oMath xmlns:m="http://schemas.openxmlformats.org/officeDocument/2006/math">
                          <m:r>
                            <a:rPr lang="en-US" sz="1600" b="0" i="1" smtClean="0">
                              <a:latin typeface="Cambria Math" panose="02040503050406030204" pitchFamily="18" charset="0"/>
                            </a:rPr>
                            <m:t>𝑦</m:t>
                          </m:r>
                        </m:oMath>
                      </a14:m>
                      <a:r>
                        <a:rPr lang="en-US" sz="1600" dirty="0"/>
                        <a:t>, ±20 mm</a:t>
                      </a:r>
                    </a:p>
                  </p:txBody>
                </p:sp>
              </mc:Choice>
              <mc:Fallback xmlns="">
                <p:sp>
                  <p:nvSpPr>
                    <p:cNvPr id="80" name="TextBox 79">
                      <a:extLst>
                        <a:ext uri="{FF2B5EF4-FFF2-40B4-BE49-F238E27FC236}">
                          <a16:creationId xmlns:a16="http://schemas.microsoft.com/office/drawing/2014/main" id="{B4565B11-29F4-0F0C-1A4C-277BFFA6C21D}"/>
                        </a:ext>
                      </a:extLst>
                    </p:cNvPr>
                    <p:cNvSpPr txBox="1">
                      <a:spLocks noRot="1" noChangeAspect="1" noMove="1" noResize="1" noEditPoints="1" noAdjustHandles="1" noChangeArrowheads="1" noChangeShapeType="1" noTextEdit="1"/>
                    </p:cNvSpPr>
                    <p:nvPr/>
                  </p:nvSpPr>
                  <p:spPr>
                    <a:xfrm rot="16200000">
                      <a:off x="2387094" y="2452139"/>
                      <a:ext cx="1546605" cy="338554"/>
                    </a:xfrm>
                    <a:prstGeom prst="rect">
                      <a:avLst/>
                    </a:prstGeom>
                    <a:blipFill>
                      <a:blip r:embed="rId17"/>
                      <a:stretch>
                        <a:fillRect t="-5455" b="-23636"/>
                      </a:stretch>
                    </a:blipFill>
                  </p:spPr>
                  <p:txBody>
                    <a:bodyPr/>
                    <a:lstStyle/>
                    <a:p>
                      <a:r>
                        <a:rPr lang="en-US">
                          <a:noFill/>
                        </a:rPr>
                        <a:t> </a:t>
                      </a:r>
                    </a:p>
                  </p:txBody>
                </p:sp>
              </mc:Fallback>
            </mc:AlternateContent>
          </p:grpSp>
        </p:grpSp>
        <p:sp>
          <p:nvSpPr>
            <p:cNvPr id="86" name="Rectangle 85">
              <a:extLst>
                <a:ext uri="{FF2B5EF4-FFF2-40B4-BE49-F238E27FC236}">
                  <a16:creationId xmlns:a16="http://schemas.microsoft.com/office/drawing/2014/main" id="{9D18609D-B211-E287-12BA-ADB2637C04FA}"/>
                </a:ext>
              </a:extLst>
            </p:cNvPr>
            <p:cNvSpPr/>
            <p:nvPr/>
          </p:nvSpPr>
          <p:spPr>
            <a:xfrm>
              <a:off x="9858013" y="3140818"/>
              <a:ext cx="737446" cy="27823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1" name="Group 90">
            <a:extLst>
              <a:ext uri="{FF2B5EF4-FFF2-40B4-BE49-F238E27FC236}">
                <a16:creationId xmlns:a16="http://schemas.microsoft.com/office/drawing/2014/main" id="{DF1EB9D7-683B-F735-E7B3-FC7EDA6D0091}"/>
              </a:ext>
            </a:extLst>
          </p:cNvPr>
          <p:cNvGrpSpPr/>
          <p:nvPr/>
        </p:nvGrpSpPr>
        <p:grpSpPr>
          <a:xfrm>
            <a:off x="9858059" y="2348439"/>
            <a:ext cx="1525512" cy="584775"/>
            <a:chOff x="9881068" y="3747186"/>
            <a:chExt cx="1587422" cy="584775"/>
          </a:xfrm>
        </p:grpSpPr>
        <p:sp>
          <p:nvSpPr>
            <p:cNvPr id="90" name="TextBox 89">
              <a:extLst>
                <a:ext uri="{FF2B5EF4-FFF2-40B4-BE49-F238E27FC236}">
                  <a16:creationId xmlns:a16="http://schemas.microsoft.com/office/drawing/2014/main" id="{14FE6E84-E68E-870F-0D85-EE28DF66DCB4}"/>
                </a:ext>
              </a:extLst>
            </p:cNvPr>
            <p:cNvSpPr txBox="1"/>
            <p:nvPr/>
          </p:nvSpPr>
          <p:spPr>
            <a:xfrm>
              <a:off x="9881068" y="3747186"/>
              <a:ext cx="1587422" cy="584775"/>
            </a:xfrm>
            <a:prstGeom prst="rect">
              <a:avLst/>
            </a:prstGeom>
            <a:noFill/>
            <a:ln>
              <a:solidFill>
                <a:schemeClr val="tx1"/>
              </a:solidFill>
            </a:ln>
          </p:spPr>
          <p:txBody>
            <a:bodyPr wrap="square" rtlCol="0">
              <a:spAutoFit/>
            </a:bodyPr>
            <a:lstStyle/>
            <a:p>
              <a:pPr algn="r"/>
              <a:r>
                <a:rPr lang="en-US" sz="1600" dirty="0"/>
                <a:t>measured</a:t>
              </a:r>
            </a:p>
            <a:p>
              <a:pPr algn="r"/>
              <a:r>
                <a:rPr lang="en-US" sz="1600" dirty="0"/>
                <a:t>simulated</a:t>
              </a:r>
            </a:p>
          </p:txBody>
        </p:sp>
        <p:cxnSp>
          <p:nvCxnSpPr>
            <p:cNvPr id="88" name="Straight Connector 87">
              <a:extLst>
                <a:ext uri="{FF2B5EF4-FFF2-40B4-BE49-F238E27FC236}">
                  <a16:creationId xmlns:a16="http://schemas.microsoft.com/office/drawing/2014/main" id="{31593449-0DAA-352F-FC40-B1A6A48690C9}"/>
                </a:ext>
              </a:extLst>
            </p:cNvPr>
            <p:cNvCxnSpPr/>
            <p:nvPr/>
          </p:nvCxnSpPr>
          <p:spPr>
            <a:xfrm>
              <a:off x="10066716" y="3931920"/>
              <a:ext cx="320040"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A3C463D3-4799-2E0D-CD47-FFB7EB374B1C}"/>
                </a:ext>
              </a:extLst>
            </p:cNvPr>
            <p:cNvCxnSpPr/>
            <p:nvPr/>
          </p:nvCxnSpPr>
          <p:spPr>
            <a:xfrm>
              <a:off x="10066716" y="4161155"/>
              <a:ext cx="320040"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92" name="TextBox 91">
            <a:extLst>
              <a:ext uri="{FF2B5EF4-FFF2-40B4-BE49-F238E27FC236}">
                <a16:creationId xmlns:a16="http://schemas.microsoft.com/office/drawing/2014/main" id="{469C4C38-5CE4-E60E-EC16-A62C7CC2F3AB}"/>
              </a:ext>
            </a:extLst>
          </p:cNvPr>
          <p:cNvSpPr txBox="1"/>
          <p:nvPr/>
        </p:nvSpPr>
        <p:spPr>
          <a:xfrm>
            <a:off x="9742578" y="3007573"/>
            <a:ext cx="1966371" cy="1077218"/>
          </a:xfrm>
          <a:prstGeom prst="rect">
            <a:avLst/>
          </a:prstGeom>
          <a:noFill/>
        </p:spPr>
        <p:txBody>
          <a:bodyPr wrap="square" rtlCol="0">
            <a:spAutoFit/>
          </a:bodyPr>
          <a:lstStyle/>
          <a:p>
            <a:r>
              <a:rPr lang="en-US" sz="1600" dirty="0"/>
              <a:t>Contours are at 31%, 10%, 1%, 0.1% of peak density </a:t>
            </a:r>
          </a:p>
        </p:txBody>
      </p:sp>
    </p:spTree>
    <p:extLst>
      <p:ext uri="{BB962C8B-B14F-4D97-AF65-F5344CB8AC3E}">
        <p14:creationId xmlns:p14="http://schemas.microsoft.com/office/powerpoint/2010/main" val="37971797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6903F4B-4AFE-D664-6EE5-54F5B1D60297}"/>
              </a:ext>
            </a:extLst>
          </p:cNvPr>
          <p:cNvPicPr>
            <a:picLocks noChangeAspect="1"/>
          </p:cNvPicPr>
          <p:nvPr/>
        </p:nvPicPr>
        <p:blipFill>
          <a:blip r:embed="rId3"/>
          <a:stretch>
            <a:fillRect/>
          </a:stretch>
        </p:blipFill>
        <p:spPr>
          <a:xfrm>
            <a:off x="240089" y="2356373"/>
            <a:ext cx="2990880" cy="2910045"/>
          </a:xfrm>
          <a:prstGeom prst="rect">
            <a:avLst/>
          </a:prstGeom>
        </p:spPr>
      </p:pic>
      <p:pic>
        <p:nvPicPr>
          <p:cNvPr id="5" name="Picture 4">
            <a:extLst>
              <a:ext uri="{FF2B5EF4-FFF2-40B4-BE49-F238E27FC236}">
                <a16:creationId xmlns:a16="http://schemas.microsoft.com/office/drawing/2014/main" id="{A2FE91E2-1B44-ACF4-39E8-DF76DE8BA5EC}"/>
              </a:ext>
            </a:extLst>
          </p:cNvPr>
          <p:cNvPicPr>
            <a:picLocks noChangeAspect="1"/>
          </p:cNvPicPr>
          <p:nvPr/>
        </p:nvPicPr>
        <p:blipFill>
          <a:blip r:embed="rId4"/>
          <a:stretch>
            <a:fillRect/>
          </a:stretch>
        </p:blipFill>
        <p:spPr>
          <a:xfrm>
            <a:off x="3538152" y="2356373"/>
            <a:ext cx="2990879" cy="2910045"/>
          </a:xfrm>
          <a:prstGeom prst="rect">
            <a:avLst/>
          </a:prstGeom>
        </p:spPr>
      </p:pic>
      <p:sp>
        <p:nvSpPr>
          <p:cNvPr id="7" name="TextBox 6">
            <a:extLst>
              <a:ext uri="{FF2B5EF4-FFF2-40B4-BE49-F238E27FC236}">
                <a16:creationId xmlns:a16="http://schemas.microsoft.com/office/drawing/2014/main" id="{EC6C5514-EAA5-6EFB-DA24-03CD6435BE48}"/>
              </a:ext>
            </a:extLst>
          </p:cNvPr>
          <p:cNvSpPr txBox="1"/>
          <p:nvPr/>
        </p:nvSpPr>
        <p:spPr>
          <a:xfrm>
            <a:off x="409161" y="380599"/>
            <a:ext cx="12076577" cy="1786899"/>
          </a:xfrm>
          <a:prstGeom prst="rect">
            <a:avLst/>
          </a:prstGeom>
          <a:noFill/>
        </p:spPr>
        <p:txBody>
          <a:bodyPr wrap="square" rtlCol="0">
            <a:spAutoFit/>
          </a:bodyPr>
          <a:lstStyle/>
          <a:p>
            <a:pPr algn="l">
              <a:lnSpc>
                <a:spcPct val="90000"/>
              </a:lnSpc>
              <a:spcAft>
                <a:spcPts val="600"/>
              </a:spcAft>
            </a:pPr>
            <a:r>
              <a:rPr lang="en-US" sz="2000" dirty="0">
                <a:latin typeface="+mn-lt"/>
              </a:rPr>
              <a:t>Current benchmark status:</a:t>
            </a:r>
          </a:p>
          <a:p>
            <a:pPr marL="285750" indent="-285750" algn="l">
              <a:lnSpc>
                <a:spcPct val="90000"/>
              </a:lnSpc>
              <a:spcAft>
                <a:spcPts val="600"/>
              </a:spcAft>
              <a:buFont typeface="Arial" panose="020B0604020202020204" pitchFamily="34" charset="0"/>
              <a:buChar char="•"/>
            </a:pPr>
            <a:r>
              <a:rPr lang="en-US" sz="2000" dirty="0">
                <a:latin typeface="+mn-lt"/>
              </a:rPr>
              <a:t>Good agreement for core </a:t>
            </a:r>
          </a:p>
          <a:p>
            <a:pPr marL="285750" indent="-285750" algn="l">
              <a:lnSpc>
                <a:spcPct val="90000"/>
              </a:lnSpc>
              <a:spcAft>
                <a:spcPts val="600"/>
              </a:spcAft>
              <a:buFont typeface="Arial" panose="020B0604020202020204" pitchFamily="34" charset="0"/>
              <a:buChar char="•"/>
            </a:pPr>
            <a:r>
              <a:rPr lang="en-US" sz="2000" dirty="0">
                <a:latin typeface="+mn-lt"/>
              </a:rPr>
              <a:t>Fair agreement to 10</a:t>
            </a:r>
            <a:r>
              <a:rPr lang="en-US" sz="2000" baseline="30000" dirty="0">
                <a:latin typeface="+mn-lt"/>
              </a:rPr>
              <a:t>-2</a:t>
            </a:r>
            <a:r>
              <a:rPr lang="en-US" sz="2000" dirty="0">
                <a:latin typeface="+mn-lt"/>
              </a:rPr>
              <a:t> tails (99% of beam)</a:t>
            </a:r>
          </a:p>
          <a:p>
            <a:pPr marL="285750" indent="-285750" algn="l">
              <a:lnSpc>
                <a:spcPct val="90000"/>
              </a:lnSpc>
              <a:spcAft>
                <a:spcPts val="600"/>
              </a:spcAft>
              <a:buFont typeface="Arial" panose="020B0604020202020204" pitchFamily="34" charset="0"/>
              <a:buChar char="•"/>
            </a:pPr>
            <a:r>
              <a:rPr lang="en-US" sz="2000" dirty="0">
                <a:latin typeface="+mn-lt"/>
              </a:rPr>
              <a:t>Larger disagreement for mismatched beams </a:t>
            </a:r>
          </a:p>
          <a:p>
            <a:pPr marL="285750" indent="-285750" algn="l">
              <a:lnSpc>
                <a:spcPct val="90000"/>
              </a:lnSpc>
              <a:spcAft>
                <a:spcPts val="600"/>
              </a:spcAft>
              <a:buFont typeface="Arial" panose="020B0604020202020204" pitchFamily="34" charset="0"/>
              <a:buChar char="•"/>
            </a:pPr>
            <a:r>
              <a:rPr lang="en-US" sz="2000" u="sng" dirty="0">
                <a:latin typeface="+mn-lt"/>
              </a:rPr>
              <a:t>“Halo benchmark” not achieved yet</a:t>
            </a:r>
          </a:p>
        </p:txBody>
      </p:sp>
      <p:sp>
        <p:nvSpPr>
          <p:cNvPr id="10" name="TextBox 9">
            <a:extLst>
              <a:ext uri="{FF2B5EF4-FFF2-40B4-BE49-F238E27FC236}">
                <a16:creationId xmlns:a16="http://schemas.microsoft.com/office/drawing/2014/main" id="{8FF6476E-4993-9068-6091-EA269159D6A4}"/>
              </a:ext>
            </a:extLst>
          </p:cNvPr>
          <p:cNvSpPr txBox="1"/>
          <p:nvPr/>
        </p:nvSpPr>
        <p:spPr>
          <a:xfrm>
            <a:off x="2216157" y="5217251"/>
            <a:ext cx="3010235" cy="841834"/>
          </a:xfrm>
          <a:prstGeom prst="rect">
            <a:avLst/>
          </a:prstGeom>
          <a:noFill/>
        </p:spPr>
        <p:txBody>
          <a:bodyPr wrap="square" rtlCol="0">
            <a:spAutoFit/>
          </a:bodyPr>
          <a:lstStyle/>
          <a:p>
            <a:pPr algn="l">
              <a:lnSpc>
                <a:spcPct val="90000"/>
              </a:lnSpc>
            </a:pPr>
            <a:r>
              <a:rPr lang="en-US" dirty="0">
                <a:solidFill>
                  <a:srgbClr val="FF0000"/>
                </a:solidFill>
                <a:latin typeface="+mn-lt"/>
              </a:rPr>
              <a:t>Red: simulation model</a:t>
            </a:r>
          </a:p>
          <a:p>
            <a:pPr algn="l">
              <a:lnSpc>
                <a:spcPct val="90000"/>
              </a:lnSpc>
            </a:pPr>
            <a:r>
              <a:rPr lang="en-US" dirty="0">
                <a:latin typeface="+mn-lt"/>
              </a:rPr>
              <a:t>Black: measurement</a:t>
            </a:r>
          </a:p>
          <a:p>
            <a:pPr>
              <a:lnSpc>
                <a:spcPct val="90000"/>
              </a:lnSpc>
            </a:pPr>
            <a:r>
              <a:rPr lang="en-US" dirty="0">
                <a:solidFill>
                  <a:srgbClr val="FF8F8F"/>
                </a:solidFill>
                <a:latin typeface="+mn-lt"/>
              </a:rPr>
              <a:t>Pink: simulation uncertainty</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F13D0EF0-EB1C-23E7-B21D-654FBC3E102D}"/>
                  </a:ext>
                </a:extLst>
              </p:cNvPr>
              <p:cNvSpPr txBox="1"/>
              <p:nvPr/>
            </p:nvSpPr>
            <p:spPr>
              <a:xfrm>
                <a:off x="2216157" y="6026138"/>
                <a:ext cx="3437883" cy="841834"/>
              </a:xfrm>
              <a:prstGeom prst="rect">
                <a:avLst/>
              </a:prstGeom>
              <a:noFill/>
            </p:spPr>
            <p:txBody>
              <a:bodyPr wrap="square" rtlCol="0">
                <a:spAutoFit/>
              </a:bodyPr>
              <a:lstStyle/>
              <a:p>
                <a:pPr algn="l">
                  <a:lnSpc>
                    <a:spcPct val="90000"/>
                  </a:lnSpc>
                </a:pPr>
                <a:r>
                  <a:rPr lang="en-US" dirty="0">
                    <a:latin typeface="+mn-lt"/>
                  </a:rPr>
                  <a:t>uncertainty random errors:</a:t>
                </a:r>
              </a:p>
              <a:p>
                <a:pPr>
                  <a:lnSpc>
                    <a:spcPct val="90000"/>
                  </a:lnSpc>
                </a:pPr>
                <a:r>
                  <a:rPr lang="en-US" dirty="0">
                    <a:latin typeface="+mn-lt"/>
                  </a:rPr>
                  <a:t>quadrupole strength, 0</a:t>
                </a:r>
                <a14:m>
                  <m:oMath xmlns:m="http://schemas.openxmlformats.org/officeDocument/2006/math">
                    <m:r>
                      <a:rPr lang="en-US" b="0" i="0" smtClean="0">
                        <a:latin typeface="Cambria Math" panose="02040503050406030204" pitchFamily="18" charset="0"/>
                      </a:rPr>
                      <m:t>.</m:t>
                    </m:r>
                    <m:r>
                      <a:rPr lang="en-US" b="0" i="1" smtClean="0">
                        <a:latin typeface="Cambria Math" panose="02040503050406030204" pitchFamily="18" charset="0"/>
                      </a:rPr>
                      <m:t>2%</m:t>
                    </m:r>
                  </m:oMath>
                </a14:m>
                <a:r>
                  <a:rPr lang="en-US" dirty="0">
                    <a:latin typeface="+mn-lt"/>
                  </a:rPr>
                  <a:t>-</a:t>
                </a:r>
                <a14:m>
                  <m:oMath xmlns:m="http://schemas.openxmlformats.org/officeDocument/2006/math">
                    <m:r>
                      <a:rPr lang="en-US" b="0" i="1" smtClean="0">
                        <a:latin typeface="Cambria Math" panose="02040503050406030204" pitchFamily="18" charset="0"/>
                      </a:rPr>
                      <m:t>0.5%</m:t>
                    </m:r>
                  </m:oMath>
                </a14:m>
                <a:endParaRPr lang="en-US" b="0" dirty="0">
                  <a:latin typeface="+mn-lt"/>
                </a:endParaRPr>
              </a:p>
              <a:p>
                <a:pPr>
                  <a:lnSpc>
                    <a:spcPct val="90000"/>
                  </a:lnSpc>
                </a:pPr>
                <a:r>
                  <a:rPr lang="en-US" dirty="0">
                    <a:latin typeface="+mn-lt"/>
                  </a:rPr>
                  <a:t>beam energy error 1%</a:t>
                </a:r>
              </a:p>
            </p:txBody>
          </p:sp>
        </mc:Choice>
        <mc:Fallback xmlns="">
          <p:sp>
            <p:nvSpPr>
              <p:cNvPr id="11" name="TextBox 10">
                <a:extLst>
                  <a:ext uri="{FF2B5EF4-FFF2-40B4-BE49-F238E27FC236}">
                    <a16:creationId xmlns:a16="http://schemas.microsoft.com/office/drawing/2014/main" id="{F13D0EF0-EB1C-23E7-B21D-654FBC3E102D}"/>
                  </a:ext>
                </a:extLst>
              </p:cNvPr>
              <p:cNvSpPr txBox="1">
                <a:spLocks noRot="1" noChangeAspect="1" noMove="1" noResize="1" noEditPoints="1" noAdjustHandles="1" noChangeArrowheads="1" noChangeShapeType="1" noTextEdit="1"/>
              </p:cNvSpPr>
              <p:nvPr/>
            </p:nvSpPr>
            <p:spPr>
              <a:xfrm>
                <a:off x="2216157" y="6026138"/>
                <a:ext cx="3437883" cy="841834"/>
              </a:xfrm>
              <a:prstGeom prst="rect">
                <a:avLst/>
              </a:prstGeom>
              <a:blipFill>
                <a:blip r:embed="rId5"/>
                <a:stretch>
                  <a:fillRect l="-1596" t="-7246" b="-10870"/>
                </a:stretch>
              </a:blipFill>
            </p:spPr>
            <p:txBody>
              <a:bodyPr/>
              <a:lstStyle/>
              <a:p>
                <a:r>
                  <a:rPr lang="en-US">
                    <a:noFill/>
                  </a:rPr>
                  <a:t> </a:t>
                </a:r>
              </a:p>
            </p:txBody>
          </p:sp>
        </mc:Fallback>
      </mc:AlternateContent>
      <p:pic>
        <p:nvPicPr>
          <p:cNvPr id="6" name="Picture 5">
            <a:extLst>
              <a:ext uri="{FF2B5EF4-FFF2-40B4-BE49-F238E27FC236}">
                <a16:creationId xmlns:a16="http://schemas.microsoft.com/office/drawing/2014/main" id="{C937B6B7-E636-8632-BE24-2426DF7C13F9}"/>
              </a:ext>
            </a:extLst>
          </p:cNvPr>
          <p:cNvPicPr>
            <a:picLocks noChangeAspect="1"/>
          </p:cNvPicPr>
          <p:nvPr/>
        </p:nvPicPr>
        <p:blipFill>
          <a:blip r:embed="rId6"/>
          <a:stretch>
            <a:fillRect/>
          </a:stretch>
        </p:blipFill>
        <p:spPr>
          <a:xfrm>
            <a:off x="6816594" y="989917"/>
            <a:ext cx="5135317" cy="4770453"/>
          </a:xfrm>
          <a:prstGeom prst="rect">
            <a:avLst/>
          </a:prstGeom>
          <a:ln>
            <a:solidFill>
              <a:schemeClr val="tx1"/>
            </a:solidFill>
          </a:ln>
        </p:spPr>
      </p:pic>
    </p:spTree>
    <p:extLst>
      <p:ext uri="{BB962C8B-B14F-4D97-AF65-F5344CB8AC3E}">
        <p14:creationId xmlns:p14="http://schemas.microsoft.com/office/powerpoint/2010/main" val="27034176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BA9CD0-F5D1-3B9D-98F3-CC9F41E9AF89}"/>
              </a:ext>
            </a:extLst>
          </p:cNvPr>
          <p:cNvSpPr>
            <a:spLocks noGrp="1"/>
          </p:cNvSpPr>
          <p:nvPr>
            <p:ph type="title"/>
          </p:nvPr>
        </p:nvSpPr>
        <p:spPr/>
        <p:txBody>
          <a:bodyPr/>
          <a:lstStyle/>
          <a:p>
            <a:r>
              <a:rPr lang="en-US" dirty="0"/>
              <a:t>BTF “core” benchmark took years to achieve</a:t>
            </a:r>
          </a:p>
        </p:txBody>
      </p:sp>
      <p:grpSp>
        <p:nvGrpSpPr>
          <p:cNvPr id="4" name="Group 3">
            <a:extLst>
              <a:ext uri="{FF2B5EF4-FFF2-40B4-BE49-F238E27FC236}">
                <a16:creationId xmlns:a16="http://schemas.microsoft.com/office/drawing/2014/main" id="{F3A2ADD8-EE4C-C015-B7AA-3FA5239B472D}"/>
              </a:ext>
            </a:extLst>
          </p:cNvPr>
          <p:cNvGrpSpPr/>
          <p:nvPr/>
        </p:nvGrpSpPr>
        <p:grpSpPr>
          <a:xfrm>
            <a:off x="572144" y="1409446"/>
            <a:ext cx="4890369" cy="2553958"/>
            <a:chOff x="810714" y="860733"/>
            <a:chExt cx="9946129" cy="5194290"/>
          </a:xfrm>
        </p:grpSpPr>
        <p:pic>
          <p:nvPicPr>
            <p:cNvPr id="5" name="Picture 36">
              <a:extLst>
                <a:ext uri="{FF2B5EF4-FFF2-40B4-BE49-F238E27FC236}">
                  <a16:creationId xmlns:a16="http://schemas.microsoft.com/office/drawing/2014/main" id="{5D5338F8-CE0B-4E7D-69F9-01A15CB6C31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7108" y="1565978"/>
              <a:ext cx="4712306" cy="1863022"/>
            </a:xfrm>
            <a:prstGeom prst="rect">
              <a:avLst/>
            </a:prstGeom>
            <a:noFill/>
            <a:ln w="28575">
              <a:noFill/>
              <a:miter lim="800000"/>
              <a:headEnd/>
              <a:tailEnd/>
            </a:ln>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D6B4F659-32F3-3DED-FF8A-D233F308644B}"/>
                </a:ext>
              </a:extLst>
            </p:cNvPr>
            <p:cNvSpPr txBox="1"/>
            <p:nvPr/>
          </p:nvSpPr>
          <p:spPr>
            <a:xfrm>
              <a:off x="841547" y="860733"/>
              <a:ext cx="4152497" cy="341633"/>
            </a:xfrm>
            <a:prstGeom prst="rect">
              <a:avLst/>
            </a:prstGeom>
            <a:noFill/>
          </p:spPr>
          <p:txBody>
            <a:bodyPr wrap="square" rtlCol="0">
              <a:spAutoFit/>
            </a:bodyPr>
            <a:lstStyle/>
            <a:p>
              <a:pPr algn="l">
                <a:lnSpc>
                  <a:spcPct val="90000"/>
                </a:lnSpc>
              </a:pPr>
              <a:r>
                <a:rPr lang="en-US" dirty="0">
                  <a:latin typeface="+mn-lt"/>
                </a:rPr>
                <a:t>2018 - 2022</a:t>
              </a:r>
            </a:p>
          </p:txBody>
        </p:sp>
        <p:grpSp>
          <p:nvGrpSpPr>
            <p:cNvPr id="8" name="Group 7">
              <a:extLst>
                <a:ext uri="{FF2B5EF4-FFF2-40B4-BE49-F238E27FC236}">
                  <a16:creationId xmlns:a16="http://schemas.microsoft.com/office/drawing/2014/main" id="{2D768638-123E-6AAB-45CB-FEBD195AB1D1}"/>
                </a:ext>
              </a:extLst>
            </p:cNvPr>
            <p:cNvGrpSpPr/>
            <p:nvPr/>
          </p:nvGrpSpPr>
          <p:grpSpPr>
            <a:xfrm>
              <a:off x="810714" y="3591272"/>
              <a:ext cx="9946129" cy="2463751"/>
              <a:chOff x="810714" y="3591272"/>
              <a:chExt cx="9946129" cy="2463751"/>
            </a:xfrm>
          </p:grpSpPr>
          <p:pic>
            <p:nvPicPr>
              <p:cNvPr id="14" name="Picture 13" descr="A picture containing graphical user interface&#10;&#10;Description automatically generated">
                <a:extLst>
                  <a:ext uri="{FF2B5EF4-FFF2-40B4-BE49-F238E27FC236}">
                    <a16:creationId xmlns:a16="http://schemas.microsoft.com/office/drawing/2014/main" id="{8C3E5C9B-FD64-B743-8BE5-AB91D5B92406}"/>
                  </a:ext>
                </a:extLst>
              </p:cNvPr>
              <p:cNvPicPr>
                <a:picLocks noChangeAspect="1"/>
              </p:cNvPicPr>
              <p:nvPr/>
            </p:nvPicPr>
            <p:blipFill>
              <a:blip r:embed="rId3"/>
              <a:srcRect l="5138" t="75763" r="878" b="1906"/>
              <a:stretch>
                <a:fillRect/>
              </a:stretch>
            </p:blipFill>
            <p:spPr>
              <a:xfrm>
                <a:off x="927108" y="4265165"/>
                <a:ext cx="9829735" cy="1789858"/>
              </a:xfrm>
              <a:prstGeom prst="rect">
                <a:avLst/>
              </a:prstGeom>
            </p:spPr>
          </p:pic>
          <p:sp>
            <p:nvSpPr>
              <p:cNvPr id="15" name="TextBox 14">
                <a:extLst>
                  <a:ext uri="{FF2B5EF4-FFF2-40B4-BE49-F238E27FC236}">
                    <a16:creationId xmlns:a16="http://schemas.microsoft.com/office/drawing/2014/main" id="{DCBCEBA3-1C9C-AB3E-4D36-76E6B8C251C5}"/>
                  </a:ext>
                </a:extLst>
              </p:cNvPr>
              <p:cNvSpPr txBox="1"/>
              <p:nvPr/>
            </p:nvSpPr>
            <p:spPr>
              <a:xfrm>
                <a:off x="810714" y="3591272"/>
                <a:ext cx="3973844" cy="341633"/>
              </a:xfrm>
              <a:prstGeom prst="rect">
                <a:avLst/>
              </a:prstGeom>
              <a:noFill/>
            </p:spPr>
            <p:txBody>
              <a:bodyPr wrap="square" rtlCol="0">
                <a:spAutoFit/>
              </a:bodyPr>
              <a:lstStyle/>
              <a:p>
                <a:pPr algn="l">
                  <a:lnSpc>
                    <a:spcPct val="90000"/>
                  </a:lnSpc>
                </a:pPr>
                <a:r>
                  <a:rPr lang="en-US" dirty="0">
                    <a:latin typeface="+mn-lt"/>
                  </a:rPr>
                  <a:t>January 2024:</a:t>
                </a:r>
              </a:p>
            </p:txBody>
          </p:sp>
        </p:grpSp>
        <p:grpSp>
          <p:nvGrpSpPr>
            <p:cNvPr id="9" name="Group 8">
              <a:extLst>
                <a:ext uri="{FF2B5EF4-FFF2-40B4-BE49-F238E27FC236}">
                  <a16:creationId xmlns:a16="http://schemas.microsoft.com/office/drawing/2014/main" id="{71444086-CDCF-BDE6-F5E9-82A06EEA499C}"/>
                </a:ext>
              </a:extLst>
            </p:cNvPr>
            <p:cNvGrpSpPr/>
            <p:nvPr/>
          </p:nvGrpSpPr>
          <p:grpSpPr>
            <a:xfrm>
              <a:off x="1579808" y="2089553"/>
              <a:ext cx="8538227" cy="3020832"/>
              <a:chOff x="1579808" y="2089553"/>
              <a:chExt cx="8538227" cy="3020832"/>
            </a:xfrm>
          </p:grpSpPr>
          <p:cxnSp>
            <p:nvCxnSpPr>
              <p:cNvPr id="10" name="Straight Arrow Connector 9">
                <a:extLst>
                  <a:ext uri="{FF2B5EF4-FFF2-40B4-BE49-F238E27FC236}">
                    <a16:creationId xmlns:a16="http://schemas.microsoft.com/office/drawing/2014/main" id="{3111E692-3A89-83A2-AE78-CCA5B1C29811}"/>
                  </a:ext>
                </a:extLst>
              </p:cNvPr>
              <p:cNvCxnSpPr/>
              <p:nvPr/>
            </p:nvCxnSpPr>
            <p:spPr>
              <a:xfrm flipH="1" flipV="1">
                <a:off x="4896740" y="2119357"/>
                <a:ext cx="1555335" cy="2991028"/>
              </a:xfrm>
              <a:prstGeom prst="straightConnector1">
                <a:avLst/>
              </a:prstGeom>
              <a:ln w="22225">
                <a:solidFill>
                  <a:schemeClr val="accent5"/>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CA39DC3B-EA68-B976-2250-9B7618366FDA}"/>
                  </a:ext>
                </a:extLst>
              </p:cNvPr>
              <p:cNvCxnSpPr>
                <a:cxnSpLocks/>
              </p:cNvCxnSpPr>
              <p:nvPr/>
            </p:nvCxnSpPr>
            <p:spPr>
              <a:xfrm flipH="1" flipV="1">
                <a:off x="1579808" y="2981904"/>
                <a:ext cx="4287970" cy="1120990"/>
              </a:xfrm>
              <a:prstGeom prst="straightConnector1">
                <a:avLst/>
              </a:prstGeom>
              <a:ln w="22225">
                <a:solidFill>
                  <a:schemeClr val="accent5"/>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46B736C0-FE57-A4DA-9AC3-058DE0C8AF2A}"/>
                  </a:ext>
                </a:extLst>
              </p:cNvPr>
              <p:cNvCxnSpPr>
                <a:cxnSpLocks/>
              </p:cNvCxnSpPr>
              <p:nvPr/>
            </p:nvCxnSpPr>
            <p:spPr>
              <a:xfrm flipH="1" flipV="1">
                <a:off x="6007894" y="4136568"/>
                <a:ext cx="3380870" cy="883850"/>
              </a:xfrm>
              <a:prstGeom prst="straightConnector1">
                <a:avLst/>
              </a:prstGeom>
              <a:ln w="22225">
                <a:solidFill>
                  <a:schemeClr val="accent5"/>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8F4CBEA4-C14C-96F0-9504-E6EC57C56170}"/>
                  </a:ext>
                </a:extLst>
              </p:cNvPr>
              <p:cNvCxnSpPr>
                <a:cxnSpLocks/>
              </p:cNvCxnSpPr>
              <p:nvPr/>
            </p:nvCxnSpPr>
            <p:spPr>
              <a:xfrm flipH="1" flipV="1">
                <a:off x="5324857" y="2089553"/>
                <a:ext cx="4793178" cy="2930865"/>
              </a:xfrm>
              <a:prstGeom prst="straightConnector1">
                <a:avLst/>
              </a:prstGeom>
              <a:ln w="22225">
                <a:solidFill>
                  <a:schemeClr val="accent5"/>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grpSp>
      </p:grpSp>
      <p:grpSp>
        <p:nvGrpSpPr>
          <p:cNvPr id="16" name="Group 15">
            <a:extLst>
              <a:ext uri="{FF2B5EF4-FFF2-40B4-BE49-F238E27FC236}">
                <a16:creationId xmlns:a16="http://schemas.microsoft.com/office/drawing/2014/main" id="{7F816522-2E54-A008-176A-AC6CB2041967}"/>
              </a:ext>
            </a:extLst>
          </p:cNvPr>
          <p:cNvGrpSpPr/>
          <p:nvPr/>
        </p:nvGrpSpPr>
        <p:grpSpPr>
          <a:xfrm>
            <a:off x="770702" y="4629295"/>
            <a:ext cx="4574627" cy="1394635"/>
            <a:chOff x="1895798" y="3945296"/>
            <a:chExt cx="6981390" cy="2128368"/>
          </a:xfrm>
        </p:grpSpPr>
        <p:pic>
          <p:nvPicPr>
            <p:cNvPr id="17" name="Picture 16" descr="A close up of a map&#10;&#10;Description automatically generated">
              <a:extLst>
                <a:ext uri="{FF2B5EF4-FFF2-40B4-BE49-F238E27FC236}">
                  <a16:creationId xmlns:a16="http://schemas.microsoft.com/office/drawing/2014/main" id="{69654CF6-37BB-F3F0-FFF9-243B431C6981}"/>
                </a:ext>
              </a:extLst>
            </p:cNvPr>
            <p:cNvPicPr>
              <a:picLocks noChangeAspect="1"/>
            </p:cNvPicPr>
            <p:nvPr/>
          </p:nvPicPr>
          <p:blipFill rotWithShape="1">
            <a:blip r:embed="rId4">
              <a:extLst>
                <a:ext uri="{28A0092B-C50C-407E-A947-70E740481C1C}">
                  <a14:useLocalDpi xmlns:a14="http://schemas.microsoft.com/office/drawing/2010/main" val="0"/>
                </a:ext>
              </a:extLst>
            </a:blip>
            <a:srcRect l="12017" b="9137"/>
            <a:stretch/>
          </p:blipFill>
          <p:spPr>
            <a:xfrm>
              <a:off x="1895798" y="3945296"/>
              <a:ext cx="6981390" cy="2128368"/>
            </a:xfrm>
            <a:prstGeom prst="rect">
              <a:avLst/>
            </a:prstGeom>
          </p:spPr>
        </p:pic>
        <p:cxnSp>
          <p:nvCxnSpPr>
            <p:cNvPr id="18" name="Straight Arrow Connector 17">
              <a:extLst>
                <a:ext uri="{FF2B5EF4-FFF2-40B4-BE49-F238E27FC236}">
                  <a16:creationId xmlns:a16="http://schemas.microsoft.com/office/drawing/2014/main" id="{B385BE8E-EACC-0831-DDD9-1DA4AB8374A3}"/>
                </a:ext>
              </a:extLst>
            </p:cNvPr>
            <p:cNvCxnSpPr>
              <a:cxnSpLocks/>
            </p:cNvCxnSpPr>
            <p:nvPr/>
          </p:nvCxnSpPr>
          <p:spPr>
            <a:xfrm>
              <a:off x="2557824" y="5388134"/>
              <a:ext cx="1511073" cy="0"/>
            </a:xfrm>
            <a:prstGeom prst="straightConnector1">
              <a:avLst/>
            </a:prstGeom>
            <a:ln w="57150">
              <a:solidFill>
                <a:schemeClr val="bg1">
                  <a:lumMod val="50000"/>
                </a:schemeClr>
              </a:solidFill>
              <a:miter lim="800000"/>
              <a:headEnd type="triangle"/>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E4BA7AB7-326F-A97D-F267-59A4C726F456}"/>
                </a:ext>
              </a:extLst>
            </p:cNvPr>
            <p:cNvSpPr txBox="1"/>
            <p:nvPr/>
          </p:nvSpPr>
          <p:spPr>
            <a:xfrm>
              <a:off x="2387197" y="5478797"/>
              <a:ext cx="1681701" cy="523815"/>
            </a:xfrm>
            <a:prstGeom prst="rect">
              <a:avLst/>
            </a:prstGeom>
            <a:noFill/>
          </p:spPr>
          <p:txBody>
            <a:bodyPr wrap="square" rtlCol="0">
              <a:spAutoFit/>
            </a:bodyPr>
            <a:lstStyle/>
            <a:p>
              <a:pPr algn="l">
                <a:lnSpc>
                  <a:spcPct val="90000"/>
                </a:lnSpc>
              </a:pPr>
              <a:r>
                <a:rPr lang="en-US" dirty="0">
                  <a:latin typeface="+mn-lt"/>
                </a:rPr>
                <a:t>9 inches</a:t>
              </a:r>
            </a:p>
          </p:txBody>
        </p:sp>
      </p:grpSp>
      <p:sp>
        <p:nvSpPr>
          <p:cNvPr id="20" name="TextBox 19">
            <a:extLst>
              <a:ext uri="{FF2B5EF4-FFF2-40B4-BE49-F238E27FC236}">
                <a16:creationId xmlns:a16="http://schemas.microsoft.com/office/drawing/2014/main" id="{C521B73E-AECC-3853-FFC6-9B2BF2C7A840}"/>
              </a:ext>
            </a:extLst>
          </p:cNvPr>
          <p:cNvSpPr txBox="1"/>
          <p:nvPr/>
        </p:nvSpPr>
        <p:spPr>
          <a:xfrm>
            <a:off x="770702" y="4343413"/>
            <a:ext cx="4022551" cy="369332"/>
          </a:xfrm>
          <a:prstGeom prst="rect">
            <a:avLst/>
          </a:prstGeom>
          <a:noFill/>
        </p:spPr>
        <p:txBody>
          <a:bodyPr wrap="square" rtlCol="0">
            <a:spAutoFit/>
          </a:bodyPr>
          <a:lstStyle/>
          <a:p>
            <a:r>
              <a:rPr lang="en-US" dirty="0"/>
              <a:t>Modeling short FODO quads:</a:t>
            </a:r>
          </a:p>
        </p:txBody>
      </p:sp>
      <p:grpSp>
        <p:nvGrpSpPr>
          <p:cNvPr id="21" name="Group 20">
            <a:extLst>
              <a:ext uri="{FF2B5EF4-FFF2-40B4-BE49-F238E27FC236}">
                <a16:creationId xmlns:a16="http://schemas.microsoft.com/office/drawing/2014/main" id="{2FE789A1-3037-FC12-49AF-FE98016F7482}"/>
              </a:ext>
            </a:extLst>
          </p:cNvPr>
          <p:cNvGrpSpPr/>
          <p:nvPr/>
        </p:nvGrpSpPr>
        <p:grpSpPr>
          <a:xfrm>
            <a:off x="6144767" y="4501065"/>
            <a:ext cx="5470638" cy="1457756"/>
            <a:chOff x="1485601" y="1403192"/>
            <a:chExt cx="9197055" cy="2450731"/>
          </a:xfrm>
        </p:grpSpPr>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D8231771-509D-B926-09AB-5C8CB3F30E4F}"/>
                    </a:ext>
                  </a:extLst>
                </p:cNvPr>
                <p:cNvSpPr txBox="1"/>
                <p:nvPr/>
              </p:nvSpPr>
              <p:spPr>
                <a:xfrm>
                  <a:off x="5381702" y="1403192"/>
                  <a:ext cx="2202932" cy="620909"/>
                </a:xfrm>
                <a:prstGeom prst="rect">
                  <a:avLst/>
                </a:prstGeom>
                <a:noFill/>
                <a:ln w="12700">
                  <a:no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solidFill>
                                  <a:srgbClr val="000000"/>
                                </a:solidFill>
                                <a:latin typeface="Cambria Math" panose="02040503050406030204" pitchFamily="18" charset="0"/>
                              </a:rPr>
                            </m:ctrlPr>
                          </m:sSubPr>
                          <m:e>
                            <m:r>
                              <a:rPr lang="en-US" sz="2400" b="0" i="1" smtClean="0">
                                <a:solidFill>
                                  <a:srgbClr val="000000"/>
                                </a:solidFill>
                                <a:latin typeface="Cambria Math" panose="02040503050406030204" pitchFamily="18" charset="0"/>
                              </a:rPr>
                              <m:t>𝑙</m:t>
                            </m:r>
                          </m:e>
                          <m:sub>
                            <m:r>
                              <a:rPr lang="en-US" sz="2400" b="0" i="1" smtClean="0">
                                <a:solidFill>
                                  <a:srgbClr val="000000"/>
                                </a:solidFill>
                                <a:latin typeface="Cambria Math" panose="02040503050406030204" pitchFamily="18" charset="0"/>
                              </a:rPr>
                              <m:t>𝑠</m:t>
                            </m:r>
                          </m:sub>
                        </m:sSub>
                        <m:sSup>
                          <m:sSupPr>
                            <m:ctrlPr>
                              <a:rPr lang="en-US" sz="2400" b="0" i="1" smtClean="0">
                                <a:solidFill>
                                  <a:srgbClr val="000000"/>
                                </a:solidFill>
                                <a:latin typeface="Cambria Math" panose="02040503050406030204" pitchFamily="18" charset="0"/>
                              </a:rPr>
                            </m:ctrlPr>
                          </m:sSupPr>
                          <m:e>
                            <m:r>
                              <a:rPr lang="en-US" sz="2400" b="0" i="1" smtClean="0">
                                <a:solidFill>
                                  <a:srgbClr val="000000"/>
                                </a:solidFill>
                                <a:latin typeface="Cambria Math" panose="02040503050406030204" pitchFamily="18" charset="0"/>
                              </a:rPr>
                              <m:t>&gt;360</m:t>
                            </m:r>
                          </m:e>
                          <m:sup>
                            <m:r>
                              <a:rPr lang="en-US" sz="2400" b="0" i="1" smtClean="0">
                                <a:solidFill>
                                  <a:srgbClr val="000000"/>
                                </a:solidFill>
                                <a:latin typeface="Cambria Math" panose="02040503050406030204" pitchFamily="18" charset="0"/>
                              </a:rPr>
                              <m:t>∘</m:t>
                            </m:r>
                          </m:sup>
                        </m:sSup>
                      </m:oMath>
                    </m:oMathPara>
                  </a14:m>
                  <a:endParaRPr lang="en-US" sz="2400" dirty="0">
                    <a:solidFill>
                      <a:srgbClr val="000000"/>
                    </a:solidFill>
                  </a:endParaRPr>
                </a:p>
              </p:txBody>
            </p:sp>
          </mc:Choice>
          <mc:Fallback xmlns="">
            <p:sp>
              <p:nvSpPr>
                <p:cNvPr id="22" name="TextBox 21">
                  <a:extLst>
                    <a:ext uri="{FF2B5EF4-FFF2-40B4-BE49-F238E27FC236}">
                      <a16:creationId xmlns:a16="http://schemas.microsoft.com/office/drawing/2014/main" id="{D8231771-509D-B926-09AB-5C8CB3F30E4F}"/>
                    </a:ext>
                  </a:extLst>
                </p:cNvPr>
                <p:cNvSpPr txBox="1">
                  <a:spLocks noRot="1" noChangeAspect="1" noMove="1" noResize="1" noEditPoints="1" noAdjustHandles="1" noChangeArrowheads="1" noChangeShapeType="1" noTextEdit="1"/>
                </p:cNvSpPr>
                <p:nvPr/>
              </p:nvSpPr>
              <p:spPr>
                <a:xfrm>
                  <a:off x="5381702" y="1403192"/>
                  <a:ext cx="2202932" cy="620909"/>
                </a:xfrm>
                <a:prstGeom prst="rect">
                  <a:avLst/>
                </a:prstGeom>
                <a:blipFill>
                  <a:blip r:embed="rId5"/>
                  <a:stretch>
                    <a:fillRect l="-5581" r="-930" b="-8197"/>
                  </a:stretch>
                </a:blipFill>
                <a:ln w="12700">
                  <a:noFill/>
                </a:ln>
              </p:spPr>
              <p:txBody>
                <a:bodyPr/>
                <a:lstStyle/>
                <a:p>
                  <a:r>
                    <a:rPr lang="en-US">
                      <a:noFill/>
                    </a:rPr>
                    <a:t> </a:t>
                  </a:r>
                </a:p>
              </p:txBody>
            </p:sp>
          </mc:Fallback>
        </mc:AlternateContent>
        <p:grpSp>
          <p:nvGrpSpPr>
            <p:cNvPr id="23" name="Group 22">
              <a:extLst>
                <a:ext uri="{FF2B5EF4-FFF2-40B4-BE49-F238E27FC236}">
                  <a16:creationId xmlns:a16="http://schemas.microsoft.com/office/drawing/2014/main" id="{E5825564-A331-A883-430E-6400D2C1003F}"/>
                </a:ext>
              </a:extLst>
            </p:cNvPr>
            <p:cNvGrpSpPr/>
            <p:nvPr/>
          </p:nvGrpSpPr>
          <p:grpSpPr>
            <a:xfrm>
              <a:off x="3993440" y="2020245"/>
              <a:ext cx="4121860" cy="1833678"/>
              <a:chOff x="4622090" y="4548229"/>
              <a:chExt cx="3183893" cy="1833678"/>
            </a:xfrm>
          </p:grpSpPr>
          <p:sp>
            <p:nvSpPr>
              <p:cNvPr id="27" name="Rectangle 26">
                <a:extLst>
                  <a:ext uri="{FF2B5EF4-FFF2-40B4-BE49-F238E27FC236}">
                    <a16:creationId xmlns:a16="http://schemas.microsoft.com/office/drawing/2014/main" id="{CE7C756F-F5F9-0991-B55F-B827E988016C}"/>
                  </a:ext>
                </a:extLst>
              </p:cNvPr>
              <p:cNvSpPr/>
              <p:nvPr/>
            </p:nvSpPr>
            <p:spPr>
              <a:xfrm>
                <a:off x="4632089" y="5257800"/>
                <a:ext cx="2845474" cy="1115078"/>
              </a:xfrm>
              <a:prstGeom prst="rect">
                <a:avLst/>
              </a:prstGeom>
              <a:solidFill>
                <a:schemeClr val="bg1">
                  <a:alpha val="29804"/>
                </a:schemeClr>
              </a:solidFill>
              <a:ln w="1270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28" name="Rectangle 27">
                <a:extLst>
                  <a:ext uri="{FF2B5EF4-FFF2-40B4-BE49-F238E27FC236}">
                    <a16:creationId xmlns:a16="http://schemas.microsoft.com/office/drawing/2014/main" id="{E938673D-9BAE-3555-C307-3AAFC19B917C}"/>
                  </a:ext>
                </a:extLst>
              </p:cNvPr>
              <p:cNvSpPr/>
              <p:nvPr/>
            </p:nvSpPr>
            <p:spPr>
              <a:xfrm>
                <a:off x="4959141" y="4797449"/>
                <a:ext cx="2845474" cy="1115078"/>
              </a:xfrm>
              <a:prstGeom prst="rect">
                <a:avLst/>
              </a:prstGeom>
              <a:solidFill>
                <a:schemeClr val="bg1">
                  <a:alpha val="29804"/>
                </a:schemeClr>
              </a:solidFill>
              <a:ln w="1270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p>
            </p:txBody>
          </p:sp>
          <p:sp>
            <p:nvSpPr>
              <p:cNvPr id="29" name="Freeform: Shape 28">
                <a:extLst>
                  <a:ext uri="{FF2B5EF4-FFF2-40B4-BE49-F238E27FC236}">
                    <a16:creationId xmlns:a16="http://schemas.microsoft.com/office/drawing/2014/main" id="{2413953D-19F9-916D-FC7D-7A7673EB0F9E}"/>
                  </a:ext>
                </a:extLst>
              </p:cNvPr>
              <p:cNvSpPr/>
              <p:nvPr/>
            </p:nvSpPr>
            <p:spPr>
              <a:xfrm>
                <a:off x="4622090" y="4797449"/>
                <a:ext cx="337051" cy="1584458"/>
              </a:xfrm>
              <a:custGeom>
                <a:avLst/>
                <a:gdLst>
                  <a:gd name="connsiteX0" fmla="*/ 0 w 522514"/>
                  <a:gd name="connsiteY0" fmla="*/ 653143 h 2206171"/>
                  <a:gd name="connsiteX1" fmla="*/ 522514 w 522514"/>
                  <a:gd name="connsiteY1" fmla="*/ 0 h 2206171"/>
                  <a:gd name="connsiteX2" fmla="*/ 522514 w 522514"/>
                  <a:gd name="connsiteY2" fmla="*/ 1538514 h 2206171"/>
                  <a:gd name="connsiteX3" fmla="*/ 14514 w 522514"/>
                  <a:gd name="connsiteY3" fmla="*/ 2206171 h 2206171"/>
                  <a:gd name="connsiteX4" fmla="*/ 0 w 522514"/>
                  <a:gd name="connsiteY4" fmla="*/ 653143 h 2206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514" h="2206171">
                    <a:moveTo>
                      <a:pt x="0" y="653143"/>
                    </a:moveTo>
                    <a:lnTo>
                      <a:pt x="522514" y="0"/>
                    </a:lnTo>
                    <a:lnTo>
                      <a:pt x="522514" y="1538514"/>
                    </a:lnTo>
                    <a:lnTo>
                      <a:pt x="14514" y="2206171"/>
                    </a:lnTo>
                    <a:lnTo>
                      <a:pt x="0" y="653143"/>
                    </a:lnTo>
                    <a:close/>
                  </a:path>
                </a:pathLst>
              </a:custGeom>
              <a:solidFill>
                <a:schemeClr val="bg1">
                  <a:alpha val="29804"/>
                </a:schemeClr>
              </a:solidFill>
              <a:ln w="1270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p>
            </p:txBody>
          </p:sp>
          <p:sp>
            <p:nvSpPr>
              <p:cNvPr id="30" name="Freeform: Shape 29">
                <a:extLst>
                  <a:ext uri="{FF2B5EF4-FFF2-40B4-BE49-F238E27FC236}">
                    <a16:creationId xmlns:a16="http://schemas.microsoft.com/office/drawing/2014/main" id="{EFCDC1EB-3E98-2695-7BDE-556287804C1C}"/>
                  </a:ext>
                </a:extLst>
              </p:cNvPr>
              <p:cNvSpPr/>
              <p:nvPr/>
            </p:nvSpPr>
            <p:spPr>
              <a:xfrm>
                <a:off x="7473977" y="4811031"/>
                <a:ext cx="332006" cy="1561847"/>
              </a:xfrm>
              <a:custGeom>
                <a:avLst/>
                <a:gdLst>
                  <a:gd name="connsiteX0" fmla="*/ 0 w 522514"/>
                  <a:gd name="connsiteY0" fmla="*/ 653143 h 2206171"/>
                  <a:gd name="connsiteX1" fmla="*/ 522514 w 522514"/>
                  <a:gd name="connsiteY1" fmla="*/ 0 h 2206171"/>
                  <a:gd name="connsiteX2" fmla="*/ 522514 w 522514"/>
                  <a:gd name="connsiteY2" fmla="*/ 1538514 h 2206171"/>
                  <a:gd name="connsiteX3" fmla="*/ 14514 w 522514"/>
                  <a:gd name="connsiteY3" fmla="*/ 2206171 h 2206171"/>
                  <a:gd name="connsiteX4" fmla="*/ 0 w 522514"/>
                  <a:gd name="connsiteY4" fmla="*/ 653143 h 2206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514" h="2206171">
                    <a:moveTo>
                      <a:pt x="0" y="653143"/>
                    </a:moveTo>
                    <a:lnTo>
                      <a:pt x="522514" y="0"/>
                    </a:lnTo>
                    <a:lnTo>
                      <a:pt x="522514" y="1538514"/>
                    </a:lnTo>
                    <a:lnTo>
                      <a:pt x="14514" y="2206171"/>
                    </a:lnTo>
                    <a:lnTo>
                      <a:pt x="0" y="653143"/>
                    </a:lnTo>
                    <a:close/>
                  </a:path>
                </a:pathLst>
              </a:custGeom>
              <a:noFill/>
              <a:ln w="1270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p>
            </p:txBody>
          </p:sp>
          <p:cxnSp>
            <p:nvCxnSpPr>
              <p:cNvPr id="31" name="Straight Arrow Connector 30">
                <a:extLst>
                  <a:ext uri="{FF2B5EF4-FFF2-40B4-BE49-F238E27FC236}">
                    <a16:creationId xmlns:a16="http://schemas.microsoft.com/office/drawing/2014/main" id="{183FBEC5-48F3-7F0B-AC44-9B21AC2E0A53}"/>
                  </a:ext>
                </a:extLst>
              </p:cNvPr>
              <p:cNvCxnSpPr>
                <a:cxnSpLocks/>
              </p:cNvCxnSpPr>
              <p:nvPr/>
            </p:nvCxnSpPr>
            <p:spPr>
              <a:xfrm flipH="1">
                <a:off x="5025864" y="4548229"/>
                <a:ext cx="2778751" cy="1"/>
              </a:xfrm>
              <a:prstGeom prst="straightConnector1">
                <a:avLst/>
              </a:prstGeom>
              <a:ln w="12700">
                <a:solidFill>
                  <a:srgbClr val="000000"/>
                </a:solidFill>
                <a:headEnd type="triangle"/>
                <a:tailEnd type="triangle"/>
              </a:ln>
              <a:effectLst/>
            </p:spPr>
            <p:style>
              <a:lnRef idx="2">
                <a:schemeClr val="accent1"/>
              </a:lnRef>
              <a:fillRef idx="0">
                <a:schemeClr val="accent1"/>
              </a:fillRef>
              <a:effectRef idx="1">
                <a:schemeClr val="accent1"/>
              </a:effectRef>
              <a:fontRef idx="minor">
                <a:schemeClr val="tx1"/>
              </a:fontRef>
            </p:style>
          </p:cxnSp>
        </p:grpSp>
        <p:sp>
          <p:nvSpPr>
            <p:cNvPr id="24" name="Oval 23">
              <a:extLst>
                <a:ext uri="{FF2B5EF4-FFF2-40B4-BE49-F238E27FC236}">
                  <a16:creationId xmlns:a16="http://schemas.microsoft.com/office/drawing/2014/main" id="{D951D480-5B14-D633-0BC7-89D5D5CAEAE5}"/>
                </a:ext>
              </a:extLst>
            </p:cNvPr>
            <p:cNvSpPr/>
            <p:nvPr/>
          </p:nvSpPr>
          <p:spPr>
            <a:xfrm>
              <a:off x="4205357" y="2615516"/>
              <a:ext cx="3757543" cy="766085"/>
            </a:xfrm>
            <a:prstGeom prst="ellipse">
              <a:avLst/>
            </a:prstGeom>
            <a:solidFill>
              <a:srgbClr val="8FBB55">
                <a:alpha val="52941"/>
              </a:srgbClr>
            </a:solidFill>
            <a:ln w="12700">
              <a:solidFill>
                <a:schemeClr val="accent2"/>
              </a:solid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endParaRPr lang="en-US" sz="1400" dirty="0">
                <a:solidFill>
                  <a:schemeClr val="tx1"/>
                </a:solidFill>
              </a:endParaRPr>
            </a:p>
          </p:txBody>
        </p:sp>
        <p:sp>
          <p:nvSpPr>
            <p:cNvPr id="25" name="Oval 24">
              <a:extLst>
                <a:ext uri="{FF2B5EF4-FFF2-40B4-BE49-F238E27FC236}">
                  <a16:creationId xmlns:a16="http://schemas.microsoft.com/office/drawing/2014/main" id="{0B6A369D-A629-069B-03E1-BCD61B20EE93}"/>
                </a:ext>
              </a:extLst>
            </p:cNvPr>
            <p:cNvSpPr/>
            <p:nvPr/>
          </p:nvSpPr>
          <p:spPr>
            <a:xfrm>
              <a:off x="6925113" y="2598481"/>
              <a:ext cx="3757543" cy="766085"/>
            </a:xfrm>
            <a:prstGeom prst="ellipse">
              <a:avLst/>
            </a:prstGeom>
            <a:solidFill>
              <a:schemeClr val="accent2">
                <a:alpha val="20000"/>
              </a:schemeClr>
            </a:solidFill>
            <a:ln w="12700">
              <a:solidFill>
                <a:schemeClr val="accent2"/>
              </a:solid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endParaRPr lang="en-US" sz="1400" dirty="0">
                <a:solidFill>
                  <a:schemeClr val="tx1"/>
                </a:solidFill>
              </a:endParaRPr>
            </a:p>
          </p:txBody>
        </p:sp>
        <p:sp>
          <p:nvSpPr>
            <p:cNvPr id="26" name="Oval 25">
              <a:extLst>
                <a:ext uri="{FF2B5EF4-FFF2-40B4-BE49-F238E27FC236}">
                  <a16:creationId xmlns:a16="http://schemas.microsoft.com/office/drawing/2014/main" id="{919884F6-E6F5-DB63-A543-48C283960319}"/>
                </a:ext>
              </a:extLst>
            </p:cNvPr>
            <p:cNvSpPr/>
            <p:nvPr/>
          </p:nvSpPr>
          <p:spPr>
            <a:xfrm>
              <a:off x="1485601" y="2598480"/>
              <a:ext cx="3757543" cy="766085"/>
            </a:xfrm>
            <a:prstGeom prst="ellipse">
              <a:avLst/>
            </a:prstGeom>
            <a:solidFill>
              <a:schemeClr val="accent2">
                <a:alpha val="20000"/>
              </a:schemeClr>
            </a:solidFill>
            <a:ln w="12700">
              <a:solidFill>
                <a:schemeClr val="accent2"/>
              </a:solid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endParaRPr lang="en-US" sz="1400" dirty="0">
                <a:solidFill>
                  <a:schemeClr val="tx1"/>
                </a:solidFill>
              </a:endParaRPr>
            </a:p>
          </p:txBody>
        </p:sp>
      </p:grpSp>
      <p:sp>
        <p:nvSpPr>
          <p:cNvPr id="32" name="TextBox 31">
            <a:extLst>
              <a:ext uri="{FF2B5EF4-FFF2-40B4-BE49-F238E27FC236}">
                <a16:creationId xmlns:a16="http://schemas.microsoft.com/office/drawing/2014/main" id="{FCEE7231-6F7B-1BC1-E59F-20D3264176F0}"/>
              </a:ext>
            </a:extLst>
          </p:cNvPr>
          <p:cNvSpPr txBox="1"/>
          <p:nvPr/>
        </p:nvSpPr>
        <p:spPr>
          <a:xfrm>
            <a:off x="6015905" y="4049744"/>
            <a:ext cx="4022551" cy="369332"/>
          </a:xfrm>
          <a:prstGeom prst="rect">
            <a:avLst/>
          </a:prstGeom>
          <a:noFill/>
        </p:spPr>
        <p:txBody>
          <a:bodyPr wrap="square" rtlCol="0">
            <a:spAutoFit/>
          </a:bodyPr>
          <a:lstStyle/>
          <a:p>
            <a:r>
              <a:rPr lang="en-US" dirty="0"/>
              <a:t>Modeling multi-bunch interaction:</a:t>
            </a:r>
          </a:p>
        </p:txBody>
      </p:sp>
      <p:grpSp>
        <p:nvGrpSpPr>
          <p:cNvPr id="56" name="Group 55">
            <a:extLst>
              <a:ext uri="{FF2B5EF4-FFF2-40B4-BE49-F238E27FC236}">
                <a16:creationId xmlns:a16="http://schemas.microsoft.com/office/drawing/2014/main" id="{EB7F1D37-B532-698F-2917-AF01733403B0}"/>
              </a:ext>
            </a:extLst>
          </p:cNvPr>
          <p:cNvGrpSpPr/>
          <p:nvPr/>
        </p:nvGrpSpPr>
        <p:grpSpPr>
          <a:xfrm>
            <a:off x="4083849" y="898486"/>
            <a:ext cx="3560343" cy="2182819"/>
            <a:chOff x="4557085" y="602228"/>
            <a:chExt cx="3560343" cy="2182819"/>
          </a:xfrm>
        </p:grpSpPr>
        <p:grpSp>
          <p:nvGrpSpPr>
            <p:cNvPr id="49" name="Group 48">
              <a:extLst>
                <a:ext uri="{FF2B5EF4-FFF2-40B4-BE49-F238E27FC236}">
                  <a16:creationId xmlns:a16="http://schemas.microsoft.com/office/drawing/2014/main" id="{2AA21F4F-5E0B-8626-1ACF-3C4BA727565D}"/>
                </a:ext>
              </a:extLst>
            </p:cNvPr>
            <p:cNvGrpSpPr/>
            <p:nvPr/>
          </p:nvGrpSpPr>
          <p:grpSpPr>
            <a:xfrm>
              <a:off x="4557085" y="602228"/>
              <a:ext cx="3560343" cy="2182819"/>
              <a:chOff x="4425017" y="647214"/>
              <a:chExt cx="3560343" cy="2182819"/>
            </a:xfrm>
          </p:grpSpPr>
          <p:pic>
            <p:nvPicPr>
              <p:cNvPr id="34" name="Picture 4">
                <a:extLst>
                  <a:ext uri="{FF2B5EF4-FFF2-40B4-BE49-F238E27FC236}">
                    <a16:creationId xmlns:a16="http://schemas.microsoft.com/office/drawing/2014/main" id="{4FAB441F-4F42-6007-833A-D52377D824F2}"/>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64595" t="3978" r="2569" b="57587"/>
              <a:stretch>
                <a:fillRect/>
              </a:stretch>
            </p:blipFill>
            <p:spPr bwMode="auto">
              <a:xfrm>
                <a:off x="4996359" y="1007246"/>
                <a:ext cx="1335841" cy="1314936"/>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4">
                <a:extLst>
                  <a:ext uri="{FF2B5EF4-FFF2-40B4-BE49-F238E27FC236}">
                    <a16:creationId xmlns:a16="http://schemas.microsoft.com/office/drawing/2014/main" id="{2CAC600C-B6DA-D12F-8D24-27C6E46F1737}"/>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6378" t="4821" r="50787" b="56746"/>
              <a:stretch>
                <a:fillRect/>
              </a:stretch>
            </p:blipFill>
            <p:spPr bwMode="auto">
              <a:xfrm>
                <a:off x="6649519" y="998102"/>
                <a:ext cx="1335841" cy="1314936"/>
              </a:xfrm>
              <a:prstGeom prst="rect">
                <a:avLst/>
              </a:prstGeom>
              <a:noFill/>
              <a:extLst>
                <a:ext uri="{909E8E84-426E-40DD-AFC4-6F175D3DCCD1}">
                  <a14:hiddenFill xmlns:a14="http://schemas.microsoft.com/office/drawing/2010/main">
                    <a:solidFill>
                      <a:srgbClr val="FFFFFF"/>
                    </a:solidFill>
                  </a14:hiddenFill>
                </a:ext>
              </a:extLst>
            </p:spPr>
          </p:pic>
          <p:cxnSp>
            <p:nvCxnSpPr>
              <p:cNvPr id="45" name="Straight Arrow Connector 44">
                <a:extLst>
                  <a:ext uri="{FF2B5EF4-FFF2-40B4-BE49-F238E27FC236}">
                    <a16:creationId xmlns:a16="http://schemas.microsoft.com/office/drawing/2014/main" id="{C7A75014-677E-E4CF-9612-DD8130764435}"/>
                  </a:ext>
                </a:extLst>
              </p:cNvPr>
              <p:cNvCxnSpPr>
                <a:cxnSpLocks/>
              </p:cNvCxnSpPr>
              <p:nvPr/>
            </p:nvCxnSpPr>
            <p:spPr>
              <a:xfrm>
                <a:off x="4823087" y="1016171"/>
                <a:ext cx="0" cy="130749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6" name="TextBox 45">
                    <a:extLst>
                      <a:ext uri="{FF2B5EF4-FFF2-40B4-BE49-F238E27FC236}">
                        <a16:creationId xmlns:a16="http://schemas.microsoft.com/office/drawing/2014/main" id="{F0581640-B6F9-1D2E-00C7-F24913B76D1D}"/>
                      </a:ext>
                    </a:extLst>
                  </p:cNvPr>
                  <p:cNvSpPr txBox="1"/>
                  <p:nvPr/>
                </p:nvSpPr>
                <p:spPr>
                  <a:xfrm rot="16200000">
                    <a:off x="3549108" y="1523123"/>
                    <a:ext cx="2090372" cy="338554"/>
                  </a:xfrm>
                  <a:prstGeom prst="rect">
                    <a:avLst/>
                  </a:prstGeom>
                  <a:noFill/>
                </p:spPr>
                <p:txBody>
                  <a:bodyPr wrap="square" rtlCol="0">
                    <a:spAutoFit/>
                  </a:bodyPr>
                  <a:lstStyle/>
                  <a:p>
                    <a:pPr algn="ctr"/>
                    <a14:m>
                      <m:oMath xmlns:m="http://schemas.openxmlformats.org/officeDocument/2006/math">
                        <m:r>
                          <a:rPr lang="en-US" sz="1600" b="0" i="1" smtClean="0">
                            <a:latin typeface="Cambria Math" panose="02040503050406030204" pitchFamily="18" charset="0"/>
                          </a:rPr>
                          <m:t>𝑥</m:t>
                        </m:r>
                        <m:r>
                          <a:rPr lang="en-US" sz="1600" b="0" i="1" smtClean="0">
                            <a:latin typeface="Cambria Math" panose="02040503050406030204" pitchFamily="18" charset="0"/>
                          </a:rPr>
                          <m:t>′</m:t>
                        </m:r>
                      </m:oMath>
                    </a14:m>
                    <a:r>
                      <a:rPr lang="en-US" sz="1600" dirty="0"/>
                      <a:t>, ±22 </a:t>
                    </a:r>
                    <a:r>
                      <a:rPr lang="en-US" sz="1600" dirty="0" err="1"/>
                      <a:t>mrad</a:t>
                    </a:r>
                    <a:endParaRPr lang="en-US" sz="1600" dirty="0"/>
                  </a:p>
                </p:txBody>
              </p:sp>
            </mc:Choice>
            <mc:Fallback xmlns="">
              <p:sp>
                <p:nvSpPr>
                  <p:cNvPr id="46" name="TextBox 45">
                    <a:extLst>
                      <a:ext uri="{FF2B5EF4-FFF2-40B4-BE49-F238E27FC236}">
                        <a16:creationId xmlns:a16="http://schemas.microsoft.com/office/drawing/2014/main" id="{F0581640-B6F9-1D2E-00C7-F24913B76D1D}"/>
                      </a:ext>
                    </a:extLst>
                  </p:cNvPr>
                  <p:cNvSpPr txBox="1">
                    <a:spLocks noRot="1" noChangeAspect="1" noMove="1" noResize="1" noEditPoints="1" noAdjustHandles="1" noChangeArrowheads="1" noChangeShapeType="1" noTextEdit="1"/>
                  </p:cNvSpPr>
                  <p:nvPr/>
                </p:nvSpPr>
                <p:spPr>
                  <a:xfrm rot="16200000">
                    <a:off x="3549108" y="1523123"/>
                    <a:ext cx="2090372" cy="338554"/>
                  </a:xfrm>
                  <a:prstGeom prst="rect">
                    <a:avLst/>
                  </a:prstGeom>
                  <a:blipFill>
                    <a:blip r:embed="rId7"/>
                    <a:stretch>
                      <a:fillRect l="-5455" r="-2363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DB4B1177-618A-FE61-5E77-2C05FA92AF9D}"/>
                      </a:ext>
                    </a:extLst>
                  </p:cNvPr>
                  <p:cNvSpPr txBox="1"/>
                  <p:nvPr/>
                </p:nvSpPr>
                <p:spPr>
                  <a:xfrm>
                    <a:off x="4661359" y="2491479"/>
                    <a:ext cx="2090372" cy="338554"/>
                  </a:xfrm>
                  <a:prstGeom prst="rect">
                    <a:avLst/>
                  </a:prstGeom>
                  <a:noFill/>
                </p:spPr>
                <p:txBody>
                  <a:bodyPr wrap="square" rtlCol="0">
                    <a:spAutoFit/>
                  </a:bodyPr>
                  <a:lstStyle/>
                  <a:p>
                    <a:pPr algn="ctr"/>
                    <a14:m>
                      <m:oMath xmlns:m="http://schemas.openxmlformats.org/officeDocument/2006/math">
                        <m:r>
                          <a:rPr lang="en-US" sz="1600" b="0" i="1" smtClean="0">
                            <a:latin typeface="Cambria Math" panose="02040503050406030204" pitchFamily="18" charset="0"/>
                          </a:rPr>
                          <m:t>𝑥</m:t>
                        </m:r>
                      </m:oMath>
                    </a14:m>
                    <a:r>
                      <a:rPr lang="en-US" sz="1600" dirty="0"/>
                      <a:t>, ±10 mm</a:t>
                    </a:r>
                  </a:p>
                </p:txBody>
              </p:sp>
            </mc:Choice>
            <mc:Fallback xmlns="">
              <p:sp>
                <p:nvSpPr>
                  <p:cNvPr id="47" name="TextBox 46">
                    <a:extLst>
                      <a:ext uri="{FF2B5EF4-FFF2-40B4-BE49-F238E27FC236}">
                        <a16:creationId xmlns:a16="http://schemas.microsoft.com/office/drawing/2014/main" id="{DB4B1177-618A-FE61-5E77-2C05FA92AF9D}"/>
                      </a:ext>
                    </a:extLst>
                  </p:cNvPr>
                  <p:cNvSpPr txBox="1">
                    <a:spLocks noRot="1" noChangeAspect="1" noMove="1" noResize="1" noEditPoints="1" noAdjustHandles="1" noChangeArrowheads="1" noChangeShapeType="1" noTextEdit="1"/>
                  </p:cNvSpPr>
                  <p:nvPr/>
                </p:nvSpPr>
                <p:spPr>
                  <a:xfrm>
                    <a:off x="4661359" y="2491479"/>
                    <a:ext cx="2090372" cy="338554"/>
                  </a:xfrm>
                  <a:prstGeom prst="rect">
                    <a:avLst/>
                  </a:prstGeom>
                  <a:blipFill>
                    <a:blip r:embed="rId8"/>
                    <a:stretch>
                      <a:fillRect t="-5455" b="-23636"/>
                    </a:stretch>
                  </a:blipFill>
                </p:spPr>
                <p:txBody>
                  <a:bodyPr/>
                  <a:lstStyle/>
                  <a:p>
                    <a:r>
                      <a:rPr lang="en-US">
                        <a:noFill/>
                      </a:rPr>
                      <a:t> </a:t>
                    </a:r>
                  </a:p>
                </p:txBody>
              </p:sp>
            </mc:Fallback>
          </mc:AlternateContent>
          <p:cxnSp>
            <p:nvCxnSpPr>
              <p:cNvPr id="48" name="Straight Arrow Connector 47">
                <a:extLst>
                  <a:ext uri="{FF2B5EF4-FFF2-40B4-BE49-F238E27FC236}">
                    <a16:creationId xmlns:a16="http://schemas.microsoft.com/office/drawing/2014/main" id="{D716AD0A-5291-810F-688D-6FB2725CBD7C}"/>
                  </a:ext>
                </a:extLst>
              </p:cNvPr>
              <p:cNvCxnSpPr>
                <a:cxnSpLocks/>
              </p:cNvCxnSpPr>
              <p:nvPr/>
            </p:nvCxnSpPr>
            <p:spPr>
              <a:xfrm flipH="1">
                <a:off x="5038897" y="2499122"/>
                <a:ext cx="1247425"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51" name="TextBox 50">
              <a:extLst>
                <a:ext uri="{FF2B5EF4-FFF2-40B4-BE49-F238E27FC236}">
                  <a16:creationId xmlns:a16="http://schemas.microsoft.com/office/drawing/2014/main" id="{992EDC84-AD5C-1C2F-2D72-D3E24E11FA3F}"/>
                </a:ext>
              </a:extLst>
            </p:cNvPr>
            <p:cNvSpPr txBox="1"/>
            <p:nvPr/>
          </p:nvSpPr>
          <p:spPr>
            <a:xfrm>
              <a:off x="5212958" y="962260"/>
              <a:ext cx="1139459" cy="338554"/>
            </a:xfrm>
            <a:prstGeom prst="rect">
              <a:avLst/>
            </a:prstGeom>
            <a:noFill/>
          </p:spPr>
          <p:txBody>
            <a:bodyPr wrap="square" rtlCol="0">
              <a:spAutoFit/>
            </a:bodyPr>
            <a:lstStyle/>
            <a:p>
              <a:r>
                <a:rPr lang="en-US" sz="1600" dirty="0">
                  <a:solidFill>
                    <a:schemeClr val="bg1"/>
                  </a:solidFill>
                </a:rPr>
                <a:t>measured</a:t>
              </a:r>
            </a:p>
          </p:txBody>
        </p:sp>
        <p:sp>
          <p:nvSpPr>
            <p:cNvPr id="52" name="TextBox 51">
              <a:extLst>
                <a:ext uri="{FF2B5EF4-FFF2-40B4-BE49-F238E27FC236}">
                  <a16:creationId xmlns:a16="http://schemas.microsoft.com/office/drawing/2014/main" id="{46058330-EFE1-C4F5-6C24-4EB379CC5CDD}"/>
                </a:ext>
              </a:extLst>
            </p:cNvPr>
            <p:cNvSpPr txBox="1"/>
            <p:nvPr/>
          </p:nvSpPr>
          <p:spPr>
            <a:xfrm>
              <a:off x="6914030" y="971185"/>
              <a:ext cx="1139459" cy="338554"/>
            </a:xfrm>
            <a:prstGeom prst="rect">
              <a:avLst/>
            </a:prstGeom>
            <a:noFill/>
          </p:spPr>
          <p:txBody>
            <a:bodyPr wrap="square" rtlCol="0">
              <a:spAutoFit/>
            </a:bodyPr>
            <a:lstStyle/>
            <a:p>
              <a:r>
                <a:rPr lang="en-US" sz="1600" dirty="0">
                  <a:solidFill>
                    <a:schemeClr val="bg1"/>
                  </a:solidFill>
                </a:rPr>
                <a:t>simulated</a:t>
              </a:r>
            </a:p>
          </p:txBody>
        </p:sp>
      </p:grpSp>
      <p:grpSp>
        <p:nvGrpSpPr>
          <p:cNvPr id="55" name="Group 54">
            <a:extLst>
              <a:ext uri="{FF2B5EF4-FFF2-40B4-BE49-F238E27FC236}">
                <a16:creationId xmlns:a16="http://schemas.microsoft.com/office/drawing/2014/main" id="{37BD3F0C-5304-09DC-FC03-6EC5768C5DBF}"/>
              </a:ext>
            </a:extLst>
          </p:cNvPr>
          <p:cNvGrpSpPr/>
          <p:nvPr/>
        </p:nvGrpSpPr>
        <p:grpSpPr>
          <a:xfrm>
            <a:off x="8474711" y="905908"/>
            <a:ext cx="3562474" cy="2182819"/>
            <a:chOff x="8179208" y="1650075"/>
            <a:chExt cx="3562474" cy="2182819"/>
          </a:xfrm>
        </p:grpSpPr>
        <p:grpSp>
          <p:nvGrpSpPr>
            <p:cNvPr id="50" name="Group 49">
              <a:extLst>
                <a:ext uri="{FF2B5EF4-FFF2-40B4-BE49-F238E27FC236}">
                  <a16:creationId xmlns:a16="http://schemas.microsoft.com/office/drawing/2014/main" id="{15A1A97D-EF88-2B67-DFD3-E705A8304CC3}"/>
                </a:ext>
              </a:extLst>
            </p:cNvPr>
            <p:cNvGrpSpPr/>
            <p:nvPr/>
          </p:nvGrpSpPr>
          <p:grpSpPr>
            <a:xfrm>
              <a:off x="8179208" y="1650075"/>
              <a:ext cx="3562474" cy="2182819"/>
              <a:chOff x="8099140" y="1660737"/>
              <a:chExt cx="3562474" cy="2182819"/>
            </a:xfrm>
          </p:grpSpPr>
          <p:pic>
            <p:nvPicPr>
              <p:cNvPr id="35" name="Picture 34" descr="A comparison of a purple and yellow gradient&#10;&#10;Description automatically generated with medium confidence">
                <a:extLst>
                  <a:ext uri="{FF2B5EF4-FFF2-40B4-BE49-F238E27FC236}">
                    <a16:creationId xmlns:a16="http://schemas.microsoft.com/office/drawing/2014/main" id="{2F538AEE-8282-04EE-588A-293389B30F44}"/>
                  </a:ext>
                </a:extLst>
              </p:cNvPr>
              <p:cNvPicPr>
                <a:picLocks noChangeAspect="1"/>
              </p:cNvPicPr>
              <p:nvPr/>
            </p:nvPicPr>
            <p:blipFill>
              <a:blip r:embed="rId9">
                <a:extLst>
                  <a:ext uri="{28A0092B-C50C-407E-A947-70E740481C1C}">
                    <a14:useLocalDpi xmlns:a14="http://schemas.microsoft.com/office/drawing/2010/main" val="0"/>
                  </a:ext>
                </a:extLst>
              </a:blip>
              <a:srcRect l="16883" t="11857" r="43993" b="19116"/>
              <a:stretch>
                <a:fillRect/>
              </a:stretch>
            </p:blipFill>
            <p:spPr>
              <a:xfrm>
                <a:off x="8707994" y="1989896"/>
                <a:ext cx="1335841" cy="1347297"/>
              </a:xfrm>
              <a:prstGeom prst="rect">
                <a:avLst/>
              </a:prstGeom>
            </p:spPr>
          </p:pic>
          <p:pic>
            <p:nvPicPr>
              <p:cNvPr id="36" name="Picture 35" descr="A comparison of a purple and yellow gradient&#10;&#10;Description automatically generated with medium confidence">
                <a:extLst>
                  <a:ext uri="{FF2B5EF4-FFF2-40B4-BE49-F238E27FC236}">
                    <a16:creationId xmlns:a16="http://schemas.microsoft.com/office/drawing/2014/main" id="{0E3F5F07-CF80-12FB-DC15-7C98103F6D04}"/>
                  </a:ext>
                </a:extLst>
              </p:cNvPr>
              <p:cNvPicPr>
                <a:picLocks noChangeAspect="1"/>
              </p:cNvPicPr>
              <p:nvPr/>
            </p:nvPicPr>
            <p:blipFill>
              <a:blip r:embed="rId9">
                <a:extLst>
                  <a:ext uri="{28A0092B-C50C-407E-A947-70E740481C1C}">
                    <a14:useLocalDpi xmlns:a14="http://schemas.microsoft.com/office/drawing/2010/main" val="0"/>
                  </a:ext>
                </a:extLst>
              </a:blip>
              <a:srcRect l="58986" t="11857" r="1890" b="19116"/>
              <a:stretch>
                <a:fillRect/>
              </a:stretch>
            </p:blipFill>
            <p:spPr>
              <a:xfrm>
                <a:off x="10325773" y="1995659"/>
                <a:ext cx="1335841" cy="1347297"/>
              </a:xfrm>
              <a:prstGeom prst="rect">
                <a:avLst/>
              </a:prstGeom>
            </p:spPr>
          </p:pic>
          <p:cxnSp>
            <p:nvCxnSpPr>
              <p:cNvPr id="37" name="Straight Arrow Connector 36">
                <a:extLst>
                  <a:ext uri="{FF2B5EF4-FFF2-40B4-BE49-F238E27FC236}">
                    <a16:creationId xmlns:a16="http://schemas.microsoft.com/office/drawing/2014/main" id="{4735CFF5-FCE2-E9DB-CB06-8DD81F04813B}"/>
                  </a:ext>
                </a:extLst>
              </p:cNvPr>
              <p:cNvCxnSpPr>
                <a:cxnSpLocks/>
              </p:cNvCxnSpPr>
              <p:nvPr/>
            </p:nvCxnSpPr>
            <p:spPr>
              <a:xfrm>
                <a:off x="8497210" y="2029694"/>
                <a:ext cx="0" cy="130749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8" name="TextBox 37">
                    <a:extLst>
                      <a:ext uri="{FF2B5EF4-FFF2-40B4-BE49-F238E27FC236}">
                        <a16:creationId xmlns:a16="http://schemas.microsoft.com/office/drawing/2014/main" id="{5EC2C335-864B-AB40-3922-105A509E926F}"/>
                      </a:ext>
                    </a:extLst>
                  </p:cNvPr>
                  <p:cNvSpPr txBox="1"/>
                  <p:nvPr/>
                </p:nvSpPr>
                <p:spPr>
                  <a:xfrm rot="16200000">
                    <a:off x="7223231" y="2536646"/>
                    <a:ext cx="2090372" cy="338554"/>
                  </a:xfrm>
                  <a:prstGeom prst="rect">
                    <a:avLst/>
                  </a:prstGeom>
                  <a:noFill/>
                </p:spPr>
                <p:txBody>
                  <a:bodyPr wrap="square" rtlCol="0">
                    <a:spAutoFit/>
                  </a:bodyPr>
                  <a:lstStyle/>
                  <a:p>
                    <a:pPr algn="ctr"/>
                    <a14:m>
                      <m:oMath xmlns:m="http://schemas.openxmlformats.org/officeDocument/2006/math">
                        <m:r>
                          <a:rPr lang="en-US" sz="1600" b="0" i="1" smtClean="0">
                            <a:latin typeface="Cambria Math" panose="02040503050406030204" pitchFamily="18" charset="0"/>
                          </a:rPr>
                          <m:t>𝑥</m:t>
                        </m:r>
                        <m:r>
                          <a:rPr lang="en-US" sz="1600" b="0" i="1" smtClean="0">
                            <a:latin typeface="Cambria Math" panose="02040503050406030204" pitchFamily="18" charset="0"/>
                          </a:rPr>
                          <m:t>′</m:t>
                        </m:r>
                      </m:oMath>
                    </a14:m>
                    <a:r>
                      <a:rPr lang="en-US" sz="1600" dirty="0"/>
                      <a:t>, ±10 </a:t>
                    </a:r>
                    <a:r>
                      <a:rPr lang="en-US" sz="1600" dirty="0" err="1"/>
                      <a:t>mrad</a:t>
                    </a:r>
                    <a:endParaRPr lang="en-US" sz="1600" dirty="0"/>
                  </a:p>
                </p:txBody>
              </p:sp>
            </mc:Choice>
            <mc:Fallback xmlns="">
              <p:sp>
                <p:nvSpPr>
                  <p:cNvPr id="38" name="TextBox 37">
                    <a:extLst>
                      <a:ext uri="{FF2B5EF4-FFF2-40B4-BE49-F238E27FC236}">
                        <a16:creationId xmlns:a16="http://schemas.microsoft.com/office/drawing/2014/main" id="{5EC2C335-864B-AB40-3922-105A509E926F}"/>
                      </a:ext>
                    </a:extLst>
                  </p:cNvPr>
                  <p:cNvSpPr txBox="1">
                    <a:spLocks noRot="1" noChangeAspect="1" noMove="1" noResize="1" noEditPoints="1" noAdjustHandles="1" noChangeArrowheads="1" noChangeShapeType="1" noTextEdit="1"/>
                  </p:cNvSpPr>
                  <p:nvPr/>
                </p:nvSpPr>
                <p:spPr>
                  <a:xfrm rot="16200000">
                    <a:off x="7223231" y="2536646"/>
                    <a:ext cx="2090372" cy="338554"/>
                  </a:xfrm>
                  <a:prstGeom prst="rect">
                    <a:avLst/>
                  </a:prstGeom>
                  <a:blipFill>
                    <a:blip r:embed="rId10"/>
                    <a:stretch>
                      <a:fillRect l="-5357" r="-21429"/>
                    </a:stretch>
                  </a:blipFill>
                </p:spPr>
                <p:txBody>
                  <a:bodyPr/>
                  <a:lstStyle/>
                  <a:p>
                    <a:r>
                      <a:rPr lang="en-US">
                        <a:noFill/>
                      </a:rPr>
                      <a:t> </a:t>
                    </a:r>
                  </a:p>
                </p:txBody>
              </p:sp>
            </mc:Fallback>
          </mc:AlternateContent>
          <p:sp>
            <p:nvSpPr>
              <p:cNvPr id="39" name="Rectangle 38">
                <a:extLst>
                  <a:ext uri="{FF2B5EF4-FFF2-40B4-BE49-F238E27FC236}">
                    <a16:creationId xmlns:a16="http://schemas.microsoft.com/office/drawing/2014/main" id="{AEFC663B-05D4-4CDB-B96B-4000538435FD}"/>
                  </a:ext>
                </a:extLst>
              </p:cNvPr>
              <p:cNvSpPr/>
              <p:nvPr/>
            </p:nvSpPr>
            <p:spPr>
              <a:xfrm rot="5400000" flipH="1">
                <a:off x="9406685" y="2381038"/>
                <a:ext cx="271421" cy="241382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mc:AlternateContent xmlns:mc="http://schemas.openxmlformats.org/markup-compatibility/2006" xmlns:a14="http://schemas.microsoft.com/office/drawing/2010/main">
            <mc:Choice Requires="a14">
              <p:sp>
                <p:nvSpPr>
                  <p:cNvPr id="40" name="TextBox 39">
                    <a:extLst>
                      <a:ext uri="{FF2B5EF4-FFF2-40B4-BE49-F238E27FC236}">
                        <a16:creationId xmlns:a16="http://schemas.microsoft.com/office/drawing/2014/main" id="{8D4FC676-6559-63EC-40BA-42AD1EBB9DCE}"/>
                      </a:ext>
                    </a:extLst>
                  </p:cNvPr>
                  <p:cNvSpPr txBox="1"/>
                  <p:nvPr/>
                </p:nvSpPr>
                <p:spPr>
                  <a:xfrm>
                    <a:off x="8335482" y="3505002"/>
                    <a:ext cx="2090372" cy="338554"/>
                  </a:xfrm>
                  <a:prstGeom prst="rect">
                    <a:avLst/>
                  </a:prstGeom>
                  <a:noFill/>
                </p:spPr>
                <p:txBody>
                  <a:bodyPr wrap="square" rtlCol="0">
                    <a:spAutoFit/>
                  </a:bodyPr>
                  <a:lstStyle/>
                  <a:p>
                    <a:pPr algn="ctr"/>
                    <a14:m>
                      <m:oMath xmlns:m="http://schemas.openxmlformats.org/officeDocument/2006/math">
                        <m:r>
                          <a:rPr lang="en-US" sz="1600" b="0" i="1" smtClean="0">
                            <a:latin typeface="Cambria Math" panose="02040503050406030204" pitchFamily="18" charset="0"/>
                          </a:rPr>
                          <m:t>𝑥</m:t>
                        </m:r>
                      </m:oMath>
                    </a14:m>
                    <a:r>
                      <a:rPr lang="en-US" sz="1600" dirty="0"/>
                      <a:t>, ±10 mm</a:t>
                    </a:r>
                  </a:p>
                </p:txBody>
              </p:sp>
            </mc:Choice>
            <mc:Fallback xmlns="">
              <p:sp>
                <p:nvSpPr>
                  <p:cNvPr id="40" name="TextBox 39">
                    <a:extLst>
                      <a:ext uri="{FF2B5EF4-FFF2-40B4-BE49-F238E27FC236}">
                        <a16:creationId xmlns:a16="http://schemas.microsoft.com/office/drawing/2014/main" id="{8D4FC676-6559-63EC-40BA-42AD1EBB9DCE}"/>
                      </a:ext>
                    </a:extLst>
                  </p:cNvPr>
                  <p:cNvSpPr txBox="1">
                    <a:spLocks noRot="1" noChangeAspect="1" noMove="1" noResize="1" noEditPoints="1" noAdjustHandles="1" noChangeArrowheads="1" noChangeShapeType="1" noTextEdit="1"/>
                  </p:cNvSpPr>
                  <p:nvPr/>
                </p:nvSpPr>
                <p:spPr>
                  <a:xfrm>
                    <a:off x="8335482" y="3505002"/>
                    <a:ext cx="2090372" cy="338554"/>
                  </a:xfrm>
                  <a:prstGeom prst="rect">
                    <a:avLst/>
                  </a:prstGeom>
                  <a:blipFill>
                    <a:blip r:embed="rId11"/>
                    <a:stretch>
                      <a:fillRect t="-5357" b="-21429"/>
                    </a:stretch>
                  </a:blipFill>
                </p:spPr>
                <p:txBody>
                  <a:bodyPr/>
                  <a:lstStyle/>
                  <a:p>
                    <a:r>
                      <a:rPr lang="en-US">
                        <a:noFill/>
                      </a:rPr>
                      <a:t> </a:t>
                    </a:r>
                  </a:p>
                </p:txBody>
              </p:sp>
            </mc:Fallback>
          </mc:AlternateContent>
          <p:cxnSp>
            <p:nvCxnSpPr>
              <p:cNvPr id="42" name="Straight Arrow Connector 41">
                <a:extLst>
                  <a:ext uri="{FF2B5EF4-FFF2-40B4-BE49-F238E27FC236}">
                    <a16:creationId xmlns:a16="http://schemas.microsoft.com/office/drawing/2014/main" id="{CADBAB23-5FBF-CD37-DBCE-B66C0D89ACAC}"/>
                  </a:ext>
                </a:extLst>
              </p:cNvPr>
              <p:cNvCxnSpPr>
                <a:cxnSpLocks/>
              </p:cNvCxnSpPr>
              <p:nvPr/>
            </p:nvCxnSpPr>
            <p:spPr>
              <a:xfrm flipH="1">
                <a:off x="8713020" y="3512645"/>
                <a:ext cx="1247425"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53" name="TextBox 52">
              <a:extLst>
                <a:ext uri="{FF2B5EF4-FFF2-40B4-BE49-F238E27FC236}">
                  <a16:creationId xmlns:a16="http://schemas.microsoft.com/office/drawing/2014/main" id="{4C5751E8-4EDC-16E2-8B06-F429DB6AC3CE}"/>
                </a:ext>
              </a:extLst>
            </p:cNvPr>
            <p:cNvSpPr txBox="1"/>
            <p:nvPr/>
          </p:nvSpPr>
          <p:spPr>
            <a:xfrm>
              <a:off x="8901151" y="1958426"/>
              <a:ext cx="1139459" cy="338554"/>
            </a:xfrm>
            <a:prstGeom prst="rect">
              <a:avLst/>
            </a:prstGeom>
            <a:noFill/>
          </p:spPr>
          <p:txBody>
            <a:bodyPr wrap="square" rtlCol="0">
              <a:spAutoFit/>
            </a:bodyPr>
            <a:lstStyle/>
            <a:p>
              <a:r>
                <a:rPr lang="en-US" sz="1600" dirty="0">
                  <a:solidFill>
                    <a:schemeClr val="bg1"/>
                  </a:solidFill>
                </a:rPr>
                <a:t>measured</a:t>
              </a:r>
            </a:p>
          </p:txBody>
        </p:sp>
        <p:sp>
          <p:nvSpPr>
            <p:cNvPr id="54" name="TextBox 53">
              <a:extLst>
                <a:ext uri="{FF2B5EF4-FFF2-40B4-BE49-F238E27FC236}">
                  <a16:creationId xmlns:a16="http://schemas.microsoft.com/office/drawing/2014/main" id="{272860EE-5BF5-93B0-EFF0-7077753F28B5}"/>
                </a:ext>
              </a:extLst>
            </p:cNvPr>
            <p:cNvSpPr txBox="1"/>
            <p:nvPr/>
          </p:nvSpPr>
          <p:spPr>
            <a:xfrm>
              <a:off x="10602223" y="1967351"/>
              <a:ext cx="1139459" cy="338554"/>
            </a:xfrm>
            <a:prstGeom prst="rect">
              <a:avLst/>
            </a:prstGeom>
            <a:noFill/>
          </p:spPr>
          <p:txBody>
            <a:bodyPr wrap="square" rtlCol="0">
              <a:spAutoFit/>
            </a:bodyPr>
            <a:lstStyle/>
            <a:p>
              <a:r>
                <a:rPr lang="en-US" sz="1600" dirty="0">
                  <a:solidFill>
                    <a:schemeClr val="bg1"/>
                  </a:solidFill>
                </a:rPr>
                <a:t>simulated</a:t>
              </a:r>
            </a:p>
          </p:txBody>
        </p:sp>
      </p:grpSp>
      <p:sp>
        <p:nvSpPr>
          <p:cNvPr id="59" name="Arrow: Right 58">
            <a:extLst>
              <a:ext uri="{FF2B5EF4-FFF2-40B4-BE49-F238E27FC236}">
                <a16:creationId xmlns:a16="http://schemas.microsoft.com/office/drawing/2014/main" id="{6080CBE4-E945-0D42-455D-15AEA47C180D}"/>
              </a:ext>
            </a:extLst>
          </p:cNvPr>
          <p:cNvSpPr/>
          <p:nvPr/>
        </p:nvSpPr>
        <p:spPr>
          <a:xfrm>
            <a:off x="7766452" y="1791070"/>
            <a:ext cx="628009" cy="369332"/>
          </a:xfrm>
          <a:prstGeom prst="rightArrow">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130233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6F1F5F-ED16-87C7-7FA2-FA91FD65F91C}"/>
              </a:ext>
            </a:extLst>
          </p:cNvPr>
          <p:cNvSpPr>
            <a:spLocks noGrp="1"/>
          </p:cNvSpPr>
          <p:nvPr>
            <p:ph type="title"/>
          </p:nvPr>
        </p:nvSpPr>
        <p:spPr/>
        <p:txBody>
          <a:bodyPr/>
          <a:lstStyle/>
          <a:p>
            <a:r>
              <a:rPr lang="en-US" sz="2400" dirty="0"/>
              <a:t>How can we fix this discrepancy to do halo prediction at the test facility?</a:t>
            </a:r>
          </a:p>
        </p:txBody>
      </p:sp>
      <p:sp>
        <p:nvSpPr>
          <p:cNvPr id="3" name="Content Placeholder 2">
            <a:extLst>
              <a:ext uri="{FF2B5EF4-FFF2-40B4-BE49-F238E27FC236}">
                <a16:creationId xmlns:a16="http://schemas.microsoft.com/office/drawing/2014/main" id="{9DCAA72E-164E-C185-F4A2-FED6199AF2A7}"/>
              </a:ext>
            </a:extLst>
          </p:cNvPr>
          <p:cNvSpPr>
            <a:spLocks noGrp="1"/>
          </p:cNvSpPr>
          <p:nvPr>
            <p:ph idx="1"/>
          </p:nvPr>
        </p:nvSpPr>
        <p:spPr>
          <a:xfrm>
            <a:off x="314692" y="1085103"/>
            <a:ext cx="11492432" cy="4061829"/>
          </a:xfrm>
        </p:spPr>
        <p:txBody>
          <a:bodyPr/>
          <a:lstStyle/>
          <a:p>
            <a:pPr marL="285750" indent="-285750">
              <a:buFont typeface="Arial" panose="020B0604020202020204" pitchFamily="34" charset="0"/>
              <a:buChar char="•"/>
            </a:pPr>
            <a:r>
              <a:rPr lang="en-US" dirty="0"/>
              <a:t>Nonlinear components of quadrupoles</a:t>
            </a:r>
          </a:p>
          <a:p>
            <a:pPr marL="285750" indent="-285750">
              <a:buFont typeface="Arial" panose="020B0604020202020204" pitchFamily="34" charset="0"/>
              <a:buChar char="•"/>
            </a:pPr>
            <a:r>
              <a:rPr lang="en-US" dirty="0"/>
              <a:t>Improve transmission with added trajectory correctors</a:t>
            </a:r>
          </a:p>
          <a:p>
            <a:pPr marL="971550" lvl="1" indent="-285750"/>
            <a:r>
              <a:rPr lang="en-US" dirty="0"/>
              <a:t>Even matched beam has 3% loss</a:t>
            </a:r>
          </a:p>
          <a:p>
            <a:pPr marL="285750" indent="-285750">
              <a:buFont typeface="Arial" panose="020B0604020202020204" pitchFamily="34" charset="0"/>
              <a:buChar char="•"/>
            </a:pPr>
            <a:r>
              <a:rPr lang="en-US" dirty="0"/>
              <a:t>What else?</a:t>
            </a:r>
          </a:p>
          <a:p>
            <a:pPr marL="285750" indent="-285750"/>
            <a:endParaRPr lang="en-US" dirty="0"/>
          </a:p>
          <a:p>
            <a:pPr marL="285750" indent="-285750"/>
            <a:endParaRPr lang="en-US" dirty="0"/>
          </a:p>
        </p:txBody>
      </p:sp>
      <p:grpSp>
        <p:nvGrpSpPr>
          <p:cNvPr id="9" name="Group 8">
            <a:extLst>
              <a:ext uri="{FF2B5EF4-FFF2-40B4-BE49-F238E27FC236}">
                <a16:creationId xmlns:a16="http://schemas.microsoft.com/office/drawing/2014/main" id="{CE39FBE2-0E9B-572D-1265-4CE189A182D7}"/>
              </a:ext>
            </a:extLst>
          </p:cNvPr>
          <p:cNvGrpSpPr/>
          <p:nvPr/>
        </p:nvGrpSpPr>
        <p:grpSpPr>
          <a:xfrm>
            <a:off x="345908" y="2978042"/>
            <a:ext cx="11430000" cy="2658545"/>
            <a:chOff x="345908" y="2978042"/>
            <a:chExt cx="11430000" cy="2658545"/>
          </a:xfrm>
        </p:grpSpPr>
        <p:pic>
          <p:nvPicPr>
            <p:cNvPr id="5" name="Picture 4">
              <a:extLst>
                <a:ext uri="{FF2B5EF4-FFF2-40B4-BE49-F238E27FC236}">
                  <a16:creationId xmlns:a16="http://schemas.microsoft.com/office/drawing/2014/main" id="{261234A5-28AF-490C-76C6-33E4F9EDBA8F}"/>
                </a:ext>
              </a:extLst>
            </p:cNvPr>
            <p:cNvPicPr>
              <a:picLocks noChangeAspect="1"/>
            </p:cNvPicPr>
            <p:nvPr/>
          </p:nvPicPr>
          <p:blipFill rotWithShape="1">
            <a:blip r:embed="rId3"/>
            <a:srcRect l="34447" t="15280" r="5241"/>
            <a:stretch>
              <a:fillRect/>
            </a:stretch>
          </p:blipFill>
          <p:spPr>
            <a:xfrm>
              <a:off x="631595" y="4048125"/>
              <a:ext cx="7331927" cy="1588462"/>
            </a:xfrm>
            <a:prstGeom prst="rect">
              <a:avLst/>
            </a:prstGeom>
          </p:spPr>
        </p:pic>
        <p:sp>
          <p:nvSpPr>
            <p:cNvPr id="6" name="TextBox 5">
              <a:extLst>
                <a:ext uri="{FF2B5EF4-FFF2-40B4-BE49-F238E27FC236}">
                  <a16:creationId xmlns:a16="http://schemas.microsoft.com/office/drawing/2014/main" id="{E63CF504-3F34-91BB-A342-D807FEEE2736}"/>
                </a:ext>
              </a:extLst>
            </p:cNvPr>
            <p:cNvSpPr txBox="1"/>
            <p:nvPr/>
          </p:nvSpPr>
          <p:spPr>
            <a:xfrm>
              <a:off x="1384054" y="3863459"/>
              <a:ext cx="1276350" cy="369332"/>
            </a:xfrm>
            <a:prstGeom prst="rect">
              <a:avLst/>
            </a:prstGeom>
            <a:solidFill>
              <a:schemeClr val="bg1"/>
            </a:solidFill>
          </p:spPr>
          <p:txBody>
            <a:bodyPr wrap="square" rtlCol="0">
              <a:spAutoFit/>
            </a:bodyPr>
            <a:lstStyle/>
            <a:p>
              <a:r>
                <a:rPr lang="en-US" dirty="0"/>
                <a:t>MEBT</a:t>
              </a:r>
            </a:p>
          </p:txBody>
        </p:sp>
        <p:sp>
          <p:nvSpPr>
            <p:cNvPr id="7" name="Title 1">
              <a:extLst>
                <a:ext uri="{FF2B5EF4-FFF2-40B4-BE49-F238E27FC236}">
                  <a16:creationId xmlns:a16="http://schemas.microsoft.com/office/drawing/2014/main" id="{9F4BDD1A-881E-6A3E-CD3B-E78CE3981CE4}"/>
                </a:ext>
              </a:extLst>
            </p:cNvPr>
            <p:cNvSpPr txBox="1">
              <a:spLocks/>
            </p:cNvSpPr>
            <p:nvPr/>
          </p:nvSpPr>
          <p:spPr>
            <a:xfrm>
              <a:off x="345908" y="2978042"/>
              <a:ext cx="11430000" cy="539496"/>
            </a:xfrm>
            <a:prstGeom prst="rect">
              <a:avLst/>
            </a:prstGeom>
          </p:spPr>
          <p:txBody>
            <a:bodyPr vert="horz" wrap="square" lIns="0" tIns="0" rIns="0" bIns="0" rtlCol="0" anchor="t" anchorCtr="0">
              <a:noAutofit/>
            </a:bodyPr>
            <a:lstStyle>
              <a:lvl1pPr algn="l" defTabSz="914400" rtl="0" eaLnBrk="1" latinLnBrk="0" hangingPunct="1">
                <a:lnSpc>
                  <a:spcPct val="90000"/>
                </a:lnSpc>
                <a:spcBef>
                  <a:spcPct val="0"/>
                </a:spcBef>
                <a:buNone/>
                <a:defRPr sz="3200" b="1" i="0" kern="1200">
                  <a:solidFill>
                    <a:schemeClr val="tx1"/>
                  </a:solidFill>
                  <a:latin typeface="+mj-lt"/>
                  <a:ea typeface="Aptos" panose="02000000000000000000" pitchFamily="2" charset="0"/>
                  <a:cs typeface="+mj-cs"/>
                </a:defRPr>
              </a:lvl1pPr>
            </a:lstStyle>
            <a:p>
              <a:r>
                <a:rPr lang="en-US" sz="2400" dirty="0"/>
                <a:t>R&amp;D at Beam Test Facility is in “halo” era – providing a very clear picture of early halo growth</a:t>
              </a:r>
            </a:p>
          </p:txBody>
        </p:sp>
        <p:sp>
          <p:nvSpPr>
            <p:cNvPr id="8" name="TextBox 7">
              <a:extLst>
                <a:ext uri="{FF2B5EF4-FFF2-40B4-BE49-F238E27FC236}">
                  <a16:creationId xmlns:a16="http://schemas.microsoft.com/office/drawing/2014/main" id="{843C283F-9EC7-8DB4-C3B6-E99C2C27DC2D}"/>
                </a:ext>
              </a:extLst>
            </p:cNvPr>
            <p:cNvSpPr txBox="1"/>
            <p:nvPr/>
          </p:nvSpPr>
          <p:spPr>
            <a:xfrm>
              <a:off x="4673788" y="4060238"/>
              <a:ext cx="1276350" cy="369332"/>
            </a:xfrm>
            <a:prstGeom prst="rect">
              <a:avLst/>
            </a:prstGeom>
            <a:solidFill>
              <a:schemeClr val="bg1"/>
            </a:solidFill>
          </p:spPr>
          <p:txBody>
            <a:bodyPr wrap="square" rtlCol="0">
              <a:spAutoFit/>
            </a:bodyPr>
            <a:lstStyle/>
            <a:p>
              <a:r>
                <a:rPr lang="en-US" dirty="0"/>
                <a:t>FODO</a:t>
              </a:r>
            </a:p>
          </p:txBody>
        </p:sp>
      </p:grpSp>
      <p:pic>
        <p:nvPicPr>
          <p:cNvPr id="11" name="Picture 4">
            <a:extLst>
              <a:ext uri="{FF2B5EF4-FFF2-40B4-BE49-F238E27FC236}">
                <a16:creationId xmlns:a16="http://schemas.microsoft.com/office/drawing/2014/main" id="{76983FE8-DC2A-7068-1474-C0CD5FE6ADE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21905" y="3669475"/>
            <a:ext cx="2738376" cy="27431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2739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5A4A77-8560-0024-0CC6-E900F0C85CEA}"/>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1F843E25-B138-DDB9-8999-1B38BDB75332}"/>
              </a:ext>
            </a:extLst>
          </p:cNvPr>
          <p:cNvPicPr>
            <a:picLocks noChangeAspect="1"/>
          </p:cNvPicPr>
          <p:nvPr/>
        </p:nvPicPr>
        <p:blipFill>
          <a:blip r:embed="rId3"/>
          <a:stretch>
            <a:fillRect/>
          </a:stretch>
        </p:blipFill>
        <p:spPr>
          <a:xfrm>
            <a:off x="2092241" y="1246377"/>
            <a:ext cx="7601712" cy="3749023"/>
          </a:xfrm>
          <a:prstGeom prst="rect">
            <a:avLst/>
          </a:prstGeom>
        </p:spPr>
      </p:pic>
      <mc:AlternateContent xmlns:mc="http://schemas.openxmlformats.org/markup-compatibility/2006" xmlns:p14="http://schemas.microsoft.com/office/powerpoint/2010/main">
        <mc:Choice Requires="p14">
          <p:contentPart p14:bwMode="auto" r:id="rId4">
            <p14:nvContentPartPr>
              <p14:cNvPr id="26" name="Ink 25">
                <a:extLst>
                  <a:ext uri="{FF2B5EF4-FFF2-40B4-BE49-F238E27FC236}">
                    <a16:creationId xmlns:a16="http://schemas.microsoft.com/office/drawing/2014/main" id="{865E0AC3-2250-C15F-7BBA-703F2DBF43BE}"/>
                  </a:ext>
                </a:extLst>
              </p14:cNvPr>
              <p14:cNvContentPartPr/>
              <p14:nvPr/>
            </p14:nvContentPartPr>
            <p14:xfrm>
              <a:off x="4369762" y="4301922"/>
              <a:ext cx="2825280" cy="643320"/>
            </p14:xfrm>
          </p:contentPart>
        </mc:Choice>
        <mc:Fallback xmlns="">
          <p:pic>
            <p:nvPicPr>
              <p:cNvPr id="26" name="Ink 25">
                <a:extLst>
                  <a:ext uri="{FF2B5EF4-FFF2-40B4-BE49-F238E27FC236}">
                    <a16:creationId xmlns:a16="http://schemas.microsoft.com/office/drawing/2014/main" id="{865E0AC3-2250-C15F-7BBA-703F2DBF43BE}"/>
                  </a:ext>
                </a:extLst>
              </p:cNvPr>
              <p:cNvPicPr/>
              <p:nvPr/>
            </p:nvPicPr>
            <p:blipFill>
              <a:blip r:embed="rId5"/>
              <a:stretch>
                <a:fillRect/>
              </a:stretch>
            </p:blipFill>
            <p:spPr>
              <a:xfrm>
                <a:off x="4306762" y="4238922"/>
                <a:ext cx="2950920" cy="768960"/>
              </a:xfrm>
              <a:prstGeom prst="rect">
                <a:avLst/>
              </a:prstGeom>
            </p:spPr>
          </p:pic>
        </mc:Fallback>
      </mc:AlternateContent>
      <p:grpSp>
        <p:nvGrpSpPr>
          <p:cNvPr id="29" name="Group 28">
            <a:extLst>
              <a:ext uri="{FF2B5EF4-FFF2-40B4-BE49-F238E27FC236}">
                <a16:creationId xmlns:a16="http://schemas.microsoft.com/office/drawing/2014/main" id="{CB07E25E-E9D5-E206-D6C4-D1C86AE7FBC8}"/>
              </a:ext>
            </a:extLst>
          </p:cNvPr>
          <p:cNvGrpSpPr/>
          <p:nvPr/>
        </p:nvGrpSpPr>
        <p:grpSpPr>
          <a:xfrm>
            <a:off x="5425888" y="4546252"/>
            <a:ext cx="4753695" cy="501902"/>
            <a:chOff x="5425888" y="4546252"/>
            <a:chExt cx="4753695" cy="501902"/>
          </a:xfrm>
        </p:grpSpPr>
        <p:sp>
          <p:nvSpPr>
            <p:cNvPr id="22" name="Star: 5 Points 21">
              <a:extLst>
                <a:ext uri="{FF2B5EF4-FFF2-40B4-BE49-F238E27FC236}">
                  <a16:creationId xmlns:a16="http://schemas.microsoft.com/office/drawing/2014/main" id="{5B3CE847-FDB7-CCBA-E15C-2DE17D28A520}"/>
                </a:ext>
              </a:extLst>
            </p:cNvPr>
            <p:cNvSpPr/>
            <p:nvPr/>
          </p:nvSpPr>
          <p:spPr>
            <a:xfrm>
              <a:off x="5425888" y="4838837"/>
              <a:ext cx="247798" cy="209317"/>
            </a:xfrm>
            <a:prstGeom prst="star5">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64E2ECA3-A3D4-C5FD-8419-B6B5F57AD395}"/>
                </a:ext>
              </a:extLst>
            </p:cNvPr>
            <p:cNvSpPr txBox="1"/>
            <p:nvPr/>
          </p:nvSpPr>
          <p:spPr>
            <a:xfrm>
              <a:off x="7070906" y="4546252"/>
              <a:ext cx="3108677" cy="461665"/>
            </a:xfrm>
            <a:prstGeom prst="rect">
              <a:avLst/>
            </a:prstGeom>
            <a:noFill/>
          </p:spPr>
          <p:txBody>
            <a:bodyPr wrap="square" rtlCol="0">
              <a:spAutoFit/>
            </a:bodyPr>
            <a:lstStyle/>
            <a:p>
              <a:r>
                <a:rPr lang="en-US" sz="2400" dirty="0"/>
                <a:t>Real operating point</a:t>
              </a:r>
            </a:p>
          </p:txBody>
        </p:sp>
      </p:grpSp>
      <p:sp>
        <p:nvSpPr>
          <p:cNvPr id="5" name="TextBox 4">
            <a:extLst>
              <a:ext uri="{FF2B5EF4-FFF2-40B4-BE49-F238E27FC236}">
                <a16:creationId xmlns:a16="http://schemas.microsoft.com/office/drawing/2014/main" id="{299941AB-8CF9-D2FB-AADF-9CAB26196CE4}"/>
              </a:ext>
            </a:extLst>
          </p:cNvPr>
          <p:cNvSpPr txBox="1"/>
          <p:nvPr/>
        </p:nvSpPr>
        <p:spPr>
          <a:xfrm>
            <a:off x="8262650" y="3591810"/>
            <a:ext cx="3398884" cy="830997"/>
          </a:xfrm>
          <a:prstGeom prst="rect">
            <a:avLst/>
          </a:prstGeom>
          <a:noFill/>
        </p:spPr>
        <p:txBody>
          <a:bodyPr wrap="square" rtlCol="0">
            <a:spAutoFit/>
          </a:bodyPr>
          <a:lstStyle/>
          <a:p>
            <a:r>
              <a:rPr lang="en-US" sz="2400" dirty="0"/>
              <a:t>Region of empirical knowledge</a:t>
            </a:r>
          </a:p>
        </p:txBody>
      </p:sp>
      <p:cxnSp>
        <p:nvCxnSpPr>
          <p:cNvPr id="10" name="Straight Connector 9">
            <a:extLst>
              <a:ext uri="{FF2B5EF4-FFF2-40B4-BE49-F238E27FC236}">
                <a16:creationId xmlns:a16="http://schemas.microsoft.com/office/drawing/2014/main" id="{5BC8B377-2A86-341A-ED3D-8D025277EEB4}"/>
              </a:ext>
            </a:extLst>
          </p:cNvPr>
          <p:cNvCxnSpPr>
            <a:cxnSpLocks/>
          </p:cNvCxnSpPr>
          <p:nvPr/>
        </p:nvCxnSpPr>
        <p:spPr>
          <a:xfrm flipV="1">
            <a:off x="6973677" y="3988106"/>
            <a:ext cx="1233889" cy="372248"/>
          </a:xfrm>
          <a:prstGeom prst="line">
            <a:avLst/>
          </a:prstGeom>
        </p:spPr>
        <p:style>
          <a:lnRef idx="3">
            <a:schemeClr val="accent4"/>
          </a:lnRef>
          <a:fillRef idx="0">
            <a:schemeClr val="accent4"/>
          </a:fillRef>
          <a:effectRef idx="2">
            <a:schemeClr val="accent4"/>
          </a:effectRef>
          <a:fontRef idx="minor">
            <a:schemeClr val="tx1"/>
          </a:fontRef>
        </p:style>
      </p:cxnSp>
      <p:sp>
        <p:nvSpPr>
          <p:cNvPr id="2" name="TextBox 1">
            <a:extLst>
              <a:ext uri="{FF2B5EF4-FFF2-40B4-BE49-F238E27FC236}">
                <a16:creationId xmlns:a16="http://schemas.microsoft.com/office/drawing/2014/main" id="{71B46317-9409-AE80-D3C9-C175F3CB3BE7}"/>
              </a:ext>
            </a:extLst>
          </p:cNvPr>
          <p:cNvSpPr txBox="1"/>
          <p:nvPr/>
        </p:nvSpPr>
        <p:spPr>
          <a:xfrm>
            <a:off x="7057490" y="1301777"/>
            <a:ext cx="2327142" cy="830997"/>
          </a:xfrm>
          <a:prstGeom prst="rect">
            <a:avLst/>
          </a:prstGeom>
          <a:noFill/>
        </p:spPr>
        <p:txBody>
          <a:bodyPr wrap="square" rtlCol="0">
            <a:spAutoFit/>
          </a:bodyPr>
          <a:lstStyle/>
          <a:p>
            <a:r>
              <a:rPr lang="en-US" sz="2400" dirty="0"/>
              <a:t>Dominated by halo scraping</a:t>
            </a:r>
          </a:p>
        </p:txBody>
      </p:sp>
      <p:sp>
        <p:nvSpPr>
          <p:cNvPr id="3" name="TextBox 2">
            <a:extLst>
              <a:ext uri="{FF2B5EF4-FFF2-40B4-BE49-F238E27FC236}">
                <a16:creationId xmlns:a16="http://schemas.microsoft.com/office/drawing/2014/main" id="{80B46886-AB38-7FA5-8FD0-82D3EDA53E77}"/>
              </a:ext>
            </a:extLst>
          </p:cNvPr>
          <p:cNvSpPr txBox="1"/>
          <p:nvPr/>
        </p:nvSpPr>
        <p:spPr>
          <a:xfrm>
            <a:off x="2296435" y="1301777"/>
            <a:ext cx="2838076" cy="830997"/>
          </a:xfrm>
          <a:prstGeom prst="rect">
            <a:avLst/>
          </a:prstGeom>
          <a:noFill/>
        </p:spPr>
        <p:txBody>
          <a:bodyPr wrap="square" rtlCol="0">
            <a:spAutoFit/>
          </a:bodyPr>
          <a:lstStyle/>
          <a:p>
            <a:r>
              <a:rPr lang="en-US" sz="2400" dirty="0"/>
              <a:t>Dominated by </a:t>
            </a:r>
          </a:p>
          <a:p>
            <a:r>
              <a:rPr lang="en-US" sz="2400" dirty="0" err="1"/>
              <a:t>intrabeam</a:t>
            </a:r>
            <a:r>
              <a:rPr lang="en-US" sz="2400" dirty="0"/>
              <a:t> stripping</a:t>
            </a:r>
          </a:p>
        </p:txBody>
      </p:sp>
      <p:grpSp>
        <p:nvGrpSpPr>
          <p:cNvPr id="18" name="Group 17">
            <a:extLst>
              <a:ext uri="{FF2B5EF4-FFF2-40B4-BE49-F238E27FC236}">
                <a16:creationId xmlns:a16="http://schemas.microsoft.com/office/drawing/2014/main" id="{C298443F-E558-E9F7-02B2-5065850FB463}"/>
              </a:ext>
            </a:extLst>
          </p:cNvPr>
          <p:cNvGrpSpPr/>
          <p:nvPr/>
        </p:nvGrpSpPr>
        <p:grpSpPr>
          <a:xfrm>
            <a:off x="149554" y="1618006"/>
            <a:ext cx="9935095" cy="4548847"/>
            <a:chOff x="2062972" y="2114576"/>
            <a:chExt cx="9935095" cy="4548847"/>
          </a:xfrm>
        </p:grpSpPr>
        <p:cxnSp>
          <p:nvCxnSpPr>
            <p:cNvPr id="11" name="Straight Arrow Connector 10">
              <a:extLst>
                <a:ext uri="{FF2B5EF4-FFF2-40B4-BE49-F238E27FC236}">
                  <a16:creationId xmlns:a16="http://schemas.microsoft.com/office/drawing/2014/main" id="{FB2A3E5A-2126-0065-A2F6-8C3878AE2864}"/>
                </a:ext>
              </a:extLst>
            </p:cNvPr>
            <p:cNvCxnSpPr>
              <a:cxnSpLocks/>
            </p:cNvCxnSpPr>
            <p:nvPr/>
          </p:nvCxnSpPr>
          <p:spPr>
            <a:xfrm>
              <a:off x="2432304" y="6108192"/>
              <a:ext cx="9565763" cy="0"/>
            </a:xfrm>
            <a:prstGeom prst="straightConnector1">
              <a:avLst/>
            </a:prstGeom>
            <a:ln w="9525" cap="flat" cmpd="sng" algn="ctr">
              <a:solidFill>
                <a:srgbClr val="00206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2" name="TextBox 11">
              <a:extLst>
                <a:ext uri="{FF2B5EF4-FFF2-40B4-BE49-F238E27FC236}">
                  <a16:creationId xmlns:a16="http://schemas.microsoft.com/office/drawing/2014/main" id="{7A08EC4D-B309-0F5A-56C9-CC3D0B58C38C}"/>
                </a:ext>
              </a:extLst>
            </p:cNvPr>
            <p:cNvSpPr txBox="1"/>
            <p:nvPr/>
          </p:nvSpPr>
          <p:spPr>
            <a:xfrm>
              <a:off x="3301544" y="6294091"/>
              <a:ext cx="4037762" cy="369332"/>
            </a:xfrm>
            <a:prstGeom prst="rect">
              <a:avLst/>
            </a:prstGeom>
            <a:noFill/>
          </p:spPr>
          <p:txBody>
            <a:bodyPr wrap="square" rtlCol="0">
              <a:spAutoFit/>
            </a:bodyPr>
            <a:lstStyle/>
            <a:p>
              <a:r>
                <a:rPr lang="en-US" dirty="0"/>
                <a:t>Beam optics  (~ bunch size)</a:t>
              </a:r>
            </a:p>
          </p:txBody>
        </p:sp>
        <p:cxnSp>
          <p:nvCxnSpPr>
            <p:cNvPr id="15" name="Straight Arrow Connector 14">
              <a:extLst>
                <a:ext uri="{FF2B5EF4-FFF2-40B4-BE49-F238E27FC236}">
                  <a16:creationId xmlns:a16="http://schemas.microsoft.com/office/drawing/2014/main" id="{E1718A6E-69FA-C00C-9CD7-A178ADD3FA3E}"/>
                </a:ext>
              </a:extLst>
            </p:cNvPr>
            <p:cNvCxnSpPr>
              <a:cxnSpLocks/>
            </p:cNvCxnSpPr>
            <p:nvPr/>
          </p:nvCxnSpPr>
          <p:spPr>
            <a:xfrm flipV="1">
              <a:off x="2432304" y="2415593"/>
              <a:ext cx="0" cy="3692599"/>
            </a:xfrm>
            <a:prstGeom prst="straightConnector1">
              <a:avLst/>
            </a:prstGeom>
            <a:ln w="9525" cap="flat" cmpd="sng" algn="ctr">
              <a:solidFill>
                <a:srgbClr val="00206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7" name="TextBox 16">
              <a:extLst>
                <a:ext uri="{FF2B5EF4-FFF2-40B4-BE49-F238E27FC236}">
                  <a16:creationId xmlns:a16="http://schemas.microsoft.com/office/drawing/2014/main" id="{628448AE-7D10-21EC-37B0-3E1F6FEC5866}"/>
                </a:ext>
              </a:extLst>
            </p:cNvPr>
            <p:cNvSpPr txBox="1"/>
            <p:nvPr/>
          </p:nvSpPr>
          <p:spPr>
            <a:xfrm rot="16200000">
              <a:off x="970940" y="3206608"/>
              <a:ext cx="2553396" cy="369332"/>
            </a:xfrm>
            <a:prstGeom prst="rect">
              <a:avLst/>
            </a:prstGeom>
            <a:noFill/>
          </p:spPr>
          <p:txBody>
            <a:bodyPr wrap="square" rtlCol="0">
              <a:spAutoFit/>
            </a:bodyPr>
            <a:lstStyle/>
            <a:p>
              <a:r>
                <a:rPr lang="en-US" dirty="0"/>
                <a:t>Beam loss</a:t>
              </a:r>
            </a:p>
          </p:txBody>
        </p:sp>
      </p:grpSp>
      <p:sp>
        <p:nvSpPr>
          <p:cNvPr id="20" name="Title 19">
            <a:extLst>
              <a:ext uri="{FF2B5EF4-FFF2-40B4-BE49-F238E27FC236}">
                <a16:creationId xmlns:a16="http://schemas.microsoft.com/office/drawing/2014/main" id="{B59AFC11-ECF4-7A54-A637-38BD53C810AF}"/>
              </a:ext>
            </a:extLst>
          </p:cNvPr>
          <p:cNvSpPr>
            <a:spLocks noGrp="1"/>
          </p:cNvSpPr>
          <p:nvPr>
            <p:ph type="title"/>
          </p:nvPr>
        </p:nvSpPr>
        <p:spPr/>
        <p:txBody>
          <a:bodyPr/>
          <a:lstStyle/>
          <a:p>
            <a:r>
              <a:rPr lang="en-US" dirty="0"/>
              <a:t>Increased “physics intuition” will benefit operations</a:t>
            </a:r>
          </a:p>
        </p:txBody>
      </p:sp>
      <p:grpSp>
        <p:nvGrpSpPr>
          <p:cNvPr id="30" name="Group 29">
            <a:extLst>
              <a:ext uri="{FF2B5EF4-FFF2-40B4-BE49-F238E27FC236}">
                <a16:creationId xmlns:a16="http://schemas.microsoft.com/office/drawing/2014/main" id="{7F66E21E-D708-6C87-5FDC-3FB365582F7B}"/>
              </a:ext>
            </a:extLst>
          </p:cNvPr>
          <p:cNvGrpSpPr/>
          <p:nvPr/>
        </p:nvGrpSpPr>
        <p:grpSpPr>
          <a:xfrm>
            <a:off x="2848679" y="2659223"/>
            <a:ext cx="2825007" cy="461665"/>
            <a:chOff x="2848679" y="2659223"/>
            <a:chExt cx="2825007" cy="461665"/>
          </a:xfrm>
        </p:grpSpPr>
        <p:sp>
          <p:nvSpPr>
            <p:cNvPr id="24" name="Star: 5 Points 23">
              <a:extLst>
                <a:ext uri="{FF2B5EF4-FFF2-40B4-BE49-F238E27FC236}">
                  <a16:creationId xmlns:a16="http://schemas.microsoft.com/office/drawing/2014/main" id="{3FFD507D-C395-7C39-5FF7-492B8A8B9379}"/>
                </a:ext>
              </a:extLst>
            </p:cNvPr>
            <p:cNvSpPr/>
            <p:nvPr/>
          </p:nvSpPr>
          <p:spPr>
            <a:xfrm>
              <a:off x="5425888" y="2803640"/>
              <a:ext cx="247798" cy="209317"/>
            </a:xfrm>
            <a:prstGeom prst="star5">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B7477E7A-AAB8-030B-7AD3-15815D975FB4}"/>
                </a:ext>
              </a:extLst>
            </p:cNvPr>
            <p:cNvSpPr txBox="1"/>
            <p:nvPr/>
          </p:nvSpPr>
          <p:spPr>
            <a:xfrm>
              <a:off x="2848679" y="2659223"/>
              <a:ext cx="2453088" cy="461665"/>
            </a:xfrm>
            <a:prstGeom prst="rect">
              <a:avLst/>
            </a:prstGeom>
            <a:noFill/>
          </p:spPr>
          <p:txBody>
            <a:bodyPr wrap="square" rtlCol="0">
              <a:spAutoFit/>
            </a:bodyPr>
            <a:lstStyle/>
            <a:p>
              <a:r>
                <a:rPr lang="en-US" sz="2400" dirty="0"/>
                <a:t>Model prediction</a:t>
              </a:r>
            </a:p>
          </p:txBody>
        </p:sp>
      </p:grpSp>
    </p:spTree>
    <p:extLst>
      <p:ext uri="{BB962C8B-B14F-4D97-AF65-F5344CB8AC3E}">
        <p14:creationId xmlns:p14="http://schemas.microsoft.com/office/powerpoint/2010/main" val="3035949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0 0 L 0 0.25 E" pathEditMode="relative" ptsTypes="">
                                      <p:cBhvr>
                                        <p:cTn id="6" dur="2000" fill="hold"/>
                                        <p:tgtEl>
                                          <p:spTgt spid="30"/>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nodeType="clickEffect">
                                  <p:stCondLst>
                                    <p:cond delay="0"/>
                                  </p:stCondLst>
                                  <p:childTnLst>
                                    <p:animMotion origin="layout" path="M 8.33333E-7 0.25 L 0.07161 0.29953 " pathEditMode="relative" rAng="0" ptsTypes="AA">
                                      <p:cBhvr>
                                        <p:cTn id="10" dur="2000" fill="hold"/>
                                        <p:tgtEl>
                                          <p:spTgt spid="30"/>
                                        </p:tgtEl>
                                        <p:attrNameLst>
                                          <p:attrName>ppt_x</p:attrName>
                                          <p:attrName>ppt_y</p:attrName>
                                        </p:attrNameLst>
                                      </p:cBhvr>
                                      <p:rCtr x="3581" y="2477"/>
                                    </p:animMotion>
                                  </p:childTnLst>
                                </p:cTn>
                              </p:par>
                              <p:par>
                                <p:cTn id="11" presetID="42" presetClass="path" presetSubtype="0" accel="50000" decel="50000" fill="hold" nodeType="withEffect">
                                  <p:stCondLst>
                                    <p:cond delay="0"/>
                                  </p:stCondLst>
                                  <p:childTnLst>
                                    <p:animMotion origin="layout" path="M -3.95833E-6 2.96296E-6 L 0.06472 0.04676 " pathEditMode="relative" rAng="0" ptsTypes="AA">
                                      <p:cBhvr>
                                        <p:cTn id="12" dur="2000" fill="hold"/>
                                        <p:tgtEl>
                                          <p:spTgt spid="29"/>
                                        </p:tgtEl>
                                        <p:attrNameLst>
                                          <p:attrName>ppt_x</p:attrName>
                                          <p:attrName>ppt_y</p:attrName>
                                        </p:attrNameLst>
                                      </p:cBhvr>
                                      <p:rCtr x="3229" y="233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9EE11C-583A-9F5E-6A48-40564BD19160}"/>
              </a:ext>
            </a:extLst>
          </p:cNvPr>
          <p:cNvSpPr>
            <a:spLocks noGrp="1"/>
          </p:cNvSpPr>
          <p:nvPr>
            <p:ph type="title"/>
          </p:nvPr>
        </p:nvSpPr>
        <p:spPr/>
        <p:txBody>
          <a:bodyPr/>
          <a:lstStyle/>
          <a:p>
            <a:r>
              <a:rPr lang="en-US" dirty="0"/>
              <a:t>Thanks for your attention!</a:t>
            </a:r>
          </a:p>
        </p:txBody>
      </p:sp>
      <p:sp>
        <p:nvSpPr>
          <p:cNvPr id="3" name="Text Placeholder 2">
            <a:extLst>
              <a:ext uri="{FF2B5EF4-FFF2-40B4-BE49-F238E27FC236}">
                <a16:creationId xmlns:a16="http://schemas.microsoft.com/office/drawing/2014/main" id="{A6B7FACB-DD6D-8AB2-0B1A-031012F2A0F3}"/>
              </a:ext>
            </a:extLst>
          </p:cNvPr>
          <p:cNvSpPr>
            <a:spLocks noGrp="1"/>
          </p:cNvSpPr>
          <p:nvPr>
            <p:ph type="body" sz="quarter" idx="18"/>
          </p:nvPr>
        </p:nvSpPr>
        <p:spPr/>
        <p:txBody>
          <a:bodyPr/>
          <a:lstStyle/>
          <a:p>
            <a:r>
              <a:rPr lang="en-US" dirty="0"/>
              <a:t>This presentation summarizes efforts of many SNS personnel over 2 decades of operations. Similarly, many hands are needed to keep the BTF project moving forwards, too many to list here. </a:t>
            </a:r>
          </a:p>
          <a:p>
            <a:r>
              <a:rPr lang="en-US" dirty="0"/>
              <a:t>This work is supported by the U.S. Department of Energy, Office of Science, </a:t>
            </a:r>
          </a:p>
          <a:p>
            <a:pPr>
              <a:spcBef>
                <a:spcPts val="0"/>
              </a:spcBef>
              <a:spcAft>
                <a:spcPts val="0"/>
              </a:spcAft>
            </a:pPr>
            <a:r>
              <a:rPr lang="en-US" dirty="0"/>
              <a:t>Office of High Energy Physics and Office of Basic Energy Sciences (DE-AC05-00OR22725).</a:t>
            </a:r>
          </a:p>
        </p:txBody>
      </p:sp>
    </p:spTree>
    <p:extLst>
      <p:ext uri="{BB962C8B-B14F-4D97-AF65-F5344CB8AC3E}">
        <p14:creationId xmlns:p14="http://schemas.microsoft.com/office/powerpoint/2010/main" val="36489366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52848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C2C76C-E089-F503-B0DF-3E8F3771E70E}"/>
              </a:ext>
            </a:extLst>
          </p:cNvPr>
          <p:cNvSpPr>
            <a:spLocks noGrp="1"/>
          </p:cNvSpPr>
          <p:nvPr>
            <p:ph type="title"/>
          </p:nvPr>
        </p:nvSpPr>
        <p:spPr>
          <a:xfrm>
            <a:off x="314691" y="365125"/>
            <a:ext cx="8203665" cy="886397"/>
          </a:xfrm>
        </p:spPr>
        <p:txBody>
          <a:bodyPr/>
          <a:lstStyle/>
          <a:p>
            <a:r>
              <a:rPr lang="en-US" dirty="0" err="1"/>
              <a:t>Intrabeam</a:t>
            </a:r>
            <a:r>
              <a:rPr lang="en-US" dirty="0"/>
              <a:t> stripping loss was a major hiccup in initial commissioning of SNS to 1.4 MW</a:t>
            </a:r>
          </a:p>
        </p:txBody>
      </p:sp>
      <p:pic>
        <p:nvPicPr>
          <p:cNvPr id="4" name="Content Placeholder 3">
            <a:extLst>
              <a:ext uri="{FF2B5EF4-FFF2-40B4-BE49-F238E27FC236}">
                <a16:creationId xmlns:a16="http://schemas.microsoft.com/office/drawing/2014/main" id="{75FFFA4D-9725-EF12-B0A0-6B9B70DB6C84}"/>
              </a:ext>
            </a:extLst>
          </p:cNvPr>
          <p:cNvPicPr>
            <a:picLocks noGrp="1" noChangeAspect="1"/>
          </p:cNvPicPr>
          <p:nvPr>
            <p:ph idx="1"/>
          </p:nvPr>
        </p:nvPicPr>
        <p:blipFill>
          <a:blip r:embed="rId3"/>
          <a:stretch>
            <a:fillRect/>
          </a:stretch>
        </p:blipFill>
        <p:spPr>
          <a:xfrm>
            <a:off x="1465579" y="2424974"/>
            <a:ext cx="4344246" cy="3321308"/>
          </a:xfrm>
          <a:prstGeom prst="rect">
            <a:avLst/>
          </a:prstGeom>
        </p:spPr>
      </p:pic>
      <p:sp>
        <p:nvSpPr>
          <p:cNvPr id="6" name="TextBox 5">
            <a:extLst>
              <a:ext uri="{FF2B5EF4-FFF2-40B4-BE49-F238E27FC236}">
                <a16:creationId xmlns:a16="http://schemas.microsoft.com/office/drawing/2014/main" id="{FA5C6EC2-686F-AA9A-052E-1CEC0C905D1B}"/>
              </a:ext>
            </a:extLst>
          </p:cNvPr>
          <p:cNvSpPr txBox="1"/>
          <p:nvPr/>
        </p:nvSpPr>
        <p:spPr>
          <a:xfrm>
            <a:off x="636899" y="5886915"/>
            <a:ext cx="5730240" cy="276999"/>
          </a:xfrm>
          <a:prstGeom prst="rect">
            <a:avLst/>
          </a:prstGeom>
          <a:noFill/>
        </p:spPr>
        <p:txBody>
          <a:bodyPr wrap="square" rtlCol="0">
            <a:spAutoFit/>
          </a:bodyPr>
          <a:lstStyle/>
          <a:p>
            <a:r>
              <a:rPr lang="en-US" sz="1200" dirty="0"/>
              <a:t>A. Shishlo, J. Galambos, A. Aleksandrov, V. Lebedev, and M. Plum, PRL 108, 1 (2012)</a:t>
            </a:r>
          </a:p>
        </p:txBody>
      </p:sp>
      <p:grpSp>
        <p:nvGrpSpPr>
          <p:cNvPr id="20" name="Group 19">
            <a:extLst>
              <a:ext uri="{FF2B5EF4-FFF2-40B4-BE49-F238E27FC236}">
                <a16:creationId xmlns:a16="http://schemas.microsoft.com/office/drawing/2014/main" id="{47FEEBAD-23DD-A0E8-CC42-AE4313D15555}"/>
              </a:ext>
            </a:extLst>
          </p:cNvPr>
          <p:cNvGrpSpPr/>
          <p:nvPr/>
        </p:nvGrpSpPr>
        <p:grpSpPr>
          <a:xfrm>
            <a:off x="8518357" y="950295"/>
            <a:ext cx="2893987" cy="1225450"/>
            <a:chOff x="8027469" y="962526"/>
            <a:chExt cx="2893987" cy="1225450"/>
          </a:xfrm>
        </p:grpSpPr>
        <p:cxnSp>
          <p:nvCxnSpPr>
            <p:cNvPr id="8" name="Straight Arrow Connector 7">
              <a:extLst>
                <a:ext uri="{FF2B5EF4-FFF2-40B4-BE49-F238E27FC236}">
                  <a16:creationId xmlns:a16="http://schemas.microsoft.com/office/drawing/2014/main" id="{5E9D7654-BDE9-D7BC-66CC-F597651A9BB9}"/>
                </a:ext>
              </a:extLst>
            </p:cNvPr>
            <p:cNvCxnSpPr/>
            <p:nvPr/>
          </p:nvCxnSpPr>
          <p:spPr>
            <a:xfrm>
              <a:off x="8354728" y="1174282"/>
              <a:ext cx="217531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28A4FD5C-B06F-E2EC-2E11-B3509064ADFB}"/>
                </a:ext>
              </a:extLst>
            </p:cNvPr>
            <p:cNvCxnSpPr>
              <a:cxnSpLocks/>
            </p:cNvCxnSpPr>
            <p:nvPr/>
          </p:nvCxnSpPr>
          <p:spPr>
            <a:xfrm flipH="1">
              <a:off x="8354728" y="1653941"/>
              <a:ext cx="217531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B867E3B1-CDA2-2C59-1BA1-86B3C64F2928}"/>
                </a:ext>
              </a:extLst>
            </p:cNvPr>
            <p:cNvSpPr/>
            <p:nvPr/>
          </p:nvSpPr>
          <p:spPr>
            <a:xfrm>
              <a:off x="9240253" y="962526"/>
              <a:ext cx="433136" cy="962527"/>
            </a:xfrm>
            <a:prstGeom prst="ellipse">
              <a:avLst/>
            </a:prstGeom>
            <a:solidFill>
              <a:schemeClr val="accent1">
                <a:alpha val="43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79F650AF-82F7-BEB0-8A23-561B034964F2}"/>
                    </a:ext>
                  </a:extLst>
                </p:cNvPr>
                <p:cNvSpPr txBox="1"/>
                <p:nvPr/>
              </p:nvSpPr>
              <p:spPr>
                <a:xfrm>
                  <a:off x="8030687" y="1022984"/>
                  <a:ext cx="352917"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𝐻</m:t>
                            </m:r>
                          </m:e>
                          <m:sup>
                            <m:r>
                              <a:rPr lang="en-US" b="0" i="1" smtClean="0">
                                <a:latin typeface="Cambria Math" panose="02040503050406030204" pitchFamily="18" charset="0"/>
                              </a:rPr>
                              <m:t>−</m:t>
                            </m:r>
                          </m:sup>
                        </m:sSup>
                      </m:oMath>
                    </m:oMathPara>
                  </a14:m>
                  <a:endParaRPr lang="en-US" dirty="0"/>
                </a:p>
              </p:txBody>
            </p:sp>
          </mc:Choice>
          <mc:Fallback xmlns="">
            <p:sp>
              <p:nvSpPr>
                <p:cNvPr id="13" name="TextBox 12">
                  <a:extLst>
                    <a:ext uri="{FF2B5EF4-FFF2-40B4-BE49-F238E27FC236}">
                      <a16:creationId xmlns:a16="http://schemas.microsoft.com/office/drawing/2014/main" id="{79F650AF-82F7-BEB0-8A23-561B034964F2}"/>
                    </a:ext>
                  </a:extLst>
                </p:cNvPr>
                <p:cNvSpPr txBox="1">
                  <a:spLocks noRot="1" noChangeAspect="1" noMove="1" noResize="1" noEditPoints="1" noAdjustHandles="1" noChangeArrowheads="1" noChangeShapeType="1" noTextEdit="1"/>
                </p:cNvSpPr>
                <p:nvPr/>
              </p:nvSpPr>
              <p:spPr>
                <a:xfrm>
                  <a:off x="8030687" y="1022984"/>
                  <a:ext cx="352917" cy="276999"/>
                </a:xfrm>
                <a:prstGeom prst="rect">
                  <a:avLst/>
                </a:prstGeom>
                <a:blipFill>
                  <a:blip r:embed="rId5"/>
                  <a:stretch>
                    <a:fillRect l="-17241" b="-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6388E354-C028-1D4C-B87B-020B780A1A04}"/>
                    </a:ext>
                  </a:extLst>
                </p:cNvPr>
                <p:cNvSpPr txBox="1"/>
                <p:nvPr/>
              </p:nvSpPr>
              <p:spPr>
                <a:xfrm>
                  <a:off x="10568539" y="1035215"/>
                  <a:ext cx="352917"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𝐻</m:t>
                            </m:r>
                          </m:e>
                          <m:sup>
                            <m:r>
                              <a:rPr lang="en-US" b="0" i="1" smtClean="0">
                                <a:latin typeface="Cambria Math" panose="02040503050406030204" pitchFamily="18" charset="0"/>
                              </a:rPr>
                              <m:t>−</m:t>
                            </m:r>
                          </m:sup>
                        </m:sSup>
                      </m:oMath>
                    </m:oMathPara>
                  </a14:m>
                  <a:endParaRPr lang="en-US" dirty="0"/>
                </a:p>
              </p:txBody>
            </p:sp>
          </mc:Choice>
          <mc:Fallback xmlns="">
            <p:sp>
              <p:nvSpPr>
                <p:cNvPr id="14" name="TextBox 13">
                  <a:extLst>
                    <a:ext uri="{FF2B5EF4-FFF2-40B4-BE49-F238E27FC236}">
                      <a16:creationId xmlns:a16="http://schemas.microsoft.com/office/drawing/2014/main" id="{6388E354-C028-1D4C-B87B-020B780A1A04}"/>
                    </a:ext>
                  </a:extLst>
                </p:cNvPr>
                <p:cNvSpPr txBox="1">
                  <a:spLocks noRot="1" noChangeAspect="1" noMove="1" noResize="1" noEditPoints="1" noAdjustHandles="1" noChangeArrowheads="1" noChangeShapeType="1" noTextEdit="1"/>
                </p:cNvSpPr>
                <p:nvPr/>
              </p:nvSpPr>
              <p:spPr>
                <a:xfrm>
                  <a:off x="10568539" y="1035215"/>
                  <a:ext cx="352917" cy="276999"/>
                </a:xfrm>
                <a:prstGeom prst="rect">
                  <a:avLst/>
                </a:prstGeom>
                <a:blipFill>
                  <a:blip r:embed="rId6"/>
                  <a:stretch>
                    <a:fillRect l="-15517" b="-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1E90FB4A-11AE-13EE-6D59-FD1CA9F2F7FB}"/>
                    </a:ext>
                  </a:extLst>
                </p:cNvPr>
                <p:cNvSpPr txBox="1"/>
                <p:nvPr/>
              </p:nvSpPr>
              <p:spPr>
                <a:xfrm>
                  <a:off x="10558914" y="1547393"/>
                  <a:ext cx="352917"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𝐻</m:t>
                            </m:r>
                          </m:e>
                          <m:sup>
                            <m:r>
                              <a:rPr lang="en-US" b="0" i="1" smtClean="0">
                                <a:latin typeface="Cambria Math" panose="02040503050406030204" pitchFamily="18" charset="0"/>
                              </a:rPr>
                              <m:t>−</m:t>
                            </m:r>
                          </m:sup>
                        </m:sSup>
                      </m:oMath>
                    </m:oMathPara>
                  </a14:m>
                  <a:endParaRPr lang="en-US" dirty="0"/>
                </a:p>
              </p:txBody>
            </p:sp>
          </mc:Choice>
          <mc:Fallback xmlns="">
            <p:sp>
              <p:nvSpPr>
                <p:cNvPr id="15" name="TextBox 14">
                  <a:extLst>
                    <a:ext uri="{FF2B5EF4-FFF2-40B4-BE49-F238E27FC236}">
                      <a16:creationId xmlns:a16="http://schemas.microsoft.com/office/drawing/2014/main" id="{1E90FB4A-11AE-13EE-6D59-FD1CA9F2F7FB}"/>
                    </a:ext>
                  </a:extLst>
                </p:cNvPr>
                <p:cNvSpPr txBox="1">
                  <a:spLocks noRot="1" noChangeAspect="1" noMove="1" noResize="1" noEditPoints="1" noAdjustHandles="1" noChangeArrowheads="1" noChangeShapeType="1" noTextEdit="1"/>
                </p:cNvSpPr>
                <p:nvPr/>
              </p:nvSpPr>
              <p:spPr>
                <a:xfrm>
                  <a:off x="10558914" y="1547393"/>
                  <a:ext cx="352917" cy="276999"/>
                </a:xfrm>
                <a:prstGeom prst="rect">
                  <a:avLst/>
                </a:prstGeom>
                <a:blipFill>
                  <a:blip r:embed="rId7"/>
                  <a:stretch>
                    <a:fillRect l="-17241" b="-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FFBF7679-2CB7-40EB-BE93-002433942D7D}"/>
                    </a:ext>
                  </a:extLst>
                </p:cNvPr>
                <p:cNvSpPr txBox="1"/>
                <p:nvPr/>
              </p:nvSpPr>
              <p:spPr>
                <a:xfrm>
                  <a:off x="8027469" y="1557018"/>
                  <a:ext cx="32887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𝐻</m:t>
                            </m:r>
                          </m:e>
                          <m:sup>
                            <m:r>
                              <a:rPr lang="en-US" b="0" i="1" smtClean="0">
                                <a:latin typeface="Cambria Math" panose="02040503050406030204" pitchFamily="18" charset="0"/>
                              </a:rPr>
                              <m:t>0</m:t>
                            </m:r>
                          </m:sup>
                        </m:sSup>
                      </m:oMath>
                    </m:oMathPara>
                  </a14:m>
                  <a:endParaRPr lang="en-US" dirty="0"/>
                </a:p>
              </p:txBody>
            </p:sp>
          </mc:Choice>
          <mc:Fallback xmlns="">
            <p:sp>
              <p:nvSpPr>
                <p:cNvPr id="16" name="TextBox 15">
                  <a:extLst>
                    <a:ext uri="{FF2B5EF4-FFF2-40B4-BE49-F238E27FC236}">
                      <a16:creationId xmlns:a16="http://schemas.microsoft.com/office/drawing/2014/main" id="{FFBF7679-2CB7-40EB-BE93-002433942D7D}"/>
                    </a:ext>
                  </a:extLst>
                </p:cNvPr>
                <p:cNvSpPr txBox="1">
                  <a:spLocks noRot="1" noChangeAspect="1" noMove="1" noResize="1" noEditPoints="1" noAdjustHandles="1" noChangeArrowheads="1" noChangeShapeType="1" noTextEdit="1"/>
                </p:cNvSpPr>
                <p:nvPr/>
              </p:nvSpPr>
              <p:spPr>
                <a:xfrm>
                  <a:off x="8027469" y="1557018"/>
                  <a:ext cx="328872" cy="276999"/>
                </a:xfrm>
                <a:prstGeom prst="rect">
                  <a:avLst/>
                </a:prstGeom>
                <a:blipFill>
                  <a:blip r:embed="rId8"/>
                  <a:stretch>
                    <a:fillRect l="-16667" r="-7407" b="-6522"/>
                  </a:stretch>
                </a:blipFill>
              </p:spPr>
              <p:txBody>
                <a:bodyPr/>
                <a:lstStyle/>
                <a:p>
                  <a:r>
                    <a:rPr lang="en-US">
                      <a:noFill/>
                    </a:rPr>
                    <a:t> </a:t>
                  </a:r>
                </a:p>
              </p:txBody>
            </p:sp>
          </mc:Fallback>
        </mc:AlternateContent>
        <p:cxnSp>
          <p:nvCxnSpPr>
            <p:cNvPr id="18" name="Straight Arrow Connector 17">
              <a:extLst>
                <a:ext uri="{FF2B5EF4-FFF2-40B4-BE49-F238E27FC236}">
                  <a16:creationId xmlns:a16="http://schemas.microsoft.com/office/drawing/2014/main" id="{1798E353-96DC-BD63-133F-7EBADC9F1B46}"/>
                </a:ext>
              </a:extLst>
            </p:cNvPr>
            <p:cNvCxnSpPr/>
            <p:nvPr/>
          </p:nvCxnSpPr>
          <p:spPr>
            <a:xfrm flipH="1">
              <a:off x="9134375" y="1685892"/>
              <a:ext cx="322446" cy="3354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FFF6EBAA-D550-7A8D-D2CC-EBD81CC63C6C}"/>
                    </a:ext>
                  </a:extLst>
                </p:cNvPr>
                <p:cNvSpPr txBox="1"/>
                <p:nvPr/>
              </p:nvSpPr>
              <p:spPr>
                <a:xfrm>
                  <a:off x="8939265" y="1910977"/>
                  <a:ext cx="165366"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𝑒</m:t>
                        </m:r>
                      </m:oMath>
                    </m:oMathPara>
                  </a14:m>
                  <a:endParaRPr lang="en-US" dirty="0"/>
                </a:p>
              </p:txBody>
            </p:sp>
          </mc:Choice>
          <mc:Fallback xmlns="">
            <p:sp>
              <p:nvSpPr>
                <p:cNvPr id="19" name="TextBox 18">
                  <a:extLst>
                    <a:ext uri="{FF2B5EF4-FFF2-40B4-BE49-F238E27FC236}">
                      <a16:creationId xmlns:a16="http://schemas.microsoft.com/office/drawing/2014/main" id="{FFF6EBAA-D550-7A8D-D2CC-EBD81CC63C6C}"/>
                    </a:ext>
                  </a:extLst>
                </p:cNvPr>
                <p:cNvSpPr txBox="1">
                  <a:spLocks noRot="1" noChangeAspect="1" noMove="1" noResize="1" noEditPoints="1" noAdjustHandles="1" noChangeArrowheads="1" noChangeShapeType="1" noTextEdit="1"/>
                </p:cNvSpPr>
                <p:nvPr/>
              </p:nvSpPr>
              <p:spPr>
                <a:xfrm>
                  <a:off x="8939265" y="1910977"/>
                  <a:ext cx="165366" cy="276999"/>
                </a:xfrm>
                <a:prstGeom prst="rect">
                  <a:avLst/>
                </a:prstGeom>
                <a:blipFill>
                  <a:blip r:embed="rId9"/>
                  <a:stretch>
                    <a:fillRect l="-22222" r="-22222"/>
                  </a:stretch>
                </a:blipFill>
              </p:spPr>
              <p:txBody>
                <a:bodyPr/>
                <a:lstStyle/>
                <a:p>
                  <a:r>
                    <a:rPr lang="en-US">
                      <a:noFill/>
                    </a:rPr>
                    <a:t> </a:t>
                  </a:r>
                </a:p>
              </p:txBody>
            </p:sp>
          </mc:Fallback>
        </mc:AlternateContent>
      </p:grpSp>
      <p:pic>
        <p:nvPicPr>
          <p:cNvPr id="11" name="Picture 10">
            <a:extLst>
              <a:ext uri="{FF2B5EF4-FFF2-40B4-BE49-F238E27FC236}">
                <a16:creationId xmlns:a16="http://schemas.microsoft.com/office/drawing/2014/main" id="{5F922C0A-0D67-1C0F-985D-57242B1BCDC7}"/>
              </a:ext>
            </a:extLst>
          </p:cNvPr>
          <p:cNvPicPr>
            <a:picLocks noChangeAspect="1"/>
          </p:cNvPicPr>
          <p:nvPr/>
        </p:nvPicPr>
        <p:blipFill>
          <a:blip r:embed="rId10"/>
          <a:stretch>
            <a:fillRect/>
          </a:stretch>
        </p:blipFill>
        <p:spPr>
          <a:xfrm>
            <a:off x="6632138" y="2381534"/>
            <a:ext cx="4336739" cy="3314415"/>
          </a:xfrm>
          <a:prstGeom prst="rect">
            <a:avLst/>
          </a:prstGeom>
        </p:spPr>
      </p:pic>
    </p:spTree>
    <p:extLst>
      <p:ext uri="{BB962C8B-B14F-4D97-AF65-F5344CB8AC3E}">
        <p14:creationId xmlns:p14="http://schemas.microsoft.com/office/powerpoint/2010/main" val="128476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FDA8C3-E31E-139E-42DE-AED843961AFC}"/>
              </a:ext>
            </a:extLst>
          </p:cNvPr>
          <p:cNvSpPr>
            <a:spLocks noGrp="1"/>
          </p:cNvSpPr>
          <p:nvPr>
            <p:ph type="title"/>
          </p:nvPr>
        </p:nvSpPr>
        <p:spPr/>
        <p:txBody>
          <a:bodyPr/>
          <a:lstStyle/>
          <a:p>
            <a:r>
              <a:rPr lang="en-US" dirty="0" err="1"/>
              <a:t>intrabeam</a:t>
            </a:r>
            <a:r>
              <a:rPr lang="en-US" dirty="0"/>
              <a:t> stripping loss rate in model tracking</a:t>
            </a:r>
          </a:p>
        </p:txBody>
      </p:sp>
      <p:pic>
        <p:nvPicPr>
          <p:cNvPr id="7" name="Picture 6">
            <a:extLst>
              <a:ext uri="{FF2B5EF4-FFF2-40B4-BE49-F238E27FC236}">
                <a16:creationId xmlns:a16="http://schemas.microsoft.com/office/drawing/2014/main" id="{622064A1-D1E0-A4A1-E553-032E8676BE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08102" y="1940837"/>
            <a:ext cx="4257400" cy="3167206"/>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86021ADB-D505-54A8-1B1A-7007CDC2DE78}"/>
              </a:ext>
            </a:extLst>
          </p:cNvPr>
          <p:cNvSpPr txBox="1"/>
          <p:nvPr/>
        </p:nvSpPr>
        <p:spPr>
          <a:xfrm>
            <a:off x="7719057" y="2415202"/>
            <a:ext cx="2991082" cy="307777"/>
          </a:xfrm>
          <a:prstGeom prst="rect">
            <a:avLst/>
          </a:prstGeom>
          <a:noFill/>
        </p:spPr>
        <p:txBody>
          <a:bodyPr wrap="square" rtlCol="0">
            <a:spAutoFit/>
          </a:bodyPr>
          <a:lstStyle/>
          <a:p>
            <a:r>
              <a:rPr lang="en-US" sz="1400" dirty="0"/>
              <a:t>Plot courtesy of Vasiliy Morozov</a:t>
            </a:r>
          </a:p>
        </p:txBody>
      </p:sp>
    </p:spTree>
    <p:extLst>
      <p:ext uri="{BB962C8B-B14F-4D97-AF65-F5344CB8AC3E}">
        <p14:creationId xmlns:p14="http://schemas.microsoft.com/office/powerpoint/2010/main" val="19106301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99AC24-F465-4A2A-E313-AD9F136D7E23}"/>
              </a:ext>
            </a:extLst>
          </p:cNvPr>
          <p:cNvSpPr>
            <a:spLocks noGrp="1"/>
          </p:cNvSpPr>
          <p:nvPr>
            <p:ph type="title"/>
          </p:nvPr>
        </p:nvSpPr>
        <p:spPr/>
        <p:txBody>
          <a:bodyPr/>
          <a:lstStyle/>
          <a:p>
            <a:r>
              <a:rPr lang="en-US" dirty="0"/>
              <a:t>SCL rms benchmark for production (mismatched)</a:t>
            </a:r>
          </a:p>
        </p:txBody>
      </p:sp>
      <p:pic>
        <p:nvPicPr>
          <p:cNvPr id="4" name="Picture 3">
            <a:extLst>
              <a:ext uri="{FF2B5EF4-FFF2-40B4-BE49-F238E27FC236}">
                <a16:creationId xmlns:a16="http://schemas.microsoft.com/office/drawing/2014/main" id="{CD37EEEB-8298-47E6-BAD1-7AEB3CC3124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92247" y="1138846"/>
            <a:ext cx="5778500" cy="4422782"/>
          </a:xfrm>
          <a:prstGeom prst="rect">
            <a:avLst/>
          </a:prstGeom>
        </p:spPr>
      </p:pic>
      <p:sp>
        <p:nvSpPr>
          <p:cNvPr id="5" name="TextBox 4">
            <a:extLst>
              <a:ext uri="{FF2B5EF4-FFF2-40B4-BE49-F238E27FC236}">
                <a16:creationId xmlns:a16="http://schemas.microsoft.com/office/drawing/2014/main" id="{B70FAA87-B550-C10C-CCAD-F0CA55AD9A52}"/>
              </a:ext>
            </a:extLst>
          </p:cNvPr>
          <p:cNvSpPr txBox="1"/>
          <p:nvPr/>
        </p:nvSpPr>
        <p:spPr>
          <a:xfrm>
            <a:off x="3121660" y="5734394"/>
            <a:ext cx="3683000" cy="369332"/>
          </a:xfrm>
          <a:prstGeom prst="rect">
            <a:avLst/>
          </a:prstGeom>
          <a:noFill/>
        </p:spPr>
        <p:txBody>
          <a:bodyPr wrap="square" rtlCol="0">
            <a:spAutoFit/>
          </a:bodyPr>
          <a:lstStyle/>
          <a:p>
            <a:r>
              <a:rPr lang="en-US" dirty="0"/>
              <a:t>Shishlo, LINAC2014</a:t>
            </a:r>
          </a:p>
        </p:txBody>
      </p:sp>
    </p:spTree>
    <p:extLst>
      <p:ext uri="{BB962C8B-B14F-4D97-AF65-F5344CB8AC3E}">
        <p14:creationId xmlns:p14="http://schemas.microsoft.com/office/powerpoint/2010/main" val="4603677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1BB860-D203-4AD6-4E62-4065410384F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0F4DAA6-DDAA-01DD-7A52-00034DE8B5DB}"/>
              </a:ext>
            </a:extLst>
          </p:cNvPr>
          <p:cNvSpPr>
            <a:spLocks noGrp="1"/>
          </p:cNvSpPr>
          <p:nvPr>
            <p:ph type="title"/>
          </p:nvPr>
        </p:nvSpPr>
        <p:spPr/>
        <p:txBody>
          <a:bodyPr/>
          <a:lstStyle/>
          <a:p>
            <a:r>
              <a:rPr lang="en-US" dirty="0"/>
              <a:t>The SNS Linac is currently operating at </a:t>
            </a:r>
            <a:r>
              <a:rPr lang="en-US" dirty="0">
                <a:solidFill>
                  <a:schemeClr val="accent6"/>
                </a:solidFill>
              </a:rPr>
              <a:t>2.0 MW</a:t>
            </a:r>
          </a:p>
        </p:txBody>
      </p:sp>
      <p:sp>
        <p:nvSpPr>
          <p:cNvPr id="25" name="TextBox 24">
            <a:extLst>
              <a:ext uri="{FF2B5EF4-FFF2-40B4-BE49-F238E27FC236}">
                <a16:creationId xmlns:a16="http://schemas.microsoft.com/office/drawing/2014/main" id="{430EFA82-204B-B6F9-3D05-3EA2351F05D3}"/>
              </a:ext>
            </a:extLst>
          </p:cNvPr>
          <p:cNvSpPr txBox="1"/>
          <p:nvPr/>
        </p:nvSpPr>
        <p:spPr>
          <a:xfrm>
            <a:off x="8974088" y="401780"/>
            <a:ext cx="2639077" cy="369332"/>
          </a:xfrm>
          <a:prstGeom prst="rect">
            <a:avLst/>
          </a:prstGeom>
          <a:noFill/>
        </p:spPr>
        <p:txBody>
          <a:bodyPr wrap="square">
            <a:spAutoFit/>
          </a:bodyPr>
          <a:lstStyle/>
          <a:p>
            <a:r>
              <a:rPr lang="en-US" dirty="0">
                <a:solidFill>
                  <a:schemeClr val="accent6"/>
                </a:solidFill>
              </a:rPr>
              <a:t>(as of April 23, 2026)</a:t>
            </a:r>
          </a:p>
        </p:txBody>
      </p:sp>
      <p:sp>
        <p:nvSpPr>
          <p:cNvPr id="26" name="TextBox 25">
            <a:extLst>
              <a:ext uri="{FF2B5EF4-FFF2-40B4-BE49-F238E27FC236}">
                <a16:creationId xmlns:a16="http://schemas.microsoft.com/office/drawing/2014/main" id="{E56473B7-B6D1-32D2-1055-AD6D4A365C5B}"/>
              </a:ext>
            </a:extLst>
          </p:cNvPr>
          <p:cNvSpPr txBox="1"/>
          <p:nvPr/>
        </p:nvSpPr>
        <p:spPr>
          <a:xfrm>
            <a:off x="314692" y="834909"/>
            <a:ext cx="7841755" cy="646331"/>
          </a:xfrm>
          <a:prstGeom prst="rect">
            <a:avLst/>
          </a:prstGeom>
          <a:noFill/>
        </p:spPr>
        <p:txBody>
          <a:bodyPr wrap="square" rtlCol="0">
            <a:spAutoFit/>
          </a:bodyPr>
          <a:lstStyle/>
          <a:p>
            <a:r>
              <a:rPr lang="en-US" dirty="0"/>
              <a:t>The Proton Power Upgrade increased SNS beam power on target from 1.4 MW to 2.0 MW, mainly through 30% increase in beam energy (1 GeV </a:t>
            </a:r>
            <a:r>
              <a:rPr lang="en-US" dirty="0">
                <a:sym typeface="Wingdings" panose="05000000000000000000" pitchFamily="2" charset="2"/>
              </a:rPr>
              <a:t> 1.3 GeV)</a:t>
            </a:r>
            <a:endParaRPr lang="en-US" dirty="0"/>
          </a:p>
        </p:txBody>
      </p:sp>
      <p:pic>
        <p:nvPicPr>
          <p:cNvPr id="5" name="Picture 4">
            <a:extLst>
              <a:ext uri="{FF2B5EF4-FFF2-40B4-BE49-F238E27FC236}">
                <a16:creationId xmlns:a16="http://schemas.microsoft.com/office/drawing/2014/main" id="{4681DC6D-6210-6D1F-C842-E4B1775839B3}"/>
              </a:ext>
            </a:extLst>
          </p:cNvPr>
          <p:cNvPicPr>
            <a:picLocks noChangeAspect="1"/>
          </p:cNvPicPr>
          <p:nvPr/>
        </p:nvPicPr>
        <p:blipFill>
          <a:blip r:embed="rId3"/>
          <a:srcRect/>
          <a:stretch/>
        </p:blipFill>
        <p:spPr>
          <a:xfrm>
            <a:off x="2336668" y="1890169"/>
            <a:ext cx="6146932" cy="4100003"/>
          </a:xfrm>
          <a:prstGeom prst="rect">
            <a:avLst/>
          </a:prstGeom>
          <a:ln>
            <a:solidFill>
              <a:schemeClr val="tx1"/>
            </a:solidFill>
          </a:ln>
        </p:spPr>
      </p:pic>
      <p:cxnSp>
        <p:nvCxnSpPr>
          <p:cNvPr id="8" name="Straight Connector 7">
            <a:extLst>
              <a:ext uri="{FF2B5EF4-FFF2-40B4-BE49-F238E27FC236}">
                <a16:creationId xmlns:a16="http://schemas.microsoft.com/office/drawing/2014/main" id="{BCD6BF0D-AED0-BBCF-7A38-CAB12A464FCD}"/>
              </a:ext>
            </a:extLst>
          </p:cNvPr>
          <p:cNvCxnSpPr>
            <a:cxnSpLocks/>
          </p:cNvCxnSpPr>
          <p:nvPr/>
        </p:nvCxnSpPr>
        <p:spPr>
          <a:xfrm>
            <a:off x="2949357" y="2393042"/>
            <a:ext cx="5512657"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3E1050B0-9C28-4E69-9F83-9AB200A10DB3}"/>
              </a:ext>
            </a:extLst>
          </p:cNvPr>
          <p:cNvCxnSpPr>
            <a:cxnSpLocks/>
          </p:cNvCxnSpPr>
          <p:nvPr/>
        </p:nvCxnSpPr>
        <p:spPr>
          <a:xfrm>
            <a:off x="2949357" y="3423754"/>
            <a:ext cx="5512657" cy="5246"/>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E481D2E4-29FA-A439-4D37-B54F3DE1956B}"/>
              </a:ext>
            </a:extLst>
          </p:cNvPr>
          <p:cNvSpPr txBox="1"/>
          <p:nvPr/>
        </p:nvSpPr>
        <p:spPr>
          <a:xfrm>
            <a:off x="2949810" y="3153470"/>
            <a:ext cx="2367814" cy="338554"/>
          </a:xfrm>
          <a:prstGeom prst="rect">
            <a:avLst/>
          </a:prstGeom>
          <a:noFill/>
        </p:spPr>
        <p:txBody>
          <a:bodyPr wrap="square" rtlCol="0">
            <a:spAutoFit/>
          </a:bodyPr>
          <a:lstStyle/>
          <a:p>
            <a:r>
              <a:rPr lang="en-US" sz="1600" dirty="0"/>
              <a:t>1.4 MW baseline design</a:t>
            </a:r>
          </a:p>
        </p:txBody>
      </p:sp>
      <p:sp>
        <p:nvSpPr>
          <p:cNvPr id="14" name="TextBox 13">
            <a:extLst>
              <a:ext uri="{FF2B5EF4-FFF2-40B4-BE49-F238E27FC236}">
                <a16:creationId xmlns:a16="http://schemas.microsoft.com/office/drawing/2014/main" id="{F40C0748-0F92-445C-9095-D0080B84436A}"/>
              </a:ext>
            </a:extLst>
          </p:cNvPr>
          <p:cNvSpPr txBox="1"/>
          <p:nvPr/>
        </p:nvSpPr>
        <p:spPr>
          <a:xfrm>
            <a:off x="2949810" y="2132076"/>
            <a:ext cx="2367814" cy="338554"/>
          </a:xfrm>
          <a:prstGeom prst="rect">
            <a:avLst/>
          </a:prstGeom>
          <a:noFill/>
        </p:spPr>
        <p:txBody>
          <a:bodyPr wrap="square" rtlCol="0">
            <a:spAutoFit/>
          </a:bodyPr>
          <a:lstStyle/>
          <a:p>
            <a:r>
              <a:rPr lang="en-US" sz="1600" dirty="0"/>
              <a:t>2 MW </a:t>
            </a:r>
          </a:p>
        </p:txBody>
      </p:sp>
      <p:sp>
        <p:nvSpPr>
          <p:cNvPr id="3" name="TextBox 2">
            <a:extLst>
              <a:ext uri="{FF2B5EF4-FFF2-40B4-BE49-F238E27FC236}">
                <a16:creationId xmlns:a16="http://schemas.microsoft.com/office/drawing/2014/main" id="{B38538BF-6454-CA86-E4C3-B22A14FFA1FD}"/>
              </a:ext>
            </a:extLst>
          </p:cNvPr>
          <p:cNvSpPr txBox="1"/>
          <p:nvPr/>
        </p:nvSpPr>
        <p:spPr>
          <a:xfrm>
            <a:off x="8974088" y="2330450"/>
            <a:ext cx="2467897" cy="646331"/>
          </a:xfrm>
          <a:prstGeom prst="rect">
            <a:avLst/>
          </a:prstGeom>
          <a:noFill/>
        </p:spPr>
        <p:txBody>
          <a:bodyPr wrap="square" rtlCol="0">
            <a:spAutoFit/>
          </a:bodyPr>
          <a:lstStyle/>
          <a:p>
            <a:r>
              <a:rPr lang="en-US" dirty="0"/>
              <a:t>20</a:t>
            </a:r>
            <a:r>
              <a:rPr lang="en-US" baseline="30000" dirty="0"/>
              <a:t>th</a:t>
            </a:r>
            <a:r>
              <a:rPr lang="en-US" dirty="0"/>
              <a:t> anniversary of SNS beam on April 28!</a:t>
            </a:r>
          </a:p>
        </p:txBody>
      </p:sp>
      <p:cxnSp>
        <p:nvCxnSpPr>
          <p:cNvPr id="7" name="Straight Arrow Connector 6">
            <a:extLst>
              <a:ext uri="{FF2B5EF4-FFF2-40B4-BE49-F238E27FC236}">
                <a16:creationId xmlns:a16="http://schemas.microsoft.com/office/drawing/2014/main" id="{105D9C18-6D2F-7FD4-E43A-4FE0B6470899}"/>
              </a:ext>
            </a:extLst>
          </p:cNvPr>
          <p:cNvCxnSpPr>
            <a:cxnSpLocks/>
          </p:cNvCxnSpPr>
          <p:nvPr/>
        </p:nvCxnSpPr>
        <p:spPr>
          <a:xfrm>
            <a:off x="7468623" y="2755474"/>
            <a:ext cx="428507" cy="140442"/>
          </a:xfrm>
          <a:prstGeom prst="straightConnector1">
            <a:avLst/>
          </a:prstGeom>
          <a:ln w="57150">
            <a:solidFill>
              <a:schemeClr val="tx2"/>
            </a:solidFill>
            <a:tailEnd type="triangle"/>
          </a:ln>
        </p:spPr>
        <p:style>
          <a:lnRef idx="1">
            <a:schemeClr val="accent6"/>
          </a:lnRef>
          <a:fillRef idx="0">
            <a:schemeClr val="accent6"/>
          </a:fillRef>
          <a:effectRef idx="0">
            <a:schemeClr val="accent6"/>
          </a:effectRef>
          <a:fontRef idx="minor">
            <a:schemeClr val="tx1"/>
          </a:fontRef>
        </p:style>
      </p:cxnSp>
      <p:sp>
        <p:nvSpPr>
          <p:cNvPr id="16" name="TextBox 15">
            <a:extLst>
              <a:ext uri="{FF2B5EF4-FFF2-40B4-BE49-F238E27FC236}">
                <a16:creationId xmlns:a16="http://schemas.microsoft.com/office/drawing/2014/main" id="{10B03D4A-2705-7F74-21E4-13C93324FC20}"/>
              </a:ext>
            </a:extLst>
          </p:cNvPr>
          <p:cNvSpPr txBox="1"/>
          <p:nvPr/>
        </p:nvSpPr>
        <p:spPr>
          <a:xfrm>
            <a:off x="6235104" y="2374900"/>
            <a:ext cx="1607870" cy="584775"/>
          </a:xfrm>
          <a:prstGeom prst="rect">
            <a:avLst/>
          </a:prstGeom>
          <a:noFill/>
        </p:spPr>
        <p:txBody>
          <a:bodyPr wrap="square" rtlCol="0">
            <a:spAutoFit/>
          </a:bodyPr>
          <a:lstStyle/>
          <a:p>
            <a:r>
              <a:rPr lang="en-US" sz="1600" dirty="0">
                <a:solidFill>
                  <a:schemeClr val="tx2"/>
                </a:solidFill>
              </a:rPr>
              <a:t>Completed PPU installation </a:t>
            </a:r>
          </a:p>
        </p:txBody>
      </p:sp>
      <p:cxnSp>
        <p:nvCxnSpPr>
          <p:cNvPr id="4" name="Straight Arrow Connector 3">
            <a:extLst>
              <a:ext uri="{FF2B5EF4-FFF2-40B4-BE49-F238E27FC236}">
                <a16:creationId xmlns:a16="http://schemas.microsoft.com/office/drawing/2014/main" id="{5C1F2390-7D31-A99C-5B61-5748DE7B4D6C}"/>
              </a:ext>
            </a:extLst>
          </p:cNvPr>
          <p:cNvCxnSpPr>
            <a:cxnSpLocks/>
          </p:cNvCxnSpPr>
          <p:nvPr/>
        </p:nvCxnSpPr>
        <p:spPr>
          <a:xfrm flipH="1">
            <a:off x="8443870" y="830190"/>
            <a:ext cx="673473" cy="1544710"/>
          </a:xfrm>
          <a:prstGeom prst="straightConnector1">
            <a:avLst/>
          </a:prstGeom>
          <a:ln w="57150">
            <a:solidFill>
              <a:schemeClr val="accent6"/>
            </a:solidFill>
            <a:tailEnd type="triangle"/>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38106012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833D7C-6EBA-168F-1546-DA559AD2637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87003A5-AD81-F77F-CB17-A8D774E68FEB}"/>
              </a:ext>
            </a:extLst>
          </p:cNvPr>
          <p:cNvSpPr>
            <a:spLocks noGrp="1"/>
          </p:cNvSpPr>
          <p:nvPr>
            <p:ph type="title"/>
          </p:nvPr>
        </p:nvSpPr>
        <p:spPr/>
        <p:txBody>
          <a:bodyPr/>
          <a:lstStyle/>
          <a:p>
            <a:r>
              <a:rPr lang="en-US" dirty="0"/>
              <a:t>High Dynamic Range (HDR) Phase space measurements</a:t>
            </a:r>
          </a:p>
        </p:txBody>
      </p:sp>
      <p:pic>
        <p:nvPicPr>
          <p:cNvPr id="45" name="Picture 44">
            <a:extLst>
              <a:ext uri="{FF2B5EF4-FFF2-40B4-BE49-F238E27FC236}">
                <a16:creationId xmlns:a16="http://schemas.microsoft.com/office/drawing/2014/main" id="{B499AF4A-BC73-928D-4568-1C044CEA7805}"/>
              </a:ext>
            </a:extLst>
          </p:cNvPr>
          <p:cNvPicPr>
            <a:picLocks noChangeAspect="1"/>
          </p:cNvPicPr>
          <p:nvPr/>
        </p:nvPicPr>
        <p:blipFill>
          <a:blip r:embed="rId3"/>
          <a:stretch>
            <a:fillRect/>
          </a:stretch>
        </p:blipFill>
        <p:spPr>
          <a:xfrm>
            <a:off x="4631365" y="2474942"/>
            <a:ext cx="2929270" cy="2330101"/>
          </a:xfrm>
          <a:prstGeom prst="rect">
            <a:avLst/>
          </a:prstGeom>
        </p:spPr>
      </p:pic>
      <p:pic>
        <p:nvPicPr>
          <p:cNvPr id="47" name="Picture 46">
            <a:extLst>
              <a:ext uri="{FF2B5EF4-FFF2-40B4-BE49-F238E27FC236}">
                <a16:creationId xmlns:a16="http://schemas.microsoft.com/office/drawing/2014/main" id="{88DEDCAC-3BF4-139D-9C61-ED35FAC6385C}"/>
              </a:ext>
            </a:extLst>
          </p:cNvPr>
          <p:cNvPicPr>
            <a:picLocks noChangeAspect="1"/>
          </p:cNvPicPr>
          <p:nvPr/>
        </p:nvPicPr>
        <p:blipFill>
          <a:blip r:embed="rId4"/>
          <a:srcRect l="61489" t="21547" r="25976" b="56031"/>
          <a:stretch>
            <a:fillRect/>
          </a:stretch>
        </p:blipFill>
        <p:spPr>
          <a:xfrm>
            <a:off x="8458201" y="2253216"/>
            <a:ext cx="2593731" cy="2551827"/>
          </a:xfrm>
          <a:prstGeom prst="rect">
            <a:avLst/>
          </a:prstGeom>
        </p:spPr>
      </p:pic>
      <p:grpSp>
        <p:nvGrpSpPr>
          <p:cNvPr id="3" name="Group 2">
            <a:extLst>
              <a:ext uri="{FF2B5EF4-FFF2-40B4-BE49-F238E27FC236}">
                <a16:creationId xmlns:a16="http://schemas.microsoft.com/office/drawing/2014/main" id="{FD0703A0-0BA7-BC1D-42F9-8B6E853E279B}"/>
              </a:ext>
            </a:extLst>
          </p:cNvPr>
          <p:cNvGrpSpPr/>
          <p:nvPr/>
        </p:nvGrpSpPr>
        <p:grpSpPr>
          <a:xfrm>
            <a:off x="450321" y="2474942"/>
            <a:ext cx="4022534" cy="1930400"/>
            <a:chOff x="6346883" y="3881609"/>
            <a:chExt cx="4022534" cy="1930400"/>
          </a:xfrm>
        </p:grpSpPr>
        <p:grpSp>
          <p:nvGrpSpPr>
            <p:cNvPr id="4" name="Group 3">
              <a:extLst>
                <a:ext uri="{FF2B5EF4-FFF2-40B4-BE49-F238E27FC236}">
                  <a16:creationId xmlns:a16="http://schemas.microsoft.com/office/drawing/2014/main" id="{E67E84E8-E205-F0F3-E890-38FF686B57A6}"/>
                </a:ext>
              </a:extLst>
            </p:cNvPr>
            <p:cNvGrpSpPr/>
            <p:nvPr/>
          </p:nvGrpSpPr>
          <p:grpSpPr>
            <a:xfrm>
              <a:off x="6346883" y="3914628"/>
              <a:ext cx="4022534" cy="1829814"/>
              <a:chOff x="4221425" y="31403972"/>
              <a:chExt cx="7417448" cy="3374129"/>
            </a:xfrm>
          </p:grpSpPr>
          <p:grpSp>
            <p:nvGrpSpPr>
              <p:cNvPr id="6" name="Group 5">
                <a:extLst>
                  <a:ext uri="{FF2B5EF4-FFF2-40B4-BE49-F238E27FC236}">
                    <a16:creationId xmlns:a16="http://schemas.microsoft.com/office/drawing/2014/main" id="{BE47D311-5406-764D-0248-6653D0C958DB}"/>
                  </a:ext>
                </a:extLst>
              </p:cNvPr>
              <p:cNvGrpSpPr/>
              <p:nvPr/>
            </p:nvGrpSpPr>
            <p:grpSpPr>
              <a:xfrm>
                <a:off x="4221425" y="31403972"/>
                <a:ext cx="7417448" cy="3374129"/>
                <a:chOff x="35045203" y="17528566"/>
                <a:chExt cx="7417448" cy="3374129"/>
              </a:xfrm>
            </p:grpSpPr>
            <p:sp>
              <p:nvSpPr>
                <p:cNvPr id="8" name="Freeform: Shape 7">
                  <a:extLst>
                    <a:ext uri="{FF2B5EF4-FFF2-40B4-BE49-F238E27FC236}">
                      <a16:creationId xmlns:a16="http://schemas.microsoft.com/office/drawing/2014/main" id="{376B2737-2C48-C411-7F07-7DF9849FFFFD}"/>
                    </a:ext>
                  </a:extLst>
                </p:cNvPr>
                <p:cNvSpPr/>
                <p:nvPr/>
              </p:nvSpPr>
              <p:spPr>
                <a:xfrm>
                  <a:off x="39348095" y="18751940"/>
                  <a:ext cx="1114526" cy="1179479"/>
                </a:xfrm>
                <a:custGeom>
                  <a:avLst/>
                  <a:gdLst>
                    <a:gd name="connsiteX0" fmla="*/ 21432 w 895350"/>
                    <a:gd name="connsiteY0" fmla="*/ 0 h 1054894"/>
                    <a:gd name="connsiteX1" fmla="*/ 257175 w 895350"/>
                    <a:gd name="connsiteY1" fmla="*/ 0 h 1054894"/>
                    <a:gd name="connsiteX2" fmla="*/ 569119 w 895350"/>
                    <a:gd name="connsiteY2" fmla="*/ 138112 h 1054894"/>
                    <a:gd name="connsiteX3" fmla="*/ 738188 w 895350"/>
                    <a:gd name="connsiteY3" fmla="*/ 400050 h 1054894"/>
                    <a:gd name="connsiteX4" fmla="*/ 850107 w 895350"/>
                    <a:gd name="connsiteY4" fmla="*/ 619125 h 1054894"/>
                    <a:gd name="connsiteX5" fmla="*/ 852488 w 895350"/>
                    <a:gd name="connsiteY5" fmla="*/ 685800 h 1054894"/>
                    <a:gd name="connsiteX6" fmla="*/ 895350 w 895350"/>
                    <a:gd name="connsiteY6" fmla="*/ 1050131 h 1054894"/>
                    <a:gd name="connsiteX7" fmla="*/ 223838 w 895350"/>
                    <a:gd name="connsiteY7" fmla="*/ 1054894 h 1054894"/>
                    <a:gd name="connsiteX8" fmla="*/ 207169 w 895350"/>
                    <a:gd name="connsiteY8" fmla="*/ 676275 h 1054894"/>
                    <a:gd name="connsiteX9" fmla="*/ 200025 w 895350"/>
                    <a:gd name="connsiteY9" fmla="*/ 523875 h 1054894"/>
                    <a:gd name="connsiteX10" fmla="*/ 176213 w 895350"/>
                    <a:gd name="connsiteY10" fmla="*/ 392906 h 1054894"/>
                    <a:gd name="connsiteX11" fmla="*/ 130969 w 895350"/>
                    <a:gd name="connsiteY11" fmla="*/ 266700 h 1054894"/>
                    <a:gd name="connsiteX12" fmla="*/ 54769 w 895350"/>
                    <a:gd name="connsiteY12" fmla="*/ 150019 h 1054894"/>
                    <a:gd name="connsiteX13" fmla="*/ 0 w 895350"/>
                    <a:gd name="connsiteY13" fmla="*/ 128587 h 1054894"/>
                    <a:gd name="connsiteX14" fmla="*/ 21432 w 895350"/>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2629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28675 w 890587"/>
                    <a:gd name="connsiteY4" fmla="*/ 609600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28675 w 890587"/>
                    <a:gd name="connsiteY4" fmla="*/ 609600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119063 w 890587"/>
                    <a:gd name="connsiteY12" fmla="*/ 185738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80974 w 890587"/>
                    <a:gd name="connsiteY11" fmla="*/ 271463 h 1054894"/>
                    <a:gd name="connsiteX12" fmla="*/ 119063 w 890587"/>
                    <a:gd name="connsiteY12" fmla="*/ 185738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02406 w 890587"/>
                    <a:gd name="connsiteY8" fmla="*/ 676275 h 1054894"/>
                    <a:gd name="connsiteX9" fmla="*/ 195262 w 890587"/>
                    <a:gd name="connsiteY9" fmla="*/ 523875 h 1054894"/>
                    <a:gd name="connsiteX10" fmla="*/ 247650 w 890587"/>
                    <a:gd name="connsiteY10" fmla="*/ 400050 h 1054894"/>
                    <a:gd name="connsiteX11" fmla="*/ 180974 w 890587"/>
                    <a:gd name="connsiteY11" fmla="*/ 271463 h 1054894"/>
                    <a:gd name="connsiteX12" fmla="*/ 119063 w 890587"/>
                    <a:gd name="connsiteY12" fmla="*/ 185738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02406 w 890587"/>
                    <a:gd name="connsiteY8" fmla="*/ 676275 h 1054894"/>
                    <a:gd name="connsiteX9" fmla="*/ 245269 w 890587"/>
                    <a:gd name="connsiteY9" fmla="*/ 542925 h 1054894"/>
                    <a:gd name="connsiteX10" fmla="*/ 247650 w 890587"/>
                    <a:gd name="connsiteY10" fmla="*/ 400050 h 1054894"/>
                    <a:gd name="connsiteX11" fmla="*/ 180974 w 890587"/>
                    <a:gd name="connsiteY11" fmla="*/ 271463 h 1054894"/>
                    <a:gd name="connsiteX12" fmla="*/ 119063 w 890587"/>
                    <a:gd name="connsiteY12" fmla="*/ 185738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16694 w 890587"/>
                    <a:gd name="connsiteY8" fmla="*/ 678657 h 1054894"/>
                    <a:gd name="connsiteX9" fmla="*/ 245269 w 890587"/>
                    <a:gd name="connsiteY9" fmla="*/ 542925 h 1054894"/>
                    <a:gd name="connsiteX10" fmla="*/ 247650 w 890587"/>
                    <a:gd name="connsiteY10" fmla="*/ 400050 h 1054894"/>
                    <a:gd name="connsiteX11" fmla="*/ 180974 w 890587"/>
                    <a:gd name="connsiteY11" fmla="*/ 271463 h 1054894"/>
                    <a:gd name="connsiteX12" fmla="*/ 119063 w 890587"/>
                    <a:gd name="connsiteY12" fmla="*/ 185738 h 1054894"/>
                    <a:gd name="connsiteX13" fmla="*/ 0 w 890587"/>
                    <a:gd name="connsiteY13" fmla="*/ 147637 h 1054894"/>
                    <a:gd name="connsiteX14" fmla="*/ 16669 w 890587"/>
                    <a:gd name="connsiteY14" fmla="*/ 0 h 1054894"/>
                    <a:gd name="connsiteX0" fmla="*/ 16669 w 890587"/>
                    <a:gd name="connsiteY0" fmla="*/ 0 h 1050131"/>
                    <a:gd name="connsiteX1" fmla="*/ 252412 w 890587"/>
                    <a:gd name="connsiteY1" fmla="*/ 0 h 1050131"/>
                    <a:gd name="connsiteX2" fmla="*/ 564356 w 890587"/>
                    <a:gd name="connsiteY2" fmla="*/ 138112 h 1050131"/>
                    <a:gd name="connsiteX3" fmla="*/ 733425 w 890587"/>
                    <a:gd name="connsiteY3" fmla="*/ 392907 h 1050131"/>
                    <a:gd name="connsiteX4" fmla="*/ 828675 w 890587"/>
                    <a:gd name="connsiteY4" fmla="*/ 609600 h 1050131"/>
                    <a:gd name="connsiteX5" fmla="*/ 847725 w 890587"/>
                    <a:gd name="connsiteY5" fmla="*/ 685800 h 1050131"/>
                    <a:gd name="connsiteX6" fmla="*/ 890587 w 890587"/>
                    <a:gd name="connsiteY6" fmla="*/ 1050131 h 1050131"/>
                    <a:gd name="connsiteX7" fmla="*/ 157163 w 890587"/>
                    <a:gd name="connsiteY7" fmla="*/ 1047751 h 1050131"/>
                    <a:gd name="connsiteX8" fmla="*/ 216694 w 890587"/>
                    <a:gd name="connsiteY8" fmla="*/ 678657 h 1050131"/>
                    <a:gd name="connsiteX9" fmla="*/ 245269 w 890587"/>
                    <a:gd name="connsiteY9" fmla="*/ 542925 h 1050131"/>
                    <a:gd name="connsiteX10" fmla="*/ 247650 w 890587"/>
                    <a:gd name="connsiteY10" fmla="*/ 400050 h 1050131"/>
                    <a:gd name="connsiteX11" fmla="*/ 180974 w 890587"/>
                    <a:gd name="connsiteY11" fmla="*/ 271463 h 1050131"/>
                    <a:gd name="connsiteX12" fmla="*/ 119063 w 890587"/>
                    <a:gd name="connsiteY12" fmla="*/ 185738 h 1050131"/>
                    <a:gd name="connsiteX13" fmla="*/ 0 w 890587"/>
                    <a:gd name="connsiteY13" fmla="*/ 147637 h 1050131"/>
                    <a:gd name="connsiteX14" fmla="*/ 16669 w 890587"/>
                    <a:gd name="connsiteY14" fmla="*/ 0 h 1050131"/>
                    <a:gd name="connsiteX0" fmla="*/ 32430 w 906348"/>
                    <a:gd name="connsiteY0" fmla="*/ 0 h 1050131"/>
                    <a:gd name="connsiteX1" fmla="*/ 268173 w 906348"/>
                    <a:gd name="connsiteY1" fmla="*/ 0 h 1050131"/>
                    <a:gd name="connsiteX2" fmla="*/ 580117 w 906348"/>
                    <a:gd name="connsiteY2" fmla="*/ 138112 h 1050131"/>
                    <a:gd name="connsiteX3" fmla="*/ 749186 w 906348"/>
                    <a:gd name="connsiteY3" fmla="*/ 392907 h 1050131"/>
                    <a:gd name="connsiteX4" fmla="*/ 844436 w 906348"/>
                    <a:gd name="connsiteY4" fmla="*/ 609600 h 1050131"/>
                    <a:gd name="connsiteX5" fmla="*/ 863486 w 906348"/>
                    <a:gd name="connsiteY5" fmla="*/ 685800 h 1050131"/>
                    <a:gd name="connsiteX6" fmla="*/ 906348 w 906348"/>
                    <a:gd name="connsiteY6" fmla="*/ 1050131 h 1050131"/>
                    <a:gd name="connsiteX7" fmla="*/ 172924 w 906348"/>
                    <a:gd name="connsiteY7" fmla="*/ 1047751 h 1050131"/>
                    <a:gd name="connsiteX8" fmla="*/ 232455 w 906348"/>
                    <a:gd name="connsiteY8" fmla="*/ 678657 h 1050131"/>
                    <a:gd name="connsiteX9" fmla="*/ 261030 w 906348"/>
                    <a:gd name="connsiteY9" fmla="*/ 542925 h 1050131"/>
                    <a:gd name="connsiteX10" fmla="*/ 263411 w 906348"/>
                    <a:gd name="connsiteY10" fmla="*/ 400050 h 1050131"/>
                    <a:gd name="connsiteX11" fmla="*/ 196735 w 906348"/>
                    <a:gd name="connsiteY11" fmla="*/ 271463 h 1050131"/>
                    <a:gd name="connsiteX12" fmla="*/ 134824 w 906348"/>
                    <a:gd name="connsiteY12" fmla="*/ 185738 h 1050131"/>
                    <a:gd name="connsiteX13" fmla="*/ 0 w 906348"/>
                    <a:gd name="connsiteY13" fmla="*/ 173078 h 1050131"/>
                    <a:gd name="connsiteX14" fmla="*/ 32430 w 906348"/>
                    <a:gd name="connsiteY14" fmla="*/ 0 h 1050131"/>
                    <a:gd name="connsiteX0" fmla="*/ 0 w 918575"/>
                    <a:gd name="connsiteY0" fmla="*/ 2827 h 1050131"/>
                    <a:gd name="connsiteX1" fmla="*/ 280400 w 918575"/>
                    <a:gd name="connsiteY1" fmla="*/ 0 h 1050131"/>
                    <a:gd name="connsiteX2" fmla="*/ 592344 w 918575"/>
                    <a:gd name="connsiteY2" fmla="*/ 138112 h 1050131"/>
                    <a:gd name="connsiteX3" fmla="*/ 761413 w 918575"/>
                    <a:gd name="connsiteY3" fmla="*/ 392907 h 1050131"/>
                    <a:gd name="connsiteX4" fmla="*/ 856663 w 918575"/>
                    <a:gd name="connsiteY4" fmla="*/ 609600 h 1050131"/>
                    <a:gd name="connsiteX5" fmla="*/ 875713 w 918575"/>
                    <a:gd name="connsiteY5" fmla="*/ 685800 h 1050131"/>
                    <a:gd name="connsiteX6" fmla="*/ 918575 w 918575"/>
                    <a:gd name="connsiteY6" fmla="*/ 1050131 h 1050131"/>
                    <a:gd name="connsiteX7" fmla="*/ 185151 w 918575"/>
                    <a:gd name="connsiteY7" fmla="*/ 1047751 h 1050131"/>
                    <a:gd name="connsiteX8" fmla="*/ 244682 w 918575"/>
                    <a:gd name="connsiteY8" fmla="*/ 678657 h 1050131"/>
                    <a:gd name="connsiteX9" fmla="*/ 273257 w 918575"/>
                    <a:gd name="connsiteY9" fmla="*/ 542925 h 1050131"/>
                    <a:gd name="connsiteX10" fmla="*/ 275638 w 918575"/>
                    <a:gd name="connsiteY10" fmla="*/ 400050 h 1050131"/>
                    <a:gd name="connsiteX11" fmla="*/ 208962 w 918575"/>
                    <a:gd name="connsiteY11" fmla="*/ 271463 h 1050131"/>
                    <a:gd name="connsiteX12" fmla="*/ 147051 w 918575"/>
                    <a:gd name="connsiteY12" fmla="*/ 185738 h 1050131"/>
                    <a:gd name="connsiteX13" fmla="*/ 12227 w 918575"/>
                    <a:gd name="connsiteY13" fmla="*/ 173078 h 1050131"/>
                    <a:gd name="connsiteX14" fmla="*/ 0 w 918575"/>
                    <a:gd name="connsiteY14" fmla="*/ 2827 h 1050131"/>
                    <a:gd name="connsiteX0" fmla="*/ 3534 w 922109"/>
                    <a:gd name="connsiteY0" fmla="*/ 2827 h 1050131"/>
                    <a:gd name="connsiteX1" fmla="*/ 283934 w 922109"/>
                    <a:gd name="connsiteY1" fmla="*/ 0 h 1050131"/>
                    <a:gd name="connsiteX2" fmla="*/ 595878 w 922109"/>
                    <a:gd name="connsiteY2" fmla="*/ 138112 h 1050131"/>
                    <a:gd name="connsiteX3" fmla="*/ 764947 w 922109"/>
                    <a:gd name="connsiteY3" fmla="*/ 392907 h 1050131"/>
                    <a:gd name="connsiteX4" fmla="*/ 860197 w 922109"/>
                    <a:gd name="connsiteY4" fmla="*/ 609600 h 1050131"/>
                    <a:gd name="connsiteX5" fmla="*/ 879247 w 922109"/>
                    <a:gd name="connsiteY5" fmla="*/ 685800 h 1050131"/>
                    <a:gd name="connsiteX6" fmla="*/ 922109 w 922109"/>
                    <a:gd name="connsiteY6" fmla="*/ 1050131 h 1050131"/>
                    <a:gd name="connsiteX7" fmla="*/ 188685 w 922109"/>
                    <a:gd name="connsiteY7" fmla="*/ 1047751 h 1050131"/>
                    <a:gd name="connsiteX8" fmla="*/ 248216 w 922109"/>
                    <a:gd name="connsiteY8" fmla="*/ 678657 h 1050131"/>
                    <a:gd name="connsiteX9" fmla="*/ 276791 w 922109"/>
                    <a:gd name="connsiteY9" fmla="*/ 542925 h 1050131"/>
                    <a:gd name="connsiteX10" fmla="*/ 279172 w 922109"/>
                    <a:gd name="connsiteY10" fmla="*/ 400050 h 1050131"/>
                    <a:gd name="connsiteX11" fmla="*/ 212496 w 922109"/>
                    <a:gd name="connsiteY11" fmla="*/ 271463 h 1050131"/>
                    <a:gd name="connsiteX12" fmla="*/ 150585 w 922109"/>
                    <a:gd name="connsiteY12" fmla="*/ 185738 h 1050131"/>
                    <a:gd name="connsiteX13" fmla="*/ 0 w 922109"/>
                    <a:gd name="connsiteY13" fmla="*/ 164598 h 1050131"/>
                    <a:gd name="connsiteX14" fmla="*/ 3534 w 922109"/>
                    <a:gd name="connsiteY14" fmla="*/ 2827 h 1050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2109" h="1050131">
                      <a:moveTo>
                        <a:pt x="3534" y="2827"/>
                      </a:moveTo>
                      <a:lnTo>
                        <a:pt x="283934" y="0"/>
                      </a:lnTo>
                      <a:cubicBezTo>
                        <a:pt x="409346" y="31749"/>
                        <a:pt x="506184" y="82550"/>
                        <a:pt x="595878" y="138112"/>
                      </a:cubicBezTo>
                      <a:cubicBezTo>
                        <a:pt x="666522" y="223043"/>
                        <a:pt x="720497" y="303212"/>
                        <a:pt x="764947" y="392907"/>
                      </a:cubicBezTo>
                      <a:cubicBezTo>
                        <a:pt x="804634" y="484982"/>
                        <a:pt x="830035" y="522287"/>
                        <a:pt x="860197" y="609600"/>
                      </a:cubicBezTo>
                      <a:cubicBezTo>
                        <a:pt x="860991" y="631825"/>
                        <a:pt x="878453" y="663575"/>
                        <a:pt x="879247" y="685800"/>
                      </a:cubicBezTo>
                      <a:lnTo>
                        <a:pt x="922109" y="1050131"/>
                      </a:lnTo>
                      <a:lnTo>
                        <a:pt x="188685" y="1047751"/>
                      </a:lnTo>
                      <a:lnTo>
                        <a:pt x="248216" y="678657"/>
                      </a:lnTo>
                      <a:lnTo>
                        <a:pt x="276791" y="542925"/>
                      </a:lnTo>
                      <a:cubicBezTo>
                        <a:pt x="277585" y="495300"/>
                        <a:pt x="278378" y="447675"/>
                        <a:pt x="279172" y="400050"/>
                      </a:cubicBezTo>
                      <a:lnTo>
                        <a:pt x="212496" y="271463"/>
                      </a:lnTo>
                      <a:lnTo>
                        <a:pt x="150585" y="185738"/>
                      </a:lnTo>
                      <a:lnTo>
                        <a:pt x="0" y="164598"/>
                      </a:lnTo>
                      <a:lnTo>
                        <a:pt x="3534" y="2827"/>
                      </a:lnTo>
                      <a:close/>
                    </a:path>
                  </a:pathLst>
                </a:custGeom>
                <a:solidFill>
                  <a:srgbClr val="CCFF66"/>
                </a:solidFill>
                <a:ln w="38100">
                  <a:no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endParaRPr lang="en-US" sz="1000" dirty="0">
                    <a:solidFill>
                      <a:srgbClr val="000000"/>
                    </a:solidFill>
                  </a:endParaRPr>
                </a:p>
              </p:txBody>
            </p:sp>
            <p:sp>
              <p:nvSpPr>
                <p:cNvPr id="9" name="Right Triangle 8">
                  <a:extLst>
                    <a:ext uri="{FF2B5EF4-FFF2-40B4-BE49-F238E27FC236}">
                      <a16:creationId xmlns:a16="http://schemas.microsoft.com/office/drawing/2014/main" id="{8991ACAD-AD3C-BF8E-3ECA-079E2225F30A}"/>
                    </a:ext>
                  </a:extLst>
                </p:cNvPr>
                <p:cNvSpPr/>
                <p:nvPr/>
              </p:nvSpPr>
              <p:spPr>
                <a:xfrm>
                  <a:off x="39363393" y="17941666"/>
                  <a:ext cx="1543423" cy="1732092"/>
                </a:xfrm>
                <a:prstGeom prst="rtTriangle">
                  <a:avLst/>
                </a:prstGeom>
                <a:solidFill>
                  <a:schemeClr val="tx1">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dirty="0">
                    <a:solidFill>
                      <a:srgbClr val="000000"/>
                    </a:solidFill>
                  </a:endParaRPr>
                </a:p>
              </p:txBody>
            </p:sp>
            <mc:AlternateContent xmlns:mc="http://schemas.openxmlformats.org/markup-compatibility/2006" xmlns:a14="http://schemas.microsoft.com/office/drawing/2010/main">
              <mc:Choice Requires="a14">
                <p:sp>
                  <p:nvSpPr>
                    <p:cNvPr id="10" name="Rectangle 9">
                      <a:extLst>
                        <a:ext uri="{FF2B5EF4-FFF2-40B4-BE49-F238E27FC236}">
                          <a16:creationId xmlns:a16="http://schemas.microsoft.com/office/drawing/2014/main" id="{F4D008AA-E2B1-ACB1-0D6A-0CBD0D7BC843}"/>
                        </a:ext>
                      </a:extLst>
                    </p:cNvPr>
                    <p:cNvSpPr/>
                    <p:nvPr/>
                  </p:nvSpPr>
                  <p:spPr>
                    <a:xfrm rot="2700000">
                      <a:off x="39954039" y="18290987"/>
                      <a:ext cx="1313955" cy="454025"/>
                    </a:xfrm>
                    <a:prstGeom prst="rect">
                      <a:avLst/>
                    </a:prstGeom>
                    <a:ln>
                      <a:noFill/>
                    </a:ln>
                  </p:spPr>
                  <p:txBody>
                    <a:bodyPr wrap="none">
                      <a:spAutoFit/>
                    </a:bodyPr>
                    <a:lstStyle/>
                    <a:p>
                      <a14:m>
                        <m:oMath xmlns:m="http://schemas.openxmlformats.org/officeDocument/2006/math">
                          <m:sSup>
                            <m:sSupPr>
                              <m:ctrlPr>
                                <a:rPr lang="en-US" sz="1000" b="0" i="1" smtClean="0">
                                  <a:solidFill>
                                    <a:srgbClr val="000000"/>
                                  </a:solidFill>
                                  <a:latin typeface="Cambria Math" panose="02040503050406030204" pitchFamily="18" charset="0"/>
                                </a:rPr>
                              </m:ctrlPr>
                            </m:sSupPr>
                            <m:e>
                              <m:r>
                                <a:rPr lang="en-US" sz="1000" b="0" i="1" smtClean="0">
                                  <a:solidFill>
                                    <a:srgbClr val="000000"/>
                                  </a:solidFill>
                                  <a:latin typeface="Cambria Math" panose="02040503050406030204" pitchFamily="18" charset="0"/>
                                </a:rPr>
                                <m:t>90</m:t>
                              </m:r>
                            </m:e>
                            <m:sup>
                              <m:r>
                                <a:rPr lang="en-US" sz="1000" b="0" i="1" smtClean="0">
                                  <a:solidFill>
                                    <a:srgbClr val="000000"/>
                                  </a:solidFill>
                                  <a:latin typeface="Cambria Math" panose="02040503050406030204" pitchFamily="18" charset="0"/>
                                </a:rPr>
                                <m:t>∘</m:t>
                              </m:r>
                            </m:sup>
                          </m:sSup>
                        </m:oMath>
                      </a14:m>
                      <a:r>
                        <a:rPr lang="en-US" sz="1000" dirty="0">
                          <a:solidFill>
                            <a:srgbClr val="000000"/>
                          </a:solidFill>
                        </a:rPr>
                        <a:t>dipole</a:t>
                      </a:r>
                    </a:p>
                  </p:txBody>
                </p:sp>
              </mc:Choice>
              <mc:Fallback xmlns="">
                <p:sp>
                  <p:nvSpPr>
                    <p:cNvPr id="146" name="Rectangle 145">
                      <a:extLst>
                        <a:ext uri="{FF2B5EF4-FFF2-40B4-BE49-F238E27FC236}">
                          <a16:creationId xmlns:a16="http://schemas.microsoft.com/office/drawing/2014/main" id="{259BC2AF-4D4C-1106-6513-40B11ED87ED1}"/>
                        </a:ext>
                      </a:extLst>
                    </p:cNvPr>
                    <p:cNvSpPr>
                      <a:spLocks noRot="1" noChangeAspect="1" noMove="1" noResize="1" noEditPoints="1" noAdjustHandles="1" noChangeArrowheads="1" noChangeShapeType="1" noTextEdit="1"/>
                    </p:cNvSpPr>
                    <p:nvPr/>
                  </p:nvSpPr>
                  <p:spPr>
                    <a:xfrm rot="2700000">
                      <a:off x="39954039" y="18290987"/>
                      <a:ext cx="1313955" cy="454025"/>
                    </a:xfrm>
                    <a:prstGeom prst="rect">
                      <a:avLst/>
                    </a:prstGeom>
                    <a:blipFill>
                      <a:blip r:embed="rId10"/>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3DD52C47-402D-0EA9-9301-BDEF4E0ECC12}"/>
                        </a:ext>
                      </a:extLst>
                    </p:cNvPr>
                    <p:cNvSpPr txBox="1"/>
                    <p:nvPr/>
                  </p:nvSpPr>
                  <p:spPr>
                    <a:xfrm>
                      <a:off x="36842596" y="17531000"/>
                      <a:ext cx="927205" cy="283765"/>
                    </a:xfrm>
                    <a:prstGeom prst="rect">
                      <a:avLst/>
                    </a:prstGeom>
                    <a:noFill/>
                    <a:ln>
                      <a:noFill/>
                    </a:ln>
                  </p:spPr>
                  <p:txBody>
                    <a:bodyPr wrap="none" lIns="0" tIns="0" rIns="0" bIns="0" rtlCol="0">
                      <a:spAutoFit/>
                    </a:bodyPr>
                    <a:lstStyle/>
                    <a:p>
                      <a:r>
                        <a:rPr lang="en-US" sz="1000" b="0" dirty="0">
                          <a:solidFill>
                            <a:srgbClr val="000000"/>
                          </a:solidFill>
                        </a:rPr>
                        <a:t>slit 1 </a:t>
                      </a:r>
                      <a14:m>
                        <m:oMath xmlns:m="http://schemas.openxmlformats.org/officeDocument/2006/math">
                          <m:r>
                            <a:rPr lang="en-US" sz="1000" b="0" i="1" smtClean="0">
                              <a:solidFill>
                                <a:srgbClr val="000000"/>
                              </a:solidFill>
                              <a:latin typeface="Cambria Math" panose="02040503050406030204" pitchFamily="18" charset="0"/>
                            </a:rPr>
                            <m:t>=</m:t>
                          </m:r>
                          <m:r>
                            <a:rPr lang="en-US" sz="1000" b="0" i="1" smtClean="0">
                              <a:solidFill>
                                <a:srgbClr val="000000"/>
                              </a:solidFill>
                              <a:latin typeface="Cambria Math" panose="02040503050406030204" pitchFamily="18" charset="0"/>
                            </a:rPr>
                            <m:t>𝑥</m:t>
                          </m:r>
                        </m:oMath>
                      </a14:m>
                      <a:endParaRPr lang="en-US" sz="1000" b="0" dirty="0">
                        <a:solidFill>
                          <a:srgbClr val="000000"/>
                        </a:solidFill>
                      </a:endParaRPr>
                    </a:p>
                  </p:txBody>
                </p:sp>
              </mc:Choice>
              <mc:Fallback xmlns="">
                <p:sp>
                  <p:nvSpPr>
                    <p:cNvPr id="147" name="TextBox 146">
                      <a:extLst>
                        <a:ext uri="{FF2B5EF4-FFF2-40B4-BE49-F238E27FC236}">
                          <a16:creationId xmlns:a16="http://schemas.microsoft.com/office/drawing/2014/main" id="{3EB4918A-19B7-AAD5-D6A4-F4016B0D6F0B}"/>
                        </a:ext>
                      </a:extLst>
                    </p:cNvPr>
                    <p:cNvSpPr txBox="1">
                      <a:spLocks noRot="1" noChangeAspect="1" noMove="1" noResize="1" noEditPoints="1" noAdjustHandles="1" noChangeArrowheads="1" noChangeShapeType="1" noTextEdit="1"/>
                    </p:cNvSpPr>
                    <p:nvPr/>
                  </p:nvSpPr>
                  <p:spPr>
                    <a:xfrm>
                      <a:off x="36842596" y="17531000"/>
                      <a:ext cx="927205" cy="283765"/>
                    </a:xfrm>
                    <a:prstGeom prst="rect">
                      <a:avLst/>
                    </a:prstGeom>
                    <a:blipFill>
                      <a:blip r:embed="rId11"/>
                      <a:stretch>
                        <a:fillRect l="-15854" t="-32000" r="-4878" b="-48000"/>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1AC20CDB-99F9-D765-4B4A-296C0ED75EB3}"/>
                        </a:ext>
                      </a:extLst>
                    </p:cNvPr>
                    <p:cNvSpPr txBox="1"/>
                    <p:nvPr/>
                  </p:nvSpPr>
                  <p:spPr>
                    <a:xfrm>
                      <a:off x="38562465" y="17528566"/>
                      <a:ext cx="960666" cy="283765"/>
                    </a:xfrm>
                    <a:prstGeom prst="rect">
                      <a:avLst/>
                    </a:prstGeom>
                    <a:noFill/>
                    <a:ln>
                      <a:noFill/>
                    </a:ln>
                  </p:spPr>
                  <p:txBody>
                    <a:bodyPr wrap="none" lIns="0" tIns="0" rIns="0" bIns="0" rtlCol="0">
                      <a:spAutoFit/>
                    </a:bodyPr>
                    <a:lstStyle/>
                    <a:p>
                      <a:r>
                        <a:rPr lang="en-US" sz="1000" b="0" dirty="0">
                          <a:solidFill>
                            <a:srgbClr val="000000"/>
                          </a:solidFill>
                        </a:rPr>
                        <a:t>slit 2 </a:t>
                      </a:r>
                      <a14:m>
                        <m:oMath xmlns:m="http://schemas.openxmlformats.org/officeDocument/2006/math">
                          <m:r>
                            <a:rPr lang="en-US" sz="1000" b="0" i="1" smtClean="0">
                              <a:solidFill>
                                <a:srgbClr val="000000"/>
                              </a:solidFill>
                              <a:latin typeface="Cambria Math" panose="02040503050406030204" pitchFamily="18" charset="0"/>
                            </a:rPr>
                            <m:t>~ </m:t>
                          </m:r>
                          <m:r>
                            <a:rPr lang="en-US" sz="1000" b="0" i="1" smtClean="0">
                              <a:solidFill>
                                <a:srgbClr val="000000"/>
                              </a:solidFill>
                              <a:latin typeface="Cambria Math" panose="02040503050406030204" pitchFamily="18" charset="0"/>
                            </a:rPr>
                            <m:t>𝑥</m:t>
                          </m:r>
                          <m:r>
                            <a:rPr lang="en-US" sz="1000" b="0" i="1" smtClean="0">
                              <a:solidFill>
                                <a:srgbClr val="000000"/>
                              </a:solidFill>
                              <a:latin typeface="Cambria Math" panose="02040503050406030204" pitchFamily="18" charset="0"/>
                            </a:rPr>
                            <m:t>′</m:t>
                          </m:r>
                        </m:oMath>
                      </a14:m>
                      <a:endParaRPr lang="en-US" sz="1000" dirty="0">
                        <a:solidFill>
                          <a:srgbClr val="000000"/>
                        </a:solidFill>
                      </a:endParaRPr>
                    </a:p>
                  </p:txBody>
                </p:sp>
              </mc:Choice>
              <mc:Fallback xmlns="">
                <p:sp>
                  <p:nvSpPr>
                    <p:cNvPr id="148" name="TextBox 147">
                      <a:extLst>
                        <a:ext uri="{FF2B5EF4-FFF2-40B4-BE49-F238E27FC236}">
                          <a16:creationId xmlns:a16="http://schemas.microsoft.com/office/drawing/2014/main" id="{A4C63360-334D-A1DC-121E-D62FA1BC402D}"/>
                        </a:ext>
                      </a:extLst>
                    </p:cNvPr>
                    <p:cNvSpPr txBox="1">
                      <a:spLocks noRot="1" noChangeAspect="1" noMove="1" noResize="1" noEditPoints="1" noAdjustHandles="1" noChangeArrowheads="1" noChangeShapeType="1" noTextEdit="1"/>
                    </p:cNvSpPr>
                    <p:nvPr/>
                  </p:nvSpPr>
                  <p:spPr>
                    <a:xfrm>
                      <a:off x="38562465" y="17528566"/>
                      <a:ext cx="960666" cy="283765"/>
                    </a:xfrm>
                    <a:prstGeom prst="rect">
                      <a:avLst/>
                    </a:prstGeom>
                    <a:blipFill>
                      <a:blip r:embed="rId12"/>
                      <a:stretch>
                        <a:fillRect l="-15294" t="-32000" r="-8235" b="-48000"/>
                      </a:stretch>
                    </a:blipFill>
                    <a:ln>
                      <a:noFill/>
                    </a:ln>
                  </p:spPr>
                  <p:txBody>
                    <a:bodyPr/>
                    <a:lstStyle/>
                    <a:p>
                      <a:r>
                        <a:rPr lang="en-US">
                          <a:noFill/>
                        </a:rPr>
                        <a:t> </a:t>
                      </a:r>
                    </a:p>
                  </p:txBody>
                </p:sp>
              </mc:Fallback>
            </mc:AlternateContent>
            <p:grpSp>
              <p:nvGrpSpPr>
                <p:cNvPr id="13" name="Group 12">
                  <a:extLst>
                    <a:ext uri="{FF2B5EF4-FFF2-40B4-BE49-F238E27FC236}">
                      <a16:creationId xmlns:a16="http://schemas.microsoft.com/office/drawing/2014/main" id="{8694CEEA-9EAE-2489-C57C-02FBEF52C5A6}"/>
                    </a:ext>
                  </a:extLst>
                </p:cNvPr>
                <p:cNvGrpSpPr/>
                <p:nvPr/>
              </p:nvGrpSpPr>
              <p:grpSpPr>
                <a:xfrm>
                  <a:off x="35054205" y="18445759"/>
                  <a:ext cx="4309189" cy="846522"/>
                  <a:chOff x="-112404" y="4242341"/>
                  <a:chExt cx="3565230" cy="643677"/>
                </a:xfrm>
                <a:solidFill>
                  <a:schemeClr val="bg1">
                    <a:lumMod val="65000"/>
                  </a:schemeClr>
                </a:solidFill>
              </p:grpSpPr>
              <p:sp>
                <p:nvSpPr>
                  <p:cNvPr id="37" name="Rectangle 36">
                    <a:extLst>
                      <a:ext uri="{FF2B5EF4-FFF2-40B4-BE49-F238E27FC236}">
                        <a16:creationId xmlns:a16="http://schemas.microsoft.com/office/drawing/2014/main" id="{C5594F4B-EB43-2E92-0932-ECA4701CBDCB}"/>
                      </a:ext>
                    </a:extLst>
                  </p:cNvPr>
                  <p:cNvSpPr/>
                  <p:nvPr/>
                </p:nvSpPr>
                <p:spPr>
                  <a:xfrm>
                    <a:off x="-112404" y="4249271"/>
                    <a:ext cx="1450668" cy="636747"/>
                  </a:xfrm>
                  <a:prstGeom prst="rect">
                    <a:avLst/>
                  </a:prstGeom>
                  <a:solidFill>
                    <a:srgbClr val="CCFF66"/>
                  </a:solidFill>
                  <a:ln w="38100">
                    <a:no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endParaRPr lang="en-US" sz="1000" dirty="0">
                      <a:solidFill>
                        <a:srgbClr val="000000"/>
                      </a:solidFill>
                    </a:endParaRPr>
                  </a:p>
                </p:txBody>
              </p:sp>
              <p:sp>
                <p:nvSpPr>
                  <p:cNvPr id="38" name="Isosceles Triangle 37">
                    <a:extLst>
                      <a:ext uri="{FF2B5EF4-FFF2-40B4-BE49-F238E27FC236}">
                        <a16:creationId xmlns:a16="http://schemas.microsoft.com/office/drawing/2014/main" id="{4A378A6F-2C6A-B674-861A-5492D1823352}"/>
                      </a:ext>
                    </a:extLst>
                  </p:cNvPr>
                  <p:cNvSpPr/>
                  <p:nvPr/>
                </p:nvSpPr>
                <p:spPr>
                  <a:xfrm rot="16200000">
                    <a:off x="1536775" y="3627110"/>
                    <a:ext cx="636678" cy="1867140"/>
                  </a:xfrm>
                  <a:prstGeom prst="triangle">
                    <a:avLst/>
                  </a:prstGeom>
                  <a:solidFill>
                    <a:srgbClr val="CCFF66"/>
                  </a:solidFill>
                  <a:ln w="38100">
                    <a:no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endParaRPr lang="en-US" sz="1000" dirty="0">
                      <a:solidFill>
                        <a:srgbClr val="000000"/>
                      </a:solidFill>
                    </a:endParaRPr>
                  </a:p>
                </p:txBody>
              </p:sp>
              <p:sp>
                <p:nvSpPr>
                  <p:cNvPr id="39" name="Rectangle 38">
                    <a:extLst>
                      <a:ext uri="{FF2B5EF4-FFF2-40B4-BE49-F238E27FC236}">
                        <a16:creationId xmlns:a16="http://schemas.microsoft.com/office/drawing/2014/main" id="{AD3EC525-B895-3884-524E-B0AC1585B15A}"/>
                      </a:ext>
                    </a:extLst>
                  </p:cNvPr>
                  <p:cNvSpPr/>
                  <p:nvPr/>
                </p:nvSpPr>
                <p:spPr>
                  <a:xfrm>
                    <a:off x="2788683" y="4477524"/>
                    <a:ext cx="664143" cy="137407"/>
                  </a:xfrm>
                  <a:prstGeom prst="rect">
                    <a:avLst/>
                  </a:prstGeom>
                  <a:solidFill>
                    <a:srgbClr val="CCFF66"/>
                  </a:solidFill>
                  <a:ln w="38100">
                    <a:no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endParaRPr lang="en-US" sz="1000" dirty="0">
                      <a:solidFill>
                        <a:srgbClr val="000000"/>
                      </a:solidFill>
                    </a:endParaRPr>
                  </a:p>
                </p:txBody>
              </p:sp>
            </p:grpSp>
            <p:sp>
              <p:nvSpPr>
                <p:cNvPr id="14" name="TextBox 13">
                  <a:extLst>
                    <a:ext uri="{FF2B5EF4-FFF2-40B4-BE49-F238E27FC236}">
                      <a16:creationId xmlns:a16="http://schemas.microsoft.com/office/drawing/2014/main" id="{60504840-313A-5F3B-5DD4-F8F6155515DB}"/>
                    </a:ext>
                  </a:extLst>
                </p:cNvPr>
                <p:cNvSpPr txBox="1"/>
                <p:nvPr/>
              </p:nvSpPr>
              <p:spPr>
                <a:xfrm>
                  <a:off x="35045203" y="18596858"/>
                  <a:ext cx="1753380" cy="425648"/>
                </a:xfrm>
                <a:prstGeom prst="rect">
                  <a:avLst/>
                </a:prstGeom>
                <a:noFill/>
              </p:spPr>
              <p:txBody>
                <a:bodyPr wrap="square" rtlCol="0">
                  <a:spAutoFit/>
                </a:bodyPr>
                <a:lstStyle/>
                <a:p>
                  <a:pPr algn="l">
                    <a:lnSpc>
                      <a:spcPct val="90000"/>
                    </a:lnSpc>
                  </a:pPr>
                  <a:r>
                    <a:rPr lang="en-US" sz="1000" dirty="0">
                      <a:solidFill>
                        <a:srgbClr val="000000"/>
                      </a:solidFill>
                      <a:latin typeface="+mn-lt"/>
                    </a:rPr>
                    <a:t>H</a:t>
                  </a:r>
                  <a:r>
                    <a:rPr lang="en-US" sz="1000" baseline="30000" dirty="0">
                      <a:solidFill>
                        <a:srgbClr val="000000"/>
                      </a:solidFill>
                      <a:latin typeface="+mn-lt"/>
                    </a:rPr>
                    <a:t>-</a:t>
                  </a:r>
                  <a:r>
                    <a:rPr lang="en-US" sz="1000" dirty="0">
                      <a:solidFill>
                        <a:srgbClr val="000000"/>
                      </a:solidFill>
                      <a:latin typeface="+mn-lt"/>
                    </a:rPr>
                    <a:t> beam</a:t>
                  </a:r>
                </a:p>
              </p:txBody>
            </p:sp>
            <p:grpSp>
              <p:nvGrpSpPr>
                <p:cNvPr id="15" name="Group 14">
                  <a:extLst>
                    <a:ext uri="{FF2B5EF4-FFF2-40B4-BE49-F238E27FC236}">
                      <a16:creationId xmlns:a16="http://schemas.microsoft.com/office/drawing/2014/main" id="{61CDF9D7-EF01-6A10-C822-656B474CBC3C}"/>
                    </a:ext>
                  </a:extLst>
                </p:cNvPr>
                <p:cNvGrpSpPr/>
                <p:nvPr/>
              </p:nvGrpSpPr>
              <p:grpSpPr>
                <a:xfrm>
                  <a:off x="36608554" y="17811109"/>
                  <a:ext cx="206707" cy="1970019"/>
                  <a:chOff x="2492093" y="2427193"/>
                  <a:chExt cx="160171" cy="1970019"/>
                </a:xfrm>
                <a:solidFill>
                  <a:schemeClr val="tx1"/>
                </a:solidFill>
              </p:grpSpPr>
              <p:sp>
                <p:nvSpPr>
                  <p:cNvPr id="35" name="Parallelogram 34">
                    <a:extLst>
                      <a:ext uri="{FF2B5EF4-FFF2-40B4-BE49-F238E27FC236}">
                        <a16:creationId xmlns:a16="http://schemas.microsoft.com/office/drawing/2014/main" id="{BE002FE5-A90B-0AED-6BC4-72522DFDCBF8}"/>
                      </a:ext>
                    </a:extLst>
                  </p:cNvPr>
                  <p:cNvSpPr/>
                  <p:nvPr/>
                </p:nvSpPr>
                <p:spPr>
                  <a:xfrm rot="16200000">
                    <a:off x="2094677" y="3839625"/>
                    <a:ext cx="958681" cy="156493"/>
                  </a:xfrm>
                  <a:prstGeom prst="parallelogram">
                    <a:avLst>
                      <a:gd name="adj" fmla="val 67384"/>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rgbClr val="000000"/>
                      </a:solidFill>
                    </a:endParaRPr>
                  </a:p>
                </p:txBody>
              </p:sp>
              <p:sp>
                <p:nvSpPr>
                  <p:cNvPr id="36" name="Parallelogram 35">
                    <a:extLst>
                      <a:ext uri="{FF2B5EF4-FFF2-40B4-BE49-F238E27FC236}">
                        <a16:creationId xmlns:a16="http://schemas.microsoft.com/office/drawing/2014/main" id="{3749D6FA-5072-6608-B240-83712FE706D0}"/>
                      </a:ext>
                    </a:extLst>
                  </p:cNvPr>
                  <p:cNvSpPr/>
                  <p:nvPr/>
                </p:nvSpPr>
                <p:spPr>
                  <a:xfrm rot="16200000">
                    <a:off x="2090999" y="2828287"/>
                    <a:ext cx="958681" cy="156493"/>
                  </a:xfrm>
                  <a:prstGeom prst="parallelogram">
                    <a:avLst>
                      <a:gd name="adj" fmla="val 67384"/>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rgbClr val="000000"/>
                      </a:solidFill>
                    </a:endParaRPr>
                  </a:p>
                </p:txBody>
              </p:sp>
            </p:grpSp>
            <p:grpSp>
              <p:nvGrpSpPr>
                <p:cNvPr id="16" name="Group 15">
                  <a:extLst>
                    <a:ext uri="{FF2B5EF4-FFF2-40B4-BE49-F238E27FC236}">
                      <a16:creationId xmlns:a16="http://schemas.microsoft.com/office/drawing/2014/main" id="{CC8E59DA-2AC5-6BAF-2B1B-A9D0ABADF010}"/>
                    </a:ext>
                  </a:extLst>
                </p:cNvPr>
                <p:cNvGrpSpPr/>
                <p:nvPr/>
              </p:nvGrpSpPr>
              <p:grpSpPr>
                <a:xfrm>
                  <a:off x="38364865" y="17796375"/>
                  <a:ext cx="206707" cy="1970019"/>
                  <a:chOff x="2492093" y="2427193"/>
                  <a:chExt cx="160171" cy="1970019"/>
                </a:xfrm>
                <a:solidFill>
                  <a:schemeClr val="tx1"/>
                </a:solidFill>
              </p:grpSpPr>
              <p:sp>
                <p:nvSpPr>
                  <p:cNvPr id="33" name="Parallelogram 32">
                    <a:extLst>
                      <a:ext uri="{FF2B5EF4-FFF2-40B4-BE49-F238E27FC236}">
                        <a16:creationId xmlns:a16="http://schemas.microsoft.com/office/drawing/2014/main" id="{EDFDB7AF-1C1C-559C-3BD9-529C503EE254}"/>
                      </a:ext>
                    </a:extLst>
                  </p:cNvPr>
                  <p:cNvSpPr/>
                  <p:nvPr/>
                </p:nvSpPr>
                <p:spPr>
                  <a:xfrm rot="16200000">
                    <a:off x="2094677" y="3839625"/>
                    <a:ext cx="958681" cy="156493"/>
                  </a:xfrm>
                  <a:prstGeom prst="parallelogram">
                    <a:avLst>
                      <a:gd name="adj" fmla="val 67384"/>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rgbClr val="000000"/>
                      </a:solidFill>
                    </a:endParaRPr>
                  </a:p>
                </p:txBody>
              </p:sp>
              <p:sp>
                <p:nvSpPr>
                  <p:cNvPr id="34" name="Parallelogram 33">
                    <a:extLst>
                      <a:ext uri="{FF2B5EF4-FFF2-40B4-BE49-F238E27FC236}">
                        <a16:creationId xmlns:a16="http://schemas.microsoft.com/office/drawing/2014/main" id="{C11EC719-1AC6-6714-FC78-7191A4A6DC53}"/>
                      </a:ext>
                    </a:extLst>
                  </p:cNvPr>
                  <p:cNvSpPr/>
                  <p:nvPr/>
                </p:nvSpPr>
                <p:spPr>
                  <a:xfrm rot="16200000">
                    <a:off x="2090999" y="2828287"/>
                    <a:ext cx="958681" cy="156493"/>
                  </a:xfrm>
                  <a:prstGeom prst="parallelogram">
                    <a:avLst>
                      <a:gd name="adj" fmla="val 67384"/>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rgbClr val="000000"/>
                      </a:solidFill>
                    </a:endParaRPr>
                  </a:p>
                </p:txBody>
              </p:sp>
            </p:grpSp>
            <p:sp>
              <p:nvSpPr>
                <p:cNvPr id="17" name="TextBox 16">
                  <a:extLst>
                    <a:ext uri="{FF2B5EF4-FFF2-40B4-BE49-F238E27FC236}">
                      <a16:creationId xmlns:a16="http://schemas.microsoft.com/office/drawing/2014/main" id="{43B33A3B-D503-077A-C3C1-CE573DD15DB7}"/>
                    </a:ext>
                  </a:extLst>
                </p:cNvPr>
                <p:cNvSpPr txBox="1"/>
                <p:nvPr/>
              </p:nvSpPr>
              <p:spPr>
                <a:xfrm>
                  <a:off x="37024423" y="19498823"/>
                  <a:ext cx="1448987" cy="454025"/>
                </a:xfrm>
                <a:prstGeom prst="rect">
                  <a:avLst/>
                </a:prstGeom>
                <a:noFill/>
              </p:spPr>
              <p:txBody>
                <a:bodyPr wrap="square" rtlCol="0">
                  <a:spAutoFit/>
                </a:bodyPr>
                <a:lstStyle/>
                <a:p>
                  <a:pPr algn="ctr"/>
                  <a:r>
                    <a:rPr lang="en-US" sz="1000" dirty="0">
                      <a:solidFill>
                        <a:srgbClr val="000000"/>
                      </a:solidFill>
                    </a:rPr>
                    <a:t>0.95 m</a:t>
                  </a:r>
                </a:p>
              </p:txBody>
            </p:sp>
            <p:cxnSp>
              <p:nvCxnSpPr>
                <p:cNvPr id="18" name="Straight Arrow Connector 17">
                  <a:extLst>
                    <a:ext uri="{FF2B5EF4-FFF2-40B4-BE49-F238E27FC236}">
                      <a16:creationId xmlns:a16="http://schemas.microsoft.com/office/drawing/2014/main" id="{DE319099-EC15-42EB-15F1-805A1F24F263}"/>
                    </a:ext>
                  </a:extLst>
                </p:cNvPr>
                <p:cNvCxnSpPr>
                  <a:cxnSpLocks/>
                </p:cNvCxnSpPr>
                <p:nvPr/>
              </p:nvCxnSpPr>
              <p:spPr>
                <a:xfrm flipV="1">
                  <a:off x="37011448" y="18247177"/>
                  <a:ext cx="0" cy="1252799"/>
                </a:xfrm>
                <a:prstGeom prst="straightConnector1">
                  <a:avLst/>
                </a:prstGeom>
                <a:ln>
                  <a:headEnd type="triangle" w="lg" len="lg"/>
                  <a:tailEnd type="triangle" w="lg" len="lg"/>
                </a:ln>
              </p:spPr>
              <p:style>
                <a:lnRef idx="3">
                  <a:schemeClr val="dk1"/>
                </a:lnRef>
                <a:fillRef idx="0">
                  <a:schemeClr val="dk1"/>
                </a:fillRef>
                <a:effectRef idx="2">
                  <a:schemeClr val="dk1"/>
                </a:effectRef>
                <a:fontRef idx="minor">
                  <a:schemeClr val="tx1"/>
                </a:fontRef>
              </p:style>
            </p:cxnSp>
            <p:cxnSp>
              <p:nvCxnSpPr>
                <p:cNvPr id="19" name="Straight Arrow Connector 18">
                  <a:extLst>
                    <a:ext uri="{FF2B5EF4-FFF2-40B4-BE49-F238E27FC236}">
                      <a16:creationId xmlns:a16="http://schemas.microsoft.com/office/drawing/2014/main" id="{C87AB9CA-D99F-FE67-0755-2039F68CA837}"/>
                    </a:ext>
                  </a:extLst>
                </p:cNvPr>
                <p:cNvCxnSpPr>
                  <a:cxnSpLocks/>
                </p:cNvCxnSpPr>
                <p:nvPr/>
              </p:nvCxnSpPr>
              <p:spPr>
                <a:xfrm flipV="1">
                  <a:off x="38745003" y="18275715"/>
                  <a:ext cx="0" cy="1252799"/>
                </a:xfrm>
                <a:prstGeom prst="straightConnector1">
                  <a:avLst/>
                </a:prstGeom>
                <a:ln>
                  <a:headEnd type="triangle" w="lg" len="lg"/>
                  <a:tailEnd type="triangle" w="lg" len="lg"/>
                </a:ln>
              </p:spPr>
              <p:style>
                <a:lnRef idx="3">
                  <a:schemeClr val="dk1"/>
                </a:lnRef>
                <a:fillRef idx="0">
                  <a:schemeClr val="dk1"/>
                </a:fillRef>
                <a:effectRef idx="2">
                  <a:schemeClr val="dk1"/>
                </a:effectRef>
                <a:fontRef idx="minor">
                  <a:schemeClr val="tx1"/>
                </a:fontRef>
              </p:style>
            </p:cxnSp>
            <p:sp>
              <p:nvSpPr>
                <p:cNvPr id="20" name="Left Bracket 19">
                  <a:extLst>
                    <a:ext uri="{FF2B5EF4-FFF2-40B4-BE49-F238E27FC236}">
                      <a16:creationId xmlns:a16="http://schemas.microsoft.com/office/drawing/2014/main" id="{03D78624-DF0B-3C2E-3344-B5BAFFB0C259}"/>
                    </a:ext>
                  </a:extLst>
                </p:cNvPr>
                <p:cNvSpPr/>
                <p:nvPr/>
              </p:nvSpPr>
              <p:spPr>
                <a:xfrm rot="16200000">
                  <a:off x="37530774" y="19089480"/>
                  <a:ext cx="126341" cy="1776468"/>
                </a:xfrm>
                <a:prstGeom prst="leftBracket">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000"/>
                </a:p>
              </p:txBody>
            </p:sp>
            <p:sp>
              <p:nvSpPr>
                <p:cNvPr id="21" name="Parallelogram 20">
                  <a:extLst>
                    <a:ext uri="{FF2B5EF4-FFF2-40B4-BE49-F238E27FC236}">
                      <a16:creationId xmlns:a16="http://schemas.microsoft.com/office/drawing/2014/main" id="{25982423-64E0-CB67-BF53-116CBC1FF74C}"/>
                    </a:ext>
                  </a:extLst>
                </p:cNvPr>
                <p:cNvSpPr/>
                <p:nvPr/>
              </p:nvSpPr>
              <p:spPr>
                <a:xfrm>
                  <a:off x="39262012" y="19740131"/>
                  <a:ext cx="1543423" cy="369499"/>
                </a:xfrm>
                <a:prstGeom prst="parallelogram">
                  <a:avLst>
                    <a:gd name="adj" fmla="val 67384"/>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rgbClr val="000000"/>
                    </a:solidFill>
                  </a:endParaRPr>
                </a:p>
              </p:txBody>
            </p:sp>
            <p:sp>
              <p:nvSpPr>
                <p:cNvPr id="22" name="Freeform: Shape 21">
                  <a:extLst>
                    <a:ext uri="{FF2B5EF4-FFF2-40B4-BE49-F238E27FC236}">
                      <a16:creationId xmlns:a16="http://schemas.microsoft.com/office/drawing/2014/main" id="{82F0728B-6957-1C21-6490-774B975300AC}"/>
                    </a:ext>
                  </a:extLst>
                </p:cNvPr>
                <p:cNvSpPr/>
                <p:nvPr/>
              </p:nvSpPr>
              <p:spPr>
                <a:xfrm flipV="1">
                  <a:off x="39362013" y="18199485"/>
                  <a:ext cx="737005" cy="720108"/>
                </a:xfrm>
                <a:custGeom>
                  <a:avLst/>
                  <a:gdLst>
                    <a:gd name="connsiteX0" fmla="*/ 21432 w 895350"/>
                    <a:gd name="connsiteY0" fmla="*/ 0 h 1054894"/>
                    <a:gd name="connsiteX1" fmla="*/ 257175 w 895350"/>
                    <a:gd name="connsiteY1" fmla="*/ 0 h 1054894"/>
                    <a:gd name="connsiteX2" fmla="*/ 569119 w 895350"/>
                    <a:gd name="connsiteY2" fmla="*/ 138112 h 1054894"/>
                    <a:gd name="connsiteX3" fmla="*/ 738188 w 895350"/>
                    <a:gd name="connsiteY3" fmla="*/ 400050 h 1054894"/>
                    <a:gd name="connsiteX4" fmla="*/ 850107 w 895350"/>
                    <a:gd name="connsiteY4" fmla="*/ 619125 h 1054894"/>
                    <a:gd name="connsiteX5" fmla="*/ 852488 w 895350"/>
                    <a:gd name="connsiteY5" fmla="*/ 685800 h 1054894"/>
                    <a:gd name="connsiteX6" fmla="*/ 895350 w 895350"/>
                    <a:gd name="connsiteY6" fmla="*/ 1050131 h 1054894"/>
                    <a:gd name="connsiteX7" fmla="*/ 223838 w 895350"/>
                    <a:gd name="connsiteY7" fmla="*/ 1054894 h 1054894"/>
                    <a:gd name="connsiteX8" fmla="*/ 207169 w 895350"/>
                    <a:gd name="connsiteY8" fmla="*/ 676275 h 1054894"/>
                    <a:gd name="connsiteX9" fmla="*/ 200025 w 895350"/>
                    <a:gd name="connsiteY9" fmla="*/ 523875 h 1054894"/>
                    <a:gd name="connsiteX10" fmla="*/ 176213 w 895350"/>
                    <a:gd name="connsiteY10" fmla="*/ 392906 h 1054894"/>
                    <a:gd name="connsiteX11" fmla="*/ 130969 w 895350"/>
                    <a:gd name="connsiteY11" fmla="*/ 266700 h 1054894"/>
                    <a:gd name="connsiteX12" fmla="*/ 54769 w 895350"/>
                    <a:gd name="connsiteY12" fmla="*/ 150019 h 1054894"/>
                    <a:gd name="connsiteX13" fmla="*/ 0 w 895350"/>
                    <a:gd name="connsiteY13" fmla="*/ 128587 h 1054894"/>
                    <a:gd name="connsiteX14" fmla="*/ 21432 w 895350"/>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2629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28675 w 890587"/>
                    <a:gd name="connsiteY4" fmla="*/ 609600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28675 w 890587"/>
                    <a:gd name="connsiteY4" fmla="*/ 609600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119063 w 890587"/>
                    <a:gd name="connsiteY12" fmla="*/ 185738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80974 w 890587"/>
                    <a:gd name="connsiteY11" fmla="*/ 271463 h 1054894"/>
                    <a:gd name="connsiteX12" fmla="*/ 119063 w 890587"/>
                    <a:gd name="connsiteY12" fmla="*/ 185738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02406 w 890587"/>
                    <a:gd name="connsiteY8" fmla="*/ 676275 h 1054894"/>
                    <a:gd name="connsiteX9" fmla="*/ 195262 w 890587"/>
                    <a:gd name="connsiteY9" fmla="*/ 523875 h 1054894"/>
                    <a:gd name="connsiteX10" fmla="*/ 247650 w 890587"/>
                    <a:gd name="connsiteY10" fmla="*/ 400050 h 1054894"/>
                    <a:gd name="connsiteX11" fmla="*/ 180974 w 890587"/>
                    <a:gd name="connsiteY11" fmla="*/ 271463 h 1054894"/>
                    <a:gd name="connsiteX12" fmla="*/ 119063 w 890587"/>
                    <a:gd name="connsiteY12" fmla="*/ 185738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02406 w 890587"/>
                    <a:gd name="connsiteY8" fmla="*/ 676275 h 1054894"/>
                    <a:gd name="connsiteX9" fmla="*/ 245269 w 890587"/>
                    <a:gd name="connsiteY9" fmla="*/ 542925 h 1054894"/>
                    <a:gd name="connsiteX10" fmla="*/ 247650 w 890587"/>
                    <a:gd name="connsiteY10" fmla="*/ 400050 h 1054894"/>
                    <a:gd name="connsiteX11" fmla="*/ 180974 w 890587"/>
                    <a:gd name="connsiteY11" fmla="*/ 271463 h 1054894"/>
                    <a:gd name="connsiteX12" fmla="*/ 119063 w 890587"/>
                    <a:gd name="connsiteY12" fmla="*/ 185738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16694 w 890587"/>
                    <a:gd name="connsiteY8" fmla="*/ 678657 h 1054894"/>
                    <a:gd name="connsiteX9" fmla="*/ 245269 w 890587"/>
                    <a:gd name="connsiteY9" fmla="*/ 542925 h 1054894"/>
                    <a:gd name="connsiteX10" fmla="*/ 247650 w 890587"/>
                    <a:gd name="connsiteY10" fmla="*/ 400050 h 1054894"/>
                    <a:gd name="connsiteX11" fmla="*/ 180974 w 890587"/>
                    <a:gd name="connsiteY11" fmla="*/ 271463 h 1054894"/>
                    <a:gd name="connsiteX12" fmla="*/ 119063 w 890587"/>
                    <a:gd name="connsiteY12" fmla="*/ 185738 h 1054894"/>
                    <a:gd name="connsiteX13" fmla="*/ 0 w 890587"/>
                    <a:gd name="connsiteY13" fmla="*/ 147637 h 1054894"/>
                    <a:gd name="connsiteX14" fmla="*/ 16669 w 890587"/>
                    <a:gd name="connsiteY14" fmla="*/ 0 h 1054894"/>
                    <a:gd name="connsiteX0" fmla="*/ 16669 w 890587"/>
                    <a:gd name="connsiteY0" fmla="*/ 0 h 1050131"/>
                    <a:gd name="connsiteX1" fmla="*/ 252412 w 890587"/>
                    <a:gd name="connsiteY1" fmla="*/ 0 h 1050131"/>
                    <a:gd name="connsiteX2" fmla="*/ 564356 w 890587"/>
                    <a:gd name="connsiteY2" fmla="*/ 138112 h 1050131"/>
                    <a:gd name="connsiteX3" fmla="*/ 733425 w 890587"/>
                    <a:gd name="connsiteY3" fmla="*/ 392907 h 1050131"/>
                    <a:gd name="connsiteX4" fmla="*/ 828675 w 890587"/>
                    <a:gd name="connsiteY4" fmla="*/ 609600 h 1050131"/>
                    <a:gd name="connsiteX5" fmla="*/ 847725 w 890587"/>
                    <a:gd name="connsiteY5" fmla="*/ 685800 h 1050131"/>
                    <a:gd name="connsiteX6" fmla="*/ 890587 w 890587"/>
                    <a:gd name="connsiteY6" fmla="*/ 1050131 h 1050131"/>
                    <a:gd name="connsiteX7" fmla="*/ 157163 w 890587"/>
                    <a:gd name="connsiteY7" fmla="*/ 1047751 h 1050131"/>
                    <a:gd name="connsiteX8" fmla="*/ 216694 w 890587"/>
                    <a:gd name="connsiteY8" fmla="*/ 678657 h 1050131"/>
                    <a:gd name="connsiteX9" fmla="*/ 245269 w 890587"/>
                    <a:gd name="connsiteY9" fmla="*/ 542925 h 1050131"/>
                    <a:gd name="connsiteX10" fmla="*/ 247650 w 890587"/>
                    <a:gd name="connsiteY10" fmla="*/ 400050 h 1050131"/>
                    <a:gd name="connsiteX11" fmla="*/ 180974 w 890587"/>
                    <a:gd name="connsiteY11" fmla="*/ 271463 h 1050131"/>
                    <a:gd name="connsiteX12" fmla="*/ 119063 w 890587"/>
                    <a:gd name="connsiteY12" fmla="*/ 185738 h 1050131"/>
                    <a:gd name="connsiteX13" fmla="*/ 0 w 890587"/>
                    <a:gd name="connsiteY13" fmla="*/ 147637 h 1050131"/>
                    <a:gd name="connsiteX14" fmla="*/ 16669 w 890587"/>
                    <a:gd name="connsiteY14" fmla="*/ 0 h 1050131"/>
                    <a:gd name="connsiteX0" fmla="*/ 16669 w 890587"/>
                    <a:gd name="connsiteY0" fmla="*/ 0 h 1050131"/>
                    <a:gd name="connsiteX1" fmla="*/ 252412 w 890587"/>
                    <a:gd name="connsiteY1" fmla="*/ 0 h 1050131"/>
                    <a:gd name="connsiteX2" fmla="*/ 564356 w 890587"/>
                    <a:gd name="connsiteY2" fmla="*/ 138112 h 1050131"/>
                    <a:gd name="connsiteX3" fmla="*/ 733425 w 890587"/>
                    <a:gd name="connsiteY3" fmla="*/ 392907 h 1050131"/>
                    <a:gd name="connsiteX4" fmla="*/ 828675 w 890587"/>
                    <a:gd name="connsiteY4" fmla="*/ 609600 h 1050131"/>
                    <a:gd name="connsiteX5" fmla="*/ 847725 w 890587"/>
                    <a:gd name="connsiteY5" fmla="*/ 685800 h 1050131"/>
                    <a:gd name="connsiteX6" fmla="*/ 890587 w 890587"/>
                    <a:gd name="connsiteY6" fmla="*/ 1050131 h 1050131"/>
                    <a:gd name="connsiteX7" fmla="*/ 193939 w 890587"/>
                    <a:gd name="connsiteY7" fmla="*/ 799810 h 1050131"/>
                    <a:gd name="connsiteX8" fmla="*/ 216694 w 890587"/>
                    <a:gd name="connsiteY8" fmla="*/ 678657 h 1050131"/>
                    <a:gd name="connsiteX9" fmla="*/ 245269 w 890587"/>
                    <a:gd name="connsiteY9" fmla="*/ 542925 h 1050131"/>
                    <a:gd name="connsiteX10" fmla="*/ 247650 w 890587"/>
                    <a:gd name="connsiteY10" fmla="*/ 400050 h 1050131"/>
                    <a:gd name="connsiteX11" fmla="*/ 180974 w 890587"/>
                    <a:gd name="connsiteY11" fmla="*/ 271463 h 1050131"/>
                    <a:gd name="connsiteX12" fmla="*/ 119063 w 890587"/>
                    <a:gd name="connsiteY12" fmla="*/ 185738 h 1050131"/>
                    <a:gd name="connsiteX13" fmla="*/ 0 w 890587"/>
                    <a:gd name="connsiteY13" fmla="*/ 147637 h 1050131"/>
                    <a:gd name="connsiteX14" fmla="*/ 16669 w 890587"/>
                    <a:gd name="connsiteY14" fmla="*/ 0 h 1050131"/>
                    <a:gd name="connsiteX0" fmla="*/ 16669 w 847725"/>
                    <a:gd name="connsiteY0" fmla="*/ 0 h 799810"/>
                    <a:gd name="connsiteX1" fmla="*/ 252412 w 847725"/>
                    <a:gd name="connsiteY1" fmla="*/ 0 h 799810"/>
                    <a:gd name="connsiteX2" fmla="*/ 564356 w 847725"/>
                    <a:gd name="connsiteY2" fmla="*/ 138112 h 799810"/>
                    <a:gd name="connsiteX3" fmla="*/ 733425 w 847725"/>
                    <a:gd name="connsiteY3" fmla="*/ 392907 h 799810"/>
                    <a:gd name="connsiteX4" fmla="*/ 828675 w 847725"/>
                    <a:gd name="connsiteY4" fmla="*/ 609600 h 799810"/>
                    <a:gd name="connsiteX5" fmla="*/ 847725 w 847725"/>
                    <a:gd name="connsiteY5" fmla="*/ 685800 h 799810"/>
                    <a:gd name="connsiteX6" fmla="*/ 617394 w 847725"/>
                    <a:gd name="connsiteY6" fmla="*/ 192961 h 799810"/>
                    <a:gd name="connsiteX7" fmla="*/ 193939 w 847725"/>
                    <a:gd name="connsiteY7" fmla="*/ 799810 h 799810"/>
                    <a:gd name="connsiteX8" fmla="*/ 216694 w 847725"/>
                    <a:gd name="connsiteY8" fmla="*/ 678657 h 799810"/>
                    <a:gd name="connsiteX9" fmla="*/ 245269 w 847725"/>
                    <a:gd name="connsiteY9" fmla="*/ 542925 h 799810"/>
                    <a:gd name="connsiteX10" fmla="*/ 247650 w 847725"/>
                    <a:gd name="connsiteY10" fmla="*/ 400050 h 799810"/>
                    <a:gd name="connsiteX11" fmla="*/ 180974 w 847725"/>
                    <a:gd name="connsiteY11" fmla="*/ 271463 h 799810"/>
                    <a:gd name="connsiteX12" fmla="*/ 119063 w 847725"/>
                    <a:gd name="connsiteY12" fmla="*/ 185738 h 799810"/>
                    <a:gd name="connsiteX13" fmla="*/ 0 w 847725"/>
                    <a:gd name="connsiteY13" fmla="*/ 147637 h 799810"/>
                    <a:gd name="connsiteX14" fmla="*/ 16669 w 847725"/>
                    <a:gd name="connsiteY14" fmla="*/ 0 h 799810"/>
                    <a:gd name="connsiteX0" fmla="*/ 16669 w 847725"/>
                    <a:gd name="connsiteY0" fmla="*/ 0 h 799810"/>
                    <a:gd name="connsiteX1" fmla="*/ 252412 w 847725"/>
                    <a:gd name="connsiteY1" fmla="*/ 0 h 799810"/>
                    <a:gd name="connsiteX2" fmla="*/ 564356 w 847725"/>
                    <a:gd name="connsiteY2" fmla="*/ 138112 h 799810"/>
                    <a:gd name="connsiteX3" fmla="*/ 828675 w 847725"/>
                    <a:gd name="connsiteY3" fmla="*/ 609600 h 799810"/>
                    <a:gd name="connsiteX4" fmla="*/ 847725 w 847725"/>
                    <a:gd name="connsiteY4" fmla="*/ 685800 h 799810"/>
                    <a:gd name="connsiteX5" fmla="*/ 617394 w 847725"/>
                    <a:gd name="connsiteY5" fmla="*/ 192961 h 799810"/>
                    <a:gd name="connsiteX6" fmla="*/ 193939 w 847725"/>
                    <a:gd name="connsiteY6" fmla="*/ 799810 h 799810"/>
                    <a:gd name="connsiteX7" fmla="*/ 216694 w 847725"/>
                    <a:gd name="connsiteY7" fmla="*/ 678657 h 799810"/>
                    <a:gd name="connsiteX8" fmla="*/ 245269 w 847725"/>
                    <a:gd name="connsiteY8" fmla="*/ 542925 h 799810"/>
                    <a:gd name="connsiteX9" fmla="*/ 247650 w 847725"/>
                    <a:gd name="connsiteY9" fmla="*/ 400050 h 799810"/>
                    <a:gd name="connsiteX10" fmla="*/ 180974 w 847725"/>
                    <a:gd name="connsiteY10" fmla="*/ 271463 h 799810"/>
                    <a:gd name="connsiteX11" fmla="*/ 119063 w 847725"/>
                    <a:gd name="connsiteY11" fmla="*/ 185738 h 799810"/>
                    <a:gd name="connsiteX12" fmla="*/ 0 w 847725"/>
                    <a:gd name="connsiteY12" fmla="*/ 147637 h 799810"/>
                    <a:gd name="connsiteX13" fmla="*/ 16669 w 847725"/>
                    <a:gd name="connsiteY13" fmla="*/ 0 h 799810"/>
                    <a:gd name="connsiteX0" fmla="*/ 16669 w 847725"/>
                    <a:gd name="connsiteY0" fmla="*/ 0 h 799810"/>
                    <a:gd name="connsiteX1" fmla="*/ 252412 w 847725"/>
                    <a:gd name="connsiteY1" fmla="*/ 0 h 799810"/>
                    <a:gd name="connsiteX2" fmla="*/ 564356 w 847725"/>
                    <a:gd name="connsiteY2" fmla="*/ 138112 h 799810"/>
                    <a:gd name="connsiteX3" fmla="*/ 847725 w 847725"/>
                    <a:gd name="connsiteY3" fmla="*/ 685800 h 799810"/>
                    <a:gd name="connsiteX4" fmla="*/ 617394 w 847725"/>
                    <a:gd name="connsiteY4" fmla="*/ 192961 h 799810"/>
                    <a:gd name="connsiteX5" fmla="*/ 193939 w 847725"/>
                    <a:gd name="connsiteY5" fmla="*/ 799810 h 799810"/>
                    <a:gd name="connsiteX6" fmla="*/ 216694 w 847725"/>
                    <a:gd name="connsiteY6" fmla="*/ 678657 h 799810"/>
                    <a:gd name="connsiteX7" fmla="*/ 245269 w 847725"/>
                    <a:gd name="connsiteY7" fmla="*/ 542925 h 799810"/>
                    <a:gd name="connsiteX8" fmla="*/ 247650 w 847725"/>
                    <a:gd name="connsiteY8" fmla="*/ 400050 h 799810"/>
                    <a:gd name="connsiteX9" fmla="*/ 180974 w 847725"/>
                    <a:gd name="connsiteY9" fmla="*/ 271463 h 799810"/>
                    <a:gd name="connsiteX10" fmla="*/ 119063 w 847725"/>
                    <a:gd name="connsiteY10" fmla="*/ 185738 h 799810"/>
                    <a:gd name="connsiteX11" fmla="*/ 0 w 847725"/>
                    <a:gd name="connsiteY11" fmla="*/ 147637 h 799810"/>
                    <a:gd name="connsiteX12" fmla="*/ 16669 w 847725"/>
                    <a:gd name="connsiteY12" fmla="*/ 0 h 799810"/>
                    <a:gd name="connsiteX0" fmla="*/ 16669 w 644701"/>
                    <a:gd name="connsiteY0" fmla="*/ 0 h 799810"/>
                    <a:gd name="connsiteX1" fmla="*/ 252412 w 644701"/>
                    <a:gd name="connsiteY1" fmla="*/ 0 h 799810"/>
                    <a:gd name="connsiteX2" fmla="*/ 564356 w 644701"/>
                    <a:gd name="connsiteY2" fmla="*/ 138112 h 799810"/>
                    <a:gd name="connsiteX3" fmla="*/ 617394 w 644701"/>
                    <a:gd name="connsiteY3" fmla="*/ 192961 h 799810"/>
                    <a:gd name="connsiteX4" fmla="*/ 193939 w 644701"/>
                    <a:gd name="connsiteY4" fmla="*/ 799810 h 799810"/>
                    <a:gd name="connsiteX5" fmla="*/ 216694 w 644701"/>
                    <a:gd name="connsiteY5" fmla="*/ 678657 h 799810"/>
                    <a:gd name="connsiteX6" fmla="*/ 245269 w 644701"/>
                    <a:gd name="connsiteY6" fmla="*/ 542925 h 799810"/>
                    <a:gd name="connsiteX7" fmla="*/ 247650 w 644701"/>
                    <a:gd name="connsiteY7" fmla="*/ 400050 h 799810"/>
                    <a:gd name="connsiteX8" fmla="*/ 180974 w 644701"/>
                    <a:gd name="connsiteY8" fmla="*/ 271463 h 799810"/>
                    <a:gd name="connsiteX9" fmla="*/ 119063 w 644701"/>
                    <a:gd name="connsiteY9" fmla="*/ 185738 h 799810"/>
                    <a:gd name="connsiteX10" fmla="*/ 0 w 644701"/>
                    <a:gd name="connsiteY10" fmla="*/ 147637 h 799810"/>
                    <a:gd name="connsiteX11" fmla="*/ 16669 w 644701"/>
                    <a:gd name="connsiteY11" fmla="*/ 0 h 799810"/>
                    <a:gd name="connsiteX0" fmla="*/ 16669 w 617646"/>
                    <a:gd name="connsiteY0" fmla="*/ 0 h 799810"/>
                    <a:gd name="connsiteX1" fmla="*/ 252412 w 617646"/>
                    <a:gd name="connsiteY1" fmla="*/ 0 h 799810"/>
                    <a:gd name="connsiteX2" fmla="*/ 617394 w 617646"/>
                    <a:gd name="connsiteY2" fmla="*/ 192961 h 799810"/>
                    <a:gd name="connsiteX3" fmla="*/ 193939 w 617646"/>
                    <a:gd name="connsiteY3" fmla="*/ 799810 h 799810"/>
                    <a:gd name="connsiteX4" fmla="*/ 216694 w 617646"/>
                    <a:gd name="connsiteY4" fmla="*/ 678657 h 799810"/>
                    <a:gd name="connsiteX5" fmla="*/ 245269 w 617646"/>
                    <a:gd name="connsiteY5" fmla="*/ 542925 h 799810"/>
                    <a:gd name="connsiteX6" fmla="*/ 247650 w 617646"/>
                    <a:gd name="connsiteY6" fmla="*/ 400050 h 799810"/>
                    <a:gd name="connsiteX7" fmla="*/ 180974 w 617646"/>
                    <a:gd name="connsiteY7" fmla="*/ 271463 h 799810"/>
                    <a:gd name="connsiteX8" fmla="*/ 119063 w 617646"/>
                    <a:gd name="connsiteY8" fmla="*/ 185738 h 799810"/>
                    <a:gd name="connsiteX9" fmla="*/ 0 w 617646"/>
                    <a:gd name="connsiteY9" fmla="*/ 147637 h 799810"/>
                    <a:gd name="connsiteX10" fmla="*/ 16669 w 617646"/>
                    <a:gd name="connsiteY10" fmla="*/ 0 h 799810"/>
                    <a:gd name="connsiteX0" fmla="*/ 0 w 600977"/>
                    <a:gd name="connsiteY0" fmla="*/ 0 h 799810"/>
                    <a:gd name="connsiteX1" fmla="*/ 235743 w 600977"/>
                    <a:gd name="connsiteY1" fmla="*/ 0 h 799810"/>
                    <a:gd name="connsiteX2" fmla="*/ 600725 w 600977"/>
                    <a:gd name="connsiteY2" fmla="*/ 192961 h 799810"/>
                    <a:gd name="connsiteX3" fmla="*/ 177270 w 600977"/>
                    <a:gd name="connsiteY3" fmla="*/ 799810 h 799810"/>
                    <a:gd name="connsiteX4" fmla="*/ 200025 w 600977"/>
                    <a:gd name="connsiteY4" fmla="*/ 678657 h 799810"/>
                    <a:gd name="connsiteX5" fmla="*/ 228600 w 600977"/>
                    <a:gd name="connsiteY5" fmla="*/ 542925 h 799810"/>
                    <a:gd name="connsiteX6" fmla="*/ 230981 w 600977"/>
                    <a:gd name="connsiteY6" fmla="*/ 400050 h 799810"/>
                    <a:gd name="connsiteX7" fmla="*/ 164305 w 600977"/>
                    <a:gd name="connsiteY7" fmla="*/ 271463 h 799810"/>
                    <a:gd name="connsiteX8" fmla="*/ 102394 w 600977"/>
                    <a:gd name="connsiteY8" fmla="*/ 185738 h 799810"/>
                    <a:gd name="connsiteX9" fmla="*/ 35868 w 600977"/>
                    <a:gd name="connsiteY9" fmla="*/ 147637 h 799810"/>
                    <a:gd name="connsiteX10" fmla="*/ 0 w 600977"/>
                    <a:gd name="connsiteY10" fmla="*/ 0 h 799810"/>
                    <a:gd name="connsiteX0" fmla="*/ 908 w 565109"/>
                    <a:gd name="connsiteY0" fmla="*/ 0 h 799810"/>
                    <a:gd name="connsiteX1" fmla="*/ 199875 w 565109"/>
                    <a:gd name="connsiteY1" fmla="*/ 0 h 799810"/>
                    <a:gd name="connsiteX2" fmla="*/ 564857 w 565109"/>
                    <a:gd name="connsiteY2" fmla="*/ 192961 h 799810"/>
                    <a:gd name="connsiteX3" fmla="*/ 141402 w 565109"/>
                    <a:gd name="connsiteY3" fmla="*/ 799810 h 799810"/>
                    <a:gd name="connsiteX4" fmla="*/ 164157 w 565109"/>
                    <a:gd name="connsiteY4" fmla="*/ 678657 h 799810"/>
                    <a:gd name="connsiteX5" fmla="*/ 192732 w 565109"/>
                    <a:gd name="connsiteY5" fmla="*/ 542925 h 799810"/>
                    <a:gd name="connsiteX6" fmla="*/ 195113 w 565109"/>
                    <a:gd name="connsiteY6" fmla="*/ 400050 h 799810"/>
                    <a:gd name="connsiteX7" fmla="*/ 128437 w 565109"/>
                    <a:gd name="connsiteY7" fmla="*/ 271463 h 799810"/>
                    <a:gd name="connsiteX8" fmla="*/ 66526 w 565109"/>
                    <a:gd name="connsiteY8" fmla="*/ 185738 h 799810"/>
                    <a:gd name="connsiteX9" fmla="*/ 0 w 565109"/>
                    <a:gd name="connsiteY9" fmla="*/ 147637 h 799810"/>
                    <a:gd name="connsiteX10" fmla="*/ 908 w 565109"/>
                    <a:gd name="connsiteY10" fmla="*/ 0 h 799810"/>
                    <a:gd name="connsiteX0" fmla="*/ 45564 w 609765"/>
                    <a:gd name="connsiteY0" fmla="*/ 0 h 799810"/>
                    <a:gd name="connsiteX1" fmla="*/ 244531 w 609765"/>
                    <a:gd name="connsiteY1" fmla="*/ 0 h 799810"/>
                    <a:gd name="connsiteX2" fmla="*/ 609513 w 609765"/>
                    <a:gd name="connsiteY2" fmla="*/ 192961 h 799810"/>
                    <a:gd name="connsiteX3" fmla="*/ 186058 w 609765"/>
                    <a:gd name="connsiteY3" fmla="*/ 799810 h 799810"/>
                    <a:gd name="connsiteX4" fmla="*/ 208813 w 609765"/>
                    <a:gd name="connsiteY4" fmla="*/ 678657 h 799810"/>
                    <a:gd name="connsiteX5" fmla="*/ 237388 w 609765"/>
                    <a:gd name="connsiteY5" fmla="*/ 542925 h 799810"/>
                    <a:gd name="connsiteX6" fmla="*/ 239769 w 609765"/>
                    <a:gd name="connsiteY6" fmla="*/ 400050 h 799810"/>
                    <a:gd name="connsiteX7" fmla="*/ 173093 w 609765"/>
                    <a:gd name="connsiteY7" fmla="*/ 271463 h 799810"/>
                    <a:gd name="connsiteX8" fmla="*/ 111182 w 609765"/>
                    <a:gd name="connsiteY8" fmla="*/ 185738 h 799810"/>
                    <a:gd name="connsiteX9" fmla="*/ 0 w 609765"/>
                    <a:gd name="connsiteY9" fmla="*/ 144095 h 799810"/>
                    <a:gd name="connsiteX10" fmla="*/ 45564 w 609765"/>
                    <a:gd name="connsiteY10" fmla="*/ 0 h 799810"/>
                    <a:gd name="connsiteX0" fmla="*/ 6161 w 609765"/>
                    <a:gd name="connsiteY0" fmla="*/ 0 h 803352"/>
                    <a:gd name="connsiteX1" fmla="*/ 244531 w 609765"/>
                    <a:gd name="connsiteY1" fmla="*/ 3542 h 803352"/>
                    <a:gd name="connsiteX2" fmla="*/ 609513 w 609765"/>
                    <a:gd name="connsiteY2" fmla="*/ 196503 h 803352"/>
                    <a:gd name="connsiteX3" fmla="*/ 186058 w 609765"/>
                    <a:gd name="connsiteY3" fmla="*/ 803352 h 803352"/>
                    <a:gd name="connsiteX4" fmla="*/ 208813 w 609765"/>
                    <a:gd name="connsiteY4" fmla="*/ 682199 h 803352"/>
                    <a:gd name="connsiteX5" fmla="*/ 237388 w 609765"/>
                    <a:gd name="connsiteY5" fmla="*/ 546467 h 803352"/>
                    <a:gd name="connsiteX6" fmla="*/ 239769 w 609765"/>
                    <a:gd name="connsiteY6" fmla="*/ 403592 h 803352"/>
                    <a:gd name="connsiteX7" fmla="*/ 173093 w 609765"/>
                    <a:gd name="connsiteY7" fmla="*/ 275005 h 803352"/>
                    <a:gd name="connsiteX8" fmla="*/ 111182 w 609765"/>
                    <a:gd name="connsiteY8" fmla="*/ 189280 h 803352"/>
                    <a:gd name="connsiteX9" fmla="*/ 0 w 609765"/>
                    <a:gd name="connsiteY9" fmla="*/ 147637 h 803352"/>
                    <a:gd name="connsiteX10" fmla="*/ 6161 w 609765"/>
                    <a:gd name="connsiteY10" fmla="*/ 0 h 803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765" h="803352">
                      <a:moveTo>
                        <a:pt x="6161" y="0"/>
                      </a:moveTo>
                      <a:lnTo>
                        <a:pt x="244531" y="3542"/>
                      </a:lnTo>
                      <a:cubicBezTo>
                        <a:pt x="344652" y="35702"/>
                        <a:pt x="619258" y="63201"/>
                        <a:pt x="609513" y="196503"/>
                      </a:cubicBezTo>
                      <a:lnTo>
                        <a:pt x="186058" y="803352"/>
                      </a:lnTo>
                      <a:lnTo>
                        <a:pt x="208813" y="682199"/>
                      </a:lnTo>
                      <a:lnTo>
                        <a:pt x="237388" y="546467"/>
                      </a:lnTo>
                      <a:cubicBezTo>
                        <a:pt x="238182" y="498842"/>
                        <a:pt x="238975" y="451217"/>
                        <a:pt x="239769" y="403592"/>
                      </a:cubicBezTo>
                      <a:lnTo>
                        <a:pt x="173093" y="275005"/>
                      </a:lnTo>
                      <a:lnTo>
                        <a:pt x="111182" y="189280"/>
                      </a:lnTo>
                      <a:lnTo>
                        <a:pt x="0" y="147637"/>
                      </a:lnTo>
                      <a:cubicBezTo>
                        <a:pt x="303" y="98425"/>
                        <a:pt x="5858" y="49212"/>
                        <a:pt x="6161" y="0"/>
                      </a:cubicBezTo>
                      <a:close/>
                    </a:path>
                  </a:pathLst>
                </a:custGeom>
                <a:solidFill>
                  <a:srgbClr val="00B0F0"/>
                </a:solidFill>
                <a:ln w="38100">
                  <a:no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endParaRPr lang="en-US" sz="1000" dirty="0">
                    <a:solidFill>
                      <a:srgbClr val="000000"/>
                    </a:solidFill>
                  </a:endParaRPr>
                </a:p>
              </p:txBody>
            </p:sp>
            <p:grpSp>
              <p:nvGrpSpPr>
                <p:cNvPr id="23" name="Group 22">
                  <a:extLst>
                    <a:ext uri="{FF2B5EF4-FFF2-40B4-BE49-F238E27FC236}">
                      <a16:creationId xmlns:a16="http://schemas.microsoft.com/office/drawing/2014/main" id="{1A18D631-6E60-5553-DAB1-73EAC5D44D7A}"/>
                    </a:ext>
                  </a:extLst>
                </p:cNvPr>
                <p:cNvGrpSpPr/>
                <p:nvPr/>
              </p:nvGrpSpPr>
              <p:grpSpPr>
                <a:xfrm rot="1977414">
                  <a:off x="39439131" y="20281812"/>
                  <a:ext cx="439048" cy="413391"/>
                  <a:chOff x="38734096" y="21069528"/>
                  <a:chExt cx="439048" cy="667163"/>
                </a:xfrm>
              </p:grpSpPr>
              <p:sp>
                <p:nvSpPr>
                  <p:cNvPr id="30" name="Oval 29">
                    <a:extLst>
                      <a:ext uri="{FF2B5EF4-FFF2-40B4-BE49-F238E27FC236}">
                        <a16:creationId xmlns:a16="http://schemas.microsoft.com/office/drawing/2014/main" id="{3B7015D0-A3D0-2B70-4EA6-DB440EE93F6D}"/>
                      </a:ext>
                    </a:extLst>
                  </p:cNvPr>
                  <p:cNvSpPr/>
                  <p:nvPr/>
                </p:nvSpPr>
                <p:spPr>
                  <a:xfrm>
                    <a:off x="38734096" y="21608409"/>
                    <a:ext cx="439048" cy="128282"/>
                  </a:xfrm>
                  <a:prstGeom prst="ellipse">
                    <a:avLst/>
                  </a:prstGeom>
                  <a:solidFill>
                    <a:schemeClr val="bg1">
                      <a:lumMod val="50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31" name="Rectangle 30">
                    <a:extLst>
                      <a:ext uri="{FF2B5EF4-FFF2-40B4-BE49-F238E27FC236}">
                        <a16:creationId xmlns:a16="http://schemas.microsoft.com/office/drawing/2014/main" id="{1F6C8AD2-D412-2C8F-1956-F64E28DD30D2}"/>
                      </a:ext>
                    </a:extLst>
                  </p:cNvPr>
                  <p:cNvSpPr/>
                  <p:nvPr/>
                </p:nvSpPr>
                <p:spPr>
                  <a:xfrm>
                    <a:off x="38734096" y="21113750"/>
                    <a:ext cx="439048" cy="55880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32" name="Oval 31">
                    <a:extLst>
                      <a:ext uri="{FF2B5EF4-FFF2-40B4-BE49-F238E27FC236}">
                        <a16:creationId xmlns:a16="http://schemas.microsoft.com/office/drawing/2014/main" id="{2EA1DC82-08E3-C384-FC9C-5A617A80D0CF}"/>
                      </a:ext>
                    </a:extLst>
                  </p:cNvPr>
                  <p:cNvSpPr/>
                  <p:nvPr/>
                </p:nvSpPr>
                <p:spPr>
                  <a:xfrm>
                    <a:off x="38734096" y="21069528"/>
                    <a:ext cx="439048" cy="128282"/>
                  </a:xfrm>
                  <a:prstGeom prst="ellipse">
                    <a:avLst/>
                  </a:prstGeom>
                  <a:solidFill>
                    <a:schemeClr val="bg1">
                      <a:lumMod val="50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grpSp>
              <p:nvGrpSpPr>
                <p:cNvPr id="24" name="Group 23">
                  <a:extLst>
                    <a:ext uri="{FF2B5EF4-FFF2-40B4-BE49-F238E27FC236}">
                      <a16:creationId xmlns:a16="http://schemas.microsoft.com/office/drawing/2014/main" id="{C4CA9376-A22B-12C3-C77B-93D5506296DA}"/>
                    </a:ext>
                  </a:extLst>
                </p:cNvPr>
                <p:cNvGrpSpPr/>
                <p:nvPr/>
              </p:nvGrpSpPr>
              <p:grpSpPr>
                <a:xfrm rot="19719496">
                  <a:off x="40096491" y="20288265"/>
                  <a:ext cx="439048" cy="413391"/>
                  <a:chOff x="38734096" y="21069528"/>
                  <a:chExt cx="439048" cy="667163"/>
                </a:xfrm>
              </p:grpSpPr>
              <p:sp>
                <p:nvSpPr>
                  <p:cNvPr id="27" name="Oval 26">
                    <a:extLst>
                      <a:ext uri="{FF2B5EF4-FFF2-40B4-BE49-F238E27FC236}">
                        <a16:creationId xmlns:a16="http://schemas.microsoft.com/office/drawing/2014/main" id="{F57524D7-0D6C-AAB1-48DF-FB10DC888034}"/>
                      </a:ext>
                    </a:extLst>
                  </p:cNvPr>
                  <p:cNvSpPr/>
                  <p:nvPr/>
                </p:nvSpPr>
                <p:spPr>
                  <a:xfrm>
                    <a:off x="38734096" y="21608409"/>
                    <a:ext cx="439048" cy="128282"/>
                  </a:xfrm>
                  <a:prstGeom prst="ellipse">
                    <a:avLst/>
                  </a:prstGeom>
                  <a:solidFill>
                    <a:schemeClr val="bg1">
                      <a:lumMod val="50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28" name="Rectangle 27">
                    <a:extLst>
                      <a:ext uri="{FF2B5EF4-FFF2-40B4-BE49-F238E27FC236}">
                        <a16:creationId xmlns:a16="http://schemas.microsoft.com/office/drawing/2014/main" id="{35D01205-450F-4C11-5F06-4384A1E30028}"/>
                      </a:ext>
                    </a:extLst>
                  </p:cNvPr>
                  <p:cNvSpPr/>
                  <p:nvPr/>
                </p:nvSpPr>
                <p:spPr>
                  <a:xfrm>
                    <a:off x="38734096" y="21113750"/>
                    <a:ext cx="439048" cy="55880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29" name="Oval 28">
                    <a:extLst>
                      <a:ext uri="{FF2B5EF4-FFF2-40B4-BE49-F238E27FC236}">
                        <a16:creationId xmlns:a16="http://schemas.microsoft.com/office/drawing/2014/main" id="{524199FA-9625-7BBC-1D8B-55483AE8349F}"/>
                      </a:ext>
                    </a:extLst>
                  </p:cNvPr>
                  <p:cNvSpPr/>
                  <p:nvPr/>
                </p:nvSpPr>
                <p:spPr>
                  <a:xfrm>
                    <a:off x="38734096" y="21069528"/>
                    <a:ext cx="439048" cy="128282"/>
                  </a:xfrm>
                  <a:prstGeom prst="ellipse">
                    <a:avLst/>
                  </a:prstGeom>
                  <a:solidFill>
                    <a:schemeClr val="bg1">
                      <a:lumMod val="50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sp>
              <p:nvSpPr>
                <p:cNvPr id="25" name="TextBox 24">
                  <a:extLst>
                    <a:ext uri="{FF2B5EF4-FFF2-40B4-BE49-F238E27FC236}">
                      <a16:creationId xmlns:a16="http://schemas.microsoft.com/office/drawing/2014/main" id="{9151E1A4-7F54-CB96-7867-5C0B0A529BC4}"/>
                    </a:ext>
                  </a:extLst>
                </p:cNvPr>
                <p:cNvSpPr txBox="1"/>
                <p:nvPr/>
              </p:nvSpPr>
              <p:spPr>
                <a:xfrm>
                  <a:off x="40709271" y="20221656"/>
                  <a:ext cx="1753380" cy="681039"/>
                </a:xfrm>
                <a:prstGeom prst="rect">
                  <a:avLst/>
                </a:prstGeom>
                <a:noFill/>
              </p:spPr>
              <p:txBody>
                <a:bodyPr wrap="square" rtlCol="0">
                  <a:spAutoFit/>
                </a:bodyPr>
                <a:lstStyle/>
                <a:p>
                  <a:pPr algn="l">
                    <a:lnSpc>
                      <a:spcPct val="90000"/>
                    </a:lnSpc>
                  </a:pPr>
                  <a:r>
                    <a:rPr lang="en-US" sz="1000" dirty="0">
                      <a:solidFill>
                        <a:srgbClr val="000000"/>
                      </a:solidFill>
                      <a:latin typeface="+mn-lt"/>
                    </a:rPr>
                    <a:t>2-camera system</a:t>
                  </a:r>
                </a:p>
              </p:txBody>
            </p:sp>
            <p:sp>
              <p:nvSpPr>
                <p:cNvPr id="26" name="TextBox 25">
                  <a:extLst>
                    <a:ext uri="{FF2B5EF4-FFF2-40B4-BE49-F238E27FC236}">
                      <a16:creationId xmlns:a16="http://schemas.microsoft.com/office/drawing/2014/main" id="{641710AB-0E14-18CA-08CC-251C1C6B2841}"/>
                    </a:ext>
                  </a:extLst>
                </p:cNvPr>
                <p:cNvSpPr txBox="1"/>
                <p:nvPr/>
              </p:nvSpPr>
              <p:spPr>
                <a:xfrm>
                  <a:off x="39626226" y="18273196"/>
                  <a:ext cx="1753380" cy="425648"/>
                </a:xfrm>
                <a:prstGeom prst="rect">
                  <a:avLst/>
                </a:prstGeom>
                <a:noFill/>
              </p:spPr>
              <p:txBody>
                <a:bodyPr wrap="square" rtlCol="0">
                  <a:spAutoFit/>
                </a:bodyPr>
                <a:lstStyle/>
                <a:p>
                  <a:pPr algn="l">
                    <a:lnSpc>
                      <a:spcPct val="90000"/>
                    </a:lnSpc>
                  </a:pPr>
                  <a:r>
                    <a:rPr lang="en-US" sz="1000" dirty="0">
                      <a:solidFill>
                        <a:srgbClr val="000000"/>
                      </a:solidFill>
                      <a:latin typeface="+mn-lt"/>
                    </a:rPr>
                    <a:t>H</a:t>
                  </a:r>
                  <a:r>
                    <a:rPr lang="en-US" sz="1000" baseline="30000" dirty="0">
                      <a:solidFill>
                        <a:srgbClr val="000000"/>
                      </a:solidFill>
                    </a:rPr>
                    <a:t>+</a:t>
                  </a:r>
                  <a:r>
                    <a:rPr lang="en-US" sz="1000" dirty="0">
                      <a:solidFill>
                        <a:srgbClr val="000000"/>
                      </a:solidFill>
                      <a:latin typeface="+mn-lt"/>
                    </a:rPr>
                    <a:t> </a:t>
                  </a:r>
                </a:p>
              </p:txBody>
            </p:sp>
          </p:grpSp>
          <p:sp>
            <p:nvSpPr>
              <p:cNvPr id="7" name="Freeform: Shape 6">
                <a:extLst>
                  <a:ext uri="{FF2B5EF4-FFF2-40B4-BE49-F238E27FC236}">
                    <a16:creationId xmlns:a16="http://schemas.microsoft.com/office/drawing/2014/main" id="{F8EE82AC-4E47-B1FE-4F9A-224C5D2C9E34}"/>
                  </a:ext>
                </a:extLst>
              </p:cNvPr>
              <p:cNvSpPr/>
              <p:nvPr/>
            </p:nvSpPr>
            <p:spPr>
              <a:xfrm>
                <a:off x="8531649" y="32635208"/>
                <a:ext cx="1114526" cy="1179479"/>
              </a:xfrm>
              <a:custGeom>
                <a:avLst/>
                <a:gdLst>
                  <a:gd name="connsiteX0" fmla="*/ 21432 w 895350"/>
                  <a:gd name="connsiteY0" fmla="*/ 0 h 1054894"/>
                  <a:gd name="connsiteX1" fmla="*/ 257175 w 895350"/>
                  <a:gd name="connsiteY1" fmla="*/ 0 h 1054894"/>
                  <a:gd name="connsiteX2" fmla="*/ 569119 w 895350"/>
                  <a:gd name="connsiteY2" fmla="*/ 138112 h 1054894"/>
                  <a:gd name="connsiteX3" fmla="*/ 738188 w 895350"/>
                  <a:gd name="connsiteY3" fmla="*/ 400050 h 1054894"/>
                  <a:gd name="connsiteX4" fmla="*/ 850107 w 895350"/>
                  <a:gd name="connsiteY4" fmla="*/ 619125 h 1054894"/>
                  <a:gd name="connsiteX5" fmla="*/ 852488 w 895350"/>
                  <a:gd name="connsiteY5" fmla="*/ 685800 h 1054894"/>
                  <a:gd name="connsiteX6" fmla="*/ 895350 w 895350"/>
                  <a:gd name="connsiteY6" fmla="*/ 1050131 h 1054894"/>
                  <a:gd name="connsiteX7" fmla="*/ 223838 w 895350"/>
                  <a:gd name="connsiteY7" fmla="*/ 1054894 h 1054894"/>
                  <a:gd name="connsiteX8" fmla="*/ 207169 w 895350"/>
                  <a:gd name="connsiteY8" fmla="*/ 676275 h 1054894"/>
                  <a:gd name="connsiteX9" fmla="*/ 200025 w 895350"/>
                  <a:gd name="connsiteY9" fmla="*/ 523875 h 1054894"/>
                  <a:gd name="connsiteX10" fmla="*/ 176213 w 895350"/>
                  <a:gd name="connsiteY10" fmla="*/ 392906 h 1054894"/>
                  <a:gd name="connsiteX11" fmla="*/ 130969 w 895350"/>
                  <a:gd name="connsiteY11" fmla="*/ 266700 h 1054894"/>
                  <a:gd name="connsiteX12" fmla="*/ 54769 w 895350"/>
                  <a:gd name="connsiteY12" fmla="*/ 150019 h 1054894"/>
                  <a:gd name="connsiteX13" fmla="*/ 0 w 895350"/>
                  <a:gd name="connsiteY13" fmla="*/ 128587 h 1054894"/>
                  <a:gd name="connsiteX14" fmla="*/ 21432 w 895350"/>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4534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26294 w 890587"/>
                  <a:gd name="connsiteY4" fmla="*/ 619125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28675 w 890587"/>
                  <a:gd name="connsiteY4" fmla="*/ 609600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400050 h 1054894"/>
                  <a:gd name="connsiteX4" fmla="*/ 828675 w 890587"/>
                  <a:gd name="connsiteY4" fmla="*/ 609600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219075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50006 w 890587"/>
                  <a:gd name="connsiteY12" fmla="*/ 150019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26206 w 890587"/>
                  <a:gd name="connsiteY11" fmla="*/ 266700 h 1054894"/>
                  <a:gd name="connsiteX12" fmla="*/ 119063 w 890587"/>
                  <a:gd name="connsiteY12" fmla="*/ 185738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02406 w 890587"/>
                  <a:gd name="connsiteY8" fmla="*/ 676275 h 1054894"/>
                  <a:gd name="connsiteX9" fmla="*/ 195262 w 890587"/>
                  <a:gd name="connsiteY9" fmla="*/ 523875 h 1054894"/>
                  <a:gd name="connsiteX10" fmla="*/ 171450 w 890587"/>
                  <a:gd name="connsiteY10" fmla="*/ 392906 h 1054894"/>
                  <a:gd name="connsiteX11" fmla="*/ 180974 w 890587"/>
                  <a:gd name="connsiteY11" fmla="*/ 271463 h 1054894"/>
                  <a:gd name="connsiteX12" fmla="*/ 119063 w 890587"/>
                  <a:gd name="connsiteY12" fmla="*/ 185738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02406 w 890587"/>
                  <a:gd name="connsiteY8" fmla="*/ 676275 h 1054894"/>
                  <a:gd name="connsiteX9" fmla="*/ 195262 w 890587"/>
                  <a:gd name="connsiteY9" fmla="*/ 523875 h 1054894"/>
                  <a:gd name="connsiteX10" fmla="*/ 247650 w 890587"/>
                  <a:gd name="connsiteY10" fmla="*/ 400050 h 1054894"/>
                  <a:gd name="connsiteX11" fmla="*/ 180974 w 890587"/>
                  <a:gd name="connsiteY11" fmla="*/ 271463 h 1054894"/>
                  <a:gd name="connsiteX12" fmla="*/ 119063 w 890587"/>
                  <a:gd name="connsiteY12" fmla="*/ 185738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02406 w 890587"/>
                  <a:gd name="connsiteY8" fmla="*/ 676275 h 1054894"/>
                  <a:gd name="connsiteX9" fmla="*/ 245269 w 890587"/>
                  <a:gd name="connsiteY9" fmla="*/ 542925 h 1054894"/>
                  <a:gd name="connsiteX10" fmla="*/ 247650 w 890587"/>
                  <a:gd name="connsiteY10" fmla="*/ 400050 h 1054894"/>
                  <a:gd name="connsiteX11" fmla="*/ 180974 w 890587"/>
                  <a:gd name="connsiteY11" fmla="*/ 271463 h 1054894"/>
                  <a:gd name="connsiteX12" fmla="*/ 119063 w 890587"/>
                  <a:gd name="connsiteY12" fmla="*/ 185738 h 1054894"/>
                  <a:gd name="connsiteX13" fmla="*/ 0 w 890587"/>
                  <a:gd name="connsiteY13" fmla="*/ 147637 h 1054894"/>
                  <a:gd name="connsiteX14" fmla="*/ 16669 w 890587"/>
                  <a:gd name="connsiteY14" fmla="*/ 0 h 1054894"/>
                  <a:gd name="connsiteX0" fmla="*/ 16669 w 890587"/>
                  <a:gd name="connsiteY0" fmla="*/ 0 h 1054894"/>
                  <a:gd name="connsiteX1" fmla="*/ 252412 w 890587"/>
                  <a:gd name="connsiteY1" fmla="*/ 0 h 1054894"/>
                  <a:gd name="connsiteX2" fmla="*/ 564356 w 890587"/>
                  <a:gd name="connsiteY2" fmla="*/ 138112 h 1054894"/>
                  <a:gd name="connsiteX3" fmla="*/ 733425 w 890587"/>
                  <a:gd name="connsiteY3" fmla="*/ 392907 h 1054894"/>
                  <a:gd name="connsiteX4" fmla="*/ 828675 w 890587"/>
                  <a:gd name="connsiteY4" fmla="*/ 609600 h 1054894"/>
                  <a:gd name="connsiteX5" fmla="*/ 847725 w 890587"/>
                  <a:gd name="connsiteY5" fmla="*/ 685800 h 1054894"/>
                  <a:gd name="connsiteX6" fmla="*/ 890587 w 890587"/>
                  <a:gd name="connsiteY6" fmla="*/ 1050131 h 1054894"/>
                  <a:gd name="connsiteX7" fmla="*/ 173832 w 890587"/>
                  <a:gd name="connsiteY7" fmla="*/ 1054894 h 1054894"/>
                  <a:gd name="connsiteX8" fmla="*/ 216694 w 890587"/>
                  <a:gd name="connsiteY8" fmla="*/ 678657 h 1054894"/>
                  <a:gd name="connsiteX9" fmla="*/ 245269 w 890587"/>
                  <a:gd name="connsiteY9" fmla="*/ 542925 h 1054894"/>
                  <a:gd name="connsiteX10" fmla="*/ 247650 w 890587"/>
                  <a:gd name="connsiteY10" fmla="*/ 400050 h 1054894"/>
                  <a:gd name="connsiteX11" fmla="*/ 180974 w 890587"/>
                  <a:gd name="connsiteY11" fmla="*/ 271463 h 1054894"/>
                  <a:gd name="connsiteX12" fmla="*/ 119063 w 890587"/>
                  <a:gd name="connsiteY12" fmla="*/ 185738 h 1054894"/>
                  <a:gd name="connsiteX13" fmla="*/ 0 w 890587"/>
                  <a:gd name="connsiteY13" fmla="*/ 147637 h 1054894"/>
                  <a:gd name="connsiteX14" fmla="*/ 16669 w 890587"/>
                  <a:gd name="connsiteY14" fmla="*/ 0 h 1054894"/>
                  <a:gd name="connsiteX0" fmla="*/ 16669 w 890587"/>
                  <a:gd name="connsiteY0" fmla="*/ 0 h 1050131"/>
                  <a:gd name="connsiteX1" fmla="*/ 252412 w 890587"/>
                  <a:gd name="connsiteY1" fmla="*/ 0 h 1050131"/>
                  <a:gd name="connsiteX2" fmla="*/ 564356 w 890587"/>
                  <a:gd name="connsiteY2" fmla="*/ 138112 h 1050131"/>
                  <a:gd name="connsiteX3" fmla="*/ 733425 w 890587"/>
                  <a:gd name="connsiteY3" fmla="*/ 392907 h 1050131"/>
                  <a:gd name="connsiteX4" fmla="*/ 828675 w 890587"/>
                  <a:gd name="connsiteY4" fmla="*/ 609600 h 1050131"/>
                  <a:gd name="connsiteX5" fmla="*/ 847725 w 890587"/>
                  <a:gd name="connsiteY5" fmla="*/ 685800 h 1050131"/>
                  <a:gd name="connsiteX6" fmla="*/ 890587 w 890587"/>
                  <a:gd name="connsiteY6" fmla="*/ 1050131 h 1050131"/>
                  <a:gd name="connsiteX7" fmla="*/ 157163 w 890587"/>
                  <a:gd name="connsiteY7" fmla="*/ 1047751 h 1050131"/>
                  <a:gd name="connsiteX8" fmla="*/ 216694 w 890587"/>
                  <a:gd name="connsiteY8" fmla="*/ 678657 h 1050131"/>
                  <a:gd name="connsiteX9" fmla="*/ 245269 w 890587"/>
                  <a:gd name="connsiteY9" fmla="*/ 542925 h 1050131"/>
                  <a:gd name="connsiteX10" fmla="*/ 247650 w 890587"/>
                  <a:gd name="connsiteY10" fmla="*/ 400050 h 1050131"/>
                  <a:gd name="connsiteX11" fmla="*/ 180974 w 890587"/>
                  <a:gd name="connsiteY11" fmla="*/ 271463 h 1050131"/>
                  <a:gd name="connsiteX12" fmla="*/ 119063 w 890587"/>
                  <a:gd name="connsiteY12" fmla="*/ 185738 h 1050131"/>
                  <a:gd name="connsiteX13" fmla="*/ 0 w 890587"/>
                  <a:gd name="connsiteY13" fmla="*/ 147637 h 1050131"/>
                  <a:gd name="connsiteX14" fmla="*/ 16669 w 890587"/>
                  <a:gd name="connsiteY14" fmla="*/ 0 h 1050131"/>
                  <a:gd name="connsiteX0" fmla="*/ 32430 w 906348"/>
                  <a:gd name="connsiteY0" fmla="*/ 0 h 1050131"/>
                  <a:gd name="connsiteX1" fmla="*/ 268173 w 906348"/>
                  <a:gd name="connsiteY1" fmla="*/ 0 h 1050131"/>
                  <a:gd name="connsiteX2" fmla="*/ 580117 w 906348"/>
                  <a:gd name="connsiteY2" fmla="*/ 138112 h 1050131"/>
                  <a:gd name="connsiteX3" fmla="*/ 749186 w 906348"/>
                  <a:gd name="connsiteY3" fmla="*/ 392907 h 1050131"/>
                  <a:gd name="connsiteX4" fmla="*/ 844436 w 906348"/>
                  <a:gd name="connsiteY4" fmla="*/ 609600 h 1050131"/>
                  <a:gd name="connsiteX5" fmla="*/ 863486 w 906348"/>
                  <a:gd name="connsiteY5" fmla="*/ 685800 h 1050131"/>
                  <a:gd name="connsiteX6" fmla="*/ 906348 w 906348"/>
                  <a:gd name="connsiteY6" fmla="*/ 1050131 h 1050131"/>
                  <a:gd name="connsiteX7" fmla="*/ 172924 w 906348"/>
                  <a:gd name="connsiteY7" fmla="*/ 1047751 h 1050131"/>
                  <a:gd name="connsiteX8" fmla="*/ 232455 w 906348"/>
                  <a:gd name="connsiteY8" fmla="*/ 678657 h 1050131"/>
                  <a:gd name="connsiteX9" fmla="*/ 261030 w 906348"/>
                  <a:gd name="connsiteY9" fmla="*/ 542925 h 1050131"/>
                  <a:gd name="connsiteX10" fmla="*/ 263411 w 906348"/>
                  <a:gd name="connsiteY10" fmla="*/ 400050 h 1050131"/>
                  <a:gd name="connsiteX11" fmla="*/ 196735 w 906348"/>
                  <a:gd name="connsiteY11" fmla="*/ 271463 h 1050131"/>
                  <a:gd name="connsiteX12" fmla="*/ 134824 w 906348"/>
                  <a:gd name="connsiteY12" fmla="*/ 185738 h 1050131"/>
                  <a:gd name="connsiteX13" fmla="*/ 0 w 906348"/>
                  <a:gd name="connsiteY13" fmla="*/ 173078 h 1050131"/>
                  <a:gd name="connsiteX14" fmla="*/ 32430 w 906348"/>
                  <a:gd name="connsiteY14" fmla="*/ 0 h 1050131"/>
                  <a:gd name="connsiteX0" fmla="*/ 0 w 918575"/>
                  <a:gd name="connsiteY0" fmla="*/ 2827 h 1050131"/>
                  <a:gd name="connsiteX1" fmla="*/ 280400 w 918575"/>
                  <a:gd name="connsiteY1" fmla="*/ 0 h 1050131"/>
                  <a:gd name="connsiteX2" fmla="*/ 592344 w 918575"/>
                  <a:gd name="connsiteY2" fmla="*/ 138112 h 1050131"/>
                  <a:gd name="connsiteX3" fmla="*/ 761413 w 918575"/>
                  <a:gd name="connsiteY3" fmla="*/ 392907 h 1050131"/>
                  <a:gd name="connsiteX4" fmla="*/ 856663 w 918575"/>
                  <a:gd name="connsiteY4" fmla="*/ 609600 h 1050131"/>
                  <a:gd name="connsiteX5" fmla="*/ 875713 w 918575"/>
                  <a:gd name="connsiteY5" fmla="*/ 685800 h 1050131"/>
                  <a:gd name="connsiteX6" fmla="*/ 918575 w 918575"/>
                  <a:gd name="connsiteY6" fmla="*/ 1050131 h 1050131"/>
                  <a:gd name="connsiteX7" fmla="*/ 185151 w 918575"/>
                  <a:gd name="connsiteY7" fmla="*/ 1047751 h 1050131"/>
                  <a:gd name="connsiteX8" fmla="*/ 244682 w 918575"/>
                  <a:gd name="connsiteY8" fmla="*/ 678657 h 1050131"/>
                  <a:gd name="connsiteX9" fmla="*/ 273257 w 918575"/>
                  <a:gd name="connsiteY9" fmla="*/ 542925 h 1050131"/>
                  <a:gd name="connsiteX10" fmla="*/ 275638 w 918575"/>
                  <a:gd name="connsiteY10" fmla="*/ 400050 h 1050131"/>
                  <a:gd name="connsiteX11" fmla="*/ 208962 w 918575"/>
                  <a:gd name="connsiteY11" fmla="*/ 271463 h 1050131"/>
                  <a:gd name="connsiteX12" fmla="*/ 147051 w 918575"/>
                  <a:gd name="connsiteY12" fmla="*/ 185738 h 1050131"/>
                  <a:gd name="connsiteX13" fmla="*/ 12227 w 918575"/>
                  <a:gd name="connsiteY13" fmla="*/ 173078 h 1050131"/>
                  <a:gd name="connsiteX14" fmla="*/ 0 w 918575"/>
                  <a:gd name="connsiteY14" fmla="*/ 2827 h 1050131"/>
                  <a:gd name="connsiteX0" fmla="*/ 3534 w 922109"/>
                  <a:gd name="connsiteY0" fmla="*/ 2827 h 1050131"/>
                  <a:gd name="connsiteX1" fmla="*/ 283934 w 922109"/>
                  <a:gd name="connsiteY1" fmla="*/ 0 h 1050131"/>
                  <a:gd name="connsiteX2" fmla="*/ 595878 w 922109"/>
                  <a:gd name="connsiteY2" fmla="*/ 138112 h 1050131"/>
                  <a:gd name="connsiteX3" fmla="*/ 764947 w 922109"/>
                  <a:gd name="connsiteY3" fmla="*/ 392907 h 1050131"/>
                  <a:gd name="connsiteX4" fmla="*/ 860197 w 922109"/>
                  <a:gd name="connsiteY4" fmla="*/ 609600 h 1050131"/>
                  <a:gd name="connsiteX5" fmla="*/ 879247 w 922109"/>
                  <a:gd name="connsiteY5" fmla="*/ 685800 h 1050131"/>
                  <a:gd name="connsiteX6" fmla="*/ 922109 w 922109"/>
                  <a:gd name="connsiteY6" fmla="*/ 1050131 h 1050131"/>
                  <a:gd name="connsiteX7" fmla="*/ 188685 w 922109"/>
                  <a:gd name="connsiteY7" fmla="*/ 1047751 h 1050131"/>
                  <a:gd name="connsiteX8" fmla="*/ 248216 w 922109"/>
                  <a:gd name="connsiteY8" fmla="*/ 678657 h 1050131"/>
                  <a:gd name="connsiteX9" fmla="*/ 276791 w 922109"/>
                  <a:gd name="connsiteY9" fmla="*/ 542925 h 1050131"/>
                  <a:gd name="connsiteX10" fmla="*/ 279172 w 922109"/>
                  <a:gd name="connsiteY10" fmla="*/ 400050 h 1050131"/>
                  <a:gd name="connsiteX11" fmla="*/ 212496 w 922109"/>
                  <a:gd name="connsiteY11" fmla="*/ 271463 h 1050131"/>
                  <a:gd name="connsiteX12" fmla="*/ 150585 w 922109"/>
                  <a:gd name="connsiteY12" fmla="*/ 185738 h 1050131"/>
                  <a:gd name="connsiteX13" fmla="*/ 0 w 922109"/>
                  <a:gd name="connsiteY13" fmla="*/ 164598 h 1050131"/>
                  <a:gd name="connsiteX14" fmla="*/ 3534 w 922109"/>
                  <a:gd name="connsiteY14" fmla="*/ 2827 h 1050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22109" h="1050131">
                    <a:moveTo>
                      <a:pt x="3534" y="2827"/>
                    </a:moveTo>
                    <a:lnTo>
                      <a:pt x="283934" y="0"/>
                    </a:lnTo>
                    <a:cubicBezTo>
                      <a:pt x="409346" y="31749"/>
                      <a:pt x="506184" y="82550"/>
                      <a:pt x="595878" y="138112"/>
                    </a:cubicBezTo>
                    <a:cubicBezTo>
                      <a:pt x="666522" y="223043"/>
                      <a:pt x="720497" y="303212"/>
                      <a:pt x="764947" y="392907"/>
                    </a:cubicBezTo>
                    <a:cubicBezTo>
                      <a:pt x="804634" y="484982"/>
                      <a:pt x="830035" y="522287"/>
                      <a:pt x="860197" y="609600"/>
                    </a:cubicBezTo>
                    <a:cubicBezTo>
                      <a:pt x="860991" y="631825"/>
                      <a:pt x="878453" y="663575"/>
                      <a:pt x="879247" y="685800"/>
                    </a:cubicBezTo>
                    <a:lnTo>
                      <a:pt x="922109" y="1050131"/>
                    </a:lnTo>
                    <a:lnTo>
                      <a:pt x="188685" y="1047751"/>
                    </a:lnTo>
                    <a:lnTo>
                      <a:pt x="248216" y="678657"/>
                    </a:lnTo>
                    <a:lnTo>
                      <a:pt x="276791" y="542925"/>
                    </a:lnTo>
                    <a:cubicBezTo>
                      <a:pt x="277585" y="495300"/>
                      <a:pt x="278378" y="447675"/>
                      <a:pt x="279172" y="400050"/>
                    </a:cubicBezTo>
                    <a:lnTo>
                      <a:pt x="212496" y="271463"/>
                    </a:lnTo>
                    <a:lnTo>
                      <a:pt x="150585" y="185738"/>
                    </a:lnTo>
                    <a:lnTo>
                      <a:pt x="0" y="164598"/>
                    </a:lnTo>
                    <a:lnTo>
                      <a:pt x="3534" y="2827"/>
                    </a:lnTo>
                    <a:close/>
                  </a:path>
                </a:pathLst>
              </a:custGeom>
              <a:solidFill>
                <a:srgbClr val="CCFF66">
                  <a:alpha val="78824"/>
                </a:srgbClr>
              </a:solidFill>
              <a:ln w="38100">
                <a:no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endParaRPr lang="en-US" sz="1000" dirty="0">
                  <a:solidFill>
                    <a:srgbClr val="000000"/>
                  </a:solidFill>
                </a:endParaRPr>
              </a:p>
            </p:txBody>
          </p:sp>
        </p:grpSp>
        <p:sp>
          <p:nvSpPr>
            <p:cNvPr id="5" name="Rectangle 4">
              <a:extLst>
                <a:ext uri="{FF2B5EF4-FFF2-40B4-BE49-F238E27FC236}">
                  <a16:creationId xmlns:a16="http://schemas.microsoft.com/office/drawing/2014/main" id="{3A8641B0-4361-EA8B-24E7-3604D25133DC}"/>
                </a:ext>
              </a:extLst>
            </p:cNvPr>
            <p:cNvSpPr/>
            <p:nvPr/>
          </p:nvSpPr>
          <p:spPr>
            <a:xfrm>
              <a:off x="6346883" y="3881609"/>
              <a:ext cx="3844471" cy="1930400"/>
            </a:xfrm>
            <a:prstGeom prst="rect">
              <a:avLst/>
            </a:prstGeom>
            <a:noFill/>
            <a:ln w="19050">
              <a:solidFill>
                <a:schemeClr val="accent1">
                  <a:lumMod val="50000"/>
                </a:schemeClr>
              </a:solidFill>
              <a:miter lim="800000"/>
            </a:ln>
            <a:effectLst/>
            <a:scene3d>
              <a:camera prst="orthographicFront">
                <a:rot lat="0" lon="0" rev="0"/>
              </a:camera>
              <a:lightRig rig="twoPt" dir="tl"/>
            </a:scene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endParaRPr lang="en-US" sz="2400" dirty="0">
                <a:solidFill>
                  <a:schemeClr val="tx1"/>
                </a:solidFill>
              </a:endParaRPr>
            </a:p>
          </p:txBody>
        </p:sp>
      </p:grpSp>
    </p:spTree>
    <p:extLst>
      <p:ext uri="{BB962C8B-B14F-4D97-AF65-F5344CB8AC3E}">
        <p14:creationId xmlns:p14="http://schemas.microsoft.com/office/powerpoint/2010/main" val="24889594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843ACE-B531-0504-7DD3-23A6A41CA991}"/>
              </a:ext>
            </a:extLst>
          </p:cNvPr>
          <p:cNvSpPr>
            <a:spLocks noGrp="1"/>
          </p:cNvSpPr>
          <p:nvPr>
            <p:ph type="title"/>
          </p:nvPr>
        </p:nvSpPr>
        <p:spPr>
          <a:xfrm>
            <a:off x="429767" y="274319"/>
            <a:ext cx="9044313" cy="535531"/>
          </a:xfrm>
        </p:spPr>
        <p:txBody>
          <a:bodyPr/>
          <a:lstStyle/>
          <a:p>
            <a:r>
              <a:rPr lang="en-US" err="1"/>
              <a:t>PyORBIT</a:t>
            </a:r>
            <a:r>
              <a:rPr lang="en-US"/>
              <a:t> has multi-bunch field solver</a:t>
            </a:r>
          </a:p>
        </p:txBody>
      </p:sp>
      <p:grpSp>
        <p:nvGrpSpPr>
          <p:cNvPr id="36" name="Group 35">
            <a:extLst>
              <a:ext uri="{FF2B5EF4-FFF2-40B4-BE49-F238E27FC236}">
                <a16:creationId xmlns:a16="http://schemas.microsoft.com/office/drawing/2014/main" id="{C021D605-1A21-2965-EBEB-D707B86859EE}"/>
              </a:ext>
            </a:extLst>
          </p:cNvPr>
          <p:cNvGrpSpPr/>
          <p:nvPr/>
        </p:nvGrpSpPr>
        <p:grpSpPr>
          <a:xfrm>
            <a:off x="1113183" y="1011068"/>
            <a:ext cx="7965960" cy="2122682"/>
            <a:chOff x="1485601" y="1403192"/>
            <a:chExt cx="9197055" cy="2450731"/>
          </a:xfrm>
        </p:grpSpPr>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71978100-E25A-45EF-122C-152F8D279533}"/>
                    </a:ext>
                  </a:extLst>
                </p:cNvPr>
                <p:cNvSpPr txBox="1"/>
                <p:nvPr/>
              </p:nvSpPr>
              <p:spPr>
                <a:xfrm>
                  <a:off x="5381701" y="1403192"/>
                  <a:ext cx="1779911" cy="4924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3200" b="0" i="1" smtClean="0">
                                <a:solidFill>
                                  <a:srgbClr val="000000"/>
                                </a:solidFill>
                                <a:latin typeface="Cambria Math" panose="02040503050406030204" pitchFamily="18" charset="0"/>
                              </a:rPr>
                            </m:ctrlPr>
                          </m:sSubPr>
                          <m:e>
                            <m:r>
                              <a:rPr lang="en-US" sz="3200" b="0" i="1" smtClean="0">
                                <a:solidFill>
                                  <a:srgbClr val="000000"/>
                                </a:solidFill>
                                <a:latin typeface="Cambria Math" panose="02040503050406030204" pitchFamily="18" charset="0"/>
                              </a:rPr>
                              <m:t>𝑙</m:t>
                            </m:r>
                          </m:e>
                          <m:sub>
                            <m:r>
                              <a:rPr lang="en-US" sz="3200" b="0" i="1" smtClean="0">
                                <a:solidFill>
                                  <a:srgbClr val="000000"/>
                                </a:solidFill>
                                <a:latin typeface="Cambria Math" panose="02040503050406030204" pitchFamily="18" charset="0"/>
                              </a:rPr>
                              <m:t>𝑠</m:t>
                            </m:r>
                          </m:sub>
                        </m:sSub>
                        <m:sSup>
                          <m:sSupPr>
                            <m:ctrlPr>
                              <a:rPr lang="en-US" sz="3200" b="0" i="1" smtClean="0">
                                <a:solidFill>
                                  <a:srgbClr val="000000"/>
                                </a:solidFill>
                                <a:latin typeface="Cambria Math" panose="02040503050406030204" pitchFamily="18" charset="0"/>
                              </a:rPr>
                            </m:ctrlPr>
                          </m:sSupPr>
                          <m:e>
                            <m:r>
                              <a:rPr lang="en-US" sz="3200" b="0" i="1" smtClean="0">
                                <a:solidFill>
                                  <a:srgbClr val="000000"/>
                                </a:solidFill>
                                <a:latin typeface="Cambria Math" panose="02040503050406030204" pitchFamily="18" charset="0"/>
                              </a:rPr>
                              <m:t>&gt;360</m:t>
                            </m:r>
                          </m:e>
                          <m:sup>
                            <m:r>
                              <a:rPr lang="en-US" sz="3200" b="0" i="1" smtClean="0">
                                <a:solidFill>
                                  <a:srgbClr val="000000"/>
                                </a:solidFill>
                                <a:latin typeface="Cambria Math" panose="02040503050406030204" pitchFamily="18" charset="0"/>
                              </a:rPr>
                              <m:t>∘</m:t>
                            </m:r>
                          </m:sup>
                        </m:sSup>
                      </m:oMath>
                    </m:oMathPara>
                  </a14:m>
                  <a:endParaRPr lang="en-US" sz="3200">
                    <a:solidFill>
                      <a:srgbClr val="000000"/>
                    </a:solidFill>
                  </a:endParaRPr>
                </a:p>
              </p:txBody>
            </p:sp>
          </mc:Choice>
          <mc:Fallback xmlns="">
            <p:sp>
              <p:nvSpPr>
                <p:cNvPr id="18" name="TextBox 17">
                  <a:extLst>
                    <a:ext uri="{FF2B5EF4-FFF2-40B4-BE49-F238E27FC236}">
                      <a16:creationId xmlns:a16="http://schemas.microsoft.com/office/drawing/2014/main" id="{71978100-E25A-45EF-122C-152F8D279533}"/>
                    </a:ext>
                  </a:extLst>
                </p:cNvPr>
                <p:cNvSpPr txBox="1">
                  <a:spLocks noRot="1" noChangeAspect="1" noMove="1" noResize="1" noEditPoints="1" noAdjustHandles="1" noChangeArrowheads="1" noChangeShapeType="1" noTextEdit="1"/>
                </p:cNvSpPr>
                <p:nvPr/>
              </p:nvSpPr>
              <p:spPr>
                <a:xfrm>
                  <a:off x="5381701" y="1403192"/>
                  <a:ext cx="1779911" cy="492443"/>
                </a:xfrm>
                <a:prstGeom prst="rect">
                  <a:avLst/>
                </a:prstGeom>
                <a:blipFill>
                  <a:blip r:embed="rId3"/>
                  <a:stretch>
                    <a:fillRect r="-4743" b="-10000"/>
                  </a:stretch>
                </a:blipFill>
              </p:spPr>
              <p:txBody>
                <a:bodyPr/>
                <a:lstStyle/>
                <a:p>
                  <a:r>
                    <a:rPr lang="en-US">
                      <a:noFill/>
                    </a:rPr>
                    <a:t> </a:t>
                  </a:r>
                </a:p>
              </p:txBody>
            </p:sp>
          </mc:Fallback>
        </mc:AlternateContent>
        <p:grpSp>
          <p:nvGrpSpPr>
            <p:cNvPr id="33" name="Group 32">
              <a:extLst>
                <a:ext uri="{FF2B5EF4-FFF2-40B4-BE49-F238E27FC236}">
                  <a16:creationId xmlns:a16="http://schemas.microsoft.com/office/drawing/2014/main" id="{9DA5B0E4-05DE-B38E-159F-383301F7FB43}"/>
                </a:ext>
              </a:extLst>
            </p:cNvPr>
            <p:cNvGrpSpPr/>
            <p:nvPr/>
          </p:nvGrpSpPr>
          <p:grpSpPr>
            <a:xfrm>
              <a:off x="3993440" y="2020245"/>
              <a:ext cx="4121860" cy="1833678"/>
              <a:chOff x="4622090" y="4548229"/>
              <a:chExt cx="3183893" cy="1833678"/>
            </a:xfrm>
          </p:grpSpPr>
          <p:sp>
            <p:nvSpPr>
              <p:cNvPr id="5" name="Rectangle 4">
                <a:extLst>
                  <a:ext uri="{FF2B5EF4-FFF2-40B4-BE49-F238E27FC236}">
                    <a16:creationId xmlns:a16="http://schemas.microsoft.com/office/drawing/2014/main" id="{3C0E6278-A0D5-6063-1B53-1855CDC97559}"/>
                  </a:ext>
                </a:extLst>
              </p:cNvPr>
              <p:cNvSpPr/>
              <p:nvPr/>
            </p:nvSpPr>
            <p:spPr>
              <a:xfrm>
                <a:off x="4632089" y="5257800"/>
                <a:ext cx="2845474" cy="1115078"/>
              </a:xfrm>
              <a:prstGeom prst="rect">
                <a:avLst/>
              </a:prstGeom>
              <a:solidFill>
                <a:schemeClr val="bg1">
                  <a:alpha val="29804"/>
                </a:schemeClr>
              </a:solidFill>
              <a:ln w="2857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55326E25-3CB1-75AA-DF3F-DD545F60AA56}"/>
                  </a:ext>
                </a:extLst>
              </p:cNvPr>
              <p:cNvSpPr/>
              <p:nvPr/>
            </p:nvSpPr>
            <p:spPr>
              <a:xfrm>
                <a:off x="4959141" y="4797449"/>
                <a:ext cx="2845474" cy="1115078"/>
              </a:xfrm>
              <a:prstGeom prst="rect">
                <a:avLst/>
              </a:prstGeom>
              <a:solidFill>
                <a:schemeClr val="bg1">
                  <a:alpha val="29804"/>
                </a:schemeClr>
              </a:solidFill>
              <a:ln w="2857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Freeform: Shape 6">
                <a:extLst>
                  <a:ext uri="{FF2B5EF4-FFF2-40B4-BE49-F238E27FC236}">
                    <a16:creationId xmlns:a16="http://schemas.microsoft.com/office/drawing/2014/main" id="{8CA29A65-7452-5E1E-1452-FC62AC321DEC}"/>
                  </a:ext>
                </a:extLst>
              </p:cNvPr>
              <p:cNvSpPr/>
              <p:nvPr/>
            </p:nvSpPr>
            <p:spPr>
              <a:xfrm>
                <a:off x="4622090" y="4797449"/>
                <a:ext cx="337051" cy="1584458"/>
              </a:xfrm>
              <a:custGeom>
                <a:avLst/>
                <a:gdLst>
                  <a:gd name="connsiteX0" fmla="*/ 0 w 522514"/>
                  <a:gd name="connsiteY0" fmla="*/ 653143 h 2206171"/>
                  <a:gd name="connsiteX1" fmla="*/ 522514 w 522514"/>
                  <a:gd name="connsiteY1" fmla="*/ 0 h 2206171"/>
                  <a:gd name="connsiteX2" fmla="*/ 522514 w 522514"/>
                  <a:gd name="connsiteY2" fmla="*/ 1538514 h 2206171"/>
                  <a:gd name="connsiteX3" fmla="*/ 14514 w 522514"/>
                  <a:gd name="connsiteY3" fmla="*/ 2206171 h 2206171"/>
                  <a:gd name="connsiteX4" fmla="*/ 0 w 522514"/>
                  <a:gd name="connsiteY4" fmla="*/ 653143 h 2206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514" h="2206171">
                    <a:moveTo>
                      <a:pt x="0" y="653143"/>
                    </a:moveTo>
                    <a:lnTo>
                      <a:pt x="522514" y="0"/>
                    </a:lnTo>
                    <a:lnTo>
                      <a:pt x="522514" y="1538514"/>
                    </a:lnTo>
                    <a:lnTo>
                      <a:pt x="14514" y="2206171"/>
                    </a:lnTo>
                    <a:lnTo>
                      <a:pt x="0" y="653143"/>
                    </a:lnTo>
                    <a:close/>
                  </a:path>
                </a:pathLst>
              </a:custGeom>
              <a:solidFill>
                <a:schemeClr val="bg1">
                  <a:alpha val="29804"/>
                </a:schemeClr>
              </a:solidFill>
              <a:ln w="28575">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68C57AF7-45CE-0466-3FF7-D060FB50E12C}"/>
                  </a:ext>
                </a:extLst>
              </p:cNvPr>
              <p:cNvSpPr/>
              <p:nvPr/>
            </p:nvSpPr>
            <p:spPr>
              <a:xfrm>
                <a:off x="7473977" y="4811031"/>
                <a:ext cx="332006" cy="1561847"/>
              </a:xfrm>
              <a:custGeom>
                <a:avLst/>
                <a:gdLst>
                  <a:gd name="connsiteX0" fmla="*/ 0 w 522514"/>
                  <a:gd name="connsiteY0" fmla="*/ 653143 h 2206171"/>
                  <a:gd name="connsiteX1" fmla="*/ 522514 w 522514"/>
                  <a:gd name="connsiteY1" fmla="*/ 0 h 2206171"/>
                  <a:gd name="connsiteX2" fmla="*/ 522514 w 522514"/>
                  <a:gd name="connsiteY2" fmla="*/ 1538514 h 2206171"/>
                  <a:gd name="connsiteX3" fmla="*/ 14514 w 522514"/>
                  <a:gd name="connsiteY3" fmla="*/ 2206171 h 2206171"/>
                  <a:gd name="connsiteX4" fmla="*/ 0 w 522514"/>
                  <a:gd name="connsiteY4" fmla="*/ 653143 h 2206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514" h="2206171">
                    <a:moveTo>
                      <a:pt x="0" y="653143"/>
                    </a:moveTo>
                    <a:lnTo>
                      <a:pt x="522514" y="0"/>
                    </a:lnTo>
                    <a:lnTo>
                      <a:pt x="522514" y="1538514"/>
                    </a:lnTo>
                    <a:lnTo>
                      <a:pt x="14514" y="2206171"/>
                    </a:lnTo>
                    <a:lnTo>
                      <a:pt x="0" y="653143"/>
                    </a:lnTo>
                    <a:close/>
                  </a:path>
                </a:pathLst>
              </a:custGeom>
              <a:noFill/>
              <a:ln w="2857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0" name="Straight Arrow Connector 19">
                <a:extLst>
                  <a:ext uri="{FF2B5EF4-FFF2-40B4-BE49-F238E27FC236}">
                    <a16:creationId xmlns:a16="http://schemas.microsoft.com/office/drawing/2014/main" id="{274FBEE3-CFBC-5FD6-1598-FF7131D618CC}"/>
                  </a:ext>
                </a:extLst>
              </p:cNvPr>
              <p:cNvCxnSpPr>
                <a:cxnSpLocks/>
              </p:cNvCxnSpPr>
              <p:nvPr/>
            </p:nvCxnSpPr>
            <p:spPr>
              <a:xfrm flipH="1">
                <a:off x="5025864" y="4548229"/>
                <a:ext cx="2778751" cy="1"/>
              </a:xfrm>
              <a:prstGeom prst="straightConnector1">
                <a:avLst/>
              </a:prstGeom>
              <a:ln w="34925">
                <a:solidFill>
                  <a:srgbClr val="000000"/>
                </a:solidFill>
                <a:headEnd type="triangle"/>
                <a:tailEnd type="triangle"/>
              </a:ln>
              <a:effectLst/>
            </p:spPr>
            <p:style>
              <a:lnRef idx="2">
                <a:schemeClr val="accent1"/>
              </a:lnRef>
              <a:fillRef idx="0">
                <a:schemeClr val="accent1"/>
              </a:fillRef>
              <a:effectRef idx="1">
                <a:schemeClr val="accent1"/>
              </a:effectRef>
              <a:fontRef idx="minor">
                <a:schemeClr val="tx1"/>
              </a:fontRef>
            </p:style>
          </p:cxnSp>
        </p:grpSp>
        <p:sp>
          <p:nvSpPr>
            <p:cNvPr id="27" name="Oval 26">
              <a:extLst>
                <a:ext uri="{FF2B5EF4-FFF2-40B4-BE49-F238E27FC236}">
                  <a16:creationId xmlns:a16="http://schemas.microsoft.com/office/drawing/2014/main" id="{139ED83F-B087-C8D4-6295-1927412DD596}"/>
                </a:ext>
              </a:extLst>
            </p:cNvPr>
            <p:cNvSpPr/>
            <p:nvPr/>
          </p:nvSpPr>
          <p:spPr>
            <a:xfrm>
              <a:off x="4205357" y="2615516"/>
              <a:ext cx="3757543" cy="766085"/>
            </a:xfrm>
            <a:prstGeom prst="ellipse">
              <a:avLst/>
            </a:prstGeom>
            <a:solidFill>
              <a:srgbClr val="8FBB55">
                <a:alpha val="52941"/>
              </a:srgbClr>
            </a:solidFill>
            <a:ln w="19050">
              <a:solidFill>
                <a:schemeClr val="accent2"/>
              </a:solid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endParaRPr lang="en-US">
                <a:solidFill>
                  <a:schemeClr val="tx1"/>
                </a:solidFill>
              </a:endParaRPr>
            </a:p>
          </p:txBody>
        </p:sp>
        <p:sp>
          <p:nvSpPr>
            <p:cNvPr id="29" name="Oval 28">
              <a:extLst>
                <a:ext uri="{FF2B5EF4-FFF2-40B4-BE49-F238E27FC236}">
                  <a16:creationId xmlns:a16="http://schemas.microsoft.com/office/drawing/2014/main" id="{D9DA19C1-7951-08D3-8228-A0C741D749EE}"/>
                </a:ext>
              </a:extLst>
            </p:cNvPr>
            <p:cNvSpPr/>
            <p:nvPr/>
          </p:nvSpPr>
          <p:spPr>
            <a:xfrm>
              <a:off x="6925113" y="2598481"/>
              <a:ext cx="3757543" cy="766085"/>
            </a:xfrm>
            <a:prstGeom prst="ellipse">
              <a:avLst/>
            </a:prstGeom>
            <a:solidFill>
              <a:schemeClr val="accent2">
                <a:alpha val="20000"/>
              </a:schemeClr>
            </a:solidFill>
            <a:ln w="19050">
              <a:solidFill>
                <a:schemeClr val="accent2"/>
              </a:solid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endParaRPr lang="en-US">
                <a:solidFill>
                  <a:schemeClr val="tx1"/>
                </a:solidFill>
              </a:endParaRPr>
            </a:p>
          </p:txBody>
        </p:sp>
        <p:sp>
          <p:nvSpPr>
            <p:cNvPr id="30" name="Oval 29">
              <a:extLst>
                <a:ext uri="{FF2B5EF4-FFF2-40B4-BE49-F238E27FC236}">
                  <a16:creationId xmlns:a16="http://schemas.microsoft.com/office/drawing/2014/main" id="{4EEA1189-CC2B-E2B7-A927-E7BDF06F0AF1}"/>
                </a:ext>
              </a:extLst>
            </p:cNvPr>
            <p:cNvSpPr/>
            <p:nvPr/>
          </p:nvSpPr>
          <p:spPr>
            <a:xfrm>
              <a:off x="1485601" y="2598480"/>
              <a:ext cx="3757543" cy="766085"/>
            </a:xfrm>
            <a:prstGeom prst="ellipse">
              <a:avLst/>
            </a:prstGeom>
            <a:solidFill>
              <a:schemeClr val="accent2">
                <a:alpha val="20000"/>
              </a:schemeClr>
            </a:solidFill>
            <a:ln w="19050">
              <a:solidFill>
                <a:schemeClr val="accent2"/>
              </a:solid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endParaRPr lang="en-US">
                <a:solidFill>
                  <a:schemeClr val="tx1"/>
                </a:solidFill>
              </a:endParaRPr>
            </a:p>
          </p:txBody>
        </p:sp>
      </p:grpSp>
      <p:sp>
        <p:nvSpPr>
          <p:cNvPr id="37" name="TextBox 36">
            <a:extLst>
              <a:ext uri="{FF2B5EF4-FFF2-40B4-BE49-F238E27FC236}">
                <a16:creationId xmlns:a16="http://schemas.microsoft.com/office/drawing/2014/main" id="{1F909256-9B09-139A-799D-275ABFE934AE}"/>
              </a:ext>
            </a:extLst>
          </p:cNvPr>
          <p:cNvSpPr txBox="1"/>
          <p:nvPr/>
        </p:nvSpPr>
        <p:spPr>
          <a:xfrm>
            <a:off x="9474080" y="1836827"/>
            <a:ext cx="3379304" cy="1588127"/>
          </a:xfrm>
          <a:prstGeom prst="rect">
            <a:avLst/>
          </a:prstGeom>
          <a:noFill/>
        </p:spPr>
        <p:txBody>
          <a:bodyPr wrap="square" rtlCol="0">
            <a:spAutoFit/>
          </a:bodyPr>
          <a:lstStyle/>
          <a:p>
            <a:pPr algn="l">
              <a:lnSpc>
                <a:spcPct val="90000"/>
              </a:lnSpc>
            </a:pPr>
            <a:r>
              <a:rPr lang="en-US">
                <a:latin typeface="+mn-lt"/>
              </a:rPr>
              <a:t>Poisson solver :</a:t>
            </a:r>
          </a:p>
          <a:p>
            <a:pPr algn="l">
              <a:lnSpc>
                <a:spcPct val="90000"/>
              </a:lnSpc>
            </a:pPr>
            <a:r>
              <a:rPr lang="en-US">
                <a:latin typeface="+mn-lt"/>
              </a:rPr>
              <a:t>3D FFT</a:t>
            </a:r>
          </a:p>
          <a:p>
            <a:pPr algn="l">
              <a:lnSpc>
                <a:spcPct val="90000"/>
              </a:lnSpc>
            </a:pPr>
            <a:r>
              <a:rPr lang="en-US" err="1">
                <a:latin typeface="+mn-lt"/>
              </a:rPr>
              <a:t>nx,ny,nz</a:t>
            </a:r>
            <a:r>
              <a:rPr lang="en-US">
                <a:latin typeface="+mn-lt"/>
              </a:rPr>
              <a:t> = 64</a:t>
            </a:r>
          </a:p>
          <a:p>
            <a:pPr algn="l">
              <a:lnSpc>
                <a:spcPct val="90000"/>
              </a:lnSpc>
            </a:pPr>
            <a:r>
              <a:rPr lang="en-US" err="1">
                <a:latin typeface="+mn-lt"/>
              </a:rPr>
              <a:t>n_particles</a:t>
            </a:r>
            <a:r>
              <a:rPr lang="en-US">
                <a:latin typeface="+mn-lt"/>
              </a:rPr>
              <a:t> = 200k</a:t>
            </a:r>
          </a:p>
          <a:p>
            <a:pPr algn="l">
              <a:lnSpc>
                <a:spcPct val="90000"/>
              </a:lnSpc>
            </a:pPr>
            <a:r>
              <a:rPr lang="en-US" err="1">
                <a:latin typeface="+mn-lt"/>
              </a:rPr>
              <a:t>stepsize</a:t>
            </a:r>
            <a:r>
              <a:rPr lang="en-US">
                <a:latin typeface="+mn-lt"/>
              </a:rPr>
              <a:t> &lt;= 0.01 m</a:t>
            </a:r>
          </a:p>
          <a:p>
            <a:pPr algn="l">
              <a:lnSpc>
                <a:spcPct val="90000"/>
              </a:lnSpc>
            </a:pPr>
            <a:r>
              <a:rPr lang="en-US" err="1">
                <a:latin typeface="+mn-lt"/>
              </a:rPr>
              <a:t>n_bunches</a:t>
            </a:r>
            <a:r>
              <a:rPr lang="en-US">
                <a:latin typeface="+mn-lt"/>
              </a:rPr>
              <a:t> = 3</a:t>
            </a:r>
          </a:p>
        </p:txBody>
      </p:sp>
      <p:pic>
        <p:nvPicPr>
          <p:cNvPr id="2052" name="Picture 4">
            <a:extLst>
              <a:ext uri="{FF2B5EF4-FFF2-40B4-BE49-F238E27FC236}">
                <a16:creationId xmlns:a16="http://schemas.microsoft.com/office/drawing/2014/main" id="{7534FD5E-2401-7B5A-BA28-1678B8C248D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66539" y="3470704"/>
            <a:ext cx="3129624" cy="3112977"/>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6A3F2094-C527-2F7D-982A-DBA920620AD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58487" y="4148104"/>
            <a:ext cx="6292390" cy="18770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483164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09BBB-3D97-51CC-5B12-C3EF8E5C0C12}"/>
              </a:ext>
            </a:extLst>
          </p:cNvPr>
          <p:cNvSpPr>
            <a:spLocks noGrp="1"/>
          </p:cNvSpPr>
          <p:nvPr>
            <p:ph type="title"/>
          </p:nvPr>
        </p:nvSpPr>
        <p:spPr/>
        <p:txBody>
          <a:bodyPr/>
          <a:lstStyle/>
          <a:p>
            <a:r>
              <a:rPr lang="en-US" dirty="0"/>
              <a:t>Defining mismatched beams</a:t>
            </a:r>
          </a:p>
        </p:txBody>
      </p:sp>
      <p:pic>
        <p:nvPicPr>
          <p:cNvPr id="4" name="Picture 4">
            <a:extLst>
              <a:ext uri="{FF2B5EF4-FFF2-40B4-BE49-F238E27FC236}">
                <a16:creationId xmlns:a16="http://schemas.microsoft.com/office/drawing/2014/main" id="{1C41E97D-45E9-A68F-47F0-5F62BE24EA5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9464" y="3999136"/>
            <a:ext cx="6802282" cy="160225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6A1AE511-0400-BB6A-C861-E8B5BE8CFF18}"/>
              </a:ext>
            </a:extLst>
          </p:cNvPr>
          <p:cNvPicPr>
            <a:picLocks noChangeAspect="1"/>
          </p:cNvPicPr>
          <p:nvPr/>
        </p:nvPicPr>
        <p:blipFill>
          <a:blip r:embed="rId4"/>
          <a:stretch>
            <a:fillRect/>
          </a:stretch>
        </p:blipFill>
        <p:spPr>
          <a:xfrm>
            <a:off x="1206852" y="2801627"/>
            <a:ext cx="3320311" cy="548308"/>
          </a:xfrm>
          <a:prstGeom prst="rect">
            <a:avLst/>
          </a:prstGeom>
        </p:spPr>
      </p:pic>
      <p:pic>
        <p:nvPicPr>
          <p:cNvPr id="6" name="Picture 5" descr="A picture containing text, clock, antenna&#10;&#10;Description automatically generated">
            <a:extLst>
              <a:ext uri="{FF2B5EF4-FFF2-40B4-BE49-F238E27FC236}">
                <a16:creationId xmlns:a16="http://schemas.microsoft.com/office/drawing/2014/main" id="{7D8B8FCC-4EEE-18C0-A594-57064BF16229}"/>
              </a:ext>
            </a:extLst>
          </p:cNvPr>
          <p:cNvPicPr>
            <a:picLocks noChangeAspect="1"/>
          </p:cNvPicPr>
          <p:nvPr/>
        </p:nvPicPr>
        <p:blipFill>
          <a:blip r:embed="rId5"/>
          <a:stretch>
            <a:fillRect/>
          </a:stretch>
        </p:blipFill>
        <p:spPr>
          <a:xfrm>
            <a:off x="1095372" y="1258348"/>
            <a:ext cx="4965536" cy="1241383"/>
          </a:xfrm>
          <a:prstGeom prst="rect">
            <a:avLst/>
          </a:prstGeom>
        </p:spPr>
      </p:pic>
      <p:pic>
        <p:nvPicPr>
          <p:cNvPr id="7" name="Picture 6">
            <a:extLst>
              <a:ext uri="{FF2B5EF4-FFF2-40B4-BE49-F238E27FC236}">
                <a16:creationId xmlns:a16="http://schemas.microsoft.com/office/drawing/2014/main" id="{AF2E9A5A-D4D7-9EA3-032B-21B8F9B6339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77583" y="586337"/>
            <a:ext cx="3090021" cy="249515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 name="Table 7">
            <a:extLst>
              <a:ext uri="{FF2B5EF4-FFF2-40B4-BE49-F238E27FC236}">
                <a16:creationId xmlns:a16="http://schemas.microsoft.com/office/drawing/2014/main" id="{A66ABCC7-C6E3-6712-3D86-FC1AECEF8808}"/>
              </a:ext>
            </a:extLst>
          </p:cNvPr>
          <p:cNvGraphicFramePr>
            <a:graphicFrameLocks noGrp="1"/>
          </p:cNvGraphicFramePr>
          <p:nvPr>
            <p:extLst>
              <p:ext uri="{D42A27DB-BD31-4B8C-83A1-F6EECF244321}">
                <p14:modId xmlns:p14="http://schemas.microsoft.com/office/powerpoint/2010/main" val="2026839838"/>
              </p:ext>
            </p:extLst>
          </p:nvPr>
        </p:nvGraphicFramePr>
        <p:xfrm>
          <a:off x="7650801" y="3759786"/>
          <a:ext cx="4281004" cy="1752600"/>
        </p:xfrm>
        <a:graphic>
          <a:graphicData uri="http://schemas.openxmlformats.org/drawingml/2006/table">
            <a:tbl>
              <a:tblPr>
                <a:tableStyleId>{5C22544A-7EE6-4342-B048-85BDC9FD1C3A}</a:tableStyleId>
              </a:tblPr>
              <a:tblGrid>
                <a:gridCol w="868731">
                  <a:extLst>
                    <a:ext uri="{9D8B030D-6E8A-4147-A177-3AD203B41FA5}">
                      <a16:colId xmlns:a16="http://schemas.microsoft.com/office/drawing/2014/main" val="1432537507"/>
                    </a:ext>
                  </a:extLst>
                </a:gridCol>
                <a:gridCol w="936702">
                  <a:extLst>
                    <a:ext uri="{9D8B030D-6E8A-4147-A177-3AD203B41FA5}">
                      <a16:colId xmlns:a16="http://schemas.microsoft.com/office/drawing/2014/main" val="103282424"/>
                    </a:ext>
                  </a:extLst>
                </a:gridCol>
                <a:gridCol w="1115122">
                  <a:extLst>
                    <a:ext uri="{9D8B030D-6E8A-4147-A177-3AD203B41FA5}">
                      <a16:colId xmlns:a16="http://schemas.microsoft.com/office/drawing/2014/main" val="519370485"/>
                    </a:ext>
                  </a:extLst>
                </a:gridCol>
                <a:gridCol w="1360449">
                  <a:extLst>
                    <a:ext uri="{9D8B030D-6E8A-4147-A177-3AD203B41FA5}">
                      <a16:colId xmlns:a16="http://schemas.microsoft.com/office/drawing/2014/main" val="3625388113"/>
                    </a:ext>
                  </a:extLst>
                </a:gridCol>
              </a:tblGrid>
              <a:tr h="182880">
                <a:tc>
                  <a:txBody>
                    <a:bodyPr/>
                    <a:lstStyle/>
                    <a:p>
                      <a:pPr algn="ctr" fontAlgn="b"/>
                      <a:r>
                        <a:rPr lang="en-US" sz="1600" b="1" u="none" strike="noStrike" dirty="0">
                          <a:effectLst/>
                        </a:rPr>
                        <a:t>Alpha</a:t>
                      </a:r>
                      <a:endParaRPr lang="en-US" sz="1600" b="1" i="0" u="none" strike="noStrike" dirty="0">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600" b="1" u="none" strike="noStrike" dirty="0">
                          <a:effectLst/>
                        </a:rPr>
                        <a:t>Beta</a:t>
                      </a:r>
                      <a:endParaRPr lang="en-US" sz="1600" b="1" i="0" u="none" strike="noStrike" dirty="0">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600" b="1" u="none" strike="noStrike" dirty="0">
                          <a:effectLst/>
                        </a:rPr>
                        <a:t>Mismatch Factor</a:t>
                      </a:r>
                      <a:endParaRPr lang="en-US" sz="1600" b="1" i="0" u="none" strike="noStrike" dirty="0">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600" b="1" i="0" u="none" strike="noStrike" dirty="0">
                          <a:solidFill>
                            <a:srgbClr val="000000"/>
                          </a:solidFill>
                          <a:effectLst/>
                          <a:latin typeface="Calibri" panose="020F0502020204030204" pitchFamily="34" charset="0"/>
                        </a:rPr>
                        <a:t>Transmission</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08361782"/>
                  </a:ext>
                </a:extLst>
              </a:tr>
              <a:tr h="182880">
                <a:tc>
                  <a:txBody>
                    <a:bodyPr/>
                    <a:lstStyle/>
                    <a:p>
                      <a:pPr algn="r" fontAlgn="b"/>
                      <a:r>
                        <a:rPr lang="en-US" sz="1600" u="none" strike="noStrike" dirty="0">
                          <a:effectLst/>
                        </a:rPr>
                        <a:t>1.84</a:t>
                      </a:r>
                      <a:endParaRPr lang="en-US" sz="16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r" fontAlgn="b"/>
                      <a:r>
                        <a:rPr lang="en-US" sz="1600" u="none" strike="noStrike" dirty="0">
                          <a:effectLst/>
                        </a:rPr>
                        <a:t>0.34</a:t>
                      </a:r>
                      <a:endParaRPr lang="en-US" sz="16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r" fontAlgn="b"/>
                      <a:r>
                        <a:rPr lang="en-US" sz="1600" u="none" strike="noStrike" dirty="0">
                          <a:effectLst/>
                        </a:rPr>
                        <a:t>0</a:t>
                      </a:r>
                      <a:endParaRPr lang="en-US" sz="16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r" fontAlgn="b"/>
                      <a:r>
                        <a:rPr lang="en-US" sz="1600" b="0" i="0" u="none" strike="noStrike" dirty="0">
                          <a:solidFill>
                            <a:srgbClr val="000000"/>
                          </a:solidFill>
                          <a:effectLst/>
                          <a:latin typeface="Calibri" panose="020F0502020204030204" pitchFamily="34" charset="0"/>
                        </a:rPr>
                        <a:t>95%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3097720120"/>
                  </a:ext>
                </a:extLst>
              </a:tr>
              <a:tr h="182880">
                <a:tc>
                  <a:txBody>
                    <a:bodyPr/>
                    <a:lstStyle/>
                    <a:p>
                      <a:pPr algn="r" fontAlgn="b"/>
                      <a:r>
                        <a:rPr lang="en-US" sz="1600" u="none" strike="noStrike" dirty="0">
                          <a:effectLst/>
                        </a:rPr>
                        <a:t>5</a:t>
                      </a:r>
                      <a:endParaRPr lang="en-US" sz="16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r" fontAlgn="b"/>
                      <a:r>
                        <a:rPr lang="en-US" sz="1600" u="none" strike="noStrike" dirty="0">
                          <a:effectLst/>
                        </a:rPr>
                        <a:t>0.94</a:t>
                      </a:r>
                      <a:endParaRPr lang="en-US" sz="16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r" fontAlgn="b"/>
                      <a:r>
                        <a:rPr lang="en-US" sz="1600" u="none" strike="noStrike" dirty="0">
                          <a:effectLst/>
                        </a:rPr>
                        <a:t>0.67</a:t>
                      </a:r>
                      <a:endParaRPr lang="en-US" sz="16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r" fontAlgn="b"/>
                      <a:r>
                        <a:rPr lang="en-US" sz="1600" b="0" i="0" u="none" strike="noStrike" dirty="0">
                          <a:solidFill>
                            <a:srgbClr val="000000"/>
                          </a:solidFill>
                          <a:effectLst/>
                          <a:latin typeface="Calibri" panose="020F0502020204030204" pitchFamily="34" charset="0"/>
                        </a:rPr>
                        <a:t>94%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4230062331"/>
                  </a:ext>
                </a:extLst>
              </a:tr>
              <a:tr h="182880">
                <a:tc>
                  <a:txBody>
                    <a:bodyPr/>
                    <a:lstStyle/>
                    <a:p>
                      <a:pPr algn="r" fontAlgn="b"/>
                      <a:r>
                        <a:rPr lang="en-US" sz="1600" u="none" strike="noStrike">
                          <a:effectLst/>
                        </a:rPr>
                        <a:t>10</a:t>
                      </a:r>
                      <a:endParaRPr lang="en-US" sz="1600" b="0" i="0" u="none" strike="noStrike">
                        <a:solidFill>
                          <a:srgbClr val="000000"/>
                        </a:solidFill>
                        <a:effectLst/>
                        <a:latin typeface="Calibri" panose="020F0502020204030204" pitchFamily="34"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r" fontAlgn="b"/>
                      <a:r>
                        <a:rPr lang="en-US" sz="1600" u="none" strike="noStrike" dirty="0">
                          <a:effectLst/>
                        </a:rPr>
                        <a:t>1.90</a:t>
                      </a:r>
                      <a:endParaRPr lang="en-US" sz="16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r" fontAlgn="b"/>
                      <a:r>
                        <a:rPr lang="en-US" sz="1600" u="none" strike="noStrike" dirty="0">
                          <a:effectLst/>
                        </a:rPr>
                        <a:t>1.36</a:t>
                      </a:r>
                      <a:endParaRPr lang="en-US" sz="16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r" fontAlgn="b"/>
                      <a:r>
                        <a:rPr lang="en-US" sz="1600" b="0" i="0" u="none" strike="noStrike" dirty="0">
                          <a:solidFill>
                            <a:srgbClr val="000000"/>
                          </a:solidFill>
                          <a:effectLst/>
                          <a:latin typeface="Calibri" panose="020F0502020204030204" pitchFamily="34" charset="0"/>
                        </a:rPr>
                        <a:t>93%</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1500029015"/>
                  </a:ext>
                </a:extLst>
              </a:tr>
              <a:tr h="182880">
                <a:tc>
                  <a:txBody>
                    <a:bodyPr/>
                    <a:lstStyle/>
                    <a:p>
                      <a:pPr algn="r" fontAlgn="b"/>
                      <a:r>
                        <a:rPr lang="en-US" sz="1600" u="none" strike="noStrike">
                          <a:effectLst/>
                        </a:rPr>
                        <a:t>15</a:t>
                      </a:r>
                      <a:endParaRPr lang="en-US" sz="1600" b="0" i="0" u="none" strike="noStrike">
                        <a:solidFill>
                          <a:srgbClr val="000000"/>
                        </a:solidFill>
                        <a:effectLst/>
                        <a:latin typeface="Calibri" panose="020F0502020204030204" pitchFamily="34"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US" sz="1600" u="none" strike="noStrike" dirty="0">
                          <a:effectLst/>
                        </a:rPr>
                        <a:t>2.86</a:t>
                      </a:r>
                      <a:endParaRPr lang="en-US" sz="16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US" sz="1600" u="none" strike="noStrike" dirty="0">
                          <a:effectLst/>
                        </a:rPr>
                        <a:t>1.90</a:t>
                      </a:r>
                      <a:endParaRPr lang="en-US" sz="16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US" sz="1600" b="0" i="0" u="none" strike="noStrike" dirty="0">
                          <a:solidFill>
                            <a:srgbClr val="000000"/>
                          </a:solidFill>
                          <a:effectLst/>
                          <a:latin typeface="Calibri" panose="020F0502020204030204" pitchFamily="34" charset="0"/>
                        </a:rPr>
                        <a:t>90%</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651078425"/>
                  </a:ext>
                </a:extLst>
              </a:tr>
              <a:tr h="182880">
                <a:tc>
                  <a:txBody>
                    <a:bodyPr/>
                    <a:lstStyle/>
                    <a:p>
                      <a:pPr algn="r" fontAlgn="b"/>
                      <a:r>
                        <a:rPr lang="en-US" sz="1600" u="none" strike="noStrike" dirty="0">
                          <a:effectLst/>
                        </a:rPr>
                        <a:t>20</a:t>
                      </a:r>
                      <a:endParaRPr lang="en-US" sz="16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US" sz="1600" u="none" strike="noStrike" dirty="0">
                          <a:effectLst/>
                        </a:rPr>
                        <a:t>3.80</a:t>
                      </a:r>
                      <a:endParaRPr lang="en-US" sz="16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US" sz="1600" u="none" strike="noStrike" dirty="0">
                          <a:effectLst/>
                        </a:rPr>
                        <a:t>2.35</a:t>
                      </a:r>
                      <a:endParaRPr lang="en-US" sz="16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US" sz="1600" b="0" i="0" u="none" strike="noStrike" dirty="0">
                          <a:solidFill>
                            <a:srgbClr val="000000"/>
                          </a:solidFill>
                          <a:effectLst/>
                          <a:latin typeface="Calibri" panose="020F0502020204030204" pitchFamily="34" charset="0"/>
                        </a:rPr>
                        <a:t>86%</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54906229"/>
                  </a:ext>
                </a:extLst>
              </a:tr>
            </a:tbl>
          </a:graphicData>
        </a:graphic>
      </p:graphicFrame>
    </p:spTree>
    <p:extLst>
      <p:ext uri="{BB962C8B-B14F-4D97-AF65-F5344CB8AC3E}">
        <p14:creationId xmlns:p14="http://schemas.microsoft.com/office/powerpoint/2010/main" val="26446059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843ACE-B531-0504-7DD3-23A6A41CA991}"/>
              </a:ext>
            </a:extLst>
          </p:cNvPr>
          <p:cNvSpPr>
            <a:spLocks noGrp="1"/>
          </p:cNvSpPr>
          <p:nvPr>
            <p:ph type="title"/>
          </p:nvPr>
        </p:nvSpPr>
        <p:spPr>
          <a:xfrm>
            <a:off x="429767" y="274320"/>
            <a:ext cx="8608216" cy="978729"/>
          </a:xfrm>
        </p:spPr>
        <p:txBody>
          <a:bodyPr/>
          <a:lstStyle/>
          <a:p>
            <a:r>
              <a:rPr lang="en-US"/>
              <a:t>Large energy spread and longitudinal correlation means large chromaticity</a:t>
            </a:r>
          </a:p>
        </p:txBody>
      </p:sp>
      <mc:AlternateContent xmlns:mc="http://schemas.openxmlformats.org/markup-compatibility/2006" xmlns:a14="http://schemas.microsoft.com/office/drawing/2010/main">
        <mc:Choice Requires="a14">
          <p:sp>
            <p:nvSpPr>
              <p:cNvPr id="5" name="Rectangle 1">
                <a:extLst>
                  <a:ext uri="{FF2B5EF4-FFF2-40B4-BE49-F238E27FC236}">
                    <a16:creationId xmlns:a16="http://schemas.microsoft.com/office/drawing/2014/main" id="{93066F68-C202-A371-CEAE-BA469BE78683}"/>
                  </a:ext>
                </a:extLst>
              </p:cNvPr>
              <p:cNvSpPr>
                <a:spLocks noChangeArrowheads="1"/>
              </p:cNvSpPr>
              <p:nvPr/>
            </p:nvSpPr>
            <p:spPr bwMode="auto">
              <a:xfrm>
                <a:off x="454531" y="1319667"/>
                <a:ext cx="5971058" cy="612925"/>
              </a:xfrm>
              <a:prstGeom prst="rect">
                <a:avLst/>
              </a:prstGeom>
              <a:solidFill>
                <a:srgbClr val="FFFFFF"/>
              </a:solidFill>
              <a:ln>
                <a:noFill/>
              </a:ln>
              <a:effectLst/>
              <a:extLs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var(--jp-code-font-family)"/>
                  </a:rPr>
                  <a:t>Per FODO cell, </a:t>
                </a:r>
                <a14:m>
                  <m:oMath xmlns:m="http://schemas.openxmlformats.org/officeDocument/2006/math">
                    <m:r>
                      <m:rPr>
                        <m:sty m:val="p"/>
                      </m:rPr>
                      <a:rPr kumimoji="0" lang="en-US" altLang="en-US" sz="1600" b="0" i="0" u="none" strike="noStrike" cap="none" normalizeH="0" baseline="0" smtClean="0">
                        <a:ln>
                          <a:noFill/>
                        </a:ln>
                        <a:solidFill>
                          <a:schemeClr val="tx1"/>
                        </a:solidFill>
                        <a:effectLst/>
                        <a:latin typeface="Cambria Math" panose="02040503050406030204" pitchFamily="18" charset="0"/>
                      </a:rPr>
                      <m:t>Δ</m:t>
                    </m:r>
                    <m:sSub>
                      <m:sSubPr>
                        <m:ctrlPr>
                          <a:rPr kumimoji="0" lang="en-US" altLang="en-US" sz="1600" b="0" i="1" u="none" strike="noStrike" cap="none" normalizeH="0" baseline="0" smtClean="0">
                            <a:ln>
                              <a:noFill/>
                            </a:ln>
                            <a:solidFill>
                              <a:schemeClr val="tx1"/>
                            </a:solidFill>
                            <a:effectLst/>
                            <a:latin typeface="Cambria Math" panose="02040503050406030204" pitchFamily="18" charset="0"/>
                          </a:rPr>
                        </m:ctrlPr>
                      </m:sSubPr>
                      <m:e>
                        <m:r>
                          <a:rPr kumimoji="0" lang="en-US" altLang="en-US" sz="1600" b="0" i="1" u="none" strike="noStrike" cap="none" normalizeH="0" baseline="0" smtClean="0">
                            <a:ln>
                              <a:noFill/>
                            </a:ln>
                            <a:solidFill>
                              <a:schemeClr val="tx1"/>
                            </a:solidFill>
                            <a:effectLst/>
                            <a:latin typeface="Cambria Math" panose="02040503050406030204" pitchFamily="18" charset="0"/>
                          </a:rPr>
                          <m:t>𝜈</m:t>
                        </m:r>
                      </m:e>
                      <m:sub>
                        <m:r>
                          <a:rPr kumimoji="0" lang="en-US" altLang="en-US" sz="1600" b="0" i="1" u="none" strike="noStrike" cap="none" normalizeH="0" baseline="0" smtClean="0">
                            <a:ln>
                              <a:noFill/>
                            </a:ln>
                            <a:solidFill>
                              <a:schemeClr val="tx1"/>
                            </a:solidFill>
                            <a:effectLst/>
                            <a:latin typeface="Cambria Math" panose="02040503050406030204" pitchFamily="18" charset="0"/>
                          </a:rPr>
                          <m:t>𝑐𝑒𝑙𝑙</m:t>
                        </m:r>
                      </m:sub>
                    </m:sSub>
                    <m:r>
                      <a:rPr kumimoji="0" lang="en-US" altLang="en-US" sz="1600" b="0" i="1" u="none" strike="noStrike" cap="none" normalizeH="0" baseline="0" smtClean="0">
                        <a:ln>
                          <a:noFill/>
                        </a:ln>
                        <a:solidFill>
                          <a:schemeClr val="tx1"/>
                        </a:solidFill>
                        <a:effectLst/>
                        <a:latin typeface="Cambria Math" panose="02040503050406030204" pitchFamily="18" charset="0"/>
                      </a:rPr>
                      <m:t>=−0.07 </m:t>
                    </m:r>
                    <m:d>
                      <m:dPr>
                        <m:begChr m:val="["/>
                        <m:endChr m:val="]"/>
                        <m:ctrlPr>
                          <a:rPr kumimoji="0" lang="en-US" altLang="en-US" sz="1600" b="0" i="1" u="none" strike="noStrike" cap="none" normalizeH="0" baseline="0" smtClean="0">
                            <a:ln>
                              <a:noFill/>
                            </a:ln>
                            <a:solidFill>
                              <a:schemeClr val="tx1"/>
                            </a:solidFill>
                            <a:effectLst/>
                            <a:latin typeface="Cambria Math" panose="02040503050406030204" pitchFamily="18" charset="0"/>
                          </a:rPr>
                        </m:ctrlPr>
                      </m:dPr>
                      <m:e>
                        <m:f>
                          <m:fPr>
                            <m:ctrlPr>
                              <a:rPr kumimoji="0" lang="en-US" altLang="en-US" sz="1600" b="0" i="1" u="none" strike="noStrike" cap="none" normalizeH="0" baseline="0" smtClean="0">
                                <a:ln>
                                  <a:noFill/>
                                </a:ln>
                                <a:solidFill>
                                  <a:schemeClr val="tx1"/>
                                </a:solidFill>
                                <a:effectLst/>
                                <a:latin typeface="Cambria Math" panose="02040503050406030204" pitchFamily="18" charset="0"/>
                              </a:rPr>
                            </m:ctrlPr>
                          </m:fPr>
                          <m:num>
                            <m:r>
                              <a:rPr kumimoji="0" lang="en-US" altLang="en-US" sz="1600" b="0" i="1" u="none" strike="noStrike" cap="none" normalizeH="0" baseline="0" smtClean="0">
                                <a:ln>
                                  <a:noFill/>
                                </a:ln>
                                <a:solidFill>
                                  <a:schemeClr val="tx1"/>
                                </a:solidFill>
                                <a:effectLst/>
                                <a:latin typeface="Cambria Math" panose="02040503050406030204" pitchFamily="18" charset="0"/>
                              </a:rPr>
                              <m:t>1</m:t>
                            </m:r>
                          </m:num>
                          <m:den>
                            <m:r>
                              <a:rPr kumimoji="0" lang="en-US" altLang="en-US" sz="1600" b="0" i="1" u="none" strike="noStrike" cap="none" normalizeH="0" baseline="0" smtClean="0">
                                <a:ln>
                                  <a:noFill/>
                                </a:ln>
                                <a:solidFill>
                                  <a:schemeClr val="tx1"/>
                                </a:solidFill>
                                <a:effectLst/>
                                <a:latin typeface="Cambria Math" panose="02040503050406030204" pitchFamily="18" charset="0"/>
                              </a:rPr>
                              <m:t>𝑀𝑒𝑉</m:t>
                            </m:r>
                          </m:den>
                        </m:f>
                      </m:e>
                    </m:d>
                    <m:r>
                      <a:rPr kumimoji="0" lang="en-US" altLang="en-US" sz="1600" b="0" i="1" u="none" strike="noStrike" cap="none" normalizeH="0" baseline="0" smtClean="0">
                        <a:ln>
                          <a:noFill/>
                        </a:ln>
                        <a:solidFill>
                          <a:schemeClr val="tx1"/>
                        </a:solidFill>
                        <a:effectLst/>
                        <a:latin typeface="Cambria Math" panose="02040503050406030204" pitchFamily="18" charset="0"/>
                      </a:rPr>
                      <m:t> </m:t>
                    </m:r>
                    <m:r>
                      <a:rPr kumimoji="0" lang="en-US" altLang="en-US" sz="1600" b="0" i="1" u="none" strike="noStrike" cap="none" normalizeH="0" baseline="0" smtClean="0">
                        <a:ln>
                          <a:noFill/>
                        </a:ln>
                        <a:solidFill>
                          <a:schemeClr val="tx1"/>
                        </a:solidFill>
                        <a:effectLst/>
                        <a:latin typeface="Cambria Math" panose="02040503050406030204" pitchFamily="18" charset="0"/>
                      </a:rPr>
                      <m:t>𝛿</m:t>
                    </m:r>
                    <m:r>
                      <a:rPr kumimoji="0" lang="en-US" altLang="en-US" sz="1600" b="0" i="1" u="none" strike="noStrike" cap="none" normalizeH="0" baseline="0" smtClean="0">
                        <a:ln>
                          <a:noFill/>
                        </a:ln>
                        <a:solidFill>
                          <a:schemeClr val="tx1"/>
                        </a:solidFill>
                        <a:effectLst/>
                        <a:latin typeface="Cambria Math" panose="02040503050406030204" pitchFamily="18" charset="0"/>
                      </a:rPr>
                      <m:t>𝐸</m:t>
                    </m:r>
                  </m:oMath>
                </a14:m>
                <a:endParaRPr lang="en-US" altLang="en-US" sz="1600">
                  <a:latin typeface="var(--jp-code-font-family)"/>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var(--jp-code-font-family)"/>
                  </a:rPr>
                  <a:t>For 30 keV RMS</a:t>
                </a:r>
                <a:r>
                  <a:rPr kumimoji="0" lang="en-US" altLang="en-US" sz="1600" b="0" i="0" u="none" strike="noStrike" cap="none" normalizeH="0">
                    <a:ln>
                      <a:noFill/>
                    </a:ln>
                    <a:solidFill>
                      <a:schemeClr val="tx1"/>
                    </a:solidFill>
                    <a:effectLst/>
                    <a:latin typeface="var(--jp-code-font-family)"/>
                  </a:rPr>
                  <a:t> </a:t>
                </a:r>
                <a:r>
                  <a:rPr kumimoji="0" lang="en-US" altLang="en-US" sz="1600" b="0" i="0" u="none" strike="noStrike" cap="none" normalizeH="0" baseline="0">
                    <a:ln>
                      <a:noFill/>
                    </a:ln>
                    <a:solidFill>
                      <a:schemeClr val="tx1"/>
                    </a:solidFill>
                    <a:effectLst/>
                    <a:latin typeface="var(--jp-code-font-family)"/>
                  </a:rPr>
                  <a:t>width and 9.5 cell FODO, phase advance varies </a:t>
                </a:r>
                <a:r>
                  <a:rPr kumimoji="0" lang="en-US" altLang="en-US" sz="1600" b="0" i="0" u="none" strike="noStrike" cap="none" normalizeH="0">
                    <a:ln>
                      <a:noFill/>
                    </a:ln>
                    <a:solidFill>
                      <a:schemeClr val="tx1"/>
                    </a:solidFill>
                    <a:effectLst/>
                    <a:latin typeface="var(--jp-code-font-family)"/>
                  </a:rPr>
                  <a:t>by</a:t>
                </a:r>
                <a14:m>
                  <m:oMath xmlns:m="http://schemas.openxmlformats.org/officeDocument/2006/math">
                    <m:r>
                      <a:rPr kumimoji="0" lang="en-US" altLang="en-US" sz="1600" b="0" i="0" u="none" strike="noStrike" cap="none" normalizeH="0" baseline="0" smtClean="0">
                        <a:ln>
                          <a:noFill/>
                        </a:ln>
                        <a:solidFill>
                          <a:schemeClr val="tx1"/>
                        </a:solidFill>
                        <a:effectLst/>
                        <a:latin typeface="Cambria Math" panose="02040503050406030204" pitchFamily="18" charset="0"/>
                      </a:rPr>
                      <m:t> </m:t>
                    </m:r>
                    <m:sSup>
                      <m:sSupPr>
                        <m:ctrlPr>
                          <a:rPr kumimoji="0" lang="en-US" altLang="en-US" sz="1600" b="0" i="1" u="none" strike="noStrike" cap="none" normalizeH="0" baseline="0" smtClean="0">
                            <a:ln>
                              <a:noFill/>
                            </a:ln>
                            <a:solidFill>
                              <a:schemeClr val="tx1"/>
                            </a:solidFill>
                            <a:effectLst/>
                            <a:latin typeface="Cambria Math" panose="02040503050406030204" pitchFamily="18" charset="0"/>
                          </a:rPr>
                        </m:ctrlPr>
                      </m:sSupPr>
                      <m:e>
                        <m:r>
                          <a:rPr kumimoji="0" lang="en-US" altLang="en-US" sz="1600" b="0" i="1" u="none" strike="noStrike" cap="none" normalizeH="0" baseline="0" smtClean="0">
                            <a:ln>
                              <a:noFill/>
                            </a:ln>
                            <a:solidFill>
                              <a:schemeClr val="tx1"/>
                            </a:solidFill>
                            <a:effectLst/>
                            <a:latin typeface="Cambria Math" panose="02040503050406030204" pitchFamily="18" charset="0"/>
                          </a:rPr>
                          <m:t>±7</m:t>
                        </m:r>
                      </m:e>
                      <m:sup>
                        <m:r>
                          <a:rPr kumimoji="0" lang="en-US" altLang="en-US" sz="1600" b="0" i="1" u="none" strike="noStrike" cap="none" normalizeH="0" baseline="0" smtClean="0">
                            <a:ln>
                              <a:noFill/>
                            </a:ln>
                            <a:solidFill>
                              <a:schemeClr val="tx1"/>
                            </a:solidFill>
                            <a:effectLst/>
                            <a:latin typeface="Cambria Math" panose="02040503050406030204" pitchFamily="18" charset="0"/>
                          </a:rPr>
                          <m:t>∘</m:t>
                        </m:r>
                      </m:sup>
                    </m:sSup>
                  </m:oMath>
                </a14:m>
                <a:endParaRPr kumimoji="0" lang="en-US" altLang="en-US" sz="3600" b="0" i="0" u="none" strike="noStrike" cap="none" normalizeH="0" baseline="0">
                  <a:ln>
                    <a:noFill/>
                  </a:ln>
                  <a:solidFill>
                    <a:schemeClr val="tx1"/>
                  </a:solidFill>
                  <a:effectLst/>
                  <a:latin typeface="Arial" panose="020B0604020202020204" pitchFamily="34" charset="0"/>
                </a:endParaRPr>
              </a:p>
            </p:txBody>
          </p:sp>
        </mc:Choice>
        <mc:Fallback xmlns="">
          <p:sp>
            <p:nvSpPr>
              <p:cNvPr id="5" name="Rectangle 1">
                <a:extLst>
                  <a:ext uri="{FF2B5EF4-FFF2-40B4-BE49-F238E27FC236}">
                    <a16:creationId xmlns:a16="http://schemas.microsoft.com/office/drawing/2014/main" id="{93066F68-C202-A371-CEAE-BA469BE78683}"/>
                  </a:ext>
                </a:extLst>
              </p:cNvPr>
              <p:cNvSpPr>
                <a:spLocks noRot="1" noChangeAspect="1" noMove="1" noResize="1" noEditPoints="1" noAdjustHandles="1" noChangeArrowheads="1" noChangeShapeType="1" noTextEdit="1"/>
              </p:cNvSpPr>
              <p:nvPr/>
            </p:nvSpPr>
            <p:spPr bwMode="auto">
              <a:xfrm>
                <a:off x="454531" y="1319667"/>
                <a:ext cx="5971058" cy="612925"/>
              </a:xfrm>
              <a:prstGeom prst="rect">
                <a:avLst/>
              </a:prstGeom>
              <a:blipFill>
                <a:blip r:embed="rId3"/>
                <a:stretch>
                  <a:fillRect l="-2145" b="-19802"/>
                </a:stretch>
              </a:bli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sp>
        <p:nvSpPr>
          <p:cNvPr id="6" name="TextBox 5">
            <a:extLst>
              <a:ext uri="{FF2B5EF4-FFF2-40B4-BE49-F238E27FC236}">
                <a16:creationId xmlns:a16="http://schemas.microsoft.com/office/drawing/2014/main" id="{7A2523EB-4189-25BC-8B5F-A452BC52DCA8}"/>
              </a:ext>
            </a:extLst>
          </p:cNvPr>
          <p:cNvSpPr txBox="1"/>
          <p:nvPr/>
        </p:nvSpPr>
        <p:spPr>
          <a:xfrm>
            <a:off x="376557" y="2063937"/>
            <a:ext cx="1876517" cy="590931"/>
          </a:xfrm>
          <a:prstGeom prst="rect">
            <a:avLst/>
          </a:prstGeom>
          <a:noFill/>
        </p:spPr>
        <p:txBody>
          <a:bodyPr wrap="square" rtlCol="0">
            <a:spAutoFit/>
          </a:bodyPr>
          <a:lstStyle/>
          <a:p>
            <a:pPr algn="l">
              <a:lnSpc>
                <a:spcPct val="90000"/>
              </a:lnSpc>
            </a:pPr>
            <a:r>
              <a:rPr lang="en-US">
                <a:latin typeface="+mn-lt"/>
              </a:rPr>
              <a:t>Full projection phase spaces:</a:t>
            </a:r>
          </a:p>
        </p:txBody>
      </p:sp>
      <p:sp>
        <p:nvSpPr>
          <p:cNvPr id="7" name="TextBox 6">
            <a:extLst>
              <a:ext uri="{FF2B5EF4-FFF2-40B4-BE49-F238E27FC236}">
                <a16:creationId xmlns:a16="http://schemas.microsoft.com/office/drawing/2014/main" id="{E0937CC5-28A8-9387-2B6B-5EB70EF18F04}"/>
              </a:ext>
            </a:extLst>
          </p:cNvPr>
          <p:cNvSpPr txBox="1"/>
          <p:nvPr/>
        </p:nvSpPr>
        <p:spPr>
          <a:xfrm>
            <a:off x="2707281" y="2080509"/>
            <a:ext cx="5468152" cy="341632"/>
          </a:xfrm>
          <a:prstGeom prst="rect">
            <a:avLst/>
          </a:prstGeom>
          <a:noFill/>
        </p:spPr>
        <p:txBody>
          <a:bodyPr wrap="square" rtlCol="0">
            <a:spAutoFit/>
          </a:bodyPr>
          <a:lstStyle/>
          <a:p>
            <a:pPr algn="l">
              <a:lnSpc>
                <a:spcPct val="90000"/>
              </a:lnSpc>
            </a:pPr>
            <a:r>
              <a:rPr lang="en-US">
                <a:latin typeface="+mn-lt"/>
              </a:rPr>
              <a:t>Phase space for different energy slices:</a:t>
            </a:r>
          </a:p>
        </p:txBody>
      </p:sp>
      <p:pic>
        <p:nvPicPr>
          <p:cNvPr id="5126" name="Picture 6">
            <a:extLst>
              <a:ext uri="{FF2B5EF4-FFF2-40B4-BE49-F238E27FC236}">
                <a16:creationId xmlns:a16="http://schemas.microsoft.com/office/drawing/2014/main" id="{4408B2CA-1B13-CBDA-8F5C-99FA5A0C1F0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38093" y="2604431"/>
            <a:ext cx="9277350" cy="2133600"/>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a:extLst>
              <a:ext uri="{FF2B5EF4-FFF2-40B4-BE49-F238E27FC236}">
                <a16:creationId xmlns:a16="http://schemas.microsoft.com/office/drawing/2014/main" id="{5CF97824-D40F-589C-AF28-7501D2705EC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6557" y="2852552"/>
            <a:ext cx="2158180" cy="183234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6CD0FD80-66F8-296F-6D18-D866BF8BD772}"/>
              </a:ext>
            </a:extLst>
          </p:cNvPr>
          <p:cNvSpPr txBox="1"/>
          <p:nvPr/>
        </p:nvSpPr>
        <p:spPr>
          <a:xfrm>
            <a:off x="3216536" y="5100512"/>
            <a:ext cx="1506071" cy="341632"/>
          </a:xfrm>
          <a:prstGeom prst="rect">
            <a:avLst/>
          </a:prstGeom>
          <a:noFill/>
        </p:spPr>
        <p:txBody>
          <a:bodyPr wrap="square" rtlCol="0">
            <a:spAutoFit/>
          </a:bodyPr>
          <a:lstStyle/>
          <a:p>
            <a:pPr algn="l">
              <a:lnSpc>
                <a:spcPct val="90000"/>
              </a:lnSpc>
            </a:pPr>
            <a:r>
              <a:rPr lang="en-US">
                <a:latin typeface="+mn-lt"/>
              </a:rPr>
              <a:t>tail</a:t>
            </a:r>
          </a:p>
        </p:txBody>
      </p:sp>
      <p:cxnSp>
        <p:nvCxnSpPr>
          <p:cNvPr id="12" name="Straight Arrow Connector 11">
            <a:extLst>
              <a:ext uri="{FF2B5EF4-FFF2-40B4-BE49-F238E27FC236}">
                <a16:creationId xmlns:a16="http://schemas.microsoft.com/office/drawing/2014/main" id="{4A8E8C68-C361-A331-700B-B0C19544D377}"/>
              </a:ext>
            </a:extLst>
          </p:cNvPr>
          <p:cNvCxnSpPr/>
          <p:nvPr/>
        </p:nvCxnSpPr>
        <p:spPr>
          <a:xfrm flipV="1">
            <a:off x="3440060" y="4717171"/>
            <a:ext cx="0" cy="371197"/>
          </a:xfrm>
          <a:prstGeom prst="straightConnector1">
            <a:avLst/>
          </a:prstGeom>
          <a:ln w="28575">
            <a:solidFill>
              <a:schemeClr val="bg1">
                <a:lumMod val="50000"/>
              </a:schemeClr>
            </a:solidFill>
            <a:miter lim="800000"/>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80613894-6539-E445-141F-EC7675CE5AB3}"/>
              </a:ext>
            </a:extLst>
          </p:cNvPr>
          <p:cNvSpPr txBox="1"/>
          <p:nvPr/>
        </p:nvSpPr>
        <p:spPr>
          <a:xfrm>
            <a:off x="10802470" y="5054240"/>
            <a:ext cx="1506071" cy="341632"/>
          </a:xfrm>
          <a:prstGeom prst="rect">
            <a:avLst/>
          </a:prstGeom>
          <a:noFill/>
        </p:spPr>
        <p:txBody>
          <a:bodyPr wrap="square" rtlCol="0">
            <a:spAutoFit/>
          </a:bodyPr>
          <a:lstStyle/>
          <a:p>
            <a:pPr algn="l">
              <a:lnSpc>
                <a:spcPct val="90000"/>
              </a:lnSpc>
            </a:pPr>
            <a:r>
              <a:rPr lang="en-US">
                <a:latin typeface="+mn-lt"/>
              </a:rPr>
              <a:t>head</a:t>
            </a:r>
          </a:p>
        </p:txBody>
      </p:sp>
      <p:cxnSp>
        <p:nvCxnSpPr>
          <p:cNvPr id="14" name="Straight Arrow Connector 13">
            <a:extLst>
              <a:ext uri="{FF2B5EF4-FFF2-40B4-BE49-F238E27FC236}">
                <a16:creationId xmlns:a16="http://schemas.microsoft.com/office/drawing/2014/main" id="{E4637579-6148-A692-3B3F-1B459F831198}"/>
              </a:ext>
            </a:extLst>
          </p:cNvPr>
          <p:cNvCxnSpPr/>
          <p:nvPr/>
        </p:nvCxnSpPr>
        <p:spPr>
          <a:xfrm flipV="1">
            <a:off x="11025994" y="4670899"/>
            <a:ext cx="0" cy="371197"/>
          </a:xfrm>
          <a:prstGeom prst="straightConnector1">
            <a:avLst/>
          </a:prstGeom>
          <a:ln w="28575">
            <a:solidFill>
              <a:schemeClr val="bg1">
                <a:lumMod val="50000"/>
              </a:schemeClr>
            </a:solidFill>
            <a:miter lim="8000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26527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716758CD-F85B-7787-576E-0C6277D7EE80}"/>
              </a:ext>
            </a:extLst>
          </p:cNvPr>
          <p:cNvGrpSpPr/>
          <p:nvPr/>
        </p:nvGrpSpPr>
        <p:grpSpPr>
          <a:xfrm>
            <a:off x="478915" y="4920213"/>
            <a:ext cx="10966539" cy="1751257"/>
            <a:chOff x="612730" y="4574526"/>
            <a:chExt cx="10966539" cy="1751257"/>
          </a:xfrm>
        </p:grpSpPr>
        <p:pic>
          <p:nvPicPr>
            <p:cNvPr id="7" name="Picture 6">
              <a:extLst>
                <a:ext uri="{FF2B5EF4-FFF2-40B4-BE49-F238E27FC236}">
                  <a16:creationId xmlns:a16="http://schemas.microsoft.com/office/drawing/2014/main" id="{68D83A53-10DC-DA34-3B7E-FA5617A64A26}"/>
                </a:ext>
              </a:extLst>
            </p:cNvPr>
            <p:cNvPicPr>
              <a:picLocks noChangeAspect="1"/>
            </p:cNvPicPr>
            <p:nvPr/>
          </p:nvPicPr>
          <p:blipFill rotWithShape="1">
            <a:blip r:embed="rId3"/>
            <a:srcRect l="34831" t="15387" r="138" b="17279"/>
            <a:stretch/>
          </p:blipFill>
          <p:spPr>
            <a:xfrm>
              <a:off x="612730" y="4574526"/>
              <a:ext cx="10966539" cy="1751257"/>
            </a:xfrm>
            <a:prstGeom prst="rect">
              <a:avLst/>
            </a:prstGeom>
          </p:spPr>
        </p:pic>
        <p:sp>
          <p:nvSpPr>
            <p:cNvPr id="8" name="Rectangle 7">
              <a:extLst>
                <a:ext uri="{FF2B5EF4-FFF2-40B4-BE49-F238E27FC236}">
                  <a16:creationId xmlns:a16="http://schemas.microsoft.com/office/drawing/2014/main" id="{632DF9CB-73D6-13DD-6C80-FF3C3025A70F}"/>
                </a:ext>
              </a:extLst>
            </p:cNvPr>
            <p:cNvSpPr/>
            <p:nvPr/>
          </p:nvSpPr>
          <p:spPr>
            <a:xfrm>
              <a:off x="4558748" y="5182351"/>
              <a:ext cx="3816626" cy="719740"/>
            </a:xfrm>
            <a:prstGeom prst="rect">
              <a:avLst/>
            </a:prstGeom>
            <a:solidFill>
              <a:srgbClr val="FFFF66">
                <a:alpha val="36863"/>
              </a:srgbClr>
            </a:solidFill>
            <a:ln w="19050">
              <a:no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endParaRPr lang="en-US">
                <a:solidFill>
                  <a:schemeClr val="tx1"/>
                </a:solidFill>
              </a:endParaRPr>
            </a:p>
          </p:txBody>
        </p:sp>
      </p:grpSp>
      <p:pic>
        <p:nvPicPr>
          <p:cNvPr id="4" name="Picture 24">
            <a:extLst>
              <a:ext uri="{FF2B5EF4-FFF2-40B4-BE49-F238E27FC236}">
                <a16:creationId xmlns:a16="http://schemas.microsoft.com/office/drawing/2014/main" id="{A0AF755D-7A13-91CE-BA88-9FB943B9B45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19403" y="852370"/>
            <a:ext cx="8054178" cy="420607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A083BAD6-C3A2-464D-A810-8F1C0404D331}"/>
              </a:ext>
            </a:extLst>
          </p:cNvPr>
          <p:cNvSpPr txBox="1"/>
          <p:nvPr/>
        </p:nvSpPr>
        <p:spPr>
          <a:xfrm>
            <a:off x="641601" y="280416"/>
            <a:ext cx="11209783" cy="461665"/>
          </a:xfrm>
          <a:prstGeom prst="rect">
            <a:avLst/>
          </a:prstGeom>
          <a:noFill/>
        </p:spPr>
        <p:txBody>
          <a:bodyPr wrap="square">
            <a:spAutoFit/>
          </a:bodyPr>
          <a:lstStyle/>
          <a:p>
            <a:pPr algn="just"/>
            <a:r>
              <a:rPr lang="en-US" sz="2400">
                <a:solidFill>
                  <a:srgbClr val="000000"/>
                </a:solidFill>
                <a:latin typeface="+mn-lt"/>
              </a:rPr>
              <a:t>Measured 0-current matrix elements compared to simulation:</a:t>
            </a:r>
          </a:p>
        </p:txBody>
      </p:sp>
      <p:sp>
        <p:nvSpPr>
          <p:cNvPr id="9" name="Oval 8">
            <a:extLst>
              <a:ext uri="{FF2B5EF4-FFF2-40B4-BE49-F238E27FC236}">
                <a16:creationId xmlns:a16="http://schemas.microsoft.com/office/drawing/2014/main" id="{0DCDA30B-EE80-61EB-642C-44B77C7CE36B}"/>
              </a:ext>
            </a:extLst>
          </p:cNvPr>
          <p:cNvSpPr/>
          <p:nvPr/>
        </p:nvSpPr>
        <p:spPr>
          <a:xfrm>
            <a:off x="4491840" y="5350102"/>
            <a:ext cx="167268" cy="167268"/>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906F10A3-0AB7-815A-68AE-BF14B470CB04}"/>
              </a:ext>
            </a:extLst>
          </p:cNvPr>
          <p:cNvSpPr/>
          <p:nvPr/>
        </p:nvSpPr>
        <p:spPr>
          <a:xfrm>
            <a:off x="6032517" y="5381337"/>
            <a:ext cx="167268" cy="167268"/>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24DDD8D0-E9D4-B5FE-7951-87D1CFB1B2E7}"/>
              </a:ext>
            </a:extLst>
          </p:cNvPr>
          <p:cNvSpPr/>
          <p:nvPr/>
        </p:nvSpPr>
        <p:spPr>
          <a:xfrm>
            <a:off x="7573194" y="5381337"/>
            <a:ext cx="167268" cy="167268"/>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70E239C0-C2AC-6C95-4FE6-FD9FBD2BF0F2}"/>
              </a:ext>
            </a:extLst>
          </p:cNvPr>
          <p:cNvSpPr txBox="1"/>
          <p:nvPr/>
        </p:nvSpPr>
        <p:spPr>
          <a:xfrm>
            <a:off x="1985414" y="4923907"/>
            <a:ext cx="769434" cy="369332"/>
          </a:xfrm>
          <a:prstGeom prst="rect">
            <a:avLst/>
          </a:prstGeom>
          <a:noFill/>
        </p:spPr>
        <p:txBody>
          <a:bodyPr wrap="square" rtlCol="0">
            <a:spAutoFit/>
          </a:bodyPr>
          <a:lstStyle/>
          <a:p>
            <a:r>
              <a:rPr lang="en-US" dirty="0"/>
              <a:t>s1</a:t>
            </a:r>
          </a:p>
        </p:txBody>
      </p:sp>
      <p:cxnSp>
        <p:nvCxnSpPr>
          <p:cNvPr id="14" name="Straight Arrow Connector 13">
            <a:extLst>
              <a:ext uri="{FF2B5EF4-FFF2-40B4-BE49-F238E27FC236}">
                <a16:creationId xmlns:a16="http://schemas.microsoft.com/office/drawing/2014/main" id="{FED4091C-9433-804E-616F-63CF28C60F64}"/>
              </a:ext>
            </a:extLst>
          </p:cNvPr>
          <p:cNvCxnSpPr>
            <a:cxnSpLocks/>
            <a:stCxn id="12" idx="1"/>
          </p:cNvCxnSpPr>
          <p:nvPr/>
        </p:nvCxnSpPr>
        <p:spPr>
          <a:xfrm flipH="1">
            <a:off x="1795346" y="5108573"/>
            <a:ext cx="190068" cy="4194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227099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843ACE-B531-0504-7DD3-23A6A41CA991}"/>
              </a:ext>
            </a:extLst>
          </p:cNvPr>
          <p:cNvSpPr>
            <a:spLocks noGrp="1"/>
          </p:cNvSpPr>
          <p:nvPr>
            <p:ph type="title"/>
          </p:nvPr>
        </p:nvSpPr>
        <p:spPr>
          <a:xfrm>
            <a:off x="429767" y="274320"/>
            <a:ext cx="8873259" cy="978729"/>
          </a:xfrm>
        </p:spPr>
        <p:txBody>
          <a:bodyPr/>
          <a:lstStyle/>
          <a:p>
            <a:r>
              <a:rPr lang="en-US"/>
              <a:t>Self consistent model of PMQs has little effect on dynamics</a:t>
            </a:r>
          </a:p>
        </p:txBody>
      </p:sp>
      <p:grpSp>
        <p:nvGrpSpPr>
          <p:cNvPr id="8" name="Group 7">
            <a:extLst>
              <a:ext uri="{FF2B5EF4-FFF2-40B4-BE49-F238E27FC236}">
                <a16:creationId xmlns:a16="http://schemas.microsoft.com/office/drawing/2014/main" id="{CF5E1CB1-55C8-D078-0428-82D72FB6902F}"/>
              </a:ext>
            </a:extLst>
          </p:cNvPr>
          <p:cNvGrpSpPr/>
          <p:nvPr/>
        </p:nvGrpSpPr>
        <p:grpSpPr>
          <a:xfrm>
            <a:off x="9474080" y="76729"/>
            <a:ext cx="2946522" cy="1284899"/>
            <a:chOff x="9474080" y="76729"/>
            <a:chExt cx="2946522" cy="1284899"/>
          </a:xfrm>
        </p:grpSpPr>
        <p:sp>
          <p:nvSpPr>
            <p:cNvPr id="9" name="Rectangle: Rounded Corners 8">
              <a:extLst>
                <a:ext uri="{FF2B5EF4-FFF2-40B4-BE49-F238E27FC236}">
                  <a16:creationId xmlns:a16="http://schemas.microsoft.com/office/drawing/2014/main" id="{16E14C52-786D-E75F-E2C5-2DAAE55C57F2}"/>
                </a:ext>
              </a:extLst>
            </p:cNvPr>
            <p:cNvSpPr/>
            <p:nvPr/>
          </p:nvSpPr>
          <p:spPr>
            <a:xfrm>
              <a:off x="9474080" y="76729"/>
              <a:ext cx="2946519" cy="350560"/>
            </a:xfrm>
            <a:prstGeom prst="roundRect">
              <a:avLst/>
            </a:prstGeom>
            <a:solidFill>
              <a:schemeClr val="bg1">
                <a:lumMod val="75000"/>
              </a:schemeClr>
            </a:solidFill>
            <a:ln w="19050">
              <a:no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r>
                <a:rPr lang="en-US" sz="2000">
                  <a:solidFill>
                    <a:schemeClr val="bg1"/>
                  </a:solidFill>
                  <a:latin typeface="+mj-lt"/>
                </a:rPr>
                <a:t>Initial bunch</a:t>
              </a:r>
            </a:p>
          </p:txBody>
        </p:sp>
        <p:sp>
          <p:nvSpPr>
            <p:cNvPr id="10" name="Rectangle: Rounded Corners 9">
              <a:extLst>
                <a:ext uri="{FF2B5EF4-FFF2-40B4-BE49-F238E27FC236}">
                  <a16:creationId xmlns:a16="http://schemas.microsoft.com/office/drawing/2014/main" id="{ACFC774E-52BA-7434-DBC9-4481E320D080}"/>
                </a:ext>
              </a:extLst>
            </p:cNvPr>
            <p:cNvSpPr/>
            <p:nvPr/>
          </p:nvSpPr>
          <p:spPr>
            <a:xfrm>
              <a:off x="9474083" y="543681"/>
              <a:ext cx="2946519" cy="350560"/>
            </a:xfrm>
            <a:prstGeom prst="roundRect">
              <a:avLst/>
            </a:prstGeom>
            <a:solidFill>
              <a:schemeClr val="accent2"/>
            </a:solidFill>
            <a:ln w="19050">
              <a:no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r>
                <a:rPr lang="en-US" sz="2000">
                  <a:solidFill>
                    <a:schemeClr val="bg1"/>
                  </a:solidFill>
                  <a:latin typeface="+mj-lt"/>
                </a:rPr>
                <a:t>Quadrupoles</a:t>
              </a:r>
            </a:p>
          </p:txBody>
        </p:sp>
        <p:sp>
          <p:nvSpPr>
            <p:cNvPr id="11" name="Rectangle: Rounded Corners 10">
              <a:extLst>
                <a:ext uri="{FF2B5EF4-FFF2-40B4-BE49-F238E27FC236}">
                  <a16:creationId xmlns:a16="http://schemas.microsoft.com/office/drawing/2014/main" id="{8EE73F40-2D0F-DB75-28BA-DFCB8DF98078}"/>
                </a:ext>
              </a:extLst>
            </p:cNvPr>
            <p:cNvSpPr/>
            <p:nvPr/>
          </p:nvSpPr>
          <p:spPr>
            <a:xfrm>
              <a:off x="9474082" y="1011068"/>
              <a:ext cx="2946519" cy="350560"/>
            </a:xfrm>
            <a:prstGeom prst="roundRect">
              <a:avLst/>
            </a:prstGeom>
            <a:solidFill>
              <a:schemeClr val="bg1">
                <a:lumMod val="75000"/>
              </a:schemeClr>
            </a:solidFill>
            <a:ln w="19050">
              <a:no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r>
                <a:rPr lang="en-US" sz="2000">
                  <a:solidFill>
                    <a:schemeClr val="bg1"/>
                  </a:solidFill>
                  <a:latin typeface="+mj-lt"/>
                </a:rPr>
                <a:t>Dynamics</a:t>
              </a:r>
            </a:p>
          </p:txBody>
        </p:sp>
      </p:grpSp>
      <p:sp>
        <p:nvSpPr>
          <p:cNvPr id="6" name="TextBox 5">
            <a:extLst>
              <a:ext uri="{FF2B5EF4-FFF2-40B4-BE49-F238E27FC236}">
                <a16:creationId xmlns:a16="http://schemas.microsoft.com/office/drawing/2014/main" id="{4433BDC8-5D8F-7661-F192-EC36C159967B}"/>
              </a:ext>
            </a:extLst>
          </p:cNvPr>
          <p:cNvSpPr txBox="1"/>
          <p:nvPr/>
        </p:nvSpPr>
        <p:spPr>
          <a:xfrm>
            <a:off x="1085418" y="4126238"/>
            <a:ext cx="4554097" cy="424732"/>
          </a:xfrm>
          <a:prstGeom prst="rect">
            <a:avLst/>
          </a:prstGeom>
          <a:noFill/>
        </p:spPr>
        <p:txBody>
          <a:bodyPr wrap="square" rtlCol="0">
            <a:spAutoFit/>
          </a:bodyPr>
          <a:lstStyle/>
          <a:p>
            <a:pPr algn="l">
              <a:lnSpc>
                <a:spcPct val="90000"/>
              </a:lnSpc>
            </a:pPr>
            <a:r>
              <a:rPr lang="en-US" sz="1200">
                <a:latin typeface="+mn-lt"/>
              </a:rPr>
              <a:t>Thompson, Gorlov, et al, High Brightness Workshop, CERN (Oct 2023)</a:t>
            </a:r>
          </a:p>
        </p:txBody>
      </p:sp>
      <p:pic>
        <p:nvPicPr>
          <p:cNvPr id="7" name="Picture 6">
            <a:extLst>
              <a:ext uri="{FF2B5EF4-FFF2-40B4-BE49-F238E27FC236}">
                <a16:creationId xmlns:a16="http://schemas.microsoft.com/office/drawing/2014/main" id="{12CB6472-8E0D-5765-5889-5C474BE5C23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6575"/>
          <a:stretch/>
        </p:blipFill>
        <p:spPr bwMode="auto">
          <a:xfrm>
            <a:off x="6405464" y="2201004"/>
            <a:ext cx="4291900" cy="2141971"/>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42DAD25F-CF6E-8E5D-1E53-A86D77587B8F}"/>
                  </a:ext>
                </a:extLst>
              </p:cNvPr>
              <p:cNvSpPr txBox="1"/>
              <p:nvPr/>
            </p:nvSpPr>
            <p:spPr>
              <a:xfrm>
                <a:off x="5639515" y="1550450"/>
                <a:ext cx="3663511" cy="590931"/>
              </a:xfrm>
              <a:prstGeom prst="rect">
                <a:avLst/>
              </a:prstGeom>
              <a:noFill/>
            </p:spPr>
            <p:txBody>
              <a:bodyPr wrap="square" rtlCol="0">
                <a:spAutoFit/>
              </a:bodyPr>
              <a:lstStyle/>
              <a:p>
                <a:pPr algn="l">
                  <a:lnSpc>
                    <a:spcPct val="90000"/>
                  </a:lnSpc>
                </a:pPr>
                <a14:m>
                  <m:oMath xmlns:m="http://schemas.openxmlformats.org/officeDocument/2006/math">
                    <m:r>
                      <m:rPr>
                        <m:sty m:val="p"/>
                      </m:rPr>
                      <a:rPr lang="en-US" b="0" i="0" smtClean="0">
                        <a:latin typeface="Cambria Math" panose="02040503050406030204" pitchFamily="18" charset="0"/>
                      </a:rPr>
                      <m:t>Δ</m:t>
                    </m:r>
                    <m:r>
                      <a:rPr lang="en-US" b="0" i="1" smtClean="0">
                        <a:latin typeface="Cambria Math" panose="02040503050406030204" pitchFamily="18" charset="0"/>
                      </a:rPr>
                      <m:t>𝜈</m:t>
                    </m:r>
                    <m:r>
                      <a:rPr lang="en-US" b="0" i="1" smtClean="0">
                        <a:latin typeface="Cambria Math" panose="02040503050406030204" pitchFamily="18" charset="0"/>
                      </a:rPr>
                      <m:t>=0.03</m:t>
                    </m:r>
                  </m:oMath>
                </a14:m>
                <a:r>
                  <a:rPr lang="en-US">
                    <a:latin typeface="+mn-lt"/>
                  </a:rPr>
                  <a:t> for a single particle at maximum acceptance:</a:t>
                </a:r>
              </a:p>
            </p:txBody>
          </p:sp>
        </mc:Choice>
        <mc:Fallback xmlns="">
          <p:sp>
            <p:nvSpPr>
              <p:cNvPr id="21" name="TextBox 20">
                <a:extLst>
                  <a:ext uri="{FF2B5EF4-FFF2-40B4-BE49-F238E27FC236}">
                    <a16:creationId xmlns:a16="http://schemas.microsoft.com/office/drawing/2014/main" id="{42DAD25F-CF6E-8E5D-1E53-A86D77587B8F}"/>
                  </a:ext>
                </a:extLst>
              </p:cNvPr>
              <p:cNvSpPr txBox="1">
                <a:spLocks noRot="1" noChangeAspect="1" noMove="1" noResize="1" noEditPoints="1" noAdjustHandles="1" noChangeArrowheads="1" noChangeShapeType="1" noTextEdit="1"/>
              </p:cNvSpPr>
              <p:nvPr/>
            </p:nvSpPr>
            <p:spPr>
              <a:xfrm>
                <a:off x="5639515" y="1550450"/>
                <a:ext cx="3663511" cy="590931"/>
              </a:xfrm>
              <a:prstGeom prst="rect">
                <a:avLst/>
              </a:prstGeom>
              <a:blipFill>
                <a:blip r:embed="rId4"/>
                <a:stretch>
                  <a:fillRect l="-1331" t="-9278" b="-16495"/>
                </a:stretch>
              </a:blipFill>
            </p:spPr>
            <p:txBody>
              <a:bodyPr/>
              <a:lstStyle/>
              <a:p>
                <a:r>
                  <a:rPr lang="en-US">
                    <a:noFill/>
                  </a:rPr>
                  <a:t> </a:t>
                </a:r>
              </a:p>
            </p:txBody>
          </p:sp>
        </mc:Fallback>
      </mc:AlternateContent>
      <p:sp>
        <p:nvSpPr>
          <p:cNvPr id="22" name="TextBox 21">
            <a:extLst>
              <a:ext uri="{FF2B5EF4-FFF2-40B4-BE49-F238E27FC236}">
                <a16:creationId xmlns:a16="http://schemas.microsoft.com/office/drawing/2014/main" id="{18124DE0-ECF1-7C0F-EC1C-A350DB5EE692}"/>
              </a:ext>
            </a:extLst>
          </p:cNvPr>
          <p:cNvSpPr txBox="1"/>
          <p:nvPr/>
        </p:nvSpPr>
        <p:spPr>
          <a:xfrm>
            <a:off x="9697461" y="2905654"/>
            <a:ext cx="1881808" cy="590931"/>
          </a:xfrm>
          <a:prstGeom prst="rect">
            <a:avLst/>
          </a:prstGeom>
          <a:noFill/>
        </p:spPr>
        <p:txBody>
          <a:bodyPr wrap="square" rtlCol="0">
            <a:spAutoFit/>
          </a:bodyPr>
          <a:lstStyle/>
          <a:p>
            <a:pPr algn="l">
              <a:lnSpc>
                <a:spcPct val="90000"/>
              </a:lnSpc>
            </a:pPr>
            <a:r>
              <a:rPr lang="en-US">
                <a:latin typeface="+mn-lt"/>
              </a:rPr>
              <a:t>unnormalized coordinates</a:t>
            </a:r>
          </a:p>
        </p:txBody>
      </p:sp>
      <p:sp>
        <p:nvSpPr>
          <p:cNvPr id="23" name="TextBox 22">
            <a:extLst>
              <a:ext uri="{FF2B5EF4-FFF2-40B4-BE49-F238E27FC236}">
                <a16:creationId xmlns:a16="http://schemas.microsoft.com/office/drawing/2014/main" id="{DEAA2F4B-EE0C-E7C6-EE12-65B49256E24C}"/>
              </a:ext>
            </a:extLst>
          </p:cNvPr>
          <p:cNvSpPr txBox="1"/>
          <p:nvPr/>
        </p:nvSpPr>
        <p:spPr>
          <a:xfrm>
            <a:off x="9029490" y="3520494"/>
            <a:ext cx="1881808" cy="590931"/>
          </a:xfrm>
          <a:prstGeom prst="rect">
            <a:avLst/>
          </a:prstGeom>
          <a:noFill/>
        </p:spPr>
        <p:txBody>
          <a:bodyPr wrap="square" rtlCol="0">
            <a:spAutoFit/>
          </a:bodyPr>
          <a:lstStyle/>
          <a:p>
            <a:pPr algn="l">
              <a:lnSpc>
                <a:spcPct val="90000"/>
              </a:lnSpc>
            </a:pPr>
            <a:r>
              <a:rPr lang="en-US">
                <a:latin typeface="+mn-lt"/>
              </a:rPr>
              <a:t>normalized coordinates</a:t>
            </a:r>
          </a:p>
        </p:txBody>
      </p:sp>
      <p:cxnSp>
        <p:nvCxnSpPr>
          <p:cNvPr id="25" name="Straight Arrow Connector 24">
            <a:extLst>
              <a:ext uri="{FF2B5EF4-FFF2-40B4-BE49-F238E27FC236}">
                <a16:creationId xmlns:a16="http://schemas.microsoft.com/office/drawing/2014/main" id="{8B4FE085-1F1A-E886-3F68-16DDC4C5FBE8}"/>
              </a:ext>
            </a:extLst>
          </p:cNvPr>
          <p:cNvCxnSpPr/>
          <p:nvPr/>
        </p:nvCxnSpPr>
        <p:spPr>
          <a:xfrm flipH="1" flipV="1">
            <a:off x="9970394" y="2780414"/>
            <a:ext cx="119269" cy="215020"/>
          </a:xfrm>
          <a:prstGeom prst="straightConnector1">
            <a:avLst/>
          </a:prstGeom>
          <a:ln w="28575">
            <a:solidFill>
              <a:schemeClr val="bg1">
                <a:lumMod val="50000"/>
              </a:schemeClr>
            </a:solidFill>
            <a:miter lim="800000"/>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40DC18D0-F991-E56B-E89F-E8C047FF160E}"/>
              </a:ext>
            </a:extLst>
          </p:cNvPr>
          <p:cNvCxnSpPr/>
          <p:nvPr/>
        </p:nvCxnSpPr>
        <p:spPr>
          <a:xfrm flipH="1" flipV="1">
            <a:off x="9303026" y="3458715"/>
            <a:ext cx="171054" cy="121557"/>
          </a:xfrm>
          <a:prstGeom prst="straightConnector1">
            <a:avLst/>
          </a:prstGeom>
          <a:ln w="28575">
            <a:solidFill>
              <a:schemeClr val="bg1">
                <a:lumMod val="50000"/>
              </a:schemeClr>
            </a:solidFill>
            <a:miter lim="800000"/>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622D20B3-E400-BDFE-CA5C-DDDE487550B1}"/>
              </a:ext>
            </a:extLst>
          </p:cNvPr>
          <p:cNvCxnSpPr>
            <a:cxnSpLocks/>
          </p:cNvCxnSpPr>
          <p:nvPr/>
        </p:nvCxnSpPr>
        <p:spPr>
          <a:xfrm>
            <a:off x="8815556" y="2071236"/>
            <a:ext cx="97275" cy="516295"/>
          </a:xfrm>
          <a:prstGeom prst="straightConnector1">
            <a:avLst/>
          </a:prstGeom>
          <a:ln w="28575">
            <a:solidFill>
              <a:schemeClr val="bg1">
                <a:lumMod val="50000"/>
              </a:schemeClr>
            </a:solidFill>
            <a:miter lim="800000"/>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2A3B9F6F-BE8A-E02D-D4B2-89EBFCF0D26B}"/>
              </a:ext>
            </a:extLst>
          </p:cNvPr>
          <p:cNvCxnSpPr>
            <a:cxnSpLocks/>
          </p:cNvCxnSpPr>
          <p:nvPr/>
        </p:nvCxnSpPr>
        <p:spPr>
          <a:xfrm>
            <a:off x="8807063" y="2049867"/>
            <a:ext cx="164097" cy="537664"/>
          </a:xfrm>
          <a:prstGeom prst="straightConnector1">
            <a:avLst/>
          </a:prstGeom>
          <a:ln w="28575">
            <a:solidFill>
              <a:schemeClr val="bg1">
                <a:lumMod val="50000"/>
              </a:schemeClr>
            </a:solidFill>
            <a:miter lim="800000"/>
            <a:tailEnd type="triangle"/>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9BE43D8C-9069-AAEA-47C0-B5BBE9561F6D}"/>
              </a:ext>
            </a:extLst>
          </p:cNvPr>
          <p:cNvGrpSpPr/>
          <p:nvPr/>
        </p:nvGrpSpPr>
        <p:grpSpPr>
          <a:xfrm>
            <a:off x="612730" y="4574526"/>
            <a:ext cx="10966539" cy="1751257"/>
            <a:chOff x="612730" y="4574526"/>
            <a:chExt cx="10966539" cy="1751257"/>
          </a:xfrm>
        </p:grpSpPr>
        <p:pic>
          <p:nvPicPr>
            <p:cNvPr id="33" name="Picture 32">
              <a:extLst>
                <a:ext uri="{FF2B5EF4-FFF2-40B4-BE49-F238E27FC236}">
                  <a16:creationId xmlns:a16="http://schemas.microsoft.com/office/drawing/2014/main" id="{6002841C-EFFC-A0DF-B3AD-8B2C1EBA211B}"/>
                </a:ext>
              </a:extLst>
            </p:cNvPr>
            <p:cNvPicPr>
              <a:picLocks noChangeAspect="1"/>
            </p:cNvPicPr>
            <p:nvPr/>
          </p:nvPicPr>
          <p:blipFill rotWithShape="1">
            <a:blip r:embed="rId5"/>
            <a:srcRect l="34831" t="15387" r="138" b="17279"/>
            <a:stretch/>
          </p:blipFill>
          <p:spPr>
            <a:xfrm>
              <a:off x="612730" y="4574526"/>
              <a:ext cx="10966539" cy="1751257"/>
            </a:xfrm>
            <a:prstGeom prst="rect">
              <a:avLst/>
            </a:prstGeom>
          </p:spPr>
        </p:pic>
        <p:sp>
          <p:nvSpPr>
            <p:cNvPr id="35" name="Rectangle 34">
              <a:extLst>
                <a:ext uri="{FF2B5EF4-FFF2-40B4-BE49-F238E27FC236}">
                  <a16:creationId xmlns:a16="http://schemas.microsoft.com/office/drawing/2014/main" id="{0C1BB9EF-3717-35FC-D8D0-BFCA185D756B}"/>
                </a:ext>
              </a:extLst>
            </p:cNvPr>
            <p:cNvSpPr/>
            <p:nvPr/>
          </p:nvSpPr>
          <p:spPr>
            <a:xfrm>
              <a:off x="4558748" y="5182351"/>
              <a:ext cx="3816626" cy="719740"/>
            </a:xfrm>
            <a:prstGeom prst="rect">
              <a:avLst/>
            </a:prstGeom>
            <a:solidFill>
              <a:srgbClr val="FFFF66">
                <a:alpha val="36863"/>
              </a:srgbClr>
            </a:solidFill>
            <a:ln w="19050">
              <a:no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endParaRPr lang="en-US">
                <a:solidFill>
                  <a:schemeClr val="tx1"/>
                </a:solidFill>
              </a:endParaRPr>
            </a:p>
          </p:txBody>
        </p:sp>
      </p:grpSp>
      <p:pic>
        <p:nvPicPr>
          <p:cNvPr id="36" name="Picture 35">
            <a:extLst>
              <a:ext uri="{FF2B5EF4-FFF2-40B4-BE49-F238E27FC236}">
                <a16:creationId xmlns:a16="http://schemas.microsoft.com/office/drawing/2014/main" id="{568F88AE-468A-91AC-E476-418427BA3A33}"/>
              </a:ext>
            </a:extLst>
          </p:cNvPr>
          <p:cNvPicPr>
            <a:picLocks noChangeAspect="1"/>
          </p:cNvPicPr>
          <p:nvPr/>
        </p:nvPicPr>
        <p:blipFill>
          <a:blip r:embed="rId6"/>
          <a:stretch>
            <a:fillRect/>
          </a:stretch>
        </p:blipFill>
        <p:spPr>
          <a:xfrm>
            <a:off x="1201655" y="1844952"/>
            <a:ext cx="2083898" cy="2049735"/>
          </a:xfrm>
          <a:prstGeom prst="rect">
            <a:avLst/>
          </a:prstGeom>
        </p:spPr>
      </p:pic>
      <p:pic>
        <p:nvPicPr>
          <p:cNvPr id="37" name="Picture 2">
            <a:extLst>
              <a:ext uri="{FF2B5EF4-FFF2-40B4-BE49-F238E27FC236}">
                <a16:creationId xmlns:a16="http://schemas.microsoft.com/office/drawing/2014/main" id="{8CABED7A-FD57-24A9-B53A-547D0611031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65800" y="1931454"/>
            <a:ext cx="1902754" cy="19129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919145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843ACE-B531-0504-7DD3-23A6A41CA991}"/>
              </a:ext>
            </a:extLst>
          </p:cNvPr>
          <p:cNvSpPr>
            <a:spLocks noGrp="1"/>
          </p:cNvSpPr>
          <p:nvPr>
            <p:ph type="title"/>
          </p:nvPr>
        </p:nvSpPr>
        <p:spPr/>
        <p:txBody>
          <a:bodyPr/>
          <a:lstStyle/>
          <a:p>
            <a:r>
              <a:rPr lang="en-US"/>
              <a:t>Large losses and steering kicks</a:t>
            </a:r>
          </a:p>
        </p:txBody>
      </p:sp>
      <p:grpSp>
        <p:nvGrpSpPr>
          <p:cNvPr id="13" name="Group 12">
            <a:extLst>
              <a:ext uri="{FF2B5EF4-FFF2-40B4-BE49-F238E27FC236}">
                <a16:creationId xmlns:a16="http://schemas.microsoft.com/office/drawing/2014/main" id="{45428301-E4EC-67EE-E372-D4F9CD2512D0}"/>
              </a:ext>
            </a:extLst>
          </p:cNvPr>
          <p:cNvGrpSpPr/>
          <p:nvPr/>
        </p:nvGrpSpPr>
        <p:grpSpPr>
          <a:xfrm>
            <a:off x="606660" y="1945842"/>
            <a:ext cx="10978679" cy="1751257"/>
            <a:chOff x="649357" y="2666213"/>
            <a:chExt cx="10978679" cy="1751257"/>
          </a:xfrm>
        </p:grpSpPr>
        <p:pic>
          <p:nvPicPr>
            <p:cNvPr id="4" name="Picture 3">
              <a:extLst>
                <a:ext uri="{FF2B5EF4-FFF2-40B4-BE49-F238E27FC236}">
                  <a16:creationId xmlns:a16="http://schemas.microsoft.com/office/drawing/2014/main" id="{AE462C85-00CD-C9F6-B618-D50CBA13C000}"/>
                </a:ext>
              </a:extLst>
            </p:cNvPr>
            <p:cNvPicPr>
              <a:picLocks noChangeAspect="1"/>
            </p:cNvPicPr>
            <p:nvPr/>
          </p:nvPicPr>
          <p:blipFill rotWithShape="1">
            <a:blip r:embed="rId3"/>
            <a:srcRect l="34831" t="15387" r="138" b="17279"/>
            <a:stretch/>
          </p:blipFill>
          <p:spPr>
            <a:xfrm>
              <a:off x="661497" y="2666213"/>
              <a:ext cx="10966539" cy="1751257"/>
            </a:xfrm>
            <a:prstGeom prst="rect">
              <a:avLst/>
            </a:prstGeom>
          </p:spPr>
        </p:pic>
        <p:sp>
          <p:nvSpPr>
            <p:cNvPr id="5" name="Oval 4">
              <a:extLst>
                <a:ext uri="{FF2B5EF4-FFF2-40B4-BE49-F238E27FC236}">
                  <a16:creationId xmlns:a16="http://schemas.microsoft.com/office/drawing/2014/main" id="{6E16A85A-439F-3533-E749-50626A3A6B48}"/>
                </a:ext>
              </a:extLst>
            </p:cNvPr>
            <p:cNvSpPr/>
            <p:nvPr/>
          </p:nvSpPr>
          <p:spPr>
            <a:xfrm>
              <a:off x="649357" y="3591339"/>
              <a:ext cx="119269" cy="159026"/>
            </a:xfrm>
            <a:prstGeom prst="ellipse">
              <a:avLst/>
            </a:prstGeom>
            <a:solidFill>
              <a:srgbClr val="FF0000"/>
            </a:solidFill>
            <a:ln w="19050">
              <a:no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endParaRPr lang="en-US">
                <a:solidFill>
                  <a:schemeClr val="tx1"/>
                </a:solidFill>
              </a:endParaRPr>
            </a:p>
          </p:txBody>
        </p:sp>
        <p:sp>
          <p:nvSpPr>
            <p:cNvPr id="6" name="Oval 5">
              <a:extLst>
                <a:ext uri="{FF2B5EF4-FFF2-40B4-BE49-F238E27FC236}">
                  <a16:creationId xmlns:a16="http://schemas.microsoft.com/office/drawing/2014/main" id="{DEF388A5-151C-C675-9987-7F3556E9EB68}"/>
                </a:ext>
              </a:extLst>
            </p:cNvPr>
            <p:cNvSpPr/>
            <p:nvPr/>
          </p:nvSpPr>
          <p:spPr>
            <a:xfrm>
              <a:off x="837112" y="3595835"/>
              <a:ext cx="119269" cy="159026"/>
            </a:xfrm>
            <a:prstGeom prst="ellipse">
              <a:avLst/>
            </a:prstGeom>
            <a:solidFill>
              <a:srgbClr val="FF0000"/>
            </a:solidFill>
            <a:ln w="19050">
              <a:no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endParaRPr lang="en-US">
                <a:solidFill>
                  <a:schemeClr val="tx1"/>
                </a:solidFill>
              </a:endParaRPr>
            </a:p>
          </p:txBody>
        </p:sp>
        <p:sp>
          <p:nvSpPr>
            <p:cNvPr id="7" name="Oval 6">
              <a:extLst>
                <a:ext uri="{FF2B5EF4-FFF2-40B4-BE49-F238E27FC236}">
                  <a16:creationId xmlns:a16="http://schemas.microsoft.com/office/drawing/2014/main" id="{A0BBAFCA-C4BC-D9EE-AF1A-4E9CA0E7DCA1}"/>
                </a:ext>
              </a:extLst>
            </p:cNvPr>
            <p:cNvSpPr/>
            <p:nvPr/>
          </p:nvSpPr>
          <p:spPr>
            <a:xfrm>
              <a:off x="9608809" y="3570375"/>
              <a:ext cx="119269" cy="159026"/>
            </a:xfrm>
            <a:prstGeom prst="ellipse">
              <a:avLst/>
            </a:prstGeom>
            <a:solidFill>
              <a:srgbClr val="FF0000"/>
            </a:solidFill>
            <a:ln w="19050">
              <a:noFill/>
              <a:miter lim="800000"/>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p>
              <a:pPr algn="l">
                <a:lnSpc>
                  <a:spcPct val="90000"/>
                </a:lnSpc>
              </a:pPr>
              <a:endParaRPr lang="en-US">
                <a:solidFill>
                  <a:schemeClr val="tx1"/>
                </a:solidFill>
              </a:endParaRPr>
            </a:p>
          </p:txBody>
        </p:sp>
      </p:grpSp>
      <p:sp>
        <p:nvSpPr>
          <p:cNvPr id="14" name="TextBox 13">
            <a:extLst>
              <a:ext uri="{FF2B5EF4-FFF2-40B4-BE49-F238E27FC236}">
                <a16:creationId xmlns:a16="http://schemas.microsoft.com/office/drawing/2014/main" id="{FBB7A46A-4CF2-84B4-5B1F-5A6580418BD5}"/>
              </a:ext>
            </a:extLst>
          </p:cNvPr>
          <p:cNvSpPr txBox="1"/>
          <p:nvPr/>
        </p:nvSpPr>
        <p:spPr>
          <a:xfrm>
            <a:off x="3631096" y="1635254"/>
            <a:ext cx="4638261" cy="350560"/>
          </a:xfrm>
          <a:prstGeom prst="rect">
            <a:avLst/>
          </a:prstGeom>
          <a:noFill/>
        </p:spPr>
        <p:txBody>
          <a:bodyPr wrap="square" rtlCol="0">
            <a:spAutoFit/>
          </a:bodyPr>
          <a:lstStyle/>
          <a:p>
            <a:pPr algn="l">
              <a:lnSpc>
                <a:spcPct val="90000"/>
              </a:lnSpc>
            </a:pPr>
            <a:r>
              <a:rPr lang="en-US">
                <a:latin typeface="+mn-lt"/>
              </a:rPr>
              <a:t>Existing correctors</a:t>
            </a:r>
          </a:p>
        </p:txBody>
      </p:sp>
      <p:cxnSp>
        <p:nvCxnSpPr>
          <p:cNvPr id="16" name="Straight Arrow Connector 15">
            <a:extLst>
              <a:ext uri="{FF2B5EF4-FFF2-40B4-BE49-F238E27FC236}">
                <a16:creationId xmlns:a16="http://schemas.microsoft.com/office/drawing/2014/main" id="{CD883DF5-A8CF-97F5-8A6F-D865753D1DEC}"/>
              </a:ext>
            </a:extLst>
          </p:cNvPr>
          <p:cNvCxnSpPr/>
          <p:nvPr/>
        </p:nvCxnSpPr>
        <p:spPr>
          <a:xfrm flipH="1">
            <a:off x="1311965" y="1945842"/>
            <a:ext cx="2716696" cy="621519"/>
          </a:xfrm>
          <a:prstGeom prst="straightConnector1">
            <a:avLst/>
          </a:prstGeom>
          <a:ln w="28575">
            <a:solidFill>
              <a:schemeClr val="bg1">
                <a:lumMod val="50000"/>
              </a:schemeClr>
            </a:solidFill>
            <a:miter lim="800000"/>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C95DBC99-4A7E-BDE2-86BF-0F8565F8C81D}"/>
              </a:ext>
            </a:extLst>
          </p:cNvPr>
          <p:cNvCxnSpPr>
            <a:cxnSpLocks/>
          </p:cNvCxnSpPr>
          <p:nvPr/>
        </p:nvCxnSpPr>
        <p:spPr>
          <a:xfrm>
            <a:off x="4028661" y="1945842"/>
            <a:ext cx="4876800" cy="663942"/>
          </a:xfrm>
          <a:prstGeom prst="straightConnector1">
            <a:avLst/>
          </a:prstGeom>
          <a:ln w="28575">
            <a:solidFill>
              <a:schemeClr val="bg1">
                <a:lumMod val="50000"/>
              </a:schemeClr>
            </a:solidFill>
            <a:miter lim="800000"/>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4403902B-8252-58C5-1082-1A5190D47F0F}"/>
              </a:ext>
            </a:extLst>
          </p:cNvPr>
          <p:cNvSpPr txBox="1"/>
          <p:nvPr/>
        </p:nvSpPr>
        <p:spPr>
          <a:xfrm>
            <a:off x="606660" y="1078410"/>
            <a:ext cx="6536262" cy="341632"/>
          </a:xfrm>
          <a:prstGeom prst="rect">
            <a:avLst/>
          </a:prstGeom>
          <a:noFill/>
        </p:spPr>
        <p:txBody>
          <a:bodyPr wrap="square" rtlCol="0">
            <a:spAutoFit/>
          </a:bodyPr>
          <a:lstStyle/>
          <a:p>
            <a:pPr algn="l">
              <a:lnSpc>
                <a:spcPct val="90000"/>
              </a:lnSpc>
            </a:pPr>
            <a:r>
              <a:rPr lang="en-US" dirty="0">
                <a:latin typeface="+mn-lt"/>
              </a:rPr>
              <a:t>Losing a least 3% of 50 mA beam by end of beamline </a:t>
            </a:r>
          </a:p>
        </p:txBody>
      </p:sp>
      <p:sp>
        <p:nvSpPr>
          <p:cNvPr id="21" name="TextBox 20">
            <a:extLst>
              <a:ext uri="{FF2B5EF4-FFF2-40B4-BE49-F238E27FC236}">
                <a16:creationId xmlns:a16="http://schemas.microsoft.com/office/drawing/2014/main" id="{0E8D1E0F-F246-E48F-3B52-3E412B9B4D7A}"/>
              </a:ext>
            </a:extLst>
          </p:cNvPr>
          <p:cNvSpPr txBox="1"/>
          <p:nvPr/>
        </p:nvSpPr>
        <p:spPr>
          <a:xfrm>
            <a:off x="1683025" y="4238194"/>
            <a:ext cx="7037229" cy="592535"/>
          </a:xfrm>
          <a:prstGeom prst="rect">
            <a:avLst/>
          </a:prstGeom>
          <a:noFill/>
        </p:spPr>
        <p:txBody>
          <a:bodyPr wrap="square" rtlCol="0">
            <a:spAutoFit/>
          </a:bodyPr>
          <a:lstStyle/>
          <a:p>
            <a:pPr algn="l">
              <a:lnSpc>
                <a:spcPct val="90000"/>
              </a:lnSpc>
            </a:pPr>
            <a:r>
              <a:rPr lang="en-US" dirty="0">
                <a:latin typeface="+mn-lt"/>
              </a:rPr>
              <a:t>Measure centroid to be as much as 0.5 cm offset in this area</a:t>
            </a:r>
          </a:p>
          <a:p>
            <a:pPr algn="l">
              <a:lnSpc>
                <a:spcPct val="90000"/>
              </a:lnSpc>
            </a:pPr>
            <a:r>
              <a:rPr lang="en-US" dirty="0">
                <a:latin typeface="+mn-lt"/>
              </a:rPr>
              <a:t>Aperture r=4 cm, </a:t>
            </a:r>
            <a:r>
              <a:rPr lang="en-US" dirty="0" err="1">
                <a:latin typeface="+mn-lt"/>
              </a:rPr>
              <a:t>x,y</a:t>
            </a:r>
            <a:r>
              <a:rPr lang="en-US" dirty="0">
                <a:latin typeface="+mn-lt"/>
              </a:rPr>
              <a:t> rms ~ 0.5 cm</a:t>
            </a:r>
          </a:p>
        </p:txBody>
      </p:sp>
      <p:sp>
        <p:nvSpPr>
          <p:cNvPr id="22" name="Right Brace 21">
            <a:extLst>
              <a:ext uri="{FF2B5EF4-FFF2-40B4-BE49-F238E27FC236}">
                <a16:creationId xmlns:a16="http://schemas.microsoft.com/office/drawing/2014/main" id="{C4BC0488-D3A2-E0A0-CD6E-75D7B5384976}"/>
              </a:ext>
            </a:extLst>
          </p:cNvPr>
          <p:cNvSpPr/>
          <p:nvPr/>
        </p:nvSpPr>
        <p:spPr>
          <a:xfrm rot="5400000">
            <a:off x="3023457" y="2541834"/>
            <a:ext cx="452291" cy="2909839"/>
          </a:xfrm>
          <a:prstGeom prst="rightBrace">
            <a:avLst/>
          </a:prstGeom>
          <a:ln w="28575">
            <a:solidFill>
              <a:schemeClr val="bg1">
                <a:lumMod val="50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9510301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42CCEA-E50D-7663-A6CB-E35D592C08D9}"/>
              </a:ext>
            </a:extLst>
          </p:cNvPr>
          <p:cNvSpPr>
            <a:spLocks noGrp="1"/>
          </p:cNvSpPr>
          <p:nvPr>
            <p:ph type="title"/>
          </p:nvPr>
        </p:nvSpPr>
        <p:spPr/>
        <p:txBody>
          <a:bodyPr/>
          <a:lstStyle/>
          <a:p>
            <a:r>
              <a:rPr lang="en-US" dirty="0"/>
              <a:t>After completion of Second Target Station, SNS will ramp to 2.7 MW</a:t>
            </a:r>
          </a:p>
        </p:txBody>
      </p:sp>
      <p:pic>
        <p:nvPicPr>
          <p:cNvPr id="12" name="Picture 1">
            <a:extLst>
              <a:ext uri="{FF2B5EF4-FFF2-40B4-BE49-F238E27FC236}">
                <a16:creationId xmlns:a16="http://schemas.microsoft.com/office/drawing/2014/main" id="{AA429168-DC7C-0CD4-F1ED-A72A32D17E5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bwMode="auto">
          <a:xfrm>
            <a:off x="408230" y="2117835"/>
            <a:ext cx="11356048" cy="4061829"/>
          </a:xfrm>
          <a:prstGeom prst="rect">
            <a:avLst/>
          </a:prstGeom>
          <a:noFill/>
          <a:ln>
            <a:noFill/>
          </a:ln>
        </p:spPr>
      </p:pic>
      <p:sp>
        <p:nvSpPr>
          <p:cNvPr id="13" name="TextBox 1">
            <a:extLst>
              <a:ext uri="{FF2B5EF4-FFF2-40B4-BE49-F238E27FC236}">
                <a16:creationId xmlns:a16="http://schemas.microsoft.com/office/drawing/2014/main" id="{06808421-65FF-94E5-0F52-A8C4F5A022B2}"/>
              </a:ext>
            </a:extLst>
          </p:cNvPr>
          <p:cNvSpPr txBox="1">
            <a:spLocks noChangeArrowheads="1"/>
          </p:cNvSpPr>
          <p:nvPr/>
        </p:nvSpPr>
        <p:spPr bwMode="auto">
          <a:xfrm>
            <a:off x="454452" y="3209165"/>
            <a:ext cx="1845556" cy="36933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800" b="1" dirty="0">
                <a:solidFill>
                  <a:schemeClr val="accent4">
                    <a:lumMod val="60000"/>
                    <a:lumOff val="40000"/>
                  </a:schemeClr>
                </a:solidFill>
                <a:latin typeface="+mn-lt"/>
              </a:rPr>
              <a:t>Linac</a:t>
            </a:r>
          </a:p>
        </p:txBody>
      </p:sp>
      <p:sp>
        <p:nvSpPr>
          <p:cNvPr id="14" name="TextBox 8">
            <a:extLst>
              <a:ext uri="{FF2B5EF4-FFF2-40B4-BE49-F238E27FC236}">
                <a16:creationId xmlns:a16="http://schemas.microsoft.com/office/drawing/2014/main" id="{4B70979D-35EB-68BF-E54D-4D40B978B270}"/>
              </a:ext>
            </a:extLst>
          </p:cNvPr>
          <p:cNvSpPr txBox="1">
            <a:spLocks noChangeArrowheads="1"/>
          </p:cNvSpPr>
          <p:nvPr/>
        </p:nvSpPr>
        <p:spPr bwMode="auto">
          <a:xfrm>
            <a:off x="3507924" y="2735390"/>
            <a:ext cx="1700554" cy="64633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800" b="1" dirty="0">
                <a:solidFill>
                  <a:schemeClr val="accent4">
                    <a:lumMod val="60000"/>
                    <a:lumOff val="40000"/>
                  </a:schemeClr>
                </a:solidFill>
                <a:latin typeface="+mn-lt"/>
              </a:rPr>
              <a:t>Accumulator Ring</a:t>
            </a:r>
          </a:p>
        </p:txBody>
      </p:sp>
      <p:sp>
        <p:nvSpPr>
          <p:cNvPr id="15" name="TextBox 14">
            <a:extLst>
              <a:ext uri="{FF2B5EF4-FFF2-40B4-BE49-F238E27FC236}">
                <a16:creationId xmlns:a16="http://schemas.microsoft.com/office/drawing/2014/main" id="{90599546-730B-4535-D316-FB585966B0B1}"/>
              </a:ext>
            </a:extLst>
          </p:cNvPr>
          <p:cNvSpPr txBox="1">
            <a:spLocks noChangeArrowheads="1"/>
          </p:cNvSpPr>
          <p:nvPr/>
        </p:nvSpPr>
        <p:spPr bwMode="auto">
          <a:xfrm>
            <a:off x="5687307" y="3245574"/>
            <a:ext cx="2311228" cy="36933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FontTx/>
              <a:buNone/>
            </a:pPr>
            <a:r>
              <a:rPr lang="en-US" altLang="en-US" sz="1800" b="1" dirty="0">
                <a:solidFill>
                  <a:schemeClr val="accent4">
                    <a:lumMod val="60000"/>
                    <a:lumOff val="40000"/>
                  </a:schemeClr>
                </a:solidFill>
                <a:latin typeface="+mn-lt"/>
              </a:rPr>
              <a:t>First Target Station</a:t>
            </a:r>
          </a:p>
        </p:txBody>
      </p:sp>
      <p:sp>
        <p:nvSpPr>
          <p:cNvPr id="16" name="TextBox 15">
            <a:extLst>
              <a:ext uri="{FF2B5EF4-FFF2-40B4-BE49-F238E27FC236}">
                <a16:creationId xmlns:a16="http://schemas.microsoft.com/office/drawing/2014/main" id="{64A90835-837F-45BC-6925-E9397955E11F}"/>
              </a:ext>
            </a:extLst>
          </p:cNvPr>
          <p:cNvSpPr txBox="1">
            <a:spLocks noChangeArrowheads="1"/>
          </p:cNvSpPr>
          <p:nvPr/>
        </p:nvSpPr>
        <p:spPr bwMode="auto">
          <a:xfrm>
            <a:off x="8127042" y="2969853"/>
            <a:ext cx="3680082" cy="36933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800" b="1" dirty="0">
                <a:solidFill>
                  <a:schemeClr val="accent5"/>
                </a:solidFill>
                <a:latin typeface="+mn-lt"/>
              </a:rPr>
              <a:t>Future Second Target Station </a:t>
            </a:r>
          </a:p>
        </p:txBody>
      </p:sp>
      <p:sp>
        <p:nvSpPr>
          <p:cNvPr id="17" name="Rounded Rectangle 1">
            <a:extLst>
              <a:ext uri="{FF2B5EF4-FFF2-40B4-BE49-F238E27FC236}">
                <a16:creationId xmlns:a16="http://schemas.microsoft.com/office/drawing/2014/main" id="{97163266-129C-41EE-4ADF-D3DD8B574313}"/>
              </a:ext>
            </a:extLst>
          </p:cNvPr>
          <p:cNvSpPr/>
          <p:nvPr/>
        </p:nvSpPr>
        <p:spPr>
          <a:xfrm>
            <a:off x="5806145" y="3756775"/>
            <a:ext cx="2171240" cy="1183795"/>
          </a:xfrm>
          <a:prstGeom prst="roundRect">
            <a:avLst/>
          </a:prstGeom>
          <a:noFill/>
          <a:ln w="2857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5">
            <a:extLst>
              <a:ext uri="{FF2B5EF4-FFF2-40B4-BE49-F238E27FC236}">
                <a16:creationId xmlns:a16="http://schemas.microsoft.com/office/drawing/2014/main" id="{389ED2F7-6910-F777-5E9C-2467EA967838}"/>
              </a:ext>
            </a:extLst>
          </p:cNvPr>
          <p:cNvSpPr/>
          <p:nvPr/>
        </p:nvSpPr>
        <p:spPr>
          <a:xfrm>
            <a:off x="8084197" y="3454382"/>
            <a:ext cx="2714052" cy="1051694"/>
          </a:xfrm>
          <a:prstGeom prst="round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35DAE7A9-2A97-A585-A1D0-83E68ACB33A6}"/>
              </a:ext>
            </a:extLst>
          </p:cNvPr>
          <p:cNvSpPr txBox="1"/>
          <p:nvPr/>
        </p:nvSpPr>
        <p:spPr>
          <a:xfrm>
            <a:off x="-70184" y="5025914"/>
            <a:ext cx="3123076" cy="426848"/>
          </a:xfrm>
          <a:prstGeom prst="rect">
            <a:avLst/>
          </a:prstGeom>
          <a:noFill/>
          <a:ln>
            <a:noFill/>
          </a:ln>
        </p:spPr>
        <p:txBody>
          <a:bodyPr wrap="square" rtlCol="0">
            <a:spAutoFit/>
          </a:bodyPr>
          <a:lstStyle/>
          <a:p>
            <a:pPr algn="ctr">
              <a:lnSpc>
                <a:spcPct val="90000"/>
              </a:lnSpc>
            </a:pPr>
            <a:r>
              <a:rPr lang="en-US" sz="2400" b="1" dirty="0">
                <a:solidFill>
                  <a:schemeClr val="accent4">
                    <a:lumMod val="60000"/>
                    <a:lumOff val="40000"/>
                  </a:schemeClr>
                </a:solidFill>
                <a:latin typeface="+mn-lt"/>
              </a:rPr>
              <a:t>PPU scope</a:t>
            </a:r>
          </a:p>
        </p:txBody>
      </p:sp>
      <p:sp>
        <p:nvSpPr>
          <p:cNvPr id="8" name="Rounded Rectangle 1">
            <a:extLst>
              <a:ext uri="{FF2B5EF4-FFF2-40B4-BE49-F238E27FC236}">
                <a16:creationId xmlns:a16="http://schemas.microsoft.com/office/drawing/2014/main" id="{4C4AB69F-AA37-5CB3-754E-7769E2B37274}"/>
              </a:ext>
            </a:extLst>
          </p:cNvPr>
          <p:cNvSpPr/>
          <p:nvPr/>
        </p:nvSpPr>
        <p:spPr>
          <a:xfrm rot="120000">
            <a:off x="420240" y="3664785"/>
            <a:ext cx="3369095" cy="413721"/>
          </a:xfrm>
          <a:prstGeom prst="roundRect">
            <a:avLst/>
          </a:prstGeom>
          <a:noFill/>
          <a:ln w="2857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1">
            <a:extLst>
              <a:ext uri="{FF2B5EF4-FFF2-40B4-BE49-F238E27FC236}">
                <a16:creationId xmlns:a16="http://schemas.microsoft.com/office/drawing/2014/main" id="{8F444260-998D-A6F3-60C3-2557D9395C1D}"/>
              </a:ext>
            </a:extLst>
          </p:cNvPr>
          <p:cNvSpPr/>
          <p:nvPr/>
        </p:nvSpPr>
        <p:spPr>
          <a:xfrm>
            <a:off x="4191786" y="3089883"/>
            <a:ext cx="1561329" cy="842872"/>
          </a:xfrm>
          <a:prstGeom prst="roundRect">
            <a:avLst/>
          </a:prstGeom>
          <a:noFill/>
          <a:ln w="2857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5C38DEFF-5B9C-FECD-D2EE-43F7A1BD4929}"/>
              </a:ext>
            </a:extLst>
          </p:cNvPr>
          <p:cNvSpPr txBox="1"/>
          <p:nvPr/>
        </p:nvSpPr>
        <p:spPr>
          <a:xfrm>
            <a:off x="408230" y="1499745"/>
            <a:ext cx="7805180" cy="369332"/>
          </a:xfrm>
          <a:prstGeom prst="rect">
            <a:avLst/>
          </a:prstGeom>
          <a:noFill/>
        </p:spPr>
        <p:txBody>
          <a:bodyPr wrap="square" rtlCol="0">
            <a:spAutoFit/>
          </a:bodyPr>
          <a:lstStyle/>
          <a:p>
            <a:r>
              <a:rPr lang="en-US" dirty="0"/>
              <a:t>Beam current will increase by 50% from SNS design value</a:t>
            </a:r>
          </a:p>
        </p:txBody>
      </p:sp>
    </p:spTree>
    <p:extLst>
      <p:ext uri="{BB962C8B-B14F-4D97-AF65-F5344CB8AC3E}">
        <p14:creationId xmlns:p14="http://schemas.microsoft.com/office/powerpoint/2010/main" val="3002116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020B98-261B-A0FD-B694-04DACE9E5A13}"/>
              </a:ext>
            </a:extLst>
          </p:cNvPr>
          <p:cNvSpPr>
            <a:spLocks noGrp="1"/>
          </p:cNvSpPr>
          <p:nvPr>
            <p:ph type="title"/>
          </p:nvPr>
        </p:nvSpPr>
        <p:spPr/>
        <p:txBody>
          <a:bodyPr/>
          <a:lstStyle/>
          <a:p>
            <a:r>
              <a:rPr lang="en-US" dirty="0"/>
              <a:t>Increased beam loss at 2+ MW brings technical challenges</a:t>
            </a:r>
          </a:p>
        </p:txBody>
      </p:sp>
      <p:pic>
        <p:nvPicPr>
          <p:cNvPr id="6" name="Picture 5">
            <a:extLst>
              <a:ext uri="{FF2B5EF4-FFF2-40B4-BE49-F238E27FC236}">
                <a16:creationId xmlns:a16="http://schemas.microsoft.com/office/drawing/2014/main" id="{30C78B81-29D9-A74E-EC3B-EE30DCB1C232}"/>
              </a:ext>
            </a:extLst>
          </p:cNvPr>
          <p:cNvPicPr>
            <a:picLocks noChangeAspect="1"/>
          </p:cNvPicPr>
          <p:nvPr/>
        </p:nvPicPr>
        <p:blipFill>
          <a:blip r:embed="rId3"/>
          <a:stretch>
            <a:fillRect/>
          </a:stretch>
        </p:blipFill>
        <p:spPr>
          <a:xfrm>
            <a:off x="2320341" y="1251522"/>
            <a:ext cx="6752826" cy="4554640"/>
          </a:xfrm>
          <a:prstGeom prst="rect">
            <a:avLst/>
          </a:prstGeom>
        </p:spPr>
      </p:pic>
    </p:spTree>
    <p:extLst>
      <p:ext uri="{BB962C8B-B14F-4D97-AF65-F5344CB8AC3E}">
        <p14:creationId xmlns:p14="http://schemas.microsoft.com/office/powerpoint/2010/main" val="2839793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0FC1B9-C228-2BE8-EFF2-B5987AFC34CF}"/>
              </a:ext>
            </a:extLst>
          </p:cNvPr>
          <p:cNvSpPr>
            <a:spLocks noGrp="1"/>
          </p:cNvSpPr>
          <p:nvPr>
            <p:ph type="title"/>
          </p:nvPr>
        </p:nvSpPr>
        <p:spPr/>
        <p:txBody>
          <a:bodyPr/>
          <a:lstStyle/>
          <a:p>
            <a:r>
              <a:rPr lang="en-US" dirty="0"/>
              <a:t>Currently, beam loss control is human-driven and empirical</a:t>
            </a:r>
          </a:p>
        </p:txBody>
      </p:sp>
      <p:pic>
        <p:nvPicPr>
          <p:cNvPr id="6" name="Content Placeholder 5">
            <a:extLst>
              <a:ext uri="{FF2B5EF4-FFF2-40B4-BE49-F238E27FC236}">
                <a16:creationId xmlns:a16="http://schemas.microsoft.com/office/drawing/2014/main" id="{0EA8571F-AEE9-E547-FDF0-962E6ABB1DBF}"/>
              </a:ext>
            </a:extLst>
          </p:cNvPr>
          <p:cNvPicPr>
            <a:picLocks noGrp="1" noChangeAspect="1"/>
          </p:cNvPicPr>
          <p:nvPr>
            <p:ph idx="1"/>
          </p:nvPr>
        </p:nvPicPr>
        <p:blipFill>
          <a:blip r:embed="rId3"/>
          <a:srcRect b="64229"/>
          <a:stretch>
            <a:fillRect/>
          </a:stretch>
        </p:blipFill>
        <p:spPr>
          <a:xfrm>
            <a:off x="1148687" y="1251522"/>
            <a:ext cx="9647461" cy="2311465"/>
          </a:xfrm>
          <a:prstGeom prst="rect">
            <a:avLst/>
          </a:prstGeom>
        </p:spPr>
      </p:pic>
      <p:sp>
        <p:nvSpPr>
          <p:cNvPr id="4" name="Title 1">
            <a:extLst>
              <a:ext uri="{FF2B5EF4-FFF2-40B4-BE49-F238E27FC236}">
                <a16:creationId xmlns:a16="http://schemas.microsoft.com/office/drawing/2014/main" id="{4C781CCE-AC59-5148-16ED-6AD10A247EA6}"/>
              </a:ext>
            </a:extLst>
          </p:cNvPr>
          <p:cNvSpPr txBox="1">
            <a:spLocks/>
          </p:cNvSpPr>
          <p:nvPr/>
        </p:nvSpPr>
        <p:spPr>
          <a:xfrm>
            <a:off x="314692" y="4033657"/>
            <a:ext cx="11492432" cy="551458"/>
          </a:xfrm>
          <a:prstGeom prst="rect">
            <a:avLst/>
          </a:prstGeom>
        </p:spPr>
        <p:txBody>
          <a:bodyPr vert="horz" wrap="square" lIns="0" tIns="0" rIns="0" bIns="0" rtlCol="0" anchor="t" anchorCtr="0">
            <a:noAutofit/>
          </a:bodyPr>
          <a:lstStyle>
            <a:lvl1pPr algn="l" defTabSz="914400" rtl="0" eaLnBrk="1" latinLnBrk="0" hangingPunct="1">
              <a:lnSpc>
                <a:spcPct val="90000"/>
              </a:lnSpc>
              <a:spcBef>
                <a:spcPct val="0"/>
              </a:spcBef>
              <a:buNone/>
              <a:defRPr sz="3200" b="1" i="0" kern="1200">
                <a:solidFill>
                  <a:schemeClr val="tx1"/>
                </a:solidFill>
                <a:latin typeface="+mj-lt"/>
                <a:ea typeface="Aptos" panose="02000000000000000000" pitchFamily="2" charset="0"/>
                <a:cs typeface="+mj-cs"/>
              </a:defRPr>
            </a:lvl1pPr>
          </a:lstStyle>
          <a:p>
            <a:pPr algn="ctr"/>
            <a:r>
              <a:rPr lang="en-US" dirty="0"/>
              <a:t>Automated beam loss tuning is in the near future</a:t>
            </a:r>
          </a:p>
        </p:txBody>
      </p:sp>
      <p:grpSp>
        <p:nvGrpSpPr>
          <p:cNvPr id="3" name="Group 2">
            <a:extLst>
              <a:ext uri="{FF2B5EF4-FFF2-40B4-BE49-F238E27FC236}">
                <a16:creationId xmlns:a16="http://schemas.microsoft.com/office/drawing/2014/main" id="{95A0207A-4AC4-DB9A-8BDF-7BA14F07F7BB}"/>
              </a:ext>
            </a:extLst>
          </p:cNvPr>
          <p:cNvGrpSpPr/>
          <p:nvPr/>
        </p:nvGrpSpPr>
        <p:grpSpPr>
          <a:xfrm>
            <a:off x="4560514" y="4920053"/>
            <a:ext cx="3215384" cy="1237884"/>
            <a:chOff x="8591740" y="1586461"/>
            <a:chExt cx="3215384" cy="1237884"/>
          </a:xfrm>
        </p:grpSpPr>
        <p:sp>
          <p:nvSpPr>
            <p:cNvPr id="7" name="Rectangle: Rounded Corners 6">
              <a:extLst>
                <a:ext uri="{FF2B5EF4-FFF2-40B4-BE49-F238E27FC236}">
                  <a16:creationId xmlns:a16="http://schemas.microsoft.com/office/drawing/2014/main" id="{4F6CA435-8F99-4D19-981B-7619DE35DAAC}"/>
                </a:ext>
              </a:extLst>
            </p:cNvPr>
            <p:cNvSpPr/>
            <p:nvPr/>
          </p:nvSpPr>
          <p:spPr>
            <a:xfrm>
              <a:off x="8597591" y="1750742"/>
              <a:ext cx="367990" cy="367990"/>
            </a:xfrm>
            <a:prstGeom prst="roundRect">
              <a:avLst/>
            </a:prstGeom>
            <a:noFill/>
            <a:ln w="381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6"/>
                </a:solidFill>
              </a:endParaRPr>
            </a:p>
          </p:txBody>
        </p:sp>
        <p:sp>
          <p:nvSpPr>
            <p:cNvPr id="8" name="TextBox 7">
              <a:extLst>
                <a:ext uri="{FF2B5EF4-FFF2-40B4-BE49-F238E27FC236}">
                  <a16:creationId xmlns:a16="http://schemas.microsoft.com/office/drawing/2014/main" id="{AB9EF1A9-FCBB-E0C3-0B19-F6D6C430D10C}"/>
                </a:ext>
              </a:extLst>
            </p:cNvPr>
            <p:cNvSpPr txBox="1"/>
            <p:nvPr/>
          </p:nvSpPr>
          <p:spPr>
            <a:xfrm>
              <a:off x="8989350" y="1750742"/>
              <a:ext cx="2817774" cy="369332"/>
            </a:xfrm>
            <a:prstGeom prst="rect">
              <a:avLst/>
            </a:prstGeom>
            <a:noFill/>
          </p:spPr>
          <p:txBody>
            <a:bodyPr wrap="square" rtlCol="0">
              <a:spAutoFit/>
            </a:bodyPr>
            <a:lstStyle/>
            <a:p>
              <a:r>
                <a:rPr lang="en-US" dirty="0">
                  <a:solidFill>
                    <a:schemeClr val="accent6"/>
                  </a:solidFill>
                </a:rPr>
                <a:t>Empirical understanding</a:t>
              </a:r>
            </a:p>
          </p:txBody>
        </p:sp>
        <p:sp>
          <p:nvSpPr>
            <p:cNvPr id="9" name="Rectangle: Rounded Corners 8">
              <a:extLst>
                <a:ext uri="{FF2B5EF4-FFF2-40B4-BE49-F238E27FC236}">
                  <a16:creationId xmlns:a16="http://schemas.microsoft.com/office/drawing/2014/main" id="{50E6A6A4-7B42-F9DF-7918-BF82E886FC05}"/>
                </a:ext>
              </a:extLst>
            </p:cNvPr>
            <p:cNvSpPr/>
            <p:nvPr/>
          </p:nvSpPr>
          <p:spPr>
            <a:xfrm>
              <a:off x="8597591" y="2455013"/>
              <a:ext cx="367990" cy="367990"/>
            </a:xfrm>
            <a:prstGeom prst="roundRect">
              <a:avLst/>
            </a:prstGeom>
            <a:noFill/>
            <a:ln w="381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solidFill>
              </a:endParaRPr>
            </a:p>
          </p:txBody>
        </p:sp>
        <p:sp>
          <p:nvSpPr>
            <p:cNvPr id="10" name="TextBox 9">
              <a:extLst>
                <a:ext uri="{FF2B5EF4-FFF2-40B4-BE49-F238E27FC236}">
                  <a16:creationId xmlns:a16="http://schemas.microsoft.com/office/drawing/2014/main" id="{BA4B1959-9934-7742-D4F6-EF3375B3DA54}"/>
                </a:ext>
              </a:extLst>
            </p:cNvPr>
            <p:cNvSpPr txBox="1"/>
            <p:nvPr/>
          </p:nvSpPr>
          <p:spPr>
            <a:xfrm>
              <a:off x="8989350" y="2455013"/>
              <a:ext cx="2817774" cy="369332"/>
            </a:xfrm>
            <a:prstGeom prst="rect">
              <a:avLst/>
            </a:prstGeom>
            <a:noFill/>
          </p:spPr>
          <p:txBody>
            <a:bodyPr wrap="square" rtlCol="0">
              <a:spAutoFit/>
            </a:bodyPr>
            <a:lstStyle/>
            <a:p>
              <a:r>
                <a:rPr lang="en-US" dirty="0">
                  <a:solidFill>
                    <a:schemeClr val="accent6"/>
                  </a:solidFill>
                </a:rPr>
                <a:t>Physics understanding</a:t>
              </a:r>
            </a:p>
          </p:txBody>
        </p:sp>
        <p:sp>
          <p:nvSpPr>
            <p:cNvPr id="11" name="TextBox 10">
              <a:extLst>
                <a:ext uri="{FF2B5EF4-FFF2-40B4-BE49-F238E27FC236}">
                  <a16:creationId xmlns:a16="http://schemas.microsoft.com/office/drawing/2014/main" id="{4F8F0DC1-8011-7358-86BC-92D4504C0B8A}"/>
                </a:ext>
              </a:extLst>
            </p:cNvPr>
            <p:cNvSpPr txBox="1"/>
            <p:nvPr/>
          </p:nvSpPr>
          <p:spPr>
            <a:xfrm>
              <a:off x="8591740" y="1586461"/>
              <a:ext cx="947853" cy="646331"/>
            </a:xfrm>
            <a:prstGeom prst="rect">
              <a:avLst/>
            </a:prstGeom>
            <a:noFill/>
            <a:ln>
              <a:noFill/>
            </a:ln>
          </p:spPr>
          <p:txBody>
            <a:bodyPr wrap="square" rtlCol="0">
              <a:spAutoFit/>
            </a:bodyPr>
            <a:lstStyle/>
            <a:p>
              <a:r>
                <a:rPr lang="en-US" sz="3600" dirty="0">
                  <a:solidFill>
                    <a:schemeClr val="accent6"/>
                  </a:solidFill>
                  <a:latin typeface="Bradley Hand ITC" panose="03070402050302030203" pitchFamily="66" charset="0"/>
                </a:rPr>
                <a:t>✓</a:t>
              </a:r>
            </a:p>
          </p:txBody>
        </p:sp>
      </p:grpSp>
    </p:spTree>
    <p:extLst>
      <p:ext uri="{BB962C8B-B14F-4D97-AF65-F5344CB8AC3E}">
        <p14:creationId xmlns:p14="http://schemas.microsoft.com/office/powerpoint/2010/main" val="22815508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Content Placeholder 91">
            <a:extLst>
              <a:ext uri="{FF2B5EF4-FFF2-40B4-BE49-F238E27FC236}">
                <a16:creationId xmlns:a16="http://schemas.microsoft.com/office/drawing/2014/main" id="{D19739E5-64F5-4011-B5E4-AEFC02D103DF}"/>
              </a:ext>
            </a:extLst>
          </p:cNvPr>
          <p:cNvPicPr>
            <a:picLocks noGrp="1" noChangeAspect="1"/>
          </p:cNvPicPr>
          <p:nvPr/>
        </p:nvPicPr>
        <p:blipFill>
          <a:blip r:embed="rId3"/>
          <a:srcRect l="50000" b="-994"/>
          <a:stretch>
            <a:fillRect/>
          </a:stretch>
        </p:blipFill>
        <p:spPr bwMode="auto">
          <a:xfrm>
            <a:off x="9699042" y="1189368"/>
            <a:ext cx="2249122" cy="1773641"/>
          </a:xfrm>
          <a:prstGeom prst="rect">
            <a:avLst/>
          </a:prstGeom>
          <a:noFill/>
          <a:ln w="9525">
            <a:noFill/>
            <a:miter lim="800000"/>
            <a:headEnd/>
            <a:tailEnd/>
          </a:ln>
        </p:spPr>
      </p:pic>
      <p:pic>
        <p:nvPicPr>
          <p:cNvPr id="7" name="Picture 6">
            <a:extLst>
              <a:ext uri="{FF2B5EF4-FFF2-40B4-BE49-F238E27FC236}">
                <a16:creationId xmlns:a16="http://schemas.microsoft.com/office/drawing/2014/main" id="{7433A277-1A2C-0958-F568-9F0B2C7C2A8B}"/>
              </a:ext>
            </a:extLst>
          </p:cNvPr>
          <p:cNvPicPr>
            <a:picLocks noChangeAspect="1"/>
          </p:cNvPicPr>
          <p:nvPr/>
        </p:nvPicPr>
        <p:blipFill>
          <a:blip r:embed="rId4"/>
          <a:stretch>
            <a:fillRect/>
          </a:stretch>
        </p:blipFill>
        <p:spPr>
          <a:xfrm>
            <a:off x="2121117" y="1246377"/>
            <a:ext cx="7601712" cy="3749023"/>
          </a:xfrm>
          <a:prstGeom prst="rect">
            <a:avLst/>
          </a:prstGeom>
        </p:spPr>
      </p:pic>
      <p:sp>
        <p:nvSpPr>
          <p:cNvPr id="8" name="TextBox 7">
            <a:extLst>
              <a:ext uri="{FF2B5EF4-FFF2-40B4-BE49-F238E27FC236}">
                <a16:creationId xmlns:a16="http://schemas.microsoft.com/office/drawing/2014/main" id="{BB916CFF-52A8-DAB7-5120-849535FEAF05}"/>
              </a:ext>
            </a:extLst>
          </p:cNvPr>
          <p:cNvSpPr txBox="1"/>
          <p:nvPr/>
        </p:nvSpPr>
        <p:spPr>
          <a:xfrm>
            <a:off x="6845734" y="1272388"/>
            <a:ext cx="2327142" cy="830997"/>
          </a:xfrm>
          <a:prstGeom prst="rect">
            <a:avLst/>
          </a:prstGeom>
          <a:noFill/>
        </p:spPr>
        <p:txBody>
          <a:bodyPr wrap="square" rtlCol="0">
            <a:spAutoFit/>
          </a:bodyPr>
          <a:lstStyle/>
          <a:p>
            <a:pPr algn="r"/>
            <a:r>
              <a:rPr lang="en-US" sz="2400" dirty="0"/>
              <a:t>Dominated by halo</a:t>
            </a:r>
          </a:p>
        </p:txBody>
      </p:sp>
      <p:sp>
        <p:nvSpPr>
          <p:cNvPr id="9" name="TextBox 8">
            <a:extLst>
              <a:ext uri="{FF2B5EF4-FFF2-40B4-BE49-F238E27FC236}">
                <a16:creationId xmlns:a16="http://schemas.microsoft.com/office/drawing/2014/main" id="{8AA705E2-24A2-640A-1B0C-F05E2084E382}"/>
              </a:ext>
            </a:extLst>
          </p:cNvPr>
          <p:cNvSpPr txBox="1"/>
          <p:nvPr/>
        </p:nvSpPr>
        <p:spPr>
          <a:xfrm>
            <a:off x="2296435" y="1301777"/>
            <a:ext cx="2838076" cy="830997"/>
          </a:xfrm>
          <a:prstGeom prst="rect">
            <a:avLst/>
          </a:prstGeom>
          <a:noFill/>
        </p:spPr>
        <p:txBody>
          <a:bodyPr wrap="square" rtlCol="0">
            <a:spAutoFit/>
          </a:bodyPr>
          <a:lstStyle/>
          <a:p>
            <a:r>
              <a:rPr lang="en-US" sz="2400" dirty="0"/>
              <a:t>Dominated by </a:t>
            </a:r>
          </a:p>
          <a:p>
            <a:r>
              <a:rPr lang="en-US" sz="2400" dirty="0" err="1"/>
              <a:t>intrabeam</a:t>
            </a:r>
            <a:r>
              <a:rPr lang="en-US" sz="2400" dirty="0"/>
              <a:t> stripping</a:t>
            </a:r>
          </a:p>
        </p:txBody>
      </p:sp>
      <p:grpSp>
        <p:nvGrpSpPr>
          <p:cNvPr id="18" name="Group 17">
            <a:extLst>
              <a:ext uri="{FF2B5EF4-FFF2-40B4-BE49-F238E27FC236}">
                <a16:creationId xmlns:a16="http://schemas.microsoft.com/office/drawing/2014/main" id="{ECCBA132-599C-CD34-72D3-3E20125387CF}"/>
              </a:ext>
            </a:extLst>
          </p:cNvPr>
          <p:cNvGrpSpPr/>
          <p:nvPr/>
        </p:nvGrpSpPr>
        <p:grpSpPr>
          <a:xfrm>
            <a:off x="149554" y="1618006"/>
            <a:ext cx="9935095" cy="4548847"/>
            <a:chOff x="2062972" y="2114576"/>
            <a:chExt cx="9935095" cy="4548847"/>
          </a:xfrm>
        </p:grpSpPr>
        <p:cxnSp>
          <p:nvCxnSpPr>
            <p:cNvPr id="11" name="Straight Arrow Connector 10">
              <a:extLst>
                <a:ext uri="{FF2B5EF4-FFF2-40B4-BE49-F238E27FC236}">
                  <a16:creationId xmlns:a16="http://schemas.microsoft.com/office/drawing/2014/main" id="{C406FA92-41D7-150D-2C6A-A938E20E20A8}"/>
                </a:ext>
              </a:extLst>
            </p:cNvPr>
            <p:cNvCxnSpPr>
              <a:cxnSpLocks/>
            </p:cNvCxnSpPr>
            <p:nvPr/>
          </p:nvCxnSpPr>
          <p:spPr>
            <a:xfrm>
              <a:off x="2432304" y="6108192"/>
              <a:ext cx="9565763" cy="0"/>
            </a:xfrm>
            <a:prstGeom prst="straightConnector1">
              <a:avLst/>
            </a:prstGeom>
            <a:ln w="9525" cap="flat" cmpd="sng" algn="ctr">
              <a:solidFill>
                <a:srgbClr val="00206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2" name="TextBox 11">
              <a:extLst>
                <a:ext uri="{FF2B5EF4-FFF2-40B4-BE49-F238E27FC236}">
                  <a16:creationId xmlns:a16="http://schemas.microsoft.com/office/drawing/2014/main" id="{F4FA4C29-E3F4-3F98-4EA6-4018325D187B}"/>
                </a:ext>
              </a:extLst>
            </p:cNvPr>
            <p:cNvSpPr txBox="1"/>
            <p:nvPr/>
          </p:nvSpPr>
          <p:spPr>
            <a:xfrm>
              <a:off x="3301544" y="6294091"/>
              <a:ext cx="4037762" cy="369332"/>
            </a:xfrm>
            <a:prstGeom prst="rect">
              <a:avLst/>
            </a:prstGeom>
            <a:noFill/>
          </p:spPr>
          <p:txBody>
            <a:bodyPr wrap="square" rtlCol="0">
              <a:spAutoFit/>
            </a:bodyPr>
            <a:lstStyle/>
            <a:p>
              <a:r>
                <a:rPr lang="en-US" dirty="0"/>
                <a:t>Beam optics  (~ bunch size)</a:t>
              </a:r>
            </a:p>
          </p:txBody>
        </p:sp>
        <p:cxnSp>
          <p:nvCxnSpPr>
            <p:cNvPr id="15" name="Straight Arrow Connector 14">
              <a:extLst>
                <a:ext uri="{FF2B5EF4-FFF2-40B4-BE49-F238E27FC236}">
                  <a16:creationId xmlns:a16="http://schemas.microsoft.com/office/drawing/2014/main" id="{5A1C0B0D-B902-E267-96A9-A7C1A1C6D99F}"/>
                </a:ext>
              </a:extLst>
            </p:cNvPr>
            <p:cNvCxnSpPr>
              <a:cxnSpLocks/>
            </p:cNvCxnSpPr>
            <p:nvPr/>
          </p:nvCxnSpPr>
          <p:spPr>
            <a:xfrm flipV="1">
              <a:off x="2432304" y="2415593"/>
              <a:ext cx="0" cy="3692599"/>
            </a:xfrm>
            <a:prstGeom prst="straightConnector1">
              <a:avLst/>
            </a:prstGeom>
            <a:ln w="9525" cap="flat" cmpd="sng" algn="ctr">
              <a:solidFill>
                <a:srgbClr val="00206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7" name="TextBox 16">
              <a:extLst>
                <a:ext uri="{FF2B5EF4-FFF2-40B4-BE49-F238E27FC236}">
                  <a16:creationId xmlns:a16="http://schemas.microsoft.com/office/drawing/2014/main" id="{1B54E376-43AB-E610-1F0C-7CBD596FB0E3}"/>
                </a:ext>
              </a:extLst>
            </p:cNvPr>
            <p:cNvSpPr txBox="1"/>
            <p:nvPr/>
          </p:nvSpPr>
          <p:spPr>
            <a:xfrm rot="16200000">
              <a:off x="970940" y="3206608"/>
              <a:ext cx="2553396" cy="369332"/>
            </a:xfrm>
            <a:prstGeom prst="rect">
              <a:avLst/>
            </a:prstGeom>
            <a:noFill/>
          </p:spPr>
          <p:txBody>
            <a:bodyPr wrap="square" rtlCol="0">
              <a:spAutoFit/>
            </a:bodyPr>
            <a:lstStyle/>
            <a:p>
              <a:r>
                <a:rPr lang="en-US" dirty="0"/>
                <a:t>Beam loss</a:t>
              </a:r>
            </a:p>
          </p:txBody>
        </p:sp>
      </p:grpSp>
      <p:sp>
        <p:nvSpPr>
          <p:cNvPr id="20" name="Title 19">
            <a:extLst>
              <a:ext uri="{FF2B5EF4-FFF2-40B4-BE49-F238E27FC236}">
                <a16:creationId xmlns:a16="http://schemas.microsoft.com/office/drawing/2014/main" id="{39FE2F18-7C16-E0AF-878E-B9292852F998}"/>
              </a:ext>
            </a:extLst>
          </p:cNvPr>
          <p:cNvSpPr>
            <a:spLocks noGrp="1"/>
          </p:cNvSpPr>
          <p:nvPr>
            <p:ph type="title"/>
          </p:nvPr>
        </p:nvSpPr>
        <p:spPr/>
        <p:txBody>
          <a:bodyPr/>
          <a:lstStyle/>
          <a:p>
            <a:r>
              <a:rPr lang="en-US" dirty="0"/>
              <a:t>Beam dynamics mechanisms for LINAC beam loss</a:t>
            </a:r>
          </a:p>
        </p:txBody>
      </p:sp>
      <p:grpSp>
        <p:nvGrpSpPr>
          <p:cNvPr id="31" name="Group 30">
            <a:extLst>
              <a:ext uri="{FF2B5EF4-FFF2-40B4-BE49-F238E27FC236}">
                <a16:creationId xmlns:a16="http://schemas.microsoft.com/office/drawing/2014/main" id="{7CBE0A6F-E3AF-CC02-E02C-09EC7D00E153}"/>
              </a:ext>
            </a:extLst>
          </p:cNvPr>
          <p:cNvGrpSpPr/>
          <p:nvPr/>
        </p:nvGrpSpPr>
        <p:grpSpPr>
          <a:xfrm>
            <a:off x="3896967" y="3548367"/>
            <a:ext cx="2700886" cy="474539"/>
            <a:chOff x="4084408" y="5241741"/>
            <a:chExt cx="2700886" cy="474539"/>
          </a:xfrm>
        </p:grpSpPr>
        <p:sp>
          <p:nvSpPr>
            <p:cNvPr id="19" name="Star: 5 Points 18">
              <a:extLst>
                <a:ext uri="{FF2B5EF4-FFF2-40B4-BE49-F238E27FC236}">
                  <a16:creationId xmlns:a16="http://schemas.microsoft.com/office/drawing/2014/main" id="{D1EA7FF0-EFFA-2D08-C244-E3AC7F8FEFE8}"/>
                </a:ext>
              </a:extLst>
            </p:cNvPr>
            <p:cNvSpPr/>
            <p:nvPr/>
          </p:nvSpPr>
          <p:spPr>
            <a:xfrm>
              <a:off x="4084408" y="5506963"/>
              <a:ext cx="247798" cy="209317"/>
            </a:xfrm>
            <a:prstGeom prst="star5">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7689260D-D133-6981-1E9B-315D1829D59F}"/>
                </a:ext>
              </a:extLst>
            </p:cNvPr>
            <p:cNvSpPr txBox="1"/>
            <p:nvPr/>
          </p:nvSpPr>
          <p:spPr>
            <a:xfrm>
              <a:off x="4332206" y="5241741"/>
              <a:ext cx="2453088" cy="461665"/>
            </a:xfrm>
            <a:prstGeom prst="rect">
              <a:avLst/>
            </a:prstGeom>
            <a:noFill/>
          </p:spPr>
          <p:txBody>
            <a:bodyPr wrap="square" rtlCol="0">
              <a:spAutoFit/>
            </a:bodyPr>
            <a:lstStyle/>
            <a:p>
              <a:r>
                <a:rPr lang="en-US" sz="2400" dirty="0"/>
                <a:t>design</a:t>
              </a:r>
            </a:p>
          </p:txBody>
        </p:sp>
      </p:grpSp>
      <p:grpSp>
        <p:nvGrpSpPr>
          <p:cNvPr id="29" name="Group 28">
            <a:extLst>
              <a:ext uri="{FF2B5EF4-FFF2-40B4-BE49-F238E27FC236}">
                <a16:creationId xmlns:a16="http://schemas.microsoft.com/office/drawing/2014/main" id="{F5C56A6A-B66B-E580-DA31-ADA9637A3BE7}"/>
              </a:ext>
            </a:extLst>
          </p:cNvPr>
          <p:cNvGrpSpPr/>
          <p:nvPr/>
        </p:nvGrpSpPr>
        <p:grpSpPr>
          <a:xfrm>
            <a:off x="5425888" y="4838837"/>
            <a:ext cx="3552569" cy="566323"/>
            <a:chOff x="5425888" y="4838837"/>
            <a:chExt cx="3552569" cy="566323"/>
          </a:xfrm>
        </p:grpSpPr>
        <p:sp>
          <p:nvSpPr>
            <p:cNvPr id="22" name="Star: 5 Points 21">
              <a:extLst>
                <a:ext uri="{FF2B5EF4-FFF2-40B4-BE49-F238E27FC236}">
                  <a16:creationId xmlns:a16="http://schemas.microsoft.com/office/drawing/2014/main" id="{BC0AADEC-A810-0E8D-A3A3-E750A4024E52}"/>
                </a:ext>
              </a:extLst>
            </p:cNvPr>
            <p:cNvSpPr/>
            <p:nvPr/>
          </p:nvSpPr>
          <p:spPr>
            <a:xfrm>
              <a:off x="5425888" y="4838837"/>
              <a:ext cx="247798" cy="209317"/>
            </a:xfrm>
            <a:prstGeom prst="star5">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9D10B9EC-4C86-F2E8-ADD2-71335B214B6A}"/>
                </a:ext>
              </a:extLst>
            </p:cNvPr>
            <p:cNvSpPr txBox="1"/>
            <p:nvPr/>
          </p:nvSpPr>
          <p:spPr>
            <a:xfrm>
              <a:off x="5869780" y="4943495"/>
              <a:ext cx="3108677" cy="461665"/>
            </a:xfrm>
            <a:prstGeom prst="rect">
              <a:avLst/>
            </a:prstGeom>
            <a:noFill/>
          </p:spPr>
          <p:txBody>
            <a:bodyPr wrap="square" rtlCol="0">
              <a:spAutoFit/>
            </a:bodyPr>
            <a:lstStyle/>
            <a:p>
              <a:r>
                <a:rPr lang="en-US" sz="2400" dirty="0"/>
                <a:t>Real operating point</a:t>
              </a:r>
            </a:p>
          </p:txBody>
        </p:sp>
      </p:grpSp>
      <p:grpSp>
        <p:nvGrpSpPr>
          <p:cNvPr id="30" name="Group 29">
            <a:extLst>
              <a:ext uri="{FF2B5EF4-FFF2-40B4-BE49-F238E27FC236}">
                <a16:creationId xmlns:a16="http://schemas.microsoft.com/office/drawing/2014/main" id="{FE6484EE-BA1B-6509-A17F-8F1DFB325B4E}"/>
              </a:ext>
            </a:extLst>
          </p:cNvPr>
          <p:cNvGrpSpPr/>
          <p:nvPr/>
        </p:nvGrpSpPr>
        <p:grpSpPr>
          <a:xfrm>
            <a:off x="5425888" y="2691742"/>
            <a:ext cx="2822073" cy="2227047"/>
            <a:chOff x="5425888" y="2691742"/>
            <a:chExt cx="2822073" cy="2227047"/>
          </a:xfrm>
        </p:grpSpPr>
        <p:sp>
          <p:nvSpPr>
            <p:cNvPr id="24" name="Star: 5 Points 23">
              <a:extLst>
                <a:ext uri="{FF2B5EF4-FFF2-40B4-BE49-F238E27FC236}">
                  <a16:creationId xmlns:a16="http://schemas.microsoft.com/office/drawing/2014/main" id="{8E6A0004-3016-9BF0-9376-544DD356EA0E}"/>
                </a:ext>
              </a:extLst>
            </p:cNvPr>
            <p:cNvSpPr/>
            <p:nvPr/>
          </p:nvSpPr>
          <p:spPr>
            <a:xfrm>
              <a:off x="5425888" y="2803640"/>
              <a:ext cx="247798" cy="209317"/>
            </a:xfrm>
            <a:prstGeom prst="star5">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45C21D59-DA22-66C5-B531-D93918DDBB81}"/>
                </a:ext>
              </a:extLst>
            </p:cNvPr>
            <p:cNvSpPr txBox="1"/>
            <p:nvPr/>
          </p:nvSpPr>
          <p:spPr>
            <a:xfrm>
              <a:off x="5794873" y="2691742"/>
              <a:ext cx="2453088" cy="461665"/>
            </a:xfrm>
            <a:prstGeom prst="rect">
              <a:avLst/>
            </a:prstGeom>
            <a:noFill/>
          </p:spPr>
          <p:txBody>
            <a:bodyPr wrap="square" rtlCol="0">
              <a:spAutoFit/>
            </a:bodyPr>
            <a:lstStyle/>
            <a:p>
              <a:r>
                <a:rPr lang="en-US" sz="2400" dirty="0"/>
                <a:t>Model prediction</a:t>
              </a:r>
            </a:p>
          </p:txBody>
        </p:sp>
        <p:cxnSp>
          <p:nvCxnSpPr>
            <p:cNvPr id="27" name="Straight Connector 26">
              <a:extLst>
                <a:ext uri="{FF2B5EF4-FFF2-40B4-BE49-F238E27FC236}">
                  <a16:creationId xmlns:a16="http://schemas.microsoft.com/office/drawing/2014/main" id="{0789F813-4F3D-B22E-DCE0-0B79B70F5F6A}"/>
                </a:ext>
              </a:extLst>
            </p:cNvPr>
            <p:cNvCxnSpPr>
              <a:cxnSpLocks/>
            </p:cNvCxnSpPr>
            <p:nvPr/>
          </p:nvCxnSpPr>
          <p:spPr>
            <a:xfrm flipV="1">
              <a:off x="5547075" y="2883592"/>
              <a:ext cx="0" cy="2035197"/>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 name="Group 1">
            <a:extLst>
              <a:ext uri="{FF2B5EF4-FFF2-40B4-BE49-F238E27FC236}">
                <a16:creationId xmlns:a16="http://schemas.microsoft.com/office/drawing/2014/main" id="{15A69F43-BFE6-4372-BEB7-51C3168655E8}"/>
              </a:ext>
            </a:extLst>
          </p:cNvPr>
          <p:cNvGrpSpPr/>
          <p:nvPr/>
        </p:nvGrpSpPr>
        <p:grpSpPr>
          <a:xfrm>
            <a:off x="2912300" y="2319940"/>
            <a:ext cx="2221890" cy="932526"/>
            <a:chOff x="8001629" y="962526"/>
            <a:chExt cx="2919827" cy="1225450"/>
          </a:xfrm>
        </p:grpSpPr>
        <p:cxnSp>
          <p:nvCxnSpPr>
            <p:cNvPr id="3" name="Straight Arrow Connector 2">
              <a:extLst>
                <a:ext uri="{FF2B5EF4-FFF2-40B4-BE49-F238E27FC236}">
                  <a16:creationId xmlns:a16="http://schemas.microsoft.com/office/drawing/2014/main" id="{16DE16B3-9C8D-628B-8925-80504535B8C8}"/>
                </a:ext>
              </a:extLst>
            </p:cNvPr>
            <p:cNvCxnSpPr/>
            <p:nvPr/>
          </p:nvCxnSpPr>
          <p:spPr>
            <a:xfrm>
              <a:off x="8354728" y="1174282"/>
              <a:ext cx="217531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 name="Straight Arrow Connector 3">
              <a:extLst>
                <a:ext uri="{FF2B5EF4-FFF2-40B4-BE49-F238E27FC236}">
                  <a16:creationId xmlns:a16="http://schemas.microsoft.com/office/drawing/2014/main" id="{370777A0-E890-43B2-161F-033EB25E6A44}"/>
                </a:ext>
              </a:extLst>
            </p:cNvPr>
            <p:cNvCxnSpPr>
              <a:cxnSpLocks/>
            </p:cNvCxnSpPr>
            <p:nvPr/>
          </p:nvCxnSpPr>
          <p:spPr>
            <a:xfrm flipH="1">
              <a:off x="8354728" y="1653941"/>
              <a:ext cx="217531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 name="Oval 4">
              <a:extLst>
                <a:ext uri="{FF2B5EF4-FFF2-40B4-BE49-F238E27FC236}">
                  <a16:creationId xmlns:a16="http://schemas.microsoft.com/office/drawing/2014/main" id="{8F5B9358-D120-D290-7414-10C018854888}"/>
                </a:ext>
              </a:extLst>
            </p:cNvPr>
            <p:cNvSpPr/>
            <p:nvPr/>
          </p:nvSpPr>
          <p:spPr>
            <a:xfrm>
              <a:off x="9240253" y="962526"/>
              <a:ext cx="433136" cy="962527"/>
            </a:xfrm>
            <a:prstGeom prst="ellipse">
              <a:avLst/>
            </a:prstGeom>
            <a:solidFill>
              <a:schemeClr val="accent1">
                <a:alpha val="43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B27F528B-DCB4-AA0C-5021-2096ABB3FDF0}"/>
                    </a:ext>
                  </a:extLst>
                </p:cNvPr>
                <p:cNvSpPr txBox="1"/>
                <p:nvPr/>
              </p:nvSpPr>
              <p:spPr>
                <a:xfrm>
                  <a:off x="8030687" y="1022984"/>
                  <a:ext cx="352917"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𝐻</m:t>
                            </m:r>
                          </m:e>
                          <m:sup>
                            <m:r>
                              <a:rPr lang="en-US" b="0" i="1" smtClean="0">
                                <a:latin typeface="Cambria Math" panose="02040503050406030204" pitchFamily="18" charset="0"/>
                              </a:rPr>
                              <m:t>−</m:t>
                            </m:r>
                          </m:sup>
                        </m:sSup>
                      </m:oMath>
                    </m:oMathPara>
                  </a14:m>
                  <a:endParaRPr lang="en-US" dirty="0"/>
                </a:p>
              </p:txBody>
            </p:sp>
          </mc:Choice>
          <mc:Fallback xmlns="">
            <p:sp>
              <p:nvSpPr>
                <p:cNvPr id="13" name="TextBox 12">
                  <a:extLst>
                    <a:ext uri="{FF2B5EF4-FFF2-40B4-BE49-F238E27FC236}">
                      <a16:creationId xmlns:a16="http://schemas.microsoft.com/office/drawing/2014/main" id="{79F650AF-82F7-BEB0-8A23-561B034964F2}"/>
                    </a:ext>
                  </a:extLst>
                </p:cNvPr>
                <p:cNvSpPr txBox="1">
                  <a:spLocks noRot="1" noChangeAspect="1" noMove="1" noResize="1" noEditPoints="1" noAdjustHandles="1" noChangeArrowheads="1" noChangeShapeType="1" noTextEdit="1"/>
                </p:cNvSpPr>
                <p:nvPr/>
              </p:nvSpPr>
              <p:spPr>
                <a:xfrm>
                  <a:off x="8030687" y="1022984"/>
                  <a:ext cx="352917" cy="276999"/>
                </a:xfrm>
                <a:prstGeom prst="rect">
                  <a:avLst/>
                </a:prstGeom>
                <a:blipFill>
                  <a:blip r:embed="rId5"/>
                  <a:stretch>
                    <a:fillRect l="-17241" b="-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8844DA44-81AD-AD31-CEC2-15D5AE97BA48}"/>
                    </a:ext>
                  </a:extLst>
                </p:cNvPr>
                <p:cNvSpPr txBox="1"/>
                <p:nvPr/>
              </p:nvSpPr>
              <p:spPr>
                <a:xfrm>
                  <a:off x="10568539" y="1035215"/>
                  <a:ext cx="352917"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𝐻</m:t>
                            </m:r>
                          </m:e>
                          <m:sup>
                            <m:r>
                              <a:rPr lang="en-US" b="0" i="1" smtClean="0">
                                <a:latin typeface="Cambria Math" panose="02040503050406030204" pitchFamily="18" charset="0"/>
                              </a:rPr>
                              <m:t>−</m:t>
                            </m:r>
                          </m:sup>
                        </m:sSup>
                      </m:oMath>
                    </m:oMathPara>
                  </a14:m>
                  <a:endParaRPr lang="en-US" dirty="0"/>
                </a:p>
              </p:txBody>
            </p:sp>
          </mc:Choice>
          <mc:Fallback xmlns="">
            <p:sp>
              <p:nvSpPr>
                <p:cNvPr id="14" name="TextBox 13">
                  <a:extLst>
                    <a:ext uri="{FF2B5EF4-FFF2-40B4-BE49-F238E27FC236}">
                      <a16:creationId xmlns:a16="http://schemas.microsoft.com/office/drawing/2014/main" id="{6388E354-C028-1D4C-B87B-020B780A1A04}"/>
                    </a:ext>
                  </a:extLst>
                </p:cNvPr>
                <p:cNvSpPr txBox="1">
                  <a:spLocks noRot="1" noChangeAspect="1" noMove="1" noResize="1" noEditPoints="1" noAdjustHandles="1" noChangeArrowheads="1" noChangeShapeType="1" noTextEdit="1"/>
                </p:cNvSpPr>
                <p:nvPr/>
              </p:nvSpPr>
              <p:spPr>
                <a:xfrm>
                  <a:off x="10568539" y="1035215"/>
                  <a:ext cx="352917" cy="276999"/>
                </a:xfrm>
                <a:prstGeom prst="rect">
                  <a:avLst/>
                </a:prstGeom>
                <a:blipFill>
                  <a:blip r:embed="rId6"/>
                  <a:stretch>
                    <a:fillRect l="-15517" b="-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E6AB7938-270C-FB1B-CA45-B08FCD376687}"/>
                    </a:ext>
                  </a:extLst>
                </p:cNvPr>
                <p:cNvSpPr txBox="1"/>
                <p:nvPr/>
              </p:nvSpPr>
              <p:spPr>
                <a:xfrm>
                  <a:off x="10558914" y="1547393"/>
                  <a:ext cx="352917"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𝐻</m:t>
                            </m:r>
                          </m:e>
                          <m:sup>
                            <m:r>
                              <a:rPr lang="en-US" b="0" i="1" smtClean="0">
                                <a:latin typeface="Cambria Math" panose="02040503050406030204" pitchFamily="18" charset="0"/>
                              </a:rPr>
                              <m:t>−</m:t>
                            </m:r>
                          </m:sup>
                        </m:sSup>
                      </m:oMath>
                    </m:oMathPara>
                  </a14:m>
                  <a:endParaRPr lang="en-US" dirty="0"/>
                </a:p>
              </p:txBody>
            </p:sp>
          </mc:Choice>
          <mc:Fallback xmlns="">
            <p:sp>
              <p:nvSpPr>
                <p:cNvPr id="15" name="TextBox 14">
                  <a:extLst>
                    <a:ext uri="{FF2B5EF4-FFF2-40B4-BE49-F238E27FC236}">
                      <a16:creationId xmlns:a16="http://schemas.microsoft.com/office/drawing/2014/main" id="{1E90FB4A-11AE-13EE-6D59-FD1CA9F2F7FB}"/>
                    </a:ext>
                  </a:extLst>
                </p:cNvPr>
                <p:cNvSpPr txBox="1">
                  <a:spLocks noRot="1" noChangeAspect="1" noMove="1" noResize="1" noEditPoints="1" noAdjustHandles="1" noChangeArrowheads="1" noChangeShapeType="1" noTextEdit="1"/>
                </p:cNvSpPr>
                <p:nvPr/>
              </p:nvSpPr>
              <p:spPr>
                <a:xfrm>
                  <a:off x="10558914" y="1547393"/>
                  <a:ext cx="352917" cy="276999"/>
                </a:xfrm>
                <a:prstGeom prst="rect">
                  <a:avLst/>
                </a:prstGeom>
                <a:blipFill>
                  <a:blip r:embed="rId7"/>
                  <a:stretch>
                    <a:fillRect l="-17241" b="-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9A78F720-2155-EF78-7832-F2759E594D1A}"/>
                    </a:ext>
                  </a:extLst>
                </p:cNvPr>
                <p:cNvSpPr txBox="1"/>
                <p:nvPr/>
              </p:nvSpPr>
              <p:spPr>
                <a:xfrm>
                  <a:off x="8001629" y="1557018"/>
                  <a:ext cx="328871"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𝐻</m:t>
                            </m:r>
                          </m:e>
                          <m:sup>
                            <m:r>
                              <a:rPr lang="en-US" b="0" i="1" smtClean="0">
                                <a:latin typeface="Cambria Math" panose="02040503050406030204" pitchFamily="18" charset="0"/>
                              </a:rPr>
                              <m:t>0</m:t>
                            </m:r>
                          </m:sup>
                        </m:sSup>
                      </m:oMath>
                    </m:oMathPara>
                  </a14:m>
                  <a:endParaRPr lang="en-US" dirty="0"/>
                </a:p>
              </p:txBody>
            </p:sp>
          </mc:Choice>
          <mc:Fallback xmlns="">
            <p:sp>
              <p:nvSpPr>
                <p:cNvPr id="14" name="TextBox 13">
                  <a:extLst>
                    <a:ext uri="{FF2B5EF4-FFF2-40B4-BE49-F238E27FC236}">
                      <a16:creationId xmlns:a16="http://schemas.microsoft.com/office/drawing/2014/main" id="{9A78F720-2155-EF78-7832-F2759E594D1A}"/>
                    </a:ext>
                  </a:extLst>
                </p:cNvPr>
                <p:cNvSpPr txBox="1">
                  <a:spLocks noRot="1" noChangeAspect="1" noMove="1" noResize="1" noEditPoints="1" noAdjustHandles="1" noChangeArrowheads="1" noChangeShapeType="1" noTextEdit="1"/>
                </p:cNvSpPr>
                <p:nvPr/>
              </p:nvSpPr>
              <p:spPr>
                <a:xfrm>
                  <a:off x="8001629" y="1557018"/>
                  <a:ext cx="328871" cy="276999"/>
                </a:xfrm>
                <a:prstGeom prst="rect">
                  <a:avLst/>
                </a:prstGeom>
                <a:blipFill>
                  <a:blip r:embed="rId8"/>
                  <a:stretch>
                    <a:fillRect l="-34146" t="-2941" r="-31707" b="-41176"/>
                  </a:stretch>
                </a:blipFill>
              </p:spPr>
              <p:txBody>
                <a:bodyPr/>
                <a:lstStyle/>
                <a:p>
                  <a:r>
                    <a:rPr lang="en-US">
                      <a:noFill/>
                    </a:rPr>
                    <a:t> </a:t>
                  </a:r>
                </a:p>
              </p:txBody>
            </p:sp>
          </mc:Fallback>
        </mc:AlternateContent>
        <p:cxnSp>
          <p:nvCxnSpPr>
            <p:cNvPr id="16" name="Straight Arrow Connector 15">
              <a:extLst>
                <a:ext uri="{FF2B5EF4-FFF2-40B4-BE49-F238E27FC236}">
                  <a16:creationId xmlns:a16="http://schemas.microsoft.com/office/drawing/2014/main" id="{872BFA9D-D067-6BE3-6B52-9FED04E34B4A}"/>
                </a:ext>
              </a:extLst>
            </p:cNvPr>
            <p:cNvCxnSpPr/>
            <p:nvPr/>
          </p:nvCxnSpPr>
          <p:spPr>
            <a:xfrm flipH="1">
              <a:off x="9134375" y="1685892"/>
              <a:ext cx="322446" cy="3354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EEBA6A53-1E26-C976-4C98-2DD0976BEB6F}"/>
                    </a:ext>
                  </a:extLst>
                </p:cNvPr>
                <p:cNvSpPr txBox="1"/>
                <p:nvPr/>
              </p:nvSpPr>
              <p:spPr>
                <a:xfrm>
                  <a:off x="8939265" y="1910977"/>
                  <a:ext cx="165366"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𝑒</m:t>
                        </m:r>
                      </m:oMath>
                    </m:oMathPara>
                  </a14:m>
                  <a:endParaRPr lang="en-US" dirty="0"/>
                </a:p>
              </p:txBody>
            </p:sp>
          </mc:Choice>
          <mc:Fallback xmlns="">
            <p:sp>
              <p:nvSpPr>
                <p:cNvPr id="19" name="TextBox 18">
                  <a:extLst>
                    <a:ext uri="{FF2B5EF4-FFF2-40B4-BE49-F238E27FC236}">
                      <a16:creationId xmlns:a16="http://schemas.microsoft.com/office/drawing/2014/main" id="{FFF6EBAA-D550-7A8D-D2CC-EBD81CC63C6C}"/>
                    </a:ext>
                  </a:extLst>
                </p:cNvPr>
                <p:cNvSpPr txBox="1">
                  <a:spLocks noRot="1" noChangeAspect="1" noMove="1" noResize="1" noEditPoints="1" noAdjustHandles="1" noChangeArrowheads="1" noChangeShapeType="1" noTextEdit="1"/>
                </p:cNvSpPr>
                <p:nvPr/>
              </p:nvSpPr>
              <p:spPr>
                <a:xfrm>
                  <a:off x="8939265" y="1910977"/>
                  <a:ext cx="165366" cy="276999"/>
                </a:xfrm>
                <a:prstGeom prst="rect">
                  <a:avLst/>
                </a:prstGeom>
                <a:blipFill>
                  <a:blip r:embed="rId9"/>
                  <a:stretch>
                    <a:fillRect l="-22222" r="-22222"/>
                  </a:stretch>
                </a:blipFill>
              </p:spPr>
              <p:txBody>
                <a:bodyPr/>
                <a:lstStyle/>
                <a:p>
                  <a:r>
                    <a:rPr lang="en-US">
                      <a:noFill/>
                    </a:rPr>
                    <a:t> </a:t>
                  </a:r>
                </a:p>
              </p:txBody>
            </p:sp>
          </mc:Fallback>
        </mc:AlternateContent>
      </p:grpSp>
    </p:spTree>
    <p:extLst>
      <p:ext uri="{BB962C8B-B14F-4D97-AF65-F5344CB8AC3E}">
        <p14:creationId xmlns:p14="http://schemas.microsoft.com/office/powerpoint/2010/main" val="2682363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DFF840F-F5F1-93E5-D212-80CC4C1BBAA3}"/>
              </a:ext>
            </a:extLst>
          </p:cNvPr>
          <p:cNvGrpSpPr/>
          <p:nvPr/>
        </p:nvGrpSpPr>
        <p:grpSpPr>
          <a:xfrm>
            <a:off x="4677115" y="1021029"/>
            <a:ext cx="7289778" cy="2330241"/>
            <a:chOff x="822673" y="2705730"/>
            <a:chExt cx="7289778" cy="2330241"/>
          </a:xfrm>
        </p:grpSpPr>
        <p:pic>
          <p:nvPicPr>
            <p:cNvPr id="5" name="Picture 4">
              <a:extLst>
                <a:ext uri="{FF2B5EF4-FFF2-40B4-BE49-F238E27FC236}">
                  <a16:creationId xmlns:a16="http://schemas.microsoft.com/office/drawing/2014/main" id="{F5720BC6-1B5E-F0E4-5C3C-4AC53ABFE1CA}"/>
                </a:ext>
              </a:extLst>
            </p:cNvPr>
            <p:cNvPicPr>
              <a:picLocks noChangeAspect="1"/>
            </p:cNvPicPr>
            <p:nvPr/>
          </p:nvPicPr>
          <p:blipFill>
            <a:blip r:embed="rId3" cstate="screen">
              <a:extLst>
                <a:ext uri="{28A0092B-C50C-407E-A947-70E740481C1C}">
                  <a14:useLocalDpi xmlns:a14="http://schemas.microsoft.com/office/drawing/2010/main"/>
                </a:ext>
              </a:extLst>
            </a:blip>
            <a:srcRect t="20279" r="31514" b="23812"/>
            <a:stretch>
              <a:fillRect/>
            </a:stretch>
          </p:blipFill>
          <p:spPr>
            <a:xfrm>
              <a:off x="822673" y="2705730"/>
              <a:ext cx="7289778" cy="2330241"/>
            </a:xfrm>
            <a:prstGeom prst="rect">
              <a:avLst/>
            </a:prstGeom>
          </p:spPr>
        </p:pic>
        <p:sp>
          <p:nvSpPr>
            <p:cNvPr id="6" name="Left Brace 5">
              <a:extLst>
                <a:ext uri="{FF2B5EF4-FFF2-40B4-BE49-F238E27FC236}">
                  <a16:creationId xmlns:a16="http://schemas.microsoft.com/office/drawing/2014/main" id="{15B8B2A2-5DD7-C93F-B50D-48440083F14F}"/>
                </a:ext>
              </a:extLst>
            </p:cNvPr>
            <p:cNvSpPr/>
            <p:nvPr/>
          </p:nvSpPr>
          <p:spPr>
            <a:xfrm rot="5400000">
              <a:off x="5374909" y="2916470"/>
              <a:ext cx="87758" cy="2454344"/>
            </a:xfrm>
            <a:prstGeom prst="leftBrace">
              <a:avLst/>
            </a:prstGeom>
            <a:ln w="28575">
              <a:solidFill>
                <a:schemeClr val="tx1"/>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Left Brace 6">
              <a:extLst>
                <a:ext uri="{FF2B5EF4-FFF2-40B4-BE49-F238E27FC236}">
                  <a16:creationId xmlns:a16="http://schemas.microsoft.com/office/drawing/2014/main" id="{B6358935-2964-ED61-39F1-26B684BCC28C}"/>
                </a:ext>
              </a:extLst>
            </p:cNvPr>
            <p:cNvSpPr/>
            <p:nvPr/>
          </p:nvSpPr>
          <p:spPr>
            <a:xfrm rot="5400000">
              <a:off x="1630567" y="4047630"/>
              <a:ext cx="141384" cy="172904"/>
            </a:xfrm>
            <a:prstGeom prst="leftBrace">
              <a:avLst/>
            </a:prstGeom>
            <a:ln w="28575">
              <a:solidFill>
                <a:schemeClr val="tx1"/>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Left Brace 7">
              <a:extLst>
                <a:ext uri="{FF2B5EF4-FFF2-40B4-BE49-F238E27FC236}">
                  <a16:creationId xmlns:a16="http://schemas.microsoft.com/office/drawing/2014/main" id="{579F64F9-5CDB-B675-FEA9-EAD5586C86ED}"/>
                </a:ext>
              </a:extLst>
            </p:cNvPr>
            <p:cNvSpPr/>
            <p:nvPr/>
          </p:nvSpPr>
          <p:spPr>
            <a:xfrm rot="5400000">
              <a:off x="2005280" y="3884899"/>
              <a:ext cx="141384" cy="498366"/>
            </a:xfrm>
            <a:prstGeom prst="leftBrace">
              <a:avLst/>
            </a:prstGeom>
            <a:ln w="28575">
              <a:solidFill>
                <a:schemeClr val="tx1"/>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Left Brace 8">
              <a:extLst>
                <a:ext uri="{FF2B5EF4-FFF2-40B4-BE49-F238E27FC236}">
                  <a16:creationId xmlns:a16="http://schemas.microsoft.com/office/drawing/2014/main" id="{A3D29644-52C9-CFC0-23A7-09BEC2737AD5}"/>
                </a:ext>
              </a:extLst>
            </p:cNvPr>
            <p:cNvSpPr/>
            <p:nvPr/>
          </p:nvSpPr>
          <p:spPr>
            <a:xfrm rot="5400000">
              <a:off x="2698371" y="3728070"/>
              <a:ext cx="141384" cy="812024"/>
            </a:xfrm>
            <a:prstGeom prst="leftBrace">
              <a:avLst/>
            </a:prstGeom>
            <a:ln w="28575">
              <a:solidFill>
                <a:schemeClr val="tx1"/>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Left Brace 9">
              <a:extLst>
                <a:ext uri="{FF2B5EF4-FFF2-40B4-BE49-F238E27FC236}">
                  <a16:creationId xmlns:a16="http://schemas.microsoft.com/office/drawing/2014/main" id="{BBA153DB-2793-B79A-773A-B9FB259C3258}"/>
                </a:ext>
              </a:extLst>
            </p:cNvPr>
            <p:cNvSpPr/>
            <p:nvPr/>
          </p:nvSpPr>
          <p:spPr>
            <a:xfrm rot="5400000">
              <a:off x="3612654" y="3659636"/>
              <a:ext cx="141384" cy="948891"/>
            </a:xfrm>
            <a:prstGeom prst="leftBrace">
              <a:avLst/>
            </a:prstGeom>
            <a:ln w="28575">
              <a:solidFill>
                <a:schemeClr val="tx1"/>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TextBox 11">
              <a:extLst>
                <a:ext uri="{FF2B5EF4-FFF2-40B4-BE49-F238E27FC236}">
                  <a16:creationId xmlns:a16="http://schemas.microsoft.com/office/drawing/2014/main" id="{F8207553-9A55-7826-FDBE-CBD04AB807DE}"/>
                </a:ext>
              </a:extLst>
            </p:cNvPr>
            <p:cNvSpPr txBox="1"/>
            <p:nvPr/>
          </p:nvSpPr>
          <p:spPr>
            <a:xfrm rot="17687434">
              <a:off x="1801154" y="3307802"/>
              <a:ext cx="1079847" cy="287515"/>
            </a:xfrm>
            <a:prstGeom prst="rect">
              <a:avLst/>
            </a:prstGeom>
            <a:noFill/>
          </p:spPr>
          <p:txBody>
            <a:bodyPr wrap="none" rtlCol="0">
              <a:spAutoFit/>
            </a:bodyPr>
            <a:lstStyle/>
            <a:p>
              <a:pPr algn="l">
                <a:lnSpc>
                  <a:spcPct val="90000"/>
                </a:lnSpc>
              </a:pPr>
              <a:r>
                <a:rPr lang="en-US" sz="1400" dirty="0">
                  <a:latin typeface="+mn-lt"/>
                </a:rPr>
                <a:t>DTL 87 MeV</a:t>
              </a:r>
            </a:p>
          </p:txBody>
        </p:sp>
        <p:sp>
          <p:nvSpPr>
            <p:cNvPr id="13" name="TextBox 12">
              <a:extLst>
                <a:ext uri="{FF2B5EF4-FFF2-40B4-BE49-F238E27FC236}">
                  <a16:creationId xmlns:a16="http://schemas.microsoft.com/office/drawing/2014/main" id="{E7777558-0D33-4F9B-858B-7799DAB01C20}"/>
                </a:ext>
              </a:extLst>
            </p:cNvPr>
            <p:cNvSpPr txBox="1"/>
            <p:nvPr/>
          </p:nvSpPr>
          <p:spPr>
            <a:xfrm rot="17687434">
              <a:off x="2405622" y="3241383"/>
              <a:ext cx="1220142" cy="287515"/>
            </a:xfrm>
            <a:prstGeom prst="rect">
              <a:avLst/>
            </a:prstGeom>
            <a:noFill/>
          </p:spPr>
          <p:txBody>
            <a:bodyPr wrap="none" rtlCol="0">
              <a:spAutoFit/>
            </a:bodyPr>
            <a:lstStyle/>
            <a:p>
              <a:pPr algn="l">
                <a:lnSpc>
                  <a:spcPct val="90000"/>
                </a:lnSpc>
              </a:pPr>
              <a:r>
                <a:rPr lang="en-US" sz="1400" dirty="0">
                  <a:latin typeface="+mn-lt"/>
                </a:rPr>
                <a:t>CCL 186 MeV</a:t>
              </a:r>
            </a:p>
          </p:txBody>
        </p:sp>
        <p:sp>
          <p:nvSpPr>
            <p:cNvPr id="14" name="TextBox 13">
              <a:extLst>
                <a:ext uri="{FF2B5EF4-FFF2-40B4-BE49-F238E27FC236}">
                  <a16:creationId xmlns:a16="http://schemas.microsoft.com/office/drawing/2014/main" id="{71E65DFA-99C5-4F99-38F8-CE175B75C3F2}"/>
                </a:ext>
              </a:extLst>
            </p:cNvPr>
            <p:cNvSpPr txBox="1"/>
            <p:nvPr/>
          </p:nvSpPr>
          <p:spPr>
            <a:xfrm rot="17687434">
              <a:off x="3362037" y="3274128"/>
              <a:ext cx="1196994" cy="287515"/>
            </a:xfrm>
            <a:prstGeom prst="rect">
              <a:avLst/>
            </a:prstGeom>
            <a:noFill/>
          </p:spPr>
          <p:txBody>
            <a:bodyPr wrap="none" rtlCol="0">
              <a:spAutoFit/>
            </a:bodyPr>
            <a:lstStyle/>
            <a:p>
              <a:pPr algn="l">
                <a:lnSpc>
                  <a:spcPct val="90000"/>
                </a:lnSpc>
              </a:pPr>
              <a:r>
                <a:rPr lang="en-US" sz="1400" dirty="0">
                  <a:latin typeface="+mn-lt"/>
                </a:rPr>
                <a:t>SCL 387 MeV</a:t>
              </a:r>
            </a:p>
          </p:txBody>
        </p:sp>
        <p:sp>
          <p:nvSpPr>
            <p:cNvPr id="15" name="TextBox 14">
              <a:extLst>
                <a:ext uri="{FF2B5EF4-FFF2-40B4-BE49-F238E27FC236}">
                  <a16:creationId xmlns:a16="http://schemas.microsoft.com/office/drawing/2014/main" id="{4044504C-8233-02AB-9C66-9DBC352FF5F9}"/>
                </a:ext>
              </a:extLst>
            </p:cNvPr>
            <p:cNvSpPr txBox="1"/>
            <p:nvPr/>
          </p:nvSpPr>
          <p:spPr>
            <a:xfrm rot="17687434">
              <a:off x="4988832" y="3353079"/>
              <a:ext cx="1256306" cy="287515"/>
            </a:xfrm>
            <a:prstGeom prst="rect">
              <a:avLst/>
            </a:prstGeom>
            <a:noFill/>
          </p:spPr>
          <p:txBody>
            <a:bodyPr wrap="none" rtlCol="0">
              <a:spAutoFit/>
            </a:bodyPr>
            <a:lstStyle/>
            <a:p>
              <a:pPr algn="l">
                <a:lnSpc>
                  <a:spcPct val="90000"/>
                </a:lnSpc>
              </a:pPr>
              <a:r>
                <a:rPr lang="en-US" sz="1400" dirty="0">
                  <a:latin typeface="+mn-lt"/>
                </a:rPr>
                <a:t>SCL1300 MeV</a:t>
              </a:r>
            </a:p>
          </p:txBody>
        </p:sp>
        <p:sp>
          <p:nvSpPr>
            <p:cNvPr id="17" name="TextBox 16">
              <a:extLst>
                <a:ext uri="{FF2B5EF4-FFF2-40B4-BE49-F238E27FC236}">
                  <a16:creationId xmlns:a16="http://schemas.microsoft.com/office/drawing/2014/main" id="{43F18AAF-E31B-C649-5E17-6F6930806A6B}"/>
                </a:ext>
              </a:extLst>
            </p:cNvPr>
            <p:cNvSpPr txBox="1"/>
            <p:nvPr/>
          </p:nvSpPr>
          <p:spPr>
            <a:xfrm rot="17687434">
              <a:off x="1364034" y="3263229"/>
              <a:ext cx="1170449" cy="287515"/>
            </a:xfrm>
            <a:prstGeom prst="rect">
              <a:avLst/>
            </a:prstGeom>
            <a:noFill/>
          </p:spPr>
          <p:txBody>
            <a:bodyPr wrap="none" rtlCol="0">
              <a:spAutoFit/>
            </a:bodyPr>
            <a:lstStyle/>
            <a:p>
              <a:pPr algn="l">
                <a:lnSpc>
                  <a:spcPct val="90000"/>
                </a:lnSpc>
              </a:pPr>
              <a:r>
                <a:rPr lang="en-US" sz="1400" dirty="0">
                  <a:latin typeface="+mn-lt"/>
                </a:rPr>
                <a:t>RFQ 2.5 MeV</a:t>
              </a:r>
            </a:p>
          </p:txBody>
        </p:sp>
      </p:grpSp>
      <p:sp>
        <p:nvSpPr>
          <p:cNvPr id="2" name="Title 1">
            <a:extLst>
              <a:ext uri="{FF2B5EF4-FFF2-40B4-BE49-F238E27FC236}">
                <a16:creationId xmlns:a16="http://schemas.microsoft.com/office/drawing/2014/main" id="{58853C28-2B93-3E7F-83A7-BEDBBFFF4591}"/>
              </a:ext>
            </a:extLst>
          </p:cNvPr>
          <p:cNvSpPr>
            <a:spLocks noGrp="1"/>
          </p:cNvSpPr>
          <p:nvPr>
            <p:ph type="title"/>
          </p:nvPr>
        </p:nvSpPr>
        <p:spPr/>
        <p:txBody>
          <a:bodyPr/>
          <a:lstStyle/>
          <a:p>
            <a:r>
              <a:rPr lang="en-US" dirty="0"/>
              <a:t>We do use model to understand linac dynamics</a:t>
            </a:r>
          </a:p>
        </p:txBody>
      </p:sp>
      <p:sp>
        <p:nvSpPr>
          <p:cNvPr id="3" name="Content Placeholder 2">
            <a:extLst>
              <a:ext uri="{FF2B5EF4-FFF2-40B4-BE49-F238E27FC236}">
                <a16:creationId xmlns:a16="http://schemas.microsoft.com/office/drawing/2014/main" id="{B67E1533-50DC-A5D2-E9ED-E7A4FD77334A}"/>
              </a:ext>
            </a:extLst>
          </p:cNvPr>
          <p:cNvSpPr>
            <a:spLocks noGrp="1"/>
          </p:cNvSpPr>
          <p:nvPr>
            <p:ph idx="1"/>
          </p:nvPr>
        </p:nvSpPr>
        <p:spPr>
          <a:xfrm>
            <a:off x="240494" y="1068649"/>
            <a:ext cx="4402796" cy="4716134"/>
          </a:xfrm>
        </p:spPr>
        <p:txBody>
          <a:bodyPr/>
          <a:lstStyle/>
          <a:p>
            <a:pPr marL="285750" indent="-285750">
              <a:buFont typeface="Arial" panose="020B0604020202020204" pitchFamily="34" charset="0"/>
              <a:buChar char="•"/>
            </a:pPr>
            <a:r>
              <a:rPr lang="en-US" dirty="0"/>
              <a:t>Model-based tuning of cavity phases/amplitudes is fast and reproducible</a:t>
            </a:r>
          </a:p>
          <a:p>
            <a:pPr marL="971550" lvl="1" indent="-285750"/>
            <a:r>
              <a:rPr lang="en-US" sz="1600" dirty="0"/>
              <a:t>Can be done in 1 hour</a:t>
            </a:r>
          </a:p>
          <a:p>
            <a:pPr marL="971550" lvl="1" indent="-285750"/>
            <a:r>
              <a:rPr lang="en-US" sz="1600" dirty="0"/>
              <a:t>Re-scaling around tripped cavity achieves accuracy of 1.5 MeV (0.1%)</a:t>
            </a:r>
          </a:p>
          <a:p>
            <a:pPr marL="971550" lvl="1" indent="-285750"/>
            <a:r>
              <a:rPr lang="en-US" sz="1600" dirty="0"/>
              <a:t>Cavity phase/amplitudes known to within 1%</a:t>
            </a:r>
          </a:p>
          <a:p>
            <a:pPr marL="971550" lvl="1" indent="-285750"/>
            <a:r>
              <a:rPr lang="en-US" sz="1600" dirty="0"/>
              <a:t>Require only phase scans to fit energy, cavity phase, cavity amplitude</a:t>
            </a:r>
          </a:p>
          <a:p>
            <a:pPr marL="285750" indent="-285750">
              <a:buFont typeface="Arial" panose="020B0604020202020204" pitchFamily="34" charset="0"/>
              <a:buChar char="•"/>
            </a:pPr>
            <a:r>
              <a:rPr lang="en-US" dirty="0"/>
              <a:t>Centroid model is benchmarked for whole linac, model-based orbit correction works (to within 0.1 mm)</a:t>
            </a:r>
          </a:p>
          <a:p>
            <a:pPr marL="285750" indent="-285750">
              <a:buFont typeface="Arial" panose="020B0604020202020204" pitchFamily="34" charset="0"/>
              <a:buChar char="•"/>
            </a:pPr>
            <a:r>
              <a:rPr lang="en-US" dirty="0"/>
              <a:t>Model for rms Twiss is benchmarked in HEBT</a:t>
            </a:r>
          </a:p>
          <a:p>
            <a:pPr marL="285750" indent="-285750">
              <a:buFont typeface="Arial" panose="020B0604020202020204" pitchFamily="34" charset="0"/>
              <a:buChar char="•"/>
            </a:pPr>
            <a:endParaRPr lang="en-US" dirty="0"/>
          </a:p>
        </p:txBody>
      </p:sp>
      <p:sp>
        <p:nvSpPr>
          <p:cNvPr id="18" name="TextBox 17">
            <a:extLst>
              <a:ext uri="{FF2B5EF4-FFF2-40B4-BE49-F238E27FC236}">
                <a16:creationId xmlns:a16="http://schemas.microsoft.com/office/drawing/2014/main" id="{C03E5CFB-0E8D-0BDA-6579-91B79089BBB1}"/>
              </a:ext>
            </a:extLst>
          </p:cNvPr>
          <p:cNvSpPr txBox="1"/>
          <p:nvPr/>
        </p:nvSpPr>
        <p:spPr>
          <a:xfrm rot="19479207">
            <a:off x="10906264" y="2129778"/>
            <a:ext cx="717440" cy="343235"/>
          </a:xfrm>
          <a:prstGeom prst="rect">
            <a:avLst/>
          </a:prstGeom>
          <a:noFill/>
        </p:spPr>
        <p:txBody>
          <a:bodyPr wrap="none" rtlCol="0">
            <a:spAutoFit/>
          </a:bodyPr>
          <a:lstStyle/>
          <a:p>
            <a:pPr algn="l">
              <a:lnSpc>
                <a:spcPct val="90000"/>
              </a:lnSpc>
            </a:pPr>
            <a:r>
              <a:rPr lang="en-US" dirty="0">
                <a:latin typeface="+mn-lt"/>
              </a:rPr>
              <a:t>HEBT</a:t>
            </a:r>
          </a:p>
        </p:txBody>
      </p:sp>
      <p:sp>
        <p:nvSpPr>
          <p:cNvPr id="19" name="Title 1">
            <a:extLst>
              <a:ext uri="{FF2B5EF4-FFF2-40B4-BE49-F238E27FC236}">
                <a16:creationId xmlns:a16="http://schemas.microsoft.com/office/drawing/2014/main" id="{94F5588E-1A7B-0094-2B75-66F001F995FD}"/>
              </a:ext>
            </a:extLst>
          </p:cNvPr>
          <p:cNvSpPr txBox="1">
            <a:spLocks/>
          </p:cNvSpPr>
          <p:nvPr/>
        </p:nvSpPr>
        <p:spPr>
          <a:xfrm>
            <a:off x="5240709" y="3812446"/>
            <a:ext cx="6323106" cy="886397"/>
          </a:xfrm>
          <a:prstGeom prst="rect">
            <a:avLst/>
          </a:prstGeom>
        </p:spPr>
        <p:txBody>
          <a:bodyPr vert="horz" wrap="square" lIns="0" tIns="0" rIns="0" bIns="0" rtlCol="0" anchor="t" anchorCtr="0">
            <a:noAutofit/>
          </a:bodyPr>
          <a:lstStyle>
            <a:lvl1pPr algn="l" defTabSz="914400" rtl="0" eaLnBrk="1" latinLnBrk="0" hangingPunct="1">
              <a:lnSpc>
                <a:spcPct val="90000"/>
              </a:lnSpc>
              <a:spcBef>
                <a:spcPct val="0"/>
              </a:spcBef>
              <a:buNone/>
              <a:defRPr sz="3200" b="1" i="0" kern="1200">
                <a:solidFill>
                  <a:schemeClr val="tx1"/>
                </a:solidFill>
                <a:latin typeface="+mj-lt"/>
                <a:ea typeface="Aptos" panose="02000000000000000000" pitchFamily="2" charset="0"/>
                <a:cs typeface="+mj-cs"/>
              </a:defRPr>
            </a:lvl1pPr>
          </a:lstStyle>
          <a:p>
            <a:r>
              <a:rPr lang="en-US" dirty="0"/>
              <a:t>But…</a:t>
            </a:r>
          </a:p>
        </p:txBody>
      </p:sp>
      <p:sp>
        <p:nvSpPr>
          <p:cNvPr id="20" name="TextBox 19">
            <a:extLst>
              <a:ext uri="{FF2B5EF4-FFF2-40B4-BE49-F238E27FC236}">
                <a16:creationId xmlns:a16="http://schemas.microsoft.com/office/drawing/2014/main" id="{1E2D7ED8-7FED-460E-2F1C-384D394A7A34}"/>
              </a:ext>
            </a:extLst>
          </p:cNvPr>
          <p:cNvSpPr txBox="1"/>
          <p:nvPr/>
        </p:nvSpPr>
        <p:spPr>
          <a:xfrm>
            <a:off x="5205617" y="4432561"/>
            <a:ext cx="5912149" cy="1785104"/>
          </a:xfrm>
          <a:prstGeom prst="rect">
            <a:avLst/>
          </a:prstGeom>
          <a:noFill/>
        </p:spPr>
        <p:txBody>
          <a:bodyPr wrap="square" rtlCol="0">
            <a:spAutoFit/>
          </a:bodyPr>
          <a:lstStyle/>
          <a:p>
            <a:pPr marL="285750" indent="-285750">
              <a:spcBef>
                <a:spcPts val="1200"/>
              </a:spcBef>
              <a:spcAft>
                <a:spcPts val="600"/>
              </a:spcAft>
              <a:buFont typeface="Arial" panose="020B0604020202020204" pitchFamily="34" charset="0"/>
              <a:buChar char="•"/>
            </a:pPr>
            <a:r>
              <a:rPr lang="en-US" dirty="0"/>
              <a:t>We do not rely on transverse model or transverse diagnostics to define operating point</a:t>
            </a:r>
          </a:p>
          <a:p>
            <a:pPr marL="285750" indent="-285750">
              <a:spcBef>
                <a:spcPts val="1200"/>
              </a:spcBef>
              <a:spcAft>
                <a:spcPts val="600"/>
              </a:spcAft>
              <a:buFont typeface="Arial" panose="020B0604020202020204" pitchFamily="34" charset="0"/>
              <a:buChar char="•"/>
            </a:pPr>
            <a:r>
              <a:rPr lang="en-US" dirty="0"/>
              <a:t>Modeling the operating point predicts large losses. What is wrong with the model?</a:t>
            </a:r>
          </a:p>
          <a:p>
            <a:endParaRPr lang="en-US" dirty="0"/>
          </a:p>
        </p:txBody>
      </p:sp>
      <p:sp>
        <p:nvSpPr>
          <p:cNvPr id="11" name="TextBox 10">
            <a:extLst>
              <a:ext uri="{FF2B5EF4-FFF2-40B4-BE49-F238E27FC236}">
                <a16:creationId xmlns:a16="http://schemas.microsoft.com/office/drawing/2014/main" id="{5C7C8BA1-6A4E-F3A1-201B-A29BE41E5671}"/>
              </a:ext>
            </a:extLst>
          </p:cNvPr>
          <p:cNvSpPr txBox="1"/>
          <p:nvPr/>
        </p:nvSpPr>
        <p:spPr>
          <a:xfrm>
            <a:off x="5278809" y="2881724"/>
            <a:ext cx="896247" cy="276999"/>
          </a:xfrm>
          <a:prstGeom prst="rect">
            <a:avLst/>
          </a:prstGeom>
          <a:solidFill>
            <a:schemeClr val="accent2">
              <a:lumMod val="20000"/>
              <a:lumOff val="80000"/>
            </a:schemeClr>
          </a:solidFill>
        </p:spPr>
        <p:txBody>
          <a:bodyPr wrap="square" rtlCol="0">
            <a:spAutoFit/>
          </a:bodyPr>
          <a:lstStyle/>
          <a:p>
            <a:r>
              <a:rPr lang="en-US" sz="1200" dirty="0"/>
              <a:t>402.5 MHz</a:t>
            </a:r>
          </a:p>
        </p:txBody>
      </p:sp>
      <p:sp>
        <p:nvSpPr>
          <p:cNvPr id="16" name="TextBox 15">
            <a:extLst>
              <a:ext uri="{FF2B5EF4-FFF2-40B4-BE49-F238E27FC236}">
                <a16:creationId xmlns:a16="http://schemas.microsoft.com/office/drawing/2014/main" id="{CBA2D56F-7CF1-FC7A-0A23-EF9C7012F2CE}"/>
              </a:ext>
            </a:extLst>
          </p:cNvPr>
          <p:cNvSpPr txBox="1"/>
          <p:nvPr/>
        </p:nvSpPr>
        <p:spPr>
          <a:xfrm>
            <a:off x="6223829" y="2881726"/>
            <a:ext cx="4275549" cy="276999"/>
          </a:xfrm>
          <a:prstGeom prst="rect">
            <a:avLst/>
          </a:prstGeom>
          <a:solidFill>
            <a:schemeClr val="accent6">
              <a:lumMod val="20000"/>
              <a:lumOff val="80000"/>
            </a:schemeClr>
          </a:solidFill>
        </p:spPr>
        <p:txBody>
          <a:bodyPr wrap="square" rtlCol="0">
            <a:spAutoFit/>
          </a:bodyPr>
          <a:lstStyle/>
          <a:p>
            <a:r>
              <a:rPr lang="en-US" sz="1200" dirty="0"/>
              <a:t>805 MHz</a:t>
            </a:r>
          </a:p>
        </p:txBody>
      </p:sp>
    </p:spTree>
    <p:extLst>
      <p:ext uri="{BB962C8B-B14F-4D97-AF65-F5344CB8AC3E}">
        <p14:creationId xmlns:p14="http://schemas.microsoft.com/office/powerpoint/2010/main" val="3550791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B2B302-57C2-DB68-095D-ACCF52341124}"/>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A07E6E51-16AA-32F9-0F74-93671A57B723}"/>
              </a:ext>
            </a:extLst>
          </p:cNvPr>
          <p:cNvPicPr>
            <a:picLocks noChangeAspect="1"/>
          </p:cNvPicPr>
          <p:nvPr/>
        </p:nvPicPr>
        <p:blipFill>
          <a:blip r:embed="rId3"/>
          <a:stretch>
            <a:fillRect/>
          </a:stretch>
        </p:blipFill>
        <p:spPr>
          <a:xfrm>
            <a:off x="2092241" y="1246377"/>
            <a:ext cx="7601712" cy="3749023"/>
          </a:xfrm>
          <a:prstGeom prst="rect">
            <a:avLst/>
          </a:prstGeom>
        </p:spPr>
      </p:pic>
      <p:sp>
        <p:nvSpPr>
          <p:cNvPr id="2" name="Oval 1">
            <a:extLst>
              <a:ext uri="{FF2B5EF4-FFF2-40B4-BE49-F238E27FC236}">
                <a16:creationId xmlns:a16="http://schemas.microsoft.com/office/drawing/2014/main" id="{68920E2D-BC05-CA3C-1A5D-8402AF389D1A}"/>
              </a:ext>
            </a:extLst>
          </p:cNvPr>
          <p:cNvSpPr/>
          <p:nvPr/>
        </p:nvSpPr>
        <p:spPr>
          <a:xfrm>
            <a:off x="6714207" y="1246377"/>
            <a:ext cx="2716231" cy="917366"/>
          </a:xfrm>
          <a:prstGeom prst="ellipse">
            <a:avLst/>
          </a:prstGeom>
          <a:solidFill>
            <a:srgbClr val="FF9E1B">
              <a:alpha val="5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a:extLst>
              <a:ext uri="{FF2B5EF4-FFF2-40B4-BE49-F238E27FC236}">
                <a16:creationId xmlns:a16="http://schemas.microsoft.com/office/drawing/2014/main" id="{FD8D969C-885C-EA7E-02FB-42E6271A0B74}"/>
              </a:ext>
            </a:extLst>
          </p:cNvPr>
          <p:cNvGrpSpPr/>
          <p:nvPr/>
        </p:nvGrpSpPr>
        <p:grpSpPr>
          <a:xfrm>
            <a:off x="149554" y="1618006"/>
            <a:ext cx="9935095" cy="4548847"/>
            <a:chOff x="2062972" y="2114576"/>
            <a:chExt cx="9935095" cy="4548847"/>
          </a:xfrm>
        </p:grpSpPr>
        <p:cxnSp>
          <p:nvCxnSpPr>
            <p:cNvPr id="11" name="Straight Arrow Connector 10">
              <a:extLst>
                <a:ext uri="{FF2B5EF4-FFF2-40B4-BE49-F238E27FC236}">
                  <a16:creationId xmlns:a16="http://schemas.microsoft.com/office/drawing/2014/main" id="{51B844AB-595B-7966-6B1E-499568A60C0B}"/>
                </a:ext>
              </a:extLst>
            </p:cNvPr>
            <p:cNvCxnSpPr>
              <a:cxnSpLocks/>
            </p:cNvCxnSpPr>
            <p:nvPr/>
          </p:nvCxnSpPr>
          <p:spPr>
            <a:xfrm>
              <a:off x="2432304" y="6108192"/>
              <a:ext cx="9565763" cy="0"/>
            </a:xfrm>
            <a:prstGeom prst="straightConnector1">
              <a:avLst/>
            </a:prstGeom>
            <a:ln w="9525" cap="flat" cmpd="sng" algn="ctr">
              <a:solidFill>
                <a:srgbClr val="00206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2" name="TextBox 11">
              <a:extLst>
                <a:ext uri="{FF2B5EF4-FFF2-40B4-BE49-F238E27FC236}">
                  <a16:creationId xmlns:a16="http://schemas.microsoft.com/office/drawing/2014/main" id="{ED8A352C-957A-D6C3-C21C-E2759CE0EBAB}"/>
                </a:ext>
              </a:extLst>
            </p:cNvPr>
            <p:cNvSpPr txBox="1"/>
            <p:nvPr/>
          </p:nvSpPr>
          <p:spPr>
            <a:xfrm>
              <a:off x="3301544" y="6294091"/>
              <a:ext cx="4037762" cy="369332"/>
            </a:xfrm>
            <a:prstGeom prst="rect">
              <a:avLst/>
            </a:prstGeom>
            <a:noFill/>
          </p:spPr>
          <p:txBody>
            <a:bodyPr wrap="square" rtlCol="0">
              <a:spAutoFit/>
            </a:bodyPr>
            <a:lstStyle/>
            <a:p>
              <a:r>
                <a:rPr lang="en-US" dirty="0"/>
                <a:t>Beam optics  (~ bunch size)</a:t>
              </a:r>
            </a:p>
          </p:txBody>
        </p:sp>
        <p:cxnSp>
          <p:nvCxnSpPr>
            <p:cNvPr id="15" name="Straight Arrow Connector 14">
              <a:extLst>
                <a:ext uri="{FF2B5EF4-FFF2-40B4-BE49-F238E27FC236}">
                  <a16:creationId xmlns:a16="http://schemas.microsoft.com/office/drawing/2014/main" id="{22FE392C-9B37-C54B-23F7-29EC389ED257}"/>
                </a:ext>
              </a:extLst>
            </p:cNvPr>
            <p:cNvCxnSpPr>
              <a:cxnSpLocks/>
            </p:cNvCxnSpPr>
            <p:nvPr/>
          </p:nvCxnSpPr>
          <p:spPr>
            <a:xfrm flipV="1">
              <a:off x="2432304" y="2415593"/>
              <a:ext cx="0" cy="3692599"/>
            </a:xfrm>
            <a:prstGeom prst="straightConnector1">
              <a:avLst/>
            </a:prstGeom>
            <a:ln w="9525" cap="flat" cmpd="sng" algn="ctr">
              <a:solidFill>
                <a:srgbClr val="00206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7" name="TextBox 16">
              <a:extLst>
                <a:ext uri="{FF2B5EF4-FFF2-40B4-BE49-F238E27FC236}">
                  <a16:creationId xmlns:a16="http://schemas.microsoft.com/office/drawing/2014/main" id="{84449F37-714B-E670-FCF1-40D1C68D26B7}"/>
                </a:ext>
              </a:extLst>
            </p:cNvPr>
            <p:cNvSpPr txBox="1"/>
            <p:nvPr/>
          </p:nvSpPr>
          <p:spPr>
            <a:xfrm rot="16200000">
              <a:off x="970940" y="3206608"/>
              <a:ext cx="2553396" cy="369332"/>
            </a:xfrm>
            <a:prstGeom prst="rect">
              <a:avLst/>
            </a:prstGeom>
            <a:noFill/>
          </p:spPr>
          <p:txBody>
            <a:bodyPr wrap="square" rtlCol="0">
              <a:spAutoFit/>
            </a:bodyPr>
            <a:lstStyle/>
            <a:p>
              <a:r>
                <a:rPr lang="en-US" dirty="0"/>
                <a:t>Beam loss</a:t>
              </a:r>
            </a:p>
          </p:txBody>
        </p:sp>
      </p:grpSp>
      <p:sp>
        <p:nvSpPr>
          <p:cNvPr id="4" name="Title 3">
            <a:extLst>
              <a:ext uri="{FF2B5EF4-FFF2-40B4-BE49-F238E27FC236}">
                <a16:creationId xmlns:a16="http://schemas.microsoft.com/office/drawing/2014/main" id="{435CB16E-4AA9-9E2D-6DA6-7B20E324D651}"/>
              </a:ext>
            </a:extLst>
          </p:cNvPr>
          <p:cNvSpPr>
            <a:spLocks noGrp="1"/>
          </p:cNvSpPr>
          <p:nvPr>
            <p:ph type="title"/>
          </p:nvPr>
        </p:nvSpPr>
        <p:spPr/>
        <p:txBody>
          <a:bodyPr/>
          <a:lstStyle/>
          <a:p>
            <a:endParaRPr lang="en-US" dirty="0"/>
          </a:p>
        </p:txBody>
      </p:sp>
      <p:sp>
        <p:nvSpPr>
          <p:cNvPr id="3" name="TextBox 2">
            <a:extLst>
              <a:ext uri="{FF2B5EF4-FFF2-40B4-BE49-F238E27FC236}">
                <a16:creationId xmlns:a16="http://schemas.microsoft.com/office/drawing/2014/main" id="{05F4FC31-F2B0-B2C1-A802-F148DE0CA2E2}"/>
              </a:ext>
            </a:extLst>
          </p:cNvPr>
          <p:cNvSpPr txBox="1"/>
          <p:nvPr/>
        </p:nvSpPr>
        <p:spPr>
          <a:xfrm>
            <a:off x="6845734" y="1272388"/>
            <a:ext cx="2327142" cy="830997"/>
          </a:xfrm>
          <a:prstGeom prst="rect">
            <a:avLst/>
          </a:prstGeom>
          <a:noFill/>
        </p:spPr>
        <p:txBody>
          <a:bodyPr wrap="square" rtlCol="0">
            <a:spAutoFit/>
          </a:bodyPr>
          <a:lstStyle/>
          <a:p>
            <a:pPr algn="r"/>
            <a:r>
              <a:rPr lang="en-US" sz="2400" dirty="0"/>
              <a:t>Dominated by halo</a:t>
            </a:r>
          </a:p>
        </p:txBody>
      </p:sp>
      <p:sp>
        <p:nvSpPr>
          <p:cNvPr id="5" name="TextBox 4">
            <a:extLst>
              <a:ext uri="{FF2B5EF4-FFF2-40B4-BE49-F238E27FC236}">
                <a16:creationId xmlns:a16="http://schemas.microsoft.com/office/drawing/2014/main" id="{2CA2C1D3-519F-5321-4242-35A2AA8FCD9D}"/>
              </a:ext>
            </a:extLst>
          </p:cNvPr>
          <p:cNvSpPr txBox="1"/>
          <p:nvPr/>
        </p:nvSpPr>
        <p:spPr>
          <a:xfrm>
            <a:off x="2296435" y="1301777"/>
            <a:ext cx="2838076" cy="830997"/>
          </a:xfrm>
          <a:prstGeom prst="rect">
            <a:avLst/>
          </a:prstGeom>
          <a:noFill/>
        </p:spPr>
        <p:txBody>
          <a:bodyPr wrap="square" rtlCol="0">
            <a:spAutoFit/>
          </a:bodyPr>
          <a:lstStyle/>
          <a:p>
            <a:r>
              <a:rPr lang="en-US" sz="2400" dirty="0"/>
              <a:t>Dominated by </a:t>
            </a:r>
          </a:p>
          <a:p>
            <a:r>
              <a:rPr lang="en-US" sz="2400" dirty="0" err="1"/>
              <a:t>intrabeam</a:t>
            </a:r>
            <a:r>
              <a:rPr lang="en-US" sz="2400" dirty="0"/>
              <a:t> stripping</a:t>
            </a:r>
          </a:p>
        </p:txBody>
      </p:sp>
    </p:spTree>
    <p:extLst>
      <p:ext uri="{BB962C8B-B14F-4D97-AF65-F5344CB8AC3E}">
        <p14:creationId xmlns:p14="http://schemas.microsoft.com/office/powerpoint/2010/main" val="3655295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theme/theme1.xml><?xml version="1.0" encoding="utf-8"?>
<a:theme xmlns:a="http://schemas.openxmlformats.org/drawingml/2006/main" name="ORNL Presentation">
  <a:themeElements>
    <a:clrScheme name="ORNL Color TEST">
      <a:dk1>
        <a:srgbClr val="373A36"/>
      </a:dk1>
      <a:lt1>
        <a:srgbClr val="FFFFFF"/>
      </a:lt1>
      <a:dk2>
        <a:srgbClr val="00662C"/>
      </a:dk2>
      <a:lt2>
        <a:srgbClr val="DBDCDB"/>
      </a:lt2>
      <a:accent1>
        <a:srgbClr val="00454D"/>
      </a:accent1>
      <a:accent2>
        <a:srgbClr val="006BA6"/>
      </a:accent2>
      <a:accent3>
        <a:srgbClr val="00B38F"/>
      </a:accent3>
      <a:accent4>
        <a:srgbClr val="7DBA00"/>
      </a:accent4>
      <a:accent5>
        <a:srgbClr val="FF9E1B"/>
      </a:accent5>
      <a:accent6>
        <a:srgbClr val="B50093"/>
      </a:accent6>
      <a:hlink>
        <a:srgbClr val="00BDB5"/>
      </a:hlink>
      <a:folHlink>
        <a:srgbClr val="00662C"/>
      </a:folHlink>
    </a:clrScheme>
    <a:fontScheme name="aptos only">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ORNL Green">
      <a:srgbClr val="00662C"/>
    </a:custClr>
    <a:custClr name="Hale Navy">
      <a:srgbClr val="00454D"/>
    </a:custClr>
    <a:custClr name="Graphite">
      <a:srgbClr val="DBDCDB"/>
    </a:custClr>
    <a:custClr name="Polar">
      <a:srgbClr val="FFFFFF"/>
    </a:custClr>
    <a:custClr name="Dark Matter">
      <a:srgbClr val="373A36"/>
    </a:custClr>
    <a:custClr name="Energy">
      <a:srgbClr val="7DBA00"/>
    </a:custClr>
    <a:custClr name="Mist">
      <a:srgbClr val="8BFEBF"/>
    </a:custClr>
    <a:custClr name="Biome">
      <a:srgbClr val="00B38F"/>
    </a:custClr>
    <a:custClr name="Aqua">
      <a:srgbClr val="00BDB5"/>
    </a:custClr>
    <a:custClr name="Infinity">
      <a:srgbClr val="006BA6"/>
    </a:custClr>
    <a:custClr name="Hydro">
      <a:srgbClr val="005776"/>
    </a:custClr>
    <a:custClr name="Forge">
      <a:srgbClr val="FF9E1B"/>
    </a:custClr>
    <a:custClr name="Spark">
      <a:srgbClr val="FE5000"/>
    </a:custClr>
    <a:custClr name="Plasma">
      <a:srgbClr val="B50094"/>
    </a:custClr>
    <a:custClr name="Pulsar">
      <a:srgbClr val="4E008E"/>
    </a:custClr>
  </a:custClrLst>
  <a:extLst>
    <a:ext uri="{05A4C25C-085E-4340-85A3-A5531E510DB2}">
      <thm15:themeFamily xmlns:thm15="http://schemas.microsoft.com/office/thememl/2012/main" name="ORNL-Presentation-16x9-Template" id="{7046AE06-9846-7E4F-8310-1A5182779058}" vid="{9FE858FF-43F1-DB4C-AB9C-425F4E62A33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ORNL-Presentation-16x9-Template</Template>
  <TotalTime>14913</TotalTime>
  <Words>3014</Words>
  <Application>Microsoft Office PowerPoint</Application>
  <PresentationFormat>Widescreen</PresentationFormat>
  <Paragraphs>476</Paragraphs>
  <Slides>36</Slides>
  <Notes>35</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36</vt:i4>
      </vt:variant>
    </vt:vector>
  </HeadingPairs>
  <TitlesOfParts>
    <vt:vector size="47" baseType="lpstr">
      <vt:lpstr>Aptos</vt:lpstr>
      <vt:lpstr>Aptos Light</vt:lpstr>
      <vt:lpstr>Arial</vt:lpstr>
      <vt:lpstr>Bradley Hand ITC</vt:lpstr>
      <vt:lpstr>Calibri</vt:lpstr>
      <vt:lpstr>Cambria Math</vt:lpstr>
      <vt:lpstr>Century Gothic</vt:lpstr>
      <vt:lpstr>Times New Roman</vt:lpstr>
      <vt:lpstr>var(--jp-code-font-family)</vt:lpstr>
      <vt:lpstr>Wingdings</vt:lpstr>
      <vt:lpstr>ORNL Presentation</vt:lpstr>
      <vt:lpstr>Beam Dynamics in the SNS Linac and Beam Test Facility</vt:lpstr>
      <vt:lpstr>Spallation Neutron Source</vt:lpstr>
      <vt:lpstr>The SNS Linac is currently operating at 2.0 MW</vt:lpstr>
      <vt:lpstr>After completion of Second Target Station, SNS will ramp to 2.7 MW</vt:lpstr>
      <vt:lpstr>Increased beam loss at 2+ MW brings technical challenges</vt:lpstr>
      <vt:lpstr>Currently, beam loss control is human-driven and empirical</vt:lpstr>
      <vt:lpstr>Beam dynamics mechanisms for LINAC beam loss</vt:lpstr>
      <vt:lpstr>We do use model to understand linac dynamics</vt:lpstr>
      <vt:lpstr>PowerPoint Presentation</vt:lpstr>
      <vt:lpstr>Scope of BTF project is to accurately model halo development over short, 2.5 MeV transport line</vt:lpstr>
      <vt:lpstr>Scope of BTF project is to accurately model halo development over short, 2.5 MeV transport line</vt:lpstr>
      <vt:lpstr>Scope of BTF project is to accurately model halo development over short, 2.5 MeV transport line</vt:lpstr>
      <vt:lpstr>Test beamline is periodic and is long enough to form halo</vt:lpstr>
      <vt:lpstr>PowerPoint Presentation</vt:lpstr>
      <vt:lpstr>PowerPoint Presentation</vt:lpstr>
      <vt:lpstr>PowerPoint Presentation</vt:lpstr>
      <vt:lpstr>PowerPoint Presentation</vt:lpstr>
      <vt:lpstr>PowerPoint Presentation</vt:lpstr>
      <vt:lpstr>PowerPoint Presentation</vt:lpstr>
      <vt:lpstr>Benchmark of PyORBIT simulation has best agreement for matched case</vt:lpstr>
      <vt:lpstr>PowerPoint Presentation</vt:lpstr>
      <vt:lpstr>BTF “core” benchmark took years to achieve</vt:lpstr>
      <vt:lpstr>How can we fix this discrepancy to do halo prediction at the test facility?</vt:lpstr>
      <vt:lpstr>Increased “physics intuition” will benefit operations</vt:lpstr>
      <vt:lpstr>Thanks for your attention!</vt:lpstr>
      <vt:lpstr>PowerPoint Presentation</vt:lpstr>
      <vt:lpstr>Intrabeam stripping loss was a major hiccup in initial commissioning of SNS to 1.4 MW</vt:lpstr>
      <vt:lpstr>intrabeam stripping loss rate in model tracking</vt:lpstr>
      <vt:lpstr>SCL rms benchmark for production (mismatched)</vt:lpstr>
      <vt:lpstr>High Dynamic Range (HDR) Phase space measurements</vt:lpstr>
      <vt:lpstr>PyORBIT has multi-bunch field solver</vt:lpstr>
      <vt:lpstr>Defining mismatched beams</vt:lpstr>
      <vt:lpstr>Large energy spread and longitudinal correlation means large chromaticity</vt:lpstr>
      <vt:lpstr>PowerPoint Presentation</vt:lpstr>
      <vt:lpstr>Self consistent model of PMQs has little effect on dynamics</vt:lpstr>
      <vt:lpstr>Large losses and steering kicks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Ruisard, Kiersten</dc:creator>
  <cp:keywords/>
  <dc:description/>
  <cp:lastModifiedBy>Ruisard, Kiersten</cp:lastModifiedBy>
  <cp:revision>25</cp:revision>
  <cp:lastPrinted>2026-05-07T18:48:47Z</cp:lastPrinted>
  <dcterms:created xsi:type="dcterms:W3CDTF">2026-04-24T19:55:04Z</dcterms:created>
  <dcterms:modified xsi:type="dcterms:W3CDTF">2026-05-13T19:14:40Z</dcterms:modified>
  <cp:category/>
</cp:coreProperties>
</file>