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57" r:id="rId2"/>
    <p:sldId id="277" r:id="rId3"/>
    <p:sldId id="2052" r:id="rId4"/>
    <p:sldId id="358" r:id="rId5"/>
    <p:sldId id="359" r:id="rId6"/>
    <p:sldId id="2043" r:id="rId7"/>
    <p:sldId id="2048" r:id="rId8"/>
    <p:sldId id="356" r:id="rId9"/>
    <p:sldId id="2051" r:id="rId10"/>
    <p:sldId id="2049" r:id="rId11"/>
    <p:sldId id="360" r:id="rId12"/>
    <p:sldId id="2053" r:id="rId13"/>
    <p:sldId id="2050" r:id="rId14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6082"/>
    <a:srgbClr val="8ED973"/>
    <a:srgbClr val="B4E5A2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B2A22178-6547-49B2-B217-59BD38DB1EFA}" type="datetimeFigureOut">
              <a:rPr lang="en-GB" smtClean="0"/>
              <a:t>16/05/2026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DE2753B-32A9-444E-859A-D59C8BE812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662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E2753B-32A9-444E-859A-D59C8BE812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098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8CBAB-C44F-4903-ACC2-3FB3D2D14EA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031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E2753B-32A9-444E-859A-D59C8BE812B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758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E2753B-32A9-444E-859A-D59C8BE812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79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E2753B-32A9-444E-859A-D59C8BE812B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070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E2753B-32A9-444E-859A-D59C8BE812B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444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E2753B-32A9-444E-859A-D59C8BE812B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6369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E2753B-32A9-444E-859A-D59C8BE812B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782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172AE-1009-60B9-3867-045D244BD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7DC42A-0684-3903-C256-75B9039CE7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01A0E1-EEA5-E0B9-8BB5-28B635D1BB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3690D-1B6C-4227-BABF-C58E8195D350}" type="datetimeFigureOut">
              <a:rPr lang="en-GB" smtClean="0"/>
              <a:t>16/05/2026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31B31-601D-5D4F-0F5B-4CA7EAC9C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D4AF5-C4FB-E57F-CC24-1DAB4DE26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1626-64E3-44D7-B719-EA4D722EDE4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3EC5E9-A741-A932-CDAE-FB1B235B82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08642" y="696111"/>
            <a:ext cx="730018" cy="31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846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A6F61-996A-D7E7-36FE-0D24E90CC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4317ED-BE27-6D3E-1255-3D58B27F9D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E9AE4-8E9D-A4BF-4F85-F2611C5FA5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3690D-1B6C-4227-BABF-C58E8195D350}" type="datetimeFigureOut">
              <a:rPr lang="en-GB" smtClean="0"/>
              <a:t>16/05/2026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80333-DACE-650C-AF68-F03B844A8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5CF80-FE09-CF18-09EF-C6BE8B93D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1626-64E3-44D7-B719-EA4D722ED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836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CFFBBB-D186-4387-8345-0A01D4BED3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88C0BA-77BB-F6A8-5A84-5F9F505021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E1208-C832-8EA7-155B-839AFB6C93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3690D-1B6C-4227-BABF-C58E8195D350}" type="datetimeFigureOut">
              <a:rPr lang="en-GB" smtClean="0"/>
              <a:t>16/05/2026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AA8B54-B667-5CD3-96E9-8DD2A5763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26A48A-3900-D36A-4D1E-83CCED1C2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1626-64E3-44D7-B719-EA4D722ED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28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78147-F8DE-B190-4BDE-D494049C0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9B3C0-1458-2C31-978D-6FA88B780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65D87-1758-A92A-D687-C6DC7E1B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3690D-1B6C-4227-BABF-C58E8195D350}" type="datetimeFigureOut">
              <a:rPr lang="en-GB" smtClean="0"/>
              <a:t>16/05/2026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499A3-D528-B39F-6A35-5BC3C1114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D0B0C-08D4-35CA-0270-55E09250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1626-64E3-44D7-B719-EA4D722ED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108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B7890-C563-BBDA-5A0A-9C8122456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406FD7-239D-5114-09CC-1796A0881C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AF8907-5A00-BA5D-69E9-001D408089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3690D-1B6C-4227-BABF-C58E8195D350}" type="datetimeFigureOut">
              <a:rPr lang="en-GB" smtClean="0"/>
              <a:t>16/05/2026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7A76F-810F-BA00-CE18-304B15595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50AFCF-C2CB-585E-9CB6-C9EFE8989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1626-64E3-44D7-B719-EA4D722ED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370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5C882-91CD-2ED2-43FD-B6A7E9152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17008-1251-F14D-F59D-DF4941D593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EF30C-0365-93A9-6C93-301AF6C83C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8A6291-F92E-4FF7-0122-6B01227819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3690D-1B6C-4227-BABF-C58E8195D350}" type="datetimeFigureOut">
              <a:rPr lang="en-GB" smtClean="0"/>
              <a:t>16/05/2026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67395D-D470-EE7C-FCF2-DD07C538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04E3C6-BF65-639C-8B19-D42BD5996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1626-64E3-44D7-B719-EA4D722ED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302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BFA60-DFBF-13F3-E3AC-4A9C60B7A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EAD421-8716-E953-B8E8-C82CDCF02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A782F6-6A36-313A-6816-EB256DAC8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1CE811-D89C-3CAC-FC37-4CE881C6B0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595287-D0CE-4020-FA87-9335430D8B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CB15C-0217-FF44-A7AF-5B1943C7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3690D-1B6C-4227-BABF-C58E8195D350}" type="datetimeFigureOut">
              <a:rPr lang="en-GB" smtClean="0"/>
              <a:t>16/05/2026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E58CC3-912F-9AC4-CB13-B707F878D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FDCAAC-A7AF-542C-8461-3639A917E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1626-64E3-44D7-B719-EA4D722ED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972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64B7A-3DD4-9F6E-75FA-2E070C3FD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8A43D6-B82F-F14F-3E2E-FF17B83370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3690D-1B6C-4227-BABF-C58E8195D350}" type="datetimeFigureOut">
              <a:rPr lang="en-GB" smtClean="0"/>
              <a:t>16/05/2026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8CD88D-EB46-34F2-03FD-6284E7781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BF7FED-6D4A-54C6-1413-5981BD9BA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1626-64E3-44D7-B719-EA4D722ED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965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AB8CD5-3AB2-4DE0-878F-E8E0A83FB1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3690D-1B6C-4227-BABF-C58E8195D350}" type="datetimeFigureOut">
              <a:rPr lang="en-GB" smtClean="0"/>
              <a:t>16/05/2026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9164F2-9DDD-20D6-A5DC-46E41FE10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8E59B1-A2F8-2211-CB3C-587E12CD9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1626-64E3-44D7-B719-EA4D722ED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899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6099C-5537-C6A9-5D3A-8A0D7B94D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85088-7FA3-9839-A124-D9BA28E37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9A8CB0-0C1F-2405-1374-620B3091BC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86B1B0-63BB-9C30-37B9-71A33D5246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3690D-1B6C-4227-BABF-C58E8195D350}" type="datetimeFigureOut">
              <a:rPr lang="en-GB" smtClean="0"/>
              <a:t>16/05/2026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7148F3-14CA-55F6-0BF1-69CDB3C53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BA0263-41F8-3EDA-84CC-E61291B3C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1626-64E3-44D7-B719-EA4D722ED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856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AF515-B38F-C09D-0B4C-38BB210FD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BA934E-DF45-2FA8-9EE5-F0E87AC7F5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C6EF43-439C-CD2D-AB7F-832BBDDE0D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667F8-AB47-7ED5-99B4-AE2E1D19C5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3690D-1B6C-4227-BABF-C58E8195D350}" type="datetimeFigureOut">
              <a:rPr lang="en-GB" smtClean="0"/>
              <a:t>16/05/2026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CC6BF-E20B-3B43-595F-60F368B5C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15BD1F-D561-3E96-E32A-C1C3CA613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781626-64E3-44D7-B719-EA4D722ED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239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4C4C71C-442C-8DAB-01B6-3F6CCDEDBE2E}"/>
              </a:ext>
            </a:extLst>
          </p:cNvPr>
          <p:cNvSpPr txBox="1"/>
          <p:nvPr userDrawn="1"/>
        </p:nvSpPr>
        <p:spPr>
          <a:xfrm>
            <a:off x="0" y="6550223"/>
            <a:ext cx="1994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I. Syratchev, IPAC 2026.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5AC3B3-622A-5546-C4D0-CE199B3F8C0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457421" y="76200"/>
            <a:ext cx="584010" cy="616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D088F73-69CF-D605-00BA-563A7E70BCCC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408642" y="692400"/>
            <a:ext cx="681568" cy="29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92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1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0.png"/><Relationship Id="rId5" Type="http://schemas.openxmlformats.org/officeDocument/2006/relationships/image" Target="../media/image250.png"/><Relationship Id="rId4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gif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0.png"/><Relationship Id="rId7" Type="http://schemas.openxmlformats.org/officeDocument/2006/relationships/image" Target="../media/image3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gif"/><Relationship Id="rId5" Type="http://schemas.openxmlformats.org/officeDocument/2006/relationships/image" Target="../media/image32.gif"/><Relationship Id="rId10" Type="http://schemas.openxmlformats.org/officeDocument/2006/relationships/image" Target="../media/image35.gif"/><Relationship Id="rId4" Type="http://schemas.openxmlformats.org/officeDocument/2006/relationships/image" Target="../media/image31.gif"/><Relationship Id="rId9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C8CACB-0B86-BB60-80E7-47F79856799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017"/>
          <a:stretch>
            <a:fillRect/>
          </a:stretch>
        </p:blipFill>
        <p:spPr>
          <a:xfrm>
            <a:off x="247284" y="166255"/>
            <a:ext cx="4929263" cy="194755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B4592F-E628-FC81-64D1-36F3860BE6E0}"/>
              </a:ext>
            </a:extLst>
          </p:cNvPr>
          <p:cNvSpPr txBox="1"/>
          <p:nvPr/>
        </p:nvSpPr>
        <p:spPr>
          <a:xfrm>
            <a:off x="1178767" y="2736150"/>
            <a:ext cx="101143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THE TRISTRON, A NEW PARADIGM IN HIGH-EFFICIENCY RF POWER GENERATION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DCEB87-6ADE-DA6F-E2FA-A0767FF43795}"/>
              </a:ext>
            </a:extLst>
          </p:cNvPr>
          <p:cNvSpPr txBox="1"/>
          <p:nvPr/>
        </p:nvSpPr>
        <p:spPr>
          <a:xfrm>
            <a:off x="1178767" y="3976697"/>
            <a:ext cx="983446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kern="800" dirty="0">
                <a:effectLst/>
                <a:ea typeface="Times New Roman" panose="02020603050405020304" pitchFamily="18" charset="0"/>
              </a:rPr>
              <a:t>I. Syratchev</a:t>
            </a:r>
            <a:r>
              <a:rPr lang="en-US" sz="1800" b="1" kern="800" baseline="300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kern="800" dirty="0">
                <a:effectLst/>
                <a:ea typeface="Times New Roman" panose="02020603050405020304" pitchFamily="18" charset="0"/>
              </a:rPr>
              <a:t>, N. Catalan Lasheras, R. </a:t>
            </a:r>
            <a:r>
              <a:rPr lang="en-GB" sz="1800" kern="800" dirty="0">
                <a:effectLst/>
                <a:ea typeface="Times New Roman" panose="02020603050405020304" pitchFamily="18" charset="0"/>
              </a:rPr>
              <a:t>Gerard, </a:t>
            </a:r>
            <a:r>
              <a:rPr lang="en-US" sz="1800" kern="800" dirty="0">
                <a:effectLst/>
                <a:ea typeface="Times New Roman" panose="02020603050405020304" pitchFamily="18" charset="0"/>
              </a:rPr>
              <a:t>L. </a:t>
            </a:r>
            <a:r>
              <a:rPr lang="en-GB" sz="1800" kern="800" dirty="0">
                <a:effectLst/>
                <a:ea typeface="Times New Roman" panose="02020603050405020304" pitchFamily="18" charset="0"/>
              </a:rPr>
              <a:t>Giezendanner, R. Leuxe, C. Marrelli, W.L.</a:t>
            </a:r>
            <a:r>
              <a:rPr lang="en-US" sz="1800" kern="800" dirty="0">
                <a:effectLst/>
                <a:ea typeface="Times New Roman" panose="02020603050405020304" pitchFamily="18" charset="0"/>
              </a:rPr>
              <a:t> </a:t>
            </a:r>
            <a:r>
              <a:rPr lang="en-GB" sz="1800" kern="800" dirty="0">
                <a:effectLst/>
                <a:ea typeface="Times New Roman" panose="02020603050405020304" pitchFamily="18" charset="0"/>
              </a:rPr>
              <a:t>Millar, A. Piccini, </a:t>
            </a:r>
            <a:r>
              <a:rPr lang="en-US" sz="1800" kern="800" dirty="0">
                <a:effectLst/>
                <a:ea typeface="Times New Roman" panose="02020603050405020304" pitchFamily="18" charset="0"/>
              </a:rPr>
              <a:t>A. S. Thakur, </a:t>
            </a:r>
            <a:r>
              <a:rPr lang="en-US" sz="1800" i="1" kern="800" dirty="0">
                <a:effectLst/>
                <a:ea typeface="Times New Roman" panose="02020603050405020304" pitchFamily="18" charset="0"/>
              </a:rPr>
              <a:t>European Organization for Nuclear Research, Geneva, Switzerland. </a:t>
            </a:r>
            <a:br>
              <a:rPr lang="en-US" sz="1800" kern="800" dirty="0">
                <a:effectLst/>
                <a:ea typeface="Times New Roman" panose="02020603050405020304" pitchFamily="18" charset="0"/>
              </a:rPr>
            </a:br>
            <a:r>
              <a:rPr lang="en-US" sz="1800" kern="800" dirty="0">
                <a:effectLst/>
                <a:ea typeface="Times New Roman" panose="02020603050405020304" pitchFamily="18" charset="0"/>
              </a:rPr>
              <a:t> G. Burt, Z. Un Nisa, </a:t>
            </a:r>
            <a:r>
              <a:rPr lang="en-US" sz="1800" i="1" kern="800" dirty="0">
                <a:effectLst/>
                <a:ea typeface="Times New Roman" panose="02020603050405020304" pitchFamily="18" charset="0"/>
              </a:rPr>
              <a:t>Lancaster University, Lancaster, United Kingdom</a:t>
            </a:r>
            <a:r>
              <a:rPr lang="en-US" sz="1800" kern="800" dirty="0">
                <a:effectLst/>
                <a:ea typeface="Times New Roman" panose="02020603050405020304" pitchFamily="18" charset="0"/>
              </a:rPr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118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33F61C-E985-41D5-353A-EC37C4C5C709}"/>
              </a:ext>
            </a:extLst>
          </p:cNvPr>
          <p:cNvSpPr txBox="1"/>
          <p:nvPr/>
        </p:nvSpPr>
        <p:spPr>
          <a:xfrm>
            <a:off x="1611350" y="152001"/>
            <a:ext cx="8735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FCC</a:t>
            </a:r>
            <a:r>
              <a:rPr lang="en-US" sz="2400" baseline="-25000" dirty="0"/>
              <a:t>ee</a:t>
            </a:r>
            <a:r>
              <a:rPr lang="en-US" sz="2400" dirty="0"/>
              <a:t> 400MHz MB Tristron performance simulated in CST 3D PIC</a:t>
            </a:r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966466-E0DE-1484-85DB-8EF91222C3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67" b="31811"/>
          <a:stretch>
            <a:fillRect/>
          </a:stretch>
        </p:blipFill>
        <p:spPr>
          <a:xfrm>
            <a:off x="185608" y="1377362"/>
            <a:ext cx="5793509" cy="17217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69908F-6BFF-8BA8-EF85-F004F0B62159}"/>
              </a:ext>
            </a:extLst>
          </p:cNvPr>
          <p:cNvSpPr txBox="1"/>
          <p:nvPr/>
        </p:nvSpPr>
        <p:spPr>
          <a:xfrm>
            <a:off x="322440" y="761809"/>
            <a:ext cx="49677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Calculating efficiency in CST 3D PIC#1 (</a:t>
            </a:r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RF efficiency</a:t>
            </a:r>
            <a:r>
              <a:rPr lang="en-US" sz="1600" dirty="0"/>
              <a:t>). </a:t>
            </a:r>
          </a:p>
          <a:p>
            <a:r>
              <a:rPr lang="en-US" sz="1600" dirty="0"/>
              <a:t>RF power measured at the output coupler port. </a:t>
            </a:r>
            <a:endParaRPr lang="en-GB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02A38C-7B9C-2BF6-3744-2ABA1A6833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" t="31727" r="7973" b="47894"/>
          <a:stretch>
            <a:fillRect/>
          </a:stretch>
        </p:blipFill>
        <p:spPr>
          <a:xfrm>
            <a:off x="268869" y="3658178"/>
            <a:ext cx="5626986" cy="11770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EB8461-946B-28F0-B9D0-78830F0AAC6F}"/>
              </a:ext>
            </a:extLst>
          </p:cNvPr>
          <p:cNvSpPr txBox="1"/>
          <p:nvPr/>
        </p:nvSpPr>
        <p:spPr>
          <a:xfrm>
            <a:off x="556024" y="3073403"/>
            <a:ext cx="5573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Calculating efficiency in CST 3D PIC#2 </a:t>
            </a:r>
            <a:r>
              <a:rPr lang="en-US" sz="1600" dirty="0">
                <a:solidFill>
                  <a:srgbClr val="FF0000"/>
                </a:solidFill>
              </a:rPr>
              <a:t>(Balanced efficiency</a:t>
            </a:r>
            <a:r>
              <a:rPr lang="en-US" sz="1600" dirty="0"/>
              <a:t>). </a:t>
            </a:r>
          </a:p>
          <a:p>
            <a:r>
              <a:rPr lang="en-US" sz="1600" dirty="0"/>
              <a:t>Spent beam power measured in the collector</a:t>
            </a:r>
            <a:endParaRPr lang="en-GB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2AAE90-8C06-02AA-AAE9-467B91ED2FE8}"/>
              </a:ext>
            </a:extLst>
          </p:cNvPr>
          <p:cNvSpPr/>
          <p:nvPr/>
        </p:nvSpPr>
        <p:spPr>
          <a:xfrm>
            <a:off x="322440" y="4660447"/>
            <a:ext cx="233584" cy="243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0D5717-CE7C-E525-8D52-011021644A28}"/>
              </a:ext>
            </a:extLst>
          </p:cNvPr>
          <p:cNvSpPr txBox="1"/>
          <p:nvPr/>
        </p:nvSpPr>
        <p:spPr>
          <a:xfrm>
            <a:off x="3922298" y="3743814"/>
            <a:ext cx="18565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Pin=10.7A x 46kV=492kW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A61EF1B-F297-2D94-A457-27F89FF2BE9E}"/>
                  </a:ext>
                </a:extLst>
              </p:cNvPr>
              <p:cNvSpPr txBox="1"/>
              <p:nvPr/>
            </p:nvSpPr>
            <p:spPr>
              <a:xfrm>
                <a:off x="2859864" y="5197343"/>
                <a:ext cx="959493" cy="4033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sz="1400" i="1" dirty="0">
                              <a:sym typeface="Symbol" panose="05050102010706020507" pitchFamily="18" charset="2"/>
                            </a:rPr>
                            <m:t>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A61EF1B-F297-2D94-A457-27F89FF2BE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9864" y="5197343"/>
                <a:ext cx="959493" cy="403316"/>
              </a:xfrm>
              <a:prstGeom prst="rect">
                <a:avLst/>
              </a:prstGeom>
              <a:blipFill>
                <a:blip r:embed="rId5"/>
                <a:stretch>
                  <a:fillRect l="-3797" t="-1515" r="-2532" b="-1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53414E4-9E9B-9FFC-1E70-30571521DFF8}"/>
                  </a:ext>
                </a:extLst>
              </p:cNvPr>
              <p:cNvSpPr txBox="1"/>
              <p:nvPr/>
            </p:nvSpPr>
            <p:spPr>
              <a:xfrm>
                <a:off x="322440" y="5709006"/>
                <a:ext cx="3575979" cy="4033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sz="1400" i="1" dirty="0">
                              <a:sym typeface="Symbol" panose="05050102010706020507" pitchFamily="18" charset="2"/>
                            </a:rPr>
                            <m:t>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𝑏𝑎𝑙𝑎𝑛𝑐𝑒𝑑</m:t>
                          </m:r>
                        </m:sub>
                      </m:sSub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𝑐𝑜𝑙𝑙𝑒𝑐𝑡𝑜𝑟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type m:val="skw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53414E4-9E9B-9FFC-1E70-30571521DF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440" y="5709006"/>
                <a:ext cx="3575979" cy="403316"/>
              </a:xfrm>
              <a:prstGeom prst="rect">
                <a:avLst/>
              </a:prstGeom>
              <a:blipFill>
                <a:blip r:embed="rId6"/>
                <a:stretch>
                  <a:fillRect l="-852" t="-92424" r="-10733" b="-15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EEB553D2-B027-6272-E669-054C1769229A}"/>
              </a:ext>
            </a:extLst>
          </p:cNvPr>
          <p:cNvSpPr txBox="1"/>
          <p:nvPr/>
        </p:nvSpPr>
        <p:spPr>
          <a:xfrm>
            <a:off x="1340207" y="6112322"/>
            <a:ext cx="10326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Electronic eff.</a:t>
            </a:r>
            <a:endParaRPr lang="en-GB" sz="11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9BAFD0-CAEE-EBA2-EEA8-F9B12F0DFF1D}"/>
              </a:ext>
            </a:extLst>
          </p:cNvPr>
          <p:cNvSpPr txBox="1"/>
          <p:nvPr/>
        </p:nvSpPr>
        <p:spPr>
          <a:xfrm>
            <a:off x="2773191" y="6109802"/>
            <a:ext cx="8226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Ohmic eff.</a:t>
            </a:r>
            <a:endParaRPr lang="en-GB" sz="1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27F5C5-98BF-E0D1-92EE-2BD8C15E5A1B}"/>
              </a:ext>
            </a:extLst>
          </p:cNvPr>
          <p:cNvSpPr txBox="1"/>
          <p:nvPr/>
        </p:nvSpPr>
        <p:spPr>
          <a:xfrm>
            <a:off x="4153315" y="4875244"/>
            <a:ext cx="12552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KlyC           CST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07B4C6-CC5B-6055-C12A-3E9B749E6608}"/>
              </a:ext>
            </a:extLst>
          </p:cNvPr>
          <p:cNvSpPr txBox="1"/>
          <p:nvPr/>
        </p:nvSpPr>
        <p:spPr>
          <a:xfrm>
            <a:off x="4153315" y="5261116"/>
            <a:ext cx="15392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92.66%     93.52%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42C45A-9C57-E750-68C6-B59AA939AA45}"/>
              </a:ext>
            </a:extLst>
          </p:cNvPr>
          <p:cNvSpPr txBox="1"/>
          <p:nvPr/>
        </p:nvSpPr>
        <p:spPr>
          <a:xfrm>
            <a:off x="4153315" y="5780109"/>
            <a:ext cx="14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91.75%     90.5%</a:t>
            </a:r>
            <a:endParaRPr lang="en-GB" sz="14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E9FB9B1-5EE6-4B84-8303-9A9804558C2E}"/>
              </a:ext>
            </a:extLst>
          </p:cNvPr>
          <p:cNvSpPr/>
          <p:nvPr/>
        </p:nvSpPr>
        <p:spPr>
          <a:xfrm>
            <a:off x="4922917" y="5760589"/>
            <a:ext cx="673422" cy="307777"/>
          </a:xfrm>
          <a:prstGeom prst="rect">
            <a:avLst/>
          </a:prstGeom>
          <a:solidFill>
            <a:srgbClr val="B4E5A2">
              <a:alpha val="2902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3C1851B-6E0C-1228-E163-42DD0EBFECD5}"/>
              </a:ext>
            </a:extLst>
          </p:cNvPr>
          <p:cNvSpPr txBox="1"/>
          <p:nvPr/>
        </p:nvSpPr>
        <p:spPr>
          <a:xfrm>
            <a:off x="4766373" y="6068366"/>
            <a:ext cx="9749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6">
                    <a:lumMod val="75000"/>
                  </a:schemeClr>
                </a:solidFill>
              </a:rPr>
              <a:t>“Public” value</a:t>
            </a:r>
            <a:endParaRPr lang="en-GB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BAA61C7-C75E-47C2-25AE-DF30D12D7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668" y="1197246"/>
            <a:ext cx="3811432" cy="2360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2B3EB20-EBA4-1E1A-6500-7C5FBD4A6A79}"/>
              </a:ext>
            </a:extLst>
          </p:cNvPr>
          <p:cNvSpPr txBox="1"/>
          <p:nvPr/>
        </p:nvSpPr>
        <p:spPr>
          <a:xfrm>
            <a:off x="7544452" y="837708"/>
            <a:ext cx="3065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Bunches profiles generated in CST 3D PIC gridded gun simulations.</a:t>
            </a:r>
            <a:endParaRPr lang="en-GB" sz="120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3DE0E1C-2FF1-C974-5A95-237F21868A9B}"/>
              </a:ext>
            </a:extLst>
          </p:cNvPr>
          <p:cNvGrpSpPr/>
          <p:nvPr/>
        </p:nvGrpSpPr>
        <p:grpSpPr>
          <a:xfrm>
            <a:off x="6557408" y="3638360"/>
            <a:ext cx="5039560" cy="2924784"/>
            <a:chOff x="6557408" y="3638360"/>
            <a:chExt cx="5039560" cy="292478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8152D5D-66D3-290C-847A-B7534A61C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7408" y="4039050"/>
              <a:ext cx="5039560" cy="2524094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E7E5E87-0331-6F5F-92C4-D08A9D7EB1B1}"/>
                </a:ext>
              </a:extLst>
            </p:cNvPr>
            <p:cNvSpPr txBox="1"/>
            <p:nvPr/>
          </p:nvSpPr>
          <p:spPr>
            <a:xfrm>
              <a:off x="7044668" y="3638360"/>
              <a:ext cx="41124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MB tristron efficiency and collector beam  power vs. output RF power. CST (circles) and KlyC (thin lines) results.</a:t>
              </a:r>
              <a:endParaRPr lang="en-GB" sz="1200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EC9C524F-2756-F775-19A7-97D69B838C60}"/>
                </a:ext>
              </a:extLst>
            </p:cNvPr>
            <p:cNvSpPr/>
            <p:nvPr/>
          </p:nvSpPr>
          <p:spPr>
            <a:xfrm>
              <a:off x="9780885" y="5638681"/>
              <a:ext cx="333375" cy="323891"/>
            </a:xfrm>
            <a:prstGeom prst="ellipse">
              <a:avLst/>
            </a:prstGeom>
            <a:noFill/>
            <a:ln w="6350">
              <a:solidFill>
                <a:schemeClr val="tx2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A1D776C-9EEF-43EB-C17F-ECD5834FB689}"/>
                </a:ext>
              </a:extLst>
            </p:cNvPr>
            <p:cNvCxnSpPr>
              <a:stCxn id="22" idx="6"/>
            </p:cNvCxnSpPr>
            <p:nvPr/>
          </p:nvCxnSpPr>
          <p:spPr>
            <a:xfrm flipV="1">
              <a:off x="10114260" y="5800626"/>
              <a:ext cx="401340" cy="1"/>
            </a:xfrm>
            <a:prstGeom prst="straightConnector1">
              <a:avLst/>
            </a:prstGeom>
            <a:ln w="9525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6225FDF-D580-B781-CF6B-3E32B3D9E24D}"/>
                </a:ext>
              </a:extLst>
            </p:cNvPr>
            <p:cNvSpPr/>
            <p:nvPr/>
          </p:nvSpPr>
          <p:spPr>
            <a:xfrm>
              <a:off x="8999835" y="4459563"/>
              <a:ext cx="333375" cy="323891"/>
            </a:xfrm>
            <a:prstGeom prst="ellipse">
              <a:avLst/>
            </a:prstGeom>
            <a:noFill/>
            <a:ln w="635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B71355F-7AA1-96C4-9021-9F949E83D4A1}"/>
                </a:ext>
              </a:extLst>
            </p:cNvPr>
            <p:cNvCxnSpPr>
              <a:stCxn id="25" idx="2"/>
            </p:cNvCxnSpPr>
            <p:nvPr/>
          </p:nvCxnSpPr>
          <p:spPr>
            <a:xfrm flipH="1" flipV="1">
              <a:off x="8648700" y="4621508"/>
              <a:ext cx="351135" cy="1"/>
            </a:xfrm>
            <a:prstGeom prst="straightConnector1">
              <a:avLst/>
            </a:prstGeom>
            <a:ln w="6350">
              <a:solidFill>
                <a:schemeClr val="accent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C3BDAA1-E25F-44C1-8C01-FF4DD9F16682}"/>
                </a:ext>
              </a:extLst>
            </p:cNvPr>
            <p:cNvSpPr/>
            <p:nvPr/>
          </p:nvSpPr>
          <p:spPr>
            <a:xfrm>
              <a:off x="7958184" y="5353282"/>
              <a:ext cx="45719" cy="45719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3DA9AE9-CB92-73C5-A63E-72AF766BA2E4}"/>
                </a:ext>
              </a:extLst>
            </p:cNvPr>
            <p:cNvSpPr/>
            <p:nvPr/>
          </p:nvSpPr>
          <p:spPr>
            <a:xfrm>
              <a:off x="8633460" y="4875244"/>
              <a:ext cx="45719" cy="4571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3D98011-6DFA-BD90-3820-9F42BB51B4E6}"/>
                </a:ext>
              </a:extLst>
            </p:cNvPr>
            <p:cNvSpPr/>
            <p:nvPr/>
          </p:nvSpPr>
          <p:spPr>
            <a:xfrm>
              <a:off x="9166522" y="4598648"/>
              <a:ext cx="45719" cy="4571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A7EB1D3-B672-26A4-4889-CFAF2AA8AD25}"/>
                </a:ext>
              </a:extLst>
            </p:cNvPr>
            <p:cNvSpPr/>
            <p:nvPr/>
          </p:nvSpPr>
          <p:spPr>
            <a:xfrm>
              <a:off x="9947572" y="4377451"/>
              <a:ext cx="45719" cy="457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FF4F7D00-BBBA-96A8-CD76-D260DEFC93CA}"/>
                </a:ext>
              </a:extLst>
            </p:cNvPr>
            <p:cNvSpPr/>
            <p:nvPr/>
          </p:nvSpPr>
          <p:spPr>
            <a:xfrm>
              <a:off x="10271419" y="4581687"/>
              <a:ext cx="45719" cy="45719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295290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8A6291CB-1E85-3107-858D-0F36A80A9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1740" y="3819413"/>
            <a:ext cx="4129772" cy="245819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56C2C2D-56E8-F43E-B108-79454E7B1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1740" y="1210823"/>
            <a:ext cx="4084574" cy="23926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DD5D50-6581-73A3-B94F-ECA468EF1F5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26"/>
          <a:stretch>
            <a:fillRect/>
          </a:stretch>
        </p:blipFill>
        <p:spPr>
          <a:xfrm>
            <a:off x="1757649" y="1167261"/>
            <a:ext cx="4014091" cy="24198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65B4B2-3633-013D-627B-715A1BCCDE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7167" y="3817921"/>
            <a:ext cx="4084574" cy="24596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4B866F1-D795-9E6B-F88E-984680003345}"/>
              </a:ext>
            </a:extLst>
          </p:cNvPr>
          <p:cNvSpPr txBox="1"/>
          <p:nvPr/>
        </p:nvSpPr>
        <p:spPr>
          <a:xfrm>
            <a:off x="2521765" y="5386897"/>
            <a:ext cx="10004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3333FF"/>
                </a:solidFill>
                <a:sym typeface="Symbol" panose="05050102010706020507" pitchFamily="18" charset="2"/>
              </a:rPr>
              <a:t></a:t>
            </a:r>
            <a:r>
              <a:rPr lang="en-GB" sz="1200" baseline="-25000" dirty="0" err="1">
                <a:solidFill>
                  <a:srgbClr val="3333FF"/>
                </a:solidFill>
                <a:sym typeface="Symbol" panose="05050102010706020507" pitchFamily="18" charset="2"/>
              </a:rPr>
              <a:t>avF</a:t>
            </a:r>
            <a:r>
              <a:rPr lang="en-GB" sz="1200" dirty="0">
                <a:solidFill>
                  <a:srgbClr val="3333FF"/>
                </a:solidFill>
                <a:sym typeface="Symbol" panose="05050102010706020507" pitchFamily="18" charset="2"/>
              </a:rPr>
              <a:t>=88.3%</a:t>
            </a:r>
          </a:p>
          <a:p>
            <a:r>
              <a:rPr lang="en-GB" sz="1200" dirty="0">
                <a:solidFill>
                  <a:srgbClr val="FF0000"/>
                </a:solidFill>
                <a:sym typeface="Symbol" panose="05050102010706020507" pitchFamily="18" charset="2"/>
              </a:rPr>
              <a:t></a:t>
            </a:r>
            <a:r>
              <a:rPr lang="en-GB" sz="1200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avDF</a:t>
            </a:r>
            <a:r>
              <a:rPr lang="en-GB" sz="1200" dirty="0">
                <a:solidFill>
                  <a:srgbClr val="FF0000"/>
                </a:solidFill>
                <a:sym typeface="Symbol" panose="05050102010706020507" pitchFamily="18" charset="2"/>
              </a:rPr>
              <a:t>=88.1%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0A3A7F-C8EE-C4AA-ABF5-60ACF31F879F}"/>
              </a:ext>
            </a:extLst>
          </p:cNvPr>
          <p:cNvSpPr txBox="1"/>
          <p:nvPr/>
        </p:nvSpPr>
        <p:spPr>
          <a:xfrm>
            <a:off x="2866603" y="3612650"/>
            <a:ext cx="2289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Temporal tristron efficiency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5859B3-D2B7-6710-E086-DA75CB1B10C3}"/>
              </a:ext>
            </a:extLst>
          </p:cNvPr>
          <p:cNvSpPr txBox="1"/>
          <p:nvPr/>
        </p:nvSpPr>
        <p:spPr>
          <a:xfrm>
            <a:off x="1845198" y="797929"/>
            <a:ext cx="4020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Accelerating cavities RF power modulation  </a:t>
            </a:r>
            <a:endParaRPr lang="en-GB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041C47-E46A-FD3D-1A50-28EE05309957}"/>
              </a:ext>
            </a:extLst>
          </p:cNvPr>
          <p:cNvSpPr txBox="1"/>
          <p:nvPr/>
        </p:nvSpPr>
        <p:spPr>
          <a:xfrm>
            <a:off x="2361298" y="64748"/>
            <a:ext cx="7323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MB tristron operational efficiency. FCC</a:t>
            </a:r>
            <a:r>
              <a:rPr lang="en-US" sz="2400" baseline="-25000" dirty="0"/>
              <a:t>ee</a:t>
            </a:r>
            <a:r>
              <a:rPr lang="en-US" sz="2400" dirty="0"/>
              <a:t> Z-pole (RPO).</a:t>
            </a:r>
            <a:endParaRPr lang="en-GB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EAA475-F0D1-CC4F-39CC-8F9C9D05F1A6}"/>
              </a:ext>
            </a:extLst>
          </p:cNvPr>
          <p:cNvSpPr txBox="1"/>
          <p:nvPr/>
        </p:nvSpPr>
        <p:spPr>
          <a:xfrm>
            <a:off x="2521765" y="425132"/>
            <a:ext cx="3007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#1 Nominal operation (46kV)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99FAE0-68F7-0FC2-DB19-85B322A5FD8C}"/>
              </a:ext>
            </a:extLst>
          </p:cNvPr>
          <p:cNvSpPr txBox="1"/>
          <p:nvPr/>
        </p:nvSpPr>
        <p:spPr>
          <a:xfrm>
            <a:off x="6287776" y="443986"/>
            <a:ext cx="3683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#2 Single cavity failure mode (46kV)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E30D51-BD13-C891-85BB-4511A50788AE}"/>
              </a:ext>
            </a:extLst>
          </p:cNvPr>
          <p:cNvSpPr txBox="1"/>
          <p:nvPr/>
        </p:nvSpPr>
        <p:spPr>
          <a:xfrm>
            <a:off x="6248585" y="828707"/>
            <a:ext cx="4020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Accelerating cavities RF power modulation  </a:t>
            </a:r>
            <a:endParaRPr lang="en-GB" sz="16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0EE036B-93C4-7066-3917-C11AE9289BAD}"/>
              </a:ext>
            </a:extLst>
          </p:cNvPr>
          <p:cNvCxnSpPr/>
          <p:nvPr/>
        </p:nvCxnSpPr>
        <p:spPr>
          <a:xfrm flipV="1">
            <a:off x="6426929" y="2429129"/>
            <a:ext cx="0" cy="3869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E469974-665C-404C-E6B3-B6AAE73F70B8}"/>
              </a:ext>
            </a:extLst>
          </p:cNvPr>
          <p:cNvSpPr txBox="1"/>
          <p:nvPr/>
        </p:nvSpPr>
        <p:spPr>
          <a:xfrm>
            <a:off x="6287776" y="2820905"/>
            <a:ext cx="1048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Cavity failure</a:t>
            </a:r>
            <a:endParaRPr lang="en-GB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455D469-099A-37FE-E6D5-6A0B98E772A0}"/>
              </a:ext>
            </a:extLst>
          </p:cNvPr>
          <p:cNvSpPr txBox="1"/>
          <p:nvPr/>
        </p:nvSpPr>
        <p:spPr>
          <a:xfrm>
            <a:off x="8001238" y="5386897"/>
            <a:ext cx="10004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3333FF"/>
                </a:solidFill>
                <a:sym typeface="Symbol" panose="05050102010706020507" pitchFamily="18" charset="2"/>
              </a:rPr>
              <a:t></a:t>
            </a:r>
            <a:r>
              <a:rPr lang="en-GB" sz="1200" baseline="-25000" dirty="0" err="1">
                <a:solidFill>
                  <a:srgbClr val="3333FF"/>
                </a:solidFill>
                <a:sym typeface="Symbol" panose="05050102010706020507" pitchFamily="18" charset="2"/>
              </a:rPr>
              <a:t>avF</a:t>
            </a:r>
            <a:r>
              <a:rPr lang="en-GB" sz="1200" dirty="0">
                <a:solidFill>
                  <a:srgbClr val="3333FF"/>
                </a:solidFill>
                <a:sym typeface="Symbol" panose="05050102010706020507" pitchFamily="18" charset="2"/>
              </a:rPr>
              <a:t>=89.0%</a:t>
            </a:r>
          </a:p>
          <a:p>
            <a:r>
              <a:rPr lang="en-GB" sz="1200" dirty="0">
                <a:solidFill>
                  <a:srgbClr val="FF0000"/>
                </a:solidFill>
                <a:sym typeface="Symbol" panose="05050102010706020507" pitchFamily="18" charset="2"/>
              </a:rPr>
              <a:t></a:t>
            </a:r>
            <a:r>
              <a:rPr lang="en-GB" sz="1200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avDF</a:t>
            </a:r>
            <a:r>
              <a:rPr lang="en-GB" sz="1200" dirty="0">
                <a:solidFill>
                  <a:srgbClr val="FF0000"/>
                </a:solidFill>
                <a:sym typeface="Symbol" panose="05050102010706020507" pitchFamily="18" charset="2"/>
              </a:rPr>
              <a:t>=87.8%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403DDE-5A57-0FC3-1F5F-E012280D13B4}"/>
              </a:ext>
            </a:extLst>
          </p:cNvPr>
          <p:cNvSpPr txBox="1"/>
          <p:nvPr/>
        </p:nvSpPr>
        <p:spPr>
          <a:xfrm>
            <a:off x="6951177" y="3602119"/>
            <a:ext cx="2289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Temporal tristron efficiency</a:t>
            </a:r>
            <a:endParaRPr lang="en-GB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5F2D96-859C-8242-9A19-F493B14BE13F}"/>
              </a:ext>
            </a:extLst>
          </p:cNvPr>
          <p:cNvSpPr txBox="1"/>
          <p:nvPr/>
        </p:nvSpPr>
        <p:spPr>
          <a:xfrm>
            <a:off x="2062913" y="6280437"/>
            <a:ext cx="9290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30000" dirty="0"/>
              <a:t>*</a:t>
            </a:r>
            <a:r>
              <a:rPr lang="en-US" sz="1600" dirty="0"/>
              <a:t>By putting two tristrons on a single DC HV power supply, it will see almost constant in time power load.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332082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yellow object with a handle&#10;&#10;AI-generated content may be incorrect.">
            <a:extLst>
              <a:ext uri="{FF2B5EF4-FFF2-40B4-BE49-F238E27FC236}">
                <a16:creationId xmlns:a16="http://schemas.microsoft.com/office/drawing/2014/main" id="{AB48F5CC-36F0-DF93-3DD4-DE52716ECC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7965" y="4882283"/>
            <a:ext cx="2599327" cy="18480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7AF039F-5BE8-9C87-9505-0E107CC69FC6}"/>
              </a:ext>
            </a:extLst>
          </p:cNvPr>
          <p:cNvSpPr txBox="1"/>
          <p:nvPr/>
        </p:nvSpPr>
        <p:spPr>
          <a:xfrm>
            <a:off x="3630925" y="109424"/>
            <a:ext cx="7575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Tristron technology for FCC</a:t>
            </a:r>
            <a:r>
              <a:rPr lang="en-US" sz="2400" baseline="-25000" dirty="0"/>
              <a:t>ee</a:t>
            </a:r>
            <a:r>
              <a:rPr lang="en-US" sz="2400" dirty="0"/>
              <a:t> 800MHz RF power sources</a:t>
            </a:r>
            <a:endParaRPr lang="en-GB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D08BF0-DEBE-B76B-04FF-4202742AA62D}"/>
              </a:ext>
            </a:extLst>
          </p:cNvPr>
          <p:cNvSpPr txBox="1"/>
          <p:nvPr/>
        </p:nvSpPr>
        <p:spPr>
          <a:xfrm>
            <a:off x="6114198" y="816225"/>
            <a:ext cx="4885510" cy="70788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FCC</a:t>
            </a:r>
            <a:r>
              <a:rPr lang="en-US" sz="2000" baseline="-25000" dirty="0"/>
              <a:t>ee</a:t>
            </a:r>
            <a:r>
              <a:rPr lang="en-US" sz="2000" dirty="0"/>
              <a:t> booster (Z,W,H) : </a:t>
            </a:r>
            <a:r>
              <a:rPr lang="en-US" sz="2000" b="1" dirty="0"/>
              <a:t>800MHz, 50kW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FCC</a:t>
            </a:r>
            <a:r>
              <a:rPr lang="en-US" sz="2000" baseline="-25000" dirty="0"/>
              <a:t>ee</a:t>
            </a:r>
            <a:r>
              <a:rPr lang="en-US" sz="2000" dirty="0"/>
              <a:t> ttbar collider: 800MHz, 220 kW </a:t>
            </a:r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5F104B-7403-29A0-C9EF-649A555157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216" y="920674"/>
            <a:ext cx="5191090" cy="17642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8BB2C4-14E5-CCE6-D118-9E523D7A3613}"/>
              </a:ext>
            </a:extLst>
          </p:cNvPr>
          <p:cNvSpPr txBox="1"/>
          <p:nvPr/>
        </p:nvSpPr>
        <p:spPr>
          <a:xfrm>
            <a:off x="769126" y="649346"/>
            <a:ext cx="4297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400MHz gridded gun operated at 800MHz.</a:t>
            </a:r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AEBDEF9-2BEA-03DE-1D3D-B9A10156798F}"/>
              </a:ext>
            </a:extLst>
          </p:cNvPr>
          <p:cNvGrpSpPr/>
          <p:nvPr/>
        </p:nvGrpSpPr>
        <p:grpSpPr>
          <a:xfrm>
            <a:off x="322216" y="3290993"/>
            <a:ext cx="2599326" cy="1764223"/>
            <a:chOff x="322216" y="3290993"/>
            <a:chExt cx="2599326" cy="176422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424A189-6F23-CFC5-1A74-8DC1C5E78A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2216" y="3290993"/>
              <a:ext cx="2599326" cy="1764223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BE7B663-6E65-31E5-1F57-57259354CABF}"/>
                </a:ext>
              </a:extLst>
            </p:cNvPr>
            <p:cNvSpPr/>
            <p:nvPr/>
          </p:nvSpPr>
          <p:spPr>
            <a:xfrm>
              <a:off x="2473234" y="3417971"/>
              <a:ext cx="269966" cy="1045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3FA758A-541D-A983-247E-A9D310D394FC}"/>
              </a:ext>
            </a:extLst>
          </p:cNvPr>
          <p:cNvSpPr txBox="1"/>
          <p:nvPr/>
        </p:nvSpPr>
        <p:spPr>
          <a:xfrm>
            <a:off x="574583" y="2828695"/>
            <a:ext cx="2673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800MHz pulses, 1.3A average current. CST 3D PIC results.</a:t>
            </a:r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92ED37-1A11-83BF-4520-939FE5C5572E}"/>
              </a:ext>
            </a:extLst>
          </p:cNvPr>
          <p:cNvSpPr txBox="1"/>
          <p:nvPr/>
        </p:nvSpPr>
        <p:spPr>
          <a:xfrm>
            <a:off x="123984" y="5517514"/>
            <a:ext cx="22222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800 MHz, 50kW tristron’s  </a:t>
            </a:r>
            <a:r>
              <a:rPr lang="en-US" sz="1600" b="1" dirty="0"/>
              <a:t>Single Beam</a:t>
            </a:r>
            <a:r>
              <a:rPr lang="en-US" sz="1400" dirty="0"/>
              <a:t> RF circuit (0.35m long).</a:t>
            </a:r>
            <a:endParaRPr lang="en-GB" sz="1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B203E38-2F1D-8A54-A0D2-6FAFAE6883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8561" y="3196993"/>
            <a:ext cx="2404745" cy="16852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DCE6DC3-2365-186C-F97B-632AF999E8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4738" y="1815798"/>
            <a:ext cx="3171825" cy="189865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6AF3D46-24EB-885B-A296-E4B16A9BEF2A}"/>
              </a:ext>
            </a:extLst>
          </p:cNvPr>
          <p:cNvSpPr txBox="1"/>
          <p:nvPr/>
        </p:nvSpPr>
        <p:spPr>
          <a:xfrm>
            <a:off x="5954287" y="1865769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46kV</a:t>
            </a:r>
            <a:endParaRPr lang="en-GB" sz="12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6D1725C-8853-0BFC-067A-C5A532284B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21662" y="1815798"/>
            <a:ext cx="3185694" cy="18986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305F910-D9DF-5D87-8D6B-30E5585E2C62}"/>
              </a:ext>
            </a:extLst>
          </p:cNvPr>
          <p:cNvSpPr txBox="1"/>
          <p:nvPr/>
        </p:nvSpPr>
        <p:spPr>
          <a:xfrm>
            <a:off x="9086100" y="1557992"/>
            <a:ext cx="2656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Peak efficiency/RF power vs. HV</a:t>
            </a:r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ECD9ED-F7C4-38EC-E21E-A0F045FDEE20}"/>
              </a:ext>
            </a:extLst>
          </p:cNvPr>
          <p:cNvSpPr txBox="1"/>
          <p:nvPr/>
        </p:nvSpPr>
        <p:spPr>
          <a:xfrm>
            <a:off x="3257605" y="2936416"/>
            <a:ext cx="21493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88.2%, 56kW (46kV, 1.3A)</a:t>
            </a:r>
            <a:endParaRPr lang="en-GB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42F2BE-137A-0DB2-E4A1-068169A86043}"/>
              </a:ext>
            </a:extLst>
          </p:cNvPr>
          <p:cNvSpPr txBox="1"/>
          <p:nvPr/>
        </p:nvSpPr>
        <p:spPr>
          <a:xfrm>
            <a:off x="5473919" y="3951619"/>
            <a:ext cx="6594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400 MHz gridded gun can be used effectively in the higher frequency devices (up to 1.5 GHz).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For the </a:t>
            </a:r>
            <a:r>
              <a:rPr lang="en-US" sz="1600" b="1" dirty="0"/>
              <a:t>single beam </a:t>
            </a:r>
            <a:r>
              <a:rPr lang="en-US" sz="1600" dirty="0"/>
              <a:t>devices, the gridded gun and input cavity particular layouts are not constrained. Thus, IOT vendors can procced with a retro-fit upgrade of the existing devices to boost the efficiency and RF power.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Due to the high bunch quality, tristron can be designed as an efficient frequency multiplier (x3), brining gridded tubes into S-band with an option of the continues wave operation.  </a:t>
            </a:r>
            <a:endParaRPr lang="en-GB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ABB905D-02DE-2297-D644-D15FB2B9668F}"/>
              </a:ext>
            </a:extLst>
          </p:cNvPr>
          <p:cNvSpPr txBox="1"/>
          <p:nvPr/>
        </p:nvSpPr>
        <p:spPr>
          <a:xfrm>
            <a:off x="7170650" y="2878030"/>
            <a:ext cx="7008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Collector</a:t>
            </a:r>
            <a:endParaRPr lang="en-GB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49C59E-B1F2-0C0C-89AD-E68A1A879312}"/>
              </a:ext>
            </a:extLst>
          </p:cNvPr>
          <p:cNvSpPr txBox="1"/>
          <p:nvPr/>
        </p:nvSpPr>
        <p:spPr>
          <a:xfrm>
            <a:off x="7340508" y="2346628"/>
            <a:ext cx="7008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RF power</a:t>
            </a:r>
            <a:endParaRPr lang="en-GB" sz="1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1129A45-0576-A240-694F-50C2B1DA0950}"/>
              </a:ext>
            </a:extLst>
          </p:cNvPr>
          <p:cNvSpPr txBox="1"/>
          <p:nvPr/>
        </p:nvSpPr>
        <p:spPr>
          <a:xfrm>
            <a:off x="6539001" y="1923500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Efficiency</a:t>
            </a:r>
            <a:endParaRPr lang="en-GB" sz="1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8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4FC9169-1316-CE67-CB05-4E2573E235B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0000"/>
          </a:blip>
          <a:stretch>
            <a:fillRect/>
          </a:stretch>
        </p:blipFill>
        <p:spPr>
          <a:xfrm>
            <a:off x="2136297" y="106543"/>
            <a:ext cx="8134629" cy="656938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6EEB78-4132-92C5-8192-CFD4FC5E6DB3}"/>
              </a:ext>
            </a:extLst>
          </p:cNvPr>
          <p:cNvSpPr txBox="1"/>
          <p:nvPr/>
        </p:nvSpPr>
        <p:spPr>
          <a:xfrm>
            <a:off x="278296" y="1048299"/>
            <a:ext cx="11497585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The MB tristron is selected now as a baseline for 400MHz 0.5MW, CW RF power source for the FCC</a:t>
            </a:r>
            <a:r>
              <a:rPr lang="en-GB" sz="2800" baseline="-25000" dirty="0"/>
              <a:t>ee</a:t>
            </a:r>
            <a:r>
              <a:rPr lang="en-GB" sz="2800" dirty="0"/>
              <a:t>. It provides a high operational efficiency (almost 90%), compact (1.4m high and 1m in diameter) and cost-efficient solution.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Currently the MB tristron is under progressive development as CERN’s internal project, anticipating that the first prototype will be built and tested at CERN in 2028.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FCC</a:t>
            </a:r>
            <a:r>
              <a:rPr lang="en-GB" sz="2800" baseline="-25000" dirty="0"/>
              <a:t>ee</a:t>
            </a:r>
            <a:r>
              <a:rPr lang="en-GB" sz="2800" dirty="0"/>
              <a:t> MB tristron is fully compatible/interchangeable with current LHC klystrons with minor modifications of HV circuit.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Tristron could be a technology of choice to improve overall efficiency of the high intensity and high-power proton SRF Linacs like ESS, MYRRHA and various Energy Recovery Linacs.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3C768C-B53F-1E66-3AB7-227E5101152D}"/>
              </a:ext>
            </a:extLst>
          </p:cNvPr>
          <p:cNvSpPr txBox="1"/>
          <p:nvPr/>
        </p:nvSpPr>
        <p:spPr>
          <a:xfrm>
            <a:off x="4798577" y="182071"/>
            <a:ext cx="23212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Summary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4140966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56FB6C-FA7A-84DA-E86B-9A16C4BB22D2}"/>
              </a:ext>
            </a:extLst>
          </p:cNvPr>
          <p:cNvSpPr/>
          <p:nvPr/>
        </p:nvSpPr>
        <p:spPr>
          <a:xfrm>
            <a:off x="5623456" y="169920"/>
            <a:ext cx="60011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cs typeface="Arial" panose="020B0604020202020204" pitchFamily="34" charset="0"/>
              </a:rPr>
              <a:t>RF power generation in FCC</a:t>
            </a:r>
            <a:r>
              <a:rPr lang="en-GB" sz="2400" baseline="-25000" dirty="0">
                <a:cs typeface="Arial" panose="020B0604020202020204" pitchFamily="34" charset="0"/>
              </a:rPr>
              <a:t>ee</a:t>
            </a:r>
            <a:r>
              <a:rPr lang="en-GB" sz="2400" dirty="0">
                <a:cs typeface="Arial" panose="020B0604020202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7BC4D-3B11-B3B8-202E-4B87FA4F5DE6}"/>
              </a:ext>
            </a:extLst>
          </p:cNvPr>
          <p:cNvSpPr txBox="1"/>
          <p:nvPr/>
        </p:nvSpPr>
        <p:spPr>
          <a:xfrm>
            <a:off x="6269467" y="4726710"/>
            <a:ext cx="555823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Improving RF power sources efficiency will not  only reduce considerably electricity power consumption but also will reduce installation and operation cost of power converters and cooling system (environmental impact).</a:t>
            </a:r>
            <a:endParaRPr lang="en-GB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3EAA14-3162-717A-10BF-6E8E4AF6F5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654" y="974034"/>
            <a:ext cx="5558233" cy="28823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A2DC6F-EE92-C0F8-7820-AC5318D6662F}"/>
              </a:ext>
            </a:extLst>
          </p:cNvPr>
          <p:cNvSpPr txBox="1"/>
          <p:nvPr/>
        </p:nvSpPr>
        <p:spPr>
          <a:xfrm>
            <a:off x="358355" y="3573518"/>
            <a:ext cx="33444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https://fcc.web.cern.ch/overview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1C9BABF-1795-B3AE-F884-C86A561AC1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282911"/>
              </p:ext>
            </p:extLst>
          </p:nvPr>
        </p:nvGraphicFramePr>
        <p:xfrm>
          <a:off x="123581" y="4919329"/>
          <a:ext cx="561726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210">
                  <a:extLst>
                    <a:ext uri="{9D8B030D-6E8A-4147-A177-3AD203B41FA5}">
                      <a16:colId xmlns:a16="http://schemas.microsoft.com/office/drawing/2014/main" val="232575721"/>
                    </a:ext>
                  </a:extLst>
                </a:gridCol>
                <a:gridCol w="824668">
                  <a:extLst>
                    <a:ext uri="{9D8B030D-6E8A-4147-A177-3AD203B41FA5}">
                      <a16:colId xmlns:a16="http://schemas.microsoft.com/office/drawing/2014/main" val="1625980746"/>
                    </a:ext>
                  </a:extLst>
                </a:gridCol>
                <a:gridCol w="811033">
                  <a:extLst>
                    <a:ext uri="{9D8B030D-6E8A-4147-A177-3AD203B41FA5}">
                      <a16:colId xmlns:a16="http://schemas.microsoft.com/office/drawing/2014/main" val="170464136"/>
                    </a:ext>
                  </a:extLst>
                </a:gridCol>
                <a:gridCol w="811033">
                  <a:extLst>
                    <a:ext uri="{9D8B030D-6E8A-4147-A177-3AD203B41FA5}">
                      <a16:colId xmlns:a16="http://schemas.microsoft.com/office/drawing/2014/main" val="3770975965"/>
                    </a:ext>
                  </a:extLst>
                </a:gridCol>
                <a:gridCol w="723569">
                  <a:extLst>
                    <a:ext uri="{9D8B030D-6E8A-4147-A177-3AD203B41FA5}">
                      <a16:colId xmlns:a16="http://schemas.microsoft.com/office/drawing/2014/main" val="3078701116"/>
                    </a:ext>
                  </a:extLst>
                </a:gridCol>
                <a:gridCol w="1510749">
                  <a:extLst>
                    <a:ext uri="{9D8B030D-6E8A-4147-A177-3AD203B41FA5}">
                      <a16:colId xmlns:a16="http://schemas.microsoft.com/office/drawing/2014/main" val="15490451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ttbar2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booster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3181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400MHz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100MW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100MW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100MW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21MW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64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800MHz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79MW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~1 MW/all poles</a:t>
                      </a:r>
                      <a:endParaRPr lang="en-GB" sz="14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65575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25835CD-7887-14DA-5D24-09111322688C}"/>
              </a:ext>
            </a:extLst>
          </p:cNvPr>
          <p:cNvSpPr txBox="1"/>
          <p:nvPr/>
        </p:nvSpPr>
        <p:spPr>
          <a:xfrm>
            <a:off x="240968" y="4215774"/>
            <a:ext cx="538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FCC</a:t>
            </a:r>
            <a:r>
              <a:rPr lang="en-US" sz="1600" baseline="-25000" dirty="0"/>
              <a:t>ee</a:t>
            </a:r>
            <a:r>
              <a:rPr lang="en-US" sz="1600" dirty="0"/>
              <a:t> RF power sources must compensate for the beam synchrotron radiation losses in the collider ring:</a:t>
            </a:r>
            <a:endParaRPr lang="en-GB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50884D-DBD6-1728-BE8D-D058865E4D74}"/>
              </a:ext>
            </a:extLst>
          </p:cNvPr>
          <p:cNvSpPr txBox="1"/>
          <p:nvPr/>
        </p:nvSpPr>
        <p:spPr>
          <a:xfrm>
            <a:off x="7401176" y="831616"/>
            <a:ext cx="329481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UHF, 0.3-1MW range, CW klystrons.</a:t>
            </a:r>
            <a:endParaRPr lang="en-GB" sz="160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9C343F4-41C0-A8A9-B639-9ADF757CD461}"/>
              </a:ext>
            </a:extLst>
          </p:cNvPr>
          <p:cNvGrpSpPr/>
          <p:nvPr/>
        </p:nvGrpSpPr>
        <p:grpSpPr>
          <a:xfrm>
            <a:off x="6332678" y="1159284"/>
            <a:ext cx="5588835" cy="3307369"/>
            <a:chOff x="6332678" y="1159284"/>
            <a:chExt cx="5588835" cy="330736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706A4AB-3687-BE4B-C50C-5869B512A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32678" y="1159284"/>
              <a:ext cx="5018436" cy="3307369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C67B8F1-1DEA-E859-23F4-C6187B9FEAB0}"/>
                </a:ext>
              </a:extLst>
            </p:cNvPr>
            <p:cNvSpPr/>
            <p:nvPr/>
          </p:nvSpPr>
          <p:spPr>
            <a:xfrm>
              <a:off x="8382744" y="2399607"/>
              <a:ext cx="199048" cy="163275"/>
            </a:xfrm>
            <a:prstGeom prst="rect">
              <a:avLst/>
            </a:prstGeom>
            <a:solidFill>
              <a:srgbClr val="F4B183">
                <a:alpha val="25098"/>
              </a:srgb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B0E4E2F-AA06-99C3-1A0C-18400E8428AC}"/>
                </a:ext>
              </a:extLst>
            </p:cNvPr>
            <p:cNvSpPr txBox="1"/>
            <p:nvPr/>
          </p:nvSpPr>
          <p:spPr>
            <a:xfrm>
              <a:off x="8479918" y="2284077"/>
              <a:ext cx="96532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accent2">
                      <a:lumMod val="75000"/>
                    </a:schemeClr>
                  </a:solidFill>
                </a:rPr>
                <a:t>Thales (LHC)</a:t>
              </a:r>
            </a:p>
            <a:p>
              <a:pPr algn="ctr"/>
              <a:r>
                <a:rPr lang="en-US" sz="1100" dirty="0">
                  <a:solidFill>
                    <a:schemeClr val="accent2">
                      <a:lumMod val="75000"/>
                    </a:schemeClr>
                  </a:solidFill>
                </a:rPr>
                <a:t>2002</a:t>
              </a:r>
              <a:endParaRPr lang="en-GB" sz="11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B2A329B-648E-9EB7-DA71-69123505E12D}"/>
                </a:ext>
              </a:extLst>
            </p:cNvPr>
            <p:cNvSpPr txBox="1"/>
            <p:nvPr/>
          </p:nvSpPr>
          <p:spPr>
            <a:xfrm>
              <a:off x="10293895" y="3261488"/>
              <a:ext cx="9945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CERN target</a:t>
              </a:r>
            </a:p>
            <a:p>
              <a:pPr algn="ctr"/>
              <a:r>
                <a:rPr lang="en-US" sz="1200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2028</a:t>
              </a:r>
              <a:endParaRPr lang="en-GB" sz="1200" dirty="0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44579DA-48D1-84EF-CC82-0B27D199004B}"/>
                </a:ext>
              </a:extLst>
            </p:cNvPr>
            <p:cNvSpPr/>
            <p:nvPr/>
          </p:nvSpPr>
          <p:spPr>
            <a:xfrm>
              <a:off x="9048584" y="2861147"/>
              <a:ext cx="149304" cy="162280"/>
            </a:xfrm>
            <a:prstGeom prst="rect">
              <a:avLst/>
            </a:prstGeom>
            <a:solidFill>
              <a:srgbClr val="8ED973">
                <a:alpha val="50196"/>
              </a:srgb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2BB7079-FFB0-4278-4A5F-83F4B680EDAC}"/>
                </a:ext>
              </a:extLst>
            </p:cNvPr>
            <p:cNvSpPr/>
            <p:nvPr/>
          </p:nvSpPr>
          <p:spPr>
            <a:xfrm>
              <a:off x="9614452" y="3178406"/>
              <a:ext cx="149304" cy="162280"/>
            </a:xfrm>
            <a:prstGeom prst="rect">
              <a:avLst/>
            </a:prstGeom>
            <a:solidFill>
              <a:srgbClr val="8ED973">
                <a:alpha val="49020"/>
              </a:srgb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7F842E2-2038-58DA-D2E2-5CC55A8BBC49}"/>
                </a:ext>
              </a:extLst>
            </p:cNvPr>
            <p:cNvSpPr txBox="1"/>
            <p:nvPr/>
          </p:nvSpPr>
          <p:spPr>
            <a:xfrm>
              <a:off x="8984164" y="2568779"/>
              <a:ext cx="994182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accent6">
                      <a:lumMod val="75000"/>
                    </a:schemeClr>
                  </a:solidFill>
                </a:rPr>
                <a:t>CERN/Thales</a:t>
              </a:r>
            </a:p>
            <a:p>
              <a:pPr algn="ctr"/>
              <a:r>
                <a:rPr lang="en-US" sz="1100" dirty="0">
                  <a:solidFill>
                    <a:schemeClr val="accent6">
                      <a:lumMod val="75000"/>
                    </a:schemeClr>
                  </a:solidFill>
                </a:rPr>
                <a:t> (HL-LHC)</a:t>
              </a:r>
            </a:p>
            <a:p>
              <a:pPr algn="ctr"/>
              <a:r>
                <a:rPr lang="en-US" sz="1100" dirty="0">
                  <a:solidFill>
                    <a:schemeClr val="accent6">
                      <a:lumMod val="75000"/>
                    </a:schemeClr>
                  </a:solidFill>
                </a:rPr>
                <a:t>2023</a:t>
              </a:r>
              <a:endParaRPr lang="en-GB" sz="11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CCFD621-37D0-94B1-02F4-3534EE05F432}"/>
                </a:ext>
              </a:extLst>
            </p:cNvPr>
            <p:cNvSpPr txBox="1"/>
            <p:nvPr/>
          </p:nvSpPr>
          <p:spPr>
            <a:xfrm>
              <a:off x="9683907" y="2881668"/>
              <a:ext cx="54053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accent6">
                      <a:lumMod val="75000"/>
                    </a:schemeClr>
                  </a:solidFill>
                </a:rPr>
                <a:t>CEPC</a:t>
              </a:r>
            </a:p>
            <a:p>
              <a:pPr algn="ctr"/>
              <a:r>
                <a:rPr lang="en-US" sz="1100" dirty="0">
                  <a:solidFill>
                    <a:schemeClr val="accent6">
                      <a:lumMod val="75000"/>
                    </a:schemeClr>
                  </a:solidFill>
                </a:rPr>
                <a:t>2024</a:t>
              </a:r>
              <a:endParaRPr lang="en-GB" sz="11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313346D-4F57-2144-4F94-4C94726556C7}"/>
                </a:ext>
              </a:extLst>
            </p:cNvPr>
            <p:cNvSpPr/>
            <p:nvPr/>
          </p:nvSpPr>
          <p:spPr>
            <a:xfrm>
              <a:off x="9924330" y="1378078"/>
              <a:ext cx="145549" cy="13313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2AC7315-3C61-991B-5FB0-8FEF838F7B84}"/>
                </a:ext>
              </a:extLst>
            </p:cNvPr>
            <p:cNvSpPr txBox="1"/>
            <p:nvPr/>
          </p:nvSpPr>
          <p:spPr>
            <a:xfrm>
              <a:off x="9111764" y="3386522"/>
              <a:ext cx="99258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accent6"/>
                  </a:solidFill>
                </a:rPr>
                <a:t>CEPC targets</a:t>
              </a:r>
            </a:p>
            <a:p>
              <a:pPr algn="ctr"/>
              <a:r>
                <a:rPr lang="en-US" sz="1100" dirty="0">
                  <a:solidFill>
                    <a:schemeClr val="accent6"/>
                  </a:solidFill>
                </a:rPr>
                <a:t>2026/27</a:t>
              </a:r>
              <a:endParaRPr lang="en-GB" sz="1100" dirty="0">
                <a:solidFill>
                  <a:schemeClr val="accent6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0B25150-58FE-A72E-15C6-F8A9CE0044E3}"/>
                </a:ext>
              </a:extLst>
            </p:cNvPr>
            <p:cNvSpPr txBox="1"/>
            <p:nvPr/>
          </p:nvSpPr>
          <p:spPr>
            <a:xfrm>
              <a:off x="10468871" y="2861950"/>
              <a:ext cx="145264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Technology turn over</a:t>
              </a:r>
            </a:p>
            <a:p>
              <a:pPr algn="ctr"/>
              <a:r>
                <a:rPr lang="en-US" sz="1100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FCC</a:t>
              </a:r>
              <a:r>
                <a:rPr lang="en-US" sz="1100" baseline="-25000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ee</a:t>
              </a:r>
              <a:r>
                <a:rPr lang="en-US" sz="1100" b="1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 Tristron</a:t>
              </a:r>
              <a:r>
                <a:rPr lang="en-US" sz="1100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/ 2024</a:t>
              </a:r>
              <a:endParaRPr lang="en-GB" sz="1100" dirty="0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9367148-B95F-4024-D772-ADEE3D0E72DD}"/>
                </a:ext>
              </a:extLst>
            </p:cNvPr>
            <p:cNvSpPr/>
            <p:nvPr/>
          </p:nvSpPr>
          <p:spPr>
            <a:xfrm>
              <a:off x="8664461" y="2645120"/>
              <a:ext cx="199048" cy="163275"/>
            </a:xfrm>
            <a:prstGeom prst="rect">
              <a:avLst/>
            </a:prstGeom>
            <a:solidFill>
              <a:srgbClr val="F4B183">
                <a:alpha val="25098"/>
              </a:srgb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3A3BF1E-87BD-441B-CA6F-F0C4A1FE9B41}"/>
                </a:ext>
              </a:extLst>
            </p:cNvPr>
            <p:cNvSpPr txBox="1"/>
            <p:nvPr/>
          </p:nvSpPr>
          <p:spPr>
            <a:xfrm>
              <a:off x="8101779" y="2764287"/>
              <a:ext cx="93968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accent2">
                      <a:lumMod val="75000"/>
                    </a:schemeClr>
                  </a:solidFill>
                </a:rPr>
                <a:t>Philips (LEP)</a:t>
              </a:r>
            </a:p>
            <a:p>
              <a:pPr algn="ctr"/>
              <a:r>
                <a:rPr lang="en-US" sz="1100" dirty="0">
                  <a:solidFill>
                    <a:schemeClr val="accent2">
                      <a:lumMod val="75000"/>
                    </a:schemeClr>
                  </a:solidFill>
                </a:rPr>
                <a:t>1993</a:t>
              </a:r>
              <a:endParaRPr lang="en-GB" sz="11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0F5B159-D51D-4D78-C958-0F4D52A7F9D7}"/>
                </a:ext>
              </a:extLst>
            </p:cNvPr>
            <p:cNvSpPr/>
            <p:nvPr/>
          </p:nvSpPr>
          <p:spPr>
            <a:xfrm>
              <a:off x="8503356" y="2523749"/>
              <a:ext cx="199048" cy="163275"/>
            </a:xfrm>
            <a:prstGeom prst="rect">
              <a:avLst/>
            </a:prstGeom>
            <a:solidFill>
              <a:srgbClr val="F4B183">
                <a:alpha val="25098"/>
              </a:srgb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AA1AE8B-548E-B6EF-D4BA-02E73B64ADA1}"/>
                </a:ext>
              </a:extLst>
            </p:cNvPr>
            <p:cNvSpPr txBox="1"/>
            <p:nvPr/>
          </p:nvSpPr>
          <p:spPr>
            <a:xfrm>
              <a:off x="7284408" y="2521996"/>
              <a:ext cx="126829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accent2">
                      <a:lumMod val="75000"/>
                    </a:schemeClr>
                  </a:solidFill>
                </a:rPr>
                <a:t>Toshiba(TRISTAN)</a:t>
              </a:r>
            </a:p>
            <a:p>
              <a:pPr algn="ctr"/>
              <a:r>
                <a:rPr lang="en-US" sz="1100" dirty="0">
                  <a:solidFill>
                    <a:schemeClr val="accent2">
                      <a:lumMod val="75000"/>
                    </a:schemeClr>
                  </a:solidFill>
                </a:rPr>
                <a:t>1990</a:t>
              </a:r>
              <a:endParaRPr lang="en-GB" sz="11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80D1520-F731-2227-49B5-359002C73F97}"/>
                </a:ext>
              </a:extLst>
            </p:cNvPr>
            <p:cNvSpPr/>
            <p:nvPr/>
          </p:nvSpPr>
          <p:spPr>
            <a:xfrm>
              <a:off x="8308722" y="2359597"/>
              <a:ext cx="199048" cy="163275"/>
            </a:xfrm>
            <a:prstGeom prst="rect">
              <a:avLst/>
            </a:prstGeom>
            <a:solidFill>
              <a:srgbClr val="F4B183">
                <a:alpha val="25098"/>
              </a:srgb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FC1E85E-EAC5-02C6-FA61-CD75A6BF9C68}"/>
                </a:ext>
              </a:extLst>
            </p:cNvPr>
            <p:cNvSpPr txBox="1"/>
            <p:nvPr/>
          </p:nvSpPr>
          <p:spPr>
            <a:xfrm>
              <a:off x="7691968" y="2122093"/>
              <a:ext cx="83067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accent2">
                      <a:lumMod val="75000"/>
                    </a:schemeClr>
                  </a:solidFill>
                </a:rPr>
                <a:t>CPI(HERA)</a:t>
              </a:r>
            </a:p>
            <a:p>
              <a:pPr algn="ctr"/>
              <a:r>
                <a:rPr lang="en-US" sz="1100" dirty="0">
                  <a:solidFill>
                    <a:schemeClr val="accent2">
                      <a:lumMod val="75000"/>
                    </a:schemeClr>
                  </a:solidFill>
                </a:rPr>
                <a:t>1996</a:t>
              </a:r>
              <a:endParaRPr lang="en-GB" sz="11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CB7F001-AB7C-7E1D-6FE0-10140F01D847}"/>
                </a:ext>
              </a:extLst>
            </p:cNvPr>
            <p:cNvSpPr txBox="1"/>
            <p:nvPr/>
          </p:nvSpPr>
          <p:spPr>
            <a:xfrm>
              <a:off x="10037019" y="1333839"/>
              <a:ext cx="79701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Single beam</a:t>
              </a:r>
              <a:endParaRPr lang="en-GB" sz="90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070A5B9-D3DA-6D9E-8D2B-545E97AD247F}"/>
                </a:ext>
              </a:extLst>
            </p:cNvPr>
            <p:cNvSpPr/>
            <p:nvPr/>
          </p:nvSpPr>
          <p:spPr>
            <a:xfrm>
              <a:off x="10404961" y="3508958"/>
              <a:ext cx="180000" cy="180000"/>
            </a:xfrm>
            <a:prstGeom prst="ellipse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C727A40-D3B5-9112-C0D8-395AE458C2F4}"/>
                </a:ext>
              </a:extLst>
            </p:cNvPr>
            <p:cNvSpPr/>
            <p:nvPr/>
          </p:nvSpPr>
          <p:spPr>
            <a:xfrm>
              <a:off x="9907104" y="1561505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AD61132-5455-302D-78F8-E22D82EB552B}"/>
                </a:ext>
              </a:extLst>
            </p:cNvPr>
            <p:cNvSpPr/>
            <p:nvPr/>
          </p:nvSpPr>
          <p:spPr>
            <a:xfrm>
              <a:off x="9701487" y="3236867"/>
              <a:ext cx="180000" cy="180000"/>
            </a:xfrm>
            <a:prstGeom prst="ellipse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A5848F0-17DB-38F8-D83C-44587B42BC0C}"/>
                </a:ext>
              </a:extLst>
            </p:cNvPr>
            <p:cNvSpPr txBox="1"/>
            <p:nvPr/>
          </p:nvSpPr>
          <p:spPr>
            <a:xfrm>
              <a:off x="10041280" y="1552212"/>
              <a:ext cx="74251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Multi beam</a:t>
              </a:r>
              <a:endParaRPr lang="en-GB" sz="900" dirty="0"/>
            </a:p>
          </p:txBody>
        </p:sp>
        <p:sp>
          <p:nvSpPr>
            <p:cNvPr id="47" name="Pentagon 46">
              <a:extLst>
                <a:ext uri="{FF2B5EF4-FFF2-40B4-BE49-F238E27FC236}">
                  <a16:creationId xmlns:a16="http://schemas.microsoft.com/office/drawing/2014/main" id="{01453124-8865-68FE-5824-565469215E59}"/>
                </a:ext>
              </a:extLst>
            </p:cNvPr>
            <p:cNvSpPr/>
            <p:nvPr/>
          </p:nvSpPr>
          <p:spPr>
            <a:xfrm>
              <a:off x="9915911" y="1811298"/>
              <a:ext cx="180000" cy="180000"/>
            </a:xfrm>
            <a:prstGeom prst="pentagon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Pentagon 47">
              <a:extLst>
                <a:ext uri="{FF2B5EF4-FFF2-40B4-BE49-F238E27FC236}">
                  <a16:creationId xmlns:a16="http://schemas.microsoft.com/office/drawing/2014/main" id="{3FDD63F3-546A-EAD9-A15C-E21B54155CED}"/>
                </a:ext>
              </a:extLst>
            </p:cNvPr>
            <p:cNvSpPr/>
            <p:nvPr/>
          </p:nvSpPr>
          <p:spPr>
            <a:xfrm>
              <a:off x="10035410" y="3370661"/>
              <a:ext cx="180000" cy="180000"/>
            </a:xfrm>
            <a:prstGeom prst="pentagon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A5E8C77-56BF-E4F4-3328-E6EAF5442028}"/>
                </a:ext>
              </a:extLst>
            </p:cNvPr>
            <p:cNvSpPr txBox="1"/>
            <p:nvPr/>
          </p:nvSpPr>
          <p:spPr>
            <a:xfrm>
              <a:off x="10076369" y="1739708"/>
              <a:ext cx="12185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Multi beam + Depressed Collector</a:t>
              </a:r>
              <a:endParaRPr lang="en-GB" sz="90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3D7029B-BABB-3360-62D0-28A76D2FD4EA}"/>
                </a:ext>
              </a:extLst>
            </p:cNvPr>
            <p:cNvSpPr/>
            <p:nvPr/>
          </p:nvSpPr>
          <p:spPr>
            <a:xfrm>
              <a:off x="10141244" y="3429000"/>
              <a:ext cx="180000" cy="180000"/>
            </a:xfrm>
            <a:prstGeom prst="ellipse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36239AC-1DF4-E207-A6DB-A734AFC4854D}"/>
                </a:ext>
              </a:extLst>
            </p:cNvPr>
            <p:cNvSpPr txBox="1"/>
            <p:nvPr/>
          </p:nvSpPr>
          <p:spPr>
            <a:xfrm>
              <a:off x="9792551" y="3629232"/>
              <a:ext cx="11022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CERN TS MBK</a:t>
              </a:r>
            </a:p>
            <a:p>
              <a:pPr algn="ctr"/>
              <a:r>
                <a:rPr lang="en-US" sz="1200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2022</a:t>
              </a:r>
              <a:endParaRPr lang="en-GB" sz="1200" dirty="0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55" name="Connector: Elbow 54">
              <a:extLst>
                <a:ext uri="{FF2B5EF4-FFF2-40B4-BE49-F238E27FC236}">
                  <a16:creationId xmlns:a16="http://schemas.microsoft.com/office/drawing/2014/main" id="{5EAB1E00-C3E2-559E-3919-AB569DD94337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11195193" y="3259545"/>
              <a:ext cx="249437" cy="157321"/>
            </a:xfrm>
            <a:prstGeom prst="bentConnector3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75539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7DE2A113-55D7-0F0F-C8FA-0643BFEEE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612" y="1558263"/>
            <a:ext cx="3085335" cy="24234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DDD203-0CCF-5B77-A9EE-089B85F81F5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7810691" y="3972389"/>
            <a:ext cx="2924583" cy="17718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4F91D0-2596-B0C7-2CAA-264400AF90A4}"/>
              </a:ext>
            </a:extLst>
          </p:cNvPr>
          <p:cNvSpPr txBox="1"/>
          <p:nvPr/>
        </p:nvSpPr>
        <p:spPr>
          <a:xfrm>
            <a:off x="6874304" y="795689"/>
            <a:ext cx="5257799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Efficiency International Klystron Activity (HEIKA) was initiated at CERN in 2014 ( 9 experts worldwide from Europe, Asia and USA). 15 publications over 3 years.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electrons bunching methods  like COM, COM#2D, BAC and CSM (</a:t>
            </a:r>
            <a:r>
              <a:rPr lang="en-US" dirty="0">
                <a:sym typeface="Symbol" panose="05050102010706020507" pitchFamily="18" charset="2"/>
              </a:rPr>
              <a:t></a:t>
            </a:r>
            <a:r>
              <a:rPr lang="en-US" dirty="0"/>
              <a:t>&gt; 80%)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CERN home made code KlyC. A fast and accurate tool to simulate linear beam, devices. </a:t>
            </a:r>
          </a:p>
          <a:p>
            <a:endParaRPr lang="en-US" dirty="0"/>
          </a:p>
          <a:p>
            <a:r>
              <a:rPr lang="en-US" dirty="0"/>
              <a:t>HEIKA was converted into CERN HE klystron project in 2021.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Retro-fit efficiency upgrade of existing commercial klystrons: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X-band Canon 6MW, pulsed tube (41%-&gt; 56%) 2022.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X-band CPI  50MW, pulsed tube (39%-&gt; 65%). To be tested at MPP (former CPI) in 2026.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UHF Thales 0.3MW, CW tube  (60%-&gt;70%) 2024.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New Two-stage Multi-Beam klystron technology (</a:t>
            </a:r>
            <a:r>
              <a:rPr lang="en-US" dirty="0">
                <a:sym typeface="Symbol" panose="05050102010706020507" pitchFamily="18" charset="2"/>
              </a:rPr>
              <a:t></a:t>
            </a:r>
            <a:r>
              <a:rPr lang="en-US" dirty="0"/>
              <a:t>&gt;85%) 2020. A potential technology of choice for large colliders like CLIC, ILC, FCC</a:t>
            </a:r>
            <a:r>
              <a:rPr lang="en-US" baseline="-25000" dirty="0"/>
              <a:t>ee</a:t>
            </a:r>
            <a:r>
              <a:rPr lang="en-US" dirty="0"/>
              <a:t> , MuCol… 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9D92639-37E4-75D5-A2E8-B7003155D041}"/>
              </a:ext>
            </a:extLst>
          </p:cNvPr>
          <p:cNvSpPr txBox="1"/>
          <p:nvPr/>
        </p:nvSpPr>
        <p:spPr>
          <a:xfrm>
            <a:off x="3597810" y="276112"/>
            <a:ext cx="7642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High efficiency RF power sources development at CERN.</a:t>
            </a:r>
            <a:endParaRPr lang="en-GB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D0E691-0316-A2B6-CC02-BED5BABE5AB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9000"/>
          </a:blip>
          <a:stretch>
            <a:fillRect/>
          </a:stretch>
        </p:blipFill>
        <p:spPr>
          <a:xfrm>
            <a:off x="10384754" y="2439289"/>
            <a:ext cx="701040" cy="66135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2EDCE9B-09C1-31D3-556F-8FAD9FAA45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6714" y="3981673"/>
            <a:ext cx="3393457" cy="244773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71B9F01-14F6-4653-1403-C4271C385521}"/>
              </a:ext>
            </a:extLst>
          </p:cNvPr>
          <p:cNvSpPr txBox="1"/>
          <p:nvPr/>
        </p:nvSpPr>
        <p:spPr>
          <a:xfrm>
            <a:off x="3628644" y="1755161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CSM</a:t>
            </a:r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978674-6825-E703-38B9-CCE15071E544}"/>
              </a:ext>
            </a:extLst>
          </p:cNvPr>
          <p:cNvSpPr txBox="1"/>
          <p:nvPr/>
        </p:nvSpPr>
        <p:spPr>
          <a:xfrm>
            <a:off x="3628644" y="4626710"/>
            <a:ext cx="8971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COM#2D</a:t>
            </a:r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AF309DA-633F-2AC9-93F0-98A5DBE6C8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133" y="4141248"/>
            <a:ext cx="1830286" cy="244064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855F386-DF34-E24E-46A2-1F8ABA5D81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3897" y="276112"/>
            <a:ext cx="2848684" cy="379824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527085C-8D76-E18E-B5F1-50F62C94D5F0}"/>
              </a:ext>
            </a:extLst>
          </p:cNvPr>
          <p:cNvSpPr txBox="1"/>
          <p:nvPr/>
        </p:nvSpPr>
        <p:spPr>
          <a:xfrm>
            <a:off x="1015543" y="276112"/>
            <a:ext cx="21357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TH2167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HE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8E5DF92-3825-75C2-55DE-B6F4A897CB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59801" y="3814831"/>
            <a:ext cx="1152780" cy="25952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B7D7D5A-C78A-9BA9-65B7-D4AD07AAB9FD}"/>
              </a:ext>
            </a:extLst>
          </p:cNvPr>
          <p:cNvSpPr txBox="1"/>
          <p:nvPr/>
        </p:nvSpPr>
        <p:spPr>
          <a:xfrm>
            <a:off x="3652500" y="1331351"/>
            <a:ext cx="2577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RF power upgrade for HL/LHC</a:t>
            </a:r>
            <a:endParaRPr lang="en-GB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9F6F6A2-210C-DE7E-AAC1-49B91AD2A1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57958" y="4417773"/>
            <a:ext cx="1076464" cy="36744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C83D995-CEFD-F25B-9FDF-3DB221276317}"/>
              </a:ext>
            </a:extLst>
          </p:cNvPr>
          <p:cNvSpPr txBox="1"/>
          <p:nvPr/>
        </p:nvSpPr>
        <p:spPr>
          <a:xfrm>
            <a:off x="2645711" y="443448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ETD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7CFE398E-23C9-AB60-98DC-95CFE8570AF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26029" y="4723560"/>
            <a:ext cx="347711" cy="33818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AB0735F-A5C9-9867-9EE5-E2105D15986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31608" y="3814831"/>
            <a:ext cx="288120" cy="28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481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93F201-EA83-7067-BD05-41CF1B9B7A28}"/>
              </a:ext>
            </a:extLst>
          </p:cNvPr>
          <p:cNvSpPr txBox="1"/>
          <p:nvPr/>
        </p:nvSpPr>
        <p:spPr>
          <a:xfrm>
            <a:off x="216435" y="47512"/>
            <a:ext cx="7430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High efficiency RF power source for FCC</a:t>
            </a:r>
            <a:r>
              <a:rPr lang="en-US" sz="2400" baseline="-25000" dirty="0"/>
              <a:t>ee</a:t>
            </a:r>
            <a:r>
              <a:rPr lang="en-US" sz="2400" dirty="0"/>
              <a:t>. Challenges.</a:t>
            </a:r>
            <a:endParaRPr lang="en-GB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700139-FE27-56DC-1FE0-143E0B7B763F}"/>
              </a:ext>
            </a:extLst>
          </p:cNvPr>
          <p:cNvSpPr txBox="1"/>
          <p:nvPr/>
        </p:nvSpPr>
        <p:spPr>
          <a:xfrm>
            <a:off x="4725255" y="657283"/>
            <a:ext cx="67580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the last 5 years the novel concept of the very efficient 1.0MW multi-beam (MB) Two-Stage (TS) klystron was developed at CERN, and it was ready for the industrialization.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Recent (2024) evolution of the FCC</a:t>
            </a:r>
            <a:r>
              <a:rPr lang="en-US" baseline="-25000" dirty="0"/>
              <a:t>ee</a:t>
            </a:r>
            <a:r>
              <a:rPr lang="en-US" dirty="0"/>
              <a:t> collider layout </a:t>
            </a:r>
            <a:r>
              <a:rPr lang="en-US" b="1" dirty="0"/>
              <a:t>reduces the maximum needs  RF power from 1MW to below 0.5 MW </a:t>
            </a:r>
            <a:r>
              <a:rPr lang="en-US" dirty="0"/>
              <a:t>and suggests operating collider in Reverse Phase Operation regime (RPO) for Z pole.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RPO requires </a:t>
            </a:r>
            <a:r>
              <a:rPr lang="en-US" b="1" dirty="0"/>
              <a:t>~25% of RF power transient modulation </a:t>
            </a:r>
            <a:r>
              <a:rPr lang="en-US" dirty="0"/>
              <a:t>to compensate for the effect of the beam abort gap in the two families of accelerating cavities: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FFA983-10A1-67F7-722B-40BA4525FA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239" y="3429000"/>
            <a:ext cx="3939839" cy="23633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340657-3728-38A1-4E22-F5CC27BCAA77}"/>
              </a:ext>
            </a:extLst>
          </p:cNvPr>
          <p:cNvSpPr txBox="1"/>
          <p:nvPr/>
        </p:nvSpPr>
        <p:spPr>
          <a:xfrm>
            <a:off x="5268961" y="5739052"/>
            <a:ext cx="667639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kern="800" dirty="0">
                <a:effectLst/>
                <a:ea typeface="Times New Roman" panose="02020603050405020304" pitchFamily="18" charset="0"/>
              </a:rPr>
              <a:t>With such RF power modulation, most of the time klystron will be operated below saturation. Thus, klystron’s operational efficiency will be reduced from </a:t>
            </a:r>
            <a:r>
              <a:rPr lang="en-US" kern="800" dirty="0">
                <a:solidFill>
                  <a:schemeClr val="accent6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86 %</a:t>
            </a:r>
            <a:r>
              <a:rPr lang="en-US" kern="800" dirty="0">
                <a:effectLst/>
                <a:ea typeface="Times New Roman" panose="02020603050405020304" pitchFamily="18" charset="0"/>
              </a:rPr>
              <a:t> (in saturation) to </a:t>
            </a:r>
            <a:r>
              <a:rPr lang="en-US" kern="800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67 %</a:t>
            </a:r>
            <a:r>
              <a:rPr lang="en-US" kern="800" dirty="0">
                <a:effectLst/>
                <a:ea typeface="Times New Roman" panose="02020603050405020304" pitchFamily="18" charset="0"/>
              </a:rPr>
              <a:t>.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26A346-6E19-8E74-2FBA-4B9451505C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44" y="4084737"/>
            <a:ext cx="4648550" cy="24949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0A2C09-E288-A7FD-4BB8-7A0E941EDC04}"/>
              </a:ext>
            </a:extLst>
          </p:cNvPr>
          <p:cNvSpPr txBox="1"/>
          <p:nvPr/>
        </p:nvSpPr>
        <p:spPr>
          <a:xfrm>
            <a:off x="1376689" y="3930848"/>
            <a:ext cx="2554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TS MBK efficiency in saturation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0548A45-E59B-229B-A3B7-39CBB8F949FD}"/>
              </a:ext>
            </a:extLst>
          </p:cNvPr>
          <p:cNvCxnSpPr>
            <a:cxnSpLocks/>
          </p:cNvCxnSpPr>
          <p:nvPr/>
        </p:nvCxnSpPr>
        <p:spPr>
          <a:xfrm flipH="1">
            <a:off x="2763915" y="4692128"/>
            <a:ext cx="423168" cy="1457138"/>
          </a:xfrm>
          <a:prstGeom prst="line">
            <a:avLst/>
          </a:prstGeom>
          <a:ln w="9525"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97E173F-C69C-40DD-18D4-FBE3FCE0ACD2}"/>
              </a:ext>
            </a:extLst>
          </p:cNvPr>
          <p:cNvSpPr txBox="1"/>
          <p:nvPr/>
        </p:nvSpPr>
        <p:spPr>
          <a:xfrm rot="17168135">
            <a:off x="2579928" y="5448291"/>
            <a:ext cx="1117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rgbClr val="FF0000"/>
                </a:solidFill>
              </a:rPr>
              <a:t>below saturation</a:t>
            </a:r>
          </a:p>
          <a:p>
            <a:pPr algn="ctr"/>
            <a:r>
              <a:rPr lang="en-US" sz="1000" dirty="0">
                <a:solidFill>
                  <a:srgbClr val="FF0000"/>
                </a:solidFill>
              </a:rPr>
              <a:t>at fixed voltage </a:t>
            </a:r>
            <a:endParaRPr lang="en-GB" sz="1000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054BAD3-52B7-3654-31A9-286A018541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60"/>
          <a:stretch/>
        </p:blipFill>
        <p:spPr>
          <a:xfrm>
            <a:off x="448681" y="817613"/>
            <a:ext cx="4166970" cy="31901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2BF8FE8-047F-833E-7D33-E874EEF2B7F8}"/>
              </a:ext>
            </a:extLst>
          </p:cNvPr>
          <p:cNvSpPr txBox="1"/>
          <p:nvPr/>
        </p:nvSpPr>
        <p:spPr>
          <a:xfrm>
            <a:off x="1836104" y="648277"/>
            <a:ext cx="2605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FCC</a:t>
            </a:r>
            <a:r>
              <a:rPr lang="en-US" sz="1400" baseline="-25000" dirty="0"/>
              <a:t>ee</a:t>
            </a:r>
            <a:r>
              <a:rPr lang="en-US" sz="1400" dirty="0"/>
              <a:t> 400MHz, 1.0 MW TS MBK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30261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B070A7-AD43-AB68-1A83-86C200BF40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626" y="675242"/>
            <a:ext cx="5063469" cy="56689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838D8D-E860-F08E-4885-91AFC32581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588" y="236780"/>
            <a:ext cx="4561821" cy="5322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9EFB16C-7B25-D08A-91EA-0C1705D981BE}"/>
              </a:ext>
            </a:extLst>
          </p:cNvPr>
          <p:cNvSpPr txBox="1"/>
          <p:nvPr/>
        </p:nvSpPr>
        <p:spPr>
          <a:xfrm>
            <a:off x="420866" y="6336795"/>
            <a:ext cx="411726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70C0"/>
                </a:solidFill>
              </a:rPr>
              <a:t>https://proceedings.jacow.org/ipac2018/papers/wexgbf1.pdf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84963B-FC97-5AA2-5E08-7F6E460E7A30}"/>
              </a:ext>
            </a:extLst>
          </p:cNvPr>
          <p:cNvSpPr txBox="1"/>
          <p:nvPr/>
        </p:nvSpPr>
        <p:spPr>
          <a:xfrm>
            <a:off x="5802718" y="236780"/>
            <a:ext cx="40983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/>
              <a:t>State of the art </a:t>
            </a:r>
          </a:p>
          <a:p>
            <a:r>
              <a:rPr lang="en-US" sz="2000" dirty="0"/>
              <a:t>ESS 0.7GHz, 1.2MW Mult-Beam IOT</a:t>
            </a:r>
            <a:endParaRPr lang="en-GB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F77052-CE5C-AE1C-148B-05B90F54C01F}"/>
              </a:ext>
            </a:extLst>
          </p:cNvPr>
          <p:cNvSpPr txBox="1"/>
          <p:nvPr/>
        </p:nvSpPr>
        <p:spPr>
          <a:xfrm>
            <a:off x="5802718" y="1016745"/>
            <a:ext cx="577613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kern="800" dirty="0">
                <a:effectLst/>
                <a:ea typeface="Times New Roman" panose="02020603050405020304" pitchFamily="18" charset="0"/>
              </a:rPr>
              <a:t>Gridded tubes, like </a:t>
            </a:r>
            <a:r>
              <a:rPr lang="en-US" b="1" kern="800" dirty="0">
                <a:effectLst/>
                <a:ea typeface="Times New Roman" panose="02020603050405020304" pitchFamily="18" charset="0"/>
              </a:rPr>
              <a:t>Inductive Output Tubes </a:t>
            </a:r>
            <a:r>
              <a:rPr lang="en-US" kern="800" dirty="0">
                <a:effectLst/>
                <a:ea typeface="Times New Roman" panose="02020603050405020304" pitchFamily="18" charset="0"/>
              </a:rPr>
              <a:t>(IOT), are another class of electrovacuum devices that are renowned for their ability for efficient operation in a wide range of the output power levels when regulated by the input RF signals.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practical efficiency in industrial prototypes was limited to ~70%.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CB235DE-25C3-59F2-D159-06084825CF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2718" y="2996488"/>
            <a:ext cx="5633146" cy="34634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F40FC51-CC63-5BD4-F957-F006FA4F841F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35000"/>
          </a:blip>
          <a:stretch>
            <a:fillRect/>
          </a:stretch>
        </p:blipFill>
        <p:spPr>
          <a:xfrm>
            <a:off x="3959555" y="6215738"/>
            <a:ext cx="1601707" cy="53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152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029E8BD0-A594-6932-207D-4DF32550E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201" y="827480"/>
            <a:ext cx="5021263" cy="31671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360039-AD5A-C4B4-D79C-951290DB1DE8}"/>
              </a:ext>
            </a:extLst>
          </p:cNvPr>
          <p:cNvSpPr txBox="1"/>
          <p:nvPr/>
        </p:nvSpPr>
        <p:spPr>
          <a:xfrm>
            <a:off x="2715095" y="5958475"/>
            <a:ext cx="2940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Tristron</a:t>
            </a:r>
            <a:r>
              <a:rPr lang="en-US" sz="1400" dirty="0"/>
              <a:t> </a:t>
            </a:r>
            <a:r>
              <a:rPr lang="en-US" sz="1400" b="1" dirty="0"/>
              <a:t>(A.D. Sushkov </a:t>
            </a:r>
            <a:r>
              <a:rPr lang="en-US" sz="1400" i="1" dirty="0"/>
              <a:t>et. al., </a:t>
            </a:r>
            <a:r>
              <a:rPr lang="en-US" sz="1400" b="1" dirty="0"/>
              <a:t>1967)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BE2E9F-FBD4-6F36-FF03-F5F8832057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709" y="4101572"/>
            <a:ext cx="3260642" cy="194484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89D3B20-E6D6-10CE-123E-CAD972829886}"/>
              </a:ext>
            </a:extLst>
          </p:cNvPr>
          <p:cNvSpPr txBox="1"/>
          <p:nvPr/>
        </p:nvSpPr>
        <p:spPr>
          <a:xfrm>
            <a:off x="439806" y="226810"/>
            <a:ext cx="49491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400 MHz FCC</a:t>
            </a:r>
            <a:r>
              <a:rPr lang="en-US" sz="1600" baseline="-25000" dirty="0"/>
              <a:t>ee</a:t>
            </a:r>
            <a:r>
              <a:rPr lang="en-US" sz="1600" dirty="0"/>
              <a:t> tristron power/efficiency performance</a:t>
            </a:r>
          </a:p>
          <a:p>
            <a:r>
              <a:rPr lang="en-US" sz="1600" dirty="0"/>
              <a:t>simulated by CERN’s home-made code KlyC.</a:t>
            </a:r>
            <a:endParaRPr lang="en-GB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C12616C-B83A-B035-5DFD-BCC7E8637F29}"/>
              </a:ext>
            </a:extLst>
          </p:cNvPr>
          <p:cNvSpPr txBox="1"/>
          <p:nvPr/>
        </p:nvSpPr>
        <p:spPr>
          <a:xfrm>
            <a:off x="456830" y="5958475"/>
            <a:ext cx="1726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IOT (A. Haeff, 1939)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B23A871-50E5-916B-889C-E1F155E8C3FD}"/>
              </a:ext>
            </a:extLst>
          </p:cNvPr>
          <p:cNvSpPr/>
          <p:nvPr/>
        </p:nvSpPr>
        <p:spPr>
          <a:xfrm>
            <a:off x="3862422" y="4636229"/>
            <a:ext cx="590809" cy="886966"/>
          </a:xfrm>
          <a:prstGeom prst="rect">
            <a:avLst/>
          </a:prstGeom>
          <a:solidFill>
            <a:srgbClr val="83157E">
              <a:alpha val="2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9DBB2C-A62F-802C-BB57-F0EF65512200}"/>
              </a:ext>
            </a:extLst>
          </p:cNvPr>
          <p:cNvSpPr txBox="1"/>
          <p:nvPr/>
        </p:nvSpPr>
        <p:spPr>
          <a:xfrm>
            <a:off x="6187924" y="4348740"/>
            <a:ext cx="551949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Alike IOT, </a:t>
            </a:r>
            <a:r>
              <a:rPr lang="en-US" sz="2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Tri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stron</a:t>
            </a:r>
            <a:r>
              <a:rPr lang="en-US" sz="2000" dirty="0"/>
              <a:t> (a hybrid between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tri</a:t>
            </a:r>
            <a:r>
              <a:rPr lang="en-US" sz="2000" dirty="0"/>
              <a:t>ode and kly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stron</a:t>
            </a:r>
            <a:r>
              <a:rPr lang="en-US" sz="2000" dirty="0"/>
              <a:t>) is a gridded tube with additional penultimate cavity that can boost the RF power production efficiency from 70% to above 90%.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Tristron concept is almost 60 years old, but it was never commercialized. </a:t>
            </a:r>
            <a:endParaRPr lang="en-GB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502C05-3F2A-03E6-CBF6-9BD9DF34C596}"/>
              </a:ext>
            </a:extLst>
          </p:cNvPr>
          <p:cNvSpPr txBox="1"/>
          <p:nvPr/>
        </p:nvSpPr>
        <p:spPr>
          <a:xfrm>
            <a:off x="6715961" y="141779"/>
            <a:ext cx="4435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MB Tristron RF circuit with beam</a:t>
            </a:r>
            <a:endParaRPr lang="en-GB" sz="24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8E62ECF-3802-5137-D4D8-A18136377E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63" y="4085677"/>
            <a:ext cx="2666496" cy="17817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10BCF4-9D55-12E9-9B9E-788F674408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015" y="603444"/>
            <a:ext cx="5214669" cy="36730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49DC429-F56E-8EB0-7E67-2331A8350CF3}"/>
              </a:ext>
            </a:extLst>
          </p:cNvPr>
          <p:cNvSpPr txBox="1"/>
          <p:nvPr/>
        </p:nvSpPr>
        <p:spPr>
          <a:xfrm rot="19838710">
            <a:off x="2787398" y="2257152"/>
            <a:ext cx="9057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RF power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883802-0E18-32DE-7D3F-FEEDD3C36798}"/>
              </a:ext>
            </a:extLst>
          </p:cNvPr>
          <p:cNvSpPr txBox="1"/>
          <p:nvPr/>
        </p:nvSpPr>
        <p:spPr>
          <a:xfrm rot="20666047">
            <a:off x="2629677" y="1635530"/>
            <a:ext cx="9440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Efficiency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67569F-B66B-F1A6-8B4F-407DABF8DEA7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39000"/>
          </a:blip>
          <a:stretch>
            <a:fillRect/>
          </a:stretch>
        </p:blipFill>
        <p:spPr>
          <a:xfrm>
            <a:off x="4013835" y="2701993"/>
            <a:ext cx="701040" cy="66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911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397588-0A56-163F-C3F6-271AA2B15762}"/>
              </a:ext>
            </a:extLst>
          </p:cNvPr>
          <p:cNvSpPr txBox="1"/>
          <p:nvPr/>
        </p:nvSpPr>
        <p:spPr>
          <a:xfrm>
            <a:off x="6096000" y="265676"/>
            <a:ext cx="52036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How Tristron can be so efficient?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6E85FC7-0FBF-A10C-087C-CB82BF57A246}"/>
                  </a:ext>
                </a:extLst>
              </p:cNvPr>
              <p:cNvSpPr txBox="1"/>
              <p:nvPr/>
            </p:nvSpPr>
            <p:spPr>
              <a:xfrm>
                <a:off x="231528" y="966886"/>
                <a:ext cx="11851800" cy="21236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2200" dirty="0">
                    <a:solidFill>
                      <a:schemeClr val="bg1">
                        <a:lumMod val="65000"/>
                      </a:schemeClr>
                    </a:solidFill>
                  </a:rPr>
                  <a:t>Multi-beam technology -&gt; low perveance (K=I/V</a:t>
                </a:r>
                <a:r>
                  <a:rPr lang="en-US" sz="2200" baseline="30000" dirty="0">
                    <a:solidFill>
                      <a:schemeClr val="bg1">
                        <a:lumMod val="65000"/>
                      </a:schemeClr>
                    </a:solidFill>
                  </a:rPr>
                  <a:t>1.5</a:t>
                </a:r>
                <a:r>
                  <a:rPr lang="en-US" sz="2200" dirty="0">
                    <a:solidFill>
                      <a:schemeClr val="bg1">
                        <a:lumMod val="65000"/>
                      </a:schemeClr>
                    </a:solidFill>
                  </a:rPr>
                  <a:t>) per beam: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</m:t>
                    </m:r>
                    <m:r>
                      <a:rPr lang="en-GB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>
                        <a:solidFill>
                          <a:schemeClr val="bg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0.</m:t>
                    </m:r>
                    <m:r>
                      <a:rPr lang="en-GB" i="1">
                        <a:solidFill>
                          <a:schemeClr val="bg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94−0.16×</m:t>
                    </m:r>
                    <m:r>
                      <a:rPr lang="en-GB" i="1">
                        <a:solidFill>
                          <a:schemeClr val="bg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i="1">
                        <a:solidFill>
                          <a:schemeClr val="bg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GB" dirty="0">
                    <a:solidFill>
                      <a:schemeClr val="bg1">
                        <a:lumMod val="65000"/>
                      </a:schemeClr>
                    </a:solidFill>
                  </a:rPr>
                  <a:t>	</a:t>
                </a:r>
                <a:r>
                  <a:rPr lang="en-GB" dirty="0"/>
                  <a:t>.	</a:t>
                </a:r>
                <a:endParaRPr lang="en-US" sz="2200" dirty="0">
                  <a:solidFill>
                    <a:schemeClr val="bg1">
                      <a:lumMod val="65000"/>
                    </a:schemeClr>
                  </a:solidFill>
                </a:endParaRP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200" dirty="0">
                    <a:solidFill>
                      <a:schemeClr val="bg1">
                        <a:lumMod val="65000"/>
                      </a:schemeClr>
                    </a:solidFill>
                  </a:rPr>
                  <a:t>Gridded gun provides fully saturated bunches -&gt; </a:t>
                </a:r>
                <a:r>
                  <a:rPr lang="en-US" sz="2200" b="1" dirty="0">
                    <a:solidFill>
                      <a:schemeClr val="bg1">
                        <a:lumMod val="65000"/>
                      </a:schemeClr>
                    </a:solidFill>
                  </a:rPr>
                  <a:t>75%</a:t>
                </a:r>
                <a:r>
                  <a:rPr lang="en-US" sz="2200" dirty="0">
                    <a:solidFill>
                      <a:schemeClr val="bg1">
                        <a:lumMod val="65000"/>
                      </a:schemeClr>
                    </a:solidFill>
                  </a:rPr>
                  <a:t> (best IOT performance; B class)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200" dirty="0"/>
                  <a:t>Penultimate cavity controls optimal velocity spread (congregation) within the bunch, followed by bunch length compression in the drift -&gt; </a:t>
                </a:r>
                <a:r>
                  <a:rPr lang="en-US" sz="2200" b="1" dirty="0"/>
                  <a:t>85%</a:t>
                </a:r>
                <a:r>
                  <a:rPr lang="en-US" sz="2200" dirty="0"/>
                  <a:t> (basic of the Tristron concept).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200" dirty="0"/>
                  <a:t>Long gap in the output cavity with negative detuning allows electrons bouncing -&gt; </a:t>
                </a:r>
                <a:r>
                  <a:rPr lang="en-US" sz="2200" b="1" dirty="0"/>
                  <a:t>90%.</a:t>
                </a:r>
                <a:endParaRPr lang="en-US" sz="2200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GB" sz="2200" dirty="0"/>
                  <a:t>Hollow beam configuration reduces radial bunch stratification -&gt; </a:t>
                </a:r>
                <a:r>
                  <a:rPr lang="en-GB" sz="2200" b="1" dirty="0"/>
                  <a:t>93%</a:t>
                </a:r>
                <a:r>
                  <a:rPr lang="en-GB" sz="2200" dirty="0"/>
                  <a:t>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6E85FC7-0FBF-A10C-087C-CB82BF57A2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528" y="966886"/>
                <a:ext cx="11851800" cy="2123658"/>
              </a:xfrm>
              <a:prstGeom prst="rect">
                <a:avLst/>
              </a:prstGeom>
              <a:blipFill>
                <a:blip r:embed="rId3"/>
                <a:stretch>
                  <a:fillRect l="-720" t="-2299" b="-51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graph with a line and a line&#10;&#10;Description automatically generated with medium confidence">
            <a:extLst>
              <a:ext uri="{FF2B5EF4-FFF2-40B4-BE49-F238E27FC236}">
                <a16:creationId xmlns:a16="http://schemas.microsoft.com/office/drawing/2014/main" id="{11CF5A64-7E13-FFC3-BDB4-1581EDAF38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100" y="4044002"/>
            <a:ext cx="4017010" cy="233997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9F8AFCE0-FC39-4358-7580-BE4B2620F1CE}"/>
              </a:ext>
            </a:extLst>
          </p:cNvPr>
          <p:cNvSpPr/>
          <p:nvPr/>
        </p:nvSpPr>
        <p:spPr>
          <a:xfrm>
            <a:off x="1054307" y="5103436"/>
            <a:ext cx="108000" cy="108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D7C31F-AC55-EF7D-2B72-B1FC4E0A9DBD}"/>
              </a:ext>
            </a:extLst>
          </p:cNvPr>
          <p:cNvSpPr txBox="1"/>
          <p:nvPr/>
        </p:nvSpPr>
        <p:spPr>
          <a:xfrm>
            <a:off x="709421" y="5183330"/>
            <a:ext cx="10053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FCC</a:t>
            </a:r>
            <a:r>
              <a:rPr lang="en-US" sz="1000" baseline="-25000" dirty="0"/>
              <a:t>ee</a:t>
            </a:r>
            <a:r>
              <a:rPr lang="en-US" sz="1000" dirty="0"/>
              <a:t> TS MBK</a:t>
            </a:r>
            <a:endParaRPr lang="en-GB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EA1050-DA04-44D3-F311-4D66FA701441}"/>
              </a:ext>
            </a:extLst>
          </p:cNvPr>
          <p:cNvSpPr txBox="1"/>
          <p:nvPr/>
        </p:nvSpPr>
        <p:spPr>
          <a:xfrm>
            <a:off x="265164" y="3701359"/>
            <a:ext cx="2546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Tubes efficiency vs. perveance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7A846A-FAB1-06B2-6600-02171B09FAA7}"/>
              </a:ext>
            </a:extLst>
          </p:cNvPr>
          <p:cNvSpPr txBox="1"/>
          <p:nvPr/>
        </p:nvSpPr>
        <p:spPr>
          <a:xfrm>
            <a:off x="981153" y="4309892"/>
            <a:ext cx="12402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FCC</a:t>
            </a:r>
            <a:r>
              <a:rPr lang="en-US" sz="1000" baseline="-25000" dirty="0"/>
              <a:t>ee</a:t>
            </a:r>
            <a:r>
              <a:rPr lang="en-US" sz="1000" dirty="0"/>
              <a:t> MB tristron </a:t>
            </a:r>
            <a:endParaRPr lang="en-GB" sz="10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DC7F864-57D2-B3AD-2642-A0FF8E45B6E2}"/>
              </a:ext>
            </a:extLst>
          </p:cNvPr>
          <p:cNvCxnSpPr>
            <a:cxnSpLocks/>
          </p:cNvCxnSpPr>
          <p:nvPr/>
        </p:nvCxnSpPr>
        <p:spPr>
          <a:xfrm flipV="1">
            <a:off x="1136452" y="4526698"/>
            <a:ext cx="142124" cy="229702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graph of a colorful line&#10;&#10;Description automatically generated with medium confidence">
            <a:extLst>
              <a:ext uri="{FF2B5EF4-FFF2-40B4-BE49-F238E27FC236}">
                <a16:creationId xmlns:a16="http://schemas.microsoft.com/office/drawing/2014/main" id="{E7EE4D8C-939C-2C5B-4A1E-915267E29EC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115" t="8492"/>
          <a:stretch/>
        </p:blipFill>
        <p:spPr>
          <a:xfrm>
            <a:off x="4172745" y="4007042"/>
            <a:ext cx="5169202" cy="246662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2B5E1C19-0CDA-31B9-32B8-FBEB0AA6D6B0}"/>
              </a:ext>
            </a:extLst>
          </p:cNvPr>
          <p:cNvSpPr/>
          <p:nvPr/>
        </p:nvSpPr>
        <p:spPr>
          <a:xfrm>
            <a:off x="7084377" y="5622223"/>
            <a:ext cx="389299" cy="534154"/>
          </a:xfrm>
          <a:prstGeom prst="ellipse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D690957-7B4B-BA17-0AD4-7BE47EFF0200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6775727" y="5889300"/>
            <a:ext cx="308650" cy="46676"/>
          </a:xfrm>
          <a:prstGeom prst="straightConnector1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68EA5A3-4E83-31F3-7477-BFCEEED92F3D}"/>
              </a:ext>
            </a:extLst>
          </p:cNvPr>
          <p:cNvSpPr txBox="1"/>
          <p:nvPr/>
        </p:nvSpPr>
        <p:spPr>
          <a:xfrm>
            <a:off x="5805546" y="5930090"/>
            <a:ext cx="1471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Bouncing electrons</a:t>
            </a:r>
            <a:endParaRPr lang="en-GB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AAD16F-3FE6-1EEB-B1C8-B14B7E689DD8}"/>
              </a:ext>
            </a:extLst>
          </p:cNvPr>
          <p:cNvSpPr txBox="1"/>
          <p:nvPr/>
        </p:nvSpPr>
        <p:spPr>
          <a:xfrm>
            <a:off x="4842775" y="3699265"/>
            <a:ext cx="3889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Electron bunches velocity modulation in tristron</a:t>
            </a:r>
            <a:endParaRPr lang="en-GB" sz="14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6009485-AE77-6F8A-0B43-B0EFCF53EFAE}"/>
              </a:ext>
            </a:extLst>
          </p:cNvPr>
          <p:cNvCxnSpPr/>
          <p:nvPr/>
        </p:nvCxnSpPr>
        <p:spPr>
          <a:xfrm flipH="1">
            <a:off x="7200116" y="4437655"/>
            <a:ext cx="448147" cy="0"/>
          </a:xfrm>
          <a:prstGeom prst="line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D2AC030-78F8-249D-B023-F0885676F3E2}"/>
              </a:ext>
            </a:extLst>
          </p:cNvPr>
          <p:cNvCxnSpPr/>
          <p:nvPr/>
        </p:nvCxnSpPr>
        <p:spPr>
          <a:xfrm flipH="1">
            <a:off x="7200115" y="4751408"/>
            <a:ext cx="448147" cy="0"/>
          </a:xfrm>
          <a:prstGeom prst="line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862BFC4-E70D-4F1B-7482-20CBAB2A3DF9}"/>
              </a:ext>
            </a:extLst>
          </p:cNvPr>
          <p:cNvCxnSpPr/>
          <p:nvPr/>
        </p:nvCxnSpPr>
        <p:spPr>
          <a:xfrm>
            <a:off x="7606013" y="4437655"/>
            <a:ext cx="0" cy="313753"/>
          </a:xfrm>
          <a:prstGeom prst="straightConnector1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D12659E-3EB2-34A6-17AD-3174F7702705}"/>
              </a:ext>
            </a:extLst>
          </p:cNvPr>
          <p:cNvSpPr txBox="1"/>
          <p:nvPr/>
        </p:nvSpPr>
        <p:spPr>
          <a:xfrm>
            <a:off x="7648262" y="4386447"/>
            <a:ext cx="1071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Optimal congregation</a:t>
            </a:r>
            <a:endParaRPr lang="en-GB" sz="12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D9BEE4C-D196-C1B7-5F51-31A33D3B9179}"/>
              </a:ext>
            </a:extLst>
          </p:cNvPr>
          <p:cNvCxnSpPr>
            <a:cxnSpLocks/>
          </p:cNvCxnSpPr>
          <p:nvPr/>
        </p:nvCxnSpPr>
        <p:spPr>
          <a:xfrm>
            <a:off x="4953348" y="4594531"/>
            <a:ext cx="0" cy="878802"/>
          </a:xfrm>
          <a:prstGeom prst="straightConnector1">
            <a:avLst/>
          </a:prstGeom>
          <a:ln w="9525"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48A4521-F2CF-05A0-4672-B3AD52FC44BD}"/>
              </a:ext>
            </a:extLst>
          </p:cNvPr>
          <p:cNvSpPr txBox="1"/>
          <p:nvPr/>
        </p:nvSpPr>
        <p:spPr>
          <a:xfrm>
            <a:off x="4693343" y="5474311"/>
            <a:ext cx="1071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Penultimate cavity</a:t>
            </a:r>
            <a:endParaRPr lang="en-GB" sz="12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D713BA9-0217-0083-0F35-A8ABC408DCE3}"/>
              </a:ext>
            </a:extLst>
          </p:cNvPr>
          <p:cNvCxnSpPr/>
          <p:nvPr/>
        </p:nvCxnSpPr>
        <p:spPr>
          <a:xfrm flipV="1">
            <a:off x="7361508" y="4274806"/>
            <a:ext cx="0" cy="1011060"/>
          </a:xfrm>
          <a:prstGeom prst="straightConnector1">
            <a:avLst/>
          </a:prstGeom>
          <a:ln w="9525"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2599578-55E9-7AC2-588C-6B4EBDD53AD8}"/>
              </a:ext>
            </a:extLst>
          </p:cNvPr>
          <p:cNvSpPr txBox="1"/>
          <p:nvPr/>
        </p:nvSpPr>
        <p:spPr>
          <a:xfrm>
            <a:off x="6840913" y="4051287"/>
            <a:ext cx="10733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Output cavity</a:t>
            </a:r>
            <a:endParaRPr lang="en-GB" sz="12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1BAFE79-0B2E-995E-A71D-ABC96C574749}"/>
              </a:ext>
            </a:extLst>
          </p:cNvPr>
          <p:cNvCxnSpPr/>
          <p:nvPr/>
        </p:nvCxnSpPr>
        <p:spPr>
          <a:xfrm>
            <a:off x="4953348" y="5296320"/>
            <a:ext cx="2408160" cy="0"/>
          </a:xfrm>
          <a:prstGeom prst="straightConnector1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3B3CA72-40D0-3F2C-02B4-BFFC0BE874D8}"/>
              </a:ext>
            </a:extLst>
          </p:cNvPr>
          <p:cNvSpPr txBox="1"/>
          <p:nvPr/>
        </p:nvSpPr>
        <p:spPr>
          <a:xfrm>
            <a:off x="5069400" y="4841080"/>
            <a:ext cx="2063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Drift length provides optimal bunch length compression</a:t>
            </a:r>
            <a:endParaRPr lang="en-GB" sz="12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3A771FA-055B-C9FE-D0E6-BE4E65F8B538}"/>
              </a:ext>
            </a:extLst>
          </p:cNvPr>
          <p:cNvSpPr txBox="1"/>
          <p:nvPr/>
        </p:nvSpPr>
        <p:spPr>
          <a:xfrm rot="963481">
            <a:off x="2126089" y="5497337"/>
            <a:ext cx="16353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Klystrons theoretical limit</a:t>
            </a:r>
            <a:endParaRPr lang="en-GB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6" name="Picture 35" descr="A diagram of a bird&#10;&#10;Description automatically generated">
            <a:extLst>
              <a:ext uri="{FF2B5EF4-FFF2-40B4-BE49-F238E27FC236}">
                <a16:creationId xmlns:a16="http://schemas.microsoft.com/office/drawing/2014/main" id="{6EFC74FC-6F25-D721-4898-CD21F62528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35858" y="3991689"/>
            <a:ext cx="3186042" cy="2117283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8AC40D4-CCDF-29C8-1DB6-FAF1454FE0D3}"/>
              </a:ext>
            </a:extLst>
          </p:cNvPr>
          <p:cNvCxnSpPr>
            <a:cxnSpLocks/>
          </p:cNvCxnSpPr>
          <p:nvPr/>
        </p:nvCxnSpPr>
        <p:spPr>
          <a:xfrm>
            <a:off x="10930419" y="5473332"/>
            <a:ext cx="781916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30C61FB-CB72-3BF6-D693-C6908FC955EE}"/>
              </a:ext>
            </a:extLst>
          </p:cNvPr>
          <p:cNvSpPr txBox="1"/>
          <p:nvPr/>
        </p:nvSpPr>
        <p:spPr>
          <a:xfrm>
            <a:off x="9982192" y="5632713"/>
            <a:ext cx="16065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Average velocity (0.1Ve/c)</a:t>
            </a:r>
            <a:endParaRPr lang="en-GB" sz="1000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EF3F4C1-1817-1D07-BC5E-1E213F7C5065}"/>
              </a:ext>
            </a:extLst>
          </p:cNvPr>
          <p:cNvCxnSpPr/>
          <p:nvPr/>
        </p:nvCxnSpPr>
        <p:spPr>
          <a:xfrm>
            <a:off x="10930419" y="5473332"/>
            <a:ext cx="0" cy="18539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05D3B2B7-F08B-9871-C414-4094F959F6E0}"/>
              </a:ext>
            </a:extLst>
          </p:cNvPr>
          <p:cNvSpPr txBox="1"/>
          <p:nvPr/>
        </p:nvSpPr>
        <p:spPr>
          <a:xfrm>
            <a:off x="10930419" y="4912480"/>
            <a:ext cx="8515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Spent beam</a:t>
            </a:r>
            <a:endParaRPr lang="en-GB" sz="1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F314CAD-0BD5-867E-2787-E6A9AA4B2A72}"/>
              </a:ext>
            </a:extLst>
          </p:cNvPr>
          <p:cNvSpPr txBox="1"/>
          <p:nvPr/>
        </p:nvSpPr>
        <p:spPr>
          <a:xfrm>
            <a:off x="9511474" y="3937954"/>
            <a:ext cx="203613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Phase space animation 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4A8A418-C0B9-A0D4-007A-211E078083EA}"/>
                  </a:ext>
                </a:extLst>
              </p:cNvPr>
              <p:cNvSpPr txBox="1"/>
              <p:nvPr/>
            </p:nvSpPr>
            <p:spPr>
              <a:xfrm>
                <a:off x="9246144" y="6156377"/>
                <a:ext cx="2627707" cy="451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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=1−</m:t>
                      </m:r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𝑒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2</m:t>
                          </m:r>
                        </m:sup>
                      </m:sSup>
                      <m:r>
                        <a:rPr lang="en-US" sz="12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=1−</m:t>
                      </m:r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0.1</m:t>
                                  </m:r>
                                </m:num>
                                <m:den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0.4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2</m:t>
                          </m:r>
                        </m:sup>
                      </m:sSup>
                      <m:r>
                        <a:rPr lang="en-US" sz="12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=0.93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4A8A418-C0B9-A0D4-007A-211E078083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6144" y="6156377"/>
                <a:ext cx="2627707" cy="451470"/>
              </a:xfrm>
              <a:prstGeom prst="rect">
                <a:avLst/>
              </a:prstGeom>
              <a:blipFill>
                <a:blip r:embed="rId7"/>
                <a:stretch>
                  <a:fillRect t="-33784" b="-756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72184A1C-1F0A-CB40-F23E-6164E0157AD7}"/>
              </a:ext>
            </a:extLst>
          </p:cNvPr>
          <p:cNvSpPr txBox="1"/>
          <p:nvPr/>
        </p:nvSpPr>
        <p:spPr>
          <a:xfrm rot="1032625">
            <a:off x="1792356" y="5045910"/>
            <a:ext cx="21387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70C0"/>
                </a:solidFill>
              </a:rPr>
              <a:t>Ideal bunch + TS MBK output  cavity</a:t>
            </a:r>
            <a:endParaRPr lang="en-GB" sz="1000" dirty="0">
              <a:solidFill>
                <a:srgbClr val="0070C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3B09228-B037-04DE-2A6A-12C14B8B7779}"/>
              </a:ext>
            </a:extLst>
          </p:cNvPr>
          <p:cNvSpPr/>
          <p:nvPr/>
        </p:nvSpPr>
        <p:spPr>
          <a:xfrm>
            <a:off x="1521437" y="5566029"/>
            <a:ext cx="90000" cy="90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0BC3B39-FD01-60D4-4909-B88A15E8B439}"/>
              </a:ext>
            </a:extLst>
          </p:cNvPr>
          <p:cNvSpPr txBox="1"/>
          <p:nvPr/>
        </p:nvSpPr>
        <p:spPr>
          <a:xfrm>
            <a:off x="1555083" y="5512202"/>
            <a:ext cx="94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CEPC CSM klystron</a:t>
            </a:r>
            <a:endParaRPr lang="en-GB" sz="10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B932C0A-9807-21F0-4201-DD33B7F580A6}"/>
              </a:ext>
            </a:extLst>
          </p:cNvPr>
          <p:cNvSpPr/>
          <p:nvPr/>
        </p:nvSpPr>
        <p:spPr>
          <a:xfrm>
            <a:off x="1054307" y="4751408"/>
            <a:ext cx="108000" cy="108000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658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5F5AA19-92B7-BC7B-1E6C-BD7CD3659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939704" y="1140233"/>
            <a:ext cx="6342989" cy="507324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6A1EF5BE-6A8B-9724-05B1-F8A191878A03}"/>
              </a:ext>
            </a:extLst>
          </p:cNvPr>
          <p:cNvGrpSpPr/>
          <p:nvPr/>
        </p:nvGrpSpPr>
        <p:grpSpPr>
          <a:xfrm>
            <a:off x="261257" y="79927"/>
            <a:ext cx="5169323" cy="2299380"/>
            <a:chOff x="261257" y="79927"/>
            <a:chExt cx="5169323" cy="229938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299C282-D010-DBD1-97EC-7CBF3D9CA6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410" b="5016"/>
            <a:stretch>
              <a:fillRect/>
            </a:stretch>
          </p:blipFill>
          <p:spPr>
            <a:xfrm>
              <a:off x="261257" y="79927"/>
              <a:ext cx="3115629" cy="229938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53F98FC-8ACF-167A-429E-03D6B86334B3}"/>
                </a:ext>
              </a:extLst>
            </p:cNvPr>
            <p:cNvSpPr txBox="1"/>
            <p:nvPr/>
          </p:nvSpPr>
          <p:spPr>
            <a:xfrm>
              <a:off x="2551297" y="188072"/>
              <a:ext cx="12209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DC breaker</a:t>
              </a:r>
              <a:endParaRPr lang="en-GB"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CEEFD23-68EE-2799-B62C-E587D06766DF}"/>
                </a:ext>
              </a:extLst>
            </p:cNvPr>
            <p:cNvSpPr txBox="1"/>
            <p:nvPr/>
          </p:nvSpPr>
          <p:spPr>
            <a:xfrm>
              <a:off x="3028980" y="1087789"/>
              <a:ext cx="5455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at HV</a:t>
              </a:r>
              <a:endParaRPr lang="en-GB" sz="12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0B9E2B6-62CA-D276-E81F-82DBCF638ABA}"/>
                </a:ext>
              </a:extLst>
            </p:cNvPr>
            <p:cNvSpPr txBox="1"/>
            <p:nvPr/>
          </p:nvSpPr>
          <p:spPr>
            <a:xfrm>
              <a:off x="380250" y="810790"/>
              <a:ext cx="8143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at ground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7DCA3E4D-25F2-F6B6-352A-0A41E9A4D61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74720" y="949289"/>
              <a:ext cx="1955860" cy="48911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1C92FCF-E065-1FAC-7EDC-43DF75C83546}"/>
              </a:ext>
            </a:extLst>
          </p:cNvPr>
          <p:cNvGrpSpPr/>
          <p:nvPr/>
        </p:nvGrpSpPr>
        <p:grpSpPr>
          <a:xfrm>
            <a:off x="78376" y="2186774"/>
            <a:ext cx="5451866" cy="2428974"/>
            <a:chOff x="78376" y="2186774"/>
            <a:chExt cx="5451866" cy="242897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36DA013-2CCA-1C0B-877E-51652A3A3E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04" r="26029"/>
            <a:stretch>
              <a:fillRect/>
            </a:stretch>
          </p:blipFill>
          <p:spPr>
            <a:xfrm rot="5400000">
              <a:off x="884816" y="1703500"/>
              <a:ext cx="2105808" cy="3718687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84BF0B0-3C0B-371C-A9B1-10B44FB86400}"/>
                </a:ext>
              </a:extLst>
            </p:cNvPr>
            <p:cNvSpPr txBox="1"/>
            <p:nvPr/>
          </p:nvSpPr>
          <p:spPr>
            <a:xfrm>
              <a:off x="433626" y="2186774"/>
              <a:ext cx="14649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/>
                <a:t>“Open” MB input cavity</a:t>
              </a:r>
              <a:endParaRPr lang="en-GB" dirty="0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7B5615AF-A940-C123-0FA4-262D1EC62D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53733" y="2833105"/>
              <a:ext cx="1876509" cy="493569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DF0088B-0AE8-4AB2-04C4-E07B54F6A693}"/>
              </a:ext>
            </a:extLst>
          </p:cNvPr>
          <p:cNvGrpSpPr/>
          <p:nvPr/>
        </p:nvGrpSpPr>
        <p:grpSpPr>
          <a:xfrm>
            <a:off x="194561" y="3664166"/>
            <a:ext cx="3018671" cy="2934171"/>
            <a:chOff x="194561" y="3664166"/>
            <a:chExt cx="3018671" cy="293417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6A1317F-4946-37F4-8257-21151DB40F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224" t="26667" r="19773" b="6263"/>
            <a:stretch>
              <a:fillRect/>
            </a:stretch>
          </p:blipFill>
          <p:spPr>
            <a:xfrm>
              <a:off x="194561" y="4615748"/>
              <a:ext cx="3018671" cy="1982589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97BA486-424A-99DC-4B59-B3F96699E652}"/>
                </a:ext>
              </a:extLst>
            </p:cNvPr>
            <p:cNvSpPr txBox="1"/>
            <p:nvPr/>
          </p:nvSpPr>
          <p:spPr>
            <a:xfrm>
              <a:off x="212487" y="4995131"/>
              <a:ext cx="10144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Hollow beam</a:t>
              </a:r>
              <a:endParaRPr lang="en-GB" sz="12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96B98CE-7323-EB81-18A9-697CB29DFCE6}"/>
                </a:ext>
              </a:extLst>
            </p:cNvPr>
            <p:cNvSpPr txBox="1"/>
            <p:nvPr/>
          </p:nvSpPr>
          <p:spPr>
            <a:xfrm>
              <a:off x="1696830" y="4846290"/>
              <a:ext cx="14783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Gridded gun 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3971844-FD71-AEF3-3BF9-EAEC7A5CF393}"/>
                </a:ext>
              </a:extLst>
            </p:cNvPr>
            <p:cNvSpPr/>
            <p:nvPr/>
          </p:nvSpPr>
          <p:spPr>
            <a:xfrm>
              <a:off x="1721935" y="3664166"/>
              <a:ext cx="432000" cy="432000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1BE5E8C-4891-98A4-916E-8B6F811D77FE}"/>
                </a:ext>
              </a:extLst>
            </p:cNvPr>
            <p:cNvCxnSpPr>
              <a:stCxn id="27" idx="4"/>
            </p:cNvCxnSpPr>
            <p:nvPr/>
          </p:nvCxnSpPr>
          <p:spPr>
            <a:xfrm flipH="1">
              <a:off x="1550126" y="4096166"/>
              <a:ext cx="387809" cy="650005"/>
            </a:xfrm>
            <a:prstGeom prst="straightConnector1">
              <a:avLst/>
            </a:prstGeom>
            <a:ln w="9525">
              <a:solidFill>
                <a:schemeClr val="accent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5A5D66A-4BFC-7DD2-7B76-3BDC68EDD30B}"/>
              </a:ext>
            </a:extLst>
          </p:cNvPr>
          <p:cNvGrpSpPr/>
          <p:nvPr/>
        </p:nvGrpSpPr>
        <p:grpSpPr>
          <a:xfrm>
            <a:off x="6457093" y="376995"/>
            <a:ext cx="5499417" cy="4444350"/>
            <a:chOff x="6457093" y="376995"/>
            <a:chExt cx="5499417" cy="444435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8A0EF96-99A1-4EA9-8783-9F2D961748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b="5492"/>
            <a:stretch>
              <a:fillRect/>
            </a:stretch>
          </p:blipFill>
          <p:spPr>
            <a:xfrm rot="5550330">
              <a:off x="8085334" y="896824"/>
              <a:ext cx="4391005" cy="3351347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EC85C90-9AEB-6929-E11E-C468529E9B41}"/>
                </a:ext>
              </a:extLst>
            </p:cNvPr>
            <p:cNvSpPr txBox="1"/>
            <p:nvPr/>
          </p:nvSpPr>
          <p:spPr>
            <a:xfrm>
              <a:off x="10651076" y="1041622"/>
              <a:ext cx="10709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RF Circuit</a:t>
              </a:r>
              <a:endParaRPr lang="en-GB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4988DCD-2F05-83C7-27B6-1D8473728A61}"/>
                </a:ext>
              </a:extLst>
            </p:cNvPr>
            <p:cNvSpPr txBox="1"/>
            <p:nvPr/>
          </p:nvSpPr>
          <p:spPr>
            <a:xfrm>
              <a:off x="10384568" y="4175014"/>
              <a:ext cx="12472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/>
                <a:t>Common collector</a:t>
              </a:r>
              <a:endParaRPr lang="en-GB" dirty="0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1935DAB2-62D9-0FFA-E314-4292E359A3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57093" y="2918663"/>
              <a:ext cx="2149205" cy="132523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41B877B4-6CB2-D0DD-E4B4-6735733E6B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26009" y="633671"/>
            <a:ext cx="730018" cy="3156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DE39CB4-B8D5-8BD9-C3B7-F6D222FD8C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31150" y="79927"/>
            <a:ext cx="519737" cy="548384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34F0A4F0-347F-13A7-1ACB-25614E7F4481}"/>
              </a:ext>
            </a:extLst>
          </p:cNvPr>
          <p:cNvGrpSpPr/>
          <p:nvPr/>
        </p:nvGrpSpPr>
        <p:grpSpPr>
          <a:xfrm>
            <a:off x="7754181" y="4821345"/>
            <a:ext cx="3877679" cy="1930036"/>
            <a:chOff x="7754181" y="4821345"/>
            <a:chExt cx="3877679" cy="193003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7B47591-EF7F-7029-6A77-A4123AB782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8480" y="4995131"/>
              <a:ext cx="2273380" cy="175625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07647B8-2747-1FDE-7285-82019C085783}"/>
                </a:ext>
              </a:extLst>
            </p:cNvPr>
            <p:cNvSpPr txBox="1"/>
            <p:nvPr/>
          </p:nvSpPr>
          <p:spPr>
            <a:xfrm>
              <a:off x="8606298" y="4821345"/>
              <a:ext cx="19807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Output RF Window</a:t>
              </a:r>
              <a:endParaRPr lang="en-GB" dirty="0"/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4F5FD8BA-5B87-FE74-CED5-0EB4F8061972}"/>
                </a:ext>
              </a:extLst>
            </p:cNvPr>
            <p:cNvCxnSpPr>
              <a:cxnSpLocks/>
            </p:cNvCxnSpPr>
            <p:nvPr/>
          </p:nvCxnSpPr>
          <p:spPr>
            <a:xfrm>
              <a:off x="7754181" y="5647069"/>
              <a:ext cx="1685910" cy="440222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7BF6868-1F0D-F467-4F18-2DFC49123DDC}"/>
              </a:ext>
            </a:extLst>
          </p:cNvPr>
          <p:cNvSpPr txBox="1"/>
          <p:nvPr/>
        </p:nvSpPr>
        <p:spPr>
          <a:xfrm>
            <a:off x="4196982" y="22339"/>
            <a:ext cx="5075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FCC</a:t>
            </a:r>
            <a:r>
              <a:rPr lang="en-US" sz="2400" baseline="-25000" dirty="0"/>
              <a:t>ee</a:t>
            </a:r>
            <a:r>
              <a:rPr lang="en-US" sz="2400" dirty="0"/>
              <a:t> 400MHz MB Tristron on one slide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0293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AB62EC4-34FA-B2E0-61D4-870BF4067949}"/>
              </a:ext>
            </a:extLst>
          </p:cNvPr>
          <p:cNvSpPr txBox="1"/>
          <p:nvPr/>
        </p:nvSpPr>
        <p:spPr>
          <a:xfrm>
            <a:off x="7239263" y="99907"/>
            <a:ext cx="3260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Gridded gun for tristron</a:t>
            </a:r>
            <a:endParaRPr lang="en-GB" sz="2400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CD607FF-9A6B-17A3-54F0-01D02268FEC8}"/>
              </a:ext>
            </a:extLst>
          </p:cNvPr>
          <p:cNvGrpSpPr/>
          <p:nvPr/>
        </p:nvGrpSpPr>
        <p:grpSpPr>
          <a:xfrm>
            <a:off x="4249203" y="541152"/>
            <a:ext cx="7517513" cy="3651541"/>
            <a:chOff x="4249203" y="541152"/>
            <a:chExt cx="7517513" cy="365154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B070B089-A802-C85D-B268-02909FE052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4495" y="884834"/>
              <a:ext cx="2578628" cy="193397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6711F89-6B94-DC73-6529-4F0DE896E3CD}"/>
                </a:ext>
              </a:extLst>
            </p:cNvPr>
            <p:cNvSpPr txBox="1"/>
            <p:nvPr/>
          </p:nvSpPr>
          <p:spPr>
            <a:xfrm>
              <a:off x="4249203" y="541152"/>
              <a:ext cx="323236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/>
                <a:t>Flat HEX grid fabricated at CERN using Laser-cut technology on Pyrolytic Graphite wafer sample with 150 microns thickness.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497AF16-657F-798D-849C-E22A23CF68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53383" y="2881235"/>
              <a:ext cx="1941414" cy="124957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A436E2C-6751-67BF-370F-45F1796CF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71751" y="1728232"/>
              <a:ext cx="4594965" cy="246446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AF0382F-307D-FC5E-D7C3-91525D07560C}"/>
                </a:ext>
              </a:extLst>
            </p:cNvPr>
            <p:cNvSpPr txBox="1"/>
            <p:nvPr/>
          </p:nvSpPr>
          <p:spPr>
            <a:xfrm>
              <a:off x="7171751" y="819163"/>
              <a:ext cx="419756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For the design point of 450kW output RF power: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dirty="0"/>
                <a:t>Maximal temperature reaches 426 C</a:t>
              </a:r>
              <a:r>
                <a:rPr lang="en-US" sz="1200" baseline="30000" dirty="0"/>
                <a:t>0 </a:t>
              </a:r>
              <a:r>
                <a:rPr lang="en-US" sz="1200" dirty="0"/>
                <a:t> (T </a:t>
              </a:r>
              <a:r>
                <a:rPr lang="en-US" sz="1200" baseline="-25000" dirty="0"/>
                <a:t>cathode</a:t>
              </a:r>
              <a:r>
                <a:rPr lang="en-US" sz="1200" dirty="0"/>
                <a:t> = 1000 C</a:t>
              </a:r>
              <a:r>
                <a:rPr lang="en-US" sz="1200" baseline="30000" dirty="0"/>
                <a:t>0</a:t>
              </a:r>
              <a:r>
                <a:rPr lang="en-US" sz="1200" dirty="0"/>
                <a:t>; T </a:t>
              </a:r>
              <a:r>
                <a:rPr lang="en-US" sz="1200" baseline="-25000" dirty="0"/>
                <a:t>ambient</a:t>
              </a:r>
              <a:r>
                <a:rPr lang="en-US" sz="1200" dirty="0"/>
                <a:t> =100 C</a:t>
              </a:r>
              <a:r>
                <a:rPr lang="en-US" sz="1200" baseline="30000" dirty="0"/>
                <a:t>0</a:t>
              </a:r>
              <a:r>
                <a:rPr lang="en-US" sz="1200" dirty="0"/>
                <a:t>; beam intercepted power 58W).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dirty="0"/>
                <a:t>Grid deformation in ‘Z’ direction is  +/-1 micron.</a:t>
              </a:r>
              <a:endParaRPr lang="en-GB" sz="1200" dirty="0"/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2E8F344-4D6F-CD1C-4EDD-919A5CD22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74495" y="2067313"/>
              <a:ext cx="941384" cy="751491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8000147-80DD-A21C-FE03-322C73CE7BFC}"/>
              </a:ext>
            </a:extLst>
          </p:cNvPr>
          <p:cNvGrpSpPr/>
          <p:nvPr/>
        </p:nvGrpSpPr>
        <p:grpSpPr>
          <a:xfrm>
            <a:off x="4141686" y="4176969"/>
            <a:ext cx="7965650" cy="2583604"/>
            <a:chOff x="4141686" y="4176969"/>
            <a:chExt cx="7965650" cy="2583604"/>
          </a:xfrm>
        </p:grpSpPr>
        <p:pic>
          <p:nvPicPr>
            <p:cNvPr id="22" name="Picture 21" descr="A red rectangular object with a white border&#10;&#10;AI-generated content may be incorrect.">
              <a:extLst>
                <a:ext uri="{FF2B5EF4-FFF2-40B4-BE49-F238E27FC236}">
                  <a16:creationId xmlns:a16="http://schemas.microsoft.com/office/drawing/2014/main" id="{E722765F-5EBF-AF87-D2EF-76C894A4435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t="1" b="267"/>
            <a:stretch>
              <a:fillRect/>
            </a:stretch>
          </p:blipFill>
          <p:spPr>
            <a:xfrm>
              <a:off x="4373508" y="4515858"/>
              <a:ext cx="5731510" cy="888365"/>
            </a:xfrm>
            <a:prstGeom prst="rect">
              <a:avLst/>
            </a:prstGeom>
          </p:spPr>
        </p:pic>
        <p:pic>
          <p:nvPicPr>
            <p:cNvPr id="23" name="Picture 22" descr="A graph showing the size of a scallop&#10;&#10;AI-generated content may be incorrect.">
              <a:extLst>
                <a:ext uri="{FF2B5EF4-FFF2-40B4-BE49-F238E27FC236}">
                  <a16:creationId xmlns:a16="http://schemas.microsoft.com/office/drawing/2014/main" id="{4CE275CF-F5CD-B1A9-80C6-9A3C6AC53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070185" y="5405913"/>
              <a:ext cx="3034762" cy="135466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C354E60-495A-05D0-B6A7-A74E53652CD3}"/>
                </a:ext>
              </a:extLst>
            </p:cNvPr>
            <p:cNvSpPr txBox="1"/>
            <p:nvPr/>
          </p:nvSpPr>
          <p:spPr>
            <a:xfrm>
              <a:off x="4294122" y="4176969"/>
              <a:ext cx="15712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Beam optics</a:t>
              </a:r>
              <a:endParaRPr lang="en-GB" sz="2000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CC16542-2204-20BA-FCA0-DEB58C65C686}"/>
                </a:ext>
              </a:extLst>
            </p:cNvPr>
            <p:cNvSpPr txBox="1"/>
            <p:nvPr/>
          </p:nvSpPr>
          <p:spPr>
            <a:xfrm>
              <a:off x="6699218" y="4524482"/>
              <a:ext cx="16991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0.08T, 3.5 A DC current</a:t>
              </a:r>
              <a:endParaRPr lang="en-GB" sz="1200" dirty="0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20AC4E1-8E36-5E9B-2762-647451AFC6B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337899" y="4507236"/>
              <a:ext cx="1875909" cy="905611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A3B59480-4106-0AB8-5B4D-A08AB18136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1213807" y="4524482"/>
              <a:ext cx="893529" cy="888364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3E30DA7B-E843-EAD8-D8B8-99AE913EA8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 r="2602"/>
            <a:stretch>
              <a:fillRect/>
            </a:stretch>
          </p:blipFill>
          <p:spPr>
            <a:xfrm>
              <a:off x="6831937" y="5525332"/>
              <a:ext cx="2344316" cy="1209383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1814608-0314-3516-FB2D-A2923C67A0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141686" y="5450386"/>
              <a:ext cx="2690251" cy="1310187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A7817C4-89D1-8E2E-7E63-BABF0C83FAAE}"/>
                </a:ext>
              </a:extLst>
            </p:cNvPr>
            <p:cNvSpPr txBox="1"/>
            <p:nvPr/>
          </p:nvSpPr>
          <p:spPr>
            <a:xfrm>
              <a:off x="5927479" y="6219153"/>
              <a:ext cx="7485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Solenoidal field profile</a:t>
              </a:r>
              <a:endParaRPr lang="en-GB" sz="800" dirty="0"/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B81A0F17-C1F0-A7C6-8878-7C8EF7A173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alphaModFix amt="30000"/>
            </a:blip>
            <a:srcRect r="26298"/>
            <a:stretch>
              <a:fillRect/>
            </a:stretch>
          </p:blipFill>
          <p:spPr bwMode="auto">
            <a:xfrm>
              <a:off x="5146001" y="5530843"/>
              <a:ext cx="719386" cy="75219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7E8407F-F8FD-777F-C31E-F4B5EBA0C4D4}"/>
              </a:ext>
            </a:extLst>
          </p:cNvPr>
          <p:cNvGrpSpPr/>
          <p:nvPr/>
        </p:nvGrpSpPr>
        <p:grpSpPr>
          <a:xfrm>
            <a:off x="166977" y="541152"/>
            <a:ext cx="3926281" cy="6016555"/>
            <a:chOff x="166977" y="541152"/>
            <a:chExt cx="3926281" cy="6016555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92C2DB63-0F2E-FAC3-C3A3-7046B5D943D0}"/>
                </a:ext>
              </a:extLst>
            </p:cNvPr>
            <p:cNvGrpSpPr/>
            <p:nvPr/>
          </p:nvGrpSpPr>
          <p:grpSpPr>
            <a:xfrm>
              <a:off x="166977" y="541152"/>
              <a:ext cx="3926281" cy="6016555"/>
              <a:chOff x="166977" y="541152"/>
              <a:chExt cx="3926281" cy="6016555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A8D2F671-C053-C3E0-D2AA-D105FB179B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9634" y="2336325"/>
                <a:ext cx="3613189" cy="1758646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7E14DA8-4496-99AE-3620-1BE8ADA519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6906" y="4297476"/>
                <a:ext cx="3758644" cy="1758646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836D555-3BBD-51F0-E580-49AFBFE016D9}"/>
                  </a:ext>
                </a:extLst>
              </p:cNvPr>
              <p:cNvSpPr txBox="1"/>
              <p:nvPr/>
            </p:nvSpPr>
            <p:spPr>
              <a:xfrm>
                <a:off x="971043" y="4057724"/>
                <a:ext cx="25489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Beam power intercepted on the grid</a:t>
                </a:r>
                <a:endParaRPr lang="en-GB" sz="1200" dirty="0"/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2177DACD-D8BF-8649-D03B-B60DD66F0A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9634" y="971070"/>
                <a:ext cx="3689880" cy="1186259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86D30B2-6322-4F97-BE59-0FDBED36A004}"/>
                  </a:ext>
                </a:extLst>
              </p:cNvPr>
              <p:cNvSpPr txBox="1"/>
              <p:nvPr/>
            </p:nvSpPr>
            <p:spPr>
              <a:xfrm>
                <a:off x="246906" y="617612"/>
                <a:ext cx="34736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Bunch generation  in the gridded gun (CST 3D PIC)</a:t>
                </a:r>
                <a:endParaRPr lang="en-GB" sz="1200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B66CBF5-C4FB-F0FE-0A75-37A569F5C7E5}"/>
                  </a:ext>
                </a:extLst>
              </p:cNvPr>
              <p:cNvSpPr txBox="1"/>
              <p:nvPr/>
            </p:nvSpPr>
            <p:spPr>
              <a:xfrm>
                <a:off x="1090694" y="2124996"/>
                <a:ext cx="264687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Cathode – grid gap is 0.3mm.</a:t>
                </a:r>
              </a:p>
              <a:p>
                <a:r>
                  <a:rPr lang="en-US" sz="1000" dirty="0"/>
                  <a:t>Grid’s wire cross-section 0.15mm x 0.15 mm</a:t>
                </a:r>
                <a:endParaRPr lang="en-GB" sz="1000" dirty="0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A6DC6DF-E77D-6DBF-7A76-1ADB389F667F}"/>
                  </a:ext>
                </a:extLst>
              </p:cNvPr>
              <p:cNvSpPr txBox="1"/>
              <p:nvPr/>
            </p:nvSpPr>
            <p:spPr>
              <a:xfrm>
                <a:off x="515989" y="6053011"/>
                <a:ext cx="3423438" cy="33855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A.S. Thakur poster session MOP7192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EBCDCFA5-41FF-48EA-99E9-6753B2F8EB4D}"/>
                  </a:ext>
                </a:extLst>
              </p:cNvPr>
              <p:cNvSpPr/>
              <p:nvPr/>
            </p:nvSpPr>
            <p:spPr>
              <a:xfrm>
                <a:off x="166977" y="541152"/>
                <a:ext cx="3926281" cy="601655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77BB45DF-7E31-AD7C-B7BA-14F9AFEF61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721711" y="561573"/>
              <a:ext cx="367227" cy="4094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145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26406</TotalTime>
  <Words>1584</Words>
  <Application>Microsoft Office PowerPoint</Application>
  <PresentationFormat>Widescreen</PresentationFormat>
  <Paragraphs>185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Aptos</vt:lpstr>
      <vt:lpstr>Arial</vt:lpstr>
      <vt:lpstr>Cambria Math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Igor Syratchev</dc:creator>
  <cp:lastModifiedBy>Igor Syratchev</cp:lastModifiedBy>
  <cp:revision>27</cp:revision>
  <cp:lastPrinted>2026-05-06T11:19:33Z</cp:lastPrinted>
  <dcterms:created xsi:type="dcterms:W3CDTF">2026-04-22T06:55:16Z</dcterms:created>
  <dcterms:modified xsi:type="dcterms:W3CDTF">2026-05-16T17:46:33Z</dcterms:modified>
</cp:coreProperties>
</file>