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3.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media/image82.jpg" ContentType="image/jpeg"/>
  <Override PartName="/ppt/media/image83.jpg" ContentType="image/jpeg"/>
  <Override PartName="/ppt/media/image84.jpg" ContentType="image/jpeg"/>
  <Override PartName="/ppt/media/image87.jpg" ContentType="image/jpeg"/>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modernComment_1454_1CBDF18E.xml" ContentType="application/vnd.ms-powerpoint.comment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6" r:id="rId2"/>
    <p:sldMasterId id="2147483757" r:id="rId3"/>
    <p:sldMasterId id="2147483792" r:id="rId4"/>
  </p:sldMasterIdLst>
  <p:notesMasterIdLst>
    <p:notesMasterId r:id="rId44"/>
  </p:notesMasterIdLst>
  <p:sldIdLst>
    <p:sldId id="1264" r:id="rId5"/>
    <p:sldId id="5200" r:id="rId6"/>
    <p:sldId id="562" r:id="rId7"/>
    <p:sldId id="1799" r:id="rId8"/>
    <p:sldId id="1905" r:id="rId9"/>
    <p:sldId id="1918" r:id="rId10"/>
    <p:sldId id="653" r:id="rId11"/>
    <p:sldId id="1906" r:id="rId12"/>
    <p:sldId id="1903" r:id="rId13"/>
    <p:sldId id="1925" r:id="rId14"/>
    <p:sldId id="1821" r:id="rId15"/>
    <p:sldId id="5201" r:id="rId16"/>
    <p:sldId id="332" r:id="rId17"/>
    <p:sldId id="1919" r:id="rId18"/>
    <p:sldId id="5198" r:id="rId19"/>
    <p:sldId id="1926" r:id="rId20"/>
    <p:sldId id="5189" r:id="rId21"/>
    <p:sldId id="5195" r:id="rId22"/>
    <p:sldId id="388" r:id="rId23"/>
    <p:sldId id="389" r:id="rId24"/>
    <p:sldId id="5202" r:id="rId25"/>
    <p:sldId id="5210" r:id="rId26"/>
    <p:sldId id="764" r:id="rId27"/>
    <p:sldId id="346" r:id="rId28"/>
    <p:sldId id="5204" r:id="rId29"/>
    <p:sldId id="1865" r:id="rId30"/>
    <p:sldId id="5192" r:id="rId31"/>
    <p:sldId id="737" r:id="rId32"/>
    <p:sldId id="5199" r:id="rId33"/>
    <p:sldId id="1892" r:id="rId34"/>
    <p:sldId id="1768" r:id="rId35"/>
    <p:sldId id="1969" r:id="rId36"/>
    <p:sldId id="1883" r:id="rId37"/>
    <p:sldId id="566" r:id="rId38"/>
    <p:sldId id="1912" r:id="rId39"/>
    <p:sldId id="5208" r:id="rId40"/>
    <p:sldId id="5194" r:id="rId41"/>
    <p:sldId id="1917" r:id="rId42"/>
    <p:sldId id="572" r:id="rId4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A1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892" autoAdjust="0"/>
    <p:restoredTop sz="94660"/>
  </p:normalViewPr>
  <p:slideViewPr>
    <p:cSldViewPr snapToGrid="0">
      <p:cViewPr>
        <p:scale>
          <a:sx n="136" d="100"/>
          <a:sy n="136" d="100"/>
        </p:scale>
        <p:origin x="756" y="900"/>
      </p:cViewPr>
      <p:guideLst/>
    </p:cSldViewPr>
  </p:slideViewPr>
  <p:notesTextViewPr>
    <p:cViewPr>
      <p:scale>
        <a:sx n="1" d="1"/>
        <a:sy n="1" d="1"/>
      </p:scale>
      <p:origin x="0" y="0"/>
    </p:cViewPr>
  </p:notesTextViewPr>
  <p:notesViewPr>
    <p:cSldViewPr snapToGrid="0">
      <p:cViewPr varScale="1">
        <p:scale>
          <a:sx n="111" d="100"/>
          <a:sy n="111" d="100"/>
        </p:scale>
        <p:origin x="5184" y="120"/>
      </p:cViewPr>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s>
</file>

<file path=ppt/comments/modernComment_1454_1CBDF18E.xml><?xml version="1.0" encoding="utf-8"?>
<p188:cmLst xmlns:a="http://schemas.openxmlformats.org/drawingml/2006/main" xmlns:r="http://schemas.openxmlformats.org/officeDocument/2006/relationships" xmlns:p188="http://schemas.microsoft.com/office/powerpoint/2018/8/main">
  <p188:cm id="{3261845E-6342-4273-8EDF-B86A7B597547}" authorId="{82590662-2072-F4FD-33C3-F7DA30808E7F}" created="2024-05-28T13:56:02.475">
    <ac:deMkLst xmlns:ac="http://schemas.microsoft.com/office/drawing/2013/main/command">
      <pc:docMk xmlns:pc="http://schemas.microsoft.com/office/powerpoint/2013/main/command"/>
      <pc:sldMk xmlns:pc="http://schemas.microsoft.com/office/powerpoint/2013/main/command" cId="764341046" sldId="5203"/>
      <ac:spMk id="13" creationId="{95F20B17-D089-BC96-0E5A-5E9B13190B18}"/>
    </ac:deMkLst>
    <p188:txBody>
      <a:bodyPr/>
      <a:lstStyle/>
      <a:p>
        <a:r>
          <a:rPr lang="de-CH"/>
          <a:t>I made the grammar uniform (all ending with -ing)</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4B7FD3-C225-4363-AAFF-A1832BD84293}" type="datetimeFigureOut">
              <a:rPr lang="de-CH" smtClean="0"/>
              <a:t>11.05.2026</a:t>
            </a:fld>
            <a:endParaRPr lang="de-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D7805C-B63E-423D-A1CF-7544C9F54A63}" type="slidenum">
              <a:rPr lang="de-CH" smtClean="0"/>
              <a:t>‹Nr.›</a:t>
            </a:fld>
            <a:endParaRPr lang="de-CH"/>
          </a:p>
        </p:txBody>
      </p:sp>
    </p:spTree>
    <p:extLst>
      <p:ext uri="{BB962C8B-B14F-4D97-AF65-F5344CB8AC3E}">
        <p14:creationId xmlns:p14="http://schemas.microsoft.com/office/powerpoint/2010/main" val="3360160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0C64CA-E963-E989-D579-85BF6A5D6D8B}"/>
            </a:ext>
          </a:extLst>
        </p:cNvPr>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3F875B33-13E9-DF3A-FEDC-93F192512F2A}"/>
              </a:ext>
            </a:extLst>
          </p:cNvPr>
          <p:cNvSpPr>
            <a:spLocks noGrp="1" noRot="1" noChangeAspect="1" noChangeArrowheads="1" noTextEdit="1"/>
          </p:cNvSpPr>
          <p:nvPr>
            <p:ph type="sldImg"/>
          </p:nvPr>
        </p:nvSpPr>
        <p:spPr/>
      </p:sp>
      <p:sp>
        <p:nvSpPr>
          <p:cNvPr id="50179" name="Notes Placeholder 2">
            <a:extLst>
              <a:ext uri="{FF2B5EF4-FFF2-40B4-BE49-F238E27FC236}">
                <a16:creationId xmlns:a16="http://schemas.microsoft.com/office/drawing/2014/main" id="{DB93EDA6-FF49-D70D-82F8-A81A578C43E6}"/>
              </a:ext>
            </a:extLst>
          </p:cNvPr>
          <p:cNvSpPr>
            <a:spLocks noGrp="1" noChangeArrowheads="1"/>
          </p:cNvSpPr>
          <p:nvPr>
            <p:ph type="body" idx="1"/>
          </p:nvPr>
        </p:nvSpPr>
        <p:spPr/>
        <p:txBody>
          <a:bodyPr/>
          <a:lstStyle/>
          <a:p>
            <a:pPr eaLnBrk="1" hangingPunct="1">
              <a:spcBef>
                <a:spcPct val="0"/>
              </a:spcBef>
            </a:pPr>
            <a:r>
              <a:rPr lang="en-US" altLang="en-US" dirty="0">
                <a:solidFill>
                  <a:srgbClr val="000000"/>
                </a:solidFill>
              </a:rPr>
              <a:t>The second aspect concern the development of the superconducting technology related to  accelerator magnets</a:t>
            </a:r>
          </a:p>
        </p:txBody>
      </p:sp>
    </p:spTree>
    <p:extLst>
      <p:ext uri="{BB962C8B-B14F-4D97-AF65-F5344CB8AC3E}">
        <p14:creationId xmlns:p14="http://schemas.microsoft.com/office/powerpoint/2010/main" val="160708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a:extLst>
              <a:ext uri="{FF2B5EF4-FFF2-40B4-BE49-F238E27FC236}">
                <a16:creationId xmlns:a16="http://schemas.microsoft.com/office/drawing/2014/main" id="{C8B305DC-6AA2-F369-1F93-01B33A21AB78}"/>
              </a:ext>
            </a:extLst>
          </p:cNvPr>
          <p:cNvSpPr>
            <a:spLocks noGrp="1" noRot="1" noChangeAspect="1" noChangeArrowheads="1" noTextEdit="1"/>
          </p:cNvSpPr>
          <p:nvPr>
            <p:ph type="sldImg"/>
          </p:nvPr>
        </p:nvSpPr>
        <p:spPr/>
      </p:sp>
      <p:sp>
        <p:nvSpPr>
          <p:cNvPr id="54275" name="Notes Placeholder 2">
            <a:extLst>
              <a:ext uri="{FF2B5EF4-FFF2-40B4-BE49-F238E27FC236}">
                <a16:creationId xmlns:a16="http://schemas.microsoft.com/office/drawing/2014/main" id="{32052D74-6618-7FC9-4932-A7A541C0F5C6}"/>
              </a:ext>
            </a:extLst>
          </p:cNvPr>
          <p:cNvSpPr>
            <a:spLocks noGrp="1" noChangeArrowheads="1"/>
          </p:cNvSpPr>
          <p:nvPr>
            <p:ph type="body" idx="1"/>
          </p:nvPr>
        </p:nvSpPr>
        <p:spPr/>
        <p:txBody>
          <a:bodyPr/>
          <a:lstStyle/>
          <a:p>
            <a:r>
              <a:rPr lang="en-US" dirty="0"/>
              <a:t>This slide summarizes the main advantages and drawbacks of using HTS conduction-cooled superconducting magnets compared to conventional resistive or LTS magnets. On the positive side, HTS allows for higher performance in a more compact design, with significant savings in electricity and reduced costs for power supplies. The large temperature margin provides strong thermal stability, and operating above 30 K reduces cryogenic requirements and thermal losses. However, there are challenges: the higher capital cost and the need for advanced cryogenics and quench detection systems. HTS tapes also lack a multi-filamentary architecture, which can affect field quality, and they suffer from AC losses in time-varying fields. Finally, radiation damage remains an open issue, especially concerning insulation and long-term operation. </a:t>
            </a:r>
          </a:p>
          <a:p>
            <a:r>
              <a:rPr lang="en-US" dirty="0"/>
              <a:t>These trade-offs define the research directions for SMILE, where we aim to maximize the benefits while addressing these technical challenges</a:t>
            </a:r>
          </a:p>
        </p:txBody>
      </p:sp>
    </p:spTree>
    <p:extLst>
      <p:ext uri="{BB962C8B-B14F-4D97-AF65-F5344CB8AC3E}">
        <p14:creationId xmlns:p14="http://schemas.microsoft.com/office/powerpoint/2010/main" val="1310642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7F7A72-C07D-2F6B-680C-34BE66FA90DB}"/>
            </a:ext>
          </a:extLst>
        </p:cNvPr>
        <p:cNvGrpSpPr/>
        <p:nvPr/>
      </p:nvGrpSpPr>
      <p:grpSpPr>
        <a:xfrm>
          <a:off x="0" y="0"/>
          <a:ext cx="0" cy="0"/>
          <a:chOff x="0" y="0"/>
          <a:chExt cx="0" cy="0"/>
        </a:xfrm>
      </p:grpSpPr>
      <p:sp>
        <p:nvSpPr>
          <p:cNvPr id="56322" name="Folienbildplatzhalter 1">
            <a:extLst>
              <a:ext uri="{FF2B5EF4-FFF2-40B4-BE49-F238E27FC236}">
                <a16:creationId xmlns:a16="http://schemas.microsoft.com/office/drawing/2014/main" id="{9F1DD135-F55A-0003-FE77-498BFE7834EC}"/>
              </a:ext>
            </a:extLst>
          </p:cNvPr>
          <p:cNvSpPr>
            <a:spLocks noGrp="1" noRot="1" noChangeAspect="1" noChangeArrowheads="1" noTextEdit="1"/>
          </p:cNvSpPr>
          <p:nvPr>
            <p:ph type="sldImg"/>
          </p:nvPr>
        </p:nvSpPr>
        <p:spPr/>
      </p:sp>
      <p:sp>
        <p:nvSpPr>
          <p:cNvPr id="3" name="Notizenplatzhalter 2">
            <a:extLst>
              <a:ext uri="{FF2B5EF4-FFF2-40B4-BE49-F238E27FC236}">
                <a16:creationId xmlns:a16="http://schemas.microsoft.com/office/drawing/2014/main" id="{FE73F25F-58AE-8895-B3C4-92B2DDC2A44A}"/>
              </a:ext>
            </a:extLst>
          </p:cNvPr>
          <p:cNvSpPr>
            <a:spLocks noGrp="1"/>
          </p:cNvSpPr>
          <p:nvPr>
            <p:ph type="body" idx="1"/>
          </p:nvPr>
        </p:nvSpPr>
        <p:spPr/>
        <p:txBody>
          <a:bodyPr/>
          <a:lstStyle/>
          <a:p>
            <a:r>
              <a:rPr lang="en-US" sz="9600" dirty="0"/>
              <a:t>In addition to improving efficiency, we also have to place our work in the broader context of sustainability. </a:t>
            </a:r>
          </a:p>
          <a:p>
            <a:r>
              <a:rPr lang="en-US" sz="9600" dirty="0"/>
              <a:t>This diagram of planetary boundaries reminds us that technologies, including superconducting magnets, put pressure upstream through resource extraction, water use, and manufacturing. </a:t>
            </a:r>
          </a:p>
          <a:p>
            <a:r>
              <a:rPr lang="en-US" sz="9600" dirty="0"/>
              <a:t>At the same time, downstream, they bring positive impacts such as energy savings and medical benefits. For PSI, this means that beyond the usual factors—operating conditions, economics, and radiation damage—we now need to consider strong sustainability aspects: raw materials, manufacturing processes, cryogenic operation, life-cycle analysis, and recyclability. This is the additional challenge we are addressing: how to make superconducting magnets not only efficient, but also sustainable in the long term</a:t>
            </a:r>
          </a:p>
        </p:txBody>
      </p:sp>
      <p:sp>
        <p:nvSpPr>
          <p:cNvPr id="56324" name="Foliennummernplatzhalter 3">
            <a:extLst>
              <a:ext uri="{FF2B5EF4-FFF2-40B4-BE49-F238E27FC236}">
                <a16:creationId xmlns:a16="http://schemas.microsoft.com/office/drawing/2014/main" id="{FE542EF9-1EF1-D5E4-1D2A-94E0C0B31413}"/>
              </a:ext>
            </a:extLst>
          </p:cNvPr>
          <p:cNvSpPr>
            <a:spLocks noGrp="1" noChangeArrowheads="1"/>
          </p:cNvSpPr>
          <p:nvPr>
            <p:ph type="sldNum" sz="quarter" idx="4294967295"/>
          </p:nvPr>
        </p:nvSpPr>
        <p:spPr bwMode="auto">
          <a:xfrm>
            <a:off x="0" y="0"/>
            <a:ext cx="0" cy="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0" eaLnBrk="1" fontAlgn="auto" latinLnBrk="0" hangingPunct="1">
              <a:lnSpc>
                <a:spcPct val="100000"/>
              </a:lnSpc>
              <a:spcBef>
                <a:spcPts val="900"/>
              </a:spcBef>
              <a:spcAft>
                <a:spcPts val="0"/>
              </a:spcAft>
              <a:buClrTx/>
              <a:buSzTx/>
              <a:buFontTx/>
              <a:buNone/>
              <a:tabLst/>
              <a:defRPr/>
            </a:pPr>
            <a:fld id="{78C4E22F-3FEE-49A3-91D0-E217D8C80295}" type="slidenum">
              <a:rPr kumimoji="0" lang="de-DE"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pPr marL="0" marR="0" lvl="0" indent="0" algn="r" defTabSz="914400" rtl="0" eaLnBrk="1" fontAlgn="auto" latinLnBrk="0" hangingPunct="1">
                <a:lnSpc>
                  <a:spcPct val="100000"/>
                </a:lnSpc>
                <a:spcBef>
                  <a:spcPts val="900"/>
                </a:spcBef>
                <a:spcAft>
                  <a:spcPts val="0"/>
                </a:spcAft>
                <a:buClrTx/>
                <a:buSzTx/>
                <a:buFontTx/>
                <a:buNone/>
                <a:tabLst/>
                <a:defRPr/>
              </a:pPr>
              <a:t>12</a:t>
            </a:fld>
            <a:endParaRPr kumimoji="0" lang="de-DE"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6668242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This slide summarizes selected resistive magnets that have been in operation for more than 30 years and can potentially be replaced with superconducting magnets.</a:t>
            </a:r>
          </a:p>
          <a:p>
            <a:r>
              <a:rPr lang="en-US" dirty="0"/>
              <a:t>The table highlights key parameters such as electrical power consumption, magnetic field strength, and magnet dimensions.</a:t>
            </a:r>
          </a:p>
          <a:p>
            <a:r>
              <a:rPr lang="en-US" dirty="0"/>
              <a:t>The design of the AHO magnet with superconducting coils has already commenced in collaboration with LASA Milan. </a:t>
            </a:r>
          </a:p>
          <a:p>
            <a:r>
              <a:rPr lang="en-US" dirty="0"/>
              <a:t>We are also seeking support from </a:t>
            </a:r>
            <a:r>
              <a:rPr lang="en-US" dirty="0" err="1"/>
              <a:t>Politecnico</a:t>
            </a:r>
            <a:r>
              <a:rPr lang="en-US" dirty="0"/>
              <a:t> di Torino for simulations assessing the radiation impact on HTS coils, as well as from the CHART program for either in-kind contributions or financial support.</a:t>
            </a:r>
          </a:p>
          <a:p>
            <a:r>
              <a:rPr lang="de-CH" dirty="0"/>
              <a:t>.</a:t>
            </a:r>
            <a:endParaRPr lang="en-US" dirty="0"/>
          </a:p>
        </p:txBody>
      </p:sp>
    </p:spTree>
    <p:extLst>
      <p:ext uri="{BB962C8B-B14F-4D97-AF65-F5344CB8AC3E}">
        <p14:creationId xmlns:p14="http://schemas.microsoft.com/office/powerpoint/2010/main" val="4170259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This slide summarizes selected resistive magnets that have been in operation for more than 30 years and can potentially be replaced with superconducting magnets.</a:t>
            </a:r>
          </a:p>
          <a:p>
            <a:r>
              <a:rPr lang="en-US" dirty="0"/>
              <a:t>The table highlights key parameters such as electrical power consumption, magnetic field strength, and magnet dimensions.</a:t>
            </a:r>
          </a:p>
          <a:p>
            <a:r>
              <a:rPr lang="en-US" dirty="0"/>
              <a:t>The design of the AHO magnet with superconducting coils has already commenced in collaboration with LASA Milan. </a:t>
            </a:r>
          </a:p>
          <a:p>
            <a:r>
              <a:rPr lang="en-US" dirty="0"/>
              <a:t>We are also seeking support from </a:t>
            </a:r>
            <a:r>
              <a:rPr lang="en-US" dirty="0" err="1"/>
              <a:t>Politecnico</a:t>
            </a:r>
            <a:r>
              <a:rPr lang="en-US" dirty="0"/>
              <a:t> di Torino for simulations assessing the radiation impact on HTS coils, as well as from the CHART program for either in-kind contributions or financial support.</a:t>
            </a:r>
          </a:p>
          <a:p>
            <a:r>
              <a:rPr lang="de-CH" dirty="0"/>
              <a:t>.</a:t>
            </a:r>
            <a:endParaRPr lang="en-US" dirty="0"/>
          </a:p>
        </p:txBody>
      </p:sp>
    </p:spTree>
    <p:extLst>
      <p:ext uri="{BB962C8B-B14F-4D97-AF65-F5344CB8AC3E}">
        <p14:creationId xmlns:p14="http://schemas.microsoft.com/office/powerpoint/2010/main" val="32691050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C82446F5-728D-B7D7-16A8-B18412F79E0D}"/>
              </a:ext>
            </a:extLst>
          </p:cNvPr>
          <p:cNvSpPr>
            <a:spLocks noGrp="1" noRot="1" noChangeAspect="1" noChangeArrowheads="1" noTextEdit="1"/>
          </p:cNvSpPr>
          <p:nvPr>
            <p:ph type="sldImg"/>
          </p:nvPr>
        </p:nvSpPr>
        <p:spPr/>
      </p:sp>
      <p:sp>
        <p:nvSpPr>
          <p:cNvPr id="50179" name="Notes Placeholder 2">
            <a:extLst>
              <a:ext uri="{FF2B5EF4-FFF2-40B4-BE49-F238E27FC236}">
                <a16:creationId xmlns:a16="http://schemas.microsoft.com/office/drawing/2014/main" id="{F257B27F-2406-9E9E-FE39-C418DF55B2BA}"/>
              </a:ext>
            </a:extLst>
          </p:cNvPr>
          <p:cNvSpPr>
            <a:spLocks noGrp="1" noChangeArrowheads="1"/>
          </p:cNvSpPr>
          <p:nvPr>
            <p:ph type="body" idx="1"/>
          </p:nvPr>
        </p:nvSpPr>
        <p:spPr/>
        <p:txBody>
          <a:bodyPr/>
          <a:lstStyle/>
          <a:p>
            <a:pPr eaLnBrk="1" hangingPunct="1">
              <a:spcBef>
                <a:spcPct val="0"/>
              </a:spcBef>
            </a:pPr>
            <a:r>
              <a:rPr lang="en-US" altLang="en-US" dirty="0">
                <a:solidFill>
                  <a:srgbClr val="000000"/>
                </a:solidFill>
              </a:rPr>
              <a:t>The second aspect concern the development of the superconducting technology related to  accelerator magnets</a:t>
            </a:r>
          </a:p>
        </p:txBody>
      </p:sp>
    </p:spTree>
    <p:extLst>
      <p:ext uri="{BB962C8B-B14F-4D97-AF65-F5344CB8AC3E}">
        <p14:creationId xmlns:p14="http://schemas.microsoft.com/office/powerpoint/2010/main" val="34035174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16C4B-2743-CF9C-CE82-941720FE9E4A}"/>
            </a:ext>
          </a:extLst>
        </p:cNvPr>
        <p:cNvGrpSpPr/>
        <p:nvPr/>
      </p:nvGrpSpPr>
      <p:grpSpPr>
        <a:xfrm>
          <a:off x="0" y="0"/>
          <a:ext cx="0" cy="0"/>
          <a:chOff x="0" y="0"/>
          <a:chExt cx="0" cy="0"/>
        </a:xfrm>
      </p:grpSpPr>
      <p:sp>
        <p:nvSpPr>
          <p:cNvPr id="56322" name="Folienbildplatzhalter 1">
            <a:extLst>
              <a:ext uri="{FF2B5EF4-FFF2-40B4-BE49-F238E27FC236}">
                <a16:creationId xmlns:a16="http://schemas.microsoft.com/office/drawing/2014/main" id="{D3C2F148-5378-6CC8-9B75-89391C7CC1B8}"/>
              </a:ext>
            </a:extLst>
          </p:cNvPr>
          <p:cNvSpPr>
            <a:spLocks noGrp="1" noRot="1" noChangeAspect="1" noChangeArrowheads="1" noTextEdit="1"/>
          </p:cNvSpPr>
          <p:nvPr>
            <p:ph type="sldImg"/>
          </p:nvPr>
        </p:nvSpPr>
        <p:spPr/>
      </p:sp>
      <p:sp>
        <p:nvSpPr>
          <p:cNvPr id="3" name="Notizenplatzhalter 2">
            <a:extLst>
              <a:ext uri="{FF2B5EF4-FFF2-40B4-BE49-F238E27FC236}">
                <a16:creationId xmlns:a16="http://schemas.microsoft.com/office/drawing/2014/main" id="{19C7220A-E00D-29FD-6A24-5C700DF45A22}"/>
              </a:ext>
            </a:extLst>
          </p:cNvPr>
          <p:cNvSpPr>
            <a:spLocks noGrp="1"/>
          </p:cNvSpPr>
          <p:nvPr>
            <p:ph type="body" idx="1"/>
          </p:nvPr>
        </p:nvSpPr>
        <p:spPr/>
        <p:txBody>
          <a:bodyPr/>
          <a:lstStyle/>
          <a:p>
            <a:endParaRPr lang="en-US" sz="9600" dirty="0"/>
          </a:p>
        </p:txBody>
      </p:sp>
      <p:sp>
        <p:nvSpPr>
          <p:cNvPr id="56324" name="Foliennummernplatzhalter 3">
            <a:extLst>
              <a:ext uri="{FF2B5EF4-FFF2-40B4-BE49-F238E27FC236}">
                <a16:creationId xmlns:a16="http://schemas.microsoft.com/office/drawing/2014/main" id="{A75C34D4-EABF-B9E4-676E-8541B857A086}"/>
              </a:ext>
            </a:extLst>
          </p:cNvPr>
          <p:cNvSpPr>
            <a:spLocks noGrp="1" noChangeArrowheads="1"/>
          </p:cNvSpPr>
          <p:nvPr>
            <p:ph type="sldNum" sz="quarter" idx="4294967295"/>
          </p:nvPr>
        </p:nvSpPr>
        <p:spPr bwMode="auto">
          <a:xfrm>
            <a:off x="0" y="0"/>
            <a:ext cx="0" cy="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spcBef>
                <a:spcPts val="900"/>
              </a:spcBef>
            </a:pPr>
            <a:fld id="{78C4E22F-3FEE-49A3-91D0-E217D8C80295}" type="slidenum">
              <a:rPr lang="de-DE" altLang="en-US">
                <a:latin typeface="Calibri" panose="020F0502020204030204" pitchFamily="34" charset="0"/>
                <a:cs typeface="Calibri" panose="020F0502020204030204" pitchFamily="34" charset="0"/>
              </a:rPr>
              <a:pPr eaLnBrk="1">
                <a:spcBef>
                  <a:spcPts val="900"/>
                </a:spcBef>
              </a:pPr>
              <a:t>16</a:t>
            </a:fld>
            <a:endParaRPr lang="de-DE" alt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69700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5CD7805C-B63E-423D-A1CF-7544C9F54A63}" type="slidenum">
              <a:rPr lang="de-CH" smtClean="0"/>
              <a:t>17</a:t>
            </a:fld>
            <a:endParaRPr lang="de-CH"/>
          </a:p>
        </p:txBody>
      </p:sp>
    </p:spTree>
    <p:extLst>
      <p:ext uri="{BB962C8B-B14F-4D97-AF65-F5344CB8AC3E}">
        <p14:creationId xmlns:p14="http://schemas.microsoft.com/office/powerpoint/2010/main" val="37204025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056616-A103-66A3-6997-042B318A38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42DE78-9B61-C517-B097-D8D6D0973E8E}"/>
              </a:ext>
            </a:extLst>
          </p:cNvPr>
          <p:cNvSpPr>
            <a:spLocks noGrp="1" noRot="1" noChangeAspect="1"/>
          </p:cNvSpPr>
          <p:nvPr>
            <p:ph type="sldImg"/>
          </p:nvPr>
        </p:nvSpPr>
        <p:spPr>
          <a:xfrm>
            <a:off x="765175" y="900113"/>
            <a:ext cx="5559425" cy="3127375"/>
          </a:xfrm>
        </p:spPr>
      </p:sp>
      <p:sp>
        <p:nvSpPr>
          <p:cNvPr id="3" name="Notes Placeholder 2">
            <a:extLst>
              <a:ext uri="{FF2B5EF4-FFF2-40B4-BE49-F238E27FC236}">
                <a16:creationId xmlns:a16="http://schemas.microsoft.com/office/drawing/2014/main" id="{4D639CBE-B957-D02E-665F-57C0976E022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966FFDE-BA5B-459F-CDBD-8D9CF16AAF1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C81C81-E364-4366-A610-2DB15FF98538}" type="slidenum">
              <a:rPr kumimoji="0" lang="de-CH" sz="900" b="0" i="0" u="none" strike="noStrike" kern="1200" cap="none" spc="0" normalizeH="0" baseline="0" noProof="0" smtClean="0">
                <a:ln>
                  <a:noFill/>
                </a:ln>
                <a:solidFill>
                  <a:prstClr val="black"/>
                </a:solidFill>
                <a:effectLst/>
                <a:uLnTx/>
                <a:uFillTx/>
                <a:latin typeface="Apto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CH" sz="900" b="0" i="0" u="none" strike="noStrike" kern="1200" cap="none" spc="0" normalizeH="0" baseline="0" noProof="0" dirty="0">
              <a:ln>
                <a:noFill/>
              </a:ln>
              <a:solidFill>
                <a:prstClr val="black"/>
              </a:solidFill>
              <a:effectLst/>
              <a:uLnTx/>
              <a:uFillTx/>
              <a:latin typeface="Aptos"/>
              <a:ea typeface="+mn-ea"/>
              <a:cs typeface="+mn-cs"/>
            </a:endParaRPr>
          </a:p>
        </p:txBody>
      </p:sp>
    </p:spTree>
    <p:extLst>
      <p:ext uri="{BB962C8B-B14F-4D97-AF65-F5344CB8AC3E}">
        <p14:creationId xmlns:p14="http://schemas.microsoft.com/office/powerpoint/2010/main" val="691730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65175" y="900113"/>
            <a:ext cx="5559425" cy="3127375"/>
          </a:xfrm>
        </p:spPr>
      </p:sp>
      <p:sp>
        <p:nvSpPr>
          <p:cNvPr id="3" name="Notizenplatzhalter 2"/>
          <p:cNvSpPr>
            <a:spLocks noGrp="1"/>
          </p:cNvSpPr>
          <p:nvPr>
            <p:ph type="body" idx="1"/>
          </p:nvPr>
        </p:nvSpPr>
        <p:spPr/>
        <p:txBody>
          <a:bodyPr/>
          <a:lstStyle/>
          <a:p>
            <a:r>
              <a:rPr lang="en-US" dirty="0"/>
              <a:t>“</a:t>
            </a:r>
            <a:endParaRPr lang="de-CH"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19</a:t>
            </a:fld>
            <a:endParaRPr lang="de-CH" dirty="0"/>
          </a:p>
        </p:txBody>
      </p:sp>
    </p:spTree>
    <p:extLst>
      <p:ext uri="{BB962C8B-B14F-4D97-AF65-F5344CB8AC3E}">
        <p14:creationId xmlns:p14="http://schemas.microsoft.com/office/powerpoint/2010/main" val="11498395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65175" y="900113"/>
            <a:ext cx="5559425" cy="3127375"/>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C81C81-E364-4366-A610-2DB15FF98538}" type="slidenum">
              <a:rPr kumimoji="0" lang="de-CH" sz="900" b="0" i="0" u="none" strike="noStrike" kern="1200" cap="none" spc="0" normalizeH="0" baseline="0" noProof="0" smtClean="0">
                <a:ln>
                  <a:noFill/>
                </a:ln>
                <a:solidFill>
                  <a:prstClr val="black"/>
                </a:solidFill>
                <a:effectLst/>
                <a:uLnTx/>
                <a:uFillTx/>
                <a:latin typeface="Apto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CH" sz="900" b="0" i="0" u="none" strike="noStrike" kern="1200" cap="none" spc="0" normalizeH="0" baseline="0" noProof="0" dirty="0">
              <a:ln>
                <a:noFill/>
              </a:ln>
              <a:solidFill>
                <a:prstClr val="black"/>
              </a:solidFill>
              <a:effectLst/>
              <a:uLnTx/>
              <a:uFillTx/>
              <a:latin typeface="Aptos"/>
              <a:ea typeface="+mn-ea"/>
              <a:cs typeface="+mn-cs"/>
            </a:endParaRPr>
          </a:p>
        </p:txBody>
      </p:sp>
    </p:spTree>
    <p:extLst>
      <p:ext uri="{BB962C8B-B14F-4D97-AF65-F5344CB8AC3E}">
        <p14:creationId xmlns:p14="http://schemas.microsoft.com/office/powerpoint/2010/main" val="1116455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815899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0C9E0-F18D-B10D-F33E-C14A5FDE8B90}"/>
            </a:ext>
          </a:extLst>
        </p:cNvPr>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4ECA7AAE-DE2E-C1F7-3375-E7B6292FAF8B}"/>
              </a:ext>
            </a:extLst>
          </p:cNvPr>
          <p:cNvSpPr>
            <a:spLocks noGrp="1" noRot="1" noChangeAspect="1" noChangeArrowheads="1" noTextEdit="1"/>
          </p:cNvSpPr>
          <p:nvPr>
            <p:ph type="sldImg"/>
          </p:nvPr>
        </p:nvSpPr>
        <p:spPr/>
      </p:sp>
      <p:sp>
        <p:nvSpPr>
          <p:cNvPr id="50179" name="Notes Placeholder 2">
            <a:extLst>
              <a:ext uri="{FF2B5EF4-FFF2-40B4-BE49-F238E27FC236}">
                <a16:creationId xmlns:a16="http://schemas.microsoft.com/office/drawing/2014/main" id="{9AD45502-8577-3FC5-5F53-BD9ABE838E0D}"/>
              </a:ext>
            </a:extLst>
          </p:cNvPr>
          <p:cNvSpPr>
            <a:spLocks noGrp="1" noChangeArrowheads="1"/>
          </p:cNvSpPr>
          <p:nvPr>
            <p:ph type="body" idx="1"/>
          </p:nvPr>
        </p:nvSpPr>
        <p:spPr/>
        <p:txBody>
          <a:bodyPr/>
          <a:lstStyle/>
          <a:p>
            <a:pPr eaLnBrk="1" hangingPunct="1">
              <a:spcBef>
                <a:spcPct val="0"/>
              </a:spcBef>
            </a:pPr>
            <a:r>
              <a:rPr lang="en-US" altLang="en-US" dirty="0">
                <a:solidFill>
                  <a:srgbClr val="000000"/>
                </a:solidFill>
              </a:rPr>
              <a:t>The second aspect concern the development of the superconducting technology related to  accelerator magnets</a:t>
            </a:r>
          </a:p>
        </p:txBody>
      </p:sp>
    </p:spTree>
    <p:extLst>
      <p:ext uri="{BB962C8B-B14F-4D97-AF65-F5344CB8AC3E}">
        <p14:creationId xmlns:p14="http://schemas.microsoft.com/office/powerpoint/2010/main" val="9119066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CA972-A94F-C0A5-AE75-AD2E3F72630C}"/>
            </a:ext>
          </a:extLst>
        </p:cNvPr>
        <p:cNvGrpSpPr/>
        <p:nvPr/>
      </p:nvGrpSpPr>
      <p:grpSpPr>
        <a:xfrm>
          <a:off x="0" y="0"/>
          <a:ext cx="0" cy="0"/>
          <a:chOff x="0" y="0"/>
          <a:chExt cx="0" cy="0"/>
        </a:xfrm>
      </p:grpSpPr>
      <p:sp>
        <p:nvSpPr>
          <p:cNvPr id="56322" name="Folienbildplatzhalter 1">
            <a:extLst>
              <a:ext uri="{FF2B5EF4-FFF2-40B4-BE49-F238E27FC236}">
                <a16:creationId xmlns:a16="http://schemas.microsoft.com/office/drawing/2014/main" id="{DB33815E-0247-9DA2-AD9A-3C0ACC33C9BA}"/>
              </a:ext>
            </a:extLst>
          </p:cNvPr>
          <p:cNvSpPr>
            <a:spLocks noGrp="1" noRot="1" noChangeAspect="1" noChangeArrowheads="1" noTextEdit="1"/>
          </p:cNvSpPr>
          <p:nvPr>
            <p:ph type="sldImg"/>
          </p:nvPr>
        </p:nvSpPr>
        <p:spPr/>
      </p:sp>
      <p:sp>
        <p:nvSpPr>
          <p:cNvPr id="3" name="Notizenplatzhalter 2">
            <a:extLst>
              <a:ext uri="{FF2B5EF4-FFF2-40B4-BE49-F238E27FC236}">
                <a16:creationId xmlns:a16="http://schemas.microsoft.com/office/drawing/2014/main" id="{725999D7-0238-18B3-23A1-754BBCED61DC}"/>
              </a:ext>
            </a:extLst>
          </p:cNvPr>
          <p:cNvSpPr>
            <a:spLocks noGrp="1"/>
          </p:cNvSpPr>
          <p:nvPr>
            <p:ph type="body" idx="1"/>
          </p:nvPr>
        </p:nvSpPr>
        <p:spPr/>
        <p:txBody>
          <a:bodyPr/>
          <a:lstStyle/>
          <a:p>
            <a:endParaRPr lang="en-US" sz="9600" dirty="0"/>
          </a:p>
        </p:txBody>
      </p:sp>
      <p:sp>
        <p:nvSpPr>
          <p:cNvPr id="56324" name="Foliennummernplatzhalter 3">
            <a:extLst>
              <a:ext uri="{FF2B5EF4-FFF2-40B4-BE49-F238E27FC236}">
                <a16:creationId xmlns:a16="http://schemas.microsoft.com/office/drawing/2014/main" id="{C8258737-928A-AC45-96EB-16F45ED60736}"/>
              </a:ext>
            </a:extLst>
          </p:cNvPr>
          <p:cNvSpPr>
            <a:spLocks noGrp="1" noChangeArrowheads="1"/>
          </p:cNvSpPr>
          <p:nvPr>
            <p:ph type="sldNum" sz="quarter" idx="4294967295"/>
          </p:nvPr>
        </p:nvSpPr>
        <p:spPr bwMode="auto">
          <a:xfrm>
            <a:off x="0" y="0"/>
            <a:ext cx="0" cy="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spcBef>
                <a:spcPts val="900"/>
              </a:spcBef>
            </a:pPr>
            <a:fld id="{78C4E22F-3FEE-49A3-91D0-E217D8C80295}" type="slidenum">
              <a:rPr lang="de-DE" altLang="en-US">
                <a:latin typeface="Calibri" panose="020F0502020204030204" pitchFamily="34" charset="0"/>
                <a:cs typeface="Calibri" panose="020F0502020204030204" pitchFamily="34" charset="0"/>
              </a:rPr>
              <a:pPr eaLnBrk="1">
                <a:spcBef>
                  <a:spcPts val="900"/>
                </a:spcBef>
              </a:pPr>
              <a:t>22</a:t>
            </a:fld>
            <a:endParaRPr lang="de-DE" alt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3172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396766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D80C66-93EE-A7BD-DB61-47D0A9F77B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751753-3847-3F4C-6899-9DE09AD816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5C902A-D6A1-C0FF-D83B-8959BD636FD5}"/>
              </a:ext>
            </a:extLst>
          </p:cNvPr>
          <p:cNvSpPr>
            <a:spLocks noGrp="1"/>
          </p:cNvSpPr>
          <p:nvPr>
            <p:ph type="body" idx="1"/>
          </p:nvPr>
        </p:nvSpPr>
        <p:spPr/>
        <p:txBody>
          <a:bodyPr/>
          <a:lstStyle/>
          <a:p>
            <a:r>
              <a:rPr lang="en-US" dirty="0"/>
              <a:t>The picture shows how a </a:t>
            </a:r>
            <a:r>
              <a:rPr lang="en-US" dirty="0" err="1"/>
              <a:t>ReBCo</a:t>
            </a:r>
            <a:r>
              <a:rPr lang="en-US" dirty="0"/>
              <a:t> coated conductor looks, with silver, copper stabilizer, and buffer layers surrounding the superconductor. </a:t>
            </a:r>
          </a:p>
          <a:p>
            <a:r>
              <a:rPr lang="en-US" dirty="0"/>
              <a:t>A </a:t>
            </a:r>
            <a:r>
              <a:rPr lang="en-US" dirty="0" err="1"/>
              <a:t>Hastelloy</a:t>
            </a:r>
            <a:r>
              <a:rPr lang="en-US" dirty="0"/>
              <a:t> layer is added to increase the mechanical properties.</a:t>
            </a:r>
          </a:p>
          <a:p>
            <a:r>
              <a:rPr lang="en-US" dirty="0"/>
              <a:t> It is clear that the engineering current density is much lower compared to the current passing through the superconductors. For high current applications, cables formed of transposed tapes or tapes wound around a copper round core are used.</a:t>
            </a:r>
            <a:endParaRPr lang="fr-FR" dirty="0"/>
          </a:p>
        </p:txBody>
      </p:sp>
    </p:spTree>
    <p:extLst>
      <p:ext uri="{BB962C8B-B14F-4D97-AF65-F5344CB8AC3E}">
        <p14:creationId xmlns:p14="http://schemas.microsoft.com/office/powerpoint/2010/main" val="23394223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Tree>
    <p:extLst>
      <p:ext uri="{BB962C8B-B14F-4D97-AF65-F5344CB8AC3E}">
        <p14:creationId xmlns:p14="http://schemas.microsoft.com/office/powerpoint/2010/main" val="30947410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Tree>
    <p:extLst>
      <p:ext uri="{BB962C8B-B14F-4D97-AF65-F5344CB8AC3E}">
        <p14:creationId xmlns:p14="http://schemas.microsoft.com/office/powerpoint/2010/main" val="7337551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858579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4FF3E4-64DC-496A-8881-0036B6B41DD6}"/>
            </a:ext>
          </a:extLst>
        </p:cNvPr>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BD60C8A8-91CA-3677-3B20-8B634C9BA99E}"/>
              </a:ext>
            </a:extLst>
          </p:cNvPr>
          <p:cNvSpPr>
            <a:spLocks noGrp="1" noRot="1" noChangeAspect="1" noChangeArrowheads="1" noTextEdit="1"/>
          </p:cNvSpPr>
          <p:nvPr>
            <p:ph type="sldImg"/>
          </p:nvPr>
        </p:nvSpPr>
        <p:spPr/>
      </p:sp>
      <p:sp>
        <p:nvSpPr>
          <p:cNvPr id="50179" name="Notes Placeholder 2">
            <a:extLst>
              <a:ext uri="{FF2B5EF4-FFF2-40B4-BE49-F238E27FC236}">
                <a16:creationId xmlns:a16="http://schemas.microsoft.com/office/drawing/2014/main" id="{8A4389F4-9CC0-A7EC-6FC5-22778D7AD097}"/>
              </a:ext>
            </a:extLst>
          </p:cNvPr>
          <p:cNvSpPr>
            <a:spLocks noGrp="1" noChangeArrowheads="1"/>
          </p:cNvSpPr>
          <p:nvPr>
            <p:ph type="body" idx="1"/>
          </p:nvPr>
        </p:nvSpPr>
        <p:spPr/>
        <p:txBody>
          <a:bodyPr/>
          <a:lstStyle/>
          <a:p>
            <a:pPr eaLnBrk="1" hangingPunct="1">
              <a:spcBef>
                <a:spcPct val="0"/>
              </a:spcBef>
            </a:pPr>
            <a:r>
              <a:rPr lang="en-US" altLang="en-US" dirty="0">
                <a:solidFill>
                  <a:srgbClr val="000000"/>
                </a:solidFill>
              </a:rPr>
              <a:t>The second aspect concern the development of the superconducting technology related to  accelerator magnets</a:t>
            </a:r>
          </a:p>
        </p:txBody>
      </p:sp>
    </p:spTree>
    <p:extLst>
      <p:ext uri="{BB962C8B-B14F-4D97-AF65-F5344CB8AC3E}">
        <p14:creationId xmlns:p14="http://schemas.microsoft.com/office/powerpoint/2010/main" val="36155945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212683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Tree>
    <p:extLst>
      <p:ext uri="{BB962C8B-B14F-4D97-AF65-F5344CB8AC3E}">
        <p14:creationId xmlns:p14="http://schemas.microsoft.com/office/powerpoint/2010/main" val="3396081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 </a:t>
            </a:r>
            <a:endParaRPr lang="de-CH" dirty="0"/>
          </a:p>
        </p:txBody>
      </p:sp>
      <p:sp>
        <p:nvSpPr>
          <p:cNvPr id="4" name="Foliennummernplatzhalter 3"/>
          <p:cNvSpPr>
            <a:spLocks noGrp="1"/>
          </p:cNvSpPr>
          <p:nvPr>
            <p:ph type="sldNum" sz="quarter" idx="5"/>
          </p:nvPr>
        </p:nvSpPr>
        <p:spPr/>
        <p:txBody>
          <a:bodyPr/>
          <a:lstStyle/>
          <a:p>
            <a:fld id="{5CD7805C-B63E-423D-A1CF-7544C9F54A63}" type="slidenum">
              <a:rPr lang="de-CH" smtClean="0"/>
              <a:t>4</a:t>
            </a:fld>
            <a:endParaRPr lang="de-CH"/>
          </a:p>
        </p:txBody>
      </p:sp>
    </p:spTree>
    <p:extLst>
      <p:ext uri="{BB962C8B-B14F-4D97-AF65-F5344CB8AC3E}">
        <p14:creationId xmlns:p14="http://schemas.microsoft.com/office/powerpoint/2010/main" val="35591267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70594B-0451-8EA8-E505-862D2C190D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43641E-DB81-6AA2-B350-A09A62654AD7}"/>
              </a:ext>
            </a:extLst>
          </p:cNvPr>
          <p:cNvSpPr>
            <a:spLocks noGrp="1" noRot="1" noChangeAspect="1"/>
          </p:cNvSpPr>
          <p:nvPr>
            <p:ph type="sldImg"/>
          </p:nvPr>
        </p:nvSpPr>
        <p:spPr>
          <a:xfrm>
            <a:off x="765175" y="900113"/>
            <a:ext cx="5559425" cy="3127375"/>
          </a:xfrm>
        </p:spPr>
      </p:sp>
      <p:sp>
        <p:nvSpPr>
          <p:cNvPr id="3" name="Notes Placeholder 2">
            <a:extLst>
              <a:ext uri="{FF2B5EF4-FFF2-40B4-BE49-F238E27FC236}">
                <a16:creationId xmlns:a16="http://schemas.microsoft.com/office/drawing/2014/main" id="{D19B9BDF-5883-ABEE-3A58-A933E7C696B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EB91EC4-0320-512A-F500-C0F3336B6CC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C81C81-E364-4366-A610-2DB15FF98538}" type="slidenum">
              <a:rPr kumimoji="0" lang="de-CH" sz="900" b="0" i="0" u="none" strike="noStrike" kern="1200" cap="none" spc="0" normalizeH="0" baseline="0" noProof="0" smtClean="0">
                <a:ln>
                  <a:noFill/>
                </a:ln>
                <a:solidFill>
                  <a:prstClr val="black"/>
                </a:solidFill>
                <a:effectLst/>
                <a:uLnTx/>
                <a:uFillTx/>
                <a:latin typeface="Apto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de-CH" sz="900" b="0" i="0" u="none" strike="noStrike" kern="1200" cap="none" spc="0" normalizeH="0" baseline="0" noProof="0" dirty="0">
              <a:ln>
                <a:noFill/>
              </a:ln>
              <a:solidFill>
                <a:prstClr val="black"/>
              </a:solidFill>
              <a:effectLst/>
              <a:uLnTx/>
              <a:uFillTx/>
              <a:latin typeface="Aptos"/>
              <a:ea typeface="+mn-ea"/>
              <a:cs typeface="+mn-cs"/>
            </a:endParaRPr>
          </a:p>
        </p:txBody>
      </p:sp>
    </p:spTree>
    <p:extLst>
      <p:ext uri="{BB962C8B-B14F-4D97-AF65-F5344CB8AC3E}">
        <p14:creationId xmlns:p14="http://schemas.microsoft.com/office/powerpoint/2010/main" val="16163728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CD7C0-90AB-2386-353F-587428991C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8B7065-B05B-4551-FBF1-87F37351F1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4761AD-39DC-EBC5-9645-25BCFDC77176}"/>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354525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88C6A7-7984-D21B-4444-CB12CE9B6D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8E309A-C359-AF4A-CBBC-5E7D323B09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3956C6-89CF-B5D6-BAB2-F990B42843AA}"/>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127096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023DA-4BAE-124A-FDBB-68D451F4C3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3E20D5-F4E9-A5C0-C92B-BC5739CF75DF}"/>
              </a:ext>
            </a:extLst>
          </p:cNvPr>
          <p:cNvSpPr>
            <a:spLocks noGrp="1" noRot="1" noChangeAspect="1"/>
          </p:cNvSpPr>
          <p:nvPr>
            <p:ph type="sldImg"/>
          </p:nvPr>
        </p:nvSpPr>
        <p:spPr>
          <a:xfrm>
            <a:off x="765175" y="900113"/>
            <a:ext cx="5559425" cy="3127375"/>
          </a:xfrm>
        </p:spPr>
      </p:sp>
      <p:sp>
        <p:nvSpPr>
          <p:cNvPr id="3" name="Notes Placeholder 2">
            <a:extLst>
              <a:ext uri="{FF2B5EF4-FFF2-40B4-BE49-F238E27FC236}">
                <a16:creationId xmlns:a16="http://schemas.microsoft.com/office/drawing/2014/main" id="{7004268B-1F4B-DEA3-1CB6-1EC4FE7D748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CCBC926-A656-D0D9-8370-11BC9DD50EB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C81C81-E364-4366-A610-2DB15FF98538}" type="slidenum">
              <a:rPr kumimoji="0" lang="de-CH" sz="900" b="0" i="0" u="none" strike="noStrike" kern="1200" cap="none" spc="0" normalizeH="0" baseline="0" noProof="0" smtClean="0">
                <a:ln>
                  <a:noFill/>
                </a:ln>
                <a:solidFill>
                  <a:prstClr val="black"/>
                </a:solidFill>
                <a:effectLst/>
                <a:uLnTx/>
                <a:uFillTx/>
                <a:latin typeface="Apto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de-CH" sz="900" b="0" i="0" u="none" strike="noStrike" kern="1200" cap="none" spc="0" normalizeH="0" baseline="0" noProof="0" dirty="0">
              <a:ln>
                <a:noFill/>
              </a:ln>
              <a:solidFill>
                <a:prstClr val="black"/>
              </a:solidFill>
              <a:effectLst/>
              <a:uLnTx/>
              <a:uFillTx/>
              <a:latin typeface="Aptos"/>
              <a:ea typeface="+mn-ea"/>
              <a:cs typeface="+mn-cs"/>
            </a:endParaRPr>
          </a:p>
        </p:txBody>
      </p:sp>
    </p:spTree>
    <p:extLst>
      <p:ext uri="{BB962C8B-B14F-4D97-AF65-F5344CB8AC3E}">
        <p14:creationId xmlns:p14="http://schemas.microsoft.com/office/powerpoint/2010/main" val="31971768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1BCB24-1CDF-18F7-2429-C7A16F4BF4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547A18-DF3B-26AD-47FB-C180D3F807FF}"/>
              </a:ext>
            </a:extLst>
          </p:cNvPr>
          <p:cNvSpPr>
            <a:spLocks noGrp="1" noRot="1" noChangeAspect="1"/>
          </p:cNvSpPr>
          <p:nvPr>
            <p:ph type="sldImg"/>
          </p:nvPr>
        </p:nvSpPr>
        <p:spPr>
          <a:xfrm>
            <a:off x="765175" y="900113"/>
            <a:ext cx="5559425" cy="3127375"/>
          </a:xfrm>
        </p:spPr>
      </p:sp>
      <p:sp>
        <p:nvSpPr>
          <p:cNvPr id="3" name="Notes Placeholder 2">
            <a:extLst>
              <a:ext uri="{FF2B5EF4-FFF2-40B4-BE49-F238E27FC236}">
                <a16:creationId xmlns:a16="http://schemas.microsoft.com/office/drawing/2014/main" id="{BC321AB8-F092-FD83-0522-E5191645BDD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E8EA307-1B04-B201-DAAB-96A33AE743D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C81C81-E364-4366-A610-2DB15FF98538}" type="slidenum">
              <a:rPr kumimoji="0" lang="de-CH" sz="900" b="0" i="0" u="none" strike="noStrike" kern="1200" cap="none" spc="0" normalizeH="0" baseline="0" noProof="0" smtClean="0">
                <a:ln>
                  <a:noFill/>
                </a:ln>
                <a:solidFill>
                  <a:prstClr val="black"/>
                </a:solidFill>
                <a:effectLst/>
                <a:uLnTx/>
                <a:uFillTx/>
                <a:latin typeface="Aptos"/>
                <a:ea typeface="+mn-ea"/>
                <a:cs typeface="Helvetica"/>
                <a:sym typeface="Calibri" panose="020F050202020403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de-CH" sz="900" b="0" i="0" u="none" strike="noStrike" kern="1200" cap="none" spc="0" normalizeH="0" baseline="0" noProof="0" dirty="0">
              <a:ln>
                <a:noFill/>
              </a:ln>
              <a:solidFill>
                <a:prstClr val="black"/>
              </a:solidFill>
              <a:effectLst/>
              <a:uLnTx/>
              <a:uFillTx/>
              <a:latin typeface="Aptos"/>
              <a:ea typeface="+mn-ea"/>
              <a:cs typeface="Helvetica"/>
              <a:sym typeface="Calibri" panose="020F0502020204030204" pitchFamily="34" charset="0"/>
            </a:endParaRPr>
          </a:p>
        </p:txBody>
      </p:sp>
    </p:spTree>
    <p:extLst>
      <p:ext uri="{BB962C8B-B14F-4D97-AF65-F5344CB8AC3E}">
        <p14:creationId xmlns:p14="http://schemas.microsoft.com/office/powerpoint/2010/main" val="6037389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200E0-8F3C-D5FC-E756-1B27E28B9F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B62EB7-364F-85C4-8EB4-B4B7955457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7E306D-BEDD-BC6A-4C2D-6D4F887731EC}"/>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23519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a:extLst>
              <a:ext uri="{FF2B5EF4-FFF2-40B4-BE49-F238E27FC236}">
                <a16:creationId xmlns:a16="http://schemas.microsoft.com/office/drawing/2014/main" id="{38CD36EC-FAE2-8C49-A7E9-57224925DA3D}"/>
              </a:ext>
            </a:extLst>
          </p:cNvPr>
          <p:cNvSpPr>
            <a:spLocks noGrp="1" noRot="1" noChangeAspect="1" noChangeArrowheads="1" noTextEdit="1"/>
          </p:cNvSpPr>
          <p:nvPr>
            <p:ph type="sldImg"/>
          </p:nvPr>
        </p:nvSpPr>
        <p:spPr/>
      </p:sp>
      <p:sp>
        <p:nvSpPr>
          <p:cNvPr id="52227" name="Espace réservé des notes 2">
            <a:extLst>
              <a:ext uri="{FF2B5EF4-FFF2-40B4-BE49-F238E27FC236}">
                <a16:creationId xmlns:a16="http://schemas.microsoft.com/office/drawing/2014/main" id="{1DD9CA06-EAFA-BBEA-AC9B-021AA50D47A9}"/>
              </a:ext>
            </a:extLst>
          </p:cNvPr>
          <p:cNvSpPr>
            <a:spLocks noGrp="1" noChangeArrowheads="1"/>
          </p:cNvSpPr>
          <p:nvPr>
            <p:ph type="body" idx="1"/>
          </p:nvPr>
        </p:nvSpPr>
        <p:spPr/>
        <p:txBody>
          <a:bodyPr/>
          <a:lstStyle/>
          <a:p>
            <a:pPr eaLnBrk="1" hangingPunct="1">
              <a:spcBef>
                <a:spcPct val="0"/>
              </a:spcBef>
            </a:pPr>
            <a:endParaRPr lang="en-US" altLang="en-US" sz="1600" dirty="0">
              <a:solidFill>
                <a:srgbClr val="000000"/>
              </a:solidFill>
            </a:endParaRPr>
          </a:p>
        </p:txBody>
      </p:sp>
    </p:spTree>
    <p:extLst>
      <p:ext uri="{BB962C8B-B14F-4D97-AF65-F5344CB8AC3E}">
        <p14:creationId xmlns:p14="http://schemas.microsoft.com/office/powerpoint/2010/main" val="1857988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77443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200" dirty="0"/>
              <a:t>At PSI, nearly </a:t>
            </a:r>
            <a:r>
              <a:rPr lang="en-US" sz="1200" b="1" dirty="0"/>
              <a:t>1800 magnets</a:t>
            </a:r>
            <a:r>
              <a:rPr lang="en-US" sz="1200" dirty="0"/>
              <a:t> are in operation across the large research facilities. These include dipoles, quadrupoles, </a:t>
            </a:r>
            <a:r>
              <a:rPr lang="en-US" sz="1200" dirty="0" err="1"/>
              <a:t>sextupoles</a:t>
            </a:r>
            <a:r>
              <a:rPr lang="en-US" sz="1200" dirty="0"/>
              <a:t>, correctors, and highly specialized magnets such as the gantry systems for proton therapy. </a:t>
            </a:r>
          </a:p>
          <a:p>
            <a:r>
              <a:rPr lang="en-US" sz="1200" dirty="0"/>
              <a:t>While there is a wide variety of designs tailored to different machines, it is important to note that </a:t>
            </a:r>
            <a:r>
              <a:rPr lang="en-US" sz="1200" b="1" dirty="0"/>
              <a:t>the overwhelming majority — more than 85% — are conventional resistive electromagnets</a:t>
            </a:r>
            <a:r>
              <a:rPr lang="en-US" sz="1200" dirty="0"/>
              <a:t>. </a:t>
            </a:r>
          </a:p>
          <a:p>
            <a:r>
              <a:rPr lang="en-US" sz="1200" dirty="0"/>
              <a:t>This dominance highlights both the scale of magnet infrastructure at PSI and the challenge it represents in terms of energy consumption and efficiency.</a:t>
            </a:r>
            <a:endParaRPr lang="fr-FR" sz="1200" dirty="0"/>
          </a:p>
        </p:txBody>
      </p:sp>
    </p:spTree>
    <p:extLst>
      <p:ext uri="{BB962C8B-B14F-4D97-AF65-F5344CB8AC3E}">
        <p14:creationId xmlns:p14="http://schemas.microsoft.com/office/powerpoint/2010/main" val="4187071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a:extLst>
              <a:ext uri="{FF2B5EF4-FFF2-40B4-BE49-F238E27FC236}">
                <a16:creationId xmlns:a16="http://schemas.microsoft.com/office/drawing/2014/main" id="{38CD36EC-FAE2-8C49-A7E9-57224925DA3D}"/>
              </a:ext>
            </a:extLst>
          </p:cNvPr>
          <p:cNvSpPr>
            <a:spLocks noGrp="1" noRot="1" noChangeAspect="1" noChangeArrowheads="1" noTextEdit="1"/>
          </p:cNvSpPr>
          <p:nvPr>
            <p:ph type="sldImg"/>
          </p:nvPr>
        </p:nvSpPr>
        <p:spPr/>
      </p:sp>
      <p:sp>
        <p:nvSpPr>
          <p:cNvPr id="52227" name="Espace réservé des notes 2">
            <a:extLst>
              <a:ext uri="{FF2B5EF4-FFF2-40B4-BE49-F238E27FC236}">
                <a16:creationId xmlns:a16="http://schemas.microsoft.com/office/drawing/2014/main" id="{1DD9CA06-EAFA-BBEA-AC9B-021AA50D47A9}"/>
              </a:ext>
            </a:extLst>
          </p:cNvPr>
          <p:cNvSpPr>
            <a:spLocks noGrp="1" noChangeArrowheads="1"/>
          </p:cNvSpPr>
          <p:nvPr>
            <p:ph type="body" idx="1"/>
          </p:nvPr>
        </p:nvSpPr>
        <p:spPr/>
        <p:txBody>
          <a:bodyPr/>
          <a:lstStyle/>
          <a:p>
            <a:r>
              <a:rPr lang="en-US" sz="3600" dirty="0"/>
              <a:t>The requirements for accelerator magnets in 21st-century research facilities are becoming increasingly demanding. Beyond traditional needs such as </a:t>
            </a:r>
            <a:r>
              <a:rPr lang="en-US" sz="3600" b="1" dirty="0"/>
              <a:t>high field performance, field quality, and stability</a:t>
            </a:r>
            <a:r>
              <a:rPr lang="en-US" sz="3600" dirty="0"/>
              <a:t>, new priorities now drive magnet development. </a:t>
            </a:r>
          </a:p>
          <a:p>
            <a:r>
              <a:rPr lang="en-US" sz="3600" b="1" dirty="0"/>
              <a:t>Efficiency</a:t>
            </a:r>
            <a:r>
              <a:rPr lang="en-US" sz="3600" dirty="0"/>
              <a:t> is essential to reduce electricity consumption and operating costs. </a:t>
            </a:r>
            <a:r>
              <a:rPr lang="en-US" sz="3600" b="1" dirty="0"/>
              <a:t>Sustainability</a:t>
            </a:r>
            <a:r>
              <a:rPr lang="en-US" sz="3600" dirty="0"/>
              <a:t> has become a key factor, meaning magnets must contribute to lowering the CO₂ footprint and be designed with long-term energy management in mind. </a:t>
            </a:r>
          </a:p>
          <a:p>
            <a:r>
              <a:rPr lang="en-US" sz="3600" dirty="0"/>
              <a:t>Equally, </a:t>
            </a:r>
            <a:r>
              <a:rPr lang="en-US" sz="3600" b="1" dirty="0"/>
              <a:t>reliability and robustness</a:t>
            </a:r>
            <a:r>
              <a:rPr lang="en-US" sz="3600" dirty="0"/>
              <a:t> are crucial, as magnets must maintain performance under radiation exposure and over decades of continuous operation.</a:t>
            </a:r>
          </a:p>
          <a:p>
            <a:r>
              <a:rPr lang="en-US" sz="3600" dirty="0"/>
              <a:t>In short, the specifications for modern accelerator magnets now combine </a:t>
            </a:r>
            <a:r>
              <a:rPr lang="en-US" sz="3600" b="1" dirty="0"/>
              <a:t>performance, cost efficiency, sustainability, and long-term reliability</a:t>
            </a:r>
            <a:r>
              <a:rPr lang="en-US" sz="3600" dirty="0"/>
              <a:t>, reflecting the broader challenges faced by large research infrastructures today.</a:t>
            </a:r>
          </a:p>
          <a:p>
            <a:pPr eaLnBrk="1" hangingPunct="1">
              <a:spcBef>
                <a:spcPct val="0"/>
              </a:spcBef>
            </a:pPr>
            <a:endParaRPr lang="en-US" altLang="en-US" sz="1600" dirty="0">
              <a:solidFill>
                <a:srgbClr val="000000"/>
              </a:solidFill>
            </a:endParaRPr>
          </a:p>
        </p:txBody>
      </p:sp>
    </p:spTree>
    <p:extLst>
      <p:ext uri="{BB962C8B-B14F-4D97-AF65-F5344CB8AC3E}">
        <p14:creationId xmlns:p14="http://schemas.microsoft.com/office/powerpoint/2010/main" val="1832570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a:extLst>
              <a:ext uri="{FF2B5EF4-FFF2-40B4-BE49-F238E27FC236}">
                <a16:creationId xmlns:a16="http://schemas.microsoft.com/office/drawing/2014/main" id="{ED123D64-DF55-F02A-BA17-DC56F274F2F1}"/>
              </a:ext>
            </a:extLst>
          </p:cNvPr>
          <p:cNvSpPr>
            <a:spLocks noGrp="1" noRot="1" noChangeAspect="1" noChangeArrowheads="1" noTextEdit="1"/>
          </p:cNvSpPr>
          <p:nvPr>
            <p:ph type="sldImg"/>
          </p:nvPr>
        </p:nvSpPr>
        <p:spPr/>
      </p:sp>
      <p:sp>
        <p:nvSpPr>
          <p:cNvPr id="3" name="Notizenplatzhalter 2">
            <a:extLst>
              <a:ext uri="{FF2B5EF4-FFF2-40B4-BE49-F238E27FC236}">
                <a16:creationId xmlns:a16="http://schemas.microsoft.com/office/drawing/2014/main" id="{92D65B3E-BED7-D41A-5C15-877B842A41CB}"/>
              </a:ext>
            </a:extLst>
          </p:cNvPr>
          <p:cNvSpPr>
            <a:spLocks noGrp="1"/>
          </p:cNvSpPr>
          <p:nvPr>
            <p:ph type="body" idx="1"/>
          </p:nvPr>
        </p:nvSpPr>
        <p:spPr/>
        <p:txBody>
          <a:bodyPr/>
          <a:lstStyle/>
          <a:p>
            <a:endParaRPr lang="en-US" sz="9600" dirty="0"/>
          </a:p>
        </p:txBody>
      </p:sp>
      <p:sp>
        <p:nvSpPr>
          <p:cNvPr id="56324" name="Foliennummernplatzhalter 3">
            <a:extLst>
              <a:ext uri="{FF2B5EF4-FFF2-40B4-BE49-F238E27FC236}">
                <a16:creationId xmlns:a16="http://schemas.microsoft.com/office/drawing/2014/main" id="{3467B7D6-3E02-5494-A4D3-FA3ABF5AC82D}"/>
              </a:ext>
            </a:extLst>
          </p:cNvPr>
          <p:cNvSpPr>
            <a:spLocks noGrp="1" noChangeArrowheads="1"/>
          </p:cNvSpPr>
          <p:nvPr>
            <p:ph type="sldNum" sz="quarter" idx="4294967295"/>
          </p:nvPr>
        </p:nvSpPr>
        <p:spPr bwMode="auto">
          <a:xfrm>
            <a:off x="0" y="0"/>
            <a:ext cx="0" cy="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spcBef>
                <a:spcPts val="900"/>
              </a:spcBef>
            </a:pPr>
            <a:fld id="{78C4E22F-3FEE-49A3-91D0-E217D8C80295}" type="slidenum">
              <a:rPr lang="de-DE" altLang="en-US">
                <a:latin typeface="Calibri" panose="020F0502020204030204" pitchFamily="34" charset="0"/>
                <a:cs typeface="Calibri" panose="020F0502020204030204" pitchFamily="34" charset="0"/>
              </a:rPr>
              <a:pPr eaLnBrk="1">
                <a:spcBef>
                  <a:spcPts val="900"/>
                </a:spcBef>
              </a:pPr>
              <a:t>9</a:t>
            </a:fld>
            <a:endParaRPr lang="de-DE" alt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05690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a:extLst>
              <a:ext uri="{FF2B5EF4-FFF2-40B4-BE49-F238E27FC236}">
                <a16:creationId xmlns:a16="http://schemas.microsoft.com/office/drawing/2014/main" id="{ED123D64-DF55-F02A-BA17-DC56F274F2F1}"/>
              </a:ext>
            </a:extLst>
          </p:cNvPr>
          <p:cNvSpPr>
            <a:spLocks noGrp="1" noRot="1" noChangeAspect="1" noChangeArrowheads="1" noTextEdit="1"/>
          </p:cNvSpPr>
          <p:nvPr>
            <p:ph type="sldImg"/>
          </p:nvPr>
        </p:nvSpPr>
        <p:spPr/>
      </p:sp>
      <p:sp>
        <p:nvSpPr>
          <p:cNvPr id="3" name="Notizenplatzhalter 2">
            <a:extLst>
              <a:ext uri="{FF2B5EF4-FFF2-40B4-BE49-F238E27FC236}">
                <a16:creationId xmlns:a16="http://schemas.microsoft.com/office/drawing/2014/main" id="{92D65B3E-BED7-D41A-5C15-877B842A41CB}"/>
              </a:ext>
            </a:extLst>
          </p:cNvPr>
          <p:cNvSpPr>
            <a:spLocks noGrp="1"/>
          </p:cNvSpPr>
          <p:nvPr>
            <p:ph type="body" idx="1"/>
          </p:nvPr>
        </p:nvSpPr>
        <p:spPr/>
        <p:txBody>
          <a:bodyPr/>
          <a:lstStyle/>
          <a:p>
            <a:r>
              <a:rPr lang="en-US" sz="9600" dirty="0"/>
              <a:t>In addition to improving efficiency, we also have to place our work in the broader context of sustainability. </a:t>
            </a:r>
          </a:p>
          <a:p>
            <a:r>
              <a:rPr lang="en-US" sz="9600" dirty="0"/>
              <a:t>This diagram of planetary boundaries reminds us that technologies, including superconducting magnets, put pressure upstream through resource extraction, water use, and manufacturing. </a:t>
            </a:r>
          </a:p>
          <a:p>
            <a:r>
              <a:rPr lang="en-US" sz="9600" dirty="0"/>
              <a:t>At the same time, downstream, they bring positive impacts such as energy savings and medical benefits. For PSI, this means that beyond the usual factors—operating conditions, economics, and radiation damage—we now need to consider strong sustainability aspects: raw materials, manufacturing processes, cryogenic operation, life-cycle analysis, and recyclability. This is the additional challenge we are addressing: how to make superconducting magnets not only efficient, but also sustainable in the long term</a:t>
            </a:r>
          </a:p>
        </p:txBody>
      </p:sp>
      <p:sp>
        <p:nvSpPr>
          <p:cNvPr id="56324" name="Foliennummernplatzhalter 3">
            <a:extLst>
              <a:ext uri="{FF2B5EF4-FFF2-40B4-BE49-F238E27FC236}">
                <a16:creationId xmlns:a16="http://schemas.microsoft.com/office/drawing/2014/main" id="{3467B7D6-3E02-5494-A4D3-FA3ABF5AC82D}"/>
              </a:ext>
            </a:extLst>
          </p:cNvPr>
          <p:cNvSpPr>
            <a:spLocks noGrp="1" noChangeArrowheads="1"/>
          </p:cNvSpPr>
          <p:nvPr>
            <p:ph type="sldNum" sz="quarter" idx="4294967295"/>
          </p:nvPr>
        </p:nvSpPr>
        <p:spPr bwMode="auto">
          <a:xfrm>
            <a:off x="0" y="0"/>
            <a:ext cx="0" cy="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spcBef>
                <a:spcPts val="900"/>
              </a:spcBef>
            </a:pPr>
            <a:fld id="{78C4E22F-3FEE-49A3-91D0-E217D8C80295}" type="slidenum">
              <a:rPr lang="de-DE" altLang="en-US">
                <a:latin typeface="Calibri" panose="020F0502020204030204" pitchFamily="34" charset="0"/>
                <a:cs typeface="Calibri" panose="020F0502020204030204" pitchFamily="34" charset="0"/>
              </a:rPr>
              <a:pPr eaLnBrk="1">
                <a:spcBef>
                  <a:spcPts val="900"/>
                </a:spcBef>
              </a:pPr>
              <a:t>10</a:t>
            </a:fld>
            <a:endParaRPr lang="de-DE" alt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302551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4" name="Grafik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01969" y="1773237"/>
            <a:ext cx="10009555"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Bild 24" descr="PSI-Logo_narrow_30k.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07831" y="414341"/>
            <a:ext cx="16256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hteck 5"/>
          <p:cNvSpPr/>
          <p:nvPr/>
        </p:nvSpPr>
        <p:spPr bwMode="auto">
          <a:xfrm>
            <a:off x="1" y="1773241"/>
            <a:ext cx="959339" cy="2003425"/>
          </a:xfrm>
          <a:prstGeom prst="rect">
            <a:avLst/>
          </a:prstGeom>
          <a:solidFill>
            <a:srgbClr val="E5E5E5"/>
          </a:solidFill>
          <a:ln w="9525" cap="flat" cmpd="sng" algn="ctr">
            <a:noFill/>
            <a:prstDash val="solid"/>
            <a:round/>
            <a:headEnd type="none" w="med" len="med"/>
            <a:tailEnd type="none" w="med" len="med"/>
          </a:ln>
          <a:effectLst/>
        </p:spPr>
        <p:txBody>
          <a:bodyPr/>
          <a:lstStyle/>
          <a:p>
            <a:pPr>
              <a:defRPr/>
            </a:pPr>
            <a:endParaRPr lang="de-DE" sz="1800" dirty="0">
              <a:ln>
                <a:solidFill>
                  <a:srgbClr val="FFFFFF"/>
                </a:solidFill>
              </a:ln>
              <a:solidFill>
                <a:srgbClr val="000000"/>
              </a:solidFill>
              <a:latin typeface="Times" charset="0"/>
              <a:ea typeface="+mn-ea"/>
              <a:cs typeface="+mn-cs"/>
            </a:endParaRPr>
          </a:p>
        </p:txBody>
      </p:sp>
      <p:sp>
        <p:nvSpPr>
          <p:cNvPr id="7" name="Rechteck 15"/>
          <p:cNvSpPr>
            <a:spLocks noChangeArrowheads="1"/>
          </p:cNvSpPr>
          <p:nvPr/>
        </p:nvSpPr>
        <p:spPr bwMode="auto">
          <a:xfrm>
            <a:off x="11230709" y="969965"/>
            <a:ext cx="961292" cy="719137"/>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defRPr/>
            </a:pPr>
            <a:endParaRPr lang="de-DE" altLang="de-DE" sz="2400">
              <a:solidFill>
                <a:srgbClr val="000000"/>
              </a:solidFill>
              <a:ea typeface="+mn-ea"/>
              <a:cs typeface="+mn-cs"/>
            </a:endParaRPr>
          </a:p>
        </p:txBody>
      </p:sp>
      <p:sp>
        <p:nvSpPr>
          <p:cNvPr id="8" name="Rechteck 1"/>
          <p:cNvSpPr>
            <a:spLocks noChangeArrowheads="1"/>
          </p:cNvSpPr>
          <p:nvPr userDrawn="1"/>
        </p:nvSpPr>
        <p:spPr bwMode="auto">
          <a:xfrm>
            <a:off x="6672385" y="1773241"/>
            <a:ext cx="4439139" cy="231775"/>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defRPr/>
            </a:pPr>
            <a:r>
              <a:rPr lang="de-CH" sz="1200" b="1" kern="0" spc="31" dirty="0">
                <a:solidFill>
                  <a:srgbClr val="505150"/>
                </a:solidFill>
                <a:latin typeface="Calibri"/>
                <a:ea typeface="+mn-ea"/>
                <a:cs typeface="Arial" charset="0"/>
              </a:rPr>
              <a:t>WIR SCHAFFEN WISSEN – HEUTE FÜR MORGEN</a:t>
            </a:r>
          </a:p>
        </p:txBody>
      </p:sp>
      <p:sp>
        <p:nvSpPr>
          <p:cNvPr id="1027" name="Rectangle 8"/>
          <p:cNvSpPr>
            <a:spLocks noGrp="1" noChangeArrowheads="1"/>
          </p:cNvSpPr>
          <p:nvPr>
            <p:ph type="title"/>
          </p:nvPr>
        </p:nvSpPr>
        <p:spPr>
          <a:xfrm>
            <a:off x="1085861" y="4608013"/>
            <a:ext cx="10625665" cy="1388939"/>
          </a:xfrm>
        </p:spPr>
        <p:txBody>
          <a:bodyPr/>
          <a:lstStyle>
            <a:lvl1pPr>
              <a:defRPr sz="3000">
                <a:solidFill>
                  <a:srgbClr val="686868"/>
                </a:solidFill>
                <a:latin typeface="Georgia" charset="0"/>
                <a:ea typeface="ヒラギノ角ゴ Pro W3" charset="0"/>
              </a:defRPr>
            </a:lvl1pPr>
          </a:lstStyle>
          <a:p>
            <a:pPr lvl="0"/>
            <a:r>
              <a:rPr lang="en-US" noProof="0"/>
              <a:t>Click to edit Master title style</a:t>
            </a:r>
            <a:endParaRPr lang="en-GB" noProof="0" dirty="0"/>
          </a:p>
        </p:txBody>
      </p:sp>
      <p:sp>
        <p:nvSpPr>
          <p:cNvPr id="69649" name="Rectangle 17"/>
          <p:cNvSpPr>
            <a:spLocks noGrp="1" noChangeArrowheads="1"/>
          </p:cNvSpPr>
          <p:nvPr>
            <p:ph type="subTitle" sz="quarter" idx="1"/>
          </p:nvPr>
        </p:nvSpPr>
        <p:spPr bwMode="auto">
          <a:xfrm>
            <a:off x="1085861" y="4068001"/>
            <a:ext cx="10625665"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wrap="square"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US" noProof="0"/>
              <a:t>Click to edit Master subtitle style</a:t>
            </a:r>
            <a:endParaRPr lang="en-GB" noProof="0" dirty="0"/>
          </a:p>
        </p:txBody>
      </p:sp>
    </p:spTree>
    <p:extLst>
      <p:ext uri="{BB962C8B-B14F-4D97-AF65-F5344CB8AC3E}">
        <p14:creationId xmlns:p14="http://schemas.microsoft.com/office/powerpoint/2010/main" val="1641091957"/>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Date Placeholder 3"/>
          <p:cNvSpPr>
            <a:spLocks noGrp="1"/>
          </p:cNvSpPr>
          <p:nvPr>
            <p:ph type="dt" sz="half" idx="10"/>
          </p:nvPr>
        </p:nvSpPr>
        <p:spPr/>
        <p:txBody>
          <a:bodyPr/>
          <a:lstStyle/>
          <a:p>
            <a:fld id="{AC417F81-FBBE-4115-AB30-6E4E9C5A0EB4}" type="datetimeFigureOut">
              <a:rPr lang="de-CH" smtClean="0"/>
              <a:t>11.05.2026</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72040418-8BDC-45AF-B243-DDAEBE41A4F6}" type="slidenum">
              <a:rPr lang="de-CH" smtClean="0"/>
              <a:t>‹Nr.›</a:t>
            </a:fld>
            <a:endParaRPr lang="de-CH"/>
          </a:p>
        </p:txBody>
      </p:sp>
    </p:spTree>
    <p:extLst>
      <p:ext uri="{BB962C8B-B14F-4D97-AF65-F5344CB8AC3E}">
        <p14:creationId xmlns:p14="http://schemas.microsoft.com/office/powerpoint/2010/main" val="213614101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Section Heading Red">
    <p:bg>
      <p:bgPr>
        <a:solidFill>
          <a:srgbClr val="DC005A"/>
        </a:solidFill>
        <a:effectLst/>
      </p:bgPr>
    </p:bg>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056EF051-AD61-49F0-F07E-1797F62FA0DF}"/>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10615084" y="304800"/>
            <a:ext cx="880533"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platzhalter 9"/>
          <p:cNvSpPr>
            <a:spLocks noGrp="1"/>
          </p:cNvSpPr>
          <p:nvPr>
            <p:ph type="body" sz="quarter" idx="13"/>
          </p:nvPr>
        </p:nvSpPr>
        <p:spPr>
          <a:xfrm>
            <a:off x="695326" y="1292087"/>
            <a:ext cx="8964613" cy="4729302"/>
          </a:xfrm>
        </p:spPr>
        <p:txBody>
          <a:bodyPr/>
          <a:lstStyle>
            <a:lvl1pPr>
              <a:defRPr sz="3150">
                <a:solidFill>
                  <a:schemeClr val="bg1"/>
                </a:solidFill>
              </a:defRPr>
            </a:lvl1pPr>
            <a:lvl2pPr marL="0" indent="0">
              <a:buFontTx/>
              <a:buNone/>
              <a:defRPr>
                <a:solidFill>
                  <a:schemeClr val="bg1"/>
                </a:solidFill>
              </a:defRPr>
            </a:lvl2pPr>
            <a:lvl3pPr marL="188119" indent="-188119">
              <a:defRPr>
                <a:solidFill>
                  <a:schemeClr val="bg1"/>
                </a:solidFill>
              </a:defRPr>
            </a:lvl3pPr>
          </a:lstStyle>
          <a:p>
            <a:pPr lvl="0"/>
            <a:r>
              <a:rPr lang="en-US" noProof="0"/>
              <a:t>Click to edit Master text styles</a:t>
            </a:r>
          </a:p>
          <a:p>
            <a:pPr lvl="1"/>
            <a:r>
              <a:rPr lang="en-US" noProof="0"/>
              <a:t>Second level</a:t>
            </a:r>
          </a:p>
          <a:p>
            <a:pPr lvl="2"/>
            <a:r>
              <a:rPr lang="en-US" noProof="0"/>
              <a:t>Third level</a:t>
            </a:r>
          </a:p>
        </p:txBody>
      </p:sp>
      <p:sp>
        <p:nvSpPr>
          <p:cNvPr id="3" name="Datumsplatzhalter 3">
            <a:extLst>
              <a:ext uri="{FF2B5EF4-FFF2-40B4-BE49-F238E27FC236}">
                <a16:creationId xmlns:a16="http://schemas.microsoft.com/office/drawing/2014/main" id="{649558AE-46BD-DC36-317C-A93D135DB3AA}"/>
              </a:ext>
            </a:extLst>
          </p:cNvPr>
          <p:cNvSpPr>
            <a:spLocks noGrp="1"/>
          </p:cNvSpPr>
          <p:nvPr>
            <p:ph type="dt" sz="half" idx="14"/>
          </p:nvPr>
        </p:nvSpPr>
        <p:spPr/>
        <p:txBody>
          <a:bodyPr/>
          <a:lstStyle>
            <a:lvl1pPr>
              <a:defRPr dirty="0">
                <a:solidFill>
                  <a:schemeClr val="bg1"/>
                </a:solidFill>
              </a:defRPr>
            </a:lvl1pPr>
          </a:lstStyle>
          <a:p>
            <a:pPr>
              <a:defRPr/>
            </a:pPr>
            <a:endParaRPr lang="en-GB"/>
          </a:p>
        </p:txBody>
      </p:sp>
      <p:sp>
        <p:nvSpPr>
          <p:cNvPr id="4" name="Fußzeilenplatzhalter 4">
            <a:extLst>
              <a:ext uri="{FF2B5EF4-FFF2-40B4-BE49-F238E27FC236}">
                <a16:creationId xmlns:a16="http://schemas.microsoft.com/office/drawing/2014/main" id="{C978C41A-2A4D-2E88-712F-30D9CC5ADD0D}"/>
              </a:ext>
            </a:extLst>
          </p:cNvPr>
          <p:cNvSpPr>
            <a:spLocks noGrp="1"/>
          </p:cNvSpPr>
          <p:nvPr>
            <p:ph type="ftr" sz="quarter" idx="15"/>
          </p:nvPr>
        </p:nvSpPr>
        <p:spPr/>
        <p:txBody>
          <a:bodyPr/>
          <a:lstStyle>
            <a:lvl1pPr>
              <a:defRPr>
                <a:solidFill>
                  <a:schemeClr val="bg1"/>
                </a:solidFill>
              </a:defRPr>
            </a:lvl1pPr>
          </a:lstStyle>
          <a:p>
            <a:pPr>
              <a:defRPr/>
            </a:pPr>
            <a:r>
              <a:rPr lang="en-GB"/>
              <a:t>)</a:t>
            </a:r>
            <a:endParaRPr lang="en-GB" dirty="0"/>
          </a:p>
        </p:txBody>
      </p:sp>
      <p:sp>
        <p:nvSpPr>
          <p:cNvPr id="5" name="Foliennummernplatzhalter 5">
            <a:extLst>
              <a:ext uri="{FF2B5EF4-FFF2-40B4-BE49-F238E27FC236}">
                <a16:creationId xmlns:a16="http://schemas.microsoft.com/office/drawing/2014/main" id="{A8F1686A-BC0A-9B8A-127B-100FA4289EDE}"/>
              </a:ext>
            </a:extLst>
          </p:cNvPr>
          <p:cNvSpPr>
            <a:spLocks noGrp="1"/>
          </p:cNvSpPr>
          <p:nvPr>
            <p:ph type="sldNum" sz="quarter" idx="16"/>
          </p:nvPr>
        </p:nvSpPr>
        <p:spPr/>
        <p:txBody>
          <a:bodyPr/>
          <a:lstStyle>
            <a:lvl1pPr>
              <a:defRPr smtClean="0">
                <a:solidFill>
                  <a:schemeClr val="bg1"/>
                </a:solidFill>
              </a:defRPr>
            </a:lvl1pPr>
          </a:lstStyle>
          <a:p>
            <a:pPr>
              <a:defRPr/>
            </a:pPr>
            <a:fld id="{E89DFB16-1124-455A-8788-B8D41817652A}" type="slidenum">
              <a:rPr lang="fr-FR"/>
              <a:pPr>
                <a:defRPr/>
              </a:pPr>
              <a:t>‹Nr.›</a:t>
            </a:fld>
            <a:endParaRPr lang="fr-FR"/>
          </a:p>
        </p:txBody>
      </p:sp>
    </p:spTree>
    <p:extLst>
      <p:ext uri="{BB962C8B-B14F-4D97-AF65-F5344CB8AC3E}">
        <p14:creationId xmlns:p14="http://schemas.microsoft.com/office/powerpoint/2010/main" val="146970603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Section Heading Green">
    <p:bg>
      <p:bgPr>
        <a:solidFill>
          <a:schemeClr val="accent2"/>
        </a:solidFill>
        <a:effectLst/>
      </p:bgPr>
    </p:bg>
    <p:spTree>
      <p:nvGrpSpPr>
        <p:cNvPr id="1" name=""/>
        <p:cNvGrpSpPr/>
        <p:nvPr/>
      </p:nvGrpSpPr>
      <p:grpSpPr>
        <a:xfrm>
          <a:off x="0" y="0"/>
          <a:ext cx="0" cy="0"/>
          <a:chOff x="0" y="0"/>
          <a:chExt cx="0" cy="0"/>
        </a:xfrm>
      </p:grpSpPr>
      <p:sp>
        <p:nvSpPr>
          <p:cNvPr id="10" name="Textplatzhalter 9"/>
          <p:cNvSpPr>
            <a:spLocks noGrp="1"/>
          </p:cNvSpPr>
          <p:nvPr>
            <p:ph type="body" sz="quarter" idx="13"/>
          </p:nvPr>
        </p:nvSpPr>
        <p:spPr>
          <a:xfrm>
            <a:off x="695326" y="1292087"/>
            <a:ext cx="8964613" cy="4729302"/>
          </a:xfrm>
        </p:spPr>
        <p:txBody>
          <a:bodyPr/>
          <a:lstStyle>
            <a:lvl1pPr>
              <a:defRPr sz="3150"/>
            </a:lvl1pPr>
            <a:lvl2pPr marL="0" indent="0">
              <a:buFontTx/>
              <a:buNone/>
              <a:defRPr/>
            </a:lvl2pPr>
            <a:lvl3pPr marL="188119" indent="-188119">
              <a:defRPr/>
            </a:lvl3pPr>
          </a:lstStyle>
          <a:p>
            <a:pPr lvl="0"/>
            <a:r>
              <a:rPr lang="en-US" noProof="0"/>
              <a:t>Click to edit Master text styles</a:t>
            </a:r>
          </a:p>
          <a:p>
            <a:pPr lvl="1"/>
            <a:r>
              <a:rPr lang="en-US" noProof="0"/>
              <a:t>Second level</a:t>
            </a:r>
          </a:p>
          <a:p>
            <a:pPr lvl="2"/>
            <a:r>
              <a:rPr lang="en-US" noProof="0"/>
              <a:t>Third level</a:t>
            </a:r>
          </a:p>
        </p:txBody>
      </p:sp>
      <p:sp>
        <p:nvSpPr>
          <p:cNvPr id="2" name="Datumsplatzhalter 3">
            <a:extLst>
              <a:ext uri="{FF2B5EF4-FFF2-40B4-BE49-F238E27FC236}">
                <a16:creationId xmlns:a16="http://schemas.microsoft.com/office/drawing/2014/main" id="{CAB5AB02-154D-7FD6-7D19-C1A71645B92C}"/>
              </a:ext>
            </a:extLst>
          </p:cNvPr>
          <p:cNvSpPr>
            <a:spLocks noGrp="1"/>
          </p:cNvSpPr>
          <p:nvPr>
            <p:ph type="dt" sz="half" idx="14"/>
          </p:nvPr>
        </p:nvSpPr>
        <p:spPr/>
        <p:txBody>
          <a:bodyPr/>
          <a:lstStyle>
            <a:lvl1pPr>
              <a:defRPr/>
            </a:lvl1pPr>
          </a:lstStyle>
          <a:p>
            <a:pPr>
              <a:defRPr/>
            </a:pPr>
            <a:endParaRPr lang="en-GB"/>
          </a:p>
        </p:txBody>
      </p:sp>
      <p:sp>
        <p:nvSpPr>
          <p:cNvPr id="3" name="Fußzeilenplatzhalter 4">
            <a:extLst>
              <a:ext uri="{FF2B5EF4-FFF2-40B4-BE49-F238E27FC236}">
                <a16:creationId xmlns:a16="http://schemas.microsoft.com/office/drawing/2014/main" id="{8EBA4F02-2F26-9851-016A-9A0FDA841357}"/>
              </a:ext>
            </a:extLst>
          </p:cNvPr>
          <p:cNvSpPr>
            <a:spLocks noGrp="1"/>
          </p:cNvSpPr>
          <p:nvPr>
            <p:ph type="ftr" sz="quarter" idx="15"/>
          </p:nvPr>
        </p:nvSpPr>
        <p:spPr/>
        <p:txBody>
          <a:bodyPr/>
          <a:lstStyle>
            <a:lvl1pPr>
              <a:defRPr/>
            </a:lvl1pPr>
          </a:lstStyle>
          <a:p>
            <a:pPr>
              <a:defRPr/>
            </a:pPr>
            <a:r>
              <a:rPr lang="en-GB"/>
              <a:t>)</a:t>
            </a:r>
            <a:endParaRPr lang="en-GB" dirty="0"/>
          </a:p>
        </p:txBody>
      </p:sp>
      <p:sp>
        <p:nvSpPr>
          <p:cNvPr id="4" name="Foliennummernplatzhalter 5">
            <a:extLst>
              <a:ext uri="{FF2B5EF4-FFF2-40B4-BE49-F238E27FC236}">
                <a16:creationId xmlns:a16="http://schemas.microsoft.com/office/drawing/2014/main" id="{267C51DA-6C97-201E-9D14-3B42DE309EC4}"/>
              </a:ext>
            </a:extLst>
          </p:cNvPr>
          <p:cNvSpPr>
            <a:spLocks noGrp="1"/>
          </p:cNvSpPr>
          <p:nvPr>
            <p:ph type="sldNum" sz="quarter" idx="16"/>
          </p:nvPr>
        </p:nvSpPr>
        <p:spPr/>
        <p:txBody>
          <a:bodyPr/>
          <a:lstStyle>
            <a:lvl1pPr>
              <a:defRPr/>
            </a:lvl1pPr>
          </a:lstStyle>
          <a:p>
            <a:pPr>
              <a:defRPr/>
            </a:pPr>
            <a:fld id="{F9D9B636-F168-4AE8-9E19-0389C12EA672}" type="slidenum">
              <a:rPr lang="fr-FR"/>
              <a:pPr>
                <a:defRPr/>
              </a:pPr>
              <a:t>‹Nr.›</a:t>
            </a:fld>
            <a:endParaRPr lang="fr-FR"/>
          </a:p>
        </p:txBody>
      </p:sp>
    </p:spTree>
    <p:extLst>
      <p:ext uri="{BB962C8B-B14F-4D97-AF65-F5344CB8AC3E}">
        <p14:creationId xmlns:p14="http://schemas.microsoft.com/office/powerpoint/2010/main" val="158036055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Section Heading Yellow">
    <p:bg>
      <p:bgPr>
        <a:solidFill>
          <a:srgbClr val="F0F500"/>
        </a:solidFill>
        <a:effectLst/>
      </p:bgPr>
    </p:bg>
    <p:spTree>
      <p:nvGrpSpPr>
        <p:cNvPr id="1" name=""/>
        <p:cNvGrpSpPr/>
        <p:nvPr/>
      </p:nvGrpSpPr>
      <p:grpSpPr>
        <a:xfrm>
          <a:off x="0" y="0"/>
          <a:ext cx="0" cy="0"/>
          <a:chOff x="0" y="0"/>
          <a:chExt cx="0" cy="0"/>
        </a:xfrm>
      </p:grpSpPr>
      <p:sp>
        <p:nvSpPr>
          <p:cNvPr id="10" name="Textplatzhalter 9"/>
          <p:cNvSpPr>
            <a:spLocks noGrp="1"/>
          </p:cNvSpPr>
          <p:nvPr>
            <p:ph type="body" sz="quarter" idx="13"/>
          </p:nvPr>
        </p:nvSpPr>
        <p:spPr>
          <a:xfrm>
            <a:off x="695326" y="1292087"/>
            <a:ext cx="8964613" cy="4729302"/>
          </a:xfrm>
        </p:spPr>
        <p:txBody>
          <a:bodyPr/>
          <a:lstStyle>
            <a:lvl1pPr>
              <a:defRPr sz="3150"/>
            </a:lvl1pPr>
            <a:lvl2pPr marL="0" indent="0">
              <a:buFontTx/>
              <a:buNone/>
              <a:defRPr/>
            </a:lvl2pPr>
            <a:lvl3pPr marL="188119" indent="-188119">
              <a:defRPr/>
            </a:lvl3pPr>
          </a:lstStyle>
          <a:p>
            <a:pPr lvl="0"/>
            <a:r>
              <a:rPr lang="en-US" noProof="0"/>
              <a:t>Click to edit Master text styles</a:t>
            </a:r>
          </a:p>
          <a:p>
            <a:pPr lvl="1"/>
            <a:r>
              <a:rPr lang="en-US" noProof="0"/>
              <a:t>Second level</a:t>
            </a:r>
          </a:p>
          <a:p>
            <a:pPr lvl="2"/>
            <a:r>
              <a:rPr lang="en-US" noProof="0"/>
              <a:t>Third level</a:t>
            </a:r>
          </a:p>
        </p:txBody>
      </p:sp>
      <p:sp>
        <p:nvSpPr>
          <p:cNvPr id="2" name="Datumsplatzhalter 3">
            <a:extLst>
              <a:ext uri="{FF2B5EF4-FFF2-40B4-BE49-F238E27FC236}">
                <a16:creationId xmlns:a16="http://schemas.microsoft.com/office/drawing/2014/main" id="{44FB4467-AE32-7250-4D71-0A6263BDF0B8}"/>
              </a:ext>
            </a:extLst>
          </p:cNvPr>
          <p:cNvSpPr>
            <a:spLocks noGrp="1"/>
          </p:cNvSpPr>
          <p:nvPr>
            <p:ph type="dt" sz="half" idx="14"/>
          </p:nvPr>
        </p:nvSpPr>
        <p:spPr/>
        <p:txBody>
          <a:bodyPr/>
          <a:lstStyle>
            <a:lvl1pPr>
              <a:defRPr/>
            </a:lvl1pPr>
          </a:lstStyle>
          <a:p>
            <a:pPr>
              <a:defRPr/>
            </a:pPr>
            <a:endParaRPr lang="en-GB"/>
          </a:p>
        </p:txBody>
      </p:sp>
      <p:sp>
        <p:nvSpPr>
          <p:cNvPr id="3" name="Fußzeilenplatzhalter 4">
            <a:extLst>
              <a:ext uri="{FF2B5EF4-FFF2-40B4-BE49-F238E27FC236}">
                <a16:creationId xmlns:a16="http://schemas.microsoft.com/office/drawing/2014/main" id="{BB7CF253-775D-BC24-2991-14D141A66464}"/>
              </a:ext>
            </a:extLst>
          </p:cNvPr>
          <p:cNvSpPr>
            <a:spLocks noGrp="1"/>
          </p:cNvSpPr>
          <p:nvPr>
            <p:ph type="ftr" sz="quarter" idx="15"/>
          </p:nvPr>
        </p:nvSpPr>
        <p:spPr/>
        <p:txBody>
          <a:bodyPr/>
          <a:lstStyle>
            <a:lvl1pPr>
              <a:defRPr/>
            </a:lvl1pPr>
          </a:lstStyle>
          <a:p>
            <a:pPr>
              <a:defRPr/>
            </a:pPr>
            <a:r>
              <a:rPr lang="en-GB"/>
              <a:t>)</a:t>
            </a:r>
            <a:endParaRPr lang="en-GB" dirty="0"/>
          </a:p>
        </p:txBody>
      </p:sp>
      <p:sp>
        <p:nvSpPr>
          <p:cNvPr id="4" name="Foliennummernplatzhalter 5">
            <a:extLst>
              <a:ext uri="{FF2B5EF4-FFF2-40B4-BE49-F238E27FC236}">
                <a16:creationId xmlns:a16="http://schemas.microsoft.com/office/drawing/2014/main" id="{6C74FE2D-F6F8-2E7C-94ED-04129E10076B}"/>
              </a:ext>
            </a:extLst>
          </p:cNvPr>
          <p:cNvSpPr>
            <a:spLocks noGrp="1"/>
          </p:cNvSpPr>
          <p:nvPr>
            <p:ph type="sldNum" sz="quarter" idx="16"/>
          </p:nvPr>
        </p:nvSpPr>
        <p:spPr/>
        <p:txBody>
          <a:bodyPr/>
          <a:lstStyle>
            <a:lvl1pPr>
              <a:defRPr/>
            </a:lvl1pPr>
          </a:lstStyle>
          <a:p>
            <a:pPr>
              <a:defRPr/>
            </a:pPr>
            <a:fld id="{61A0F1D1-B406-4203-BCA2-357FB8557328}" type="slidenum">
              <a:rPr lang="fr-FR"/>
              <a:pPr>
                <a:defRPr/>
              </a:pPr>
              <a:t>‹Nr.›</a:t>
            </a:fld>
            <a:endParaRPr lang="fr-FR"/>
          </a:p>
        </p:txBody>
      </p:sp>
    </p:spTree>
    <p:extLst>
      <p:ext uri="{BB962C8B-B14F-4D97-AF65-F5344CB8AC3E}">
        <p14:creationId xmlns:p14="http://schemas.microsoft.com/office/powerpoint/2010/main" val="420575190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Wide Content">
    <p:spTree>
      <p:nvGrpSpPr>
        <p:cNvPr id="1" name=""/>
        <p:cNvGrpSpPr/>
        <p:nvPr/>
      </p:nvGrpSpPr>
      <p:grpSpPr>
        <a:xfrm>
          <a:off x="0" y="0"/>
          <a:ext cx="0" cy="0"/>
          <a:chOff x="0" y="0"/>
          <a:chExt cx="0" cy="0"/>
        </a:xfrm>
      </p:grpSpPr>
      <p:sp>
        <p:nvSpPr>
          <p:cNvPr id="3" name="Inhaltsplatzhalter 2"/>
          <p:cNvSpPr>
            <a:spLocks noGrp="1"/>
          </p:cNvSpPr>
          <p:nvPr>
            <p:ph idx="1"/>
          </p:nvPr>
        </p:nvSpPr>
        <p:spPr>
          <a:xfrm>
            <a:off x="695326" y="1376773"/>
            <a:ext cx="8964613" cy="4644616"/>
          </a:xfrm>
        </p:spPr>
        <p:txBody>
          <a:bodyPr/>
          <a:lstStyle>
            <a:lvl1pPr defTabSz="738188">
              <a:tabLst>
                <a:tab pos="402431" algn="l"/>
              </a:tabLst>
              <a:defRPr/>
            </a:lvl1pPr>
            <a:lvl2pPr>
              <a:tabLst>
                <a:tab pos="402431" algn="l"/>
              </a:tabLst>
              <a:defRPr/>
            </a:lvl2pPr>
          </a:lstStyle>
          <a:p>
            <a:pPr lvl="0"/>
            <a:r>
              <a:rPr lang="en-US" noProof="0"/>
              <a:t>Click to edit Master text styles</a:t>
            </a:r>
          </a:p>
          <a:p>
            <a:pPr lvl="1"/>
            <a:r>
              <a:rPr lang="en-US" noProof="0"/>
              <a:t>Second level</a:t>
            </a:r>
          </a:p>
          <a:p>
            <a:pPr lvl="2"/>
            <a:r>
              <a:rPr lang="en-US" noProof="0"/>
              <a:t>Third level</a:t>
            </a:r>
          </a:p>
        </p:txBody>
      </p:sp>
      <p:sp>
        <p:nvSpPr>
          <p:cNvPr id="7" name="Titel 6"/>
          <p:cNvSpPr>
            <a:spLocks noGrp="1"/>
          </p:cNvSpPr>
          <p:nvPr>
            <p:ph type="title"/>
          </p:nvPr>
        </p:nvSpPr>
        <p:spPr/>
        <p:txBody>
          <a:bodyPr/>
          <a:lstStyle>
            <a:lvl1pPr>
              <a:defRPr/>
            </a:lvl1pPr>
          </a:lstStyle>
          <a:p>
            <a:r>
              <a:rPr lang="en-US" noProof="0"/>
              <a:t>Click to edit Master title style</a:t>
            </a:r>
            <a:endParaRPr lang="en-GB" noProof="0" dirty="0"/>
          </a:p>
        </p:txBody>
      </p:sp>
      <p:sp>
        <p:nvSpPr>
          <p:cNvPr id="2" name="Datumsplatzhalter 3">
            <a:extLst>
              <a:ext uri="{FF2B5EF4-FFF2-40B4-BE49-F238E27FC236}">
                <a16:creationId xmlns:a16="http://schemas.microsoft.com/office/drawing/2014/main" id="{65500468-CD44-CDFB-F45F-B937CC8D4CE6}"/>
              </a:ext>
            </a:extLst>
          </p:cNvPr>
          <p:cNvSpPr>
            <a:spLocks noGrp="1"/>
          </p:cNvSpPr>
          <p:nvPr>
            <p:ph type="dt" sz="half" idx="10"/>
          </p:nvPr>
        </p:nvSpPr>
        <p:spPr/>
        <p:txBody>
          <a:bodyPr/>
          <a:lstStyle>
            <a:lvl1pPr>
              <a:defRPr/>
            </a:lvl1pPr>
          </a:lstStyle>
          <a:p>
            <a:pPr>
              <a:defRPr/>
            </a:pPr>
            <a:endParaRPr lang="en-GB"/>
          </a:p>
        </p:txBody>
      </p:sp>
      <p:sp>
        <p:nvSpPr>
          <p:cNvPr id="4" name="Fußzeilenplatzhalter 4">
            <a:extLst>
              <a:ext uri="{FF2B5EF4-FFF2-40B4-BE49-F238E27FC236}">
                <a16:creationId xmlns:a16="http://schemas.microsoft.com/office/drawing/2014/main" id="{7EADBF2D-2127-CF24-C0AD-665C03317C17}"/>
              </a:ext>
            </a:extLst>
          </p:cNvPr>
          <p:cNvSpPr>
            <a:spLocks noGrp="1"/>
          </p:cNvSpPr>
          <p:nvPr>
            <p:ph type="ftr" sz="quarter" idx="11"/>
          </p:nvPr>
        </p:nvSpPr>
        <p:spPr/>
        <p:txBody>
          <a:bodyPr/>
          <a:lstStyle>
            <a:lvl1pPr>
              <a:defRPr/>
            </a:lvl1pPr>
          </a:lstStyle>
          <a:p>
            <a:pPr>
              <a:defRPr/>
            </a:pPr>
            <a:r>
              <a:rPr lang="en-GB"/>
              <a:t>)</a:t>
            </a:r>
            <a:endParaRPr lang="en-GB" dirty="0"/>
          </a:p>
        </p:txBody>
      </p:sp>
      <p:sp>
        <p:nvSpPr>
          <p:cNvPr id="5" name="Foliennummernplatzhalter 5">
            <a:extLst>
              <a:ext uri="{FF2B5EF4-FFF2-40B4-BE49-F238E27FC236}">
                <a16:creationId xmlns:a16="http://schemas.microsoft.com/office/drawing/2014/main" id="{B377F86B-AE67-4B86-9B56-07A2C233CCCB}"/>
              </a:ext>
            </a:extLst>
          </p:cNvPr>
          <p:cNvSpPr>
            <a:spLocks noGrp="1"/>
          </p:cNvSpPr>
          <p:nvPr>
            <p:ph type="sldNum" sz="quarter" idx="12"/>
          </p:nvPr>
        </p:nvSpPr>
        <p:spPr/>
        <p:txBody>
          <a:bodyPr/>
          <a:lstStyle>
            <a:lvl1pPr>
              <a:defRPr/>
            </a:lvl1pPr>
          </a:lstStyle>
          <a:p>
            <a:pPr>
              <a:defRPr/>
            </a:pPr>
            <a:fld id="{057D5D34-3BEB-4F39-9A1E-344EA47520D7}" type="slidenum">
              <a:rPr lang="fr-FR"/>
              <a:pPr>
                <a:defRPr/>
              </a:pPr>
              <a:t>‹Nr.›</a:t>
            </a:fld>
            <a:endParaRPr lang="fr-FR"/>
          </a:p>
        </p:txBody>
      </p:sp>
    </p:spTree>
    <p:extLst>
      <p:ext uri="{BB962C8B-B14F-4D97-AF65-F5344CB8AC3E}">
        <p14:creationId xmlns:p14="http://schemas.microsoft.com/office/powerpoint/2010/main" val="87892553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3" name="Inhaltsplatzhalter 2"/>
          <p:cNvSpPr>
            <a:spLocks noGrp="1"/>
          </p:cNvSpPr>
          <p:nvPr>
            <p:ph idx="1"/>
          </p:nvPr>
        </p:nvSpPr>
        <p:spPr>
          <a:xfrm>
            <a:off x="695326" y="1376773"/>
            <a:ext cx="10801349" cy="4644616"/>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p:txBody>
      </p:sp>
      <p:sp>
        <p:nvSpPr>
          <p:cNvPr id="4" name="Datumsplatzhalter 3">
            <a:extLst>
              <a:ext uri="{FF2B5EF4-FFF2-40B4-BE49-F238E27FC236}">
                <a16:creationId xmlns:a16="http://schemas.microsoft.com/office/drawing/2014/main" id="{5F99436D-7E95-DBBF-BB8A-1650E4D7BB59}"/>
              </a:ext>
            </a:extLst>
          </p:cNvPr>
          <p:cNvSpPr>
            <a:spLocks noGrp="1"/>
          </p:cNvSpPr>
          <p:nvPr>
            <p:ph type="dt" sz="half" idx="10"/>
          </p:nvPr>
        </p:nvSpPr>
        <p:spPr/>
        <p:txBody>
          <a:bodyPr/>
          <a:lstStyle>
            <a:lvl1pPr>
              <a:defRPr/>
            </a:lvl1pPr>
          </a:lstStyle>
          <a:p>
            <a:pPr>
              <a:defRPr/>
            </a:pPr>
            <a:endParaRPr lang="en-GB"/>
          </a:p>
        </p:txBody>
      </p:sp>
      <p:sp>
        <p:nvSpPr>
          <p:cNvPr id="5" name="Fußzeilenplatzhalter 4">
            <a:extLst>
              <a:ext uri="{FF2B5EF4-FFF2-40B4-BE49-F238E27FC236}">
                <a16:creationId xmlns:a16="http://schemas.microsoft.com/office/drawing/2014/main" id="{6DD05C18-A769-4A15-8BC6-EBBBEE69C4FE}"/>
              </a:ext>
            </a:extLst>
          </p:cNvPr>
          <p:cNvSpPr>
            <a:spLocks noGrp="1"/>
          </p:cNvSpPr>
          <p:nvPr>
            <p:ph type="ftr" sz="quarter" idx="11"/>
          </p:nvPr>
        </p:nvSpPr>
        <p:spPr/>
        <p:txBody>
          <a:bodyPr/>
          <a:lstStyle>
            <a:lvl1pPr>
              <a:defRPr/>
            </a:lvl1pPr>
          </a:lstStyle>
          <a:p>
            <a:pPr>
              <a:defRPr/>
            </a:pPr>
            <a:r>
              <a:rPr lang="en-GB"/>
              <a:t>)</a:t>
            </a:r>
            <a:endParaRPr lang="en-GB" dirty="0"/>
          </a:p>
        </p:txBody>
      </p:sp>
      <p:sp>
        <p:nvSpPr>
          <p:cNvPr id="6" name="Foliennummernplatzhalter 5">
            <a:extLst>
              <a:ext uri="{FF2B5EF4-FFF2-40B4-BE49-F238E27FC236}">
                <a16:creationId xmlns:a16="http://schemas.microsoft.com/office/drawing/2014/main" id="{AEC03681-7230-499D-BC1E-83E3AD223685}"/>
              </a:ext>
            </a:extLst>
          </p:cNvPr>
          <p:cNvSpPr>
            <a:spLocks noGrp="1"/>
          </p:cNvSpPr>
          <p:nvPr>
            <p:ph type="sldNum" sz="quarter" idx="12"/>
          </p:nvPr>
        </p:nvSpPr>
        <p:spPr/>
        <p:txBody>
          <a:bodyPr/>
          <a:lstStyle>
            <a:lvl1pPr>
              <a:defRPr/>
            </a:lvl1pPr>
          </a:lstStyle>
          <a:p>
            <a:pPr>
              <a:defRPr/>
            </a:pPr>
            <a:fld id="{160A50A7-98DC-4BB5-ACF1-1B3E50561DCF}" type="slidenum">
              <a:rPr lang="fr-FR"/>
              <a:pPr>
                <a:defRPr/>
              </a:pPr>
              <a:t>‹Nr.›</a:t>
            </a:fld>
            <a:endParaRPr lang="fr-FR"/>
          </a:p>
        </p:txBody>
      </p:sp>
    </p:spTree>
    <p:extLst>
      <p:ext uri="{BB962C8B-B14F-4D97-AF65-F5344CB8AC3E}">
        <p14:creationId xmlns:p14="http://schemas.microsoft.com/office/powerpoint/2010/main" val="247695443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wo Conte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3" name="Inhaltsplatzhalter 2"/>
          <p:cNvSpPr>
            <a:spLocks noGrp="1"/>
          </p:cNvSpPr>
          <p:nvPr>
            <p:ph idx="1"/>
          </p:nvPr>
        </p:nvSpPr>
        <p:spPr>
          <a:xfrm>
            <a:off x="695327" y="1376773"/>
            <a:ext cx="5291476" cy="4644616"/>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US" noProof="0"/>
              <a:t>Click to edit Master text styles</a:t>
            </a:r>
          </a:p>
          <a:p>
            <a:pPr lvl="1"/>
            <a:r>
              <a:rPr lang="en-US" noProof="0"/>
              <a:t>Second level</a:t>
            </a:r>
          </a:p>
          <a:p>
            <a:pPr lvl="2"/>
            <a:r>
              <a:rPr lang="en-US" noProof="0"/>
              <a:t>Third level</a:t>
            </a:r>
          </a:p>
        </p:txBody>
      </p:sp>
      <p:sp>
        <p:nvSpPr>
          <p:cNvPr id="8" name="Inhaltsplatzhalter 2"/>
          <p:cNvSpPr>
            <a:spLocks noGrp="1"/>
          </p:cNvSpPr>
          <p:nvPr>
            <p:ph idx="13"/>
          </p:nvPr>
        </p:nvSpPr>
        <p:spPr>
          <a:xfrm>
            <a:off x="6205201" y="1376773"/>
            <a:ext cx="5291475" cy="4644616"/>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US" noProof="0"/>
              <a:t>Click to edit Master text styles</a:t>
            </a:r>
          </a:p>
          <a:p>
            <a:pPr lvl="1"/>
            <a:r>
              <a:rPr lang="en-US" noProof="0"/>
              <a:t>Second level</a:t>
            </a:r>
          </a:p>
          <a:p>
            <a:pPr lvl="2"/>
            <a:r>
              <a:rPr lang="en-US" noProof="0"/>
              <a:t>Third level</a:t>
            </a:r>
          </a:p>
        </p:txBody>
      </p:sp>
      <p:sp>
        <p:nvSpPr>
          <p:cNvPr id="4" name="Datumsplatzhalter 3">
            <a:extLst>
              <a:ext uri="{FF2B5EF4-FFF2-40B4-BE49-F238E27FC236}">
                <a16:creationId xmlns:a16="http://schemas.microsoft.com/office/drawing/2014/main" id="{F4212639-8A54-FF9A-AFE1-492B0E792C11}"/>
              </a:ext>
            </a:extLst>
          </p:cNvPr>
          <p:cNvSpPr>
            <a:spLocks noGrp="1"/>
          </p:cNvSpPr>
          <p:nvPr>
            <p:ph type="dt" sz="half" idx="14"/>
          </p:nvPr>
        </p:nvSpPr>
        <p:spPr/>
        <p:txBody>
          <a:bodyPr/>
          <a:lstStyle>
            <a:lvl1pPr>
              <a:defRPr/>
            </a:lvl1pPr>
          </a:lstStyle>
          <a:p>
            <a:pPr>
              <a:defRPr/>
            </a:pPr>
            <a:endParaRPr lang="en-GB"/>
          </a:p>
        </p:txBody>
      </p:sp>
      <p:sp>
        <p:nvSpPr>
          <p:cNvPr id="5" name="Fußzeilenplatzhalter 4">
            <a:extLst>
              <a:ext uri="{FF2B5EF4-FFF2-40B4-BE49-F238E27FC236}">
                <a16:creationId xmlns:a16="http://schemas.microsoft.com/office/drawing/2014/main" id="{E5D7A827-6DB3-77AC-1546-2E4A53F61F5F}"/>
              </a:ext>
            </a:extLst>
          </p:cNvPr>
          <p:cNvSpPr>
            <a:spLocks noGrp="1"/>
          </p:cNvSpPr>
          <p:nvPr>
            <p:ph type="ftr" sz="quarter" idx="15"/>
          </p:nvPr>
        </p:nvSpPr>
        <p:spPr/>
        <p:txBody>
          <a:bodyPr/>
          <a:lstStyle>
            <a:lvl1pPr>
              <a:defRPr/>
            </a:lvl1pPr>
          </a:lstStyle>
          <a:p>
            <a:pPr>
              <a:defRPr/>
            </a:pPr>
            <a:r>
              <a:rPr lang="en-GB"/>
              <a:t>)</a:t>
            </a:r>
            <a:endParaRPr lang="en-GB" dirty="0"/>
          </a:p>
        </p:txBody>
      </p:sp>
      <p:sp>
        <p:nvSpPr>
          <p:cNvPr id="6" name="Foliennummernplatzhalter 5">
            <a:extLst>
              <a:ext uri="{FF2B5EF4-FFF2-40B4-BE49-F238E27FC236}">
                <a16:creationId xmlns:a16="http://schemas.microsoft.com/office/drawing/2014/main" id="{47C9A9DA-462D-7014-AC23-C59DC396B682}"/>
              </a:ext>
            </a:extLst>
          </p:cNvPr>
          <p:cNvSpPr>
            <a:spLocks noGrp="1"/>
          </p:cNvSpPr>
          <p:nvPr>
            <p:ph type="sldNum" sz="quarter" idx="16"/>
          </p:nvPr>
        </p:nvSpPr>
        <p:spPr/>
        <p:txBody>
          <a:bodyPr/>
          <a:lstStyle>
            <a:lvl1pPr>
              <a:defRPr/>
            </a:lvl1pPr>
          </a:lstStyle>
          <a:p>
            <a:pPr>
              <a:defRPr/>
            </a:pPr>
            <a:fld id="{BFBA09B0-22CC-4D4E-8D5E-8AFAF0B5BD57}" type="slidenum">
              <a:rPr lang="fr-FR"/>
              <a:pPr>
                <a:defRPr/>
              </a:pPr>
              <a:t>‹Nr.›</a:t>
            </a:fld>
            <a:endParaRPr lang="fr-FR"/>
          </a:p>
        </p:txBody>
      </p:sp>
    </p:spTree>
    <p:extLst>
      <p:ext uri="{BB962C8B-B14F-4D97-AF65-F5344CB8AC3E}">
        <p14:creationId xmlns:p14="http://schemas.microsoft.com/office/powerpoint/2010/main" val="14979079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Content and Imag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3" name="Inhaltsplatzhalter 2"/>
          <p:cNvSpPr>
            <a:spLocks noGrp="1"/>
          </p:cNvSpPr>
          <p:nvPr>
            <p:ph idx="1"/>
          </p:nvPr>
        </p:nvSpPr>
        <p:spPr>
          <a:xfrm>
            <a:off x="695326" y="1376773"/>
            <a:ext cx="5292725" cy="4644616"/>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p:txBody>
      </p:sp>
      <p:sp>
        <p:nvSpPr>
          <p:cNvPr id="7" name="Bildplatzhalter 4"/>
          <p:cNvSpPr>
            <a:spLocks noGrp="1"/>
          </p:cNvSpPr>
          <p:nvPr>
            <p:ph type="pic" sz="quarter" idx="13"/>
          </p:nvPr>
        </p:nvSpPr>
        <p:spPr>
          <a:xfrm>
            <a:off x="6203948" y="1449389"/>
            <a:ext cx="5292725" cy="4572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4" name="Datumsplatzhalter 3">
            <a:extLst>
              <a:ext uri="{FF2B5EF4-FFF2-40B4-BE49-F238E27FC236}">
                <a16:creationId xmlns:a16="http://schemas.microsoft.com/office/drawing/2014/main" id="{03E1BF72-8970-A32C-9FD7-584571D81FBD}"/>
              </a:ext>
            </a:extLst>
          </p:cNvPr>
          <p:cNvSpPr>
            <a:spLocks noGrp="1"/>
          </p:cNvSpPr>
          <p:nvPr>
            <p:ph type="dt" sz="half" idx="14"/>
          </p:nvPr>
        </p:nvSpPr>
        <p:spPr/>
        <p:txBody>
          <a:bodyPr/>
          <a:lstStyle>
            <a:lvl1pPr>
              <a:defRPr/>
            </a:lvl1pPr>
          </a:lstStyle>
          <a:p>
            <a:pPr>
              <a:defRPr/>
            </a:pPr>
            <a:endParaRPr lang="en-GB"/>
          </a:p>
        </p:txBody>
      </p:sp>
      <p:sp>
        <p:nvSpPr>
          <p:cNvPr id="5" name="Fußzeilenplatzhalter 4">
            <a:extLst>
              <a:ext uri="{FF2B5EF4-FFF2-40B4-BE49-F238E27FC236}">
                <a16:creationId xmlns:a16="http://schemas.microsoft.com/office/drawing/2014/main" id="{475B2EEE-A487-6664-15FF-66E90B3B79AA}"/>
              </a:ext>
            </a:extLst>
          </p:cNvPr>
          <p:cNvSpPr>
            <a:spLocks noGrp="1"/>
          </p:cNvSpPr>
          <p:nvPr>
            <p:ph type="ftr" sz="quarter" idx="15"/>
          </p:nvPr>
        </p:nvSpPr>
        <p:spPr/>
        <p:txBody>
          <a:bodyPr/>
          <a:lstStyle>
            <a:lvl1pPr>
              <a:defRPr/>
            </a:lvl1pPr>
          </a:lstStyle>
          <a:p>
            <a:pPr>
              <a:defRPr/>
            </a:pPr>
            <a:r>
              <a:rPr lang="en-GB"/>
              <a:t>)</a:t>
            </a:r>
            <a:endParaRPr lang="en-GB" dirty="0"/>
          </a:p>
        </p:txBody>
      </p:sp>
      <p:sp>
        <p:nvSpPr>
          <p:cNvPr id="6" name="Foliennummernplatzhalter 5">
            <a:extLst>
              <a:ext uri="{FF2B5EF4-FFF2-40B4-BE49-F238E27FC236}">
                <a16:creationId xmlns:a16="http://schemas.microsoft.com/office/drawing/2014/main" id="{A7D78DAB-944F-B7DF-2E08-6129AA458757}"/>
              </a:ext>
            </a:extLst>
          </p:cNvPr>
          <p:cNvSpPr>
            <a:spLocks noGrp="1"/>
          </p:cNvSpPr>
          <p:nvPr>
            <p:ph type="sldNum" sz="quarter" idx="16"/>
          </p:nvPr>
        </p:nvSpPr>
        <p:spPr/>
        <p:txBody>
          <a:bodyPr/>
          <a:lstStyle>
            <a:lvl1pPr>
              <a:defRPr/>
            </a:lvl1pPr>
          </a:lstStyle>
          <a:p>
            <a:pPr>
              <a:defRPr/>
            </a:pPr>
            <a:fld id="{113C0C08-86B8-4C8F-A0BC-62E4D31F4385}" type="slidenum">
              <a:rPr lang="fr-FR"/>
              <a:pPr>
                <a:defRPr/>
              </a:pPr>
              <a:t>‹Nr.›</a:t>
            </a:fld>
            <a:endParaRPr lang="fr-FR"/>
          </a:p>
        </p:txBody>
      </p:sp>
    </p:spTree>
    <p:extLst>
      <p:ext uri="{BB962C8B-B14F-4D97-AF65-F5344CB8AC3E}">
        <p14:creationId xmlns:p14="http://schemas.microsoft.com/office/powerpoint/2010/main" val="254055968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Image and Conten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3" name="Inhaltsplatzhalter 2"/>
          <p:cNvSpPr>
            <a:spLocks noGrp="1"/>
          </p:cNvSpPr>
          <p:nvPr>
            <p:ph idx="1"/>
          </p:nvPr>
        </p:nvSpPr>
        <p:spPr>
          <a:xfrm>
            <a:off x="6203951" y="1376773"/>
            <a:ext cx="5292724" cy="4644616"/>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p:txBody>
      </p:sp>
      <p:sp>
        <p:nvSpPr>
          <p:cNvPr id="7" name="Bildplatzhalter 4"/>
          <p:cNvSpPr>
            <a:spLocks noGrp="1"/>
          </p:cNvSpPr>
          <p:nvPr>
            <p:ph type="pic" sz="quarter" idx="13"/>
          </p:nvPr>
        </p:nvSpPr>
        <p:spPr>
          <a:xfrm>
            <a:off x="695327" y="1449389"/>
            <a:ext cx="5292724" cy="4572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4" name="Datumsplatzhalter 3">
            <a:extLst>
              <a:ext uri="{FF2B5EF4-FFF2-40B4-BE49-F238E27FC236}">
                <a16:creationId xmlns:a16="http://schemas.microsoft.com/office/drawing/2014/main" id="{EAF652F7-9FFB-79A2-2901-12265E90357C}"/>
              </a:ext>
            </a:extLst>
          </p:cNvPr>
          <p:cNvSpPr>
            <a:spLocks noGrp="1"/>
          </p:cNvSpPr>
          <p:nvPr>
            <p:ph type="dt" sz="half" idx="14"/>
          </p:nvPr>
        </p:nvSpPr>
        <p:spPr/>
        <p:txBody>
          <a:bodyPr/>
          <a:lstStyle>
            <a:lvl1pPr>
              <a:defRPr/>
            </a:lvl1pPr>
          </a:lstStyle>
          <a:p>
            <a:pPr>
              <a:defRPr/>
            </a:pPr>
            <a:endParaRPr lang="en-GB"/>
          </a:p>
        </p:txBody>
      </p:sp>
      <p:sp>
        <p:nvSpPr>
          <p:cNvPr id="5" name="Fußzeilenplatzhalter 4">
            <a:extLst>
              <a:ext uri="{FF2B5EF4-FFF2-40B4-BE49-F238E27FC236}">
                <a16:creationId xmlns:a16="http://schemas.microsoft.com/office/drawing/2014/main" id="{31276100-1863-8D62-F4F5-368D98EB88E0}"/>
              </a:ext>
            </a:extLst>
          </p:cNvPr>
          <p:cNvSpPr>
            <a:spLocks noGrp="1"/>
          </p:cNvSpPr>
          <p:nvPr>
            <p:ph type="ftr" sz="quarter" idx="15"/>
          </p:nvPr>
        </p:nvSpPr>
        <p:spPr/>
        <p:txBody>
          <a:bodyPr/>
          <a:lstStyle>
            <a:lvl1pPr>
              <a:defRPr/>
            </a:lvl1pPr>
          </a:lstStyle>
          <a:p>
            <a:pPr>
              <a:defRPr/>
            </a:pPr>
            <a:r>
              <a:rPr lang="en-GB"/>
              <a:t>)</a:t>
            </a:r>
            <a:endParaRPr lang="en-GB" dirty="0"/>
          </a:p>
        </p:txBody>
      </p:sp>
      <p:sp>
        <p:nvSpPr>
          <p:cNvPr id="6" name="Foliennummernplatzhalter 5">
            <a:extLst>
              <a:ext uri="{FF2B5EF4-FFF2-40B4-BE49-F238E27FC236}">
                <a16:creationId xmlns:a16="http://schemas.microsoft.com/office/drawing/2014/main" id="{69A02E0B-E18D-400A-D2BC-518830D36B3B}"/>
              </a:ext>
            </a:extLst>
          </p:cNvPr>
          <p:cNvSpPr>
            <a:spLocks noGrp="1"/>
          </p:cNvSpPr>
          <p:nvPr>
            <p:ph type="sldNum" sz="quarter" idx="16"/>
          </p:nvPr>
        </p:nvSpPr>
        <p:spPr/>
        <p:txBody>
          <a:bodyPr/>
          <a:lstStyle>
            <a:lvl1pPr>
              <a:defRPr/>
            </a:lvl1pPr>
          </a:lstStyle>
          <a:p>
            <a:pPr>
              <a:defRPr/>
            </a:pPr>
            <a:fld id="{8998CF93-C40D-401B-8FA7-34813CAD1DAD}" type="slidenum">
              <a:rPr lang="fr-FR"/>
              <a:pPr>
                <a:defRPr/>
              </a:pPr>
              <a:t>‹Nr.›</a:t>
            </a:fld>
            <a:endParaRPr lang="fr-FR"/>
          </a:p>
        </p:txBody>
      </p:sp>
    </p:spTree>
    <p:extLst>
      <p:ext uri="{BB962C8B-B14F-4D97-AF65-F5344CB8AC3E}">
        <p14:creationId xmlns:p14="http://schemas.microsoft.com/office/powerpoint/2010/main" val="20906661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Wide Imag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5" name="Bildplatzhalter 4"/>
          <p:cNvSpPr>
            <a:spLocks noGrp="1"/>
          </p:cNvSpPr>
          <p:nvPr>
            <p:ph type="pic" sz="quarter" idx="13"/>
          </p:nvPr>
        </p:nvSpPr>
        <p:spPr>
          <a:xfrm>
            <a:off x="695326" y="1449389"/>
            <a:ext cx="8964613" cy="4572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3" name="Datumsplatzhalter 3">
            <a:extLst>
              <a:ext uri="{FF2B5EF4-FFF2-40B4-BE49-F238E27FC236}">
                <a16:creationId xmlns:a16="http://schemas.microsoft.com/office/drawing/2014/main" id="{A5A762BA-530F-71B8-E7C6-5D2D2585826B}"/>
              </a:ext>
            </a:extLst>
          </p:cNvPr>
          <p:cNvSpPr>
            <a:spLocks noGrp="1"/>
          </p:cNvSpPr>
          <p:nvPr>
            <p:ph type="dt" sz="half" idx="14"/>
          </p:nvPr>
        </p:nvSpPr>
        <p:spPr/>
        <p:txBody>
          <a:bodyPr/>
          <a:lstStyle>
            <a:lvl1pPr>
              <a:defRPr/>
            </a:lvl1pPr>
          </a:lstStyle>
          <a:p>
            <a:pPr>
              <a:defRPr/>
            </a:pPr>
            <a:endParaRPr lang="en-GB"/>
          </a:p>
        </p:txBody>
      </p:sp>
      <p:sp>
        <p:nvSpPr>
          <p:cNvPr id="4" name="Fußzeilenplatzhalter 4">
            <a:extLst>
              <a:ext uri="{FF2B5EF4-FFF2-40B4-BE49-F238E27FC236}">
                <a16:creationId xmlns:a16="http://schemas.microsoft.com/office/drawing/2014/main" id="{B22FD302-F0B9-D9DE-9470-FD894ADE0F73}"/>
              </a:ext>
            </a:extLst>
          </p:cNvPr>
          <p:cNvSpPr>
            <a:spLocks noGrp="1"/>
          </p:cNvSpPr>
          <p:nvPr>
            <p:ph type="ftr" sz="quarter" idx="15"/>
          </p:nvPr>
        </p:nvSpPr>
        <p:spPr/>
        <p:txBody>
          <a:bodyPr/>
          <a:lstStyle>
            <a:lvl1pPr>
              <a:defRPr/>
            </a:lvl1pPr>
          </a:lstStyle>
          <a:p>
            <a:pPr>
              <a:defRPr/>
            </a:pPr>
            <a:r>
              <a:rPr lang="en-GB"/>
              <a:t>)</a:t>
            </a:r>
            <a:endParaRPr lang="en-GB" dirty="0"/>
          </a:p>
        </p:txBody>
      </p:sp>
      <p:sp>
        <p:nvSpPr>
          <p:cNvPr id="6" name="Foliennummernplatzhalter 5">
            <a:extLst>
              <a:ext uri="{FF2B5EF4-FFF2-40B4-BE49-F238E27FC236}">
                <a16:creationId xmlns:a16="http://schemas.microsoft.com/office/drawing/2014/main" id="{BC946B51-3313-7C7C-3D41-40D99CF42197}"/>
              </a:ext>
            </a:extLst>
          </p:cNvPr>
          <p:cNvSpPr>
            <a:spLocks noGrp="1"/>
          </p:cNvSpPr>
          <p:nvPr>
            <p:ph type="sldNum" sz="quarter" idx="16"/>
          </p:nvPr>
        </p:nvSpPr>
        <p:spPr/>
        <p:txBody>
          <a:bodyPr/>
          <a:lstStyle>
            <a:lvl1pPr>
              <a:defRPr/>
            </a:lvl1pPr>
          </a:lstStyle>
          <a:p>
            <a:pPr>
              <a:defRPr/>
            </a:pPr>
            <a:fld id="{131551AD-5FE6-43B7-A614-903796E966CF}" type="slidenum">
              <a:rPr lang="fr-FR"/>
              <a:pPr>
                <a:defRPr/>
              </a:pPr>
              <a:t>‹Nr.›</a:t>
            </a:fld>
            <a:endParaRPr lang="fr-FR"/>
          </a:p>
        </p:txBody>
      </p:sp>
    </p:spTree>
    <p:extLst>
      <p:ext uri="{BB962C8B-B14F-4D97-AF65-F5344CB8AC3E}">
        <p14:creationId xmlns:p14="http://schemas.microsoft.com/office/powerpoint/2010/main" val="210968098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Two Imag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7" name="Bildplatzhalter 4"/>
          <p:cNvSpPr>
            <a:spLocks noGrp="1"/>
          </p:cNvSpPr>
          <p:nvPr>
            <p:ph type="pic" sz="quarter" idx="13"/>
          </p:nvPr>
        </p:nvSpPr>
        <p:spPr>
          <a:xfrm>
            <a:off x="695327" y="1449391"/>
            <a:ext cx="5292724" cy="4571999"/>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8" name="Bildplatzhalter 4"/>
          <p:cNvSpPr>
            <a:spLocks noGrp="1"/>
          </p:cNvSpPr>
          <p:nvPr>
            <p:ph type="pic" sz="quarter" idx="14"/>
          </p:nvPr>
        </p:nvSpPr>
        <p:spPr>
          <a:xfrm>
            <a:off x="6203948" y="1449391"/>
            <a:ext cx="5292725" cy="4571999"/>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3" name="Datumsplatzhalter 3">
            <a:extLst>
              <a:ext uri="{FF2B5EF4-FFF2-40B4-BE49-F238E27FC236}">
                <a16:creationId xmlns:a16="http://schemas.microsoft.com/office/drawing/2014/main" id="{3B8FD122-86AC-B9E6-C433-EB9C084416BD}"/>
              </a:ext>
            </a:extLst>
          </p:cNvPr>
          <p:cNvSpPr>
            <a:spLocks noGrp="1"/>
          </p:cNvSpPr>
          <p:nvPr>
            <p:ph type="dt" sz="half" idx="15"/>
          </p:nvPr>
        </p:nvSpPr>
        <p:spPr/>
        <p:txBody>
          <a:bodyPr/>
          <a:lstStyle>
            <a:lvl1pPr>
              <a:defRPr/>
            </a:lvl1pPr>
          </a:lstStyle>
          <a:p>
            <a:pPr>
              <a:defRPr/>
            </a:pPr>
            <a:endParaRPr lang="en-GB"/>
          </a:p>
        </p:txBody>
      </p:sp>
      <p:sp>
        <p:nvSpPr>
          <p:cNvPr id="4" name="Fußzeilenplatzhalter 4">
            <a:extLst>
              <a:ext uri="{FF2B5EF4-FFF2-40B4-BE49-F238E27FC236}">
                <a16:creationId xmlns:a16="http://schemas.microsoft.com/office/drawing/2014/main" id="{2E8C6847-E91B-D24A-3E9C-EB4AAD81647E}"/>
              </a:ext>
            </a:extLst>
          </p:cNvPr>
          <p:cNvSpPr>
            <a:spLocks noGrp="1"/>
          </p:cNvSpPr>
          <p:nvPr>
            <p:ph type="ftr" sz="quarter" idx="16"/>
          </p:nvPr>
        </p:nvSpPr>
        <p:spPr/>
        <p:txBody>
          <a:bodyPr/>
          <a:lstStyle>
            <a:lvl1pPr>
              <a:defRPr/>
            </a:lvl1pPr>
          </a:lstStyle>
          <a:p>
            <a:pPr>
              <a:defRPr/>
            </a:pPr>
            <a:r>
              <a:rPr lang="en-GB"/>
              <a:t>)</a:t>
            </a:r>
            <a:endParaRPr lang="en-GB" dirty="0"/>
          </a:p>
        </p:txBody>
      </p:sp>
      <p:sp>
        <p:nvSpPr>
          <p:cNvPr id="5" name="Foliennummernplatzhalter 5">
            <a:extLst>
              <a:ext uri="{FF2B5EF4-FFF2-40B4-BE49-F238E27FC236}">
                <a16:creationId xmlns:a16="http://schemas.microsoft.com/office/drawing/2014/main" id="{BBC9808A-A5AF-E887-960D-D070BB53D667}"/>
              </a:ext>
            </a:extLst>
          </p:cNvPr>
          <p:cNvSpPr>
            <a:spLocks noGrp="1"/>
          </p:cNvSpPr>
          <p:nvPr>
            <p:ph type="sldNum" sz="quarter" idx="17"/>
          </p:nvPr>
        </p:nvSpPr>
        <p:spPr/>
        <p:txBody>
          <a:bodyPr/>
          <a:lstStyle>
            <a:lvl1pPr>
              <a:defRPr/>
            </a:lvl1pPr>
          </a:lstStyle>
          <a:p>
            <a:pPr>
              <a:defRPr/>
            </a:pPr>
            <a:fld id="{6746DD06-0CD3-4447-9285-846AC7985713}" type="slidenum">
              <a:rPr lang="fr-FR"/>
              <a:pPr>
                <a:defRPr/>
              </a:pPr>
              <a:t>‹Nr.›</a:t>
            </a:fld>
            <a:endParaRPr lang="fr-FR"/>
          </a:p>
        </p:txBody>
      </p:sp>
    </p:spTree>
    <p:extLst>
      <p:ext uri="{BB962C8B-B14F-4D97-AF65-F5344CB8AC3E}">
        <p14:creationId xmlns:p14="http://schemas.microsoft.com/office/powerpoint/2010/main" val="2729325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7_Titelfoli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l="-139" t="13866" r="1" b="14431"/>
          <a:stretch/>
        </p:blipFill>
        <p:spPr bwMode="auto">
          <a:xfrm>
            <a:off x="4347391" y="260652"/>
            <a:ext cx="6741180" cy="3168349"/>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3" y="260651"/>
            <a:ext cx="4203947" cy="3168351"/>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32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107017" y="548697"/>
            <a:ext cx="1627200" cy="57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1104016" y="6042000"/>
            <a:ext cx="816000" cy="816000"/>
          </a:xfrm>
          <a:prstGeom prst="rect">
            <a:avLst/>
          </a:prstGeom>
          <a:solidFill>
            <a:srgbClr val="B9B9B9"/>
          </a:solidFill>
          <a:ln>
            <a:noFill/>
          </a:ln>
        </p:spPr>
        <p:txBody>
          <a:bodyPr/>
          <a:lstStyle/>
          <a:p>
            <a:pPr>
              <a:spcBef>
                <a:spcPct val="0"/>
              </a:spcBef>
            </a:pPr>
            <a:endParaRPr lang="de-DE" sz="3200">
              <a:latin typeface="Times" charset="0"/>
            </a:endParaRPr>
          </a:p>
        </p:txBody>
      </p:sp>
      <p:sp>
        <p:nvSpPr>
          <p:cNvPr id="1027" name="Rectangle 8"/>
          <p:cNvSpPr>
            <a:spLocks noGrp="1" noChangeArrowheads="1"/>
          </p:cNvSpPr>
          <p:nvPr>
            <p:ph type="title" hasCustomPrompt="1"/>
          </p:nvPr>
        </p:nvSpPr>
        <p:spPr>
          <a:xfrm>
            <a:off x="1085868" y="4365104"/>
            <a:ext cx="10625665" cy="1080120"/>
          </a:xfrm>
        </p:spPr>
        <p:txBody>
          <a:bodyPr/>
          <a:lstStyle>
            <a:lvl1pPr>
              <a:lnSpc>
                <a:spcPct val="100000"/>
              </a:lnSpc>
              <a:defRPr sz="3333">
                <a:solidFill>
                  <a:srgbClr val="686868"/>
                </a:solidFill>
                <a:latin typeface="Georgia" charset="0"/>
                <a:ea typeface="ヒラギノ角ゴ Pro W3" charset="0"/>
              </a:defRPr>
            </a:lvl1pPr>
          </a:lstStyle>
          <a:p>
            <a:pPr lvl="0"/>
            <a:r>
              <a:rPr lang="de-CH" dirty="0"/>
              <a:t>Hier können Sie den Titel Ihrer </a:t>
            </a:r>
            <a:br>
              <a:rPr lang="de-CH" dirty="0"/>
            </a:br>
            <a:r>
              <a:rPr lang="de-CH" dirty="0"/>
              <a:t>Präsentation einfügen</a:t>
            </a:r>
            <a:endParaRPr lang="en-US" noProof="0" dirty="0"/>
          </a:p>
        </p:txBody>
      </p:sp>
      <p:sp>
        <p:nvSpPr>
          <p:cNvPr id="69649" name="Rectangle 17"/>
          <p:cNvSpPr>
            <a:spLocks noGrp="1" noChangeArrowheads="1"/>
          </p:cNvSpPr>
          <p:nvPr>
            <p:ph type="subTitle" sz="quarter" idx="1" hasCustomPrompt="1"/>
          </p:nvPr>
        </p:nvSpPr>
        <p:spPr bwMode="auto">
          <a:xfrm>
            <a:off x="1104018" y="3928576"/>
            <a:ext cx="10607516"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2000" b="1">
                <a:solidFill>
                  <a:srgbClr val="969696"/>
                </a:solidFill>
                <a:ea typeface="ヒラギノ角ゴ Pro W3" charset="0"/>
              </a:defRPr>
            </a:lvl1pPr>
          </a:lstStyle>
          <a:p>
            <a:r>
              <a:rPr lang="de-CH" dirty="0"/>
              <a:t>Vorname und Name Autor  ::  Funktion  ::  Paul Scherrer Institut</a:t>
            </a:r>
          </a:p>
        </p:txBody>
      </p:sp>
      <p:sp>
        <p:nvSpPr>
          <p:cNvPr id="10" name="Rechteck 1"/>
          <p:cNvSpPr>
            <a:spLocks noChangeArrowheads="1"/>
          </p:cNvSpPr>
          <p:nvPr userDrawn="1"/>
        </p:nvSpPr>
        <p:spPr bwMode="auto">
          <a:xfrm>
            <a:off x="7728183" y="3196598"/>
            <a:ext cx="3360373"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200" b="1" i="0" kern="0" spc="41" dirty="0">
                <a:solidFill>
                  <a:srgbClr val="505150"/>
                </a:solidFill>
                <a:latin typeface="+mn-lt"/>
                <a:cs typeface="Arial" charset="0"/>
              </a:rPr>
              <a:t>WIR SCHAFFEN WISSEN – HEUTE FÜR MORGEN</a:t>
            </a:r>
          </a:p>
        </p:txBody>
      </p:sp>
      <p:sp>
        <p:nvSpPr>
          <p:cNvPr id="9" name="Rechteck 8"/>
          <p:cNvSpPr/>
          <p:nvPr userDrawn="1"/>
        </p:nvSpPr>
        <p:spPr bwMode="auto">
          <a:xfrm>
            <a:off x="11232000" y="260651"/>
            <a:ext cx="960000" cy="3168351"/>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32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1104902" y="5534101"/>
            <a:ext cx="10606617" cy="391177"/>
          </a:xfrm>
        </p:spPr>
        <p:txBody>
          <a:bodyPr/>
          <a:lstStyle>
            <a:lvl1pPr marL="0" indent="0">
              <a:buNone/>
              <a:defRPr sz="2000" b="1">
                <a:solidFill>
                  <a:srgbClr val="969696"/>
                </a:solidFill>
              </a:defRPr>
            </a:lvl1pPr>
            <a:lvl2pPr marL="237041" indent="0">
              <a:buNone/>
              <a:defRPr sz="2000" b="1"/>
            </a:lvl2pPr>
            <a:lvl3pPr marL="474085" indent="0">
              <a:buNone/>
              <a:defRPr sz="2000" b="1"/>
            </a:lvl3pPr>
            <a:lvl4pPr marL="719595" indent="0">
              <a:buNone/>
              <a:defRPr sz="2000" b="1"/>
            </a:lvl4pPr>
            <a:lvl5pPr marL="956637" indent="0">
              <a:buNone/>
              <a:defRPr sz="2000" b="1"/>
            </a:lvl5pPr>
          </a:lstStyle>
          <a:p>
            <a:pPr lvl="0"/>
            <a:r>
              <a:rPr lang="de-DE" dirty="0"/>
              <a:t>Hier können Sie den Anlass Ihrer Präsentation und das Datum einfügen</a:t>
            </a:r>
          </a:p>
        </p:txBody>
      </p:sp>
    </p:spTree>
    <p:extLst>
      <p:ext uri="{BB962C8B-B14F-4D97-AF65-F5344CB8AC3E}">
        <p14:creationId xmlns:p14="http://schemas.microsoft.com/office/powerpoint/2010/main" val="4260279077"/>
      </p:ext>
    </p:extLst>
  </p:cSld>
  <p:clrMapOvr>
    <a:masterClrMapping/>
  </p:clrMapOvr>
  <p:transition spd="med"/>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ontent and wide Imag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7" name="Bildplatzhalter 4"/>
          <p:cNvSpPr>
            <a:spLocks noGrp="1"/>
          </p:cNvSpPr>
          <p:nvPr>
            <p:ph type="pic" sz="quarter" idx="13"/>
          </p:nvPr>
        </p:nvSpPr>
        <p:spPr>
          <a:xfrm>
            <a:off x="4367214" y="1449389"/>
            <a:ext cx="7129461" cy="4572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9" name="Inhaltsplatzhalter 2"/>
          <p:cNvSpPr>
            <a:spLocks noGrp="1"/>
          </p:cNvSpPr>
          <p:nvPr>
            <p:ph idx="1"/>
          </p:nvPr>
        </p:nvSpPr>
        <p:spPr>
          <a:xfrm>
            <a:off x="695327" y="1376773"/>
            <a:ext cx="3455988" cy="4644616"/>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p:txBody>
      </p:sp>
      <p:sp>
        <p:nvSpPr>
          <p:cNvPr id="3" name="Datumsplatzhalter 3">
            <a:extLst>
              <a:ext uri="{FF2B5EF4-FFF2-40B4-BE49-F238E27FC236}">
                <a16:creationId xmlns:a16="http://schemas.microsoft.com/office/drawing/2014/main" id="{08F9BAC6-E62B-3804-BA54-F0CA82DA299B}"/>
              </a:ext>
            </a:extLst>
          </p:cNvPr>
          <p:cNvSpPr>
            <a:spLocks noGrp="1"/>
          </p:cNvSpPr>
          <p:nvPr>
            <p:ph type="dt" sz="half" idx="14"/>
          </p:nvPr>
        </p:nvSpPr>
        <p:spPr/>
        <p:txBody>
          <a:bodyPr/>
          <a:lstStyle>
            <a:lvl1pPr>
              <a:defRPr/>
            </a:lvl1pPr>
          </a:lstStyle>
          <a:p>
            <a:pPr>
              <a:defRPr/>
            </a:pPr>
            <a:endParaRPr lang="en-GB"/>
          </a:p>
        </p:txBody>
      </p:sp>
      <p:sp>
        <p:nvSpPr>
          <p:cNvPr id="4" name="Fußzeilenplatzhalter 4">
            <a:extLst>
              <a:ext uri="{FF2B5EF4-FFF2-40B4-BE49-F238E27FC236}">
                <a16:creationId xmlns:a16="http://schemas.microsoft.com/office/drawing/2014/main" id="{B319BD2A-1D56-8B7A-6B55-737805C9D99D}"/>
              </a:ext>
            </a:extLst>
          </p:cNvPr>
          <p:cNvSpPr>
            <a:spLocks noGrp="1"/>
          </p:cNvSpPr>
          <p:nvPr>
            <p:ph type="ftr" sz="quarter" idx="15"/>
          </p:nvPr>
        </p:nvSpPr>
        <p:spPr/>
        <p:txBody>
          <a:bodyPr/>
          <a:lstStyle>
            <a:lvl1pPr>
              <a:defRPr/>
            </a:lvl1pPr>
          </a:lstStyle>
          <a:p>
            <a:pPr>
              <a:defRPr/>
            </a:pPr>
            <a:r>
              <a:rPr lang="en-GB"/>
              <a:t>)</a:t>
            </a:r>
            <a:endParaRPr lang="en-GB" dirty="0"/>
          </a:p>
        </p:txBody>
      </p:sp>
      <p:sp>
        <p:nvSpPr>
          <p:cNvPr id="5" name="Foliennummernplatzhalter 5">
            <a:extLst>
              <a:ext uri="{FF2B5EF4-FFF2-40B4-BE49-F238E27FC236}">
                <a16:creationId xmlns:a16="http://schemas.microsoft.com/office/drawing/2014/main" id="{46F08000-6FE5-9396-F6B6-7C4944AB235D}"/>
              </a:ext>
            </a:extLst>
          </p:cNvPr>
          <p:cNvSpPr>
            <a:spLocks noGrp="1"/>
          </p:cNvSpPr>
          <p:nvPr>
            <p:ph type="sldNum" sz="quarter" idx="16"/>
          </p:nvPr>
        </p:nvSpPr>
        <p:spPr/>
        <p:txBody>
          <a:bodyPr/>
          <a:lstStyle>
            <a:lvl1pPr>
              <a:defRPr/>
            </a:lvl1pPr>
          </a:lstStyle>
          <a:p>
            <a:pPr>
              <a:defRPr/>
            </a:pPr>
            <a:fld id="{90901481-A729-4DD0-9239-36BE1724D7DF}" type="slidenum">
              <a:rPr lang="fr-FR"/>
              <a:pPr>
                <a:defRPr/>
              </a:pPr>
              <a:t>‹Nr.›</a:t>
            </a:fld>
            <a:endParaRPr lang="fr-FR"/>
          </a:p>
        </p:txBody>
      </p:sp>
    </p:spTree>
    <p:extLst>
      <p:ext uri="{BB962C8B-B14F-4D97-AF65-F5344CB8AC3E}">
        <p14:creationId xmlns:p14="http://schemas.microsoft.com/office/powerpoint/2010/main" val="306716882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Content and two Imag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7" name="Bildplatzhalter 4"/>
          <p:cNvSpPr>
            <a:spLocks noGrp="1"/>
          </p:cNvSpPr>
          <p:nvPr>
            <p:ph type="pic" sz="quarter" idx="13"/>
          </p:nvPr>
        </p:nvSpPr>
        <p:spPr>
          <a:xfrm>
            <a:off x="4367214" y="1449389"/>
            <a:ext cx="3457575" cy="4572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3" name="Bildplatzhalter 4"/>
          <p:cNvSpPr>
            <a:spLocks noGrp="1"/>
          </p:cNvSpPr>
          <p:nvPr>
            <p:ph type="pic" sz="quarter" idx="14"/>
          </p:nvPr>
        </p:nvSpPr>
        <p:spPr>
          <a:xfrm>
            <a:off x="8040688" y="1449389"/>
            <a:ext cx="3455987" cy="4572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9" name="Inhaltsplatzhalter 2"/>
          <p:cNvSpPr>
            <a:spLocks noGrp="1"/>
          </p:cNvSpPr>
          <p:nvPr>
            <p:ph idx="1"/>
          </p:nvPr>
        </p:nvSpPr>
        <p:spPr>
          <a:xfrm>
            <a:off x="695327" y="1376773"/>
            <a:ext cx="3455988" cy="4644616"/>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p:txBody>
      </p:sp>
      <p:sp>
        <p:nvSpPr>
          <p:cNvPr id="4" name="Datumsplatzhalter 3">
            <a:extLst>
              <a:ext uri="{FF2B5EF4-FFF2-40B4-BE49-F238E27FC236}">
                <a16:creationId xmlns:a16="http://schemas.microsoft.com/office/drawing/2014/main" id="{914145C7-5296-B526-F2AC-7E5E793C9BD5}"/>
              </a:ext>
            </a:extLst>
          </p:cNvPr>
          <p:cNvSpPr>
            <a:spLocks noGrp="1"/>
          </p:cNvSpPr>
          <p:nvPr>
            <p:ph type="dt" sz="half" idx="15"/>
          </p:nvPr>
        </p:nvSpPr>
        <p:spPr/>
        <p:txBody>
          <a:bodyPr/>
          <a:lstStyle>
            <a:lvl1pPr>
              <a:defRPr/>
            </a:lvl1pPr>
          </a:lstStyle>
          <a:p>
            <a:pPr>
              <a:defRPr/>
            </a:pPr>
            <a:endParaRPr lang="en-GB"/>
          </a:p>
        </p:txBody>
      </p:sp>
      <p:sp>
        <p:nvSpPr>
          <p:cNvPr id="5" name="Fußzeilenplatzhalter 4">
            <a:extLst>
              <a:ext uri="{FF2B5EF4-FFF2-40B4-BE49-F238E27FC236}">
                <a16:creationId xmlns:a16="http://schemas.microsoft.com/office/drawing/2014/main" id="{47C2AF81-8FF2-C743-E1A4-BFE1FF3DE4AA}"/>
              </a:ext>
            </a:extLst>
          </p:cNvPr>
          <p:cNvSpPr>
            <a:spLocks noGrp="1"/>
          </p:cNvSpPr>
          <p:nvPr>
            <p:ph type="ftr" sz="quarter" idx="16"/>
          </p:nvPr>
        </p:nvSpPr>
        <p:spPr/>
        <p:txBody>
          <a:bodyPr/>
          <a:lstStyle>
            <a:lvl1pPr>
              <a:defRPr/>
            </a:lvl1pPr>
          </a:lstStyle>
          <a:p>
            <a:pPr>
              <a:defRPr/>
            </a:pPr>
            <a:r>
              <a:rPr lang="en-GB"/>
              <a:t>)</a:t>
            </a:r>
            <a:endParaRPr lang="en-GB" dirty="0"/>
          </a:p>
        </p:txBody>
      </p:sp>
      <p:sp>
        <p:nvSpPr>
          <p:cNvPr id="6" name="Foliennummernplatzhalter 5">
            <a:extLst>
              <a:ext uri="{FF2B5EF4-FFF2-40B4-BE49-F238E27FC236}">
                <a16:creationId xmlns:a16="http://schemas.microsoft.com/office/drawing/2014/main" id="{22141699-58E1-CFB1-B578-A392710DDE23}"/>
              </a:ext>
            </a:extLst>
          </p:cNvPr>
          <p:cNvSpPr>
            <a:spLocks noGrp="1"/>
          </p:cNvSpPr>
          <p:nvPr>
            <p:ph type="sldNum" sz="quarter" idx="17"/>
          </p:nvPr>
        </p:nvSpPr>
        <p:spPr/>
        <p:txBody>
          <a:bodyPr/>
          <a:lstStyle>
            <a:lvl1pPr>
              <a:defRPr/>
            </a:lvl1pPr>
          </a:lstStyle>
          <a:p>
            <a:pPr>
              <a:defRPr/>
            </a:pPr>
            <a:fld id="{E6F7A5AC-E3BA-4736-A0A3-61F965B992A4}" type="slidenum">
              <a:rPr lang="fr-FR"/>
              <a:pPr>
                <a:defRPr/>
              </a:pPr>
              <a:t>‹Nr.›</a:t>
            </a:fld>
            <a:endParaRPr lang="fr-FR"/>
          </a:p>
        </p:txBody>
      </p:sp>
    </p:spTree>
    <p:extLst>
      <p:ext uri="{BB962C8B-B14F-4D97-AF65-F5344CB8AC3E}">
        <p14:creationId xmlns:p14="http://schemas.microsoft.com/office/powerpoint/2010/main" val="393983766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Content and three Imag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7" name="Bildplatzhalter 4"/>
          <p:cNvSpPr>
            <a:spLocks noGrp="1"/>
          </p:cNvSpPr>
          <p:nvPr>
            <p:ph type="pic" sz="quarter" idx="13"/>
          </p:nvPr>
        </p:nvSpPr>
        <p:spPr>
          <a:xfrm>
            <a:off x="4367214" y="1449388"/>
            <a:ext cx="3457575" cy="2178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3" name="Bildplatzhalter 4"/>
          <p:cNvSpPr>
            <a:spLocks noGrp="1"/>
          </p:cNvSpPr>
          <p:nvPr>
            <p:ph type="pic" sz="quarter" idx="14"/>
          </p:nvPr>
        </p:nvSpPr>
        <p:spPr>
          <a:xfrm>
            <a:off x="8040688" y="1449389"/>
            <a:ext cx="3455987" cy="4572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1" name="Bildplatzhalter 4"/>
          <p:cNvSpPr>
            <a:spLocks noGrp="1"/>
          </p:cNvSpPr>
          <p:nvPr>
            <p:ph type="pic" sz="quarter" idx="15"/>
          </p:nvPr>
        </p:nvSpPr>
        <p:spPr>
          <a:xfrm>
            <a:off x="4367214" y="3843389"/>
            <a:ext cx="3457575" cy="2178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2" name="Inhaltsplatzhalter 2"/>
          <p:cNvSpPr>
            <a:spLocks noGrp="1"/>
          </p:cNvSpPr>
          <p:nvPr>
            <p:ph idx="1"/>
          </p:nvPr>
        </p:nvSpPr>
        <p:spPr>
          <a:xfrm>
            <a:off x="695327" y="1376773"/>
            <a:ext cx="3455988" cy="4644616"/>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p:txBody>
      </p:sp>
      <p:sp>
        <p:nvSpPr>
          <p:cNvPr id="4" name="Datumsplatzhalter 3">
            <a:extLst>
              <a:ext uri="{FF2B5EF4-FFF2-40B4-BE49-F238E27FC236}">
                <a16:creationId xmlns:a16="http://schemas.microsoft.com/office/drawing/2014/main" id="{501F7DDB-54E0-ECC7-54F6-546A5CD4F34A}"/>
              </a:ext>
            </a:extLst>
          </p:cNvPr>
          <p:cNvSpPr>
            <a:spLocks noGrp="1"/>
          </p:cNvSpPr>
          <p:nvPr>
            <p:ph type="dt" sz="half" idx="16"/>
          </p:nvPr>
        </p:nvSpPr>
        <p:spPr/>
        <p:txBody>
          <a:bodyPr/>
          <a:lstStyle>
            <a:lvl1pPr>
              <a:defRPr/>
            </a:lvl1pPr>
          </a:lstStyle>
          <a:p>
            <a:pPr>
              <a:defRPr/>
            </a:pPr>
            <a:endParaRPr lang="en-GB"/>
          </a:p>
        </p:txBody>
      </p:sp>
      <p:sp>
        <p:nvSpPr>
          <p:cNvPr id="5" name="Fußzeilenplatzhalter 4">
            <a:extLst>
              <a:ext uri="{FF2B5EF4-FFF2-40B4-BE49-F238E27FC236}">
                <a16:creationId xmlns:a16="http://schemas.microsoft.com/office/drawing/2014/main" id="{B76FDC63-8AA0-8A73-D9C4-0C7179BD850A}"/>
              </a:ext>
            </a:extLst>
          </p:cNvPr>
          <p:cNvSpPr>
            <a:spLocks noGrp="1"/>
          </p:cNvSpPr>
          <p:nvPr>
            <p:ph type="ftr" sz="quarter" idx="17"/>
          </p:nvPr>
        </p:nvSpPr>
        <p:spPr/>
        <p:txBody>
          <a:bodyPr/>
          <a:lstStyle>
            <a:lvl1pPr>
              <a:defRPr/>
            </a:lvl1pPr>
          </a:lstStyle>
          <a:p>
            <a:pPr>
              <a:defRPr/>
            </a:pPr>
            <a:r>
              <a:rPr lang="en-GB"/>
              <a:t>)</a:t>
            </a:r>
            <a:endParaRPr lang="en-GB" dirty="0"/>
          </a:p>
        </p:txBody>
      </p:sp>
      <p:sp>
        <p:nvSpPr>
          <p:cNvPr id="6" name="Foliennummernplatzhalter 5">
            <a:extLst>
              <a:ext uri="{FF2B5EF4-FFF2-40B4-BE49-F238E27FC236}">
                <a16:creationId xmlns:a16="http://schemas.microsoft.com/office/drawing/2014/main" id="{769A3253-649F-2356-A4D2-9D17C5028FEC}"/>
              </a:ext>
            </a:extLst>
          </p:cNvPr>
          <p:cNvSpPr>
            <a:spLocks noGrp="1"/>
          </p:cNvSpPr>
          <p:nvPr>
            <p:ph type="sldNum" sz="quarter" idx="18"/>
          </p:nvPr>
        </p:nvSpPr>
        <p:spPr/>
        <p:txBody>
          <a:bodyPr/>
          <a:lstStyle>
            <a:lvl1pPr>
              <a:defRPr/>
            </a:lvl1pPr>
          </a:lstStyle>
          <a:p>
            <a:pPr>
              <a:defRPr/>
            </a:pPr>
            <a:fld id="{A5062D53-E126-4CB0-A276-7251D83762EE}" type="slidenum">
              <a:rPr lang="fr-FR"/>
              <a:pPr>
                <a:defRPr/>
              </a:pPr>
              <a:t>‹Nr.›</a:t>
            </a:fld>
            <a:endParaRPr lang="fr-FR"/>
          </a:p>
        </p:txBody>
      </p:sp>
    </p:spTree>
    <p:extLst>
      <p:ext uri="{BB962C8B-B14F-4D97-AF65-F5344CB8AC3E}">
        <p14:creationId xmlns:p14="http://schemas.microsoft.com/office/powerpoint/2010/main" val="134601513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Content and four Imag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7" name="Bildplatzhalter 4"/>
          <p:cNvSpPr>
            <a:spLocks noGrp="1"/>
          </p:cNvSpPr>
          <p:nvPr>
            <p:ph type="pic" sz="quarter" idx="13"/>
          </p:nvPr>
        </p:nvSpPr>
        <p:spPr>
          <a:xfrm>
            <a:off x="4367214" y="1449388"/>
            <a:ext cx="3457575" cy="2178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3" name="Bildplatzhalter 4"/>
          <p:cNvSpPr>
            <a:spLocks noGrp="1"/>
          </p:cNvSpPr>
          <p:nvPr>
            <p:ph type="pic" sz="quarter" idx="14"/>
          </p:nvPr>
        </p:nvSpPr>
        <p:spPr>
          <a:xfrm>
            <a:off x="8040688" y="1449391"/>
            <a:ext cx="3455987" cy="2177999"/>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1" name="Bildplatzhalter 4"/>
          <p:cNvSpPr>
            <a:spLocks noGrp="1"/>
          </p:cNvSpPr>
          <p:nvPr>
            <p:ph type="pic" sz="quarter" idx="15"/>
          </p:nvPr>
        </p:nvSpPr>
        <p:spPr>
          <a:xfrm>
            <a:off x="4367214" y="3843389"/>
            <a:ext cx="3457575" cy="2178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9" name="Bildplatzhalter 4"/>
          <p:cNvSpPr>
            <a:spLocks noGrp="1"/>
          </p:cNvSpPr>
          <p:nvPr>
            <p:ph type="pic" sz="quarter" idx="16"/>
          </p:nvPr>
        </p:nvSpPr>
        <p:spPr>
          <a:xfrm>
            <a:off x="8040688" y="3843389"/>
            <a:ext cx="3455987" cy="2178001"/>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2" name="Inhaltsplatzhalter 2"/>
          <p:cNvSpPr>
            <a:spLocks noGrp="1"/>
          </p:cNvSpPr>
          <p:nvPr>
            <p:ph idx="1"/>
          </p:nvPr>
        </p:nvSpPr>
        <p:spPr>
          <a:xfrm>
            <a:off x="695327" y="1376773"/>
            <a:ext cx="3455988" cy="4644616"/>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p:txBody>
      </p:sp>
      <p:sp>
        <p:nvSpPr>
          <p:cNvPr id="4" name="Datumsplatzhalter 3">
            <a:extLst>
              <a:ext uri="{FF2B5EF4-FFF2-40B4-BE49-F238E27FC236}">
                <a16:creationId xmlns:a16="http://schemas.microsoft.com/office/drawing/2014/main" id="{0A7BC5A7-6551-043B-6D05-A1E101979C26}"/>
              </a:ext>
            </a:extLst>
          </p:cNvPr>
          <p:cNvSpPr>
            <a:spLocks noGrp="1"/>
          </p:cNvSpPr>
          <p:nvPr>
            <p:ph type="dt" sz="half" idx="17"/>
          </p:nvPr>
        </p:nvSpPr>
        <p:spPr/>
        <p:txBody>
          <a:bodyPr/>
          <a:lstStyle>
            <a:lvl1pPr>
              <a:defRPr/>
            </a:lvl1pPr>
          </a:lstStyle>
          <a:p>
            <a:pPr>
              <a:defRPr/>
            </a:pPr>
            <a:endParaRPr lang="en-GB"/>
          </a:p>
        </p:txBody>
      </p:sp>
      <p:sp>
        <p:nvSpPr>
          <p:cNvPr id="5" name="Fußzeilenplatzhalter 4">
            <a:extLst>
              <a:ext uri="{FF2B5EF4-FFF2-40B4-BE49-F238E27FC236}">
                <a16:creationId xmlns:a16="http://schemas.microsoft.com/office/drawing/2014/main" id="{969B7C1A-CCC0-0347-51D0-91F052E7D303}"/>
              </a:ext>
            </a:extLst>
          </p:cNvPr>
          <p:cNvSpPr>
            <a:spLocks noGrp="1"/>
          </p:cNvSpPr>
          <p:nvPr>
            <p:ph type="ftr" sz="quarter" idx="18"/>
          </p:nvPr>
        </p:nvSpPr>
        <p:spPr/>
        <p:txBody>
          <a:bodyPr/>
          <a:lstStyle>
            <a:lvl1pPr>
              <a:defRPr/>
            </a:lvl1pPr>
          </a:lstStyle>
          <a:p>
            <a:pPr>
              <a:defRPr/>
            </a:pPr>
            <a:r>
              <a:rPr lang="en-GB"/>
              <a:t>)</a:t>
            </a:r>
            <a:endParaRPr lang="en-GB" dirty="0"/>
          </a:p>
        </p:txBody>
      </p:sp>
      <p:sp>
        <p:nvSpPr>
          <p:cNvPr id="6" name="Foliennummernplatzhalter 5">
            <a:extLst>
              <a:ext uri="{FF2B5EF4-FFF2-40B4-BE49-F238E27FC236}">
                <a16:creationId xmlns:a16="http://schemas.microsoft.com/office/drawing/2014/main" id="{F0E48AD8-7327-BEF5-0B7E-3CC72B05536E}"/>
              </a:ext>
            </a:extLst>
          </p:cNvPr>
          <p:cNvSpPr>
            <a:spLocks noGrp="1"/>
          </p:cNvSpPr>
          <p:nvPr>
            <p:ph type="sldNum" sz="quarter" idx="19"/>
          </p:nvPr>
        </p:nvSpPr>
        <p:spPr/>
        <p:txBody>
          <a:bodyPr/>
          <a:lstStyle>
            <a:lvl1pPr>
              <a:defRPr/>
            </a:lvl1pPr>
          </a:lstStyle>
          <a:p>
            <a:pPr>
              <a:defRPr/>
            </a:pPr>
            <a:fld id="{C5282BD0-4E19-4ED0-8DFF-1B2A06C15FCC}" type="slidenum">
              <a:rPr lang="fr-FR"/>
              <a:pPr>
                <a:defRPr/>
              </a:pPr>
              <a:t>‹Nr.›</a:t>
            </a:fld>
            <a:endParaRPr lang="fr-FR"/>
          </a:p>
        </p:txBody>
      </p:sp>
    </p:spTree>
    <p:extLst>
      <p:ext uri="{BB962C8B-B14F-4D97-AF65-F5344CB8AC3E}">
        <p14:creationId xmlns:p14="http://schemas.microsoft.com/office/powerpoint/2010/main" val="347247580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Content and tall Imag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12" name="Inhaltsplatzhalter 2"/>
          <p:cNvSpPr>
            <a:spLocks noGrp="1"/>
          </p:cNvSpPr>
          <p:nvPr>
            <p:ph idx="1"/>
          </p:nvPr>
        </p:nvSpPr>
        <p:spPr>
          <a:xfrm>
            <a:off x="695326" y="1376773"/>
            <a:ext cx="7129463" cy="4644616"/>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p:txBody>
      </p:sp>
      <p:sp>
        <p:nvSpPr>
          <p:cNvPr id="13" name="Bildplatzhalter 4"/>
          <p:cNvSpPr>
            <a:spLocks noGrp="1"/>
          </p:cNvSpPr>
          <p:nvPr>
            <p:ph type="pic" sz="quarter" idx="14"/>
          </p:nvPr>
        </p:nvSpPr>
        <p:spPr>
          <a:xfrm>
            <a:off x="8040688" y="1449389"/>
            <a:ext cx="3455987" cy="4572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3" name="Datumsplatzhalter 3">
            <a:extLst>
              <a:ext uri="{FF2B5EF4-FFF2-40B4-BE49-F238E27FC236}">
                <a16:creationId xmlns:a16="http://schemas.microsoft.com/office/drawing/2014/main" id="{78DA7DC0-2A0C-538A-E50D-B721EF5C4AF0}"/>
              </a:ext>
            </a:extLst>
          </p:cNvPr>
          <p:cNvSpPr>
            <a:spLocks noGrp="1"/>
          </p:cNvSpPr>
          <p:nvPr>
            <p:ph type="dt" sz="half" idx="15"/>
          </p:nvPr>
        </p:nvSpPr>
        <p:spPr/>
        <p:txBody>
          <a:bodyPr/>
          <a:lstStyle>
            <a:lvl1pPr>
              <a:defRPr/>
            </a:lvl1pPr>
          </a:lstStyle>
          <a:p>
            <a:pPr>
              <a:defRPr/>
            </a:pPr>
            <a:endParaRPr lang="en-GB"/>
          </a:p>
        </p:txBody>
      </p:sp>
      <p:sp>
        <p:nvSpPr>
          <p:cNvPr id="4" name="Fußzeilenplatzhalter 4">
            <a:extLst>
              <a:ext uri="{FF2B5EF4-FFF2-40B4-BE49-F238E27FC236}">
                <a16:creationId xmlns:a16="http://schemas.microsoft.com/office/drawing/2014/main" id="{E21EBBC9-3A0A-488D-6114-2382D7F307A4}"/>
              </a:ext>
            </a:extLst>
          </p:cNvPr>
          <p:cNvSpPr>
            <a:spLocks noGrp="1"/>
          </p:cNvSpPr>
          <p:nvPr>
            <p:ph type="ftr" sz="quarter" idx="16"/>
          </p:nvPr>
        </p:nvSpPr>
        <p:spPr/>
        <p:txBody>
          <a:bodyPr/>
          <a:lstStyle>
            <a:lvl1pPr>
              <a:defRPr/>
            </a:lvl1pPr>
          </a:lstStyle>
          <a:p>
            <a:pPr>
              <a:defRPr/>
            </a:pPr>
            <a:r>
              <a:rPr lang="en-GB"/>
              <a:t>)</a:t>
            </a:r>
            <a:endParaRPr lang="en-GB" dirty="0"/>
          </a:p>
        </p:txBody>
      </p:sp>
      <p:sp>
        <p:nvSpPr>
          <p:cNvPr id="5" name="Foliennummernplatzhalter 5">
            <a:extLst>
              <a:ext uri="{FF2B5EF4-FFF2-40B4-BE49-F238E27FC236}">
                <a16:creationId xmlns:a16="http://schemas.microsoft.com/office/drawing/2014/main" id="{3A8C3C00-DB0E-F539-B7C8-9CB4AEAB9EA6}"/>
              </a:ext>
            </a:extLst>
          </p:cNvPr>
          <p:cNvSpPr>
            <a:spLocks noGrp="1"/>
          </p:cNvSpPr>
          <p:nvPr>
            <p:ph type="sldNum" sz="quarter" idx="17"/>
          </p:nvPr>
        </p:nvSpPr>
        <p:spPr/>
        <p:txBody>
          <a:bodyPr/>
          <a:lstStyle>
            <a:lvl1pPr>
              <a:defRPr/>
            </a:lvl1pPr>
          </a:lstStyle>
          <a:p>
            <a:pPr>
              <a:defRPr/>
            </a:pPr>
            <a:fld id="{B4EF6107-A8FF-48F7-B110-33B34E8716EF}" type="slidenum">
              <a:rPr lang="fr-FR"/>
              <a:pPr>
                <a:defRPr/>
              </a:pPr>
              <a:t>‹Nr.›</a:t>
            </a:fld>
            <a:endParaRPr lang="fr-FR"/>
          </a:p>
        </p:txBody>
      </p:sp>
    </p:spTree>
    <p:extLst>
      <p:ext uri="{BB962C8B-B14F-4D97-AF65-F5344CB8AC3E}">
        <p14:creationId xmlns:p14="http://schemas.microsoft.com/office/powerpoint/2010/main" val="82997873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Content and two wide Imag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3" name="Bildplatzhalter 4"/>
          <p:cNvSpPr>
            <a:spLocks noGrp="1"/>
          </p:cNvSpPr>
          <p:nvPr>
            <p:ph type="pic" sz="quarter" idx="14"/>
          </p:nvPr>
        </p:nvSpPr>
        <p:spPr>
          <a:xfrm>
            <a:off x="8040688" y="1449391"/>
            <a:ext cx="3455987" cy="2177999"/>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9" name="Bildplatzhalter 4"/>
          <p:cNvSpPr>
            <a:spLocks noGrp="1"/>
          </p:cNvSpPr>
          <p:nvPr>
            <p:ph type="pic" sz="quarter" idx="16"/>
          </p:nvPr>
        </p:nvSpPr>
        <p:spPr>
          <a:xfrm>
            <a:off x="8040688" y="3843389"/>
            <a:ext cx="3455987" cy="2178001"/>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2" name="Inhaltsplatzhalter 2"/>
          <p:cNvSpPr>
            <a:spLocks noGrp="1"/>
          </p:cNvSpPr>
          <p:nvPr>
            <p:ph idx="1"/>
          </p:nvPr>
        </p:nvSpPr>
        <p:spPr>
          <a:xfrm>
            <a:off x="695326" y="1376773"/>
            <a:ext cx="7129463" cy="4644616"/>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p:txBody>
      </p:sp>
      <p:sp>
        <p:nvSpPr>
          <p:cNvPr id="4" name="Datumsplatzhalter 3">
            <a:extLst>
              <a:ext uri="{FF2B5EF4-FFF2-40B4-BE49-F238E27FC236}">
                <a16:creationId xmlns:a16="http://schemas.microsoft.com/office/drawing/2014/main" id="{18BB3EE4-E74C-3B89-8E5D-0C9E6276189D}"/>
              </a:ext>
            </a:extLst>
          </p:cNvPr>
          <p:cNvSpPr>
            <a:spLocks noGrp="1"/>
          </p:cNvSpPr>
          <p:nvPr>
            <p:ph type="dt" sz="half" idx="17"/>
          </p:nvPr>
        </p:nvSpPr>
        <p:spPr/>
        <p:txBody>
          <a:bodyPr/>
          <a:lstStyle>
            <a:lvl1pPr>
              <a:defRPr/>
            </a:lvl1pPr>
          </a:lstStyle>
          <a:p>
            <a:pPr>
              <a:defRPr/>
            </a:pPr>
            <a:endParaRPr lang="en-GB"/>
          </a:p>
        </p:txBody>
      </p:sp>
      <p:sp>
        <p:nvSpPr>
          <p:cNvPr id="5" name="Fußzeilenplatzhalter 4">
            <a:extLst>
              <a:ext uri="{FF2B5EF4-FFF2-40B4-BE49-F238E27FC236}">
                <a16:creationId xmlns:a16="http://schemas.microsoft.com/office/drawing/2014/main" id="{7FAD4EE3-D1EF-1889-BFD5-168DA8543908}"/>
              </a:ext>
            </a:extLst>
          </p:cNvPr>
          <p:cNvSpPr>
            <a:spLocks noGrp="1"/>
          </p:cNvSpPr>
          <p:nvPr>
            <p:ph type="ftr" sz="quarter" idx="18"/>
          </p:nvPr>
        </p:nvSpPr>
        <p:spPr/>
        <p:txBody>
          <a:bodyPr/>
          <a:lstStyle>
            <a:lvl1pPr>
              <a:defRPr/>
            </a:lvl1pPr>
          </a:lstStyle>
          <a:p>
            <a:pPr>
              <a:defRPr/>
            </a:pPr>
            <a:r>
              <a:rPr lang="en-GB"/>
              <a:t>)</a:t>
            </a:r>
            <a:endParaRPr lang="en-GB" dirty="0"/>
          </a:p>
        </p:txBody>
      </p:sp>
      <p:sp>
        <p:nvSpPr>
          <p:cNvPr id="6" name="Foliennummernplatzhalter 5">
            <a:extLst>
              <a:ext uri="{FF2B5EF4-FFF2-40B4-BE49-F238E27FC236}">
                <a16:creationId xmlns:a16="http://schemas.microsoft.com/office/drawing/2014/main" id="{694AE6F5-5C33-D0B9-6DFE-127FB6ACDA78}"/>
              </a:ext>
            </a:extLst>
          </p:cNvPr>
          <p:cNvSpPr>
            <a:spLocks noGrp="1"/>
          </p:cNvSpPr>
          <p:nvPr>
            <p:ph type="sldNum" sz="quarter" idx="19"/>
          </p:nvPr>
        </p:nvSpPr>
        <p:spPr/>
        <p:txBody>
          <a:bodyPr/>
          <a:lstStyle>
            <a:lvl1pPr>
              <a:defRPr/>
            </a:lvl1pPr>
          </a:lstStyle>
          <a:p>
            <a:pPr>
              <a:defRPr/>
            </a:pPr>
            <a:fld id="{52B3433A-E652-4CF5-B432-61E6F2607587}" type="slidenum">
              <a:rPr lang="fr-FR"/>
              <a:pPr>
                <a:defRPr/>
              </a:pPr>
              <a:t>‹Nr.›</a:t>
            </a:fld>
            <a:endParaRPr lang="fr-FR"/>
          </a:p>
        </p:txBody>
      </p:sp>
    </p:spTree>
    <p:extLst>
      <p:ext uri="{BB962C8B-B14F-4D97-AF65-F5344CB8AC3E}">
        <p14:creationId xmlns:p14="http://schemas.microsoft.com/office/powerpoint/2010/main" val="406106166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Two captioned Imag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7" name="Bildplatzhalter 4"/>
          <p:cNvSpPr>
            <a:spLocks noGrp="1"/>
          </p:cNvSpPr>
          <p:nvPr>
            <p:ph type="pic" sz="quarter" idx="13"/>
          </p:nvPr>
        </p:nvSpPr>
        <p:spPr>
          <a:xfrm>
            <a:off x="695327" y="1449391"/>
            <a:ext cx="5292724" cy="2987723"/>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8" name="Bildplatzhalter 4"/>
          <p:cNvSpPr>
            <a:spLocks noGrp="1"/>
          </p:cNvSpPr>
          <p:nvPr>
            <p:ph type="pic" sz="quarter" idx="14"/>
          </p:nvPr>
        </p:nvSpPr>
        <p:spPr>
          <a:xfrm>
            <a:off x="6203948" y="1449391"/>
            <a:ext cx="5292725" cy="2987723"/>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1" name="Inhaltsplatzhalter 2"/>
          <p:cNvSpPr>
            <a:spLocks noGrp="1"/>
          </p:cNvSpPr>
          <p:nvPr>
            <p:ph idx="1"/>
          </p:nvPr>
        </p:nvSpPr>
        <p:spPr>
          <a:xfrm>
            <a:off x="695327" y="4553982"/>
            <a:ext cx="5291476" cy="1467406"/>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US" noProof="0"/>
              <a:t>Click to edit Master text styles</a:t>
            </a:r>
          </a:p>
          <a:p>
            <a:pPr lvl="1"/>
            <a:r>
              <a:rPr lang="en-US" noProof="0"/>
              <a:t>Second level</a:t>
            </a:r>
          </a:p>
          <a:p>
            <a:pPr lvl="2"/>
            <a:r>
              <a:rPr lang="en-US" noProof="0"/>
              <a:t>Third level</a:t>
            </a:r>
          </a:p>
        </p:txBody>
      </p:sp>
      <p:sp>
        <p:nvSpPr>
          <p:cNvPr id="12" name="Inhaltsplatzhalter 2"/>
          <p:cNvSpPr>
            <a:spLocks noGrp="1"/>
          </p:cNvSpPr>
          <p:nvPr>
            <p:ph idx="15"/>
          </p:nvPr>
        </p:nvSpPr>
        <p:spPr>
          <a:xfrm>
            <a:off x="6205201" y="4553982"/>
            <a:ext cx="5291475" cy="1467406"/>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US" noProof="0"/>
              <a:t>Click to edit Master text styles</a:t>
            </a:r>
          </a:p>
          <a:p>
            <a:pPr lvl="1"/>
            <a:r>
              <a:rPr lang="en-US" noProof="0"/>
              <a:t>Second level</a:t>
            </a:r>
          </a:p>
          <a:p>
            <a:pPr lvl="2"/>
            <a:r>
              <a:rPr lang="en-US" noProof="0"/>
              <a:t>Third level</a:t>
            </a:r>
          </a:p>
        </p:txBody>
      </p:sp>
      <p:sp>
        <p:nvSpPr>
          <p:cNvPr id="3" name="Datumsplatzhalter 3">
            <a:extLst>
              <a:ext uri="{FF2B5EF4-FFF2-40B4-BE49-F238E27FC236}">
                <a16:creationId xmlns:a16="http://schemas.microsoft.com/office/drawing/2014/main" id="{D48EAE59-3A7E-37D7-6E9C-DD1977E7289C}"/>
              </a:ext>
            </a:extLst>
          </p:cNvPr>
          <p:cNvSpPr>
            <a:spLocks noGrp="1"/>
          </p:cNvSpPr>
          <p:nvPr>
            <p:ph type="dt" sz="half" idx="16"/>
          </p:nvPr>
        </p:nvSpPr>
        <p:spPr/>
        <p:txBody>
          <a:bodyPr/>
          <a:lstStyle>
            <a:lvl1pPr>
              <a:defRPr/>
            </a:lvl1pPr>
          </a:lstStyle>
          <a:p>
            <a:pPr>
              <a:defRPr/>
            </a:pPr>
            <a:endParaRPr lang="en-GB"/>
          </a:p>
        </p:txBody>
      </p:sp>
      <p:sp>
        <p:nvSpPr>
          <p:cNvPr id="4" name="Fußzeilenplatzhalter 4">
            <a:extLst>
              <a:ext uri="{FF2B5EF4-FFF2-40B4-BE49-F238E27FC236}">
                <a16:creationId xmlns:a16="http://schemas.microsoft.com/office/drawing/2014/main" id="{8955BC67-27E8-5FE9-A0AA-D1EB0DB68288}"/>
              </a:ext>
            </a:extLst>
          </p:cNvPr>
          <p:cNvSpPr>
            <a:spLocks noGrp="1"/>
          </p:cNvSpPr>
          <p:nvPr>
            <p:ph type="ftr" sz="quarter" idx="17"/>
          </p:nvPr>
        </p:nvSpPr>
        <p:spPr/>
        <p:txBody>
          <a:bodyPr/>
          <a:lstStyle>
            <a:lvl1pPr>
              <a:defRPr/>
            </a:lvl1pPr>
          </a:lstStyle>
          <a:p>
            <a:pPr>
              <a:defRPr/>
            </a:pPr>
            <a:r>
              <a:rPr lang="en-GB"/>
              <a:t>)</a:t>
            </a:r>
            <a:endParaRPr lang="en-GB" dirty="0"/>
          </a:p>
        </p:txBody>
      </p:sp>
      <p:sp>
        <p:nvSpPr>
          <p:cNvPr id="5" name="Foliennummernplatzhalter 5">
            <a:extLst>
              <a:ext uri="{FF2B5EF4-FFF2-40B4-BE49-F238E27FC236}">
                <a16:creationId xmlns:a16="http://schemas.microsoft.com/office/drawing/2014/main" id="{F0148EA0-9D06-9D77-5E7E-B1A78A5C0722}"/>
              </a:ext>
            </a:extLst>
          </p:cNvPr>
          <p:cNvSpPr>
            <a:spLocks noGrp="1"/>
          </p:cNvSpPr>
          <p:nvPr>
            <p:ph type="sldNum" sz="quarter" idx="18"/>
          </p:nvPr>
        </p:nvSpPr>
        <p:spPr/>
        <p:txBody>
          <a:bodyPr/>
          <a:lstStyle>
            <a:lvl1pPr>
              <a:defRPr/>
            </a:lvl1pPr>
          </a:lstStyle>
          <a:p>
            <a:pPr>
              <a:defRPr/>
            </a:pPr>
            <a:fld id="{E736D082-425C-4C26-930F-C55A8767BE3E}" type="slidenum">
              <a:rPr lang="fr-FR"/>
              <a:pPr>
                <a:defRPr/>
              </a:pPr>
              <a:t>‹Nr.›</a:t>
            </a:fld>
            <a:endParaRPr lang="fr-FR"/>
          </a:p>
        </p:txBody>
      </p:sp>
    </p:spTree>
    <p:extLst>
      <p:ext uri="{BB962C8B-B14F-4D97-AF65-F5344CB8AC3E}">
        <p14:creationId xmlns:p14="http://schemas.microsoft.com/office/powerpoint/2010/main" val="42241059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Three captioned Imag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7" name="Bildplatzhalter 4"/>
          <p:cNvSpPr>
            <a:spLocks noGrp="1"/>
          </p:cNvSpPr>
          <p:nvPr>
            <p:ph type="pic" sz="quarter" idx="13"/>
          </p:nvPr>
        </p:nvSpPr>
        <p:spPr>
          <a:xfrm>
            <a:off x="4367214" y="1449388"/>
            <a:ext cx="3457575" cy="2987724"/>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8" name="Inhaltsplatzhalter 2"/>
          <p:cNvSpPr>
            <a:spLocks noGrp="1"/>
          </p:cNvSpPr>
          <p:nvPr>
            <p:ph idx="1"/>
          </p:nvPr>
        </p:nvSpPr>
        <p:spPr>
          <a:xfrm>
            <a:off x="695327" y="4545125"/>
            <a:ext cx="3455987" cy="1476265"/>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US" noProof="0"/>
              <a:t>Click to edit Master text styles</a:t>
            </a:r>
          </a:p>
          <a:p>
            <a:pPr lvl="1"/>
            <a:r>
              <a:rPr lang="en-US" noProof="0"/>
              <a:t>Second level</a:t>
            </a:r>
          </a:p>
          <a:p>
            <a:pPr lvl="2"/>
            <a:r>
              <a:rPr lang="en-US" noProof="0"/>
              <a:t>Third level</a:t>
            </a:r>
          </a:p>
        </p:txBody>
      </p:sp>
      <p:sp>
        <p:nvSpPr>
          <p:cNvPr id="3" name="Bildplatzhalter 4"/>
          <p:cNvSpPr>
            <a:spLocks noGrp="1"/>
          </p:cNvSpPr>
          <p:nvPr>
            <p:ph type="pic" sz="quarter" idx="14"/>
          </p:nvPr>
        </p:nvSpPr>
        <p:spPr>
          <a:xfrm>
            <a:off x="8040688" y="1449391"/>
            <a:ext cx="3455987" cy="2987723"/>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1" name="Bildplatzhalter 4"/>
          <p:cNvSpPr>
            <a:spLocks noGrp="1"/>
          </p:cNvSpPr>
          <p:nvPr>
            <p:ph type="pic" sz="quarter" idx="15"/>
          </p:nvPr>
        </p:nvSpPr>
        <p:spPr>
          <a:xfrm>
            <a:off x="695326" y="1449388"/>
            <a:ext cx="3457575" cy="2987724"/>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2" name="Inhaltsplatzhalter 2"/>
          <p:cNvSpPr>
            <a:spLocks noGrp="1"/>
          </p:cNvSpPr>
          <p:nvPr>
            <p:ph idx="16"/>
          </p:nvPr>
        </p:nvSpPr>
        <p:spPr>
          <a:xfrm>
            <a:off x="4368801" y="4545125"/>
            <a:ext cx="3455987" cy="1476265"/>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US" noProof="0"/>
              <a:t>Click to edit Master text styles</a:t>
            </a:r>
          </a:p>
          <a:p>
            <a:pPr lvl="1"/>
            <a:r>
              <a:rPr lang="en-US" noProof="0"/>
              <a:t>Second level</a:t>
            </a:r>
          </a:p>
          <a:p>
            <a:pPr lvl="2"/>
            <a:r>
              <a:rPr lang="en-US" noProof="0"/>
              <a:t>Third level</a:t>
            </a:r>
          </a:p>
        </p:txBody>
      </p:sp>
      <p:sp>
        <p:nvSpPr>
          <p:cNvPr id="13" name="Inhaltsplatzhalter 2"/>
          <p:cNvSpPr>
            <a:spLocks noGrp="1"/>
          </p:cNvSpPr>
          <p:nvPr>
            <p:ph idx="17"/>
          </p:nvPr>
        </p:nvSpPr>
        <p:spPr>
          <a:xfrm>
            <a:off x="8040689" y="4545125"/>
            <a:ext cx="3455987" cy="1476265"/>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US" noProof="0"/>
              <a:t>Click to edit Master text styles</a:t>
            </a:r>
          </a:p>
          <a:p>
            <a:pPr lvl="1"/>
            <a:r>
              <a:rPr lang="en-US" noProof="0"/>
              <a:t>Second level</a:t>
            </a:r>
          </a:p>
          <a:p>
            <a:pPr lvl="2"/>
            <a:r>
              <a:rPr lang="en-US" noProof="0"/>
              <a:t>Third level</a:t>
            </a:r>
          </a:p>
        </p:txBody>
      </p:sp>
      <p:sp>
        <p:nvSpPr>
          <p:cNvPr id="4" name="Datumsplatzhalter 3">
            <a:extLst>
              <a:ext uri="{FF2B5EF4-FFF2-40B4-BE49-F238E27FC236}">
                <a16:creationId xmlns:a16="http://schemas.microsoft.com/office/drawing/2014/main" id="{73FE8410-9CFD-EFEF-A9BB-8DDB48C358E4}"/>
              </a:ext>
            </a:extLst>
          </p:cNvPr>
          <p:cNvSpPr>
            <a:spLocks noGrp="1"/>
          </p:cNvSpPr>
          <p:nvPr>
            <p:ph type="dt" sz="half" idx="18"/>
          </p:nvPr>
        </p:nvSpPr>
        <p:spPr/>
        <p:txBody>
          <a:bodyPr/>
          <a:lstStyle>
            <a:lvl1pPr>
              <a:defRPr/>
            </a:lvl1pPr>
          </a:lstStyle>
          <a:p>
            <a:pPr>
              <a:defRPr/>
            </a:pPr>
            <a:endParaRPr lang="en-GB"/>
          </a:p>
        </p:txBody>
      </p:sp>
      <p:sp>
        <p:nvSpPr>
          <p:cNvPr id="5" name="Fußzeilenplatzhalter 4">
            <a:extLst>
              <a:ext uri="{FF2B5EF4-FFF2-40B4-BE49-F238E27FC236}">
                <a16:creationId xmlns:a16="http://schemas.microsoft.com/office/drawing/2014/main" id="{9FBE7F8B-BEAF-59C5-7221-024C8B02CEDE}"/>
              </a:ext>
            </a:extLst>
          </p:cNvPr>
          <p:cNvSpPr>
            <a:spLocks noGrp="1"/>
          </p:cNvSpPr>
          <p:nvPr>
            <p:ph type="ftr" sz="quarter" idx="19"/>
          </p:nvPr>
        </p:nvSpPr>
        <p:spPr/>
        <p:txBody>
          <a:bodyPr/>
          <a:lstStyle>
            <a:lvl1pPr>
              <a:defRPr/>
            </a:lvl1pPr>
          </a:lstStyle>
          <a:p>
            <a:pPr>
              <a:defRPr/>
            </a:pPr>
            <a:r>
              <a:rPr lang="en-GB"/>
              <a:t>)</a:t>
            </a:r>
            <a:endParaRPr lang="en-GB" dirty="0"/>
          </a:p>
        </p:txBody>
      </p:sp>
      <p:sp>
        <p:nvSpPr>
          <p:cNvPr id="6" name="Foliennummernplatzhalter 5">
            <a:extLst>
              <a:ext uri="{FF2B5EF4-FFF2-40B4-BE49-F238E27FC236}">
                <a16:creationId xmlns:a16="http://schemas.microsoft.com/office/drawing/2014/main" id="{A4FE228D-647F-443B-0133-A93D69BEEEB3}"/>
              </a:ext>
            </a:extLst>
          </p:cNvPr>
          <p:cNvSpPr>
            <a:spLocks noGrp="1"/>
          </p:cNvSpPr>
          <p:nvPr>
            <p:ph type="sldNum" sz="quarter" idx="20"/>
          </p:nvPr>
        </p:nvSpPr>
        <p:spPr/>
        <p:txBody>
          <a:bodyPr/>
          <a:lstStyle>
            <a:lvl1pPr>
              <a:defRPr/>
            </a:lvl1pPr>
          </a:lstStyle>
          <a:p>
            <a:pPr>
              <a:defRPr/>
            </a:pPr>
            <a:fld id="{48903D6D-C97A-4AC7-9E3A-7888B951EC35}" type="slidenum">
              <a:rPr lang="fr-FR"/>
              <a:pPr>
                <a:defRPr/>
              </a:pPr>
              <a:t>‹Nr.›</a:t>
            </a:fld>
            <a:endParaRPr lang="fr-FR"/>
          </a:p>
        </p:txBody>
      </p:sp>
    </p:spTree>
    <p:extLst>
      <p:ext uri="{BB962C8B-B14F-4D97-AF65-F5344CB8AC3E}">
        <p14:creationId xmlns:p14="http://schemas.microsoft.com/office/powerpoint/2010/main" val="139366025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Four captioned Imag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9" name="Bildplatzhalter 4"/>
          <p:cNvSpPr>
            <a:spLocks noGrp="1"/>
          </p:cNvSpPr>
          <p:nvPr>
            <p:ph type="pic" sz="quarter" idx="18"/>
          </p:nvPr>
        </p:nvSpPr>
        <p:spPr>
          <a:xfrm>
            <a:off x="695327" y="1449391"/>
            <a:ext cx="2538000" cy="2987723"/>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0" name="Bildplatzhalter 4"/>
          <p:cNvSpPr>
            <a:spLocks noGrp="1"/>
          </p:cNvSpPr>
          <p:nvPr>
            <p:ph type="pic" sz="quarter" idx="14"/>
          </p:nvPr>
        </p:nvSpPr>
        <p:spPr>
          <a:xfrm>
            <a:off x="8958673" y="1449391"/>
            <a:ext cx="2538000" cy="2987723"/>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4" name="Bildplatzhalter 4"/>
          <p:cNvSpPr>
            <a:spLocks noGrp="1"/>
          </p:cNvSpPr>
          <p:nvPr>
            <p:ph type="pic" sz="quarter" idx="19"/>
          </p:nvPr>
        </p:nvSpPr>
        <p:spPr>
          <a:xfrm>
            <a:off x="3450051" y="1449391"/>
            <a:ext cx="2538000" cy="2987723"/>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5" name="Bildplatzhalter 4"/>
          <p:cNvSpPr>
            <a:spLocks noGrp="1"/>
          </p:cNvSpPr>
          <p:nvPr>
            <p:ph type="pic" sz="quarter" idx="20"/>
          </p:nvPr>
        </p:nvSpPr>
        <p:spPr>
          <a:xfrm>
            <a:off x="6203951" y="1449391"/>
            <a:ext cx="2538000" cy="2987723"/>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21" name="Textplatzhalter 19"/>
          <p:cNvSpPr>
            <a:spLocks noGrp="1"/>
          </p:cNvSpPr>
          <p:nvPr>
            <p:ph type="body" sz="quarter" idx="22"/>
          </p:nvPr>
        </p:nvSpPr>
        <p:spPr>
          <a:xfrm>
            <a:off x="695325" y="4545015"/>
            <a:ext cx="2533651" cy="1476375"/>
          </a:xfrm>
        </p:spPr>
        <p:txBody>
          <a:bodyPr/>
          <a:lstStyle>
            <a:lvl1pPr>
              <a:spcBef>
                <a:spcPts val="30"/>
              </a:spcBef>
              <a:defRPr sz="1200"/>
            </a:lvl1pPr>
            <a:lvl2pPr marL="134541" indent="-134541">
              <a:spcBef>
                <a:spcPts val="30"/>
              </a:spcBef>
              <a:defRPr sz="1200"/>
            </a:lvl2pPr>
            <a:lvl3pPr marL="270272" indent="-135731">
              <a:spcBef>
                <a:spcPts val="30"/>
              </a:spcBef>
              <a:defRPr sz="1200"/>
            </a:lvl3pPr>
            <a:lvl4pPr>
              <a:spcBef>
                <a:spcPts val="30"/>
              </a:spcBef>
              <a:defRPr sz="1200"/>
            </a:lvl4pPr>
            <a:lvl5pPr>
              <a:spcBef>
                <a:spcPts val="30"/>
              </a:spcBef>
              <a:defRPr sz="1200"/>
            </a:lvl5pPr>
          </a:lstStyle>
          <a:p>
            <a:pPr lvl="0"/>
            <a:r>
              <a:rPr lang="en-US" noProof="0"/>
              <a:t>Click to edit Master text styles</a:t>
            </a:r>
          </a:p>
          <a:p>
            <a:pPr lvl="1"/>
            <a:r>
              <a:rPr lang="en-US" noProof="0"/>
              <a:t>Second level</a:t>
            </a:r>
          </a:p>
          <a:p>
            <a:pPr lvl="2"/>
            <a:r>
              <a:rPr lang="en-US" noProof="0"/>
              <a:t>Third level</a:t>
            </a:r>
          </a:p>
        </p:txBody>
      </p:sp>
      <p:sp>
        <p:nvSpPr>
          <p:cNvPr id="22" name="Textplatzhalter 19"/>
          <p:cNvSpPr>
            <a:spLocks noGrp="1"/>
          </p:cNvSpPr>
          <p:nvPr>
            <p:ph type="body" sz="quarter" idx="23"/>
          </p:nvPr>
        </p:nvSpPr>
        <p:spPr>
          <a:xfrm>
            <a:off x="3449108" y="4545015"/>
            <a:ext cx="2533651" cy="1476375"/>
          </a:xfrm>
        </p:spPr>
        <p:txBody>
          <a:bodyPr/>
          <a:lstStyle>
            <a:lvl1pPr>
              <a:spcBef>
                <a:spcPts val="30"/>
              </a:spcBef>
              <a:defRPr sz="1200"/>
            </a:lvl1pPr>
            <a:lvl2pPr marL="134541" indent="-134541">
              <a:spcBef>
                <a:spcPts val="30"/>
              </a:spcBef>
              <a:defRPr sz="1200"/>
            </a:lvl2pPr>
            <a:lvl3pPr marL="270272" indent="-135731">
              <a:spcBef>
                <a:spcPts val="30"/>
              </a:spcBef>
              <a:defRPr sz="1200"/>
            </a:lvl3pPr>
            <a:lvl4pPr>
              <a:spcBef>
                <a:spcPts val="30"/>
              </a:spcBef>
              <a:defRPr sz="1200"/>
            </a:lvl4pPr>
            <a:lvl5pPr>
              <a:spcBef>
                <a:spcPts val="30"/>
              </a:spcBef>
              <a:defRPr sz="1200"/>
            </a:lvl5pPr>
          </a:lstStyle>
          <a:p>
            <a:pPr lvl="0"/>
            <a:r>
              <a:rPr lang="en-US" noProof="0"/>
              <a:t>Click to edit Master text styles</a:t>
            </a:r>
          </a:p>
          <a:p>
            <a:pPr lvl="1"/>
            <a:r>
              <a:rPr lang="en-US" noProof="0"/>
              <a:t>Second level</a:t>
            </a:r>
          </a:p>
          <a:p>
            <a:pPr lvl="2"/>
            <a:r>
              <a:rPr lang="en-US" noProof="0"/>
              <a:t>Third level</a:t>
            </a:r>
          </a:p>
        </p:txBody>
      </p:sp>
      <p:sp>
        <p:nvSpPr>
          <p:cNvPr id="23" name="Textplatzhalter 19"/>
          <p:cNvSpPr>
            <a:spLocks noGrp="1"/>
          </p:cNvSpPr>
          <p:nvPr>
            <p:ph type="body" sz="quarter" idx="24"/>
          </p:nvPr>
        </p:nvSpPr>
        <p:spPr>
          <a:xfrm>
            <a:off x="6202891" y="4545015"/>
            <a:ext cx="2533651" cy="1476375"/>
          </a:xfrm>
        </p:spPr>
        <p:txBody>
          <a:bodyPr/>
          <a:lstStyle>
            <a:lvl1pPr>
              <a:spcBef>
                <a:spcPts val="30"/>
              </a:spcBef>
              <a:defRPr sz="1200"/>
            </a:lvl1pPr>
            <a:lvl2pPr marL="134541" indent="-134541">
              <a:spcBef>
                <a:spcPts val="30"/>
              </a:spcBef>
              <a:defRPr sz="1200"/>
            </a:lvl2pPr>
            <a:lvl3pPr marL="270272" indent="-135731">
              <a:spcBef>
                <a:spcPts val="30"/>
              </a:spcBef>
              <a:defRPr sz="1200"/>
            </a:lvl3pPr>
            <a:lvl4pPr>
              <a:spcBef>
                <a:spcPts val="30"/>
              </a:spcBef>
              <a:defRPr sz="1200"/>
            </a:lvl4pPr>
            <a:lvl5pPr>
              <a:spcBef>
                <a:spcPts val="30"/>
              </a:spcBef>
              <a:defRPr sz="1200"/>
            </a:lvl5pPr>
          </a:lstStyle>
          <a:p>
            <a:pPr lvl="0"/>
            <a:r>
              <a:rPr lang="en-US" noProof="0"/>
              <a:t>Click to edit Master text styles</a:t>
            </a:r>
          </a:p>
          <a:p>
            <a:pPr lvl="1"/>
            <a:r>
              <a:rPr lang="en-US" noProof="0"/>
              <a:t>Second level</a:t>
            </a:r>
          </a:p>
          <a:p>
            <a:pPr lvl="2"/>
            <a:r>
              <a:rPr lang="en-US" noProof="0"/>
              <a:t>Third level</a:t>
            </a:r>
          </a:p>
        </p:txBody>
      </p:sp>
      <p:sp>
        <p:nvSpPr>
          <p:cNvPr id="24" name="Textplatzhalter 19"/>
          <p:cNvSpPr>
            <a:spLocks noGrp="1"/>
          </p:cNvSpPr>
          <p:nvPr>
            <p:ph type="body" sz="quarter" idx="25"/>
          </p:nvPr>
        </p:nvSpPr>
        <p:spPr>
          <a:xfrm>
            <a:off x="8956675" y="4545015"/>
            <a:ext cx="2533651" cy="1476375"/>
          </a:xfrm>
        </p:spPr>
        <p:txBody>
          <a:bodyPr/>
          <a:lstStyle>
            <a:lvl1pPr>
              <a:spcBef>
                <a:spcPts val="30"/>
              </a:spcBef>
              <a:defRPr sz="1200"/>
            </a:lvl1pPr>
            <a:lvl2pPr marL="134541" indent="-134541">
              <a:spcBef>
                <a:spcPts val="30"/>
              </a:spcBef>
              <a:defRPr sz="1200"/>
            </a:lvl2pPr>
            <a:lvl3pPr marL="270272" indent="-135731">
              <a:spcBef>
                <a:spcPts val="30"/>
              </a:spcBef>
              <a:defRPr sz="1200"/>
            </a:lvl3pPr>
            <a:lvl4pPr>
              <a:spcBef>
                <a:spcPts val="30"/>
              </a:spcBef>
              <a:defRPr sz="1200"/>
            </a:lvl4pPr>
            <a:lvl5pPr>
              <a:spcBef>
                <a:spcPts val="30"/>
              </a:spcBef>
              <a:defRPr sz="1200"/>
            </a:lvl5pPr>
          </a:lstStyle>
          <a:p>
            <a:pPr lvl="0"/>
            <a:r>
              <a:rPr lang="en-US" noProof="0"/>
              <a:t>Click to edit Master text styles</a:t>
            </a:r>
          </a:p>
          <a:p>
            <a:pPr lvl="1"/>
            <a:r>
              <a:rPr lang="en-US" noProof="0"/>
              <a:t>Second level</a:t>
            </a:r>
          </a:p>
          <a:p>
            <a:pPr lvl="2"/>
            <a:r>
              <a:rPr lang="en-US" noProof="0"/>
              <a:t>Third level</a:t>
            </a:r>
          </a:p>
        </p:txBody>
      </p:sp>
      <p:sp>
        <p:nvSpPr>
          <p:cNvPr id="3" name="Datumsplatzhalter 3">
            <a:extLst>
              <a:ext uri="{FF2B5EF4-FFF2-40B4-BE49-F238E27FC236}">
                <a16:creationId xmlns:a16="http://schemas.microsoft.com/office/drawing/2014/main" id="{7180C704-5E7A-705B-DD03-4949AD21CF34}"/>
              </a:ext>
            </a:extLst>
          </p:cNvPr>
          <p:cNvSpPr>
            <a:spLocks noGrp="1"/>
          </p:cNvSpPr>
          <p:nvPr>
            <p:ph type="dt" sz="half" idx="26"/>
          </p:nvPr>
        </p:nvSpPr>
        <p:spPr/>
        <p:txBody>
          <a:bodyPr/>
          <a:lstStyle>
            <a:lvl1pPr>
              <a:defRPr/>
            </a:lvl1pPr>
          </a:lstStyle>
          <a:p>
            <a:pPr>
              <a:defRPr/>
            </a:pPr>
            <a:endParaRPr lang="en-GB"/>
          </a:p>
        </p:txBody>
      </p:sp>
      <p:sp>
        <p:nvSpPr>
          <p:cNvPr id="4" name="Fußzeilenplatzhalter 4">
            <a:extLst>
              <a:ext uri="{FF2B5EF4-FFF2-40B4-BE49-F238E27FC236}">
                <a16:creationId xmlns:a16="http://schemas.microsoft.com/office/drawing/2014/main" id="{482F1111-1875-CC16-560A-0F0D47082BFF}"/>
              </a:ext>
            </a:extLst>
          </p:cNvPr>
          <p:cNvSpPr>
            <a:spLocks noGrp="1"/>
          </p:cNvSpPr>
          <p:nvPr>
            <p:ph type="ftr" sz="quarter" idx="27"/>
          </p:nvPr>
        </p:nvSpPr>
        <p:spPr/>
        <p:txBody>
          <a:bodyPr/>
          <a:lstStyle>
            <a:lvl1pPr>
              <a:defRPr/>
            </a:lvl1pPr>
          </a:lstStyle>
          <a:p>
            <a:pPr>
              <a:defRPr/>
            </a:pPr>
            <a:r>
              <a:rPr lang="en-GB"/>
              <a:t>)</a:t>
            </a:r>
            <a:endParaRPr lang="en-GB" dirty="0"/>
          </a:p>
        </p:txBody>
      </p:sp>
      <p:sp>
        <p:nvSpPr>
          <p:cNvPr id="5" name="Foliennummernplatzhalter 5">
            <a:extLst>
              <a:ext uri="{FF2B5EF4-FFF2-40B4-BE49-F238E27FC236}">
                <a16:creationId xmlns:a16="http://schemas.microsoft.com/office/drawing/2014/main" id="{5F3E9213-7FCB-6C53-39FE-0BB9C607A90A}"/>
              </a:ext>
            </a:extLst>
          </p:cNvPr>
          <p:cNvSpPr>
            <a:spLocks noGrp="1"/>
          </p:cNvSpPr>
          <p:nvPr>
            <p:ph type="sldNum" sz="quarter" idx="28"/>
          </p:nvPr>
        </p:nvSpPr>
        <p:spPr/>
        <p:txBody>
          <a:bodyPr/>
          <a:lstStyle>
            <a:lvl1pPr>
              <a:defRPr/>
            </a:lvl1pPr>
          </a:lstStyle>
          <a:p>
            <a:pPr>
              <a:defRPr/>
            </a:pPr>
            <a:fld id="{476ACA5D-674C-489F-8490-CF8398C0E396}" type="slidenum">
              <a:rPr lang="fr-FR"/>
              <a:pPr>
                <a:defRPr/>
              </a:pPr>
              <a:t>‹Nr.›</a:t>
            </a:fld>
            <a:endParaRPr lang="fr-FR"/>
          </a:p>
        </p:txBody>
      </p:sp>
    </p:spTree>
    <p:extLst>
      <p:ext uri="{BB962C8B-B14F-4D97-AF65-F5344CB8AC3E}">
        <p14:creationId xmlns:p14="http://schemas.microsoft.com/office/powerpoint/2010/main" val="289952115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Six captioned Imag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10" name="Bildplatzhalter 4"/>
          <p:cNvSpPr>
            <a:spLocks noGrp="1"/>
          </p:cNvSpPr>
          <p:nvPr>
            <p:ph type="pic" sz="quarter" idx="13"/>
          </p:nvPr>
        </p:nvSpPr>
        <p:spPr>
          <a:xfrm>
            <a:off x="4367214" y="1449390"/>
            <a:ext cx="3457575" cy="1799593"/>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4" name="Bildplatzhalter 4"/>
          <p:cNvSpPr>
            <a:spLocks noGrp="1"/>
          </p:cNvSpPr>
          <p:nvPr>
            <p:ph type="pic" sz="quarter" idx="14"/>
          </p:nvPr>
        </p:nvSpPr>
        <p:spPr>
          <a:xfrm>
            <a:off x="8040688" y="1449389"/>
            <a:ext cx="3455987" cy="1799592"/>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5" name="Bildplatzhalter 4"/>
          <p:cNvSpPr>
            <a:spLocks noGrp="1"/>
          </p:cNvSpPr>
          <p:nvPr>
            <p:ph type="pic" sz="quarter" idx="15"/>
          </p:nvPr>
        </p:nvSpPr>
        <p:spPr>
          <a:xfrm>
            <a:off x="695326" y="1449390"/>
            <a:ext cx="3457575" cy="1799593"/>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6" name="Bildplatzhalter 4"/>
          <p:cNvSpPr>
            <a:spLocks noGrp="1"/>
          </p:cNvSpPr>
          <p:nvPr>
            <p:ph type="pic" sz="quarter" idx="18"/>
          </p:nvPr>
        </p:nvSpPr>
        <p:spPr>
          <a:xfrm>
            <a:off x="4367214" y="3852002"/>
            <a:ext cx="3457575" cy="1799593"/>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7" name="Bildplatzhalter 4"/>
          <p:cNvSpPr>
            <a:spLocks noGrp="1"/>
          </p:cNvSpPr>
          <p:nvPr>
            <p:ph type="pic" sz="quarter" idx="19"/>
          </p:nvPr>
        </p:nvSpPr>
        <p:spPr>
          <a:xfrm>
            <a:off x="8040688" y="3852000"/>
            <a:ext cx="3455987" cy="1799592"/>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8" name="Bildplatzhalter 4"/>
          <p:cNvSpPr>
            <a:spLocks noGrp="1"/>
          </p:cNvSpPr>
          <p:nvPr>
            <p:ph type="pic" sz="quarter" idx="20"/>
          </p:nvPr>
        </p:nvSpPr>
        <p:spPr>
          <a:xfrm>
            <a:off x="695326" y="3852002"/>
            <a:ext cx="3457575" cy="1799593"/>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20" name="Textplatzhalter 19"/>
          <p:cNvSpPr>
            <a:spLocks noGrp="1"/>
          </p:cNvSpPr>
          <p:nvPr>
            <p:ph type="body" sz="quarter" idx="21"/>
          </p:nvPr>
        </p:nvSpPr>
        <p:spPr>
          <a:xfrm>
            <a:off x="695326" y="5689101"/>
            <a:ext cx="3457575"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21" name="Textplatzhalter 19"/>
          <p:cNvSpPr>
            <a:spLocks noGrp="1"/>
          </p:cNvSpPr>
          <p:nvPr>
            <p:ph type="body" sz="quarter" idx="22"/>
          </p:nvPr>
        </p:nvSpPr>
        <p:spPr>
          <a:xfrm>
            <a:off x="4367214" y="5689101"/>
            <a:ext cx="3457575"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22" name="Textplatzhalter 19"/>
          <p:cNvSpPr>
            <a:spLocks noGrp="1"/>
          </p:cNvSpPr>
          <p:nvPr>
            <p:ph type="body" sz="quarter" idx="23"/>
          </p:nvPr>
        </p:nvSpPr>
        <p:spPr>
          <a:xfrm>
            <a:off x="8040690" y="5689101"/>
            <a:ext cx="3457575"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23" name="Textplatzhalter 19"/>
          <p:cNvSpPr>
            <a:spLocks noGrp="1"/>
          </p:cNvSpPr>
          <p:nvPr>
            <p:ph type="body" sz="quarter" idx="24"/>
          </p:nvPr>
        </p:nvSpPr>
        <p:spPr>
          <a:xfrm>
            <a:off x="695326" y="3299877"/>
            <a:ext cx="3457575"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24" name="Textplatzhalter 19"/>
          <p:cNvSpPr>
            <a:spLocks noGrp="1"/>
          </p:cNvSpPr>
          <p:nvPr>
            <p:ph type="body" sz="quarter" idx="25"/>
          </p:nvPr>
        </p:nvSpPr>
        <p:spPr>
          <a:xfrm>
            <a:off x="4367214" y="3299877"/>
            <a:ext cx="3457575"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25" name="Textplatzhalter 19"/>
          <p:cNvSpPr>
            <a:spLocks noGrp="1"/>
          </p:cNvSpPr>
          <p:nvPr>
            <p:ph type="body" sz="quarter" idx="26"/>
          </p:nvPr>
        </p:nvSpPr>
        <p:spPr>
          <a:xfrm>
            <a:off x="8040690" y="3299877"/>
            <a:ext cx="3457575"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3" name="Datumsplatzhalter 3">
            <a:extLst>
              <a:ext uri="{FF2B5EF4-FFF2-40B4-BE49-F238E27FC236}">
                <a16:creationId xmlns:a16="http://schemas.microsoft.com/office/drawing/2014/main" id="{9C936D25-DB55-C5BB-BA50-CD720E9535CA}"/>
              </a:ext>
            </a:extLst>
          </p:cNvPr>
          <p:cNvSpPr>
            <a:spLocks noGrp="1"/>
          </p:cNvSpPr>
          <p:nvPr>
            <p:ph type="dt" sz="half" idx="27"/>
          </p:nvPr>
        </p:nvSpPr>
        <p:spPr/>
        <p:txBody>
          <a:bodyPr/>
          <a:lstStyle>
            <a:lvl1pPr>
              <a:defRPr/>
            </a:lvl1pPr>
          </a:lstStyle>
          <a:p>
            <a:pPr>
              <a:defRPr/>
            </a:pPr>
            <a:endParaRPr lang="en-GB"/>
          </a:p>
        </p:txBody>
      </p:sp>
      <p:sp>
        <p:nvSpPr>
          <p:cNvPr id="4" name="Fußzeilenplatzhalter 4">
            <a:extLst>
              <a:ext uri="{FF2B5EF4-FFF2-40B4-BE49-F238E27FC236}">
                <a16:creationId xmlns:a16="http://schemas.microsoft.com/office/drawing/2014/main" id="{AEF3F40D-3538-81C4-57A1-2E918E10067C}"/>
              </a:ext>
            </a:extLst>
          </p:cNvPr>
          <p:cNvSpPr>
            <a:spLocks noGrp="1"/>
          </p:cNvSpPr>
          <p:nvPr>
            <p:ph type="ftr" sz="quarter" idx="28"/>
          </p:nvPr>
        </p:nvSpPr>
        <p:spPr/>
        <p:txBody>
          <a:bodyPr/>
          <a:lstStyle>
            <a:lvl1pPr>
              <a:defRPr/>
            </a:lvl1pPr>
          </a:lstStyle>
          <a:p>
            <a:pPr>
              <a:defRPr/>
            </a:pPr>
            <a:r>
              <a:rPr lang="en-GB"/>
              <a:t>)</a:t>
            </a:r>
            <a:endParaRPr lang="en-GB" dirty="0"/>
          </a:p>
        </p:txBody>
      </p:sp>
      <p:sp>
        <p:nvSpPr>
          <p:cNvPr id="5" name="Foliennummernplatzhalter 5">
            <a:extLst>
              <a:ext uri="{FF2B5EF4-FFF2-40B4-BE49-F238E27FC236}">
                <a16:creationId xmlns:a16="http://schemas.microsoft.com/office/drawing/2014/main" id="{FCAE80FD-973B-43B8-16E9-9596F777685A}"/>
              </a:ext>
            </a:extLst>
          </p:cNvPr>
          <p:cNvSpPr>
            <a:spLocks noGrp="1"/>
          </p:cNvSpPr>
          <p:nvPr>
            <p:ph type="sldNum" sz="quarter" idx="29"/>
          </p:nvPr>
        </p:nvSpPr>
        <p:spPr/>
        <p:txBody>
          <a:bodyPr/>
          <a:lstStyle>
            <a:lvl1pPr>
              <a:defRPr/>
            </a:lvl1pPr>
          </a:lstStyle>
          <a:p>
            <a:pPr>
              <a:defRPr/>
            </a:pPr>
            <a:fld id="{363D86FB-A682-44B5-A6C6-4AEAE9B6F88A}" type="slidenum">
              <a:rPr lang="fr-FR"/>
              <a:pPr>
                <a:defRPr/>
              </a:pPr>
              <a:t>‹Nr.›</a:t>
            </a:fld>
            <a:endParaRPr lang="fr-FR"/>
          </a:p>
        </p:txBody>
      </p:sp>
    </p:spTree>
    <p:extLst>
      <p:ext uri="{BB962C8B-B14F-4D97-AF65-F5344CB8AC3E}">
        <p14:creationId xmlns:p14="http://schemas.microsoft.com/office/powerpoint/2010/main" val="4034298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69615" y="288002"/>
            <a:ext cx="8944033" cy="508500"/>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4231488951"/>
      </p:ext>
    </p:extLst>
  </p:cSld>
  <p:clrMapOvr>
    <a:masterClrMapping/>
  </p:clrMapOvr>
  <p:transition spd="med"/>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Eight captioned Imag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9" name="Bildplatzhalter 4"/>
          <p:cNvSpPr>
            <a:spLocks noGrp="1"/>
          </p:cNvSpPr>
          <p:nvPr>
            <p:ph type="pic" sz="quarter" idx="18"/>
          </p:nvPr>
        </p:nvSpPr>
        <p:spPr>
          <a:xfrm>
            <a:off x="695327" y="1449390"/>
            <a:ext cx="2538000" cy="1799592"/>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0" name="Bildplatzhalter 4"/>
          <p:cNvSpPr>
            <a:spLocks noGrp="1"/>
          </p:cNvSpPr>
          <p:nvPr>
            <p:ph type="pic" sz="quarter" idx="14"/>
          </p:nvPr>
        </p:nvSpPr>
        <p:spPr>
          <a:xfrm>
            <a:off x="8958673" y="1449390"/>
            <a:ext cx="2538000" cy="1799592"/>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4" name="Bildplatzhalter 4"/>
          <p:cNvSpPr>
            <a:spLocks noGrp="1"/>
          </p:cNvSpPr>
          <p:nvPr>
            <p:ph type="pic" sz="quarter" idx="19"/>
          </p:nvPr>
        </p:nvSpPr>
        <p:spPr>
          <a:xfrm>
            <a:off x="3450051" y="1449390"/>
            <a:ext cx="2538000" cy="1799592"/>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5" name="Bildplatzhalter 4"/>
          <p:cNvSpPr>
            <a:spLocks noGrp="1"/>
          </p:cNvSpPr>
          <p:nvPr>
            <p:ph type="pic" sz="quarter" idx="20"/>
          </p:nvPr>
        </p:nvSpPr>
        <p:spPr>
          <a:xfrm>
            <a:off x="6203951" y="1449390"/>
            <a:ext cx="2538000" cy="1799592"/>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22" name="Textplatzhalter 19"/>
          <p:cNvSpPr>
            <a:spLocks noGrp="1"/>
          </p:cNvSpPr>
          <p:nvPr>
            <p:ph type="body" sz="quarter" idx="23"/>
          </p:nvPr>
        </p:nvSpPr>
        <p:spPr>
          <a:xfrm>
            <a:off x="3449108" y="5689100"/>
            <a:ext cx="2533651" cy="332288"/>
          </a:xfrm>
        </p:spPr>
        <p:txBody>
          <a:bodyPr/>
          <a:lstStyle>
            <a:lvl1pPr>
              <a:spcBef>
                <a:spcPts val="30"/>
              </a:spcBef>
              <a:defRPr sz="900"/>
            </a:lvl1pPr>
            <a:lvl2pPr marL="134541" indent="-134541">
              <a:spcBef>
                <a:spcPts val="30"/>
              </a:spcBef>
              <a:defRPr sz="900"/>
            </a:lvl2pPr>
            <a:lvl3pPr>
              <a:spcBef>
                <a:spcPts val="30"/>
              </a:spcBef>
              <a:defRPr sz="900"/>
            </a:lvl3pPr>
            <a:lvl4pPr>
              <a:spcBef>
                <a:spcPts val="30"/>
              </a:spcBef>
              <a:defRPr sz="1200"/>
            </a:lvl4pPr>
            <a:lvl5pPr>
              <a:spcBef>
                <a:spcPts val="30"/>
              </a:spcBef>
              <a:defRPr sz="1200"/>
            </a:lvl5pPr>
          </a:lstStyle>
          <a:p>
            <a:pPr lvl="0"/>
            <a:r>
              <a:rPr lang="en-US" noProof="0"/>
              <a:t>Click to edit Master text styles</a:t>
            </a:r>
          </a:p>
          <a:p>
            <a:pPr lvl="1"/>
            <a:r>
              <a:rPr lang="en-US" noProof="0"/>
              <a:t>Second level</a:t>
            </a:r>
          </a:p>
        </p:txBody>
      </p:sp>
      <p:sp>
        <p:nvSpPr>
          <p:cNvPr id="23" name="Textplatzhalter 19"/>
          <p:cNvSpPr>
            <a:spLocks noGrp="1"/>
          </p:cNvSpPr>
          <p:nvPr>
            <p:ph type="body" sz="quarter" idx="24"/>
          </p:nvPr>
        </p:nvSpPr>
        <p:spPr>
          <a:xfrm>
            <a:off x="6208300" y="5689100"/>
            <a:ext cx="2533651" cy="332288"/>
          </a:xfrm>
        </p:spPr>
        <p:txBody>
          <a:bodyPr/>
          <a:lstStyle>
            <a:lvl1pPr>
              <a:spcBef>
                <a:spcPts val="30"/>
              </a:spcBef>
              <a:defRPr sz="900"/>
            </a:lvl1pPr>
            <a:lvl2pPr marL="134541" indent="-134541">
              <a:spcBef>
                <a:spcPts val="30"/>
              </a:spcBef>
              <a:defRPr sz="900"/>
            </a:lvl2pPr>
            <a:lvl3pPr>
              <a:spcBef>
                <a:spcPts val="30"/>
              </a:spcBef>
              <a:defRPr sz="900"/>
            </a:lvl3pPr>
            <a:lvl4pPr>
              <a:spcBef>
                <a:spcPts val="30"/>
              </a:spcBef>
              <a:defRPr sz="1200"/>
            </a:lvl4pPr>
            <a:lvl5pPr>
              <a:spcBef>
                <a:spcPts val="30"/>
              </a:spcBef>
              <a:defRPr sz="1200"/>
            </a:lvl5pPr>
          </a:lstStyle>
          <a:p>
            <a:pPr lvl="0"/>
            <a:r>
              <a:rPr lang="en-US" noProof="0"/>
              <a:t>Click to edit Master text styles</a:t>
            </a:r>
          </a:p>
          <a:p>
            <a:pPr lvl="1"/>
            <a:r>
              <a:rPr lang="en-US" noProof="0"/>
              <a:t>Second level</a:t>
            </a:r>
          </a:p>
        </p:txBody>
      </p:sp>
      <p:sp>
        <p:nvSpPr>
          <p:cNvPr id="24" name="Textplatzhalter 19"/>
          <p:cNvSpPr>
            <a:spLocks noGrp="1"/>
          </p:cNvSpPr>
          <p:nvPr>
            <p:ph type="body" sz="quarter" idx="25"/>
          </p:nvPr>
        </p:nvSpPr>
        <p:spPr>
          <a:xfrm>
            <a:off x="8956675" y="5689100"/>
            <a:ext cx="2533651" cy="332288"/>
          </a:xfrm>
        </p:spPr>
        <p:txBody>
          <a:bodyPr/>
          <a:lstStyle>
            <a:lvl1pPr>
              <a:spcBef>
                <a:spcPts val="30"/>
              </a:spcBef>
              <a:defRPr sz="900"/>
            </a:lvl1pPr>
            <a:lvl2pPr marL="134541" indent="-134541">
              <a:spcBef>
                <a:spcPts val="30"/>
              </a:spcBef>
              <a:defRPr sz="900"/>
            </a:lvl2pPr>
            <a:lvl3pPr>
              <a:spcBef>
                <a:spcPts val="30"/>
              </a:spcBef>
              <a:defRPr sz="900"/>
            </a:lvl3pPr>
            <a:lvl4pPr>
              <a:spcBef>
                <a:spcPts val="30"/>
              </a:spcBef>
              <a:defRPr sz="1200"/>
            </a:lvl4pPr>
            <a:lvl5pPr>
              <a:spcBef>
                <a:spcPts val="30"/>
              </a:spcBef>
              <a:defRPr sz="1200"/>
            </a:lvl5pPr>
          </a:lstStyle>
          <a:p>
            <a:pPr lvl="0"/>
            <a:r>
              <a:rPr lang="en-US" noProof="0"/>
              <a:t>Click to edit Master text styles</a:t>
            </a:r>
          </a:p>
          <a:p>
            <a:pPr lvl="1"/>
            <a:r>
              <a:rPr lang="en-US" noProof="0"/>
              <a:t>Second level</a:t>
            </a:r>
          </a:p>
        </p:txBody>
      </p:sp>
      <p:sp>
        <p:nvSpPr>
          <p:cNvPr id="7" name="Bildplatzhalter 4"/>
          <p:cNvSpPr>
            <a:spLocks noGrp="1"/>
          </p:cNvSpPr>
          <p:nvPr>
            <p:ph type="pic" sz="quarter" idx="26"/>
          </p:nvPr>
        </p:nvSpPr>
        <p:spPr>
          <a:xfrm>
            <a:off x="695325" y="3852002"/>
            <a:ext cx="2538000" cy="1799593"/>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8" name="Textplatzhalter 19"/>
          <p:cNvSpPr>
            <a:spLocks noGrp="1"/>
          </p:cNvSpPr>
          <p:nvPr>
            <p:ph type="body" sz="quarter" idx="27"/>
          </p:nvPr>
        </p:nvSpPr>
        <p:spPr>
          <a:xfrm>
            <a:off x="695326" y="3299877"/>
            <a:ext cx="2536825"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11" name="Textplatzhalter 19"/>
          <p:cNvSpPr>
            <a:spLocks noGrp="1"/>
          </p:cNvSpPr>
          <p:nvPr>
            <p:ph type="body" sz="quarter" idx="21"/>
          </p:nvPr>
        </p:nvSpPr>
        <p:spPr>
          <a:xfrm>
            <a:off x="695326" y="5689101"/>
            <a:ext cx="2540001"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12" name="Textplatzhalter 19"/>
          <p:cNvSpPr>
            <a:spLocks noGrp="1"/>
          </p:cNvSpPr>
          <p:nvPr>
            <p:ph type="body" sz="quarter" idx="28"/>
          </p:nvPr>
        </p:nvSpPr>
        <p:spPr>
          <a:xfrm>
            <a:off x="3448049" y="3299877"/>
            <a:ext cx="2533651" cy="332288"/>
          </a:xfrm>
        </p:spPr>
        <p:txBody>
          <a:bodyPr/>
          <a:lstStyle>
            <a:lvl1pPr>
              <a:spcBef>
                <a:spcPts val="30"/>
              </a:spcBef>
              <a:defRPr sz="900"/>
            </a:lvl1pPr>
            <a:lvl2pPr marL="134541" indent="-134541">
              <a:spcBef>
                <a:spcPts val="30"/>
              </a:spcBef>
              <a:defRPr sz="900"/>
            </a:lvl2pPr>
            <a:lvl3pPr>
              <a:spcBef>
                <a:spcPts val="30"/>
              </a:spcBef>
              <a:defRPr sz="900"/>
            </a:lvl3pPr>
            <a:lvl4pPr>
              <a:spcBef>
                <a:spcPts val="30"/>
              </a:spcBef>
              <a:defRPr sz="1200"/>
            </a:lvl4pPr>
            <a:lvl5pPr>
              <a:spcBef>
                <a:spcPts val="30"/>
              </a:spcBef>
              <a:defRPr sz="1200"/>
            </a:lvl5pPr>
          </a:lstStyle>
          <a:p>
            <a:pPr lvl="0"/>
            <a:r>
              <a:rPr lang="en-US" noProof="0"/>
              <a:t>Click to edit Master text styles</a:t>
            </a:r>
          </a:p>
          <a:p>
            <a:pPr lvl="1"/>
            <a:r>
              <a:rPr lang="en-US" noProof="0"/>
              <a:t>Second level</a:t>
            </a:r>
          </a:p>
        </p:txBody>
      </p:sp>
      <p:sp>
        <p:nvSpPr>
          <p:cNvPr id="13" name="Textplatzhalter 19"/>
          <p:cNvSpPr>
            <a:spLocks noGrp="1"/>
          </p:cNvSpPr>
          <p:nvPr>
            <p:ph type="body" sz="quarter" idx="29"/>
          </p:nvPr>
        </p:nvSpPr>
        <p:spPr>
          <a:xfrm>
            <a:off x="6208300" y="3299877"/>
            <a:ext cx="2533651" cy="332288"/>
          </a:xfrm>
        </p:spPr>
        <p:txBody>
          <a:bodyPr/>
          <a:lstStyle>
            <a:lvl1pPr>
              <a:spcBef>
                <a:spcPts val="30"/>
              </a:spcBef>
              <a:defRPr sz="900"/>
            </a:lvl1pPr>
            <a:lvl2pPr marL="134541" indent="-134541">
              <a:spcBef>
                <a:spcPts val="30"/>
              </a:spcBef>
              <a:defRPr sz="900"/>
            </a:lvl2pPr>
            <a:lvl3pPr>
              <a:spcBef>
                <a:spcPts val="30"/>
              </a:spcBef>
              <a:defRPr sz="900"/>
            </a:lvl3pPr>
            <a:lvl4pPr>
              <a:spcBef>
                <a:spcPts val="30"/>
              </a:spcBef>
              <a:defRPr sz="1200"/>
            </a:lvl4pPr>
            <a:lvl5pPr>
              <a:spcBef>
                <a:spcPts val="30"/>
              </a:spcBef>
              <a:defRPr sz="1200"/>
            </a:lvl5pPr>
          </a:lstStyle>
          <a:p>
            <a:pPr lvl="0"/>
            <a:r>
              <a:rPr lang="en-US" noProof="0"/>
              <a:t>Click to edit Master text styles</a:t>
            </a:r>
          </a:p>
          <a:p>
            <a:pPr lvl="1"/>
            <a:r>
              <a:rPr lang="en-US" noProof="0"/>
              <a:t>Second level</a:t>
            </a:r>
          </a:p>
        </p:txBody>
      </p:sp>
      <p:sp>
        <p:nvSpPr>
          <p:cNvPr id="16" name="Textplatzhalter 19"/>
          <p:cNvSpPr>
            <a:spLocks noGrp="1"/>
          </p:cNvSpPr>
          <p:nvPr>
            <p:ph type="body" sz="quarter" idx="30"/>
          </p:nvPr>
        </p:nvSpPr>
        <p:spPr>
          <a:xfrm>
            <a:off x="8955617" y="3299877"/>
            <a:ext cx="2533651" cy="332288"/>
          </a:xfrm>
        </p:spPr>
        <p:txBody>
          <a:bodyPr/>
          <a:lstStyle>
            <a:lvl1pPr>
              <a:spcBef>
                <a:spcPts val="30"/>
              </a:spcBef>
              <a:defRPr sz="900"/>
            </a:lvl1pPr>
            <a:lvl2pPr marL="134541" indent="-134541">
              <a:spcBef>
                <a:spcPts val="30"/>
              </a:spcBef>
              <a:defRPr sz="900"/>
            </a:lvl2pPr>
            <a:lvl3pPr>
              <a:spcBef>
                <a:spcPts val="30"/>
              </a:spcBef>
              <a:defRPr sz="900"/>
            </a:lvl3pPr>
            <a:lvl4pPr>
              <a:spcBef>
                <a:spcPts val="30"/>
              </a:spcBef>
              <a:defRPr sz="1200"/>
            </a:lvl4pPr>
            <a:lvl5pPr>
              <a:spcBef>
                <a:spcPts val="30"/>
              </a:spcBef>
              <a:defRPr sz="1200"/>
            </a:lvl5pPr>
          </a:lstStyle>
          <a:p>
            <a:pPr lvl="0"/>
            <a:r>
              <a:rPr lang="en-US" noProof="0"/>
              <a:t>Click to edit Master text styles</a:t>
            </a:r>
          </a:p>
          <a:p>
            <a:pPr lvl="1"/>
            <a:r>
              <a:rPr lang="en-US" noProof="0"/>
              <a:t>Second level</a:t>
            </a:r>
          </a:p>
        </p:txBody>
      </p:sp>
      <p:sp>
        <p:nvSpPr>
          <p:cNvPr id="17" name="Bildplatzhalter 4"/>
          <p:cNvSpPr>
            <a:spLocks noGrp="1"/>
          </p:cNvSpPr>
          <p:nvPr>
            <p:ph type="pic" sz="quarter" idx="31"/>
          </p:nvPr>
        </p:nvSpPr>
        <p:spPr>
          <a:xfrm>
            <a:off x="8957560" y="3852000"/>
            <a:ext cx="2538000" cy="1799592"/>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8" name="Bildplatzhalter 4"/>
          <p:cNvSpPr>
            <a:spLocks noGrp="1"/>
          </p:cNvSpPr>
          <p:nvPr>
            <p:ph type="pic" sz="quarter" idx="32"/>
          </p:nvPr>
        </p:nvSpPr>
        <p:spPr>
          <a:xfrm>
            <a:off x="3448937" y="3852000"/>
            <a:ext cx="2538000" cy="1799592"/>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19" name="Bildplatzhalter 4"/>
          <p:cNvSpPr>
            <a:spLocks noGrp="1"/>
          </p:cNvSpPr>
          <p:nvPr>
            <p:ph type="pic" sz="quarter" idx="33"/>
          </p:nvPr>
        </p:nvSpPr>
        <p:spPr>
          <a:xfrm>
            <a:off x="6202837" y="3852000"/>
            <a:ext cx="2538000" cy="1799592"/>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3" name="Datumsplatzhalter 3">
            <a:extLst>
              <a:ext uri="{FF2B5EF4-FFF2-40B4-BE49-F238E27FC236}">
                <a16:creationId xmlns:a16="http://schemas.microsoft.com/office/drawing/2014/main" id="{CFB48B97-5B49-5494-CCAE-69063C7DC4BF}"/>
              </a:ext>
            </a:extLst>
          </p:cNvPr>
          <p:cNvSpPr>
            <a:spLocks noGrp="1"/>
          </p:cNvSpPr>
          <p:nvPr>
            <p:ph type="dt" sz="half" idx="34"/>
          </p:nvPr>
        </p:nvSpPr>
        <p:spPr/>
        <p:txBody>
          <a:bodyPr/>
          <a:lstStyle>
            <a:lvl1pPr>
              <a:defRPr/>
            </a:lvl1pPr>
          </a:lstStyle>
          <a:p>
            <a:pPr>
              <a:defRPr/>
            </a:pPr>
            <a:endParaRPr lang="en-GB"/>
          </a:p>
        </p:txBody>
      </p:sp>
      <p:sp>
        <p:nvSpPr>
          <p:cNvPr id="4" name="Fußzeilenplatzhalter 4">
            <a:extLst>
              <a:ext uri="{FF2B5EF4-FFF2-40B4-BE49-F238E27FC236}">
                <a16:creationId xmlns:a16="http://schemas.microsoft.com/office/drawing/2014/main" id="{8BDCA2B5-EA50-741F-3729-5F9CFE838C9F}"/>
              </a:ext>
            </a:extLst>
          </p:cNvPr>
          <p:cNvSpPr>
            <a:spLocks noGrp="1"/>
          </p:cNvSpPr>
          <p:nvPr>
            <p:ph type="ftr" sz="quarter" idx="35"/>
          </p:nvPr>
        </p:nvSpPr>
        <p:spPr/>
        <p:txBody>
          <a:bodyPr/>
          <a:lstStyle>
            <a:lvl1pPr>
              <a:defRPr/>
            </a:lvl1pPr>
          </a:lstStyle>
          <a:p>
            <a:pPr>
              <a:defRPr/>
            </a:pPr>
            <a:r>
              <a:rPr lang="en-GB"/>
              <a:t>)</a:t>
            </a:r>
            <a:endParaRPr lang="en-GB" dirty="0"/>
          </a:p>
        </p:txBody>
      </p:sp>
      <p:sp>
        <p:nvSpPr>
          <p:cNvPr id="5" name="Foliennummernplatzhalter 5">
            <a:extLst>
              <a:ext uri="{FF2B5EF4-FFF2-40B4-BE49-F238E27FC236}">
                <a16:creationId xmlns:a16="http://schemas.microsoft.com/office/drawing/2014/main" id="{5400EA1C-F630-10BD-0CA5-820EDDF1CDF4}"/>
              </a:ext>
            </a:extLst>
          </p:cNvPr>
          <p:cNvSpPr>
            <a:spLocks noGrp="1"/>
          </p:cNvSpPr>
          <p:nvPr>
            <p:ph type="sldNum" sz="quarter" idx="36"/>
          </p:nvPr>
        </p:nvSpPr>
        <p:spPr/>
        <p:txBody>
          <a:bodyPr/>
          <a:lstStyle>
            <a:lvl1pPr>
              <a:defRPr/>
            </a:lvl1pPr>
          </a:lstStyle>
          <a:p>
            <a:pPr>
              <a:defRPr/>
            </a:pPr>
            <a:fld id="{1E811822-0C46-4792-9443-ADF01E2CABA8}" type="slidenum">
              <a:rPr lang="fr-FR"/>
              <a:pPr>
                <a:defRPr/>
              </a:pPr>
              <a:t>‹Nr.›</a:t>
            </a:fld>
            <a:endParaRPr lang="fr-FR"/>
          </a:p>
        </p:txBody>
      </p:sp>
    </p:spTree>
    <p:extLst>
      <p:ext uri="{BB962C8B-B14F-4D97-AF65-F5344CB8AC3E}">
        <p14:creationId xmlns:p14="http://schemas.microsoft.com/office/powerpoint/2010/main" val="183659219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Twelve captioned Imag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10" name="Bildplatzhalter 4"/>
          <p:cNvSpPr>
            <a:spLocks noGrp="1"/>
          </p:cNvSpPr>
          <p:nvPr>
            <p:ph type="pic" sz="quarter" idx="13"/>
          </p:nvPr>
        </p:nvSpPr>
        <p:spPr>
          <a:xfrm>
            <a:off x="4367214" y="1449389"/>
            <a:ext cx="1620837" cy="1692000"/>
          </a:xfrm>
          <a:pattFill prst="lgCheck">
            <a:fgClr>
              <a:schemeClr val="bg1">
                <a:lumMod val="85000"/>
              </a:schemeClr>
            </a:fgClr>
            <a:bgClr>
              <a:schemeClr val="bg1"/>
            </a:bgClr>
          </a:pattFill>
        </p:spPr>
        <p:txBody>
          <a:bodyPr tIns="720000" rtlCol="0" anchor="ctr">
            <a:noAutofit/>
          </a:bodyPr>
          <a:lstStyle>
            <a:lvl1pPr algn="ctr">
              <a:defRPr sz="750"/>
            </a:lvl1pPr>
          </a:lstStyle>
          <a:p>
            <a:pPr lvl="0"/>
            <a:r>
              <a:rPr lang="en-US" noProof="0"/>
              <a:t>Click icon to add picture</a:t>
            </a:r>
            <a:endParaRPr lang="en-GB" noProof="0" dirty="0"/>
          </a:p>
        </p:txBody>
      </p:sp>
      <p:sp>
        <p:nvSpPr>
          <p:cNvPr id="14" name="Bildplatzhalter 4"/>
          <p:cNvSpPr>
            <a:spLocks noGrp="1"/>
          </p:cNvSpPr>
          <p:nvPr>
            <p:ph type="pic" sz="quarter" idx="14"/>
          </p:nvPr>
        </p:nvSpPr>
        <p:spPr>
          <a:xfrm>
            <a:off x="9874249" y="1449389"/>
            <a:ext cx="1622425" cy="1692000"/>
          </a:xfrm>
          <a:pattFill prst="lgCheck">
            <a:fgClr>
              <a:schemeClr val="bg1">
                <a:lumMod val="85000"/>
              </a:schemeClr>
            </a:fgClr>
            <a:bgClr>
              <a:schemeClr val="bg1"/>
            </a:bgClr>
          </a:pattFill>
        </p:spPr>
        <p:txBody>
          <a:bodyPr tIns="720000" rtlCol="0" anchor="ctr">
            <a:noAutofit/>
          </a:bodyPr>
          <a:lstStyle>
            <a:lvl1pPr algn="ctr">
              <a:defRPr sz="750"/>
            </a:lvl1pPr>
          </a:lstStyle>
          <a:p>
            <a:pPr lvl="0"/>
            <a:r>
              <a:rPr lang="en-US" noProof="0"/>
              <a:t>Click icon to add picture</a:t>
            </a:r>
            <a:endParaRPr lang="en-GB" noProof="0" dirty="0"/>
          </a:p>
        </p:txBody>
      </p:sp>
      <p:sp>
        <p:nvSpPr>
          <p:cNvPr id="15" name="Bildplatzhalter 4"/>
          <p:cNvSpPr>
            <a:spLocks noGrp="1"/>
          </p:cNvSpPr>
          <p:nvPr>
            <p:ph type="pic" sz="quarter" idx="15"/>
          </p:nvPr>
        </p:nvSpPr>
        <p:spPr>
          <a:xfrm>
            <a:off x="695326" y="1449389"/>
            <a:ext cx="1620839" cy="1692000"/>
          </a:xfrm>
          <a:pattFill prst="lgCheck">
            <a:fgClr>
              <a:schemeClr val="bg1">
                <a:lumMod val="85000"/>
              </a:schemeClr>
            </a:fgClr>
            <a:bgClr>
              <a:schemeClr val="bg1"/>
            </a:bgClr>
          </a:pattFill>
        </p:spPr>
        <p:txBody>
          <a:bodyPr tIns="720000" rtlCol="0" anchor="ctr">
            <a:noAutofit/>
          </a:bodyPr>
          <a:lstStyle>
            <a:lvl1pPr algn="ctr">
              <a:defRPr sz="750"/>
            </a:lvl1pPr>
          </a:lstStyle>
          <a:p>
            <a:pPr lvl="0"/>
            <a:r>
              <a:rPr lang="en-US" noProof="0"/>
              <a:t>Click icon to add picture</a:t>
            </a:r>
            <a:endParaRPr lang="en-GB" noProof="0" dirty="0"/>
          </a:p>
        </p:txBody>
      </p:sp>
      <p:sp>
        <p:nvSpPr>
          <p:cNvPr id="16" name="Bildplatzhalter 4"/>
          <p:cNvSpPr>
            <a:spLocks noGrp="1"/>
          </p:cNvSpPr>
          <p:nvPr>
            <p:ph type="pic" sz="quarter" idx="18"/>
          </p:nvPr>
        </p:nvSpPr>
        <p:spPr>
          <a:xfrm>
            <a:off x="4367212" y="3851999"/>
            <a:ext cx="1620837" cy="1692000"/>
          </a:xfrm>
          <a:pattFill prst="lgCheck">
            <a:fgClr>
              <a:schemeClr val="bg1">
                <a:lumMod val="85000"/>
              </a:schemeClr>
            </a:fgClr>
            <a:bgClr>
              <a:schemeClr val="bg1"/>
            </a:bgClr>
          </a:pattFill>
        </p:spPr>
        <p:txBody>
          <a:bodyPr tIns="720000" rtlCol="0" anchor="ctr">
            <a:noAutofit/>
          </a:bodyPr>
          <a:lstStyle>
            <a:lvl1pPr algn="ctr">
              <a:defRPr sz="750"/>
            </a:lvl1pPr>
          </a:lstStyle>
          <a:p>
            <a:pPr lvl="0"/>
            <a:r>
              <a:rPr lang="en-US" noProof="0"/>
              <a:t>Click icon to add picture</a:t>
            </a:r>
            <a:endParaRPr lang="en-GB" noProof="0" dirty="0"/>
          </a:p>
        </p:txBody>
      </p:sp>
      <p:sp>
        <p:nvSpPr>
          <p:cNvPr id="17" name="Bildplatzhalter 4"/>
          <p:cNvSpPr>
            <a:spLocks noGrp="1"/>
          </p:cNvSpPr>
          <p:nvPr>
            <p:ph type="pic" sz="quarter" idx="19"/>
          </p:nvPr>
        </p:nvSpPr>
        <p:spPr>
          <a:xfrm>
            <a:off x="8040688" y="3852000"/>
            <a:ext cx="1619251" cy="1692000"/>
          </a:xfrm>
          <a:pattFill prst="lgCheck">
            <a:fgClr>
              <a:schemeClr val="bg1">
                <a:lumMod val="85000"/>
              </a:schemeClr>
            </a:fgClr>
            <a:bgClr>
              <a:schemeClr val="bg1"/>
            </a:bgClr>
          </a:pattFill>
        </p:spPr>
        <p:txBody>
          <a:bodyPr tIns="720000" rtlCol="0" anchor="ctr">
            <a:noAutofit/>
          </a:bodyPr>
          <a:lstStyle>
            <a:lvl1pPr algn="ctr">
              <a:defRPr sz="750"/>
            </a:lvl1pPr>
          </a:lstStyle>
          <a:p>
            <a:pPr lvl="0"/>
            <a:r>
              <a:rPr lang="en-US" noProof="0"/>
              <a:t>Click icon to add picture</a:t>
            </a:r>
            <a:endParaRPr lang="en-GB" noProof="0" dirty="0"/>
          </a:p>
        </p:txBody>
      </p:sp>
      <p:sp>
        <p:nvSpPr>
          <p:cNvPr id="18" name="Bildplatzhalter 4"/>
          <p:cNvSpPr>
            <a:spLocks noGrp="1"/>
          </p:cNvSpPr>
          <p:nvPr>
            <p:ph type="pic" sz="quarter" idx="20"/>
          </p:nvPr>
        </p:nvSpPr>
        <p:spPr>
          <a:xfrm>
            <a:off x="695326" y="3851999"/>
            <a:ext cx="1620839" cy="1692000"/>
          </a:xfrm>
          <a:pattFill prst="lgCheck">
            <a:fgClr>
              <a:schemeClr val="bg1">
                <a:lumMod val="85000"/>
              </a:schemeClr>
            </a:fgClr>
            <a:bgClr>
              <a:schemeClr val="bg1"/>
            </a:bgClr>
          </a:pattFill>
        </p:spPr>
        <p:txBody>
          <a:bodyPr tIns="720000" rtlCol="0" anchor="ctr">
            <a:noAutofit/>
          </a:bodyPr>
          <a:lstStyle>
            <a:lvl1pPr algn="ctr">
              <a:defRPr sz="750"/>
            </a:lvl1pPr>
          </a:lstStyle>
          <a:p>
            <a:pPr lvl="0"/>
            <a:r>
              <a:rPr lang="en-US" noProof="0"/>
              <a:t>Click icon to add picture</a:t>
            </a:r>
            <a:endParaRPr lang="en-GB" noProof="0" dirty="0"/>
          </a:p>
        </p:txBody>
      </p:sp>
      <p:sp>
        <p:nvSpPr>
          <p:cNvPr id="20" name="Textplatzhalter 19"/>
          <p:cNvSpPr>
            <a:spLocks noGrp="1"/>
          </p:cNvSpPr>
          <p:nvPr>
            <p:ph type="body" sz="quarter" idx="21"/>
          </p:nvPr>
        </p:nvSpPr>
        <p:spPr>
          <a:xfrm>
            <a:off x="695326" y="5589240"/>
            <a:ext cx="1620839"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21" name="Textplatzhalter 19"/>
          <p:cNvSpPr>
            <a:spLocks noGrp="1"/>
          </p:cNvSpPr>
          <p:nvPr>
            <p:ph type="body" sz="quarter" idx="22"/>
          </p:nvPr>
        </p:nvSpPr>
        <p:spPr>
          <a:xfrm>
            <a:off x="4367212" y="5589240"/>
            <a:ext cx="1620837"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22" name="Textplatzhalter 19"/>
          <p:cNvSpPr>
            <a:spLocks noGrp="1"/>
          </p:cNvSpPr>
          <p:nvPr>
            <p:ph type="body" sz="quarter" idx="23"/>
          </p:nvPr>
        </p:nvSpPr>
        <p:spPr>
          <a:xfrm>
            <a:off x="8040689" y="5589240"/>
            <a:ext cx="1619995"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23" name="Textplatzhalter 19"/>
          <p:cNvSpPr>
            <a:spLocks noGrp="1"/>
          </p:cNvSpPr>
          <p:nvPr>
            <p:ph type="body" sz="quarter" idx="24"/>
          </p:nvPr>
        </p:nvSpPr>
        <p:spPr>
          <a:xfrm>
            <a:off x="695326" y="3204724"/>
            <a:ext cx="1620839"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24" name="Textplatzhalter 19"/>
          <p:cNvSpPr>
            <a:spLocks noGrp="1"/>
          </p:cNvSpPr>
          <p:nvPr>
            <p:ph type="body" sz="quarter" idx="25"/>
          </p:nvPr>
        </p:nvSpPr>
        <p:spPr>
          <a:xfrm>
            <a:off x="4367212" y="3204724"/>
            <a:ext cx="1620837"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25" name="Textplatzhalter 19"/>
          <p:cNvSpPr>
            <a:spLocks noGrp="1"/>
          </p:cNvSpPr>
          <p:nvPr>
            <p:ph type="body" sz="quarter" idx="26"/>
          </p:nvPr>
        </p:nvSpPr>
        <p:spPr>
          <a:xfrm>
            <a:off x="9875093" y="3204724"/>
            <a:ext cx="1623171"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3" name="Bildplatzhalter 4"/>
          <p:cNvSpPr>
            <a:spLocks noGrp="1"/>
          </p:cNvSpPr>
          <p:nvPr>
            <p:ph type="pic" sz="quarter" idx="27"/>
          </p:nvPr>
        </p:nvSpPr>
        <p:spPr>
          <a:xfrm>
            <a:off x="2532062" y="1449389"/>
            <a:ext cx="1620839" cy="1692000"/>
          </a:xfrm>
          <a:pattFill prst="lgCheck">
            <a:fgClr>
              <a:schemeClr val="bg1">
                <a:lumMod val="85000"/>
              </a:schemeClr>
            </a:fgClr>
            <a:bgClr>
              <a:schemeClr val="bg1"/>
            </a:bgClr>
          </a:pattFill>
        </p:spPr>
        <p:txBody>
          <a:bodyPr tIns="720000" rtlCol="0" anchor="ctr">
            <a:noAutofit/>
          </a:bodyPr>
          <a:lstStyle>
            <a:lvl1pPr algn="ctr">
              <a:defRPr sz="750"/>
            </a:lvl1pPr>
          </a:lstStyle>
          <a:p>
            <a:pPr lvl="0"/>
            <a:r>
              <a:rPr lang="en-US" noProof="0"/>
              <a:t>Click icon to add picture</a:t>
            </a:r>
            <a:endParaRPr lang="en-GB" noProof="0" dirty="0"/>
          </a:p>
        </p:txBody>
      </p:sp>
      <p:sp>
        <p:nvSpPr>
          <p:cNvPr id="7" name="Textplatzhalter 19"/>
          <p:cNvSpPr>
            <a:spLocks noGrp="1"/>
          </p:cNvSpPr>
          <p:nvPr>
            <p:ph type="body" sz="quarter" idx="28"/>
          </p:nvPr>
        </p:nvSpPr>
        <p:spPr>
          <a:xfrm>
            <a:off x="2532062" y="3204724"/>
            <a:ext cx="1620839"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9" name="Bildplatzhalter 4"/>
          <p:cNvSpPr>
            <a:spLocks noGrp="1"/>
          </p:cNvSpPr>
          <p:nvPr>
            <p:ph type="pic" sz="quarter" idx="29"/>
          </p:nvPr>
        </p:nvSpPr>
        <p:spPr>
          <a:xfrm>
            <a:off x="6202365" y="1449389"/>
            <a:ext cx="1622425" cy="1692000"/>
          </a:xfrm>
          <a:pattFill prst="lgCheck">
            <a:fgClr>
              <a:schemeClr val="bg1">
                <a:lumMod val="85000"/>
              </a:schemeClr>
            </a:fgClr>
            <a:bgClr>
              <a:schemeClr val="bg1"/>
            </a:bgClr>
          </a:pattFill>
        </p:spPr>
        <p:txBody>
          <a:bodyPr tIns="720000" rtlCol="0" anchor="ctr">
            <a:noAutofit/>
          </a:bodyPr>
          <a:lstStyle>
            <a:lvl1pPr algn="ctr">
              <a:defRPr sz="750"/>
            </a:lvl1pPr>
          </a:lstStyle>
          <a:p>
            <a:pPr lvl="0"/>
            <a:r>
              <a:rPr lang="en-US" noProof="0"/>
              <a:t>Click icon to add picture</a:t>
            </a:r>
            <a:endParaRPr lang="en-GB" noProof="0" dirty="0"/>
          </a:p>
        </p:txBody>
      </p:sp>
      <p:sp>
        <p:nvSpPr>
          <p:cNvPr id="11" name="Textplatzhalter 19"/>
          <p:cNvSpPr>
            <a:spLocks noGrp="1"/>
          </p:cNvSpPr>
          <p:nvPr>
            <p:ph type="body" sz="quarter" idx="30"/>
          </p:nvPr>
        </p:nvSpPr>
        <p:spPr>
          <a:xfrm>
            <a:off x="6202364" y="3204724"/>
            <a:ext cx="1622425"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12" name="Bildplatzhalter 4"/>
          <p:cNvSpPr>
            <a:spLocks noGrp="1"/>
          </p:cNvSpPr>
          <p:nvPr>
            <p:ph type="pic" sz="quarter" idx="31"/>
          </p:nvPr>
        </p:nvSpPr>
        <p:spPr>
          <a:xfrm>
            <a:off x="8040688" y="1449389"/>
            <a:ext cx="1619251" cy="1692000"/>
          </a:xfrm>
          <a:pattFill prst="lgCheck">
            <a:fgClr>
              <a:schemeClr val="bg1">
                <a:lumMod val="85000"/>
              </a:schemeClr>
            </a:fgClr>
            <a:bgClr>
              <a:schemeClr val="bg1"/>
            </a:bgClr>
          </a:pattFill>
        </p:spPr>
        <p:txBody>
          <a:bodyPr tIns="720000" rtlCol="0" anchor="ctr">
            <a:noAutofit/>
          </a:bodyPr>
          <a:lstStyle>
            <a:lvl1pPr algn="ctr">
              <a:defRPr sz="750"/>
            </a:lvl1pPr>
          </a:lstStyle>
          <a:p>
            <a:pPr lvl="0"/>
            <a:r>
              <a:rPr lang="en-US" noProof="0"/>
              <a:t>Click icon to add picture</a:t>
            </a:r>
            <a:endParaRPr lang="en-GB" noProof="0" dirty="0"/>
          </a:p>
        </p:txBody>
      </p:sp>
      <p:sp>
        <p:nvSpPr>
          <p:cNvPr id="13" name="Textplatzhalter 19"/>
          <p:cNvSpPr>
            <a:spLocks noGrp="1"/>
          </p:cNvSpPr>
          <p:nvPr>
            <p:ph type="body" sz="quarter" idx="32"/>
          </p:nvPr>
        </p:nvSpPr>
        <p:spPr>
          <a:xfrm>
            <a:off x="8040689" y="3204724"/>
            <a:ext cx="1619995"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19" name="Bildplatzhalter 4"/>
          <p:cNvSpPr>
            <a:spLocks noGrp="1"/>
          </p:cNvSpPr>
          <p:nvPr>
            <p:ph type="pic" sz="quarter" idx="33"/>
          </p:nvPr>
        </p:nvSpPr>
        <p:spPr>
          <a:xfrm>
            <a:off x="2532062" y="3851999"/>
            <a:ext cx="1620839" cy="1692000"/>
          </a:xfrm>
          <a:pattFill prst="lgCheck">
            <a:fgClr>
              <a:schemeClr val="bg1">
                <a:lumMod val="85000"/>
              </a:schemeClr>
            </a:fgClr>
            <a:bgClr>
              <a:schemeClr val="bg1"/>
            </a:bgClr>
          </a:pattFill>
        </p:spPr>
        <p:txBody>
          <a:bodyPr tIns="720000" rtlCol="0" anchor="ctr">
            <a:noAutofit/>
          </a:bodyPr>
          <a:lstStyle>
            <a:lvl1pPr algn="ctr">
              <a:defRPr sz="750"/>
            </a:lvl1pPr>
          </a:lstStyle>
          <a:p>
            <a:pPr lvl="0"/>
            <a:r>
              <a:rPr lang="en-US" noProof="0"/>
              <a:t>Click icon to add picture</a:t>
            </a:r>
            <a:endParaRPr lang="en-GB" noProof="0" dirty="0"/>
          </a:p>
        </p:txBody>
      </p:sp>
      <p:sp>
        <p:nvSpPr>
          <p:cNvPr id="26" name="Textplatzhalter 19"/>
          <p:cNvSpPr>
            <a:spLocks noGrp="1"/>
          </p:cNvSpPr>
          <p:nvPr>
            <p:ph type="body" sz="quarter" idx="34"/>
          </p:nvPr>
        </p:nvSpPr>
        <p:spPr>
          <a:xfrm>
            <a:off x="2532062" y="5589240"/>
            <a:ext cx="1620839"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27" name="Bildplatzhalter 4"/>
          <p:cNvSpPr>
            <a:spLocks noGrp="1"/>
          </p:cNvSpPr>
          <p:nvPr>
            <p:ph type="pic" sz="quarter" idx="35"/>
          </p:nvPr>
        </p:nvSpPr>
        <p:spPr>
          <a:xfrm>
            <a:off x="6203951" y="3851999"/>
            <a:ext cx="1620837" cy="1692000"/>
          </a:xfrm>
          <a:pattFill prst="lgCheck">
            <a:fgClr>
              <a:schemeClr val="bg1">
                <a:lumMod val="85000"/>
              </a:schemeClr>
            </a:fgClr>
            <a:bgClr>
              <a:schemeClr val="bg1"/>
            </a:bgClr>
          </a:pattFill>
        </p:spPr>
        <p:txBody>
          <a:bodyPr tIns="720000" rtlCol="0" anchor="ctr">
            <a:noAutofit/>
          </a:bodyPr>
          <a:lstStyle>
            <a:lvl1pPr algn="ctr">
              <a:defRPr sz="750"/>
            </a:lvl1pPr>
          </a:lstStyle>
          <a:p>
            <a:pPr lvl="0"/>
            <a:r>
              <a:rPr lang="en-US" noProof="0"/>
              <a:t>Click icon to add picture</a:t>
            </a:r>
            <a:endParaRPr lang="en-GB" noProof="0" dirty="0"/>
          </a:p>
        </p:txBody>
      </p:sp>
      <p:sp>
        <p:nvSpPr>
          <p:cNvPr id="28" name="Textplatzhalter 19"/>
          <p:cNvSpPr>
            <a:spLocks noGrp="1"/>
          </p:cNvSpPr>
          <p:nvPr>
            <p:ph type="body" sz="quarter" idx="36"/>
          </p:nvPr>
        </p:nvSpPr>
        <p:spPr>
          <a:xfrm>
            <a:off x="6203951" y="5589240"/>
            <a:ext cx="1620837"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29" name="Bildplatzhalter 4"/>
          <p:cNvSpPr>
            <a:spLocks noGrp="1"/>
          </p:cNvSpPr>
          <p:nvPr>
            <p:ph type="pic" sz="quarter" idx="37"/>
          </p:nvPr>
        </p:nvSpPr>
        <p:spPr>
          <a:xfrm>
            <a:off x="9873503" y="3852000"/>
            <a:ext cx="1623171" cy="1692000"/>
          </a:xfrm>
          <a:pattFill prst="lgCheck">
            <a:fgClr>
              <a:schemeClr val="bg1">
                <a:lumMod val="85000"/>
              </a:schemeClr>
            </a:fgClr>
            <a:bgClr>
              <a:schemeClr val="bg1"/>
            </a:bgClr>
          </a:pattFill>
        </p:spPr>
        <p:txBody>
          <a:bodyPr tIns="720000" rtlCol="0" anchor="ctr">
            <a:noAutofit/>
          </a:bodyPr>
          <a:lstStyle>
            <a:lvl1pPr algn="ctr">
              <a:defRPr sz="750"/>
            </a:lvl1pPr>
          </a:lstStyle>
          <a:p>
            <a:pPr lvl="0"/>
            <a:r>
              <a:rPr lang="en-US" noProof="0"/>
              <a:t>Click icon to add picture</a:t>
            </a:r>
            <a:endParaRPr lang="en-GB" noProof="0" dirty="0"/>
          </a:p>
        </p:txBody>
      </p:sp>
      <p:sp>
        <p:nvSpPr>
          <p:cNvPr id="30" name="Textplatzhalter 19"/>
          <p:cNvSpPr>
            <a:spLocks noGrp="1"/>
          </p:cNvSpPr>
          <p:nvPr>
            <p:ph type="body" sz="quarter" idx="38"/>
          </p:nvPr>
        </p:nvSpPr>
        <p:spPr>
          <a:xfrm>
            <a:off x="9874347" y="5589240"/>
            <a:ext cx="1623917"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US" noProof="0"/>
              <a:t>Click to edit Master text styles</a:t>
            </a:r>
          </a:p>
          <a:p>
            <a:pPr lvl="1"/>
            <a:r>
              <a:rPr lang="en-US" noProof="0"/>
              <a:t>Second level</a:t>
            </a:r>
          </a:p>
        </p:txBody>
      </p:sp>
      <p:sp>
        <p:nvSpPr>
          <p:cNvPr id="4" name="Datumsplatzhalter 3">
            <a:extLst>
              <a:ext uri="{FF2B5EF4-FFF2-40B4-BE49-F238E27FC236}">
                <a16:creationId xmlns:a16="http://schemas.microsoft.com/office/drawing/2014/main" id="{57E712AF-8CA7-0471-0079-9B05DDD7AEE3}"/>
              </a:ext>
            </a:extLst>
          </p:cNvPr>
          <p:cNvSpPr>
            <a:spLocks noGrp="1"/>
          </p:cNvSpPr>
          <p:nvPr>
            <p:ph type="dt" sz="half" idx="39"/>
          </p:nvPr>
        </p:nvSpPr>
        <p:spPr/>
        <p:txBody>
          <a:bodyPr/>
          <a:lstStyle>
            <a:lvl1pPr>
              <a:defRPr/>
            </a:lvl1pPr>
          </a:lstStyle>
          <a:p>
            <a:pPr>
              <a:defRPr/>
            </a:pPr>
            <a:endParaRPr lang="en-GB"/>
          </a:p>
        </p:txBody>
      </p:sp>
      <p:sp>
        <p:nvSpPr>
          <p:cNvPr id="5" name="Fußzeilenplatzhalter 4">
            <a:extLst>
              <a:ext uri="{FF2B5EF4-FFF2-40B4-BE49-F238E27FC236}">
                <a16:creationId xmlns:a16="http://schemas.microsoft.com/office/drawing/2014/main" id="{EF292E1D-2E12-7E74-BE7F-87E2125B760D}"/>
              </a:ext>
            </a:extLst>
          </p:cNvPr>
          <p:cNvSpPr>
            <a:spLocks noGrp="1"/>
          </p:cNvSpPr>
          <p:nvPr>
            <p:ph type="ftr" sz="quarter" idx="40"/>
          </p:nvPr>
        </p:nvSpPr>
        <p:spPr/>
        <p:txBody>
          <a:bodyPr/>
          <a:lstStyle>
            <a:lvl1pPr>
              <a:defRPr/>
            </a:lvl1pPr>
          </a:lstStyle>
          <a:p>
            <a:pPr>
              <a:defRPr/>
            </a:pPr>
            <a:r>
              <a:rPr lang="en-GB"/>
              <a:t>)</a:t>
            </a:r>
            <a:endParaRPr lang="en-GB" dirty="0"/>
          </a:p>
        </p:txBody>
      </p:sp>
      <p:sp>
        <p:nvSpPr>
          <p:cNvPr id="6" name="Foliennummernplatzhalter 5">
            <a:extLst>
              <a:ext uri="{FF2B5EF4-FFF2-40B4-BE49-F238E27FC236}">
                <a16:creationId xmlns:a16="http://schemas.microsoft.com/office/drawing/2014/main" id="{BB5AB132-0E8C-51CF-743A-CFB8C5788C50}"/>
              </a:ext>
            </a:extLst>
          </p:cNvPr>
          <p:cNvSpPr>
            <a:spLocks noGrp="1"/>
          </p:cNvSpPr>
          <p:nvPr>
            <p:ph type="sldNum" sz="quarter" idx="41"/>
          </p:nvPr>
        </p:nvSpPr>
        <p:spPr/>
        <p:txBody>
          <a:bodyPr/>
          <a:lstStyle>
            <a:lvl1pPr>
              <a:defRPr/>
            </a:lvl1pPr>
          </a:lstStyle>
          <a:p>
            <a:pPr>
              <a:defRPr/>
            </a:pPr>
            <a:fld id="{73DAF6A7-61B5-4142-97E0-5AB8FB774C15}" type="slidenum">
              <a:rPr lang="fr-FR"/>
              <a:pPr>
                <a:defRPr/>
              </a:pPr>
              <a:t>‹Nr.›</a:t>
            </a:fld>
            <a:endParaRPr lang="fr-FR"/>
          </a:p>
        </p:txBody>
      </p:sp>
    </p:spTree>
    <p:extLst>
      <p:ext uri="{BB962C8B-B14F-4D97-AF65-F5344CB8AC3E}">
        <p14:creationId xmlns:p14="http://schemas.microsoft.com/office/powerpoint/2010/main" val="90885586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Full sized Image">
    <p:spTree>
      <p:nvGrpSpPr>
        <p:cNvPr id="1" name=""/>
        <p:cNvGrpSpPr/>
        <p:nvPr/>
      </p:nvGrpSpPr>
      <p:grpSpPr>
        <a:xfrm>
          <a:off x="0" y="0"/>
          <a:ext cx="0" cy="0"/>
          <a:chOff x="0" y="0"/>
          <a:chExt cx="0" cy="0"/>
        </a:xfrm>
      </p:grpSpPr>
      <p:sp>
        <p:nvSpPr>
          <p:cNvPr id="7" name="Bildplatzhalter 4"/>
          <p:cNvSpPr>
            <a:spLocks noGrp="1"/>
          </p:cNvSpPr>
          <p:nvPr>
            <p:ph type="pic" sz="quarter" idx="13"/>
          </p:nvPr>
        </p:nvSpPr>
        <p:spPr>
          <a:xfrm>
            <a:off x="0" y="1"/>
            <a:ext cx="12192000" cy="6858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2" name="Datumsplatzhalter 3">
            <a:extLst>
              <a:ext uri="{FF2B5EF4-FFF2-40B4-BE49-F238E27FC236}">
                <a16:creationId xmlns:a16="http://schemas.microsoft.com/office/drawing/2014/main" id="{5F101421-6F34-6EE3-D81A-ABCDA65A2EE6}"/>
              </a:ext>
            </a:extLst>
          </p:cNvPr>
          <p:cNvSpPr>
            <a:spLocks noGrp="1"/>
          </p:cNvSpPr>
          <p:nvPr>
            <p:ph type="dt" sz="half" idx="14"/>
          </p:nvPr>
        </p:nvSpPr>
        <p:spPr/>
        <p:txBody>
          <a:bodyPr/>
          <a:lstStyle>
            <a:lvl1pPr>
              <a:defRPr/>
            </a:lvl1pPr>
          </a:lstStyle>
          <a:p>
            <a:pPr>
              <a:defRPr/>
            </a:pPr>
            <a:endParaRPr lang="en-GB"/>
          </a:p>
        </p:txBody>
      </p:sp>
      <p:sp>
        <p:nvSpPr>
          <p:cNvPr id="3" name="Fußzeilenplatzhalter 4">
            <a:extLst>
              <a:ext uri="{FF2B5EF4-FFF2-40B4-BE49-F238E27FC236}">
                <a16:creationId xmlns:a16="http://schemas.microsoft.com/office/drawing/2014/main" id="{4F4CDD06-7559-0344-C70D-13B8D37C8C86}"/>
              </a:ext>
            </a:extLst>
          </p:cNvPr>
          <p:cNvSpPr>
            <a:spLocks noGrp="1"/>
          </p:cNvSpPr>
          <p:nvPr>
            <p:ph type="ftr" sz="quarter" idx="15"/>
          </p:nvPr>
        </p:nvSpPr>
        <p:spPr/>
        <p:txBody>
          <a:bodyPr/>
          <a:lstStyle>
            <a:lvl1pPr>
              <a:defRPr/>
            </a:lvl1pPr>
          </a:lstStyle>
          <a:p>
            <a:pPr>
              <a:defRPr/>
            </a:pPr>
            <a:r>
              <a:rPr lang="en-GB"/>
              <a:t>)</a:t>
            </a:r>
            <a:endParaRPr lang="en-GB" dirty="0"/>
          </a:p>
        </p:txBody>
      </p:sp>
      <p:sp>
        <p:nvSpPr>
          <p:cNvPr id="4" name="Foliennummernplatzhalter 5">
            <a:extLst>
              <a:ext uri="{FF2B5EF4-FFF2-40B4-BE49-F238E27FC236}">
                <a16:creationId xmlns:a16="http://schemas.microsoft.com/office/drawing/2014/main" id="{2E8A4FC6-CA08-1C68-DC74-13E6E9FDE34E}"/>
              </a:ext>
            </a:extLst>
          </p:cNvPr>
          <p:cNvSpPr>
            <a:spLocks noGrp="1"/>
          </p:cNvSpPr>
          <p:nvPr>
            <p:ph type="sldNum" sz="quarter" idx="16"/>
          </p:nvPr>
        </p:nvSpPr>
        <p:spPr/>
        <p:txBody>
          <a:bodyPr/>
          <a:lstStyle>
            <a:lvl1pPr>
              <a:defRPr/>
            </a:lvl1pPr>
          </a:lstStyle>
          <a:p>
            <a:pPr>
              <a:defRPr/>
            </a:pPr>
            <a:fld id="{CB42A3F8-8684-46EE-B41C-9BB6D359EA1F}" type="slidenum">
              <a:rPr lang="fr-FR"/>
              <a:pPr>
                <a:defRPr/>
              </a:pPr>
              <a:t>‹Nr.›</a:t>
            </a:fld>
            <a:endParaRPr lang="fr-FR"/>
          </a:p>
        </p:txBody>
      </p:sp>
    </p:spTree>
    <p:extLst>
      <p:ext uri="{BB962C8B-B14F-4D97-AF65-F5344CB8AC3E}">
        <p14:creationId xmlns:p14="http://schemas.microsoft.com/office/powerpoint/2010/main" val="172986200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Two full sized Images">
    <p:spTree>
      <p:nvGrpSpPr>
        <p:cNvPr id="1" name=""/>
        <p:cNvGrpSpPr/>
        <p:nvPr/>
      </p:nvGrpSpPr>
      <p:grpSpPr>
        <a:xfrm>
          <a:off x="0" y="0"/>
          <a:ext cx="0" cy="0"/>
          <a:chOff x="0" y="0"/>
          <a:chExt cx="0" cy="0"/>
        </a:xfrm>
      </p:grpSpPr>
      <p:sp>
        <p:nvSpPr>
          <p:cNvPr id="8" name="Bildplatzhalter 4"/>
          <p:cNvSpPr>
            <a:spLocks noGrp="1"/>
          </p:cNvSpPr>
          <p:nvPr>
            <p:ph type="pic" sz="quarter" idx="14"/>
          </p:nvPr>
        </p:nvSpPr>
        <p:spPr>
          <a:xfrm>
            <a:off x="6203949" y="2"/>
            <a:ext cx="5988052" cy="6857999"/>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7" name="Bildplatzhalter 4"/>
          <p:cNvSpPr>
            <a:spLocks noGrp="1"/>
          </p:cNvSpPr>
          <p:nvPr>
            <p:ph type="pic" sz="quarter" idx="13"/>
          </p:nvPr>
        </p:nvSpPr>
        <p:spPr>
          <a:xfrm>
            <a:off x="0" y="1"/>
            <a:ext cx="5988051" cy="6858000"/>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
        <p:nvSpPr>
          <p:cNvPr id="2" name="Datumsplatzhalter 3">
            <a:extLst>
              <a:ext uri="{FF2B5EF4-FFF2-40B4-BE49-F238E27FC236}">
                <a16:creationId xmlns:a16="http://schemas.microsoft.com/office/drawing/2014/main" id="{9742B00E-72D6-3800-0702-D9F70E35CD91}"/>
              </a:ext>
            </a:extLst>
          </p:cNvPr>
          <p:cNvSpPr>
            <a:spLocks noGrp="1"/>
          </p:cNvSpPr>
          <p:nvPr>
            <p:ph type="dt" sz="half" idx="15"/>
          </p:nvPr>
        </p:nvSpPr>
        <p:spPr/>
        <p:txBody>
          <a:bodyPr/>
          <a:lstStyle>
            <a:lvl1pPr>
              <a:defRPr/>
            </a:lvl1pPr>
          </a:lstStyle>
          <a:p>
            <a:pPr>
              <a:defRPr/>
            </a:pPr>
            <a:endParaRPr lang="en-GB"/>
          </a:p>
        </p:txBody>
      </p:sp>
      <p:sp>
        <p:nvSpPr>
          <p:cNvPr id="3" name="Fußzeilenplatzhalter 4">
            <a:extLst>
              <a:ext uri="{FF2B5EF4-FFF2-40B4-BE49-F238E27FC236}">
                <a16:creationId xmlns:a16="http://schemas.microsoft.com/office/drawing/2014/main" id="{BAA0E187-3A80-1E0C-CA52-C2CFE024F41A}"/>
              </a:ext>
            </a:extLst>
          </p:cNvPr>
          <p:cNvSpPr>
            <a:spLocks noGrp="1"/>
          </p:cNvSpPr>
          <p:nvPr>
            <p:ph type="ftr" sz="quarter" idx="16"/>
          </p:nvPr>
        </p:nvSpPr>
        <p:spPr/>
        <p:txBody>
          <a:bodyPr/>
          <a:lstStyle>
            <a:lvl1pPr>
              <a:defRPr/>
            </a:lvl1pPr>
          </a:lstStyle>
          <a:p>
            <a:pPr>
              <a:defRPr/>
            </a:pPr>
            <a:r>
              <a:rPr lang="en-GB"/>
              <a:t>)</a:t>
            </a:r>
            <a:endParaRPr lang="en-GB" dirty="0"/>
          </a:p>
        </p:txBody>
      </p:sp>
      <p:sp>
        <p:nvSpPr>
          <p:cNvPr id="4" name="Foliennummernplatzhalter 5">
            <a:extLst>
              <a:ext uri="{FF2B5EF4-FFF2-40B4-BE49-F238E27FC236}">
                <a16:creationId xmlns:a16="http://schemas.microsoft.com/office/drawing/2014/main" id="{B904376C-960A-6104-ED9B-F52B8E86EE9C}"/>
              </a:ext>
            </a:extLst>
          </p:cNvPr>
          <p:cNvSpPr>
            <a:spLocks noGrp="1"/>
          </p:cNvSpPr>
          <p:nvPr>
            <p:ph type="sldNum" sz="quarter" idx="17"/>
          </p:nvPr>
        </p:nvSpPr>
        <p:spPr/>
        <p:txBody>
          <a:bodyPr/>
          <a:lstStyle>
            <a:lvl1pPr>
              <a:defRPr/>
            </a:lvl1pPr>
          </a:lstStyle>
          <a:p>
            <a:pPr>
              <a:defRPr/>
            </a:pPr>
            <a:fld id="{809F03B5-53B9-4111-A9CF-74462E377BBD}" type="slidenum">
              <a:rPr lang="fr-FR"/>
              <a:pPr>
                <a:defRPr/>
              </a:pPr>
              <a:t>‹Nr.›</a:t>
            </a:fld>
            <a:endParaRPr lang="fr-FR"/>
          </a:p>
        </p:txBody>
      </p:sp>
    </p:spTree>
    <p:extLst>
      <p:ext uri="{BB962C8B-B14F-4D97-AF65-F5344CB8AC3E}">
        <p14:creationId xmlns:p14="http://schemas.microsoft.com/office/powerpoint/2010/main" val="120606957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noProof="0"/>
              <a:t>Click to edit Master title style</a:t>
            </a:r>
            <a:endParaRPr lang="en-GB" noProof="0" dirty="0"/>
          </a:p>
        </p:txBody>
      </p:sp>
      <p:sp>
        <p:nvSpPr>
          <p:cNvPr id="3" name="Datumsplatzhalter 3">
            <a:extLst>
              <a:ext uri="{FF2B5EF4-FFF2-40B4-BE49-F238E27FC236}">
                <a16:creationId xmlns:a16="http://schemas.microsoft.com/office/drawing/2014/main" id="{682FD25E-51BE-76C6-3CE5-A6F77260FA03}"/>
              </a:ext>
            </a:extLst>
          </p:cNvPr>
          <p:cNvSpPr>
            <a:spLocks noGrp="1"/>
          </p:cNvSpPr>
          <p:nvPr>
            <p:ph type="dt" sz="half" idx="10"/>
          </p:nvPr>
        </p:nvSpPr>
        <p:spPr/>
        <p:txBody>
          <a:bodyPr/>
          <a:lstStyle>
            <a:lvl1pPr>
              <a:defRPr/>
            </a:lvl1pPr>
          </a:lstStyle>
          <a:p>
            <a:pPr>
              <a:defRPr/>
            </a:pPr>
            <a:endParaRPr lang="en-GB"/>
          </a:p>
        </p:txBody>
      </p:sp>
      <p:sp>
        <p:nvSpPr>
          <p:cNvPr id="4" name="Fußzeilenplatzhalter 4">
            <a:extLst>
              <a:ext uri="{FF2B5EF4-FFF2-40B4-BE49-F238E27FC236}">
                <a16:creationId xmlns:a16="http://schemas.microsoft.com/office/drawing/2014/main" id="{C54836F6-22E7-4E97-EC33-2418DF27D2F5}"/>
              </a:ext>
            </a:extLst>
          </p:cNvPr>
          <p:cNvSpPr>
            <a:spLocks noGrp="1"/>
          </p:cNvSpPr>
          <p:nvPr>
            <p:ph type="ftr" sz="quarter" idx="11"/>
          </p:nvPr>
        </p:nvSpPr>
        <p:spPr/>
        <p:txBody>
          <a:bodyPr/>
          <a:lstStyle>
            <a:lvl1pPr>
              <a:defRPr/>
            </a:lvl1pPr>
          </a:lstStyle>
          <a:p>
            <a:pPr>
              <a:defRPr/>
            </a:pPr>
            <a:r>
              <a:rPr lang="en-GB"/>
              <a:t>)</a:t>
            </a:r>
            <a:endParaRPr lang="en-GB" dirty="0"/>
          </a:p>
        </p:txBody>
      </p:sp>
      <p:sp>
        <p:nvSpPr>
          <p:cNvPr id="5" name="Foliennummernplatzhalter 5">
            <a:extLst>
              <a:ext uri="{FF2B5EF4-FFF2-40B4-BE49-F238E27FC236}">
                <a16:creationId xmlns:a16="http://schemas.microsoft.com/office/drawing/2014/main" id="{9B4E9A5F-8F3D-528F-8E6B-70CC85CEEB18}"/>
              </a:ext>
            </a:extLst>
          </p:cNvPr>
          <p:cNvSpPr>
            <a:spLocks noGrp="1"/>
          </p:cNvSpPr>
          <p:nvPr>
            <p:ph type="sldNum" sz="quarter" idx="12"/>
          </p:nvPr>
        </p:nvSpPr>
        <p:spPr/>
        <p:txBody>
          <a:bodyPr/>
          <a:lstStyle>
            <a:lvl1pPr>
              <a:defRPr/>
            </a:lvl1pPr>
          </a:lstStyle>
          <a:p>
            <a:pPr>
              <a:defRPr/>
            </a:pPr>
            <a:fld id="{137D04C1-4E88-41EB-97A5-4B60A4A3FDD6}" type="slidenum">
              <a:rPr lang="fr-FR"/>
              <a:pPr>
                <a:defRPr/>
              </a:pPr>
              <a:t>‹Nr.›</a:t>
            </a:fld>
            <a:endParaRPr lang="fr-FR"/>
          </a:p>
        </p:txBody>
      </p:sp>
    </p:spTree>
    <p:extLst>
      <p:ext uri="{BB962C8B-B14F-4D97-AF65-F5344CB8AC3E}">
        <p14:creationId xmlns:p14="http://schemas.microsoft.com/office/powerpoint/2010/main" val="373377402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9056732-4214-819A-7282-80A7EF870A20}"/>
              </a:ext>
            </a:extLst>
          </p:cNvPr>
          <p:cNvSpPr>
            <a:spLocks noGrp="1"/>
          </p:cNvSpPr>
          <p:nvPr>
            <p:ph type="dt" sz="half" idx="10"/>
          </p:nvPr>
        </p:nvSpPr>
        <p:spPr/>
        <p:txBody>
          <a:bodyPr/>
          <a:lstStyle>
            <a:lvl1pPr>
              <a:defRPr/>
            </a:lvl1pPr>
          </a:lstStyle>
          <a:p>
            <a:pPr>
              <a:defRPr/>
            </a:pPr>
            <a:endParaRPr lang="en-US"/>
          </a:p>
        </p:txBody>
      </p:sp>
      <p:sp>
        <p:nvSpPr>
          <p:cNvPr id="3" name="Fußzeilenplatzhalter 2">
            <a:extLst>
              <a:ext uri="{FF2B5EF4-FFF2-40B4-BE49-F238E27FC236}">
                <a16:creationId xmlns:a16="http://schemas.microsoft.com/office/drawing/2014/main" id="{B69F6CEA-7550-297F-FA25-3C335ACE43E1}"/>
              </a:ext>
            </a:extLst>
          </p:cNvPr>
          <p:cNvSpPr>
            <a:spLocks noGrp="1"/>
          </p:cNvSpPr>
          <p:nvPr>
            <p:ph type="ftr" sz="quarter" idx="11"/>
          </p:nvPr>
        </p:nvSpPr>
        <p:spPr/>
        <p:txBody>
          <a:bodyPr/>
          <a:lstStyle>
            <a:lvl1pPr>
              <a:defRPr/>
            </a:lvl1pPr>
          </a:lstStyle>
          <a:p>
            <a:pPr>
              <a:defRPr/>
            </a:pPr>
            <a:r>
              <a:rPr lang="fr-FR"/>
              <a:t>)</a:t>
            </a:r>
          </a:p>
        </p:txBody>
      </p:sp>
      <p:sp>
        <p:nvSpPr>
          <p:cNvPr id="4" name="Foliennummernplatzhalter 3">
            <a:extLst>
              <a:ext uri="{FF2B5EF4-FFF2-40B4-BE49-F238E27FC236}">
                <a16:creationId xmlns:a16="http://schemas.microsoft.com/office/drawing/2014/main" id="{21CA28FA-4F7D-DC75-1FAC-61285B14308B}"/>
              </a:ext>
            </a:extLst>
          </p:cNvPr>
          <p:cNvSpPr>
            <a:spLocks noGrp="1"/>
          </p:cNvSpPr>
          <p:nvPr>
            <p:ph type="sldNum" sz="quarter" idx="12"/>
          </p:nvPr>
        </p:nvSpPr>
        <p:spPr/>
        <p:txBody>
          <a:bodyPr/>
          <a:lstStyle>
            <a:lvl1pPr marL="12700">
              <a:lnSpc>
                <a:spcPts val="865"/>
              </a:lnSpc>
              <a:defRPr spc="-5">
                <a:solidFill>
                  <a:srgbClr val="000000"/>
                </a:solidFill>
              </a:defRPr>
            </a:lvl1pPr>
          </a:lstStyle>
          <a:p>
            <a:pPr>
              <a:defRPr/>
            </a:pPr>
            <a:r>
              <a:rPr lang="en-US"/>
              <a:t>Seite</a:t>
            </a:r>
            <a:r>
              <a:rPr lang="en-US" spc="-35"/>
              <a:t> </a:t>
            </a:r>
            <a:fld id="{90162AB3-A226-43A9-BA9A-4CE7E1EF0603}" type="slidenum">
              <a:rPr spc="0"/>
              <a:pPr>
                <a:defRPr/>
              </a:pPr>
              <a:t>‹Nr.›</a:t>
            </a:fld>
            <a:endParaRPr spc="0" dirty="0"/>
          </a:p>
        </p:txBody>
      </p:sp>
    </p:spTree>
    <p:extLst>
      <p:ext uri="{BB962C8B-B14F-4D97-AF65-F5344CB8AC3E}">
        <p14:creationId xmlns:p14="http://schemas.microsoft.com/office/powerpoint/2010/main" val="105578307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x">
  <p:cSld name="6_Titelfolie">
    <p:spTree>
      <p:nvGrpSpPr>
        <p:cNvPr id="1" name=""/>
        <p:cNvGrpSpPr/>
        <p:nvPr/>
      </p:nvGrpSpPr>
      <p:grpSpPr>
        <a:xfrm>
          <a:off x="0" y="0"/>
          <a:ext cx="0" cy="0"/>
          <a:chOff x="0" y="0"/>
          <a:chExt cx="0" cy="0"/>
        </a:xfrm>
      </p:grpSpPr>
      <p:sp>
        <p:nvSpPr>
          <p:cNvPr id="17" name="Shape 17"/>
          <p:cNvSpPr>
            <a:spLocks noGrp="1"/>
          </p:cNvSpPr>
          <p:nvPr>
            <p:ph type="title"/>
          </p:nvPr>
        </p:nvSpPr>
        <p:spPr>
          <a:xfrm>
            <a:off x="1085850" y="4572001"/>
            <a:ext cx="10625668" cy="1080121"/>
          </a:xfrm>
          <a:prstGeom prst="rect">
            <a:avLst/>
          </a:prstGeom>
        </p:spPr>
        <p:txBody>
          <a:bodyPr/>
          <a:lstStyle>
            <a:lvl1pPr>
              <a:defRPr sz="3000"/>
            </a:lvl1pPr>
          </a:lstStyle>
          <a:p>
            <a:r>
              <a:t>Titeltext</a:t>
            </a:r>
          </a:p>
        </p:txBody>
      </p:sp>
      <p:sp>
        <p:nvSpPr>
          <p:cNvPr id="18" name="Shape 18"/>
          <p:cNvSpPr>
            <a:spLocks noGrp="1"/>
          </p:cNvSpPr>
          <p:nvPr>
            <p:ph type="body" sz="quarter" idx="1"/>
          </p:nvPr>
        </p:nvSpPr>
        <p:spPr>
          <a:xfrm>
            <a:off x="1085850" y="4140001"/>
            <a:ext cx="10625668" cy="364523"/>
          </a:xfrm>
          <a:prstGeom prst="rect">
            <a:avLst/>
          </a:prstGeom>
        </p:spPr>
        <p:txBody>
          <a:bodyPr/>
          <a:lstStyle>
            <a:lvl1pPr marL="0" indent="0">
              <a:buClrTx/>
              <a:buSzTx/>
              <a:buFontTx/>
              <a:buNone/>
              <a:defRPr b="1">
                <a:solidFill>
                  <a:srgbClr val="969696"/>
                </a:solidFill>
              </a:defRPr>
            </a:lvl1pPr>
            <a:lvl2pPr>
              <a:buClrTx/>
              <a:buFontTx/>
              <a:defRPr b="1">
                <a:solidFill>
                  <a:srgbClr val="969696"/>
                </a:solidFill>
              </a:defRPr>
            </a:lvl2pPr>
            <a:lvl3pPr>
              <a:buClrTx/>
              <a:buFontTx/>
              <a:defRPr b="1">
                <a:solidFill>
                  <a:srgbClr val="969696"/>
                </a:solidFill>
              </a:defRPr>
            </a:lvl3pPr>
            <a:lvl4pPr>
              <a:buClrTx/>
              <a:buFontTx/>
              <a:defRPr b="1">
                <a:solidFill>
                  <a:srgbClr val="969696"/>
                </a:solidFill>
              </a:defRPr>
            </a:lvl4pPr>
            <a:lvl5pPr>
              <a:buClrTx/>
              <a:buFontTx/>
              <a:defRPr b="1">
                <a:solidFill>
                  <a:srgbClr val="969696"/>
                </a:solidFill>
              </a:defRPr>
            </a:lvl5pPr>
          </a:lstStyle>
          <a:p>
            <a:r>
              <a:t>Textebene 1</a:t>
            </a:r>
          </a:p>
          <a:p>
            <a:pPr lvl="1"/>
            <a:r>
              <a:t>Textebene 2</a:t>
            </a:r>
          </a:p>
          <a:p>
            <a:pPr lvl="2"/>
            <a:r>
              <a:t>Textebene 3</a:t>
            </a:r>
          </a:p>
          <a:p>
            <a:pPr lvl="3"/>
            <a:r>
              <a:t>Textebene 4</a:t>
            </a:r>
          </a:p>
          <a:p>
            <a:pPr lvl="4"/>
            <a:r>
              <a:t>Textebene 5</a:t>
            </a:r>
          </a:p>
        </p:txBody>
      </p:sp>
      <p:sp>
        <p:nvSpPr>
          <p:cNvPr id="2" name="Shape 23">
            <a:extLst>
              <a:ext uri="{FF2B5EF4-FFF2-40B4-BE49-F238E27FC236}">
                <a16:creationId xmlns:a16="http://schemas.microsoft.com/office/drawing/2014/main" id="{63F62C09-14FF-7F08-7082-66B80D871A08}"/>
              </a:ext>
            </a:extLst>
          </p:cNvPr>
          <p:cNvSpPr>
            <a:spLocks noGrp="1"/>
          </p:cNvSpPr>
          <p:nvPr>
            <p:ph type="sldNum" sz="quarter" idx="10"/>
          </p:nvPr>
        </p:nvSpPr>
        <p:spPr>
          <a:xfrm>
            <a:off x="8737600" y="6356350"/>
            <a:ext cx="177800" cy="127000"/>
          </a:xfrm>
        </p:spPr>
        <p:txBody>
          <a:bodyPr/>
          <a:lstStyle>
            <a:lvl1pPr>
              <a:defRPr/>
            </a:lvl1pPr>
          </a:lstStyle>
          <a:p>
            <a:pPr>
              <a:defRPr/>
            </a:pPr>
            <a:fld id="{85467A94-E405-4391-8ADE-532BD79ACA30}" type="slidenum">
              <a:rPr/>
              <a:pPr>
                <a:defRPr/>
              </a:pPr>
              <a:t>‹Nr.›</a:t>
            </a:fld>
            <a:endParaRPr/>
          </a:p>
        </p:txBody>
      </p:sp>
    </p:spTree>
    <p:extLst>
      <p:ext uri="{BB962C8B-B14F-4D97-AF65-F5344CB8AC3E}">
        <p14:creationId xmlns:p14="http://schemas.microsoft.com/office/powerpoint/2010/main" val="2003715499"/>
      </p:ext>
    </p:extLst>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Nur Titel (grau)">
    <p:spTree>
      <p:nvGrpSpPr>
        <p:cNvPr id="1" name=""/>
        <p:cNvGrpSpPr/>
        <p:nvPr/>
      </p:nvGrpSpPr>
      <p:grpSpPr>
        <a:xfrm>
          <a:off x="0" y="0"/>
          <a:ext cx="0" cy="0"/>
          <a:chOff x="0" y="0"/>
          <a:chExt cx="0" cy="0"/>
        </a:xfrm>
      </p:grpSpPr>
      <p:sp>
        <p:nvSpPr>
          <p:cNvPr id="3" name="Rechteck 6">
            <a:extLst>
              <a:ext uri="{FF2B5EF4-FFF2-40B4-BE49-F238E27FC236}">
                <a16:creationId xmlns:a16="http://schemas.microsoft.com/office/drawing/2014/main" id="{3FDA887E-A44C-7D6C-8888-40F04747FE75}"/>
              </a:ext>
            </a:extLst>
          </p:cNvPr>
          <p:cNvSpPr>
            <a:spLocks noChangeArrowheads="1"/>
          </p:cNvSpPr>
          <p:nvPr userDrawn="1"/>
        </p:nvSpPr>
        <p:spPr bwMode="auto">
          <a:xfrm>
            <a:off x="1102785" y="1412876"/>
            <a:ext cx="10754783" cy="5184775"/>
          </a:xfrm>
          <a:prstGeom prst="rect">
            <a:avLst/>
          </a:prstGeom>
          <a:solidFill>
            <a:srgbClr val="E5E5E5"/>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GB" altLang="en-US" sz="2400">
              <a:solidFill>
                <a:schemeClr val="tx1"/>
              </a:solidFill>
              <a:latin typeface="Times" panose="02020603050405020304" pitchFamily="18" charset="0"/>
            </a:endParaRPr>
          </a:p>
        </p:txBody>
      </p:sp>
      <p:sp>
        <p:nvSpPr>
          <p:cNvPr id="2" name="Titel 1"/>
          <p:cNvSpPr>
            <a:spLocks noGrp="1"/>
          </p:cNvSpPr>
          <p:nvPr>
            <p:ph type="title"/>
          </p:nvPr>
        </p:nvSpPr>
        <p:spPr/>
        <p:txBody>
          <a:bodyPr/>
          <a:lstStyle/>
          <a:p>
            <a:r>
              <a:rPr lang="de-DE"/>
              <a:t>Titelmasterformat durch Klicken bearbeiten</a:t>
            </a:r>
            <a:endParaRPr lang="en-GB"/>
          </a:p>
        </p:txBody>
      </p:sp>
      <p:sp>
        <p:nvSpPr>
          <p:cNvPr id="4" name="Datumsplatzhalter 2">
            <a:extLst>
              <a:ext uri="{FF2B5EF4-FFF2-40B4-BE49-F238E27FC236}">
                <a16:creationId xmlns:a16="http://schemas.microsoft.com/office/drawing/2014/main" id="{E4056707-B063-D8C0-36A0-93F72101FA06}"/>
              </a:ext>
            </a:extLst>
          </p:cNvPr>
          <p:cNvSpPr>
            <a:spLocks noGrp="1"/>
          </p:cNvSpPr>
          <p:nvPr>
            <p:ph type="dt" sz="half" idx="10"/>
          </p:nvPr>
        </p:nvSpPr>
        <p:spPr/>
        <p:txBody>
          <a:bodyPr/>
          <a:lstStyle>
            <a:lvl1pPr>
              <a:defRPr/>
            </a:lvl1pPr>
          </a:lstStyle>
          <a:p>
            <a:pPr>
              <a:defRPr/>
            </a:pPr>
            <a:endParaRPr lang="de-DE"/>
          </a:p>
        </p:txBody>
      </p:sp>
      <p:sp>
        <p:nvSpPr>
          <p:cNvPr id="5" name="Fußzeilenplatzhalter 3">
            <a:extLst>
              <a:ext uri="{FF2B5EF4-FFF2-40B4-BE49-F238E27FC236}">
                <a16:creationId xmlns:a16="http://schemas.microsoft.com/office/drawing/2014/main" id="{C488221D-1A2D-A74D-9BD3-744D26A75C20}"/>
              </a:ext>
            </a:extLst>
          </p:cNvPr>
          <p:cNvSpPr>
            <a:spLocks noGrp="1"/>
          </p:cNvSpPr>
          <p:nvPr>
            <p:ph type="ftr" sz="quarter" idx="11"/>
          </p:nvPr>
        </p:nvSpPr>
        <p:spPr/>
        <p:txBody>
          <a:bodyPr/>
          <a:lstStyle>
            <a:lvl1pPr>
              <a:defRPr/>
            </a:lvl1pPr>
          </a:lstStyle>
          <a:p>
            <a:pPr>
              <a:defRPr/>
            </a:pPr>
            <a:r>
              <a:rPr lang="de-DE"/>
              <a:t>)</a:t>
            </a:r>
          </a:p>
        </p:txBody>
      </p:sp>
      <p:sp>
        <p:nvSpPr>
          <p:cNvPr id="6" name="Foliennummernplatzhalter 4">
            <a:extLst>
              <a:ext uri="{FF2B5EF4-FFF2-40B4-BE49-F238E27FC236}">
                <a16:creationId xmlns:a16="http://schemas.microsoft.com/office/drawing/2014/main" id="{7FBAAEF7-0314-1BDB-0D89-DA60603CF40A}"/>
              </a:ext>
            </a:extLst>
          </p:cNvPr>
          <p:cNvSpPr>
            <a:spLocks noGrp="1"/>
          </p:cNvSpPr>
          <p:nvPr>
            <p:ph type="sldNum" sz="quarter" idx="12"/>
          </p:nvPr>
        </p:nvSpPr>
        <p:spPr/>
        <p:txBody>
          <a:bodyPr/>
          <a:lstStyle>
            <a:lvl1pPr algn="r">
              <a:defRPr/>
            </a:lvl1pPr>
          </a:lstStyle>
          <a:p>
            <a:pPr>
              <a:defRPr/>
            </a:pPr>
            <a:r>
              <a:rPr lang="de-DE"/>
              <a:t>Seite </a:t>
            </a:r>
            <a:fld id="{6ADDF4AC-A5BF-45F3-A135-87DC838836A7}" type="slidenum">
              <a:rPr lang="de-DE"/>
              <a:pPr>
                <a:defRPr/>
              </a:pPr>
              <a:t>‹Nr.›</a:t>
            </a:fld>
            <a:endParaRPr lang="de-DE" dirty="0"/>
          </a:p>
        </p:txBody>
      </p:sp>
    </p:spTree>
    <p:extLst>
      <p:ext uri="{BB962C8B-B14F-4D97-AF65-F5344CB8AC3E}">
        <p14:creationId xmlns:p14="http://schemas.microsoft.com/office/powerpoint/2010/main" val="4011870946"/>
      </p:ext>
    </p:extLst>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1_Titel und Inhalt (grau)">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BE95176-7416-B3B7-3A25-13D0278C7C2B}"/>
              </a:ext>
            </a:extLst>
          </p:cNvPr>
          <p:cNvSpPr>
            <a:spLocks noChangeArrowheads="1"/>
          </p:cNvSpPr>
          <p:nvPr userDrawn="1"/>
        </p:nvSpPr>
        <p:spPr bwMode="auto">
          <a:xfrm>
            <a:off x="1102785" y="1412876"/>
            <a:ext cx="10754783" cy="5184775"/>
          </a:xfrm>
          <a:prstGeom prst="rect">
            <a:avLst/>
          </a:prstGeom>
          <a:solidFill>
            <a:srgbClr val="E5E5E5"/>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GB" altLang="en-US" sz="2400">
              <a:solidFill>
                <a:schemeClr val="tx1"/>
              </a:solidFill>
              <a:latin typeface="Times" panose="02020603050405020304" pitchFamily="18" charset="0"/>
            </a:endParaRPr>
          </a:p>
        </p:txBody>
      </p:sp>
      <p:sp>
        <p:nvSpPr>
          <p:cNvPr id="10" name="Titel 9"/>
          <p:cNvSpPr>
            <a:spLocks noGrp="1"/>
          </p:cNvSpPr>
          <p:nvPr>
            <p:ph type="title"/>
          </p:nvPr>
        </p:nvSpPr>
        <p:spPr/>
        <p:txBody>
          <a:bodyPr/>
          <a:lstStyle>
            <a:lvl1pPr>
              <a:defRPr spc="0" baseline="0"/>
            </a:lvl1pPr>
          </a:lstStyle>
          <a:p>
            <a:r>
              <a:rPr lang="de-DE"/>
              <a:t>Titelmasterformat durch Klicken bearbeiten</a:t>
            </a:r>
            <a:endParaRPr lang="en-GB" dirty="0"/>
          </a:p>
        </p:txBody>
      </p:sp>
      <p:sp>
        <p:nvSpPr>
          <p:cNvPr id="9" name="Inhaltsplatzhalter 7"/>
          <p:cNvSpPr>
            <a:spLocks noGrp="1"/>
          </p:cNvSpPr>
          <p:nvPr>
            <p:ph sz="quarter" idx="13"/>
          </p:nvPr>
        </p:nvSpPr>
        <p:spPr>
          <a:xfrm>
            <a:off x="1246453" y="1484782"/>
            <a:ext cx="10514177"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noProof="0" dirty="0"/>
          </a:p>
        </p:txBody>
      </p:sp>
      <p:sp>
        <p:nvSpPr>
          <p:cNvPr id="3" name="Datumsplatzhalter 10">
            <a:extLst>
              <a:ext uri="{FF2B5EF4-FFF2-40B4-BE49-F238E27FC236}">
                <a16:creationId xmlns:a16="http://schemas.microsoft.com/office/drawing/2014/main" id="{96F97C4D-B1DB-F34A-88E9-B178D04BA7DB}"/>
              </a:ext>
            </a:extLst>
          </p:cNvPr>
          <p:cNvSpPr>
            <a:spLocks noGrp="1"/>
          </p:cNvSpPr>
          <p:nvPr>
            <p:ph type="dt" sz="half" idx="14"/>
          </p:nvPr>
        </p:nvSpPr>
        <p:spPr/>
        <p:txBody>
          <a:bodyPr/>
          <a:lstStyle>
            <a:lvl1pPr>
              <a:defRPr/>
            </a:lvl1pPr>
          </a:lstStyle>
          <a:p>
            <a:pPr>
              <a:defRPr/>
            </a:pPr>
            <a:endParaRPr lang="de-DE"/>
          </a:p>
        </p:txBody>
      </p:sp>
      <p:sp>
        <p:nvSpPr>
          <p:cNvPr id="4" name="Fußzeilenplatzhalter 12">
            <a:extLst>
              <a:ext uri="{FF2B5EF4-FFF2-40B4-BE49-F238E27FC236}">
                <a16:creationId xmlns:a16="http://schemas.microsoft.com/office/drawing/2014/main" id="{59769EE2-9F1B-E307-C811-D8E5679434F2}"/>
              </a:ext>
            </a:extLst>
          </p:cNvPr>
          <p:cNvSpPr>
            <a:spLocks noGrp="1"/>
          </p:cNvSpPr>
          <p:nvPr>
            <p:ph type="ftr" sz="quarter" idx="15"/>
          </p:nvPr>
        </p:nvSpPr>
        <p:spPr/>
        <p:txBody>
          <a:bodyPr/>
          <a:lstStyle>
            <a:lvl1pPr>
              <a:defRPr/>
            </a:lvl1pPr>
          </a:lstStyle>
          <a:p>
            <a:pPr>
              <a:defRPr/>
            </a:pPr>
            <a:r>
              <a:rPr lang="de-DE"/>
              <a:t>)</a:t>
            </a:r>
          </a:p>
        </p:txBody>
      </p:sp>
      <p:sp>
        <p:nvSpPr>
          <p:cNvPr id="5" name="Foliennummernplatzhalter 13">
            <a:extLst>
              <a:ext uri="{FF2B5EF4-FFF2-40B4-BE49-F238E27FC236}">
                <a16:creationId xmlns:a16="http://schemas.microsoft.com/office/drawing/2014/main" id="{EAE4C6FA-F22D-C69C-4DF4-3679ECB2D3C5}"/>
              </a:ext>
            </a:extLst>
          </p:cNvPr>
          <p:cNvSpPr>
            <a:spLocks noGrp="1"/>
          </p:cNvSpPr>
          <p:nvPr>
            <p:ph type="sldNum" sz="quarter" idx="16"/>
          </p:nvPr>
        </p:nvSpPr>
        <p:spPr/>
        <p:txBody>
          <a:bodyPr/>
          <a:lstStyle>
            <a:lvl1pPr algn="r">
              <a:defRPr/>
            </a:lvl1pPr>
          </a:lstStyle>
          <a:p>
            <a:pPr>
              <a:defRPr/>
            </a:pPr>
            <a:r>
              <a:rPr lang="de-DE"/>
              <a:t>Seite </a:t>
            </a:r>
            <a:fld id="{F6C2E12E-FA95-46E4-818B-2624F8EBD14B}" type="slidenum">
              <a:rPr lang="de-DE"/>
              <a:pPr>
                <a:defRPr/>
              </a:pPr>
              <a:t>‹Nr.›</a:t>
            </a:fld>
            <a:endParaRPr lang="de-DE" dirty="0"/>
          </a:p>
        </p:txBody>
      </p:sp>
    </p:spTree>
    <p:extLst>
      <p:ext uri="{BB962C8B-B14F-4D97-AF65-F5344CB8AC3E}">
        <p14:creationId xmlns:p14="http://schemas.microsoft.com/office/powerpoint/2010/main" val="890258268"/>
      </p:ext>
    </p:extLst>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2" name="Tekstvak 22">
            <a:extLst>
              <a:ext uri="{FF2B5EF4-FFF2-40B4-BE49-F238E27FC236}">
                <a16:creationId xmlns:a16="http://schemas.microsoft.com/office/drawing/2014/main" id="{70E3C84B-C84E-EAB0-3131-66A467AED9DB}"/>
              </a:ext>
            </a:extLst>
          </p:cNvPr>
          <p:cNvSpPr txBox="1"/>
          <p:nvPr userDrawn="1"/>
        </p:nvSpPr>
        <p:spPr>
          <a:xfrm>
            <a:off x="9306984" y="-279400"/>
            <a:ext cx="2885016" cy="138112"/>
          </a:xfrm>
          <a:prstGeom prst="rect">
            <a:avLst/>
          </a:prstGeom>
          <a:noFill/>
        </p:spPr>
        <p:txBody>
          <a:bodyPr lIns="0" tIns="0" rIns="0" bIns="0">
            <a:spAutoFit/>
          </a:bodyPr>
          <a:lstStyle/>
          <a:p>
            <a:pPr algn="r" eaLnBrk="1" fontAlgn="auto">
              <a:spcBef>
                <a:spcPts val="900"/>
              </a:spcBef>
              <a:spcAft>
                <a:spcPts val="0"/>
              </a:spcAft>
              <a:defRPr/>
            </a:pPr>
            <a:r>
              <a:rPr lang="en-GB" sz="900" b="1" kern="0" cap="all">
                <a:solidFill>
                  <a:schemeClr val="tx1">
                    <a:lumMod val="85000"/>
                    <a:lumOff val="15000"/>
                  </a:schemeClr>
                </a:solidFill>
                <a:latin typeface="+mj-lt"/>
                <a:ea typeface="+mj-ea"/>
                <a:cs typeface="+mj-cs"/>
                <a:sym typeface="Calibri"/>
              </a:rPr>
              <a:t>TEXT</a:t>
            </a:r>
          </a:p>
        </p:txBody>
      </p:sp>
      <p:sp>
        <p:nvSpPr>
          <p:cNvPr id="3" name="Rectangle 2">
            <a:extLst>
              <a:ext uri="{FF2B5EF4-FFF2-40B4-BE49-F238E27FC236}">
                <a16:creationId xmlns:a16="http://schemas.microsoft.com/office/drawing/2014/main" id="{AD33770D-90DA-5D17-AE07-5ECFDA281A4C}"/>
              </a:ext>
            </a:extLst>
          </p:cNvPr>
          <p:cNvSpPr/>
          <p:nvPr userDrawn="1"/>
        </p:nvSpPr>
        <p:spPr>
          <a:xfrm>
            <a:off x="0" y="6319839"/>
            <a:ext cx="12192000" cy="5365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3970" tIns="53970" rIns="53970" bIns="53970"/>
          <a:lstStyle/>
          <a:p>
            <a:pPr algn="ctr" defTabSz="913997" eaLnBrk="1" fontAlgn="auto">
              <a:lnSpc>
                <a:spcPct val="90000"/>
              </a:lnSpc>
              <a:spcBef>
                <a:spcPts val="900"/>
              </a:spcBef>
              <a:spcAft>
                <a:spcPts val="225"/>
              </a:spcAft>
              <a:defRPr/>
            </a:pPr>
            <a:endParaRPr lang="en-GB" sz="825" b="1" kern="0">
              <a:solidFill>
                <a:srgbClr val="7F7F7F">
                  <a:lumMod val="50000"/>
                </a:srgbClr>
              </a:solidFill>
              <a:sym typeface="Calibri"/>
            </a:endParaRPr>
          </a:p>
        </p:txBody>
      </p:sp>
      <p:pic>
        <p:nvPicPr>
          <p:cNvPr id="6" name="Graphic 8">
            <a:extLst>
              <a:ext uri="{FF2B5EF4-FFF2-40B4-BE49-F238E27FC236}">
                <a16:creationId xmlns:a16="http://schemas.microsoft.com/office/drawing/2014/main" id="{767CE24D-B98A-4632-34C0-3083F129FC48}"/>
              </a:ext>
            </a:extLst>
          </p:cNvPr>
          <p:cNvPicPr>
            <a:picLocks noChangeAspect="1"/>
          </p:cNvPicPr>
          <p:nvPr userDrawn="1"/>
        </p:nvPicPr>
        <p:blipFill>
          <a:blip r:embed="rId2" cstate="print"/>
          <a:stretch>
            <a:fillRect/>
          </a:stretch>
        </p:blipFill>
        <p:spPr>
          <a:xfrm>
            <a:off x="11468100" y="6502400"/>
            <a:ext cx="355600" cy="171450"/>
          </a:xfrm>
          <a:prstGeom prst="rect">
            <a:avLst/>
          </a:prstGeom>
        </p:spPr>
      </p:pic>
      <p:sp>
        <p:nvSpPr>
          <p:cNvPr id="4" name="Subtitel Tekst"/>
          <p:cNvSpPr>
            <a:spLocks noGrp="1"/>
          </p:cNvSpPr>
          <p:nvPr>
            <p:ph type="body" sz="quarter" idx="14"/>
          </p:nvPr>
        </p:nvSpPr>
        <p:spPr>
          <a:xfrm>
            <a:off x="720726" y="1137600"/>
            <a:ext cx="11096628" cy="216000"/>
          </a:xfrm>
        </p:spPr>
        <p:txBody>
          <a:bodyPr>
            <a:noAutofit/>
          </a:bodyPr>
          <a:lstStyle>
            <a:lvl1pPr marL="0" indent="0" algn="l">
              <a:buNone/>
              <a:defRPr sz="1200" b="0" i="0" cap="none" baseline="0">
                <a:ln w="1905">
                  <a:noFill/>
                  <a:miter lim="800000"/>
                </a:ln>
                <a:solidFill>
                  <a:srgbClr val="FF9900"/>
                </a:solidFill>
                <a:latin typeface="Source Sans Pro SemiBold" panose="020B0603030403020204" pitchFamily="34" charset="0"/>
              </a:defRPr>
            </a:lvl1pPr>
          </a:lstStyle>
          <a:p>
            <a:pPr lvl="0"/>
            <a:r>
              <a:rPr lang="en-US" noProof="0"/>
              <a:t>Click to edit Master text styles</a:t>
            </a:r>
          </a:p>
        </p:txBody>
      </p:sp>
      <p:sp>
        <p:nvSpPr>
          <p:cNvPr id="5" name="Title 6"/>
          <p:cNvSpPr>
            <a:spLocks noGrp="1"/>
          </p:cNvSpPr>
          <p:nvPr>
            <p:ph type="title"/>
          </p:nvPr>
        </p:nvSpPr>
        <p:spPr>
          <a:xfrm>
            <a:off x="720725" y="660535"/>
            <a:ext cx="11099800" cy="272815"/>
          </a:xfrm>
        </p:spPr>
        <p:txBody>
          <a:bodyPr/>
          <a:lstStyle>
            <a:lvl1pPr>
              <a:defRPr/>
            </a:lvl1pPr>
          </a:lstStyle>
          <a:p>
            <a:r>
              <a:rPr lang="en-US" noProof="0"/>
              <a:t>Click to edit Master title style</a:t>
            </a:r>
            <a:endParaRPr lang="en-GB" noProof="0" dirty="0"/>
          </a:p>
        </p:txBody>
      </p:sp>
      <p:sp>
        <p:nvSpPr>
          <p:cNvPr id="12" name="Tijdelijke aanduiding voor tekst 2"/>
          <p:cNvSpPr>
            <a:spLocks noGrp="1"/>
          </p:cNvSpPr>
          <p:nvPr>
            <p:ph idx="1"/>
          </p:nvPr>
        </p:nvSpPr>
        <p:spPr>
          <a:xfrm>
            <a:off x="720727" y="1665288"/>
            <a:ext cx="11102975" cy="4151311"/>
          </a:xfrm>
          <a:prstGeom prst="rect">
            <a:avLst/>
          </a:prstGeom>
        </p:spPr>
        <p:txBody>
          <a:bodyPr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7" name="Tijdelijke aanduiding voor dianummer 5">
            <a:extLst>
              <a:ext uri="{FF2B5EF4-FFF2-40B4-BE49-F238E27FC236}">
                <a16:creationId xmlns:a16="http://schemas.microsoft.com/office/drawing/2014/main" id="{BB664C0C-8B42-9CD3-4253-56DE768CB2BB}"/>
              </a:ext>
            </a:extLst>
          </p:cNvPr>
          <p:cNvSpPr>
            <a:spLocks noGrp="1"/>
          </p:cNvSpPr>
          <p:nvPr>
            <p:ph type="sldNum" sz="quarter" idx="15"/>
          </p:nvPr>
        </p:nvSpPr>
        <p:spPr>
          <a:xfrm>
            <a:off x="251885" y="6492876"/>
            <a:ext cx="179916" cy="138113"/>
          </a:xfrm>
        </p:spPr>
        <p:txBody>
          <a:bodyPr/>
          <a:lstStyle>
            <a:lvl1pPr>
              <a:defRPr/>
            </a:lvl1pPr>
          </a:lstStyle>
          <a:p>
            <a:pPr>
              <a:defRPr/>
            </a:pPr>
            <a:fld id="{DEC464F1-3D26-45AB-A2E1-AB2868203E52}" type="slidenum">
              <a:rPr lang="en-GB"/>
              <a:pPr>
                <a:defRPr/>
              </a:pPr>
              <a:t>‹Nr.›</a:t>
            </a:fld>
            <a:endParaRPr lang="en-GB"/>
          </a:p>
        </p:txBody>
      </p:sp>
    </p:spTree>
    <p:extLst>
      <p:ext uri="{BB962C8B-B14F-4D97-AF65-F5344CB8AC3E}">
        <p14:creationId xmlns:p14="http://schemas.microsoft.com/office/powerpoint/2010/main" val="38920578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2906679948"/>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userDrawn="1">
  <p:cSld name="1_Inhalt auf Bild (hoch)">
    <p:spTree>
      <p:nvGrpSpPr>
        <p:cNvPr id="1" name=""/>
        <p:cNvGrpSpPr/>
        <p:nvPr/>
      </p:nvGrpSpPr>
      <p:grpSpPr>
        <a:xfrm>
          <a:off x="0" y="0"/>
          <a:ext cx="0" cy="0"/>
          <a:chOff x="0" y="0"/>
          <a:chExt cx="0" cy="0"/>
        </a:xfrm>
      </p:grpSpPr>
      <p:pic>
        <p:nvPicPr>
          <p:cNvPr id="2" name="Grafik 10">
            <a:extLst>
              <a:ext uri="{FF2B5EF4-FFF2-40B4-BE49-F238E27FC236}">
                <a16:creationId xmlns:a16="http://schemas.microsoft.com/office/drawing/2014/main" id="{9E668AA7-92D0-A408-48BE-A136B4E26D7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02785" y="1019175"/>
            <a:ext cx="11087100"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Bild 14" descr="PSI-Logo_narrow_30k.eps">
            <a:extLst>
              <a:ext uri="{FF2B5EF4-FFF2-40B4-BE49-F238E27FC236}">
                <a16:creationId xmlns:a16="http://schemas.microsoft.com/office/drawing/2014/main" id="{57A6D92F-1BF0-37B4-7765-E0019E062C6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83733" y="285750"/>
            <a:ext cx="135466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hteck 14">
            <a:extLst>
              <a:ext uri="{FF2B5EF4-FFF2-40B4-BE49-F238E27FC236}">
                <a16:creationId xmlns:a16="http://schemas.microsoft.com/office/drawing/2014/main" id="{9E8B4627-7F5C-FD71-E427-BF545DC87109}"/>
              </a:ext>
            </a:extLst>
          </p:cNvPr>
          <p:cNvSpPr>
            <a:spLocks noChangeArrowheads="1"/>
          </p:cNvSpPr>
          <p:nvPr userDrawn="1"/>
        </p:nvSpPr>
        <p:spPr bwMode="auto">
          <a:xfrm>
            <a:off x="1" y="1019176"/>
            <a:ext cx="960967" cy="728663"/>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a:endParaRPr lang="de-DE" altLang="en-US" sz="2400">
              <a:latin typeface="Times" panose="02020603050405020304" pitchFamily="18" charset="0"/>
            </a:endParaRPr>
          </a:p>
        </p:txBody>
      </p:sp>
      <p:sp>
        <p:nvSpPr>
          <p:cNvPr id="12" name="Titel 11"/>
          <p:cNvSpPr>
            <a:spLocks noGrp="1"/>
          </p:cNvSpPr>
          <p:nvPr>
            <p:ph type="title"/>
          </p:nvPr>
        </p:nvSpPr>
        <p:spPr/>
        <p:txBody>
          <a:bodyPr/>
          <a:lstStyle/>
          <a:p>
            <a:r>
              <a:rPr lang="de-DE"/>
              <a:t>Titelmasterformat durch Klicken bearbeiten</a:t>
            </a:r>
            <a:endParaRPr lang="en-GB"/>
          </a:p>
        </p:txBody>
      </p:sp>
      <p:sp>
        <p:nvSpPr>
          <p:cNvPr id="14" name="Textplatzhalter 13"/>
          <p:cNvSpPr>
            <a:spLocks noGrp="1"/>
          </p:cNvSpPr>
          <p:nvPr>
            <p:ph type="body" sz="quarter" idx="13"/>
          </p:nvPr>
        </p:nvSpPr>
        <p:spPr>
          <a:xfrm>
            <a:off x="1102784" y="1019811"/>
            <a:ext cx="3052949" cy="5577839"/>
          </a:xfrm>
          <a:solidFill>
            <a:schemeClr val="bg1">
              <a:alpha val="75000"/>
            </a:schemeClr>
          </a:solidFill>
        </p:spPr>
        <p:txBody>
          <a:bodyPr lIns="72000" tIns="360000" rIns="36000" bIns="3600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dirty="0"/>
          </a:p>
        </p:txBody>
      </p:sp>
      <p:sp>
        <p:nvSpPr>
          <p:cNvPr id="5" name="Datumsplatzhalter 1">
            <a:extLst>
              <a:ext uri="{FF2B5EF4-FFF2-40B4-BE49-F238E27FC236}">
                <a16:creationId xmlns:a16="http://schemas.microsoft.com/office/drawing/2014/main" id="{FED0912D-DD93-F966-8C30-AA669F401B92}"/>
              </a:ext>
            </a:extLst>
          </p:cNvPr>
          <p:cNvSpPr>
            <a:spLocks noGrp="1"/>
          </p:cNvSpPr>
          <p:nvPr>
            <p:ph type="dt" sz="half" idx="14"/>
          </p:nvPr>
        </p:nvSpPr>
        <p:spPr/>
        <p:txBody>
          <a:bodyPr/>
          <a:lstStyle>
            <a:lvl1pPr>
              <a:defRPr/>
            </a:lvl1pPr>
          </a:lstStyle>
          <a:p>
            <a:pPr>
              <a:defRPr/>
            </a:pPr>
            <a:endParaRPr lang="de-DE"/>
          </a:p>
        </p:txBody>
      </p:sp>
      <p:sp>
        <p:nvSpPr>
          <p:cNvPr id="6" name="Fußzeilenplatzhalter 8">
            <a:extLst>
              <a:ext uri="{FF2B5EF4-FFF2-40B4-BE49-F238E27FC236}">
                <a16:creationId xmlns:a16="http://schemas.microsoft.com/office/drawing/2014/main" id="{552C09C3-1E85-12C7-AF97-6ED40B5F48E2}"/>
              </a:ext>
            </a:extLst>
          </p:cNvPr>
          <p:cNvSpPr>
            <a:spLocks noGrp="1"/>
          </p:cNvSpPr>
          <p:nvPr>
            <p:ph type="ftr" sz="quarter" idx="15"/>
          </p:nvPr>
        </p:nvSpPr>
        <p:spPr/>
        <p:txBody>
          <a:bodyPr/>
          <a:lstStyle>
            <a:lvl1pPr>
              <a:defRPr/>
            </a:lvl1pPr>
          </a:lstStyle>
          <a:p>
            <a:pPr>
              <a:defRPr/>
            </a:pPr>
            <a:r>
              <a:rPr lang="de-DE"/>
              <a:t>)</a:t>
            </a:r>
          </a:p>
        </p:txBody>
      </p:sp>
      <p:sp>
        <p:nvSpPr>
          <p:cNvPr id="7" name="Foliennummernplatzhalter 9">
            <a:extLst>
              <a:ext uri="{FF2B5EF4-FFF2-40B4-BE49-F238E27FC236}">
                <a16:creationId xmlns:a16="http://schemas.microsoft.com/office/drawing/2014/main" id="{CFDEF004-7445-41A3-DE18-F38D0566A850}"/>
              </a:ext>
            </a:extLst>
          </p:cNvPr>
          <p:cNvSpPr>
            <a:spLocks noGrp="1"/>
          </p:cNvSpPr>
          <p:nvPr>
            <p:ph type="sldNum" sz="quarter" idx="16"/>
          </p:nvPr>
        </p:nvSpPr>
        <p:spPr/>
        <p:txBody>
          <a:bodyPr/>
          <a:lstStyle>
            <a:lvl1pPr algn="r">
              <a:defRPr/>
            </a:lvl1pPr>
          </a:lstStyle>
          <a:p>
            <a:pPr>
              <a:defRPr/>
            </a:pPr>
            <a:r>
              <a:rPr lang="de-DE"/>
              <a:t>Seite </a:t>
            </a:r>
            <a:fld id="{BC45EA10-ED80-478A-9A30-43DFAFC00F86}" type="slidenum">
              <a:rPr lang="de-DE"/>
              <a:pPr>
                <a:defRPr/>
              </a:pPr>
              <a:t>‹Nr.›</a:t>
            </a:fld>
            <a:endParaRPr lang="de-DE" dirty="0"/>
          </a:p>
        </p:txBody>
      </p:sp>
    </p:spTree>
    <p:extLst>
      <p:ext uri="{BB962C8B-B14F-4D97-AF65-F5344CB8AC3E}">
        <p14:creationId xmlns:p14="http://schemas.microsoft.com/office/powerpoint/2010/main" val="2044938765"/>
      </p:ext>
    </p:extLst>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userDrawn="1">
  <p:cSld name="1_Nur Titel">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5F830328-8283-AB80-78B2-D88C21B5069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24118" y="115888"/>
            <a:ext cx="1079500" cy="74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6">
            <a:extLst>
              <a:ext uri="{FF2B5EF4-FFF2-40B4-BE49-F238E27FC236}">
                <a16:creationId xmlns:a16="http://schemas.microsoft.com/office/drawing/2014/main" id="{89692EB1-28D1-F034-8F54-0CEA5F6E417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88318" y="6424613"/>
            <a:ext cx="6396567" cy="296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a:extLst>
              <a:ext uri="{FF2B5EF4-FFF2-40B4-BE49-F238E27FC236}">
                <a16:creationId xmlns:a16="http://schemas.microsoft.com/office/drawing/2014/main" id="{943B1C74-263B-D896-B67B-31E0B64EBB30}"/>
              </a:ext>
            </a:extLst>
          </p:cNvPr>
          <p:cNvSpPr>
            <a:spLocks noGrp="1" noChangeArrowheads="1"/>
          </p:cNvSpPr>
          <p:nvPr>
            <p:ph type="dt" sz="half" idx="10"/>
          </p:nvPr>
        </p:nvSpPr>
        <p:spPr bwMode="auto">
          <a:xfrm>
            <a:off x="522817" y="6367464"/>
            <a:ext cx="2844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 compatLnSpc="1">
            <a:prstTxWarp prst="textNoShape">
              <a:avLst/>
            </a:prstTxWarp>
          </a:bodyPr>
          <a:lstStyle>
            <a:lvl1pPr algn="l" fontAlgn="base">
              <a:spcAft>
                <a:spcPct val="0"/>
              </a:spcAft>
              <a:defRPr sz="1200" b="1" smtClean="0">
                <a:solidFill>
                  <a:srgbClr val="898989"/>
                </a:solidFill>
                <a:sym typeface="Calibri" panose="020F0502020204030204" pitchFamily="34" charset="0"/>
              </a:defRPr>
            </a:lvl1pPr>
          </a:lstStyle>
          <a:p>
            <a:endParaRPr lang="fr-FR" altLang="en-US"/>
          </a:p>
        </p:txBody>
      </p:sp>
      <p:sp>
        <p:nvSpPr>
          <p:cNvPr id="5" name="Slide Number Placeholder 5">
            <a:extLst>
              <a:ext uri="{FF2B5EF4-FFF2-40B4-BE49-F238E27FC236}">
                <a16:creationId xmlns:a16="http://schemas.microsoft.com/office/drawing/2014/main" id="{ECD73982-5194-5023-7924-A1B8E2682050}"/>
              </a:ext>
            </a:extLst>
          </p:cNvPr>
          <p:cNvSpPr>
            <a:spLocks noGrp="1" noChangeArrowheads="1"/>
          </p:cNvSpPr>
          <p:nvPr>
            <p:ph type="sldNum" sz="quarter" idx="11"/>
          </p:nvPr>
        </p:nvSpPr>
        <p:spPr bwMode="auto">
          <a:xfrm>
            <a:off x="10991851" y="6356351"/>
            <a:ext cx="865716"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 compatLnSpc="1">
            <a:prstTxWarp prst="textNoShape">
              <a:avLst/>
            </a:prstTxWarp>
          </a:bodyPr>
          <a:lstStyle>
            <a:lvl1pPr algn="r" fontAlgn="base">
              <a:spcAft>
                <a:spcPct val="0"/>
              </a:spcAft>
              <a:defRPr sz="1200">
                <a:solidFill>
                  <a:srgbClr val="898989"/>
                </a:solidFill>
                <a:sym typeface="Calibri" panose="020F0502020204030204" pitchFamily="34" charset="0"/>
              </a:defRPr>
            </a:lvl1pPr>
          </a:lstStyle>
          <a:p>
            <a:fld id="{7F9C716D-B6CD-4560-96A5-117813135CAA}" type="slidenum">
              <a:rPr lang="fr-FR" altLang="en-US"/>
              <a:pPr/>
              <a:t>‹Nr.›</a:t>
            </a:fld>
            <a:endParaRPr lang="fr-FR" altLang="en-US"/>
          </a:p>
        </p:txBody>
      </p:sp>
    </p:spTree>
    <p:extLst>
      <p:ext uri="{BB962C8B-B14F-4D97-AF65-F5344CB8AC3E}">
        <p14:creationId xmlns:p14="http://schemas.microsoft.com/office/powerpoint/2010/main" val="246206853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69615" y="288001"/>
            <a:ext cx="8944033" cy="508500"/>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a:xfrm>
            <a:off x="10590603" y="8881535"/>
            <a:ext cx="527923" cy="123111"/>
          </a:xfrm>
        </p:spPr>
        <p:txBody>
          <a:bodyPr/>
          <a:lstStyle/>
          <a:p>
            <a:pPr algn="r" eaLnBrk="0" fontAlgn="base">
              <a:spcBef>
                <a:spcPct val="0"/>
              </a:spcBef>
              <a:spcAft>
                <a:spcPct val="0"/>
              </a:spcAft>
              <a:defRPr/>
            </a:pPr>
            <a:r>
              <a:rPr lang="de-DE" sz="800" kern="1200"/>
              <a:t>Page </a:t>
            </a:r>
            <a:fld id="{EBC07571-3134-BB4B-B83F-1A9FE18D34F3}" type="slidenum">
              <a:rPr lang="de-DE" sz="800" kern="1200" smtClean="0"/>
              <a:pPr algn="r" eaLnBrk="0" fontAlgn="base">
                <a:spcBef>
                  <a:spcPct val="0"/>
                </a:spcBef>
                <a:spcAft>
                  <a:spcPct val="0"/>
                </a:spcAft>
                <a:defRPr/>
              </a:pPr>
              <a:t>‹Nr.›</a:t>
            </a:fld>
            <a:endParaRPr lang="de-DE" sz="800" kern="1200" dirty="0"/>
          </a:p>
        </p:txBody>
      </p:sp>
    </p:spTree>
    <p:extLst>
      <p:ext uri="{BB962C8B-B14F-4D97-AF65-F5344CB8AC3E}">
        <p14:creationId xmlns:p14="http://schemas.microsoft.com/office/powerpoint/2010/main" val="4122450273"/>
      </p:ext>
    </p:extLst>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769615" y="288001"/>
            <a:ext cx="8944033" cy="508500"/>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1845669110"/>
      </p:ext>
    </p:extLst>
  </p:cSld>
  <p:clrMapOvr>
    <a:masterClrMapping/>
  </p:clrMapOvr>
  <p:transition spd="med"/>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83512"/>
            <a:ext cx="11125200" cy="4486472"/>
          </a:xfrm>
        </p:spPr>
        <p:txBody>
          <a:bodyPr/>
          <a:lstStyle>
            <a:lvl1pPr>
              <a:defRPr/>
            </a:lvl1pPr>
            <a:lvl2pPr>
              <a:defRPr/>
            </a:lvl2pPr>
            <a:lvl3pPr>
              <a:defRPr/>
            </a:lvl3pPr>
            <a:lvl4pPr>
              <a:defRPr/>
            </a:lvl4pPr>
            <a:lvl5pPr>
              <a:defRPr sz="1600"/>
            </a:lvl5pPr>
          </a:lstStyle>
          <a:p>
            <a:pPr lvl="0"/>
            <a:r>
              <a:rPr lang="en-US" altLang="de-DE"/>
              <a:t>Click to edit Master text styles</a:t>
            </a:r>
          </a:p>
          <a:p>
            <a:pPr lvl="1"/>
            <a:r>
              <a:rPr lang="en-US" altLang="de-DE"/>
              <a:t>Second level</a:t>
            </a:r>
          </a:p>
          <a:p>
            <a:pPr lvl="2"/>
            <a:r>
              <a:rPr lang="en-US" altLang="de-DE"/>
              <a:t>Third level</a:t>
            </a:r>
          </a:p>
          <a:p>
            <a:pPr lvl="3"/>
            <a:r>
              <a:rPr lang="en-US" altLang="de-DE"/>
              <a:t>Fourth level</a:t>
            </a:r>
          </a:p>
          <a:p>
            <a:pPr lvl="4"/>
            <a:r>
              <a:rPr lang="en-US" altLang="de-DE"/>
              <a:t>Fifth level</a:t>
            </a:r>
            <a:endParaRPr lang="en-US" altLang="de-DE" dirty="0"/>
          </a:p>
        </p:txBody>
      </p:sp>
      <p:sp>
        <p:nvSpPr>
          <p:cNvPr id="7" name="Title Placeholder 1"/>
          <p:cNvSpPr>
            <a:spLocks noGrp="1"/>
          </p:cNvSpPr>
          <p:nvPr>
            <p:ph type="title"/>
          </p:nvPr>
        </p:nvSpPr>
        <p:spPr>
          <a:xfrm>
            <a:off x="528000" y="394871"/>
            <a:ext cx="9158904" cy="767748"/>
          </a:xfrm>
          <a:prstGeom prst="rect">
            <a:avLst/>
          </a:prstGeom>
        </p:spPr>
        <p:txBody>
          <a:bodyPr anchor="b">
            <a:normAutofit/>
          </a:bodyPr>
          <a:lstStyle>
            <a:lvl1pPr>
              <a:defRPr/>
            </a:lvl1pPr>
          </a:lstStyle>
          <a:p>
            <a:r>
              <a:rPr lang="en-US" altLang="de-DE"/>
              <a:t>Click to edit Master title style</a:t>
            </a:r>
            <a:endParaRPr lang="en-US" dirty="0"/>
          </a:p>
        </p:txBody>
      </p:sp>
      <p:sp>
        <p:nvSpPr>
          <p:cNvPr id="2" name="Slide Number Placeholder 5">
            <a:extLst>
              <a:ext uri="{FF2B5EF4-FFF2-40B4-BE49-F238E27FC236}">
                <a16:creationId xmlns:a16="http://schemas.microsoft.com/office/drawing/2014/main" id="{7920D25D-26C6-943B-E90B-56440E666969}"/>
              </a:ext>
            </a:extLst>
          </p:cNvPr>
          <p:cNvSpPr>
            <a:spLocks noGrp="1"/>
          </p:cNvSpPr>
          <p:nvPr>
            <p:ph type="sldNum" sz="quarter" idx="10"/>
          </p:nvPr>
        </p:nvSpPr>
        <p:spPr>
          <a:xfrm>
            <a:off x="287868" y="6329364"/>
            <a:ext cx="436033" cy="528637"/>
          </a:xfrm>
        </p:spPr>
        <p:txBody>
          <a:bodyPr/>
          <a:lstStyle>
            <a:lvl1pPr>
              <a:defRPr smtClean="0"/>
            </a:lvl1pPr>
          </a:lstStyle>
          <a:p>
            <a:pPr>
              <a:defRPr/>
            </a:pPr>
            <a:fld id="{68A4069D-312A-4A0E-BDF6-71AAE8991096}" type="slidenum">
              <a:rPr lang="en-US"/>
              <a:pPr>
                <a:defRPr/>
              </a:pPr>
              <a:t>‹Nr.›</a:t>
            </a:fld>
            <a:endParaRPr lang="en-US"/>
          </a:p>
        </p:txBody>
      </p:sp>
    </p:spTree>
    <p:extLst>
      <p:ext uri="{BB962C8B-B14F-4D97-AF65-F5344CB8AC3E}">
        <p14:creationId xmlns:p14="http://schemas.microsoft.com/office/powerpoint/2010/main" val="166136525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CAF18-648C-4707-1FC9-53E59E434510}"/>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endParaRPr lang="de-CH"/>
          </a:p>
        </p:txBody>
      </p:sp>
      <p:sp>
        <p:nvSpPr>
          <p:cNvPr id="3" name="Subtitle 2">
            <a:extLst>
              <a:ext uri="{FF2B5EF4-FFF2-40B4-BE49-F238E27FC236}">
                <a16:creationId xmlns:a16="http://schemas.microsoft.com/office/drawing/2014/main" id="{D7EEBEA1-2363-D180-7148-5757B62AF8D9}"/>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de-CH"/>
          </a:p>
        </p:txBody>
      </p:sp>
      <p:sp>
        <p:nvSpPr>
          <p:cNvPr id="4" name="Date Placeholder 3">
            <a:extLst>
              <a:ext uri="{FF2B5EF4-FFF2-40B4-BE49-F238E27FC236}">
                <a16:creationId xmlns:a16="http://schemas.microsoft.com/office/drawing/2014/main" id="{42B934F1-AFAD-6C4A-F0A8-3762A98891B7}"/>
              </a:ext>
            </a:extLst>
          </p:cNvPr>
          <p:cNvSpPr>
            <a:spLocks noGrp="1"/>
          </p:cNvSpPr>
          <p:nvPr>
            <p:ph type="dt" sz="half" idx="10"/>
          </p:nvPr>
        </p:nvSpPr>
        <p:spPr/>
        <p:txBody>
          <a:bodyPr/>
          <a:lstStyle/>
          <a:p>
            <a:fld id="{988D8527-54BD-4FCC-9356-B6848ADB1A3C}" type="datetimeFigureOut">
              <a:rPr lang="de-CH" smtClean="0"/>
              <a:t>11.05.2026</a:t>
            </a:fld>
            <a:endParaRPr lang="de-CH"/>
          </a:p>
        </p:txBody>
      </p:sp>
      <p:sp>
        <p:nvSpPr>
          <p:cNvPr id="5" name="Footer Placeholder 4">
            <a:extLst>
              <a:ext uri="{FF2B5EF4-FFF2-40B4-BE49-F238E27FC236}">
                <a16:creationId xmlns:a16="http://schemas.microsoft.com/office/drawing/2014/main" id="{3A665CE8-F884-3AF9-EB07-48F9480BD6B1}"/>
              </a:ext>
            </a:extLst>
          </p:cNvPr>
          <p:cNvSpPr>
            <a:spLocks noGrp="1"/>
          </p:cNvSpPr>
          <p:nvPr>
            <p:ph type="ftr" sz="quarter" idx="11"/>
          </p:nvPr>
        </p:nvSpPr>
        <p:spPr/>
        <p:txBody>
          <a:bodyPr/>
          <a:lstStyle/>
          <a:p>
            <a:endParaRPr lang="de-CH"/>
          </a:p>
        </p:txBody>
      </p:sp>
      <p:sp>
        <p:nvSpPr>
          <p:cNvPr id="6" name="Slide Number Placeholder 5">
            <a:extLst>
              <a:ext uri="{FF2B5EF4-FFF2-40B4-BE49-F238E27FC236}">
                <a16:creationId xmlns:a16="http://schemas.microsoft.com/office/drawing/2014/main" id="{374A9D70-8367-128C-2A5E-B8579C93B591}"/>
              </a:ext>
            </a:extLst>
          </p:cNvPr>
          <p:cNvSpPr>
            <a:spLocks noGrp="1"/>
          </p:cNvSpPr>
          <p:nvPr>
            <p:ph type="sldNum" sz="quarter" idx="12"/>
          </p:nvPr>
        </p:nvSpPr>
        <p:spPr/>
        <p:txBody>
          <a:bodyPr/>
          <a:lstStyle/>
          <a:p>
            <a:fld id="{9D6FADD2-6F33-49BE-A627-DDE350EB28BA}" type="slidenum">
              <a:rPr lang="de-CH" smtClean="0"/>
              <a:t>‹Nr.›</a:t>
            </a:fld>
            <a:endParaRPr lang="de-CH"/>
          </a:p>
        </p:txBody>
      </p:sp>
    </p:spTree>
    <p:extLst>
      <p:ext uri="{BB962C8B-B14F-4D97-AF65-F5344CB8AC3E}">
        <p14:creationId xmlns:p14="http://schemas.microsoft.com/office/powerpoint/2010/main" val="355279290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x">
  <p:cSld name="Nur Titel">
    <p:spTree>
      <p:nvGrpSpPr>
        <p:cNvPr id="1" name=""/>
        <p:cNvGrpSpPr/>
        <p:nvPr/>
      </p:nvGrpSpPr>
      <p:grpSpPr>
        <a:xfrm>
          <a:off x="0" y="0"/>
          <a:ext cx="0" cy="0"/>
          <a:chOff x="0" y="0"/>
          <a:chExt cx="0" cy="0"/>
        </a:xfrm>
      </p:grpSpPr>
      <p:sp>
        <p:nvSpPr>
          <p:cNvPr id="68" name="Shape 68"/>
          <p:cNvSpPr>
            <a:spLocks noGrp="1"/>
          </p:cNvSpPr>
          <p:nvPr>
            <p:ph type="title"/>
          </p:nvPr>
        </p:nvSpPr>
        <p:spPr>
          <a:prstGeom prst="rect">
            <a:avLst/>
          </a:prstGeom>
        </p:spPr>
        <p:txBody>
          <a:bodyPr/>
          <a:lstStyle/>
          <a:p>
            <a:r>
              <a:t>Titeltext</a:t>
            </a:r>
          </a:p>
        </p:txBody>
      </p:sp>
      <p:sp>
        <p:nvSpPr>
          <p:cNvPr id="69" name="Shape 69"/>
          <p:cNvSpPr>
            <a:spLocks noGrp="1"/>
          </p:cNvSpPr>
          <p:nvPr>
            <p:ph type="sldNum" sz="quarter" idx="2"/>
          </p:nvPr>
        </p:nvSpPr>
        <p:spPr>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649310673"/>
      </p:ext>
    </p:extLst>
  </p:cSld>
  <p:clrMapOvr>
    <a:masterClrMapping/>
  </p:clrMapOvr>
  <p:transition spd="med"/>
</p:sldLayout>
</file>

<file path=ppt/slideLayouts/slideLayout137.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33350" marR="0" indent="-133350" algn="l" defTabSz="6858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266700" marR="0" indent="-133350"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404813" marR="0" indent="-138113"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538163" marR="0" indent="-133350"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671513" marR="0" indent="-133350"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806054" indent="-134541">
              <a:lnSpc>
                <a:spcPct val="110000"/>
              </a:lnSpc>
              <a:buClr>
                <a:schemeClr val="tx1"/>
              </a:buClr>
              <a:buFont typeface="Symbol" panose="05050102010706020507" pitchFamily="18" charset="2"/>
              <a:buChar char="-"/>
              <a:defRPr sz="1200"/>
            </a:lvl6pPr>
            <a:lvl7pPr marL="942975" indent="-136922">
              <a:lnSpc>
                <a:spcPct val="110000"/>
              </a:lnSpc>
              <a:buFont typeface="Symbol" panose="05050102010706020507" pitchFamily="18" charset="2"/>
              <a:buChar char="-"/>
              <a:defRPr sz="1200"/>
            </a:lvl7pPr>
            <a:lvl8pPr marL="1077516" indent="-134541">
              <a:lnSpc>
                <a:spcPct val="110000"/>
              </a:lnSpc>
              <a:buFont typeface="Symbol" panose="05050102010706020507" pitchFamily="18" charset="2"/>
              <a:buChar char="-"/>
              <a:defRPr sz="1200"/>
            </a:lvl8pPr>
            <a:lvl9pPr marL="1210866" indent="-133350">
              <a:lnSpc>
                <a:spcPct val="110000"/>
              </a:lnSpc>
              <a:buFont typeface="Symbol" panose="05050102010706020507" pitchFamily="18" charset="2"/>
              <a:buChar char="-"/>
              <a:defRPr sz="12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35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de-DE"/>
              <a:t>Titelmasterformat durch Klicken bearbeiten</a:t>
            </a:r>
            <a:endParaRPr lang="en-GB" dirty="0"/>
          </a:p>
        </p:txBody>
      </p:sp>
      <p:sp>
        <p:nvSpPr>
          <p:cNvPr id="11" name="Datumsplatzhalter 10"/>
          <p:cNvSpPr>
            <a:spLocks noGrp="1"/>
          </p:cNvSpPr>
          <p:nvPr>
            <p:ph type="dt" sz="half" idx="14"/>
          </p:nvPr>
        </p:nvSpPr>
        <p:spPr/>
        <p:txBody>
          <a:bodyPr/>
          <a:lstStyle/>
          <a:p>
            <a:pPr>
              <a:defRPr/>
            </a:pPr>
            <a:endParaRPr lang="de-DE" dirty="0"/>
          </a:p>
        </p:txBody>
      </p:sp>
      <p:sp>
        <p:nvSpPr>
          <p:cNvPr id="13" name="Fußzeilenplatzhalter 12"/>
          <p:cNvSpPr>
            <a:spLocks noGrp="1"/>
          </p:cNvSpPr>
          <p:nvPr>
            <p:ph type="ftr" sz="quarter" idx="15"/>
          </p:nvPr>
        </p:nvSpPr>
        <p:spPr/>
        <p:txBody>
          <a:bodyPr/>
          <a:lstStyle/>
          <a:p>
            <a:pPr>
              <a:defRPr/>
            </a:pPr>
            <a:endParaRPr lang="de-DE"/>
          </a:p>
        </p:txBody>
      </p:sp>
      <p:sp>
        <p:nvSpPr>
          <p:cNvPr id="14" name="Foliennummernplatzhalter 13"/>
          <p:cNvSpPr>
            <a:spLocks noGrp="1"/>
          </p:cNvSpPr>
          <p:nvPr>
            <p:ph type="sldNum" sz="quarter" idx="16"/>
          </p:nvPr>
        </p:nvSpPr>
        <p:spPr/>
        <p:txBody>
          <a:bodyPr/>
          <a:lstStyle/>
          <a:p>
            <a:pPr algn="r">
              <a:defRPr/>
            </a:pPr>
            <a:r>
              <a:rPr lang="de-DE"/>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267846230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D19C8AD-FACB-42EB-BD47-43AC2A002D15}"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30592439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613693" y="292558"/>
            <a:ext cx="8964613" cy="810444"/>
          </a:xfrm>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70C1A95A-0331-42E2-B52D-EB8D369B2C5F}" type="datetime1">
              <a:rPr lang="de-CH" noProof="0" smtClean="0"/>
              <a:t>11.05.2026</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GB" noProof="0"/>
              <a:t>Paul Scherrer Institute PSI</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pic>
        <p:nvPicPr>
          <p:cNvPr id="8" name="Grafik 7">
            <a:extLst>
              <a:ext uri="{FF2B5EF4-FFF2-40B4-BE49-F238E27FC236}">
                <a16:creationId xmlns:a16="http://schemas.microsoft.com/office/drawing/2014/main" id="{C2D97BAA-24C4-1F99-D7ED-20D193FD21A1}"/>
              </a:ext>
            </a:extLst>
          </p:cNvPr>
          <p:cNvPicPr>
            <a:picLocks noChangeAspect="1"/>
          </p:cNvPicPr>
          <p:nvPr userDrawn="1"/>
        </p:nvPicPr>
        <p:blipFill>
          <a:blip r:embed="rId2"/>
          <a:stretch>
            <a:fillRect/>
          </a:stretch>
        </p:blipFill>
        <p:spPr>
          <a:xfrm>
            <a:off x="39956" y="292558"/>
            <a:ext cx="1573737" cy="762780"/>
          </a:xfrm>
          <a:prstGeom prst="rect">
            <a:avLst/>
          </a:prstGeom>
        </p:spPr>
      </p:pic>
    </p:spTree>
    <p:extLst>
      <p:ext uri="{BB962C8B-B14F-4D97-AF65-F5344CB8AC3E}">
        <p14:creationId xmlns:p14="http://schemas.microsoft.com/office/powerpoint/2010/main" val="2710620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769615" y="288001"/>
            <a:ext cx="8944033" cy="508500"/>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a:xfrm>
            <a:off x="10603427" y="6661151"/>
            <a:ext cx="515099" cy="138499"/>
          </a:xfrm>
        </p:spPr>
        <p:txBody>
          <a:bodyPr/>
          <a:lstStyle/>
          <a:p>
            <a:pPr algn="r">
              <a:defRPr/>
            </a:pPr>
            <a:r>
              <a:rPr lang="de-DE" dirty="0"/>
              <a:t>Page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108261973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750188179"/>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2809499559"/>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2737377726"/>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p:nvPr>
        </p:nvSpPr>
        <p:spPr/>
        <p:txBody>
          <a:bodyPr/>
          <a:lstStyle>
            <a:lvl1pPr marL="177796" marR="0" indent="-177796" algn="l" defTabSz="914377"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591" marR="0" indent="-177796" algn="l" defTabSz="914377"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37" marR="0" indent="-184146" algn="l" defTabSz="914377"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33" marR="0" indent="-177796" algn="l" defTabSz="914377"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28" marR="0" indent="-177796" algn="l" defTabSz="914377"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12" indent="-179384">
              <a:lnSpc>
                <a:spcPct val="110000"/>
              </a:lnSpc>
              <a:buClr>
                <a:schemeClr val="tx1"/>
              </a:buClr>
              <a:buFont typeface="Symbol" panose="05050102010706020507" pitchFamily="18" charset="2"/>
              <a:buChar char="-"/>
              <a:defRPr sz="1600"/>
            </a:lvl6pPr>
            <a:lvl7pPr marL="1257269" indent="-182558">
              <a:lnSpc>
                <a:spcPct val="110000"/>
              </a:lnSpc>
              <a:buFont typeface="Symbol" panose="05050102010706020507" pitchFamily="18" charset="2"/>
              <a:buChar char="-"/>
              <a:defRPr sz="1600"/>
            </a:lvl7pPr>
            <a:lvl8pPr marL="1436652" indent="-179384">
              <a:lnSpc>
                <a:spcPct val="110000"/>
              </a:lnSpc>
              <a:buFont typeface="Symbol" panose="05050102010706020507" pitchFamily="18" charset="2"/>
              <a:buChar char="-"/>
              <a:defRPr sz="1600"/>
            </a:lvl8pPr>
            <a:lvl9pPr marL="1614448" indent="-177796">
              <a:lnSpc>
                <a:spcPct val="110000"/>
              </a:lnSpc>
              <a:buFont typeface="Symbol" panose="05050102010706020507" pitchFamily="18" charset="2"/>
              <a:buChar cha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0" name="Titel 9"/>
          <p:cNvSpPr>
            <a:spLocks noGrp="1"/>
          </p:cNvSpPr>
          <p:nvPr>
            <p:ph type="title"/>
          </p:nvPr>
        </p:nvSpPr>
        <p:spPr/>
        <p:txBody>
          <a:bodyPr/>
          <a:lstStyle/>
          <a:p>
            <a:r>
              <a:rPr lang="en-US" noProof="0"/>
              <a:t>Click to edit Master title style</a:t>
            </a:r>
            <a:endParaRPr lang="en-GB" noProof="0" dirty="0"/>
          </a:p>
        </p:txBody>
      </p:sp>
      <p:sp>
        <p:nvSpPr>
          <p:cNvPr id="4" name="Foliennummernplatzhalter 5"/>
          <p:cNvSpPr>
            <a:spLocks noGrp="1"/>
          </p:cNvSpPr>
          <p:nvPr>
            <p:ph type="sldNum" sz="quarter" idx="14"/>
          </p:nvPr>
        </p:nvSpPr>
        <p:spPr/>
        <p:txBody>
          <a:bodyPr/>
          <a:lstStyle>
            <a:lvl1pPr>
              <a:defRPr/>
            </a:lvl1pPr>
          </a:lstStyle>
          <a:p>
            <a:pPr>
              <a:defRPr/>
            </a:pPr>
            <a:r>
              <a:rPr lang="de-DE" altLang="de-DE"/>
              <a:t>Page </a:t>
            </a:r>
            <a:fld id="{29C4DAE4-1B94-45AA-8FA4-32A5AE818E89}" type="slidenum">
              <a:rPr lang="de-DE" altLang="de-DE"/>
              <a:pPr>
                <a:defRPr/>
              </a:pPr>
              <a:t>‹Nr.›</a:t>
            </a:fld>
            <a:endParaRPr lang="de-DE" altLang="de-DE"/>
          </a:p>
        </p:txBody>
      </p:sp>
    </p:spTree>
    <p:extLst>
      <p:ext uri="{BB962C8B-B14F-4D97-AF65-F5344CB8AC3E}">
        <p14:creationId xmlns:p14="http://schemas.microsoft.com/office/powerpoint/2010/main" val="3302054550"/>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761969357"/>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583026970"/>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916159489"/>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039197639"/>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2E280026-4D3D-4BB6-870B-30FF1976DEAA}"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‹Nr.›</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9772803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0B1A1C21-6E2E-43CB-A499-6F26BA3D2867}"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‹Nr.›</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31522502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32CF64D-4957-4F7C-BD78-A4D83F0A624E}"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40464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AB802A9-8AB4-4B62-9FE7-C79B93CE721D}"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40239974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D19C8AD-FACB-42EB-BD47-43AC2A002D15}"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pic>
        <p:nvPicPr>
          <p:cNvPr id="2" name="Picture 1" descr="A city skyline and a water body&#10;&#10;AI-generated content may be incorrect.">
            <a:extLst>
              <a:ext uri="{FF2B5EF4-FFF2-40B4-BE49-F238E27FC236}">
                <a16:creationId xmlns:a16="http://schemas.microsoft.com/office/drawing/2014/main" id="{A5BC0563-AF08-BA90-7A57-70A631537EA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52569"/>
          <a:stretch/>
        </p:blipFill>
        <p:spPr>
          <a:xfrm>
            <a:off x="0" y="292557"/>
            <a:ext cx="955964" cy="637809"/>
          </a:xfrm>
          <a:prstGeom prst="rect">
            <a:avLst/>
          </a:prstGeom>
        </p:spPr>
      </p:pic>
    </p:spTree>
    <p:extLst>
      <p:ext uri="{BB962C8B-B14F-4D97-AF65-F5344CB8AC3E}">
        <p14:creationId xmlns:p14="http://schemas.microsoft.com/office/powerpoint/2010/main" val="5066056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E0CDF8E-15EE-4C89-A25F-47FDE8A89584}"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pic>
        <p:nvPicPr>
          <p:cNvPr id="7" name="Picture 6" descr="A city skyline and a water body&#10;&#10;AI-generated content may be incorrect.">
            <a:extLst>
              <a:ext uri="{FF2B5EF4-FFF2-40B4-BE49-F238E27FC236}">
                <a16:creationId xmlns:a16="http://schemas.microsoft.com/office/drawing/2014/main" id="{FC5F7FF8-A6EB-4962-4AE4-168E895327C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52569"/>
          <a:stretch/>
        </p:blipFill>
        <p:spPr>
          <a:xfrm>
            <a:off x="0" y="292557"/>
            <a:ext cx="955964" cy="637809"/>
          </a:xfrm>
          <a:prstGeom prst="rect">
            <a:avLst/>
          </a:prstGeom>
        </p:spPr>
      </p:pic>
    </p:spTree>
    <p:extLst>
      <p:ext uri="{BB962C8B-B14F-4D97-AF65-F5344CB8AC3E}">
        <p14:creationId xmlns:p14="http://schemas.microsoft.com/office/powerpoint/2010/main" val="858323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4" name="Rechteck 1"/>
          <p:cNvSpPr>
            <a:spLocks noChangeArrowheads="1"/>
          </p:cNvSpPr>
          <p:nvPr userDrawn="1"/>
        </p:nvSpPr>
        <p:spPr bwMode="auto">
          <a:xfrm>
            <a:off x="1101970" y="1412878"/>
            <a:ext cx="10755924" cy="5184775"/>
          </a:xfrm>
          <a:prstGeom prst="rect">
            <a:avLst/>
          </a:prstGeom>
          <a:solidFill>
            <a:srgbClr val="E5E5E5"/>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defRPr/>
            </a:pPr>
            <a:endParaRPr lang="en-GB" altLang="de-DE" sz="2400">
              <a:solidFill>
                <a:srgbClr val="000000"/>
              </a:solidFill>
              <a:ea typeface="+mn-ea"/>
              <a:cs typeface="+mn-cs"/>
            </a:endParaRPr>
          </a:p>
        </p:txBody>
      </p:sp>
      <p:sp>
        <p:nvSpPr>
          <p:cNvPr id="10" name="Titel 9"/>
          <p:cNvSpPr>
            <a:spLocks noGrp="1"/>
          </p:cNvSpPr>
          <p:nvPr>
            <p:ph type="title"/>
          </p:nvPr>
        </p:nvSpPr>
        <p:spPr/>
        <p:txBody>
          <a:bodyPr/>
          <a:lstStyle>
            <a:lvl1pPr>
              <a:defRPr spc="0" baseline="0"/>
            </a:lvl1pPr>
          </a:lstStyle>
          <a:p>
            <a:r>
              <a:rPr lang="en-US" noProof="0"/>
              <a:t>Click to edit Master title style</a:t>
            </a:r>
            <a:endParaRPr lang="en-GB" noProof="0" dirty="0"/>
          </a:p>
        </p:txBody>
      </p:sp>
      <p:sp>
        <p:nvSpPr>
          <p:cNvPr id="9" name="Inhaltsplatzhalter 7"/>
          <p:cNvSpPr>
            <a:spLocks noGrp="1"/>
          </p:cNvSpPr>
          <p:nvPr>
            <p:ph sz="quarter" idx="13"/>
          </p:nvPr>
        </p:nvSpPr>
        <p:spPr>
          <a:xfrm>
            <a:off x="1246462" y="1484781"/>
            <a:ext cx="10514177" cy="4608515"/>
          </a:xfrm>
        </p:spPr>
        <p:txBody>
          <a:bodyPr/>
          <a:lstStyle>
            <a:lvl1pPr marL="177796" marR="0" indent="-177796" algn="l" defTabSz="914377"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591" marR="0" indent="-177796" algn="l" defTabSz="914377"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37" marR="0" indent="-184146" algn="l" defTabSz="914377"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33" marR="0" indent="-177796" algn="l" defTabSz="914377"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28" marR="0" indent="-177796" algn="l" defTabSz="914377"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12" indent="-179384">
              <a:lnSpc>
                <a:spcPct val="110000"/>
              </a:lnSpc>
              <a:buClr>
                <a:schemeClr val="tx1"/>
              </a:buClr>
              <a:buFont typeface="Symbol" panose="05050102010706020507" pitchFamily="18" charset="2"/>
              <a:buChar char="-"/>
              <a:defRPr sz="1600"/>
            </a:lvl6pPr>
            <a:lvl7pPr marL="1257269" indent="-182558">
              <a:lnSpc>
                <a:spcPct val="110000"/>
              </a:lnSpc>
              <a:buFont typeface="Symbol" panose="05050102010706020507" pitchFamily="18" charset="2"/>
              <a:buChar char="-"/>
              <a:defRPr sz="1600"/>
            </a:lvl7pPr>
            <a:lvl8pPr marL="1436652" indent="-179384">
              <a:lnSpc>
                <a:spcPct val="110000"/>
              </a:lnSpc>
              <a:buFont typeface="Symbol" panose="05050102010706020507" pitchFamily="18" charset="2"/>
              <a:buChar char="-"/>
              <a:defRPr sz="1600"/>
            </a:lvl8pPr>
            <a:lvl9pPr marL="1614448" indent="-177796">
              <a:lnSpc>
                <a:spcPct val="110000"/>
              </a:lnSpc>
              <a:buFont typeface="Symbol" panose="05050102010706020507" pitchFamily="18" charset="2"/>
              <a:buChar cha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noProof="0" dirty="0"/>
          </a:p>
        </p:txBody>
      </p:sp>
      <p:sp>
        <p:nvSpPr>
          <p:cNvPr id="5" name="Foliennummernplatzhalter 13"/>
          <p:cNvSpPr>
            <a:spLocks noGrp="1"/>
          </p:cNvSpPr>
          <p:nvPr>
            <p:ph type="sldNum" sz="quarter" idx="14"/>
          </p:nvPr>
        </p:nvSpPr>
        <p:spPr/>
        <p:txBody>
          <a:bodyPr/>
          <a:lstStyle>
            <a:lvl1pPr>
              <a:defRPr/>
            </a:lvl1pPr>
          </a:lstStyle>
          <a:p>
            <a:pPr>
              <a:defRPr/>
            </a:pPr>
            <a:r>
              <a:rPr lang="de-DE" altLang="de-DE"/>
              <a:t>Page </a:t>
            </a:r>
            <a:fld id="{C4B019E2-A7B5-4070-8C7B-FCAFC5523D19}" type="slidenum">
              <a:rPr lang="de-DE" altLang="de-DE"/>
              <a:pPr>
                <a:defRPr/>
              </a:pPr>
              <a:t>‹Nr.›</a:t>
            </a:fld>
            <a:endParaRPr lang="de-DE" altLang="de-DE"/>
          </a:p>
        </p:txBody>
      </p:sp>
    </p:spTree>
    <p:extLst>
      <p:ext uri="{BB962C8B-B14F-4D97-AF65-F5344CB8AC3E}">
        <p14:creationId xmlns:p14="http://schemas.microsoft.com/office/powerpoint/2010/main" val="3408358069"/>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FD62ED3-1367-4CE8-935E-77100ADA2DEE}"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0441409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6DC05D5-C686-4B58-8276-61F5057D6EED}"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6085960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B1B2E83-E6E1-49CF-8B1D-15A02C0E0489}"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5657810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E253974-7A2B-43F7-9AAB-82AE61FB7BDA}" type="datetime1">
              <a:rPr lang="de-CH" noProof="0" smtClean="0"/>
              <a:t>11.05.2026</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‹Nr.›</a:t>
            </a:fld>
            <a:endParaRPr lang="en-GB" noProof="0" dirty="0"/>
          </a:p>
        </p:txBody>
      </p:sp>
    </p:spTree>
    <p:extLst>
      <p:ext uri="{BB962C8B-B14F-4D97-AF65-F5344CB8AC3E}">
        <p14:creationId xmlns:p14="http://schemas.microsoft.com/office/powerpoint/2010/main" val="33694205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58FCD10-FCBE-4A1D-801A-0EE6CE358A47}"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234707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4109603-F37E-48A7-8BE4-E9FAC5D076F0}"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9646756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972F506-EBC5-4FA6-B2E1-2CAEE530F8EF}"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0376886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6AD9123-BDD9-4403-A840-EAF8128283BA}"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5215449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BCFF420-CEEB-427A-A025-0EEBD06833F6}"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3603819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029F46A-CD84-4EA9-A8B7-968C8FE43CC2}"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74998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p:nvPr>
        </p:nvSpPr>
        <p:spPr>
          <a:xfrm>
            <a:off x="1390651" y="1341438"/>
            <a:ext cx="5041900" cy="4679951"/>
          </a:xfrm>
        </p:spPr>
        <p:txBody>
          <a:bodyPr/>
          <a:lstStyle>
            <a:lvl1pPr marL="177796" indent="-177796">
              <a:buClr>
                <a:schemeClr val="tx1"/>
              </a:buClr>
              <a:buFont typeface="Arial" panose="020B0604020202020204" pitchFamily="34" charset="0"/>
              <a:buChar char="•"/>
              <a:defRPr/>
            </a:lvl1pPr>
            <a:lvl2pPr marL="355591" indent="-177796">
              <a:buSzPct val="100000"/>
              <a:buFont typeface="Symbol" panose="05050102010706020507" pitchFamily="18" charset="2"/>
              <a:buChar char="-"/>
              <a:defRPr/>
            </a:lvl2pPr>
            <a:lvl3pPr marL="539737" indent="-184146">
              <a:buFont typeface="Symbol" panose="05050102010706020507" pitchFamily="18" charset="2"/>
              <a:buChar char="-"/>
              <a:defRPr/>
            </a:lvl3pPr>
            <a:lvl4pPr marL="717533" indent="-177796">
              <a:buFont typeface="Symbol" panose="05050102010706020507" pitchFamily="18" charset="2"/>
              <a:buChar char="-"/>
              <a:defRPr/>
            </a:lvl4pPr>
            <a:lvl5pPr marL="895328" indent="-177796">
              <a:buFont typeface="Symbol" panose="05050102010706020507" pitchFamily="18" charset="2"/>
              <a:buChar char="-"/>
              <a:defRPr/>
            </a:lvl5pPr>
            <a:lvl6pPr marL="1074712" indent="-179384">
              <a:buFont typeface="Symbol" panose="05050102010706020507" pitchFamily="18" charset="2"/>
              <a:buChar char="-"/>
              <a:defRPr sz="1600"/>
            </a:lvl6pPr>
            <a:lvl7pPr marL="1257269" indent="-182558">
              <a:buFont typeface="Symbol" panose="05050102010706020507" pitchFamily="18" charset="2"/>
              <a:buChar char="-"/>
              <a:defRPr sz="1600"/>
            </a:lvl7pPr>
            <a:lvl8pPr marL="1436652" indent="-179384">
              <a:buFont typeface="Symbol" panose="05050102010706020507" pitchFamily="18" charset="2"/>
              <a:buChar char="-"/>
              <a:defRPr sz="1600"/>
            </a:lvl8pPr>
            <a:lvl9pPr marL="1614448" indent="-177796">
              <a:buFont typeface="Symbol" panose="05050102010706020507" pitchFamily="18" charset="2"/>
              <a:buChar cha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8" name="Inhaltsplatzhalter 10"/>
          <p:cNvSpPr>
            <a:spLocks noGrp="1"/>
          </p:cNvSpPr>
          <p:nvPr>
            <p:ph sz="quarter" idx="18"/>
          </p:nvPr>
        </p:nvSpPr>
        <p:spPr>
          <a:xfrm>
            <a:off x="6671739" y="1337870"/>
            <a:ext cx="5041900" cy="4679951"/>
          </a:xfrm>
        </p:spPr>
        <p:txBody>
          <a:bodyPr/>
          <a:lstStyle>
            <a:lvl1pPr marL="177796" indent="-177796">
              <a:buClr>
                <a:schemeClr val="tx1"/>
              </a:buClr>
              <a:buFont typeface="Arial" panose="020B0604020202020204" pitchFamily="34" charset="0"/>
              <a:buChar char="•"/>
              <a:defRPr/>
            </a:lvl1pPr>
            <a:lvl2pPr marL="355591" indent="-177796">
              <a:buSzPct val="100000"/>
              <a:buFont typeface="Symbol" panose="05050102010706020507" pitchFamily="18" charset="2"/>
              <a:buChar char="-"/>
              <a:defRPr/>
            </a:lvl2pPr>
            <a:lvl3pPr marL="539737" indent="-184146">
              <a:buFont typeface="Symbol" panose="05050102010706020507" pitchFamily="18" charset="2"/>
              <a:buChar char="-"/>
              <a:defRPr/>
            </a:lvl3pPr>
            <a:lvl4pPr marL="717533" indent="-177796">
              <a:buFont typeface="Symbol" panose="05050102010706020507" pitchFamily="18" charset="2"/>
              <a:buChar char="-"/>
              <a:defRPr/>
            </a:lvl4pPr>
            <a:lvl5pPr marL="895328" indent="-177796">
              <a:buFont typeface="Symbol" panose="05050102010706020507" pitchFamily="18" charset="2"/>
              <a:buChar char="-"/>
              <a:defRPr/>
            </a:lvl5pPr>
            <a:lvl6pPr marL="1074712" indent="-179384">
              <a:buFont typeface="Symbol" panose="05050102010706020507" pitchFamily="18" charset="2"/>
              <a:buChar char="-"/>
              <a:defRPr sz="1600"/>
            </a:lvl6pPr>
            <a:lvl7pPr marL="1257269" indent="-182558">
              <a:buFont typeface="Symbol" panose="05050102010706020507" pitchFamily="18" charset="2"/>
              <a:buChar char="-"/>
              <a:defRPr sz="1600"/>
            </a:lvl7pPr>
            <a:lvl8pPr marL="1436652" indent="-179384">
              <a:buFont typeface="Symbol" panose="05050102010706020507" pitchFamily="18" charset="2"/>
              <a:buChar char="-"/>
              <a:defRPr sz="1600"/>
            </a:lvl8pPr>
            <a:lvl9pPr marL="1614448" indent="-177796">
              <a:buFont typeface="Symbol" panose="05050102010706020507" pitchFamily="18" charset="2"/>
              <a:buChar cha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5" name="Foliennummernplatzhalter 5"/>
          <p:cNvSpPr>
            <a:spLocks noGrp="1"/>
          </p:cNvSpPr>
          <p:nvPr>
            <p:ph type="sldNum" sz="quarter" idx="19"/>
          </p:nvPr>
        </p:nvSpPr>
        <p:spPr/>
        <p:txBody>
          <a:bodyPr/>
          <a:lstStyle>
            <a:lvl1pPr>
              <a:defRPr/>
            </a:lvl1pPr>
          </a:lstStyle>
          <a:p>
            <a:pPr>
              <a:defRPr/>
            </a:pPr>
            <a:r>
              <a:rPr lang="de-DE" altLang="de-DE"/>
              <a:t>Page </a:t>
            </a:r>
            <a:fld id="{26EE7E24-82D0-4B01-A36D-AFDD055EDC6F}" type="slidenum">
              <a:rPr lang="de-DE" altLang="de-DE"/>
              <a:pPr>
                <a:defRPr/>
              </a:pPr>
              <a:t>‹Nr.›</a:t>
            </a:fld>
            <a:endParaRPr lang="de-DE" altLang="de-DE"/>
          </a:p>
        </p:txBody>
      </p:sp>
    </p:spTree>
    <p:extLst>
      <p:ext uri="{BB962C8B-B14F-4D97-AF65-F5344CB8AC3E}">
        <p14:creationId xmlns:p14="http://schemas.microsoft.com/office/powerpoint/2010/main" val="3230726135"/>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0E9520A-F980-4931-A46C-82E8E834FBA6}"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890076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357AA79-3162-4E10-AA39-D0248AEB6076}"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723252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74DE5E1-006F-42D4-ABF6-4421AF14DA08}"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275741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33975AC-8901-4370-9802-77EBE44319E7}"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5215435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B94BA9F-7D4C-4421-A451-01E2B7381D3E}"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1436109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D8BD49-47D3-4F37-877E-B7C0A9080AD4}"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3794441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93A1D8F-7254-47BE-92B2-DBF08CE55EEF}"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2696216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4439548-6E31-475E-9523-67EEEB11B520}"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1741076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8995CE6-B1C1-4A01-9B59-7F69D83EEB48}" type="datetime1">
              <a:rPr lang="de-CH" noProof="0" smtClean="0"/>
              <a:t>11.05.2026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2906274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613693" y="292558"/>
            <a:ext cx="8964613" cy="810444"/>
          </a:xfrm>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70C1A95A-0331-42E2-B52D-EB8D369B2C5F}" type="datetime1">
              <a:rPr lang="de-CH" noProof="0" smtClean="0"/>
              <a:t>11.05.2026</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GB" noProof="0"/>
              <a:t>Paul Scherrer Institute PSI</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pic>
        <p:nvPicPr>
          <p:cNvPr id="8" name="Grafik 7">
            <a:extLst>
              <a:ext uri="{FF2B5EF4-FFF2-40B4-BE49-F238E27FC236}">
                <a16:creationId xmlns:a16="http://schemas.microsoft.com/office/drawing/2014/main" id="{C2D97BAA-24C4-1F99-D7ED-20D193FD21A1}"/>
              </a:ext>
            </a:extLst>
          </p:cNvPr>
          <p:cNvPicPr>
            <a:picLocks noChangeAspect="1"/>
          </p:cNvPicPr>
          <p:nvPr userDrawn="1"/>
        </p:nvPicPr>
        <p:blipFill>
          <a:blip r:embed="rId2"/>
          <a:stretch>
            <a:fillRect/>
          </a:stretch>
        </p:blipFill>
        <p:spPr>
          <a:xfrm>
            <a:off x="39956" y="292558"/>
            <a:ext cx="1573737" cy="762780"/>
          </a:xfrm>
          <a:prstGeom prst="rect">
            <a:avLst/>
          </a:prstGeom>
        </p:spPr>
      </p:pic>
    </p:spTree>
    <p:extLst>
      <p:ext uri="{BB962C8B-B14F-4D97-AF65-F5344CB8AC3E}">
        <p14:creationId xmlns:p14="http://schemas.microsoft.com/office/powerpoint/2010/main" val="4119716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5" name="Rechteck 9"/>
          <p:cNvSpPr>
            <a:spLocks noChangeArrowheads="1"/>
          </p:cNvSpPr>
          <p:nvPr userDrawn="1"/>
        </p:nvSpPr>
        <p:spPr bwMode="auto">
          <a:xfrm>
            <a:off x="1101970" y="1412878"/>
            <a:ext cx="10755924" cy="5184775"/>
          </a:xfrm>
          <a:prstGeom prst="rect">
            <a:avLst/>
          </a:prstGeom>
          <a:solidFill>
            <a:srgbClr val="E5E5E5"/>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defRPr/>
            </a:pPr>
            <a:endParaRPr lang="en-GB" altLang="de-DE" sz="2400">
              <a:solidFill>
                <a:srgbClr val="000000"/>
              </a:solidFill>
              <a:ea typeface="+mn-ea"/>
              <a:cs typeface="+mn-cs"/>
            </a:endParaRPr>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17" name="Inhaltsplatzhalter 10"/>
          <p:cNvSpPr>
            <a:spLocks noGrp="1"/>
          </p:cNvSpPr>
          <p:nvPr>
            <p:ph sz="quarter" idx="18"/>
          </p:nvPr>
        </p:nvSpPr>
        <p:spPr>
          <a:xfrm>
            <a:off x="1251227" y="1449809"/>
            <a:ext cx="5041900" cy="4571585"/>
          </a:xfrm>
        </p:spPr>
        <p:txBody>
          <a:bodyPr/>
          <a:lstStyle>
            <a:lvl1pPr marL="177796" indent="-177796">
              <a:buClr>
                <a:schemeClr val="tx1"/>
              </a:buClr>
              <a:buFont typeface="Arial" panose="020B0604020202020204" pitchFamily="34" charset="0"/>
              <a:buChar char="•"/>
              <a:defRPr/>
            </a:lvl1pPr>
            <a:lvl2pPr marL="355591" indent="-177796">
              <a:buSzPct val="100000"/>
              <a:buFont typeface="Symbol" panose="05050102010706020507" pitchFamily="18" charset="2"/>
              <a:buChar char="-"/>
              <a:defRPr/>
            </a:lvl2pPr>
            <a:lvl3pPr marL="539737" indent="-184146">
              <a:buFont typeface="Symbol" panose="05050102010706020507" pitchFamily="18" charset="2"/>
              <a:buChar char="-"/>
              <a:defRPr/>
            </a:lvl3pPr>
            <a:lvl4pPr marL="717533" indent="-177796">
              <a:buFont typeface="Symbol" panose="05050102010706020507" pitchFamily="18" charset="2"/>
              <a:buChar char="-"/>
              <a:defRPr/>
            </a:lvl4pPr>
            <a:lvl5pPr marL="895328" indent="-177796">
              <a:buFont typeface="Symbol" panose="05050102010706020507" pitchFamily="18" charset="2"/>
              <a:buChar char="-"/>
              <a:defRPr/>
            </a:lvl5pPr>
            <a:lvl6pPr marL="1074712" indent="-179384">
              <a:buFont typeface="Symbol" panose="05050102010706020507" pitchFamily="18" charset="2"/>
              <a:buChar char="-"/>
              <a:defRPr sz="1600"/>
            </a:lvl6pPr>
            <a:lvl7pPr marL="1257269" indent="-182558">
              <a:buFont typeface="Symbol" panose="05050102010706020507" pitchFamily="18" charset="2"/>
              <a:buChar char="-"/>
              <a:defRPr sz="1600"/>
            </a:lvl7pPr>
            <a:lvl8pPr marL="1436652" indent="-179384">
              <a:buFont typeface="Symbol" panose="05050102010706020507" pitchFamily="18" charset="2"/>
              <a:buChar char="-"/>
              <a:defRPr sz="1600"/>
            </a:lvl8pPr>
            <a:lvl9pPr marL="1614448" indent="-177796">
              <a:buFont typeface="Symbol" panose="05050102010706020507" pitchFamily="18" charset="2"/>
              <a:buChar cha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8" name="Inhaltsplatzhalter 10"/>
          <p:cNvSpPr>
            <a:spLocks noGrp="1"/>
          </p:cNvSpPr>
          <p:nvPr>
            <p:ph sz="quarter" idx="19"/>
          </p:nvPr>
        </p:nvSpPr>
        <p:spPr>
          <a:xfrm>
            <a:off x="6532305" y="1446233"/>
            <a:ext cx="5041900" cy="4575155"/>
          </a:xfrm>
        </p:spPr>
        <p:txBody>
          <a:bodyPr/>
          <a:lstStyle>
            <a:lvl1pPr marL="177796" indent="-177796">
              <a:buClr>
                <a:schemeClr val="tx1"/>
              </a:buClr>
              <a:buFont typeface="Arial" panose="020B0604020202020204" pitchFamily="34" charset="0"/>
              <a:buChar char="•"/>
              <a:defRPr/>
            </a:lvl1pPr>
            <a:lvl2pPr marL="355591" indent="-177796">
              <a:buSzPct val="100000"/>
              <a:buFont typeface="Symbol" panose="05050102010706020507" pitchFamily="18" charset="2"/>
              <a:buChar char="-"/>
              <a:defRPr/>
            </a:lvl2pPr>
            <a:lvl3pPr marL="539737" indent="-184146">
              <a:buFont typeface="Symbol" panose="05050102010706020507" pitchFamily="18" charset="2"/>
              <a:buChar char="-"/>
              <a:defRPr/>
            </a:lvl3pPr>
            <a:lvl4pPr marL="717533" indent="-177796">
              <a:buFont typeface="Symbol" panose="05050102010706020507" pitchFamily="18" charset="2"/>
              <a:buChar char="-"/>
              <a:defRPr/>
            </a:lvl4pPr>
            <a:lvl5pPr marL="895328" indent="-177796">
              <a:buFont typeface="Symbol" panose="05050102010706020507" pitchFamily="18" charset="2"/>
              <a:buChar char="-"/>
              <a:defRPr/>
            </a:lvl5pPr>
            <a:lvl6pPr marL="1074712" indent="-179384">
              <a:buFont typeface="Symbol" panose="05050102010706020507" pitchFamily="18" charset="2"/>
              <a:buChar char="-"/>
              <a:defRPr sz="1600"/>
            </a:lvl6pPr>
            <a:lvl7pPr marL="1257269" indent="-182558">
              <a:buFont typeface="Symbol" panose="05050102010706020507" pitchFamily="18" charset="2"/>
              <a:buChar char="-"/>
              <a:defRPr sz="1600"/>
            </a:lvl7pPr>
            <a:lvl8pPr marL="1436652" indent="-179384">
              <a:buFont typeface="Symbol" panose="05050102010706020507" pitchFamily="18" charset="2"/>
              <a:buChar char="-"/>
              <a:defRPr sz="1600"/>
            </a:lvl8pPr>
            <a:lvl9pPr marL="1614448" indent="-177796">
              <a:buFont typeface="Symbol" panose="05050102010706020507" pitchFamily="18" charset="2"/>
              <a:buChar cha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Foliennummernplatzhalter 14"/>
          <p:cNvSpPr>
            <a:spLocks noGrp="1"/>
          </p:cNvSpPr>
          <p:nvPr>
            <p:ph type="sldNum" sz="quarter" idx="20"/>
          </p:nvPr>
        </p:nvSpPr>
        <p:spPr/>
        <p:txBody>
          <a:bodyPr/>
          <a:lstStyle>
            <a:lvl1pPr>
              <a:defRPr/>
            </a:lvl1pPr>
          </a:lstStyle>
          <a:p>
            <a:pPr>
              <a:defRPr/>
            </a:pPr>
            <a:r>
              <a:rPr lang="de-DE" altLang="de-DE"/>
              <a:t>Page </a:t>
            </a:r>
            <a:fld id="{43F4A0C8-CA97-43E0-AEC5-5E44B202A887}" type="slidenum">
              <a:rPr lang="de-DE" altLang="de-DE"/>
              <a:pPr>
                <a:defRPr/>
              </a:pPr>
              <a:t>‹Nr.›</a:t>
            </a:fld>
            <a:endParaRPr lang="de-DE" altLang="de-DE"/>
          </a:p>
        </p:txBody>
      </p:sp>
    </p:spTree>
    <p:extLst>
      <p:ext uri="{BB962C8B-B14F-4D97-AF65-F5344CB8AC3E}">
        <p14:creationId xmlns:p14="http://schemas.microsoft.com/office/powerpoint/2010/main" val="3194157777"/>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9988DD-3FF2-C147-916D-95DDF5708274}"/>
              </a:ext>
            </a:extLst>
          </p:cNvPr>
          <p:cNvSpPr>
            <a:spLocks noGrp="1"/>
          </p:cNvSpPr>
          <p:nvPr>
            <p:ph type="title"/>
          </p:nvPr>
        </p:nvSpPr>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96402C68-46FB-9182-8E65-3B7B2263FC15}"/>
              </a:ext>
            </a:extLst>
          </p:cNvPr>
          <p:cNvSpPr>
            <a:spLocks noGrp="1"/>
          </p:cNvSpPr>
          <p:nvPr>
            <p:ph type="dt" sz="half" idx="10"/>
          </p:nvPr>
        </p:nvSpPr>
        <p:spPr/>
        <p:txBody>
          <a:bodyPr/>
          <a:lstStyle/>
          <a:p>
            <a:fld id="{9F261762-898A-474B-BAD7-AB4911CF5591}" type="datetime1">
              <a:rPr lang="de-CH" noProof="0" smtClean="0"/>
              <a:t>11.05.2026</a:t>
            </a:fld>
            <a:endParaRPr lang="en-GB" noProof="0" dirty="0"/>
          </a:p>
        </p:txBody>
      </p:sp>
      <p:sp>
        <p:nvSpPr>
          <p:cNvPr id="4" name="Fußzeilenplatzhalter 3">
            <a:extLst>
              <a:ext uri="{FF2B5EF4-FFF2-40B4-BE49-F238E27FC236}">
                <a16:creationId xmlns:a16="http://schemas.microsoft.com/office/drawing/2014/main" id="{8B180B17-7935-40A8-6905-A48BA54BA016}"/>
              </a:ext>
            </a:extLst>
          </p:cNvPr>
          <p:cNvSpPr>
            <a:spLocks noGrp="1"/>
          </p:cNvSpPr>
          <p:nvPr>
            <p:ph type="ftr" sz="quarter" idx="11"/>
          </p:nvPr>
        </p:nvSpPr>
        <p:spPr/>
        <p:txBody>
          <a:bodyPr/>
          <a:lstStyle/>
          <a:p>
            <a:r>
              <a:rPr lang="en-GB" noProof="0"/>
              <a:t>Paul Scherrer Institute PSI</a:t>
            </a:r>
            <a:endParaRPr lang="en-GB" noProof="0" dirty="0"/>
          </a:p>
        </p:txBody>
      </p:sp>
      <p:sp>
        <p:nvSpPr>
          <p:cNvPr id="5" name="Foliennummernplatzhalter 4">
            <a:extLst>
              <a:ext uri="{FF2B5EF4-FFF2-40B4-BE49-F238E27FC236}">
                <a16:creationId xmlns:a16="http://schemas.microsoft.com/office/drawing/2014/main" id="{1BDE9C74-3136-7B1A-5145-F299436B3B3C}"/>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spTree>
    <p:extLst>
      <p:ext uri="{BB962C8B-B14F-4D97-AF65-F5344CB8AC3E}">
        <p14:creationId xmlns:p14="http://schemas.microsoft.com/office/powerpoint/2010/main" val="294061015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69167066-FCF1-45A3-9A8A-400034F861F3}" type="datetime1">
              <a:rPr lang="de-CH" noProof="0" smtClean="0"/>
              <a:t>11.05.2026</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GB" noProof="0"/>
              <a:t>Paul Scherrer Institute PSI</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‹Nr.›</a:t>
            </a:fld>
            <a:endParaRPr lang="en-GB" noProof="0" dirty="0"/>
          </a:p>
        </p:txBody>
      </p:sp>
      <p:pic>
        <p:nvPicPr>
          <p:cNvPr id="6" name="Picture 5" descr="A city skyline and a water body&#10;&#10;AI-generated content may be incorrect.">
            <a:extLst>
              <a:ext uri="{FF2B5EF4-FFF2-40B4-BE49-F238E27FC236}">
                <a16:creationId xmlns:a16="http://schemas.microsoft.com/office/drawing/2014/main" id="{FD246B66-4E40-D26C-16D4-0B8C89B7AC8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52569"/>
          <a:stretch/>
        </p:blipFill>
        <p:spPr>
          <a:xfrm>
            <a:off x="0" y="292557"/>
            <a:ext cx="955964" cy="637809"/>
          </a:xfrm>
          <a:prstGeom prst="rect">
            <a:avLst/>
          </a:prstGeom>
        </p:spPr>
      </p:pic>
    </p:spTree>
    <p:extLst>
      <p:ext uri="{BB962C8B-B14F-4D97-AF65-F5344CB8AC3E}">
        <p14:creationId xmlns:p14="http://schemas.microsoft.com/office/powerpoint/2010/main" val="20913272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237050" marR="0" indent="-237050" algn="l" defTabSz="1219108"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2267">
                <a:latin typeface="+mn-lt"/>
              </a:defRPr>
            </a:lvl1pPr>
            <a:lvl2pPr marL="474097" marR="0" indent="-237050" algn="l" defTabSz="1219108"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2267">
                <a:latin typeface="+mn-lt"/>
              </a:defRPr>
            </a:lvl2pPr>
            <a:lvl3pPr marL="719614" marR="0" indent="-245517" algn="l" defTabSz="1219108"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2267">
                <a:latin typeface="+mn-lt"/>
              </a:defRPr>
            </a:lvl3pPr>
            <a:lvl4pPr marL="956663" marR="0" indent="-237050" algn="l" defTabSz="1219108"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2267">
                <a:latin typeface="+mn-lt"/>
              </a:defRPr>
            </a:lvl4pPr>
            <a:lvl5pPr marL="1193711" marR="0" indent="-237050" algn="l" defTabSz="1219108"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2267">
                <a:latin typeface="+mn-lt"/>
              </a:defRPr>
            </a:lvl5pPr>
            <a:lvl6pPr marL="1432878" indent="-239167">
              <a:lnSpc>
                <a:spcPct val="110000"/>
              </a:lnSpc>
              <a:buClr>
                <a:schemeClr val="tx1"/>
              </a:buClr>
              <a:buFont typeface="Symbol" panose="05050102010706020507" pitchFamily="18" charset="2"/>
              <a:buChar char="-"/>
              <a:defRPr sz="2000"/>
            </a:lvl6pPr>
            <a:lvl7pPr marL="1676275" indent="-243399">
              <a:lnSpc>
                <a:spcPct val="110000"/>
              </a:lnSpc>
              <a:buFont typeface="Symbol" panose="05050102010706020507" pitchFamily="18" charset="2"/>
              <a:buChar char="-"/>
              <a:defRPr sz="2000"/>
            </a:lvl7pPr>
            <a:lvl8pPr marL="1915440" indent="-239167">
              <a:lnSpc>
                <a:spcPct val="110000"/>
              </a:lnSpc>
              <a:buFont typeface="Symbol" panose="05050102010706020507" pitchFamily="18" charset="2"/>
              <a:buChar char="-"/>
              <a:defRPr sz="2000"/>
            </a:lvl8pPr>
            <a:lvl9pPr marL="2152490" indent="-237050">
              <a:lnSpc>
                <a:spcPct val="110000"/>
              </a:lnSpc>
              <a:buFont typeface="Symbol" panose="05050102010706020507" pitchFamily="18" charset="2"/>
              <a:buChar char="-"/>
              <a:defRPr sz="20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769615" y="288001"/>
            <a:ext cx="8944033" cy="508500"/>
          </a:xfrm>
        </p:spPr>
        <p:txBody>
          <a:bodyPr/>
          <a:lstStyle>
            <a:lvl1pPr>
              <a:defRPr sz="32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1478872889"/>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83512"/>
            <a:ext cx="11125200" cy="4486472"/>
          </a:xfrm>
        </p:spPr>
        <p:txBody>
          <a:bodyPr/>
          <a:lstStyle>
            <a:lvl1pPr>
              <a:defRPr/>
            </a:lvl1pPr>
            <a:lvl2pPr>
              <a:defRPr/>
            </a:lvl2pPr>
            <a:lvl3pPr>
              <a:defRPr/>
            </a:lvl3pPr>
            <a:lvl4pPr>
              <a:defRPr/>
            </a:lvl4pPr>
            <a:lvl5pPr>
              <a:defRPr sz="1600"/>
            </a:lvl5pPr>
          </a:lstStyle>
          <a:p>
            <a:pPr lvl="0"/>
            <a:r>
              <a:rPr lang="en-US" altLang="de-DE"/>
              <a:t>Click to edit Master text styles</a:t>
            </a:r>
          </a:p>
          <a:p>
            <a:pPr lvl="1"/>
            <a:r>
              <a:rPr lang="en-US" altLang="de-DE"/>
              <a:t>Second level</a:t>
            </a:r>
          </a:p>
          <a:p>
            <a:pPr lvl="2"/>
            <a:r>
              <a:rPr lang="en-US" altLang="de-DE"/>
              <a:t>Third level</a:t>
            </a:r>
          </a:p>
          <a:p>
            <a:pPr lvl="3"/>
            <a:r>
              <a:rPr lang="en-US" altLang="de-DE"/>
              <a:t>Fourth level</a:t>
            </a:r>
          </a:p>
          <a:p>
            <a:pPr lvl="4"/>
            <a:r>
              <a:rPr lang="en-US" altLang="de-DE"/>
              <a:t>Fifth level</a:t>
            </a:r>
            <a:endParaRPr lang="en-US" altLang="de-DE" dirty="0"/>
          </a:p>
        </p:txBody>
      </p:sp>
      <p:sp>
        <p:nvSpPr>
          <p:cNvPr id="7" name="Title Placeholder 1"/>
          <p:cNvSpPr>
            <a:spLocks noGrp="1"/>
          </p:cNvSpPr>
          <p:nvPr>
            <p:ph type="title"/>
          </p:nvPr>
        </p:nvSpPr>
        <p:spPr>
          <a:xfrm>
            <a:off x="528000" y="394871"/>
            <a:ext cx="9158904" cy="767748"/>
          </a:xfrm>
          <a:prstGeom prst="rect">
            <a:avLst/>
          </a:prstGeom>
        </p:spPr>
        <p:txBody>
          <a:bodyPr anchor="b">
            <a:normAutofit/>
          </a:bodyPr>
          <a:lstStyle>
            <a:lvl1pPr>
              <a:defRPr/>
            </a:lvl1pPr>
          </a:lstStyle>
          <a:p>
            <a:r>
              <a:rPr lang="en-US" altLang="de-DE"/>
              <a:t>Click to edit Master title style</a:t>
            </a:r>
            <a:endParaRPr lang="en-US" dirty="0"/>
          </a:p>
        </p:txBody>
      </p:sp>
      <p:sp>
        <p:nvSpPr>
          <p:cNvPr id="2" name="Slide Number Placeholder 5">
            <a:extLst>
              <a:ext uri="{FF2B5EF4-FFF2-40B4-BE49-F238E27FC236}">
                <a16:creationId xmlns:a16="http://schemas.microsoft.com/office/drawing/2014/main" id="{7920D25D-26C6-943B-E90B-56440E666969}"/>
              </a:ext>
            </a:extLst>
          </p:cNvPr>
          <p:cNvSpPr>
            <a:spLocks noGrp="1"/>
          </p:cNvSpPr>
          <p:nvPr>
            <p:ph type="sldNum" sz="quarter" idx="10"/>
          </p:nvPr>
        </p:nvSpPr>
        <p:spPr>
          <a:xfrm>
            <a:off x="287868" y="6329364"/>
            <a:ext cx="436033" cy="528637"/>
          </a:xfrm>
        </p:spPr>
        <p:txBody>
          <a:bodyPr/>
          <a:lstStyle>
            <a:lvl1pPr>
              <a:defRPr smtClean="0"/>
            </a:lvl1pPr>
          </a:lstStyle>
          <a:p>
            <a:pPr>
              <a:defRPr/>
            </a:pPr>
            <a:fld id="{68A4069D-312A-4A0E-BDF6-71AAE8991096}" type="slidenum">
              <a:rPr lang="en-US"/>
              <a:pPr>
                <a:defRPr/>
              </a:pPr>
              <a:t>‹Nr.›</a:t>
            </a:fld>
            <a:endParaRPr lang="en-US"/>
          </a:p>
        </p:txBody>
      </p:sp>
    </p:spTree>
    <p:extLst>
      <p:ext uri="{BB962C8B-B14F-4D97-AF65-F5344CB8AC3E}">
        <p14:creationId xmlns:p14="http://schemas.microsoft.com/office/powerpoint/2010/main" val="175037866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4F883-42DE-7E1D-8D3A-C489928CEAAF}"/>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endParaRPr lang="de-CH"/>
          </a:p>
        </p:txBody>
      </p:sp>
      <p:sp>
        <p:nvSpPr>
          <p:cNvPr id="3" name="Subtitle 2">
            <a:extLst>
              <a:ext uri="{FF2B5EF4-FFF2-40B4-BE49-F238E27FC236}">
                <a16:creationId xmlns:a16="http://schemas.microsoft.com/office/drawing/2014/main" id="{2FBF9D19-AC7E-097D-75AA-6F8EE76D0348}"/>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de-CH"/>
          </a:p>
        </p:txBody>
      </p:sp>
      <p:sp>
        <p:nvSpPr>
          <p:cNvPr id="4" name="Date Placeholder 3">
            <a:extLst>
              <a:ext uri="{FF2B5EF4-FFF2-40B4-BE49-F238E27FC236}">
                <a16:creationId xmlns:a16="http://schemas.microsoft.com/office/drawing/2014/main" id="{B7C188A4-0D13-FB15-5D96-D4458D8EF976}"/>
              </a:ext>
            </a:extLst>
          </p:cNvPr>
          <p:cNvSpPr>
            <a:spLocks noGrp="1"/>
          </p:cNvSpPr>
          <p:nvPr>
            <p:ph type="dt" sz="half" idx="10"/>
          </p:nvPr>
        </p:nvSpPr>
        <p:spPr/>
        <p:txBody>
          <a:bodyPr/>
          <a:lstStyle/>
          <a:p>
            <a:fld id="{414A5A27-E059-423A-8314-6F8B641311A8}" type="datetimeFigureOut">
              <a:rPr lang="de-CH" smtClean="0"/>
              <a:t>11.05.2026</a:t>
            </a:fld>
            <a:endParaRPr lang="de-CH"/>
          </a:p>
        </p:txBody>
      </p:sp>
      <p:sp>
        <p:nvSpPr>
          <p:cNvPr id="5" name="Footer Placeholder 4">
            <a:extLst>
              <a:ext uri="{FF2B5EF4-FFF2-40B4-BE49-F238E27FC236}">
                <a16:creationId xmlns:a16="http://schemas.microsoft.com/office/drawing/2014/main" id="{0FDAF4E8-6786-988C-DE96-E0D13FA7DD95}"/>
              </a:ext>
            </a:extLst>
          </p:cNvPr>
          <p:cNvSpPr>
            <a:spLocks noGrp="1"/>
          </p:cNvSpPr>
          <p:nvPr>
            <p:ph type="ftr" sz="quarter" idx="11"/>
          </p:nvPr>
        </p:nvSpPr>
        <p:spPr/>
        <p:txBody>
          <a:bodyPr/>
          <a:lstStyle/>
          <a:p>
            <a:endParaRPr lang="de-CH"/>
          </a:p>
        </p:txBody>
      </p:sp>
      <p:sp>
        <p:nvSpPr>
          <p:cNvPr id="6" name="Slide Number Placeholder 5">
            <a:extLst>
              <a:ext uri="{FF2B5EF4-FFF2-40B4-BE49-F238E27FC236}">
                <a16:creationId xmlns:a16="http://schemas.microsoft.com/office/drawing/2014/main" id="{09BCA068-7852-7075-3424-73ABD4842841}"/>
              </a:ext>
            </a:extLst>
          </p:cNvPr>
          <p:cNvSpPr>
            <a:spLocks noGrp="1"/>
          </p:cNvSpPr>
          <p:nvPr>
            <p:ph type="sldNum" sz="quarter" idx="12"/>
          </p:nvPr>
        </p:nvSpPr>
        <p:spPr/>
        <p:txBody>
          <a:bodyPr/>
          <a:lstStyle/>
          <a:p>
            <a:fld id="{E15A4285-CEB5-4AF5-9879-96A112959B7B}" type="slidenum">
              <a:rPr lang="de-CH" smtClean="0"/>
              <a:t>‹Nr.›</a:t>
            </a:fld>
            <a:endParaRPr lang="de-CH"/>
          </a:p>
        </p:txBody>
      </p:sp>
    </p:spTree>
    <p:extLst>
      <p:ext uri="{BB962C8B-B14F-4D97-AF65-F5344CB8AC3E}">
        <p14:creationId xmlns:p14="http://schemas.microsoft.com/office/powerpoint/2010/main" val="39053342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769615" y="288001"/>
            <a:ext cx="8944033" cy="508500"/>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2750677268"/>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69615" y="288001"/>
            <a:ext cx="8944033" cy="508500"/>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a:xfrm>
            <a:off x="10590603" y="8881535"/>
            <a:ext cx="527923" cy="123111"/>
          </a:xfrm>
        </p:spPr>
        <p:txBody>
          <a:bodyPr/>
          <a:lstStyle/>
          <a:p>
            <a:pPr algn="r" eaLnBrk="0" fontAlgn="base">
              <a:spcBef>
                <a:spcPct val="0"/>
              </a:spcBef>
              <a:spcAft>
                <a:spcPct val="0"/>
              </a:spcAft>
              <a:defRPr/>
            </a:pPr>
            <a:r>
              <a:rPr lang="de-DE" sz="800" kern="1200"/>
              <a:t>Page </a:t>
            </a:r>
            <a:fld id="{EBC07571-3134-BB4B-B83F-1A9FE18D34F3}" type="slidenum">
              <a:rPr lang="de-DE" sz="800" kern="1200" smtClean="0"/>
              <a:pPr algn="r" eaLnBrk="0" fontAlgn="base">
                <a:spcBef>
                  <a:spcPct val="0"/>
                </a:spcBef>
                <a:spcAft>
                  <a:spcPct val="0"/>
                </a:spcAft>
                <a:defRPr/>
              </a:pPr>
              <a:t>‹Nr.›</a:t>
            </a:fld>
            <a:endParaRPr lang="de-DE" sz="800" kern="1200" dirty="0"/>
          </a:p>
        </p:txBody>
      </p:sp>
    </p:spTree>
    <p:extLst>
      <p:ext uri="{BB962C8B-B14F-4D97-AF65-F5344CB8AC3E}">
        <p14:creationId xmlns:p14="http://schemas.microsoft.com/office/powerpoint/2010/main" val="3910066864"/>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obj">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85445" y="70916"/>
            <a:ext cx="1357427" cy="363896"/>
          </a:xfrm>
          <a:prstGeom prst="rect">
            <a:avLst/>
          </a:prstGeom>
          <a:blipFill>
            <a:blip r:embed="rId2" cstate="print"/>
            <a:stretch>
              <a:fillRect/>
            </a:stretch>
          </a:blipFill>
        </p:spPr>
        <p:txBody>
          <a:bodyPr wrap="square" lIns="0" tIns="0" rIns="0" bIns="0" rtlCol="0"/>
          <a:lstStyle/>
          <a:p>
            <a:endParaRPr sz="1800"/>
          </a:p>
        </p:txBody>
      </p:sp>
      <p:sp>
        <p:nvSpPr>
          <p:cNvPr id="17" name="bk object 17"/>
          <p:cNvSpPr/>
          <p:nvPr/>
        </p:nvSpPr>
        <p:spPr>
          <a:xfrm>
            <a:off x="97433" y="504710"/>
            <a:ext cx="1694400" cy="1231702"/>
          </a:xfrm>
          <a:prstGeom prst="rect">
            <a:avLst/>
          </a:prstGeom>
          <a:blipFill>
            <a:blip r:embed="rId3" cstate="print"/>
            <a:stretch>
              <a:fillRect/>
            </a:stretch>
          </a:blipFill>
        </p:spPr>
        <p:txBody>
          <a:bodyPr wrap="square" lIns="0" tIns="0" rIns="0" bIns="0" rtlCol="0"/>
          <a:lstStyle/>
          <a:p>
            <a:endParaRPr sz="1800"/>
          </a:p>
        </p:txBody>
      </p:sp>
      <p:sp>
        <p:nvSpPr>
          <p:cNvPr id="2" name="Holder 2"/>
          <p:cNvSpPr>
            <a:spLocks noGrp="1"/>
          </p:cNvSpPr>
          <p:nvPr>
            <p:ph type="title"/>
          </p:nvPr>
        </p:nvSpPr>
        <p:spPr/>
        <p:txBody>
          <a:bodyPr lIns="0" tIns="0" rIns="0" bIns="0"/>
          <a:lstStyle>
            <a:lvl1pPr>
              <a:defRPr sz="2400" b="0" i="0">
                <a:solidFill>
                  <a:srgbClr val="006FBF"/>
                </a:solidFill>
                <a:latin typeface="Calibri"/>
                <a:cs typeface="Calibri"/>
              </a:defRPr>
            </a:lvl1pPr>
          </a:lstStyle>
          <a:p>
            <a:endParaRPr/>
          </a:p>
        </p:txBody>
      </p:sp>
      <p:sp>
        <p:nvSpPr>
          <p:cNvPr id="3" name="Holder 3"/>
          <p:cNvSpPr>
            <a:spLocks noGrp="1"/>
          </p:cNvSpPr>
          <p:nvPr>
            <p:ph sz="half" idx="2"/>
          </p:nvPr>
        </p:nvSpPr>
        <p:spPr>
          <a:xfrm>
            <a:off x="609600" y="1577340"/>
            <a:ext cx="5303520" cy="307777"/>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307777"/>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5/11/2026</a:t>
            </a:fld>
            <a:endParaRPr lang="en-US"/>
          </a:p>
        </p:txBody>
      </p:sp>
      <p:sp>
        <p:nvSpPr>
          <p:cNvPr id="7" name="Holder 7"/>
          <p:cNvSpPr>
            <a:spLocks noGrp="1"/>
          </p:cNvSpPr>
          <p:nvPr>
            <p:ph type="sldNum" sz="quarter" idx="7"/>
          </p:nvPr>
        </p:nvSpPr>
        <p:spPr/>
        <p:txBody>
          <a:bodyPr lIns="0" tIns="0" rIns="0" bIns="0"/>
          <a:lstStyle>
            <a:lvl1pPr>
              <a:defRPr sz="900" b="0" i="0">
                <a:solidFill>
                  <a:schemeClr val="tx1"/>
                </a:solidFill>
                <a:latin typeface="Calibri"/>
                <a:cs typeface="Calibri"/>
              </a:defRPr>
            </a:lvl1pPr>
          </a:lstStyle>
          <a:p>
            <a:pPr marL="12700">
              <a:lnSpc>
                <a:spcPts val="955"/>
              </a:lnSpc>
            </a:pPr>
            <a:r>
              <a:rPr lang="de-CH" spc="-10"/>
              <a:t>Page</a:t>
            </a:r>
            <a:r>
              <a:rPr lang="de-CH" spc="-45"/>
              <a:t> </a:t>
            </a:r>
            <a:fld id="{81D60167-4931-47E6-BA6A-407CBD079E47}" type="slidenum">
              <a:rPr smtClean="0"/>
              <a:pPr marL="12700">
                <a:lnSpc>
                  <a:spcPts val="955"/>
                </a:lnSpc>
              </a:pPr>
              <a:t>‹Nr.›</a:t>
            </a:fld>
            <a:endParaRPr dirty="0"/>
          </a:p>
        </p:txBody>
      </p:sp>
    </p:spTree>
    <p:extLst>
      <p:ext uri="{BB962C8B-B14F-4D97-AF65-F5344CB8AC3E}">
        <p14:creationId xmlns:p14="http://schemas.microsoft.com/office/powerpoint/2010/main" val="221283026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de-CH" noProof="0"/>
              <a:t>Titel hinzufügen</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a:t>Autor/in</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a:t>Ort, TT. Monat JJJJ</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280598112"/>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de-CH" noProof="0"/>
              <a:t>Titel hinzufügen</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marL="0" marR="0" lvl="0" indent="0" algn="l" defTabSz="914400" rtl="0" eaLnBrk="1" fontAlgn="auto" latinLnBrk="0" hangingPunct="1">
              <a:lnSpc>
                <a:spcPct val="100000"/>
              </a:lnSpc>
              <a:spcBef>
                <a:spcPts val="600"/>
              </a:spcBef>
              <a:spcAft>
                <a:spcPts val="0"/>
              </a:spcAft>
              <a:buClrTx/>
              <a:buSzTx/>
              <a:buFont typeface="+mj-lt"/>
              <a:buNone/>
              <a:tabLst/>
              <a:defRPr/>
            </a:pPr>
            <a:r>
              <a:rPr lang="en-GB" noProof="0"/>
              <a:t>Autor/in</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a:t>Ort, TT. Monat JJJJ</a:t>
            </a:r>
            <a:endParaRPr lang="de-CH" noProof="0"/>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952104423"/>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3" name="Foliennummernplatzhalter 5"/>
          <p:cNvSpPr>
            <a:spLocks noGrp="1"/>
          </p:cNvSpPr>
          <p:nvPr>
            <p:ph type="sldNum" sz="quarter" idx="10"/>
          </p:nvPr>
        </p:nvSpPr>
        <p:spPr/>
        <p:txBody>
          <a:bodyPr/>
          <a:lstStyle>
            <a:lvl1pPr>
              <a:defRPr/>
            </a:lvl1pPr>
          </a:lstStyle>
          <a:p>
            <a:pPr>
              <a:defRPr/>
            </a:pPr>
            <a:r>
              <a:rPr lang="de-DE" altLang="de-DE"/>
              <a:t>Page </a:t>
            </a:r>
            <a:fld id="{DB4435F1-B579-4353-8F2F-0BB188937142}" type="slidenum">
              <a:rPr lang="de-DE" altLang="de-DE"/>
              <a:pPr>
                <a:defRPr/>
              </a:pPr>
              <a:t>‹Nr.›</a:t>
            </a:fld>
            <a:endParaRPr lang="de-DE" altLang="de-DE"/>
          </a:p>
        </p:txBody>
      </p:sp>
    </p:spTree>
    <p:extLst>
      <p:ext uri="{BB962C8B-B14F-4D97-AF65-F5344CB8AC3E}">
        <p14:creationId xmlns:p14="http://schemas.microsoft.com/office/powerpoint/2010/main" val="955449637"/>
      </p:ext>
    </p:extLst>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de-CH" noProof="0"/>
              <a:t>Titel hinzufügen</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marL="0" marR="0" lvl="0" indent="0" algn="l" defTabSz="914400" rtl="0" eaLnBrk="1" fontAlgn="auto" latinLnBrk="0" hangingPunct="1">
              <a:lnSpc>
                <a:spcPct val="100000"/>
              </a:lnSpc>
              <a:spcBef>
                <a:spcPts val="600"/>
              </a:spcBef>
              <a:spcAft>
                <a:spcPts val="0"/>
              </a:spcAft>
              <a:buClrTx/>
              <a:buSzTx/>
              <a:buFont typeface="+mj-lt"/>
              <a:buNone/>
              <a:tabLst/>
              <a:defRPr/>
            </a:pPr>
            <a:r>
              <a:rPr lang="en-GB" noProof="0"/>
              <a:t>Autor/in</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a:t>Ort, TT. Monat JJJJ</a:t>
            </a:r>
            <a:endParaRPr lang="de-CH" noProof="0"/>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559008736"/>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de-CH" noProof="0"/>
              <a:t>Titel hinzufügen</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marL="0" marR="0" lvl="0" indent="0" algn="l" defTabSz="914400" rtl="0" eaLnBrk="1" fontAlgn="auto" latinLnBrk="0" hangingPunct="1">
              <a:lnSpc>
                <a:spcPct val="100000"/>
              </a:lnSpc>
              <a:spcBef>
                <a:spcPts val="600"/>
              </a:spcBef>
              <a:spcAft>
                <a:spcPts val="0"/>
              </a:spcAft>
              <a:buClrTx/>
              <a:buSzTx/>
              <a:buFont typeface="+mj-lt"/>
              <a:buNone/>
              <a:tabLst/>
              <a:defRPr/>
            </a:pPr>
            <a:r>
              <a:rPr lang="en-GB" noProof="0"/>
              <a:t>Autor/in</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a:t>Ort, TT. Monat JJJJ</a:t>
            </a:r>
            <a:endParaRPr lang="de-CH" noProof="0"/>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de-CH" noProof="0"/>
              <a:t>Bild durch Tippen auf Symbol hinzufügen</a:t>
            </a:r>
          </a:p>
        </p:txBody>
      </p:sp>
    </p:spTree>
    <p:extLst>
      <p:ext uri="{BB962C8B-B14F-4D97-AF65-F5344CB8AC3E}">
        <p14:creationId xmlns:p14="http://schemas.microsoft.com/office/powerpoint/2010/main" val="1463044017"/>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de-CH" noProof="0"/>
              <a:t>Titel hinzufügen</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a:t>Autor/in</a:t>
            </a:r>
            <a:endParaRPr lang="de-CH" noProof="0"/>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a:t>Ort, TT. Monat JJJJ</a:t>
            </a:r>
            <a:endParaRPr lang="de-CH" noProof="0"/>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Tree>
    <p:extLst>
      <p:ext uri="{BB962C8B-B14F-4D97-AF65-F5344CB8AC3E}">
        <p14:creationId xmlns:p14="http://schemas.microsoft.com/office/powerpoint/2010/main" val="713558690"/>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de-CH" noProof="0"/>
              <a:t>Titel hinzufügen</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a:t>Autor/in</a:t>
            </a:r>
            <a:endParaRPr lang="de-CH" noProof="0"/>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a:t>Ort, TT. Monat JJJJ</a:t>
            </a:r>
            <a:endParaRPr lang="de-CH" noProof="0"/>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Tree>
    <p:extLst>
      <p:ext uri="{BB962C8B-B14F-4D97-AF65-F5344CB8AC3E}">
        <p14:creationId xmlns:p14="http://schemas.microsoft.com/office/powerpoint/2010/main" val="3782674762"/>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de-CH" noProof="0"/>
              <a:t>Titel hinzufügen</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a:t>Autor/in</a:t>
            </a:r>
            <a:endParaRPr lang="de-CH" noProof="0"/>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a:t>Ort, TT. Monat JJJJ</a:t>
            </a:r>
            <a:endParaRPr lang="de-CH" noProof="0"/>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Tree>
    <p:extLst>
      <p:ext uri="{BB962C8B-B14F-4D97-AF65-F5344CB8AC3E}">
        <p14:creationId xmlns:p14="http://schemas.microsoft.com/office/powerpoint/2010/main" val="3060725651"/>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2852F3DE-B35F-4A9C-93A7-DC9521D190FB}"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‹Nr.›</a:t>
            </a:fld>
            <a:endParaRPr lang="en-GB" noProof="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de-DE" noProof="0"/>
              <a:t>Kapiteltitel hinzufügen</a:t>
            </a:r>
          </a:p>
          <a:p>
            <a:pPr lvl="1"/>
            <a:r>
              <a:rPr lang="de-DE" noProof="0"/>
              <a:t>Zweite Textebene</a:t>
            </a:r>
          </a:p>
          <a:p>
            <a:pPr lvl="2"/>
            <a:r>
              <a:rPr lang="de-DE" noProof="0"/>
              <a:t>Dritte Textebene</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5402954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C949EBB7-FBE4-4936-8C6F-3F5FE28508E3}"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‹Nr.›</a:t>
            </a:fld>
            <a:endParaRPr lang="en-GB" noProof="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de-DE" noProof="0"/>
              <a:t>Kapiteltitel hinzufügen</a:t>
            </a:r>
          </a:p>
          <a:p>
            <a:pPr lvl="1"/>
            <a:r>
              <a:rPr lang="de-DE" noProof="0"/>
              <a:t>Zweite Textebene</a:t>
            </a:r>
          </a:p>
          <a:p>
            <a:pPr lvl="2"/>
            <a:r>
              <a:rPr lang="de-DE" noProof="0"/>
              <a:t>Dritte Textebene</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64397065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55A8875-2D2B-4FF3-87D8-3FE267C4CED4}"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de-DE" noProof="0"/>
              <a:t>Kapiteltitel hinzufügen</a:t>
            </a:r>
          </a:p>
          <a:p>
            <a:pPr lvl="1"/>
            <a:r>
              <a:rPr lang="de-DE" noProof="0"/>
              <a:t>Zweite Textebene</a:t>
            </a:r>
          </a:p>
          <a:p>
            <a:pPr lvl="2"/>
            <a:r>
              <a:rPr lang="de-DE" noProof="0"/>
              <a:t>Dritte Textebene</a:t>
            </a:r>
          </a:p>
        </p:txBody>
      </p:sp>
    </p:spTree>
    <p:extLst>
      <p:ext uri="{BB962C8B-B14F-4D97-AF65-F5344CB8AC3E}">
        <p14:creationId xmlns:p14="http://schemas.microsoft.com/office/powerpoint/2010/main" val="92766710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AD5957E-A473-4FEE-A9C6-F4023BAFF6C9}"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de-DE" noProof="0"/>
              <a:t>Kapiteltitel hinzufügen</a:t>
            </a:r>
          </a:p>
          <a:p>
            <a:pPr lvl="1"/>
            <a:r>
              <a:rPr lang="de-DE" noProof="0"/>
              <a:t>Zweite Textebene</a:t>
            </a:r>
          </a:p>
          <a:p>
            <a:pPr lvl="2"/>
            <a:r>
              <a:rPr lang="de-DE" noProof="0"/>
              <a:t>Dritte Textebene</a:t>
            </a:r>
          </a:p>
        </p:txBody>
      </p:sp>
    </p:spTree>
    <p:extLst>
      <p:ext uri="{BB962C8B-B14F-4D97-AF65-F5344CB8AC3E}">
        <p14:creationId xmlns:p14="http://schemas.microsoft.com/office/powerpoint/2010/main" val="85982527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vl3pPr>
              <a:defRPr/>
            </a:lvl3pPr>
          </a:lstStyle>
          <a:p>
            <a:pPr lvl="0"/>
            <a:r>
              <a:rPr lang="de-CH" noProof="0"/>
              <a:t>Inhalt hinzufügen</a:t>
            </a:r>
          </a:p>
          <a:p>
            <a:pPr lvl="1"/>
            <a:r>
              <a:rPr lang="de-CH" noProof="0"/>
              <a:t>Zweite Textebene</a:t>
            </a:r>
          </a:p>
          <a:p>
            <a:pPr lvl="2"/>
            <a:r>
              <a:rPr lang="de-CH" noProof="0"/>
              <a:t>Dritte Textebene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9E6CAEC-58EF-48C7-96A4-61B1CBD4F372}"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de-CH" noProof="0"/>
              <a:t>Titel hinzufügen</a:t>
            </a:r>
          </a:p>
        </p:txBody>
      </p:sp>
    </p:spTree>
    <p:extLst>
      <p:ext uri="{BB962C8B-B14F-4D97-AF65-F5344CB8AC3E}">
        <p14:creationId xmlns:p14="http://schemas.microsoft.com/office/powerpoint/2010/main" val="2868264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3" name="Rechteck 6"/>
          <p:cNvSpPr>
            <a:spLocks noChangeArrowheads="1"/>
          </p:cNvSpPr>
          <p:nvPr userDrawn="1"/>
        </p:nvSpPr>
        <p:spPr bwMode="auto">
          <a:xfrm>
            <a:off x="1101970" y="1412878"/>
            <a:ext cx="10755924" cy="5184775"/>
          </a:xfrm>
          <a:prstGeom prst="rect">
            <a:avLst/>
          </a:prstGeom>
          <a:solidFill>
            <a:srgbClr val="E5E5E5"/>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defRPr/>
            </a:pPr>
            <a:endParaRPr lang="en-GB" altLang="de-DE" sz="2400">
              <a:solidFill>
                <a:srgbClr val="000000"/>
              </a:solidFill>
              <a:ea typeface="+mn-ea"/>
              <a:cs typeface="+mn-cs"/>
            </a:endParaRPr>
          </a:p>
        </p:txBody>
      </p:sp>
      <p:sp>
        <p:nvSpPr>
          <p:cNvPr id="2" name="Titel 1"/>
          <p:cNvSpPr>
            <a:spLocks noGrp="1"/>
          </p:cNvSpPr>
          <p:nvPr>
            <p:ph type="title"/>
          </p:nvPr>
        </p:nvSpPr>
        <p:spPr/>
        <p:txBody>
          <a:bodyPr/>
          <a:lstStyle/>
          <a:p>
            <a:r>
              <a:rPr lang="en-US" noProof="0"/>
              <a:t>Click to edit Master title style</a:t>
            </a:r>
            <a:endParaRPr lang="en-GB" noProof="0" dirty="0"/>
          </a:p>
        </p:txBody>
      </p:sp>
      <p:sp>
        <p:nvSpPr>
          <p:cNvPr id="4" name="Foliennummernplatzhalter 4"/>
          <p:cNvSpPr>
            <a:spLocks noGrp="1"/>
          </p:cNvSpPr>
          <p:nvPr>
            <p:ph type="sldNum" sz="quarter" idx="10"/>
          </p:nvPr>
        </p:nvSpPr>
        <p:spPr/>
        <p:txBody>
          <a:bodyPr/>
          <a:lstStyle>
            <a:lvl1pPr>
              <a:defRPr/>
            </a:lvl1pPr>
          </a:lstStyle>
          <a:p>
            <a:pPr>
              <a:defRPr/>
            </a:pPr>
            <a:r>
              <a:rPr lang="de-DE" altLang="de-DE"/>
              <a:t>Page </a:t>
            </a:r>
            <a:fld id="{280C49C2-FB27-4005-A54C-C2A86A2726EE}" type="slidenum">
              <a:rPr lang="de-DE" altLang="de-DE"/>
              <a:pPr>
                <a:defRPr/>
              </a:pPr>
              <a:t>‹Nr.›</a:t>
            </a:fld>
            <a:endParaRPr lang="de-DE" altLang="de-DE"/>
          </a:p>
        </p:txBody>
      </p:sp>
    </p:spTree>
    <p:extLst>
      <p:ext uri="{BB962C8B-B14F-4D97-AF65-F5344CB8AC3E}">
        <p14:creationId xmlns:p14="http://schemas.microsoft.com/office/powerpoint/2010/main" val="2209041523"/>
      </p:ext>
    </p:extLst>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de-CH" noProof="0"/>
              <a:t>Inhalt hinzufügen</a:t>
            </a:r>
          </a:p>
          <a:p>
            <a:pPr lvl="1"/>
            <a:r>
              <a:rPr lang="de-CH" noProof="0"/>
              <a:t>Zweite Textebene</a:t>
            </a:r>
          </a:p>
          <a:p>
            <a:pPr lvl="2"/>
            <a:r>
              <a:rPr lang="de-CH" noProof="0"/>
              <a:t>Dritte Textebene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B45FD2A-B2F2-4151-9814-5ADDCE1A0B2F}"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Tree>
    <p:extLst>
      <p:ext uri="{BB962C8B-B14F-4D97-AF65-F5344CB8AC3E}">
        <p14:creationId xmlns:p14="http://schemas.microsoft.com/office/powerpoint/2010/main" val="153174391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a:t>Inhalt hinzufügen</a:t>
            </a:r>
          </a:p>
          <a:p>
            <a:pPr lvl="1"/>
            <a:r>
              <a:rPr lang="de-CH" noProof="0"/>
              <a:t>Zweite Textebene</a:t>
            </a:r>
          </a:p>
          <a:p>
            <a:pPr lvl="2"/>
            <a:r>
              <a:rPr lang="de-CH" noProof="0"/>
              <a:t>Dritte Textebene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49ACDA5-7E7F-4198-AC9D-83757EB6D068}"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a:t>Inhalt hinzufügen</a:t>
            </a:r>
          </a:p>
          <a:p>
            <a:pPr lvl="1"/>
            <a:r>
              <a:rPr lang="de-CH" noProof="0"/>
              <a:t>Zweite Textebene</a:t>
            </a:r>
          </a:p>
          <a:p>
            <a:pPr lvl="2"/>
            <a:r>
              <a:rPr lang="de-CH" noProof="0"/>
              <a:t>Dritte Textebene</a:t>
            </a:r>
          </a:p>
        </p:txBody>
      </p:sp>
    </p:spTree>
    <p:extLst>
      <p:ext uri="{BB962C8B-B14F-4D97-AF65-F5344CB8AC3E}">
        <p14:creationId xmlns:p14="http://schemas.microsoft.com/office/powerpoint/2010/main" val="139695414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de-CH" noProof="0"/>
              <a:t>Inhalt hinzufügen</a:t>
            </a:r>
          </a:p>
          <a:p>
            <a:pPr lvl="1"/>
            <a:r>
              <a:rPr lang="de-CH" noProof="0"/>
              <a:t>Zweite Textebene</a:t>
            </a:r>
          </a:p>
          <a:p>
            <a:pPr lvl="2"/>
            <a:r>
              <a:rPr lang="de-CH" noProof="0"/>
              <a:t>Dritte Textebene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1A95B7D-2456-47F2-A26A-357DCDC049B9}"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Tree>
    <p:extLst>
      <p:ext uri="{BB962C8B-B14F-4D97-AF65-F5344CB8AC3E}">
        <p14:creationId xmlns:p14="http://schemas.microsoft.com/office/powerpoint/2010/main" val="25368800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de-CH" noProof="0"/>
              <a:t>Inhalt hinzufügen</a:t>
            </a:r>
          </a:p>
          <a:p>
            <a:pPr lvl="1"/>
            <a:r>
              <a:rPr lang="de-CH" noProof="0"/>
              <a:t>Zweite Textebene</a:t>
            </a:r>
          </a:p>
          <a:p>
            <a:pPr lvl="2"/>
            <a:r>
              <a:rPr lang="de-CH" noProof="0"/>
              <a:t>Dritte Textebene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386B196-395B-4F18-88A8-EA23FA7560C1}"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Tree>
    <p:extLst>
      <p:ext uri="{BB962C8B-B14F-4D97-AF65-F5344CB8AC3E}">
        <p14:creationId xmlns:p14="http://schemas.microsoft.com/office/powerpoint/2010/main" val="219052479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4A878B5C-ADB7-4A2F-B63C-C8958E4AFA8D}" type="datetime1">
              <a:rPr lang="de-CH" noProof="0" smtClean="0"/>
              <a:t>11.05.2026</a:t>
            </a:fld>
            <a:endParaRPr lang="en-GB" noProof="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‹Nr.›</a:t>
            </a:fld>
            <a:endParaRPr lang="en-GB" noProof="0"/>
          </a:p>
        </p:txBody>
      </p:sp>
    </p:spTree>
    <p:extLst>
      <p:ext uri="{BB962C8B-B14F-4D97-AF65-F5344CB8AC3E}">
        <p14:creationId xmlns:p14="http://schemas.microsoft.com/office/powerpoint/2010/main" val="335545709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84F2EF4-F7EE-4202-A541-C14844DB798C}"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Tree>
    <p:extLst>
      <p:ext uri="{BB962C8B-B14F-4D97-AF65-F5344CB8AC3E}">
        <p14:creationId xmlns:p14="http://schemas.microsoft.com/office/powerpoint/2010/main" val="90084340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4C4DE28-5415-43BA-BFB6-9FC7C19E4CDF}"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de-CH" noProof="0"/>
              <a:t>Inhalt hinzufügen</a:t>
            </a:r>
          </a:p>
          <a:p>
            <a:pPr lvl="1"/>
            <a:r>
              <a:rPr lang="de-CH" noProof="0"/>
              <a:t>Zweite Textebene</a:t>
            </a:r>
          </a:p>
          <a:p>
            <a:pPr lvl="2"/>
            <a:r>
              <a:rPr lang="de-CH" noProof="0"/>
              <a:t>Dritte Textebene</a:t>
            </a:r>
          </a:p>
        </p:txBody>
      </p:sp>
    </p:spTree>
    <p:extLst>
      <p:ext uri="{BB962C8B-B14F-4D97-AF65-F5344CB8AC3E}">
        <p14:creationId xmlns:p14="http://schemas.microsoft.com/office/powerpoint/2010/main" val="276776512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E03749D-7FFF-401C-8188-06DF9BC13548}"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de-CH" noProof="0"/>
              <a:t>Inhalt hinzufügen</a:t>
            </a:r>
          </a:p>
          <a:p>
            <a:pPr lvl="1"/>
            <a:r>
              <a:rPr lang="de-CH" noProof="0"/>
              <a:t>Zweite Textebene</a:t>
            </a:r>
          </a:p>
          <a:p>
            <a:pPr lvl="2"/>
            <a:r>
              <a:rPr lang="de-CH" noProof="0"/>
              <a:t>Dritte Textebene</a:t>
            </a:r>
          </a:p>
        </p:txBody>
      </p:sp>
    </p:spTree>
    <p:extLst>
      <p:ext uri="{BB962C8B-B14F-4D97-AF65-F5344CB8AC3E}">
        <p14:creationId xmlns:p14="http://schemas.microsoft.com/office/powerpoint/2010/main" val="180057079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9098FA2-CAC1-49C8-B731-58B594B48EBB}"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de-CH" noProof="0"/>
              <a:t>Inhalt hinzufügen</a:t>
            </a:r>
          </a:p>
          <a:p>
            <a:pPr lvl="1"/>
            <a:r>
              <a:rPr lang="de-CH" noProof="0"/>
              <a:t>Zweite Textebene</a:t>
            </a:r>
          </a:p>
          <a:p>
            <a:pPr lvl="2"/>
            <a:r>
              <a:rPr lang="de-CH" noProof="0"/>
              <a:t>Dritte Textebene</a:t>
            </a:r>
          </a:p>
        </p:txBody>
      </p:sp>
    </p:spTree>
    <p:extLst>
      <p:ext uri="{BB962C8B-B14F-4D97-AF65-F5344CB8AC3E}">
        <p14:creationId xmlns:p14="http://schemas.microsoft.com/office/powerpoint/2010/main" val="106894839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E9F0FBE-77DB-4D29-8B34-D71F82BCCC04}"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de-CH" noProof="0"/>
              <a:t>Inhalt hinzufügen</a:t>
            </a:r>
          </a:p>
          <a:p>
            <a:pPr lvl="1"/>
            <a:r>
              <a:rPr lang="de-CH" noProof="0"/>
              <a:t>Zweite Textebene</a:t>
            </a:r>
          </a:p>
          <a:p>
            <a:pPr lvl="2"/>
            <a:r>
              <a:rPr lang="de-CH" noProof="0"/>
              <a:t>Dritte Textebene</a:t>
            </a:r>
          </a:p>
        </p:txBody>
      </p:sp>
    </p:spTree>
    <p:extLst>
      <p:ext uri="{BB962C8B-B14F-4D97-AF65-F5344CB8AC3E}">
        <p14:creationId xmlns:p14="http://schemas.microsoft.com/office/powerpoint/2010/main" val="3794842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quer)">
    <p:spTree>
      <p:nvGrpSpPr>
        <p:cNvPr id="1" name=""/>
        <p:cNvGrpSpPr/>
        <p:nvPr/>
      </p:nvGrpSpPr>
      <p:grpSpPr>
        <a:xfrm>
          <a:off x="0" y="0"/>
          <a:ext cx="0" cy="0"/>
          <a:chOff x="0" y="0"/>
          <a:chExt cx="0" cy="0"/>
        </a:xfrm>
      </p:grpSpPr>
      <p:pic>
        <p:nvPicPr>
          <p:cNvPr id="4" name="Grafik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01970" y="1019176"/>
            <a:ext cx="11088079"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Bild 14" descr="PSI-Logo_narrow_30k.eps"/>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84387" y="285750"/>
            <a:ext cx="1354015" cy="361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hteck 12"/>
          <p:cNvSpPr>
            <a:spLocks noChangeArrowheads="1"/>
          </p:cNvSpPr>
          <p:nvPr userDrawn="1"/>
        </p:nvSpPr>
        <p:spPr bwMode="auto">
          <a:xfrm>
            <a:off x="1" y="1019178"/>
            <a:ext cx="961292" cy="728663"/>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defRPr/>
            </a:pPr>
            <a:endParaRPr lang="de-DE" altLang="de-DE" sz="2400">
              <a:solidFill>
                <a:srgbClr val="000000"/>
              </a:solidFill>
              <a:ea typeface="+mn-ea"/>
              <a:cs typeface="+mn-cs"/>
            </a:endParaRPr>
          </a:p>
        </p:txBody>
      </p:sp>
      <p:sp>
        <p:nvSpPr>
          <p:cNvPr id="12" name="Titel 11"/>
          <p:cNvSpPr>
            <a:spLocks noGrp="1"/>
          </p:cNvSpPr>
          <p:nvPr>
            <p:ph type="title"/>
          </p:nvPr>
        </p:nvSpPr>
        <p:spPr/>
        <p:txBody>
          <a:bodyPr/>
          <a:lstStyle/>
          <a:p>
            <a:r>
              <a:rPr lang="en-US" noProof="0"/>
              <a:t>Click to edit Master title style</a:t>
            </a:r>
            <a:endParaRPr lang="en-GB" noProof="0" dirty="0"/>
          </a:p>
        </p:txBody>
      </p:sp>
      <p:sp>
        <p:nvSpPr>
          <p:cNvPr id="14" name="Textplatzhalter 13"/>
          <p:cNvSpPr>
            <a:spLocks noGrp="1"/>
          </p:cNvSpPr>
          <p:nvPr>
            <p:ph type="body" sz="quarter" idx="13"/>
          </p:nvPr>
        </p:nvSpPr>
        <p:spPr>
          <a:xfrm>
            <a:off x="1101265" y="5013191"/>
            <a:ext cx="11088624" cy="1584475"/>
          </a:xfrm>
          <a:solidFill>
            <a:schemeClr val="bg1">
              <a:alpha val="75000"/>
            </a:schemeClr>
          </a:solidFill>
        </p:spPr>
        <p:txBody>
          <a:bodyPr lIns="1260000" tIns="36000" rIns="36000" bIns="36000" anchor="ctr" anchorCtr="0"/>
          <a:lstStyle>
            <a:lvl1pPr marL="177796" indent="-177796">
              <a:lnSpc>
                <a:spcPct val="110000"/>
              </a:lnSpc>
              <a:spcAft>
                <a:spcPts val="0"/>
              </a:spcAft>
              <a:buFont typeface="Arial" panose="020B0604020202020204" pitchFamily="34" charset="0"/>
              <a:buChar char="•"/>
              <a:defRPr sz="1800" spc="0" baseline="0"/>
            </a:lvl1pPr>
            <a:lvl2pPr>
              <a:lnSpc>
                <a:spcPct val="110000"/>
              </a:lnSpc>
              <a:spcAft>
                <a:spcPts val="0"/>
              </a:spcAft>
              <a:defRPr sz="1800" spc="0" baseline="0"/>
            </a:lvl2pPr>
            <a:lvl3pPr>
              <a:lnSpc>
                <a:spcPct val="110000"/>
              </a:lnSpc>
              <a:spcAft>
                <a:spcPts val="0"/>
              </a:spcAft>
              <a:defRPr sz="1800" spc="0" baseline="0"/>
            </a:lvl3pPr>
            <a:lvl4pPr>
              <a:lnSpc>
                <a:spcPct val="110000"/>
              </a:lnSpc>
              <a:spcAft>
                <a:spcPts val="0"/>
              </a:spcAft>
              <a:defRPr sz="1800" spc="0" baseline="0"/>
            </a:lvl4pPr>
            <a:lvl5pPr>
              <a:lnSpc>
                <a:spcPct val="110000"/>
              </a:lnSpc>
              <a:spcAft>
                <a:spcPts val="0"/>
              </a:spcAft>
              <a:defRPr sz="1800" spc="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7" name="Foliennummernplatzhalter 9"/>
          <p:cNvSpPr>
            <a:spLocks noGrp="1"/>
          </p:cNvSpPr>
          <p:nvPr>
            <p:ph type="sldNum" sz="quarter" idx="14"/>
          </p:nvPr>
        </p:nvSpPr>
        <p:spPr/>
        <p:txBody>
          <a:bodyPr/>
          <a:lstStyle>
            <a:lvl1pPr>
              <a:defRPr/>
            </a:lvl1pPr>
          </a:lstStyle>
          <a:p>
            <a:pPr>
              <a:defRPr/>
            </a:pPr>
            <a:r>
              <a:rPr lang="de-DE" altLang="de-DE"/>
              <a:t>Page </a:t>
            </a:r>
            <a:fld id="{704D47BA-C3C1-42BA-B00A-4BD6ACC574E8}" type="slidenum">
              <a:rPr lang="de-DE" altLang="de-DE"/>
              <a:pPr>
                <a:defRPr/>
              </a:pPr>
              <a:t>‹Nr.›</a:t>
            </a:fld>
            <a:endParaRPr lang="de-DE" altLang="de-DE"/>
          </a:p>
        </p:txBody>
      </p:sp>
    </p:spTree>
    <p:extLst>
      <p:ext uri="{BB962C8B-B14F-4D97-AF65-F5344CB8AC3E}">
        <p14:creationId xmlns:p14="http://schemas.microsoft.com/office/powerpoint/2010/main" val="2545558321"/>
      </p:ext>
    </p:extLst>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81D2F18-6DB9-4714-8A2D-BA7F72B47CD8}"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de-CH" noProof="0"/>
              <a:t>Inhalt hinzufügen</a:t>
            </a:r>
          </a:p>
          <a:p>
            <a:pPr lvl="1"/>
            <a:r>
              <a:rPr lang="de-CH" noProof="0"/>
              <a:t>Zweite Textebene</a:t>
            </a:r>
          </a:p>
          <a:p>
            <a:pPr lvl="2"/>
            <a:r>
              <a:rPr lang="de-CH" noProof="0"/>
              <a:t>Dritte Textebene</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Tree>
    <p:extLst>
      <p:ext uri="{BB962C8B-B14F-4D97-AF65-F5344CB8AC3E}">
        <p14:creationId xmlns:p14="http://schemas.microsoft.com/office/powerpoint/2010/main" val="50701788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0C89D25-D0FB-4F03-A811-9836E86D2FEE}"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de-CH" noProof="0"/>
              <a:t>Inhalt hinzufügen</a:t>
            </a:r>
          </a:p>
          <a:p>
            <a:pPr lvl="1"/>
            <a:r>
              <a:rPr lang="de-CH" noProof="0"/>
              <a:t>Zweite Textebene</a:t>
            </a:r>
          </a:p>
          <a:p>
            <a:pPr lvl="2"/>
            <a:r>
              <a:rPr lang="de-CH" noProof="0"/>
              <a:t>Dritte Textebene</a:t>
            </a:r>
          </a:p>
        </p:txBody>
      </p:sp>
    </p:spTree>
    <p:extLst>
      <p:ext uri="{BB962C8B-B14F-4D97-AF65-F5344CB8AC3E}">
        <p14:creationId xmlns:p14="http://schemas.microsoft.com/office/powerpoint/2010/main" val="190961548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D3EAA53-288E-4A40-B02C-C2D99EAE20E2}"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a:t>Inhalt hinzufügen</a:t>
            </a:r>
          </a:p>
          <a:p>
            <a:pPr lvl="1"/>
            <a:r>
              <a:rPr lang="de-CH" noProof="0"/>
              <a:t>Zweite Textebene</a:t>
            </a:r>
          </a:p>
          <a:p>
            <a:pPr lvl="2"/>
            <a:r>
              <a:rPr lang="de-CH" noProof="0"/>
              <a:t>Dritte Textebene</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a:t>Inhalt hinzufügen</a:t>
            </a:r>
          </a:p>
          <a:p>
            <a:pPr lvl="1"/>
            <a:r>
              <a:rPr lang="de-CH" noProof="0"/>
              <a:t>Zweite Textebene</a:t>
            </a:r>
          </a:p>
          <a:p>
            <a:pPr lvl="2"/>
            <a:r>
              <a:rPr lang="de-CH" noProof="0"/>
              <a:t>Dritte Textebene</a:t>
            </a:r>
          </a:p>
        </p:txBody>
      </p:sp>
    </p:spTree>
    <p:extLst>
      <p:ext uri="{BB962C8B-B14F-4D97-AF65-F5344CB8AC3E}">
        <p14:creationId xmlns:p14="http://schemas.microsoft.com/office/powerpoint/2010/main" val="184867419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B9FD705-B77E-446B-A6EC-4193A774EA24}"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a:t>Inhalt hinzufügen</a:t>
            </a:r>
          </a:p>
          <a:p>
            <a:pPr lvl="1"/>
            <a:r>
              <a:rPr lang="de-CH" noProof="0"/>
              <a:t>Zweite Textebene</a:t>
            </a:r>
          </a:p>
          <a:p>
            <a:pPr lvl="2"/>
            <a:r>
              <a:rPr lang="de-CH" noProof="0"/>
              <a:t>Dritte Textebene</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a:t>Inhalt hinzufügen</a:t>
            </a:r>
          </a:p>
          <a:p>
            <a:pPr lvl="1"/>
            <a:r>
              <a:rPr lang="de-CH" noProof="0"/>
              <a:t>Zweite Textebene</a:t>
            </a:r>
          </a:p>
          <a:p>
            <a:pPr lvl="2"/>
            <a:r>
              <a:rPr lang="de-CH" noProof="0"/>
              <a:t>Dritte Textebene</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a:t>Inhalt hinzufügen</a:t>
            </a:r>
          </a:p>
          <a:p>
            <a:pPr lvl="1"/>
            <a:r>
              <a:rPr lang="de-CH" noProof="0"/>
              <a:t>Zweite Textebene</a:t>
            </a:r>
          </a:p>
          <a:p>
            <a:pPr lvl="2"/>
            <a:r>
              <a:rPr lang="de-CH" noProof="0"/>
              <a:t>Dritte Textebene</a:t>
            </a:r>
          </a:p>
        </p:txBody>
      </p:sp>
    </p:spTree>
    <p:extLst>
      <p:ext uri="{BB962C8B-B14F-4D97-AF65-F5344CB8AC3E}">
        <p14:creationId xmlns:p14="http://schemas.microsoft.com/office/powerpoint/2010/main" val="324166704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8F3D22C-289E-46E4-BFEC-91F1EBF828CD}"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de-CH" noProof="0"/>
              <a:t>Inhalt hinzufügen</a:t>
            </a:r>
          </a:p>
          <a:p>
            <a:pPr lvl="1"/>
            <a:r>
              <a:rPr lang="de-CH" noProof="0"/>
              <a:t>Zweite Textebene</a:t>
            </a:r>
          </a:p>
          <a:p>
            <a:pPr lvl="2"/>
            <a:r>
              <a:rPr lang="de-CH" noProof="0"/>
              <a:t>Dritte Textebene</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de-CH" noProof="0"/>
              <a:t>Inhalt hinzufügen</a:t>
            </a:r>
          </a:p>
          <a:p>
            <a:pPr lvl="1"/>
            <a:r>
              <a:rPr lang="de-CH" noProof="0"/>
              <a:t>Zweite Textebene</a:t>
            </a:r>
          </a:p>
          <a:p>
            <a:pPr lvl="2"/>
            <a:r>
              <a:rPr lang="de-CH" noProof="0"/>
              <a:t>Dritte Textebene</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de-CH" noProof="0"/>
              <a:t>Inhalt hinzufügen</a:t>
            </a:r>
          </a:p>
          <a:p>
            <a:pPr lvl="1"/>
            <a:r>
              <a:rPr lang="de-CH" noProof="0"/>
              <a:t>Zweite Textebene</a:t>
            </a:r>
          </a:p>
          <a:p>
            <a:pPr lvl="2"/>
            <a:r>
              <a:rPr lang="de-CH" noProof="0"/>
              <a:t>Dritte Textebene</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de-CH" noProof="0"/>
              <a:t>Inhalt hinzufügen</a:t>
            </a:r>
          </a:p>
          <a:p>
            <a:pPr lvl="1"/>
            <a:r>
              <a:rPr lang="de-CH" noProof="0"/>
              <a:t>Zweite Textebene</a:t>
            </a:r>
          </a:p>
          <a:p>
            <a:pPr lvl="2"/>
            <a:r>
              <a:rPr lang="de-CH" noProof="0"/>
              <a:t>Dritte Textebene</a:t>
            </a:r>
          </a:p>
        </p:txBody>
      </p:sp>
    </p:spTree>
    <p:extLst>
      <p:ext uri="{BB962C8B-B14F-4D97-AF65-F5344CB8AC3E}">
        <p14:creationId xmlns:p14="http://schemas.microsoft.com/office/powerpoint/2010/main" val="422067977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DF83137-F296-4184-BDFD-96388B3CDEAB}"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Tree>
    <p:extLst>
      <p:ext uri="{BB962C8B-B14F-4D97-AF65-F5344CB8AC3E}">
        <p14:creationId xmlns:p14="http://schemas.microsoft.com/office/powerpoint/2010/main" val="32012945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1623131-3667-449B-92A5-C50D04412486}"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de-CH" noProof="0"/>
              <a:t>Inhalt hinzufügen</a:t>
            </a:r>
          </a:p>
          <a:p>
            <a:pPr lvl="1"/>
            <a:r>
              <a:rPr lang="de-CH" noProof="0"/>
              <a:t>Zweite Textebene</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de-CH" noProof="0"/>
              <a:t>Inhalt hinzufügen</a:t>
            </a:r>
          </a:p>
          <a:p>
            <a:pPr lvl="1"/>
            <a:r>
              <a:rPr lang="de-CH" noProof="0"/>
              <a:t>Zweite Textebene</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de-CH" noProof="0"/>
              <a:t>Inhalt hinzufügen</a:t>
            </a:r>
          </a:p>
          <a:p>
            <a:pPr lvl="1"/>
            <a:r>
              <a:rPr lang="de-CH" noProof="0"/>
              <a:t>Zweite Textebene</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de-CH" noProof="0"/>
              <a:t>Inhalt hinzufügen</a:t>
            </a:r>
          </a:p>
          <a:p>
            <a:pPr lvl="1"/>
            <a:r>
              <a:rPr lang="de-CH" noProof="0"/>
              <a:t>Zweite Textebene</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de-CH" noProof="0"/>
              <a:t>Inhalt hinzufügen</a:t>
            </a:r>
          </a:p>
          <a:p>
            <a:pPr lvl="1"/>
            <a:r>
              <a:rPr lang="de-CH" noProof="0"/>
              <a:t>Zweite Textebene</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de-CH" noProof="0"/>
              <a:t>Inhalt hinzufügen</a:t>
            </a:r>
          </a:p>
          <a:p>
            <a:pPr lvl="1"/>
            <a:r>
              <a:rPr lang="de-CH" noProof="0"/>
              <a:t>Zweite Textebene</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Tree>
    <p:extLst>
      <p:ext uri="{BB962C8B-B14F-4D97-AF65-F5344CB8AC3E}">
        <p14:creationId xmlns:p14="http://schemas.microsoft.com/office/powerpoint/2010/main" val="7712651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0AC4DD2-C66F-4AF8-9C6F-7227F4F83A3F}"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a:t>Inhalt hinzufügen</a:t>
            </a:r>
          </a:p>
          <a:p>
            <a:pPr lvl="1"/>
            <a:r>
              <a:rPr lang="de-CH" noProof="0"/>
              <a:t>Zweite Textebene</a:t>
            </a:r>
          </a:p>
        </p:txBody>
      </p:sp>
    </p:spTree>
    <p:extLst>
      <p:ext uri="{BB962C8B-B14F-4D97-AF65-F5344CB8AC3E}">
        <p14:creationId xmlns:p14="http://schemas.microsoft.com/office/powerpoint/2010/main" val="146511979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722D8F5-65B4-4986-BC8D-724C10305041}"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Tree>
    <p:extLst>
      <p:ext uri="{BB962C8B-B14F-4D97-AF65-F5344CB8AC3E}">
        <p14:creationId xmlns:p14="http://schemas.microsoft.com/office/powerpoint/2010/main" val="276294434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8E47939-1B71-4A6C-97AC-D1E661DF521F}" type="datetime1">
              <a:rPr lang="de-CH" noProof="0" smtClean="0"/>
              <a:t>11.05.2026</a:t>
            </a:fld>
            <a:endParaRPr lang="en-GB"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p>
        </p:txBody>
      </p:sp>
    </p:spTree>
    <p:extLst>
      <p:ext uri="{BB962C8B-B14F-4D97-AF65-F5344CB8AC3E}">
        <p14:creationId xmlns:p14="http://schemas.microsoft.com/office/powerpoint/2010/main" val="1974625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4" name="Grafik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01970" y="1019176"/>
            <a:ext cx="11088079"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Bild 14" descr="PSI-Logo_narrow_30k.eps"/>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84387" y="285750"/>
            <a:ext cx="1354015" cy="361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hteck 14"/>
          <p:cNvSpPr>
            <a:spLocks noChangeArrowheads="1"/>
          </p:cNvSpPr>
          <p:nvPr userDrawn="1"/>
        </p:nvSpPr>
        <p:spPr bwMode="auto">
          <a:xfrm>
            <a:off x="1" y="1019178"/>
            <a:ext cx="961292" cy="728663"/>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defRPr/>
            </a:pPr>
            <a:endParaRPr lang="de-DE" altLang="de-DE" sz="2400">
              <a:solidFill>
                <a:srgbClr val="000000"/>
              </a:solidFill>
              <a:ea typeface="+mn-ea"/>
              <a:cs typeface="+mn-cs"/>
            </a:endParaRPr>
          </a:p>
        </p:txBody>
      </p:sp>
      <p:sp>
        <p:nvSpPr>
          <p:cNvPr id="12" name="Titel 11"/>
          <p:cNvSpPr>
            <a:spLocks noGrp="1"/>
          </p:cNvSpPr>
          <p:nvPr>
            <p:ph type="title"/>
          </p:nvPr>
        </p:nvSpPr>
        <p:spPr/>
        <p:txBody>
          <a:bodyPr/>
          <a:lstStyle/>
          <a:p>
            <a:r>
              <a:rPr lang="en-US" noProof="0"/>
              <a:t>Click to edit Master title style</a:t>
            </a:r>
            <a:endParaRPr lang="en-GB" noProof="0" dirty="0"/>
          </a:p>
        </p:txBody>
      </p:sp>
      <p:sp>
        <p:nvSpPr>
          <p:cNvPr id="14" name="Textplatzhalter 13"/>
          <p:cNvSpPr>
            <a:spLocks noGrp="1"/>
          </p:cNvSpPr>
          <p:nvPr>
            <p:ph type="body" sz="quarter" idx="13"/>
          </p:nvPr>
        </p:nvSpPr>
        <p:spPr>
          <a:xfrm>
            <a:off x="1102786" y="1019818"/>
            <a:ext cx="3052949" cy="5577839"/>
          </a:xfrm>
          <a:solidFill>
            <a:schemeClr val="bg1">
              <a:alpha val="75000"/>
            </a:schemeClr>
          </a:solidFill>
        </p:spPr>
        <p:txBody>
          <a:bodyPr lIns="72000" tIns="360000" rIns="36000" bIns="36000" anchor="t" anchorCtr="0"/>
          <a:lstStyle>
            <a:lvl1pPr marL="177796" indent="-177796">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7" name="Foliennummernplatzhalter 9"/>
          <p:cNvSpPr>
            <a:spLocks noGrp="1"/>
          </p:cNvSpPr>
          <p:nvPr>
            <p:ph type="sldNum" sz="quarter" idx="14"/>
          </p:nvPr>
        </p:nvSpPr>
        <p:spPr/>
        <p:txBody>
          <a:bodyPr/>
          <a:lstStyle>
            <a:lvl1pPr>
              <a:defRPr/>
            </a:lvl1pPr>
          </a:lstStyle>
          <a:p>
            <a:pPr>
              <a:defRPr/>
            </a:pPr>
            <a:r>
              <a:rPr lang="de-DE" altLang="de-DE"/>
              <a:t>Page </a:t>
            </a:r>
            <a:fld id="{16311C01-5AA6-404A-9DE2-D915F5F93B69}" type="slidenum">
              <a:rPr lang="de-DE" altLang="de-DE"/>
              <a:pPr>
                <a:defRPr/>
              </a:pPr>
              <a:t>‹Nr.›</a:t>
            </a:fld>
            <a:endParaRPr lang="de-DE" altLang="de-DE"/>
          </a:p>
        </p:txBody>
      </p:sp>
    </p:spTree>
    <p:extLst>
      <p:ext uri="{BB962C8B-B14F-4D97-AF65-F5344CB8AC3E}">
        <p14:creationId xmlns:p14="http://schemas.microsoft.com/office/powerpoint/2010/main" val="3766482371"/>
      </p:ext>
    </p:extLst>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3B2B6535-4164-43EF-861A-2209502BB0E3}" type="datetime1">
              <a:rPr lang="de-CH" noProof="0" smtClean="0"/>
              <a:t>11.05.2026</a:t>
            </a:fld>
            <a:endParaRPr lang="en-GB" noProof="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GB" noProof="0"/>
              <a:t>Paul Scherrer Institut PSI</a:t>
            </a:r>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Tree>
    <p:extLst>
      <p:ext uri="{BB962C8B-B14F-4D97-AF65-F5344CB8AC3E}">
        <p14:creationId xmlns:p14="http://schemas.microsoft.com/office/powerpoint/2010/main" val="396796653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1BA1F55A-42C7-47E5-AF2C-0305E8563D84}" type="datetime1">
              <a:rPr lang="de-CH" noProof="0" smtClean="0"/>
              <a:t>11.05.2026</a:t>
            </a:fld>
            <a:endParaRPr lang="en-GB" noProof="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GB" noProof="0"/>
              <a:t>Paul Scherrer Institut PSI</a:t>
            </a:r>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‹Nr.›</a:t>
            </a:fld>
            <a:endParaRPr lang="en-GB" noProof="0"/>
          </a:p>
        </p:txBody>
      </p:sp>
    </p:spTree>
    <p:extLst>
      <p:ext uri="{BB962C8B-B14F-4D97-AF65-F5344CB8AC3E}">
        <p14:creationId xmlns:p14="http://schemas.microsoft.com/office/powerpoint/2010/main" val="269045850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Title Blue PSI">
    <p:bg>
      <p:bgPr>
        <a:solidFill>
          <a:schemeClr val="accent1"/>
        </a:solidFill>
        <a:effectLst/>
      </p:bgPr>
    </p:bg>
    <p:spTree>
      <p:nvGrpSpPr>
        <p:cNvPr id="1" name=""/>
        <p:cNvGrpSpPr/>
        <p:nvPr/>
      </p:nvGrpSpPr>
      <p:grpSpPr>
        <a:xfrm>
          <a:off x="0" y="0"/>
          <a:ext cx="0" cy="0"/>
          <a:chOff x="0" y="0"/>
          <a:chExt cx="0" cy="0"/>
        </a:xfrm>
      </p:grpSpPr>
      <p:pic>
        <p:nvPicPr>
          <p:cNvPr id="4" name="Grafik 6">
            <a:extLst>
              <a:ext uri="{FF2B5EF4-FFF2-40B4-BE49-F238E27FC236}">
                <a16:creationId xmlns:a16="http://schemas.microsoft.com/office/drawing/2014/main" id="{77F00D0F-7C5F-E3CF-5E55-3727AA6695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8" y="1589"/>
            <a:ext cx="12187767"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2">
            <a:extLst>
              <a:ext uri="{FF2B5EF4-FFF2-40B4-BE49-F238E27FC236}">
                <a16:creationId xmlns:a16="http://schemas.microsoft.com/office/drawing/2014/main" id="{54F5B852-EC0E-3018-6B3A-65AA637427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767" y="358775"/>
            <a:ext cx="1773767"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695325" y="1445854"/>
            <a:ext cx="8045451" cy="2007994"/>
          </a:xfrm>
        </p:spPr>
        <p:txBody>
          <a:bodyPr anchor="b"/>
          <a:lstStyle>
            <a:lvl1pPr algn="l">
              <a:lnSpc>
                <a:spcPct val="92000"/>
              </a:lnSpc>
              <a:defRPr sz="3150">
                <a:solidFill>
                  <a:schemeClr val="bg1"/>
                </a:solidFill>
              </a:defRPr>
            </a:lvl1pPr>
          </a:lstStyle>
          <a:p>
            <a:r>
              <a:rPr lang="en-US" noProof="0"/>
              <a:t>Click to edit Master title style</a:t>
            </a:r>
            <a:endParaRPr lang="en-GB" noProof="0" dirty="0"/>
          </a:p>
        </p:txBody>
      </p:sp>
      <p:sp>
        <p:nvSpPr>
          <p:cNvPr id="3" name="Untertitel 2"/>
          <p:cNvSpPr>
            <a:spLocks noGrp="1"/>
          </p:cNvSpPr>
          <p:nvPr>
            <p:ph type="subTitle" idx="1"/>
          </p:nvPr>
        </p:nvSpPr>
        <p:spPr>
          <a:xfrm>
            <a:off x="695325" y="3789040"/>
            <a:ext cx="8045451" cy="1080120"/>
          </a:xfrm>
        </p:spPr>
        <p:txBody>
          <a:bodyPr/>
          <a:lstStyle>
            <a:lvl1pPr marL="0" indent="0" algn="l">
              <a:lnSpc>
                <a:spcPct val="92000"/>
              </a:lnSpc>
              <a:buNone/>
              <a:defRPr sz="195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Click to edit Master subtitle style</a:t>
            </a:r>
            <a:endParaRPr lang="en-GB" noProof="0" dirty="0"/>
          </a:p>
        </p:txBody>
      </p:sp>
      <p:sp>
        <p:nvSpPr>
          <p:cNvPr id="11" name="Textplatzhalter 10"/>
          <p:cNvSpPr>
            <a:spLocks noGrp="1"/>
          </p:cNvSpPr>
          <p:nvPr>
            <p:ph type="body" sz="quarter" idx="13"/>
          </p:nvPr>
        </p:nvSpPr>
        <p:spPr>
          <a:xfrm>
            <a:off x="695326" y="5841268"/>
            <a:ext cx="5292725" cy="288032"/>
          </a:xfrm>
        </p:spPr>
        <p:txBody>
          <a:bodyPr anchor="b"/>
          <a:lstStyle>
            <a:lvl1pPr>
              <a:defRPr sz="1200">
                <a:solidFill>
                  <a:schemeClr val="bg1"/>
                </a:solidFill>
              </a:defRPr>
            </a:lvl1pPr>
            <a:lvl2pPr marL="0" indent="0">
              <a:buNone/>
              <a:defRPr/>
            </a:lvl2pPr>
          </a:lstStyle>
          <a:p>
            <a:pPr lvl="0"/>
            <a:r>
              <a:rPr lang="en-US" noProof="0"/>
              <a:t>Click to edit Master text styles</a:t>
            </a:r>
          </a:p>
        </p:txBody>
      </p:sp>
      <p:sp>
        <p:nvSpPr>
          <p:cNvPr id="12" name="Textplatzhalter 10"/>
          <p:cNvSpPr>
            <a:spLocks noGrp="1"/>
          </p:cNvSpPr>
          <p:nvPr>
            <p:ph type="body" sz="quarter" idx="14"/>
          </p:nvPr>
        </p:nvSpPr>
        <p:spPr>
          <a:xfrm>
            <a:off x="695326" y="6129300"/>
            <a:ext cx="5292725" cy="252028"/>
          </a:xfrm>
        </p:spPr>
        <p:txBody>
          <a:bodyPr/>
          <a:lstStyle>
            <a:lvl1pPr>
              <a:defRPr sz="1200">
                <a:solidFill>
                  <a:schemeClr val="bg1"/>
                </a:solidFill>
              </a:defRPr>
            </a:lvl1pPr>
            <a:lvl2pPr marL="0" indent="0">
              <a:buNone/>
              <a:defRPr/>
            </a:lvl2pPr>
          </a:lstStyle>
          <a:p>
            <a:pPr lvl="0"/>
            <a:r>
              <a:rPr lang="en-US" noProof="0"/>
              <a:t>Click to edit Master text styles</a:t>
            </a:r>
          </a:p>
        </p:txBody>
      </p:sp>
    </p:spTree>
    <p:extLst>
      <p:ext uri="{BB962C8B-B14F-4D97-AF65-F5344CB8AC3E}">
        <p14:creationId xmlns:p14="http://schemas.microsoft.com/office/powerpoint/2010/main" val="187091718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Title Dark Blue">
    <p:bg>
      <p:bgPr>
        <a:solidFill>
          <a:srgbClr val="000A73"/>
        </a:solidFill>
        <a:effectLst/>
      </p:bgPr>
    </p:bg>
    <p:spTree>
      <p:nvGrpSpPr>
        <p:cNvPr id="1" name=""/>
        <p:cNvGrpSpPr/>
        <p:nvPr/>
      </p:nvGrpSpPr>
      <p:grpSpPr>
        <a:xfrm>
          <a:off x="0" y="0"/>
          <a:ext cx="0" cy="0"/>
          <a:chOff x="0" y="0"/>
          <a:chExt cx="0" cy="0"/>
        </a:xfrm>
      </p:grpSpPr>
      <p:pic>
        <p:nvPicPr>
          <p:cNvPr id="4" name="Grafik 6">
            <a:extLst>
              <a:ext uri="{FF2B5EF4-FFF2-40B4-BE49-F238E27FC236}">
                <a16:creationId xmlns:a16="http://schemas.microsoft.com/office/drawing/2014/main" id="{2B5ED32F-CC48-8FD9-FDBB-E7AAD4B66F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7" y="1588"/>
            <a:ext cx="12189883"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2">
            <a:extLst>
              <a:ext uri="{FF2B5EF4-FFF2-40B4-BE49-F238E27FC236}">
                <a16:creationId xmlns:a16="http://schemas.microsoft.com/office/drawing/2014/main" id="{93236088-EDD4-5BB0-4107-6FA03A34DB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767" y="358775"/>
            <a:ext cx="1773767"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695325" y="1445464"/>
            <a:ext cx="8045451" cy="2008384"/>
          </a:xfrm>
        </p:spPr>
        <p:txBody>
          <a:bodyPr anchor="b"/>
          <a:lstStyle>
            <a:lvl1pPr algn="l">
              <a:lnSpc>
                <a:spcPct val="92000"/>
              </a:lnSpc>
              <a:defRPr sz="3150">
                <a:solidFill>
                  <a:schemeClr val="bg1"/>
                </a:solidFill>
              </a:defRPr>
            </a:lvl1pPr>
          </a:lstStyle>
          <a:p>
            <a:r>
              <a:rPr lang="en-US" noProof="0"/>
              <a:t>Click to edit Master title style</a:t>
            </a:r>
            <a:endParaRPr lang="en-GB" noProof="0" dirty="0"/>
          </a:p>
        </p:txBody>
      </p:sp>
      <p:sp>
        <p:nvSpPr>
          <p:cNvPr id="3" name="Untertitel 2"/>
          <p:cNvSpPr>
            <a:spLocks noGrp="1"/>
          </p:cNvSpPr>
          <p:nvPr>
            <p:ph type="subTitle" idx="1"/>
          </p:nvPr>
        </p:nvSpPr>
        <p:spPr>
          <a:xfrm>
            <a:off x="695325" y="3789040"/>
            <a:ext cx="8045451" cy="1080120"/>
          </a:xfrm>
        </p:spPr>
        <p:txBody>
          <a:bodyPr/>
          <a:lstStyle>
            <a:lvl1pPr marL="0" indent="0" algn="l">
              <a:lnSpc>
                <a:spcPct val="92000"/>
              </a:lnSpc>
              <a:buNone/>
              <a:defRPr sz="195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Click to edit Master subtitle style</a:t>
            </a:r>
            <a:endParaRPr lang="en-GB" noProof="0" dirty="0"/>
          </a:p>
        </p:txBody>
      </p:sp>
      <p:sp>
        <p:nvSpPr>
          <p:cNvPr id="11" name="Textplatzhalter 10"/>
          <p:cNvSpPr>
            <a:spLocks noGrp="1"/>
          </p:cNvSpPr>
          <p:nvPr>
            <p:ph type="body" sz="quarter" idx="13"/>
          </p:nvPr>
        </p:nvSpPr>
        <p:spPr>
          <a:xfrm>
            <a:off x="695326" y="5841268"/>
            <a:ext cx="5292725" cy="288032"/>
          </a:xfrm>
        </p:spPr>
        <p:txBody>
          <a:bodyPr anchor="b"/>
          <a:lstStyle>
            <a:lvl1pPr>
              <a:defRPr sz="1200">
                <a:solidFill>
                  <a:schemeClr val="bg1"/>
                </a:solidFill>
              </a:defRPr>
            </a:lvl1pPr>
            <a:lvl2pPr marL="0" indent="0">
              <a:buNone/>
              <a:defRPr/>
            </a:lvl2pPr>
          </a:lstStyle>
          <a:p>
            <a:pPr lvl="0"/>
            <a:r>
              <a:rPr lang="en-US" noProof="0"/>
              <a:t>Click to edit Master text styles</a:t>
            </a:r>
          </a:p>
        </p:txBody>
      </p:sp>
      <p:sp>
        <p:nvSpPr>
          <p:cNvPr id="12" name="Textplatzhalter 10"/>
          <p:cNvSpPr>
            <a:spLocks noGrp="1"/>
          </p:cNvSpPr>
          <p:nvPr>
            <p:ph type="body" sz="quarter" idx="14"/>
          </p:nvPr>
        </p:nvSpPr>
        <p:spPr>
          <a:xfrm>
            <a:off x="695326" y="6129300"/>
            <a:ext cx="5292725" cy="252028"/>
          </a:xfrm>
        </p:spPr>
        <p:txBody>
          <a:bodyPr/>
          <a:lstStyle>
            <a:lvl1pPr>
              <a:defRPr sz="1200">
                <a:solidFill>
                  <a:schemeClr val="bg1"/>
                </a:solidFill>
              </a:defRPr>
            </a:lvl1pPr>
            <a:lvl2pPr marL="0" indent="0">
              <a:buNone/>
              <a:defRPr/>
            </a:lvl2pPr>
          </a:lstStyle>
          <a:p>
            <a:pPr lvl="0"/>
            <a:r>
              <a:rPr lang="en-US" noProof="0"/>
              <a:t>Click to edit Master text styles</a:t>
            </a:r>
          </a:p>
        </p:txBody>
      </p:sp>
    </p:spTree>
    <p:extLst>
      <p:ext uri="{BB962C8B-B14F-4D97-AF65-F5344CB8AC3E}">
        <p14:creationId xmlns:p14="http://schemas.microsoft.com/office/powerpoint/2010/main" val="371061534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Title Red">
    <p:bg>
      <p:bgPr>
        <a:solidFill>
          <a:srgbClr val="DC005A"/>
        </a:solidFill>
        <a:effectLst/>
      </p:bgPr>
    </p:bg>
    <p:spTree>
      <p:nvGrpSpPr>
        <p:cNvPr id="1" name=""/>
        <p:cNvGrpSpPr/>
        <p:nvPr/>
      </p:nvGrpSpPr>
      <p:grpSpPr>
        <a:xfrm>
          <a:off x="0" y="0"/>
          <a:ext cx="0" cy="0"/>
          <a:chOff x="0" y="0"/>
          <a:chExt cx="0" cy="0"/>
        </a:xfrm>
      </p:grpSpPr>
      <p:pic>
        <p:nvPicPr>
          <p:cNvPr id="4" name="Grafik 6">
            <a:extLst>
              <a:ext uri="{FF2B5EF4-FFF2-40B4-BE49-F238E27FC236}">
                <a16:creationId xmlns:a16="http://schemas.microsoft.com/office/drawing/2014/main" id="{2DA55696-9438-0ED7-F6F8-70F906CA3B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7" y="1588"/>
            <a:ext cx="12189883"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2">
            <a:extLst>
              <a:ext uri="{FF2B5EF4-FFF2-40B4-BE49-F238E27FC236}">
                <a16:creationId xmlns:a16="http://schemas.microsoft.com/office/drawing/2014/main" id="{376965DD-BBF4-5DC1-A1A0-ECE7BB00D3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767" y="358775"/>
            <a:ext cx="1773767"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695325" y="1445464"/>
            <a:ext cx="8045451" cy="2008384"/>
          </a:xfrm>
        </p:spPr>
        <p:txBody>
          <a:bodyPr anchor="b"/>
          <a:lstStyle>
            <a:lvl1pPr algn="l">
              <a:lnSpc>
                <a:spcPct val="92000"/>
              </a:lnSpc>
              <a:defRPr sz="3150">
                <a:solidFill>
                  <a:schemeClr val="bg1"/>
                </a:solidFill>
              </a:defRPr>
            </a:lvl1pPr>
          </a:lstStyle>
          <a:p>
            <a:r>
              <a:rPr lang="en-US" noProof="0"/>
              <a:t>Click to edit Master title style</a:t>
            </a:r>
            <a:endParaRPr lang="en-GB" noProof="0" dirty="0"/>
          </a:p>
        </p:txBody>
      </p:sp>
      <p:sp>
        <p:nvSpPr>
          <p:cNvPr id="3" name="Untertitel 2"/>
          <p:cNvSpPr>
            <a:spLocks noGrp="1"/>
          </p:cNvSpPr>
          <p:nvPr>
            <p:ph type="subTitle" idx="1"/>
          </p:nvPr>
        </p:nvSpPr>
        <p:spPr>
          <a:xfrm>
            <a:off x="695325" y="3789040"/>
            <a:ext cx="8045451" cy="1080120"/>
          </a:xfrm>
        </p:spPr>
        <p:txBody>
          <a:bodyPr/>
          <a:lstStyle>
            <a:lvl1pPr marL="0" indent="0" algn="l">
              <a:lnSpc>
                <a:spcPct val="92000"/>
              </a:lnSpc>
              <a:buNone/>
              <a:defRPr sz="195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Click to edit Master subtitle style</a:t>
            </a:r>
            <a:endParaRPr lang="en-GB" noProof="0" dirty="0"/>
          </a:p>
        </p:txBody>
      </p:sp>
      <p:sp>
        <p:nvSpPr>
          <p:cNvPr id="11" name="Textplatzhalter 10"/>
          <p:cNvSpPr>
            <a:spLocks noGrp="1"/>
          </p:cNvSpPr>
          <p:nvPr>
            <p:ph type="body" sz="quarter" idx="13"/>
          </p:nvPr>
        </p:nvSpPr>
        <p:spPr>
          <a:xfrm>
            <a:off x="695326" y="5841268"/>
            <a:ext cx="5292725" cy="288032"/>
          </a:xfrm>
        </p:spPr>
        <p:txBody>
          <a:bodyPr anchor="b"/>
          <a:lstStyle>
            <a:lvl1pPr>
              <a:defRPr sz="1200">
                <a:solidFill>
                  <a:schemeClr val="bg1"/>
                </a:solidFill>
              </a:defRPr>
            </a:lvl1pPr>
            <a:lvl2pPr marL="0" indent="0">
              <a:buNone/>
              <a:defRPr/>
            </a:lvl2pPr>
          </a:lstStyle>
          <a:p>
            <a:pPr lvl="0"/>
            <a:r>
              <a:rPr lang="en-US" noProof="0"/>
              <a:t>Click to edit Master text styles</a:t>
            </a:r>
          </a:p>
        </p:txBody>
      </p:sp>
      <p:sp>
        <p:nvSpPr>
          <p:cNvPr id="12" name="Textplatzhalter 10"/>
          <p:cNvSpPr>
            <a:spLocks noGrp="1"/>
          </p:cNvSpPr>
          <p:nvPr>
            <p:ph type="body" sz="quarter" idx="14"/>
          </p:nvPr>
        </p:nvSpPr>
        <p:spPr>
          <a:xfrm>
            <a:off x="695326" y="6129300"/>
            <a:ext cx="5292725" cy="252028"/>
          </a:xfrm>
        </p:spPr>
        <p:txBody>
          <a:bodyPr/>
          <a:lstStyle>
            <a:lvl1pPr>
              <a:defRPr sz="1200">
                <a:solidFill>
                  <a:schemeClr val="bg1"/>
                </a:solidFill>
              </a:defRPr>
            </a:lvl1pPr>
            <a:lvl2pPr marL="0" indent="0">
              <a:buNone/>
              <a:defRPr/>
            </a:lvl2pPr>
          </a:lstStyle>
          <a:p>
            <a:pPr lvl="0"/>
            <a:r>
              <a:rPr lang="en-US" noProof="0"/>
              <a:t>Click to edit Master text styles</a:t>
            </a:r>
          </a:p>
        </p:txBody>
      </p:sp>
    </p:spTree>
    <p:extLst>
      <p:ext uri="{BB962C8B-B14F-4D97-AF65-F5344CB8AC3E}">
        <p14:creationId xmlns:p14="http://schemas.microsoft.com/office/powerpoint/2010/main" val="307539661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Title Image Red">
    <p:bg>
      <p:bgPr>
        <a:solidFill>
          <a:srgbClr val="DC005A"/>
        </a:solidFill>
        <a:effectLst/>
      </p:bgPr>
    </p:bg>
    <p:spTree>
      <p:nvGrpSpPr>
        <p:cNvPr id="1" name=""/>
        <p:cNvGrpSpPr/>
        <p:nvPr/>
      </p:nvGrpSpPr>
      <p:grpSpPr>
        <a:xfrm>
          <a:off x="0" y="0"/>
          <a:ext cx="0" cy="0"/>
          <a:chOff x="0" y="0"/>
          <a:chExt cx="0" cy="0"/>
        </a:xfrm>
      </p:grpSpPr>
      <p:sp>
        <p:nvSpPr>
          <p:cNvPr id="4" name="Rechteck 13">
            <a:extLst>
              <a:ext uri="{FF2B5EF4-FFF2-40B4-BE49-F238E27FC236}">
                <a16:creationId xmlns:a16="http://schemas.microsoft.com/office/drawing/2014/main" id="{0A73A3E6-AF30-3242-3059-37974F62DFA8}"/>
              </a:ext>
            </a:extLst>
          </p:cNvPr>
          <p:cNvSpPr/>
          <p:nvPr/>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a:spcBef>
                <a:spcPts val="900"/>
              </a:spcBef>
              <a:spcAft>
                <a:spcPts val="0"/>
              </a:spcAft>
              <a:defRPr/>
            </a:pPr>
            <a:endParaRPr lang="en-GB" sz="1200" kern="0" dirty="0">
              <a:solidFill>
                <a:schemeClr val="tx1"/>
              </a:solidFill>
              <a:sym typeface="Calibri"/>
            </a:endParaRPr>
          </a:p>
        </p:txBody>
      </p:sp>
      <p:pic>
        <p:nvPicPr>
          <p:cNvPr id="5" name="Grafik 12">
            <a:extLst>
              <a:ext uri="{FF2B5EF4-FFF2-40B4-BE49-F238E27FC236}">
                <a16:creationId xmlns:a16="http://schemas.microsoft.com/office/drawing/2014/main" id="{4E34FE04-0686-340E-0F08-0E7E3177BB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767" y="358775"/>
            <a:ext cx="1773767"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695326" y="1449388"/>
            <a:ext cx="5292725" cy="2004460"/>
          </a:xfrm>
        </p:spPr>
        <p:txBody>
          <a:bodyPr anchor="b"/>
          <a:lstStyle>
            <a:lvl1pPr algn="l">
              <a:lnSpc>
                <a:spcPct val="92000"/>
              </a:lnSpc>
              <a:defRPr sz="3150"/>
            </a:lvl1pPr>
          </a:lstStyle>
          <a:p>
            <a:r>
              <a:rPr lang="en-US" noProof="0"/>
              <a:t>Click to edit Master title style</a:t>
            </a:r>
            <a:endParaRPr lang="en-GB" noProof="0" dirty="0"/>
          </a:p>
        </p:txBody>
      </p:sp>
      <p:sp>
        <p:nvSpPr>
          <p:cNvPr id="3" name="Untertitel 2"/>
          <p:cNvSpPr>
            <a:spLocks noGrp="1"/>
          </p:cNvSpPr>
          <p:nvPr>
            <p:ph type="subTitle" idx="1"/>
          </p:nvPr>
        </p:nvSpPr>
        <p:spPr>
          <a:xfrm>
            <a:off x="695326" y="3789040"/>
            <a:ext cx="5292725" cy="1080120"/>
          </a:xfrm>
        </p:spPr>
        <p:txBody>
          <a:bodyPr/>
          <a:lstStyle>
            <a:lvl1pPr marL="0" indent="0" algn="l">
              <a:lnSpc>
                <a:spcPct val="92000"/>
              </a:lnSpc>
              <a:buNone/>
              <a:defRPr sz="1950" b="1"/>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Click to edit Master subtitle style</a:t>
            </a:r>
            <a:endParaRPr lang="en-GB" noProof="0" dirty="0"/>
          </a:p>
        </p:txBody>
      </p:sp>
      <p:sp>
        <p:nvSpPr>
          <p:cNvPr id="11" name="Textplatzhalter 10"/>
          <p:cNvSpPr>
            <a:spLocks noGrp="1"/>
          </p:cNvSpPr>
          <p:nvPr>
            <p:ph type="body" sz="quarter" idx="13"/>
          </p:nvPr>
        </p:nvSpPr>
        <p:spPr>
          <a:xfrm>
            <a:off x="695326" y="5841268"/>
            <a:ext cx="5292725" cy="288032"/>
          </a:xfrm>
        </p:spPr>
        <p:txBody>
          <a:bodyPr anchor="b"/>
          <a:lstStyle>
            <a:lvl1pPr>
              <a:defRPr sz="1200">
                <a:solidFill>
                  <a:schemeClr val="bg1"/>
                </a:solidFill>
              </a:defRPr>
            </a:lvl1pPr>
            <a:lvl2pPr marL="0" indent="0">
              <a:buNone/>
              <a:defRPr/>
            </a:lvl2pPr>
          </a:lstStyle>
          <a:p>
            <a:pPr lvl="0"/>
            <a:r>
              <a:rPr lang="en-US" noProof="0"/>
              <a:t>Click to edit Master text styles</a:t>
            </a:r>
          </a:p>
        </p:txBody>
      </p:sp>
      <p:sp>
        <p:nvSpPr>
          <p:cNvPr id="12" name="Textplatzhalter 10"/>
          <p:cNvSpPr>
            <a:spLocks noGrp="1"/>
          </p:cNvSpPr>
          <p:nvPr>
            <p:ph type="body" sz="quarter" idx="14"/>
          </p:nvPr>
        </p:nvSpPr>
        <p:spPr>
          <a:xfrm>
            <a:off x="695326" y="6129300"/>
            <a:ext cx="5292725" cy="252028"/>
          </a:xfrm>
        </p:spPr>
        <p:txBody>
          <a:bodyPr/>
          <a:lstStyle>
            <a:lvl1pPr>
              <a:defRPr sz="1200">
                <a:solidFill>
                  <a:schemeClr val="bg1"/>
                </a:solidFill>
              </a:defRPr>
            </a:lvl1pPr>
            <a:lvl2pPr marL="0" indent="0">
              <a:buNone/>
              <a:defRPr/>
            </a:lvl2pPr>
          </a:lstStyle>
          <a:p>
            <a:pPr lvl="0"/>
            <a:r>
              <a:rPr lang="en-US" noProof="0"/>
              <a:t>Click to edit Master text styles</a:t>
            </a:r>
          </a:p>
        </p:txBody>
      </p:sp>
      <p:sp>
        <p:nvSpPr>
          <p:cNvPr id="15" name="Bildplatzhalter 4"/>
          <p:cNvSpPr>
            <a:spLocks noGrp="1"/>
          </p:cNvSpPr>
          <p:nvPr>
            <p:ph type="pic" sz="quarter" idx="15"/>
          </p:nvPr>
        </p:nvSpPr>
        <p:spPr>
          <a:xfrm>
            <a:off x="6203949" y="549277"/>
            <a:ext cx="5076827" cy="5436009"/>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Tree>
    <p:extLst>
      <p:ext uri="{BB962C8B-B14F-4D97-AF65-F5344CB8AC3E}">
        <p14:creationId xmlns:p14="http://schemas.microsoft.com/office/powerpoint/2010/main" val="272333201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itle Image Blue">
    <p:bg>
      <p:bgPr>
        <a:solidFill>
          <a:schemeClr val="accent1"/>
        </a:solidFill>
        <a:effectLst/>
      </p:bgPr>
    </p:bg>
    <p:spTree>
      <p:nvGrpSpPr>
        <p:cNvPr id="1" name=""/>
        <p:cNvGrpSpPr/>
        <p:nvPr/>
      </p:nvGrpSpPr>
      <p:grpSpPr>
        <a:xfrm>
          <a:off x="0" y="0"/>
          <a:ext cx="0" cy="0"/>
          <a:chOff x="0" y="0"/>
          <a:chExt cx="0" cy="0"/>
        </a:xfrm>
      </p:grpSpPr>
      <p:sp>
        <p:nvSpPr>
          <p:cNvPr id="4" name="Rechteck 13">
            <a:extLst>
              <a:ext uri="{FF2B5EF4-FFF2-40B4-BE49-F238E27FC236}">
                <a16:creationId xmlns:a16="http://schemas.microsoft.com/office/drawing/2014/main" id="{35ED59D9-786C-7192-1D13-6B63399605DE}"/>
              </a:ext>
            </a:extLst>
          </p:cNvPr>
          <p:cNvSpPr/>
          <p:nvPr/>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a:spcBef>
                <a:spcPts val="900"/>
              </a:spcBef>
              <a:spcAft>
                <a:spcPts val="0"/>
              </a:spcAft>
              <a:defRPr/>
            </a:pPr>
            <a:endParaRPr lang="en-GB" sz="1200" kern="0" dirty="0">
              <a:solidFill>
                <a:schemeClr val="tx1"/>
              </a:solidFill>
              <a:sym typeface="Calibri"/>
            </a:endParaRPr>
          </a:p>
        </p:txBody>
      </p:sp>
      <p:pic>
        <p:nvPicPr>
          <p:cNvPr id="5" name="Grafik 12">
            <a:extLst>
              <a:ext uri="{FF2B5EF4-FFF2-40B4-BE49-F238E27FC236}">
                <a16:creationId xmlns:a16="http://schemas.microsoft.com/office/drawing/2014/main" id="{45ED50B6-7E0C-A35E-8616-6D1C3813C6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767" y="358775"/>
            <a:ext cx="1773767"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695326" y="1449388"/>
            <a:ext cx="5292725" cy="2004460"/>
          </a:xfrm>
        </p:spPr>
        <p:txBody>
          <a:bodyPr anchor="b"/>
          <a:lstStyle>
            <a:lvl1pPr algn="l">
              <a:lnSpc>
                <a:spcPct val="92000"/>
              </a:lnSpc>
              <a:defRPr sz="3150"/>
            </a:lvl1pPr>
          </a:lstStyle>
          <a:p>
            <a:r>
              <a:rPr lang="en-US" noProof="0"/>
              <a:t>Click to edit Master title style</a:t>
            </a:r>
            <a:endParaRPr lang="en-GB" noProof="0" dirty="0"/>
          </a:p>
        </p:txBody>
      </p:sp>
      <p:sp>
        <p:nvSpPr>
          <p:cNvPr id="3" name="Untertitel 2"/>
          <p:cNvSpPr>
            <a:spLocks noGrp="1"/>
          </p:cNvSpPr>
          <p:nvPr>
            <p:ph type="subTitle" idx="1"/>
          </p:nvPr>
        </p:nvSpPr>
        <p:spPr>
          <a:xfrm>
            <a:off x="695326" y="3789040"/>
            <a:ext cx="5292725" cy="1080120"/>
          </a:xfrm>
        </p:spPr>
        <p:txBody>
          <a:bodyPr/>
          <a:lstStyle>
            <a:lvl1pPr marL="0" indent="0" algn="l">
              <a:lnSpc>
                <a:spcPct val="92000"/>
              </a:lnSpc>
              <a:buNone/>
              <a:defRPr sz="1950" b="1"/>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Click to edit Master subtitle style</a:t>
            </a:r>
            <a:endParaRPr lang="en-GB" noProof="0" dirty="0"/>
          </a:p>
        </p:txBody>
      </p:sp>
      <p:sp>
        <p:nvSpPr>
          <p:cNvPr id="11" name="Textplatzhalter 10"/>
          <p:cNvSpPr>
            <a:spLocks noGrp="1"/>
          </p:cNvSpPr>
          <p:nvPr>
            <p:ph type="body" sz="quarter" idx="13"/>
          </p:nvPr>
        </p:nvSpPr>
        <p:spPr>
          <a:xfrm>
            <a:off x="695326" y="5841268"/>
            <a:ext cx="5292725" cy="288032"/>
          </a:xfrm>
        </p:spPr>
        <p:txBody>
          <a:bodyPr anchor="b"/>
          <a:lstStyle>
            <a:lvl1pPr>
              <a:defRPr sz="1200">
                <a:solidFill>
                  <a:schemeClr val="bg1"/>
                </a:solidFill>
              </a:defRPr>
            </a:lvl1pPr>
            <a:lvl2pPr marL="0" indent="0">
              <a:buNone/>
              <a:defRPr/>
            </a:lvl2pPr>
          </a:lstStyle>
          <a:p>
            <a:pPr lvl="0"/>
            <a:r>
              <a:rPr lang="en-US" noProof="0"/>
              <a:t>Click to edit Master text styles</a:t>
            </a:r>
          </a:p>
        </p:txBody>
      </p:sp>
      <p:sp>
        <p:nvSpPr>
          <p:cNvPr id="12" name="Textplatzhalter 10"/>
          <p:cNvSpPr>
            <a:spLocks noGrp="1"/>
          </p:cNvSpPr>
          <p:nvPr>
            <p:ph type="body" sz="quarter" idx="14"/>
          </p:nvPr>
        </p:nvSpPr>
        <p:spPr>
          <a:xfrm>
            <a:off x="695326" y="6129300"/>
            <a:ext cx="5292725" cy="252028"/>
          </a:xfrm>
        </p:spPr>
        <p:txBody>
          <a:bodyPr/>
          <a:lstStyle>
            <a:lvl1pPr>
              <a:defRPr sz="1200">
                <a:solidFill>
                  <a:schemeClr val="bg1"/>
                </a:solidFill>
              </a:defRPr>
            </a:lvl1pPr>
            <a:lvl2pPr marL="0" indent="0">
              <a:buNone/>
              <a:defRPr/>
            </a:lvl2pPr>
          </a:lstStyle>
          <a:p>
            <a:pPr lvl="0"/>
            <a:r>
              <a:rPr lang="en-US" noProof="0"/>
              <a:t>Click to edit Master text styles</a:t>
            </a:r>
          </a:p>
        </p:txBody>
      </p:sp>
      <p:sp>
        <p:nvSpPr>
          <p:cNvPr id="15" name="Bildplatzhalter 4"/>
          <p:cNvSpPr>
            <a:spLocks noGrp="1"/>
          </p:cNvSpPr>
          <p:nvPr>
            <p:ph type="pic" sz="quarter" idx="15"/>
          </p:nvPr>
        </p:nvSpPr>
        <p:spPr>
          <a:xfrm>
            <a:off x="6203949" y="549277"/>
            <a:ext cx="5076827" cy="5436009"/>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Tree>
    <p:extLst>
      <p:ext uri="{BB962C8B-B14F-4D97-AF65-F5344CB8AC3E}">
        <p14:creationId xmlns:p14="http://schemas.microsoft.com/office/powerpoint/2010/main" val="25708737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Image Green">
    <p:bg>
      <p:bgPr>
        <a:solidFill>
          <a:schemeClr val="accent2"/>
        </a:solidFill>
        <a:effectLst/>
      </p:bgPr>
    </p:bg>
    <p:spTree>
      <p:nvGrpSpPr>
        <p:cNvPr id="1" name=""/>
        <p:cNvGrpSpPr/>
        <p:nvPr/>
      </p:nvGrpSpPr>
      <p:grpSpPr>
        <a:xfrm>
          <a:off x="0" y="0"/>
          <a:ext cx="0" cy="0"/>
          <a:chOff x="0" y="0"/>
          <a:chExt cx="0" cy="0"/>
        </a:xfrm>
      </p:grpSpPr>
      <p:sp>
        <p:nvSpPr>
          <p:cNvPr id="4" name="Rechteck 13">
            <a:extLst>
              <a:ext uri="{FF2B5EF4-FFF2-40B4-BE49-F238E27FC236}">
                <a16:creationId xmlns:a16="http://schemas.microsoft.com/office/drawing/2014/main" id="{001C6D4D-2B45-91D6-A856-B417E786A33F}"/>
              </a:ext>
            </a:extLst>
          </p:cNvPr>
          <p:cNvSpPr/>
          <p:nvPr/>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a:spcBef>
                <a:spcPts val="900"/>
              </a:spcBef>
              <a:spcAft>
                <a:spcPts val="0"/>
              </a:spcAft>
              <a:defRPr/>
            </a:pPr>
            <a:endParaRPr lang="en-GB" sz="1200" kern="0" dirty="0">
              <a:solidFill>
                <a:schemeClr val="tx1"/>
              </a:solidFill>
              <a:sym typeface="Calibri"/>
            </a:endParaRPr>
          </a:p>
        </p:txBody>
      </p:sp>
      <p:pic>
        <p:nvPicPr>
          <p:cNvPr id="5" name="Grafik 12">
            <a:extLst>
              <a:ext uri="{FF2B5EF4-FFF2-40B4-BE49-F238E27FC236}">
                <a16:creationId xmlns:a16="http://schemas.microsoft.com/office/drawing/2014/main" id="{B5AE00EC-D642-7448-693D-0EE81F3C7B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767" y="358775"/>
            <a:ext cx="1773767"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695326" y="1449388"/>
            <a:ext cx="5292725" cy="2004460"/>
          </a:xfrm>
        </p:spPr>
        <p:txBody>
          <a:bodyPr anchor="b"/>
          <a:lstStyle>
            <a:lvl1pPr algn="l">
              <a:lnSpc>
                <a:spcPct val="92000"/>
              </a:lnSpc>
              <a:defRPr sz="3150"/>
            </a:lvl1pPr>
          </a:lstStyle>
          <a:p>
            <a:r>
              <a:rPr lang="en-US" noProof="0"/>
              <a:t>Click to edit Master title style</a:t>
            </a:r>
            <a:endParaRPr lang="en-GB" noProof="0" dirty="0"/>
          </a:p>
        </p:txBody>
      </p:sp>
      <p:sp>
        <p:nvSpPr>
          <p:cNvPr id="3" name="Untertitel 2"/>
          <p:cNvSpPr>
            <a:spLocks noGrp="1"/>
          </p:cNvSpPr>
          <p:nvPr>
            <p:ph type="subTitle" idx="1"/>
          </p:nvPr>
        </p:nvSpPr>
        <p:spPr>
          <a:xfrm>
            <a:off x="695326" y="3789040"/>
            <a:ext cx="5292725" cy="1080120"/>
          </a:xfrm>
        </p:spPr>
        <p:txBody>
          <a:bodyPr/>
          <a:lstStyle>
            <a:lvl1pPr marL="0" indent="0" algn="l">
              <a:lnSpc>
                <a:spcPct val="92000"/>
              </a:lnSpc>
              <a:buNone/>
              <a:defRPr sz="1950" b="1"/>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Click to edit Master subtitle style</a:t>
            </a:r>
            <a:endParaRPr lang="en-GB" noProof="0" dirty="0"/>
          </a:p>
        </p:txBody>
      </p:sp>
      <p:sp>
        <p:nvSpPr>
          <p:cNvPr id="11" name="Textplatzhalter 10"/>
          <p:cNvSpPr>
            <a:spLocks noGrp="1"/>
          </p:cNvSpPr>
          <p:nvPr>
            <p:ph type="body" sz="quarter" idx="13"/>
          </p:nvPr>
        </p:nvSpPr>
        <p:spPr>
          <a:xfrm>
            <a:off x="695326" y="5841268"/>
            <a:ext cx="5292725" cy="288032"/>
          </a:xfrm>
        </p:spPr>
        <p:txBody>
          <a:bodyPr anchor="b"/>
          <a:lstStyle>
            <a:lvl1pPr>
              <a:defRPr sz="1200">
                <a:solidFill>
                  <a:schemeClr val="tx1"/>
                </a:solidFill>
              </a:defRPr>
            </a:lvl1pPr>
            <a:lvl2pPr marL="0" indent="0">
              <a:buNone/>
              <a:defRPr/>
            </a:lvl2pPr>
          </a:lstStyle>
          <a:p>
            <a:pPr lvl="0"/>
            <a:r>
              <a:rPr lang="en-US" noProof="0"/>
              <a:t>Click to edit Master text styles</a:t>
            </a:r>
          </a:p>
        </p:txBody>
      </p:sp>
      <p:sp>
        <p:nvSpPr>
          <p:cNvPr id="12" name="Textplatzhalter 10"/>
          <p:cNvSpPr>
            <a:spLocks noGrp="1"/>
          </p:cNvSpPr>
          <p:nvPr>
            <p:ph type="body" sz="quarter" idx="14"/>
          </p:nvPr>
        </p:nvSpPr>
        <p:spPr>
          <a:xfrm>
            <a:off x="695326" y="6129300"/>
            <a:ext cx="5292725" cy="252028"/>
          </a:xfrm>
        </p:spPr>
        <p:txBody>
          <a:bodyPr/>
          <a:lstStyle>
            <a:lvl1pPr>
              <a:defRPr sz="1200">
                <a:solidFill>
                  <a:schemeClr val="tx1"/>
                </a:solidFill>
              </a:defRPr>
            </a:lvl1pPr>
            <a:lvl2pPr marL="0" indent="0">
              <a:buNone/>
              <a:defRPr/>
            </a:lvl2pPr>
          </a:lstStyle>
          <a:p>
            <a:pPr lvl="0"/>
            <a:r>
              <a:rPr lang="en-US" noProof="0"/>
              <a:t>Click to edit Master text styles</a:t>
            </a:r>
          </a:p>
        </p:txBody>
      </p:sp>
      <p:sp>
        <p:nvSpPr>
          <p:cNvPr id="15" name="Bildplatzhalter 4"/>
          <p:cNvSpPr>
            <a:spLocks noGrp="1"/>
          </p:cNvSpPr>
          <p:nvPr>
            <p:ph type="pic" sz="quarter" idx="15"/>
          </p:nvPr>
        </p:nvSpPr>
        <p:spPr>
          <a:xfrm>
            <a:off x="6203949" y="549277"/>
            <a:ext cx="5076827" cy="5436009"/>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Tree>
    <p:extLst>
      <p:ext uri="{BB962C8B-B14F-4D97-AF65-F5344CB8AC3E}">
        <p14:creationId xmlns:p14="http://schemas.microsoft.com/office/powerpoint/2010/main" val="223505944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Image Pink">
    <p:bg>
      <p:bgPr>
        <a:solidFill>
          <a:srgbClr val="F050FA"/>
        </a:solidFill>
        <a:effectLst/>
      </p:bgPr>
    </p:bg>
    <p:spTree>
      <p:nvGrpSpPr>
        <p:cNvPr id="1" name=""/>
        <p:cNvGrpSpPr/>
        <p:nvPr/>
      </p:nvGrpSpPr>
      <p:grpSpPr>
        <a:xfrm>
          <a:off x="0" y="0"/>
          <a:ext cx="0" cy="0"/>
          <a:chOff x="0" y="0"/>
          <a:chExt cx="0" cy="0"/>
        </a:xfrm>
      </p:grpSpPr>
      <p:sp>
        <p:nvSpPr>
          <p:cNvPr id="4" name="Rechteck 13">
            <a:extLst>
              <a:ext uri="{FF2B5EF4-FFF2-40B4-BE49-F238E27FC236}">
                <a16:creationId xmlns:a16="http://schemas.microsoft.com/office/drawing/2014/main" id="{2839E05D-0A97-12E4-6B53-09611B4FCDDD}"/>
              </a:ext>
            </a:extLst>
          </p:cNvPr>
          <p:cNvSpPr/>
          <p:nvPr/>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a:spcBef>
                <a:spcPts val="900"/>
              </a:spcBef>
              <a:spcAft>
                <a:spcPts val="0"/>
              </a:spcAft>
              <a:defRPr/>
            </a:pPr>
            <a:endParaRPr lang="en-GB" sz="1200" kern="0" dirty="0">
              <a:solidFill>
                <a:schemeClr val="tx1"/>
              </a:solidFill>
              <a:sym typeface="Calibri"/>
            </a:endParaRPr>
          </a:p>
        </p:txBody>
      </p:sp>
      <p:pic>
        <p:nvPicPr>
          <p:cNvPr id="5" name="Grafik 12">
            <a:extLst>
              <a:ext uri="{FF2B5EF4-FFF2-40B4-BE49-F238E27FC236}">
                <a16:creationId xmlns:a16="http://schemas.microsoft.com/office/drawing/2014/main" id="{7B07B255-BAE0-68B1-7DE3-99CCDFF936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767" y="358775"/>
            <a:ext cx="1773767"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695326" y="1449388"/>
            <a:ext cx="5292725" cy="2004460"/>
          </a:xfrm>
        </p:spPr>
        <p:txBody>
          <a:bodyPr anchor="b"/>
          <a:lstStyle>
            <a:lvl1pPr algn="l">
              <a:lnSpc>
                <a:spcPct val="92000"/>
              </a:lnSpc>
              <a:defRPr sz="3150"/>
            </a:lvl1pPr>
          </a:lstStyle>
          <a:p>
            <a:r>
              <a:rPr lang="en-US" noProof="0"/>
              <a:t>Click to edit Master title style</a:t>
            </a:r>
            <a:endParaRPr lang="en-GB" noProof="0" dirty="0"/>
          </a:p>
        </p:txBody>
      </p:sp>
      <p:sp>
        <p:nvSpPr>
          <p:cNvPr id="3" name="Untertitel 2"/>
          <p:cNvSpPr>
            <a:spLocks noGrp="1"/>
          </p:cNvSpPr>
          <p:nvPr>
            <p:ph type="subTitle" idx="1"/>
          </p:nvPr>
        </p:nvSpPr>
        <p:spPr>
          <a:xfrm>
            <a:off x="695326" y="3789040"/>
            <a:ext cx="5292725" cy="1080120"/>
          </a:xfrm>
        </p:spPr>
        <p:txBody>
          <a:bodyPr/>
          <a:lstStyle>
            <a:lvl1pPr marL="0" indent="0" algn="l">
              <a:lnSpc>
                <a:spcPct val="92000"/>
              </a:lnSpc>
              <a:buNone/>
              <a:defRPr sz="1950" b="1"/>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Click to edit Master subtitle style</a:t>
            </a:r>
            <a:endParaRPr lang="en-GB" noProof="0" dirty="0"/>
          </a:p>
        </p:txBody>
      </p:sp>
      <p:sp>
        <p:nvSpPr>
          <p:cNvPr id="11" name="Textplatzhalter 10"/>
          <p:cNvSpPr>
            <a:spLocks noGrp="1"/>
          </p:cNvSpPr>
          <p:nvPr>
            <p:ph type="body" sz="quarter" idx="13"/>
          </p:nvPr>
        </p:nvSpPr>
        <p:spPr>
          <a:xfrm>
            <a:off x="695326" y="5841268"/>
            <a:ext cx="5292725" cy="288032"/>
          </a:xfrm>
        </p:spPr>
        <p:txBody>
          <a:bodyPr anchor="b"/>
          <a:lstStyle>
            <a:lvl1pPr>
              <a:defRPr sz="1200">
                <a:solidFill>
                  <a:schemeClr val="tx1"/>
                </a:solidFill>
              </a:defRPr>
            </a:lvl1pPr>
            <a:lvl2pPr marL="0" indent="0">
              <a:buNone/>
              <a:defRPr/>
            </a:lvl2pPr>
          </a:lstStyle>
          <a:p>
            <a:pPr lvl="0"/>
            <a:r>
              <a:rPr lang="en-US" noProof="0"/>
              <a:t>Click to edit Master text styles</a:t>
            </a:r>
          </a:p>
        </p:txBody>
      </p:sp>
      <p:sp>
        <p:nvSpPr>
          <p:cNvPr id="12" name="Textplatzhalter 10"/>
          <p:cNvSpPr>
            <a:spLocks noGrp="1"/>
          </p:cNvSpPr>
          <p:nvPr>
            <p:ph type="body" sz="quarter" idx="14"/>
          </p:nvPr>
        </p:nvSpPr>
        <p:spPr>
          <a:xfrm>
            <a:off x="695326" y="6129300"/>
            <a:ext cx="5292725" cy="252028"/>
          </a:xfrm>
        </p:spPr>
        <p:txBody>
          <a:bodyPr/>
          <a:lstStyle>
            <a:lvl1pPr>
              <a:defRPr sz="1200">
                <a:solidFill>
                  <a:schemeClr val="tx1"/>
                </a:solidFill>
              </a:defRPr>
            </a:lvl1pPr>
            <a:lvl2pPr marL="0" indent="0">
              <a:buNone/>
              <a:defRPr/>
            </a:lvl2pPr>
          </a:lstStyle>
          <a:p>
            <a:pPr lvl="0"/>
            <a:r>
              <a:rPr lang="en-US" noProof="0"/>
              <a:t>Click to edit Master text styles</a:t>
            </a:r>
          </a:p>
        </p:txBody>
      </p:sp>
      <p:sp>
        <p:nvSpPr>
          <p:cNvPr id="15" name="Bildplatzhalter 4"/>
          <p:cNvSpPr>
            <a:spLocks noGrp="1"/>
          </p:cNvSpPr>
          <p:nvPr>
            <p:ph type="pic" sz="quarter" idx="15"/>
          </p:nvPr>
        </p:nvSpPr>
        <p:spPr>
          <a:xfrm>
            <a:off x="6203949" y="549277"/>
            <a:ext cx="5076827" cy="5436009"/>
          </a:xfrm>
          <a:pattFill prst="lgCheck">
            <a:fgClr>
              <a:schemeClr val="bg1">
                <a:lumMod val="85000"/>
              </a:schemeClr>
            </a:fgClr>
            <a:bgClr>
              <a:schemeClr val="bg1"/>
            </a:bgClr>
          </a:pattFill>
        </p:spPr>
        <p:txBody>
          <a:bodyPr tIns="720000" rtlCol="0" anchor="ctr">
            <a:noAutofit/>
          </a:bodyPr>
          <a:lstStyle>
            <a:lvl1pPr algn="ctr">
              <a:defRPr sz="900"/>
            </a:lvl1pPr>
          </a:lstStyle>
          <a:p>
            <a:pPr lvl="0"/>
            <a:r>
              <a:rPr lang="en-US" noProof="0"/>
              <a:t>Click icon to add picture</a:t>
            </a:r>
            <a:endParaRPr lang="en-GB" noProof="0" dirty="0"/>
          </a:p>
        </p:txBody>
      </p:sp>
    </p:spTree>
    <p:extLst>
      <p:ext uri="{BB962C8B-B14F-4D97-AF65-F5344CB8AC3E}">
        <p14:creationId xmlns:p14="http://schemas.microsoft.com/office/powerpoint/2010/main" val="260810589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Section Heading Blue">
    <p:bg>
      <p:bgPr>
        <a:solidFill>
          <a:schemeClr val="accent1"/>
        </a:solidFill>
        <a:effectLst/>
      </p:bgPr>
    </p:bg>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04A064ED-0BBD-13C1-E2F6-396BEB9EA1C8}"/>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10615084" y="304800"/>
            <a:ext cx="880533"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platzhalter 9"/>
          <p:cNvSpPr>
            <a:spLocks noGrp="1"/>
          </p:cNvSpPr>
          <p:nvPr>
            <p:ph type="body" sz="quarter" idx="13"/>
          </p:nvPr>
        </p:nvSpPr>
        <p:spPr>
          <a:xfrm>
            <a:off x="695326" y="1292087"/>
            <a:ext cx="8964613" cy="4729302"/>
          </a:xfrm>
        </p:spPr>
        <p:txBody>
          <a:bodyPr/>
          <a:lstStyle>
            <a:lvl1pPr>
              <a:defRPr sz="3150">
                <a:solidFill>
                  <a:schemeClr val="bg1"/>
                </a:solidFill>
              </a:defRPr>
            </a:lvl1pPr>
            <a:lvl2pPr marL="0" indent="0">
              <a:buFontTx/>
              <a:buNone/>
              <a:defRPr>
                <a:solidFill>
                  <a:schemeClr val="bg1"/>
                </a:solidFill>
              </a:defRPr>
            </a:lvl2pPr>
            <a:lvl3pPr marL="188119" indent="-188119">
              <a:defRPr>
                <a:solidFill>
                  <a:schemeClr val="bg1"/>
                </a:solidFill>
              </a:defRPr>
            </a:lvl3pPr>
          </a:lstStyle>
          <a:p>
            <a:pPr lvl="0"/>
            <a:r>
              <a:rPr lang="en-US" noProof="0"/>
              <a:t>Click to edit Master text styles</a:t>
            </a:r>
          </a:p>
          <a:p>
            <a:pPr lvl="1"/>
            <a:r>
              <a:rPr lang="en-US" noProof="0"/>
              <a:t>Second level</a:t>
            </a:r>
          </a:p>
          <a:p>
            <a:pPr lvl="2"/>
            <a:r>
              <a:rPr lang="en-US" noProof="0"/>
              <a:t>Third level</a:t>
            </a:r>
          </a:p>
        </p:txBody>
      </p:sp>
      <p:sp>
        <p:nvSpPr>
          <p:cNvPr id="3" name="Datumsplatzhalter 3">
            <a:extLst>
              <a:ext uri="{FF2B5EF4-FFF2-40B4-BE49-F238E27FC236}">
                <a16:creationId xmlns:a16="http://schemas.microsoft.com/office/drawing/2014/main" id="{E5867D1F-C119-03DC-E95D-EA7C51E95DF7}"/>
              </a:ext>
            </a:extLst>
          </p:cNvPr>
          <p:cNvSpPr>
            <a:spLocks noGrp="1"/>
          </p:cNvSpPr>
          <p:nvPr>
            <p:ph type="dt" sz="half" idx="14"/>
          </p:nvPr>
        </p:nvSpPr>
        <p:spPr/>
        <p:txBody>
          <a:bodyPr/>
          <a:lstStyle>
            <a:lvl1pPr>
              <a:defRPr dirty="0">
                <a:solidFill>
                  <a:schemeClr val="bg1"/>
                </a:solidFill>
              </a:defRPr>
            </a:lvl1pPr>
          </a:lstStyle>
          <a:p>
            <a:pPr>
              <a:defRPr/>
            </a:pPr>
            <a:endParaRPr lang="en-GB"/>
          </a:p>
        </p:txBody>
      </p:sp>
      <p:sp>
        <p:nvSpPr>
          <p:cNvPr id="4" name="Fußzeilenplatzhalter 4">
            <a:extLst>
              <a:ext uri="{FF2B5EF4-FFF2-40B4-BE49-F238E27FC236}">
                <a16:creationId xmlns:a16="http://schemas.microsoft.com/office/drawing/2014/main" id="{3F5BE70A-9FFE-66CA-EA68-A38CA9D24B8F}"/>
              </a:ext>
            </a:extLst>
          </p:cNvPr>
          <p:cNvSpPr>
            <a:spLocks noGrp="1"/>
          </p:cNvSpPr>
          <p:nvPr>
            <p:ph type="ftr" sz="quarter" idx="15"/>
          </p:nvPr>
        </p:nvSpPr>
        <p:spPr/>
        <p:txBody>
          <a:bodyPr/>
          <a:lstStyle>
            <a:lvl1pPr>
              <a:defRPr>
                <a:solidFill>
                  <a:schemeClr val="bg1"/>
                </a:solidFill>
              </a:defRPr>
            </a:lvl1pPr>
          </a:lstStyle>
          <a:p>
            <a:pPr>
              <a:defRPr/>
            </a:pPr>
            <a:r>
              <a:rPr lang="en-GB"/>
              <a:t>)</a:t>
            </a:r>
            <a:endParaRPr lang="en-GB" dirty="0"/>
          </a:p>
        </p:txBody>
      </p:sp>
      <p:sp>
        <p:nvSpPr>
          <p:cNvPr id="5" name="Foliennummernplatzhalter 5">
            <a:extLst>
              <a:ext uri="{FF2B5EF4-FFF2-40B4-BE49-F238E27FC236}">
                <a16:creationId xmlns:a16="http://schemas.microsoft.com/office/drawing/2014/main" id="{66D3C8F6-8622-830D-D253-658E1331D0C9}"/>
              </a:ext>
            </a:extLst>
          </p:cNvPr>
          <p:cNvSpPr>
            <a:spLocks noGrp="1"/>
          </p:cNvSpPr>
          <p:nvPr>
            <p:ph type="sldNum" sz="quarter" idx="16"/>
          </p:nvPr>
        </p:nvSpPr>
        <p:spPr/>
        <p:txBody>
          <a:bodyPr/>
          <a:lstStyle>
            <a:lvl1pPr>
              <a:defRPr smtClean="0">
                <a:solidFill>
                  <a:schemeClr val="bg1"/>
                </a:solidFill>
              </a:defRPr>
            </a:lvl1pPr>
          </a:lstStyle>
          <a:p>
            <a:pPr>
              <a:defRPr/>
            </a:pPr>
            <a:fld id="{CB30DFB9-276A-43E5-86BE-EADBDF08F385}" type="slidenum">
              <a:rPr lang="fr-FR"/>
              <a:pPr>
                <a:defRPr/>
              </a:pPr>
              <a:t>‹Nr.›</a:t>
            </a:fld>
            <a:endParaRPr lang="fr-FR"/>
          </a:p>
        </p:txBody>
      </p:sp>
    </p:spTree>
    <p:extLst>
      <p:ext uri="{BB962C8B-B14F-4D97-AF65-F5344CB8AC3E}">
        <p14:creationId xmlns:p14="http://schemas.microsoft.com/office/powerpoint/2010/main" val="431491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slideLayout" Target="../slideLayouts/slideLayout55.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42" Type="http://schemas.openxmlformats.org/officeDocument/2006/relationships/theme" Target="../theme/theme2.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slideLayout" Target="../slideLayouts/slideLayout45.xml"/><Relationship Id="rId41" Type="http://schemas.openxmlformats.org/officeDocument/2006/relationships/slideLayout" Target="../slideLayouts/slideLayout57.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slideLayout" Target="../slideLayouts/slideLayout47.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image" Target="../media/image8.emf"/><Relationship Id="rId8" Type="http://schemas.openxmlformats.org/officeDocument/2006/relationships/slideLayout" Target="../slideLayouts/slideLayout24.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34" Type="http://schemas.openxmlformats.org/officeDocument/2006/relationships/slideLayout" Target="../slideLayouts/slideLayout91.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33" Type="http://schemas.openxmlformats.org/officeDocument/2006/relationships/slideLayout" Target="../slideLayouts/slideLayout90.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slideLayout" Target="../slideLayouts/slideLayout86.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32" Type="http://schemas.openxmlformats.org/officeDocument/2006/relationships/slideLayout" Target="../slideLayouts/slideLayout89.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36" Type="http://schemas.openxmlformats.org/officeDocument/2006/relationships/image" Target="../media/image8.emf"/><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slideLayout" Target="../slideLayouts/slideLayout88.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slideLayout" Target="../slideLayouts/slideLayout87.xml"/><Relationship Id="rId35" Type="http://schemas.openxmlformats.org/officeDocument/2006/relationships/theme" Target="../theme/theme3.xml"/><Relationship Id="rId8" Type="http://schemas.openxmlformats.org/officeDocument/2006/relationships/slideLayout" Target="../slideLayouts/slideLayout65.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04.xml"/><Relationship Id="rId18" Type="http://schemas.openxmlformats.org/officeDocument/2006/relationships/slideLayout" Target="../slideLayouts/slideLayout109.xml"/><Relationship Id="rId26" Type="http://schemas.openxmlformats.org/officeDocument/2006/relationships/slideLayout" Target="../slideLayouts/slideLayout117.xml"/><Relationship Id="rId39" Type="http://schemas.openxmlformats.org/officeDocument/2006/relationships/slideLayout" Target="../slideLayouts/slideLayout130.xml"/><Relationship Id="rId21" Type="http://schemas.openxmlformats.org/officeDocument/2006/relationships/slideLayout" Target="../slideLayouts/slideLayout112.xml"/><Relationship Id="rId34" Type="http://schemas.openxmlformats.org/officeDocument/2006/relationships/slideLayout" Target="../slideLayouts/slideLayout125.xml"/><Relationship Id="rId42" Type="http://schemas.openxmlformats.org/officeDocument/2006/relationships/slideLayout" Target="../slideLayouts/slideLayout133.xml"/><Relationship Id="rId47" Type="http://schemas.openxmlformats.org/officeDocument/2006/relationships/theme" Target="../theme/theme4.xml"/><Relationship Id="rId7" Type="http://schemas.openxmlformats.org/officeDocument/2006/relationships/slideLayout" Target="../slideLayouts/slideLayout98.xml"/><Relationship Id="rId2" Type="http://schemas.openxmlformats.org/officeDocument/2006/relationships/slideLayout" Target="../slideLayouts/slideLayout93.xml"/><Relationship Id="rId16" Type="http://schemas.openxmlformats.org/officeDocument/2006/relationships/slideLayout" Target="../slideLayouts/slideLayout107.xml"/><Relationship Id="rId29" Type="http://schemas.openxmlformats.org/officeDocument/2006/relationships/slideLayout" Target="../slideLayouts/slideLayout120.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24" Type="http://schemas.openxmlformats.org/officeDocument/2006/relationships/slideLayout" Target="../slideLayouts/slideLayout115.xml"/><Relationship Id="rId32" Type="http://schemas.openxmlformats.org/officeDocument/2006/relationships/slideLayout" Target="../slideLayouts/slideLayout123.xml"/><Relationship Id="rId37" Type="http://schemas.openxmlformats.org/officeDocument/2006/relationships/slideLayout" Target="../slideLayouts/slideLayout128.xml"/><Relationship Id="rId40" Type="http://schemas.openxmlformats.org/officeDocument/2006/relationships/slideLayout" Target="../slideLayouts/slideLayout131.xml"/><Relationship Id="rId45" Type="http://schemas.openxmlformats.org/officeDocument/2006/relationships/slideLayout" Target="../slideLayouts/slideLayout136.xml"/><Relationship Id="rId5" Type="http://schemas.openxmlformats.org/officeDocument/2006/relationships/slideLayout" Target="../slideLayouts/slideLayout96.xml"/><Relationship Id="rId15" Type="http://schemas.openxmlformats.org/officeDocument/2006/relationships/slideLayout" Target="../slideLayouts/slideLayout106.xml"/><Relationship Id="rId23" Type="http://schemas.openxmlformats.org/officeDocument/2006/relationships/slideLayout" Target="../slideLayouts/slideLayout114.xml"/><Relationship Id="rId28" Type="http://schemas.openxmlformats.org/officeDocument/2006/relationships/slideLayout" Target="../slideLayouts/slideLayout119.xml"/><Relationship Id="rId36" Type="http://schemas.openxmlformats.org/officeDocument/2006/relationships/slideLayout" Target="../slideLayouts/slideLayout127.xml"/><Relationship Id="rId10" Type="http://schemas.openxmlformats.org/officeDocument/2006/relationships/slideLayout" Target="../slideLayouts/slideLayout101.xml"/><Relationship Id="rId19" Type="http://schemas.openxmlformats.org/officeDocument/2006/relationships/slideLayout" Target="../slideLayouts/slideLayout110.xml"/><Relationship Id="rId31" Type="http://schemas.openxmlformats.org/officeDocument/2006/relationships/slideLayout" Target="../slideLayouts/slideLayout122.xml"/><Relationship Id="rId44" Type="http://schemas.openxmlformats.org/officeDocument/2006/relationships/slideLayout" Target="../slideLayouts/slideLayout135.xml"/><Relationship Id="rId4" Type="http://schemas.openxmlformats.org/officeDocument/2006/relationships/slideLayout" Target="../slideLayouts/slideLayout95.xml"/><Relationship Id="rId9" Type="http://schemas.openxmlformats.org/officeDocument/2006/relationships/slideLayout" Target="../slideLayouts/slideLayout100.xml"/><Relationship Id="rId14" Type="http://schemas.openxmlformats.org/officeDocument/2006/relationships/slideLayout" Target="../slideLayouts/slideLayout105.xml"/><Relationship Id="rId22" Type="http://schemas.openxmlformats.org/officeDocument/2006/relationships/slideLayout" Target="../slideLayouts/slideLayout113.xml"/><Relationship Id="rId27" Type="http://schemas.openxmlformats.org/officeDocument/2006/relationships/slideLayout" Target="../slideLayouts/slideLayout118.xml"/><Relationship Id="rId30" Type="http://schemas.openxmlformats.org/officeDocument/2006/relationships/slideLayout" Target="../slideLayouts/slideLayout121.xml"/><Relationship Id="rId35" Type="http://schemas.openxmlformats.org/officeDocument/2006/relationships/slideLayout" Target="../slideLayouts/slideLayout126.xml"/><Relationship Id="rId43" Type="http://schemas.openxmlformats.org/officeDocument/2006/relationships/slideLayout" Target="../slideLayouts/slideLayout134.xml"/><Relationship Id="rId48" Type="http://schemas.openxmlformats.org/officeDocument/2006/relationships/image" Target="../media/image8.emf"/><Relationship Id="rId8" Type="http://schemas.openxmlformats.org/officeDocument/2006/relationships/slideLayout" Target="../slideLayouts/slideLayout99.xml"/><Relationship Id="rId3" Type="http://schemas.openxmlformats.org/officeDocument/2006/relationships/slideLayout" Target="../slideLayouts/slideLayout94.xml"/><Relationship Id="rId12" Type="http://schemas.openxmlformats.org/officeDocument/2006/relationships/slideLayout" Target="../slideLayouts/slideLayout103.xml"/><Relationship Id="rId17" Type="http://schemas.openxmlformats.org/officeDocument/2006/relationships/slideLayout" Target="../slideLayouts/slideLayout108.xml"/><Relationship Id="rId25" Type="http://schemas.openxmlformats.org/officeDocument/2006/relationships/slideLayout" Target="../slideLayouts/slideLayout116.xml"/><Relationship Id="rId33" Type="http://schemas.openxmlformats.org/officeDocument/2006/relationships/slideLayout" Target="../slideLayouts/slideLayout124.xml"/><Relationship Id="rId38" Type="http://schemas.openxmlformats.org/officeDocument/2006/relationships/slideLayout" Target="../slideLayouts/slideLayout129.xml"/><Relationship Id="rId46" Type="http://schemas.openxmlformats.org/officeDocument/2006/relationships/slideLayout" Target="../slideLayouts/slideLayout137.xml"/><Relationship Id="rId20" Type="http://schemas.openxmlformats.org/officeDocument/2006/relationships/slideLayout" Target="../slideLayouts/slideLayout111.xml"/><Relationship Id="rId41" Type="http://schemas.openxmlformats.org/officeDocument/2006/relationships/slideLayout" Target="../slideLayouts/slideLayout1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8"/>
          <p:cNvSpPr>
            <a:spLocks noGrp="1" noChangeArrowheads="1"/>
          </p:cNvSpPr>
          <p:nvPr>
            <p:ph type="title"/>
          </p:nvPr>
        </p:nvSpPr>
        <p:spPr bwMode="auto">
          <a:xfrm>
            <a:off x="2770553" y="292100"/>
            <a:ext cx="894275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de-DE"/>
              <a:t>Folientitel eingeben</a:t>
            </a:r>
          </a:p>
        </p:txBody>
      </p:sp>
      <p:sp>
        <p:nvSpPr>
          <p:cNvPr id="18" name="Foliennummernplatzhalter 5"/>
          <p:cNvSpPr>
            <a:spLocks noGrp="1"/>
          </p:cNvSpPr>
          <p:nvPr>
            <p:ph type="sldNum" sz="quarter" idx="4"/>
          </p:nvPr>
        </p:nvSpPr>
        <p:spPr>
          <a:xfrm>
            <a:off x="10941539" y="6661149"/>
            <a:ext cx="767863" cy="196851"/>
          </a:xfrm>
          <a:prstGeom prst="rect">
            <a:avLst/>
          </a:prstGeom>
        </p:spPr>
        <p:txBody>
          <a:bodyPr vert="horz" wrap="square" lIns="0" tIns="0" rIns="0" bIns="0" numCol="1" anchor="t" anchorCtr="0" compatLnSpc="1">
            <a:prstTxWarp prst="textNoShape">
              <a:avLst/>
            </a:prstTxWarp>
          </a:bodyPr>
          <a:lstStyle>
            <a:lvl1pPr algn="r">
              <a:defRPr sz="900">
                <a:solidFill>
                  <a:srgbClr val="000000"/>
                </a:solidFill>
                <a:latin typeface="Calibri" panose="020F0502020204030204" pitchFamily="34" charset="0"/>
                <a:ea typeface="+mn-ea"/>
                <a:cs typeface="+mn-cs"/>
              </a:defRPr>
            </a:lvl1pPr>
          </a:lstStyle>
          <a:p>
            <a:pPr>
              <a:defRPr/>
            </a:pPr>
            <a:r>
              <a:rPr lang="de-DE" altLang="de-DE"/>
              <a:t>Page </a:t>
            </a:r>
            <a:fld id="{729C2085-5CAB-470D-905B-DB538BC60D19}" type="slidenum">
              <a:rPr lang="de-DE" altLang="de-DE"/>
              <a:pPr>
                <a:defRPr/>
              </a:pPr>
              <a:t>‹Nr.›</a:t>
            </a:fld>
            <a:endParaRPr lang="de-DE" altLang="de-DE"/>
          </a:p>
        </p:txBody>
      </p:sp>
      <p:sp>
        <p:nvSpPr>
          <p:cNvPr id="2" name="Textplatzhalter 1"/>
          <p:cNvSpPr>
            <a:spLocks noGrp="1"/>
          </p:cNvSpPr>
          <p:nvPr>
            <p:ph type="body" idx="1"/>
          </p:nvPr>
        </p:nvSpPr>
        <p:spPr>
          <a:xfrm>
            <a:off x="1391138" y="1341438"/>
            <a:ext cx="10322171" cy="4679951"/>
          </a:xfrm>
          <a:prstGeom prst="rect">
            <a:avLst/>
          </a:prstGeom>
        </p:spPr>
        <p:txBody>
          <a:bodyPr vert="horz" lIns="0" tIns="0" rIns="0" bIns="0" rtlCol="0">
            <a:noAutofit/>
          </a:body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pic>
        <p:nvPicPr>
          <p:cNvPr id="1029" name="Bild 14" descr="PSI-Logo_narrow_30k.eps"/>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084387" y="285750"/>
            <a:ext cx="1354015" cy="361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2261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714" r:id="rId13"/>
    <p:sldLayoutId id="2147483715" r:id="rId14"/>
    <p:sldLayoutId id="2147483756" r:id="rId15"/>
    <p:sldLayoutId id="2147483885" r:id="rId16"/>
  </p:sldLayoutIdLst>
  <p:transition spd="med"/>
  <p:hf hdr="0"/>
  <p:txStyles>
    <p:titleStyle>
      <a:lvl1pPr algn="l" rtl="0" eaLnBrk="0" fontAlgn="base" hangingPunct="0">
        <a:spcBef>
          <a:spcPct val="0"/>
        </a:spcBef>
        <a:spcAft>
          <a:spcPct val="0"/>
        </a:spcAft>
        <a:defRPr sz="2500" kern="1000">
          <a:solidFill>
            <a:srgbClr val="686868"/>
          </a:solidFill>
          <a:latin typeface="+mj-lt"/>
          <a:ea typeface="+mj-ea"/>
          <a:cs typeface="+mj-cs"/>
        </a:defRPr>
      </a:lvl1pPr>
      <a:lvl2pPr algn="l" rtl="0" eaLnBrk="0" fontAlgn="base" hangingPunct="0">
        <a:spcBef>
          <a:spcPct val="0"/>
        </a:spcBef>
        <a:spcAft>
          <a:spcPct val="0"/>
        </a:spcAft>
        <a:defRPr sz="2500">
          <a:solidFill>
            <a:srgbClr val="686868"/>
          </a:solidFill>
          <a:latin typeface="Georgia" charset="0"/>
          <a:ea typeface="ヒラギノ角ゴ Pro W3" pitchFamily="-108" charset="-128"/>
          <a:cs typeface="ヒラギノ角ゴ Pro W3" pitchFamily="-108" charset="-128"/>
        </a:defRPr>
      </a:lvl2pPr>
      <a:lvl3pPr algn="l" rtl="0" eaLnBrk="0" fontAlgn="base" hangingPunct="0">
        <a:spcBef>
          <a:spcPct val="0"/>
        </a:spcBef>
        <a:spcAft>
          <a:spcPct val="0"/>
        </a:spcAft>
        <a:defRPr sz="2500">
          <a:solidFill>
            <a:srgbClr val="686868"/>
          </a:solidFill>
          <a:latin typeface="Georgia" charset="0"/>
          <a:ea typeface="ヒラギノ角ゴ Pro W3" pitchFamily="-108" charset="-128"/>
          <a:cs typeface="ヒラギノ角ゴ Pro W3" pitchFamily="-108" charset="-128"/>
        </a:defRPr>
      </a:lvl3pPr>
      <a:lvl4pPr algn="l" rtl="0" eaLnBrk="0" fontAlgn="base" hangingPunct="0">
        <a:spcBef>
          <a:spcPct val="0"/>
        </a:spcBef>
        <a:spcAft>
          <a:spcPct val="0"/>
        </a:spcAft>
        <a:defRPr sz="2500">
          <a:solidFill>
            <a:srgbClr val="686868"/>
          </a:solidFill>
          <a:latin typeface="Georgia" charset="0"/>
          <a:ea typeface="ヒラギノ角ゴ Pro W3" pitchFamily="-108" charset="-128"/>
          <a:cs typeface="ヒラギノ角ゴ Pro W3" pitchFamily="-108" charset="-128"/>
        </a:defRPr>
      </a:lvl4pPr>
      <a:lvl5pPr algn="l" rtl="0" eaLnBrk="0" fontAlgn="base" hangingPunct="0">
        <a:spcBef>
          <a:spcPct val="0"/>
        </a:spcBef>
        <a:spcAft>
          <a:spcPct val="0"/>
        </a:spcAft>
        <a:defRPr sz="2500">
          <a:solidFill>
            <a:srgbClr val="686868"/>
          </a:solidFill>
          <a:latin typeface="Georgia" charset="0"/>
          <a:ea typeface="ヒラギノ角ゴ Pro W3" pitchFamily="-108" charset="-128"/>
          <a:cs typeface="ヒラギノ角ゴ Pro W3" pitchFamily="-108" charset="-128"/>
        </a:defRPr>
      </a:lvl5pPr>
      <a:lvl6pPr marL="457189" algn="l" rtl="0" eaLnBrk="1" fontAlgn="base" hangingPunct="1">
        <a:spcBef>
          <a:spcPct val="0"/>
        </a:spcBef>
        <a:spcAft>
          <a:spcPct val="0"/>
        </a:spcAft>
        <a:defRPr sz="3200" b="1">
          <a:solidFill>
            <a:schemeClr val="tx2"/>
          </a:solidFill>
          <a:latin typeface="Arial Narrow" pitchFamily="34" charset="0"/>
        </a:defRPr>
      </a:lvl6pPr>
      <a:lvl7pPr marL="914377" algn="l" rtl="0" eaLnBrk="1" fontAlgn="base" hangingPunct="1">
        <a:spcBef>
          <a:spcPct val="0"/>
        </a:spcBef>
        <a:spcAft>
          <a:spcPct val="0"/>
        </a:spcAft>
        <a:defRPr sz="3200" b="1">
          <a:solidFill>
            <a:schemeClr val="tx2"/>
          </a:solidFill>
          <a:latin typeface="Arial Narrow" pitchFamily="34" charset="0"/>
        </a:defRPr>
      </a:lvl7pPr>
      <a:lvl8pPr marL="1371566" algn="l" rtl="0" eaLnBrk="1" fontAlgn="base" hangingPunct="1">
        <a:spcBef>
          <a:spcPct val="0"/>
        </a:spcBef>
        <a:spcAft>
          <a:spcPct val="0"/>
        </a:spcAft>
        <a:defRPr sz="3200" b="1">
          <a:solidFill>
            <a:schemeClr val="tx2"/>
          </a:solidFill>
          <a:latin typeface="Arial Narrow" pitchFamily="34" charset="0"/>
        </a:defRPr>
      </a:lvl8pPr>
      <a:lvl9pPr marL="1828754" algn="l" rtl="0" eaLnBrk="1" fontAlgn="base" hangingPunct="1">
        <a:spcBef>
          <a:spcPct val="0"/>
        </a:spcBef>
        <a:spcAft>
          <a:spcPct val="0"/>
        </a:spcAft>
        <a:defRPr sz="3200" b="1">
          <a:solidFill>
            <a:schemeClr val="tx2"/>
          </a:solidFill>
          <a:latin typeface="Arial Narrow" pitchFamily="34" charset="0"/>
        </a:defRPr>
      </a:lvl9pPr>
    </p:titleStyle>
    <p:bodyStyle>
      <a:lvl1pPr marL="177796" indent="-177796" algn="l" rtl="0" eaLnBrk="0" fontAlgn="base" hangingPunct="0">
        <a:lnSpc>
          <a:spcPct val="110000"/>
        </a:lnSpc>
        <a:spcBef>
          <a:spcPct val="0"/>
        </a:spcBef>
        <a:spcAft>
          <a:spcPct val="0"/>
        </a:spcAft>
        <a:buClr>
          <a:schemeClr val="tx1"/>
        </a:buClr>
        <a:buFont typeface="Arial" panose="020B0604020202020204" pitchFamily="34" charset="0"/>
        <a:buChar char="•"/>
        <a:defRPr kern="1200">
          <a:solidFill>
            <a:schemeClr val="tx1"/>
          </a:solidFill>
          <a:latin typeface="+mn-lt"/>
          <a:ea typeface="+mn-ea"/>
          <a:cs typeface="+mn-cs"/>
        </a:defRPr>
      </a:lvl1pPr>
      <a:lvl2pPr marL="355591" indent="-177796" algn="l" rtl="0" eaLnBrk="0" fontAlgn="base" hangingPunct="0">
        <a:lnSpc>
          <a:spcPct val="110000"/>
        </a:lnSpc>
        <a:spcBef>
          <a:spcPct val="0"/>
        </a:spcBef>
        <a:spcAft>
          <a:spcPct val="0"/>
        </a:spcAft>
        <a:buClr>
          <a:schemeClr val="tx1"/>
        </a:buClr>
        <a:buSzPct val="100000"/>
        <a:buFont typeface="Symbol" panose="05050102010706020507" pitchFamily="18" charset="2"/>
        <a:buChar char="-"/>
        <a:defRPr kern="1200">
          <a:solidFill>
            <a:schemeClr val="tx1"/>
          </a:solidFill>
          <a:latin typeface="+mn-lt"/>
          <a:ea typeface="+mn-ea"/>
          <a:cs typeface="+mn-cs"/>
        </a:defRPr>
      </a:lvl2pPr>
      <a:lvl3pPr marL="355591" indent="184146" algn="l" rtl="0" eaLnBrk="0" fontAlgn="base" hangingPunct="0">
        <a:lnSpc>
          <a:spcPct val="110000"/>
        </a:lnSpc>
        <a:spcBef>
          <a:spcPct val="0"/>
        </a:spcBef>
        <a:spcAft>
          <a:spcPct val="0"/>
        </a:spcAft>
        <a:buFont typeface="Symbol" panose="05050102010706020507" pitchFamily="18" charset="2"/>
        <a:buChar char="-"/>
        <a:defRPr>
          <a:solidFill>
            <a:schemeClr val="tx1"/>
          </a:solidFill>
          <a:latin typeface="+mn-lt"/>
          <a:ea typeface="MS PGothic" pitchFamily="34" charset="-128"/>
          <a:cs typeface="MS PGothic" pitchFamily="34" charset="-128"/>
        </a:defRPr>
      </a:lvl3pPr>
      <a:lvl4pPr marL="717533" indent="-177796" algn="l" rtl="0" eaLnBrk="0" fontAlgn="base" hangingPunct="0">
        <a:lnSpc>
          <a:spcPct val="110000"/>
        </a:lnSpc>
        <a:spcBef>
          <a:spcPct val="0"/>
        </a:spcBef>
        <a:spcAft>
          <a:spcPct val="0"/>
        </a:spcAft>
        <a:buFont typeface="Symbol" panose="05050102010706020507" pitchFamily="18" charset="2"/>
        <a:buChar char="-"/>
        <a:defRPr kern="1200">
          <a:solidFill>
            <a:schemeClr val="tx1"/>
          </a:solidFill>
          <a:latin typeface="+mn-lt"/>
          <a:ea typeface="MS PGothic" pitchFamily="34" charset="-128"/>
          <a:cs typeface="MS PGothic" pitchFamily="34" charset="-128"/>
        </a:defRPr>
      </a:lvl4pPr>
      <a:lvl5pPr marL="895328" indent="-177796" algn="l" rtl="0" eaLnBrk="0" fontAlgn="base" hangingPunct="0">
        <a:lnSpc>
          <a:spcPct val="110000"/>
        </a:lnSpc>
        <a:spcBef>
          <a:spcPct val="0"/>
        </a:spcBef>
        <a:spcAft>
          <a:spcPct val="0"/>
        </a:spcAft>
        <a:buFont typeface="Symbol" panose="05050102010706020507" pitchFamily="18" charset="2"/>
        <a:buChar char="-"/>
        <a:defRPr kern="1200">
          <a:solidFill>
            <a:schemeClr val="tx1"/>
          </a:solidFill>
          <a:latin typeface="+mn-lt"/>
          <a:ea typeface="+mn-ea"/>
          <a:cs typeface="MS PGothic" pitchFamily="34" charset="-128"/>
        </a:defRPr>
      </a:lvl5pPr>
      <a:lvl6pPr marL="1074712" indent="-179384"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269" indent="-18255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52" indent="-179384"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48" indent="-177796"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9F261762-898A-474B-BAD7-AB4911CF5591}" type="datetime1">
              <a:rPr lang="de-CH" noProof="0" smtClean="0"/>
              <a:t>11.05.2026</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GB" noProof="0"/>
              <a:t>Paul Scherrer Institute PSI</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‹Nr.›</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43"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941352410"/>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 id="2147483731" r:id="rId15"/>
    <p:sldLayoutId id="2147483732" r:id="rId16"/>
    <p:sldLayoutId id="2147483733" r:id="rId17"/>
    <p:sldLayoutId id="2147483734" r:id="rId18"/>
    <p:sldLayoutId id="2147483735" r:id="rId19"/>
    <p:sldLayoutId id="2147483736" r:id="rId20"/>
    <p:sldLayoutId id="2147483737" r:id="rId21"/>
    <p:sldLayoutId id="2147483738" r:id="rId22"/>
    <p:sldLayoutId id="2147483739" r:id="rId23"/>
    <p:sldLayoutId id="2147483740" r:id="rId24"/>
    <p:sldLayoutId id="2147483741" r:id="rId25"/>
    <p:sldLayoutId id="2147483742" r:id="rId26"/>
    <p:sldLayoutId id="2147483743" r:id="rId27"/>
    <p:sldLayoutId id="2147483744" r:id="rId28"/>
    <p:sldLayoutId id="2147483745" r:id="rId29"/>
    <p:sldLayoutId id="2147483746" r:id="rId30"/>
    <p:sldLayoutId id="2147483747" r:id="rId31"/>
    <p:sldLayoutId id="2147483748" r:id="rId32"/>
    <p:sldLayoutId id="2147483749" r:id="rId33"/>
    <p:sldLayoutId id="2147483752" r:id="rId34"/>
    <p:sldLayoutId id="2147483750" r:id="rId35"/>
    <p:sldLayoutId id="2147483751" r:id="rId36"/>
    <p:sldLayoutId id="2147483753" r:id="rId37"/>
    <p:sldLayoutId id="2147483754" r:id="rId38"/>
    <p:sldLayoutId id="2147483755" r:id="rId39"/>
    <p:sldLayoutId id="2147483884" r:id="rId40"/>
    <p:sldLayoutId id="2147483886" r:id="rId41"/>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A4A3A4"/>
          </p15:clr>
        </p15:guide>
        <p15:guide id="2" pos="7242">
          <p15:clr>
            <a:srgbClr val="A4A3A4"/>
          </p15:clr>
        </p15:guide>
        <p15:guide id="3" orient="horz" pos="4110">
          <p15:clr>
            <a:srgbClr val="A4A3A4"/>
          </p15:clr>
        </p15:guide>
        <p15:guide id="4" orient="horz" pos="913">
          <p15:clr>
            <a:srgbClr val="A4A3A4"/>
          </p15:clr>
        </p15:guide>
        <p15:guide id="5" pos="3772">
          <p15:clr>
            <a:srgbClr val="A4A3A4"/>
          </p15:clr>
        </p15:guide>
        <p15:guide id="6" pos="3908">
          <p15:clr>
            <a:srgbClr val="A4A3A4"/>
          </p15:clr>
        </p15:guide>
        <p15:guide id="7" pos="2751">
          <p15:clr>
            <a:srgbClr val="A4A3A4"/>
          </p15:clr>
        </p15:guide>
        <p15:guide id="8" pos="2615">
          <p15:clr>
            <a:srgbClr val="A4A3A4"/>
          </p15:clr>
        </p15:guide>
        <p15:guide id="9" pos="1595">
          <p15:clr>
            <a:srgbClr val="A4A3A4"/>
          </p15:clr>
        </p15:guide>
        <p15:guide id="10" pos="1459">
          <p15:clr>
            <a:srgbClr val="A4A3A4"/>
          </p15:clr>
        </p15:guide>
        <p15:guide id="11" pos="4929">
          <p15:clr>
            <a:srgbClr val="A4A3A4"/>
          </p15:clr>
        </p15:guide>
        <p15:guide id="12" pos="5065">
          <p15:clr>
            <a:srgbClr val="A4A3A4"/>
          </p15:clr>
        </p15:guide>
        <p15:guide id="13" pos="6085">
          <p15:clr>
            <a:srgbClr val="A4A3A4"/>
          </p15:clr>
        </p15:guide>
        <p15:guide id="14" pos="6221">
          <p15:clr>
            <a:srgbClr val="A4A3A4"/>
          </p15:clr>
        </p15:guide>
        <p15:guide id="15" pos="2172">
          <p15:clr>
            <a:srgbClr val="A4A3A4"/>
          </p15:clr>
        </p15:guide>
        <p15:guide id="16" pos="2036">
          <p15:clr>
            <a:srgbClr val="A4A3A4"/>
          </p15:clr>
        </p15:guide>
        <p15:guide id="17" pos="3194">
          <p15:clr>
            <a:srgbClr val="A4A3A4"/>
          </p15:clr>
        </p15:guide>
        <p15:guide id="18" pos="3330">
          <p15:clr>
            <a:srgbClr val="A4A3A4"/>
          </p15:clr>
        </p15:guide>
        <p15:guide id="19" pos="881">
          <p15:clr>
            <a:srgbClr val="A4A3A4"/>
          </p15:clr>
        </p15:guide>
        <p15:guide id="20" pos="1017">
          <p15:clr>
            <a:srgbClr val="A4A3A4"/>
          </p15:clr>
        </p15:guide>
        <p15:guide id="21" pos="4351">
          <p15:clr>
            <a:srgbClr val="A4A3A4"/>
          </p15:clr>
        </p15:guide>
        <p15:guide id="22" pos="4487">
          <p15:clr>
            <a:srgbClr val="A4A3A4"/>
          </p15:clr>
        </p15:guide>
        <p15:guide id="23" pos="5508">
          <p15:clr>
            <a:srgbClr val="A4A3A4"/>
          </p15:clr>
        </p15:guide>
        <p15:guide id="24" pos="5642">
          <p15:clr>
            <a:srgbClr val="A4A3A4"/>
          </p15:clr>
        </p15:guide>
        <p15:guide id="25" pos="6663">
          <p15:clr>
            <a:srgbClr val="A4A3A4"/>
          </p15:clr>
        </p15:guide>
        <p15:guide id="26" pos="6799">
          <p15:clr>
            <a:srgbClr val="A4A3A4"/>
          </p15:clr>
        </p15:guide>
        <p15:guide id="27" orient="horz" pos="229">
          <p15:clr>
            <a:srgbClr val="A4A3A4"/>
          </p15:clr>
        </p15:guide>
        <p15:guide id="28" orient="horz" pos="867">
          <p15:clr>
            <a:srgbClr val="A4A3A4"/>
          </p15:clr>
        </p15:guide>
        <p15:guide id="29" orient="horz" pos="3793">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de-CH" noProof="0"/>
              <a:t>Titel hinzufügen</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de-CH" noProof="0"/>
              <a:t>Inhalt hinzufügen</a:t>
            </a:r>
          </a:p>
          <a:p>
            <a:pPr lvl="1"/>
            <a:r>
              <a:rPr lang="de-CH" noProof="0"/>
              <a:t>Zweite Textebene</a:t>
            </a:r>
          </a:p>
          <a:p>
            <a:pPr lvl="2"/>
            <a:r>
              <a:rPr lang="de-CH" noProof="0"/>
              <a:t>Dritte Textebene</a:t>
            </a:r>
          </a:p>
          <a:p>
            <a:pPr lvl="3"/>
            <a:r>
              <a:rPr lang="de-CH" noProof="0"/>
              <a:t>Vierte Textebene</a:t>
            </a:r>
          </a:p>
          <a:p>
            <a:pPr lvl="4"/>
            <a:r>
              <a:rPr lang="de-CH" noProof="0"/>
              <a:t>Fünfte Textebene</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F2E16785-AFF6-44C3-A4AD-6E06194ECCCA}" type="datetime1">
              <a:rPr lang="de-CH" noProof="0" smtClean="0"/>
              <a:t>11.05.2026</a:t>
            </a:fld>
            <a:endParaRPr lang="en-GB" noProof="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GB" noProof="0"/>
              <a:t>Paul Scherrer Institut PSI</a:t>
            </a:r>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‹Nr.›</a:t>
            </a:fld>
            <a:endParaRPr lang="en-GB" noProof="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66024475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 id="2147483775" r:id="rId18"/>
    <p:sldLayoutId id="2147483776" r:id="rId19"/>
    <p:sldLayoutId id="2147483777" r:id="rId20"/>
    <p:sldLayoutId id="2147483778" r:id="rId21"/>
    <p:sldLayoutId id="2147483779" r:id="rId22"/>
    <p:sldLayoutId id="2147483780" r:id="rId23"/>
    <p:sldLayoutId id="2147483781" r:id="rId24"/>
    <p:sldLayoutId id="2147483782" r:id="rId25"/>
    <p:sldLayoutId id="2147483783" r:id="rId26"/>
    <p:sldLayoutId id="2147483784" r:id="rId27"/>
    <p:sldLayoutId id="2147483785" r:id="rId28"/>
    <p:sldLayoutId id="2147483786" r:id="rId29"/>
    <p:sldLayoutId id="2147483787" r:id="rId30"/>
    <p:sldLayoutId id="2147483788" r:id="rId31"/>
    <p:sldLayoutId id="2147483789" r:id="rId32"/>
    <p:sldLayoutId id="2147483790" r:id="rId33"/>
    <p:sldLayoutId id="2147483791"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A4A3A4"/>
          </p15:clr>
        </p15:guide>
        <p15:guide id="2" pos="7242">
          <p15:clr>
            <a:srgbClr val="A4A3A4"/>
          </p15:clr>
        </p15:guide>
        <p15:guide id="3" orient="horz" pos="4110">
          <p15:clr>
            <a:srgbClr val="A4A3A4"/>
          </p15:clr>
        </p15:guide>
        <p15:guide id="4" orient="horz" pos="913">
          <p15:clr>
            <a:srgbClr val="A4A3A4"/>
          </p15:clr>
        </p15:guide>
        <p15:guide id="5" pos="3772">
          <p15:clr>
            <a:srgbClr val="A4A3A4"/>
          </p15:clr>
        </p15:guide>
        <p15:guide id="6" pos="3908">
          <p15:clr>
            <a:srgbClr val="A4A3A4"/>
          </p15:clr>
        </p15:guide>
        <p15:guide id="7" pos="2751">
          <p15:clr>
            <a:srgbClr val="A4A3A4"/>
          </p15:clr>
        </p15:guide>
        <p15:guide id="8" pos="2615">
          <p15:clr>
            <a:srgbClr val="A4A3A4"/>
          </p15:clr>
        </p15:guide>
        <p15:guide id="9" pos="1595">
          <p15:clr>
            <a:srgbClr val="A4A3A4"/>
          </p15:clr>
        </p15:guide>
        <p15:guide id="10" pos="1459">
          <p15:clr>
            <a:srgbClr val="A4A3A4"/>
          </p15:clr>
        </p15:guide>
        <p15:guide id="11" pos="4929">
          <p15:clr>
            <a:srgbClr val="A4A3A4"/>
          </p15:clr>
        </p15:guide>
        <p15:guide id="12" pos="5065">
          <p15:clr>
            <a:srgbClr val="A4A3A4"/>
          </p15:clr>
        </p15:guide>
        <p15:guide id="13" pos="6085">
          <p15:clr>
            <a:srgbClr val="A4A3A4"/>
          </p15:clr>
        </p15:guide>
        <p15:guide id="14" pos="6221">
          <p15:clr>
            <a:srgbClr val="A4A3A4"/>
          </p15:clr>
        </p15:guide>
        <p15:guide id="15" pos="2172">
          <p15:clr>
            <a:srgbClr val="A4A3A4"/>
          </p15:clr>
        </p15:guide>
        <p15:guide id="16" pos="2036">
          <p15:clr>
            <a:srgbClr val="A4A3A4"/>
          </p15:clr>
        </p15:guide>
        <p15:guide id="17" pos="3194">
          <p15:clr>
            <a:srgbClr val="A4A3A4"/>
          </p15:clr>
        </p15:guide>
        <p15:guide id="18" pos="3330">
          <p15:clr>
            <a:srgbClr val="A4A3A4"/>
          </p15:clr>
        </p15:guide>
        <p15:guide id="19" pos="881">
          <p15:clr>
            <a:srgbClr val="A4A3A4"/>
          </p15:clr>
        </p15:guide>
        <p15:guide id="20" pos="1017">
          <p15:clr>
            <a:srgbClr val="A4A3A4"/>
          </p15:clr>
        </p15:guide>
        <p15:guide id="21" pos="4351">
          <p15:clr>
            <a:srgbClr val="A4A3A4"/>
          </p15:clr>
        </p15:guide>
        <p15:guide id="22" pos="4487">
          <p15:clr>
            <a:srgbClr val="A4A3A4"/>
          </p15:clr>
        </p15:guide>
        <p15:guide id="23" pos="5508">
          <p15:clr>
            <a:srgbClr val="A4A3A4"/>
          </p15:clr>
        </p15:guide>
        <p15:guide id="24" pos="5642">
          <p15:clr>
            <a:srgbClr val="A4A3A4"/>
          </p15:clr>
        </p15:guide>
        <p15:guide id="25" pos="6663">
          <p15:clr>
            <a:srgbClr val="A4A3A4"/>
          </p15:clr>
        </p15:guide>
        <p15:guide id="26" pos="6799">
          <p15:clr>
            <a:srgbClr val="A4A3A4"/>
          </p15:clr>
        </p15:guide>
        <p15:guide id="27" orient="horz" pos="229">
          <p15:clr>
            <a:srgbClr val="A4A3A4"/>
          </p15:clr>
        </p15:guide>
        <p15:guide id="28" orient="horz" pos="867">
          <p15:clr>
            <a:srgbClr val="A4A3A4"/>
          </p15:clr>
        </p15:guide>
        <p15:guide id="29" orient="horz" pos="3793">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F366510A-F103-1EA5-64D1-AE00F4E124F9}"/>
              </a:ext>
            </a:extLst>
          </p:cNvPr>
          <p:cNvSpPr>
            <a:spLocks noGrp="1"/>
          </p:cNvSpPr>
          <p:nvPr>
            <p:ph type="title"/>
          </p:nvPr>
        </p:nvSpPr>
        <p:spPr>
          <a:xfrm>
            <a:off x="696384" y="277813"/>
            <a:ext cx="8964083" cy="811212"/>
          </a:xfrm>
          <a:prstGeom prst="rect">
            <a:avLst/>
          </a:prstGeom>
        </p:spPr>
        <p:txBody>
          <a:bodyPr vert="horz" lIns="0" tIns="0" rIns="0" bIns="0" rtlCol="0" anchor="t">
            <a:noAutofit/>
          </a:bodyPr>
          <a:lstStyle/>
          <a:p>
            <a:r>
              <a:rPr lang="en-GB" noProof="0" dirty="0"/>
              <a:t>Add Title</a:t>
            </a:r>
          </a:p>
        </p:txBody>
      </p:sp>
      <p:sp>
        <p:nvSpPr>
          <p:cNvPr id="1027" name="Textplatzhalter 2">
            <a:extLst>
              <a:ext uri="{FF2B5EF4-FFF2-40B4-BE49-F238E27FC236}">
                <a16:creationId xmlns:a16="http://schemas.microsoft.com/office/drawing/2014/main" id="{FF04970E-44DE-2DF6-00EA-655E6CBEE9FD}"/>
              </a:ext>
            </a:extLst>
          </p:cNvPr>
          <p:cNvSpPr>
            <a:spLocks noGrp="1" noChangeArrowheads="1"/>
          </p:cNvSpPr>
          <p:nvPr>
            <p:ph type="body" idx="1"/>
          </p:nvPr>
        </p:nvSpPr>
        <p:spPr bwMode="auto">
          <a:xfrm>
            <a:off x="696385" y="1376364"/>
            <a:ext cx="10799233" cy="464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US"/>
              <a:t>Add Content</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4" name="Datumsplatzhalter 3">
            <a:extLst>
              <a:ext uri="{FF2B5EF4-FFF2-40B4-BE49-F238E27FC236}">
                <a16:creationId xmlns:a16="http://schemas.microsoft.com/office/drawing/2014/main" id="{23A8F8C4-8C1A-FC24-8F8C-613009172205}"/>
              </a:ext>
            </a:extLst>
          </p:cNvPr>
          <p:cNvSpPr>
            <a:spLocks noGrp="1"/>
          </p:cNvSpPr>
          <p:nvPr>
            <p:ph type="dt" sz="half" idx="2"/>
          </p:nvPr>
        </p:nvSpPr>
        <p:spPr>
          <a:xfrm>
            <a:off x="9876367" y="6403976"/>
            <a:ext cx="1619251" cy="144463"/>
          </a:xfrm>
          <a:prstGeom prst="rect">
            <a:avLst/>
          </a:prstGeom>
        </p:spPr>
        <p:txBody>
          <a:bodyPr vert="horz" lIns="0" tIns="0" rIns="0" bIns="0" rtlCol="0" anchor="t" anchorCtr="0"/>
          <a:lstStyle>
            <a:lvl1pPr algn="r" eaLnBrk="1" fontAlgn="auto">
              <a:spcBef>
                <a:spcPts val="900"/>
              </a:spcBef>
              <a:spcAft>
                <a:spcPts val="0"/>
              </a:spcAft>
              <a:defRPr sz="750" kern="0" dirty="0">
                <a:solidFill>
                  <a:schemeClr val="tx1"/>
                </a:solidFill>
                <a:latin typeface="+mj-lt"/>
                <a:ea typeface="+mj-ea"/>
                <a:cs typeface="+mj-cs"/>
                <a:sym typeface="Calibri"/>
              </a:defRPr>
            </a:lvl1pPr>
          </a:lstStyle>
          <a:p>
            <a:pPr>
              <a:defRPr/>
            </a:pPr>
            <a:endParaRPr lang="en-GB"/>
          </a:p>
        </p:txBody>
      </p:sp>
      <p:sp>
        <p:nvSpPr>
          <p:cNvPr id="5" name="Fußzeilenplatzhalter 4">
            <a:extLst>
              <a:ext uri="{FF2B5EF4-FFF2-40B4-BE49-F238E27FC236}">
                <a16:creationId xmlns:a16="http://schemas.microsoft.com/office/drawing/2014/main" id="{3F74DCD2-94D8-5E49-93C1-1A7C111923E8}"/>
              </a:ext>
            </a:extLst>
          </p:cNvPr>
          <p:cNvSpPr>
            <a:spLocks noGrp="1"/>
          </p:cNvSpPr>
          <p:nvPr>
            <p:ph type="ftr" sz="quarter" idx="3"/>
          </p:nvPr>
        </p:nvSpPr>
        <p:spPr>
          <a:xfrm>
            <a:off x="1615018" y="6403976"/>
            <a:ext cx="8045449" cy="144463"/>
          </a:xfrm>
          <a:prstGeom prst="rect">
            <a:avLst/>
          </a:prstGeom>
        </p:spPr>
        <p:txBody>
          <a:bodyPr vert="horz" lIns="0" tIns="0" rIns="0" bIns="0" rtlCol="0" anchor="t" anchorCtr="0"/>
          <a:lstStyle>
            <a:lvl1pPr algn="l" eaLnBrk="1" fontAlgn="auto">
              <a:spcBef>
                <a:spcPts val="900"/>
              </a:spcBef>
              <a:spcAft>
                <a:spcPts val="0"/>
              </a:spcAft>
              <a:defRPr sz="750" kern="0">
                <a:solidFill>
                  <a:schemeClr val="tx1"/>
                </a:solidFill>
                <a:latin typeface="+mj-lt"/>
                <a:ea typeface="+mj-ea"/>
                <a:cs typeface="+mj-cs"/>
                <a:sym typeface="Calibri"/>
              </a:defRPr>
            </a:lvl1pPr>
          </a:lstStyle>
          <a:p>
            <a:pPr>
              <a:defRPr/>
            </a:pPr>
            <a:r>
              <a:rPr lang="en-GB"/>
              <a:t>)</a:t>
            </a:r>
            <a:endParaRPr lang="en-GB" dirty="0"/>
          </a:p>
        </p:txBody>
      </p:sp>
      <p:sp>
        <p:nvSpPr>
          <p:cNvPr id="6" name="Foliennummernplatzhalter 5">
            <a:extLst>
              <a:ext uri="{FF2B5EF4-FFF2-40B4-BE49-F238E27FC236}">
                <a16:creationId xmlns:a16="http://schemas.microsoft.com/office/drawing/2014/main" id="{382F3FC2-3F5B-35B1-F3D0-8E5B6D20915B}"/>
              </a:ext>
            </a:extLst>
          </p:cNvPr>
          <p:cNvSpPr>
            <a:spLocks noGrp="1"/>
          </p:cNvSpPr>
          <p:nvPr>
            <p:ph type="sldNum" sz="quarter" idx="4"/>
          </p:nvPr>
        </p:nvSpPr>
        <p:spPr>
          <a:xfrm>
            <a:off x="696384" y="6403976"/>
            <a:ext cx="702733" cy="144463"/>
          </a:xfrm>
          <a:prstGeom prst="rect">
            <a:avLst/>
          </a:prstGeom>
        </p:spPr>
        <p:txBody>
          <a:bodyPr vert="horz" lIns="0" tIns="0" rIns="0" bIns="0" rtlCol="0" anchor="t" anchorCtr="0"/>
          <a:lstStyle>
            <a:lvl1pPr algn="l" eaLnBrk="1" fontAlgn="auto">
              <a:spcBef>
                <a:spcPts val="900"/>
              </a:spcBef>
              <a:spcAft>
                <a:spcPts val="0"/>
              </a:spcAft>
              <a:defRPr sz="750" kern="0" smtClean="0">
                <a:solidFill>
                  <a:schemeClr val="tx1"/>
                </a:solidFill>
                <a:latin typeface="+mj-lt"/>
                <a:ea typeface="+mj-ea"/>
                <a:cs typeface="+mj-cs"/>
                <a:sym typeface="Calibri"/>
              </a:defRPr>
            </a:lvl1pPr>
          </a:lstStyle>
          <a:p>
            <a:pPr>
              <a:defRPr/>
            </a:pPr>
            <a:fld id="{C6CA65C8-BB86-4180-98FE-4411A45F5083}" type="slidenum">
              <a:rPr lang="fr-FR"/>
              <a:pPr>
                <a:defRPr/>
              </a:pPr>
              <a:t>‹Nr.›</a:t>
            </a:fld>
            <a:endParaRPr lang="fr-FR"/>
          </a:p>
        </p:txBody>
      </p:sp>
      <p:pic>
        <p:nvPicPr>
          <p:cNvPr id="1031" name="Grafik 19">
            <a:extLst>
              <a:ext uri="{FF2B5EF4-FFF2-40B4-BE49-F238E27FC236}">
                <a16:creationId xmlns:a16="http://schemas.microsoft.com/office/drawing/2014/main" id="{24BDF1FB-3A11-1ECD-C7AD-7FDD1902EAE7}"/>
              </a:ext>
            </a:extLst>
          </p:cNvPr>
          <p:cNvPicPr>
            <a:picLocks noChangeAspect="1" noChangeArrowheads="1"/>
          </p:cNvPicPr>
          <p:nvPr/>
        </p:nvPicPr>
        <p:blipFill>
          <a:blip r:embed="rId48" cstate="hqprint">
            <a:extLst>
              <a:ext uri="{28A0092B-C50C-407E-A947-70E740481C1C}">
                <a14:useLocalDpi xmlns:a14="http://schemas.microsoft.com/office/drawing/2010/main" val="0"/>
              </a:ext>
            </a:extLst>
          </a:blip>
          <a:srcRect/>
          <a:stretch>
            <a:fillRect/>
          </a:stretch>
        </p:blipFill>
        <p:spPr bwMode="auto">
          <a:xfrm>
            <a:off x="10615084" y="304800"/>
            <a:ext cx="880533"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6811396"/>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 id="2147483810" r:id="rId18"/>
    <p:sldLayoutId id="2147483811" r:id="rId19"/>
    <p:sldLayoutId id="2147483812" r:id="rId20"/>
    <p:sldLayoutId id="2147483813" r:id="rId21"/>
    <p:sldLayoutId id="2147483814" r:id="rId22"/>
    <p:sldLayoutId id="2147483815" r:id="rId23"/>
    <p:sldLayoutId id="2147483816" r:id="rId24"/>
    <p:sldLayoutId id="2147483817" r:id="rId25"/>
    <p:sldLayoutId id="2147483818" r:id="rId26"/>
    <p:sldLayoutId id="2147483819" r:id="rId27"/>
    <p:sldLayoutId id="2147483820" r:id="rId28"/>
    <p:sldLayoutId id="2147483821" r:id="rId29"/>
    <p:sldLayoutId id="2147483822" r:id="rId30"/>
    <p:sldLayoutId id="2147483823" r:id="rId31"/>
    <p:sldLayoutId id="2147483824" r:id="rId32"/>
    <p:sldLayoutId id="2147483825" r:id="rId33"/>
    <p:sldLayoutId id="2147483826" r:id="rId34"/>
    <p:sldLayoutId id="2147483827" r:id="rId35"/>
    <p:sldLayoutId id="2147483828" r:id="rId36"/>
    <p:sldLayoutId id="2147483829" r:id="rId37"/>
    <p:sldLayoutId id="2147483830" r:id="rId38"/>
    <p:sldLayoutId id="2147483831" r:id="rId39"/>
    <p:sldLayoutId id="2147483832" r:id="rId40"/>
    <p:sldLayoutId id="2147483833" r:id="rId41"/>
    <p:sldLayoutId id="2147483834" r:id="rId42"/>
    <p:sldLayoutId id="2147483835" r:id="rId43"/>
    <p:sldLayoutId id="2147483836" r:id="rId44"/>
    <p:sldLayoutId id="2147483837" r:id="rId45"/>
    <p:sldLayoutId id="2147483838" r:id="rId46"/>
  </p:sldLayoutIdLst>
  <p:hf sldNum="0" hdr="0" ftr="0" dt="0"/>
  <p:txStyles>
    <p:title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p:titleStyle>
    <p:bodyStyle>
      <a:lvl1pPr algn="l" defTabSz="685800" rtl="0" fontAlgn="base">
        <a:spcBef>
          <a:spcPts val="450"/>
        </a:spcBef>
        <a:spcAft>
          <a:spcPct val="0"/>
        </a:spcAft>
        <a:buFont typeface="+mj-lt"/>
        <a:defRPr sz="1500" kern="1200">
          <a:solidFill>
            <a:schemeClr val="tx1"/>
          </a:solidFill>
          <a:latin typeface="+mn-lt"/>
          <a:ea typeface="+mn-ea"/>
          <a:cs typeface="+mn-cs"/>
        </a:defRPr>
      </a:lvl1pPr>
      <a:lvl2pPr marL="188913" indent="-188913" algn="l" defTabSz="685800" rtl="0" fontAlgn="base">
        <a:spcBef>
          <a:spcPts val="450"/>
        </a:spcBef>
        <a:spcAft>
          <a:spcPct val="0"/>
        </a:spcAft>
        <a:buFont typeface="Aptos" panose="020B0004020202020204" pitchFamily="34" charset="0"/>
        <a:buChar char="•"/>
        <a:defRPr sz="1500" kern="1200">
          <a:solidFill>
            <a:schemeClr val="tx1"/>
          </a:solidFill>
          <a:latin typeface="+mn-lt"/>
          <a:ea typeface="+mn-ea"/>
          <a:cs typeface="+mn-cs"/>
        </a:defRPr>
      </a:lvl2pPr>
      <a:lvl3pPr marL="377825" indent="-188913" algn="l" defTabSz="685800" rtl="0" fontAlgn="base">
        <a:spcBef>
          <a:spcPts val="450"/>
        </a:spcBef>
        <a:spcAft>
          <a:spcPct val="0"/>
        </a:spcAft>
        <a:buFont typeface="Aptos" panose="020B0004020202020204" pitchFamily="34" charset="0"/>
        <a:buChar char="•"/>
        <a:defRPr sz="1500" kern="1200">
          <a:solidFill>
            <a:schemeClr val="tx1"/>
          </a:solidFill>
          <a:latin typeface="+mn-lt"/>
          <a:ea typeface="+mn-ea"/>
          <a:cs typeface="+mn-cs"/>
        </a:defRPr>
      </a:lvl3pPr>
      <a:lvl4pPr marL="566738" indent="-188913" algn="l" defTabSz="685800" rtl="0" fontAlgn="base">
        <a:spcBef>
          <a:spcPts val="300"/>
        </a:spcBef>
        <a:spcAft>
          <a:spcPct val="0"/>
        </a:spcAft>
        <a:buFont typeface="Aptos" panose="020B0004020202020204" pitchFamily="34" charset="0"/>
        <a:buChar char="•"/>
        <a:defRPr sz="1500" kern="1200">
          <a:solidFill>
            <a:schemeClr val="tx1"/>
          </a:solidFill>
          <a:latin typeface="+mn-lt"/>
          <a:ea typeface="+mn-ea"/>
          <a:cs typeface="+mn-cs"/>
        </a:defRPr>
      </a:lvl4pPr>
      <a:lvl5pPr marL="755650" indent="-188913" algn="l" defTabSz="685800" rtl="0" fontAlgn="base">
        <a:spcBef>
          <a:spcPts val="300"/>
        </a:spcBef>
        <a:spcAft>
          <a:spcPct val="0"/>
        </a:spcAft>
        <a:buFont typeface="Aptos" panose="020B00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9.xml"/><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2.xml"/><Relationship Id="rId1" Type="http://schemas.openxmlformats.org/officeDocument/2006/relationships/slideLayout" Target="../slideLayouts/slideLayout49.xml"/><Relationship Id="rId4" Type="http://schemas.openxmlformats.org/officeDocument/2006/relationships/image" Target="../media/image58.png"/></Relationships>
</file>

<file path=ppt/slides/_rels/slide14.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49.xml"/><Relationship Id="rId6" Type="http://schemas.openxmlformats.org/officeDocument/2006/relationships/image" Target="../media/image62.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5.xml"/><Relationship Id="rId1" Type="http://schemas.openxmlformats.org/officeDocument/2006/relationships/slideLayout" Target="../slideLayouts/slideLayout49.xml"/><Relationship Id="rId5" Type="http://schemas.openxmlformats.org/officeDocument/2006/relationships/image" Target="../media/image69.png"/><Relationship Id="rId4" Type="http://schemas.openxmlformats.org/officeDocument/2006/relationships/image" Target="../media/image68.png"/></Relationships>
</file>

<file path=ppt/slides/_rels/slide17.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image" Target="../media/image80.png"/><Relationship Id="rId18" Type="http://schemas.openxmlformats.org/officeDocument/2006/relationships/image" Target="../media/image85.png"/><Relationship Id="rId3" Type="http://schemas.openxmlformats.org/officeDocument/2006/relationships/image" Target="../media/image70.jpeg"/><Relationship Id="rId21" Type="http://schemas.openxmlformats.org/officeDocument/2006/relationships/image" Target="../media/image88.png"/><Relationship Id="rId7" Type="http://schemas.openxmlformats.org/officeDocument/2006/relationships/image" Target="../media/image74.png"/><Relationship Id="rId12" Type="http://schemas.openxmlformats.org/officeDocument/2006/relationships/image" Target="../media/image79.png"/><Relationship Id="rId17" Type="http://schemas.openxmlformats.org/officeDocument/2006/relationships/image" Target="../media/image84.jpg"/><Relationship Id="rId2" Type="http://schemas.openxmlformats.org/officeDocument/2006/relationships/notesSlide" Target="../notesSlides/notesSlide16.xml"/><Relationship Id="rId16" Type="http://schemas.openxmlformats.org/officeDocument/2006/relationships/image" Target="../media/image83.jpg"/><Relationship Id="rId20" Type="http://schemas.openxmlformats.org/officeDocument/2006/relationships/image" Target="../media/image87.jpg"/><Relationship Id="rId1" Type="http://schemas.openxmlformats.org/officeDocument/2006/relationships/slideLayout" Target="../slideLayouts/slideLayout49.xml"/><Relationship Id="rId6" Type="http://schemas.openxmlformats.org/officeDocument/2006/relationships/image" Target="../media/image73.jpeg"/><Relationship Id="rId11" Type="http://schemas.openxmlformats.org/officeDocument/2006/relationships/image" Target="../media/image78.emf"/><Relationship Id="rId5" Type="http://schemas.openxmlformats.org/officeDocument/2006/relationships/image" Target="../media/image72.jpeg"/><Relationship Id="rId15" Type="http://schemas.openxmlformats.org/officeDocument/2006/relationships/image" Target="../media/image82.jpg"/><Relationship Id="rId10" Type="http://schemas.openxmlformats.org/officeDocument/2006/relationships/image" Target="../media/image77.png"/><Relationship Id="rId19" Type="http://schemas.openxmlformats.org/officeDocument/2006/relationships/image" Target="../media/image86.png"/><Relationship Id="rId4" Type="http://schemas.openxmlformats.org/officeDocument/2006/relationships/image" Target="../media/image71.jpeg"/><Relationship Id="rId9" Type="http://schemas.openxmlformats.org/officeDocument/2006/relationships/image" Target="../media/image76.tiff"/><Relationship Id="rId14" Type="http://schemas.openxmlformats.org/officeDocument/2006/relationships/image" Target="../media/image81.jpeg"/></Relationships>
</file>

<file path=ppt/slides/_rels/slide18.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notesSlide" Target="../notesSlides/notesSlide17.xml"/><Relationship Id="rId1" Type="http://schemas.openxmlformats.org/officeDocument/2006/relationships/slideLayout" Target="../slideLayouts/slideLayout49.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19.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notesSlide" Target="../notesSlides/notesSlide18.xml"/><Relationship Id="rId1" Type="http://schemas.openxmlformats.org/officeDocument/2006/relationships/slideLayout" Target="../slideLayouts/slideLayout49.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9.xml"/><Relationship Id="rId1" Type="http://schemas.openxmlformats.org/officeDocument/2006/relationships/slideLayout" Target="../slideLayouts/slideLayout49.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49.xml"/></Relationships>
</file>

<file path=ppt/slides/_rels/slide2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21.xml"/><Relationship Id="rId1" Type="http://schemas.openxmlformats.org/officeDocument/2006/relationships/slideLayout" Target="../slideLayouts/slideLayout49.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23.xml.rels><?xml version="1.0" encoding="UTF-8" standalone="yes"?>
<Relationships xmlns="http://schemas.openxmlformats.org/package/2006/relationships"><Relationship Id="rId8" Type="http://schemas.openxmlformats.org/officeDocument/2006/relationships/image" Target="../media/image111.jpeg"/><Relationship Id="rId13" Type="http://schemas.openxmlformats.org/officeDocument/2006/relationships/image" Target="../media/image116.png"/><Relationship Id="rId3" Type="http://schemas.openxmlformats.org/officeDocument/2006/relationships/image" Target="../media/image106.png"/><Relationship Id="rId7" Type="http://schemas.openxmlformats.org/officeDocument/2006/relationships/image" Target="../media/image110.png"/><Relationship Id="rId12" Type="http://schemas.openxmlformats.org/officeDocument/2006/relationships/image" Target="../media/image115.png"/><Relationship Id="rId2" Type="http://schemas.openxmlformats.org/officeDocument/2006/relationships/notesSlide" Target="../notesSlides/notesSlide22.xml"/><Relationship Id="rId1" Type="http://schemas.openxmlformats.org/officeDocument/2006/relationships/slideLayout" Target="../slideLayouts/slideLayout91.xml"/><Relationship Id="rId6" Type="http://schemas.openxmlformats.org/officeDocument/2006/relationships/image" Target="../media/image109.png"/><Relationship Id="rId11" Type="http://schemas.openxmlformats.org/officeDocument/2006/relationships/image" Target="../media/image114.png"/><Relationship Id="rId5" Type="http://schemas.openxmlformats.org/officeDocument/2006/relationships/image" Target="../media/image108.png"/><Relationship Id="rId15" Type="http://schemas.openxmlformats.org/officeDocument/2006/relationships/image" Target="../media/image118.png"/><Relationship Id="rId10" Type="http://schemas.openxmlformats.org/officeDocument/2006/relationships/image" Target="../media/image113.png"/><Relationship Id="rId4" Type="http://schemas.openxmlformats.org/officeDocument/2006/relationships/image" Target="../media/image107.png"/><Relationship Id="rId9" Type="http://schemas.openxmlformats.org/officeDocument/2006/relationships/image" Target="../media/image112.png"/><Relationship Id="rId14" Type="http://schemas.openxmlformats.org/officeDocument/2006/relationships/image" Target="../media/image117.png"/></Relationships>
</file>

<file path=ppt/slides/_rels/slide24.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0.png"/><Relationship Id="rId7" Type="http://schemas.openxmlformats.org/officeDocument/2006/relationships/image" Target="../media/image124.png"/><Relationship Id="rId2" Type="http://schemas.openxmlformats.org/officeDocument/2006/relationships/image" Target="../media/image119.jpeg"/><Relationship Id="rId1" Type="http://schemas.openxmlformats.org/officeDocument/2006/relationships/slideLayout" Target="../slideLayouts/slideLayout69.xml"/><Relationship Id="rId6" Type="http://schemas.openxmlformats.org/officeDocument/2006/relationships/image" Target="../media/image123.jpeg"/><Relationship Id="rId5" Type="http://schemas.openxmlformats.org/officeDocument/2006/relationships/image" Target="../media/image122.png"/><Relationship Id="rId4" Type="http://schemas.openxmlformats.org/officeDocument/2006/relationships/image" Target="../media/image121.png"/><Relationship Id="rId9" Type="http://schemas.openxmlformats.org/officeDocument/2006/relationships/image" Target="../media/image126.png"/></Relationships>
</file>

<file path=ppt/slides/_rels/slide25.xml.rels><?xml version="1.0" encoding="UTF-8" standalone="yes"?>
<Relationships xmlns="http://schemas.openxmlformats.org/package/2006/relationships"><Relationship Id="rId3" Type="http://schemas.microsoft.com/office/2018/10/relationships/comments" Target="../comments/modernComment_1454_1CBDF18E.xml"/><Relationship Id="rId7" Type="http://schemas.openxmlformats.org/officeDocument/2006/relationships/image" Target="../media/image130.png"/><Relationship Id="rId2" Type="http://schemas.openxmlformats.org/officeDocument/2006/relationships/notesSlide" Target="../notesSlides/notesSlide23.xml"/><Relationship Id="rId1" Type="http://schemas.openxmlformats.org/officeDocument/2006/relationships/slideLayout" Target="../slideLayouts/slideLayout49.xml"/><Relationship Id="rId6" Type="http://schemas.openxmlformats.org/officeDocument/2006/relationships/image" Target="../media/image129.png"/><Relationship Id="rId5" Type="http://schemas.openxmlformats.org/officeDocument/2006/relationships/image" Target="../media/image128.jpeg"/><Relationship Id="rId4" Type="http://schemas.openxmlformats.org/officeDocument/2006/relationships/image" Target="../media/image127.png"/></Relationships>
</file>

<file path=ppt/slides/_rels/slide26.xml.rels><?xml version="1.0" encoding="UTF-8" standalone="yes"?>
<Relationships xmlns="http://schemas.openxmlformats.org/package/2006/relationships"><Relationship Id="rId8" Type="http://schemas.openxmlformats.org/officeDocument/2006/relationships/image" Target="../media/image135.png"/><Relationship Id="rId13" Type="http://schemas.openxmlformats.org/officeDocument/2006/relationships/image" Target="../media/image139.png"/><Relationship Id="rId3" Type="http://schemas.openxmlformats.org/officeDocument/2006/relationships/image" Target="../media/image131.png"/><Relationship Id="rId7" Type="http://schemas.openxmlformats.org/officeDocument/2006/relationships/image" Target="../media/image134.svg"/><Relationship Id="rId12" Type="http://schemas.openxmlformats.org/officeDocument/2006/relationships/image" Target="../media/image138.png"/><Relationship Id="rId2" Type="http://schemas.openxmlformats.org/officeDocument/2006/relationships/notesSlide" Target="../notesSlides/notesSlide24.xml"/><Relationship Id="rId1" Type="http://schemas.openxmlformats.org/officeDocument/2006/relationships/slideLayout" Target="../slideLayouts/slideLayout49.xml"/><Relationship Id="rId6" Type="http://schemas.openxmlformats.org/officeDocument/2006/relationships/image" Target="../media/image133.png"/><Relationship Id="rId11" Type="http://schemas.openxmlformats.org/officeDocument/2006/relationships/image" Target="../media/image18.png"/><Relationship Id="rId5" Type="http://schemas.openxmlformats.org/officeDocument/2006/relationships/image" Target="../media/image132.png"/><Relationship Id="rId10" Type="http://schemas.openxmlformats.org/officeDocument/2006/relationships/image" Target="../media/image137.jpeg"/><Relationship Id="rId4" Type="http://schemas.microsoft.com/office/2007/relationships/hdphoto" Target="../media/hdphoto1.wdp"/><Relationship Id="rId9" Type="http://schemas.openxmlformats.org/officeDocument/2006/relationships/image" Target="../media/image136.png"/><Relationship Id="rId14" Type="http://schemas.openxmlformats.org/officeDocument/2006/relationships/image" Target="../media/image140.png"/></Relationships>
</file>

<file path=ppt/slides/_rels/slide27.xml.rels><?xml version="1.0" encoding="UTF-8" standalone="yes"?>
<Relationships xmlns="http://schemas.openxmlformats.org/package/2006/relationships"><Relationship Id="rId8" Type="http://schemas.openxmlformats.org/officeDocument/2006/relationships/image" Target="../media/image146.jpg"/><Relationship Id="rId13" Type="http://schemas.openxmlformats.org/officeDocument/2006/relationships/image" Target="../media/image151.jpg"/><Relationship Id="rId18" Type="http://schemas.openxmlformats.org/officeDocument/2006/relationships/image" Target="../media/image156.png"/><Relationship Id="rId3" Type="http://schemas.openxmlformats.org/officeDocument/2006/relationships/image" Target="../media/image141.png"/><Relationship Id="rId7" Type="http://schemas.openxmlformats.org/officeDocument/2006/relationships/image" Target="../media/image145.jpg"/><Relationship Id="rId12" Type="http://schemas.openxmlformats.org/officeDocument/2006/relationships/image" Target="../media/image150.jpg"/><Relationship Id="rId17" Type="http://schemas.openxmlformats.org/officeDocument/2006/relationships/image" Target="../media/image155.jpg"/><Relationship Id="rId2" Type="http://schemas.openxmlformats.org/officeDocument/2006/relationships/notesSlide" Target="../notesSlides/notesSlide25.xml"/><Relationship Id="rId16" Type="http://schemas.openxmlformats.org/officeDocument/2006/relationships/image" Target="../media/image154.jpg"/><Relationship Id="rId20" Type="http://schemas.openxmlformats.org/officeDocument/2006/relationships/image" Target="../media/image158.jpeg"/><Relationship Id="rId1" Type="http://schemas.openxmlformats.org/officeDocument/2006/relationships/slideLayout" Target="../slideLayouts/slideLayout49.xml"/><Relationship Id="rId6" Type="http://schemas.openxmlformats.org/officeDocument/2006/relationships/image" Target="../media/image144.jpg"/><Relationship Id="rId11" Type="http://schemas.openxmlformats.org/officeDocument/2006/relationships/image" Target="../media/image149.jpg"/><Relationship Id="rId5" Type="http://schemas.openxmlformats.org/officeDocument/2006/relationships/image" Target="../media/image143.jpg"/><Relationship Id="rId15" Type="http://schemas.openxmlformats.org/officeDocument/2006/relationships/image" Target="../media/image153.jpg"/><Relationship Id="rId10" Type="http://schemas.openxmlformats.org/officeDocument/2006/relationships/image" Target="../media/image148.jpg"/><Relationship Id="rId19" Type="http://schemas.openxmlformats.org/officeDocument/2006/relationships/image" Target="../media/image157.png"/><Relationship Id="rId4" Type="http://schemas.openxmlformats.org/officeDocument/2006/relationships/image" Target="../media/image142.jpg"/><Relationship Id="rId9" Type="http://schemas.openxmlformats.org/officeDocument/2006/relationships/image" Target="../media/image147.jpg"/><Relationship Id="rId14" Type="http://schemas.openxmlformats.org/officeDocument/2006/relationships/image" Target="../media/image152.jpg"/></Relationships>
</file>

<file path=ppt/slides/_rels/slide28.xml.rels><?xml version="1.0" encoding="UTF-8" standalone="yes"?>
<Relationships xmlns="http://schemas.openxmlformats.org/package/2006/relationships"><Relationship Id="rId3" Type="http://schemas.openxmlformats.org/officeDocument/2006/relationships/image" Target="../media/image1280.png"/><Relationship Id="rId2" Type="http://schemas.openxmlformats.org/officeDocument/2006/relationships/notesSlide" Target="../notesSlides/notesSlide26.xml"/><Relationship Id="rId1" Type="http://schemas.openxmlformats.org/officeDocument/2006/relationships/slideLayout" Target="../slideLayouts/slideLayout49.xml"/><Relationship Id="rId5" Type="http://schemas.openxmlformats.org/officeDocument/2006/relationships/image" Target="../media/image160.png"/><Relationship Id="rId4" Type="http://schemas.openxmlformats.org/officeDocument/2006/relationships/image" Target="../media/image159.png"/></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7.xml"/><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3" Type="http://schemas.openxmlformats.org/officeDocument/2006/relationships/hyperlink" Target="https://www.psi.ch/en/scat" TargetMode="External"/><Relationship Id="rId2" Type="http://schemas.openxmlformats.org/officeDocument/2006/relationships/notesSlide" Target="../notesSlides/notesSlide2.xml"/><Relationship Id="rId1" Type="http://schemas.openxmlformats.org/officeDocument/2006/relationships/slideLayout" Target="../slideLayouts/slideLayout49.xml"/><Relationship Id="rId4" Type="http://schemas.openxmlformats.org/officeDocument/2006/relationships/image" Target="../media/image19.png"/></Relationships>
</file>

<file path=ppt/slides/_rels/slide30.xml.rels><?xml version="1.0" encoding="UTF-8" standalone="yes"?>
<Relationships xmlns="http://schemas.openxmlformats.org/package/2006/relationships"><Relationship Id="rId8" Type="http://schemas.openxmlformats.org/officeDocument/2006/relationships/image" Target="../media/image166.png"/><Relationship Id="rId3" Type="http://schemas.openxmlformats.org/officeDocument/2006/relationships/image" Target="../media/image161.jpeg"/><Relationship Id="rId7" Type="http://schemas.openxmlformats.org/officeDocument/2006/relationships/image" Target="../media/image165.png"/><Relationship Id="rId2" Type="http://schemas.openxmlformats.org/officeDocument/2006/relationships/notesSlide" Target="../notesSlides/notesSlide28.xml"/><Relationship Id="rId1" Type="http://schemas.openxmlformats.org/officeDocument/2006/relationships/slideLayout" Target="../slideLayouts/slideLayout106.xml"/><Relationship Id="rId6" Type="http://schemas.openxmlformats.org/officeDocument/2006/relationships/image" Target="../media/image164.png"/><Relationship Id="rId5" Type="http://schemas.openxmlformats.org/officeDocument/2006/relationships/image" Target="../media/image163.png"/><Relationship Id="rId10" Type="http://schemas.openxmlformats.org/officeDocument/2006/relationships/image" Target="../media/image168.jpeg"/><Relationship Id="rId4" Type="http://schemas.openxmlformats.org/officeDocument/2006/relationships/image" Target="../media/image162.png"/><Relationship Id="rId9" Type="http://schemas.openxmlformats.org/officeDocument/2006/relationships/image" Target="../media/image167.png"/></Relationships>
</file>

<file path=ppt/slides/_rels/slide31.xml.rels><?xml version="1.0" encoding="UTF-8" standalone="yes"?>
<Relationships xmlns="http://schemas.openxmlformats.org/package/2006/relationships"><Relationship Id="rId8" Type="http://schemas.openxmlformats.org/officeDocument/2006/relationships/image" Target="../media/image173.jpeg"/><Relationship Id="rId3" Type="http://schemas.openxmlformats.org/officeDocument/2006/relationships/image" Target="../media/image169.jpg"/><Relationship Id="rId7" Type="http://schemas.openxmlformats.org/officeDocument/2006/relationships/image" Target="../media/image172.png"/><Relationship Id="rId2" Type="http://schemas.openxmlformats.org/officeDocument/2006/relationships/notesSlide" Target="../notesSlides/notesSlide29.xml"/><Relationship Id="rId1" Type="http://schemas.openxmlformats.org/officeDocument/2006/relationships/slideLayout" Target="../slideLayouts/slideLayout49.xml"/><Relationship Id="rId6" Type="http://schemas.openxmlformats.org/officeDocument/2006/relationships/image" Target="../media/image171.jpeg"/><Relationship Id="rId5" Type="http://schemas.openxmlformats.org/officeDocument/2006/relationships/image" Target="../media/image170.png"/><Relationship Id="rId10" Type="http://schemas.openxmlformats.org/officeDocument/2006/relationships/image" Target="../media/image175.png"/><Relationship Id="rId4" Type="http://schemas.openxmlformats.org/officeDocument/2006/relationships/image" Target="../media/image141.png"/><Relationship Id="rId9" Type="http://schemas.openxmlformats.org/officeDocument/2006/relationships/image" Target="../media/image174.png"/></Relationships>
</file>

<file path=ppt/slides/_rels/slide32.xml.rels><?xml version="1.0" encoding="UTF-8" standalone="yes"?>
<Relationships xmlns="http://schemas.openxmlformats.org/package/2006/relationships"><Relationship Id="rId8" Type="http://schemas.openxmlformats.org/officeDocument/2006/relationships/image" Target="../media/image181.png"/><Relationship Id="rId3" Type="http://schemas.openxmlformats.org/officeDocument/2006/relationships/image" Target="../media/image176.png"/><Relationship Id="rId7" Type="http://schemas.openxmlformats.org/officeDocument/2006/relationships/image" Target="../media/image180.png"/><Relationship Id="rId2" Type="http://schemas.openxmlformats.org/officeDocument/2006/relationships/notesSlide" Target="../notesSlides/notesSlide30.xml"/><Relationship Id="rId1" Type="http://schemas.openxmlformats.org/officeDocument/2006/relationships/slideLayout" Target="../slideLayouts/slideLayout49.xml"/><Relationship Id="rId6" Type="http://schemas.openxmlformats.org/officeDocument/2006/relationships/image" Target="../media/image179.png"/><Relationship Id="rId5" Type="http://schemas.openxmlformats.org/officeDocument/2006/relationships/image" Target="../media/image178.png"/><Relationship Id="rId4" Type="http://schemas.openxmlformats.org/officeDocument/2006/relationships/image" Target="../media/image177.png"/><Relationship Id="rId9" Type="http://schemas.openxmlformats.org/officeDocument/2006/relationships/image" Target="../media/image182.png"/></Relationships>
</file>

<file path=ppt/slides/_rels/slide33.xml.rels><?xml version="1.0" encoding="UTF-8" standalone="yes"?>
<Relationships xmlns="http://schemas.openxmlformats.org/package/2006/relationships"><Relationship Id="rId8" Type="http://schemas.openxmlformats.org/officeDocument/2006/relationships/image" Target="../media/image188.png"/><Relationship Id="rId3" Type="http://schemas.openxmlformats.org/officeDocument/2006/relationships/image" Target="../media/image183.jpeg"/><Relationship Id="rId7" Type="http://schemas.openxmlformats.org/officeDocument/2006/relationships/image" Target="../media/image187.png"/><Relationship Id="rId2" Type="http://schemas.openxmlformats.org/officeDocument/2006/relationships/notesSlide" Target="../notesSlides/notesSlide31.xml"/><Relationship Id="rId1" Type="http://schemas.openxmlformats.org/officeDocument/2006/relationships/slideLayout" Target="../slideLayouts/slideLayout49.xml"/><Relationship Id="rId6" Type="http://schemas.openxmlformats.org/officeDocument/2006/relationships/image" Target="../media/image186.png"/><Relationship Id="rId5" Type="http://schemas.openxmlformats.org/officeDocument/2006/relationships/image" Target="../media/image185.png"/><Relationship Id="rId4" Type="http://schemas.openxmlformats.org/officeDocument/2006/relationships/image" Target="../media/image184.jpeg"/><Relationship Id="rId9" Type="http://schemas.openxmlformats.org/officeDocument/2006/relationships/image" Target="../media/image189.png"/></Relationships>
</file>

<file path=ppt/slides/_rels/slide34.xml.rels><?xml version="1.0" encoding="UTF-8" standalone="yes"?>
<Relationships xmlns="http://schemas.openxmlformats.org/package/2006/relationships"><Relationship Id="rId3" Type="http://schemas.openxmlformats.org/officeDocument/2006/relationships/image" Target="../media/image191.jpeg"/><Relationship Id="rId2" Type="http://schemas.openxmlformats.org/officeDocument/2006/relationships/image" Target="../media/image190.jpeg"/><Relationship Id="rId1" Type="http://schemas.openxmlformats.org/officeDocument/2006/relationships/slideLayout" Target="../slideLayouts/slideLayout49.xml"/><Relationship Id="rId5" Type="http://schemas.openxmlformats.org/officeDocument/2006/relationships/image" Target="../media/image179.png"/><Relationship Id="rId4" Type="http://schemas.openxmlformats.org/officeDocument/2006/relationships/image" Target="../media/image192.png"/></Relationships>
</file>

<file path=ppt/slides/_rels/slide35.xml.rels><?xml version="1.0" encoding="UTF-8" standalone="yes"?>
<Relationships xmlns="http://schemas.openxmlformats.org/package/2006/relationships"><Relationship Id="rId3" Type="http://schemas.openxmlformats.org/officeDocument/2006/relationships/image" Target="../media/image193.png"/><Relationship Id="rId7" Type="http://schemas.openxmlformats.org/officeDocument/2006/relationships/image" Target="../media/image196.png"/><Relationship Id="rId2" Type="http://schemas.openxmlformats.org/officeDocument/2006/relationships/notesSlide" Target="../notesSlides/notesSlide32.xml"/><Relationship Id="rId1" Type="http://schemas.openxmlformats.org/officeDocument/2006/relationships/slideLayout" Target="../slideLayouts/slideLayout49.xml"/><Relationship Id="rId6" Type="http://schemas.openxmlformats.org/officeDocument/2006/relationships/image" Target="../media/image140.png"/><Relationship Id="rId5" Type="http://schemas.openxmlformats.org/officeDocument/2006/relationships/image" Target="../media/image195.png"/><Relationship Id="rId4" Type="http://schemas.openxmlformats.org/officeDocument/2006/relationships/image" Target="../media/image194.png"/></Relationships>
</file>

<file path=ppt/slides/_rels/slide36.xml.rels><?xml version="1.0" encoding="UTF-8" standalone="yes"?>
<Relationships xmlns="http://schemas.openxmlformats.org/package/2006/relationships"><Relationship Id="rId8" Type="http://schemas.openxmlformats.org/officeDocument/2006/relationships/image" Target="../media/image201.png"/><Relationship Id="rId3" Type="http://schemas.openxmlformats.org/officeDocument/2006/relationships/image" Target="../media/image197.jpeg"/><Relationship Id="rId7" Type="http://schemas.openxmlformats.org/officeDocument/2006/relationships/image" Target="../media/image200.png"/><Relationship Id="rId2" Type="http://schemas.openxmlformats.org/officeDocument/2006/relationships/notesSlide" Target="../notesSlides/notesSlide33.xml"/><Relationship Id="rId1" Type="http://schemas.openxmlformats.org/officeDocument/2006/relationships/slideLayout" Target="../slideLayouts/slideLayout49.xml"/><Relationship Id="rId6" Type="http://schemas.openxmlformats.org/officeDocument/2006/relationships/image" Target="../media/image140.png"/><Relationship Id="rId5" Type="http://schemas.openxmlformats.org/officeDocument/2006/relationships/image" Target="../media/image199.png"/><Relationship Id="rId4" Type="http://schemas.openxmlformats.org/officeDocument/2006/relationships/image" Target="../media/image198.png"/></Relationships>
</file>

<file path=ppt/slides/_rels/slide37.xml.rels><?xml version="1.0" encoding="UTF-8" standalone="yes"?>
<Relationships xmlns="http://schemas.openxmlformats.org/package/2006/relationships"><Relationship Id="rId8" Type="http://schemas.openxmlformats.org/officeDocument/2006/relationships/image" Target="../media/image207.png"/><Relationship Id="rId3" Type="http://schemas.openxmlformats.org/officeDocument/2006/relationships/image" Target="../media/image202.png"/><Relationship Id="rId7" Type="http://schemas.openxmlformats.org/officeDocument/2006/relationships/image" Target="../media/image206.png"/><Relationship Id="rId2" Type="http://schemas.openxmlformats.org/officeDocument/2006/relationships/notesSlide" Target="../notesSlides/notesSlide34.xml"/><Relationship Id="rId1" Type="http://schemas.openxmlformats.org/officeDocument/2006/relationships/slideLayout" Target="../slideLayouts/slideLayout49.xml"/><Relationship Id="rId6" Type="http://schemas.openxmlformats.org/officeDocument/2006/relationships/image" Target="../media/image205.png"/><Relationship Id="rId5" Type="http://schemas.openxmlformats.org/officeDocument/2006/relationships/image" Target="../media/image204.png"/><Relationship Id="rId10" Type="http://schemas.openxmlformats.org/officeDocument/2006/relationships/image" Target="../media/image209.png"/><Relationship Id="rId4" Type="http://schemas.openxmlformats.org/officeDocument/2006/relationships/image" Target="../media/image203.png"/><Relationship Id="rId9" Type="http://schemas.openxmlformats.org/officeDocument/2006/relationships/image" Target="../media/image208.png"/></Relationships>
</file>

<file path=ppt/slides/_rels/slide38.xml.rels><?xml version="1.0" encoding="UTF-8" standalone="yes"?>
<Relationships xmlns="http://schemas.openxmlformats.org/package/2006/relationships"><Relationship Id="rId3" Type="http://schemas.openxmlformats.org/officeDocument/2006/relationships/image" Target="../media/image210.png"/><Relationship Id="rId7" Type="http://schemas.openxmlformats.org/officeDocument/2006/relationships/image" Target="../media/image211.png"/><Relationship Id="rId2" Type="http://schemas.openxmlformats.org/officeDocument/2006/relationships/notesSlide" Target="../notesSlides/notesSlide35.xml"/><Relationship Id="rId1" Type="http://schemas.openxmlformats.org/officeDocument/2006/relationships/slideLayout" Target="../slideLayouts/slideLayout49.xml"/><Relationship Id="rId6" Type="http://schemas.openxmlformats.org/officeDocument/2006/relationships/image" Target="../media/image179.png"/><Relationship Id="rId5" Type="http://schemas.openxmlformats.org/officeDocument/2006/relationships/image" Target="../media/image209.png"/><Relationship Id="rId4" Type="http://schemas.openxmlformats.org/officeDocument/2006/relationships/image" Target="../media/image67.png"/></Relationships>
</file>

<file path=ppt/slides/_rels/slide39.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image" Target="../media/image212.png"/><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49.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jpeg"/><Relationship Id="rId9" Type="http://schemas.openxmlformats.org/officeDocument/2006/relationships/image" Target="../media/image26.png"/></Relationships>
</file>

<file path=ppt/slides/_rels/slide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49.xml"/><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49.xml"/><Relationship Id="rId5" Type="http://schemas.openxmlformats.org/officeDocument/2006/relationships/hyperlink" Target="https://www.dora.lib4ri.ch/psi/dload/psi:78449/PDF/" TargetMode="External"/><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jpeg"/><Relationship Id="rId2" Type="http://schemas.openxmlformats.org/officeDocument/2006/relationships/notesSlide" Target="../notesSlides/notesSlide6.xml"/><Relationship Id="rId1" Type="http://schemas.openxmlformats.org/officeDocument/2006/relationships/slideLayout" Target="../slideLayouts/slideLayout49.xml"/><Relationship Id="rId6" Type="http://schemas.openxmlformats.org/officeDocument/2006/relationships/image" Target="../media/image35.png"/><Relationship Id="rId5" Type="http://schemas.openxmlformats.org/officeDocument/2006/relationships/image" Target="../media/image34.jpeg"/><Relationship Id="rId4" Type="http://schemas.openxmlformats.org/officeDocument/2006/relationships/image" Target="../media/image33.png"/><Relationship Id="rId9" Type="http://schemas.openxmlformats.org/officeDocument/2006/relationships/image" Target="../media/image38.png"/></Relationships>
</file>

<file path=ppt/slides/_rels/slide8.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8.png"/><Relationship Id="rId17" Type="http://schemas.openxmlformats.org/officeDocument/2006/relationships/image" Target="../media/image53.png"/><Relationship Id="rId2" Type="http://schemas.openxmlformats.org/officeDocument/2006/relationships/notesSlide" Target="../notesSlides/notesSlide7.xml"/><Relationship Id="rId16" Type="http://schemas.openxmlformats.org/officeDocument/2006/relationships/image" Target="../media/image52.png"/><Relationship Id="rId1" Type="http://schemas.openxmlformats.org/officeDocument/2006/relationships/slideLayout" Target="../slideLayouts/slideLayout49.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5" Type="http://schemas.openxmlformats.org/officeDocument/2006/relationships/image" Target="../media/image5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 Id="rId14" Type="http://schemas.openxmlformats.org/officeDocument/2006/relationships/image" Target="../media/image50.png"/></Relationships>
</file>

<file path=ppt/slides/_rels/slide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8.xml"/><Relationship Id="rId1" Type="http://schemas.openxmlformats.org/officeDocument/2006/relationships/slideLayout" Target="../slideLayouts/slideLayout49.xml"/><Relationship Id="rId4" Type="http://schemas.openxmlformats.org/officeDocument/2006/relationships/image" Target="../media/image5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C900B9-69A9-16D6-9DB4-FE565862D546}"/>
              </a:ext>
            </a:extLst>
          </p:cNvPr>
          <p:cNvSpPr>
            <a:spLocks noGrp="1"/>
          </p:cNvSpPr>
          <p:nvPr>
            <p:ph type="ctrTitle"/>
          </p:nvPr>
        </p:nvSpPr>
        <p:spPr>
          <a:xfrm>
            <a:off x="1049214" y="1206807"/>
            <a:ext cx="9830666" cy="1688123"/>
          </a:xfrm>
        </p:spPr>
        <p:txBody>
          <a:bodyPr/>
          <a:lstStyle/>
          <a:p>
            <a:pPr algn="ctr"/>
            <a:r>
              <a:rPr lang="en-US" sz="3600" i="1" dirty="0">
                <a:latin typeface="Aptos" panose="020B0004020202020204" pitchFamily="34" charset="0"/>
                <a:sym typeface="Georgia"/>
              </a:rPr>
              <a:t>HTS technology development for energy efficient magnets in PSI Large Research Facilities</a:t>
            </a:r>
            <a:br>
              <a:rPr lang="en-US" dirty="0">
                <a:sym typeface="Georgia"/>
              </a:rPr>
            </a:br>
            <a:endParaRPr lang="en-US" b="1" dirty="0"/>
          </a:p>
        </p:txBody>
      </p:sp>
      <p:sp>
        <p:nvSpPr>
          <p:cNvPr id="4" name="Untertitel 3">
            <a:extLst>
              <a:ext uri="{FF2B5EF4-FFF2-40B4-BE49-F238E27FC236}">
                <a16:creationId xmlns:a16="http://schemas.microsoft.com/office/drawing/2014/main" id="{3D77F561-BFB8-1E59-47CD-A856B202FFFE}"/>
              </a:ext>
            </a:extLst>
          </p:cNvPr>
          <p:cNvSpPr>
            <a:spLocks noGrp="1"/>
          </p:cNvSpPr>
          <p:nvPr>
            <p:ph type="subTitle" idx="1"/>
          </p:nvPr>
        </p:nvSpPr>
        <p:spPr>
          <a:xfrm>
            <a:off x="1841949" y="6143960"/>
            <a:ext cx="10059732" cy="356487"/>
          </a:xfrm>
        </p:spPr>
        <p:txBody>
          <a:bodyPr/>
          <a:lstStyle/>
          <a:p>
            <a:r>
              <a:rPr lang="en-GB" sz="2000" noProof="0" dirty="0"/>
              <a:t>IPAC’26 – the 17</a:t>
            </a:r>
            <a:r>
              <a:rPr lang="en-GB" sz="2000" baseline="30000" noProof="0" dirty="0"/>
              <a:t>th</a:t>
            </a:r>
            <a:r>
              <a:rPr lang="en-GB" sz="2000" noProof="0" dirty="0"/>
              <a:t> International Particle Accelerator Conference</a:t>
            </a:r>
          </a:p>
          <a:p>
            <a:endParaRPr lang="en-GB" sz="2000" noProof="0" dirty="0"/>
          </a:p>
        </p:txBody>
      </p:sp>
      <p:sp>
        <p:nvSpPr>
          <p:cNvPr id="5" name="Textplatzhalter 4">
            <a:extLst>
              <a:ext uri="{FF2B5EF4-FFF2-40B4-BE49-F238E27FC236}">
                <a16:creationId xmlns:a16="http://schemas.microsoft.com/office/drawing/2014/main" id="{B939853F-959A-48E6-ACE2-F62A38A8EDAC}"/>
              </a:ext>
            </a:extLst>
          </p:cNvPr>
          <p:cNvSpPr>
            <a:spLocks noGrp="1"/>
          </p:cNvSpPr>
          <p:nvPr>
            <p:ph type="body" sz="quarter" idx="13"/>
          </p:nvPr>
        </p:nvSpPr>
        <p:spPr>
          <a:xfrm>
            <a:off x="1958466" y="2660374"/>
            <a:ext cx="8275067" cy="1748266"/>
          </a:xfrm>
        </p:spPr>
        <p:txBody>
          <a:bodyPr>
            <a:normAutofit fontScale="92500" lnSpcReduction="20000"/>
          </a:bodyPr>
          <a:lstStyle/>
          <a:p>
            <a:pPr fontAlgn="auto">
              <a:spcBef>
                <a:spcPts val="0"/>
              </a:spcBef>
              <a:spcAft>
                <a:spcPts val="0"/>
              </a:spcAft>
              <a:buFont typeface="Arial"/>
              <a:buNone/>
              <a:defRPr/>
            </a:pPr>
            <a:r>
              <a:rPr lang="de-CH" sz="2600" dirty="0">
                <a:solidFill>
                  <a:srgbClr val="FFFF00"/>
                </a:solidFill>
                <a:sym typeface="Calibri"/>
              </a:rPr>
              <a:t>Stéphane Sanfilippo – Paul Scherrer Institute</a:t>
            </a:r>
          </a:p>
          <a:p>
            <a:pPr fontAlgn="auto">
              <a:spcBef>
                <a:spcPts val="0"/>
              </a:spcBef>
              <a:spcAft>
                <a:spcPts val="0"/>
              </a:spcAft>
              <a:buFont typeface="Arial"/>
              <a:buNone/>
              <a:defRPr/>
            </a:pPr>
            <a:endParaRPr lang="de-CH" sz="2000" dirty="0">
              <a:solidFill>
                <a:srgbClr val="FFFF00"/>
              </a:solidFill>
              <a:sym typeface="Calibri"/>
            </a:endParaRPr>
          </a:p>
          <a:p>
            <a:pPr fontAlgn="auto">
              <a:spcBef>
                <a:spcPts val="0"/>
              </a:spcBef>
              <a:spcAft>
                <a:spcPts val="0"/>
              </a:spcAft>
              <a:buFont typeface="Arial"/>
              <a:buNone/>
              <a:defRPr/>
            </a:pPr>
            <a:r>
              <a:rPr lang="de-CH" sz="2000" dirty="0">
                <a:solidFill>
                  <a:srgbClr val="FFFF00"/>
                </a:solidFill>
                <a:sym typeface="Calibri"/>
              </a:rPr>
              <a:t>Co </a:t>
            </a:r>
            <a:r>
              <a:rPr lang="de-CH" sz="2000" dirty="0" err="1">
                <a:solidFill>
                  <a:srgbClr val="FFFF00"/>
                </a:solidFill>
                <a:sym typeface="Calibri"/>
              </a:rPr>
              <a:t>authors</a:t>
            </a:r>
            <a:r>
              <a:rPr lang="de-CH" sz="2000" dirty="0">
                <a:solidFill>
                  <a:srgbClr val="FFFF00"/>
                </a:solidFill>
                <a:sym typeface="Calibri"/>
              </a:rPr>
              <a:t>: B. Auchmann, A. Brem, C. Calzolaio, M. Casciello*, M. Duda, Q. Gorit, </a:t>
            </a:r>
          </a:p>
          <a:p>
            <a:pPr fontAlgn="auto">
              <a:spcBef>
                <a:spcPts val="0"/>
              </a:spcBef>
              <a:spcAft>
                <a:spcPts val="0"/>
              </a:spcAft>
              <a:buFont typeface="Arial"/>
              <a:buNone/>
              <a:defRPr/>
            </a:pPr>
            <a:r>
              <a:rPr lang="de-CH" sz="2000" dirty="0">
                <a:solidFill>
                  <a:srgbClr val="FFFF00"/>
                </a:solidFill>
                <a:sym typeface="Calibri"/>
              </a:rPr>
              <a:t>G. Montenero, J. Kosse, D. Martins, K. Puthran, R. Riccioli, D. Sotnikov, C. Zoller</a:t>
            </a:r>
          </a:p>
          <a:p>
            <a:pPr fontAlgn="auto">
              <a:spcBef>
                <a:spcPts val="0"/>
              </a:spcBef>
              <a:spcAft>
                <a:spcPts val="0"/>
              </a:spcAft>
              <a:buFont typeface="Arial"/>
              <a:buNone/>
              <a:defRPr/>
            </a:pPr>
            <a:r>
              <a:rPr lang="de-CH" sz="2000" dirty="0">
                <a:solidFill>
                  <a:srgbClr val="FFFF00"/>
                </a:solidFill>
                <a:sym typeface="Calibri"/>
              </a:rPr>
              <a:t>All PSI </a:t>
            </a:r>
            <a:r>
              <a:rPr lang="de-CH" sz="2000" dirty="0" err="1">
                <a:solidFill>
                  <a:srgbClr val="FFFF00"/>
                </a:solidFill>
                <a:sym typeface="Calibri"/>
              </a:rPr>
              <a:t>members</a:t>
            </a:r>
            <a:r>
              <a:rPr lang="de-CH" sz="2000" dirty="0">
                <a:solidFill>
                  <a:srgbClr val="FFFF00"/>
                </a:solidFill>
                <a:sym typeface="Calibri"/>
              </a:rPr>
              <a:t>, M. Casciello </a:t>
            </a:r>
            <a:r>
              <a:rPr lang="de-CH" sz="2000" dirty="0" err="1">
                <a:solidFill>
                  <a:srgbClr val="FFFF00"/>
                </a:solidFill>
                <a:sym typeface="Calibri"/>
              </a:rPr>
              <a:t>belongs</a:t>
            </a:r>
            <a:r>
              <a:rPr lang="de-CH" sz="2000" dirty="0">
                <a:solidFill>
                  <a:srgbClr val="FFFF00"/>
                </a:solidFill>
                <a:sym typeface="Calibri"/>
              </a:rPr>
              <a:t> </a:t>
            </a:r>
            <a:r>
              <a:rPr lang="de-CH" sz="2000" dirty="0" err="1">
                <a:solidFill>
                  <a:srgbClr val="FFFF00"/>
                </a:solidFill>
                <a:sym typeface="Calibri"/>
              </a:rPr>
              <a:t>to</a:t>
            </a:r>
            <a:r>
              <a:rPr lang="de-CH" sz="2000" dirty="0">
                <a:solidFill>
                  <a:srgbClr val="FFFF00"/>
                </a:solidFill>
                <a:sym typeface="Calibri"/>
              </a:rPr>
              <a:t> </a:t>
            </a:r>
            <a:r>
              <a:rPr lang="de-CH" sz="2000" dirty="0" err="1">
                <a:solidFill>
                  <a:srgbClr val="FFFF00"/>
                </a:solidFill>
                <a:sym typeface="Calibri"/>
              </a:rPr>
              <a:t>the</a:t>
            </a:r>
            <a:r>
              <a:rPr lang="de-CH" sz="2000" dirty="0">
                <a:solidFill>
                  <a:srgbClr val="FFFF00"/>
                </a:solidFill>
                <a:sym typeface="Calibri"/>
              </a:rPr>
              <a:t> </a:t>
            </a:r>
            <a:r>
              <a:rPr lang="de-CH" sz="2000" dirty="0" err="1">
                <a:solidFill>
                  <a:srgbClr val="FFFF00"/>
                </a:solidFill>
                <a:sym typeface="Calibri"/>
              </a:rPr>
              <a:t>Polytechnico</a:t>
            </a:r>
            <a:r>
              <a:rPr lang="de-CH" sz="2000" dirty="0">
                <a:solidFill>
                  <a:srgbClr val="FFFF00"/>
                </a:solidFill>
                <a:sym typeface="Calibri"/>
              </a:rPr>
              <a:t> di Torino</a:t>
            </a:r>
          </a:p>
          <a:p>
            <a:pPr fontAlgn="auto">
              <a:spcBef>
                <a:spcPts val="0"/>
              </a:spcBef>
              <a:spcAft>
                <a:spcPts val="0"/>
              </a:spcAft>
              <a:buFont typeface="Arial"/>
              <a:buNone/>
              <a:defRPr/>
            </a:pPr>
            <a:r>
              <a:rPr lang="de-CH" sz="2000" dirty="0">
                <a:solidFill>
                  <a:srgbClr val="FFFF00"/>
                </a:solidFill>
                <a:sym typeface="Calibri"/>
              </a:rPr>
              <a:t> </a:t>
            </a:r>
          </a:p>
          <a:p>
            <a:pPr marL="0" indent="0">
              <a:buNone/>
            </a:pPr>
            <a:endParaRPr lang="en-GB" noProof="0" dirty="0"/>
          </a:p>
        </p:txBody>
      </p:sp>
      <p:pic>
        <p:nvPicPr>
          <p:cNvPr id="3" name="Grafik 2">
            <a:extLst>
              <a:ext uri="{FF2B5EF4-FFF2-40B4-BE49-F238E27FC236}">
                <a16:creationId xmlns:a16="http://schemas.microsoft.com/office/drawing/2014/main" id="{A9CE3EC3-B28F-EC2D-4F38-D9678B6692DF}"/>
              </a:ext>
            </a:extLst>
          </p:cNvPr>
          <p:cNvPicPr>
            <a:picLocks noChangeAspect="1"/>
          </p:cNvPicPr>
          <p:nvPr/>
        </p:nvPicPr>
        <p:blipFill>
          <a:blip r:embed="rId2"/>
          <a:stretch>
            <a:fillRect/>
          </a:stretch>
        </p:blipFill>
        <p:spPr>
          <a:xfrm>
            <a:off x="9639237" y="140344"/>
            <a:ext cx="2481287" cy="957155"/>
          </a:xfrm>
          <a:prstGeom prst="rect">
            <a:avLst/>
          </a:prstGeom>
        </p:spPr>
      </p:pic>
      <p:sp>
        <p:nvSpPr>
          <p:cNvPr id="6" name="TextBox 2">
            <a:extLst>
              <a:ext uri="{FF2B5EF4-FFF2-40B4-BE49-F238E27FC236}">
                <a16:creationId xmlns:a16="http://schemas.microsoft.com/office/drawing/2014/main" id="{EA2E670A-80D4-1736-98DB-60FCBEE76C9C}"/>
              </a:ext>
            </a:extLst>
          </p:cNvPr>
          <p:cNvSpPr txBox="1"/>
          <p:nvPr/>
        </p:nvSpPr>
        <p:spPr>
          <a:xfrm>
            <a:off x="1049214" y="4346529"/>
            <a:ext cx="10277799" cy="1323439"/>
          </a:xfrm>
          <a:prstGeom prst="rect">
            <a:avLst/>
          </a:prstGeom>
          <a:noFill/>
        </p:spPr>
        <p:txBody>
          <a:bodyPr wrap="square">
            <a:spAutoFit/>
          </a:bodyPr>
          <a:lstStyle/>
          <a:p>
            <a:pPr eaLnBrk="0" fontAlgn="base" hangingPunct="0">
              <a:spcBef>
                <a:spcPct val="0"/>
              </a:spcBef>
              <a:spcAft>
                <a:spcPct val="0"/>
              </a:spcAft>
              <a:buSzPct val="200000"/>
            </a:pPr>
            <a:r>
              <a:rPr lang="en-US" sz="2000" dirty="0">
                <a:solidFill>
                  <a:prstClr val="white"/>
                </a:solidFill>
                <a:latin typeface="Aptos" panose="020B0004020202020204" pitchFamily="34" charset="0"/>
                <a:sym typeface="Calibri" panose="020F0502020204030204" pitchFamily="34" charset="0"/>
              </a:rPr>
              <a:t>Motivation and context </a:t>
            </a:r>
          </a:p>
          <a:p>
            <a:pPr eaLnBrk="0" fontAlgn="base" hangingPunct="0">
              <a:spcBef>
                <a:spcPct val="0"/>
              </a:spcBef>
              <a:spcAft>
                <a:spcPct val="0"/>
              </a:spcAft>
              <a:buSzPct val="200000"/>
            </a:pPr>
            <a:r>
              <a:rPr lang="en-US" sz="2000" dirty="0">
                <a:solidFill>
                  <a:prstClr val="white"/>
                </a:solidFill>
                <a:latin typeface="Aptos" panose="020B0004020202020204" pitchFamily="34" charset="0"/>
                <a:sym typeface="Calibri" panose="020F0502020204030204" pitchFamily="34" charset="0"/>
              </a:rPr>
              <a:t>Projects and R&amp;D programs </a:t>
            </a:r>
          </a:p>
          <a:p>
            <a:pPr eaLnBrk="0" fontAlgn="base" hangingPunct="0">
              <a:spcBef>
                <a:spcPct val="0"/>
              </a:spcBef>
              <a:spcAft>
                <a:spcPct val="0"/>
              </a:spcAft>
              <a:buSzPct val="200000"/>
            </a:pPr>
            <a:r>
              <a:rPr lang="en-US" sz="2000" dirty="0">
                <a:solidFill>
                  <a:prstClr val="white"/>
                </a:solidFill>
                <a:latin typeface="Aptos" panose="020B0004020202020204" pitchFamily="34" charset="0"/>
                <a:sym typeface="Calibri" panose="020F0502020204030204" pitchFamily="34" charset="0"/>
              </a:rPr>
              <a:t>Technological bricks and infrastructure</a:t>
            </a:r>
          </a:p>
          <a:p>
            <a:pPr eaLnBrk="0" fontAlgn="base" hangingPunct="0">
              <a:spcBef>
                <a:spcPct val="0"/>
              </a:spcBef>
              <a:spcAft>
                <a:spcPct val="0"/>
              </a:spcAft>
              <a:buSzPct val="200000"/>
            </a:pPr>
            <a:r>
              <a:rPr lang="en-US" sz="2000" dirty="0">
                <a:solidFill>
                  <a:prstClr val="white"/>
                </a:solidFill>
                <a:latin typeface="Aptos" panose="020B0004020202020204" pitchFamily="34" charset="0"/>
                <a:sym typeface="Calibri" panose="020F0502020204030204" pitchFamily="34" charset="0"/>
              </a:rPr>
              <a:t>Overview of the on-going R&amp;D PSI activities</a:t>
            </a:r>
          </a:p>
        </p:txBody>
      </p:sp>
    </p:spTree>
    <p:extLst>
      <p:ext uri="{BB962C8B-B14F-4D97-AF65-F5344CB8AC3E}">
        <p14:creationId xmlns:p14="http://schemas.microsoft.com/office/powerpoint/2010/main" val="39980597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B8D14AED-2AAF-5870-17AD-E26E83BD59A7}"/>
              </a:ext>
            </a:extLst>
          </p:cNvPr>
          <p:cNvSpPr/>
          <p:nvPr/>
        </p:nvSpPr>
        <p:spPr>
          <a:xfrm>
            <a:off x="7785035" y="654525"/>
            <a:ext cx="3527487" cy="6089000"/>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20" name="object 2">
            <a:extLst>
              <a:ext uri="{FF2B5EF4-FFF2-40B4-BE49-F238E27FC236}">
                <a16:creationId xmlns:a16="http://schemas.microsoft.com/office/drawing/2014/main" id="{5A6F651F-6F7D-57E4-CEAD-04FD2CC6DC3C}"/>
              </a:ext>
            </a:extLst>
          </p:cNvPr>
          <p:cNvSpPr txBox="1">
            <a:spLocks/>
          </p:cNvSpPr>
          <p:nvPr/>
        </p:nvSpPr>
        <p:spPr>
          <a:xfrm>
            <a:off x="1883350" y="-130318"/>
            <a:ext cx="7525543" cy="892038"/>
          </a:xfrm>
          <a:prstGeom prst="rect">
            <a:avLst/>
          </a:prstGeom>
        </p:spPr>
        <p:txBody>
          <a:bodyPr vert="horz" wrap="square" lIns="0" tIns="139191" rIns="0" bIns="0" rtlCol="0" anchor="t">
            <a:spAutoFit/>
          </a:bodyPr>
          <a:lst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a:lstStyle>
          <a:p>
            <a:pPr marL="127000" algn="ctr" fontAlgn="auto">
              <a:spcBef>
                <a:spcPts val="100"/>
              </a:spcBef>
              <a:spcAft>
                <a:spcPts val="0"/>
              </a:spcAft>
              <a:defRPr/>
            </a:pPr>
            <a:r>
              <a:rPr lang="de-DE" sz="2400" dirty="0">
                <a:solidFill>
                  <a:srgbClr val="3333FF"/>
                </a:solidFill>
                <a:cs typeface="Calibri" panose="020F0502020204030204" pitchFamily="34" charset="0"/>
                <a:sym typeface="Calibri"/>
              </a:rPr>
              <a:t>Energy Transition </a:t>
            </a:r>
            <a:r>
              <a:rPr lang="de-DE" sz="2400" dirty="0" err="1">
                <a:solidFill>
                  <a:srgbClr val="3333FF"/>
                </a:solidFill>
                <a:cs typeface="Calibri" panose="020F0502020204030204" pitchFamily="34" charset="0"/>
                <a:sym typeface="Calibri"/>
              </a:rPr>
              <a:t>for</a:t>
            </a:r>
            <a:r>
              <a:rPr lang="de-DE" sz="2400" dirty="0">
                <a:solidFill>
                  <a:srgbClr val="3333FF"/>
                </a:solidFill>
                <a:cs typeface="Calibri" panose="020F0502020204030204" pitchFamily="34" charset="0"/>
                <a:sym typeface="Calibri"/>
              </a:rPr>
              <a:t> </a:t>
            </a:r>
            <a:r>
              <a:rPr lang="de-DE" sz="2400" dirty="0" err="1">
                <a:solidFill>
                  <a:srgbClr val="3333FF"/>
                </a:solidFill>
                <a:cs typeface="Calibri" panose="020F0502020204030204" pitchFamily="34" charset="0"/>
                <a:sym typeface="Calibri"/>
              </a:rPr>
              <a:t>the</a:t>
            </a:r>
            <a:r>
              <a:rPr lang="de-DE" sz="2400" dirty="0">
                <a:solidFill>
                  <a:srgbClr val="3333FF"/>
                </a:solidFill>
                <a:cs typeface="Calibri" panose="020F0502020204030204" pitchFamily="34" charset="0"/>
                <a:sym typeface="Calibri"/>
              </a:rPr>
              <a:t> PSI </a:t>
            </a:r>
            <a:r>
              <a:rPr lang="de-DE" sz="2400" dirty="0" err="1">
                <a:solidFill>
                  <a:srgbClr val="3333FF"/>
                </a:solidFill>
                <a:cs typeface="Calibri" panose="020F0502020204030204" pitchFamily="34" charset="0"/>
                <a:sym typeface="Calibri"/>
              </a:rPr>
              <a:t>accelerator</a:t>
            </a:r>
            <a:r>
              <a:rPr lang="de-DE" sz="2400" dirty="0">
                <a:solidFill>
                  <a:srgbClr val="3333FF"/>
                </a:solidFill>
                <a:cs typeface="Calibri" panose="020F0502020204030204" pitchFamily="34" charset="0"/>
                <a:sym typeface="Calibri"/>
              </a:rPr>
              <a:t> </a:t>
            </a:r>
            <a:r>
              <a:rPr lang="de-DE" sz="2400" dirty="0" err="1">
                <a:solidFill>
                  <a:srgbClr val="3333FF"/>
                </a:solidFill>
                <a:cs typeface="Calibri" panose="020F0502020204030204" pitchFamily="34" charset="0"/>
                <a:sym typeface="Calibri"/>
              </a:rPr>
              <a:t>magnets</a:t>
            </a:r>
            <a:endParaRPr lang="de-DE" sz="2400" dirty="0">
              <a:solidFill>
                <a:srgbClr val="3333FF"/>
              </a:solidFill>
              <a:cs typeface="Calibri" panose="020F0502020204030204" pitchFamily="34" charset="0"/>
              <a:sym typeface="Calibri"/>
            </a:endParaRPr>
          </a:p>
          <a:p>
            <a:pPr marL="127000" algn="ctr" fontAlgn="auto">
              <a:spcBef>
                <a:spcPts val="100"/>
              </a:spcBef>
              <a:spcAft>
                <a:spcPts val="0"/>
              </a:spcAft>
              <a:defRPr/>
            </a:pPr>
            <a:r>
              <a:rPr lang="de-DE" sz="2400" dirty="0">
                <a:solidFill>
                  <a:srgbClr val="3333FF"/>
                </a:solidFill>
                <a:cs typeface="Calibri" panose="020F0502020204030204" pitchFamily="34" charset="0"/>
                <a:sym typeface="Calibri"/>
              </a:rPr>
              <a:t>And …. </a:t>
            </a:r>
            <a:r>
              <a:rPr lang="de-DE" sz="2400" dirty="0" err="1">
                <a:solidFill>
                  <a:srgbClr val="3333FF"/>
                </a:solidFill>
                <a:cs typeface="Calibri" panose="020F0502020204030204" pitchFamily="34" charset="0"/>
                <a:sym typeface="Calibri"/>
              </a:rPr>
              <a:t>sustainability</a:t>
            </a:r>
            <a:r>
              <a:rPr lang="de-DE" sz="2400" dirty="0">
                <a:solidFill>
                  <a:srgbClr val="3333FF"/>
                </a:solidFill>
                <a:cs typeface="Calibri" panose="020F0502020204030204" pitchFamily="34" charset="0"/>
                <a:sym typeface="Calibri"/>
              </a:rPr>
              <a:t>?</a:t>
            </a:r>
          </a:p>
        </p:txBody>
      </p:sp>
      <p:pic>
        <p:nvPicPr>
          <p:cNvPr id="10" name="Grafik 9">
            <a:extLst>
              <a:ext uri="{FF2B5EF4-FFF2-40B4-BE49-F238E27FC236}">
                <a16:creationId xmlns:a16="http://schemas.microsoft.com/office/drawing/2014/main" id="{5E7800DC-292B-AEDA-BD51-63C2E4CB288F}"/>
              </a:ext>
            </a:extLst>
          </p:cNvPr>
          <p:cNvPicPr>
            <a:picLocks noChangeAspect="1"/>
          </p:cNvPicPr>
          <p:nvPr/>
        </p:nvPicPr>
        <p:blipFill>
          <a:blip r:embed="rId3"/>
          <a:stretch>
            <a:fillRect/>
          </a:stretch>
        </p:blipFill>
        <p:spPr>
          <a:xfrm>
            <a:off x="568817" y="840566"/>
            <a:ext cx="4807371" cy="3107874"/>
          </a:xfrm>
          <a:prstGeom prst="rect">
            <a:avLst/>
          </a:prstGeom>
        </p:spPr>
      </p:pic>
      <p:sp>
        <p:nvSpPr>
          <p:cNvPr id="14" name="Textfeld 13">
            <a:extLst>
              <a:ext uri="{FF2B5EF4-FFF2-40B4-BE49-F238E27FC236}">
                <a16:creationId xmlns:a16="http://schemas.microsoft.com/office/drawing/2014/main" id="{3729A2CF-8E35-6978-DFF6-36CA04A259D6}"/>
              </a:ext>
            </a:extLst>
          </p:cNvPr>
          <p:cNvSpPr txBox="1"/>
          <p:nvPr/>
        </p:nvSpPr>
        <p:spPr>
          <a:xfrm>
            <a:off x="1031202" y="4396219"/>
            <a:ext cx="5064798" cy="1754326"/>
          </a:xfrm>
          <a:prstGeom prst="rect">
            <a:avLst/>
          </a:prstGeom>
          <a:noFill/>
        </p:spPr>
        <p:txBody>
          <a:bodyPr wrap="square">
            <a:spAutoFit/>
          </a:bodyPr>
          <a:lstStyle/>
          <a:p>
            <a:pPr>
              <a:buFont typeface="Arial" panose="020B0604020202020204" pitchFamily="34" charset="0"/>
              <a:buChar char="•"/>
            </a:pPr>
            <a:r>
              <a:rPr lang="en-US" b="1" dirty="0"/>
              <a:t>Production phase</a:t>
            </a:r>
            <a:r>
              <a:rPr lang="en-US" dirty="0"/>
              <a:t>→ negative impacts on planetary boundaries (water,  materials, extraction pollution….)</a:t>
            </a:r>
          </a:p>
          <a:p>
            <a:pPr>
              <a:buFont typeface="Arial" panose="020B0604020202020204" pitchFamily="34" charset="0"/>
              <a:buChar char="•"/>
            </a:pPr>
            <a:r>
              <a:rPr lang="en-US" b="1" dirty="0"/>
              <a:t>Use phase</a:t>
            </a:r>
            <a:r>
              <a:rPr lang="en-US" dirty="0"/>
              <a:t>→ positive impacts, energy savings, footprint reduction,  supporting medical application</a:t>
            </a:r>
          </a:p>
        </p:txBody>
      </p:sp>
      <p:sp>
        <p:nvSpPr>
          <p:cNvPr id="17" name="Textfeld 16">
            <a:extLst>
              <a:ext uri="{FF2B5EF4-FFF2-40B4-BE49-F238E27FC236}">
                <a16:creationId xmlns:a16="http://schemas.microsoft.com/office/drawing/2014/main" id="{3ABDA690-9A0C-9D86-461F-9D6D7E9EAAF8}"/>
              </a:ext>
            </a:extLst>
          </p:cNvPr>
          <p:cNvSpPr txBox="1"/>
          <p:nvPr/>
        </p:nvSpPr>
        <p:spPr>
          <a:xfrm>
            <a:off x="1615093" y="3948440"/>
            <a:ext cx="3411688" cy="307777"/>
          </a:xfrm>
          <a:prstGeom prst="rect">
            <a:avLst/>
          </a:prstGeom>
          <a:noFill/>
        </p:spPr>
        <p:txBody>
          <a:bodyPr wrap="square">
            <a:spAutoFit/>
          </a:bodyPr>
          <a:lstStyle/>
          <a:p>
            <a:r>
              <a:rPr lang="de-CH" sz="1400" b="1" i="1" dirty="0">
                <a:solidFill>
                  <a:srgbClr val="3333FF"/>
                </a:solidFill>
              </a:rPr>
              <a:t>Johan Rockström et al, Nature 2009</a:t>
            </a:r>
          </a:p>
        </p:txBody>
      </p:sp>
      <p:sp>
        <p:nvSpPr>
          <p:cNvPr id="2" name="TextBox 1">
            <a:extLst>
              <a:ext uri="{FF2B5EF4-FFF2-40B4-BE49-F238E27FC236}">
                <a16:creationId xmlns:a16="http://schemas.microsoft.com/office/drawing/2014/main" id="{CC53495C-5568-6026-CE4B-220646F9C276}"/>
              </a:ext>
            </a:extLst>
          </p:cNvPr>
          <p:cNvSpPr txBox="1"/>
          <p:nvPr/>
        </p:nvSpPr>
        <p:spPr>
          <a:xfrm>
            <a:off x="7995139" y="748030"/>
            <a:ext cx="3972285" cy="6240170"/>
          </a:xfrm>
          <a:prstGeom prst="rect">
            <a:avLst/>
          </a:prstGeom>
          <a:noFill/>
        </p:spPr>
        <p:txBody>
          <a:bodyPr wrap="square" lIns="0" tIns="0" rIns="0" bIns="0">
            <a:spAutoFit/>
          </a:bodyPr>
          <a:lstStyle/>
          <a:p>
            <a:pPr>
              <a:spcBef>
                <a:spcPts val="900"/>
              </a:spcBef>
              <a:defRPr/>
            </a:pPr>
            <a:r>
              <a:rPr lang="en-US" sz="2000" b="1" i="1" kern="0" dirty="0">
                <a:latin typeface="+mj-lt"/>
                <a:ea typeface="+mj-ea"/>
                <a:cs typeface="Calibri" panose="020F0502020204030204" pitchFamily="34" charset="0"/>
                <a:sym typeface="Calibri"/>
              </a:rPr>
              <a:t>Factors:</a:t>
            </a:r>
          </a:p>
          <a:p>
            <a:pPr marL="342900" indent="-342900">
              <a:spcBef>
                <a:spcPts val="900"/>
              </a:spcBef>
              <a:buFont typeface="+mj-lt"/>
              <a:buAutoNum type="arabicPeriod"/>
              <a:defRPr/>
            </a:pPr>
            <a:r>
              <a:rPr lang="de-DE" b="1" kern="0" dirty="0">
                <a:latin typeface="+mj-lt"/>
                <a:ea typeface="+mj-ea"/>
                <a:cs typeface="Calibri" panose="020F0502020204030204" pitchFamily="34" charset="0"/>
                <a:sym typeface="Calibri"/>
              </a:rPr>
              <a:t>Physics and </a:t>
            </a:r>
            <a:r>
              <a:rPr lang="de-DE" b="1" kern="0" dirty="0" err="1">
                <a:latin typeface="+mj-lt"/>
                <a:ea typeface="+mj-ea"/>
                <a:cs typeface="Calibri" panose="020F0502020204030204" pitchFamily="34" charset="0"/>
                <a:sym typeface="Calibri"/>
              </a:rPr>
              <a:t>performance</a:t>
            </a:r>
            <a:r>
              <a:rPr lang="de-DE" b="1" kern="0" dirty="0">
                <a:latin typeface="+mj-lt"/>
                <a:ea typeface="+mj-ea"/>
                <a:cs typeface="Calibri" panose="020F0502020204030204" pitchFamily="34" charset="0"/>
                <a:sym typeface="Calibri"/>
              </a:rPr>
              <a:t>:</a:t>
            </a:r>
          </a:p>
          <a:p>
            <a:pPr marL="285750" indent="-285750">
              <a:buFont typeface="Arial" panose="020B0604020202020204" pitchFamily="34" charset="0"/>
              <a:buChar char="•"/>
              <a:defRPr/>
            </a:pPr>
            <a:r>
              <a:rPr lang="de-DE" kern="0" dirty="0">
                <a:latin typeface="+mj-lt"/>
                <a:ea typeface="+mj-ea"/>
                <a:cs typeface="Calibri" panose="020F0502020204030204" pitchFamily="34" charset="0"/>
                <a:sym typeface="Calibri"/>
              </a:rPr>
              <a:t>Operating </a:t>
            </a:r>
            <a:r>
              <a:rPr lang="de-DE" kern="0" dirty="0" err="1">
                <a:latin typeface="+mj-lt"/>
                <a:ea typeface="+mj-ea"/>
                <a:cs typeface="Calibri" panose="020F0502020204030204" pitchFamily="34" charset="0"/>
                <a:sym typeface="Calibri"/>
              </a:rPr>
              <a:t>conditions</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J</a:t>
            </a:r>
            <a:r>
              <a:rPr lang="de-DE" kern="0" baseline="-25000" dirty="0" err="1">
                <a:latin typeface="+mj-lt"/>
                <a:ea typeface="+mj-ea"/>
                <a:cs typeface="Calibri" panose="020F0502020204030204" pitchFamily="34" charset="0"/>
                <a:sym typeface="Calibri"/>
              </a:rPr>
              <a:t>ce</a:t>
            </a:r>
            <a:r>
              <a:rPr lang="de-DE" kern="0" dirty="0">
                <a:latin typeface="+mj-lt"/>
                <a:ea typeface="+mj-ea"/>
                <a:cs typeface="Calibri" panose="020F0502020204030204" pitchFamily="34" charset="0"/>
                <a:sym typeface="Calibri"/>
              </a:rPr>
              <a:t>, T</a:t>
            </a:r>
            <a:r>
              <a:rPr lang="de-DE" kern="0" baseline="-25000" dirty="0">
                <a:latin typeface="+mj-lt"/>
                <a:ea typeface="+mj-ea"/>
                <a:cs typeface="Calibri" panose="020F0502020204030204" pitchFamily="34" charset="0"/>
                <a:sym typeface="Calibri"/>
              </a:rPr>
              <a:t>op</a:t>
            </a:r>
            <a:r>
              <a:rPr lang="de-DE" kern="0" dirty="0">
                <a:latin typeface="+mj-lt"/>
                <a:ea typeface="+mj-ea"/>
                <a:cs typeface="Calibri" panose="020F0502020204030204" pitchFamily="34" charset="0"/>
                <a:sym typeface="Calibri"/>
              </a:rPr>
              <a:t>)</a:t>
            </a:r>
          </a:p>
          <a:p>
            <a:pPr marL="285750" indent="-285750">
              <a:buFont typeface="Arial" panose="020B0604020202020204" pitchFamily="34" charset="0"/>
              <a:buChar char="•"/>
              <a:defRPr/>
            </a:pPr>
            <a:r>
              <a:rPr lang="de-DE" kern="0" dirty="0">
                <a:latin typeface="+mj-lt"/>
                <a:ea typeface="+mj-ea"/>
                <a:cs typeface="Calibri" panose="020F0502020204030204" pitchFamily="34" charset="0"/>
                <a:sym typeface="Calibri"/>
              </a:rPr>
              <a:t>Field </a:t>
            </a:r>
            <a:r>
              <a:rPr lang="de-DE" kern="0" dirty="0" err="1">
                <a:latin typeface="+mj-lt"/>
                <a:ea typeface="+mj-ea"/>
                <a:cs typeface="Calibri" panose="020F0502020204030204" pitchFamily="34" charset="0"/>
                <a:sym typeface="Calibri"/>
              </a:rPr>
              <a:t>strength</a:t>
            </a:r>
            <a:r>
              <a:rPr lang="de-DE" kern="0" dirty="0">
                <a:latin typeface="+mj-lt"/>
                <a:ea typeface="+mj-ea"/>
                <a:cs typeface="Calibri" panose="020F0502020204030204" pitchFamily="34" charset="0"/>
                <a:sym typeface="Calibri"/>
              </a:rPr>
              <a:t> beam </a:t>
            </a:r>
            <a:r>
              <a:rPr lang="de-DE" kern="0" dirty="0" err="1">
                <a:latin typeface="+mj-lt"/>
                <a:ea typeface="+mj-ea"/>
                <a:cs typeface="Calibri" panose="020F0502020204030204" pitchFamily="34" charset="0"/>
                <a:sym typeface="Calibri"/>
              </a:rPr>
              <a:t>energy</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deposition</a:t>
            </a:r>
            <a:endParaRPr lang="de-DE" kern="0" dirty="0">
              <a:latin typeface="+mj-lt"/>
              <a:ea typeface="+mj-ea"/>
              <a:cs typeface="Calibri" panose="020F0502020204030204" pitchFamily="34" charset="0"/>
              <a:sym typeface="Calibri"/>
            </a:endParaRPr>
          </a:p>
          <a:p>
            <a:pPr marL="285750" indent="-285750">
              <a:buFont typeface="Arial" panose="020B0604020202020204" pitchFamily="34" charset="0"/>
              <a:buChar char="•"/>
              <a:defRPr/>
            </a:pPr>
            <a:r>
              <a:rPr lang="de-DE" kern="0" dirty="0">
                <a:latin typeface="+mj-lt"/>
                <a:ea typeface="+mj-ea"/>
                <a:cs typeface="Calibri" panose="020F0502020204030204" pitchFamily="34" charset="0"/>
                <a:sym typeface="Calibri"/>
              </a:rPr>
              <a:t>AC </a:t>
            </a:r>
            <a:r>
              <a:rPr lang="de-DE" kern="0" dirty="0" err="1">
                <a:latin typeface="+mj-lt"/>
                <a:ea typeface="+mj-ea"/>
                <a:cs typeface="Calibri" panose="020F0502020204030204" pitchFamily="34" charset="0"/>
                <a:sym typeface="Calibri"/>
              </a:rPr>
              <a:t>losses</a:t>
            </a:r>
            <a:r>
              <a:rPr lang="de-DE" kern="0" dirty="0">
                <a:latin typeface="+mj-lt"/>
                <a:ea typeface="+mj-ea"/>
                <a:cs typeface="Calibri" panose="020F0502020204030204" pitchFamily="34" charset="0"/>
                <a:sym typeface="Calibri"/>
              </a:rPr>
              <a:t> &amp;Field Quality</a:t>
            </a:r>
          </a:p>
          <a:p>
            <a:pPr marL="285750" indent="-285750">
              <a:buFont typeface="Arial" panose="020B0604020202020204" pitchFamily="34" charset="0"/>
              <a:buChar char="•"/>
              <a:defRPr/>
            </a:pPr>
            <a:r>
              <a:rPr lang="de-DE" kern="0" dirty="0">
                <a:latin typeface="+mj-lt"/>
                <a:ea typeface="+mj-ea"/>
                <a:cs typeface="Calibri" panose="020F0502020204030204" pitchFamily="34" charset="0"/>
                <a:sym typeface="Calibri"/>
              </a:rPr>
              <a:t>Space</a:t>
            </a:r>
          </a:p>
          <a:p>
            <a:pPr>
              <a:defRPr/>
            </a:pPr>
            <a:r>
              <a:rPr lang="de-DE" b="1" kern="0" dirty="0">
                <a:latin typeface="+mj-lt"/>
                <a:ea typeface="+mj-ea"/>
                <a:cs typeface="Calibri" panose="020F0502020204030204" pitchFamily="34" charset="0"/>
                <a:sym typeface="Calibri"/>
              </a:rPr>
              <a:t>2. Economics</a:t>
            </a:r>
            <a:r>
              <a:rPr lang="de-CH" b="1" kern="0" dirty="0">
                <a:latin typeface="+mj-lt"/>
                <a:ea typeface="+mj-ea"/>
                <a:cs typeface="Calibri" panose="020F0502020204030204" pitchFamily="34" charset="0"/>
                <a:sym typeface="Calibri"/>
              </a:rPr>
              <a:t> &amp; </a:t>
            </a:r>
            <a:r>
              <a:rPr lang="de-DE" b="1" kern="0" dirty="0" err="1">
                <a:latin typeface="+mj-lt"/>
                <a:ea typeface="+mj-ea"/>
                <a:cs typeface="Calibri" panose="020F0502020204030204" pitchFamily="34" charset="0"/>
                <a:sym typeface="Calibri"/>
              </a:rPr>
              <a:t>strategic</a:t>
            </a:r>
            <a:r>
              <a:rPr lang="de-DE" kern="0" dirty="0">
                <a:latin typeface="+mj-lt"/>
                <a:ea typeface="+mj-ea"/>
                <a:cs typeface="Calibri" panose="020F0502020204030204" pitchFamily="34" charset="0"/>
                <a:sym typeface="Calibri"/>
              </a:rPr>
              <a:t> </a:t>
            </a:r>
          </a:p>
          <a:p>
            <a:pPr marL="285750" indent="-285750">
              <a:buFont typeface="Arial" panose="020B0604020202020204" pitchFamily="34" charset="0"/>
              <a:buChar char="•"/>
              <a:defRPr/>
            </a:pPr>
            <a:r>
              <a:rPr lang="de-DE" kern="0" dirty="0" err="1">
                <a:latin typeface="+mj-lt"/>
                <a:ea typeface="+mj-ea"/>
                <a:cs typeface="Calibri" panose="020F0502020204030204" pitchFamily="34" charset="0"/>
                <a:sym typeface="Calibri"/>
              </a:rPr>
              <a:t>Conductor</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cost</a:t>
            </a:r>
            <a:r>
              <a:rPr lang="de-DE" kern="0" dirty="0">
                <a:latin typeface="+mj-lt"/>
                <a:ea typeface="+mj-ea"/>
                <a:cs typeface="Calibri" panose="020F0502020204030204" pitchFamily="34" charset="0"/>
                <a:sym typeface="Calibri"/>
              </a:rPr>
              <a:t> and </a:t>
            </a:r>
            <a:r>
              <a:rPr lang="de-DE" kern="0" dirty="0" err="1">
                <a:latin typeface="+mj-lt"/>
                <a:ea typeface="+mj-ea"/>
                <a:cs typeface="Calibri" panose="020F0502020204030204" pitchFamily="34" charset="0"/>
                <a:sym typeface="Calibri"/>
              </a:rPr>
              <a:t>availability</a:t>
            </a:r>
            <a:endParaRPr lang="de-DE" kern="0" dirty="0">
              <a:latin typeface="+mj-lt"/>
              <a:ea typeface="+mj-ea"/>
              <a:cs typeface="Calibri" panose="020F0502020204030204" pitchFamily="34" charset="0"/>
              <a:sym typeface="Calibri"/>
            </a:endParaRPr>
          </a:p>
          <a:p>
            <a:pPr marL="285750" indent="-285750">
              <a:buFont typeface="Arial" panose="020B0604020202020204" pitchFamily="34" charset="0"/>
              <a:buChar char="•"/>
              <a:defRPr/>
            </a:pPr>
            <a:r>
              <a:rPr lang="en-US" kern="0" dirty="0">
                <a:latin typeface="+mj-lt"/>
                <a:ea typeface="+mj-ea"/>
                <a:cs typeface="Calibri" panose="020F0502020204030204" pitchFamily="34" charset="0"/>
                <a:sym typeface="Calibri"/>
              </a:rPr>
              <a:t>lifecycle costs (CAPEX vs OPEX)</a:t>
            </a:r>
          </a:p>
          <a:p>
            <a:pPr marL="285750" indent="-285750">
              <a:buFont typeface="Arial" panose="020B0604020202020204" pitchFamily="34" charset="0"/>
              <a:buChar char="•"/>
              <a:defRPr/>
            </a:pPr>
            <a:r>
              <a:rPr lang="en-US" kern="0" dirty="0">
                <a:latin typeface="+mj-lt"/>
                <a:ea typeface="+mj-ea"/>
                <a:cs typeface="Calibri" panose="020F0502020204030204" pitchFamily="34" charset="0"/>
                <a:sym typeface="Calibri"/>
              </a:rPr>
              <a:t>long-term compatibility with upgrades.</a:t>
            </a:r>
          </a:p>
          <a:p>
            <a:pPr>
              <a:defRPr/>
            </a:pPr>
            <a:r>
              <a:rPr lang="de-DE" b="1" kern="0" dirty="0">
                <a:latin typeface="+mj-lt"/>
                <a:ea typeface="+mj-ea"/>
                <a:cs typeface="Calibri" panose="020F0502020204030204" pitchFamily="34" charset="0"/>
                <a:sym typeface="Calibri"/>
              </a:rPr>
              <a:t>3. Environmental &amp;</a:t>
            </a:r>
            <a:r>
              <a:rPr lang="de-DE" b="1" kern="0" dirty="0" err="1">
                <a:latin typeface="+mj-lt"/>
                <a:ea typeface="+mj-ea"/>
                <a:cs typeface="Calibri" panose="020F0502020204030204" pitchFamily="34" charset="0"/>
                <a:sym typeface="Calibri"/>
              </a:rPr>
              <a:t>Reliability</a:t>
            </a:r>
            <a:endParaRPr lang="de-DE" kern="0" dirty="0">
              <a:latin typeface="+mj-lt"/>
              <a:ea typeface="+mj-ea"/>
              <a:cs typeface="Calibri" panose="020F0502020204030204" pitchFamily="34" charset="0"/>
              <a:sym typeface="Calibri"/>
            </a:endParaRPr>
          </a:p>
          <a:p>
            <a:pPr marL="457200" indent="-457200">
              <a:buFont typeface="Arial" panose="020B0604020202020204" pitchFamily="34" charset="0"/>
              <a:buChar char="•"/>
              <a:defRPr/>
            </a:pPr>
            <a:r>
              <a:rPr lang="de-DE" kern="0" dirty="0">
                <a:latin typeface="+mj-lt"/>
                <a:ea typeface="+mj-ea"/>
                <a:cs typeface="Calibri" panose="020F0502020204030204" pitchFamily="34" charset="0"/>
                <a:sym typeface="Calibri"/>
              </a:rPr>
              <a:t>Radiation </a:t>
            </a:r>
            <a:r>
              <a:rPr lang="de-DE" kern="0" dirty="0" err="1">
                <a:latin typeface="+mj-lt"/>
                <a:ea typeface="+mj-ea"/>
                <a:cs typeface="Calibri" panose="020F0502020204030204" pitchFamily="34" charset="0"/>
                <a:sym typeface="Calibri"/>
              </a:rPr>
              <a:t>dammage</a:t>
            </a:r>
            <a:endParaRPr lang="de-DE" kern="0" dirty="0">
              <a:latin typeface="+mj-lt"/>
              <a:ea typeface="+mj-ea"/>
              <a:cs typeface="Calibri" panose="020F0502020204030204" pitchFamily="34" charset="0"/>
              <a:sym typeface="Calibri"/>
            </a:endParaRPr>
          </a:p>
          <a:p>
            <a:pPr marL="457200" indent="-457200">
              <a:buFont typeface="Arial" panose="020B0604020202020204" pitchFamily="34" charset="0"/>
              <a:buChar char="•"/>
              <a:defRPr/>
            </a:pPr>
            <a:r>
              <a:rPr lang="de-DE" kern="0" dirty="0" err="1">
                <a:latin typeface="+mj-lt"/>
                <a:ea typeface="+mj-ea"/>
                <a:cs typeface="Calibri" panose="020F0502020204030204" pitchFamily="34" charset="0"/>
                <a:sym typeface="Calibri"/>
              </a:rPr>
              <a:t>Quench</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protection</a:t>
            </a:r>
            <a:endParaRPr lang="de-DE" kern="0" dirty="0">
              <a:latin typeface="+mj-lt"/>
              <a:ea typeface="+mj-ea"/>
              <a:cs typeface="Calibri" panose="020F0502020204030204" pitchFamily="34" charset="0"/>
              <a:sym typeface="Calibri"/>
            </a:endParaRPr>
          </a:p>
          <a:p>
            <a:pPr marL="457200" indent="-457200">
              <a:buFont typeface="Arial" panose="020B0604020202020204" pitchFamily="34" charset="0"/>
              <a:buChar char="•"/>
              <a:defRPr/>
            </a:pPr>
            <a:r>
              <a:rPr lang="de-DE" kern="0" dirty="0">
                <a:latin typeface="+mj-lt"/>
                <a:ea typeface="+mj-ea"/>
                <a:cs typeface="Calibri" panose="020F0502020204030204" pitchFamily="34" charset="0"/>
                <a:sym typeface="Calibri"/>
              </a:rPr>
              <a:t>Cooling &amp; </a:t>
            </a:r>
            <a:r>
              <a:rPr lang="de-DE" kern="0" dirty="0" err="1">
                <a:latin typeface="+mj-lt"/>
                <a:ea typeface="+mj-ea"/>
                <a:cs typeface="Calibri" panose="020F0502020204030204" pitchFamily="34" charset="0"/>
                <a:sym typeface="Calibri"/>
              </a:rPr>
              <a:t>powering</a:t>
            </a:r>
            <a:endParaRPr lang="de-DE" kern="0" dirty="0">
              <a:latin typeface="+mj-lt"/>
              <a:ea typeface="+mj-ea"/>
              <a:cs typeface="Calibri" panose="020F0502020204030204" pitchFamily="34" charset="0"/>
              <a:sym typeface="Calibri"/>
            </a:endParaRPr>
          </a:p>
          <a:p>
            <a:pPr>
              <a:defRPr/>
            </a:pPr>
            <a:r>
              <a:rPr lang="de-DE" b="1" kern="0" dirty="0">
                <a:latin typeface="+mj-lt"/>
                <a:ea typeface="+mj-ea"/>
                <a:cs typeface="Calibri" panose="020F0502020204030204" pitchFamily="34" charset="0"/>
                <a:sym typeface="Calibri"/>
              </a:rPr>
              <a:t>4. </a:t>
            </a:r>
            <a:r>
              <a:rPr lang="de-DE" b="1" kern="0" dirty="0" err="1">
                <a:solidFill>
                  <a:schemeClr val="accent2">
                    <a:lumMod val="75000"/>
                  </a:schemeClr>
                </a:solidFill>
                <a:latin typeface="+mj-lt"/>
                <a:ea typeface="+mj-ea"/>
                <a:cs typeface="Calibri" panose="020F0502020204030204" pitchFamily="34" charset="0"/>
                <a:sym typeface="Calibri"/>
              </a:rPr>
              <a:t>Sustainability</a:t>
            </a:r>
            <a:endParaRPr lang="de-DE" b="1" kern="0" dirty="0">
              <a:solidFill>
                <a:schemeClr val="accent2">
                  <a:lumMod val="75000"/>
                </a:schemeClr>
              </a:solidFill>
              <a:latin typeface="+mj-lt"/>
              <a:ea typeface="+mj-ea"/>
              <a:cs typeface="Calibri" panose="020F0502020204030204" pitchFamily="34" charset="0"/>
              <a:sym typeface="Calibri"/>
            </a:endParaRPr>
          </a:p>
          <a:p>
            <a:pPr marL="285750" lvl="1" indent="-285750">
              <a:buFont typeface="Arial" panose="020B0604020202020204" pitchFamily="34" charset="0"/>
              <a:buChar char="•"/>
              <a:defRPr/>
            </a:pPr>
            <a:r>
              <a:rPr lang="en-US" kern="0" dirty="0">
                <a:solidFill>
                  <a:schemeClr val="accent2">
                    <a:lumMod val="75000"/>
                  </a:schemeClr>
                </a:solidFill>
                <a:latin typeface="+mj-lt"/>
                <a:ea typeface="+mj-ea"/>
                <a:cs typeface="Calibri" panose="020F0502020204030204" pitchFamily="34" charset="0"/>
                <a:sym typeface="Calibri"/>
              </a:rPr>
              <a:t>     LCA  on raw materials</a:t>
            </a:r>
          </a:p>
          <a:p>
            <a:pPr marL="457200" indent="-457200">
              <a:buFont typeface="Arial" panose="020B0604020202020204" pitchFamily="34" charset="0"/>
              <a:buChar char="•"/>
              <a:defRPr/>
            </a:pPr>
            <a:r>
              <a:rPr lang="en-US" kern="0" dirty="0">
                <a:solidFill>
                  <a:schemeClr val="accent2">
                    <a:lumMod val="75000"/>
                  </a:schemeClr>
                </a:solidFill>
                <a:latin typeface="+mj-lt"/>
                <a:ea typeface="+mj-ea"/>
                <a:cs typeface="Calibri" panose="020F0502020204030204" pitchFamily="34" charset="0"/>
                <a:sym typeface="Calibri"/>
              </a:rPr>
              <a:t>Process and manufacturing</a:t>
            </a:r>
          </a:p>
          <a:p>
            <a:pPr marL="457200" indent="-457200">
              <a:buFont typeface="Arial" panose="020B0604020202020204" pitchFamily="34" charset="0"/>
              <a:buChar char="•"/>
              <a:defRPr/>
            </a:pPr>
            <a:r>
              <a:rPr lang="en-US" kern="0" dirty="0">
                <a:solidFill>
                  <a:schemeClr val="accent2">
                    <a:lumMod val="75000"/>
                  </a:schemeClr>
                </a:solidFill>
                <a:latin typeface="+mj-lt"/>
                <a:ea typeface="+mj-ea"/>
                <a:cs typeface="Calibri" panose="020F0502020204030204" pitchFamily="34" charset="0"/>
                <a:sym typeface="Calibri"/>
              </a:rPr>
              <a:t>Recyclability</a:t>
            </a:r>
          </a:p>
          <a:p>
            <a:pPr marL="457200" indent="-457200">
              <a:buFont typeface="Arial" panose="020B0604020202020204" pitchFamily="34" charset="0"/>
              <a:buChar char="•"/>
              <a:defRPr/>
            </a:pPr>
            <a:r>
              <a:rPr lang="en-US" kern="0" dirty="0">
                <a:solidFill>
                  <a:schemeClr val="accent2">
                    <a:lumMod val="75000"/>
                  </a:schemeClr>
                </a:solidFill>
                <a:latin typeface="+mj-lt"/>
                <a:ea typeface="+mj-ea"/>
                <a:cs typeface="Calibri" panose="020F0502020204030204" pitchFamily="34" charset="0"/>
                <a:sym typeface="Calibri"/>
              </a:rPr>
              <a:t>Reduced waste protocols</a:t>
            </a:r>
          </a:p>
          <a:p>
            <a:pPr marL="457200" indent="-457200">
              <a:buFont typeface="Arial" panose="020B0604020202020204" pitchFamily="34" charset="0"/>
              <a:buChar char="•"/>
              <a:defRPr/>
            </a:pPr>
            <a:endParaRPr lang="en-US" kern="0" dirty="0">
              <a:latin typeface="+mj-lt"/>
              <a:ea typeface="+mj-ea"/>
              <a:cs typeface="Calibri" panose="020F0502020204030204" pitchFamily="34" charset="0"/>
              <a:sym typeface="Calibri"/>
            </a:endParaRPr>
          </a:p>
        </p:txBody>
      </p:sp>
      <p:sp>
        <p:nvSpPr>
          <p:cNvPr id="4" name="Textfeld 3">
            <a:extLst>
              <a:ext uri="{FF2B5EF4-FFF2-40B4-BE49-F238E27FC236}">
                <a16:creationId xmlns:a16="http://schemas.microsoft.com/office/drawing/2014/main" id="{63279A7B-7497-CB9B-5BC0-185D04A9A192}"/>
              </a:ext>
            </a:extLst>
          </p:cNvPr>
          <p:cNvSpPr txBox="1"/>
          <p:nvPr/>
        </p:nvSpPr>
        <p:spPr>
          <a:xfrm>
            <a:off x="224576" y="6246953"/>
            <a:ext cx="7320091" cy="584775"/>
          </a:xfrm>
          <a:prstGeom prst="rect">
            <a:avLst/>
          </a:prstGeom>
          <a:noFill/>
        </p:spPr>
        <p:txBody>
          <a:bodyPr wrap="square">
            <a:spAutoFit/>
          </a:bodyPr>
          <a:lstStyle/>
          <a:p>
            <a:r>
              <a:rPr lang="en-US" sz="1600" dirty="0"/>
              <a:t>The choice of REBCO tapes, insulation, impregnation, soldering, coatings, copper stabilizers and cryogenic components should also be evaluated through </a:t>
            </a:r>
            <a:r>
              <a:rPr lang="en-US" sz="1600" b="1" dirty="0"/>
              <a:t>LCA</a:t>
            </a:r>
            <a:endParaRPr lang="de-CH" sz="1600" dirty="0"/>
          </a:p>
        </p:txBody>
      </p:sp>
      <p:sp>
        <p:nvSpPr>
          <p:cNvPr id="5" name="Textfeld 4">
            <a:extLst>
              <a:ext uri="{FF2B5EF4-FFF2-40B4-BE49-F238E27FC236}">
                <a16:creationId xmlns:a16="http://schemas.microsoft.com/office/drawing/2014/main" id="{5A03401D-C738-CD25-716F-EC7DAF8CDA44}"/>
              </a:ext>
            </a:extLst>
          </p:cNvPr>
          <p:cNvSpPr txBox="1"/>
          <p:nvPr/>
        </p:nvSpPr>
        <p:spPr>
          <a:xfrm>
            <a:off x="4349841" y="3042671"/>
            <a:ext cx="3315010" cy="307777"/>
          </a:xfrm>
          <a:prstGeom prst="rect">
            <a:avLst/>
          </a:prstGeom>
          <a:noFill/>
        </p:spPr>
        <p:txBody>
          <a:bodyPr wrap="none" lIns="0" tIns="0" rIns="0" bIns="0" rtlCol="0">
            <a:spAutoFit/>
          </a:bodyPr>
          <a:lstStyle/>
          <a:p>
            <a:pPr algn="l"/>
            <a:r>
              <a:rPr lang="de-CH" sz="2000" dirty="0"/>
              <a:t>6 </a:t>
            </a:r>
            <a:r>
              <a:rPr lang="de-CH" sz="2000" dirty="0" err="1"/>
              <a:t>boundaries</a:t>
            </a:r>
            <a:r>
              <a:rPr lang="de-CH" sz="2000" dirty="0"/>
              <a:t> </a:t>
            </a:r>
            <a:r>
              <a:rPr lang="de-CH" sz="2000" dirty="0" err="1"/>
              <a:t>exceeded</a:t>
            </a:r>
            <a:r>
              <a:rPr lang="de-CH" sz="2000" dirty="0"/>
              <a:t> (2023)</a:t>
            </a:r>
          </a:p>
        </p:txBody>
      </p:sp>
    </p:spTree>
    <p:extLst>
      <p:ext uri="{BB962C8B-B14F-4D97-AF65-F5344CB8AC3E}">
        <p14:creationId xmlns:p14="http://schemas.microsoft.com/office/powerpoint/2010/main" val="3737637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object 2">
            <a:extLst>
              <a:ext uri="{FF2B5EF4-FFF2-40B4-BE49-F238E27FC236}">
                <a16:creationId xmlns:a16="http://schemas.microsoft.com/office/drawing/2014/main" id="{5A6F651F-6F7D-57E4-CEAD-04FD2CC6DC3C}"/>
              </a:ext>
            </a:extLst>
          </p:cNvPr>
          <p:cNvSpPr txBox="1">
            <a:spLocks/>
          </p:cNvSpPr>
          <p:nvPr/>
        </p:nvSpPr>
        <p:spPr>
          <a:xfrm>
            <a:off x="2135560" y="-130732"/>
            <a:ext cx="7272808" cy="892038"/>
          </a:xfrm>
          <a:prstGeom prst="rect">
            <a:avLst/>
          </a:prstGeom>
        </p:spPr>
        <p:txBody>
          <a:bodyPr vert="horz" wrap="square" lIns="0" tIns="139191" rIns="0" bIns="0" rtlCol="0" anchor="t">
            <a:spAutoFit/>
          </a:bodyPr>
          <a:lst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a:lstStyle>
          <a:p>
            <a:pPr marL="127000" algn="ctr" fontAlgn="auto">
              <a:spcBef>
                <a:spcPts val="100"/>
              </a:spcBef>
              <a:spcAft>
                <a:spcPts val="0"/>
              </a:spcAft>
              <a:defRPr/>
            </a:pPr>
            <a:r>
              <a:rPr lang="de-DE" altLang="en-US" sz="2400" dirty="0">
                <a:solidFill>
                  <a:srgbClr val="3333FF"/>
                </a:solidFill>
                <a:cs typeface="Calibri" panose="020F0502020204030204" pitchFamily="34" charset="0"/>
                <a:sym typeface="Georgia" panose="02040502050405020303" pitchFamily="18" charset="0"/>
              </a:rPr>
              <a:t>HTS (</a:t>
            </a:r>
            <a:r>
              <a:rPr lang="de-DE" altLang="en-US" sz="2400" dirty="0" err="1">
                <a:solidFill>
                  <a:srgbClr val="3333FF"/>
                </a:solidFill>
                <a:cs typeface="Calibri" panose="020F0502020204030204" pitchFamily="34" charset="0"/>
                <a:sym typeface="Georgia" panose="02040502050405020303" pitchFamily="18" charset="0"/>
              </a:rPr>
              <a:t>conduction</a:t>
            </a:r>
            <a:r>
              <a:rPr lang="de-DE" altLang="en-US" sz="2400" dirty="0">
                <a:solidFill>
                  <a:srgbClr val="3333FF"/>
                </a:solidFill>
                <a:cs typeface="Calibri" panose="020F0502020204030204" pitchFamily="34" charset="0"/>
                <a:sym typeface="Georgia" panose="02040502050405020303" pitchFamily="18" charset="0"/>
              </a:rPr>
              <a:t> </a:t>
            </a:r>
            <a:r>
              <a:rPr lang="de-DE" altLang="en-US" sz="2400" dirty="0" err="1">
                <a:solidFill>
                  <a:srgbClr val="3333FF"/>
                </a:solidFill>
                <a:cs typeface="Calibri" panose="020F0502020204030204" pitchFamily="34" charset="0"/>
                <a:sym typeface="Georgia" panose="02040502050405020303" pitchFamily="18" charset="0"/>
              </a:rPr>
              <a:t>cooled</a:t>
            </a:r>
            <a:r>
              <a:rPr lang="de-DE" altLang="en-US" sz="2400" dirty="0">
                <a:solidFill>
                  <a:srgbClr val="3333FF"/>
                </a:solidFill>
                <a:cs typeface="Calibri" panose="020F0502020204030204" pitchFamily="34" charset="0"/>
                <a:sym typeface="Georgia" panose="02040502050405020303" pitchFamily="18" charset="0"/>
              </a:rPr>
              <a:t>) </a:t>
            </a:r>
            <a:r>
              <a:rPr lang="de-DE" altLang="en-US" sz="2400" dirty="0" err="1">
                <a:solidFill>
                  <a:srgbClr val="3333FF"/>
                </a:solidFill>
                <a:cs typeface="Calibri" panose="020F0502020204030204" pitchFamily="34" charset="0"/>
                <a:sym typeface="Georgia" panose="02040502050405020303" pitchFamily="18" charset="0"/>
              </a:rPr>
              <a:t>superconducting</a:t>
            </a:r>
            <a:r>
              <a:rPr lang="de-DE" altLang="en-US" sz="2400" dirty="0">
                <a:solidFill>
                  <a:srgbClr val="3333FF"/>
                </a:solidFill>
                <a:cs typeface="Calibri" panose="020F0502020204030204" pitchFamily="34" charset="0"/>
                <a:sym typeface="Georgia" panose="02040502050405020303" pitchFamily="18" charset="0"/>
              </a:rPr>
              <a:t> </a:t>
            </a:r>
            <a:r>
              <a:rPr lang="de-DE" altLang="en-US" sz="2400" dirty="0" err="1">
                <a:solidFill>
                  <a:srgbClr val="3333FF"/>
                </a:solidFill>
                <a:cs typeface="Calibri" panose="020F0502020204030204" pitchFamily="34" charset="0"/>
                <a:sym typeface="Georgia" panose="02040502050405020303" pitchFamily="18" charset="0"/>
              </a:rPr>
              <a:t>magnets</a:t>
            </a:r>
            <a:endParaRPr lang="de-DE" altLang="en-US" sz="2400" dirty="0">
              <a:solidFill>
                <a:srgbClr val="3333FF"/>
              </a:solidFill>
              <a:cs typeface="Calibri" panose="020F0502020204030204" pitchFamily="34" charset="0"/>
              <a:sym typeface="Georgia" panose="02040502050405020303" pitchFamily="18" charset="0"/>
            </a:endParaRPr>
          </a:p>
          <a:p>
            <a:pPr marL="127000" algn="ctr" fontAlgn="auto">
              <a:spcBef>
                <a:spcPts val="100"/>
              </a:spcBef>
              <a:spcAft>
                <a:spcPts val="0"/>
              </a:spcAft>
              <a:defRPr/>
            </a:pPr>
            <a:r>
              <a:rPr lang="de-DE" altLang="en-US" sz="2400" dirty="0">
                <a:solidFill>
                  <a:srgbClr val="3333FF"/>
                </a:solidFill>
                <a:cs typeface="Calibri" panose="020F0502020204030204" pitchFamily="34" charset="0"/>
                <a:sym typeface="Georgia" panose="02040502050405020303" pitchFamily="18" charset="0"/>
              </a:rPr>
              <a:t>Versus resistive and LTS </a:t>
            </a:r>
            <a:r>
              <a:rPr lang="de-DE" altLang="en-US" sz="2400" dirty="0" err="1">
                <a:solidFill>
                  <a:srgbClr val="3333FF"/>
                </a:solidFill>
                <a:cs typeface="Calibri" panose="020F0502020204030204" pitchFamily="34" charset="0"/>
                <a:sym typeface="Georgia" panose="02040502050405020303" pitchFamily="18" charset="0"/>
              </a:rPr>
              <a:t>ones</a:t>
            </a:r>
            <a:endParaRPr lang="de-CH" altLang="en-US" sz="2400" dirty="0">
              <a:solidFill>
                <a:srgbClr val="3333FF"/>
              </a:solidFill>
              <a:cs typeface="Calibri" panose="020F0502020204030204" pitchFamily="34" charset="0"/>
              <a:sym typeface="Georgia" panose="02040502050405020303" pitchFamily="18" charset="0"/>
            </a:endParaRPr>
          </a:p>
        </p:txBody>
      </p:sp>
      <p:sp>
        <p:nvSpPr>
          <p:cNvPr id="36" name="Title 2">
            <a:extLst>
              <a:ext uri="{FF2B5EF4-FFF2-40B4-BE49-F238E27FC236}">
                <a16:creationId xmlns:a16="http://schemas.microsoft.com/office/drawing/2014/main" id="{67C5E03E-EAD6-8BE8-5157-43C2A288DC48}"/>
              </a:ext>
            </a:extLst>
          </p:cNvPr>
          <p:cNvSpPr txBox="1">
            <a:spLocks/>
          </p:cNvSpPr>
          <p:nvPr/>
        </p:nvSpPr>
        <p:spPr>
          <a:xfrm>
            <a:off x="1919536" y="908720"/>
            <a:ext cx="4032448" cy="5331990"/>
          </a:xfrm>
          <a:prstGeom prst="rect">
            <a:avLst/>
          </a:prstGeom>
        </p:spPr>
        <p:txBody>
          <a:bodyPr vert="horz" lIns="0" tIns="0" rIns="0" bIns="0" rtlCol="0" anchor="t">
            <a:noAutofit/>
          </a:bodyPr>
          <a:lst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a:lstStyle>
          <a:p>
            <a:pPr algn="ctr" eaLnBrk="1" hangingPunct="1"/>
            <a:r>
              <a:rPr lang="de-DE" sz="2400" dirty="0">
                <a:solidFill>
                  <a:srgbClr val="00B050"/>
                </a:solidFill>
                <a:cs typeface="Calibri" panose="020F0502020204030204" pitchFamily="34" charset="0"/>
              </a:rPr>
              <a:t>Advantages</a:t>
            </a:r>
          </a:p>
          <a:p>
            <a:pPr algn="ctr" eaLnBrk="1" hangingPunct="1"/>
            <a:endParaRPr lang="de-DE" sz="1000" b="0" dirty="0">
              <a:solidFill>
                <a:srgbClr val="00B050"/>
              </a:solidFill>
              <a:cs typeface="Calibri" panose="020F0502020204030204" pitchFamily="34" charset="0"/>
            </a:endParaRPr>
          </a:p>
          <a:p>
            <a:pPr indent="-342900">
              <a:buFont typeface="Wingdings" panose="05000000000000000000" pitchFamily="2" charset="2"/>
              <a:buChar char="Ø"/>
            </a:pPr>
            <a:r>
              <a:rPr lang="de-DE" sz="2000" b="0" dirty="0" err="1">
                <a:solidFill>
                  <a:srgbClr val="00B050"/>
                </a:solidFill>
                <a:cs typeface="Calibri" panose="020F0502020204030204" pitchFamily="34" charset="0"/>
              </a:rPr>
              <a:t>Increased</a:t>
            </a:r>
            <a:r>
              <a:rPr lang="de-DE" sz="2000" b="0" dirty="0">
                <a:solidFill>
                  <a:srgbClr val="00B050"/>
                </a:solidFill>
                <a:cs typeface="Calibri" panose="020F0502020204030204" pitchFamily="34" charset="0"/>
              </a:rPr>
              <a:t> </a:t>
            </a:r>
            <a:r>
              <a:rPr lang="de-DE" sz="2000" b="0" dirty="0" err="1">
                <a:solidFill>
                  <a:srgbClr val="00B050"/>
                </a:solidFill>
                <a:cs typeface="Calibri" panose="020F0502020204030204" pitchFamily="34" charset="0"/>
              </a:rPr>
              <a:t>performance</a:t>
            </a:r>
            <a:endParaRPr lang="de-DE" sz="2000" b="0" dirty="0">
              <a:solidFill>
                <a:srgbClr val="00B050"/>
              </a:solidFill>
              <a:cs typeface="Calibri" panose="020F0502020204030204" pitchFamily="34" charset="0"/>
            </a:endParaRPr>
          </a:p>
          <a:p>
            <a:pPr indent="-342900">
              <a:buFont typeface="Wingdings" panose="05000000000000000000" pitchFamily="2" charset="2"/>
              <a:buChar char="Ø"/>
            </a:pPr>
            <a:endParaRPr lang="de-DE" sz="2000" b="0" dirty="0">
              <a:solidFill>
                <a:srgbClr val="00B050"/>
              </a:solidFill>
              <a:cs typeface="Calibri" panose="020F0502020204030204" pitchFamily="34" charset="0"/>
            </a:endParaRPr>
          </a:p>
          <a:p>
            <a:pPr indent="-342900">
              <a:buFont typeface="Wingdings" panose="05000000000000000000" pitchFamily="2" charset="2"/>
              <a:buChar char="Ø"/>
            </a:pPr>
            <a:r>
              <a:rPr lang="de-DE" sz="2000" b="0" dirty="0">
                <a:solidFill>
                  <a:srgbClr val="00B050"/>
                </a:solidFill>
                <a:cs typeface="Calibri" panose="020F0502020204030204" pitchFamily="34" charset="0"/>
              </a:rPr>
              <a:t>Compact design </a:t>
            </a:r>
          </a:p>
          <a:p>
            <a:pPr indent="-342900">
              <a:buFont typeface="Wingdings" panose="05000000000000000000" pitchFamily="2" charset="2"/>
              <a:buChar char="Ø"/>
            </a:pPr>
            <a:endParaRPr lang="de-DE" sz="2000" b="0" dirty="0">
              <a:solidFill>
                <a:srgbClr val="00B050"/>
              </a:solidFill>
              <a:cs typeface="Calibri" panose="020F0502020204030204" pitchFamily="34" charset="0"/>
            </a:endParaRPr>
          </a:p>
          <a:p>
            <a:pPr indent="-342900">
              <a:buFont typeface="Wingdings" panose="05000000000000000000" pitchFamily="2" charset="2"/>
              <a:buChar char="Ø"/>
            </a:pPr>
            <a:r>
              <a:rPr lang="de-DE" sz="2000" b="0" dirty="0" err="1">
                <a:solidFill>
                  <a:srgbClr val="00B050"/>
                </a:solidFill>
                <a:cs typeface="Calibri" panose="020F0502020204030204" pitchFamily="34" charset="0"/>
              </a:rPr>
              <a:t>Saving</a:t>
            </a:r>
            <a:r>
              <a:rPr lang="de-DE" sz="2000" b="0" dirty="0">
                <a:solidFill>
                  <a:srgbClr val="00B050"/>
                </a:solidFill>
                <a:cs typeface="Calibri" panose="020F0502020204030204" pitchFamily="34" charset="0"/>
              </a:rPr>
              <a:t> </a:t>
            </a:r>
            <a:r>
              <a:rPr lang="de-DE" sz="2000" b="0" dirty="0" err="1">
                <a:solidFill>
                  <a:srgbClr val="00B050"/>
                </a:solidFill>
                <a:cs typeface="Calibri" panose="020F0502020204030204" pitchFamily="34" charset="0"/>
              </a:rPr>
              <a:t>electric</a:t>
            </a:r>
            <a:r>
              <a:rPr lang="de-DE" sz="2000" b="0" dirty="0">
                <a:solidFill>
                  <a:srgbClr val="00B050"/>
                </a:solidFill>
                <a:cs typeface="Calibri" panose="020F0502020204030204" pitchFamily="34" charset="0"/>
              </a:rPr>
              <a:t> </a:t>
            </a:r>
            <a:r>
              <a:rPr lang="de-DE" sz="2000" b="0" dirty="0" err="1">
                <a:solidFill>
                  <a:srgbClr val="00B050"/>
                </a:solidFill>
                <a:cs typeface="Calibri" panose="020F0502020204030204" pitchFamily="34" charset="0"/>
              </a:rPr>
              <a:t>consumption</a:t>
            </a:r>
            <a:endParaRPr lang="de-DE" sz="2000" b="0" dirty="0">
              <a:solidFill>
                <a:srgbClr val="00B050"/>
              </a:solidFill>
              <a:cs typeface="Calibri" panose="020F0502020204030204" pitchFamily="34" charset="0"/>
            </a:endParaRPr>
          </a:p>
          <a:p>
            <a:pPr indent="-342900">
              <a:buFont typeface="Wingdings" panose="05000000000000000000" pitchFamily="2" charset="2"/>
              <a:buChar char="Ø"/>
            </a:pPr>
            <a:endParaRPr lang="de-DE" sz="2000" b="0" dirty="0">
              <a:solidFill>
                <a:srgbClr val="00B050"/>
              </a:solidFill>
              <a:cs typeface="Calibri" panose="020F0502020204030204" pitchFamily="34" charset="0"/>
            </a:endParaRPr>
          </a:p>
          <a:p>
            <a:pPr indent="-342900">
              <a:buFont typeface="Wingdings" panose="05000000000000000000" pitchFamily="2" charset="2"/>
              <a:buChar char="Ø"/>
            </a:pPr>
            <a:r>
              <a:rPr lang="de-DE" sz="2000" b="0" dirty="0" err="1">
                <a:solidFill>
                  <a:srgbClr val="00B050"/>
                </a:solidFill>
                <a:cs typeface="Calibri" panose="020F0502020204030204" pitchFamily="34" charset="0"/>
              </a:rPr>
              <a:t>Reduced</a:t>
            </a:r>
            <a:r>
              <a:rPr lang="de-DE" sz="2000" b="0" dirty="0">
                <a:solidFill>
                  <a:srgbClr val="00B050"/>
                </a:solidFill>
                <a:cs typeface="Calibri" panose="020F0502020204030204" pitchFamily="34" charset="0"/>
              </a:rPr>
              <a:t> </a:t>
            </a:r>
            <a:r>
              <a:rPr lang="de-DE" sz="2000" b="0" dirty="0" err="1">
                <a:solidFill>
                  <a:srgbClr val="00B050"/>
                </a:solidFill>
                <a:cs typeface="Calibri" panose="020F0502020204030204" pitchFamily="34" charset="0"/>
              </a:rPr>
              <a:t>cost</a:t>
            </a:r>
            <a:r>
              <a:rPr lang="de-DE" sz="2000" b="0" dirty="0">
                <a:solidFill>
                  <a:srgbClr val="00B050"/>
                </a:solidFill>
                <a:cs typeface="Calibri" panose="020F0502020204030204" pitchFamily="34" charset="0"/>
              </a:rPr>
              <a:t> </a:t>
            </a:r>
            <a:r>
              <a:rPr lang="de-DE" sz="2000" b="0" dirty="0" err="1">
                <a:solidFill>
                  <a:srgbClr val="00B050"/>
                </a:solidFill>
                <a:cs typeface="Calibri" panose="020F0502020204030204" pitchFamily="34" charset="0"/>
              </a:rPr>
              <a:t>for</a:t>
            </a:r>
            <a:r>
              <a:rPr lang="de-DE" sz="2000" b="0" dirty="0">
                <a:solidFill>
                  <a:srgbClr val="00B050"/>
                </a:solidFill>
                <a:cs typeface="Calibri" panose="020F0502020204030204" pitchFamily="34" charset="0"/>
              </a:rPr>
              <a:t> power </a:t>
            </a:r>
            <a:r>
              <a:rPr lang="de-DE" sz="2000" b="0" dirty="0" err="1">
                <a:solidFill>
                  <a:srgbClr val="00B050"/>
                </a:solidFill>
                <a:cs typeface="Calibri" panose="020F0502020204030204" pitchFamily="34" charset="0"/>
              </a:rPr>
              <a:t>supply</a:t>
            </a:r>
            <a:r>
              <a:rPr lang="de-DE" sz="2000" b="0" dirty="0">
                <a:solidFill>
                  <a:srgbClr val="00B050"/>
                </a:solidFill>
                <a:cs typeface="Calibri" panose="020F0502020204030204" pitchFamily="34" charset="0"/>
              </a:rPr>
              <a:t> </a:t>
            </a:r>
          </a:p>
          <a:p>
            <a:pPr eaLnBrk="1" hangingPunct="1"/>
            <a:endParaRPr lang="de-DE" sz="2000" b="0" dirty="0">
              <a:solidFill>
                <a:srgbClr val="00B050"/>
              </a:solidFill>
              <a:cs typeface="Calibri" panose="020F0502020204030204" pitchFamily="34" charset="0"/>
            </a:endParaRPr>
          </a:p>
          <a:p>
            <a:pPr indent="-342900">
              <a:buFont typeface="Wingdings" panose="05000000000000000000" pitchFamily="2" charset="2"/>
              <a:buChar char="Ø"/>
            </a:pPr>
            <a:r>
              <a:rPr lang="de-DE" sz="2000" b="0" dirty="0">
                <a:solidFill>
                  <a:srgbClr val="00B050"/>
                </a:solidFill>
                <a:cs typeface="Calibri" panose="020F0502020204030204" pitchFamily="34" charset="0"/>
              </a:rPr>
              <a:t>Thermal </a:t>
            </a:r>
            <a:r>
              <a:rPr lang="de-DE" sz="2000" b="0" dirty="0" err="1">
                <a:solidFill>
                  <a:srgbClr val="00B050"/>
                </a:solidFill>
                <a:cs typeface="Calibri" panose="020F0502020204030204" pitchFamily="34" charset="0"/>
              </a:rPr>
              <a:t>stability</a:t>
            </a:r>
            <a:endParaRPr lang="de-DE" sz="2000" b="0" dirty="0">
              <a:solidFill>
                <a:srgbClr val="00B050"/>
              </a:solidFill>
              <a:cs typeface="Calibri" panose="020F0502020204030204" pitchFamily="34" charset="0"/>
            </a:endParaRPr>
          </a:p>
          <a:p>
            <a:pPr eaLnBrk="1" hangingPunct="1"/>
            <a:r>
              <a:rPr lang="de-DE" sz="2000" b="0" dirty="0">
                <a:cs typeface="Calibri" panose="020F0502020204030204" pitchFamily="34" charset="0"/>
              </a:rPr>
              <a:t>     </a:t>
            </a:r>
            <a:r>
              <a:rPr lang="de-DE" sz="1600" b="0" i="1" dirty="0">
                <a:cs typeface="Calibri" panose="020F0502020204030204" pitchFamily="34" charset="0"/>
              </a:rPr>
              <a:t>Large </a:t>
            </a:r>
            <a:r>
              <a:rPr lang="de-DE" sz="1600" b="0" i="1" dirty="0" err="1">
                <a:cs typeface="Calibri" panose="020F0502020204030204" pitchFamily="34" charset="0"/>
              </a:rPr>
              <a:t>temperature</a:t>
            </a:r>
            <a:r>
              <a:rPr lang="de-DE" sz="1600" b="0" i="1" dirty="0">
                <a:cs typeface="Calibri" panose="020F0502020204030204" pitchFamily="34" charset="0"/>
              </a:rPr>
              <a:t> </a:t>
            </a:r>
            <a:r>
              <a:rPr lang="de-DE" sz="1600" b="0" i="1" dirty="0" err="1">
                <a:cs typeface="Calibri" panose="020F0502020204030204" pitchFamily="34" charset="0"/>
              </a:rPr>
              <a:t>margin</a:t>
            </a:r>
            <a:endParaRPr lang="de-DE" sz="1600" b="0" i="1" dirty="0">
              <a:cs typeface="Calibri" panose="020F0502020204030204" pitchFamily="34" charset="0"/>
            </a:endParaRPr>
          </a:p>
          <a:p>
            <a:pPr eaLnBrk="1" hangingPunct="1"/>
            <a:r>
              <a:rPr lang="de-DE" sz="1600" b="0" i="1" dirty="0">
                <a:cs typeface="Calibri" panose="020F0502020204030204" pitchFamily="34" charset="0"/>
              </a:rPr>
              <a:t>     (</a:t>
            </a:r>
            <a:r>
              <a:rPr lang="de-DE" sz="1600" b="0" i="1" dirty="0" err="1">
                <a:cs typeface="Calibri" panose="020F0502020204030204" pitchFamily="34" charset="0"/>
              </a:rPr>
              <a:t>including</a:t>
            </a:r>
            <a:r>
              <a:rPr lang="de-DE" sz="1600" b="0" i="1" dirty="0">
                <a:cs typeface="Calibri" panose="020F0502020204030204" pitchFamily="34" charset="0"/>
              </a:rPr>
              <a:t> beam </a:t>
            </a:r>
            <a:r>
              <a:rPr lang="de-DE" sz="1600" b="0" i="1" dirty="0" err="1">
                <a:cs typeface="Calibri" panose="020F0502020204030204" pitchFamily="34" charset="0"/>
              </a:rPr>
              <a:t>deposited</a:t>
            </a:r>
            <a:r>
              <a:rPr lang="de-DE" sz="1600" b="0" i="1" dirty="0">
                <a:cs typeface="Calibri" panose="020F0502020204030204" pitchFamily="34" charset="0"/>
              </a:rPr>
              <a:t> </a:t>
            </a:r>
            <a:r>
              <a:rPr lang="de-DE" sz="1600" b="0" i="1" dirty="0" err="1">
                <a:cs typeface="Calibri" panose="020F0502020204030204" pitchFamily="34" charset="0"/>
              </a:rPr>
              <a:t>energy</a:t>
            </a:r>
            <a:r>
              <a:rPr lang="de-DE" sz="1600" b="0" i="1" dirty="0">
                <a:cs typeface="Calibri" panose="020F0502020204030204" pitchFamily="34" charset="0"/>
              </a:rPr>
              <a:t>)</a:t>
            </a:r>
            <a:endParaRPr lang="de-DE" sz="2000" b="0" dirty="0">
              <a:solidFill>
                <a:srgbClr val="00B050"/>
              </a:solidFill>
              <a:cs typeface="Calibri" panose="020F0502020204030204" pitchFamily="34" charset="0"/>
            </a:endParaRPr>
          </a:p>
          <a:p>
            <a:pPr eaLnBrk="1" hangingPunct="1"/>
            <a:endParaRPr lang="de-DE" sz="2000" b="0" dirty="0">
              <a:solidFill>
                <a:srgbClr val="00B050"/>
              </a:solidFill>
              <a:cs typeface="Calibri" panose="020F0502020204030204" pitchFamily="34" charset="0"/>
            </a:endParaRPr>
          </a:p>
          <a:p>
            <a:pPr indent="-342900">
              <a:buFont typeface="Wingdings" panose="05000000000000000000" pitchFamily="2" charset="2"/>
              <a:buChar char="Ø"/>
            </a:pPr>
            <a:r>
              <a:rPr lang="de-DE" sz="2000" b="0" dirty="0">
                <a:solidFill>
                  <a:srgbClr val="00B050"/>
                </a:solidFill>
                <a:cs typeface="Calibri" panose="020F0502020204030204" pitchFamily="34" charset="0"/>
              </a:rPr>
              <a:t>Top&gt;20 K</a:t>
            </a:r>
          </a:p>
          <a:p>
            <a:pPr marL="342900" indent="-342900">
              <a:buFont typeface="Arial" panose="020B0604020202020204" pitchFamily="34" charset="0"/>
              <a:buChar char="•"/>
            </a:pPr>
            <a:r>
              <a:rPr lang="de-DE" sz="1600" b="0" i="1" dirty="0" err="1">
                <a:cs typeface="Calibri" panose="020F0502020204030204" pitchFamily="34" charset="0"/>
              </a:rPr>
              <a:t>Smaller</a:t>
            </a:r>
            <a:r>
              <a:rPr lang="de-DE" sz="1600" b="0" i="1" dirty="0">
                <a:cs typeface="Calibri" panose="020F0502020204030204" pitchFamily="34" charset="0"/>
              </a:rPr>
              <a:t> </a:t>
            </a:r>
            <a:r>
              <a:rPr lang="de-DE" sz="1600" b="0" i="1" dirty="0" err="1">
                <a:cs typeface="Calibri" panose="020F0502020204030204" pitchFamily="34" charset="0"/>
              </a:rPr>
              <a:t>P</a:t>
            </a:r>
            <a:r>
              <a:rPr lang="de-DE" sz="1600" b="0" i="1" baseline="-25000" dirty="0" err="1">
                <a:cs typeface="Calibri" panose="020F0502020204030204" pitchFamily="34" charset="0"/>
              </a:rPr>
              <a:t>electric</a:t>
            </a:r>
            <a:r>
              <a:rPr lang="de-DE" sz="1600" b="0" i="1" dirty="0">
                <a:cs typeface="Calibri" panose="020F0502020204030204" pitchFamily="34" charset="0"/>
              </a:rPr>
              <a:t> /</a:t>
            </a:r>
            <a:r>
              <a:rPr lang="de-DE" sz="1600" b="0" i="1" dirty="0" err="1">
                <a:cs typeface="Calibri" panose="020F0502020204030204" pitchFamily="34" charset="0"/>
              </a:rPr>
              <a:t>P</a:t>
            </a:r>
            <a:r>
              <a:rPr lang="de-DE" sz="1600" b="0" i="1" baseline="-25000" dirty="0" err="1">
                <a:cs typeface="Calibri" panose="020F0502020204030204" pitchFamily="34" charset="0"/>
              </a:rPr>
              <a:t>cryogenic</a:t>
            </a:r>
            <a:r>
              <a:rPr lang="de-DE" sz="1600" b="0" i="1" dirty="0">
                <a:cs typeface="Calibri" panose="020F0502020204030204" pitchFamily="34" charset="0"/>
              </a:rPr>
              <a:t> </a:t>
            </a:r>
            <a:r>
              <a:rPr lang="de-DE" sz="1600" b="0" i="1" dirty="0" err="1">
                <a:cs typeface="Calibri" panose="020F0502020204030204" pitchFamily="34" charset="0"/>
              </a:rPr>
              <a:t>ratio</a:t>
            </a:r>
            <a:r>
              <a:rPr lang="de-DE" sz="1600" b="0" i="1" dirty="0">
                <a:cs typeface="Calibri" panose="020F0502020204030204" pitchFamily="34" charset="0"/>
              </a:rPr>
              <a:t> </a:t>
            </a:r>
          </a:p>
          <a:p>
            <a:pPr marL="285750" indent="-285750">
              <a:buFont typeface="Arial" panose="020B0604020202020204" pitchFamily="34" charset="0"/>
              <a:buChar char="•"/>
            </a:pPr>
            <a:r>
              <a:rPr lang="de-DE" sz="1600" b="0" i="1" dirty="0" err="1">
                <a:cs typeface="Calibri" panose="020F0502020204030204" pitchFamily="34" charset="0"/>
              </a:rPr>
              <a:t>Reduced</a:t>
            </a:r>
            <a:r>
              <a:rPr lang="de-DE" sz="1600" b="0" i="1" dirty="0">
                <a:cs typeface="Calibri" panose="020F0502020204030204" pitchFamily="34" charset="0"/>
              </a:rPr>
              <a:t> thermal </a:t>
            </a:r>
            <a:r>
              <a:rPr lang="de-DE" sz="1600" b="0" i="1" dirty="0" err="1">
                <a:cs typeface="Calibri" panose="020F0502020204030204" pitchFamily="34" charset="0"/>
              </a:rPr>
              <a:t>losses</a:t>
            </a:r>
            <a:r>
              <a:rPr lang="de-DE" sz="1600" b="0" i="1" dirty="0">
                <a:cs typeface="Calibri" panose="020F0502020204030204" pitchFamily="34" charset="0"/>
              </a:rPr>
              <a:t> </a:t>
            </a:r>
          </a:p>
        </p:txBody>
      </p:sp>
      <p:sp>
        <p:nvSpPr>
          <p:cNvPr id="2" name="Title 2">
            <a:extLst>
              <a:ext uri="{FF2B5EF4-FFF2-40B4-BE49-F238E27FC236}">
                <a16:creationId xmlns:a16="http://schemas.microsoft.com/office/drawing/2014/main" id="{1496BEA3-E226-83CA-521F-781C1EE043FB}"/>
              </a:ext>
            </a:extLst>
          </p:cNvPr>
          <p:cNvSpPr txBox="1">
            <a:spLocks/>
          </p:cNvSpPr>
          <p:nvPr/>
        </p:nvSpPr>
        <p:spPr>
          <a:xfrm>
            <a:off x="6347644" y="908720"/>
            <a:ext cx="4248348" cy="4971950"/>
          </a:xfrm>
          <a:prstGeom prst="rect">
            <a:avLst/>
          </a:prstGeom>
        </p:spPr>
        <p:txBody>
          <a:bodyPr vert="horz" lIns="0" tIns="0" rIns="0" bIns="0" rtlCol="0" anchor="t">
            <a:noAutofit/>
          </a:bodyPr>
          <a:lst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a:lstStyle>
          <a:p>
            <a:pPr algn="ctr" eaLnBrk="1" hangingPunct="1"/>
            <a:r>
              <a:rPr lang="de-DE" sz="2400" dirty="0" err="1">
                <a:solidFill>
                  <a:srgbClr val="FF0000"/>
                </a:solidFill>
                <a:cs typeface="Calibri" panose="020F0502020204030204" pitchFamily="34" charset="0"/>
              </a:rPr>
              <a:t>Drawbacks</a:t>
            </a:r>
            <a:endParaRPr lang="de-DE" sz="2400" dirty="0">
              <a:solidFill>
                <a:srgbClr val="FF0000"/>
              </a:solidFill>
              <a:cs typeface="Calibri" panose="020F0502020204030204" pitchFamily="34" charset="0"/>
            </a:endParaRPr>
          </a:p>
          <a:p>
            <a:pPr algn="ctr" eaLnBrk="1" hangingPunct="1"/>
            <a:endParaRPr lang="de-DE" sz="1000" b="0" dirty="0">
              <a:solidFill>
                <a:srgbClr val="FF0000"/>
              </a:solidFill>
              <a:cs typeface="Calibri" panose="020F0502020204030204" pitchFamily="34" charset="0"/>
            </a:endParaRPr>
          </a:p>
          <a:p>
            <a:pPr indent="-342900">
              <a:buFont typeface="Wingdings" panose="05000000000000000000" pitchFamily="2" charset="2"/>
              <a:buChar char="Ø"/>
            </a:pPr>
            <a:r>
              <a:rPr lang="de-DE" sz="2000" b="0" dirty="0">
                <a:solidFill>
                  <a:srgbClr val="FF0000"/>
                </a:solidFill>
                <a:cs typeface="Calibri" panose="020F0502020204030204" pitchFamily="34" charset="0"/>
              </a:rPr>
              <a:t>Higher </a:t>
            </a:r>
            <a:r>
              <a:rPr lang="de-DE" sz="2000" b="0" dirty="0" err="1">
                <a:solidFill>
                  <a:srgbClr val="FF0000"/>
                </a:solidFill>
                <a:cs typeface="Calibri" panose="020F0502020204030204" pitchFamily="34" charset="0"/>
              </a:rPr>
              <a:t>capital</a:t>
            </a:r>
            <a:r>
              <a:rPr lang="de-DE" sz="2000" b="0" dirty="0">
                <a:solidFill>
                  <a:srgbClr val="FF0000"/>
                </a:solidFill>
                <a:cs typeface="Calibri" panose="020F0502020204030204" pitchFamily="34" charset="0"/>
              </a:rPr>
              <a:t> </a:t>
            </a:r>
            <a:r>
              <a:rPr lang="de-DE" sz="2000" b="0" dirty="0" err="1">
                <a:solidFill>
                  <a:srgbClr val="FF0000"/>
                </a:solidFill>
                <a:cs typeface="Calibri" panose="020F0502020204030204" pitchFamily="34" charset="0"/>
              </a:rPr>
              <a:t>cost</a:t>
            </a:r>
            <a:endParaRPr lang="de-DE" sz="2000" b="0" dirty="0">
              <a:solidFill>
                <a:srgbClr val="FF0000"/>
              </a:solidFill>
              <a:cs typeface="Calibri" panose="020F0502020204030204" pitchFamily="34" charset="0"/>
            </a:endParaRPr>
          </a:p>
          <a:p>
            <a:pPr eaLnBrk="1" hangingPunct="1"/>
            <a:endParaRPr lang="de-DE" sz="2000" b="0" dirty="0">
              <a:solidFill>
                <a:srgbClr val="FF0000"/>
              </a:solidFill>
              <a:cs typeface="Calibri" panose="020F0502020204030204" pitchFamily="34" charset="0"/>
            </a:endParaRPr>
          </a:p>
          <a:p>
            <a:pPr indent="-342900">
              <a:buFont typeface="Wingdings" panose="05000000000000000000" pitchFamily="2" charset="2"/>
              <a:buChar char="Ø"/>
            </a:pPr>
            <a:r>
              <a:rPr lang="de-DE" sz="2000" b="0" dirty="0" err="1">
                <a:solidFill>
                  <a:srgbClr val="FF0000"/>
                </a:solidFill>
                <a:cs typeface="Calibri" panose="020F0502020204030204" pitchFamily="34" charset="0"/>
              </a:rPr>
              <a:t>Cryogenics</a:t>
            </a:r>
            <a:r>
              <a:rPr lang="de-DE" sz="2000" b="0" dirty="0">
                <a:solidFill>
                  <a:srgbClr val="FF0000"/>
                </a:solidFill>
                <a:cs typeface="Calibri" panose="020F0502020204030204" pitchFamily="34" charset="0"/>
              </a:rPr>
              <a:t> </a:t>
            </a:r>
          </a:p>
          <a:p>
            <a:pPr indent="-342900">
              <a:buFont typeface="Wingdings" panose="05000000000000000000" pitchFamily="2" charset="2"/>
              <a:buChar char="Ø"/>
            </a:pPr>
            <a:endParaRPr lang="de-DE" sz="2000" b="0" dirty="0">
              <a:solidFill>
                <a:srgbClr val="FF0000"/>
              </a:solidFill>
              <a:cs typeface="Calibri" panose="020F0502020204030204" pitchFamily="34" charset="0"/>
            </a:endParaRPr>
          </a:p>
          <a:p>
            <a:pPr indent="-342900">
              <a:buFont typeface="Wingdings" panose="05000000000000000000" pitchFamily="2" charset="2"/>
              <a:buChar char="Ø"/>
            </a:pPr>
            <a:r>
              <a:rPr lang="de-DE" sz="2000" b="0" dirty="0" err="1">
                <a:solidFill>
                  <a:srgbClr val="FF0000"/>
                </a:solidFill>
                <a:cs typeface="Calibri" panose="020F0502020204030204" pitchFamily="34" charset="0"/>
              </a:rPr>
              <a:t>Quench</a:t>
            </a:r>
            <a:r>
              <a:rPr lang="de-DE" sz="2000" b="0" dirty="0">
                <a:solidFill>
                  <a:srgbClr val="FF0000"/>
                </a:solidFill>
                <a:cs typeface="Calibri" panose="020F0502020204030204" pitchFamily="34" charset="0"/>
              </a:rPr>
              <a:t> </a:t>
            </a:r>
            <a:r>
              <a:rPr lang="de-DE" sz="2000" b="0" dirty="0" err="1">
                <a:solidFill>
                  <a:srgbClr val="FF0000"/>
                </a:solidFill>
                <a:cs typeface="Calibri" panose="020F0502020204030204" pitchFamily="34" charset="0"/>
              </a:rPr>
              <a:t>detection</a:t>
            </a:r>
            <a:r>
              <a:rPr lang="de-DE" sz="2000" b="0" dirty="0">
                <a:solidFill>
                  <a:srgbClr val="FF0000"/>
                </a:solidFill>
                <a:cs typeface="Calibri" panose="020F0502020204030204" pitchFamily="34" charset="0"/>
              </a:rPr>
              <a:t> </a:t>
            </a:r>
            <a:r>
              <a:rPr lang="de-DE" sz="2000" b="0" dirty="0" err="1">
                <a:solidFill>
                  <a:srgbClr val="FF0000"/>
                </a:solidFill>
                <a:cs typeface="Calibri" panose="020F0502020204030204" pitchFamily="34" charset="0"/>
              </a:rPr>
              <a:t>system</a:t>
            </a:r>
            <a:endParaRPr lang="de-DE" sz="1800" b="0" dirty="0">
              <a:solidFill>
                <a:srgbClr val="FF0000"/>
              </a:solidFill>
              <a:cs typeface="Calibri" panose="020F0502020204030204" pitchFamily="34" charset="0"/>
            </a:endParaRPr>
          </a:p>
          <a:p>
            <a:pPr eaLnBrk="1" hangingPunct="1"/>
            <a:endParaRPr lang="de-DE" sz="1800" b="0" dirty="0">
              <a:solidFill>
                <a:srgbClr val="FF0000"/>
              </a:solidFill>
              <a:cs typeface="Calibri" panose="020F0502020204030204" pitchFamily="34" charset="0"/>
            </a:endParaRPr>
          </a:p>
          <a:p>
            <a:pPr eaLnBrk="1" hangingPunct="1"/>
            <a:endParaRPr lang="de-DE" sz="1800" b="0" dirty="0">
              <a:solidFill>
                <a:srgbClr val="FF0000"/>
              </a:solidFill>
              <a:cs typeface="Calibri" panose="020F0502020204030204" pitchFamily="34" charset="0"/>
            </a:endParaRPr>
          </a:p>
          <a:p>
            <a:pPr indent="-342900">
              <a:buFont typeface="Wingdings" panose="05000000000000000000" pitchFamily="2" charset="2"/>
              <a:buChar char="Ø"/>
            </a:pPr>
            <a:endParaRPr lang="de-DE" sz="2000" b="0" dirty="0">
              <a:solidFill>
                <a:srgbClr val="FF0000"/>
              </a:solidFill>
              <a:cs typeface="Calibri" panose="020F0502020204030204" pitchFamily="34" charset="0"/>
            </a:endParaRPr>
          </a:p>
          <a:p>
            <a:pPr indent="-342900">
              <a:buFont typeface="Wingdings" panose="05000000000000000000" pitchFamily="2" charset="2"/>
              <a:buChar char="Ø"/>
            </a:pPr>
            <a:r>
              <a:rPr lang="de-DE" sz="2000" b="0" dirty="0">
                <a:solidFill>
                  <a:srgbClr val="FF0000"/>
                </a:solidFill>
                <a:cs typeface="Calibri" panose="020F0502020204030204" pitchFamily="34" charset="0"/>
              </a:rPr>
              <a:t>Not multi-</a:t>
            </a:r>
            <a:r>
              <a:rPr lang="de-DE" sz="2000" b="0" dirty="0" err="1">
                <a:solidFill>
                  <a:srgbClr val="FF0000"/>
                </a:solidFill>
                <a:cs typeface="Calibri" panose="020F0502020204030204" pitchFamily="34" charset="0"/>
              </a:rPr>
              <a:t>filamentary</a:t>
            </a:r>
            <a:r>
              <a:rPr lang="de-DE" sz="2000" b="0" dirty="0">
                <a:solidFill>
                  <a:srgbClr val="FF0000"/>
                </a:solidFill>
                <a:cs typeface="Calibri" panose="020F0502020204030204" pitchFamily="34" charset="0"/>
              </a:rPr>
              <a:t> </a:t>
            </a:r>
            <a:r>
              <a:rPr lang="de-DE" sz="2000" b="0" dirty="0" err="1">
                <a:solidFill>
                  <a:srgbClr val="FF0000"/>
                </a:solidFill>
                <a:cs typeface="Calibri" panose="020F0502020204030204" pitchFamily="34" charset="0"/>
              </a:rPr>
              <a:t>architecture</a:t>
            </a:r>
            <a:r>
              <a:rPr lang="de-DE" sz="2000" b="0" dirty="0">
                <a:solidFill>
                  <a:srgbClr val="FF0000"/>
                </a:solidFill>
                <a:cs typeface="Calibri" panose="020F0502020204030204" pitchFamily="34" charset="0"/>
              </a:rPr>
              <a:t> </a:t>
            </a:r>
            <a:r>
              <a:rPr lang="de-DE" sz="1600" b="0" i="1" dirty="0" err="1">
                <a:cs typeface="Calibri" panose="020F0502020204030204" pitchFamily="34" charset="0"/>
              </a:rPr>
              <a:t>Reduced</a:t>
            </a:r>
            <a:r>
              <a:rPr lang="de-DE" sz="1600" b="0" i="1" dirty="0">
                <a:cs typeface="Calibri" panose="020F0502020204030204" pitchFamily="34" charset="0"/>
              </a:rPr>
              <a:t> </a:t>
            </a:r>
            <a:r>
              <a:rPr lang="de-DE" sz="1600" b="0" i="1" dirty="0" err="1">
                <a:cs typeface="Calibri" panose="020F0502020204030204" pitchFamily="34" charset="0"/>
              </a:rPr>
              <a:t>field</a:t>
            </a:r>
            <a:r>
              <a:rPr lang="de-DE" sz="1600" b="0" i="1" dirty="0">
                <a:cs typeface="Calibri" panose="020F0502020204030204" pitchFamily="34" charset="0"/>
              </a:rPr>
              <a:t> </a:t>
            </a:r>
            <a:r>
              <a:rPr lang="de-DE" sz="1600" b="0" i="1" dirty="0" err="1">
                <a:cs typeface="Calibri" panose="020F0502020204030204" pitchFamily="34" charset="0"/>
              </a:rPr>
              <a:t>quality</a:t>
            </a:r>
            <a:endParaRPr lang="de-DE" sz="2000" b="0" i="1" dirty="0">
              <a:cs typeface="Calibri" panose="020F0502020204030204" pitchFamily="34" charset="0"/>
            </a:endParaRPr>
          </a:p>
          <a:p>
            <a:pPr indent="-342900">
              <a:buFont typeface="Wingdings" panose="05000000000000000000" pitchFamily="2" charset="2"/>
              <a:buChar char="Ø"/>
            </a:pPr>
            <a:endParaRPr lang="de-DE" sz="2000" b="0" dirty="0">
              <a:solidFill>
                <a:srgbClr val="FF0000"/>
              </a:solidFill>
              <a:cs typeface="Calibri" panose="020F0502020204030204" pitchFamily="34" charset="0"/>
            </a:endParaRPr>
          </a:p>
          <a:p>
            <a:pPr indent="-342900">
              <a:buFont typeface="Wingdings" panose="05000000000000000000" pitchFamily="2" charset="2"/>
              <a:buChar char="Ø"/>
            </a:pPr>
            <a:r>
              <a:rPr lang="de-DE" sz="2000" b="0" dirty="0">
                <a:solidFill>
                  <a:srgbClr val="FF0000"/>
                </a:solidFill>
                <a:cs typeface="Calibri" panose="020F0502020204030204" pitchFamily="34" charset="0"/>
              </a:rPr>
              <a:t>AC </a:t>
            </a:r>
            <a:r>
              <a:rPr lang="de-DE" sz="2000" b="0" dirty="0" err="1">
                <a:solidFill>
                  <a:srgbClr val="FF0000"/>
                </a:solidFill>
                <a:cs typeface="Calibri" panose="020F0502020204030204" pitchFamily="34" charset="0"/>
              </a:rPr>
              <a:t>losses</a:t>
            </a:r>
            <a:r>
              <a:rPr lang="de-DE" sz="2000" b="0" dirty="0">
                <a:solidFill>
                  <a:srgbClr val="FF0000"/>
                </a:solidFill>
                <a:cs typeface="Calibri" panose="020F0502020204030204" pitchFamily="34" charset="0"/>
              </a:rPr>
              <a:t> in time </a:t>
            </a:r>
            <a:r>
              <a:rPr lang="de-DE" sz="2000" b="0" dirty="0" err="1">
                <a:solidFill>
                  <a:srgbClr val="FF0000"/>
                </a:solidFill>
                <a:cs typeface="Calibri" panose="020F0502020204030204" pitchFamily="34" charset="0"/>
              </a:rPr>
              <a:t>varying</a:t>
            </a:r>
            <a:r>
              <a:rPr lang="de-DE" sz="2000" b="0" dirty="0">
                <a:solidFill>
                  <a:srgbClr val="FF0000"/>
                </a:solidFill>
                <a:cs typeface="Calibri" panose="020F0502020204030204" pitchFamily="34" charset="0"/>
              </a:rPr>
              <a:t> </a:t>
            </a:r>
            <a:r>
              <a:rPr lang="de-DE" sz="2000" b="0" dirty="0" err="1">
                <a:solidFill>
                  <a:srgbClr val="FF0000"/>
                </a:solidFill>
                <a:cs typeface="Calibri" panose="020F0502020204030204" pitchFamily="34" charset="0"/>
              </a:rPr>
              <a:t>field</a:t>
            </a:r>
            <a:r>
              <a:rPr lang="de-DE" sz="2000" b="0" dirty="0">
                <a:solidFill>
                  <a:srgbClr val="FF0000"/>
                </a:solidFill>
                <a:cs typeface="Calibri" panose="020F0502020204030204" pitchFamily="34" charset="0"/>
              </a:rPr>
              <a:t> </a:t>
            </a:r>
          </a:p>
          <a:p>
            <a:pPr marL="285750" indent="-285750">
              <a:buFont typeface="Arial" panose="020B0604020202020204" pitchFamily="34" charset="0"/>
              <a:buChar char="•"/>
            </a:pPr>
            <a:r>
              <a:rPr lang="de-DE" sz="1600" b="0" i="1" dirty="0">
                <a:cs typeface="Calibri" panose="020F0502020204030204" pitchFamily="34" charset="0"/>
              </a:rPr>
              <a:t>Hysteresis </a:t>
            </a:r>
            <a:r>
              <a:rPr lang="de-DE" sz="1600" b="0" i="1" dirty="0" err="1">
                <a:cs typeface="Calibri" panose="020F0502020204030204" pitchFamily="34" charset="0"/>
              </a:rPr>
              <a:t>loss</a:t>
            </a:r>
            <a:endParaRPr lang="de-DE" sz="1600" b="0" i="1" dirty="0">
              <a:cs typeface="Calibri" panose="020F0502020204030204" pitchFamily="34" charset="0"/>
            </a:endParaRPr>
          </a:p>
          <a:p>
            <a:pPr marL="285750" indent="-285750">
              <a:buFont typeface="Arial" panose="020B0604020202020204" pitchFamily="34" charset="0"/>
              <a:buChar char="•"/>
            </a:pPr>
            <a:r>
              <a:rPr lang="de-DE" sz="1600" b="0" i="1" dirty="0">
                <a:cs typeface="Calibri" panose="020F0502020204030204" pitchFamily="34" charset="0"/>
              </a:rPr>
              <a:t>Eddy </a:t>
            </a:r>
            <a:r>
              <a:rPr lang="de-DE" sz="1600" b="0" i="1" dirty="0" err="1">
                <a:cs typeface="Calibri" panose="020F0502020204030204" pitchFamily="34" charset="0"/>
              </a:rPr>
              <a:t>currents</a:t>
            </a:r>
            <a:endParaRPr lang="de-DE" sz="1600" b="0" i="1" dirty="0">
              <a:cs typeface="Calibri" panose="020F0502020204030204" pitchFamily="34" charset="0"/>
            </a:endParaRPr>
          </a:p>
          <a:p>
            <a:pPr marL="285750" indent="-285750">
              <a:buFont typeface="Arial" panose="020B0604020202020204" pitchFamily="34" charset="0"/>
              <a:buChar char="•"/>
            </a:pPr>
            <a:r>
              <a:rPr lang="de-DE" sz="1600" b="0" i="1" dirty="0">
                <a:cs typeface="Calibri" panose="020F0502020204030204" pitchFamily="34" charset="0"/>
              </a:rPr>
              <a:t>Coupling </a:t>
            </a:r>
            <a:r>
              <a:rPr lang="de-DE" sz="1600" b="0" i="1" dirty="0" err="1">
                <a:cs typeface="Calibri" panose="020F0502020204030204" pitchFamily="34" charset="0"/>
              </a:rPr>
              <a:t>currents</a:t>
            </a:r>
            <a:endParaRPr lang="de-DE" sz="1600" b="0" i="1" dirty="0">
              <a:cs typeface="Calibri" panose="020F0502020204030204" pitchFamily="34" charset="0"/>
            </a:endParaRPr>
          </a:p>
          <a:p>
            <a:pPr eaLnBrk="1" hangingPunct="1"/>
            <a:endParaRPr lang="de-DE" sz="2000" b="0" dirty="0">
              <a:solidFill>
                <a:srgbClr val="FF0000"/>
              </a:solidFill>
              <a:cs typeface="Calibri" panose="020F0502020204030204" pitchFamily="34" charset="0"/>
            </a:endParaRPr>
          </a:p>
          <a:p>
            <a:pPr indent="-342900">
              <a:buFont typeface="Wingdings" panose="05000000000000000000" pitchFamily="2" charset="2"/>
              <a:buChar char="Ø"/>
            </a:pPr>
            <a:r>
              <a:rPr lang="de-DE" sz="2000" b="0" dirty="0">
                <a:solidFill>
                  <a:srgbClr val="FF0000"/>
                </a:solidFill>
                <a:cs typeface="Calibri" panose="020F0502020204030204" pitchFamily="34" charset="0"/>
              </a:rPr>
              <a:t>Radiation </a:t>
            </a:r>
            <a:r>
              <a:rPr lang="de-DE" sz="2000" b="0" dirty="0" err="1">
                <a:solidFill>
                  <a:srgbClr val="FF0000"/>
                </a:solidFill>
                <a:cs typeface="Calibri" panose="020F0502020204030204" pitchFamily="34" charset="0"/>
              </a:rPr>
              <a:t>damages</a:t>
            </a:r>
            <a:endParaRPr lang="de-DE" sz="2000" b="0" dirty="0">
              <a:solidFill>
                <a:srgbClr val="FF0000"/>
              </a:solidFill>
              <a:cs typeface="Calibri" panose="020F0502020204030204" pitchFamily="34" charset="0"/>
            </a:endParaRPr>
          </a:p>
          <a:p>
            <a:pPr marL="285750" indent="-285750">
              <a:buFont typeface="Arial" panose="020B0604020202020204" pitchFamily="34" charset="0"/>
              <a:buChar char="•"/>
            </a:pPr>
            <a:r>
              <a:rPr lang="de-DE" sz="1600" b="0" i="1" dirty="0">
                <a:cs typeface="Calibri" panose="020F0502020204030204" pitchFamily="34" charset="0"/>
              </a:rPr>
              <a:t>Limits </a:t>
            </a:r>
            <a:r>
              <a:rPr lang="de-DE" sz="1600" b="0" i="1" dirty="0" err="1">
                <a:cs typeface="Calibri" panose="020F0502020204030204" pitchFamily="34" charset="0"/>
              </a:rPr>
              <a:t>for</a:t>
            </a:r>
            <a:r>
              <a:rPr lang="de-DE" sz="1600" b="0" i="1" dirty="0">
                <a:cs typeface="Calibri" panose="020F0502020204030204" pitchFamily="34" charset="0"/>
              </a:rPr>
              <a:t> </a:t>
            </a:r>
            <a:r>
              <a:rPr lang="de-DE" sz="1600" b="0" i="1" dirty="0" err="1">
                <a:cs typeface="Calibri" panose="020F0502020204030204" pitchFamily="34" charset="0"/>
              </a:rPr>
              <a:t>superconductor</a:t>
            </a:r>
            <a:r>
              <a:rPr lang="de-DE" sz="1600" b="0" i="1" dirty="0">
                <a:cs typeface="Calibri" panose="020F0502020204030204" pitchFamily="34" charset="0"/>
              </a:rPr>
              <a:t> </a:t>
            </a:r>
            <a:r>
              <a:rPr lang="de-DE" sz="1600" b="0" i="1" dirty="0" err="1">
                <a:cs typeface="Calibri" panose="020F0502020204030204" pitchFamily="34" charset="0"/>
              </a:rPr>
              <a:t>operation</a:t>
            </a:r>
            <a:r>
              <a:rPr lang="de-DE" sz="1600" b="0" i="1" dirty="0">
                <a:cs typeface="Calibri" panose="020F0502020204030204" pitchFamily="34" charset="0"/>
              </a:rPr>
              <a:t>?</a:t>
            </a:r>
          </a:p>
          <a:p>
            <a:pPr marL="285750" indent="-285750">
              <a:buFont typeface="Arial" panose="020B0604020202020204" pitchFamily="34" charset="0"/>
              <a:buChar char="•"/>
            </a:pPr>
            <a:r>
              <a:rPr lang="de-DE" sz="1600" b="0" i="1" dirty="0" err="1">
                <a:cs typeface="Calibri" panose="020F0502020204030204" pitchFamily="34" charset="0"/>
              </a:rPr>
              <a:t>No</a:t>
            </a:r>
            <a:r>
              <a:rPr lang="de-DE" sz="1600" b="0" i="1" dirty="0">
                <a:cs typeface="Calibri" panose="020F0502020204030204" pitchFamily="34" charset="0"/>
              </a:rPr>
              <a:t> </a:t>
            </a:r>
            <a:r>
              <a:rPr lang="de-DE" sz="1600" b="0" i="1" dirty="0" err="1">
                <a:cs typeface="Calibri" panose="020F0502020204030204" pitchFamily="34" charset="0"/>
              </a:rPr>
              <a:t>organic</a:t>
            </a:r>
            <a:r>
              <a:rPr lang="de-DE" sz="1600" b="0" i="1" dirty="0">
                <a:cs typeface="Calibri" panose="020F0502020204030204" pitchFamily="34" charset="0"/>
              </a:rPr>
              <a:t> </a:t>
            </a:r>
            <a:r>
              <a:rPr lang="de-DE" sz="1600" b="0" i="1" dirty="0" err="1">
                <a:cs typeface="Calibri" panose="020F0502020204030204" pitchFamily="34" charset="0"/>
              </a:rPr>
              <a:t>insulation</a:t>
            </a:r>
            <a:endParaRPr lang="de-DE" sz="1600" b="0" i="1" dirty="0">
              <a:cs typeface="Calibri" panose="020F0502020204030204" pitchFamily="34" charset="0"/>
            </a:endParaRPr>
          </a:p>
        </p:txBody>
      </p:sp>
      <p:sp>
        <p:nvSpPr>
          <p:cNvPr id="3" name="Rectangle: Rounded Corners 2">
            <a:extLst>
              <a:ext uri="{FF2B5EF4-FFF2-40B4-BE49-F238E27FC236}">
                <a16:creationId xmlns:a16="http://schemas.microsoft.com/office/drawing/2014/main" id="{DC24BD21-9EAA-B1C0-329D-78B3999ED164}"/>
              </a:ext>
            </a:extLst>
          </p:cNvPr>
          <p:cNvSpPr/>
          <p:nvPr/>
        </p:nvSpPr>
        <p:spPr>
          <a:xfrm>
            <a:off x="1847528" y="1340768"/>
            <a:ext cx="7848872" cy="2256040"/>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4" name="Rectangle: Rounded Corners 3">
            <a:extLst>
              <a:ext uri="{FF2B5EF4-FFF2-40B4-BE49-F238E27FC236}">
                <a16:creationId xmlns:a16="http://schemas.microsoft.com/office/drawing/2014/main" id="{D5729C5B-A5FE-6D5A-BA41-625DA1D25845}"/>
              </a:ext>
            </a:extLst>
          </p:cNvPr>
          <p:cNvSpPr/>
          <p:nvPr/>
        </p:nvSpPr>
        <p:spPr>
          <a:xfrm>
            <a:off x="1812936" y="3744222"/>
            <a:ext cx="8819568" cy="3075950"/>
          </a:xfrm>
          <a:prstGeom prst="roundRect">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6" name="TextBox 5">
            <a:extLst>
              <a:ext uri="{FF2B5EF4-FFF2-40B4-BE49-F238E27FC236}">
                <a16:creationId xmlns:a16="http://schemas.microsoft.com/office/drawing/2014/main" id="{BC245F59-CA65-17AE-F75A-22BF8DE58D46}"/>
              </a:ext>
            </a:extLst>
          </p:cNvPr>
          <p:cNvSpPr txBox="1"/>
          <p:nvPr/>
        </p:nvSpPr>
        <p:spPr>
          <a:xfrm>
            <a:off x="7104112" y="3146619"/>
            <a:ext cx="2160240" cy="307777"/>
          </a:xfrm>
          <a:prstGeom prst="rect">
            <a:avLst/>
          </a:prstGeom>
          <a:noFill/>
          <a:ln w="28575">
            <a:solidFill>
              <a:schemeClr val="accent2">
                <a:lumMod val="75000"/>
              </a:schemeClr>
            </a:solidFill>
          </a:ln>
        </p:spPr>
        <p:txBody>
          <a:bodyPr wrap="square" lIns="0" tIns="0" rIns="0" bIns="0" rtlCol="0">
            <a:spAutoFit/>
          </a:bodyPr>
          <a:lstStyle/>
          <a:p>
            <a:pPr algn="ctr"/>
            <a:r>
              <a:rPr lang="en-US" sz="2000" b="1" dirty="0">
                <a:solidFill>
                  <a:schemeClr val="accent2">
                    <a:lumMod val="75000"/>
                  </a:schemeClr>
                </a:solidFill>
              </a:rPr>
              <a:t>Resistive magnets</a:t>
            </a:r>
            <a:endParaRPr lang="de-CH" sz="2000" b="1" dirty="0">
              <a:solidFill>
                <a:schemeClr val="accent2">
                  <a:lumMod val="75000"/>
                </a:schemeClr>
              </a:solidFill>
            </a:endParaRPr>
          </a:p>
        </p:txBody>
      </p:sp>
      <p:sp>
        <p:nvSpPr>
          <p:cNvPr id="7" name="TextBox 6">
            <a:extLst>
              <a:ext uri="{FF2B5EF4-FFF2-40B4-BE49-F238E27FC236}">
                <a16:creationId xmlns:a16="http://schemas.microsoft.com/office/drawing/2014/main" id="{A2587EEE-3052-4462-5EE2-CA8F4558278E}"/>
              </a:ext>
            </a:extLst>
          </p:cNvPr>
          <p:cNvSpPr txBox="1"/>
          <p:nvPr/>
        </p:nvSpPr>
        <p:spPr>
          <a:xfrm>
            <a:off x="3215680" y="6376553"/>
            <a:ext cx="1584176" cy="307777"/>
          </a:xfrm>
          <a:prstGeom prst="rect">
            <a:avLst/>
          </a:prstGeom>
          <a:noFill/>
          <a:ln w="28575">
            <a:solidFill>
              <a:schemeClr val="accent6"/>
            </a:solidFill>
          </a:ln>
        </p:spPr>
        <p:txBody>
          <a:bodyPr wrap="square" lIns="0" tIns="0" rIns="0" bIns="0" rtlCol="0">
            <a:spAutoFit/>
          </a:bodyPr>
          <a:lstStyle/>
          <a:p>
            <a:pPr algn="ctr"/>
            <a:r>
              <a:rPr lang="en-US" sz="2000" b="1" dirty="0">
                <a:solidFill>
                  <a:schemeClr val="accent6">
                    <a:lumMod val="75000"/>
                  </a:schemeClr>
                </a:solidFill>
              </a:rPr>
              <a:t>LTS magnets</a:t>
            </a:r>
            <a:endParaRPr lang="de-CH" sz="2000" b="1" dirty="0">
              <a:solidFill>
                <a:schemeClr val="accent6">
                  <a:lumMod val="75000"/>
                </a:schemeClr>
              </a:solidFill>
            </a:endParaRPr>
          </a:p>
        </p:txBody>
      </p:sp>
    </p:spTree>
    <p:extLst>
      <p:ext uri="{BB962C8B-B14F-4D97-AF65-F5344CB8AC3E}">
        <p14:creationId xmlns:p14="http://schemas.microsoft.com/office/powerpoint/2010/main" val="2044468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BD01A-8AAE-C08D-A401-4B0B8791C606}"/>
            </a:ext>
          </a:extLst>
        </p:cNvPr>
        <p:cNvGrpSpPr/>
        <p:nvPr/>
      </p:nvGrpSpPr>
      <p:grpSpPr>
        <a:xfrm>
          <a:off x="0" y="0"/>
          <a:ext cx="0" cy="0"/>
          <a:chOff x="0" y="0"/>
          <a:chExt cx="0" cy="0"/>
        </a:xfrm>
      </p:grpSpPr>
      <p:sp>
        <p:nvSpPr>
          <p:cNvPr id="20" name="object 2">
            <a:extLst>
              <a:ext uri="{FF2B5EF4-FFF2-40B4-BE49-F238E27FC236}">
                <a16:creationId xmlns:a16="http://schemas.microsoft.com/office/drawing/2014/main" id="{94DF8EFD-2BBC-9AF0-BA66-E1F396871AE5}"/>
              </a:ext>
            </a:extLst>
          </p:cNvPr>
          <p:cNvSpPr txBox="1">
            <a:spLocks/>
          </p:cNvSpPr>
          <p:nvPr/>
        </p:nvSpPr>
        <p:spPr>
          <a:xfrm>
            <a:off x="1268963" y="-47529"/>
            <a:ext cx="8934733" cy="509882"/>
          </a:xfrm>
          <a:prstGeom prst="rect">
            <a:avLst/>
          </a:prstGeom>
        </p:spPr>
        <p:txBody>
          <a:bodyPr vert="horz" wrap="square" lIns="0" tIns="139191" rIns="0" bIns="0" rtlCol="0" anchor="t">
            <a:spAutoFit/>
          </a:bodyPr>
          <a:lst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a:lstStyle>
          <a:p>
            <a:pPr marL="127000" marR="0" lvl="0" indent="0" algn="ctr" defTabSz="685800" rtl="0" eaLnBrk="1" fontAlgn="auto" latinLnBrk="0" hangingPunct="1">
              <a:lnSpc>
                <a:spcPct val="100000"/>
              </a:lnSpc>
              <a:spcBef>
                <a:spcPts val="100"/>
              </a:spcBef>
              <a:spcAft>
                <a:spcPts val="0"/>
              </a:spcAft>
              <a:buClrTx/>
              <a:buSzTx/>
              <a:buFontTx/>
              <a:buNone/>
              <a:tabLst/>
              <a:defRPr/>
            </a:pPr>
            <a:r>
              <a:rPr kumimoji="0" lang="de-DE" sz="2400" b="1" i="0" u="none" strike="noStrike" kern="1200" cap="none" spc="0" normalizeH="0" baseline="0" noProof="0" dirty="0">
                <a:ln>
                  <a:noFill/>
                </a:ln>
                <a:solidFill>
                  <a:srgbClr val="3333FF"/>
                </a:solidFill>
                <a:effectLst/>
                <a:uLnTx/>
                <a:uFillTx/>
                <a:latin typeface="Aptos"/>
                <a:ea typeface="+mj-ea"/>
                <a:cs typeface="Calibri" panose="020F0502020204030204" pitchFamily="34" charset="0"/>
                <a:sym typeface="Calibri"/>
              </a:rPr>
              <a:t>LTS &amp; HTS </a:t>
            </a:r>
            <a:r>
              <a:rPr kumimoji="0" lang="de-DE" sz="2400" b="1" i="0" u="none" strike="noStrike" kern="1200" cap="none" spc="0" normalizeH="0" baseline="0" noProof="0" dirty="0" err="1">
                <a:ln>
                  <a:noFill/>
                </a:ln>
                <a:solidFill>
                  <a:srgbClr val="3333FF"/>
                </a:solidFill>
                <a:effectLst/>
                <a:uLnTx/>
                <a:uFillTx/>
                <a:latin typeface="Aptos"/>
                <a:ea typeface="+mj-ea"/>
                <a:cs typeface="Calibri" panose="020F0502020204030204" pitchFamily="34" charset="0"/>
                <a:sym typeface="Calibri"/>
              </a:rPr>
              <a:t>technology</a:t>
            </a:r>
            <a:r>
              <a:rPr lang="de-DE" sz="2400" dirty="0">
                <a:solidFill>
                  <a:srgbClr val="3333FF"/>
                </a:solidFill>
                <a:latin typeface="Aptos"/>
                <a:cs typeface="Calibri" panose="020F0502020204030204" pitchFamily="34" charset="0"/>
                <a:sym typeface="Calibri"/>
              </a:rPr>
              <a:t> </a:t>
            </a:r>
            <a:r>
              <a:rPr lang="de-DE" sz="2400" dirty="0" err="1">
                <a:solidFill>
                  <a:srgbClr val="3333FF"/>
                </a:solidFill>
                <a:latin typeface="Aptos"/>
                <a:cs typeface="Calibri" panose="020F0502020204030204" pitchFamily="34" charset="0"/>
                <a:sym typeface="Calibri"/>
              </a:rPr>
              <a:t>development</a:t>
            </a:r>
            <a:r>
              <a:rPr lang="de-DE" sz="2400" dirty="0">
                <a:solidFill>
                  <a:srgbClr val="3333FF"/>
                </a:solidFill>
                <a:latin typeface="Aptos"/>
                <a:cs typeface="Calibri" panose="020F0502020204030204" pitchFamily="34" charset="0"/>
                <a:sym typeface="Calibri"/>
              </a:rPr>
              <a:t> : </a:t>
            </a:r>
            <a:r>
              <a:rPr kumimoji="0" lang="de-DE" sz="2400" b="1" i="0" u="none" strike="noStrike" kern="1200" cap="none" spc="0" normalizeH="0" baseline="0" noProof="0" dirty="0">
                <a:ln>
                  <a:noFill/>
                </a:ln>
                <a:solidFill>
                  <a:srgbClr val="3333FF"/>
                </a:solidFill>
                <a:effectLst/>
                <a:uLnTx/>
                <a:uFillTx/>
                <a:latin typeface="Aptos"/>
                <a:ea typeface="+mj-ea"/>
                <a:cs typeface="Calibri" panose="020F0502020204030204" pitchFamily="34" charset="0"/>
                <a:sym typeface="Calibri"/>
              </a:rPr>
              <a:t>The </a:t>
            </a:r>
            <a:r>
              <a:rPr lang="de-DE" sz="2400" dirty="0" err="1">
                <a:solidFill>
                  <a:srgbClr val="3333FF"/>
                </a:solidFill>
                <a:latin typeface="Aptos"/>
                <a:cs typeface="Calibri" panose="020F0502020204030204" pitchFamily="34" charset="0"/>
                <a:sym typeface="Calibri"/>
              </a:rPr>
              <a:t>fundational</a:t>
            </a:r>
            <a:r>
              <a:rPr lang="de-DE" sz="2400" dirty="0">
                <a:solidFill>
                  <a:srgbClr val="3333FF"/>
                </a:solidFill>
                <a:latin typeface="Aptos"/>
                <a:cs typeface="Calibri" panose="020F0502020204030204" pitchFamily="34" charset="0"/>
                <a:sym typeface="Calibri"/>
              </a:rPr>
              <a:t> </a:t>
            </a:r>
            <a:r>
              <a:rPr lang="de-DE" sz="2400" dirty="0" err="1">
                <a:solidFill>
                  <a:srgbClr val="3333FF"/>
                </a:solidFill>
                <a:latin typeface="Aptos"/>
                <a:cs typeface="Calibri" panose="020F0502020204030204" pitchFamily="34" charset="0"/>
                <a:sym typeface="Calibri"/>
              </a:rPr>
              <a:t>diagram</a:t>
            </a:r>
            <a:endParaRPr kumimoji="0" lang="de-DE" sz="2400" b="1" i="0" u="none" strike="noStrike" kern="1200" cap="none" spc="0" normalizeH="0" baseline="0" noProof="0" dirty="0">
              <a:ln>
                <a:noFill/>
              </a:ln>
              <a:solidFill>
                <a:srgbClr val="3333FF"/>
              </a:solidFill>
              <a:effectLst/>
              <a:uLnTx/>
              <a:uFillTx/>
              <a:latin typeface="Aptos"/>
              <a:ea typeface="+mj-ea"/>
              <a:cs typeface="Calibri" panose="020F0502020204030204" pitchFamily="34" charset="0"/>
              <a:sym typeface="Calibri"/>
            </a:endParaRPr>
          </a:p>
        </p:txBody>
      </p:sp>
      <p:sp>
        <p:nvSpPr>
          <p:cNvPr id="17" name="Textfeld 16">
            <a:extLst>
              <a:ext uri="{FF2B5EF4-FFF2-40B4-BE49-F238E27FC236}">
                <a16:creationId xmlns:a16="http://schemas.microsoft.com/office/drawing/2014/main" id="{BF0E96D9-DA28-1644-C6E1-77246DBFDD69}"/>
              </a:ext>
            </a:extLst>
          </p:cNvPr>
          <p:cNvSpPr txBox="1"/>
          <p:nvPr/>
        </p:nvSpPr>
        <p:spPr>
          <a:xfrm>
            <a:off x="119908" y="6498406"/>
            <a:ext cx="2522708"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400" b="1" i="1" u="none" strike="noStrike" kern="1200" cap="none" spc="0" normalizeH="0" baseline="0" noProof="0" dirty="0" err="1">
                <a:ln>
                  <a:noFill/>
                </a:ln>
                <a:solidFill>
                  <a:srgbClr val="3333FF"/>
                </a:solidFill>
                <a:effectLst/>
                <a:uLnTx/>
                <a:uFillTx/>
                <a:latin typeface="Aptos"/>
                <a:ea typeface="+mn-ea"/>
                <a:cs typeface="+mn-cs"/>
              </a:rPr>
              <a:t>Inspired</a:t>
            </a:r>
            <a:r>
              <a:rPr kumimoji="0" lang="de-CH" sz="1400" b="1" i="1" u="none" strike="noStrike" kern="1200" cap="none" spc="0" normalizeH="0" baseline="0" noProof="0" dirty="0">
                <a:ln>
                  <a:noFill/>
                </a:ln>
                <a:solidFill>
                  <a:srgbClr val="3333FF"/>
                </a:solidFill>
                <a:effectLst/>
                <a:uLnTx/>
                <a:uFillTx/>
                <a:latin typeface="Aptos"/>
                <a:ea typeface="+mn-ea"/>
                <a:cs typeface="+mn-cs"/>
              </a:rPr>
              <a:t> </a:t>
            </a:r>
            <a:r>
              <a:rPr kumimoji="0" lang="de-CH" sz="1400" b="1" i="1" u="none" strike="noStrike" kern="1200" cap="none" spc="0" normalizeH="0" baseline="0" noProof="0" dirty="0" err="1">
                <a:ln>
                  <a:noFill/>
                </a:ln>
                <a:solidFill>
                  <a:srgbClr val="3333FF"/>
                </a:solidFill>
                <a:effectLst/>
                <a:uLnTx/>
                <a:uFillTx/>
                <a:latin typeface="Aptos"/>
                <a:ea typeface="+mn-ea"/>
                <a:cs typeface="+mn-cs"/>
              </a:rPr>
              <a:t>from</a:t>
            </a:r>
            <a:r>
              <a:rPr kumimoji="0" lang="de-CH" sz="1400" b="1" i="1" u="none" strike="noStrike" kern="1200" cap="none" spc="0" normalizeH="0" baseline="0" noProof="0" dirty="0">
                <a:ln>
                  <a:noFill/>
                </a:ln>
                <a:solidFill>
                  <a:srgbClr val="3333FF"/>
                </a:solidFill>
                <a:effectLst/>
                <a:uLnTx/>
                <a:uFillTx/>
                <a:latin typeface="Aptos"/>
                <a:ea typeface="+mn-ea"/>
                <a:cs typeface="+mn-cs"/>
              </a:rPr>
              <a:t> J.F </a:t>
            </a:r>
            <a:r>
              <a:rPr kumimoji="0" lang="de-CH" sz="1400" b="1" i="1" u="none" strike="noStrike" kern="1200" cap="none" spc="0" normalizeH="0" baseline="0" noProof="0" dirty="0" err="1">
                <a:ln>
                  <a:noFill/>
                </a:ln>
                <a:solidFill>
                  <a:srgbClr val="3333FF"/>
                </a:solidFill>
                <a:effectLst/>
                <a:uLnTx/>
                <a:uFillTx/>
                <a:latin typeface="Aptos"/>
                <a:ea typeface="+mn-ea"/>
                <a:cs typeface="+mn-cs"/>
              </a:rPr>
              <a:t>Becquaert</a:t>
            </a:r>
            <a:endParaRPr kumimoji="0" lang="de-CH" sz="1400" b="1" i="1" u="none" strike="noStrike" kern="1200" cap="none" spc="0" normalizeH="0" baseline="0" noProof="0" dirty="0">
              <a:ln>
                <a:noFill/>
              </a:ln>
              <a:solidFill>
                <a:srgbClr val="3333FF"/>
              </a:solidFill>
              <a:effectLst/>
              <a:uLnTx/>
              <a:uFillTx/>
              <a:latin typeface="Aptos"/>
              <a:ea typeface="+mn-ea"/>
              <a:cs typeface="+mn-cs"/>
            </a:endParaRPr>
          </a:p>
        </p:txBody>
      </p:sp>
      <p:grpSp>
        <p:nvGrpSpPr>
          <p:cNvPr id="25" name="Gruppieren 24">
            <a:extLst>
              <a:ext uri="{FF2B5EF4-FFF2-40B4-BE49-F238E27FC236}">
                <a16:creationId xmlns:a16="http://schemas.microsoft.com/office/drawing/2014/main" id="{97249074-246A-E1A5-43E7-AAB890BDF6FF}"/>
              </a:ext>
            </a:extLst>
          </p:cNvPr>
          <p:cNvGrpSpPr/>
          <p:nvPr/>
        </p:nvGrpSpPr>
        <p:grpSpPr>
          <a:xfrm>
            <a:off x="8364501" y="647020"/>
            <a:ext cx="978408" cy="615887"/>
            <a:chOff x="9899888" y="990376"/>
            <a:chExt cx="978408" cy="615887"/>
          </a:xfrm>
        </p:grpSpPr>
        <p:sp>
          <p:nvSpPr>
            <p:cNvPr id="3" name="Rectangle: Rounded Corners 50">
              <a:extLst>
                <a:ext uri="{FF2B5EF4-FFF2-40B4-BE49-F238E27FC236}">
                  <a16:creationId xmlns:a16="http://schemas.microsoft.com/office/drawing/2014/main" id="{B296FBE3-A872-78EE-DCA6-8ECB84045AB4}"/>
                </a:ext>
              </a:extLst>
            </p:cNvPr>
            <p:cNvSpPr/>
            <p:nvPr/>
          </p:nvSpPr>
          <p:spPr>
            <a:xfrm>
              <a:off x="9899888" y="990376"/>
              <a:ext cx="978408" cy="615887"/>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4" name="Textfeld 3">
              <a:extLst>
                <a:ext uri="{FF2B5EF4-FFF2-40B4-BE49-F238E27FC236}">
                  <a16:creationId xmlns:a16="http://schemas.microsoft.com/office/drawing/2014/main" id="{67F93758-4E5A-7BBD-103E-8945222EBC9F}"/>
                </a:ext>
              </a:extLst>
            </p:cNvPr>
            <p:cNvSpPr txBox="1"/>
            <p:nvPr/>
          </p:nvSpPr>
          <p:spPr>
            <a:xfrm>
              <a:off x="10049256" y="1131278"/>
              <a:ext cx="679673" cy="307777"/>
            </a:xfrm>
            <a:prstGeom prst="rect">
              <a:avLst/>
            </a:prstGeom>
            <a:noFill/>
          </p:spPr>
          <p:txBody>
            <a:bodyPr wrap="none" lIns="0" tIns="0" rIns="0" bIns="0" rtlCol="0">
              <a:spAutoFit/>
            </a:bodyPr>
            <a:lstStyle/>
            <a:p>
              <a:pPr algn="l"/>
              <a:r>
                <a:rPr lang="de-CH" sz="2000" dirty="0"/>
                <a:t>Vision</a:t>
              </a:r>
            </a:p>
          </p:txBody>
        </p:sp>
      </p:grpSp>
      <p:grpSp>
        <p:nvGrpSpPr>
          <p:cNvPr id="7" name="Gruppieren 6">
            <a:extLst>
              <a:ext uri="{FF2B5EF4-FFF2-40B4-BE49-F238E27FC236}">
                <a16:creationId xmlns:a16="http://schemas.microsoft.com/office/drawing/2014/main" id="{B842BEDE-964A-115C-D696-1A4E6E8C4819}"/>
              </a:ext>
            </a:extLst>
          </p:cNvPr>
          <p:cNvGrpSpPr/>
          <p:nvPr/>
        </p:nvGrpSpPr>
        <p:grpSpPr>
          <a:xfrm>
            <a:off x="8151228" y="1772960"/>
            <a:ext cx="1557214" cy="874967"/>
            <a:chOff x="9930384" y="1822513"/>
            <a:chExt cx="1557214" cy="874967"/>
          </a:xfrm>
        </p:grpSpPr>
        <p:sp>
          <p:nvSpPr>
            <p:cNvPr id="5" name="Rectangle: Rounded Corners 50">
              <a:extLst>
                <a:ext uri="{FF2B5EF4-FFF2-40B4-BE49-F238E27FC236}">
                  <a16:creationId xmlns:a16="http://schemas.microsoft.com/office/drawing/2014/main" id="{8D9B4567-039F-D0D5-5793-A5EEAAADBB4D}"/>
                </a:ext>
              </a:extLst>
            </p:cNvPr>
            <p:cNvSpPr/>
            <p:nvPr/>
          </p:nvSpPr>
          <p:spPr>
            <a:xfrm>
              <a:off x="9930384" y="1822513"/>
              <a:ext cx="1557214" cy="874967"/>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6" name="Textfeld 5">
              <a:extLst>
                <a:ext uri="{FF2B5EF4-FFF2-40B4-BE49-F238E27FC236}">
                  <a16:creationId xmlns:a16="http://schemas.microsoft.com/office/drawing/2014/main" id="{94EEAFC0-BF11-3401-B1CB-748CF80F1A09}"/>
                </a:ext>
              </a:extLst>
            </p:cNvPr>
            <p:cNvSpPr txBox="1"/>
            <p:nvPr/>
          </p:nvSpPr>
          <p:spPr>
            <a:xfrm>
              <a:off x="10079104" y="1952219"/>
              <a:ext cx="1299651" cy="615553"/>
            </a:xfrm>
            <a:prstGeom prst="rect">
              <a:avLst/>
            </a:prstGeom>
            <a:noFill/>
          </p:spPr>
          <p:txBody>
            <a:bodyPr wrap="none" lIns="0" tIns="0" rIns="0" bIns="0" rtlCol="0">
              <a:spAutoFit/>
            </a:bodyPr>
            <a:lstStyle/>
            <a:p>
              <a:pPr algn="ctr"/>
              <a:r>
                <a:rPr lang="de-CH" sz="2000" dirty="0"/>
                <a:t>Technology </a:t>
              </a:r>
            </a:p>
            <a:p>
              <a:pPr algn="ctr"/>
              <a:r>
                <a:rPr lang="de-CH" sz="2000" dirty="0" err="1"/>
                <a:t>bricks</a:t>
              </a:r>
              <a:endParaRPr lang="de-CH" sz="2000" dirty="0"/>
            </a:p>
          </p:txBody>
        </p:sp>
      </p:grpSp>
      <p:grpSp>
        <p:nvGrpSpPr>
          <p:cNvPr id="39" name="Gruppieren 38">
            <a:extLst>
              <a:ext uri="{FF2B5EF4-FFF2-40B4-BE49-F238E27FC236}">
                <a16:creationId xmlns:a16="http://schemas.microsoft.com/office/drawing/2014/main" id="{F9FC5F79-E046-EF60-DB69-86E8E2D72EB0}"/>
              </a:ext>
            </a:extLst>
          </p:cNvPr>
          <p:cNvGrpSpPr/>
          <p:nvPr/>
        </p:nvGrpSpPr>
        <p:grpSpPr>
          <a:xfrm>
            <a:off x="8242180" y="3304393"/>
            <a:ext cx="1557214" cy="706892"/>
            <a:chOff x="8239399" y="3668365"/>
            <a:chExt cx="1557214" cy="706892"/>
          </a:xfrm>
        </p:grpSpPr>
        <p:sp>
          <p:nvSpPr>
            <p:cNvPr id="8" name="Rectangle: Rounded Corners 50">
              <a:extLst>
                <a:ext uri="{FF2B5EF4-FFF2-40B4-BE49-F238E27FC236}">
                  <a16:creationId xmlns:a16="http://schemas.microsoft.com/office/drawing/2014/main" id="{194434ED-AA8C-B77E-CA40-34DBB7E42FA9}"/>
                </a:ext>
              </a:extLst>
            </p:cNvPr>
            <p:cNvSpPr/>
            <p:nvPr/>
          </p:nvSpPr>
          <p:spPr>
            <a:xfrm>
              <a:off x="8239399" y="3668365"/>
              <a:ext cx="1557214" cy="706892"/>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11" name="Textfeld 10">
              <a:extLst>
                <a:ext uri="{FF2B5EF4-FFF2-40B4-BE49-F238E27FC236}">
                  <a16:creationId xmlns:a16="http://schemas.microsoft.com/office/drawing/2014/main" id="{D13CCF1E-429F-54B4-AD1F-94E4F06CF54D}"/>
                </a:ext>
              </a:extLst>
            </p:cNvPr>
            <p:cNvSpPr txBox="1"/>
            <p:nvPr/>
          </p:nvSpPr>
          <p:spPr>
            <a:xfrm>
              <a:off x="8304462" y="3728553"/>
              <a:ext cx="1457899" cy="615553"/>
            </a:xfrm>
            <a:prstGeom prst="rect">
              <a:avLst/>
            </a:prstGeom>
            <a:noFill/>
          </p:spPr>
          <p:txBody>
            <a:bodyPr wrap="none" lIns="0" tIns="0" rIns="0" bIns="0" rtlCol="0">
              <a:spAutoFit/>
            </a:bodyPr>
            <a:lstStyle/>
            <a:p>
              <a:pPr algn="ctr"/>
              <a:r>
                <a:rPr lang="de-CH" sz="2000" dirty="0"/>
                <a:t>Projects &amp;</a:t>
              </a:r>
            </a:p>
            <a:p>
              <a:pPr algn="ctr"/>
              <a:r>
                <a:rPr lang="de-CH" sz="2000" dirty="0"/>
                <a:t> Programmes</a:t>
              </a:r>
            </a:p>
          </p:txBody>
        </p:sp>
      </p:grpSp>
      <p:grpSp>
        <p:nvGrpSpPr>
          <p:cNvPr id="32" name="Gruppieren 31">
            <a:extLst>
              <a:ext uri="{FF2B5EF4-FFF2-40B4-BE49-F238E27FC236}">
                <a16:creationId xmlns:a16="http://schemas.microsoft.com/office/drawing/2014/main" id="{6831D1A4-0CB9-BE8C-E0FA-06544777C30E}"/>
              </a:ext>
            </a:extLst>
          </p:cNvPr>
          <p:cNvGrpSpPr/>
          <p:nvPr/>
        </p:nvGrpSpPr>
        <p:grpSpPr>
          <a:xfrm>
            <a:off x="8216022" y="4758615"/>
            <a:ext cx="1663212" cy="706892"/>
            <a:chOff x="8212802" y="5070901"/>
            <a:chExt cx="1663212" cy="706892"/>
          </a:xfrm>
        </p:grpSpPr>
        <p:sp>
          <p:nvSpPr>
            <p:cNvPr id="12" name="Rectangle: Rounded Corners 50">
              <a:extLst>
                <a:ext uri="{FF2B5EF4-FFF2-40B4-BE49-F238E27FC236}">
                  <a16:creationId xmlns:a16="http://schemas.microsoft.com/office/drawing/2014/main" id="{C0C7F3D4-26FE-9DFD-48AD-399C5055C32C}"/>
                </a:ext>
              </a:extLst>
            </p:cNvPr>
            <p:cNvSpPr/>
            <p:nvPr/>
          </p:nvSpPr>
          <p:spPr>
            <a:xfrm>
              <a:off x="8212802" y="5070901"/>
              <a:ext cx="1663212" cy="706892"/>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13" name="Textfeld 12">
              <a:extLst>
                <a:ext uri="{FF2B5EF4-FFF2-40B4-BE49-F238E27FC236}">
                  <a16:creationId xmlns:a16="http://schemas.microsoft.com/office/drawing/2014/main" id="{274AFEF2-38B3-65A9-AD0E-4AFF6562E18C}"/>
                </a:ext>
              </a:extLst>
            </p:cNvPr>
            <p:cNvSpPr txBox="1"/>
            <p:nvPr/>
          </p:nvSpPr>
          <p:spPr>
            <a:xfrm>
              <a:off x="8354013" y="5116570"/>
              <a:ext cx="1278299" cy="615553"/>
            </a:xfrm>
            <a:prstGeom prst="rect">
              <a:avLst/>
            </a:prstGeom>
            <a:noFill/>
          </p:spPr>
          <p:txBody>
            <a:bodyPr wrap="none" lIns="0" tIns="0" rIns="0" bIns="0" rtlCol="0">
              <a:spAutoFit/>
            </a:bodyPr>
            <a:lstStyle/>
            <a:p>
              <a:pPr algn="ctr"/>
              <a:r>
                <a:rPr lang="de-CH" sz="2000" dirty="0"/>
                <a:t>Sub-</a:t>
              </a:r>
              <a:r>
                <a:rPr lang="de-CH" sz="2000" dirty="0" err="1"/>
                <a:t>scale</a:t>
              </a:r>
              <a:endParaRPr lang="de-CH" sz="2000" dirty="0"/>
            </a:p>
            <a:p>
              <a:pPr algn="ctr"/>
              <a:r>
                <a:rPr lang="de-CH" sz="2000" dirty="0" err="1"/>
                <a:t>Prototytpes</a:t>
              </a:r>
              <a:endParaRPr lang="de-CH" sz="2000" dirty="0"/>
            </a:p>
          </p:txBody>
        </p:sp>
      </p:grpSp>
      <p:grpSp>
        <p:nvGrpSpPr>
          <p:cNvPr id="40" name="Gruppieren 39">
            <a:extLst>
              <a:ext uri="{FF2B5EF4-FFF2-40B4-BE49-F238E27FC236}">
                <a16:creationId xmlns:a16="http://schemas.microsoft.com/office/drawing/2014/main" id="{DACC12D1-8877-B8A0-27AD-0FF9AAD1EA90}"/>
              </a:ext>
            </a:extLst>
          </p:cNvPr>
          <p:cNvGrpSpPr/>
          <p:nvPr/>
        </p:nvGrpSpPr>
        <p:grpSpPr>
          <a:xfrm>
            <a:off x="8262459" y="6025810"/>
            <a:ext cx="1663212" cy="745627"/>
            <a:chOff x="8416790" y="6025810"/>
            <a:chExt cx="1663212" cy="745627"/>
          </a:xfrm>
        </p:grpSpPr>
        <p:sp>
          <p:nvSpPr>
            <p:cNvPr id="16" name="Rectangle: Rounded Corners 50">
              <a:extLst>
                <a:ext uri="{FF2B5EF4-FFF2-40B4-BE49-F238E27FC236}">
                  <a16:creationId xmlns:a16="http://schemas.microsoft.com/office/drawing/2014/main" id="{67D48C1E-771A-2D26-25D4-0CA30F5DEBF4}"/>
                </a:ext>
              </a:extLst>
            </p:cNvPr>
            <p:cNvSpPr/>
            <p:nvPr/>
          </p:nvSpPr>
          <p:spPr>
            <a:xfrm>
              <a:off x="8416790" y="6025810"/>
              <a:ext cx="1663212" cy="745627"/>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18" name="Textfeld 17">
              <a:extLst>
                <a:ext uri="{FF2B5EF4-FFF2-40B4-BE49-F238E27FC236}">
                  <a16:creationId xmlns:a16="http://schemas.microsoft.com/office/drawing/2014/main" id="{783FF140-8B7C-16E6-B422-BC35072BE4D2}"/>
                </a:ext>
              </a:extLst>
            </p:cNvPr>
            <p:cNvSpPr txBox="1"/>
            <p:nvPr/>
          </p:nvSpPr>
          <p:spPr>
            <a:xfrm>
              <a:off x="8673280" y="6063435"/>
              <a:ext cx="1189493" cy="615553"/>
            </a:xfrm>
            <a:prstGeom prst="rect">
              <a:avLst/>
            </a:prstGeom>
            <a:noFill/>
          </p:spPr>
          <p:txBody>
            <a:bodyPr wrap="none" lIns="0" tIns="0" rIns="0" bIns="0" rtlCol="0">
              <a:spAutoFit/>
            </a:bodyPr>
            <a:lstStyle/>
            <a:p>
              <a:pPr algn="ctr"/>
              <a:r>
                <a:rPr lang="de-CH" sz="2000" dirty="0" err="1"/>
                <a:t>Machine</a:t>
              </a:r>
              <a:endParaRPr lang="de-CH" sz="2000" dirty="0"/>
            </a:p>
            <a:p>
              <a:pPr algn="ctr"/>
              <a:r>
                <a:rPr lang="de-CH" sz="2000" dirty="0"/>
                <a:t>Integration</a:t>
              </a:r>
            </a:p>
          </p:txBody>
        </p:sp>
      </p:grpSp>
      <p:grpSp>
        <p:nvGrpSpPr>
          <p:cNvPr id="24" name="Gruppieren 23">
            <a:extLst>
              <a:ext uri="{FF2B5EF4-FFF2-40B4-BE49-F238E27FC236}">
                <a16:creationId xmlns:a16="http://schemas.microsoft.com/office/drawing/2014/main" id="{4A645A16-ABCE-877A-5B25-E077EE54C106}"/>
              </a:ext>
            </a:extLst>
          </p:cNvPr>
          <p:cNvGrpSpPr/>
          <p:nvPr/>
        </p:nvGrpSpPr>
        <p:grpSpPr>
          <a:xfrm>
            <a:off x="3160458" y="643109"/>
            <a:ext cx="4396600" cy="802622"/>
            <a:chOff x="3311792" y="977222"/>
            <a:chExt cx="4396600" cy="1436794"/>
          </a:xfrm>
        </p:grpSpPr>
        <p:sp>
          <p:nvSpPr>
            <p:cNvPr id="22" name="Rectangle: Rounded Corners 50">
              <a:extLst>
                <a:ext uri="{FF2B5EF4-FFF2-40B4-BE49-F238E27FC236}">
                  <a16:creationId xmlns:a16="http://schemas.microsoft.com/office/drawing/2014/main" id="{09E8F03D-E3C4-6A50-B70E-1D93037C5BF8}"/>
                </a:ext>
              </a:extLst>
            </p:cNvPr>
            <p:cNvSpPr/>
            <p:nvPr/>
          </p:nvSpPr>
          <p:spPr>
            <a:xfrm>
              <a:off x="3311792" y="977222"/>
              <a:ext cx="4396600" cy="1436794"/>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23" name="Textfeld 22">
              <a:extLst>
                <a:ext uri="{FF2B5EF4-FFF2-40B4-BE49-F238E27FC236}">
                  <a16:creationId xmlns:a16="http://schemas.microsoft.com/office/drawing/2014/main" id="{669E6A79-8A11-B423-6B6B-62B337BC806B}"/>
                </a:ext>
              </a:extLst>
            </p:cNvPr>
            <p:cNvSpPr txBox="1"/>
            <p:nvPr/>
          </p:nvSpPr>
          <p:spPr>
            <a:xfrm>
              <a:off x="3506424" y="1008166"/>
              <a:ext cx="4068891" cy="1377396"/>
            </a:xfrm>
            <a:prstGeom prst="rect">
              <a:avLst/>
            </a:prstGeom>
            <a:noFill/>
          </p:spPr>
          <p:txBody>
            <a:bodyPr wrap="square" lIns="0" tIns="0" rIns="0" bIns="0" rtlCol="0">
              <a:spAutoFit/>
            </a:bodyPr>
            <a:lstStyle/>
            <a:p>
              <a:pPr algn="l"/>
              <a:r>
                <a:rPr lang="de-CH" sz="1600" dirty="0"/>
                <a:t>Performance &amp; </a:t>
              </a:r>
              <a:r>
                <a:rPr lang="de-CH" sz="1600" dirty="0" err="1"/>
                <a:t>compactness</a:t>
              </a:r>
              <a:endParaRPr lang="de-CH" sz="1600" dirty="0"/>
            </a:p>
            <a:p>
              <a:pPr algn="l"/>
              <a:r>
                <a:rPr lang="de-CH" sz="1600" dirty="0"/>
                <a:t>Energy </a:t>
              </a:r>
              <a:r>
                <a:rPr lang="de-CH" sz="1600" dirty="0" err="1"/>
                <a:t>savings</a:t>
              </a:r>
              <a:r>
                <a:rPr lang="de-CH" sz="1600" dirty="0"/>
                <a:t> &amp; </a:t>
              </a:r>
              <a:r>
                <a:rPr lang="de-CH" sz="1600" dirty="0" err="1"/>
                <a:t>sustainability</a:t>
              </a:r>
              <a:r>
                <a:rPr lang="de-CH" sz="1600" dirty="0"/>
                <a:t> (C0</a:t>
              </a:r>
              <a:r>
                <a:rPr lang="de-CH" sz="1600" baseline="-25000" dirty="0"/>
                <a:t>2</a:t>
              </a:r>
              <a:r>
                <a:rPr lang="de-CH" sz="1600" dirty="0"/>
                <a:t> </a:t>
              </a:r>
              <a:r>
                <a:rPr lang="de-CH" sz="1600" dirty="0" err="1"/>
                <a:t>reduction</a:t>
              </a:r>
              <a:r>
                <a:rPr lang="de-CH" sz="1600" dirty="0"/>
                <a:t>)</a:t>
              </a:r>
            </a:p>
            <a:p>
              <a:pPr algn="l"/>
              <a:r>
                <a:rPr lang="de-CH" sz="1600" dirty="0" err="1"/>
                <a:t>Cryogen</a:t>
              </a:r>
              <a:r>
                <a:rPr lang="de-CH" sz="1600" dirty="0"/>
                <a:t> </a:t>
              </a:r>
              <a:r>
                <a:rPr lang="de-CH" sz="1600" dirty="0" err="1"/>
                <a:t>free</a:t>
              </a:r>
              <a:r>
                <a:rPr lang="de-CH" sz="1600" dirty="0"/>
                <a:t> →Helium </a:t>
              </a:r>
              <a:r>
                <a:rPr lang="de-CH" sz="1600" dirty="0" err="1"/>
                <a:t>free</a:t>
              </a:r>
              <a:r>
                <a:rPr lang="de-CH" sz="1600" dirty="0"/>
                <a:t> </a:t>
              </a:r>
              <a:r>
                <a:rPr lang="de-CH" dirty="0"/>
                <a:t>?</a:t>
              </a:r>
            </a:p>
          </p:txBody>
        </p:sp>
      </p:grpSp>
      <p:grpSp>
        <p:nvGrpSpPr>
          <p:cNvPr id="26" name="Gruppieren 25">
            <a:extLst>
              <a:ext uri="{FF2B5EF4-FFF2-40B4-BE49-F238E27FC236}">
                <a16:creationId xmlns:a16="http://schemas.microsoft.com/office/drawing/2014/main" id="{4695D291-BD14-4C74-D2F5-47ABB2F03EC8}"/>
              </a:ext>
            </a:extLst>
          </p:cNvPr>
          <p:cNvGrpSpPr/>
          <p:nvPr/>
        </p:nvGrpSpPr>
        <p:grpSpPr>
          <a:xfrm>
            <a:off x="3258779" y="1772960"/>
            <a:ext cx="4261512" cy="1584785"/>
            <a:chOff x="3163415" y="940874"/>
            <a:chExt cx="4261512" cy="1984875"/>
          </a:xfrm>
        </p:grpSpPr>
        <p:sp>
          <p:nvSpPr>
            <p:cNvPr id="27" name="Rectangle: Rounded Corners 50">
              <a:extLst>
                <a:ext uri="{FF2B5EF4-FFF2-40B4-BE49-F238E27FC236}">
                  <a16:creationId xmlns:a16="http://schemas.microsoft.com/office/drawing/2014/main" id="{090C6DD7-713D-6D48-CE76-3BCFD6F78A3F}"/>
                </a:ext>
              </a:extLst>
            </p:cNvPr>
            <p:cNvSpPr/>
            <p:nvPr/>
          </p:nvSpPr>
          <p:spPr>
            <a:xfrm>
              <a:off x="3163415" y="940874"/>
              <a:ext cx="4113135" cy="1984875"/>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28" name="Textfeld 27">
              <a:extLst>
                <a:ext uri="{FF2B5EF4-FFF2-40B4-BE49-F238E27FC236}">
                  <a16:creationId xmlns:a16="http://schemas.microsoft.com/office/drawing/2014/main" id="{3F047ECE-626A-C29F-E302-A3D79D08A6C9}"/>
                </a:ext>
              </a:extLst>
            </p:cNvPr>
            <p:cNvSpPr txBox="1"/>
            <p:nvPr/>
          </p:nvSpPr>
          <p:spPr>
            <a:xfrm>
              <a:off x="3506424" y="1008168"/>
              <a:ext cx="3918503" cy="1850290"/>
            </a:xfrm>
            <a:prstGeom prst="rect">
              <a:avLst/>
            </a:prstGeom>
            <a:noFill/>
          </p:spPr>
          <p:txBody>
            <a:bodyPr wrap="square" lIns="0" tIns="0" rIns="0" bIns="0" rtlCol="0">
              <a:spAutoFit/>
            </a:bodyPr>
            <a:lstStyle/>
            <a:p>
              <a:pPr algn="l"/>
              <a:r>
                <a:rPr lang="de-CH" sz="1600" dirty="0" err="1"/>
                <a:t>ReBCo</a:t>
              </a:r>
              <a:r>
                <a:rPr lang="de-CH" sz="1600" dirty="0"/>
                <a:t> </a:t>
              </a:r>
              <a:r>
                <a:rPr lang="de-CH" sz="1600" dirty="0" err="1"/>
                <a:t>tapes</a:t>
              </a:r>
              <a:r>
                <a:rPr lang="de-CH" sz="1600" dirty="0"/>
                <a:t> </a:t>
              </a:r>
              <a:r>
                <a:rPr lang="de-CH" sz="1600" dirty="0" err="1"/>
                <a:t>technology</a:t>
              </a:r>
              <a:r>
                <a:rPr lang="de-CH" sz="1600" dirty="0"/>
                <a:t> &amp;Low </a:t>
              </a:r>
              <a:r>
                <a:rPr lang="de-CH" sz="1600" dirty="0" err="1"/>
                <a:t>loss</a:t>
              </a:r>
              <a:r>
                <a:rPr lang="de-CH" sz="1600" dirty="0"/>
                <a:t> </a:t>
              </a:r>
              <a:r>
                <a:rPr lang="de-CH" sz="1600" dirty="0" err="1"/>
                <a:t>cables</a:t>
              </a:r>
              <a:endParaRPr lang="de-CH" sz="1600" dirty="0"/>
            </a:p>
            <a:p>
              <a:pPr algn="l"/>
              <a:r>
                <a:rPr lang="de-CH" sz="1600" dirty="0"/>
                <a:t>Radiation </a:t>
              </a:r>
              <a:r>
                <a:rPr lang="de-CH" sz="1600" dirty="0" err="1"/>
                <a:t>hardness</a:t>
              </a:r>
              <a:r>
                <a:rPr lang="de-CH" sz="1600" dirty="0"/>
                <a:t> &amp; </a:t>
              </a:r>
              <a:r>
                <a:rPr lang="de-CH" sz="1600" dirty="0" err="1"/>
                <a:t>impregnation</a:t>
              </a:r>
              <a:endParaRPr lang="de-CH" sz="1600" dirty="0"/>
            </a:p>
            <a:p>
              <a:pPr algn="l"/>
              <a:r>
                <a:rPr lang="de-CH" sz="1600" dirty="0"/>
                <a:t>Stress </a:t>
              </a:r>
              <a:r>
                <a:rPr lang="de-CH" sz="1600" dirty="0" err="1"/>
                <a:t>management</a:t>
              </a:r>
              <a:r>
                <a:rPr lang="de-CH" sz="1600" dirty="0"/>
                <a:t> </a:t>
              </a:r>
              <a:r>
                <a:rPr lang="de-CH" sz="1600" dirty="0" err="1"/>
                <a:t>structure</a:t>
              </a:r>
              <a:r>
                <a:rPr lang="de-CH" sz="1600" dirty="0"/>
                <a:t> </a:t>
              </a:r>
            </a:p>
            <a:p>
              <a:pPr algn="l"/>
              <a:r>
                <a:rPr lang="de-CH" sz="1600" dirty="0" err="1"/>
                <a:t>Efficient</a:t>
              </a:r>
              <a:r>
                <a:rPr lang="de-CH" sz="1600" dirty="0"/>
                <a:t> </a:t>
              </a:r>
              <a:r>
                <a:rPr lang="de-CH" sz="1600" dirty="0" err="1"/>
                <a:t>quench</a:t>
              </a:r>
              <a:r>
                <a:rPr lang="de-CH" sz="1600" dirty="0"/>
                <a:t> </a:t>
              </a:r>
              <a:r>
                <a:rPr lang="de-CH" sz="1600" dirty="0" err="1"/>
                <a:t>protecion</a:t>
              </a:r>
              <a:endParaRPr lang="de-CH" sz="1600" dirty="0"/>
            </a:p>
            <a:p>
              <a:pPr algn="l"/>
              <a:r>
                <a:rPr lang="de-CH" sz="1600" dirty="0" err="1"/>
                <a:t>Cryocoolers</a:t>
              </a:r>
              <a:r>
                <a:rPr lang="de-CH" sz="1600" dirty="0"/>
                <a:t> +</a:t>
              </a:r>
              <a:r>
                <a:rPr lang="de-CH" sz="1600" dirty="0" err="1"/>
                <a:t>Pulsating</a:t>
              </a:r>
              <a:r>
                <a:rPr lang="de-CH" sz="1600" dirty="0"/>
                <a:t> Heat Pipes</a:t>
              </a:r>
            </a:p>
            <a:p>
              <a:pPr algn="l"/>
              <a:r>
                <a:rPr lang="de-CH" sz="1600" dirty="0" err="1"/>
                <a:t>Cryogenic</a:t>
              </a:r>
              <a:r>
                <a:rPr lang="de-CH" sz="1600" dirty="0"/>
                <a:t> power </a:t>
              </a:r>
              <a:r>
                <a:rPr lang="de-CH" sz="1600" dirty="0" err="1"/>
                <a:t>supply</a:t>
              </a:r>
              <a:endParaRPr lang="de-CH" sz="1600" dirty="0"/>
            </a:p>
          </p:txBody>
        </p:sp>
      </p:grpSp>
      <p:grpSp>
        <p:nvGrpSpPr>
          <p:cNvPr id="29" name="Gruppieren 28">
            <a:extLst>
              <a:ext uri="{FF2B5EF4-FFF2-40B4-BE49-F238E27FC236}">
                <a16:creationId xmlns:a16="http://schemas.microsoft.com/office/drawing/2014/main" id="{9B6AAA68-B0BE-EF55-84F6-79AC94403271}"/>
              </a:ext>
            </a:extLst>
          </p:cNvPr>
          <p:cNvGrpSpPr/>
          <p:nvPr/>
        </p:nvGrpSpPr>
        <p:grpSpPr>
          <a:xfrm>
            <a:off x="3343757" y="3865842"/>
            <a:ext cx="4113135" cy="1785545"/>
            <a:chOff x="6699790" y="957722"/>
            <a:chExt cx="4113135" cy="1984875"/>
          </a:xfrm>
        </p:grpSpPr>
        <p:sp>
          <p:nvSpPr>
            <p:cNvPr id="30" name="Rectangle: Rounded Corners 50">
              <a:extLst>
                <a:ext uri="{FF2B5EF4-FFF2-40B4-BE49-F238E27FC236}">
                  <a16:creationId xmlns:a16="http://schemas.microsoft.com/office/drawing/2014/main" id="{E1F439D8-D217-7D54-7226-C68E7E1A68C1}"/>
                </a:ext>
              </a:extLst>
            </p:cNvPr>
            <p:cNvSpPr/>
            <p:nvPr/>
          </p:nvSpPr>
          <p:spPr>
            <a:xfrm>
              <a:off x="6699790" y="957722"/>
              <a:ext cx="4113135" cy="1984875"/>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31" name="Textfeld 30">
              <a:extLst>
                <a:ext uri="{FF2B5EF4-FFF2-40B4-BE49-F238E27FC236}">
                  <a16:creationId xmlns:a16="http://schemas.microsoft.com/office/drawing/2014/main" id="{39B7A946-B152-C8BA-2631-BFF151471FD7}"/>
                </a:ext>
              </a:extLst>
            </p:cNvPr>
            <p:cNvSpPr txBox="1"/>
            <p:nvPr/>
          </p:nvSpPr>
          <p:spPr>
            <a:xfrm>
              <a:off x="6894422" y="1083805"/>
              <a:ext cx="3918503" cy="1642250"/>
            </a:xfrm>
            <a:prstGeom prst="rect">
              <a:avLst/>
            </a:prstGeom>
            <a:noFill/>
          </p:spPr>
          <p:txBody>
            <a:bodyPr wrap="square" lIns="0" tIns="0" rIns="0" bIns="0" rtlCol="0">
              <a:spAutoFit/>
            </a:bodyPr>
            <a:lstStyle/>
            <a:p>
              <a:pPr algn="l"/>
              <a:r>
                <a:rPr lang="de-CH" sz="1600" dirty="0"/>
                <a:t>High </a:t>
              </a:r>
              <a:r>
                <a:rPr lang="de-CH" sz="1600" dirty="0" err="1"/>
                <a:t>field</a:t>
              </a:r>
              <a:r>
                <a:rPr lang="de-CH" sz="1600" dirty="0"/>
                <a:t> </a:t>
              </a:r>
              <a:r>
                <a:rPr lang="de-CH" sz="1600" dirty="0" err="1"/>
                <a:t>coils</a:t>
              </a:r>
              <a:r>
                <a:rPr lang="de-CH" sz="1600" dirty="0"/>
                <a:t> &amp; </a:t>
              </a:r>
              <a:r>
                <a:rPr lang="de-CH" sz="1600" dirty="0" err="1"/>
                <a:t>magnets</a:t>
              </a:r>
              <a:endParaRPr lang="de-CH" sz="1600" dirty="0"/>
            </a:p>
            <a:p>
              <a:pPr algn="l"/>
              <a:r>
                <a:rPr lang="de-CH" sz="1600" dirty="0"/>
                <a:t>Radiation </a:t>
              </a:r>
              <a:r>
                <a:rPr lang="de-CH" sz="1600" dirty="0" err="1"/>
                <a:t>hard</a:t>
              </a:r>
              <a:r>
                <a:rPr lang="de-CH" sz="1600" dirty="0"/>
                <a:t> </a:t>
              </a:r>
              <a:r>
                <a:rPr lang="de-CH" sz="1600" dirty="0" err="1"/>
                <a:t>dipoles</a:t>
              </a:r>
              <a:endParaRPr lang="de-CH" sz="1600" dirty="0"/>
            </a:p>
            <a:p>
              <a:pPr algn="l"/>
              <a:r>
                <a:rPr lang="de-CH" sz="1600" dirty="0"/>
                <a:t>HTS </a:t>
              </a:r>
              <a:r>
                <a:rPr lang="de-CH" sz="1600" dirty="0" err="1"/>
                <a:t>solenoids</a:t>
              </a:r>
              <a:endParaRPr lang="de-CH" sz="1600" dirty="0"/>
            </a:p>
            <a:p>
              <a:pPr algn="l"/>
              <a:r>
                <a:rPr lang="de-CH" sz="1600" dirty="0" err="1"/>
                <a:t>Efficient</a:t>
              </a:r>
              <a:r>
                <a:rPr lang="de-CH" sz="1600" dirty="0"/>
                <a:t> </a:t>
              </a:r>
              <a:r>
                <a:rPr lang="de-CH" sz="1600" dirty="0" err="1"/>
                <a:t>combined</a:t>
              </a:r>
              <a:r>
                <a:rPr lang="de-CH" sz="1600" dirty="0"/>
                <a:t> </a:t>
              </a:r>
              <a:r>
                <a:rPr lang="de-CH" sz="1600" dirty="0" err="1"/>
                <a:t>function</a:t>
              </a:r>
              <a:r>
                <a:rPr lang="de-CH" sz="1600" dirty="0"/>
                <a:t> </a:t>
              </a:r>
              <a:r>
                <a:rPr lang="de-CH" sz="1600" dirty="0" err="1"/>
                <a:t>magnets</a:t>
              </a:r>
              <a:endParaRPr lang="de-CH" sz="1600" dirty="0"/>
            </a:p>
            <a:p>
              <a:pPr algn="l"/>
              <a:r>
                <a:rPr lang="de-CH" sz="1600" dirty="0"/>
                <a:t>Low </a:t>
              </a:r>
              <a:r>
                <a:rPr lang="de-CH" sz="1600" dirty="0" err="1"/>
                <a:t>field</a:t>
              </a:r>
              <a:r>
                <a:rPr lang="de-CH" sz="1600" dirty="0"/>
                <a:t> </a:t>
              </a:r>
              <a:r>
                <a:rPr lang="de-CH" sz="1600" dirty="0" err="1"/>
                <a:t>superferric</a:t>
              </a:r>
              <a:r>
                <a:rPr lang="de-CH" sz="1600" dirty="0"/>
                <a:t> HTS </a:t>
              </a:r>
              <a:r>
                <a:rPr lang="de-CH" sz="1600" dirty="0" err="1"/>
                <a:t>magnets</a:t>
              </a:r>
              <a:endParaRPr lang="de-CH" sz="1600" dirty="0"/>
            </a:p>
            <a:p>
              <a:pPr algn="l"/>
              <a:r>
                <a:rPr lang="de-CH" sz="1600" dirty="0"/>
                <a:t>Infrastructure (</a:t>
              </a:r>
              <a:r>
                <a:rPr lang="de-CH" sz="1600" dirty="0" err="1"/>
                <a:t>fabrication</a:t>
              </a:r>
              <a:r>
                <a:rPr lang="de-CH" sz="1600" dirty="0"/>
                <a:t> &amp; </a:t>
              </a:r>
              <a:r>
                <a:rPr lang="de-CH" sz="1600" dirty="0" err="1"/>
                <a:t>tests</a:t>
              </a:r>
              <a:r>
                <a:rPr lang="de-CH" sz="1600" dirty="0"/>
                <a:t>)</a:t>
              </a:r>
            </a:p>
          </p:txBody>
        </p:sp>
      </p:grpSp>
      <p:sp>
        <p:nvSpPr>
          <p:cNvPr id="33" name="Rectangle: Rounded Corners 50">
            <a:extLst>
              <a:ext uri="{FF2B5EF4-FFF2-40B4-BE49-F238E27FC236}">
                <a16:creationId xmlns:a16="http://schemas.microsoft.com/office/drawing/2014/main" id="{3EEBB60D-1108-57D2-7AA3-37468AD990A1}"/>
              </a:ext>
            </a:extLst>
          </p:cNvPr>
          <p:cNvSpPr/>
          <p:nvPr/>
        </p:nvSpPr>
        <p:spPr>
          <a:xfrm>
            <a:off x="4432787" y="6159484"/>
            <a:ext cx="1904005" cy="651285"/>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34" name="Textfeld 33">
            <a:extLst>
              <a:ext uri="{FF2B5EF4-FFF2-40B4-BE49-F238E27FC236}">
                <a16:creationId xmlns:a16="http://schemas.microsoft.com/office/drawing/2014/main" id="{61A5C564-D347-0C5E-9AB9-77B388088D5E}"/>
              </a:ext>
            </a:extLst>
          </p:cNvPr>
          <p:cNvSpPr txBox="1"/>
          <p:nvPr/>
        </p:nvSpPr>
        <p:spPr>
          <a:xfrm>
            <a:off x="4635347" y="6250028"/>
            <a:ext cx="1561646" cy="553998"/>
          </a:xfrm>
          <a:prstGeom prst="rect">
            <a:avLst/>
          </a:prstGeom>
          <a:noFill/>
        </p:spPr>
        <p:txBody>
          <a:bodyPr wrap="none" lIns="0" tIns="0" rIns="0" bIns="0" rtlCol="0">
            <a:spAutoFit/>
          </a:bodyPr>
          <a:lstStyle/>
          <a:p>
            <a:pPr algn="ctr"/>
            <a:r>
              <a:rPr lang="de-CH" dirty="0"/>
              <a:t>SLS2.0, IMPACT</a:t>
            </a:r>
          </a:p>
          <a:p>
            <a:pPr algn="ctr"/>
            <a:r>
              <a:rPr lang="de-CH" dirty="0"/>
              <a:t>PSI beam </a:t>
            </a:r>
            <a:r>
              <a:rPr lang="de-CH" dirty="0" err="1"/>
              <a:t>lines</a:t>
            </a:r>
            <a:endParaRPr lang="de-CH" dirty="0"/>
          </a:p>
        </p:txBody>
      </p:sp>
      <p:grpSp>
        <p:nvGrpSpPr>
          <p:cNvPr id="38" name="Gruppieren 37">
            <a:extLst>
              <a:ext uri="{FF2B5EF4-FFF2-40B4-BE49-F238E27FC236}">
                <a16:creationId xmlns:a16="http://schemas.microsoft.com/office/drawing/2014/main" id="{AA339819-95CF-9570-1071-636F097D646E}"/>
              </a:ext>
            </a:extLst>
          </p:cNvPr>
          <p:cNvGrpSpPr/>
          <p:nvPr/>
        </p:nvGrpSpPr>
        <p:grpSpPr>
          <a:xfrm>
            <a:off x="562592" y="3253529"/>
            <a:ext cx="2033666" cy="950047"/>
            <a:chOff x="668100" y="3224094"/>
            <a:chExt cx="2033666" cy="950047"/>
          </a:xfrm>
        </p:grpSpPr>
        <p:sp>
          <p:nvSpPr>
            <p:cNvPr id="35" name="Rectangle: Rounded Corners 50">
              <a:extLst>
                <a:ext uri="{FF2B5EF4-FFF2-40B4-BE49-F238E27FC236}">
                  <a16:creationId xmlns:a16="http://schemas.microsoft.com/office/drawing/2014/main" id="{56EFDCC5-D1BF-E485-CD75-DFFC41BEEFB4}"/>
                </a:ext>
              </a:extLst>
            </p:cNvPr>
            <p:cNvSpPr/>
            <p:nvPr/>
          </p:nvSpPr>
          <p:spPr>
            <a:xfrm>
              <a:off x="668100" y="3224094"/>
              <a:ext cx="2033666" cy="950047"/>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37" name="Textfeld 36">
              <a:extLst>
                <a:ext uri="{FF2B5EF4-FFF2-40B4-BE49-F238E27FC236}">
                  <a16:creationId xmlns:a16="http://schemas.microsoft.com/office/drawing/2014/main" id="{C365CA71-A5C9-2F71-9E2F-2872D0DC1325}"/>
                </a:ext>
              </a:extLst>
            </p:cNvPr>
            <p:cNvSpPr txBox="1"/>
            <p:nvPr/>
          </p:nvSpPr>
          <p:spPr>
            <a:xfrm>
              <a:off x="933312" y="3416897"/>
              <a:ext cx="1636073" cy="492443"/>
            </a:xfrm>
            <a:prstGeom prst="rect">
              <a:avLst/>
            </a:prstGeom>
            <a:noFill/>
          </p:spPr>
          <p:txBody>
            <a:bodyPr wrap="square" lIns="0" tIns="0" rIns="0" bIns="0" rtlCol="0">
              <a:spAutoFit/>
            </a:bodyPr>
            <a:lstStyle/>
            <a:p>
              <a:pPr algn="l"/>
              <a:r>
                <a:rPr lang="de-CH" sz="1600" dirty="0"/>
                <a:t>CHART</a:t>
              </a:r>
            </a:p>
            <a:p>
              <a:pPr algn="l"/>
              <a:r>
                <a:rPr lang="de-CH" sz="1600" dirty="0"/>
                <a:t>SMILE, HTS4SRI</a:t>
              </a:r>
            </a:p>
          </p:txBody>
        </p:sp>
      </p:grpSp>
      <p:sp>
        <p:nvSpPr>
          <p:cNvPr id="48" name="Pfeil: nach unten 47">
            <a:extLst>
              <a:ext uri="{FF2B5EF4-FFF2-40B4-BE49-F238E27FC236}">
                <a16:creationId xmlns:a16="http://schemas.microsoft.com/office/drawing/2014/main" id="{9EA475C4-6895-B4B9-21C3-6A2B8813DDD6}"/>
              </a:ext>
            </a:extLst>
          </p:cNvPr>
          <p:cNvSpPr/>
          <p:nvPr/>
        </p:nvSpPr>
        <p:spPr>
          <a:xfrm>
            <a:off x="10230446" y="753073"/>
            <a:ext cx="562948" cy="5892805"/>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0" name="Pfeil: gebogen 9">
            <a:extLst>
              <a:ext uri="{FF2B5EF4-FFF2-40B4-BE49-F238E27FC236}">
                <a16:creationId xmlns:a16="http://schemas.microsoft.com/office/drawing/2014/main" id="{9F8FFF9D-E794-4F4D-B750-61D0F430840D}"/>
              </a:ext>
            </a:extLst>
          </p:cNvPr>
          <p:cNvSpPr/>
          <p:nvPr/>
        </p:nvSpPr>
        <p:spPr>
          <a:xfrm>
            <a:off x="1671092" y="2140625"/>
            <a:ext cx="1408692" cy="950047"/>
          </a:xfrm>
          <a:prstGeom prst="ben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solidFill>
                <a:schemeClr val="tx1"/>
              </a:solidFill>
            </a:endParaRPr>
          </a:p>
        </p:txBody>
      </p:sp>
      <p:sp>
        <p:nvSpPr>
          <p:cNvPr id="36" name="Pfeil: nach oben gebogen 35">
            <a:extLst>
              <a:ext uri="{FF2B5EF4-FFF2-40B4-BE49-F238E27FC236}">
                <a16:creationId xmlns:a16="http://schemas.microsoft.com/office/drawing/2014/main" id="{75D4C92A-A5C3-CD80-0723-CCD912DEA2E6}"/>
              </a:ext>
            </a:extLst>
          </p:cNvPr>
          <p:cNvSpPr/>
          <p:nvPr/>
        </p:nvSpPr>
        <p:spPr>
          <a:xfrm rot="5400000">
            <a:off x="2007807" y="4064598"/>
            <a:ext cx="950047" cy="1408692"/>
          </a:xfrm>
          <a:prstGeom prst="bentUp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41" name="Pfeil: nach oben und unten 40">
            <a:extLst>
              <a:ext uri="{FF2B5EF4-FFF2-40B4-BE49-F238E27FC236}">
                <a16:creationId xmlns:a16="http://schemas.microsoft.com/office/drawing/2014/main" id="{A2DF3911-E620-70F1-9A67-507D33E19D87}"/>
              </a:ext>
            </a:extLst>
          </p:cNvPr>
          <p:cNvSpPr/>
          <p:nvPr/>
        </p:nvSpPr>
        <p:spPr>
          <a:xfrm>
            <a:off x="5280431" y="5651387"/>
            <a:ext cx="434417" cy="546063"/>
          </a:xfrm>
          <a:prstGeom prst="up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Tree>
    <p:extLst>
      <p:ext uri="{BB962C8B-B14F-4D97-AF65-F5344CB8AC3E}">
        <p14:creationId xmlns:p14="http://schemas.microsoft.com/office/powerpoint/2010/main" val="630665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613693" y="121823"/>
            <a:ext cx="8938483" cy="405222"/>
          </a:xfrm>
        </p:spPr>
        <p:txBody>
          <a:bodyPr/>
          <a:lstStyle/>
          <a:p>
            <a:pPr algn="ctr"/>
            <a:r>
              <a:rPr lang="de-DE" dirty="0" err="1">
                <a:solidFill>
                  <a:srgbClr val="3333FF"/>
                </a:solidFill>
              </a:rPr>
              <a:t>Efficient</a:t>
            </a:r>
            <a:r>
              <a:rPr lang="de-DE" dirty="0">
                <a:solidFill>
                  <a:srgbClr val="3333FF"/>
                </a:solidFill>
              </a:rPr>
              <a:t> Magnets in </a:t>
            </a:r>
            <a:r>
              <a:rPr lang="de-DE" dirty="0" err="1">
                <a:solidFill>
                  <a:srgbClr val="3333FF"/>
                </a:solidFill>
              </a:rPr>
              <a:t>the</a:t>
            </a:r>
            <a:r>
              <a:rPr lang="de-DE" dirty="0">
                <a:solidFill>
                  <a:srgbClr val="3333FF"/>
                </a:solidFill>
              </a:rPr>
              <a:t> High </a:t>
            </a:r>
            <a:r>
              <a:rPr lang="de-DE" dirty="0" err="1">
                <a:solidFill>
                  <a:srgbClr val="3333FF"/>
                </a:solidFill>
              </a:rPr>
              <a:t>Intensity</a:t>
            </a:r>
            <a:r>
              <a:rPr lang="de-DE" dirty="0">
                <a:solidFill>
                  <a:srgbClr val="3333FF"/>
                </a:solidFill>
              </a:rPr>
              <a:t> Proton </a:t>
            </a:r>
            <a:r>
              <a:rPr lang="de-DE" dirty="0" err="1">
                <a:solidFill>
                  <a:srgbClr val="3333FF"/>
                </a:solidFill>
              </a:rPr>
              <a:t>Accelerator</a:t>
            </a:r>
            <a:endParaRPr lang="de-CH" dirty="0">
              <a:solidFill>
                <a:srgbClr val="3333FF"/>
              </a:solidFill>
            </a:endParaRPr>
          </a:p>
        </p:txBody>
      </p:sp>
      <p:sp>
        <p:nvSpPr>
          <p:cNvPr id="4" name="Foliennummernplatzhalter 3"/>
          <p:cNvSpPr>
            <a:spLocks noGrp="1"/>
          </p:cNvSpPr>
          <p:nvPr>
            <p:ph type="sldNum" sz="quarter" idx="12"/>
          </p:nvPr>
        </p:nvSpPr>
        <p:spPr/>
        <p:txBody>
          <a:bodyPr/>
          <a:lstStyle/>
          <a:p>
            <a:pPr algn="r">
              <a:defRPr/>
            </a:pPr>
            <a:r>
              <a:rPr lang="de-DE"/>
              <a:t>Page </a:t>
            </a:r>
            <a:fld id="{EBC07571-3134-BB4B-B83F-1A9FE18D34F3}" type="slidenum">
              <a:rPr lang="de-DE" smtClean="0"/>
              <a:pPr algn="r">
                <a:defRPr/>
              </a:pPr>
              <a:t>13</a:t>
            </a:fld>
            <a:endParaRPr lang="de-DE" dirty="0"/>
          </a:p>
        </p:txBody>
      </p:sp>
      <p:sp>
        <p:nvSpPr>
          <p:cNvPr id="33" name="TextBox 32">
            <a:extLst>
              <a:ext uri="{FF2B5EF4-FFF2-40B4-BE49-F238E27FC236}">
                <a16:creationId xmlns:a16="http://schemas.microsoft.com/office/drawing/2014/main" id="{89EE6CD0-A524-0B7A-683A-C35672C75FDA}"/>
              </a:ext>
            </a:extLst>
          </p:cNvPr>
          <p:cNvSpPr txBox="1"/>
          <p:nvPr/>
        </p:nvSpPr>
        <p:spPr>
          <a:xfrm>
            <a:off x="1803028" y="6120624"/>
            <a:ext cx="8816837" cy="615553"/>
          </a:xfrm>
          <a:prstGeom prst="rect">
            <a:avLst/>
          </a:prstGeom>
          <a:noFill/>
        </p:spPr>
        <p:txBody>
          <a:bodyPr wrap="none" lIns="0" tIns="0" rIns="0" bIns="0" rtlCol="0">
            <a:spAutoFit/>
          </a:bodyPr>
          <a:lstStyle/>
          <a:p>
            <a:pPr algn="ctr"/>
            <a:r>
              <a:rPr lang="fr-CH" sz="2000" b="1" dirty="0">
                <a:solidFill>
                  <a:schemeClr val="accent6">
                    <a:lumMod val="50000"/>
                  </a:schemeClr>
                </a:solidFill>
              </a:rPr>
              <a:t>Long </a:t>
            </a:r>
            <a:r>
              <a:rPr lang="fr-CH" sz="2000" b="1" dirty="0" err="1">
                <a:solidFill>
                  <a:schemeClr val="accent6">
                    <a:lumMod val="50000"/>
                  </a:schemeClr>
                </a:solidFill>
              </a:rPr>
              <a:t>term</a:t>
            </a:r>
            <a:r>
              <a:rPr lang="fr-CH" sz="2000" b="1" dirty="0">
                <a:solidFill>
                  <a:schemeClr val="accent6">
                    <a:lumMod val="50000"/>
                  </a:schemeClr>
                </a:solidFill>
              </a:rPr>
              <a:t> plan  : Replace </a:t>
            </a:r>
            <a:r>
              <a:rPr lang="fr-CH" sz="2000" b="1" dirty="0" err="1">
                <a:solidFill>
                  <a:schemeClr val="accent6">
                    <a:lumMod val="50000"/>
                  </a:schemeClr>
                </a:solidFill>
              </a:rPr>
              <a:t>progressively</a:t>
            </a:r>
            <a:r>
              <a:rPr lang="fr-CH" sz="2000" b="1" dirty="0">
                <a:solidFill>
                  <a:schemeClr val="accent6">
                    <a:lumMod val="50000"/>
                  </a:schemeClr>
                </a:solidFill>
              </a:rPr>
              <a:t> high </a:t>
            </a:r>
            <a:r>
              <a:rPr lang="fr-CH" sz="2000" b="1" dirty="0" err="1">
                <a:solidFill>
                  <a:schemeClr val="accent6">
                    <a:lumMod val="50000"/>
                  </a:schemeClr>
                </a:solidFill>
              </a:rPr>
              <a:t>consumption</a:t>
            </a:r>
            <a:r>
              <a:rPr lang="fr-CH" sz="2000" b="1" dirty="0">
                <a:solidFill>
                  <a:schemeClr val="accent6">
                    <a:lumMod val="50000"/>
                  </a:schemeClr>
                </a:solidFill>
              </a:rPr>
              <a:t> </a:t>
            </a:r>
            <a:r>
              <a:rPr lang="fr-CH" sz="2000" b="1" dirty="0" err="1">
                <a:solidFill>
                  <a:schemeClr val="accent6">
                    <a:lumMod val="50000"/>
                  </a:schemeClr>
                </a:solidFill>
              </a:rPr>
              <a:t>resistive</a:t>
            </a:r>
            <a:r>
              <a:rPr lang="fr-CH" sz="2000" b="1" dirty="0">
                <a:solidFill>
                  <a:schemeClr val="accent6">
                    <a:lumMod val="50000"/>
                  </a:schemeClr>
                </a:solidFill>
              </a:rPr>
              <a:t> magnets </a:t>
            </a:r>
          </a:p>
          <a:p>
            <a:pPr algn="ctr"/>
            <a:r>
              <a:rPr lang="fr-CH" sz="2000" b="1" dirty="0">
                <a:solidFill>
                  <a:schemeClr val="accent6">
                    <a:lumMod val="50000"/>
                  </a:schemeClr>
                </a:solidFill>
              </a:rPr>
              <a:t> </a:t>
            </a:r>
            <a:r>
              <a:rPr lang="fr-CH" sz="2000" b="1" dirty="0" err="1">
                <a:solidFill>
                  <a:schemeClr val="accent6">
                    <a:lumMod val="50000"/>
                  </a:schemeClr>
                </a:solidFill>
              </a:rPr>
              <a:t>with</a:t>
            </a:r>
            <a:r>
              <a:rPr lang="fr-CH" sz="2000" b="1" dirty="0">
                <a:solidFill>
                  <a:schemeClr val="accent6">
                    <a:lumMod val="50000"/>
                  </a:schemeClr>
                </a:solidFill>
              </a:rPr>
              <a:t> HTS magnets</a:t>
            </a:r>
            <a:endParaRPr lang="de-CH" sz="2000" b="1" dirty="0">
              <a:solidFill>
                <a:schemeClr val="accent6">
                  <a:lumMod val="50000"/>
                </a:schemeClr>
              </a:solidFill>
            </a:endParaRPr>
          </a:p>
        </p:txBody>
      </p:sp>
      <p:pic>
        <p:nvPicPr>
          <p:cNvPr id="5" name="Picture 4">
            <a:extLst>
              <a:ext uri="{FF2B5EF4-FFF2-40B4-BE49-F238E27FC236}">
                <a16:creationId xmlns:a16="http://schemas.microsoft.com/office/drawing/2014/main" id="{259226D7-A455-9804-3DC6-95099A158D9C}"/>
              </a:ext>
            </a:extLst>
          </p:cNvPr>
          <p:cNvPicPr>
            <a:picLocks noChangeAspect="1"/>
          </p:cNvPicPr>
          <p:nvPr/>
        </p:nvPicPr>
        <p:blipFill>
          <a:blip r:embed="rId3"/>
          <a:stretch>
            <a:fillRect/>
          </a:stretch>
        </p:blipFill>
        <p:spPr>
          <a:xfrm>
            <a:off x="1803028" y="697780"/>
            <a:ext cx="6687083" cy="4122679"/>
          </a:xfrm>
          <a:prstGeom prst="rect">
            <a:avLst/>
          </a:prstGeom>
        </p:spPr>
      </p:pic>
      <p:pic>
        <p:nvPicPr>
          <p:cNvPr id="15" name="Picture 14">
            <a:extLst>
              <a:ext uri="{FF2B5EF4-FFF2-40B4-BE49-F238E27FC236}">
                <a16:creationId xmlns:a16="http://schemas.microsoft.com/office/drawing/2014/main" id="{1D541DC6-C953-258C-F5C6-AE4C1D3C58B7}"/>
              </a:ext>
            </a:extLst>
          </p:cNvPr>
          <p:cNvPicPr>
            <a:picLocks noChangeAspect="1"/>
          </p:cNvPicPr>
          <p:nvPr/>
        </p:nvPicPr>
        <p:blipFill>
          <a:blip r:embed="rId4"/>
          <a:stretch>
            <a:fillRect/>
          </a:stretch>
        </p:blipFill>
        <p:spPr>
          <a:xfrm>
            <a:off x="7915827" y="3429000"/>
            <a:ext cx="4052097" cy="2130371"/>
          </a:xfrm>
          <a:prstGeom prst="rect">
            <a:avLst/>
          </a:prstGeom>
        </p:spPr>
      </p:pic>
      <p:sp>
        <p:nvSpPr>
          <p:cNvPr id="22" name="TextBox 21">
            <a:extLst>
              <a:ext uri="{FF2B5EF4-FFF2-40B4-BE49-F238E27FC236}">
                <a16:creationId xmlns:a16="http://schemas.microsoft.com/office/drawing/2014/main" id="{DD635127-DC0E-529B-81CA-0BB0704061C4}"/>
              </a:ext>
            </a:extLst>
          </p:cNvPr>
          <p:cNvSpPr txBox="1"/>
          <p:nvPr/>
        </p:nvSpPr>
        <p:spPr>
          <a:xfrm>
            <a:off x="2069006" y="4991194"/>
            <a:ext cx="4414542" cy="615553"/>
          </a:xfrm>
          <a:prstGeom prst="rect">
            <a:avLst/>
          </a:prstGeom>
          <a:noFill/>
        </p:spPr>
        <p:txBody>
          <a:bodyPr wrap="none" lIns="0" tIns="0" rIns="0" bIns="0" rtlCol="0">
            <a:spAutoFit/>
          </a:bodyPr>
          <a:lstStyle/>
          <a:p>
            <a:pPr algn="l"/>
            <a:r>
              <a:rPr lang="fr-CH" sz="2000" dirty="0"/>
              <a:t>3 </a:t>
            </a:r>
            <a:r>
              <a:rPr lang="fr-CH" sz="2000" dirty="0" err="1"/>
              <a:t>Accelerators</a:t>
            </a:r>
            <a:r>
              <a:rPr lang="fr-CH" sz="2000" dirty="0"/>
              <a:t> and 4 </a:t>
            </a:r>
            <a:r>
              <a:rPr lang="fr-CH" sz="2000" dirty="0" err="1"/>
              <a:t>Users</a:t>
            </a:r>
            <a:r>
              <a:rPr lang="fr-CH" sz="2000" dirty="0"/>
              <a:t> </a:t>
            </a:r>
            <a:r>
              <a:rPr lang="fr-CH" sz="2000" dirty="0" err="1"/>
              <a:t>facilities</a:t>
            </a:r>
            <a:endParaRPr lang="fr-CH" sz="2000" dirty="0"/>
          </a:p>
          <a:p>
            <a:pPr algn="l"/>
            <a:r>
              <a:rPr lang="fr-CH" sz="2000" dirty="0"/>
              <a:t>Power </a:t>
            </a:r>
            <a:r>
              <a:rPr lang="fr-CH" sz="2000" dirty="0" err="1"/>
              <a:t>from</a:t>
            </a:r>
            <a:r>
              <a:rPr lang="fr-CH" sz="2000" dirty="0"/>
              <a:t> the magnets  : 2.6 MW- 26 %</a:t>
            </a:r>
          </a:p>
        </p:txBody>
      </p:sp>
      <p:sp>
        <p:nvSpPr>
          <p:cNvPr id="23" name="Rectangle: Rounded Corners 22">
            <a:extLst>
              <a:ext uri="{FF2B5EF4-FFF2-40B4-BE49-F238E27FC236}">
                <a16:creationId xmlns:a16="http://schemas.microsoft.com/office/drawing/2014/main" id="{C4F81547-BE92-8DD4-948A-675655107EA7}"/>
              </a:ext>
            </a:extLst>
          </p:cNvPr>
          <p:cNvSpPr/>
          <p:nvPr/>
        </p:nvSpPr>
        <p:spPr>
          <a:xfrm>
            <a:off x="1740925" y="5990252"/>
            <a:ext cx="8874983" cy="867747"/>
          </a:xfrm>
          <a:prstGeom prst="roundRect">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Tree>
    <p:extLst>
      <p:ext uri="{BB962C8B-B14F-4D97-AF65-F5344CB8AC3E}">
        <p14:creationId xmlns:p14="http://schemas.microsoft.com/office/powerpoint/2010/main" val="2663011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572063" y="4117"/>
            <a:ext cx="8964613" cy="810444"/>
          </a:xfrm>
        </p:spPr>
        <p:txBody>
          <a:bodyPr/>
          <a:lstStyle/>
          <a:p>
            <a:pPr algn="ctr"/>
            <a:r>
              <a:rPr lang="de-DE" dirty="0" err="1">
                <a:solidFill>
                  <a:srgbClr val="3333FF"/>
                </a:solidFill>
              </a:rPr>
              <a:t>Efficient</a:t>
            </a:r>
            <a:r>
              <a:rPr lang="de-DE" dirty="0">
                <a:solidFill>
                  <a:srgbClr val="3333FF"/>
                </a:solidFill>
              </a:rPr>
              <a:t> </a:t>
            </a:r>
            <a:r>
              <a:rPr lang="de-DE" dirty="0" err="1">
                <a:solidFill>
                  <a:srgbClr val="3333FF"/>
                </a:solidFill>
              </a:rPr>
              <a:t>Superconducting</a:t>
            </a:r>
            <a:r>
              <a:rPr lang="de-DE" dirty="0">
                <a:solidFill>
                  <a:srgbClr val="3333FF"/>
                </a:solidFill>
              </a:rPr>
              <a:t> Magnets in </a:t>
            </a:r>
            <a:r>
              <a:rPr lang="de-DE" dirty="0" err="1">
                <a:solidFill>
                  <a:srgbClr val="3333FF"/>
                </a:solidFill>
              </a:rPr>
              <a:t>the</a:t>
            </a:r>
            <a:r>
              <a:rPr lang="de-DE" dirty="0">
                <a:solidFill>
                  <a:srgbClr val="3333FF"/>
                </a:solidFill>
              </a:rPr>
              <a:t> High </a:t>
            </a:r>
            <a:r>
              <a:rPr lang="de-DE" dirty="0" err="1">
                <a:solidFill>
                  <a:srgbClr val="3333FF"/>
                </a:solidFill>
              </a:rPr>
              <a:t>Intensity</a:t>
            </a:r>
            <a:r>
              <a:rPr lang="de-DE" dirty="0">
                <a:solidFill>
                  <a:srgbClr val="3333FF"/>
                </a:solidFill>
              </a:rPr>
              <a:t> Proton </a:t>
            </a:r>
            <a:r>
              <a:rPr lang="de-DE" dirty="0" err="1">
                <a:solidFill>
                  <a:srgbClr val="3333FF"/>
                </a:solidFill>
              </a:rPr>
              <a:t>Accelerator</a:t>
            </a:r>
            <a:endParaRPr lang="de-CH" dirty="0">
              <a:solidFill>
                <a:srgbClr val="3333FF"/>
              </a:solidFill>
            </a:endParaRPr>
          </a:p>
        </p:txBody>
      </p:sp>
      <p:sp>
        <p:nvSpPr>
          <p:cNvPr id="4" name="Foliennummernplatzhalter 3"/>
          <p:cNvSpPr>
            <a:spLocks noGrp="1"/>
          </p:cNvSpPr>
          <p:nvPr>
            <p:ph type="sldNum" sz="quarter" idx="12"/>
          </p:nvPr>
        </p:nvSpPr>
        <p:spPr/>
        <p:txBody>
          <a:bodyPr/>
          <a:lstStyle/>
          <a:p>
            <a:pPr algn="r">
              <a:defRPr/>
            </a:pPr>
            <a:r>
              <a:rPr lang="de-DE"/>
              <a:t>Page </a:t>
            </a:r>
            <a:fld id="{EBC07571-3134-BB4B-B83F-1A9FE18D34F3}" type="slidenum">
              <a:rPr lang="de-DE" smtClean="0"/>
              <a:pPr algn="r">
                <a:defRPr/>
              </a:pPr>
              <a:t>14</a:t>
            </a:fld>
            <a:endParaRPr lang="de-DE" dirty="0"/>
          </a:p>
        </p:txBody>
      </p:sp>
      <p:grpSp>
        <p:nvGrpSpPr>
          <p:cNvPr id="13" name="Group 12">
            <a:extLst>
              <a:ext uri="{FF2B5EF4-FFF2-40B4-BE49-F238E27FC236}">
                <a16:creationId xmlns:a16="http://schemas.microsoft.com/office/drawing/2014/main" id="{4B8872A5-E833-AD96-39BD-A2E29AD9473C}"/>
              </a:ext>
            </a:extLst>
          </p:cNvPr>
          <p:cNvGrpSpPr/>
          <p:nvPr/>
        </p:nvGrpSpPr>
        <p:grpSpPr>
          <a:xfrm>
            <a:off x="4041007" y="966115"/>
            <a:ext cx="1710606" cy="2956081"/>
            <a:chOff x="2622420" y="1700808"/>
            <a:chExt cx="1710606" cy="2956081"/>
          </a:xfrm>
        </p:grpSpPr>
        <p:pic>
          <p:nvPicPr>
            <p:cNvPr id="7" name="Grafik 6"/>
            <p:cNvPicPr>
              <a:picLocks noChangeAspect="1"/>
            </p:cNvPicPr>
            <p:nvPr/>
          </p:nvPicPr>
          <p:blipFill>
            <a:blip r:embed="rId3"/>
            <a:stretch>
              <a:fillRect/>
            </a:stretch>
          </p:blipFill>
          <p:spPr>
            <a:xfrm>
              <a:off x="2776924" y="1700808"/>
              <a:ext cx="1180265" cy="1388547"/>
            </a:xfrm>
            <a:prstGeom prst="rect">
              <a:avLst/>
            </a:prstGeom>
          </p:spPr>
        </p:pic>
        <p:pic>
          <p:nvPicPr>
            <p:cNvPr id="9" name="Picture 8">
              <a:extLst>
                <a:ext uri="{FF2B5EF4-FFF2-40B4-BE49-F238E27FC236}">
                  <a16:creationId xmlns:a16="http://schemas.microsoft.com/office/drawing/2014/main" id="{A41908F4-3688-EF72-922F-9099751F336D}"/>
                </a:ext>
              </a:extLst>
            </p:cNvPr>
            <p:cNvPicPr>
              <a:picLocks noChangeAspect="1"/>
            </p:cNvPicPr>
            <p:nvPr/>
          </p:nvPicPr>
          <p:blipFill>
            <a:blip r:embed="rId4"/>
            <a:stretch>
              <a:fillRect/>
            </a:stretch>
          </p:blipFill>
          <p:spPr>
            <a:xfrm>
              <a:off x="2622420" y="3268341"/>
              <a:ext cx="1710606" cy="1388548"/>
            </a:xfrm>
            <a:prstGeom prst="rect">
              <a:avLst/>
            </a:prstGeom>
          </p:spPr>
        </p:pic>
      </p:grpSp>
      <p:grpSp>
        <p:nvGrpSpPr>
          <p:cNvPr id="12" name="Group 11">
            <a:extLst>
              <a:ext uri="{FF2B5EF4-FFF2-40B4-BE49-F238E27FC236}">
                <a16:creationId xmlns:a16="http://schemas.microsoft.com/office/drawing/2014/main" id="{F13D48F0-D268-1B56-E295-87B8BFBF2402}"/>
              </a:ext>
            </a:extLst>
          </p:cNvPr>
          <p:cNvGrpSpPr/>
          <p:nvPr/>
        </p:nvGrpSpPr>
        <p:grpSpPr>
          <a:xfrm>
            <a:off x="6054370" y="966115"/>
            <a:ext cx="1656184" cy="2931925"/>
            <a:chOff x="4641370" y="1700808"/>
            <a:chExt cx="1656184" cy="2931925"/>
          </a:xfrm>
        </p:grpSpPr>
        <p:pic>
          <p:nvPicPr>
            <p:cNvPr id="14" name="Grafik 13"/>
            <p:cNvPicPr>
              <a:picLocks noChangeAspect="1"/>
            </p:cNvPicPr>
            <p:nvPr/>
          </p:nvPicPr>
          <p:blipFill>
            <a:blip r:embed="rId5"/>
            <a:stretch>
              <a:fillRect/>
            </a:stretch>
          </p:blipFill>
          <p:spPr>
            <a:xfrm>
              <a:off x="4813482" y="1700808"/>
              <a:ext cx="1473698" cy="1432465"/>
            </a:xfrm>
            <a:prstGeom prst="rect">
              <a:avLst/>
            </a:prstGeom>
          </p:spPr>
        </p:pic>
        <p:pic>
          <p:nvPicPr>
            <p:cNvPr id="10" name="Picture 9">
              <a:extLst>
                <a:ext uri="{FF2B5EF4-FFF2-40B4-BE49-F238E27FC236}">
                  <a16:creationId xmlns:a16="http://schemas.microsoft.com/office/drawing/2014/main" id="{7CCDEFE5-2A08-4B24-219A-9753BA30B05E}"/>
                </a:ext>
              </a:extLst>
            </p:cNvPr>
            <p:cNvPicPr>
              <a:picLocks noChangeAspect="1"/>
            </p:cNvPicPr>
            <p:nvPr/>
          </p:nvPicPr>
          <p:blipFill>
            <a:blip r:embed="rId6"/>
            <a:stretch>
              <a:fillRect/>
            </a:stretch>
          </p:blipFill>
          <p:spPr>
            <a:xfrm>
              <a:off x="4641370" y="3292498"/>
              <a:ext cx="1656184" cy="1340235"/>
            </a:xfrm>
            <a:prstGeom prst="rect">
              <a:avLst/>
            </a:prstGeom>
          </p:spPr>
        </p:pic>
      </p:grpSp>
      <p:grpSp>
        <p:nvGrpSpPr>
          <p:cNvPr id="16" name="Group 15">
            <a:extLst>
              <a:ext uri="{FF2B5EF4-FFF2-40B4-BE49-F238E27FC236}">
                <a16:creationId xmlns:a16="http://schemas.microsoft.com/office/drawing/2014/main" id="{162FD4AE-1542-A7D0-B121-6B2AD310BF6F}"/>
              </a:ext>
            </a:extLst>
          </p:cNvPr>
          <p:cNvGrpSpPr/>
          <p:nvPr/>
        </p:nvGrpSpPr>
        <p:grpSpPr>
          <a:xfrm>
            <a:off x="1934725" y="1013491"/>
            <a:ext cx="1787799" cy="2770176"/>
            <a:chOff x="7305131" y="2758882"/>
            <a:chExt cx="1791928" cy="2846005"/>
          </a:xfrm>
        </p:grpSpPr>
        <p:pic>
          <p:nvPicPr>
            <p:cNvPr id="6" name="Grafik 6">
              <a:extLst>
                <a:ext uri="{FF2B5EF4-FFF2-40B4-BE49-F238E27FC236}">
                  <a16:creationId xmlns:a16="http://schemas.microsoft.com/office/drawing/2014/main" id="{D258D4B9-4391-720C-75B9-A899087933E2}"/>
                </a:ext>
              </a:extLst>
            </p:cNvPr>
            <p:cNvPicPr>
              <a:picLocks noChangeAspect="1"/>
            </p:cNvPicPr>
            <p:nvPr/>
          </p:nvPicPr>
          <p:blipFill>
            <a:blip r:embed="rId7"/>
            <a:stretch>
              <a:fillRect/>
            </a:stretch>
          </p:blipFill>
          <p:spPr>
            <a:xfrm>
              <a:off x="7305131" y="2758882"/>
              <a:ext cx="1791928" cy="1340235"/>
            </a:xfrm>
            <a:prstGeom prst="rect">
              <a:avLst/>
            </a:prstGeom>
          </p:spPr>
        </p:pic>
        <p:pic>
          <p:nvPicPr>
            <p:cNvPr id="11" name="Picture 10">
              <a:extLst>
                <a:ext uri="{FF2B5EF4-FFF2-40B4-BE49-F238E27FC236}">
                  <a16:creationId xmlns:a16="http://schemas.microsoft.com/office/drawing/2014/main" id="{C4A46F81-F669-C3C2-3F92-9BBCDDF829A1}"/>
                </a:ext>
              </a:extLst>
            </p:cNvPr>
            <p:cNvPicPr>
              <a:picLocks noChangeAspect="1"/>
            </p:cNvPicPr>
            <p:nvPr/>
          </p:nvPicPr>
          <p:blipFill>
            <a:blip r:embed="rId8"/>
            <a:stretch>
              <a:fillRect/>
            </a:stretch>
          </p:blipFill>
          <p:spPr>
            <a:xfrm>
              <a:off x="7326962" y="4264652"/>
              <a:ext cx="1656184" cy="1340235"/>
            </a:xfrm>
            <a:prstGeom prst="rect">
              <a:avLst/>
            </a:prstGeom>
          </p:spPr>
        </p:pic>
      </p:grpSp>
      <p:grpSp>
        <p:nvGrpSpPr>
          <p:cNvPr id="20" name="Group 19">
            <a:extLst>
              <a:ext uri="{FF2B5EF4-FFF2-40B4-BE49-F238E27FC236}">
                <a16:creationId xmlns:a16="http://schemas.microsoft.com/office/drawing/2014/main" id="{71B0FBB2-7A56-C930-D15A-3B493A8C1D0D}"/>
              </a:ext>
            </a:extLst>
          </p:cNvPr>
          <p:cNvGrpSpPr/>
          <p:nvPr/>
        </p:nvGrpSpPr>
        <p:grpSpPr>
          <a:xfrm>
            <a:off x="8337147" y="1034790"/>
            <a:ext cx="1808328" cy="2932667"/>
            <a:chOff x="7308304" y="716110"/>
            <a:chExt cx="1775265" cy="2976706"/>
          </a:xfrm>
        </p:grpSpPr>
        <p:pic>
          <p:nvPicPr>
            <p:cNvPr id="17" name="Grafik 11">
              <a:extLst>
                <a:ext uri="{FF2B5EF4-FFF2-40B4-BE49-F238E27FC236}">
                  <a16:creationId xmlns:a16="http://schemas.microsoft.com/office/drawing/2014/main" id="{C3971EC3-8097-65CE-4947-8E40AD590D2B}"/>
                </a:ext>
              </a:extLst>
            </p:cNvPr>
            <p:cNvPicPr>
              <a:picLocks noChangeAspect="1"/>
            </p:cNvPicPr>
            <p:nvPr/>
          </p:nvPicPr>
          <p:blipFill>
            <a:blip r:embed="rId9"/>
            <a:stretch>
              <a:fillRect/>
            </a:stretch>
          </p:blipFill>
          <p:spPr>
            <a:xfrm>
              <a:off x="7308304" y="716110"/>
              <a:ext cx="1657672" cy="1478786"/>
            </a:xfrm>
            <a:prstGeom prst="rect">
              <a:avLst/>
            </a:prstGeom>
          </p:spPr>
        </p:pic>
        <p:pic>
          <p:nvPicPr>
            <p:cNvPr id="19" name="Picture 18">
              <a:extLst>
                <a:ext uri="{FF2B5EF4-FFF2-40B4-BE49-F238E27FC236}">
                  <a16:creationId xmlns:a16="http://schemas.microsoft.com/office/drawing/2014/main" id="{33835F38-654D-A433-857C-F0FBA4896E51}"/>
                </a:ext>
              </a:extLst>
            </p:cNvPr>
            <p:cNvPicPr>
              <a:picLocks noChangeAspect="1"/>
            </p:cNvPicPr>
            <p:nvPr/>
          </p:nvPicPr>
          <p:blipFill>
            <a:blip r:embed="rId10"/>
            <a:stretch>
              <a:fillRect/>
            </a:stretch>
          </p:blipFill>
          <p:spPr>
            <a:xfrm>
              <a:off x="7372963" y="2308541"/>
              <a:ext cx="1710606" cy="1384275"/>
            </a:xfrm>
            <a:prstGeom prst="rect">
              <a:avLst/>
            </a:prstGeom>
          </p:spPr>
        </p:pic>
      </p:grpSp>
      <p:grpSp>
        <p:nvGrpSpPr>
          <p:cNvPr id="30" name="Group 29">
            <a:extLst>
              <a:ext uri="{FF2B5EF4-FFF2-40B4-BE49-F238E27FC236}">
                <a16:creationId xmlns:a16="http://schemas.microsoft.com/office/drawing/2014/main" id="{0E88CBC9-DFBF-82F9-3BF9-3106015C0026}"/>
              </a:ext>
            </a:extLst>
          </p:cNvPr>
          <p:cNvGrpSpPr/>
          <p:nvPr/>
        </p:nvGrpSpPr>
        <p:grpSpPr>
          <a:xfrm>
            <a:off x="2136860" y="4190412"/>
            <a:ext cx="7667977" cy="941139"/>
            <a:chOff x="774514" y="4353889"/>
            <a:chExt cx="7667977" cy="941139"/>
          </a:xfrm>
        </p:grpSpPr>
        <p:sp>
          <p:nvSpPr>
            <p:cNvPr id="26" name="TextBox 25">
              <a:extLst>
                <a:ext uri="{FF2B5EF4-FFF2-40B4-BE49-F238E27FC236}">
                  <a16:creationId xmlns:a16="http://schemas.microsoft.com/office/drawing/2014/main" id="{0AAE6DF5-29DF-FF92-BB3D-54A925FC4D04}"/>
                </a:ext>
              </a:extLst>
            </p:cNvPr>
            <p:cNvSpPr txBox="1"/>
            <p:nvPr/>
          </p:nvSpPr>
          <p:spPr>
            <a:xfrm>
              <a:off x="2963566" y="4353889"/>
              <a:ext cx="3609450" cy="307777"/>
            </a:xfrm>
            <a:prstGeom prst="rect">
              <a:avLst/>
            </a:prstGeom>
            <a:noFill/>
          </p:spPr>
          <p:txBody>
            <a:bodyPr wrap="none" lIns="0" tIns="0" rIns="0" bIns="0" rtlCol="0">
              <a:spAutoFit/>
            </a:bodyPr>
            <a:lstStyle/>
            <a:p>
              <a:pPr algn="ctr"/>
              <a:r>
                <a:rPr lang="fr-CH" sz="2000" dirty="0" err="1"/>
                <a:t>Saved</a:t>
              </a:r>
              <a:r>
                <a:rPr lang="fr-CH" sz="2000" dirty="0"/>
                <a:t> Energy (MW/y per magnet)</a:t>
              </a:r>
              <a:endParaRPr lang="de-CH" sz="2000" dirty="0"/>
            </a:p>
          </p:txBody>
        </p:sp>
        <p:sp>
          <p:nvSpPr>
            <p:cNvPr id="24" name="TextBox 23">
              <a:extLst>
                <a:ext uri="{FF2B5EF4-FFF2-40B4-BE49-F238E27FC236}">
                  <a16:creationId xmlns:a16="http://schemas.microsoft.com/office/drawing/2014/main" id="{A1CDEE28-9310-5D6D-5800-7C8444B0454F}"/>
                </a:ext>
              </a:extLst>
            </p:cNvPr>
            <p:cNvSpPr txBox="1"/>
            <p:nvPr/>
          </p:nvSpPr>
          <p:spPr>
            <a:xfrm>
              <a:off x="774514" y="4987251"/>
              <a:ext cx="1008289" cy="307777"/>
            </a:xfrm>
            <a:prstGeom prst="rect">
              <a:avLst/>
            </a:prstGeom>
            <a:noFill/>
          </p:spPr>
          <p:txBody>
            <a:bodyPr wrap="none" lIns="0" tIns="0" rIns="0" bIns="0" rtlCol="0">
              <a:spAutoFit/>
            </a:bodyPr>
            <a:lstStyle/>
            <a:p>
              <a:pPr algn="l"/>
              <a:r>
                <a:rPr lang="fr-CH" sz="2000" b="1" i="1" dirty="0">
                  <a:solidFill>
                    <a:srgbClr val="3333FF"/>
                  </a:solidFill>
                </a:rPr>
                <a:t>481MWh</a:t>
              </a:r>
              <a:endParaRPr lang="de-CH" sz="2000" b="1" i="1" dirty="0">
                <a:solidFill>
                  <a:srgbClr val="3333FF"/>
                </a:solidFill>
              </a:endParaRPr>
            </a:p>
          </p:txBody>
        </p:sp>
        <p:sp>
          <p:nvSpPr>
            <p:cNvPr id="25" name="TextBox 24">
              <a:extLst>
                <a:ext uri="{FF2B5EF4-FFF2-40B4-BE49-F238E27FC236}">
                  <a16:creationId xmlns:a16="http://schemas.microsoft.com/office/drawing/2014/main" id="{EBC0A57A-5274-7BEC-B9D5-CDA6E6E389F0}"/>
                </a:ext>
              </a:extLst>
            </p:cNvPr>
            <p:cNvSpPr txBox="1"/>
            <p:nvPr/>
          </p:nvSpPr>
          <p:spPr>
            <a:xfrm>
              <a:off x="2952243" y="4974969"/>
              <a:ext cx="1061188" cy="307777"/>
            </a:xfrm>
            <a:prstGeom prst="rect">
              <a:avLst/>
            </a:prstGeom>
            <a:noFill/>
          </p:spPr>
          <p:txBody>
            <a:bodyPr wrap="square" lIns="0" tIns="0" rIns="0" bIns="0" rtlCol="0">
              <a:spAutoFit/>
            </a:bodyPr>
            <a:lstStyle/>
            <a:p>
              <a:pPr algn="l"/>
              <a:r>
                <a:rPr lang="fr-CH" sz="2000" b="1" i="1" dirty="0">
                  <a:solidFill>
                    <a:srgbClr val="3333FF"/>
                  </a:solidFill>
                </a:rPr>
                <a:t>238 MWh</a:t>
              </a:r>
              <a:endParaRPr lang="de-CH" sz="2000" b="1" i="1" dirty="0">
                <a:solidFill>
                  <a:srgbClr val="3333FF"/>
                </a:solidFill>
              </a:endParaRPr>
            </a:p>
          </p:txBody>
        </p:sp>
        <p:sp>
          <p:nvSpPr>
            <p:cNvPr id="27" name="TextBox 26">
              <a:extLst>
                <a:ext uri="{FF2B5EF4-FFF2-40B4-BE49-F238E27FC236}">
                  <a16:creationId xmlns:a16="http://schemas.microsoft.com/office/drawing/2014/main" id="{4BB28DE2-B531-D5C0-C21B-E253CBA36BD7}"/>
                </a:ext>
              </a:extLst>
            </p:cNvPr>
            <p:cNvSpPr txBox="1"/>
            <p:nvPr/>
          </p:nvSpPr>
          <p:spPr>
            <a:xfrm>
              <a:off x="4989523" y="4987251"/>
              <a:ext cx="1061188" cy="307777"/>
            </a:xfrm>
            <a:prstGeom prst="rect">
              <a:avLst/>
            </a:prstGeom>
            <a:noFill/>
          </p:spPr>
          <p:txBody>
            <a:bodyPr wrap="none" lIns="0" tIns="0" rIns="0" bIns="0" rtlCol="0">
              <a:spAutoFit/>
            </a:bodyPr>
            <a:lstStyle/>
            <a:p>
              <a:pPr algn="l"/>
              <a:r>
                <a:rPr lang="fr-CH" sz="2000" b="1" i="1" dirty="0">
                  <a:solidFill>
                    <a:srgbClr val="3333FF"/>
                  </a:solidFill>
                </a:rPr>
                <a:t>725 MWh</a:t>
              </a:r>
              <a:endParaRPr lang="de-CH" sz="2000" b="1" i="1" dirty="0">
                <a:solidFill>
                  <a:srgbClr val="3333FF"/>
                </a:solidFill>
              </a:endParaRPr>
            </a:p>
          </p:txBody>
        </p:sp>
        <p:sp>
          <p:nvSpPr>
            <p:cNvPr id="28" name="TextBox 27">
              <a:extLst>
                <a:ext uri="{FF2B5EF4-FFF2-40B4-BE49-F238E27FC236}">
                  <a16:creationId xmlns:a16="http://schemas.microsoft.com/office/drawing/2014/main" id="{05F4DB53-0140-283D-2808-3BB8E179AB1A}"/>
                </a:ext>
              </a:extLst>
            </p:cNvPr>
            <p:cNvSpPr txBox="1"/>
            <p:nvPr/>
          </p:nvSpPr>
          <p:spPr>
            <a:xfrm>
              <a:off x="7381303" y="4965485"/>
              <a:ext cx="1061188" cy="307777"/>
            </a:xfrm>
            <a:prstGeom prst="rect">
              <a:avLst/>
            </a:prstGeom>
            <a:noFill/>
          </p:spPr>
          <p:txBody>
            <a:bodyPr wrap="none" lIns="0" tIns="0" rIns="0" bIns="0" rtlCol="0">
              <a:spAutoFit/>
            </a:bodyPr>
            <a:lstStyle/>
            <a:p>
              <a:pPr algn="l"/>
              <a:r>
                <a:rPr lang="fr-CH" sz="2000" b="1" i="1" dirty="0">
                  <a:solidFill>
                    <a:srgbClr val="3333FF"/>
                  </a:solidFill>
                </a:rPr>
                <a:t>267 MWh</a:t>
              </a:r>
              <a:endParaRPr lang="de-CH" sz="2000" b="1" i="1" dirty="0">
                <a:solidFill>
                  <a:srgbClr val="3333FF"/>
                </a:solidFill>
              </a:endParaRPr>
            </a:p>
          </p:txBody>
        </p:sp>
      </p:grpSp>
      <p:sp>
        <p:nvSpPr>
          <p:cNvPr id="31" name="Rectangle: Rounded Corners 30">
            <a:extLst>
              <a:ext uri="{FF2B5EF4-FFF2-40B4-BE49-F238E27FC236}">
                <a16:creationId xmlns:a16="http://schemas.microsoft.com/office/drawing/2014/main" id="{D0180464-8869-91E6-C6F8-2643D550D9A0}"/>
              </a:ext>
            </a:extLst>
          </p:cNvPr>
          <p:cNvSpPr/>
          <p:nvPr/>
        </p:nvSpPr>
        <p:spPr>
          <a:xfrm>
            <a:off x="1699296" y="4096970"/>
            <a:ext cx="8710148" cy="1304526"/>
          </a:xfrm>
          <a:prstGeom prst="roundRect">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2" name="TextBox 31">
            <a:extLst>
              <a:ext uri="{FF2B5EF4-FFF2-40B4-BE49-F238E27FC236}">
                <a16:creationId xmlns:a16="http://schemas.microsoft.com/office/drawing/2014/main" id="{AAA59C6D-58F4-5383-E8F7-3680F77FA1DF}"/>
              </a:ext>
            </a:extLst>
          </p:cNvPr>
          <p:cNvSpPr txBox="1"/>
          <p:nvPr/>
        </p:nvSpPr>
        <p:spPr>
          <a:xfrm>
            <a:off x="4325911" y="5546285"/>
            <a:ext cx="4021486" cy="307777"/>
          </a:xfrm>
          <a:prstGeom prst="rect">
            <a:avLst/>
          </a:prstGeom>
          <a:noFill/>
        </p:spPr>
        <p:txBody>
          <a:bodyPr wrap="none" lIns="0" tIns="0" rIns="0" bIns="0" rtlCol="0">
            <a:spAutoFit/>
          </a:bodyPr>
          <a:lstStyle/>
          <a:p>
            <a:pPr algn="l"/>
            <a:r>
              <a:rPr lang="fr-CH" sz="2000" dirty="0"/>
              <a:t>Minimum time of </a:t>
            </a:r>
            <a:r>
              <a:rPr lang="fr-CH" sz="2000" dirty="0" err="1"/>
              <a:t>operation</a:t>
            </a:r>
            <a:r>
              <a:rPr lang="fr-CH" sz="2000" dirty="0"/>
              <a:t>: 20 </a:t>
            </a:r>
            <a:r>
              <a:rPr lang="fr-CH" sz="2000" dirty="0" err="1"/>
              <a:t>years</a:t>
            </a:r>
            <a:endParaRPr lang="de-CH" sz="2000" dirty="0"/>
          </a:p>
        </p:txBody>
      </p:sp>
      <p:sp>
        <p:nvSpPr>
          <p:cNvPr id="33" name="TextBox 32">
            <a:extLst>
              <a:ext uri="{FF2B5EF4-FFF2-40B4-BE49-F238E27FC236}">
                <a16:creationId xmlns:a16="http://schemas.microsoft.com/office/drawing/2014/main" id="{89EE6CD0-A524-0B7A-683A-C35672C75FDA}"/>
              </a:ext>
            </a:extLst>
          </p:cNvPr>
          <p:cNvSpPr txBox="1"/>
          <p:nvPr/>
        </p:nvSpPr>
        <p:spPr>
          <a:xfrm>
            <a:off x="2419348" y="6077674"/>
            <a:ext cx="7576241" cy="615553"/>
          </a:xfrm>
          <a:prstGeom prst="rect">
            <a:avLst/>
          </a:prstGeom>
          <a:noFill/>
        </p:spPr>
        <p:txBody>
          <a:bodyPr wrap="none" lIns="0" tIns="0" rIns="0" bIns="0" rtlCol="0">
            <a:spAutoFit/>
          </a:bodyPr>
          <a:lstStyle/>
          <a:p>
            <a:pPr algn="ctr"/>
            <a:r>
              <a:rPr lang="fr-CH" sz="2000" b="1" dirty="0" err="1">
                <a:solidFill>
                  <a:schemeClr val="accent6">
                    <a:lumMod val="50000"/>
                  </a:schemeClr>
                </a:solidFill>
              </a:rPr>
              <a:t>Saved</a:t>
            </a:r>
            <a:r>
              <a:rPr lang="fr-CH" sz="2000" b="1" dirty="0">
                <a:solidFill>
                  <a:schemeClr val="accent6">
                    <a:lumMod val="50000"/>
                  </a:schemeClr>
                </a:solidFill>
              </a:rPr>
              <a:t> </a:t>
            </a:r>
            <a:r>
              <a:rPr lang="fr-CH" sz="2000" b="1" dirty="0" err="1">
                <a:solidFill>
                  <a:schemeClr val="accent6">
                    <a:lumMod val="50000"/>
                  </a:schemeClr>
                </a:solidFill>
              </a:rPr>
              <a:t>energy</a:t>
            </a:r>
            <a:r>
              <a:rPr lang="fr-CH" sz="2000" b="1" dirty="0">
                <a:solidFill>
                  <a:schemeClr val="accent6">
                    <a:lumMod val="50000"/>
                  </a:schemeClr>
                </a:solidFill>
              </a:rPr>
              <a:t> </a:t>
            </a:r>
            <a:r>
              <a:rPr lang="fr-CH" sz="2000" b="1" dirty="0" err="1">
                <a:solidFill>
                  <a:schemeClr val="accent6">
                    <a:lumMod val="50000"/>
                  </a:schemeClr>
                </a:solidFill>
              </a:rPr>
              <a:t>with</a:t>
            </a:r>
            <a:r>
              <a:rPr lang="fr-CH" sz="2000" b="1" dirty="0">
                <a:solidFill>
                  <a:schemeClr val="accent6">
                    <a:lumMod val="50000"/>
                  </a:schemeClr>
                </a:solidFill>
              </a:rPr>
              <a:t> one SC magnet  </a:t>
            </a:r>
            <a:r>
              <a:rPr lang="fr-CH" sz="2000" b="1" dirty="0" err="1">
                <a:solidFill>
                  <a:schemeClr val="accent6">
                    <a:lumMod val="50000"/>
                  </a:schemeClr>
                </a:solidFill>
              </a:rPr>
              <a:t>from</a:t>
            </a:r>
            <a:r>
              <a:rPr lang="fr-CH" sz="2000" b="1" dirty="0">
                <a:solidFill>
                  <a:schemeClr val="accent6">
                    <a:lumMod val="50000"/>
                  </a:schemeClr>
                </a:solidFill>
              </a:rPr>
              <a:t> 4.5  GWh (183 Tons CO</a:t>
            </a:r>
            <a:r>
              <a:rPr lang="fr-CH" sz="2000" b="1" baseline="-25000" dirty="0">
                <a:solidFill>
                  <a:schemeClr val="accent6">
                    <a:lumMod val="50000"/>
                  </a:schemeClr>
                </a:solidFill>
              </a:rPr>
              <a:t>2</a:t>
            </a:r>
            <a:r>
              <a:rPr lang="fr-CH" sz="2000" b="1" dirty="0">
                <a:solidFill>
                  <a:schemeClr val="accent6">
                    <a:lumMod val="50000"/>
                  </a:schemeClr>
                </a:solidFill>
              </a:rPr>
              <a:t>e) </a:t>
            </a:r>
          </a:p>
          <a:p>
            <a:pPr algn="ctr"/>
            <a:r>
              <a:rPr lang="fr-CH" sz="2000" b="1" dirty="0">
                <a:solidFill>
                  <a:schemeClr val="accent6">
                    <a:lumMod val="50000"/>
                  </a:schemeClr>
                </a:solidFill>
              </a:rPr>
              <a:t> to 14.5 GWh (590 Tons CO</a:t>
            </a:r>
            <a:r>
              <a:rPr lang="fr-CH" sz="2000" b="1" baseline="-25000" dirty="0">
                <a:solidFill>
                  <a:schemeClr val="accent6">
                    <a:lumMod val="50000"/>
                  </a:schemeClr>
                </a:solidFill>
              </a:rPr>
              <a:t>2</a:t>
            </a:r>
            <a:r>
              <a:rPr lang="fr-CH" sz="2000" b="1" dirty="0">
                <a:solidFill>
                  <a:schemeClr val="accent6">
                    <a:lumMod val="50000"/>
                  </a:schemeClr>
                </a:solidFill>
              </a:rPr>
              <a:t>e) </a:t>
            </a:r>
            <a:r>
              <a:rPr lang="fr-CH" sz="2000" b="1" dirty="0" err="1">
                <a:solidFill>
                  <a:schemeClr val="accent6">
                    <a:lumMod val="50000"/>
                  </a:schemeClr>
                </a:solidFill>
              </a:rPr>
              <a:t>after</a:t>
            </a:r>
            <a:r>
              <a:rPr lang="fr-CH" sz="2000" b="1" dirty="0">
                <a:solidFill>
                  <a:schemeClr val="accent6">
                    <a:lumMod val="50000"/>
                  </a:schemeClr>
                </a:solidFill>
              </a:rPr>
              <a:t> 20 </a:t>
            </a:r>
            <a:r>
              <a:rPr lang="fr-CH" sz="2000" b="1" dirty="0" err="1">
                <a:solidFill>
                  <a:schemeClr val="accent6">
                    <a:lumMod val="50000"/>
                  </a:schemeClr>
                </a:solidFill>
              </a:rPr>
              <a:t>years</a:t>
            </a:r>
            <a:r>
              <a:rPr lang="fr-CH" sz="2000" b="1" dirty="0">
                <a:solidFill>
                  <a:schemeClr val="accent6">
                    <a:lumMod val="50000"/>
                  </a:schemeClr>
                </a:solidFill>
              </a:rPr>
              <a:t> of </a:t>
            </a:r>
            <a:r>
              <a:rPr lang="fr-CH" sz="2000" b="1" dirty="0" err="1">
                <a:solidFill>
                  <a:schemeClr val="accent6">
                    <a:lumMod val="50000"/>
                  </a:schemeClr>
                </a:solidFill>
              </a:rPr>
              <a:t>operation</a:t>
            </a:r>
            <a:endParaRPr lang="de-CH" sz="2000" b="1" dirty="0">
              <a:solidFill>
                <a:schemeClr val="accent6">
                  <a:lumMod val="50000"/>
                </a:schemeClr>
              </a:solidFill>
            </a:endParaRPr>
          </a:p>
        </p:txBody>
      </p:sp>
    </p:spTree>
    <p:extLst>
      <p:ext uri="{BB962C8B-B14F-4D97-AF65-F5344CB8AC3E}">
        <p14:creationId xmlns:p14="http://schemas.microsoft.com/office/powerpoint/2010/main" val="18788233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7" descr="A river running through a city&#10;&#10;Description automatically generated">
            <a:extLst>
              <a:ext uri="{FF2B5EF4-FFF2-40B4-BE49-F238E27FC236}">
                <a16:creationId xmlns:a16="http://schemas.microsoft.com/office/drawing/2014/main" id="{ACC0DD85-14B6-0DDD-5CAF-A940C7E69ED6}"/>
              </a:ext>
            </a:extLst>
          </p:cNvPr>
          <p:cNvPicPr>
            <a:picLocks noChangeAspect="1"/>
          </p:cNvPicPr>
          <p:nvPr/>
        </p:nvPicPr>
        <p:blipFill>
          <a:blip r:embed="rId3" cstate="print">
            <a:extLst>
              <a:ext uri="{28A0092B-C50C-407E-A947-70E740481C1C}">
                <a14:useLocalDpi xmlns:a14="http://schemas.microsoft.com/office/drawing/2010/main" val="0"/>
              </a:ext>
            </a:extLst>
          </a:blip>
          <a:srcRect t="15730"/>
          <a:stretch/>
        </p:blipFill>
        <p:spPr>
          <a:xfrm>
            <a:off x="1566764" y="-37770"/>
            <a:ext cx="9058471" cy="6933540"/>
          </a:xfrm>
          <a:prstGeom prst="rect">
            <a:avLst/>
          </a:prstGeom>
          <a:noFill/>
        </p:spPr>
      </p:pic>
      <p:sp>
        <p:nvSpPr>
          <p:cNvPr id="9" name="Titel 1">
            <a:extLst>
              <a:ext uri="{FF2B5EF4-FFF2-40B4-BE49-F238E27FC236}">
                <a16:creationId xmlns:a16="http://schemas.microsoft.com/office/drawing/2014/main" id="{D0CF7C7E-183C-8ECD-54C8-66C2CF77D6EE}"/>
              </a:ext>
            </a:extLst>
          </p:cNvPr>
          <p:cNvSpPr>
            <a:spLocks noGrp="1"/>
          </p:cNvSpPr>
          <p:nvPr>
            <p:ph type="title"/>
          </p:nvPr>
        </p:nvSpPr>
        <p:spPr>
          <a:xfrm>
            <a:off x="1566764" y="2197382"/>
            <a:ext cx="8964613" cy="810444"/>
          </a:xfrm>
        </p:spPr>
        <p:txBody>
          <a:bodyPr>
            <a:normAutofit fontScale="90000"/>
          </a:bodyPr>
          <a:lstStyle/>
          <a:p>
            <a:pPr algn="ctr">
              <a:spcBef>
                <a:spcPts val="0"/>
              </a:spcBef>
              <a:defRPr/>
            </a:pPr>
            <a:r>
              <a:rPr lang="en-US" sz="4400" dirty="0">
                <a:solidFill>
                  <a:schemeClr val="bg1"/>
                </a:solidFill>
                <a:sym typeface="Georgia"/>
              </a:rPr>
              <a:t>Support from projects and  programs</a:t>
            </a:r>
            <a:br>
              <a:rPr lang="en-US" dirty="0">
                <a:sym typeface="Georgia"/>
              </a:rPr>
            </a:br>
            <a:br>
              <a:rPr lang="en-US" dirty="0">
                <a:sym typeface="Georgia"/>
              </a:rPr>
            </a:br>
            <a:endParaRPr lang="en-GB" sz="2000" dirty="0">
              <a:sym typeface="Georgia"/>
            </a:endParaRPr>
          </a:p>
        </p:txBody>
      </p:sp>
    </p:spTree>
    <p:extLst>
      <p:ext uri="{BB962C8B-B14F-4D97-AF65-F5344CB8AC3E}">
        <p14:creationId xmlns:p14="http://schemas.microsoft.com/office/powerpoint/2010/main" val="59934741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FE4BC5-6363-D996-03C9-586CA2975AF6}"/>
            </a:ext>
          </a:extLst>
        </p:cNvPr>
        <p:cNvGrpSpPr/>
        <p:nvPr/>
      </p:nvGrpSpPr>
      <p:grpSpPr>
        <a:xfrm>
          <a:off x="0" y="0"/>
          <a:ext cx="0" cy="0"/>
          <a:chOff x="0" y="0"/>
          <a:chExt cx="0" cy="0"/>
        </a:xfrm>
      </p:grpSpPr>
      <p:sp>
        <p:nvSpPr>
          <p:cNvPr id="20" name="object 2">
            <a:extLst>
              <a:ext uri="{FF2B5EF4-FFF2-40B4-BE49-F238E27FC236}">
                <a16:creationId xmlns:a16="http://schemas.microsoft.com/office/drawing/2014/main" id="{9CF9C8BE-A92C-4887-0144-382599CBB086}"/>
              </a:ext>
            </a:extLst>
          </p:cNvPr>
          <p:cNvSpPr txBox="1">
            <a:spLocks/>
          </p:cNvSpPr>
          <p:nvPr/>
        </p:nvSpPr>
        <p:spPr>
          <a:xfrm>
            <a:off x="1889211" y="35159"/>
            <a:ext cx="7525543" cy="632993"/>
          </a:xfrm>
          <a:prstGeom prst="rect">
            <a:avLst/>
          </a:prstGeom>
        </p:spPr>
        <p:txBody>
          <a:bodyPr vert="horz" wrap="square" lIns="0" tIns="139191" rIns="0" bIns="0" rtlCol="0" anchor="t">
            <a:spAutoFit/>
          </a:bodyPr>
          <a:lst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a:lstStyle>
          <a:p>
            <a:pPr marL="127000" algn="ctr" fontAlgn="auto">
              <a:spcBef>
                <a:spcPts val="100"/>
              </a:spcBef>
              <a:spcAft>
                <a:spcPts val="0"/>
              </a:spcAft>
              <a:defRPr/>
            </a:pPr>
            <a:r>
              <a:rPr lang="de-DE" sz="3200" dirty="0">
                <a:solidFill>
                  <a:srgbClr val="3333FF"/>
                </a:solidFill>
                <a:cs typeface="Calibri" panose="020F0502020204030204" pitchFamily="34" charset="0"/>
                <a:sym typeface="Calibri"/>
              </a:rPr>
              <a:t>Support </a:t>
            </a:r>
            <a:r>
              <a:rPr lang="de-DE" sz="3200" dirty="0" err="1">
                <a:solidFill>
                  <a:srgbClr val="3333FF"/>
                </a:solidFill>
                <a:cs typeface="Calibri" panose="020F0502020204030204" pitchFamily="34" charset="0"/>
                <a:sym typeface="Calibri"/>
              </a:rPr>
              <a:t>for</a:t>
            </a:r>
            <a:r>
              <a:rPr lang="de-DE" sz="3200" dirty="0">
                <a:solidFill>
                  <a:srgbClr val="3333FF"/>
                </a:solidFill>
                <a:cs typeface="Calibri" panose="020F0502020204030204" pitchFamily="34" charset="0"/>
                <a:sym typeface="Calibri"/>
              </a:rPr>
              <a:t> </a:t>
            </a:r>
            <a:r>
              <a:rPr lang="de-DE" sz="3200" dirty="0" err="1">
                <a:solidFill>
                  <a:srgbClr val="3333FF"/>
                </a:solidFill>
                <a:cs typeface="Calibri" panose="020F0502020204030204" pitchFamily="34" charset="0"/>
                <a:sym typeface="Calibri"/>
              </a:rPr>
              <a:t>this</a:t>
            </a:r>
            <a:r>
              <a:rPr lang="de-DE" sz="3200" dirty="0">
                <a:solidFill>
                  <a:srgbClr val="3333FF"/>
                </a:solidFill>
                <a:cs typeface="Calibri" panose="020F0502020204030204" pitchFamily="34" charset="0"/>
                <a:sym typeface="Calibri"/>
              </a:rPr>
              <a:t> </a:t>
            </a:r>
            <a:r>
              <a:rPr lang="de-DE" sz="3200" dirty="0" err="1">
                <a:solidFill>
                  <a:srgbClr val="3333FF"/>
                </a:solidFill>
                <a:cs typeface="Calibri" panose="020F0502020204030204" pitchFamily="34" charset="0"/>
                <a:sym typeface="Calibri"/>
              </a:rPr>
              <a:t>development</a:t>
            </a:r>
            <a:r>
              <a:rPr lang="de-DE" sz="3200" dirty="0">
                <a:solidFill>
                  <a:srgbClr val="3333FF"/>
                </a:solidFill>
                <a:cs typeface="Calibri" panose="020F0502020204030204" pitchFamily="34" charset="0"/>
                <a:sym typeface="Calibri"/>
              </a:rPr>
              <a:t> </a:t>
            </a:r>
          </a:p>
        </p:txBody>
      </p:sp>
      <p:sp>
        <p:nvSpPr>
          <p:cNvPr id="2" name="TextBox 1">
            <a:extLst>
              <a:ext uri="{FF2B5EF4-FFF2-40B4-BE49-F238E27FC236}">
                <a16:creationId xmlns:a16="http://schemas.microsoft.com/office/drawing/2014/main" id="{0A538120-58C2-BF50-17DC-37081C821CBA}"/>
              </a:ext>
            </a:extLst>
          </p:cNvPr>
          <p:cNvSpPr txBox="1"/>
          <p:nvPr/>
        </p:nvSpPr>
        <p:spPr>
          <a:xfrm>
            <a:off x="943468" y="884566"/>
            <a:ext cx="5961185" cy="5816977"/>
          </a:xfrm>
          <a:prstGeom prst="rect">
            <a:avLst/>
          </a:prstGeom>
          <a:noFill/>
        </p:spPr>
        <p:txBody>
          <a:bodyPr wrap="square" lIns="0" tIns="0" rIns="0" bIns="0">
            <a:spAutoFit/>
          </a:bodyPr>
          <a:lstStyle/>
          <a:p>
            <a:pPr marL="342900" indent="-342900">
              <a:spcBef>
                <a:spcPts val="900"/>
              </a:spcBef>
              <a:buFont typeface="+mj-lt"/>
              <a:buAutoNum type="arabicPeriod"/>
              <a:defRPr/>
            </a:pPr>
            <a:r>
              <a:rPr lang="de-DE" b="1" kern="0" dirty="0">
                <a:latin typeface="+mj-lt"/>
                <a:ea typeface="+mj-ea"/>
                <a:cs typeface="Calibri" panose="020F0502020204030204" pitchFamily="34" charset="0"/>
                <a:sym typeface="Calibri"/>
              </a:rPr>
              <a:t>PSI </a:t>
            </a:r>
            <a:r>
              <a:rPr lang="de-DE" b="1" kern="0" dirty="0" err="1">
                <a:latin typeface="+mj-lt"/>
                <a:ea typeface="+mj-ea"/>
                <a:cs typeface="Calibri" panose="020F0502020204030204" pitchFamily="34" charset="0"/>
                <a:sym typeface="Calibri"/>
              </a:rPr>
              <a:t>projects</a:t>
            </a:r>
            <a:r>
              <a:rPr lang="de-DE" b="1" kern="0" dirty="0">
                <a:latin typeface="+mj-lt"/>
                <a:ea typeface="+mj-ea"/>
                <a:cs typeface="Calibri" panose="020F0502020204030204" pitchFamily="34" charset="0"/>
                <a:sym typeface="Calibri"/>
              </a:rPr>
              <a:t> and R&amp;D </a:t>
            </a:r>
            <a:r>
              <a:rPr lang="de-DE" b="1" kern="0" dirty="0" err="1">
                <a:latin typeface="+mj-lt"/>
                <a:ea typeface="+mj-ea"/>
                <a:cs typeface="Calibri" panose="020F0502020204030204" pitchFamily="34" charset="0"/>
                <a:sym typeface="Calibri"/>
              </a:rPr>
              <a:t>programs</a:t>
            </a:r>
            <a:endParaRPr lang="de-DE" b="1" kern="0" dirty="0">
              <a:latin typeface="+mj-lt"/>
              <a:ea typeface="+mj-ea"/>
              <a:cs typeface="Calibri" panose="020F0502020204030204" pitchFamily="34" charset="0"/>
              <a:sym typeface="Calibri"/>
            </a:endParaRPr>
          </a:p>
          <a:p>
            <a:pPr marL="285750" indent="-285750">
              <a:buFont typeface="Arial" panose="020B0604020202020204" pitchFamily="34" charset="0"/>
              <a:buChar char="•"/>
              <a:defRPr/>
            </a:pPr>
            <a:r>
              <a:rPr lang="de-DE" kern="0" dirty="0">
                <a:latin typeface="+mj-lt"/>
                <a:ea typeface="+mj-ea"/>
                <a:cs typeface="Calibri" panose="020F0502020204030204" pitchFamily="34" charset="0"/>
                <a:sym typeface="Calibri"/>
              </a:rPr>
              <a:t>SLS2.0 , IMPACT </a:t>
            </a:r>
          </a:p>
          <a:p>
            <a:pPr marL="285750" indent="-285750">
              <a:buFont typeface="Arial" panose="020B0604020202020204" pitchFamily="34" charset="0"/>
              <a:buChar char="•"/>
              <a:defRPr/>
            </a:pPr>
            <a:r>
              <a:rPr lang="de-DE" kern="0" dirty="0">
                <a:latin typeface="+mj-lt"/>
                <a:ea typeface="+mj-ea"/>
                <a:cs typeface="Calibri" panose="020F0502020204030204" pitchFamily="34" charset="0"/>
                <a:sym typeface="Calibri"/>
              </a:rPr>
              <a:t>Swiss </a:t>
            </a:r>
            <a:r>
              <a:rPr lang="de-DE" kern="0" dirty="0" err="1">
                <a:latin typeface="+mj-lt"/>
                <a:ea typeface="+mj-ea"/>
                <a:cs typeface="Calibri" panose="020F0502020204030204" pitchFamily="34" charset="0"/>
                <a:sym typeface="Calibri"/>
              </a:rPr>
              <a:t>Accelerator</a:t>
            </a:r>
            <a:r>
              <a:rPr lang="de-DE" kern="0" dirty="0">
                <a:latin typeface="+mj-lt"/>
                <a:ea typeface="+mj-ea"/>
                <a:cs typeface="Calibri" panose="020F0502020204030204" pitchFamily="34" charset="0"/>
                <a:sym typeface="Calibri"/>
              </a:rPr>
              <a:t> Research and Technology (CHART)</a:t>
            </a:r>
          </a:p>
          <a:p>
            <a:pPr marL="285750" indent="-285750">
              <a:buFont typeface="Arial" panose="020B0604020202020204" pitchFamily="34" charset="0"/>
              <a:buChar char="•"/>
              <a:defRPr/>
            </a:pPr>
            <a:r>
              <a:rPr lang="de-DE" kern="0" dirty="0" err="1">
                <a:latin typeface="+mj-lt"/>
                <a:ea typeface="+mj-ea"/>
                <a:cs typeface="Calibri" panose="020F0502020204030204" pitchFamily="34" charset="0"/>
                <a:sym typeface="Calibri"/>
              </a:rPr>
              <a:t>Superconducting</a:t>
            </a:r>
            <a:r>
              <a:rPr lang="de-DE" kern="0" dirty="0">
                <a:latin typeface="+mj-lt"/>
                <a:ea typeface="+mj-ea"/>
                <a:cs typeface="Calibri" panose="020F0502020204030204" pitchFamily="34" charset="0"/>
                <a:sym typeface="Calibri"/>
              </a:rPr>
              <a:t> Magnet </a:t>
            </a:r>
            <a:r>
              <a:rPr lang="de-DE" kern="0" dirty="0" err="1">
                <a:latin typeface="+mj-lt"/>
                <a:ea typeface="+mj-ea"/>
                <a:cs typeface="Calibri" panose="020F0502020204030204" pitchFamily="34" charset="0"/>
                <a:sym typeface="Calibri"/>
              </a:rPr>
              <a:t>to</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Improve</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the</a:t>
            </a:r>
            <a:r>
              <a:rPr lang="de-DE" kern="0" dirty="0">
                <a:latin typeface="+mj-lt"/>
                <a:ea typeface="+mj-ea"/>
                <a:cs typeface="Calibri" panose="020F0502020204030204" pitchFamily="34" charset="0"/>
                <a:sym typeface="Calibri"/>
              </a:rPr>
              <a:t> Efficiency </a:t>
            </a:r>
            <a:r>
              <a:rPr lang="de-DE" kern="0" dirty="0" err="1">
                <a:latin typeface="+mj-lt"/>
                <a:ea typeface="+mj-ea"/>
                <a:cs typeface="Calibri" panose="020F0502020204030204" pitchFamily="34" charset="0"/>
                <a:sym typeface="Calibri"/>
              </a:rPr>
              <a:t>of</a:t>
            </a:r>
            <a:r>
              <a:rPr lang="de-DE" kern="0" dirty="0">
                <a:latin typeface="+mj-lt"/>
                <a:ea typeface="+mj-ea"/>
                <a:cs typeface="Calibri" panose="020F0502020204030204" pitchFamily="34" charset="0"/>
                <a:sym typeface="Calibri"/>
              </a:rPr>
              <a:t> Large </a:t>
            </a:r>
            <a:r>
              <a:rPr lang="de-DE" kern="0" dirty="0" err="1">
                <a:latin typeface="+mj-lt"/>
                <a:ea typeface="+mj-ea"/>
                <a:cs typeface="Calibri" panose="020F0502020204030204" pitchFamily="34" charset="0"/>
                <a:sym typeface="Calibri"/>
              </a:rPr>
              <a:t>resarch</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facilities</a:t>
            </a:r>
            <a:r>
              <a:rPr lang="de-DE" kern="0" dirty="0">
                <a:latin typeface="+mj-lt"/>
                <a:ea typeface="+mj-ea"/>
                <a:cs typeface="Calibri" panose="020F0502020204030204" pitchFamily="34" charset="0"/>
                <a:sym typeface="Calibri"/>
              </a:rPr>
              <a:t> (SMILE) </a:t>
            </a:r>
          </a:p>
          <a:p>
            <a:pPr marL="285750" indent="-285750">
              <a:buFont typeface="Arial" panose="020B0604020202020204" pitchFamily="34" charset="0"/>
              <a:buChar char="•"/>
              <a:defRPr/>
            </a:pPr>
            <a:r>
              <a:rPr lang="de-DE" kern="0" dirty="0">
                <a:latin typeface="+mj-lt"/>
                <a:ea typeface="+mj-ea"/>
                <a:cs typeface="Calibri" panose="020F0502020204030204" pitchFamily="34" charset="0"/>
                <a:sym typeface="Calibri"/>
              </a:rPr>
              <a:t>EU </a:t>
            </a:r>
            <a:r>
              <a:rPr lang="de-DE" kern="0" dirty="0" err="1">
                <a:latin typeface="+mj-lt"/>
                <a:ea typeface="+mj-ea"/>
                <a:cs typeface="Calibri" panose="020F0502020204030204" pitchFamily="34" charset="0"/>
                <a:sym typeface="Calibri"/>
              </a:rPr>
              <a:t>project</a:t>
            </a:r>
            <a:r>
              <a:rPr lang="de-DE" kern="0" dirty="0">
                <a:latin typeface="+mj-lt"/>
                <a:ea typeface="+mj-ea"/>
                <a:cs typeface="Calibri" panose="020F0502020204030204" pitchFamily="34" charset="0"/>
                <a:sym typeface="Calibri"/>
              </a:rPr>
              <a:t> HTS4SRI (HTS </a:t>
            </a:r>
            <a:r>
              <a:rPr lang="de-DE" kern="0" dirty="0" err="1">
                <a:latin typeface="+mj-lt"/>
                <a:ea typeface="+mj-ea"/>
                <a:cs typeface="Calibri" panose="020F0502020204030204" pitchFamily="34" charset="0"/>
                <a:sym typeface="Calibri"/>
              </a:rPr>
              <a:t>For</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Sustainable</a:t>
            </a:r>
            <a:r>
              <a:rPr lang="de-DE" kern="0" dirty="0">
                <a:latin typeface="+mj-lt"/>
                <a:ea typeface="+mj-ea"/>
                <a:cs typeface="Calibri" panose="020F0502020204030204" pitchFamily="34" charset="0"/>
                <a:sym typeface="Calibri"/>
              </a:rPr>
              <a:t> Research Infrastructure)</a:t>
            </a:r>
          </a:p>
          <a:p>
            <a:pPr>
              <a:defRPr/>
            </a:pPr>
            <a:r>
              <a:rPr lang="en-US" i="1" kern="0" dirty="0">
                <a:solidFill>
                  <a:srgbClr val="00B050"/>
                </a:solidFill>
                <a:latin typeface="+mj-lt"/>
                <a:ea typeface="+mj-ea"/>
                <a:cs typeface="Calibri" panose="020F0502020204030204" pitchFamily="34" charset="0"/>
                <a:sym typeface="Calibri"/>
              </a:rPr>
              <a:t>These activities are complementary and are being developed in a synergistic manner.</a:t>
            </a:r>
          </a:p>
          <a:p>
            <a:pPr>
              <a:defRPr/>
            </a:pPr>
            <a:endParaRPr lang="de-DE" kern="0" dirty="0">
              <a:solidFill>
                <a:srgbClr val="00B050"/>
              </a:solidFill>
              <a:latin typeface="+mj-lt"/>
              <a:ea typeface="+mj-ea"/>
              <a:cs typeface="Calibri" panose="020F0502020204030204" pitchFamily="34" charset="0"/>
              <a:sym typeface="Calibri"/>
            </a:endParaRPr>
          </a:p>
          <a:p>
            <a:pPr>
              <a:defRPr/>
            </a:pPr>
            <a:r>
              <a:rPr lang="de-DE" b="1" kern="0" dirty="0">
                <a:latin typeface="+mj-lt"/>
                <a:ea typeface="+mj-ea"/>
                <a:cs typeface="Calibri" panose="020F0502020204030204" pitchFamily="34" charset="0"/>
                <a:sym typeface="Calibri"/>
              </a:rPr>
              <a:t>2. </a:t>
            </a:r>
            <a:r>
              <a:rPr lang="de-CH" b="1" kern="0" dirty="0">
                <a:latin typeface="+mj-lt"/>
                <a:ea typeface="+mj-ea"/>
                <a:cs typeface="Calibri" panose="020F0502020204030204" pitchFamily="34" charset="0"/>
                <a:sym typeface="Calibri"/>
              </a:rPr>
              <a:t>Infrastructure </a:t>
            </a:r>
            <a:r>
              <a:rPr lang="de-CH" b="1" kern="0" dirty="0" err="1">
                <a:latin typeface="+mj-lt"/>
                <a:ea typeface="+mj-ea"/>
                <a:cs typeface="Calibri" panose="020F0502020204030204" pitchFamily="34" charset="0"/>
                <a:sym typeface="Calibri"/>
              </a:rPr>
              <a:t>development</a:t>
            </a:r>
            <a:r>
              <a:rPr lang="de-CH" b="1" kern="0" dirty="0">
                <a:latin typeface="+mj-lt"/>
                <a:ea typeface="+mj-ea"/>
                <a:cs typeface="Calibri" panose="020F0502020204030204" pitchFamily="34" charset="0"/>
                <a:sym typeface="Calibri"/>
              </a:rPr>
              <a:t> and beam </a:t>
            </a:r>
            <a:r>
              <a:rPr lang="de-CH" b="1" kern="0" dirty="0" err="1">
                <a:latin typeface="+mj-lt"/>
                <a:ea typeface="+mj-ea"/>
                <a:cs typeface="Calibri" panose="020F0502020204030204" pitchFamily="34" charset="0"/>
                <a:sym typeface="Calibri"/>
              </a:rPr>
              <a:t>line</a:t>
            </a:r>
            <a:r>
              <a:rPr lang="de-CH" b="1" kern="0" dirty="0">
                <a:latin typeface="+mj-lt"/>
                <a:ea typeface="+mj-ea"/>
                <a:cs typeface="Calibri" panose="020F0502020204030204" pitchFamily="34" charset="0"/>
                <a:sym typeface="Calibri"/>
              </a:rPr>
              <a:t> upgrade </a:t>
            </a:r>
          </a:p>
          <a:p>
            <a:pPr marL="285750" indent="-285750">
              <a:buFont typeface="Arial" panose="020B0604020202020204" pitchFamily="34" charset="0"/>
              <a:buChar char="•"/>
              <a:defRPr/>
            </a:pPr>
            <a:r>
              <a:rPr lang="en-US" kern="0" dirty="0">
                <a:latin typeface="+mj-lt"/>
                <a:ea typeface="+mj-ea"/>
                <a:cs typeface="Calibri" panose="020F0502020204030204" pitchFamily="34" charset="0"/>
                <a:sym typeface="Calibri"/>
              </a:rPr>
              <a:t>Supporting infrastructure, testing, and integration capabilities</a:t>
            </a:r>
          </a:p>
          <a:p>
            <a:pPr marL="285750" indent="-285750">
              <a:buFont typeface="Arial" panose="020B0604020202020204" pitchFamily="34" charset="0"/>
              <a:buChar char="•"/>
              <a:defRPr/>
            </a:pPr>
            <a:r>
              <a:rPr lang="de-DE" kern="0" dirty="0">
                <a:cs typeface="Calibri" panose="020F0502020204030204" pitchFamily="34" charset="0"/>
                <a:sym typeface="Calibri"/>
              </a:rPr>
              <a:t>PSI Positron Project (P3) (</a:t>
            </a:r>
            <a:r>
              <a:rPr lang="de-DE" kern="0" dirty="0" err="1">
                <a:cs typeface="Calibri" panose="020F0502020204030204" pitchFamily="34" charset="0"/>
                <a:sym typeface="Calibri"/>
              </a:rPr>
              <a:t>SwissFEL</a:t>
            </a:r>
            <a:r>
              <a:rPr lang="de-DE" kern="0" dirty="0">
                <a:cs typeface="Calibri" panose="020F0502020204030204" pitchFamily="34" charset="0"/>
                <a:sym typeface="Calibri"/>
              </a:rPr>
              <a:t>) , </a:t>
            </a:r>
            <a:r>
              <a:rPr lang="de-DE" kern="0" dirty="0" err="1">
                <a:cs typeface="Calibri" panose="020F0502020204030204" pitchFamily="34" charset="0"/>
                <a:sym typeface="Calibri"/>
              </a:rPr>
              <a:t>Muon</a:t>
            </a:r>
            <a:r>
              <a:rPr lang="de-DE" kern="0" dirty="0">
                <a:cs typeface="Calibri" panose="020F0502020204030204" pitchFamily="34" charset="0"/>
                <a:sym typeface="Calibri"/>
              </a:rPr>
              <a:t> beam </a:t>
            </a:r>
            <a:r>
              <a:rPr lang="de-DE" kern="0" dirty="0" err="1">
                <a:cs typeface="Calibri" panose="020F0502020204030204" pitchFamily="34" charset="0"/>
                <a:sym typeface="Calibri"/>
              </a:rPr>
              <a:t>line</a:t>
            </a:r>
            <a:r>
              <a:rPr lang="de-DE" kern="0" dirty="0">
                <a:cs typeface="Calibri" panose="020F0502020204030204" pitchFamily="34" charset="0"/>
                <a:sym typeface="Calibri"/>
              </a:rPr>
              <a:t>, Neutron </a:t>
            </a:r>
            <a:r>
              <a:rPr lang="de-DE" kern="0" dirty="0" err="1">
                <a:cs typeface="Calibri" panose="020F0502020204030204" pitchFamily="34" charset="0"/>
                <a:sym typeface="Calibri"/>
              </a:rPr>
              <a:t>scattering</a:t>
            </a:r>
            <a:r>
              <a:rPr lang="de-DE" kern="0" dirty="0">
                <a:cs typeface="Calibri" panose="020F0502020204030204" pitchFamily="34" charset="0"/>
                <a:sym typeface="Calibri"/>
              </a:rPr>
              <a:t>…</a:t>
            </a:r>
          </a:p>
          <a:p>
            <a:pPr>
              <a:defRPr/>
            </a:pPr>
            <a:endParaRPr lang="de-DE" kern="0" dirty="0">
              <a:cs typeface="Calibri" panose="020F0502020204030204" pitchFamily="34" charset="0"/>
              <a:sym typeface="Calibri"/>
            </a:endParaRPr>
          </a:p>
          <a:p>
            <a:pPr>
              <a:defRPr/>
            </a:pPr>
            <a:r>
              <a:rPr lang="de-DE" b="1" kern="0" dirty="0">
                <a:cs typeface="Calibri" panose="020F0502020204030204" pitchFamily="34" charset="0"/>
                <a:sym typeface="Calibri"/>
              </a:rPr>
              <a:t>3. </a:t>
            </a:r>
            <a:r>
              <a:rPr lang="en-US" b="1" kern="0" dirty="0">
                <a:cs typeface="Calibri" panose="020F0502020204030204" pitchFamily="34" charset="0"/>
                <a:sym typeface="Calibri"/>
              </a:rPr>
              <a:t>International Collaboration and Innovation Ecosystem</a:t>
            </a:r>
          </a:p>
          <a:p>
            <a:pPr marL="285750" indent="-285750">
              <a:buFont typeface="Arial" panose="020B0604020202020204" pitchFamily="34" charset="0"/>
              <a:buChar char="•"/>
              <a:defRPr/>
            </a:pPr>
            <a:r>
              <a:rPr lang="en-US" kern="0" dirty="0">
                <a:cs typeface="Calibri" panose="020F0502020204030204" pitchFamily="34" charset="0"/>
                <a:sym typeface="Calibri"/>
              </a:rPr>
              <a:t>Collaborations with CERN, research institutes, and industry partners.</a:t>
            </a:r>
          </a:p>
          <a:p>
            <a:pPr marL="285750" indent="-285750">
              <a:buFont typeface="Arial" panose="020B0604020202020204" pitchFamily="34" charset="0"/>
              <a:buChar char="•"/>
              <a:defRPr/>
            </a:pPr>
            <a:r>
              <a:rPr lang="en-US" kern="0" dirty="0">
                <a:cs typeface="Calibri" panose="020F0502020204030204" pitchFamily="34" charset="0"/>
                <a:sym typeface="Calibri"/>
              </a:rPr>
              <a:t>Co-development with the partners of the  innovation environment “Park </a:t>
            </a:r>
            <a:r>
              <a:rPr lang="en-US" kern="0" dirty="0" err="1">
                <a:cs typeface="Calibri" panose="020F0502020204030204" pitchFamily="34" charset="0"/>
                <a:sym typeface="Calibri"/>
              </a:rPr>
              <a:t>Innovaare</a:t>
            </a:r>
            <a:r>
              <a:rPr lang="en-US" kern="0" dirty="0">
                <a:cs typeface="Calibri" panose="020F0502020204030204" pitchFamily="34" charset="0"/>
                <a:sym typeface="Calibri"/>
              </a:rPr>
              <a:t>”. </a:t>
            </a:r>
          </a:p>
        </p:txBody>
      </p:sp>
      <p:pic>
        <p:nvPicPr>
          <p:cNvPr id="4" name="Picture 3">
            <a:extLst>
              <a:ext uri="{FF2B5EF4-FFF2-40B4-BE49-F238E27FC236}">
                <a16:creationId xmlns:a16="http://schemas.microsoft.com/office/drawing/2014/main" id="{A0F3BC8A-04C1-8A4D-F0F8-C102FD5DE379}"/>
              </a:ext>
            </a:extLst>
          </p:cNvPr>
          <p:cNvPicPr>
            <a:picLocks noChangeAspect="1"/>
          </p:cNvPicPr>
          <p:nvPr/>
        </p:nvPicPr>
        <p:blipFill>
          <a:blip r:embed="rId3"/>
          <a:stretch>
            <a:fillRect/>
          </a:stretch>
        </p:blipFill>
        <p:spPr>
          <a:xfrm>
            <a:off x="7251194" y="4227741"/>
            <a:ext cx="4134980" cy="2286571"/>
          </a:xfrm>
          <a:prstGeom prst="rect">
            <a:avLst/>
          </a:prstGeom>
        </p:spPr>
      </p:pic>
      <p:pic>
        <p:nvPicPr>
          <p:cNvPr id="6" name="Picture 5">
            <a:extLst>
              <a:ext uri="{FF2B5EF4-FFF2-40B4-BE49-F238E27FC236}">
                <a16:creationId xmlns:a16="http://schemas.microsoft.com/office/drawing/2014/main" id="{7469E7FE-8FFC-D8FE-2A01-E6511881A02E}"/>
              </a:ext>
            </a:extLst>
          </p:cNvPr>
          <p:cNvPicPr>
            <a:picLocks noChangeAspect="1"/>
          </p:cNvPicPr>
          <p:nvPr/>
        </p:nvPicPr>
        <p:blipFill>
          <a:blip r:embed="rId4"/>
          <a:stretch>
            <a:fillRect/>
          </a:stretch>
        </p:blipFill>
        <p:spPr>
          <a:xfrm>
            <a:off x="7356199" y="782519"/>
            <a:ext cx="2058555" cy="3010535"/>
          </a:xfrm>
          <a:prstGeom prst="rect">
            <a:avLst/>
          </a:prstGeom>
        </p:spPr>
      </p:pic>
      <p:pic>
        <p:nvPicPr>
          <p:cNvPr id="7" name="Picture 6">
            <a:extLst>
              <a:ext uri="{FF2B5EF4-FFF2-40B4-BE49-F238E27FC236}">
                <a16:creationId xmlns:a16="http://schemas.microsoft.com/office/drawing/2014/main" id="{E222574A-2427-EF20-10F3-FC0865409EA0}"/>
              </a:ext>
            </a:extLst>
          </p:cNvPr>
          <p:cNvPicPr>
            <a:picLocks noChangeAspect="1"/>
          </p:cNvPicPr>
          <p:nvPr/>
        </p:nvPicPr>
        <p:blipFill>
          <a:blip r:embed="rId5"/>
          <a:stretch>
            <a:fillRect/>
          </a:stretch>
        </p:blipFill>
        <p:spPr>
          <a:xfrm>
            <a:off x="9982867" y="1520890"/>
            <a:ext cx="1707345" cy="2352124"/>
          </a:xfrm>
          <a:prstGeom prst="rect">
            <a:avLst/>
          </a:prstGeom>
        </p:spPr>
      </p:pic>
    </p:spTree>
    <p:extLst>
      <p:ext uri="{BB962C8B-B14F-4D97-AF65-F5344CB8AC3E}">
        <p14:creationId xmlns:p14="http://schemas.microsoft.com/office/powerpoint/2010/main" val="8050938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13512F-87CD-B814-8DAA-B7FE0C1B168F}"/>
              </a:ext>
            </a:extLst>
          </p:cNvPr>
          <p:cNvSpPr>
            <a:spLocks noGrp="1"/>
          </p:cNvSpPr>
          <p:nvPr>
            <p:ph type="dt" sz="half" idx="10"/>
          </p:nvPr>
        </p:nvSpPr>
        <p:spPr/>
        <p:txBody>
          <a:bodyPr/>
          <a:lstStyle/>
          <a:p>
            <a:fld id="{F60BA4C1-9D90-413F-BC8E-FC708948DF54}" type="datetime1">
              <a:rPr lang="de-CH" noProof="0" smtClean="0"/>
              <a:t>11.05.2026</a:t>
            </a:fld>
            <a:endParaRPr lang="en-GB" noProof="0" dirty="0"/>
          </a:p>
        </p:txBody>
      </p:sp>
      <p:sp>
        <p:nvSpPr>
          <p:cNvPr id="4" name="Slide Number Placeholder 3">
            <a:extLst>
              <a:ext uri="{FF2B5EF4-FFF2-40B4-BE49-F238E27FC236}">
                <a16:creationId xmlns:a16="http://schemas.microsoft.com/office/drawing/2014/main" id="{17783C21-DC93-73BF-8B0C-3441CA2EA320}"/>
              </a:ext>
            </a:extLst>
          </p:cNvPr>
          <p:cNvSpPr>
            <a:spLocks noGrp="1"/>
          </p:cNvSpPr>
          <p:nvPr>
            <p:ph type="sldNum" sz="quarter" idx="12"/>
          </p:nvPr>
        </p:nvSpPr>
        <p:spPr/>
        <p:txBody>
          <a:bodyPr/>
          <a:lstStyle/>
          <a:p>
            <a:fld id="{442AD375-037F-43D0-B059-5172DA06796A}" type="slidenum">
              <a:rPr lang="en-GB" noProof="0" smtClean="0"/>
              <a:pPr/>
              <a:t>17</a:t>
            </a:fld>
            <a:endParaRPr lang="en-GB" noProof="0" dirty="0"/>
          </a:p>
        </p:txBody>
      </p:sp>
      <p:sp>
        <p:nvSpPr>
          <p:cNvPr id="9" name="Content Placeholder 8">
            <a:extLst>
              <a:ext uri="{FF2B5EF4-FFF2-40B4-BE49-F238E27FC236}">
                <a16:creationId xmlns:a16="http://schemas.microsoft.com/office/drawing/2014/main" id="{4C167A76-DD00-1D4F-3248-2334A9E6AAFD}"/>
              </a:ext>
            </a:extLst>
          </p:cNvPr>
          <p:cNvSpPr>
            <a:spLocks noGrp="1"/>
          </p:cNvSpPr>
          <p:nvPr>
            <p:ph idx="4294967295"/>
          </p:nvPr>
        </p:nvSpPr>
        <p:spPr>
          <a:xfrm>
            <a:off x="496737" y="1288059"/>
            <a:ext cx="5354638" cy="3669751"/>
          </a:xfrm>
        </p:spPr>
        <p:txBody>
          <a:bodyPr/>
          <a:lstStyle/>
          <a:p>
            <a:pPr>
              <a:spcBef>
                <a:spcPts val="0"/>
              </a:spcBef>
              <a:buClr>
                <a:schemeClr val="tx1"/>
              </a:buClr>
            </a:pPr>
            <a:r>
              <a:rPr lang="en-US" sz="1800" b="1" dirty="0">
                <a:highlight>
                  <a:srgbClr val="FFFF00"/>
                </a:highlight>
                <a:latin typeface="Calibri" panose="020F0502020204030204" pitchFamily="34" charset="0"/>
                <a:cs typeface="Calibri" panose="020F0502020204030204" pitchFamily="34" charset="0"/>
              </a:rPr>
              <a:t>Initial agreement in October 2015</a:t>
            </a:r>
          </a:p>
          <a:p>
            <a:pPr lvl="1">
              <a:spcBef>
                <a:spcPts val="0"/>
              </a:spcBef>
              <a:buClr>
                <a:schemeClr val="tx1"/>
              </a:buClr>
            </a:pPr>
            <a:r>
              <a:rPr lang="en-US" sz="1800" dirty="0">
                <a:latin typeface="Calibri" panose="020F0502020204030204" pitchFamily="34" charset="0"/>
                <a:cs typeface="Calibri" panose="020F0502020204030204" pitchFamily="34" charset="0"/>
              </a:rPr>
              <a:t>Co-funded by SERI, ETH-domain and partners CERN, PSI, EPFL, ETHZ, </a:t>
            </a:r>
            <a:r>
              <a:rPr lang="en-US" sz="1800" dirty="0" err="1">
                <a:latin typeface="Calibri" panose="020F0502020204030204" pitchFamily="34" charset="0"/>
                <a:cs typeface="Calibri" panose="020F0502020204030204" pitchFamily="34" charset="0"/>
              </a:rPr>
              <a:t>UniGE</a:t>
            </a:r>
            <a:endParaRPr lang="en-US" sz="1800" dirty="0">
              <a:latin typeface="Calibri" panose="020F0502020204030204" pitchFamily="34" charset="0"/>
              <a:cs typeface="Calibri" panose="020F0502020204030204" pitchFamily="34" charset="0"/>
            </a:endParaRPr>
          </a:p>
          <a:p>
            <a:pPr lvl="1">
              <a:spcBef>
                <a:spcPts val="0"/>
              </a:spcBef>
              <a:buClr>
                <a:schemeClr val="tx1"/>
              </a:buClr>
              <a:buFont typeface="Arial" panose="020B0604020202020204" pitchFamily="34" charset="0"/>
              <a:buChar char="•"/>
            </a:pPr>
            <a:r>
              <a:rPr lang="en-US" sz="1800" dirty="0">
                <a:latin typeface="Calibri" panose="020F0502020204030204" pitchFamily="34" charset="0"/>
                <a:cs typeface="Calibri" panose="020F0502020204030204" pitchFamily="34" charset="0"/>
              </a:rPr>
              <a:t>Home institute : PSI</a:t>
            </a:r>
          </a:p>
          <a:p>
            <a:pPr lvl="1">
              <a:spcBef>
                <a:spcPts val="0"/>
              </a:spcBef>
              <a:buClr>
                <a:schemeClr val="tx1"/>
              </a:buClr>
              <a:buFont typeface="Arial" panose="020B0604020202020204" pitchFamily="34" charset="0"/>
              <a:buChar char="•"/>
            </a:pPr>
            <a:r>
              <a:rPr lang="en-US" sz="1800" b="1" dirty="0">
                <a:solidFill>
                  <a:srgbClr val="0070C0"/>
                </a:solidFill>
                <a:latin typeface="Calibri" panose="020F0502020204030204" pitchFamily="34" charset="0"/>
                <a:cs typeface="Calibri" panose="020F0502020204030204" pitchFamily="34" charset="0"/>
              </a:rPr>
              <a:t>&gt; 30 projects</a:t>
            </a:r>
          </a:p>
          <a:p>
            <a:pPr marL="0" lvl="1" indent="0">
              <a:spcBef>
                <a:spcPts val="0"/>
              </a:spcBef>
              <a:buClr>
                <a:schemeClr val="tx1"/>
              </a:buClr>
              <a:buNone/>
            </a:pPr>
            <a:endParaRPr lang="en-US" sz="1800" b="1" dirty="0">
              <a:solidFill>
                <a:srgbClr val="0070C0"/>
              </a:solidFill>
              <a:latin typeface="Calibri" panose="020F0502020204030204" pitchFamily="34" charset="0"/>
              <a:cs typeface="Calibri" panose="020F0502020204030204" pitchFamily="34" charset="0"/>
            </a:endParaRPr>
          </a:p>
          <a:p>
            <a:pPr algn="just">
              <a:spcBef>
                <a:spcPts val="0"/>
              </a:spcBef>
              <a:buClr>
                <a:schemeClr val="tx1"/>
              </a:buClr>
            </a:pPr>
            <a:r>
              <a:rPr lang="en-US" sz="1800" b="1" dirty="0">
                <a:highlight>
                  <a:srgbClr val="FFFF00"/>
                </a:highlight>
                <a:latin typeface="Calibri" panose="020F0502020204030204" pitchFamily="34" charset="0"/>
                <a:cs typeface="Calibri" panose="020F0502020204030204" pitchFamily="34" charset="0"/>
              </a:rPr>
              <a:t>Goals: </a:t>
            </a:r>
          </a:p>
          <a:p>
            <a:pPr marL="342900" indent="-342900" algn="just">
              <a:spcBef>
                <a:spcPts val="0"/>
              </a:spcBef>
              <a:buClr>
                <a:schemeClr val="tx1"/>
              </a:buClr>
              <a:buFont typeface="Arial" panose="020B0604020202020204" pitchFamily="34" charset="0"/>
              <a:buChar char="•"/>
            </a:pPr>
            <a:r>
              <a:rPr lang="en-US" sz="1800" dirty="0">
                <a:latin typeface="Calibri" panose="020F0502020204030204" pitchFamily="34" charset="0"/>
                <a:cs typeface="Calibri" panose="020F0502020204030204" pitchFamily="34" charset="0"/>
              </a:rPr>
              <a:t>development and innovation of future accelerator technologies </a:t>
            </a:r>
            <a:r>
              <a:rPr lang="en-US" sz="1800" b="1" dirty="0">
                <a:solidFill>
                  <a:schemeClr val="accent1">
                    <a:lumMod val="75000"/>
                  </a:schemeClr>
                </a:solidFill>
                <a:latin typeface="Calibri" panose="020F0502020204030204" pitchFamily="34" charset="0"/>
                <a:cs typeface="Calibri" panose="020F0502020204030204" pitchFamily="34" charset="0"/>
              </a:rPr>
              <a:t>for the Future Circular Collider</a:t>
            </a:r>
            <a:r>
              <a:rPr lang="en-US" sz="1800" dirty="0">
                <a:latin typeface="Calibri" panose="020F0502020204030204" pitchFamily="34" charset="0"/>
                <a:cs typeface="Calibri" panose="020F0502020204030204" pitchFamily="34" charset="0"/>
              </a:rPr>
              <a:t>; </a:t>
            </a:r>
          </a:p>
          <a:p>
            <a:pPr marL="342900" indent="-342900" algn="just">
              <a:spcBef>
                <a:spcPts val="0"/>
              </a:spcBef>
              <a:buClr>
                <a:schemeClr val="tx1"/>
              </a:buClr>
              <a:buFont typeface="Arial" panose="020B0604020202020204" pitchFamily="34" charset="0"/>
              <a:buChar char="•"/>
            </a:pPr>
            <a:r>
              <a:rPr lang="en-US" sz="1800" dirty="0">
                <a:latin typeface="Calibri" panose="020F0502020204030204" pitchFamily="34" charset="0"/>
                <a:cs typeface="Calibri" panose="020F0502020204030204" pitchFamily="34" charset="0"/>
              </a:rPr>
              <a:t>synergy with synchrotron light sources, medical, industrial, and energy/fusion applications;</a:t>
            </a:r>
          </a:p>
          <a:p>
            <a:pPr marL="342900" indent="-342900" algn="just">
              <a:spcBef>
                <a:spcPts val="0"/>
              </a:spcBef>
              <a:buClr>
                <a:schemeClr val="tx1"/>
              </a:buClr>
              <a:buFont typeface="Arial" panose="020B0604020202020204" pitchFamily="34" charset="0"/>
              <a:buChar char="•"/>
            </a:pPr>
            <a:r>
              <a:rPr lang="en-US" sz="1800" dirty="0">
                <a:latin typeface="Calibri" panose="020F0502020204030204" pitchFamily="34" charset="0"/>
                <a:cs typeface="Calibri" panose="020F0502020204030204" pitchFamily="34" charset="0"/>
              </a:rPr>
              <a:t>emphasis: technologies and demonstrators for </a:t>
            </a:r>
            <a:r>
              <a:rPr lang="en-US" sz="1800" b="1" dirty="0">
                <a:solidFill>
                  <a:srgbClr val="00B050"/>
                </a:solidFill>
                <a:latin typeface="Calibri" panose="020F0502020204030204" pitchFamily="34" charset="0"/>
                <a:cs typeface="Calibri" panose="020F0502020204030204" pitchFamily="34" charset="0"/>
              </a:rPr>
              <a:t>high field magnets and FCC-ee injector.</a:t>
            </a:r>
          </a:p>
          <a:p>
            <a:pPr>
              <a:spcBef>
                <a:spcPts val="0"/>
              </a:spcBef>
              <a:buClr>
                <a:schemeClr val="tx1"/>
              </a:buClr>
            </a:pPr>
            <a:br>
              <a:rPr lang="en-US" sz="700" b="1" dirty="0">
                <a:solidFill>
                  <a:srgbClr val="00B050"/>
                </a:solidFill>
                <a:latin typeface="Calibri" panose="020F0502020204030204" pitchFamily="34" charset="0"/>
                <a:cs typeface="Calibri" panose="020F0502020204030204" pitchFamily="34" charset="0"/>
              </a:rPr>
            </a:br>
            <a:endParaRPr lang="en-US" sz="1800" b="1" dirty="0">
              <a:solidFill>
                <a:srgbClr val="00B050"/>
              </a:solidFill>
              <a:latin typeface="Calibri" panose="020F0502020204030204" pitchFamily="34" charset="0"/>
              <a:cs typeface="Calibri" panose="020F0502020204030204" pitchFamily="34" charset="0"/>
            </a:endParaRPr>
          </a:p>
          <a:p>
            <a:endParaRPr lang="en-US" sz="1600" dirty="0"/>
          </a:p>
        </p:txBody>
      </p:sp>
      <p:pic>
        <p:nvPicPr>
          <p:cNvPr id="10" name="Picture 9" descr="A red and black logo&#10;&#10;Description automatically generated">
            <a:extLst>
              <a:ext uri="{FF2B5EF4-FFF2-40B4-BE49-F238E27FC236}">
                <a16:creationId xmlns:a16="http://schemas.microsoft.com/office/drawing/2014/main" id="{286B31BA-1DEA-84A4-C1A5-3D41B203E82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99355" y="701265"/>
            <a:ext cx="810444" cy="810444"/>
          </a:xfrm>
          <a:prstGeom prst="rect">
            <a:avLst/>
          </a:prstGeom>
        </p:spPr>
      </p:pic>
      <p:pic>
        <p:nvPicPr>
          <p:cNvPr id="19" name="Picture 16" descr="Bildergebnis für uni geneva">
            <a:extLst>
              <a:ext uri="{FF2B5EF4-FFF2-40B4-BE49-F238E27FC236}">
                <a16:creationId xmlns:a16="http://schemas.microsoft.com/office/drawing/2014/main" id="{3DBDA283-F6E4-6242-3BB9-CE0D2AE0F43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86531" y="4130857"/>
            <a:ext cx="1012422" cy="364943"/>
          </a:xfrm>
          <a:prstGeom prst="rect">
            <a:avLst/>
          </a:prstGeom>
          <a:noFill/>
          <a:extLst>
            <a:ext uri="{909E8E84-426E-40DD-AFC4-6F175D3DCCD1}">
              <a14:hiddenFill xmlns:a14="http://schemas.microsoft.com/office/drawing/2010/main">
                <a:solidFill>
                  <a:srgbClr val="FFFFFF"/>
                </a:solidFill>
              </a14:hiddenFill>
            </a:ext>
          </a:extLst>
        </p:spPr>
      </p:pic>
      <p:grpSp>
        <p:nvGrpSpPr>
          <p:cNvPr id="27" name="Group 26">
            <a:extLst>
              <a:ext uri="{FF2B5EF4-FFF2-40B4-BE49-F238E27FC236}">
                <a16:creationId xmlns:a16="http://schemas.microsoft.com/office/drawing/2014/main" id="{D29650AA-229D-08B3-9C8F-19148B9FF163}"/>
              </a:ext>
            </a:extLst>
          </p:cNvPr>
          <p:cNvGrpSpPr/>
          <p:nvPr/>
        </p:nvGrpSpPr>
        <p:grpSpPr>
          <a:xfrm>
            <a:off x="6203819" y="1358720"/>
            <a:ext cx="5890396" cy="3599090"/>
            <a:chOff x="5282815" y="1267335"/>
            <a:chExt cx="6287589" cy="3685665"/>
          </a:xfrm>
        </p:grpSpPr>
        <p:grpSp>
          <p:nvGrpSpPr>
            <p:cNvPr id="24" name="Group 23">
              <a:extLst>
                <a:ext uri="{FF2B5EF4-FFF2-40B4-BE49-F238E27FC236}">
                  <a16:creationId xmlns:a16="http://schemas.microsoft.com/office/drawing/2014/main" id="{C0389B21-9F1F-8834-141E-D6A61F9E4A37}"/>
                </a:ext>
              </a:extLst>
            </p:cNvPr>
            <p:cNvGrpSpPr/>
            <p:nvPr/>
          </p:nvGrpSpPr>
          <p:grpSpPr>
            <a:xfrm>
              <a:off x="5282815" y="1267335"/>
              <a:ext cx="6287589" cy="3685665"/>
              <a:chOff x="5282815" y="1267335"/>
              <a:chExt cx="6287589" cy="3685665"/>
            </a:xfrm>
          </p:grpSpPr>
          <p:grpSp>
            <p:nvGrpSpPr>
              <p:cNvPr id="5" name="Group 4">
                <a:extLst>
                  <a:ext uri="{FF2B5EF4-FFF2-40B4-BE49-F238E27FC236}">
                    <a16:creationId xmlns:a16="http://schemas.microsoft.com/office/drawing/2014/main" id="{F3DC8E36-3CA4-0C3C-3245-26BAC856FFE3}"/>
                  </a:ext>
                </a:extLst>
              </p:cNvPr>
              <p:cNvGrpSpPr/>
              <p:nvPr/>
            </p:nvGrpSpPr>
            <p:grpSpPr>
              <a:xfrm>
                <a:off x="5741136" y="1409354"/>
                <a:ext cx="5829268" cy="3543646"/>
                <a:chOff x="1980486" y="2132856"/>
                <a:chExt cx="6858129" cy="4169097"/>
              </a:xfrm>
            </p:grpSpPr>
            <p:pic>
              <p:nvPicPr>
                <p:cNvPr id="7" name="Picture 6">
                  <a:extLst>
                    <a:ext uri="{FF2B5EF4-FFF2-40B4-BE49-F238E27FC236}">
                      <a16:creationId xmlns:a16="http://schemas.microsoft.com/office/drawing/2014/main" id="{3E9BF97B-595C-2A13-A9E4-8C5734DF5D3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80486" y="2132856"/>
                  <a:ext cx="6858129" cy="4169097"/>
                </a:xfrm>
                <a:prstGeom prst="rect">
                  <a:avLst/>
                </a:prstGeom>
              </p:spPr>
            </p:pic>
            <p:pic>
              <p:nvPicPr>
                <p:cNvPr id="8" name="Picture 7">
                  <a:extLst>
                    <a:ext uri="{FF2B5EF4-FFF2-40B4-BE49-F238E27FC236}">
                      <a16:creationId xmlns:a16="http://schemas.microsoft.com/office/drawing/2014/main" id="{E3D0702D-77D8-A9C5-C0AF-4E1377287D0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48108" y="4741298"/>
                  <a:ext cx="532369" cy="532369"/>
                </a:xfrm>
                <a:prstGeom prst="rect">
                  <a:avLst/>
                </a:prstGeom>
              </p:spPr>
            </p:pic>
            <p:grpSp>
              <p:nvGrpSpPr>
                <p:cNvPr id="12" name="Group 11">
                  <a:extLst>
                    <a:ext uri="{FF2B5EF4-FFF2-40B4-BE49-F238E27FC236}">
                      <a16:creationId xmlns:a16="http://schemas.microsoft.com/office/drawing/2014/main" id="{BFD03160-DF2C-997D-1CC7-17F151216EA2}"/>
                    </a:ext>
                  </a:extLst>
                </p:cNvPr>
                <p:cNvGrpSpPr/>
                <p:nvPr/>
              </p:nvGrpSpPr>
              <p:grpSpPr>
                <a:xfrm>
                  <a:off x="4562742" y="3179773"/>
                  <a:ext cx="1206849" cy="252014"/>
                  <a:chOff x="7554130" y="5194321"/>
                  <a:chExt cx="1206849" cy="252014"/>
                </a:xfrm>
              </p:grpSpPr>
              <p:pic>
                <p:nvPicPr>
                  <p:cNvPr id="16" name="Picture 3" descr="page1image846823312">
                    <a:extLst>
                      <a:ext uri="{FF2B5EF4-FFF2-40B4-BE49-F238E27FC236}">
                        <a16:creationId xmlns:a16="http://schemas.microsoft.com/office/drawing/2014/main" id="{E6732600-C885-7307-BD06-1D26B2C4F19B}"/>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554130" y="5194321"/>
                    <a:ext cx="589589" cy="252014"/>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23B59809-1E6B-D449-85AC-86A767E19D88}"/>
                      </a:ext>
                    </a:extLst>
                  </p:cNvPr>
                  <p:cNvSpPr/>
                  <p:nvPr/>
                </p:nvSpPr>
                <p:spPr bwMode="auto">
                  <a:xfrm>
                    <a:off x="8144418" y="5197260"/>
                    <a:ext cx="616561" cy="5836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Times" charset="0"/>
                    </a:endParaRPr>
                  </a:p>
                </p:txBody>
              </p:sp>
              <p:pic>
                <p:nvPicPr>
                  <p:cNvPr id="18" name="Picture 2" descr="page1image846823584">
                    <a:extLst>
                      <a:ext uri="{FF2B5EF4-FFF2-40B4-BE49-F238E27FC236}">
                        <a16:creationId xmlns:a16="http://schemas.microsoft.com/office/drawing/2014/main" id="{177C5909-86EE-8A7D-2580-1EFC7E40B8AD}"/>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8130438" y="5221327"/>
                    <a:ext cx="627222" cy="225008"/>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a:extLst>
                    <a:ext uri="{FF2B5EF4-FFF2-40B4-BE49-F238E27FC236}">
                      <a16:creationId xmlns:a16="http://schemas.microsoft.com/office/drawing/2014/main" id="{3A5FE519-5385-6144-9487-D9A8E2087255}"/>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5801833" y="2717800"/>
                  <a:ext cx="1182613" cy="266420"/>
                </a:xfrm>
                <a:prstGeom prst="rect">
                  <a:avLst/>
                </a:prstGeom>
              </p:spPr>
            </p:pic>
            <p:pic>
              <p:nvPicPr>
                <p:cNvPr id="14" name="Picture 3" descr="page1image846823312">
                  <a:extLst>
                    <a:ext uri="{FF2B5EF4-FFF2-40B4-BE49-F238E27FC236}">
                      <a16:creationId xmlns:a16="http://schemas.microsoft.com/office/drawing/2014/main" id="{BE102519-B8A7-B391-A087-5A9E00A5CCE4}"/>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324948" y="4391178"/>
                  <a:ext cx="572435" cy="244682"/>
                </a:xfrm>
                <a:prstGeom prst="rect">
                  <a:avLst/>
                </a:prstGeom>
                <a:noFill/>
                <a:extLst>
                  <a:ext uri="{909E8E84-426E-40DD-AFC4-6F175D3DCCD1}">
                    <a14:hiddenFill xmlns:a14="http://schemas.microsoft.com/office/drawing/2010/main">
                      <a:solidFill>
                        <a:srgbClr val="FFFFFF"/>
                      </a:solidFill>
                    </a14:hiddenFill>
                  </a:ext>
                </a:extLst>
              </p:spPr>
            </p:pic>
          </p:grpSp>
          <p:pic>
            <p:nvPicPr>
              <p:cNvPr id="20" name="Grafik 1">
                <a:extLst>
                  <a:ext uri="{FF2B5EF4-FFF2-40B4-BE49-F238E27FC236}">
                    <a16:creationId xmlns:a16="http://schemas.microsoft.com/office/drawing/2014/main" id="{228B01CF-7ABE-394F-C7B2-01F6F2970CC3}"/>
                  </a:ext>
                </a:extLst>
              </p:cNvPr>
              <p:cNvPicPr>
                <a:picLocks noChangeAspect="1"/>
              </p:cNvPicPr>
              <p:nvPr/>
            </p:nvPicPr>
            <p:blipFill rotWithShape="1">
              <a:blip r:embed="rId11"/>
              <a:srcRect l="1" r="-8264"/>
              <a:stretch/>
            </p:blipFill>
            <p:spPr>
              <a:xfrm>
                <a:off x="8218395" y="1874986"/>
                <a:ext cx="697005" cy="371590"/>
              </a:xfrm>
              <a:prstGeom prst="rect">
                <a:avLst/>
              </a:prstGeom>
              <a:solidFill>
                <a:schemeClr val="bg1"/>
              </a:solidFill>
            </p:spPr>
          </p:pic>
          <p:pic>
            <p:nvPicPr>
              <p:cNvPr id="22" name="Picture 21">
                <a:extLst>
                  <a:ext uri="{FF2B5EF4-FFF2-40B4-BE49-F238E27FC236}">
                    <a16:creationId xmlns:a16="http://schemas.microsoft.com/office/drawing/2014/main" id="{CA8990AC-323E-ADF2-3DBF-53F16417FEEF}"/>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282815" y="1267335"/>
                <a:ext cx="1144335" cy="286707"/>
              </a:xfrm>
              <a:prstGeom prst="rect">
                <a:avLst/>
              </a:prstGeom>
            </p:spPr>
          </p:pic>
          <p:pic>
            <p:nvPicPr>
              <p:cNvPr id="23" name="Picture 22">
                <a:extLst>
                  <a:ext uri="{FF2B5EF4-FFF2-40B4-BE49-F238E27FC236}">
                    <a16:creationId xmlns:a16="http://schemas.microsoft.com/office/drawing/2014/main" id="{A3C712D2-33A8-9E35-5051-95BEDC9858D7}"/>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6730098" y="1271786"/>
                <a:ext cx="923788" cy="257092"/>
              </a:xfrm>
              <a:prstGeom prst="rect">
                <a:avLst/>
              </a:prstGeom>
            </p:spPr>
          </p:pic>
        </p:grpSp>
        <p:pic>
          <p:nvPicPr>
            <p:cNvPr id="26" name="Picture 25">
              <a:extLst>
                <a:ext uri="{FF2B5EF4-FFF2-40B4-BE49-F238E27FC236}">
                  <a16:creationId xmlns:a16="http://schemas.microsoft.com/office/drawing/2014/main" id="{11D72C53-29ED-5FBD-2EB6-973C977A66A4}"/>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6536269" y="4138454"/>
              <a:ext cx="1089908" cy="357346"/>
            </a:xfrm>
            <a:prstGeom prst="rect">
              <a:avLst/>
            </a:prstGeom>
          </p:spPr>
        </p:pic>
      </p:grpSp>
      <p:sp>
        <p:nvSpPr>
          <p:cNvPr id="15" name="Textfeld 14">
            <a:extLst>
              <a:ext uri="{FF2B5EF4-FFF2-40B4-BE49-F238E27FC236}">
                <a16:creationId xmlns:a16="http://schemas.microsoft.com/office/drawing/2014/main" id="{D8243FBC-D85F-819E-9AC9-7229D5A765B0}"/>
              </a:ext>
            </a:extLst>
          </p:cNvPr>
          <p:cNvSpPr txBox="1"/>
          <p:nvPr/>
        </p:nvSpPr>
        <p:spPr>
          <a:xfrm>
            <a:off x="2339721" y="585005"/>
            <a:ext cx="7512558" cy="646331"/>
          </a:xfrm>
          <a:prstGeom prst="rect">
            <a:avLst/>
          </a:prstGeom>
          <a:noFill/>
        </p:spPr>
        <p:txBody>
          <a:bodyPr wrap="square">
            <a:spAutoFit/>
          </a:bodyPr>
          <a:lstStyle/>
          <a:p>
            <a:r>
              <a:rPr lang="en-US" dirty="0"/>
              <a:t>CHART is an umbrella for Swiss contributions to the science and technology of the FCC accelerator, </a:t>
            </a:r>
            <a:r>
              <a:rPr lang="en-US" b="1" dirty="0">
                <a:solidFill>
                  <a:schemeClr val="accent1">
                    <a:lumMod val="75000"/>
                  </a:schemeClr>
                </a:solidFill>
              </a:rPr>
              <a:t>a Swiss national science priority</a:t>
            </a:r>
            <a:endParaRPr lang="de-CH" dirty="0">
              <a:solidFill>
                <a:schemeClr val="accent1">
                  <a:lumMod val="75000"/>
                </a:schemeClr>
              </a:solidFill>
            </a:endParaRPr>
          </a:p>
        </p:txBody>
      </p:sp>
      <p:grpSp>
        <p:nvGrpSpPr>
          <p:cNvPr id="25" name="Group 16">
            <a:extLst>
              <a:ext uri="{FF2B5EF4-FFF2-40B4-BE49-F238E27FC236}">
                <a16:creationId xmlns:a16="http://schemas.microsoft.com/office/drawing/2014/main" id="{98EE0821-0C6D-ADA2-ACAB-00ADAC17CDAF}"/>
              </a:ext>
            </a:extLst>
          </p:cNvPr>
          <p:cNvGrpSpPr/>
          <p:nvPr/>
        </p:nvGrpSpPr>
        <p:grpSpPr bwMode="auto">
          <a:xfrm>
            <a:off x="1294851" y="5480983"/>
            <a:ext cx="8207867" cy="470785"/>
            <a:chOff x="-288703" y="5118514"/>
            <a:chExt cx="9539725" cy="551224"/>
          </a:xfrm>
        </p:grpSpPr>
        <p:pic>
          <p:nvPicPr>
            <p:cNvPr id="29" name="Picture 17">
              <a:extLst>
                <a:ext uri="{FF2B5EF4-FFF2-40B4-BE49-F238E27FC236}">
                  <a16:creationId xmlns:a16="http://schemas.microsoft.com/office/drawing/2014/main" id="{2D2C21E3-C52F-2F6A-A2B7-CA9BE7112885}"/>
                </a:ext>
              </a:extLst>
            </p:cNvPr>
            <p:cNvPicPr>
              <a:picLocks noChangeAspect="1"/>
            </p:cNvPicPr>
            <p:nvPr/>
          </p:nvPicPr>
          <p:blipFill>
            <a:blip r:embed="rId15"/>
            <a:stretch/>
          </p:blipFill>
          <p:spPr bwMode="auto">
            <a:xfrm>
              <a:off x="1591978" y="5157869"/>
              <a:ext cx="472516" cy="472516"/>
            </a:xfrm>
            <a:prstGeom prst="rect">
              <a:avLst/>
            </a:prstGeom>
          </p:spPr>
        </p:pic>
        <p:pic>
          <p:nvPicPr>
            <p:cNvPr id="30" name="Picture 18">
              <a:extLst>
                <a:ext uri="{FF2B5EF4-FFF2-40B4-BE49-F238E27FC236}">
                  <a16:creationId xmlns:a16="http://schemas.microsoft.com/office/drawing/2014/main" id="{AB25762A-4B28-3AB7-8688-3F7B7F5EB718}"/>
                </a:ext>
              </a:extLst>
            </p:cNvPr>
            <p:cNvPicPr>
              <a:picLocks noChangeAspect="1"/>
            </p:cNvPicPr>
            <p:nvPr/>
          </p:nvPicPr>
          <p:blipFill>
            <a:blip r:embed="rId16"/>
            <a:stretch/>
          </p:blipFill>
          <p:spPr bwMode="auto">
            <a:xfrm>
              <a:off x="5128097" y="5155039"/>
              <a:ext cx="1202670" cy="478177"/>
            </a:xfrm>
            <a:prstGeom prst="rect">
              <a:avLst/>
            </a:prstGeom>
          </p:spPr>
        </p:pic>
        <p:pic>
          <p:nvPicPr>
            <p:cNvPr id="31" name="Picture 19">
              <a:extLst>
                <a:ext uri="{FF2B5EF4-FFF2-40B4-BE49-F238E27FC236}">
                  <a16:creationId xmlns:a16="http://schemas.microsoft.com/office/drawing/2014/main" id="{2B080A7E-34E7-E9C8-41D3-373EE7CD2E31}"/>
                </a:ext>
              </a:extLst>
            </p:cNvPr>
            <p:cNvPicPr>
              <a:picLocks noChangeAspect="1"/>
            </p:cNvPicPr>
            <p:nvPr/>
          </p:nvPicPr>
          <p:blipFill>
            <a:blip r:embed="rId17"/>
            <a:stretch/>
          </p:blipFill>
          <p:spPr bwMode="auto">
            <a:xfrm>
              <a:off x="3688027" y="5260917"/>
              <a:ext cx="1182613" cy="266420"/>
            </a:xfrm>
            <a:prstGeom prst="rect">
              <a:avLst/>
            </a:prstGeom>
          </p:spPr>
        </p:pic>
        <p:pic>
          <p:nvPicPr>
            <p:cNvPr id="32" name="Picture 62" descr="sciences70">
              <a:extLst>
                <a:ext uri="{FF2B5EF4-FFF2-40B4-BE49-F238E27FC236}">
                  <a16:creationId xmlns:a16="http://schemas.microsoft.com/office/drawing/2014/main" id="{13672740-7DA2-F2ED-7260-2BD366383697}"/>
                </a:ext>
              </a:extLst>
            </p:cNvPr>
            <p:cNvPicPr>
              <a:picLocks noChangeAspect="1" noChangeArrowheads="1"/>
            </p:cNvPicPr>
            <p:nvPr/>
          </p:nvPicPr>
          <p:blipFill>
            <a:blip r:embed="rId18"/>
            <a:stretch/>
          </p:blipFill>
          <p:spPr bwMode="auto">
            <a:xfrm>
              <a:off x="6588224" y="5157192"/>
              <a:ext cx="1202670" cy="473870"/>
            </a:xfrm>
            <a:prstGeom prst="rect">
              <a:avLst/>
            </a:prstGeom>
            <a:noFill/>
            <a:ln>
              <a:noFill/>
            </a:ln>
          </p:spPr>
        </p:pic>
        <p:pic>
          <p:nvPicPr>
            <p:cNvPr id="33" name="Picture 3" descr="page1image846823312">
              <a:extLst>
                <a:ext uri="{FF2B5EF4-FFF2-40B4-BE49-F238E27FC236}">
                  <a16:creationId xmlns:a16="http://schemas.microsoft.com/office/drawing/2014/main" id="{57D24EC5-4521-45E8-F9BA-B073857FFE96}"/>
                </a:ext>
              </a:extLst>
            </p:cNvPr>
            <p:cNvPicPr>
              <a:picLocks noChangeAspect="1" noChangeArrowheads="1"/>
            </p:cNvPicPr>
            <p:nvPr/>
          </p:nvPicPr>
          <p:blipFill>
            <a:blip r:embed="rId19"/>
            <a:stretch/>
          </p:blipFill>
          <p:spPr bwMode="auto">
            <a:xfrm>
              <a:off x="2321951" y="5157193"/>
              <a:ext cx="1108619" cy="473869"/>
            </a:xfrm>
            <a:prstGeom prst="rect">
              <a:avLst/>
            </a:prstGeom>
            <a:noFill/>
          </p:spPr>
        </p:pic>
        <p:pic>
          <p:nvPicPr>
            <p:cNvPr id="34" name="Picture 22">
              <a:extLst>
                <a:ext uri="{FF2B5EF4-FFF2-40B4-BE49-F238E27FC236}">
                  <a16:creationId xmlns:a16="http://schemas.microsoft.com/office/drawing/2014/main" id="{738621C0-0858-1DAC-0213-4D31E1B9D4BD}"/>
                </a:ext>
              </a:extLst>
            </p:cNvPr>
            <p:cNvPicPr>
              <a:picLocks noChangeAspect="1"/>
            </p:cNvPicPr>
            <p:nvPr/>
          </p:nvPicPr>
          <p:blipFill>
            <a:blip r:embed="rId20"/>
            <a:stretch/>
          </p:blipFill>
          <p:spPr bwMode="auto">
            <a:xfrm>
              <a:off x="-288703" y="5120786"/>
              <a:ext cx="1623224" cy="546682"/>
            </a:xfrm>
            <a:prstGeom prst="rect">
              <a:avLst/>
            </a:prstGeom>
          </p:spPr>
        </p:pic>
        <p:pic>
          <p:nvPicPr>
            <p:cNvPr id="35" name="Picture 23" descr="Text&#10;&#10;Description automatically generated with low confidence">
              <a:extLst>
                <a:ext uri="{FF2B5EF4-FFF2-40B4-BE49-F238E27FC236}">
                  <a16:creationId xmlns:a16="http://schemas.microsoft.com/office/drawing/2014/main" id="{D3C015BF-331C-0F0E-9452-4998FFDCE5F1}"/>
                </a:ext>
              </a:extLst>
            </p:cNvPr>
            <p:cNvPicPr>
              <a:picLocks noChangeAspect="1"/>
            </p:cNvPicPr>
            <p:nvPr/>
          </p:nvPicPr>
          <p:blipFill>
            <a:blip r:embed="rId21"/>
            <a:stretch/>
          </p:blipFill>
          <p:spPr bwMode="auto">
            <a:xfrm>
              <a:off x="8048352" y="5118514"/>
              <a:ext cx="1202670" cy="551224"/>
            </a:xfrm>
            <a:prstGeom prst="rect">
              <a:avLst/>
            </a:prstGeom>
          </p:spPr>
        </p:pic>
      </p:grpSp>
      <p:sp>
        <p:nvSpPr>
          <p:cNvPr id="36" name="TextBox 20">
            <a:extLst>
              <a:ext uri="{FF2B5EF4-FFF2-40B4-BE49-F238E27FC236}">
                <a16:creationId xmlns:a16="http://schemas.microsoft.com/office/drawing/2014/main" id="{322A24B6-9BA2-E2D0-1278-D010268FA091}"/>
              </a:ext>
            </a:extLst>
          </p:cNvPr>
          <p:cNvSpPr txBox="1"/>
          <p:nvPr/>
        </p:nvSpPr>
        <p:spPr bwMode="auto">
          <a:xfrm>
            <a:off x="1646242" y="6123935"/>
            <a:ext cx="8410266" cy="656590"/>
          </a:xfrm>
          <a:prstGeom prst="rect">
            <a:avLst/>
          </a:prstGeom>
          <a:solidFill>
            <a:srgbClr val="0070C0"/>
          </a:solidFill>
          <a:ln w="12700" cap="flat">
            <a:noFill/>
            <a:miter lim="400000"/>
          </a:ln>
          <a:effectLst/>
          <a:sp3d/>
        </p:spPr>
        <p:txBody>
          <a:bodyPr rot="0" spcFirstLastPara="1" vertOverflow="overflow" horzOverflow="overflow" vert="horz" wrap="square" lIns="50800" tIns="50800" rIns="50800" bIns="50800" numCol="1" spcCol="38100" rtlCol="0" anchor="ctr">
            <a:spAutoFit/>
          </a:bodyPr>
          <a:lstStyle/>
          <a:p>
            <a:pPr lvl="0" algn="ctr">
              <a:defRPr/>
            </a:pPr>
            <a:r>
              <a:rPr kumimoji="0" lang="en-US" sz="1800" b="1" i="0" u="none" strike="noStrike" kern="0" cap="none" spc="0" normalizeH="0" baseline="0" noProof="0" dirty="0">
                <a:ln>
                  <a:noFill/>
                </a:ln>
                <a:solidFill>
                  <a:prstClr val="white"/>
                </a:solidFill>
                <a:effectLst/>
                <a:uLnTx/>
                <a:uFillTx/>
              </a:rPr>
              <a:t>PSI MAGDEV program : High field magnet technology, design,</a:t>
            </a:r>
            <a:r>
              <a:rPr lang="en-US" b="1" kern="0" dirty="0">
                <a:solidFill>
                  <a:prstClr val="white"/>
                </a:solidFill>
              </a:rPr>
              <a:t> manufacturing process &amp;  </a:t>
            </a:r>
            <a:r>
              <a:rPr kumimoji="0" lang="en-US" sz="1800" b="1" i="0" u="none" strike="noStrike" kern="0" cap="none" spc="0" normalizeH="0" baseline="0" noProof="0" dirty="0">
                <a:ln>
                  <a:noFill/>
                </a:ln>
                <a:solidFill>
                  <a:prstClr val="white"/>
                </a:solidFill>
                <a:effectLst/>
                <a:uLnTx/>
                <a:uFillTx/>
              </a:rPr>
              <a:t>infrastructure for  demonstrator construction using LTS and HTS</a:t>
            </a:r>
          </a:p>
        </p:txBody>
      </p:sp>
      <p:sp>
        <p:nvSpPr>
          <p:cNvPr id="37" name="TextBox 15">
            <a:extLst>
              <a:ext uri="{FF2B5EF4-FFF2-40B4-BE49-F238E27FC236}">
                <a16:creationId xmlns:a16="http://schemas.microsoft.com/office/drawing/2014/main" id="{3A9C56A1-D2F6-A8E7-6C7C-24B4366915A3}"/>
              </a:ext>
            </a:extLst>
          </p:cNvPr>
          <p:cNvSpPr txBox="1"/>
          <p:nvPr/>
        </p:nvSpPr>
        <p:spPr bwMode="auto">
          <a:xfrm>
            <a:off x="8811974" y="4860258"/>
            <a:ext cx="1728192" cy="297904"/>
          </a:xfrm>
          <a:prstGeom prst="rect">
            <a:avLst/>
          </a:prstGeom>
          <a:noFill/>
        </p:spPr>
        <p:txBody>
          <a:bodyPr wrap="none" lIns="0" tIns="0" rIns="0" bIns="0" rtlCol="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sz="1800" b="1" i="0" u="sng" strike="noStrike" kern="1200" cap="none" spc="30" normalizeH="0" baseline="0" noProof="0" dirty="0">
                <a:ln>
                  <a:noFill/>
                </a:ln>
                <a:solidFill>
                  <a:srgbClr val="00B050"/>
                </a:solidFill>
                <a:effectLst/>
                <a:uLnTx/>
                <a:uFillTx/>
                <a:latin typeface="Calibri"/>
                <a:ea typeface="+mn-ea"/>
                <a:cs typeface="Franklin Gothic Book"/>
              </a:rPr>
              <a:t>http://chart.ch</a:t>
            </a:r>
            <a:endParaRPr kumimoji="0" sz="2000" b="1" i="0" u="none" strike="noStrike" kern="1200" cap="none" spc="0" normalizeH="0" baseline="0" noProof="0" dirty="0">
              <a:ln>
                <a:noFill/>
              </a:ln>
              <a:solidFill>
                <a:srgbClr val="00B050"/>
              </a:solidFill>
              <a:effectLst/>
              <a:uLnTx/>
              <a:uFillTx/>
              <a:latin typeface="Aptos"/>
              <a:ea typeface="+mn-ea"/>
              <a:cs typeface="+mn-cs"/>
            </a:endParaRPr>
          </a:p>
        </p:txBody>
      </p:sp>
      <p:sp>
        <p:nvSpPr>
          <p:cNvPr id="11" name="object 2">
            <a:extLst>
              <a:ext uri="{FF2B5EF4-FFF2-40B4-BE49-F238E27FC236}">
                <a16:creationId xmlns:a16="http://schemas.microsoft.com/office/drawing/2014/main" id="{EB4504AB-47B1-D8C2-D701-27A9A708468A}"/>
              </a:ext>
            </a:extLst>
          </p:cNvPr>
          <p:cNvSpPr txBox="1">
            <a:spLocks/>
          </p:cNvSpPr>
          <p:nvPr/>
        </p:nvSpPr>
        <p:spPr>
          <a:xfrm>
            <a:off x="1222310" y="-104129"/>
            <a:ext cx="9489233" cy="571437"/>
          </a:xfrm>
          <a:prstGeom prst="rect">
            <a:avLst/>
          </a:prstGeom>
        </p:spPr>
        <p:txBody>
          <a:bodyPr vert="horz" wrap="square" lIns="0" tIns="139191" rIns="0" bIns="0" rtlCol="0" anchor="t">
            <a:spAutoFit/>
          </a:bodyPr>
          <a:lst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a:lstStyle>
          <a:p>
            <a:pPr marL="127000" algn="ctr" fontAlgn="auto">
              <a:spcBef>
                <a:spcPts val="100"/>
              </a:spcBef>
              <a:spcAft>
                <a:spcPts val="0"/>
              </a:spcAft>
              <a:defRPr/>
            </a:pPr>
            <a:r>
              <a:rPr lang="en-US" sz="2800" dirty="0">
                <a:solidFill>
                  <a:srgbClr val="3333FF"/>
                </a:solidFill>
                <a:cs typeface="Calibri" panose="020F0502020204030204" pitchFamily="34" charset="0"/>
                <a:sym typeface="Calibri"/>
              </a:rPr>
              <a:t>CHART : Swiss Accelerator for Research and Technology</a:t>
            </a:r>
            <a:endParaRPr lang="de-DE" sz="2800" dirty="0">
              <a:solidFill>
                <a:srgbClr val="3333FF"/>
              </a:solidFill>
              <a:cs typeface="Calibri" panose="020F0502020204030204" pitchFamily="34" charset="0"/>
              <a:sym typeface="Calibri"/>
            </a:endParaRPr>
          </a:p>
        </p:txBody>
      </p:sp>
    </p:spTree>
    <p:extLst>
      <p:ext uri="{BB962C8B-B14F-4D97-AF65-F5344CB8AC3E}">
        <p14:creationId xmlns:p14="http://schemas.microsoft.com/office/powerpoint/2010/main" val="39523731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48DDCE-3963-FC5F-7F84-97FC2DAE5C60}"/>
            </a:ext>
          </a:extLst>
        </p:cNvPr>
        <p:cNvGrpSpPr/>
        <p:nvPr/>
      </p:nvGrpSpPr>
      <p:grpSpPr>
        <a:xfrm>
          <a:off x="0" y="0"/>
          <a:ext cx="0" cy="0"/>
          <a:chOff x="0" y="0"/>
          <a:chExt cx="0" cy="0"/>
        </a:xfrm>
      </p:grpSpPr>
      <p:sp>
        <p:nvSpPr>
          <p:cNvPr id="32" name="Ellipse 31">
            <a:extLst>
              <a:ext uri="{FF2B5EF4-FFF2-40B4-BE49-F238E27FC236}">
                <a16:creationId xmlns:a16="http://schemas.microsoft.com/office/drawing/2014/main" id="{5A7868E5-2799-9FDB-4603-F7C1F6D08446}"/>
              </a:ext>
            </a:extLst>
          </p:cNvPr>
          <p:cNvSpPr/>
          <p:nvPr/>
        </p:nvSpPr>
        <p:spPr>
          <a:xfrm>
            <a:off x="1415480" y="5192452"/>
            <a:ext cx="9116856" cy="1541645"/>
          </a:xfrm>
          <a:prstGeom prst="ellipse">
            <a:avLst/>
          </a:prstGeom>
          <a:solidFill>
            <a:srgbClr val="CC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 name="Title 2">
            <a:extLst>
              <a:ext uri="{FF2B5EF4-FFF2-40B4-BE49-F238E27FC236}">
                <a16:creationId xmlns:a16="http://schemas.microsoft.com/office/drawing/2014/main" id="{F486EC03-3D46-19E1-A3CF-4702155BA2DD}"/>
              </a:ext>
            </a:extLst>
          </p:cNvPr>
          <p:cNvSpPr>
            <a:spLocks noGrp="1"/>
          </p:cNvSpPr>
          <p:nvPr>
            <p:ph type="title"/>
          </p:nvPr>
        </p:nvSpPr>
        <p:spPr>
          <a:xfrm>
            <a:off x="2920817" y="29542"/>
            <a:ext cx="5361537" cy="346350"/>
          </a:xfrm>
        </p:spPr>
        <p:txBody>
          <a:bodyPr/>
          <a:lstStyle/>
          <a:p>
            <a:r>
              <a:rPr lang="en-US" sz="2400" dirty="0">
                <a:solidFill>
                  <a:srgbClr val="3333FF"/>
                </a:solidFill>
              </a:rPr>
              <a:t>SMILE initiative (2025-2026)</a:t>
            </a:r>
            <a:endParaRPr lang="de-CH" sz="2400" dirty="0">
              <a:solidFill>
                <a:srgbClr val="3333FF"/>
              </a:solidFill>
            </a:endParaRPr>
          </a:p>
        </p:txBody>
      </p:sp>
      <p:sp>
        <p:nvSpPr>
          <p:cNvPr id="16" name="Textfeld 15">
            <a:extLst>
              <a:ext uri="{FF2B5EF4-FFF2-40B4-BE49-F238E27FC236}">
                <a16:creationId xmlns:a16="http://schemas.microsoft.com/office/drawing/2014/main" id="{ED32551C-9FC1-C46C-3B2A-B32D6BA55E9B}"/>
              </a:ext>
            </a:extLst>
          </p:cNvPr>
          <p:cNvSpPr txBox="1"/>
          <p:nvPr/>
        </p:nvSpPr>
        <p:spPr>
          <a:xfrm>
            <a:off x="2308876" y="4907900"/>
            <a:ext cx="8973739" cy="1661993"/>
          </a:xfrm>
          <a:prstGeom prst="rect">
            <a:avLst/>
          </a:prstGeom>
          <a:noFill/>
        </p:spPr>
        <p:txBody>
          <a:bodyPr wrap="none" lIns="0" tIns="0" rIns="0" bIns="0" rtlCol="0">
            <a:spAutoFit/>
          </a:bodyPr>
          <a:lstStyle/>
          <a:p>
            <a:pPr algn="l"/>
            <a:r>
              <a:rPr lang="de-CH" dirty="0" err="1">
                <a:highlight>
                  <a:srgbClr val="FFFF00"/>
                </a:highlight>
              </a:rPr>
              <a:t>Three</a:t>
            </a:r>
            <a:r>
              <a:rPr lang="de-CH" dirty="0">
                <a:highlight>
                  <a:srgbClr val="FFFF00"/>
                </a:highlight>
              </a:rPr>
              <a:t> </a:t>
            </a:r>
            <a:r>
              <a:rPr lang="de-CH" dirty="0" err="1">
                <a:highlight>
                  <a:srgbClr val="FFFF00"/>
                </a:highlight>
              </a:rPr>
              <a:t>poles</a:t>
            </a:r>
            <a:r>
              <a:rPr lang="de-CH" dirty="0">
                <a:highlight>
                  <a:srgbClr val="FFFF00"/>
                </a:highlight>
              </a:rPr>
              <a:t> </a:t>
            </a:r>
            <a:r>
              <a:rPr lang="de-CH" dirty="0" err="1">
                <a:highlight>
                  <a:srgbClr val="FFFF00"/>
                </a:highlight>
              </a:rPr>
              <a:t>of</a:t>
            </a:r>
            <a:r>
              <a:rPr lang="de-CH" dirty="0">
                <a:highlight>
                  <a:srgbClr val="FFFF00"/>
                </a:highlight>
              </a:rPr>
              <a:t> </a:t>
            </a:r>
            <a:r>
              <a:rPr lang="de-CH" dirty="0" err="1">
                <a:highlight>
                  <a:srgbClr val="FFFF00"/>
                </a:highlight>
              </a:rPr>
              <a:t>activities</a:t>
            </a:r>
            <a:r>
              <a:rPr lang="de-CH" dirty="0">
                <a:highlight>
                  <a:srgbClr val="FFFF00"/>
                </a:highlight>
              </a:rPr>
              <a:t> (</a:t>
            </a:r>
            <a:r>
              <a:rPr lang="de-CH" dirty="0" err="1">
                <a:highlight>
                  <a:srgbClr val="FFFF00"/>
                </a:highlight>
              </a:rPr>
              <a:t>partially</a:t>
            </a:r>
            <a:r>
              <a:rPr lang="de-CH" dirty="0">
                <a:highlight>
                  <a:srgbClr val="FFFF00"/>
                </a:highlight>
              </a:rPr>
              <a:t> </a:t>
            </a:r>
            <a:r>
              <a:rPr lang="de-CH" dirty="0" err="1">
                <a:highlight>
                  <a:srgbClr val="FFFF00"/>
                </a:highlight>
              </a:rPr>
              <a:t>funded</a:t>
            </a:r>
            <a:r>
              <a:rPr lang="de-CH" dirty="0">
                <a:highlight>
                  <a:srgbClr val="FFFF00"/>
                </a:highlight>
              </a:rPr>
              <a:t>) : DC </a:t>
            </a:r>
            <a:r>
              <a:rPr lang="de-CH" dirty="0" err="1">
                <a:highlight>
                  <a:srgbClr val="FFFF00"/>
                </a:highlight>
              </a:rPr>
              <a:t>magnets</a:t>
            </a:r>
            <a:r>
              <a:rPr lang="de-CH" dirty="0">
                <a:highlight>
                  <a:srgbClr val="FFFF00"/>
                </a:highlight>
              </a:rPr>
              <a:t>, AC </a:t>
            </a:r>
            <a:r>
              <a:rPr lang="de-CH" dirty="0" err="1">
                <a:highlight>
                  <a:srgbClr val="FFFF00"/>
                </a:highlight>
              </a:rPr>
              <a:t>magnets</a:t>
            </a:r>
            <a:r>
              <a:rPr lang="de-CH" dirty="0">
                <a:highlight>
                  <a:srgbClr val="FFFF00"/>
                </a:highlight>
              </a:rPr>
              <a:t> and </a:t>
            </a:r>
            <a:r>
              <a:rPr lang="de-CH" dirty="0" err="1">
                <a:highlight>
                  <a:srgbClr val="FFFF00"/>
                </a:highlight>
              </a:rPr>
              <a:t>Efficient</a:t>
            </a:r>
            <a:r>
              <a:rPr lang="de-CH" dirty="0">
                <a:highlight>
                  <a:srgbClr val="FFFF00"/>
                </a:highlight>
              </a:rPr>
              <a:t> </a:t>
            </a:r>
            <a:r>
              <a:rPr lang="de-CH" dirty="0" err="1">
                <a:highlight>
                  <a:srgbClr val="FFFF00"/>
                </a:highlight>
              </a:rPr>
              <a:t>cooling</a:t>
            </a:r>
            <a:endParaRPr lang="de-CH" dirty="0">
              <a:highlight>
                <a:srgbClr val="FFFF00"/>
              </a:highlight>
            </a:endParaRPr>
          </a:p>
          <a:p>
            <a:pPr algn="l"/>
            <a:endParaRPr lang="de-CH" dirty="0"/>
          </a:p>
          <a:p>
            <a:pPr algn="l"/>
            <a:r>
              <a:rPr lang="de-CH" dirty="0"/>
              <a:t>Pole 1: Irradiation </a:t>
            </a:r>
            <a:r>
              <a:rPr lang="de-CH" dirty="0" err="1"/>
              <a:t>effect</a:t>
            </a:r>
            <a:r>
              <a:rPr lang="de-CH" dirty="0"/>
              <a:t> on HTS </a:t>
            </a:r>
            <a:r>
              <a:rPr lang="de-CH" dirty="0" err="1"/>
              <a:t>magnet</a:t>
            </a:r>
            <a:r>
              <a:rPr lang="de-CH" dirty="0"/>
              <a:t> (March 2026)</a:t>
            </a:r>
          </a:p>
          <a:p>
            <a:pPr algn="l"/>
            <a:r>
              <a:rPr lang="de-CH" dirty="0"/>
              <a:t>Pole 2: </a:t>
            </a:r>
            <a:r>
              <a:rPr lang="de-CH" dirty="0" err="1"/>
              <a:t>Numerical</a:t>
            </a:r>
            <a:r>
              <a:rPr lang="de-CH" dirty="0"/>
              <a:t> and experimental  </a:t>
            </a:r>
            <a:r>
              <a:rPr lang="de-CH" dirty="0" err="1"/>
              <a:t>studies</a:t>
            </a:r>
            <a:r>
              <a:rPr lang="de-CH" dirty="0"/>
              <a:t> </a:t>
            </a:r>
            <a:r>
              <a:rPr lang="de-CH" dirty="0" err="1"/>
              <a:t>of</a:t>
            </a:r>
            <a:r>
              <a:rPr lang="de-CH" dirty="0"/>
              <a:t> CORC </a:t>
            </a:r>
            <a:r>
              <a:rPr lang="de-CH" dirty="0" err="1"/>
              <a:t>conductors</a:t>
            </a:r>
            <a:r>
              <a:rPr lang="de-CH" dirty="0"/>
              <a:t> (2026)</a:t>
            </a:r>
          </a:p>
          <a:p>
            <a:pPr algn="l"/>
            <a:r>
              <a:rPr lang="de-CH" dirty="0"/>
              <a:t>Pole 3: </a:t>
            </a:r>
            <a:r>
              <a:rPr lang="de-CH" dirty="0" err="1"/>
              <a:t>Pulsating</a:t>
            </a:r>
            <a:r>
              <a:rPr lang="de-CH" dirty="0"/>
              <a:t> Heat Pipes  </a:t>
            </a:r>
            <a:r>
              <a:rPr lang="de-CH" dirty="0" err="1"/>
              <a:t>with</a:t>
            </a:r>
            <a:r>
              <a:rPr lang="de-CH" dirty="0"/>
              <a:t> HTS </a:t>
            </a:r>
            <a:r>
              <a:rPr lang="de-CH" dirty="0" err="1"/>
              <a:t>coils</a:t>
            </a:r>
            <a:r>
              <a:rPr lang="de-CH" dirty="0"/>
              <a:t> </a:t>
            </a:r>
          </a:p>
          <a:p>
            <a:pPr algn="l"/>
            <a:r>
              <a:rPr lang="de-CH" dirty="0"/>
              <a:t> and……. </a:t>
            </a:r>
            <a:r>
              <a:rPr lang="de-CH" dirty="0" err="1"/>
              <a:t>the</a:t>
            </a:r>
            <a:r>
              <a:rPr lang="de-CH" dirty="0"/>
              <a:t> EU </a:t>
            </a:r>
            <a:r>
              <a:rPr lang="de-CH" dirty="0" err="1"/>
              <a:t>funded</a:t>
            </a:r>
            <a:r>
              <a:rPr lang="de-CH" dirty="0"/>
              <a:t> </a:t>
            </a:r>
            <a:r>
              <a:rPr lang="de-CH" dirty="0" err="1"/>
              <a:t>project</a:t>
            </a:r>
            <a:r>
              <a:rPr lang="de-CH" dirty="0"/>
              <a:t> HTS4SRI (2026-2029)</a:t>
            </a:r>
          </a:p>
        </p:txBody>
      </p:sp>
      <p:pic>
        <p:nvPicPr>
          <p:cNvPr id="26" name="Grafik 25">
            <a:extLst>
              <a:ext uri="{FF2B5EF4-FFF2-40B4-BE49-F238E27FC236}">
                <a16:creationId xmlns:a16="http://schemas.microsoft.com/office/drawing/2014/main" id="{CF081BD0-28D5-9318-0DC5-650B368E2E90}"/>
              </a:ext>
            </a:extLst>
          </p:cNvPr>
          <p:cNvPicPr>
            <a:picLocks noChangeAspect="1"/>
          </p:cNvPicPr>
          <p:nvPr/>
        </p:nvPicPr>
        <p:blipFill>
          <a:blip r:embed="rId3"/>
          <a:stretch>
            <a:fillRect/>
          </a:stretch>
        </p:blipFill>
        <p:spPr>
          <a:xfrm>
            <a:off x="9549400" y="5661248"/>
            <a:ext cx="466790" cy="390580"/>
          </a:xfrm>
          <a:prstGeom prst="rect">
            <a:avLst/>
          </a:prstGeom>
        </p:spPr>
      </p:pic>
      <p:pic>
        <p:nvPicPr>
          <p:cNvPr id="28" name="Grafik 27">
            <a:extLst>
              <a:ext uri="{FF2B5EF4-FFF2-40B4-BE49-F238E27FC236}">
                <a16:creationId xmlns:a16="http://schemas.microsoft.com/office/drawing/2014/main" id="{D10D6FD4-1890-3656-8A48-0ACBC352DCE6}"/>
              </a:ext>
            </a:extLst>
          </p:cNvPr>
          <p:cNvPicPr>
            <a:picLocks noChangeAspect="1"/>
          </p:cNvPicPr>
          <p:nvPr/>
        </p:nvPicPr>
        <p:blipFill>
          <a:blip r:embed="rId4"/>
          <a:stretch>
            <a:fillRect/>
          </a:stretch>
        </p:blipFill>
        <p:spPr>
          <a:xfrm>
            <a:off x="7729500" y="5394013"/>
            <a:ext cx="363108" cy="348287"/>
          </a:xfrm>
          <a:prstGeom prst="rect">
            <a:avLst/>
          </a:prstGeom>
        </p:spPr>
      </p:pic>
      <p:pic>
        <p:nvPicPr>
          <p:cNvPr id="29" name="Picture 3" descr="A red white and blue stripes on a black background&#10;&#10;Description automatically generated">
            <a:extLst>
              <a:ext uri="{FF2B5EF4-FFF2-40B4-BE49-F238E27FC236}">
                <a16:creationId xmlns:a16="http://schemas.microsoft.com/office/drawing/2014/main" id="{A5371B58-1B3B-83D0-A11E-5385FD688C0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40561" y="5980481"/>
            <a:ext cx="466790" cy="346758"/>
          </a:xfrm>
          <a:prstGeom prst="rect">
            <a:avLst/>
          </a:prstGeom>
        </p:spPr>
      </p:pic>
      <p:pic>
        <p:nvPicPr>
          <p:cNvPr id="31" name="Grafik 30">
            <a:extLst>
              <a:ext uri="{FF2B5EF4-FFF2-40B4-BE49-F238E27FC236}">
                <a16:creationId xmlns:a16="http://schemas.microsoft.com/office/drawing/2014/main" id="{F5ACFB1F-35B8-D7B5-026D-8BCC11EA3086}"/>
              </a:ext>
            </a:extLst>
          </p:cNvPr>
          <p:cNvPicPr>
            <a:picLocks noChangeAspect="1"/>
          </p:cNvPicPr>
          <p:nvPr/>
        </p:nvPicPr>
        <p:blipFill>
          <a:blip r:embed="rId6"/>
          <a:stretch>
            <a:fillRect/>
          </a:stretch>
        </p:blipFill>
        <p:spPr>
          <a:xfrm>
            <a:off x="7702352" y="6192764"/>
            <a:ext cx="381206" cy="377129"/>
          </a:xfrm>
          <a:prstGeom prst="rect">
            <a:avLst/>
          </a:prstGeom>
        </p:spPr>
      </p:pic>
      <p:pic>
        <p:nvPicPr>
          <p:cNvPr id="2" name="Grafik 1">
            <a:extLst>
              <a:ext uri="{FF2B5EF4-FFF2-40B4-BE49-F238E27FC236}">
                <a16:creationId xmlns:a16="http://schemas.microsoft.com/office/drawing/2014/main" id="{2E1E6088-2C3F-698E-9CC9-7BD9F27EB725}"/>
              </a:ext>
            </a:extLst>
          </p:cNvPr>
          <p:cNvPicPr>
            <a:picLocks noChangeAspect="1"/>
          </p:cNvPicPr>
          <p:nvPr/>
        </p:nvPicPr>
        <p:blipFill>
          <a:blip r:embed="rId7"/>
          <a:stretch>
            <a:fillRect/>
          </a:stretch>
        </p:blipFill>
        <p:spPr>
          <a:xfrm>
            <a:off x="1502711" y="399656"/>
            <a:ext cx="8662970" cy="4342332"/>
          </a:xfrm>
          <a:prstGeom prst="rect">
            <a:avLst/>
          </a:prstGeom>
        </p:spPr>
      </p:pic>
      <p:pic>
        <p:nvPicPr>
          <p:cNvPr id="4" name="Picture 3">
            <a:extLst>
              <a:ext uri="{FF2B5EF4-FFF2-40B4-BE49-F238E27FC236}">
                <a16:creationId xmlns:a16="http://schemas.microsoft.com/office/drawing/2014/main" id="{09F55918-9B2C-83AD-22AF-0917C15CFB56}"/>
              </a:ext>
            </a:extLst>
          </p:cNvPr>
          <p:cNvPicPr>
            <a:picLocks noChangeAspect="1"/>
          </p:cNvPicPr>
          <p:nvPr/>
        </p:nvPicPr>
        <p:blipFill>
          <a:blip r:embed="rId8"/>
          <a:stretch>
            <a:fillRect/>
          </a:stretch>
        </p:blipFill>
        <p:spPr>
          <a:xfrm>
            <a:off x="10689289" y="890959"/>
            <a:ext cx="1213209" cy="1213209"/>
          </a:xfrm>
          <a:prstGeom prst="rect">
            <a:avLst/>
          </a:prstGeom>
        </p:spPr>
      </p:pic>
    </p:spTree>
    <p:extLst>
      <p:ext uri="{BB962C8B-B14F-4D97-AF65-F5344CB8AC3E}">
        <p14:creationId xmlns:p14="http://schemas.microsoft.com/office/powerpoint/2010/main" val="28502885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llipse 8">
            <a:extLst>
              <a:ext uri="{FF2B5EF4-FFF2-40B4-BE49-F238E27FC236}">
                <a16:creationId xmlns:a16="http://schemas.microsoft.com/office/drawing/2014/main" id="{0C84FF8C-2810-BAAC-C615-B539CB687AC0}"/>
              </a:ext>
            </a:extLst>
          </p:cNvPr>
          <p:cNvSpPr/>
          <p:nvPr/>
        </p:nvSpPr>
        <p:spPr>
          <a:xfrm>
            <a:off x="3069336" y="692696"/>
            <a:ext cx="5978992" cy="569080"/>
          </a:xfrm>
          <a:prstGeom prst="ellipse">
            <a:avLst/>
          </a:prstGeom>
          <a:solidFill>
            <a:srgbClr val="CC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2" name="Title 1"/>
          <p:cNvSpPr>
            <a:spLocks noGrp="1"/>
          </p:cNvSpPr>
          <p:nvPr>
            <p:ph type="title"/>
          </p:nvPr>
        </p:nvSpPr>
        <p:spPr>
          <a:xfrm>
            <a:off x="1569665" y="-52737"/>
            <a:ext cx="8964613" cy="810444"/>
          </a:xfrm>
        </p:spPr>
        <p:txBody>
          <a:bodyPr>
            <a:noAutofit/>
          </a:bodyPr>
          <a:lstStyle/>
          <a:p>
            <a:pPr algn="ctr"/>
            <a:r>
              <a:rPr lang="de-CH" sz="2000" dirty="0">
                <a:solidFill>
                  <a:schemeClr val="accent1"/>
                </a:solidFill>
              </a:rPr>
              <a:t>HTS4SRI- 5 </a:t>
            </a:r>
            <a:r>
              <a:rPr lang="de-CH" sz="2000" dirty="0" err="1">
                <a:solidFill>
                  <a:schemeClr val="accent1"/>
                </a:solidFill>
              </a:rPr>
              <a:t>MiEuros</a:t>
            </a:r>
            <a:r>
              <a:rPr lang="de-CH" sz="2000" dirty="0">
                <a:solidFill>
                  <a:schemeClr val="accent1"/>
                </a:solidFill>
              </a:rPr>
              <a:t> EU </a:t>
            </a:r>
            <a:r>
              <a:rPr lang="de-CH" sz="2000" dirty="0" err="1">
                <a:solidFill>
                  <a:schemeClr val="accent1"/>
                </a:solidFill>
              </a:rPr>
              <a:t>grant</a:t>
            </a:r>
            <a:r>
              <a:rPr lang="de-CH" sz="2000" dirty="0">
                <a:solidFill>
                  <a:schemeClr val="accent1"/>
                </a:solidFill>
              </a:rPr>
              <a:t> HTS </a:t>
            </a:r>
            <a:r>
              <a:rPr lang="de-CH" sz="2000" dirty="0" err="1">
                <a:solidFill>
                  <a:schemeClr val="accent1"/>
                </a:solidFill>
              </a:rPr>
              <a:t>coils</a:t>
            </a:r>
            <a:r>
              <a:rPr lang="de-CH" sz="2000" dirty="0">
                <a:solidFill>
                  <a:schemeClr val="accent1"/>
                </a:solidFill>
              </a:rPr>
              <a:t> and </a:t>
            </a:r>
            <a:r>
              <a:rPr lang="de-CH" sz="2000" dirty="0" err="1">
                <a:solidFill>
                  <a:schemeClr val="accent1"/>
                </a:solidFill>
              </a:rPr>
              <a:t>demonstrators</a:t>
            </a:r>
            <a:br>
              <a:rPr lang="de-CH" sz="1800" dirty="0">
                <a:solidFill>
                  <a:schemeClr val="accent1"/>
                </a:solidFill>
              </a:rPr>
            </a:br>
            <a:r>
              <a:rPr lang="en-US" sz="1200" dirty="0"/>
              <a:t>HORIZON-INFRA-2025-01-TECH-01: New technologies and solutions for reducing the environmental and climate footprint of research infrastructures </a:t>
            </a:r>
            <a:br>
              <a:rPr lang="en-US" sz="1800" dirty="0">
                <a:solidFill>
                  <a:schemeClr val="accent1"/>
                </a:solidFill>
              </a:rPr>
            </a:br>
            <a:endParaRPr sz="1800" dirty="0">
              <a:solidFill>
                <a:schemeClr val="accent1"/>
              </a:solidFill>
            </a:endParaRPr>
          </a:p>
        </p:txBody>
      </p:sp>
      <p:graphicFrame>
        <p:nvGraphicFramePr>
          <p:cNvPr id="4" name="Tabelle 3">
            <a:extLst>
              <a:ext uri="{FF2B5EF4-FFF2-40B4-BE49-F238E27FC236}">
                <a16:creationId xmlns:a16="http://schemas.microsoft.com/office/drawing/2014/main" id="{04AA65A7-5660-64FC-B55D-A22278A12DBF}"/>
              </a:ext>
            </a:extLst>
          </p:cNvPr>
          <p:cNvGraphicFramePr>
            <a:graphicFrameLocks noGrp="1"/>
          </p:cNvGraphicFramePr>
          <p:nvPr/>
        </p:nvGraphicFramePr>
        <p:xfrm>
          <a:off x="6283593" y="3225664"/>
          <a:ext cx="4303680" cy="914400"/>
        </p:xfrm>
        <a:graphic>
          <a:graphicData uri="http://schemas.openxmlformats.org/drawingml/2006/table">
            <a:tbl>
              <a:tblPr firstRow="1" firstCol="1" bandRow="1">
                <a:tableStyleId>{72833802-FEF1-4C79-8D5D-14CF1EAF98D9}</a:tableStyleId>
              </a:tblPr>
              <a:tblGrid>
                <a:gridCol w="2609714">
                  <a:extLst>
                    <a:ext uri="{9D8B030D-6E8A-4147-A177-3AD203B41FA5}">
                      <a16:colId xmlns:a16="http://schemas.microsoft.com/office/drawing/2014/main" val="606905059"/>
                    </a:ext>
                  </a:extLst>
                </a:gridCol>
                <a:gridCol w="1693966">
                  <a:extLst>
                    <a:ext uri="{9D8B030D-6E8A-4147-A177-3AD203B41FA5}">
                      <a16:colId xmlns:a16="http://schemas.microsoft.com/office/drawing/2014/main" val="3310760476"/>
                    </a:ext>
                  </a:extLst>
                </a:gridCol>
              </a:tblGrid>
              <a:tr h="182880">
                <a:tc gridSpan="2">
                  <a:txBody>
                    <a:bodyPr/>
                    <a:lstStyle/>
                    <a:p>
                      <a:pPr algn="ctr"/>
                      <a:r>
                        <a:rPr lang="de-CH" sz="1200" dirty="0">
                          <a:effectLst/>
                        </a:rPr>
                        <a:t>ADHTS </a:t>
                      </a:r>
                      <a:r>
                        <a:rPr lang="de-CH" sz="1200" dirty="0" err="1">
                          <a:effectLst/>
                        </a:rPr>
                        <a:t>dipole</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hMerge="1">
                  <a:txBody>
                    <a:bodyPr/>
                    <a:lstStyle/>
                    <a:p>
                      <a:pPr algn="ctr"/>
                      <a:endParaRPr lang="de-CH"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7098027"/>
                  </a:ext>
                </a:extLst>
              </a:tr>
              <a:tr h="182880">
                <a:tc>
                  <a:txBody>
                    <a:bodyPr/>
                    <a:lstStyle/>
                    <a:p>
                      <a:pPr algn="ctr"/>
                      <a:r>
                        <a:rPr lang="de-CH" sz="1200" dirty="0" err="1">
                          <a:effectLst/>
                        </a:rPr>
                        <a:t>Magnetic</a:t>
                      </a:r>
                      <a:r>
                        <a:rPr lang="de-CH" sz="1200" dirty="0">
                          <a:effectLst/>
                        </a:rPr>
                        <a:t> Field</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ctr"/>
                      <a:r>
                        <a:rPr lang="de-CH" sz="1200" dirty="0">
                          <a:effectLst/>
                        </a:rPr>
                        <a:t>4 T</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958298060"/>
                  </a:ext>
                </a:extLst>
              </a:tr>
              <a:tr h="182880">
                <a:tc>
                  <a:txBody>
                    <a:bodyPr/>
                    <a:lstStyle/>
                    <a:p>
                      <a:pPr algn="ctr"/>
                      <a:r>
                        <a:rPr lang="de-CH" sz="1200" dirty="0">
                          <a:effectLst/>
                        </a:rPr>
                        <a:t>Bending Angle</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ctr"/>
                      <a:r>
                        <a:rPr lang="de-CH" sz="1200">
                          <a:effectLst/>
                        </a:rPr>
                        <a:t>80 °</a:t>
                      </a:r>
                      <a:endParaRPr lang="de-CH"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1440468487"/>
                  </a:ext>
                </a:extLst>
              </a:tr>
              <a:tr h="182880">
                <a:tc>
                  <a:txBody>
                    <a:bodyPr/>
                    <a:lstStyle/>
                    <a:p>
                      <a:pPr algn="ctr"/>
                      <a:r>
                        <a:rPr lang="de-CH" sz="1200" dirty="0">
                          <a:effectLst/>
                        </a:rPr>
                        <a:t>Gap</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ctr"/>
                      <a:r>
                        <a:rPr lang="de-CH" sz="1200" dirty="0">
                          <a:effectLst/>
                        </a:rPr>
                        <a:t>100 mm</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3572664842"/>
                  </a:ext>
                </a:extLst>
              </a:tr>
              <a:tr h="182880">
                <a:tc>
                  <a:txBody>
                    <a:bodyPr/>
                    <a:lstStyle/>
                    <a:p>
                      <a:pPr algn="ctr"/>
                      <a:r>
                        <a:rPr lang="en-US" sz="1200" dirty="0">
                          <a:effectLst/>
                        </a:rPr>
                        <a:t>Expected Energy Saving / per year</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ctr"/>
                      <a:r>
                        <a:rPr lang="de-CH" sz="1200" dirty="0">
                          <a:effectLst/>
                        </a:rPr>
                        <a:t>0.2 GWh (~50 %) </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371601266"/>
                  </a:ext>
                </a:extLst>
              </a:tr>
            </a:tbl>
          </a:graphicData>
        </a:graphic>
      </p:graphicFrame>
      <p:sp>
        <p:nvSpPr>
          <p:cNvPr id="6" name="Textfeld 5">
            <a:extLst>
              <a:ext uri="{FF2B5EF4-FFF2-40B4-BE49-F238E27FC236}">
                <a16:creationId xmlns:a16="http://schemas.microsoft.com/office/drawing/2014/main" id="{50B2959C-EC20-0240-D163-9EE6FC7CFBA1}"/>
              </a:ext>
            </a:extLst>
          </p:cNvPr>
          <p:cNvSpPr txBox="1"/>
          <p:nvPr/>
        </p:nvSpPr>
        <p:spPr>
          <a:xfrm>
            <a:off x="5107937" y="1347168"/>
            <a:ext cx="5076564" cy="646331"/>
          </a:xfrm>
          <a:prstGeom prst="rect">
            <a:avLst/>
          </a:prstGeom>
          <a:noFill/>
        </p:spPr>
        <p:txBody>
          <a:bodyPr wrap="square">
            <a:spAutoFit/>
          </a:bodyPr>
          <a:lstStyle/>
          <a:p>
            <a:pPr algn="ctr"/>
            <a:r>
              <a:rPr lang="en-US" b="1" dirty="0">
                <a:highlight>
                  <a:srgbClr val="FFFF00"/>
                </a:highlight>
              </a:rPr>
              <a:t>FFQ coils : HTS Final Focusing Magnet System at GSI heavy ion synchrotron SIS18</a:t>
            </a:r>
            <a:endParaRPr lang="de-CH" b="1" dirty="0">
              <a:highlight>
                <a:srgbClr val="FFFF00"/>
              </a:highlight>
            </a:endParaRPr>
          </a:p>
        </p:txBody>
      </p:sp>
      <p:graphicFrame>
        <p:nvGraphicFramePr>
          <p:cNvPr id="7" name="Tabelle 6">
            <a:extLst>
              <a:ext uri="{FF2B5EF4-FFF2-40B4-BE49-F238E27FC236}">
                <a16:creationId xmlns:a16="http://schemas.microsoft.com/office/drawing/2014/main" id="{141DD843-67CF-1CF9-0A74-62291D8D18DA}"/>
              </a:ext>
            </a:extLst>
          </p:cNvPr>
          <p:cNvGraphicFramePr>
            <a:graphicFrameLocks noGrp="1"/>
          </p:cNvGraphicFramePr>
          <p:nvPr/>
        </p:nvGraphicFramePr>
        <p:xfrm>
          <a:off x="6511494" y="2110956"/>
          <a:ext cx="3847878" cy="914400"/>
        </p:xfrm>
        <a:graphic>
          <a:graphicData uri="http://schemas.openxmlformats.org/drawingml/2006/table">
            <a:tbl>
              <a:tblPr firstRow="1" firstCol="1" bandRow="1">
                <a:tableStyleId>{17292A2E-F333-43FB-9621-5CBBE7FDCDCB}</a:tableStyleId>
              </a:tblPr>
              <a:tblGrid>
                <a:gridCol w="2032655">
                  <a:extLst>
                    <a:ext uri="{9D8B030D-6E8A-4147-A177-3AD203B41FA5}">
                      <a16:colId xmlns:a16="http://schemas.microsoft.com/office/drawing/2014/main" val="606905059"/>
                    </a:ext>
                  </a:extLst>
                </a:gridCol>
                <a:gridCol w="1815223">
                  <a:extLst>
                    <a:ext uri="{9D8B030D-6E8A-4147-A177-3AD203B41FA5}">
                      <a16:colId xmlns:a16="http://schemas.microsoft.com/office/drawing/2014/main" val="3310760476"/>
                    </a:ext>
                  </a:extLst>
                </a:gridCol>
              </a:tblGrid>
              <a:tr h="182880">
                <a:tc gridSpan="2">
                  <a:txBody>
                    <a:bodyPr/>
                    <a:lstStyle/>
                    <a:p>
                      <a:pPr algn="ctr"/>
                      <a:r>
                        <a:rPr lang="de-CH" sz="1200" dirty="0">
                          <a:effectLst/>
                        </a:rPr>
                        <a:t>FFQ </a:t>
                      </a:r>
                      <a:r>
                        <a:rPr lang="de-CH" sz="1200" dirty="0" err="1">
                          <a:effectLst/>
                        </a:rPr>
                        <a:t>coils</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hMerge="1">
                  <a:txBody>
                    <a:bodyPr/>
                    <a:lstStyle/>
                    <a:p>
                      <a:pPr algn="ctr"/>
                      <a:endParaRPr lang="de-CH"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43877838"/>
                  </a:ext>
                </a:extLst>
              </a:tr>
              <a:tr h="182880">
                <a:tc>
                  <a:txBody>
                    <a:bodyPr/>
                    <a:lstStyle/>
                    <a:p>
                      <a:pPr algn="ctr"/>
                      <a:r>
                        <a:rPr lang="de-CH" sz="1200" dirty="0" err="1">
                          <a:effectLst/>
                        </a:rPr>
                        <a:t>Magnetic</a:t>
                      </a:r>
                      <a:r>
                        <a:rPr lang="de-CH" sz="1200" dirty="0">
                          <a:effectLst/>
                        </a:rPr>
                        <a:t> Field </a:t>
                      </a:r>
                      <a:r>
                        <a:rPr lang="de-CH" sz="1200" dirty="0" err="1">
                          <a:effectLst/>
                        </a:rPr>
                        <a:t>peak</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ctr"/>
                      <a:r>
                        <a:rPr lang="de-CH" sz="1200" dirty="0">
                          <a:effectLst/>
                        </a:rPr>
                        <a:t>4 T</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958298060"/>
                  </a:ext>
                </a:extLst>
              </a:tr>
              <a:tr h="182880">
                <a:tc>
                  <a:txBody>
                    <a:bodyPr/>
                    <a:lstStyle/>
                    <a:p>
                      <a:pPr algn="ctr"/>
                      <a:r>
                        <a:rPr lang="de-CH" sz="1200" dirty="0">
                          <a:effectLst/>
                        </a:rPr>
                        <a:t>Aperture</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ctr"/>
                      <a:r>
                        <a:rPr lang="de-CH" sz="1200" dirty="0">
                          <a:effectLst/>
                        </a:rPr>
                        <a:t>200 mm</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3572664842"/>
                  </a:ext>
                </a:extLst>
              </a:tr>
              <a:tr h="182880">
                <a:tc>
                  <a:txBody>
                    <a:bodyPr/>
                    <a:lstStyle/>
                    <a:p>
                      <a:pPr algn="ctr"/>
                      <a:r>
                        <a:rPr lang="en-US" sz="1200" dirty="0">
                          <a:effectLst/>
                        </a:rPr>
                        <a:t>Operating Temperature </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ctr"/>
                      <a:r>
                        <a:rPr lang="de-CH" sz="1200" dirty="0">
                          <a:effectLst/>
                        </a:rPr>
                        <a:t>20-40 K</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474111370"/>
                  </a:ext>
                </a:extLst>
              </a:tr>
              <a:tr h="182880">
                <a:tc>
                  <a:txBody>
                    <a:bodyPr/>
                    <a:lstStyle/>
                    <a:p>
                      <a:pPr algn="ctr"/>
                      <a:r>
                        <a:rPr lang="de-CH" sz="1200" dirty="0">
                          <a:effectLst/>
                        </a:rPr>
                        <a:t>Energy </a:t>
                      </a:r>
                      <a:r>
                        <a:rPr lang="de-CH" sz="1200" dirty="0" err="1">
                          <a:effectLst/>
                        </a:rPr>
                        <a:t>Saving</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algn="ctr"/>
                      <a:r>
                        <a:rPr lang="de-CH" sz="1200" dirty="0">
                          <a:effectLst/>
                        </a:rPr>
                        <a:t>~ 50 %</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62507449"/>
                  </a:ext>
                </a:extLst>
              </a:tr>
            </a:tbl>
          </a:graphicData>
        </a:graphic>
      </p:graphicFrame>
      <p:sp>
        <p:nvSpPr>
          <p:cNvPr id="10" name="Textfeld 9">
            <a:extLst>
              <a:ext uri="{FF2B5EF4-FFF2-40B4-BE49-F238E27FC236}">
                <a16:creationId xmlns:a16="http://schemas.microsoft.com/office/drawing/2014/main" id="{B739747B-5516-F9DA-C15D-869AD83B3F9E}"/>
              </a:ext>
            </a:extLst>
          </p:cNvPr>
          <p:cNvSpPr txBox="1"/>
          <p:nvPr/>
        </p:nvSpPr>
        <p:spPr>
          <a:xfrm>
            <a:off x="1524000" y="3041226"/>
            <a:ext cx="4920010" cy="523220"/>
          </a:xfrm>
          <a:prstGeom prst="rect">
            <a:avLst/>
          </a:prstGeom>
          <a:noFill/>
        </p:spPr>
        <p:txBody>
          <a:bodyPr wrap="square">
            <a:spAutoFit/>
          </a:bodyPr>
          <a:lstStyle/>
          <a:p>
            <a:r>
              <a:rPr lang="en-US" sz="1400" b="1" dirty="0">
                <a:highlight>
                  <a:srgbClr val="FFFF00"/>
                </a:highlight>
              </a:rPr>
              <a:t>ADHTS : 4 T HTS dipole demonstrator for the TATTOOS beam line</a:t>
            </a:r>
            <a:endParaRPr lang="de-CH" sz="1400" b="1" dirty="0">
              <a:highlight>
                <a:srgbClr val="FFFF00"/>
              </a:highlight>
            </a:endParaRPr>
          </a:p>
        </p:txBody>
      </p:sp>
      <p:pic>
        <p:nvPicPr>
          <p:cNvPr id="12" name="Grafik 11">
            <a:extLst>
              <a:ext uri="{FF2B5EF4-FFF2-40B4-BE49-F238E27FC236}">
                <a16:creationId xmlns:a16="http://schemas.microsoft.com/office/drawing/2014/main" id="{16FCAF67-426D-96FF-75B6-590E45CB6226}"/>
              </a:ext>
            </a:extLst>
          </p:cNvPr>
          <p:cNvPicPr>
            <a:picLocks noChangeAspect="1"/>
          </p:cNvPicPr>
          <p:nvPr/>
        </p:nvPicPr>
        <p:blipFill>
          <a:blip r:embed="rId3"/>
          <a:stretch>
            <a:fillRect/>
          </a:stretch>
        </p:blipFill>
        <p:spPr>
          <a:xfrm>
            <a:off x="1715931" y="3548474"/>
            <a:ext cx="2592430" cy="1744563"/>
          </a:xfrm>
          <a:prstGeom prst="rect">
            <a:avLst/>
          </a:prstGeom>
        </p:spPr>
      </p:pic>
      <p:pic>
        <p:nvPicPr>
          <p:cNvPr id="14" name="Grafik 13">
            <a:extLst>
              <a:ext uri="{FF2B5EF4-FFF2-40B4-BE49-F238E27FC236}">
                <a16:creationId xmlns:a16="http://schemas.microsoft.com/office/drawing/2014/main" id="{7BE46563-263D-FCEF-D450-0A077664038D}"/>
              </a:ext>
            </a:extLst>
          </p:cNvPr>
          <p:cNvPicPr>
            <a:picLocks noChangeAspect="1"/>
          </p:cNvPicPr>
          <p:nvPr/>
        </p:nvPicPr>
        <p:blipFill>
          <a:blip r:embed="rId4"/>
          <a:stretch>
            <a:fillRect/>
          </a:stretch>
        </p:blipFill>
        <p:spPr>
          <a:xfrm>
            <a:off x="4445374" y="3731919"/>
            <a:ext cx="1463035" cy="1488627"/>
          </a:xfrm>
          <a:prstGeom prst="rect">
            <a:avLst/>
          </a:prstGeom>
        </p:spPr>
      </p:pic>
      <p:sp>
        <p:nvSpPr>
          <p:cNvPr id="15" name="Textfeld 14">
            <a:extLst>
              <a:ext uri="{FF2B5EF4-FFF2-40B4-BE49-F238E27FC236}">
                <a16:creationId xmlns:a16="http://schemas.microsoft.com/office/drawing/2014/main" id="{61BFCB36-FDD4-9B13-9B63-D2E20FBF25C3}"/>
              </a:ext>
            </a:extLst>
          </p:cNvPr>
          <p:cNvSpPr txBox="1"/>
          <p:nvPr/>
        </p:nvSpPr>
        <p:spPr>
          <a:xfrm>
            <a:off x="1524001" y="5259229"/>
            <a:ext cx="5355369" cy="523220"/>
          </a:xfrm>
          <a:prstGeom prst="rect">
            <a:avLst/>
          </a:prstGeom>
          <a:noFill/>
        </p:spPr>
        <p:txBody>
          <a:bodyPr wrap="square">
            <a:spAutoFit/>
          </a:bodyPr>
          <a:lstStyle/>
          <a:p>
            <a:r>
              <a:rPr lang="en-US" sz="1400" b="1" dirty="0">
                <a:highlight>
                  <a:srgbClr val="FFFF00"/>
                </a:highlight>
              </a:rPr>
              <a:t>SQCM: HTS </a:t>
            </a:r>
            <a:r>
              <a:rPr lang="en-US" sz="1400" b="1" dirty="0" err="1">
                <a:highlight>
                  <a:srgbClr val="FFFF00"/>
                </a:highlight>
              </a:rPr>
              <a:t>sextupole</a:t>
            </a:r>
            <a:r>
              <a:rPr lang="en-US" sz="1400" b="1" dirty="0">
                <a:highlight>
                  <a:srgbClr val="FFFF00"/>
                </a:highlight>
              </a:rPr>
              <a:t> &amp; quadrupole for FCC-ee </a:t>
            </a:r>
          </a:p>
          <a:p>
            <a:r>
              <a:rPr lang="en-US" sz="1400" b="1" dirty="0">
                <a:highlight>
                  <a:srgbClr val="FFFF00"/>
                </a:highlight>
              </a:rPr>
              <a:t>(~7,600 NC magnets → ~2,900 combined QSCMs)</a:t>
            </a:r>
          </a:p>
        </p:txBody>
      </p:sp>
      <p:graphicFrame>
        <p:nvGraphicFramePr>
          <p:cNvPr id="27" name="Tabelle 26">
            <a:extLst>
              <a:ext uri="{FF2B5EF4-FFF2-40B4-BE49-F238E27FC236}">
                <a16:creationId xmlns:a16="http://schemas.microsoft.com/office/drawing/2014/main" id="{3B6F92BC-FA0D-8B75-69CC-2CD2EFD62D6B}"/>
              </a:ext>
            </a:extLst>
          </p:cNvPr>
          <p:cNvGraphicFramePr>
            <a:graphicFrameLocks noGrp="1"/>
          </p:cNvGraphicFramePr>
          <p:nvPr/>
        </p:nvGraphicFramePr>
        <p:xfrm>
          <a:off x="6182433" y="4444822"/>
          <a:ext cx="4404841" cy="2152034"/>
        </p:xfrm>
        <a:graphic>
          <a:graphicData uri="http://schemas.openxmlformats.org/drawingml/2006/table">
            <a:tbl>
              <a:tblPr firstRow="1" firstCol="1" bandRow="1">
                <a:tableStyleId>{69012ECD-51FC-41F1-AA8D-1B2483CD663E}</a:tableStyleId>
              </a:tblPr>
              <a:tblGrid>
                <a:gridCol w="1188725">
                  <a:extLst>
                    <a:ext uri="{9D8B030D-6E8A-4147-A177-3AD203B41FA5}">
                      <a16:colId xmlns:a16="http://schemas.microsoft.com/office/drawing/2014/main" val="3922260908"/>
                    </a:ext>
                  </a:extLst>
                </a:gridCol>
                <a:gridCol w="3216116">
                  <a:extLst>
                    <a:ext uri="{9D8B030D-6E8A-4147-A177-3AD203B41FA5}">
                      <a16:colId xmlns:a16="http://schemas.microsoft.com/office/drawing/2014/main" val="2682297170"/>
                    </a:ext>
                  </a:extLst>
                </a:gridCol>
              </a:tblGrid>
              <a:tr h="199978">
                <a:tc>
                  <a:txBody>
                    <a:bodyPr/>
                    <a:lstStyle/>
                    <a:p>
                      <a:pPr algn="ctr">
                        <a:lnSpc>
                          <a:spcPct val="115000"/>
                        </a:lnSpc>
                        <a:spcAft>
                          <a:spcPts val="1000"/>
                        </a:spcAft>
                      </a:pPr>
                      <a:r>
                        <a:rPr lang="de-CH" sz="1200" kern="100" dirty="0">
                          <a:effectLst/>
                        </a:rPr>
                        <a:t>Magnet</a:t>
                      </a:r>
                      <a:endParaRPr lang="de-CH" sz="800" kern="100" dirty="0">
                        <a:effectLst/>
                        <a:latin typeface="+mj-lt"/>
                        <a:ea typeface="Calibri" panose="020F0502020204030204" pitchFamily="34" charset="0"/>
                        <a:cs typeface="Times New Roman" panose="02020603050405020304" pitchFamily="18" charset="0"/>
                      </a:endParaRPr>
                    </a:p>
                  </a:txBody>
                  <a:tcPr marL="51435" marR="51435" marT="0" marB="0"/>
                </a:tc>
                <a:tc>
                  <a:txBody>
                    <a:bodyPr/>
                    <a:lstStyle/>
                    <a:p>
                      <a:r>
                        <a:rPr lang="de-CH" sz="1200" kern="0" dirty="0">
                          <a:effectLst/>
                        </a:rPr>
                        <a:t>Quadrupole–</a:t>
                      </a:r>
                      <a:r>
                        <a:rPr lang="de-CH" sz="1200" kern="0" dirty="0" err="1">
                          <a:effectLst/>
                        </a:rPr>
                        <a:t>Sextupole</a:t>
                      </a:r>
                      <a:r>
                        <a:rPr lang="de-CH" sz="1200" kern="0" dirty="0">
                          <a:effectLst/>
                        </a:rPr>
                        <a:t> </a:t>
                      </a:r>
                      <a:r>
                        <a:rPr lang="de-CH" sz="1200" kern="0" dirty="0" err="1">
                          <a:effectLst/>
                        </a:rPr>
                        <a:t>Combined</a:t>
                      </a:r>
                      <a:r>
                        <a:rPr lang="de-CH" sz="1200" kern="0" dirty="0">
                          <a:effectLst/>
                        </a:rPr>
                        <a:t> Magnet</a:t>
                      </a:r>
                      <a:endParaRPr lang="de-CH" sz="1000" dirty="0">
                        <a:latin typeface="+mj-lt"/>
                      </a:endParaRPr>
                    </a:p>
                  </a:txBody>
                  <a:tcPr marL="51435" marR="51435" marT="0" marB="0"/>
                </a:tc>
                <a:extLst>
                  <a:ext uri="{0D108BD9-81ED-4DB2-BD59-A6C34878D82A}">
                    <a16:rowId xmlns:a16="http://schemas.microsoft.com/office/drawing/2014/main" val="1452277332"/>
                  </a:ext>
                </a:extLst>
              </a:tr>
              <a:tr h="365760">
                <a:tc>
                  <a:txBody>
                    <a:bodyPr/>
                    <a:lstStyle/>
                    <a:p>
                      <a:pPr algn="ctr">
                        <a:lnSpc>
                          <a:spcPct val="115000"/>
                        </a:lnSpc>
                        <a:spcAft>
                          <a:spcPts val="1000"/>
                        </a:spcAft>
                      </a:pPr>
                      <a:r>
                        <a:rPr lang="de-CH" sz="1200" kern="100" dirty="0">
                          <a:effectLst/>
                        </a:rPr>
                        <a:t>Design type</a:t>
                      </a:r>
                      <a:endParaRPr lang="de-CH" sz="800" kern="100" dirty="0">
                        <a:effectLst/>
                        <a:latin typeface="+mj-lt"/>
                        <a:ea typeface="Calibri" panose="020F0502020204030204" pitchFamily="34" charset="0"/>
                        <a:cs typeface="Times New Roman" panose="02020603050405020304" pitchFamily="18" charset="0"/>
                      </a:endParaRPr>
                    </a:p>
                  </a:txBody>
                  <a:tcPr marL="51435" marR="51435" marT="0" marB="0"/>
                </a:tc>
                <a:tc>
                  <a:txBody>
                    <a:bodyPr/>
                    <a:lstStyle/>
                    <a:p>
                      <a:r>
                        <a:rPr lang="en-US" sz="1200" kern="0" dirty="0" err="1">
                          <a:effectLst/>
                        </a:rPr>
                        <a:t>Superferric</a:t>
                      </a:r>
                      <a:r>
                        <a:rPr lang="en-US" sz="1200" kern="0" dirty="0">
                          <a:effectLst/>
                        </a:rPr>
                        <a:t>, flat REBCO racetrack coils, </a:t>
                      </a:r>
                      <a:r>
                        <a:rPr lang="en-US" sz="1200" kern="0" dirty="0" err="1">
                          <a:effectLst/>
                        </a:rPr>
                        <a:t>dodecapole</a:t>
                      </a:r>
                      <a:r>
                        <a:rPr lang="en-US" sz="1200" kern="0" dirty="0">
                          <a:effectLst/>
                        </a:rPr>
                        <a:t> iron yoke (2T peak field)</a:t>
                      </a:r>
                      <a:endParaRPr lang="de-CH" sz="1000" dirty="0">
                        <a:latin typeface="+mj-lt"/>
                      </a:endParaRPr>
                    </a:p>
                  </a:txBody>
                  <a:tcPr marL="51435" marR="51435" marT="0" marB="0"/>
                </a:tc>
                <a:extLst>
                  <a:ext uri="{0D108BD9-81ED-4DB2-BD59-A6C34878D82A}">
                    <a16:rowId xmlns:a16="http://schemas.microsoft.com/office/drawing/2014/main" val="330799466"/>
                  </a:ext>
                </a:extLst>
              </a:tr>
              <a:tr h="365760">
                <a:tc>
                  <a:txBody>
                    <a:bodyPr/>
                    <a:lstStyle/>
                    <a:p>
                      <a:pPr algn="ctr">
                        <a:lnSpc>
                          <a:spcPct val="115000"/>
                        </a:lnSpc>
                        <a:spcAft>
                          <a:spcPts val="1000"/>
                        </a:spcAft>
                      </a:pPr>
                      <a:r>
                        <a:rPr lang="en-US" sz="1200" kern="100">
                          <a:effectLst/>
                        </a:rPr>
                        <a:t>Op. Temp</a:t>
                      </a:r>
                      <a:endParaRPr lang="de-CH" sz="800" kern="100">
                        <a:effectLst/>
                        <a:latin typeface="+mj-lt"/>
                        <a:ea typeface="Calibri" panose="020F0502020204030204" pitchFamily="34" charset="0"/>
                        <a:cs typeface="Times New Roman" panose="02020603050405020304" pitchFamily="18" charset="0"/>
                      </a:endParaRPr>
                    </a:p>
                  </a:txBody>
                  <a:tcPr marL="51435" marR="51435" marT="0" marB="0"/>
                </a:tc>
                <a:tc>
                  <a:txBody>
                    <a:bodyPr/>
                    <a:lstStyle/>
                    <a:p>
                      <a:r>
                        <a:rPr lang="en-US" sz="1200" kern="0" dirty="0">
                          <a:effectLst/>
                        </a:rPr>
                        <a:t>50–65 K (cryocooler-based refrigeration); extendable to 65 K -77 K (LN₂-derived cooling)</a:t>
                      </a:r>
                      <a:endParaRPr lang="de-CH" sz="1000" dirty="0">
                        <a:latin typeface="+mj-lt"/>
                      </a:endParaRPr>
                    </a:p>
                  </a:txBody>
                  <a:tcPr marL="51435" marR="51435" marT="0" marB="0"/>
                </a:tc>
                <a:extLst>
                  <a:ext uri="{0D108BD9-81ED-4DB2-BD59-A6C34878D82A}">
                    <a16:rowId xmlns:a16="http://schemas.microsoft.com/office/drawing/2014/main" val="134232708"/>
                  </a:ext>
                </a:extLst>
              </a:tr>
              <a:tr h="410290">
                <a:tc>
                  <a:txBody>
                    <a:bodyPr/>
                    <a:lstStyle/>
                    <a:p>
                      <a:pPr algn="ctr">
                        <a:lnSpc>
                          <a:spcPct val="115000"/>
                        </a:lnSpc>
                        <a:spcAft>
                          <a:spcPts val="1000"/>
                        </a:spcAft>
                      </a:pPr>
                      <a:r>
                        <a:rPr lang="de-CH" sz="1200" kern="0" dirty="0">
                          <a:effectLst/>
                        </a:rPr>
                        <a:t>Cooling Approach</a:t>
                      </a:r>
                      <a:endParaRPr lang="de-CH" sz="800" kern="100" dirty="0">
                        <a:effectLst/>
                        <a:latin typeface="+mj-lt"/>
                        <a:ea typeface="Calibri" panose="020F0502020204030204" pitchFamily="34" charset="0"/>
                        <a:cs typeface="Times New Roman" panose="02020603050405020304" pitchFamily="18" charset="0"/>
                      </a:endParaRPr>
                    </a:p>
                  </a:txBody>
                  <a:tcPr marL="51435" marR="51435" marT="0" marB="0" anchor="ctr"/>
                </a:tc>
                <a:tc>
                  <a:txBody>
                    <a:bodyPr/>
                    <a:lstStyle/>
                    <a:p>
                      <a:r>
                        <a:rPr lang="en-US" sz="1200" kern="0" dirty="0">
                          <a:effectLst/>
                        </a:rPr>
                        <a:t>Conduction-cooled, distributed cryocoolers (</a:t>
                      </a:r>
                      <a:r>
                        <a:rPr lang="en-US" sz="1200" kern="0" dirty="0" err="1">
                          <a:effectLst/>
                        </a:rPr>
                        <a:t>FCCee</a:t>
                      </a:r>
                      <a:r>
                        <a:rPr lang="en-US" sz="1200" kern="0" dirty="0">
                          <a:effectLst/>
                        </a:rPr>
                        <a:t>-CPES compatible)</a:t>
                      </a:r>
                      <a:endParaRPr lang="de-CH" sz="1000" dirty="0">
                        <a:latin typeface="+mj-lt"/>
                      </a:endParaRPr>
                    </a:p>
                  </a:txBody>
                  <a:tcPr marL="51435" marR="51435" marT="0" marB="0" anchor="ctr"/>
                </a:tc>
                <a:extLst>
                  <a:ext uri="{0D108BD9-81ED-4DB2-BD59-A6C34878D82A}">
                    <a16:rowId xmlns:a16="http://schemas.microsoft.com/office/drawing/2014/main" val="2839501733"/>
                  </a:ext>
                </a:extLst>
              </a:tr>
              <a:tr h="410290">
                <a:tc>
                  <a:txBody>
                    <a:bodyPr/>
                    <a:lstStyle/>
                    <a:p>
                      <a:pPr algn="ctr">
                        <a:lnSpc>
                          <a:spcPct val="115000"/>
                        </a:lnSpc>
                        <a:spcAft>
                          <a:spcPts val="1000"/>
                        </a:spcAft>
                      </a:pPr>
                      <a:r>
                        <a:rPr lang="de-CH" sz="1200" kern="100" dirty="0">
                          <a:effectLst/>
                        </a:rPr>
                        <a:t>Manufacturing </a:t>
                      </a:r>
                      <a:r>
                        <a:rPr lang="de-CH" sz="1200" kern="100" dirty="0" err="1">
                          <a:effectLst/>
                        </a:rPr>
                        <a:t>strategy</a:t>
                      </a:r>
                      <a:endParaRPr lang="de-CH" sz="800" kern="100" dirty="0">
                        <a:effectLst/>
                        <a:latin typeface="+mj-lt"/>
                        <a:ea typeface="Calibri" panose="020F0502020204030204" pitchFamily="34" charset="0"/>
                        <a:cs typeface="Times New Roman" panose="02020603050405020304" pitchFamily="18" charset="0"/>
                      </a:endParaRPr>
                    </a:p>
                  </a:txBody>
                  <a:tcPr marL="51435" marR="51435" marT="0" marB="0"/>
                </a:tc>
                <a:tc>
                  <a:txBody>
                    <a:bodyPr/>
                    <a:lstStyle/>
                    <a:p>
                      <a:r>
                        <a:rPr lang="en-US" sz="1200" kern="100" dirty="0">
                          <a:effectLst/>
                        </a:rPr>
                        <a:t>Planar coil geometry , robotic winding, AI field quality optimization</a:t>
                      </a:r>
                      <a:endParaRPr lang="de-CH" sz="1000" dirty="0">
                        <a:latin typeface="+mj-lt"/>
                      </a:endParaRPr>
                    </a:p>
                  </a:txBody>
                  <a:tcPr marL="51435" marR="51435" marT="0" marB="0"/>
                </a:tc>
                <a:extLst>
                  <a:ext uri="{0D108BD9-81ED-4DB2-BD59-A6C34878D82A}">
                    <a16:rowId xmlns:a16="http://schemas.microsoft.com/office/drawing/2014/main" val="2939460511"/>
                  </a:ext>
                </a:extLst>
              </a:tr>
              <a:tr h="199978">
                <a:tc>
                  <a:txBody>
                    <a:bodyPr/>
                    <a:lstStyle/>
                    <a:p>
                      <a:pPr algn="ctr">
                        <a:lnSpc>
                          <a:spcPct val="115000"/>
                        </a:lnSpc>
                        <a:spcAft>
                          <a:spcPts val="1000"/>
                        </a:spcAft>
                      </a:pPr>
                      <a:r>
                        <a:rPr lang="en-US" sz="1200" kern="100">
                          <a:effectLst/>
                        </a:rPr>
                        <a:t>Scalability</a:t>
                      </a:r>
                      <a:endParaRPr lang="de-CH" sz="800" kern="100">
                        <a:effectLst/>
                        <a:latin typeface="+mj-lt"/>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1000"/>
                        </a:spcAft>
                      </a:pPr>
                      <a:r>
                        <a:rPr lang="en-US" sz="1200" kern="100" dirty="0">
                          <a:effectLst/>
                        </a:rPr>
                        <a:t>20 ‘000 coils  for FCC-</a:t>
                      </a:r>
                      <a:r>
                        <a:rPr lang="en-US" sz="1200" kern="100" dirty="0" err="1">
                          <a:effectLst/>
                        </a:rPr>
                        <a:t>ee</a:t>
                      </a:r>
                      <a:endParaRPr lang="de-CH" sz="800" kern="100" dirty="0">
                        <a:effectLst/>
                        <a:latin typeface="+mj-lt"/>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110969913"/>
                  </a:ext>
                </a:extLst>
              </a:tr>
              <a:tr h="199978">
                <a:tc>
                  <a:txBody>
                    <a:bodyPr/>
                    <a:lstStyle/>
                    <a:p>
                      <a:pPr algn="ctr">
                        <a:lnSpc>
                          <a:spcPct val="115000"/>
                        </a:lnSpc>
                        <a:spcAft>
                          <a:spcPts val="1000"/>
                        </a:spcAft>
                      </a:pPr>
                      <a:r>
                        <a:rPr lang="de-CH" sz="1200" kern="0" dirty="0">
                          <a:effectLst/>
                        </a:rPr>
                        <a:t>Energy </a:t>
                      </a:r>
                      <a:r>
                        <a:rPr lang="de-CH" sz="1200" kern="0" dirty="0" err="1">
                          <a:effectLst/>
                        </a:rPr>
                        <a:t>savings</a:t>
                      </a:r>
                      <a:endParaRPr lang="de-CH" sz="800" kern="100" dirty="0">
                        <a:effectLst/>
                        <a:latin typeface="+mj-lt"/>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1000"/>
                        </a:spcAft>
                      </a:pPr>
                      <a:r>
                        <a:rPr lang="en-US" sz="1200" kern="0" dirty="0">
                          <a:effectLst/>
                        </a:rPr>
                        <a:t>0.25 TWh  per year</a:t>
                      </a:r>
                      <a:endParaRPr lang="de-CH" sz="800" kern="100" dirty="0">
                        <a:effectLst/>
                        <a:latin typeface="+mj-lt"/>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65332026"/>
                  </a:ext>
                </a:extLst>
              </a:tr>
            </a:tbl>
          </a:graphicData>
        </a:graphic>
      </p:graphicFrame>
      <p:pic>
        <p:nvPicPr>
          <p:cNvPr id="28" name="Picture 2">
            <a:extLst>
              <a:ext uri="{FF2B5EF4-FFF2-40B4-BE49-F238E27FC236}">
                <a16:creationId xmlns:a16="http://schemas.microsoft.com/office/drawing/2014/main" id="{F1172160-7739-376A-B78C-66F660FD7C4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67809" y="5679655"/>
            <a:ext cx="1480259" cy="1000031"/>
          </a:xfrm>
          <a:prstGeom prst="rect">
            <a:avLst/>
          </a:prstGeom>
          <a:noFill/>
        </p:spPr>
      </p:pic>
      <p:pic>
        <p:nvPicPr>
          <p:cNvPr id="29" name="Picture 1">
            <a:extLst>
              <a:ext uri="{FF2B5EF4-FFF2-40B4-BE49-F238E27FC236}">
                <a16:creationId xmlns:a16="http://schemas.microsoft.com/office/drawing/2014/main" id="{B91C7BDB-DC13-389E-313A-DA179BB5AD5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34471" y="5803602"/>
            <a:ext cx="3069733" cy="793255"/>
          </a:xfrm>
          <a:prstGeom prst="rect">
            <a:avLst/>
          </a:prstGeom>
          <a:noFill/>
        </p:spPr>
      </p:pic>
      <p:pic>
        <p:nvPicPr>
          <p:cNvPr id="11" name="Grafik 10">
            <a:extLst>
              <a:ext uri="{FF2B5EF4-FFF2-40B4-BE49-F238E27FC236}">
                <a16:creationId xmlns:a16="http://schemas.microsoft.com/office/drawing/2014/main" id="{8F60CDEB-7E72-D794-56A0-C7E323CD8FDB}"/>
              </a:ext>
            </a:extLst>
          </p:cNvPr>
          <p:cNvPicPr>
            <a:picLocks noChangeAspect="1"/>
          </p:cNvPicPr>
          <p:nvPr/>
        </p:nvPicPr>
        <p:blipFill>
          <a:blip r:embed="rId7"/>
          <a:stretch>
            <a:fillRect/>
          </a:stretch>
        </p:blipFill>
        <p:spPr>
          <a:xfrm>
            <a:off x="1624533" y="1247119"/>
            <a:ext cx="3078343" cy="1162864"/>
          </a:xfrm>
          <a:prstGeom prst="rect">
            <a:avLst/>
          </a:prstGeom>
        </p:spPr>
      </p:pic>
      <p:sp>
        <p:nvSpPr>
          <p:cNvPr id="16" name="Textfeld 15">
            <a:extLst>
              <a:ext uri="{FF2B5EF4-FFF2-40B4-BE49-F238E27FC236}">
                <a16:creationId xmlns:a16="http://schemas.microsoft.com/office/drawing/2014/main" id="{2E0BF54A-F35E-F4C3-8E42-59F994ACFC93}"/>
              </a:ext>
            </a:extLst>
          </p:cNvPr>
          <p:cNvSpPr txBox="1"/>
          <p:nvPr/>
        </p:nvSpPr>
        <p:spPr>
          <a:xfrm>
            <a:off x="1569665" y="2421135"/>
            <a:ext cx="3486723" cy="738664"/>
          </a:xfrm>
          <a:prstGeom prst="rect">
            <a:avLst/>
          </a:prstGeom>
          <a:noFill/>
        </p:spPr>
        <p:txBody>
          <a:bodyPr wrap="square">
            <a:spAutoFit/>
          </a:bodyPr>
          <a:lstStyle/>
          <a:p>
            <a:r>
              <a:rPr lang="en-US" sz="1400" dirty="0">
                <a:solidFill>
                  <a:srgbClr val="414141"/>
                </a:solidFill>
                <a:latin typeface="+mj-lt"/>
              </a:rPr>
              <a:t>normal conducting magnet focusing quad</a:t>
            </a:r>
          </a:p>
          <a:p>
            <a:r>
              <a:rPr lang="en-US" sz="1400" dirty="0">
                <a:solidFill>
                  <a:srgbClr val="414141"/>
                </a:solidFill>
                <a:latin typeface="+mj-lt"/>
              </a:rPr>
              <a:t>consuming a lot of energy (~ 60 kW)</a:t>
            </a:r>
          </a:p>
          <a:p>
            <a:r>
              <a:rPr lang="en-US" sz="1400" dirty="0">
                <a:solidFill>
                  <a:srgbClr val="414141"/>
                </a:solidFill>
                <a:latin typeface="+mj-lt"/>
              </a:rPr>
              <a:t>→ HTS one</a:t>
            </a:r>
            <a:endParaRPr lang="de-CH" sz="1400" dirty="0">
              <a:latin typeface="+mj-lt"/>
            </a:endParaRPr>
          </a:p>
        </p:txBody>
      </p:sp>
      <p:pic>
        <p:nvPicPr>
          <p:cNvPr id="18" name="Grafik 17">
            <a:extLst>
              <a:ext uri="{FF2B5EF4-FFF2-40B4-BE49-F238E27FC236}">
                <a16:creationId xmlns:a16="http://schemas.microsoft.com/office/drawing/2014/main" id="{72A0B2D8-05C3-7273-407E-1E9EDC65EDC0}"/>
              </a:ext>
            </a:extLst>
          </p:cNvPr>
          <p:cNvPicPr>
            <a:picLocks noChangeAspect="1"/>
          </p:cNvPicPr>
          <p:nvPr/>
        </p:nvPicPr>
        <p:blipFill>
          <a:blip r:embed="rId8"/>
          <a:stretch>
            <a:fillRect/>
          </a:stretch>
        </p:blipFill>
        <p:spPr>
          <a:xfrm>
            <a:off x="4921089" y="2110956"/>
            <a:ext cx="1019908" cy="914400"/>
          </a:xfrm>
          <a:prstGeom prst="rect">
            <a:avLst/>
          </a:prstGeom>
        </p:spPr>
      </p:pic>
      <p:sp>
        <p:nvSpPr>
          <p:cNvPr id="8" name="Textfeld 7">
            <a:extLst>
              <a:ext uri="{FF2B5EF4-FFF2-40B4-BE49-F238E27FC236}">
                <a16:creationId xmlns:a16="http://schemas.microsoft.com/office/drawing/2014/main" id="{DA997B02-D61E-E66B-DBF8-5406502E78AA}"/>
              </a:ext>
            </a:extLst>
          </p:cNvPr>
          <p:cNvSpPr txBox="1"/>
          <p:nvPr/>
        </p:nvSpPr>
        <p:spPr>
          <a:xfrm>
            <a:off x="3313027" y="784051"/>
            <a:ext cx="5565947" cy="307777"/>
          </a:xfrm>
          <a:prstGeom prst="rect">
            <a:avLst/>
          </a:prstGeom>
          <a:noFill/>
        </p:spPr>
        <p:txBody>
          <a:bodyPr wrap="none" lIns="0" tIns="0" rIns="0" bIns="0" rtlCol="0">
            <a:spAutoFit/>
          </a:bodyPr>
          <a:lstStyle/>
          <a:p>
            <a:pPr algn="l"/>
            <a:r>
              <a:rPr lang="de-CH" sz="2000" dirty="0" err="1"/>
              <a:t>Efficient</a:t>
            </a:r>
            <a:r>
              <a:rPr lang="de-CH" sz="2000" dirty="0"/>
              <a:t> and </a:t>
            </a:r>
            <a:r>
              <a:rPr lang="de-CH" sz="2000" dirty="0" err="1"/>
              <a:t>sustainable</a:t>
            </a:r>
            <a:r>
              <a:rPr lang="de-CH" sz="2000" dirty="0"/>
              <a:t> HTS </a:t>
            </a:r>
            <a:r>
              <a:rPr lang="de-CH" sz="2000" dirty="0" err="1"/>
              <a:t>accelerator</a:t>
            </a:r>
            <a:r>
              <a:rPr lang="de-CH" sz="2000" dirty="0"/>
              <a:t> </a:t>
            </a:r>
            <a:r>
              <a:rPr lang="de-CH" sz="2000" dirty="0" err="1"/>
              <a:t>magnets</a:t>
            </a:r>
            <a:endParaRPr lang="de-CH" sz="2000" dirty="0"/>
          </a:p>
        </p:txBody>
      </p:sp>
    </p:spTree>
    <p:extLst>
      <p:ext uri="{BB962C8B-B14F-4D97-AF65-F5344CB8AC3E}">
        <p14:creationId xmlns:p14="http://schemas.microsoft.com/office/powerpoint/2010/main" val="1191350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E73CD-F62F-0AA4-7DED-DA901969F289}"/>
            </a:ext>
          </a:extLst>
        </p:cNvPr>
        <p:cNvGrpSpPr/>
        <p:nvPr/>
      </p:nvGrpSpPr>
      <p:grpSpPr>
        <a:xfrm>
          <a:off x="0" y="0"/>
          <a:ext cx="0" cy="0"/>
          <a:chOff x="0" y="0"/>
          <a:chExt cx="0" cy="0"/>
        </a:xfrm>
      </p:grpSpPr>
      <p:pic>
        <p:nvPicPr>
          <p:cNvPr id="2" name="Content Placeholder 7" descr="A river running through a city&#10;&#10;Description automatically generated">
            <a:extLst>
              <a:ext uri="{FF2B5EF4-FFF2-40B4-BE49-F238E27FC236}">
                <a16:creationId xmlns:a16="http://schemas.microsoft.com/office/drawing/2014/main" id="{0C0EBBC4-910D-2434-2421-35244D5B0D56}"/>
              </a:ext>
            </a:extLst>
          </p:cNvPr>
          <p:cNvPicPr>
            <a:picLocks noChangeAspect="1"/>
          </p:cNvPicPr>
          <p:nvPr/>
        </p:nvPicPr>
        <p:blipFill>
          <a:blip r:embed="rId3" cstate="print">
            <a:extLst>
              <a:ext uri="{28A0092B-C50C-407E-A947-70E740481C1C}">
                <a14:useLocalDpi xmlns:a14="http://schemas.microsoft.com/office/drawing/2010/main" val="0"/>
              </a:ext>
            </a:extLst>
          </a:blip>
          <a:srcRect t="15730"/>
          <a:stretch/>
        </p:blipFill>
        <p:spPr>
          <a:xfrm>
            <a:off x="1566764" y="-37770"/>
            <a:ext cx="9058471" cy="6933540"/>
          </a:xfrm>
          <a:prstGeom prst="rect">
            <a:avLst/>
          </a:prstGeom>
          <a:noFill/>
        </p:spPr>
      </p:pic>
      <p:sp>
        <p:nvSpPr>
          <p:cNvPr id="9" name="Titel 1">
            <a:extLst>
              <a:ext uri="{FF2B5EF4-FFF2-40B4-BE49-F238E27FC236}">
                <a16:creationId xmlns:a16="http://schemas.microsoft.com/office/drawing/2014/main" id="{DF7A3108-AC74-EC01-C53C-0CE5CE7427A6}"/>
              </a:ext>
            </a:extLst>
          </p:cNvPr>
          <p:cNvSpPr>
            <a:spLocks noGrp="1"/>
          </p:cNvSpPr>
          <p:nvPr>
            <p:ph type="title"/>
          </p:nvPr>
        </p:nvSpPr>
        <p:spPr>
          <a:xfrm>
            <a:off x="1777466" y="2203244"/>
            <a:ext cx="8964613" cy="810444"/>
          </a:xfrm>
        </p:spPr>
        <p:txBody>
          <a:bodyPr>
            <a:normAutofit fontScale="90000"/>
          </a:bodyPr>
          <a:lstStyle/>
          <a:p>
            <a:pPr algn="ctr">
              <a:spcBef>
                <a:spcPts val="0"/>
              </a:spcBef>
              <a:defRPr/>
            </a:pPr>
            <a:r>
              <a:rPr lang="en-US" sz="4400" dirty="0">
                <a:solidFill>
                  <a:schemeClr val="bg1"/>
                </a:solidFill>
                <a:sym typeface="Georgia"/>
              </a:rPr>
              <a:t>Motivation and context</a:t>
            </a:r>
            <a:br>
              <a:rPr lang="en-US" dirty="0">
                <a:sym typeface="Georgia"/>
              </a:rPr>
            </a:br>
            <a:br>
              <a:rPr lang="en-US" dirty="0">
                <a:sym typeface="Georgia"/>
              </a:rPr>
            </a:br>
            <a:endParaRPr lang="en-GB" sz="2000" dirty="0">
              <a:sym typeface="Georgia"/>
            </a:endParaRPr>
          </a:p>
        </p:txBody>
      </p:sp>
    </p:spTree>
    <p:extLst>
      <p:ext uri="{BB962C8B-B14F-4D97-AF65-F5344CB8AC3E}">
        <p14:creationId xmlns:p14="http://schemas.microsoft.com/office/powerpoint/2010/main" val="27454009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abgerundete Ecken 8">
            <a:extLst>
              <a:ext uri="{FF2B5EF4-FFF2-40B4-BE49-F238E27FC236}">
                <a16:creationId xmlns:a16="http://schemas.microsoft.com/office/drawing/2014/main" id="{37DAAB1D-E148-4B58-47D0-ADEDE8260B27}"/>
              </a:ext>
            </a:extLst>
          </p:cNvPr>
          <p:cNvSpPr/>
          <p:nvPr/>
        </p:nvSpPr>
        <p:spPr>
          <a:xfrm>
            <a:off x="1631504" y="412053"/>
            <a:ext cx="4752528" cy="1814940"/>
          </a:xfrm>
          <a:prstGeom prst="round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endParaRPr lang="de-CH" sz="1500" dirty="0" err="1">
              <a:solidFill>
                <a:prstClr val="white"/>
              </a:solidFill>
              <a:latin typeface="Aptos"/>
            </a:endParaRPr>
          </a:p>
        </p:txBody>
      </p:sp>
      <p:sp>
        <p:nvSpPr>
          <p:cNvPr id="2" name="Title 1"/>
          <p:cNvSpPr>
            <a:spLocks noGrp="1"/>
          </p:cNvSpPr>
          <p:nvPr>
            <p:ph type="title"/>
          </p:nvPr>
        </p:nvSpPr>
        <p:spPr>
          <a:xfrm>
            <a:off x="1679588" y="-49813"/>
            <a:ext cx="8964613" cy="378059"/>
          </a:xfrm>
        </p:spPr>
        <p:txBody>
          <a:bodyPr>
            <a:noAutofit/>
          </a:bodyPr>
          <a:lstStyle/>
          <a:p>
            <a:pPr algn="ctr"/>
            <a:r>
              <a:rPr lang="de-CH" sz="2700" dirty="0">
                <a:solidFill>
                  <a:schemeClr val="accent1"/>
                </a:solidFill>
              </a:rPr>
              <a:t>HTS4SRI Identity Kit</a:t>
            </a:r>
            <a:endParaRPr sz="2700" dirty="0">
              <a:solidFill>
                <a:schemeClr val="accent1"/>
              </a:solidFill>
            </a:endParaRPr>
          </a:p>
        </p:txBody>
      </p:sp>
      <p:sp>
        <p:nvSpPr>
          <p:cNvPr id="5" name="Textfeld 4">
            <a:extLst>
              <a:ext uri="{FF2B5EF4-FFF2-40B4-BE49-F238E27FC236}">
                <a16:creationId xmlns:a16="http://schemas.microsoft.com/office/drawing/2014/main" id="{276B24D0-ADA3-4AFB-EC45-76127064D385}"/>
              </a:ext>
            </a:extLst>
          </p:cNvPr>
          <p:cNvSpPr txBox="1"/>
          <p:nvPr/>
        </p:nvSpPr>
        <p:spPr>
          <a:xfrm>
            <a:off x="1751356" y="508089"/>
            <a:ext cx="4632677" cy="2031325"/>
          </a:xfrm>
          <a:prstGeom prst="rect">
            <a:avLst/>
          </a:prstGeom>
          <a:noFill/>
        </p:spPr>
        <p:txBody>
          <a:bodyPr wrap="square">
            <a:spAutoFit/>
          </a:bodyPr>
          <a:lstStyle/>
          <a:p>
            <a:pPr defTabSz="685800"/>
            <a:r>
              <a:rPr lang="de-CH" dirty="0">
                <a:solidFill>
                  <a:prstClr val="white">
                    <a:lumMod val="95000"/>
                  </a:prstClr>
                </a:solidFill>
                <a:latin typeface="Aptos"/>
              </a:rPr>
              <a:t>📅 </a:t>
            </a:r>
            <a:r>
              <a:rPr lang="de-CH" b="1" dirty="0">
                <a:solidFill>
                  <a:prstClr val="white">
                    <a:lumMod val="95000"/>
                  </a:prstClr>
                </a:solidFill>
                <a:latin typeface="Aptos"/>
              </a:rPr>
              <a:t>Duration</a:t>
            </a:r>
            <a:r>
              <a:rPr lang="de-CH" dirty="0">
                <a:solidFill>
                  <a:prstClr val="white">
                    <a:lumMod val="95000"/>
                  </a:prstClr>
                </a:solidFill>
                <a:latin typeface="Aptos"/>
              </a:rPr>
              <a:t>: 4 </a:t>
            </a:r>
            <a:r>
              <a:rPr lang="de-CH" dirty="0" err="1">
                <a:solidFill>
                  <a:prstClr val="white">
                    <a:lumMod val="95000"/>
                  </a:prstClr>
                </a:solidFill>
                <a:latin typeface="Aptos"/>
              </a:rPr>
              <a:t>years</a:t>
            </a:r>
            <a:r>
              <a:rPr lang="de-CH" dirty="0">
                <a:solidFill>
                  <a:prstClr val="white">
                    <a:lumMod val="95000"/>
                  </a:prstClr>
                </a:solidFill>
                <a:latin typeface="Aptos"/>
              </a:rPr>
              <a:t> (2026–2030)</a:t>
            </a:r>
          </a:p>
          <a:p>
            <a:pPr defTabSz="685800"/>
            <a:r>
              <a:rPr lang="de-CH" dirty="0">
                <a:solidFill>
                  <a:prstClr val="white">
                    <a:lumMod val="95000"/>
                  </a:prstClr>
                </a:solidFill>
                <a:latin typeface="Aptos"/>
              </a:rPr>
              <a:t>        </a:t>
            </a:r>
            <a:r>
              <a:rPr lang="de-CH" b="1" dirty="0">
                <a:solidFill>
                  <a:prstClr val="white">
                    <a:lumMod val="95000"/>
                  </a:prstClr>
                </a:solidFill>
                <a:latin typeface="Aptos"/>
              </a:rPr>
              <a:t>Start : 01 September 2026</a:t>
            </a:r>
            <a:br>
              <a:rPr lang="de-CH" dirty="0">
                <a:solidFill>
                  <a:prstClr val="white">
                    <a:lumMod val="95000"/>
                  </a:prstClr>
                </a:solidFill>
                <a:latin typeface="Aptos"/>
              </a:rPr>
            </a:br>
            <a:r>
              <a:rPr lang="de-CH" dirty="0">
                <a:solidFill>
                  <a:prstClr val="white">
                    <a:lumMod val="95000"/>
                  </a:prstClr>
                </a:solidFill>
                <a:latin typeface="Aptos"/>
              </a:rPr>
              <a:t>👥 </a:t>
            </a:r>
            <a:r>
              <a:rPr lang="de-CH" b="1" dirty="0" err="1">
                <a:solidFill>
                  <a:prstClr val="white">
                    <a:lumMod val="95000"/>
                  </a:prstClr>
                </a:solidFill>
                <a:latin typeface="Aptos"/>
              </a:rPr>
              <a:t>Participants</a:t>
            </a:r>
            <a:r>
              <a:rPr lang="de-CH" dirty="0">
                <a:solidFill>
                  <a:prstClr val="white">
                    <a:lumMod val="95000"/>
                  </a:prstClr>
                </a:solidFill>
                <a:latin typeface="Aptos"/>
              </a:rPr>
              <a:t>: 8 </a:t>
            </a:r>
            <a:r>
              <a:rPr lang="de-CH" dirty="0" err="1">
                <a:solidFill>
                  <a:prstClr val="white">
                    <a:lumMod val="95000"/>
                  </a:prstClr>
                </a:solidFill>
                <a:latin typeface="Aptos"/>
              </a:rPr>
              <a:t>institutions</a:t>
            </a:r>
            <a:br>
              <a:rPr lang="de-CH" dirty="0">
                <a:solidFill>
                  <a:prstClr val="white">
                    <a:lumMod val="95000"/>
                  </a:prstClr>
                </a:solidFill>
                <a:latin typeface="Aptos"/>
              </a:rPr>
            </a:br>
            <a:r>
              <a:rPr lang="de-CH" dirty="0">
                <a:solidFill>
                  <a:prstClr val="white">
                    <a:lumMod val="95000"/>
                  </a:prstClr>
                </a:solidFill>
                <a:latin typeface="Aptos"/>
              </a:rPr>
              <a:t>📊 </a:t>
            </a:r>
            <a:r>
              <a:rPr lang="de-CH" b="1" dirty="0">
                <a:solidFill>
                  <a:prstClr val="white">
                    <a:lumMod val="95000"/>
                  </a:prstClr>
                </a:solidFill>
                <a:latin typeface="Aptos"/>
              </a:rPr>
              <a:t>Budget</a:t>
            </a:r>
            <a:r>
              <a:rPr lang="de-CH" dirty="0">
                <a:solidFill>
                  <a:prstClr val="white">
                    <a:lumMod val="95000"/>
                  </a:prstClr>
                </a:solidFill>
                <a:latin typeface="Aptos"/>
              </a:rPr>
              <a:t>: 7.57 M€ total – EU </a:t>
            </a:r>
            <a:r>
              <a:rPr lang="de-CH" dirty="0" err="1">
                <a:solidFill>
                  <a:prstClr val="white">
                    <a:lumMod val="95000"/>
                  </a:prstClr>
                </a:solidFill>
                <a:latin typeface="Aptos"/>
              </a:rPr>
              <a:t>contribution</a:t>
            </a:r>
            <a:r>
              <a:rPr lang="de-CH" dirty="0">
                <a:solidFill>
                  <a:prstClr val="white">
                    <a:lumMod val="95000"/>
                  </a:prstClr>
                </a:solidFill>
                <a:latin typeface="Aptos"/>
              </a:rPr>
              <a:t> 5.0 M€ – In-kind 2.57 M€ (52 % </a:t>
            </a:r>
            <a:r>
              <a:rPr lang="de-CH" dirty="0" err="1">
                <a:solidFill>
                  <a:prstClr val="white">
                    <a:lumMod val="95000"/>
                  </a:prstClr>
                </a:solidFill>
                <a:latin typeface="Aptos"/>
              </a:rPr>
              <a:t>of</a:t>
            </a:r>
            <a:r>
              <a:rPr lang="de-CH" dirty="0">
                <a:solidFill>
                  <a:prstClr val="white">
                    <a:lumMod val="95000"/>
                  </a:prstClr>
                </a:solidFill>
                <a:latin typeface="Aptos"/>
              </a:rPr>
              <a:t> </a:t>
            </a:r>
            <a:r>
              <a:rPr lang="de-CH" dirty="0" err="1">
                <a:solidFill>
                  <a:prstClr val="white">
                    <a:lumMod val="95000"/>
                  </a:prstClr>
                </a:solidFill>
                <a:latin typeface="Aptos"/>
              </a:rPr>
              <a:t>the</a:t>
            </a:r>
            <a:r>
              <a:rPr lang="de-CH" dirty="0">
                <a:solidFill>
                  <a:prstClr val="white">
                    <a:lumMod val="95000"/>
                  </a:prstClr>
                </a:solidFill>
                <a:latin typeface="Aptos"/>
              </a:rPr>
              <a:t> EU </a:t>
            </a:r>
            <a:r>
              <a:rPr lang="de-CH" dirty="0" err="1">
                <a:solidFill>
                  <a:prstClr val="white">
                    <a:lumMod val="95000"/>
                  </a:prstClr>
                </a:solidFill>
                <a:latin typeface="Aptos"/>
              </a:rPr>
              <a:t>contribution</a:t>
            </a:r>
            <a:r>
              <a:rPr lang="de-CH" dirty="0">
                <a:solidFill>
                  <a:prstClr val="white">
                    <a:lumMod val="95000"/>
                  </a:prstClr>
                </a:solidFill>
                <a:latin typeface="Aptos"/>
              </a:rPr>
              <a:t>)</a:t>
            </a:r>
            <a:br>
              <a:rPr lang="de-CH" dirty="0">
                <a:solidFill>
                  <a:prstClr val="white">
                    <a:lumMod val="95000"/>
                  </a:prstClr>
                </a:solidFill>
                <a:latin typeface="Aptos"/>
              </a:rPr>
            </a:br>
            <a:r>
              <a:rPr lang="de-CH" dirty="0">
                <a:solidFill>
                  <a:prstClr val="white">
                    <a:lumMod val="95000"/>
                  </a:prstClr>
                </a:solidFill>
                <a:latin typeface="Aptos"/>
              </a:rPr>
              <a:t>🛠 </a:t>
            </a:r>
            <a:r>
              <a:rPr lang="de-CH" b="1" dirty="0">
                <a:solidFill>
                  <a:prstClr val="white">
                    <a:lumMod val="95000"/>
                  </a:prstClr>
                </a:solidFill>
                <a:latin typeface="Aptos"/>
              </a:rPr>
              <a:t>Work Packages</a:t>
            </a:r>
            <a:r>
              <a:rPr lang="de-CH" dirty="0">
                <a:solidFill>
                  <a:prstClr val="white">
                    <a:lumMod val="95000"/>
                  </a:prstClr>
                </a:solidFill>
                <a:latin typeface="Aptos"/>
              </a:rPr>
              <a:t>: 6 (WP1–WP6)</a:t>
            </a:r>
          </a:p>
        </p:txBody>
      </p:sp>
      <p:graphicFrame>
        <p:nvGraphicFramePr>
          <p:cNvPr id="6" name="Tabelle 5">
            <a:extLst>
              <a:ext uri="{FF2B5EF4-FFF2-40B4-BE49-F238E27FC236}">
                <a16:creationId xmlns:a16="http://schemas.microsoft.com/office/drawing/2014/main" id="{F7062811-4529-3B0B-9E08-61337E580CE3}"/>
              </a:ext>
            </a:extLst>
          </p:cNvPr>
          <p:cNvGraphicFramePr>
            <a:graphicFrameLocks noGrp="1"/>
          </p:cNvGraphicFramePr>
          <p:nvPr/>
        </p:nvGraphicFramePr>
        <p:xfrm>
          <a:off x="1658718" y="2394495"/>
          <a:ext cx="5130571" cy="2598420"/>
        </p:xfrm>
        <a:graphic>
          <a:graphicData uri="http://schemas.openxmlformats.org/drawingml/2006/table">
            <a:tbl>
              <a:tblPr>
                <a:tableStyleId>{E929F9F4-4A8F-4326-A1B4-22849713DDAB}</a:tableStyleId>
              </a:tblPr>
              <a:tblGrid>
                <a:gridCol w="2360063">
                  <a:extLst>
                    <a:ext uri="{9D8B030D-6E8A-4147-A177-3AD203B41FA5}">
                      <a16:colId xmlns:a16="http://schemas.microsoft.com/office/drawing/2014/main" val="2891926628"/>
                    </a:ext>
                  </a:extLst>
                </a:gridCol>
                <a:gridCol w="2770508">
                  <a:extLst>
                    <a:ext uri="{9D8B030D-6E8A-4147-A177-3AD203B41FA5}">
                      <a16:colId xmlns:a16="http://schemas.microsoft.com/office/drawing/2014/main" val="185133089"/>
                    </a:ext>
                  </a:extLst>
                </a:gridCol>
              </a:tblGrid>
              <a:tr h="342900">
                <a:tc>
                  <a:txBody>
                    <a:bodyPr/>
                    <a:lstStyle/>
                    <a:p>
                      <a:r>
                        <a:rPr lang="de-CH" sz="1800" dirty="0"/>
                        <a:t>Partner</a:t>
                      </a:r>
                    </a:p>
                  </a:txBody>
                  <a:tcPr marL="68580" marR="68580" marT="34290" marB="34290" anchor="ctr"/>
                </a:tc>
                <a:tc>
                  <a:txBody>
                    <a:bodyPr/>
                    <a:lstStyle/>
                    <a:p>
                      <a:r>
                        <a:rPr lang="de-CH" sz="1800" dirty="0" err="1"/>
                        <a:t>Role</a:t>
                      </a:r>
                      <a:r>
                        <a:rPr lang="de-CH" sz="1800" dirty="0"/>
                        <a:t> / WP </a:t>
                      </a:r>
                      <a:r>
                        <a:rPr lang="de-CH" sz="1800" dirty="0" err="1"/>
                        <a:t>leadership</a:t>
                      </a:r>
                      <a:endParaRPr lang="de-CH" sz="1800" dirty="0"/>
                    </a:p>
                  </a:txBody>
                  <a:tcPr marL="68580" marR="68580" marT="34290" marB="34290" anchor="ctr"/>
                </a:tc>
                <a:extLst>
                  <a:ext uri="{0D108BD9-81ED-4DB2-BD59-A6C34878D82A}">
                    <a16:rowId xmlns:a16="http://schemas.microsoft.com/office/drawing/2014/main" val="3275168179"/>
                  </a:ext>
                </a:extLst>
              </a:tr>
              <a:tr h="222885">
                <a:tc>
                  <a:txBody>
                    <a:bodyPr/>
                    <a:lstStyle/>
                    <a:p>
                      <a:r>
                        <a:rPr lang="de-CH" sz="1400" b="1" dirty="0"/>
                        <a:t>PSI (CH)</a:t>
                      </a:r>
                      <a:endParaRPr lang="de-CH" sz="1400" dirty="0"/>
                    </a:p>
                  </a:txBody>
                  <a:tcPr marL="68580" marR="68580" marT="34290" marB="34290" anchor="ctr"/>
                </a:tc>
                <a:tc>
                  <a:txBody>
                    <a:bodyPr/>
                    <a:lstStyle/>
                    <a:p>
                      <a:r>
                        <a:rPr lang="de-CH" sz="1400" dirty="0" err="1"/>
                        <a:t>Coordinator</a:t>
                      </a:r>
                      <a:r>
                        <a:rPr lang="de-CH" sz="1400" dirty="0"/>
                        <a:t>, WP1 &amp; WP3 </a:t>
                      </a:r>
                      <a:r>
                        <a:rPr lang="de-CH" sz="1400" dirty="0" err="1"/>
                        <a:t>lead</a:t>
                      </a:r>
                      <a:endParaRPr lang="de-CH" sz="1400" dirty="0"/>
                    </a:p>
                  </a:txBody>
                  <a:tcPr marL="68580" marR="68580" marT="34290" marB="34290" anchor="ctr"/>
                </a:tc>
                <a:extLst>
                  <a:ext uri="{0D108BD9-81ED-4DB2-BD59-A6C34878D82A}">
                    <a16:rowId xmlns:a16="http://schemas.microsoft.com/office/drawing/2014/main" val="2203762729"/>
                  </a:ext>
                </a:extLst>
              </a:tr>
              <a:tr h="222885">
                <a:tc>
                  <a:txBody>
                    <a:bodyPr/>
                    <a:lstStyle/>
                    <a:p>
                      <a:r>
                        <a:rPr lang="de-CH" sz="1400" b="1" dirty="0"/>
                        <a:t>Bruker </a:t>
                      </a:r>
                      <a:r>
                        <a:rPr lang="de-CH" sz="1400" b="1" dirty="0" err="1"/>
                        <a:t>Biospin</a:t>
                      </a:r>
                      <a:r>
                        <a:rPr lang="de-CH" sz="1400" b="1" dirty="0"/>
                        <a:t> (CH)</a:t>
                      </a:r>
                      <a:endParaRPr lang="de-CH" sz="1400" dirty="0"/>
                    </a:p>
                  </a:txBody>
                  <a:tcPr marL="68580" marR="68580" marT="34290" marB="34290" anchor="ctr"/>
                </a:tc>
                <a:tc>
                  <a:txBody>
                    <a:bodyPr/>
                    <a:lstStyle/>
                    <a:p>
                      <a:r>
                        <a:rPr lang="de-CH" sz="1400" dirty="0"/>
                        <a:t>Co-lead WP2</a:t>
                      </a:r>
                    </a:p>
                  </a:txBody>
                  <a:tcPr marL="68580" marR="68580" marT="34290" marB="34290" anchor="ctr"/>
                </a:tc>
                <a:extLst>
                  <a:ext uri="{0D108BD9-81ED-4DB2-BD59-A6C34878D82A}">
                    <a16:rowId xmlns:a16="http://schemas.microsoft.com/office/drawing/2014/main" val="2026062846"/>
                  </a:ext>
                </a:extLst>
              </a:tr>
              <a:tr h="222885">
                <a:tc>
                  <a:txBody>
                    <a:bodyPr/>
                    <a:lstStyle/>
                    <a:p>
                      <a:r>
                        <a:rPr lang="de-CH" sz="1400" b="1"/>
                        <a:t>CEA (FR)</a:t>
                      </a:r>
                      <a:endParaRPr lang="de-CH" sz="1400"/>
                    </a:p>
                  </a:txBody>
                  <a:tcPr marL="68580" marR="68580" marT="34290" marB="34290" anchor="ctr"/>
                </a:tc>
                <a:tc>
                  <a:txBody>
                    <a:bodyPr/>
                    <a:lstStyle/>
                    <a:p>
                      <a:r>
                        <a:rPr lang="de-CH" sz="1400" dirty="0"/>
                        <a:t>Co-lead WP1 &amp; WP5</a:t>
                      </a:r>
                    </a:p>
                  </a:txBody>
                  <a:tcPr marL="68580" marR="68580" marT="34290" marB="34290" anchor="ctr"/>
                </a:tc>
                <a:extLst>
                  <a:ext uri="{0D108BD9-81ED-4DB2-BD59-A6C34878D82A}">
                    <a16:rowId xmlns:a16="http://schemas.microsoft.com/office/drawing/2014/main" val="3618478533"/>
                  </a:ext>
                </a:extLst>
              </a:tr>
              <a:tr h="222885">
                <a:tc>
                  <a:txBody>
                    <a:bodyPr/>
                    <a:lstStyle/>
                    <a:p>
                      <a:r>
                        <a:rPr lang="de-CH" sz="1400" b="1" dirty="0"/>
                        <a:t>CIEMAT (ES)</a:t>
                      </a:r>
                      <a:endParaRPr lang="de-CH" sz="1400" dirty="0"/>
                    </a:p>
                  </a:txBody>
                  <a:tcPr marL="68580" marR="68580" marT="34290" marB="34290" anchor="ctr"/>
                </a:tc>
                <a:tc>
                  <a:txBody>
                    <a:bodyPr/>
                    <a:lstStyle/>
                    <a:p>
                      <a:r>
                        <a:rPr lang="de-CH" sz="1400" dirty="0"/>
                        <a:t>Co-lead WP2</a:t>
                      </a:r>
                    </a:p>
                  </a:txBody>
                  <a:tcPr marL="68580" marR="68580" marT="34290" marB="34290" anchor="ctr"/>
                </a:tc>
                <a:extLst>
                  <a:ext uri="{0D108BD9-81ED-4DB2-BD59-A6C34878D82A}">
                    <a16:rowId xmlns:a16="http://schemas.microsoft.com/office/drawing/2014/main" val="92112155"/>
                  </a:ext>
                </a:extLst>
              </a:tr>
              <a:tr h="222885">
                <a:tc>
                  <a:txBody>
                    <a:bodyPr/>
                    <a:lstStyle/>
                    <a:p>
                      <a:r>
                        <a:rPr lang="de-CH" sz="1400" b="1" dirty="0"/>
                        <a:t>CERN (CH)-Int. Org.</a:t>
                      </a:r>
                    </a:p>
                  </a:txBody>
                  <a:tcPr marL="68580" marR="68580" marT="34290" marB="34290" anchor="ctr"/>
                </a:tc>
                <a:tc>
                  <a:txBody>
                    <a:bodyPr/>
                    <a:lstStyle/>
                    <a:p>
                      <a:r>
                        <a:rPr lang="de-CH" sz="1400" dirty="0"/>
                        <a:t>Lead WP6</a:t>
                      </a:r>
                    </a:p>
                  </a:txBody>
                  <a:tcPr marL="68580" marR="68580" marT="34290" marB="34290" anchor="ctr"/>
                </a:tc>
                <a:extLst>
                  <a:ext uri="{0D108BD9-81ED-4DB2-BD59-A6C34878D82A}">
                    <a16:rowId xmlns:a16="http://schemas.microsoft.com/office/drawing/2014/main" val="2052001800"/>
                  </a:ext>
                </a:extLst>
              </a:tr>
              <a:tr h="222885">
                <a:tc>
                  <a:txBody>
                    <a:bodyPr/>
                    <a:lstStyle/>
                    <a:p>
                      <a:r>
                        <a:rPr lang="de-CH" sz="1400" b="1" dirty="0"/>
                        <a:t>GSI (DE)-ESFRI</a:t>
                      </a:r>
                      <a:endParaRPr lang="de-CH" sz="1400" dirty="0"/>
                    </a:p>
                  </a:txBody>
                  <a:tcPr marL="68580" marR="68580" marT="34290" marB="34290" anchor="ctr"/>
                </a:tc>
                <a:tc>
                  <a:txBody>
                    <a:bodyPr/>
                    <a:lstStyle/>
                    <a:p>
                      <a:r>
                        <a:rPr lang="de-CH" sz="1400" dirty="0"/>
                        <a:t>Co-lead WP4</a:t>
                      </a:r>
                    </a:p>
                  </a:txBody>
                  <a:tcPr marL="68580" marR="68580" marT="34290" marB="34290" anchor="ctr"/>
                </a:tc>
                <a:extLst>
                  <a:ext uri="{0D108BD9-81ED-4DB2-BD59-A6C34878D82A}">
                    <a16:rowId xmlns:a16="http://schemas.microsoft.com/office/drawing/2014/main" val="3474378021"/>
                  </a:ext>
                </a:extLst>
              </a:tr>
              <a:tr h="222885">
                <a:tc>
                  <a:txBody>
                    <a:bodyPr/>
                    <a:lstStyle/>
                    <a:p>
                      <a:r>
                        <a:rPr lang="de-CH" sz="1400" b="1" dirty="0"/>
                        <a:t>INFN (IT)</a:t>
                      </a:r>
                      <a:endParaRPr lang="de-CH" sz="1400" dirty="0"/>
                    </a:p>
                  </a:txBody>
                  <a:tcPr marL="68580" marR="68580" marT="34290" marB="34290" anchor="ctr"/>
                </a:tc>
                <a:tc>
                  <a:txBody>
                    <a:bodyPr/>
                    <a:lstStyle/>
                    <a:p>
                      <a:r>
                        <a:rPr lang="de-CH" sz="1400" dirty="0"/>
                        <a:t>Co-lead WP4 &amp; WP5</a:t>
                      </a:r>
                    </a:p>
                  </a:txBody>
                  <a:tcPr marL="68580" marR="68580" marT="34290" marB="34290" anchor="ctr"/>
                </a:tc>
                <a:extLst>
                  <a:ext uri="{0D108BD9-81ED-4DB2-BD59-A6C34878D82A}">
                    <a16:rowId xmlns:a16="http://schemas.microsoft.com/office/drawing/2014/main" val="3441818099"/>
                  </a:ext>
                </a:extLst>
              </a:tr>
              <a:tr h="222885">
                <a:tc>
                  <a:txBody>
                    <a:bodyPr/>
                    <a:lstStyle/>
                    <a:p>
                      <a:r>
                        <a:rPr lang="de-CH" sz="1400" b="1" dirty="0"/>
                        <a:t>Univ. Milano  UMIL (IT)</a:t>
                      </a:r>
                      <a:endParaRPr lang="de-CH" sz="1400" dirty="0"/>
                    </a:p>
                  </a:txBody>
                  <a:tcPr marL="68580" marR="68580" marT="34290" marB="34290" anchor="ctr"/>
                </a:tc>
                <a:tc>
                  <a:txBody>
                    <a:bodyPr/>
                    <a:lstStyle/>
                    <a:p>
                      <a:r>
                        <a:rPr lang="de-CH" sz="1400" dirty="0"/>
                        <a:t>Co-lead WP4 &amp; WP5</a:t>
                      </a:r>
                    </a:p>
                  </a:txBody>
                  <a:tcPr marL="68580" marR="68580" marT="34290" marB="34290" anchor="ctr"/>
                </a:tc>
                <a:extLst>
                  <a:ext uri="{0D108BD9-81ED-4DB2-BD59-A6C34878D82A}">
                    <a16:rowId xmlns:a16="http://schemas.microsoft.com/office/drawing/2014/main" val="3709834627"/>
                  </a:ext>
                </a:extLst>
              </a:tr>
            </a:tbl>
          </a:graphicData>
        </a:graphic>
      </p:graphicFrame>
      <p:sp>
        <p:nvSpPr>
          <p:cNvPr id="13" name="Textfeld 12">
            <a:extLst>
              <a:ext uri="{FF2B5EF4-FFF2-40B4-BE49-F238E27FC236}">
                <a16:creationId xmlns:a16="http://schemas.microsoft.com/office/drawing/2014/main" id="{8E6D543C-03DD-E9D2-9115-A136BBF46E60}"/>
              </a:ext>
            </a:extLst>
          </p:cNvPr>
          <p:cNvSpPr txBox="1"/>
          <p:nvPr/>
        </p:nvSpPr>
        <p:spPr>
          <a:xfrm>
            <a:off x="6789288" y="681240"/>
            <a:ext cx="3771208" cy="861774"/>
          </a:xfrm>
          <a:prstGeom prst="rect">
            <a:avLst/>
          </a:prstGeom>
          <a:noFill/>
        </p:spPr>
        <p:txBody>
          <a:bodyPr wrap="square" lIns="0" tIns="0" rIns="0" bIns="0" rtlCol="0">
            <a:spAutoFit/>
          </a:bodyPr>
          <a:lstStyle/>
          <a:p>
            <a:pPr defTabSz="685800"/>
            <a:r>
              <a:rPr lang="de-CH" sz="1400" b="1" dirty="0">
                <a:solidFill>
                  <a:prstClr val="black"/>
                </a:solidFill>
                <a:highlight>
                  <a:srgbClr val="FFFF00"/>
                </a:highlight>
                <a:latin typeface="Aptos"/>
              </a:rPr>
              <a:t>WP1: </a:t>
            </a:r>
            <a:r>
              <a:rPr lang="de-CH" sz="1400" b="1" dirty="0" err="1">
                <a:solidFill>
                  <a:prstClr val="black"/>
                </a:solidFill>
                <a:highlight>
                  <a:srgbClr val="FFFF00"/>
                </a:highlight>
                <a:latin typeface="Aptos"/>
              </a:rPr>
              <a:t>Coordination</a:t>
            </a:r>
            <a:r>
              <a:rPr lang="de-CH" sz="1400" b="1" dirty="0">
                <a:solidFill>
                  <a:prstClr val="black"/>
                </a:solidFill>
                <a:highlight>
                  <a:srgbClr val="FFFF00"/>
                </a:highlight>
                <a:latin typeface="Aptos"/>
              </a:rPr>
              <a:t> &amp; </a:t>
            </a:r>
            <a:r>
              <a:rPr lang="de-CH" sz="1400" b="1" dirty="0" err="1">
                <a:solidFill>
                  <a:prstClr val="black"/>
                </a:solidFill>
                <a:highlight>
                  <a:srgbClr val="FFFF00"/>
                </a:highlight>
                <a:latin typeface="Aptos"/>
              </a:rPr>
              <a:t>dissemination</a:t>
            </a:r>
            <a:endParaRPr lang="de-CH" sz="1400" b="1" dirty="0">
              <a:solidFill>
                <a:prstClr val="black"/>
              </a:solidFill>
              <a:highlight>
                <a:srgbClr val="FFFF00"/>
              </a:highlight>
              <a:latin typeface="Aptos"/>
            </a:endParaRPr>
          </a:p>
          <a:p>
            <a:pPr defTabSz="685800"/>
            <a:r>
              <a:rPr lang="de-CH" sz="1400" b="1" dirty="0">
                <a:solidFill>
                  <a:prstClr val="black"/>
                </a:solidFill>
                <a:highlight>
                  <a:srgbClr val="FFFF00"/>
                </a:highlight>
                <a:latin typeface="Aptos"/>
              </a:rPr>
              <a:t>WP2: LCA &amp; </a:t>
            </a:r>
            <a:r>
              <a:rPr lang="de-CH" sz="1400" b="1" dirty="0" err="1">
                <a:solidFill>
                  <a:prstClr val="black"/>
                </a:solidFill>
                <a:highlight>
                  <a:srgbClr val="FFFF00"/>
                </a:highlight>
                <a:latin typeface="Aptos"/>
              </a:rPr>
              <a:t>Sustainability</a:t>
            </a:r>
            <a:endParaRPr lang="de-CH" sz="1400" b="1" dirty="0">
              <a:solidFill>
                <a:prstClr val="black"/>
              </a:solidFill>
              <a:highlight>
                <a:srgbClr val="FFFF00"/>
              </a:highlight>
              <a:latin typeface="Aptos"/>
            </a:endParaRPr>
          </a:p>
          <a:p>
            <a:pPr defTabSz="685800"/>
            <a:r>
              <a:rPr lang="de-CH" sz="1400" b="1" dirty="0">
                <a:solidFill>
                  <a:prstClr val="black"/>
                </a:solidFill>
                <a:highlight>
                  <a:srgbClr val="FFFF00"/>
                </a:highlight>
                <a:latin typeface="Aptos"/>
              </a:rPr>
              <a:t>WP3: HTS </a:t>
            </a:r>
            <a:r>
              <a:rPr lang="de-CH" sz="1400" b="1" dirty="0" err="1">
                <a:solidFill>
                  <a:prstClr val="black"/>
                </a:solidFill>
                <a:highlight>
                  <a:srgbClr val="FFFF00"/>
                </a:highlight>
                <a:latin typeface="Aptos"/>
              </a:rPr>
              <a:t>conductor</a:t>
            </a:r>
            <a:r>
              <a:rPr lang="de-CH" sz="1400" b="1" dirty="0">
                <a:solidFill>
                  <a:prstClr val="black"/>
                </a:solidFill>
                <a:highlight>
                  <a:srgbClr val="FFFF00"/>
                </a:highlight>
                <a:latin typeface="Aptos"/>
              </a:rPr>
              <a:t> </a:t>
            </a:r>
            <a:r>
              <a:rPr lang="de-CH" sz="1400" b="1" dirty="0" err="1">
                <a:solidFill>
                  <a:prstClr val="black"/>
                </a:solidFill>
                <a:highlight>
                  <a:srgbClr val="FFFF00"/>
                </a:highlight>
                <a:latin typeface="Aptos"/>
              </a:rPr>
              <a:t>tests</a:t>
            </a:r>
            <a:r>
              <a:rPr lang="de-CH" sz="1400" b="1" dirty="0">
                <a:solidFill>
                  <a:prstClr val="black"/>
                </a:solidFill>
                <a:highlight>
                  <a:srgbClr val="FFFF00"/>
                </a:highlight>
                <a:latin typeface="Aptos"/>
              </a:rPr>
              <a:t> and </a:t>
            </a:r>
            <a:r>
              <a:rPr lang="de-CH" sz="1400" b="1" dirty="0" err="1">
                <a:solidFill>
                  <a:prstClr val="black"/>
                </a:solidFill>
                <a:highlight>
                  <a:srgbClr val="FFFF00"/>
                </a:highlight>
                <a:latin typeface="Aptos"/>
              </a:rPr>
              <a:t>subscale</a:t>
            </a:r>
            <a:r>
              <a:rPr lang="de-CH" sz="1400" b="1" dirty="0">
                <a:solidFill>
                  <a:prstClr val="black"/>
                </a:solidFill>
                <a:highlight>
                  <a:srgbClr val="FFFF00"/>
                </a:highlight>
                <a:latin typeface="Aptos"/>
              </a:rPr>
              <a:t> </a:t>
            </a:r>
            <a:r>
              <a:rPr lang="de-CH" sz="1400" b="1" dirty="0" err="1">
                <a:solidFill>
                  <a:prstClr val="black"/>
                </a:solidFill>
                <a:highlight>
                  <a:srgbClr val="FFFF00"/>
                </a:highlight>
                <a:latin typeface="Aptos"/>
              </a:rPr>
              <a:t>coils</a:t>
            </a:r>
            <a:endParaRPr lang="de-CH" sz="1400" b="1" dirty="0">
              <a:solidFill>
                <a:prstClr val="black"/>
              </a:solidFill>
              <a:highlight>
                <a:srgbClr val="FFFF00"/>
              </a:highlight>
              <a:latin typeface="Aptos"/>
            </a:endParaRPr>
          </a:p>
          <a:p>
            <a:pPr defTabSz="685800"/>
            <a:r>
              <a:rPr lang="de-CH" sz="1400" b="1" dirty="0">
                <a:solidFill>
                  <a:prstClr val="black"/>
                </a:solidFill>
                <a:highlight>
                  <a:srgbClr val="FFFF00"/>
                </a:highlight>
                <a:latin typeface="Aptos"/>
              </a:rPr>
              <a:t>WP4: Design and Engineering</a:t>
            </a:r>
          </a:p>
        </p:txBody>
      </p:sp>
      <p:sp>
        <p:nvSpPr>
          <p:cNvPr id="15" name="Textfeld 14">
            <a:extLst>
              <a:ext uri="{FF2B5EF4-FFF2-40B4-BE49-F238E27FC236}">
                <a16:creationId xmlns:a16="http://schemas.microsoft.com/office/drawing/2014/main" id="{F7136731-3FB0-FFD3-6FAE-C281617D6448}"/>
              </a:ext>
            </a:extLst>
          </p:cNvPr>
          <p:cNvSpPr txBox="1"/>
          <p:nvPr/>
        </p:nvSpPr>
        <p:spPr>
          <a:xfrm>
            <a:off x="6789288" y="1512238"/>
            <a:ext cx="3439468" cy="430887"/>
          </a:xfrm>
          <a:prstGeom prst="rect">
            <a:avLst/>
          </a:prstGeom>
          <a:noFill/>
        </p:spPr>
        <p:txBody>
          <a:bodyPr wrap="none" lIns="0" tIns="0" rIns="0" bIns="0" rtlCol="0">
            <a:spAutoFit/>
          </a:bodyPr>
          <a:lstStyle/>
          <a:p>
            <a:pPr defTabSz="685800"/>
            <a:r>
              <a:rPr lang="de-CH" sz="1400" b="1" dirty="0">
                <a:solidFill>
                  <a:prstClr val="black"/>
                </a:solidFill>
                <a:highlight>
                  <a:srgbClr val="FFFF00"/>
                </a:highlight>
                <a:latin typeface="Aptos"/>
              </a:rPr>
              <a:t>WP5: Coils &amp; </a:t>
            </a:r>
            <a:r>
              <a:rPr lang="de-CH" sz="1400" b="1" dirty="0" err="1">
                <a:solidFill>
                  <a:prstClr val="black"/>
                </a:solidFill>
                <a:highlight>
                  <a:srgbClr val="FFFF00"/>
                </a:highlight>
                <a:latin typeface="Aptos"/>
              </a:rPr>
              <a:t>demonstrator</a:t>
            </a:r>
            <a:r>
              <a:rPr lang="de-CH" sz="1400" b="1" dirty="0">
                <a:solidFill>
                  <a:prstClr val="black"/>
                </a:solidFill>
                <a:highlight>
                  <a:srgbClr val="FFFF00"/>
                </a:highlight>
                <a:latin typeface="Aptos"/>
              </a:rPr>
              <a:t> </a:t>
            </a:r>
            <a:r>
              <a:rPr lang="de-CH" sz="1400" b="1" dirty="0" err="1">
                <a:solidFill>
                  <a:prstClr val="black"/>
                </a:solidFill>
                <a:highlight>
                  <a:srgbClr val="FFFF00"/>
                </a:highlight>
                <a:latin typeface="Aptos"/>
              </a:rPr>
              <a:t>manufacturing</a:t>
            </a:r>
            <a:endParaRPr lang="de-CH" sz="1400" b="1" dirty="0">
              <a:solidFill>
                <a:prstClr val="black"/>
              </a:solidFill>
              <a:highlight>
                <a:srgbClr val="FFFF00"/>
              </a:highlight>
              <a:latin typeface="Aptos"/>
            </a:endParaRPr>
          </a:p>
          <a:p>
            <a:pPr defTabSz="685800"/>
            <a:r>
              <a:rPr lang="de-CH" sz="1400" b="1" dirty="0">
                <a:solidFill>
                  <a:prstClr val="black"/>
                </a:solidFill>
                <a:highlight>
                  <a:srgbClr val="FFFF00"/>
                </a:highlight>
                <a:latin typeface="Aptos"/>
              </a:rPr>
              <a:t>WP6: </a:t>
            </a:r>
            <a:r>
              <a:rPr lang="de-CH" sz="1400" b="1" dirty="0" err="1">
                <a:solidFill>
                  <a:prstClr val="black"/>
                </a:solidFill>
                <a:highlight>
                  <a:srgbClr val="FFFF00"/>
                </a:highlight>
                <a:latin typeface="Aptos"/>
              </a:rPr>
              <a:t>Qualification</a:t>
            </a:r>
            <a:r>
              <a:rPr lang="de-CH" sz="1400" b="1" dirty="0">
                <a:solidFill>
                  <a:prstClr val="black"/>
                </a:solidFill>
                <a:highlight>
                  <a:srgbClr val="FFFF00"/>
                </a:highlight>
                <a:latin typeface="Aptos"/>
              </a:rPr>
              <a:t> and </a:t>
            </a:r>
            <a:r>
              <a:rPr lang="de-CH" sz="1400" b="1" dirty="0" err="1">
                <a:solidFill>
                  <a:prstClr val="black"/>
                </a:solidFill>
                <a:highlight>
                  <a:srgbClr val="FFFF00"/>
                </a:highlight>
                <a:latin typeface="Aptos"/>
              </a:rPr>
              <a:t>testing</a:t>
            </a:r>
            <a:r>
              <a:rPr lang="de-CH" sz="1400" b="1" dirty="0">
                <a:solidFill>
                  <a:prstClr val="black"/>
                </a:solidFill>
                <a:highlight>
                  <a:srgbClr val="FFFF00"/>
                </a:highlight>
                <a:latin typeface="Aptos"/>
              </a:rPr>
              <a:t> </a:t>
            </a:r>
          </a:p>
        </p:txBody>
      </p:sp>
      <p:pic>
        <p:nvPicPr>
          <p:cNvPr id="18" name="Grafik 17">
            <a:extLst>
              <a:ext uri="{FF2B5EF4-FFF2-40B4-BE49-F238E27FC236}">
                <a16:creationId xmlns:a16="http://schemas.microsoft.com/office/drawing/2014/main" id="{A00D4CDD-AD07-16CD-5CA7-FF3262806427}"/>
              </a:ext>
            </a:extLst>
          </p:cNvPr>
          <p:cNvPicPr>
            <a:picLocks noChangeAspect="1"/>
          </p:cNvPicPr>
          <p:nvPr/>
        </p:nvPicPr>
        <p:blipFill>
          <a:blip r:embed="rId3"/>
          <a:stretch>
            <a:fillRect/>
          </a:stretch>
        </p:blipFill>
        <p:spPr>
          <a:xfrm>
            <a:off x="6384033" y="1943124"/>
            <a:ext cx="5038461" cy="3360234"/>
          </a:xfrm>
          <a:prstGeom prst="rect">
            <a:avLst/>
          </a:prstGeom>
        </p:spPr>
      </p:pic>
      <p:sp>
        <p:nvSpPr>
          <p:cNvPr id="4" name="Textfeld 3">
            <a:extLst>
              <a:ext uri="{FF2B5EF4-FFF2-40B4-BE49-F238E27FC236}">
                <a16:creationId xmlns:a16="http://schemas.microsoft.com/office/drawing/2014/main" id="{871DD457-9EBF-FCD6-AE8B-49A5725E8851}"/>
              </a:ext>
            </a:extLst>
          </p:cNvPr>
          <p:cNvSpPr txBox="1"/>
          <p:nvPr/>
        </p:nvSpPr>
        <p:spPr>
          <a:xfrm>
            <a:off x="1069050" y="5470860"/>
            <a:ext cx="9096401" cy="369332"/>
          </a:xfrm>
          <a:prstGeom prst="rect">
            <a:avLst/>
          </a:prstGeom>
          <a:noFill/>
        </p:spPr>
        <p:txBody>
          <a:bodyPr wrap="square">
            <a:spAutoFit/>
          </a:bodyPr>
          <a:lstStyle/>
          <a:p>
            <a:pPr>
              <a:defRPr/>
            </a:pPr>
            <a:r>
              <a:rPr lang="en-US" dirty="0">
                <a:solidFill>
                  <a:prstClr val="black"/>
                </a:solidFill>
                <a:latin typeface="+mj-lt"/>
              </a:rPr>
              <a:t>		</a:t>
            </a:r>
            <a:r>
              <a:rPr lang="en-US" b="1" i="1" dirty="0">
                <a:solidFill>
                  <a:srgbClr val="00B050"/>
                </a:solidFill>
                <a:latin typeface="+mj-lt"/>
              </a:rPr>
              <a:t>Kick off meeting:  7-8 October 2026 at PSI</a:t>
            </a:r>
          </a:p>
        </p:txBody>
      </p:sp>
    </p:spTree>
    <p:extLst>
      <p:ext uri="{BB962C8B-B14F-4D97-AF65-F5344CB8AC3E}">
        <p14:creationId xmlns:p14="http://schemas.microsoft.com/office/powerpoint/2010/main" val="6670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137929-0D10-6011-4C35-2E879F884B93}"/>
            </a:ext>
          </a:extLst>
        </p:cNvPr>
        <p:cNvGrpSpPr/>
        <p:nvPr/>
      </p:nvGrpSpPr>
      <p:grpSpPr>
        <a:xfrm>
          <a:off x="0" y="0"/>
          <a:ext cx="0" cy="0"/>
          <a:chOff x="0" y="0"/>
          <a:chExt cx="0" cy="0"/>
        </a:xfrm>
      </p:grpSpPr>
      <p:pic>
        <p:nvPicPr>
          <p:cNvPr id="2" name="Content Placeholder 7" descr="A river running through a city&#10;&#10;Description automatically generated">
            <a:extLst>
              <a:ext uri="{FF2B5EF4-FFF2-40B4-BE49-F238E27FC236}">
                <a16:creationId xmlns:a16="http://schemas.microsoft.com/office/drawing/2014/main" id="{BA30F96C-8A21-2AD7-031B-F10DC891B532}"/>
              </a:ext>
            </a:extLst>
          </p:cNvPr>
          <p:cNvPicPr>
            <a:picLocks noChangeAspect="1"/>
          </p:cNvPicPr>
          <p:nvPr/>
        </p:nvPicPr>
        <p:blipFill>
          <a:blip r:embed="rId3" cstate="print">
            <a:extLst>
              <a:ext uri="{28A0092B-C50C-407E-A947-70E740481C1C}">
                <a14:useLocalDpi xmlns:a14="http://schemas.microsoft.com/office/drawing/2010/main" val="0"/>
              </a:ext>
            </a:extLst>
          </a:blip>
          <a:srcRect t="15730"/>
          <a:stretch/>
        </p:blipFill>
        <p:spPr>
          <a:xfrm>
            <a:off x="1566764" y="-37770"/>
            <a:ext cx="9058471" cy="6933540"/>
          </a:xfrm>
          <a:prstGeom prst="rect">
            <a:avLst/>
          </a:prstGeom>
          <a:noFill/>
        </p:spPr>
      </p:pic>
      <p:sp>
        <p:nvSpPr>
          <p:cNvPr id="9" name="Titel 1">
            <a:extLst>
              <a:ext uri="{FF2B5EF4-FFF2-40B4-BE49-F238E27FC236}">
                <a16:creationId xmlns:a16="http://schemas.microsoft.com/office/drawing/2014/main" id="{01D6FC0F-B290-51E2-618C-6115BF4534F2}"/>
              </a:ext>
            </a:extLst>
          </p:cNvPr>
          <p:cNvSpPr>
            <a:spLocks noGrp="1"/>
          </p:cNvSpPr>
          <p:nvPr>
            <p:ph type="title"/>
          </p:nvPr>
        </p:nvSpPr>
        <p:spPr>
          <a:xfrm>
            <a:off x="1777466" y="2203244"/>
            <a:ext cx="8964613" cy="810444"/>
          </a:xfrm>
        </p:spPr>
        <p:txBody>
          <a:bodyPr>
            <a:normAutofit fontScale="90000"/>
          </a:bodyPr>
          <a:lstStyle/>
          <a:p>
            <a:pPr>
              <a:spcBef>
                <a:spcPts val="0"/>
              </a:spcBef>
              <a:defRPr/>
            </a:pPr>
            <a:r>
              <a:rPr lang="en-US" sz="4400" dirty="0">
                <a:solidFill>
                  <a:schemeClr val="bg1"/>
                </a:solidFill>
                <a:sym typeface="Georgia"/>
              </a:rPr>
              <a:t>    Technological  building bricks 				and infrastructure</a:t>
            </a:r>
            <a:br>
              <a:rPr lang="en-US" dirty="0">
                <a:sym typeface="Georgia"/>
              </a:rPr>
            </a:br>
            <a:br>
              <a:rPr lang="en-US" dirty="0">
                <a:sym typeface="Georgia"/>
              </a:rPr>
            </a:br>
            <a:r>
              <a:rPr lang="en-US" sz="2000" dirty="0">
                <a:solidFill>
                  <a:srgbClr val="FFFF00"/>
                </a:solidFill>
                <a:sym typeface="Georgia"/>
              </a:rPr>
              <a:t>Conductors and cable</a:t>
            </a:r>
            <a:br>
              <a:rPr lang="en-US" sz="2000" dirty="0">
                <a:solidFill>
                  <a:srgbClr val="FFFF00"/>
                </a:solidFill>
                <a:sym typeface="Georgia"/>
              </a:rPr>
            </a:br>
            <a:r>
              <a:rPr lang="en-US" sz="2000" dirty="0">
                <a:solidFill>
                  <a:srgbClr val="FFFF00"/>
                </a:solidFill>
                <a:sym typeface="Georgia"/>
              </a:rPr>
              <a:t>Conduction cooling  and Pulsating Heat Pipes</a:t>
            </a:r>
            <a:br>
              <a:rPr lang="en-US" sz="2000" dirty="0">
                <a:solidFill>
                  <a:srgbClr val="FFFF00"/>
                </a:solidFill>
                <a:sym typeface="Georgia"/>
              </a:rPr>
            </a:br>
            <a:r>
              <a:rPr lang="en-US" sz="2000" dirty="0">
                <a:solidFill>
                  <a:srgbClr val="FFFF00"/>
                </a:solidFill>
                <a:sym typeface="Georgia"/>
              </a:rPr>
              <a:t>Laboratories for superconducting magnet development and tests</a:t>
            </a:r>
            <a:br>
              <a:rPr lang="en-US" sz="2000" dirty="0">
                <a:solidFill>
                  <a:srgbClr val="FFFF00"/>
                </a:solidFill>
                <a:sym typeface="Georgia"/>
              </a:rPr>
            </a:br>
            <a:endParaRPr lang="en-GB" sz="2000" dirty="0">
              <a:sym typeface="Georgia"/>
            </a:endParaRPr>
          </a:p>
        </p:txBody>
      </p:sp>
    </p:spTree>
    <p:extLst>
      <p:ext uri="{BB962C8B-B14F-4D97-AF65-F5344CB8AC3E}">
        <p14:creationId xmlns:p14="http://schemas.microsoft.com/office/powerpoint/2010/main" val="12521680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3716B1-EED7-38FD-4D5F-5327E5D7F8F8}"/>
            </a:ext>
          </a:extLst>
        </p:cNvPr>
        <p:cNvGrpSpPr/>
        <p:nvPr/>
      </p:nvGrpSpPr>
      <p:grpSpPr>
        <a:xfrm>
          <a:off x="0" y="0"/>
          <a:ext cx="0" cy="0"/>
          <a:chOff x="0" y="0"/>
          <a:chExt cx="0" cy="0"/>
        </a:xfrm>
      </p:grpSpPr>
      <p:sp>
        <p:nvSpPr>
          <p:cNvPr id="20" name="object 2">
            <a:extLst>
              <a:ext uri="{FF2B5EF4-FFF2-40B4-BE49-F238E27FC236}">
                <a16:creationId xmlns:a16="http://schemas.microsoft.com/office/drawing/2014/main" id="{CC85DA92-1DF0-8624-92BC-65819C388E1D}"/>
              </a:ext>
            </a:extLst>
          </p:cNvPr>
          <p:cNvSpPr txBox="1">
            <a:spLocks/>
          </p:cNvSpPr>
          <p:nvPr/>
        </p:nvSpPr>
        <p:spPr>
          <a:xfrm>
            <a:off x="1889211" y="35159"/>
            <a:ext cx="7525543" cy="879214"/>
          </a:xfrm>
          <a:prstGeom prst="rect">
            <a:avLst/>
          </a:prstGeom>
        </p:spPr>
        <p:txBody>
          <a:bodyPr vert="horz" wrap="square" lIns="0" tIns="139191" rIns="0" bIns="0" rtlCol="0" anchor="t">
            <a:spAutoFit/>
          </a:bodyPr>
          <a:lst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a:lstStyle>
          <a:p>
            <a:pPr marL="127000" algn="ctr" fontAlgn="auto">
              <a:spcBef>
                <a:spcPts val="100"/>
              </a:spcBef>
              <a:spcAft>
                <a:spcPts val="0"/>
              </a:spcAft>
              <a:defRPr/>
            </a:pPr>
            <a:r>
              <a:rPr lang="en-US" sz="2400" dirty="0">
                <a:solidFill>
                  <a:srgbClr val="3333FF"/>
                </a:solidFill>
                <a:cs typeface="Calibri" panose="020F0502020204030204" pitchFamily="34" charset="0"/>
                <a:sym typeface="Calibri"/>
              </a:rPr>
              <a:t>Enabling Efficient HTS Magnets for PSI Large Research Facilities: Technology Pathways</a:t>
            </a:r>
            <a:endParaRPr lang="de-DE" sz="2400" dirty="0">
              <a:solidFill>
                <a:srgbClr val="3333FF"/>
              </a:solidFill>
              <a:cs typeface="Calibri" panose="020F0502020204030204" pitchFamily="34" charset="0"/>
              <a:sym typeface="Calibri"/>
            </a:endParaRPr>
          </a:p>
        </p:txBody>
      </p:sp>
      <p:sp>
        <p:nvSpPr>
          <p:cNvPr id="8" name="Textfeld 7">
            <a:extLst>
              <a:ext uri="{FF2B5EF4-FFF2-40B4-BE49-F238E27FC236}">
                <a16:creationId xmlns:a16="http://schemas.microsoft.com/office/drawing/2014/main" id="{13D438D6-E057-A598-7C80-22ED15F1C38D}"/>
              </a:ext>
            </a:extLst>
          </p:cNvPr>
          <p:cNvSpPr txBox="1"/>
          <p:nvPr/>
        </p:nvSpPr>
        <p:spPr>
          <a:xfrm>
            <a:off x="656492" y="1169093"/>
            <a:ext cx="9694984" cy="5016758"/>
          </a:xfrm>
          <a:prstGeom prst="rect">
            <a:avLst/>
          </a:prstGeom>
          <a:noFill/>
        </p:spPr>
        <p:txBody>
          <a:bodyPr wrap="square">
            <a:spAutoFit/>
          </a:bodyPr>
          <a:lstStyle/>
          <a:p>
            <a:r>
              <a:rPr lang="en-US" b="1" dirty="0">
                <a:solidFill>
                  <a:srgbClr val="7030A0"/>
                </a:solidFill>
              </a:rPr>
              <a:t>Conductor, cable architectures</a:t>
            </a:r>
          </a:p>
          <a:p>
            <a:r>
              <a:rPr lang="en-US" sz="1600" dirty="0"/>
              <a:t>REBCO stacked tapes, non-insulated tapes, CORC, CORT, low</a:t>
            </a:r>
            <a:r>
              <a:rPr lang="fr-CH" sz="1600" dirty="0"/>
              <a:t>-</a:t>
            </a:r>
            <a:r>
              <a:rPr lang="en-US" sz="1600" dirty="0"/>
              <a:t>loss cable design</a:t>
            </a:r>
          </a:p>
          <a:p>
            <a:r>
              <a:rPr lang="en-US" b="1" dirty="0">
                <a:solidFill>
                  <a:srgbClr val="7030A0"/>
                </a:solidFill>
              </a:rPr>
              <a:t>Magnet design, manufacturing &amp; assembly processes</a:t>
            </a:r>
          </a:p>
          <a:p>
            <a:r>
              <a:rPr lang="en-US" sz="1600" dirty="0"/>
              <a:t>Mechanical design &amp; stress management, thermo-mechanical behavior, field quality</a:t>
            </a:r>
          </a:p>
          <a:p>
            <a:r>
              <a:rPr lang="en-US" sz="1600" dirty="0"/>
              <a:t>Coil winding, soldering, impregnation, mechanical assembly, instrumentation</a:t>
            </a:r>
            <a:endParaRPr lang="en-US" sz="1600" b="1" dirty="0">
              <a:solidFill>
                <a:srgbClr val="7030A0"/>
              </a:solidFill>
            </a:endParaRPr>
          </a:p>
          <a:p>
            <a:r>
              <a:rPr lang="en-US" b="1" dirty="0">
                <a:solidFill>
                  <a:srgbClr val="7030A0"/>
                </a:solidFill>
              </a:rPr>
              <a:t>Cryogenic systems &amp; thermal management </a:t>
            </a:r>
          </a:p>
          <a:p>
            <a:r>
              <a:rPr lang="en-US" sz="1600" dirty="0"/>
              <a:t>Conduction cooling with cryocoolers+ Pulsating heat Pipes</a:t>
            </a:r>
          </a:p>
          <a:p>
            <a:r>
              <a:rPr lang="en-US" b="1" dirty="0">
                <a:solidFill>
                  <a:srgbClr val="7030A0"/>
                </a:solidFill>
              </a:rPr>
              <a:t>Reduction of the thermal losses from current leads</a:t>
            </a:r>
          </a:p>
          <a:p>
            <a:r>
              <a:rPr lang="en-US" sz="1600" dirty="0"/>
              <a:t>Cryogenic power supply (CPES) </a:t>
            </a:r>
          </a:p>
          <a:p>
            <a:r>
              <a:rPr lang="en-US" b="1" dirty="0">
                <a:solidFill>
                  <a:srgbClr val="7030A0"/>
                </a:solidFill>
              </a:rPr>
              <a:t>Radiation hardness </a:t>
            </a:r>
          </a:p>
          <a:p>
            <a:r>
              <a:rPr lang="en-US" sz="1600" dirty="0"/>
              <a:t>HTS tapes and full coil test under radiation</a:t>
            </a:r>
          </a:p>
          <a:p>
            <a:r>
              <a:rPr lang="en-US" b="1" dirty="0">
                <a:solidFill>
                  <a:srgbClr val="7030A0"/>
                </a:solidFill>
              </a:rPr>
              <a:t>Efficient magnet design &amp; integration </a:t>
            </a:r>
          </a:p>
          <a:p>
            <a:r>
              <a:rPr lang="en-US" sz="1600" dirty="0"/>
              <a:t>Compactness, operating conditions to reduce energy consumption,</a:t>
            </a:r>
          </a:p>
          <a:p>
            <a:r>
              <a:rPr lang="en-US" sz="1600" dirty="0"/>
              <a:t>full design-to-demonstrator value chain</a:t>
            </a:r>
          </a:p>
          <a:p>
            <a:r>
              <a:rPr lang="en-US" b="1" dirty="0">
                <a:solidFill>
                  <a:srgbClr val="7030A0"/>
                </a:solidFill>
              </a:rPr>
              <a:t>Quench detection &amp; protection</a:t>
            </a:r>
          </a:p>
          <a:p>
            <a:r>
              <a:rPr lang="en-US" sz="1600" dirty="0"/>
              <a:t>Adapted to HTS and NI coil behavior</a:t>
            </a:r>
          </a:p>
          <a:p>
            <a:r>
              <a:rPr lang="en-US" b="1" dirty="0">
                <a:solidFill>
                  <a:srgbClr val="7030A0"/>
                </a:solidFill>
              </a:rPr>
              <a:t>Sustainability</a:t>
            </a:r>
          </a:p>
          <a:p>
            <a:r>
              <a:rPr lang="en-US" sz="1600" dirty="0"/>
              <a:t>Life cycle assessment of the magnet design and construction</a:t>
            </a:r>
          </a:p>
          <a:p>
            <a:endParaRPr lang="de-CH" sz="1600" dirty="0"/>
          </a:p>
        </p:txBody>
      </p:sp>
      <p:pic>
        <p:nvPicPr>
          <p:cNvPr id="2" name="Picture 1">
            <a:extLst>
              <a:ext uri="{FF2B5EF4-FFF2-40B4-BE49-F238E27FC236}">
                <a16:creationId xmlns:a16="http://schemas.microsoft.com/office/drawing/2014/main" id="{ED75A23A-2E50-A6C0-2F72-4AAF739339A3}"/>
              </a:ext>
            </a:extLst>
          </p:cNvPr>
          <p:cNvPicPr>
            <a:picLocks noChangeAspect="1"/>
          </p:cNvPicPr>
          <p:nvPr/>
        </p:nvPicPr>
        <p:blipFill>
          <a:blip r:embed="rId3"/>
          <a:stretch>
            <a:fillRect/>
          </a:stretch>
        </p:blipFill>
        <p:spPr>
          <a:xfrm>
            <a:off x="9019153" y="1268490"/>
            <a:ext cx="1332323" cy="1342415"/>
          </a:xfrm>
          <a:prstGeom prst="rect">
            <a:avLst/>
          </a:prstGeom>
        </p:spPr>
      </p:pic>
      <p:pic>
        <p:nvPicPr>
          <p:cNvPr id="3" name="Picture 2">
            <a:extLst>
              <a:ext uri="{FF2B5EF4-FFF2-40B4-BE49-F238E27FC236}">
                <a16:creationId xmlns:a16="http://schemas.microsoft.com/office/drawing/2014/main" id="{1ECFA715-3E2B-3546-4089-B53F573809FB}"/>
              </a:ext>
            </a:extLst>
          </p:cNvPr>
          <p:cNvPicPr>
            <a:picLocks noChangeAspect="1"/>
          </p:cNvPicPr>
          <p:nvPr/>
        </p:nvPicPr>
        <p:blipFill>
          <a:blip r:embed="rId4"/>
          <a:stretch>
            <a:fillRect/>
          </a:stretch>
        </p:blipFill>
        <p:spPr>
          <a:xfrm>
            <a:off x="9138497" y="2822510"/>
            <a:ext cx="1332323" cy="1332323"/>
          </a:xfrm>
          <a:prstGeom prst="rect">
            <a:avLst/>
          </a:prstGeom>
        </p:spPr>
      </p:pic>
      <p:pic>
        <p:nvPicPr>
          <p:cNvPr id="4" name="Picture 3">
            <a:extLst>
              <a:ext uri="{FF2B5EF4-FFF2-40B4-BE49-F238E27FC236}">
                <a16:creationId xmlns:a16="http://schemas.microsoft.com/office/drawing/2014/main" id="{74E4B0ED-3187-D436-65EC-7BE3F21BC80C}"/>
              </a:ext>
            </a:extLst>
          </p:cNvPr>
          <p:cNvPicPr>
            <a:picLocks noChangeAspect="1"/>
          </p:cNvPicPr>
          <p:nvPr/>
        </p:nvPicPr>
        <p:blipFill>
          <a:blip r:embed="rId5"/>
          <a:stretch>
            <a:fillRect/>
          </a:stretch>
        </p:blipFill>
        <p:spPr>
          <a:xfrm>
            <a:off x="10723180" y="4534678"/>
            <a:ext cx="1231556" cy="821037"/>
          </a:xfrm>
          <a:prstGeom prst="rect">
            <a:avLst/>
          </a:prstGeom>
        </p:spPr>
      </p:pic>
      <p:pic>
        <p:nvPicPr>
          <p:cNvPr id="5" name="Picture 4">
            <a:extLst>
              <a:ext uri="{FF2B5EF4-FFF2-40B4-BE49-F238E27FC236}">
                <a16:creationId xmlns:a16="http://schemas.microsoft.com/office/drawing/2014/main" id="{25FF82F2-62EE-0CB6-829B-A14E3C969C1E}"/>
              </a:ext>
            </a:extLst>
          </p:cNvPr>
          <p:cNvPicPr>
            <a:picLocks noChangeAspect="1"/>
          </p:cNvPicPr>
          <p:nvPr/>
        </p:nvPicPr>
        <p:blipFill>
          <a:blip r:embed="rId6"/>
          <a:stretch>
            <a:fillRect/>
          </a:stretch>
        </p:blipFill>
        <p:spPr>
          <a:xfrm>
            <a:off x="9138497" y="4420176"/>
            <a:ext cx="1268731" cy="1268731"/>
          </a:xfrm>
          <a:prstGeom prst="rect">
            <a:avLst/>
          </a:prstGeom>
        </p:spPr>
      </p:pic>
      <p:grpSp>
        <p:nvGrpSpPr>
          <p:cNvPr id="13" name="Group 12">
            <a:extLst>
              <a:ext uri="{FF2B5EF4-FFF2-40B4-BE49-F238E27FC236}">
                <a16:creationId xmlns:a16="http://schemas.microsoft.com/office/drawing/2014/main" id="{28A6B2E4-890E-C362-FB3F-60ED8214A330}"/>
              </a:ext>
            </a:extLst>
          </p:cNvPr>
          <p:cNvGrpSpPr/>
          <p:nvPr/>
        </p:nvGrpSpPr>
        <p:grpSpPr>
          <a:xfrm>
            <a:off x="3637715" y="6261064"/>
            <a:ext cx="4330628" cy="400110"/>
            <a:chOff x="3637715" y="6261064"/>
            <a:chExt cx="4330628" cy="400110"/>
          </a:xfrm>
        </p:grpSpPr>
        <p:sp>
          <p:nvSpPr>
            <p:cNvPr id="11" name="Rechteck: abgerundete Ecken 78">
              <a:extLst>
                <a:ext uri="{FF2B5EF4-FFF2-40B4-BE49-F238E27FC236}">
                  <a16:creationId xmlns:a16="http://schemas.microsoft.com/office/drawing/2014/main" id="{0856D8FB-86F4-79C3-DE10-64A1835241F2}"/>
                </a:ext>
              </a:extLst>
            </p:cNvPr>
            <p:cNvSpPr/>
            <p:nvPr/>
          </p:nvSpPr>
          <p:spPr>
            <a:xfrm>
              <a:off x="3637715" y="6273858"/>
              <a:ext cx="4330628" cy="387316"/>
            </a:xfrm>
            <a:prstGeom prst="round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CH" sz="2000" b="0" i="0" u="none" strike="noStrike" kern="0" cap="none" spc="0" normalizeH="0" baseline="0" noProof="0" dirty="0" err="1">
                <a:ln>
                  <a:noFill/>
                </a:ln>
                <a:solidFill>
                  <a:prstClr val="white"/>
                </a:solidFill>
                <a:effectLst/>
                <a:uLnTx/>
                <a:uFillTx/>
                <a:latin typeface="Aptos"/>
                <a:ea typeface="+mn-ea"/>
                <a:cs typeface="+mn-cs"/>
              </a:endParaRPr>
            </a:p>
          </p:txBody>
        </p:sp>
        <p:sp>
          <p:nvSpPr>
            <p:cNvPr id="12" name="Rectangle 11">
              <a:extLst>
                <a:ext uri="{FF2B5EF4-FFF2-40B4-BE49-F238E27FC236}">
                  <a16:creationId xmlns:a16="http://schemas.microsoft.com/office/drawing/2014/main" id="{EA28A9A4-DF16-9938-F4D3-FEF2947DAEB4}"/>
                </a:ext>
              </a:extLst>
            </p:cNvPr>
            <p:cNvSpPr/>
            <p:nvPr/>
          </p:nvSpPr>
          <p:spPr>
            <a:xfrm>
              <a:off x="3871667" y="6261064"/>
              <a:ext cx="3915624" cy="400110"/>
            </a:xfrm>
            <a:prstGeom prst="rect">
              <a:avLst/>
            </a:prstGeom>
          </p:spPr>
          <p:txBody>
            <a:bodyPr wrap="none">
              <a:spAutoFit/>
            </a:bodyPr>
            <a:lstStyle/>
            <a:p>
              <a:pPr marL="38100" lvl="0" hangingPunct="0">
                <a:spcBef>
                  <a:spcPts val="100"/>
                </a:spcBef>
                <a:defRPr/>
              </a:pPr>
              <a:r>
                <a:rPr lang="de-CH" sz="2000" dirty="0">
                  <a:solidFill>
                    <a:schemeClr val="bg1"/>
                  </a:solidFill>
                </a:rPr>
                <a:t>Integrated </a:t>
              </a:r>
              <a:r>
                <a:rPr lang="de-CH" sz="2000" dirty="0" err="1">
                  <a:solidFill>
                    <a:schemeClr val="bg1"/>
                  </a:solidFill>
                </a:rPr>
                <a:t>value</a:t>
              </a:r>
              <a:r>
                <a:rPr lang="de-CH" sz="2000" dirty="0">
                  <a:solidFill>
                    <a:schemeClr val="bg1"/>
                  </a:solidFill>
                </a:rPr>
                <a:t> -</a:t>
              </a:r>
              <a:r>
                <a:rPr lang="de-CH" sz="2000" dirty="0" err="1">
                  <a:solidFill>
                    <a:schemeClr val="bg1"/>
                  </a:solidFill>
                </a:rPr>
                <a:t>chain</a:t>
              </a:r>
              <a:r>
                <a:rPr lang="de-CH" sz="2000" dirty="0">
                  <a:solidFill>
                    <a:schemeClr val="bg1"/>
                  </a:solidFill>
                </a:rPr>
                <a:t> </a:t>
              </a:r>
              <a:r>
                <a:rPr lang="de-CH" sz="2000" dirty="0" err="1">
                  <a:solidFill>
                    <a:schemeClr val="bg1"/>
                  </a:solidFill>
                </a:rPr>
                <a:t>approach</a:t>
              </a:r>
              <a:r>
                <a:rPr lang="de-CH" sz="2000" dirty="0">
                  <a:solidFill>
                    <a:schemeClr val="bg1"/>
                  </a:solidFill>
                </a:rPr>
                <a:t> </a:t>
              </a:r>
              <a:endParaRPr kumimoji="0" lang="fr-FR" sz="2000" b="1" i="0" u="none" strike="noStrike" kern="0" cap="none" spc="0" normalizeH="0" baseline="0" noProof="0" dirty="0">
                <a:ln>
                  <a:noFill/>
                </a:ln>
                <a:solidFill>
                  <a:schemeClr val="bg1"/>
                </a:solidFill>
                <a:effectLst/>
                <a:uLnTx/>
                <a:uFillTx/>
                <a:sym typeface="Calibri"/>
              </a:endParaRPr>
            </a:p>
          </p:txBody>
        </p:sp>
      </p:grpSp>
    </p:spTree>
    <p:extLst>
      <p:ext uri="{BB962C8B-B14F-4D97-AF65-F5344CB8AC3E}">
        <p14:creationId xmlns:p14="http://schemas.microsoft.com/office/powerpoint/2010/main" val="13300825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Gruppieren 83">
            <a:extLst>
              <a:ext uri="{FF2B5EF4-FFF2-40B4-BE49-F238E27FC236}">
                <a16:creationId xmlns:a16="http://schemas.microsoft.com/office/drawing/2014/main" id="{0E5E3E7A-8CA2-F45C-02DE-865ABD821AD5}"/>
              </a:ext>
            </a:extLst>
          </p:cNvPr>
          <p:cNvGrpSpPr/>
          <p:nvPr/>
        </p:nvGrpSpPr>
        <p:grpSpPr>
          <a:xfrm>
            <a:off x="251694" y="4896422"/>
            <a:ext cx="2717541" cy="393911"/>
            <a:chOff x="361400" y="4242719"/>
            <a:chExt cx="2717541" cy="393911"/>
          </a:xfrm>
        </p:grpSpPr>
        <p:sp>
          <p:nvSpPr>
            <p:cNvPr id="82" name="Rechteck: abgerundete Ecken 81">
              <a:extLst>
                <a:ext uri="{FF2B5EF4-FFF2-40B4-BE49-F238E27FC236}">
                  <a16:creationId xmlns:a16="http://schemas.microsoft.com/office/drawing/2014/main" id="{0C691CA0-7DA7-ADC3-CC3C-93CAD8E3313B}"/>
                </a:ext>
              </a:extLst>
            </p:cNvPr>
            <p:cNvSpPr/>
            <p:nvPr/>
          </p:nvSpPr>
          <p:spPr>
            <a:xfrm>
              <a:off x="361400" y="4249314"/>
              <a:ext cx="2717541" cy="38731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CH" sz="2000" b="0" i="0" u="none" strike="noStrike" kern="1200" cap="none" spc="0" normalizeH="0" baseline="0" noProof="0" dirty="0" err="1">
                <a:ln>
                  <a:noFill/>
                </a:ln>
                <a:solidFill>
                  <a:prstClr val="white"/>
                </a:solidFill>
                <a:effectLst/>
                <a:uLnTx/>
                <a:uFillTx/>
                <a:latin typeface="Aptos"/>
                <a:ea typeface="+mn-ea"/>
                <a:cs typeface="+mn-cs"/>
              </a:endParaRPr>
            </a:p>
          </p:txBody>
        </p:sp>
        <p:sp>
          <p:nvSpPr>
            <p:cNvPr id="53" name="object 12"/>
            <p:cNvSpPr txBox="1"/>
            <p:nvPr/>
          </p:nvSpPr>
          <p:spPr>
            <a:xfrm>
              <a:off x="910219" y="4242719"/>
              <a:ext cx="1687830" cy="391795"/>
            </a:xfrm>
            <a:prstGeom prst="rect">
              <a:avLst/>
            </a:prstGeom>
          </p:spPr>
          <p:txBody>
            <a:bodyPr vert="horz" wrap="square" lIns="0" tIns="12700" rIns="0" bIns="0" rtlCol="0">
              <a:spAutoFit/>
            </a:bodyPr>
            <a:lstStyle/>
            <a:p>
              <a:pPr marL="38100" marR="0" lvl="0" indent="0" algn="l" defTabSz="914400" rtl="0" eaLnBrk="1" fontAlgn="auto" latinLnBrk="0" hangingPunct="0">
                <a:lnSpc>
                  <a:spcPct val="100000"/>
                </a:lnSpc>
                <a:spcBef>
                  <a:spcPts val="100"/>
                </a:spcBef>
                <a:spcAft>
                  <a:spcPts val="0"/>
                </a:spcAft>
                <a:buClrTx/>
                <a:buSzTx/>
                <a:buFontTx/>
                <a:buNone/>
                <a:tabLst/>
                <a:defRPr/>
              </a:pPr>
              <a:r>
                <a:rPr kumimoji="0" sz="2400" b="0" i="0" u="none" strike="noStrike" kern="0" cap="none" spc="0" normalizeH="0" baseline="0" noProof="0" dirty="0">
                  <a:ln>
                    <a:noFill/>
                  </a:ln>
                  <a:solidFill>
                    <a:prstClr val="white"/>
                  </a:solidFill>
                  <a:effectLst/>
                  <a:uLnTx/>
                  <a:uFillTx/>
                  <a:latin typeface="Calibri"/>
                  <a:ea typeface="+mn-ea"/>
                  <a:cs typeface="Calibri"/>
                  <a:sym typeface="Calibri"/>
                </a:rPr>
                <a:t>Nb</a:t>
              </a:r>
              <a:r>
                <a:rPr kumimoji="0" sz="2400" b="0" i="0" u="none" strike="noStrike" kern="0" cap="none" spc="0" normalizeH="0" baseline="-20833" noProof="0" dirty="0">
                  <a:ln>
                    <a:noFill/>
                  </a:ln>
                  <a:solidFill>
                    <a:prstClr val="white"/>
                  </a:solidFill>
                  <a:effectLst/>
                  <a:uLnTx/>
                  <a:uFillTx/>
                  <a:latin typeface="Calibri"/>
                  <a:ea typeface="+mn-ea"/>
                  <a:cs typeface="Calibri"/>
                  <a:sym typeface="Calibri"/>
                </a:rPr>
                <a:t>3</a:t>
              </a:r>
              <a:r>
                <a:rPr kumimoji="0" sz="2400" b="0" i="0" u="none" strike="noStrike" kern="0" cap="none" spc="0" normalizeH="0" baseline="0" noProof="0" dirty="0">
                  <a:ln>
                    <a:noFill/>
                  </a:ln>
                  <a:solidFill>
                    <a:prstClr val="white"/>
                  </a:solidFill>
                  <a:effectLst/>
                  <a:uLnTx/>
                  <a:uFillTx/>
                  <a:latin typeface="Calibri"/>
                  <a:ea typeface="+mn-ea"/>
                  <a:cs typeface="Calibri"/>
                  <a:sym typeface="Calibri"/>
                </a:rPr>
                <a:t>Sn</a:t>
              </a:r>
              <a:r>
                <a:rPr kumimoji="0" lang="de-CH" sz="2400" b="0" i="0" u="none" strike="noStrike" kern="0" cap="none" spc="0" normalizeH="0" baseline="0" noProof="0" dirty="0">
                  <a:ln>
                    <a:noFill/>
                  </a:ln>
                  <a:solidFill>
                    <a:prstClr val="white"/>
                  </a:solidFill>
                  <a:effectLst/>
                  <a:uLnTx/>
                  <a:uFillTx/>
                  <a:latin typeface="Calibri"/>
                  <a:ea typeface="+mn-ea"/>
                  <a:cs typeface="Calibri"/>
                  <a:sym typeface="Calibri"/>
                </a:rPr>
                <a:t> </a:t>
              </a:r>
              <a:r>
                <a:rPr kumimoji="0" lang="de-CH" sz="2400" b="0" i="0" u="none" strike="noStrike" kern="0" cap="none" spc="0" normalizeH="0" baseline="0" noProof="0" dirty="0" err="1">
                  <a:ln>
                    <a:noFill/>
                  </a:ln>
                  <a:solidFill>
                    <a:prstClr val="white"/>
                  </a:solidFill>
                  <a:effectLst/>
                  <a:uLnTx/>
                  <a:uFillTx/>
                  <a:latin typeface="Calibri"/>
                  <a:ea typeface="+mn-ea"/>
                  <a:cs typeface="Calibri"/>
                  <a:sym typeface="Calibri"/>
                </a:rPr>
                <a:t>cable</a:t>
              </a:r>
              <a:endParaRPr kumimoji="0" sz="2400" b="0" i="0" u="none" strike="noStrike" kern="0" cap="none" spc="0" normalizeH="0" baseline="0" noProof="0" dirty="0">
                <a:ln>
                  <a:noFill/>
                </a:ln>
                <a:solidFill>
                  <a:prstClr val="white"/>
                </a:solidFill>
                <a:effectLst/>
                <a:uLnTx/>
                <a:uFillTx/>
                <a:latin typeface="Calibri"/>
                <a:ea typeface="+mn-ea"/>
                <a:cs typeface="Calibri"/>
                <a:sym typeface="Calibri"/>
              </a:endParaRPr>
            </a:p>
          </p:txBody>
        </p:sp>
      </p:grpSp>
      <p:grpSp>
        <p:nvGrpSpPr>
          <p:cNvPr id="87" name="Gruppieren 86">
            <a:extLst>
              <a:ext uri="{FF2B5EF4-FFF2-40B4-BE49-F238E27FC236}">
                <a16:creationId xmlns:a16="http://schemas.microsoft.com/office/drawing/2014/main" id="{0923C9CE-4C02-0A2F-72B0-39B930503494}"/>
              </a:ext>
            </a:extLst>
          </p:cNvPr>
          <p:cNvGrpSpPr/>
          <p:nvPr/>
        </p:nvGrpSpPr>
        <p:grpSpPr>
          <a:xfrm>
            <a:off x="151946" y="411487"/>
            <a:ext cx="2792431" cy="400110"/>
            <a:chOff x="176804" y="345305"/>
            <a:chExt cx="2792431" cy="400110"/>
          </a:xfrm>
        </p:grpSpPr>
        <p:sp>
          <p:nvSpPr>
            <p:cNvPr id="79" name="Rechteck: abgerundete Ecken 78">
              <a:extLst>
                <a:ext uri="{FF2B5EF4-FFF2-40B4-BE49-F238E27FC236}">
                  <a16:creationId xmlns:a16="http://schemas.microsoft.com/office/drawing/2014/main" id="{62A0A3EF-D969-504C-34BC-D2805DA2BDCC}"/>
                </a:ext>
              </a:extLst>
            </p:cNvPr>
            <p:cNvSpPr/>
            <p:nvPr/>
          </p:nvSpPr>
          <p:spPr>
            <a:xfrm>
              <a:off x="202989" y="350935"/>
              <a:ext cx="2717541" cy="38731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CH" sz="2000" b="0" i="0" u="none" strike="noStrike" kern="1200" cap="none" spc="0" normalizeH="0" baseline="0" noProof="0" dirty="0" err="1">
                <a:ln>
                  <a:noFill/>
                </a:ln>
                <a:solidFill>
                  <a:prstClr val="white"/>
                </a:solidFill>
                <a:effectLst/>
                <a:uLnTx/>
                <a:uFillTx/>
                <a:latin typeface="Aptos"/>
                <a:ea typeface="+mn-ea"/>
                <a:cs typeface="+mn-cs"/>
              </a:endParaRPr>
            </a:p>
          </p:txBody>
        </p:sp>
        <p:sp>
          <p:nvSpPr>
            <p:cNvPr id="40" name="Rectangle 39"/>
            <p:cNvSpPr/>
            <p:nvPr/>
          </p:nvSpPr>
          <p:spPr>
            <a:xfrm>
              <a:off x="176804" y="345305"/>
              <a:ext cx="2792431" cy="400110"/>
            </a:xfrm>
            <a:prstGeom prst="rect">
              <a:avLst/>
            </a:prstGeom>
          </p:spPr>
          <p:txBody>
            <a:bodyPr wrap="none">
              <a:spAutoFit/>
            </a:bodyPr>
            <a:lstStyle/>
            <a:p>
              <a:pPr marL="38100" marR="0" lvl="0" indent="0" algn="l" defTabSz="914400" rtl="0" eaLnBrk="1" fontAlgn="auto" latinLnBrk="0" hangingPunct="0">
                <a:lnSpc>
                  <a:spcPct val="100000"/>
                </a:lnSpc>
                <a:spcBef>
                  <a:spcPts val="100"/>
                </a:spcBef>
                <a:spcAft>
                  <a:spcPts val="0"/>
                </a:spcAft>
                <a:buClrTx/>
                <a:buSzTx/>
                <a:buFontTx/>
                <a:buNone/>
                <a:tabLst/>
                <a:defRPr/>
              </a:pPr>
              <a:r>
                <a:rPr kumimoji="0" lang="fr-FR" sz="2000" b="1" i="0" u="none" strike="noStrike" kern="0" cap="none" spc="-20" normalizeH="0" baseline="0" noProof="0" dirty="0" err="1">
                  <a:ln>
                    <a:noFill/>
                  </a:ln>
                  <a:solidFill>
                    <a:prstClr val="white">
                      <a:lumMod val="95000"/>
                    </a:prstClr>
                  </a:solidFill>
                  <a:effectLst/>
                  <a:uLnTx/>
                  <a:uFillTx/>
                  <a:latin typeface="Aptos"/>
                  <a:ea typeface="+mn-ea"/>
                  <a:cs typeface="+mn-cs"/>
                  <a:sym typeface="Calibri"/>
                </a:rPr>
                <a:t>NbTi</a:t>
              </a:r>
              <a:r>
                <a:rPr kumimoji="0" lang="fr-FR" sz="2000" b="1" i="0" u="none" strike="noStrike" kern="0" cap="none" spc="-20" normalizeH="0" baseline="0" noProof="0" dirty="0">
                  <a:ln>
                    <a:noFill/>
                  </a:ln>
                  <a:solidFill>
                    <a:prstClr val="white">
                      <a:lumMod val="95000"/>
                    </a:prstClr>
                  </a:solidFill>
                  <a:effectLst/>
                  <a:uLnTx/>
                  <a:uFillTx/>
                  <a:latin typeface="Aptos"/>
                  <a:ea typeface="+mn-ea"/>
                  <a:cs typeface="+mn-cs"/>
                  <a:sym typeface="Calibri"/>
                </a:rPr>
                <a:t> </a:t>
              </a:r>
              <a:r>
                <a:rPr kumimoji="0" lang="fr-FR" sz="2000" b="1" i="0" u="none" strike="noStrike" kern="0" cap="none" spc="-20" normalizeH="0" baseline="0" noProof="0" dirty="0" err="1">
                  <a:ln>
                    <a:noFill/>
                  </a:ln>
                  <a:solidFill>
                    <a:prstClr val="white">
                      <a:lumMod val="95000"/>
                    </a:prstClr>
                  </a:solidFill>
                  <a:effectLst/>
                  <a:uLnTx/>
                  <a:uFillTx/>
                  <a:latin typeface="Aptos"/>
                  <a:ea typeface="+mn-ea"/>
                  <a:cs typeface="+mn-cs"/>
                  <a:sym typeface="Calibri"/>
                </a:rPr>
                <a:t>rutherford</a:t>
              </a:r>
              <a:r>
                <a:rPr kumimoji="0" lang="fr-FR" sz="2000" b="1" i="0" u="none" strike="noStrike" kern="0" cap="none" spc="-20" normalizeH="0" baseline="0" noProof="0" dirty="0">
                  <a:ln>
                    <a:noFill/>
                  </a:ln>
                  <a:solidFill>
                    <a:prstClr val="white">
                      <a:lumMod val="95000"/>
                    </a:prstClr>
                  </a:solidFill>
                  <a:effectLst/>
                  <a:uLnTx/>
                  <a:uFillTx/>
                  <a:latin typeface="Aptos"/>
                  <a:ea typeface="+mn-ea"/>
                  <a:cs typeface="+mn-cs"/>
                  <a:sym typeface="Calibri"/>
                </a:rPr>
                <a:t> </a:t>
              </a:r>
              <a:r>
                <a:rPr kumimoji="0" lang="fr-FR" sz="2000" b="1" i="0" u="none" strike="noStrike" kern="0" cap="none" spc="-20" normalizeH="0" baseline="0" noProof="0" dirty="0" err="1">
                  <a:ln>
                    <a:noFill/>
                  </a:ln>
                  <a:solidFill>
                    <a:prstClr val="white">
                      <a:lumMod val="95000"/>
                    </a:prstClr>
                  </a:solidFill>
                  <a:effectLst/>
                  <a:uLnTx/>
                  <a:uFillTx/>
                  <a:latin typeface="Aptos"/>
                  <a:ea typeface="+mn-ea"/>
                  <a:cs typeface="+mn-cs"/>
                  <a:sym typeface="Calibri"/>
                </a:rPr>
                <a:t>cables</a:t>
              </a:r>
              <a:endParaRPr kumimoji="0" lang="fr-FR" sz="2000" b="1" i="0" u="none" strike="noStrike" kern="0" cap="none" spc="0" normalizeH="0" baseline="0" noProof="0" dirty="0">
                <a:ln>
                  <a:noFill/>
                </a:ln>
                <a:solidFill>
                  <a:prstClr val="white">
                    <a:lumMod val="95000"/>
                  </a:prstClr>
                </a:solidFill>
                <a:effectLst/>
                <a:uLnTx/>
                <a:uFillTx/>
                <a:latin typeface="Aptos"/>
                <a:ea typeface="+mn-ea"/>
                <a:cs typeface="+mn-cs"/>
                <a:sym typeface="Calibri"/>
              </a:endParaRPr>
            </a:p>
          </p:txBody>
        </p:sp>
      </p:grpSp>
      <p:sp>
        <p:nvSpPr>
          <p:cNvPr id="2" name="Title 2">
            <a:extLst>
              <a:ext uri="{FF2B5EF4-FFF2-40B4-BE49-F238E27FC236}">
                <a16:creationId xmlns:a16="http://schemas.microsoft.com/office/drawing/2014/main" id="{1899DFF4-2BAF-0418-DB0A-1402295D26D5}"/>
              </a:ext>
            </a:extLst>
          </p:cNvPr>
          <p:cNvSpPr txBox="1">
            <a:spLocks/>
          </p:cNvSpPr>
          <p:nvPr/>
        </p:nvSpPr>
        <p:spPr>
          <a:xfrm>
            <a:off x="3126739" y="18573"/>
            <a:ext cx="7001709" cy="346075"/>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3333FF"/>
                </a:solidFill>
                <a:effectLst/>
                <a:uLnTx/>
                <a:uFillTx/>
                <a:latin typeface="Aptos"/>
                <a:ea typeface="+mj-ea"/>
                <a:cs typeface="+mj-cs"/>
              </a:rPr>
              <a:t>Practical superconductors used for PSI magnets</a:t>
            </a:r>
            <a:endParaRPr kumimoji="0" lang="de-CH" sz="2400" b="1" i="0" u="none" strike="noStrike" kern="1200" cap="none" spc="0" normalizeH="0" baseline="0" noProof="0" dirty="0">
              <a:ln>
                <a:noFill/>
              </a:ln>
              <a:solidFill>
                <a:srgbClr val="3333FF"/>
              </a:solidFill>
              <a:effectLst/>
              <a:uLnTx/>
              <a:uFillTx/>
              <a:latin typeface="Aptos"/>
              <a:ea typeface="+mj-ea"/>
              <a:cs typeface="+mj-cs"/>
            </a:endParaRPr>
          </a:p>
        </p:txBody>
      </p:sp>
      <p:pic>
        <p:nvPicPr>
          <p:cNvPr id="5" name="Picture 1">
            <a:extLst>
              <a:ext uri="{FF2B5EF4-FFF2-40B4-BE49-F238E27FC236}">
                <a16:creationId xmlns:a16="http://schemas.microsoft.com/office/drawing/2014/main" id="{FC811FA5-A3F2-95CF-EAE5-92D23E18A419}"/>
              </a:ext>
            </a:extLst>
          </p:cNvPr>
          <p:cNvPicPr>
            <a:picLocks noChangeAspect="1"/>
          </p:cNvPicPr>
          <p:nvPr/>
        </p:nvPicPr>
        <p:blipFill>
          <a:blip r:embed="rId3"/>
          <a:stretch>
            <a:fillRect/>
          </a:stretch>
        </p:blipFill>
        <p:spPr>
          <a:xfrm>
            <a:off x="3806235" y="1126621"/>
            <a:ext cx="3733801" cy="1139711"/>
          </a:xfrm>
          <a:prstGeom prst="rect">
            <a:avLst/>
          </a:prstGeom>
        </p:spPr>
      </p:pic>
      <p:sp>
        <p:nvSpPr>
          <p:cNvPr id="6" name="Textfeld 5">
            <a:extLst>
              <a:ext uri="{FF2B5EF4-FFF2-40B4-BE49-F238E27FC236}">
                <a16:creationId xmlns:a16="http://schemas.microsoft.com/office/drawing/2014/main" id="{40E19CF8-EE69-D941-EF9B-811498D9084C}"/>
              </a:ext>
            </a:extLst>
          </p:cNvPr>
          <p:cNvSpPr txBox="1"/>
          <p:nvPr/>
        </p:nvSpPr>
        <p:spPr>
          <a:xfrm>
            <a:off x="7753238" y="2847983"/>
            <a:ext cx="3455043" cy="147732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600" b="0" i="0" u="none" strike="noStrike" kern="1200" cap="none" spc="0" normalizeH="0" baseline="0" noProof="0" dirty="0" err="1">
                <a:ln>
                  <a:noFill/>
                </a:ln>
                <a:solidFill>
                  <a:prstClr val="black"/>
                </a:solidFill>
                <a:effectLst/>
                <a:uLnTx/>
                <a:uFillTx/>
                <a:latin typeface="Aptos"/>
                <a:ea typeface="+mn-ea"/>
                <a:cs typeface="+mn-cs"/>
              </a:rPr>
              <a:t>Coated</a:t>
            </a:r>
            <a:r>
              <a:rPr kumimoji="0" lang="de-CH" sz="1600" b="0" i="0" u="none" strike="noStrike" kern="1200" cap="none" spc="0" normalizeH="0" baseline="0" noProof="0" dirty="0">
                <a:ln>
                  <a:noFill/>
                </a:ln>
                <a:solidFill>
                  <a:prstClr val="black"/>
                </a:solidFill>
                <a:effectLst/>
                <a:uLnTx/>
                <a:uFillTx/>
                <a:latin typeface="Aptos"/>
                <a:ea typeface="+mn-ea"/>
                <a:cs typeface="+mn-cs"/>
              </a:rPr>
              <a:t> </a:t>
            </a:r>
            <a:r>
              <a:rPr kumimoji="0" lang="de-CH" sz="1600" b="0" i="0" u="none" strike="noStrike" kern="1200" cap="none" spc="0" normalizeH="0" baseline="0" noProof="0" dirty="0" err="1">
                <a:ln>
                  <a:noFill/>
                </a:ln>
                <a:solidFill>
                  <a:prstClr val="black"/>
                </a:solidFill>
                <a:effectLst/>
                <a:uLnTx/>
                <a:uFillTx/>
                <a:latin typeface="Aptos"/>
                <a:ea typeface="+mn-ea"/>
                <a:cs typeface="+mn-cs"/>
              </a:rPr>
              <a:t>conductors</a:t>
            </a:r>
            <a:r>
              <a:rPr kumimoji="0" lang="de-CH" sz="1600" b="0" i="0" u="none" strike="noStrike" kern="1200" cap="none" spc="0" normalizeH="0" baseline="0" noProof="0" dirty="0">
                <a:ln>
                  <a:noFill/>
                </a:ln>
                <a:solidFill>
                  <a:prstClr val="black"/>
                </a:solidFill>
                <a:effectLst/>
                <a:uLnTx/>
                <a:uFillTx/>
                <a:latin typeface="Aptos"/>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ptos"/>
                <a:ea typeface="+mn-ea"/>
                <a:cs typeface="+mn-cs"/>
              </a:rPr>
              <a:t>- </a:t>
            </a:r>
            <a:r>
              <a:rPr kumimoji="0" lang="en-US" sz="1600" b="0" i="0" u="none" strike="noStrike" kern="1200" cap="none" spc="0" normalizeH="0" baseline="0" noProof="0" dirty="0" err="1">
                <a:ln>
                  <a:noFill/>
                </a:ln>
                <a:solidFill>
                  <a:prstClr val="black"/>
                </a:solidFill>
                <a:effectLst/>
                <a:uLnTx/>
                <a:uFillTx/>
                <a:latin typeface="Aptos"/>
                <a:ea typeface="+mn-ea"/>
                <a:cs typeface="+mn-cs"/>
              </a:rPr>
              <a:t>ReBCO</a:t>
            </a:r>
            <a:endParaRPr kumimoji="0" lang="en-US" sz="1600" b="0" i="0" u="none" strike="noStrike" kern="1200" cap="none" spc="0" normalizeH="0" baseline="0" noProof="0" dirty="0">
              <a:ln>
                <a:noFill/>
              </a:ln>
              <a:solidFill>
                <a:prstClr val="black"/>
              </a:solidFill>
              <a:effectLst/>
              <a:uLnTx/>
              <a:uFillTx/>
              <a:latin typeface="Apto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ptos"/>
                <a:ea typeface="+mn-ea"/>
                <a:cs typeface="+mn-cs"/>
              </a:rPr>
              <a:t>- HTS film of 1-2 mm thickness deposited on one side of the substrate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ptos"/>
                <a:ea typeface="+mn-ea"/>
                <a:cs typeface="+mn-cs"/>
              </a:rPr>
              <a:t>- 4 mm width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1600" b="0" i="0" u="none" strike="noStrike" kern="1200" cap="none" spc="0" normalizeH="0" baseline="0" noProof="0" dirty="0">
              <a:ln>
                <a:noFill/>
              </a:ln>
              <a:solidFill>
                <a:prstClr val="black"/>
              </a:solidFill>
              <a:effectLst/>
              <a:uLnTx/>
              <a:uFillTx/>
              <a:latin typeface="Aptos"/>
              <a:ea typeface="+mn-ea"/>
              <a:cs typeface="+mn-cs"/>
            </a:endParaRPr>
          </a:p>
        </p:txBody>
      </p:sp>
      <p:pic>
        <p:nvPicPr>
          <p:cNvPr id="12" name="Grafik 11">
            <a:extLst>
              <a:ext uri="{FF2B5EF4-FFF2-40B4-BE49-F238E27FC236}">
                <a16:creationId xmlns:a16="http://schemas.microsoft.com/office/drawing/2014/main" id="{ACDA9F65-275A-B618-04CD-71F0F1D7FFE4}"/>
              </a:ext>
            </a:extLst>
          </p:cNvPr>
          <p:cNvPicPr>
            <a:picLocks noChangeAspect="1"/>
          </p:cNvPicPr>
          <p:nvPr/>
        </p:nvPicPr>
        <p:blipFill>
          <a:blip r:embed="rId4"/>
          <a:stretch>
            <a:fillRect/>
          </a:stretch>
        </p:blipFill>
        <p:spPr>
          <a:xfrm>
            <a:off x="3857925" y="5331476"/>
            <a:ext cx="3741996" cy="1421102"/>
          </a:xfrm>
          <a:prstGeom prst="rect">
            <a:avLst/>
          </a:prstGeom>
        </p:spPr>
      </p:pic>
      <p:sp>
        <p:nvSpPr>
          <p:cNvPr id="13" name="Rectangle 11">
            <a:extLst>
              <a:ext uri="{FF2B5EF4-FFF2-40B4-BE49-F238E27FC236}">
                <a16:creationId xmlns:a16="http://schemas.microsoft.com/office/drawing/2014/main" id="{E6178D25-7D23-CE94-0CA0-06A4D17BF48B}"/>
              </a:ext>
            </a:extLst>
          </p:cNvPr>
          <p:cNvSpPr/>
          <p:nvPr/>
        </p:nvSpPr>
        <p:spPr>
          <a:xfrm>
            <a:off x="5068498" y="2920121"/>
            <a:ext cx="1794710"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srgbClr val="3D12F6"/>
                </a:solidFill>
                <a:effectLst/>
                <a:uLnTx/>
                <a:uFillTx/>
                <a:latin typeface="Aptos"/>
                <a:ea typeface="+mn-ea"/>
                <a:cs typeface="+mn-cs"/>
              </a:rPr>
              <a:t>4 mm width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srgbClr val="3D12F6"/>
                </a:solidFill>
                <a:effectLst/>
                <a:uLnTx/>
                <a:uFillTx/>
                <a:latin typeface="Aptos"/>
                <a:ea typeface="+mn-ea"/>
                <a:cs typeface="+mn-cs"/>
              </a:rPr>
              <a:t>Non Insulated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err="1">
                <a:ln>
                  <a:noFill/>
                </a:ln>
                <a:solidFill>
                  <a:srgbClr val="3D12F6"/>
                </a:solidFill>
                <a:effectLst/>
                <a:uLnTx/>
                <a:uFillTx/>
                <a:latin typeface="Aptos"/>
                <a:ea typeface="+mn-ea"/>
                <a:cs typeface="+mn-cs"/>
              </a:rPr>
              <a:t>ReBCO</a:t>
            </a:r>
            <a:r>
              <a:rPr kumimoji="0" lang="en-US" sz="1400" b="1" i="1" u="none" strike="noStrike" kern="1200" cap="none" spc="0" normalizeH="0" baseline="0" noProof="0" dirty="0">
                <a:ln>
                  <a:noFill/>
                </a:ln>
                <a:solidFill>
                  <a:srgbClr val="3D12F6"/>
                </a:solidFill>
                <a:effectLst/>
                <a:uLnTx/>
                <a:uFillTx/>
                <a:latin typeface="Aptos"/>
                <a:ea typeface="+mn-ea"/>
                <a:cs typeface="+mn-cs"/>
              </a:rPr>
              <a:t> tape</a:t>
            </a:r>
          </a:p>
        </p:txBody>
      </p:sp>
      <p:pic>
        <p:nvPicPr>
          <p:cNvPr id="14" name="Grafik 13">
            <a:extLst>
              <a:ext uri="{FF2B5EF4-FFF2-40B4-BE49-F238E27FC236}">
                <a16:creationId xmlns:a16="http://schemas.microsoft.com/office/drawing/2014/main" id="{82FB90D6-19E0-75D1-8B36-490DA7FF91BD}"/>
              </a:ext>
            </a:extLst>
          </p:cNvPr>
          <p:cNvPicPr>
            <a:picLocks noChangeAspect="1"/>
          </p:cNvPicPr>
          <p:nvPr/>
        </p:nvPicPr>
        <p:blipFill>
          <a:blip r:embed="rId5"/>
          <a:stretch>
            <a:fillRect/>
          </a:stretch>
        </p:blipFill>
        <p:spPr>
          <a:xfrm>
            <a:off x="4524472" y="2473994"/>
            <a:ext cx="2697599" cy="357374"/>
          </a:xfrm>
          <a:prstGeom prst="rect">
            <a:avLst/>
          </a:prstGeom>
        </p:spPr>
      </p:pic>
      <p:pic>
        <p:nvPicPr>
          <p:cNvPr id="17" name="Picture 13">
            <a:extLst>
              <a:ext uri="{FF2B5EF4-FFF2-40B4-BE49-F238E27FC236}">
                <a16:creationId xmlns:a16="http://schemas.microsoft.com/office/drawing/2014/main" id="{CD4A469A-2584-B555-C6CA-9C344A2AC71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2084" y="3555719"/>
            <a:ext cx="2423228" cy="861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accent1"/>
                </a:solidFill>
                <a:miter lim="800000"/>
                <a:headEnd/>
                <a:tailEnd/>
              </a14:hiddenLine>
            </a:ext>
          </a:extLst>
        </p:spPr>
      </p:pic>
      <p:pic>
        <p:nvPicPr>
          <p:cNvPr id="19" name="Picture 3" descr="\begin{figure}&#10;\begin{center}&#10;\epsfig {file=lhc_long.eps, height=2cm, width=3.5...&#10;...}&#10;\epsfig {file=lhc_outer.eps, height=2cm, width=12cm} \end{center}\end{figure}">
            <a:extLst>
              <a:ext uri="{FF2B5EF4-FFF2-40B4-BE49-F238E27FC236}">
                <a16:creationId xmlns:a16="http://schemas.microsoft.com/office/drawing/2014/main" id="{52D3A200-9812-7AF8-5F98-3EF4014459F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t="55057"/>
          <a:stretch>
            <a:fillRect/>
          </a:stretch>
        </p:blipFill>
        <p:spPr bwMode="auto">
          <a:xfrm>
            <a:off x="95077" y="2822980"/>
            <a:ext cx="3733800" cy="550863"/>
          </a:xfrm>
          <a:prstGeom prst="rect">
            <a:avLst/>
          </a:prstGeom>
          <a:noFill/>
          <a:extLst>
            <a:ext uri="{909E8E84-426E-40DD-AFC4-6F175D3DCCD1}">
              <a14:hiddenFill xmlns:a14="http://schemas.microsoft.com/office/drawing/2010/main">
                <a:solidFill>
                  <a:srgbClr val="FFFFFF"/>
                </a:solidFill>
              </a14:hiddenFill>
            </a:ext>
          </a:extLst>
        </p:spPr>
      </p:pic>
      <p:sp>
        <p:nvSpPr>
          <p:cNvPr id="20" name="Text Box 11">
            <a:extLst>
              <a:ext uri="{FF2B5EF4-FFF2-40B4-BE49-F238E27FC236}">
                <a16:creationId xmlns:a16="http://schemas.microsoft.com/office/drawing/2014/main" id="{AA2C31B3-F316-D171-1A86-0ED5BB2C3CE9}"/>
              </a:ext>
            </a:extLst>
          </p:cNvPr>
          <p:cNvSpPr txBox="1">
            <a:spLocks noChangeArrowheads="1"/>
          </p:cNvSpPr>
          <p:nvPr/>
        </p:nvSpPr>
        <p:spPr bwMode="auto">
          <a:xfrm>
            <a:off x="186405" y="2431654"/>
            <a:ext cx="150099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0">
              <a:lnSpc>
                <a:spcPct val="100000"/>
              </a:lnSpc>
              <a:spcBef>
                <a:spcPct val="50000"/>
              </a:spcBef>
              <a:spcAft>
                <a:spcPts val="0"/>
              </a:spcAft>
              <a:buClrTx/>
              <a:buSzTx/>
              <a:buFontTx/>
              <a:buNone/>
              <a:tabLst/>
              <a:defRPr/>
            </a:pPr>
            <a:r>
              <a:rPr kumimoji="0" lang="en-US" altLang="de-DE" sz="1600" b="0" i="0" u="none" strike="noStrike" kern="0" cap="none" spc="0" normalizeH="0" baseline="0" noProof="0" dirty="0" err="1">
                <a:ln>
                  <a:noFill/>
                </a:ln>
                <a:solidFill>
                  <a:srgbClr val="000000"/>
                </a:solidFill>
                <a:effectLst/>
                <a:uLnTx/>
                <a:uFillTx/>
                <a:latin typeface="Arial" panose="020B0604020202020204" pitchFamily="34" charset="0"/>
                <a:ea typeface="+mn-ea"/>
                <a:cs typeface="+mn-cs"/>
                <a:sym typeface="Calibri"/>
              </a:rPr>
              <a:t>NbTi</a:t>
            </a:r>
            <a:r>
              <a:rPr kumimoji="0" lang="en-US" altLang="de-DE" sz="1600" b="0" i="0" u="none" strike="noStrike" kern="0" cap="none" spc="0" normalizeH="0" baseline="0" noProof="0" dirty="0">
                <a:ln>
                  <a:noFill/>
                </a:ln>
                <a:solidFill>
                  <a:srgbClr val="000000"/>
                </a:solidFill>
                <a:effectLst/>
                <a:uLnTx/>
                <a:uFillTx/>
                <a:latin typeface="Arial" panose="020B0604020202020204" pitchFamily="34" charset="0"/>
                <a:ea typeface="+mn-ea"/>
                <a:cs typeface="+mn-cs"/>
                <a:sym typeface="Calibri"/>
              </a:rPr>
              <a:t> filaments</a:t>
            </a:r>
          </a:p>
        </p:txBody>
      </p:sp>
      <p:sp>
        <p:nvSpPr>
          <p:cNvPr id="21" name="Text Box 12">
            <a:extLst>
              <a:ext uri="{FF2B5EF4-FFF2-40B4-BE49-F238E27FC236}">
                <a16:creationId xmlns:a16="http://schemas.microsoft.com/office/drawing/2014/main" id="{53B6631F-EA58-AFF7-51D7-FAFAF2B115E5}"/>
              </a:ext>
            </a:extLst>
          </p:cNvPr>
          <p:cNvSpPr txBox="1">
            <a:spLocks noChangeArrowheads="1"/>
          </p:cNvSpPr>
          <p:nvPr/>
        </p:nvSpPr>
        <p:spPr bwMode="auto">
          <a:xfrm>
            <a:off x="2210162" y="2480800"/>
            <a:ext cx="869144"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r" defTabSz="914400" rtl="0" eaLnBrk="1" fontAlgn="auto" latinLnBrk="0" hangingPunct="0">
              <a:lnSpc>
                <a:spcPct val="100000"/>
              </a:lnSpc>
              <a:spcBef>
                <a:spcPct val="50000"/>
              </a:spcBef>
              <a:spcAft>
                <a:spcPts val="0"/>
              </a:spcAft>
              <a:buClrTx/>
              <a:buSzTx/>
              <a:buFontTx/>
              <a:buNone/>
              <a:tabLst/>
              <a:defRPr/>
            </a:pPr>
            <a:r>
              <a:rPr kumimoji="0" lang="en-US" altLang="de-DE" sz="1600" b="0" i="0" u="none" strike="noStrike" kern="0" cap="none" spc="0" normalizeH="0" baseline="0" noProof="0" dirty="0">
                <a:ln>
                  <a:noFill/>
                </a:ln>
                <a:solidFill>
                  <a:srgbClr val="000000"/>
                </a:solidFill>
                <a:effectLst/>
                <a:uLnTx/>
                <a:uFillTx/>
                <a:latin typeface="Arial" panose="020B0604020202020204" pitchFamily="34" charset="0"/>
                <a:ea typeface="+mn-ea"/>
                <a:cs typeface="+mn-cs"/>
                <a:sym typeface="Calibri"/>
              </a:rPr>
              <a:t>strands</a:t>
            </a:r>
          </a:p>
        </p:txBody>
      </p:sp>
      <p:sp>
        <p:nvSpPr>
          <p:cNvPr id="22" name="Text Box 14">
            <a:extLst>
              <a:ext uri="{FF2B5EF4-FFF2-40B4-BE49-F238E27FC236}">
                <a16:creationId xmlns:a16="http://schemas.microsoft.com/office/drawing/2014/main" id="{44176415-B499-58AF-84BE-8086751861B4}"/>
              </a:ext>
            </a:extLst>
          </p:cNvPr>
          <p:cNvSpPr txBox="1">
            <a:spLocks noChangeArrowheads="1"/>
          </p:cNvSpPr>
          <p:nvPr/>
        </p:nvSpPr>
        <p:spPr bwMode="auto">
          <a:xfrm>
            <a:off x="2614158" y="3664539"/>
            <a:ext cx="132123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0">
              <a:lnSpc>
                <a:spcPct val="100000"/>
              </a:lnSpc>
              <a:spcBef>
                <a:spcPct val="50000"/>
              </a:spcBef>
              <a:spcAft>
                <a:spcPts val="0"/>
              </a:spcAft>
              <a:buClrTx/>
              <a:buSzTx/>
              <a:buFontTx/>
              <a:buNone/>
              <a:tabLst/>
              <a:defRPr/>
            </a:pPr>
            <a:r>
              <a:rPr kumimoji="0" lang="en-US" altLang="de-DE" sz="1600" b="1" i="0" u="none" strike="noStrike" kern="0" cap="none" spc="0" normalizeH="0" baseline="0" noProof="0" dirty="0">
                <a:ln>
                  <a:noFill/>
                </a:ln>
                <a:solidFill>
                  <a:srgbClr val="196B24"/>
                </a:solidFill>
                <a:effectLst/>
                <a:uLnTx/>
                <a:uFillTx/>
                <a:latin typeface="Arial" panose="020B0604020202020204" pitchFamily="34" charset="0"/>
                <a:ea typeface="+mn-ea"/>
                <a:cs typeface="+mn-cs"/>
                <a:sym typeface="Calibri"/>
              </a:rPr>
              <a:t>Rutherford cable</a:t>
            </a:r>
          </a:p>
        </p:txBody>
      </p:sp>
      <p:pic>
        <p:nvPicPr>
          <p:cNvPr id="23" name="Picture 6">
            <a:extLst>
              <a:ext uri="{FF2B5EF4-FFF2-40B4-BE49-F238E27FC236}">
                <a16:creationId xmlns:a16="http://schemas.microsoft.com/office/drawing/2014/main" id="{971CDF70-F10B-4339-0441-B37B12D3004D}"/>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b="2110"/>
          <a:stretch>
            <a:fillRect/>
          </a:stretch>
        </p:blipFill>
        <p:spPr bwMode="auto">
          <a:xfrm>
            <a:off x="288877" y="1048361"/>
            <a:ext cx="994335" cy="133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7">
            <a:extLst>
              <a:ext uri="{FF2B5EF4-FFF2-40B4-BE49-F238E27FC236}">
                <a16:creationId xmlns:a16="http://schemas.microsoft.com/office/drawing/2014/main" id="{A056C481-8EC8-37B0-3067-5E2F6B2C49B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54134" y="1014949"/>
            <a:ext cx="1498600" cy="149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7" name="Straight Arrow Connector 3">
            <a:extLst>
              <a:ext uri="{FF2B5EF4-FFF2-40B4-BE49-F238E27FC236}">
                <a16:creationId xmlns:a16="http://schemas.microsoft.com/office/drawing/2014/main" id="{8D42E0AF-CA0A-5810-A3E3-BDF4C138CFAB}"/>
              </a:ext>
            </a:extLst>
          </p:cNvPr>
          <p:cNvCxnSpPr>
            <a:cxnSpLocks/>
          </p:cNvCxnSpPr>
          <p:nvPr/>
        </p:nvCxnSpPr>
        <p:spPr>
          <a:xfrm>
            <a:off x="1506975" y="1019180"/>
            <a:ext cx="455002" cy="483513"/>
          </a:xfrm>
          <a:prstGeom prst="straightConnector1">
            <a:avLst/>
          </a:prstGeom>
          <a:noFill/>
          <a:ln w="25400" cap="flat">
            <a:solidFill>
              <a:srgbClr val="FF0000"/>
            </a:solidFill>
            <a:prstDash val="solid"/>
            <a:round/>
            <a:tailEnd type="triangle"/>
          </a:ln>
          <a:effectLst/>
          <a:sp3d/>
        </p:spPr>
      </p:cxnSp>
      <p:sp>
        <p:nvSpPr>
          <p:cNvPr id="28" name="Text Box 12">
            <a:extLst>
              <a:ext uri="{FF2B5EF4-FFF2-40B4-BE49-F238E27FC236}">
                <a16:creationId xmlns:a16="http://schemas.microsoft.com/office/drawing/2014/main" id="{DB14DF48-0A78-F752-71C9-27240D872FE5}"/>
              </a:ext>
            </a:extLst>
          </p:cNvPr>
          <p:cNvSpPr txBox="1">
            <a:spLocks noChangeArrowheads="1"/>
          </p:cNvSpPr>
          <p:nvPr/>
        </p:nvSpPr>
        <p:spPr bwMode="auto">
          <a:xfrm>
            <a:off x="1113590" y="779436"/>
            <a:ext cx="869144"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r" defTabSz="914400" rtl="0" eaLnBrk="1" fontAlgn="auto" latinLnBrk="0" hangingPunct="0">
              <a:lnSpc>
                <a:spcPct val="100000"/>
              </a:lnSpc>
              <a:spcBef>
                <a:spcPct val="50000"/>
              </a:spcBef>
              <a:spcAft>
                <a:spcPts val="0"/>
              </a:spcAft>
              <a:buClrTx/>
              <a:buSzTx/>
              <a:buFontTx/>
              <a:buNone/>
              <a:tabLst/>
              <a:defRPr/>
            </a:pPr>
            <a:r>
              <a:rPr kumimoji="0" lang="en-US" altLang="de-DE" sz="1600" b="0" i="0" u="none" strike="noStrike" kern="0" cap="none" spc="0" normalizeH="0" baseline="0" noProof="0" dirty="0">
                <a:ln>
                  <a:noFill/>
                </a:ln>
                <a:solidFill>
                  <a:srgbClr val="000000"/>
                </a:solidFill>
                <a:effectLst/>
                <a:uLnTx/>
                <a:uFillTx/>
                <a:latin typeface="Arial" panose="020B0604020202020204" pitchFamily="34" charset="0"/>
                <a:ea typeface="+mn-ea"/>
                <a:cs typeface="+mn-cs"/>
                <a:sym typeface="Calibri"/>
              </a:rPr>
              <a:t>copper</a:t>
            </a:r>
          </a:p>
        </p:txBody>
      </p:sp>
      <p:cxnSp>
        <p:nvCxnSpPr>
          <p:cNvPr id="34" name="Straight Arrow Connector 3">
            <a:extLst>
              <a:ext uri="{FF2B5EF4-FFF2-40B4-BE49-F238E27FC236}">
                <a16:creationId xmlns:a16="http://schemas.microsoft.com/office/drawing/2014/main" id="{8EFCBCA6-B3B2-C804-E4E1-CB3012E08C07}"/>
              </a:ext>
            </a:extLst>
          </p:cNvPr>
          <p:cNvCxnSpPr>
            <a:cxnSpLocks/>
          </p:cNvCxnSpPr>
          <p:nvPr/>
        </p:nvCxnSpPr>
        <p:spPr>
          <a:xfrm>
            <a:off x="1213562" y="1822573"/>
            <a:ext cx="793806" cy="218170"/>
          </a:xfrm>
          <a:prstGeom prst="straightConnector1">
            <a:avLst/>
          </a:prstGeom>
          <a:noFill/>
          <a:ln w="25400" cap="flat">
            <a:solidFill>
              <a:srgbClr val="FF0000"/>
            </a:solidFill>
            <a:prstDash val="solid"/>
            <a:round/>
            <a:tailEnd type="triangle"/>
          </a:ln>
          <a:effectLst/>
          <a:sp3d/>
        </p:spPr>
      </p:cxnSp>
      <p:sp>
        <p:nvSpPr>
          <p:cNvPr id="36" name="Line 16">
            <a:extLst>
              <a:ext uri="{FF2B5EF4-FFF2-40B4-BE49-F238E27FC236}">
                <a16:creationId xmlns:a16="http://schemas.microsoft.com/office/drawing/2014/main" id="{27A4A5D6-7EF2-6A2E-9461-DED8483AAE1C}"/>
              </a:ext>
            </a:extLst>
          </p:cNvPr>
          <p:cNvSpPr>
            <a:spLocks noChangeShapeType="1"/>
          </p:cNvSpPr>
          <p:nvPr/>
        </p:nvSpPr>
        <p:spPr bwMode="auto">
          <a:xfrm flipH="1">
            <a:off x="1863322" y="2337140"/>
            <a:ext cx="216540" cy="550863"/>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0">
              <a:lnSpc>
                <a:spcPct val="100000"/>
              </a:lnSpc>
              <a:spcBef>
                <a:spcPts val="900"/>
              </a:spcBef>
              <a:spcAft>
                <a:spcPts val="0"/>
              </a:spcAft>
              <a:buClrTx/>
              <a:buSzTx/>
              <a:buFontTx/>
              <a:buNone/>
              <a:tabLst/>
              <a:defRPr/>
            </a:pPr>
            <a:endParaRPr kumimoji="0" lang="de-CH" sz="1600" b="0" i="0" u="none" strike="noStrike" kern="0" cap="none" spc="0" normalizeH="0" baseline="0" noProof="0">
              <a:ln>
                <a:noFill/>
              </a:ln>
              <a:solidFill>
                <a:srgbClr val="000000"/>
              </a:solidFill>
              <a:effectLst/>
              <a:uLnTx/>
              <a:uFillTx/>
              <a:latin typeface="Aptos"/>
              <a:ea typeface="+mn-ea"/>
              <a:cs typeface="+mn-cs"/>
              <a:sym typeface="Calibri"/>
            </a:endParaRPr>
          </a:p>
        </p:txBody>
      </p:sp>
      <p:sp>
        <p:nvSpPr>
          <p:cNvPr id="38" name="Rectangle 15">
            <a:extLst>
              <a:ext uri="{FF2B5EF4-FFF2-40B4-BE49-F238E27FC236}">
                <a16:creationId xmlns:a16="http://schemas.microsoft.com/office/drawing/2014/main" id="{391AD3D3-85E3-4E73-EA13-B0F7BD61931D}"/>
              </a:ext>
            </a:extLst>
          </p:cNvPr>
          <p:cNvSpPr>
            <a:spLocks noChangeArrowheads="1"/>
          </p:cNvSpPr>
          <p:nvPr/>
        </p:nvSpPr>
        <p:spPr bwMode="auto">
          <a:xfrm>
            <a:off x="1754134" y="2881619"/>
            <a:ext cx="228600" cy="228600"/>
          </a:xfrm>
          <a:prstGeom prst="rect">
            <a:avLst/>
          </a:prstGeom>
          <a:noFill/>
          <a:ln w="254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1800" b="0" i="0" u="none" strike="noStrike" kern="1200" cap="none" spc="0" normalizeH="0" baseline="0" noProof="0">
              <a:ln>
                <a:noFill/>
              </a:ln>
              <a:solidFill>
                <a:prstClr val="black"/>
              </a:solidFill>
              <a:effectLst/>
              <a:uLnTx/>
              <a:uFillTx/>
              <a:latin typeface="Aptos"/>
              <a:ea typeface="+mn-ea"/>
              <a:cs typeface="+mn-cs"/>
            </a:endParaRPr>
          </a:p>
        </p:txBody>
      </p:sp>
      <p:pic>
        <p:nvPicPr>
          <p:cNvPr id="39" name="Grafik 38">
            <a:extLst>
              <a:ext uri="{FF2B5EF4-FFF2-40B4-BE49-F238E27FC236}">
                <a16:creationId xmlns:a16="http://schemas.microsoft.com/office/drawing/2014/main" id="{CFE78A89-B35A-1931-3ABE-371CC1253B6D}"/>
              </a:ext>
            </a:extLst>
          </p:cNvPr>
          <p:cNvPicPr>
            <a:picLocks noChangeAspect="1"/>
          </p:cNvPicPr>
          <p:nvPr/>
        </p:nvPicPr>
        <p:blipFill>
          <a:blip r:embed="rId10"/>
          <a:stretch>
            <a:fillRect/>
          </a:stretch>
        </p:blipFill>
        <p:spPr>
          <a:xfrm>
            <a:off x="7742402" y="993526"/>
            <a:ext cx="2357893" cy="1584974"/>
          </a:xfrm>
          <a:prstGeom prst="rect">
            <a:avLst/>
          </a:prstGeom>
        </p:spPr>
      </p:pic>
      <p:sp>
        <p:nvSpPr>
          <p:cNvPr id="42" name="Textfeld 41">
            <a:extLst>
              <a:ext uri="{FF2B5EF4-FFF2-40B4-BE49-F238E27FC236}">
                <a16:creationId xmlns:a16="http://schemas.microsoft.com/office/drawing/2014/main" id="{D07DAC8C-E4B4-3088-8E1F-306BDC1C0545}"/>
              </a:ext>
            </a:extLst>
          </p:cNvPr>
          <p:cNvSpPr txBox="1"/>
          <p:nvPr/>
        </p:nvSpPr>
        <p:spPr>
          <a:xfrm>
            <a:off x="8058073" y="2601762"/>
            <a:ext cx="1912896"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400" b="1" i="0" u="none" strike="noStrike" kern="1200" cap="none" spc="0" normalizeH="0" baseline="0" noProof="0" dirty="0">
                <a:ln>
                  <a:noFill/>
                </a:ln>
                <a:solidFill>
                  <a:srgbClr val="3D12F6"/>
                </a:solidFill>
                <a:effectLst/>
                <a:uLnTx/>
                <a:uFillTx/>
                <a:latin typeface="Aptos"/>
                <a:ea typeface="+mn-ea"/>
                <a:cs typeface="+mn-cs"/>
              </a:rPr>
              <a:t>Tape and </a:t>
            </a:r>
            <a:r>
              <a:rPr kumimoji="0" lang="de-CH" sz="1400" b="1" i="0" u="none" strike="noStrike" kern="1200" cap="none" spc="0" normalizeH="0" baseline="0" noProof="0" dirty="0" err="1">
                <a:ln>
                  <a:noFill/>
                </a:ln>
                <a:solidFill>
                  <a:srgbClr val="3D12F6"/>
                </a:solidFill>
                <a:effectLst/>
                <a:uLnTx/>
                <a:uFillTx/>
                <a:latin typeface="Aptos"/>
                <a:ea typeface="+mn-ea"/>
                <a:cs typeface="+mn-cs"/>
              </a:rPr>
              <a:t>stack</a:t>
            </a:r>
            <a:r>
              <a:rPr kumimoji="0" lang="de-CH" sz="1400" b="1" i="0" u="none" strike="noStrike" kern="1200" cap="none" spc="0" normalizeH="0" baseline="0" noProof="0" dirty="0">
                <a:ln>
                  <a:noFill/>
                </a:ln>
                <a:solidFill>
                  <a:srgbClr val="3D12F6"/>
                </a:solidFill>
                <a:effectLst/>
                <a:uLnTx/>
                <a:uFillTx/>
                <a:latin typeface="Aptos"/>
                <a:ea typeface="+mn-ea"/>
                <a:cs typeface="+mn-cs"/>
              </a:rPr>
              <a:t> </a:t>
            </a:r>
            <a:r>
              <a:rPr kumimoji="0" lang="de-CH" sz="1400" b="1" i="0" u="none" strike="noStrike" kern="1200" cap="none" spc="0" normalizeH="0" baseline="0" noProof="0" dirty="0" err="1">
                <a:ln>
                  <a:noFill/>
                </a:ln>
                <a:solidFill>
                  <a:srgbClr val="3D12F6"/>
                </a:solidFill>
                <a:effectLst/>
                <a:uLnTx/>
                <a:uFillTx/>
                <a:latin typeface="Aptos"/>
                <a:ea typeface="+mn-ea"/>
                <a:cs typeface="+mn-cs"/>
              </a:rPr>
              <a:t>of</a:t>
            </a:r>
            <a:r>
              <a:rPr kumimoji="0" lang="de-CH" sz="1400" b="1" i="0" u="none" strike="noStrike" kern="1200" cap="none" spc="0" normalizeH="0" baseline="0" noProof="0" dirty="0">
                <a:ln>
                  <a:noFill/>
                </a:ln>
                <a:solidFill>
                  <a:srgbClr val="3D12F6"/>
                </a:solidFill>
                <a:effectLst/>
                <a:uLnTx/>
                <a:uFillTx/>
                <a:latin typeface="Aptos"/>
                <a:ea typeface="+mn-ea"/>
                <a:cs typeface="+mn-cs"/>
              </a:rPr>
              <a:t> </a:t>
            </a:r>
            <a:r>
              <a:rPr kumimoji="0" lang="de-CH" sz="1400" b="1" i="0" u="none" strike="noStrike" kern="1200" cap="none" spc="0" normalizeH="0" baseline="0" noProof="0" dirty="0" err="1">
                <a:ln>
                  <a:noFill/>
                </a:ln>
                <a:solidFill>
                  <a:srgbClr val="3D12F6"/>
                </a:solidFill>
                <a:effectLst/>
                <a:uLnTx/>
                <a:uFillTx/>
                <a:latin typeface="Aptos"/>
                <a:ea typeface="+mn-ea"/>
                <a:cs typeface="+mn-cs"/>
              </a:rPr>
              <a:t>tapes</a:t>
            </a:r>
            <a:endParaRPr kumimoji="0" lang="de-CH" sz="1400" b="1" i="0" u="none" strike="noStrike" kern="1200" cap="none" spc="0" normalizeH="0" baseline="0" noProof="0" dirty="0">
              <a:ln>
                <a:noFill/>
              </a:ln>
              <a:solidFill>
                <a:srgbClr val="3D12F6"/>
              </a:solidFill>
              <a:effectLst/>
              <a:uLnTx/>
              <a:uFillTx/>
              <a:latin typeface="Aptos"/>
              <a:ea typeface="+mn-ea"/>
              <a:cs typeface="+mn-cs"/>
            </a:endParaRPr>
          </a:p>
        </p:txBody>
      </p:sp>
      <p:sp>
        <p:nvSpPr>
          <p:cNvPr id="44" name="Rectangle 12">
            <a:extLst>
              <a:ext uri="{FF2B5EF4-FFF2-40B4-BE49-F238E27FC236}">
                <a16:creationId xmlns:a16="http://schemas.microsoft.com/office/drawing/2014/main" id="{8C731C30-3A2F-D411-A97B-757601016010}"/>
              </a:ext>
            </a:extLst>
          </p:cNvPr>
          <p:cNvSpPr/>
          <p:nvPr/>
        </p:nvSpPr>
        <p:spPr>
          <a:xfrm>
            <a:off x="7619809" y="5429139"/>
            <a:ext cx="4702319" cy="1323439"/>
          </a:xfrm>
          <a:prstGeom prst="rect">
            <a:avLst/>
          </a:prstGeom>
        </p:spPr>
        <p:txBody>
          <a:bodyPr wrap="square">
            <a:spAutoFit/>
          </a:bodyPr>
          <a:lstStyle/>
          <a:p>
            <a:pPr lvl="0">
              <a:defRPr/>
            </a:pPr>
            <a:r>
              <a:rPr kumimoji="0" lang="en-US" sz="1600" b="1" i="0" u="none" strike="noStrike" kern="1200" cap="none" spc="0" normalizeH="0" baseline="0" noProof="0" dirty="0">
                <a:ln>
                  <a:noFill/>
                </a:ln>
                <a:solidFill>
                  <a:srgbClr val="3D12F6"/>
                </a:solidFill>
                <a:effectLst/>
                <a:uLnTx/>
                <a:uFillTx/>
                <a:latin typeface="Calibri" panose="020F0502020204030204" pitchFamily="34" charset="0"/>
                <a:ea typeface="+mn-ea"/>
                <a:cs typeface="Calibri" panose="020F0502020204030204" pitchFamily="34" charset="0"/>
              </a:rPr>
              <a:t>CORC or CORT: </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Cable On a Round </a:t>
            </a:r>
            <a:r>
              <a:rPr lang="en-US" sz="1600" dirty="0">
                <a:solidFill>
                  <a:prstClr val="black"/>
                </a:solidFill>
                <a:latin typeface="Calibri" panose="020F0502020204030204" pitchFamily="34" charset="0"/>
                <a:cs typeface="Calibri" panose="020F0502020204030204" pitchFamily="34" charset="0"/>
              </a:rPr>
              <a:t>C</a:t>
            </a:r>
            <a:r>
              <a:rPr kumimoji="0" lang="en-US" sz="16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opper</a:t>
            </a: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Core</a:t>
            </a:r>
            <a:r>
              <a:rPr lang="en-US" sz="1600" dirty="0">
                <a:solidFill>
                  <a:prstClr val="black"/>
                </a:solidFill>
                <a:latin typeface="Calibri" panose="020F0502020204030204" pitchFamily="34" charset="0"/>
                <a:cs typeface="Calibri" panose="020F0502020204030204" pitchFamily="34" charset="0"/>
              </a:rPr>
              <a:t> (Tube) </a:t>
            </a:r>
            <a:endPar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Increasing the current;</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Allowing current sharing between tapes;</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Reducing AC losses;</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Improving mechanical properties.</a:t>
            </a:r>
          </a:p>
        </p:txBody>
      </p:sp>
      <p:grpSp>
        <p:nvGrpSpPr>
          <p:cNvPr id="86" name="Gruppieren 85">
            <a:extLst>
              <a:ext uri="{FF2B5EF4-FFF2-40B4-BE49-F238E27FC236}">
                <a16:creationId xmlns:a16="http://schemas.microsoft.com/office/drawing/2014/main" id="{11622ED9-B47A-605E-A19C-62E1F96ABCCC}"/>
              </a:ext>
            </a:extLst>
          </p:cNvPr>
          <p:cNvGrpSpPr/>
          <p:nvPr/>
        </p:nvGrpSpPr>
        <p:grpSpPr>
          <a:xfrm>
            <a:off x="4187693" y="479951"/>
            <a:ext cx="5840046" cy="425417"/>
            <a:chOff x="4288402" y="439992"/>
            <a:chExt cx="5840046" cy="425417"/>
          </a:xfrm>
        </p:grpSpPr>
        <p:sp>
          <p:nvSpPr>
            <p:cNvPr id="64" name="Rechteck: abgerundete Ecken 63">
              <a:extLst>
                <a:ext uri="{FF2B5EF4-FFF2-40B4-BE49-F238E27FC236}">
                  <a16:creationId xmlns:a16="http://schemas.microsoft.com/office/drawing/2014/main" id="{39F36E3C-07C7-AEC0-952E-E6B546AF4F31}"/>
                </a:ext>
              </a:extLst>
            </p:cNvPr>
            <p:cNvSpPr/>
            <p:nvPr/>
          </p:nvSpPr>
          <p:spPr>
            <a:xfrm>
              <a:off x="4288402" y="439992"/>
              <a:ext cx="5840046" cy="4254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CH" sz="2000" b="0" i="0" u="none" strike="noStrike" kern="1200" cap="none" spc="0" normalizeH="0" baseline="0" noProof="0" dirty="0" err="1">
                <a:ln>
                  <a:noFill/>
                </a:ln>
                <a:solidFill>
                  <a:prstClr val="white"/>
                </a:solidFill>
                <a:effectLst/>
                <a:uLnTx/>
                <a:uFillTx/>
                <a:latin typeface="Aptos"/>
                <a:ea typeface="+mn-ea"/>
                <a:cs typeface="+mn-cs"/>
              </a:endParaRPr>
            </a:p>
          </p:txBody>
        </p:sp>
        <p:sp>
          <p:nvSpPr>
            <p:cNvPr id="69" name="Textfeld 68">
              <a:extLst>
                <a:ext uri="{FF2B5EF4-FFF2-40B4-BE49-F238E27FC236}">
                  <a16:creationId xmlns:a16="http://schemas.microsoft.com/office/drawing/2014/main" id="{5E61F8C6-1507-351E-9FEE-8FD8E25B3CAD}"/>
                </a:ext>
              </a:extLst>
            </p:cNvPr>
            <p:cNvSpPr txBox="1"/>
            <p:nvPr/>
          </p:nvSpPr>
          <p:spPr>
            <a:xfrm>
              <a:off x="4587748" y="456502"/>
              <a:ext cx="5129199"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prstClr val="white"/>
                  </a:solidFill>
                  <a:effectLst/>
                  <a:uLnTx/>
                  <a:uFillTx/>
                  <a:latin typeface="Aptos"/>
                  <a:ea typeface="+mn-ea"/>
                  <a:cs typeface="+mn-cs"/>
                </a:rPr>
                <a:t>ReBCO</a:t>
              </a:r>
              <a:r>
                <a:rPr kumimoji="0" lang="en-US" sz="2000" b="1" i="0" u="none" strike="noStrike" kern="1200" cap="none" spc="0" normalizeH="0" baseline="0" noProof="0" dirty="0">
                  <a:ln>
                    <a:noFill/>
                  </a:ln>
                  <a:solidFill>
                    <a:prstClr val="white"/>
                  </a:solidFill>
                  <a:effectLst/>
                  <a:uLnTx/>
                  <a:uFillTx/>
                  <a:latin typeface="Aptos"/>
                  <a:ea typeface="+mn-ea"/>
                  <a:cs typeface="+mn-cs"/>
                </a:rPr>
                <a:t>: Insulated and non insulated tapes</a:t>
              </a:r>
            </a:p>
          </p:txBody>
        </p:sp>
      </p:grpSp>
      <p:grpSp>
        <p:nvGrpSpPr>
          <p:cNvPr id="85" name="Gruppieren 84">
            <a:extLst>
              <a:ext uri="{FF2B5EF4-FFF2-40B4-BE49-F238E27FC236}">
                <a16:creationId xmlns:a16="http://schemas.microsoft.com/office/drawing/2014/main" id="{A445E221-D940-B266-2B58-851665FA317C}"/>
              </a:ext>
            </a:extLst>
          </p:cNvPr>
          <p:cNvGrpSpPr/>
          <p:nvPr/>
        </p:nvGrpSpPr>
        <p:grpSpPr>
          <a:xfrm>
            <a:off x="4605948" y="3826038"/>
            <a:ext cx="6668192" cy="425417"/>
            <a:chOff x="3828877" y="3844357"/>
            <a:chExt cx="5851537" cy="425417"/>
          </a:xfrm>
        </p:grpSpPr>
        <p:sp>
          <p:nvSpPr>
            <p:cNvPr id="70" name="Rechteck: abgerundete Ecken 69">
              <a:extLst>
                <a:ext uri="{FF2B5EF4-FFF2-40B4-BE49-F238E27FC236}">
                  <a16:creationId xmlns:a16="http://schemas.microsoft.com/office/drawing/2014/main" id="{AF3700C3-230A-37FD-23FD-ECD15ADF9DBC}"/>
                </a:ext>
              </a:extLst>
            </p:cNvPr>
            <p:cNvSpPr/>
            <p:nvPr/>
          </p:nvSpPr>
          <p:spPr>
            <a:xfrm>
              <a:off x="3828877" y="3844357"/>
              <a:ext cx="5840046" cy="4254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CH" sz="2000" b="0" i="0" u="none" strike="noStrike" kern="1200" cap="none" spc="0" normalizeH="0" baseline="0" noProof="0" dirty="0" err="1">
                <a:ln>
                  <a:noFill/>
                </a:ln>
                <a:solidFill>
                  <a:prstClr val="white"/>
                </a:solidFill>
                <a:effectLst/>
                <a:uLnTx/>
                <a:uFillTx/>
                <a:latin typeface="Aptos"/>
                <a:ea typeface="+mn-ea"/>
                <a:cs typeface="+mn-cs"/>
              </a:endParaRPr>
            </a:p>
          </p:txBody>
        </p:sp>
        <p:sp>
          <p:nvSpPr>
            <p:cNvPr id="71" name="Textfeld 70">
              <a:extLst>
                <a:ext uri="{FF2B5EF4-FFF2-40B4-BE49-F238E27FC236}">
                  <a16:creationId xmlns:a16="http://schemas.microsoft.com/office/drawing/2014/main" id="{10DB92A6-EB7E-E5DC-52C1-32EEF88D587F}"/>
                </a:ext>
              </a:extLst>
            </p:cNvPr>
            <p:cNvSpPr txBox="1"/>
            <p:nvPr/>
          </p:nvSpPr>
          <p:spPr>
            <a:xfrm>
              <a:off x="4061183" y="3853685"/>
              <a:ext cx="5619231"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prstClr val="white"/>
                  </a:solidFill>
                  <a:effectLst/>
                  <a:uLnTx/>
                  <a:uFillTx/>
                  <a:latin typeface="Aptos"/>
                  <a:ea typeface="+mn-ea"/>
                  <a:cs typeface="+mn-cs"/>
                </a:rPr>
                <a:t>ReBCO</a:t>
              </a:r>
              <a:r>
                <a:rPr kumimoji="0" lang="en-US" sz="2000" b="1" i="0" u="none" strike="noStrike" kern="1200" cap="none" spc="0" normalizeH="0" baseline="0" noProof="0" dirty="0">
                  <a:ln>
                    <a:noFill/>
                  </a:ln>
                  <a:solidFill>
                    <a:prstClr val="white"/>
                  </a:solidFill>
                  <a:effectLst/>
                  <a:uLnTx/>
                  <a:uFillTx/>
                  <a:latin typeface="Aptos"/>
                  <a:ea typeface="+mn-ea"/>
                  <a:cs typeface="+mn-cs"/>
                </a:rPr>
                <a:t> cable with CORC(T) or twisted stack of tapes</a:t>
              </a:r>
            </a:p>
          </p:txBody>
        </p:sp>
      </p:grpSp>
      <p:sp>
        <p:nvSpPr>
          <p:cNvPr id="73" name="Rechteck 72">
            <a:extLst>
              <a:ext uri="{FF2B5EF4-FFF2-40B4-BE49-F238E27FC236}">
                <a16:creationId xmlns:a16="http://schemas.microsoft.com/office/drawing/2014/main" id="{0448E81B-302B-C722-DAF9-20C85BA7E87E}"/>
              </a:ext>
            </a:extLst>
          </p:cNvPr>
          <p:cNvSpPr/>
          <p:nvPr/>
        </p:nvSpPr>
        <p:spPr>
          <a:xfrm rot="20467649">
            <a:off x="5640240" y="4585435"/>
            <a:ext cx="2139870" cy="370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CH" sz="2000" b="0" i="0" u="none" strike="noStrike" kern="1200" cap="none" spc="0" normalizeH="0" baseline="0" noProof="0" dirty="0" err="1">
              <a:ln>
                <a:solidFill>
                  <a:prstClr val="white"/>
                </a:solidFill>
              </a:ln>
              <a:solidFill>
                <a:prstClr val="white"/>
              </a:solidFill>
              <a:effectLst/>
              <a:uLnTx/>
              <a:uFillTx/>
              <a:latin typeface="Aptos"/>
              <a:ea typeface="+mn-ea"/>
              <a:cs typeface="+mn-cs"/>
            </a:endParaRPr>
          </a:p>
        </p:txBody>
      </p:sp>
      <p:pic>
        <p:nvPicPr>
          <p:cNvPr id="78" name="Grafik 77">
            <a:extLst>
              <a:ext uri="{FF2B5EF4-FFF2-40B4-BE49-F238E27FC236}">
                <a16:creationId xmlns:a16="http://schemas.microsoft.com/office/drawing/2014/main" id="{55190317-8CDB-261F-42BB-7DBB489DDADA}"/>
              </a:ext>
            </a:extLst>
          </p:cNvPr>
          <p:cNvPicPr>
            <a:picLocks noChangeAspect="1"/>
          </p:cNvPicPr>
          <p:nvPr/>
        </p:nvPicPr>
        <p:blipFill>
          <a:blip r:embed="rId11"/>
          <a:stretch>
            <a:fillRect/>
          </a:stretch>
        </p:blipFill>
        <p:spPr>
          <a:xfrm>
            <a:off x="4870675" y="4290670"/>
            <a:ext cx="2005194" cy="922389"/>
          </a:xfrm>
          <a:prstGeom prst="rect">
            <a:avLst/>
          </a:prstGeom>
        </p:spPr>
      </p:pic>
      <p:pic>
        <p:nvPicPr>
          <p:cNvPr id="90" name="Grafik 89">
            <a:extLst>
              <a:ext uri="{FF2B5EF4-FFF2-40B4-BE49-F238E27FC236}">
                <a16:creationId xmlns:a16="http://schemas.microsoft.com/office/drawing/2014/main" id="{6B222383-F707-987E-E690-8157CE811587}"/>
              </a:ext>
            </a:extLst>
          </p:cNvPr>
          <p:cNvPicPr>
            <a:picLocks noChangeAspect="1"/>
          </p:cNvPicPr>
          <p:nvPr/>
        </p:nvPicPr>
        <p:blipFill>
          <a:blip r:embed="rId12"/>
          <a:stretch>
            <a:fillRect/>
          </a:stretch>
        </p:blipFill>
        <p:spPr>
          <a:xfrm>
            <a:off x="8833533" y="4297979"/>
            <a:ext cx="1917461" cy="1023777"/>
          </a:xfrm>
          <a:prstGeom prst="rect">
            <a:avLst/>
          </a:prstGeom>
        </p:spPr>
      </p:pic>
      <p:pic>
        <p:nvPicPr>
          <p:cNvPr id="92" name="Grafik 91">
            <a:extLst>
              <a:ext uri="{FF2B5EF4-FFF2-40B4-BE49-F238E27FC236}">
                <a16:creationId xmlns:a16="http://schemas.microsoft.com/office/drawing/2014/main" id="{0E009A8F-E1ED-2878-46D4-938093ADD2E8}"/>
              </a:ext>
            </a:extLst>
          </p:cNvPr>
          <p:cNvPicPr>
            <a:picLocks noChangeAspect="1"/>
          </p:cNvPicPr>
          <p:nvPr/>
        </p:nvPicPr>
        <p:blipFill>
          <a:blip r:embed="rId13"/>
          <a:stretch>
            <a:fillRect/>
          </a:stretch>
        </p:blipFill>
        <p:spPr>
          <a:xfrm>
            <a:off x="10147110" y="1602609"/>
            <a:ext cx="1998643" cy="1265807"/>
          </a:xfrm>
          <a:prstGeom prst="rect">
            <a:avLst/>
          </a:prstGeom>
        </p:spPr>
      </p:pic>
      <p:pic>
        <p:nvPicPr>
          <p:cNvPr id="4" name="Grafik 3">
            <a:extLst>
              <a:ext uri="{FF2B5EF4-FFF2-40B4-BE49-F238E27FC236}">
                <a16:creationId xmlns:a16="http://schemas.microsoft.com/office/drawing/2014/main" id="{671F3BF5-7012-3286-3F4D-F60FF3F6ACE3}"/>
              </a:ext>
            </a:extLst>
          </p:cNvPr>
          <p:cNvPicPr>
            <a:picLocks noChangeAspect="1"/>
          </p:cNvPicPr>
          <p:nvPr/>
        </p:nvPicPr>
        <p:blipFill>
          <a:blip r:embed="rId14"/>
          <a:stretch>
            <a:fillRect/>
          </a:stretch>
        </p:blipFill>
        <p:spPr>
          <a:xfrm>
            <a:off x="260864" y="5385226"/>
            <a:ext cx="2717541" cy="673443"/>
          </a:xfrm>
          <a:prstGeom prst="rect">
            <a:avLst/>
          </a:prstGeom>
        </p:spPr>
      </p:pic>
      <p:sp>
        <p:nvSpPr>
          <p:cNvPr id="7" name="Text Box 14">
            <a:extLst>
              <a:ext uri="{FF2B5EF4-FFF2-40B4-BE49-F238E27FC236}">
                <a16:creationId xmlns:a16="http://schemas.microsoft.com/office/drawing/2014/main" id="{723A5CAF-97C4-0273-7333-1BD6F6120A96}"/>
              </a:ext>
            </a:extLst>
          </p:cNvPr>
          <p:cNvSpPr txBox="1">
            <a:spLocks noChangeArrowheads="1"/>
          </p:cNvSpPr>
          <p:nvPr/>
        </p:nvSpPr>
        <p:spPr bwMode="auto">
          <a:xfrm>
            <a:off x="790317" y="6153562"/>
            <a:ext cx="3067607" cy="661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0">
              <a:lnSpc>
                <a:spcPct val="100000"/>
              </a:lnSpc>
              <a:spcBef>
                <a:spcPct val="50000"/>
              </a:spcBef>
              <a:spcAft>
                <a:spcPts val="0"/>
              </a:spcAft>
              <a:buClrTx/>
              <a:buSzTx/>
              <a:buFontTx/>
              <a:buNone/>
              <a:tabLst/>
              <a:defRPr/>
            </a:pPr>
            <a:r>
              <a:rPr kumimoji="0" lang="en-US" altLang="de-DE" sz="1600" b="1" i="0" u="none" strike="noStrike" kern="0" cap="none" spc="0" normalizeH="0" baseline="0" noProof="0" dirty="0">
                <a:ln>
                  <a:noFill/>
                </a:ln>
                <a:solidFill>
                  <a:srgbClr val="196B24"/>
                </a:solidFill>
                <a:effectLst/>
                <a:uLnTx/>
                <a:uFillTx/>
                <a:latin typeface="Arial" panose="020B0604020202020204" pitchFamily="34" charset="0"/>
                <a:ea typeface="+mn-ea"/>
                <a:cs typeface="+mn-cs"/>
                <a:sym typeface="Calibri"/>
              </a:rPr>
              <a:t>Rutherford cable</a:t>
            </a:r>
          </a:p>
          <a:p>
            <a:pPr marL="0" marR="0" lvl="0" indent="0" algn="l" defTabSz="914400" rtl="0" eaLnBrk="1" fontAlgn="auto" latinLnBrk="0" hangingPunct="0">
              <a:lnSpc>
                <a:spcPct val="100000"/>
              </a:lnSpc>
              <a:spcBef>
                <a:spcPct val="50000"/>
              </a:spcBef>
              <a:spcAft>
                <a:spcPts val="0"/>
              </a:spcAft>
              <a:buClrTx/>
              <a:buSzTx/>
              <a:buFontTx/>
              <a:buNone/>
              <a:tabLst/>
              <a:defRPr/>
            </a:pPr>
            <a:r>
              <a:rPr kumimoji="0" lang="en-US" altLang="de-DE" sz="1400" b="1" i="0" u="none" strike="noStrike" kern="0" cap="none" spc="0" normalizeH="0" baseline="0" noProof="0" dirty="0">
                <a:ln>
                  <a:noFill/>
                </a:ln>
                <a:solidFill>
                  <a:srgbClr val="196B24"/>
                </a:solidFill>
                <a:effectLst/>
                <a:uLnTx/>
                <a:uFillTx/>
                <a:latin typeface="Arial" panose="020B0604020202020204" pitchFamily="34" charset="0"/>
                <a:ea typeface="+mn-ea"/>
                <a:cs typeface="+mn-cs"/>
                <a:sym typeface="Calibri"/>
              </a:rPr>
              <a:t>(21 high-current-density strands)</a:t>
            </a:r>
          </a:p>
        </p:txBody>
      </p:sp>
      <p:pic>
        <p:nvPicPr>
          <p:cNvPr id="3" name="Grafik 2">
            <a:extLst>
              <a:ext uri="{FF2B5EF4-FFF2-40B4-BE49-F238E27FC236}">
                <a16:creationId xmlns:a16="http://schemas.microsoft.com/office/drawing/2014/main" id="{DF4A350B-AB8A-C7B3-0E36-1069863CDBC2}"/>
              </a:ext>
            </a:extLst>
          </p:cNvPr>
          <p:cNvPicPr>
            <a:picLocks noChangeAspect="1"/>
          </p:cNvPicPr>
          <p:nvPr/>
        </p:nvPicPr>
        <p:blipFill>
          <a:blip r:embed="rId15"/>
          <a:stretch>
            <a:fillRect/>
          </a:stretch>
        </p:blipFill>
        <p:spPr>
          <a:xfrm>
            <a:off x="10855095" y="729469"/>
            <a:ext cx="706371" cy="712851"/>
          </a:xfrm>
          <a:prstGeom prst="rect">
            <a:avLst/>
          </a:prstGeom>
        </p:spPr>
      </p:pic>
    </p:spTree>
    <p:extLst>
      <p:ext uri="{BB962C8B-B14F-4D97-AF65-F5344CB8AC3E}">
        <p14:creationId xmlns:p14="http://schemas.microsoft.com/office/powerpoint/2010/main" val="1322628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BC07571-3134-BB4B-B83F-1A9FE18D34F3}" type="slidenum">
              <a:rPr lang="de-DE" smtClean="0"/>
              <a:pPr>
                <a:defRPr/>
              </a:pPr>
              <a:t>24</a:t>
            </a:fld>
            <a:r>
              <a:rPr lang="de-DE" dirty="0"/>
              <a:t> </a:t>
            </a:r>
          </a:p>
        </p:txBody>
      </p:sp>
      <p:pic>
        <p:nvPicPr>
          <p:cNvPr id="10" name="Picture 9" descr="A picture containing drawing&#10;&#10;Description automatically generated">
            <a:extLst>
              <a:ext uri="{FF2B5EF4-FFF2-40B4-BE49-F238E27FC236}">
                <a16:creationId xmlns:a16="http://schemas.microsoft.com/office/drawing/2014/main" id="{D2150F7F-CF53-55CC-C50D-4E8E63CAEE3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507680" y="89914"/>
            <a:ext cx="903675" cy="903675"/>
          </a:xfrm>
          <a:prstGeom prst="rect">
            <a:avLst/>
          </a:prstGeom>
        </p:spPr>
      </p:pic>
      <p:sp>
        <p:nvSpPr>
          <p:cNvPr id="13" name="Title 2">
            <a:extLst>
              <a:ext uri="{FF2B5EF4-FFF2-40B4-BE49-F238E27FC236}">
                <a16:creationId xmlns:a16="http://schemas.microsoft.com/office/drawing/2014/main" id="{D791679C-1026-EE24-C590-210EC8C99733}"/>
              </a:ext>
            </a:extLst>
          </p:cNvPr>
          <p:cNvSpPr txBox="1">
            <a:spLocks/>
          </p:cNvSpPr>
          <p:nvPr/>
        </p:nvSpPr>
        <p:spPr>
          <a:xfrm>
            <a:off x="1523999" y="119112"/>
            <a:ext cx="7867263" cy="346075"/>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3333FF"/>
                </a:solidFill>
                <a:effectLst/>
                <a:uLnTx/>
                <a:uFillTx/>
                <a:latin typeface="Aptos"/>
                <a:ea typeface="+mj-ea"/>
                <a:cs typeface="+mj-cs"/>
              </a:rPr>
              <a:t>One example of synergy: Non insulated HTS technology</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a:solidFill>
                  <a:srgbClr val="3333FF"/>
                </a:solidFill>
                <a:latin typeface="Aptos"/>
              </a:rPr>
              <a:t>for high field magnets in PSI beam lines</a:t>
            </a:r>
            <a:endParaRPr kumimoji="0" lang="de-CH" sz="2400" b="1" i="0" u="none" strike="noStrike" kern="1200" cap="none" spc="0" normalizeH="0" baseline="0" noProof="0" dirty="0">
              <a:ln>
                <a:noFill/>
              </a:ln>
              <a:solidFill>
                <a:srgbClr val="3333FF"/>
              </a:solidFill>
              <a:effectLst/>
              <a:uLnTx/>
              <a:uFillTx/>
              <a:latin typeface="Aptos"/>
              <a:ea typeface="+mj-ea"/>
              <a:cs typeface="+mj-cs"/>
            </a:endParaRPr>
          </a:p>
        </p:txBody>
      </p:sp>
      <p:pic>
        <p:nvPicPr>
          <p:cNvPr id="26" name="Grafik 25">
            <a:extLst>
              <a:ext uri="{FF2B5EF4-FFF2-40B4-BE49-F238E27FC236}">
                <a16:creationId xmlns:a16="http://schemas.microsoft.com/office/drawing/2014/main" id="{A5823C82-DF61-9FEC-4055-F216A55117FD}"/>
              </a:ext>
            </a:extLst>
          </p:cNvPr>
          <p:cNvPicPr>
            <a:picLocks noChangeAspect="1"/>
          </p:cNvPicPr>
          <p:nvPr/>
        </p:nvPicPr>
        <p:blipFill>
          <a:blip r:embed="rId3"/>
          <a:stretch>
            <a:fillRect/>
          </a:stretch>
        </p:blipFill>
        <p:spPr>
          <a:xfrm>
            <a:off x="295103" y="292150"/>
            <a:ext cx="1228896" cy="666843"/>
          </a:xfrm>
          <a:prstGeom prst="rect">
            <a:avLst/>
          </a:prstGeom>
        </p:spPr>
      </p:pic>
      <p:pic>
        <p:nvPicPr>
          <p:cNvPr id="28" name="Grafik 27">
            <a:extLst>
              <a:ext uri="{FF2B5EF4-FFF2-40B4-BE49-F238E27FC236}">
                <a16:creationId xmlns:a16="http://schemas.microsoft.com/office/drawing/2014/main" id="{B0BB0A03-64DF-BBE8-5D09-68434C3BEEC0}"/>
              </a:ext>
            </a:extLst>
          </p:cNvPr>
          <p:cNvPicPr>
            <a:picLocks noChangeAspect="1"/>
          </p:cNvPicPr>
          <p:nvPr/>
        </p:nvPicPr>
        <p:blipFill>
          <a:blip r:embed="rId4"/>
          <a:stretch>
            <a:fillRect/>
          </a:stretch>
        </p:blipFill>
        <p:spPr>
          <a:xfrm>
            <a:off x="8957333" y="1234296"/>
            <a:ext cx="2908044" cy="3322608"/>
          </a:xfrm>
          <a:prstGeom prst="rect">
            <a:avLst/>
          </a:prstGeom>
        </p:spPr>
      </p:pic>
      <p:sp>
        <p:nvSpPr>
          <p:cNvPr id="29" name="Textfeld 28">
            <a:extLst>
              <a:ext uri="{FF2B5EF4-FFF2-40B4-BE49-F238E27FC236}">
                <a16:creationId xmlns:a16="http://schemas.microsoft.com/office/drawing/2014/main" id="{6C743853-B956-0CB6-4018-7DF138006A6B}"/>
              </a:ext>
            </a:extLst>
          </p:cNvPr>
          <p:cNvSpPr txBox="1"/>
          <p:nvPr/>
        </p:nvSpPr>
        <p:spPr>
          <a:xfrm>
            <a:off x="9141488" y="4681152"/>
            <a:ext cx="2539733" cy="492443"/>
          </a:xfrm>
          <a:prstGeom prst="rect">
            <a:avLst/>
          </a:prstGeom>
          <a:noFill/>
        </p:spPr>
        <p:txBody>
          <a:bodyPr wrap="none" lIns="0" tIns="0" rIns="0" bIns="0" rtlCol="0">
            <a:spAutoFit/>
          </a:bodyPr>
          <a:lstStyle/>
          <a:p>
            <a:pPr algn="ctr"/>
            <a:r>
              <a:rPr lang="de-CH" sz="1600" dirty="0"/>
              <a:t>4 </a:t>
            </a:r>
            <a:r>
              <a:rPr lang="de-CH" sz="1600" dirty="0" err="1"/>
              <a:t>coils</a:t>
            </a:r>
            <a:r>
              <a:rPr lang="de-CH" sz="1600" dirty="0"/>
              <a:t> </a:t>
            </a:r>
            <a:r>
              <a:rPr lang="de-CH" sz="1600" dirty="0" err="1"/>
              <a:t>demonstrator</a:t>
            </a:r>
            <a:endParaRPr lang="de-CH" sz="1600" dirty="0"/>
          </a:p>
          <a:p>
            <a:pPr algn="ctr"/>
            <a:r>
              <a:rPr lang="de-CH" sz="1600" dirty="0"/>
              <a:t>18 T @</a:t>
            </a:r>
            <a:r>
              <a:rPr lang="en-US" sz="1600" dirty="0"/>
              <a:t>50 mm cold bore, </a:t>
            </a:r>
            <a:r>
              <a:rPr lang="de-CH" sz="1600" dirty="0"/>
              <a:t>10 K</a:t>
            </a:r>
          </a:p>
        </p:txBody>
      </p:sp>
      <p:sp>
        <p:nvSpPr>
          <p:cNvPr id="43" name="Textfeld 42">
            <a:extLst>
              <a:ext uri="{FF2B5EF4-FFF2-40B4-BE49-F238E27FC236}">
                <a16:creationId xmlns:a16="http://schemas.microsoft.com/office/drawing/2014/main" id="{6CF409DC-7BCB-C332-A3D7-D591AF04E198}"/>
              </a:ext>
            </a:extLst>
          </p:cNvPr>
          <p:cNvSpPr txBox="1"/>
          <p:nvPr/>
        </p:nvSpPr>
        <p:spPr>
          <a:xfrm>
            <a:off x="33231" y="3137135"/>
            <a:ext cx="2367186" cy="738664"/>
          </a:xfrm>
          <a:prstGeom prst="rect">
            <a:avLst/>
          </a:prstGeom>
          <a:noFill/>
        </p:spPr>
        <p:txBody>
          <a:bodyPr wrap="none" lIns="0" tIns="0" rIns="0" bIns="0" rtlCol="0">
            <a:spAutoFit/>
          </a:bodyPr>
          <a:lstStyle/>
          <a:p>
            <a:r>
              <a:rPr lang="de-CH" sz="1600" dirty="0" err="1"/>
              <a:t>Insulated</a:t>
            </a:r>
            <a:r>
              <a:rPr lang="de-CH" sz="1600" dirty="0"/>
              <a:t> </a:t>
            </a:r>
            <a:r>
              <a:rPr lang="de-CH" sz="1600" dirty="0" err="1"/>
              <a:t>coil</a:t>
            </a:r>
            <a:r>
              <a:rPr lang="de-CH" sz="1600" dirty="0"/>
              <a:t>: R’~</a:t>
            </a:r>
            <a:r>
              <a:rPr lang="de-CH" sz="1600" dirty="0">
                <a:latin typeface="+mj-lt"/>
              </a:rPr>
              <a:t>∞</a:t>
            </a:r>
            <a:r>
              <a:rPr lang="de-CH" sz="1600" dirty="0">
                <a:latin typeface="Matura MT Script Capitals" panose="03020802060602070202" pitchFamily="66" charset="0"/>
              </a:rPr>
              <a:t> </a:t>
            </a:r>
            <a:endParaRPr lang="de-CH" sz="1600" dirty="0"/>
          </a:p>
          <a:p>
            <a:r>
              <a:rPr lang="de-CH" sz="1600" dirty="0" err="1"/>
              <a:t>Metal-insulated</a:t>
            </a:r>
            <a:r>
              <a:rPr lang="de-CH" sz="1600" dirty="0"/>
              <a:t> </a:t>
            </a:r>
            <a:r>
              <a:rPr lang="de-CH" sz="1600" dirty="0" err="1"/>
              <a:t>coil</a:t>
            </a:r>
            <a:r>
              <a:rPr lang="de-CH" sz="1600" dirty="0"/>
              <a:t>: R’&gt;&gt;0</a:t>
            </a:r>
          </a:p>
          <a:p>
            <a:pPr algn="l"/>
            <a:r>
              <a:rPr lang="de-CH" sz="1600" dirty="0"/>
              <a:t>Non-</a:t>
            </a:r>
            <a:r>
              <a:rPr lang="de-CH" sz="1600" dirty="0" err="1"/>
              <a:t>insulated</a:t>
            </a:r>
            <a:r>
              <a:rPr lang="de-CH" sz="1600" dirty="0"/>
              <a:t> </a:t>
            </a:r>
            <a:r>
              <a:rPr lang="de-CH" sz="1600" dirty="0" err="1"/>
              <a:t>coil</a:t>
            </a:r>
            <a:r>
              <a:rPr lang="de-CH" sz="1600" dirty="0"/>
              <a:t>: R’~</a:t>
            </a:r>
            <a:r>
              <a:rPr lang="de-CH" sz="1600" dirty="0">
                <a:latin typeface="+mj-lt"/>
              </a:rPr>
              <a:t>0</a:t>
            </a:r>
            <a:r>
              <a:rPr lang="de-CH" sz="1600" dirty="0">
                <a:latin typeface="Matura MT Script Capitals" panose="03020802060602070202" pitchFamily="66" charset="0"/>
              </a:rPr>
              <a:t> </a:t>
            </a:r>
            <a:endParaRPr lang="de-CH" sz="1600" dirty="0"/>
          </a:p>
        </p:txBody>
      </p:sp>
      <p:pic>
        <p:nvPicPr>
          <p:cNvPr id="44" name="Grafik 43">
            <a:extLst>
              <a:ext uri="{FF2B5EF4-FFF2-40B4-BE49-F238E27FC236}">
                <a16:creationId xmlns:a16="http://schemas.microsoft.com/office/drawing/2014/main" id="{747BDB9D-30FF-AAAE-2624-4B9085AFF4D9}"/>
              </a:ext>
            </a:extLst>
          </p:cNvPr>
          <p:cNvPicPr>
            <a:picLocks noChangeAspect="1"/>
          </p:cNvPicPr>
          <p:nvPr/>
        </p:nvPicPr>
        <p:blipFill>
          <a:blip r:embed="rId5"/>
          <a:stretch>
            <a:fillRect/>
          </a:stretch>
        </p:blipFill>
        <p:spPr>
          <a:xfrm>
            <a:off x="283506" y="1107901"/>
            <a:ext cx="1526900" cy="1973158"/>
          </a:xfrm>
          <a:prstGeom prst="rect">
            <a:avLst/>
          </a:prstGeom>
        </p:spPr>
      </p:pic>
      <p:sp>
        <p:nvSpPr>
          <p:cNvPr id="45" name="Textfeld 44">
            <a:extLst>
              <a:ext uri="{FF2B5EF4-FFF2-40B4-BE49-F238E27FC236}">
                <a16:creationId xmlns:a16="http://schemas.microsoft.com/office/drawing/2014/main" id="{EC5BA285-B0BA-DA3E-4EDF-C31E0DD44BB4}"/>
              </a:ext>
            </a:extLst>
          </p:cNvPr>
          <p:cNvSpPr txBox="1"/>
          <p:nvPr/>
        </p:nvSpPr>
        <p:spPr>
          <a:xfrm>
            <a:off x="33231" y="3931875"/>
            <a:ext cx="3320992" cy="2954655"/>
          </a:xfrm>
          <a:prstGeom prst="rect">
            <a:avLst/>
          </a:prstGeom>
          <a:noFill/>
        </p:spPr>
        <p:txBody>
          <a:bodyPr wrap="square" lIns="0" tIns="0" rIns="0" bIns="0" rtlCol="0">
            <a:spAutoFit/>
          </a:bodyPr>
          <a:lstStyle/>
          <a:p>
            <a:pPr algn="l"/>
            <a:r>
              <a:rPr lang="de-CH" sz="1600" b="1" dirty="0">
                <a:solidFill>
                  <a:srgbClr val="00B050"/>
                </a:solidFill>
              </a:rPr>
              <a:t>+</a:t>
            </a:r>
            <a:r>
              <a:rPr lang="de-CH" sz="1600" dirty="0"/>
              <a:t> Very high </a:t>
            </a:r>
            <a:r>
              <a:rPr lang="de-CH" sz="1600" dirty="0" err="1"/>
              <a:t>current</a:t>
            </a:r>
            <a:r>
              <a:rPr lang="de-CH" sz="1600" dirty="0"/>
              <a:t> </a:t>
            </a:r>
            <a:r>
              <a:rPr lang="de-CH" sz="1600" dirty="0" err="1"/>
              <a:t>density</a:t>
            </a:r>
            <a:r>
              <a:rPr lang="de-CH" sz="1600" dirty="0"/>
              <a:t>,</a:t>
            </a:r>
          </a:p>
          <a:p>
            <a:pPr algn="l"/>
            <a:r>
              <a:rPr lang="de-CH" sz="1600" dirty="0"/>
              <a:t>→ </a:t>
            </a:r>
            <a:r>
              <a:rPr lang="de-CH" sz="1600" dirty="0" err="1"/>
              <a:t>compact</a:t>
            </a:r>
            <a:r>
              <a:rPr lang="de-CH" sz="1600" dirty="0"/>
              <a:t> </a:t>
            </a:r>
            <a:r>
              <a:rPr lang="de-CH" sz="1600" dirty="0" err="1"/>
              <a:t>winding</a:t>
            </a:r>
            <a:r>
              <a:rPr lang="de-CH" sz="1600" dirty="0"/>
              <a:t>, </a:t>
            </a:r>
            <a:r>
              <a:rPr lang="de-CH" sz="1600" dirty="0" err="1"/>
              <a:t>lower</a:t>
            </a:r>
            <a:r>
              <a:rPr lang="de-CH" sz="1600" dirty="0"/>
              <a:t> </a:t>
            </a:r>
            <a:r>
              <a:rPr lang="de-CH" sz="1600" dirty="0" err="1"/>
              <a:t>cost</a:t>
            </a:r>
            <a:endParaRPr lang="de-CH" sz="1600" dirty="0"/>
          </a:p>
          <a:p>
            <a:pPr algn="l"/>
            <a:r>
              <a:rPr lang="de-CH" sz="1600" dirty="0"/>
              <a:t>→ </a:t>
            </a:r>
            <a:r>
              <a:rPr lang="de-CH" sz="1600" dirty="0" err="1"/>
              <a:t>better</a:t>
            </a:r>
            <a:r>
              <a:rPr lang="de-CH" sz="1600" dirty="0"/>
              <a:t> </a:t>
            </a:r>
            <a:r>
              <a:rPr lang="de-CH" sz="1600" dirty="0" err="1"/>
              <a:t>mechanical</a:t>
            </a:r>
            <a:r>
              <a:rPr lang="de-CH" sz="1600" dirty="0"/>
              <a:t> and thermal</a:t>
            </a:r>
          </a:p>
          <a:p>
            <a:pPr algn="l"/>
            <a:r>
              <a:rPr lang="de-CH" sz="1600" dirty="0"/>
              <a:t> </a:t>
            </a:r>
            <a:r>
              <a:rPr lang="de-CH" sz="1600" dirty="0" err="1"/>
              <a:t>conductivity</a:t>
            </a:r>
            <a:endParaRPr lang="de-CH" sz="1600" dirty="0"/>
          </a:p>
          <a:p>
            <a:r>
              <a:rPr lang="de-CH" sz="1600" dirty="0"/>
              <a:t> → Simpler passive </a:t>
            </a:r>
            <a:r>
              <a:rPr lang="de-CH" sz="1600" dirty="0" err="1"/>
              <a:t>protection</a:t>
            </a:r>
            <a:endParaRPr lang="de-CH" sz="1600" dirty="0"/>
          </a:p>
          <a:p>
            <a:pPr algn="l"/>
            <a:endParaRPr lang="de-CH" sz="1600" dirty="0"/>
          </a:p>
          <a:p>
            <a:r>
              <a:rPr lang="de-CH" sz="1600" b="1" dirty="0">
                <a:solidFill>
                  <a:srgbClr val="FF0000"/>
                </a:solidFill>
              </a:rPr>
              <a:t>-</a:t>
            </a:r>
            <a:r>
              <a:rPr lang="de-CH" sz="1600" dirty="0"/>
              <a:t> </a:t>
            </a:r>
            <a:r>
              <a:rPr lang="en-US" sz="1600" dirty="0"/>
              <a:t>Slow charging and discharging for large L, 𝜏=𝐿/𝑅</a:t>
            </a:r>
          </a:p>
          <a:p>
            <a:pPr algn="l"/>
            <a:r>
              <a:rPr lang="en-US" sz="1600" dirty="0">
                <a:solidFill>
                  <a:srgbClr val="FF0000"/>
                </a:solidFill>
              </a:rPr>
              <a:t>-</a:t>
            </a:r>
            <a:r>
              <a:rPr lang="en-US" sz="1600" dirty="0"/>
              <a:t>Need to control turn-to-turn contact resistance</a:t>
            </a:r>
          </a:p>
          <a:p>
            <a:pPr algn="l"/>
            <a:r>
              <a:rPr lang="en-US" sz="1600" dirty="0">
                <a:solidFill>
                  <a:srgbClr val="FF0000"/>
                </a:solidFill>
              </a:rPr>
              <a:t>-</a:t>
            </a:r>
            <a:r>
              <a:rPr lang="en-US" sz="1600" dirty="0"/>
              <a:t>screening-current effects</a:t>
            </a:r>
          </a:p>
          <a:p>
            <a:pPr marL="285750" indent="-285750" algn="l">
              <a:buFontTx/>
              <a:buChar char="-"/>
            </a:pPr>
            <a:endParaRPr lang="en-US" sz="1600" dirty="0"/>
          </a:p>
        </p:txBody>
      </p:sp>
      <p:pic>
        <p:nvPicPr>
          <p:cNvPr id="46" name="Picture 2">
            <a:extLst>
              <a:ext uri="{FF2B5EF4-FFF2-40B4-BE49-F238E27FC236}">
                <a16:creationId xmlns:a16="http://schemas.microsoft.com/office/drawing/2014/main" id="{CE3E2F8C-0004-FC9E-D4E0-1DF63BF98B0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3208238" y="844202"/>
            <a:ext cx="2235054" cy="2980072"/>
          </a:xfrm>
          <a:prstGeom prst="rect">
            <a:avLst/>
          </a:prstGeom>
        </p:spPr>
      </p:pic>
      <p:cxnSp>
        <p:nvCxnSpPr>
          <p:cNvPr id="48" name="Gerade Verbindung mit Pfeil 47">
            <a:extLst>
              <a:ext uri="{FF2B5EF4-FFF2-40B4-BE49-F238E27FC236}">
                <a16:creationId xmlns:a16="http://schemas.microsoft.com/office/drawing/2014/main" id="{2D425CA2-1854-3BC3-A913-05889D22D71B}"/>
              </a:ext>
            </a:extLst>
          </p:cNvPr>
          <p:cNvCxnSpPr>
            <a:cxnSpLocks/>
          </p:cNvCxnSpPr>
          <p:nvPr/>
        </p:nvCxnSpPr>
        <p:spPr>
          <a:xfrm flipH="1">
            <a:off x="1090073" y="2051538"/>
            <a:ext cx="1055250" cy="56776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2" name="Textfeld 51">
            <a:extLst>
              <a:ext uri="{FF2B5EF4-FFF2-40B4-BE49-F238E27FC236}">
                <a16:creationId xmlns:a16="http://schemas.microsoft.com/office/drawing/2014/main" id="{40961E10-B483-A9B3-BDE5-D4848FB2DB59}"/>
              </a:ext>
            </a:extLst>
          </p:cNvPr>
          <p:cNvSpPr txBox="1"/>
          <p:nvPr/>
        </p:nvSpPr>
        <p:spPr>
          <a:xfrm>
            <a:off x="1887286" y="1435985"/>
            <a:ext cx="729687" cy="615553"/>
          </a:xfrm>
          <a:prstGeom prst="rect">
            <a:avLst/>
          </a:prstGeom>
          <a:noFill/>
        </p:spPr>
        <p:txBody>
          <a:bodyPr wrap="none" lIns="0" tIns="0" rIns="0" bIns="0" rtlCol="0">
            <a:spAutoFit/>
          </a:bodyPr>
          <a:lstStyle/>
          <a:p>
            <a:pPr algn="l"/>
            <a:r>
              <a:rPr lang="de-CH" sz="2000" dirty="0"/>
              <a:t>Turn </a:t>
            </a:r>
          </a:p>
          <a:p>
            <a:pPr algn="l"/>
            <a:r>
              <a:rPr lang="de-CH" sz="2000" dirty="0" err="1"/>
              <a:t>to</a:t>
            </a:r>
            <a:r>
              <a:rPr lang="de-CH" sz="2000" dirty="0"/>
              <a:t> turn</a:t>
            </a:r>
          </a:p>
        </p:txBody>
      </p:sp>
      <p:pic>
        <p:nvPicPr>
          <p:cNvPr id="54" name="Grafik 53">
            <a:extLst>
              <a:ext uri="{FF2B5EF4-FFF2-40B4-BE49-F238E27FC236}">
                <a16:creationId xmlns:a16="http://schemas.microsoft.com/office/drawing/2014/main" id="{C9B1DDB4-9F5F-1042-294D-0441BD683112}"/>
              </a:ext>
            </a:extLst>
          </p:cNvPr>
          <p:cNvPicPr>
            <a:picLocks noChangeAspect="1"/>
          </p:cNvPicPr>
          <p:nvPr/>
        </p:nvPicPr>
        <p:blipFill>
          <a:blip r:embed="rId7"/>
          <a:stretch>
            <a:fillRect/>
          </a:stretch>
        </p:blipFill>
        <p:spPr>
          <a:xfrm>
            <a:off x="5972628" y="1142417"/>
            <a:ext cx="2803276" cy="3322608"/>
          </a:xfrm>
          <a:prstGeom prst="rect">
            <a:avLst/>
          </a:prstGeom>
        </p:spPr>
      </p:pic>
      <p:pic>
        <p:nvPicPr>
          <p:cNvPr id="61" name="Grafik 60">
            <a:extLst>
              <a:ext uri="{FF2B5EF4-FFF2-40B4-BE49-F238E27FC236}">
                <a16:creationId xmlns:a16="http://schemas.microsoft.com/office/drawing/2014/main" id="{FF773A68-F5E4-D307-5ECF-4FBA1DC4E718}"/>
              </a:ext>
            </a:extLst>
          </p:cNvPr>
          <p:cNvPicPr>
            <a:picLocks noChangeAspect="1"/>
          </p:cNvPicPr>
          <p:nvPr/>
        </p:nvPicPr>
        <p:blipFill>
          <a:blip r:embed="rId8"/>
          <a:stretch>
            <a:fillRect/>
          </a:stretch>
        </p:blipFill>
        <p:spPr>
          <a:xfrm>
            <a:off x="5972628" y="4474540"/>
            <a:ext cx="2881717" cy="1335430"/>
          </a:xfrm>
          <a:prstGeom prst="rect">
            <a:avLst/>
          </a:prstGeom>
        </p:spPr>
      </p:pic>
      <p:grpSp>
        <p:nvGrpSpPr>
          <p:cNvPr id="2" name="Gruppieren 1">
            <a:extLst>
              <a:ext uri="{FF2B5EF4-FFF2-40B4-BE49-F238E27FC236}">
                <a16:creationId xmlns:a16="http://schemas.microsoft.com/office/drawing/2014/main" id="{F6AA4B43-F89E-3AED-23DC-D1FA6C6971F5}"/>
              </a:ext>
            </a:extLst>
          </p:cNvPr>
          <p:cNvGrpSpPr/>
          <p:nvPr/>
        </p:nvGrpSpPr>
        <p:grpSpPr>
          <a:xfrm>
            <a:off x="2758265" y="6230359"/>
            <a:ext cx="8390380" cy="492443"/>
            <a:chOff x="2758265" y="6230359"/>
            <a:chExt cx="8390380" cy="492443"/>
          </a:xfrm>
        </p:grpSpPr>
        <p:sp>
          <p:nvSpPr>
            <p:cNvPr id="66" name="Rechteck: abgerundete Ecken 65">
              <a:extLst>
                <a:ext uri="{FF2B5EF4-FFF2-40B4-BE49-F238E27FC236}">
                  <a16:creationId xmlns:a16="http://schemas.microsoft.com/office/drawing/2014/main" id="{D5297DCF-9F7B-2F50-7B3D-FCBA375ED6EA}"/>
                </a:ext>
              </a:extLst>
            </p:cNvPr>
            <p:cNvSpPr/>
            <p:nvPr/>
          </p:nvSpPr>
          <p:spPr>
            <a:xfrm>
              <a:off x="2758265" y="6230359"/>
              <a:ext cx="8010553" cy="4924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CH" sz="2000" b="0" i="0" u="none" strike="noStrike" kern="1200" cap="none" spc="0" normalizeH="0" baseline="0" noProof="0" dirty="0" err="1">
                <a:ln>
                  <a:noFill/>
                </a:ln>
                <a:solidFill>
                  <a:prstClr val="white"/>
                </a:solidFill>
                <a:effectLst/>
                <a:uLnTx/>
                <a:uFillTx/>
                <a:latin typeface="Aptos"/>
                <a:ea typeface="+mn-ea"/>
                <a:cs typeface="+mn-cs"/>
              </a:endParaRPr>
            </a:p>
          </p:txBody>
        </p:sp>
        <p:sp>
          <p:nvSpPr>
            <p:cNvPr id="62" name="Textfeld 61">
              <a:extLst>
                <a:ext uri="{FF2B5EF4-FFF2-40B4-BE49-F238E27FC236}">
                  <a16:creationId xmlns:a16="http://schemas.microsoft.com/office/drawing/2014/main" id="{E286155F-B563-9243-DAAB-236FF85D1DAC}"/>
                </a:ext>
              </a:extLst>
            </p:cNvPr>
            <p:cNvSpPr txBox="1"/>
            <p:nvPr/>
          </p:nvSpPr>
          <p:spPr>
            <a:xfrm>
              <a:off x="2835728" y="6309504"/>
              <a:ext cx="8312917" cy="307777"/>
            </a:xfrm>
            <a:prstGeom prst="rect">
              <a:avLst/>
            </a:prstGeom>
            <a:noFill/>
          </p:spPr>
          <p:txBody>
            <a:bodyPr wrap="square" lIns="0" tIns="0" rIns="0" bIns="0" rtlCol="0">
              <a:spAutoFit/>
            </a:bodyPr>
            <a:lstStyle/>
            <a:p>
              <a:r>
                <a:rPr lang="de-CH" sz="2000" dirty="0">
                  <a:solidFill>
                    <a:schemeClr val="bg1"/>
                  </a:solidFill>
                </a:rPr>
                <a:t>NI HTS </a:t>
              </a:r>
              <a:r>
                <a:rPr lang="de-CH" sz="2000" dirty="0" err="1">
                  <a:solidFill>
                    <a:schemeClr val="bg1"/>
                  </a:solidFill>
                </a:rPr>
                <a:t>technology</a:t>
              </a:r>
              <a:r>
                <a:rPr lang="de-CH" sz="2000" dirty="0">
                  <a:solidFill>
                    <a:schemeClr val="bg1"/>
                  </a:solidFill>
                </a:rPr>
                <a:t> </a:t>
              </a:r>
              <a:r>
                <a:rPr lang="de-CH" sz="2000" dirty="0" err="1">
                  <a:solidFill>
                    <a:schemeClr val="bg1"/>
                  </a:solidFill>
                </a:rPr>
                <a:t>used</a:t>
              </a:r>
              <a:r>
                <a:rPr lang="de-CH" sz="2000" dirty="0">
                  <a:solidFill>
                    <a:schemeClr val="bg1"/>
                  </a:solidFill>
                </a:rPr>
                <a:t> </a:t>
              </a:r>
              <a:r>
                <a:rPr lang="de-CH" sz="2000" dirty="0" err="1">
                  <a:solidFill>
                    <a:schemeClr val="bg1"/>
                  </a:solidFill>
                </a:rPr>
                <a:t>for</a:t>
              </a:r>
              <a:r>
                <a:rPr lang="de-CH" sz="2000" dirty="0">
                  <a:solidFill>
                    <a:schemeClr val="bg1"/>
                  </a:solidFill>
                </a:rPr>
                <a:t> high </a:t>
              </a:r>
              <a:r>
                <a:rPr lang="de-CH" sz="2000" dirty="0" err="1">
                  <a:solidFill>
                    <a:schemeClr val="bg1"/>
                  </a:solidFill>
                </a:rPr>
                <a:t>field</a:t>
              </a:r>
              <a:r>
                <a:rPr lang="de-CH" sz="2000" dirty="0">
                  <a:solidFill>
                    <a:schemeClr val="bg1"/>
                  </a:solidFill>
                </a:rPr>
                <a:t> </a:t>
              </a:r>
              <a:r>
                <a:rPr lang="de-CH" sz="2000" dirty="0" err="1">
                  <a:solidFill>
                    <a:schemeClr val="bg1"/>
                  </a:solidFill>
                </a:rPr>
                <a:t>solenoids</a:t>
              </a:r>
              <a:r>
                <a:rPr lang="de-CH" sz="2000" dirty="0">
                  <a:solidFill>
                    <a:schemeClr val="bg1"/>
                  </a:solidFill>
                </a:rPr>
                <a:t> in </a:t>
              </a:r>
              <a:r>
                <a:rPr lang="de-CH" sz="2000" dirty="0" err="1">
                  <a:solidFill>
                    <a:schemeClr val="bg1"/>
                  </a:solidFill>
                </a:rPr>
                <a:t>future</a:t>
              </a:r>
              <a:r>
                <a:rPr lang="de-CH" sz="2000" dirty="0">
                  <a:solidFill>
                    <a:schemeClr val="bg1"/>
                  </a:solidFill>
                </a:rPr>
                <a:t>  PSI beam </a:t>
              </a:r>
              <a:r>
                <a:rPr lang="de-CH" sz="2000" dirty="0" err="1">
                  <a:solidFill>
                    <a:schemeClr val="bg1"/>
                  </a:solidFill>
                </a:rPr>
                <a:t>lines</a:t>
              </a:r>
              <a:r>
                <a:rPr lang="de-CH" sz="2000" dirty="0">
                  <a:solidFill>
                    <a:schemeClr val="bg1"/>
                  </a:solidFill>
                </a:rPr>
                <a:t> </a:t>
              </a:r>
            </a:p>
          </p:txBody>
        </p:sp>
      </p:grpSp>
      <p:pic>
        <p:nvPicPr>
          <p:cNvPr id="64" name="Grafik 63">
            <a:extLst>
              <a:ext uri="{FF2B5EF4-FFF2-40B4-BE49-F238E27FC236}">
                <a16:creationId xmlns:a16="http://schemas.microsoft.com/office/drawing/2014/main" id="{F8E930BD-367E-46F4-5E62-99CC75CD1E19}"/>
              </a:ext>
            </a:extLst>
          </p:cNvPr>
          <p:cNvPicPr>
            <a:picLocks noChangeAspect="1"/>
          </p:cNvPicPr>
          <p:nvPr/>
        </p:nvPicPr>
        <p:blipFill>
          <a:blip r:embed="rId9"/>
          <a:stretch>
            <a:fillRect/>
          </a:stretch>
        </p:blipFill>
        <p:spPr>
          <a:xfrm>
            <a:off x="3087470" y="3585802"/>
            <a:ext cx="2598015" cy="1949460"/>
          </a:xfrm>
          <a:prstGeom prst="rect">
            <a:avLst/>
          </a:prstGeom>
        </p:spPr>
      </p:pic>
    </p:spTree>
    <p:extLst>
      <p:ext uri="{BB962C8B-B14F-4D97-AF65-F5344CB8AC3E}">
        <p14:creationId xmlns:p14="http://schemas.microsoft.com/office/powerpoint/2010/main" val="10220569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7E5F0B-BDFA-EBA9-1643-4F3AE7B19D03}"/>
            </a:ext>
          </a:extLst>
        </p:cNvPr>
        <p:cNvGrpSpPr/>
        <p:nvPr/>
      </p:nvGrpSpPr>
      <p:grpSpPr>
        <a:xfrm>
          <a:off x="0" y="0"/>
          <a:ext cx="0" cy="0"/>
          <a:chOff x="0" y="0"/>
          <a:chExt cx="0" cy="0"/>
        </a:xfrm>
      </p:grpSpPr>
      <p:sp>
        <p:nvSpPr>
          <p:cNvPr id="6148" name="Rectangle 4">
            <a:extLst>
              <a:ext uri="{FF2B5EF4-FFF2-40B4-BE49-F238E27FC236}">
                <a16:creationId xmlns:a16="http://schemas.microsoft.com/office/drawing/2014/main" id="{FF9D4B77-2534-4924-FEEF-290642B2B7B9}"/>
              </a:ext>
            </a:extLst>
          </p:cNvPr>
          <p:cNvSpPr>
            <a:spLocks noChangeArrowheads="1"/>
          </p:cNvSpPr>
          <p:nvPr/>
        </p:nvSpPr>
        <p:spPr bwMode="auto">
          <a:xfrm>
            <a:off x="2342987" y="-21598"/>
            <a:ext cx="7856309" cy="526990"/>
          </a:xfrm>
          <a:prstGeom prst="rect">
            <a:avLst/>
          </a:prstGeom>
          <a:noFill/>
          <a:ln>
            <a:noFill/>
          </a:ln>
          <a:effectLst/>
          <a:extLst>
            <a:ext uri="{909E8E84-426E-40dd-AFC4-6F175D3DCCD1}">
              <a14:hiddenFill xmlns:a14="http://schemas.microsoft.com/office/drawing/2010/main" xmlns="">
                <a:solidFill>
                  <a:srgbClr val="00CC99"/>
                </a:solidFill>
              </a14:hiddenFill>
            </a:ext>
            <a:ext uri="{91240B29-F687-4f45-9708-019B960494DF}">
              <a14:hiddenLine xmlns:a14="http://schemas.microsoft.com/office/drawing/2010/main" xmlns="" w="12700">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0487" tIns="44450" rIns="90487" bIns="44450" anchor="ctr"/>
          <a:lstStyle/>
          <a:p>
            <a:pPr algn="ctr">
              <a:defRPr/>
            </a:pPr>
            <a:r>
              <a:rPr lang="en-US" sz="2800" b="1" dirty="0">
                <a:solidFill>
                  <a:srgbClr val="3333FF"/>
                </a:solidFill>
                <a:effectLst>
                  <a:outerShdw blurRad="38100" dist="38100" dir="2700000" algn="tl">
                    <a:srgbClr val="DDDDDD"/>
                  </a:outerShdw>
                </a:effectLst>
                <a:latin typeface="Calibri" panose="020F0502020204030204" pitchFamily="34" charset="0"/>
                <a:cs typeface="Calibri" panose="020F0502020204030204" pitchFamily="34" charset="0"/>
              </a:rPr>
              <a:t>Conduction cooled magnets (SHI GM cryocoolers)</a:t>
            </a:r>
            <a:endParaRPr lang="en-US" sz="2800" b="1" dirty="0">
              <a:solidFill>
                <a:srgbClr val="CE4730"/>
              </a:solidFill>
              <a:effectLst>
                <a:outerShdw blurRad="38100" dist="38100" dir="2700000" algn="tl">
                  <a:srgbClr val="DDDDDD"/>
                </a:outerShdw>
              </a:effectLst>
              <a:latin typeface="Calibri" panose="020F0502020204030204" pitchFamily="34" charset="0"/>
              <a:cs typeface="Calibri" panose="020F0502020204030204" pitchFamily="34" charset="0"/>
            </a:endParaRPr>
          </a:p>
        </p:txBody>
      </p:sp>
      <p:grpSp>
        <p:nvGrpSpPr>
          <p:cNvPr id="13" name="Gruppieren 12">
            <a:extLst>
              <a:ext uri="{FF2B5EF4-FFF2-40B4-BE49-F238E27FC236}">
                <a16:creationId xmlns:a16="http://schemas.microsoft.com/office/drawing/2014/main" id="{0B1C7860-F2ED-1183-3F2A-16C7DF82F6B3}"/>
              </a:ext>
            </a:extLst>
          </p:cNvPr>
          <p:cNvGrpSpPr/>
          <p:nvPr/>
        </p:nvGrpSpPr>
        <p:grpSpPr>
          <a:xfrm>
            <a:off x="8509348" y="3168818"/>
            <a:ext cx="2549637" cy="1456447"/>
            <a:chOff x="8910410" y="3844105"/>
            <a:chExt cx="2722716" cy="1538883"/>
          </a:xfrm>
        </p:grpSpPr>
        <p:pic>
          <p:nvPicPr>
            <p:cNvPr id="5" name="Grafik 4">
              <a:extLst>
                <a:ext uri="{FF2B5EF4-FFF2-40B4-BE49-F238E27FC236}">
                  <a16:creationId xmlns:a16="http://schemas.microsoft.com/office/drawing/2014/main" id="{F71BE034-A6A7-7D5D-439C-1917C2A5C214}"/>
                </a:ext>
              </a:extLst>
            </p:cNvPr>
            <p:cNvPicPr>
              <a:picLocks noChangeAspect="1"/>
            </p:cNvPicPr>
            <p:nvPr/>
          </p:nvPicPr>
          <p:blipFill>
            <a:blip r:embed="rId4"/>
            <a:stretch>
              <a:fillRect/>
            </a:stretch>
          </p:blipFill>
          <p:spPr>
            <a:xfrm>
              <a:off x="10272552" y="3844105"/>
              <a:ext cx="1360574" cy="1538883"/>
            </a:xfrm>
            <a:prstGeom prst="rect">
              <a:avLst/>
            </a:prstGeom>
          </p:spPr>
        </p:pic>
        <p:pic>
          <p:nvPicPr>
            <p:cNvPr id="7" name="Grafik 6">
              <a:extLst>
                <a:ext uri="{FF2B5EF4-FFF2-40B4-BE49-F238E27FC236}">
                  <a16:creationId xmlns:a16="http://schemas.microsoft.com/office/drawing/2014/main" id="{E47DD2C7-3623-38E5-4791-F535758B91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10410" y="3902868"/>
              <a:ext cx="1171305" cy="1421359"/>
            </a:xfrm>
            <a:prstGeom prst="rect">
              <a:avLst/>
            </a:prstGeom>
          </p:spPr>
        </p:pic>
      </p:grpSp>
      <p:sp>
        <p:nvSpPr>
          <p:cNvPr id="8" name="Textfeld 7">
            <a:extLst>
              <a:ext uri="{FF2B5EF4-FFF2-40B4-BE49-F238E27FC236}">
                <a16:creationId xmlns:a16="http://schemas.microsoft.com/office/drawing/2014/main" id="{A7C07996-B273-B042-E864-098134DD9D78}"/>
              </a:ext>
            </a:extLst>
          </p:cNvPr>
          <p:cNvSpPr txBox="1"/>
          <p:nvPr/>
        </p:nvSpPr>
        <p:spPr>
          <a:xfrm>
            <a:off x="8165460" y="4736312"/>
            <a:ext cx="4067671" cy="1969770"/>
          </a:xfrm>
          <a:prstGeom prst="rect">
            <a:avLst/>
          </a:prstGeom>
          <a:noFill/>
        </p:spPr>
        <p:txBody>
          <a:bodyPr wrap="square" lIns="0" tIns="0" rIns="0" bIns="0" rtlCol="0">
            <a:spAutoFit/>
          </a:bodyPr>
          <a:lstStyle/>
          <a:p>
            <a:pPr algn="l"/>
            <a:r>
              <a:rPr lang="de-CH" sz="1600" dirty="0">
                <a:solidFill>
                  <a:schemeClr val="accent1">
                    <a:lumMod val="60000"/>
                    <a:lumOff val="40000"/>
                  </a:schemeClr>
                </a:solidFill>
              </a:rPr>
              <a:t>RDE418D4 + E77 </a:t>
            </a:r>
            <a:r>
              <a:rPr lang="de-CH" sz="1600" dirty="0" err="1">
                <a:solidFill>
                  <a:schemeClr val="accent1">
                    <a:lumMod val="60000"/>
                    <a:lumOff val="40000"/>
                  </a:schemeClr>
                </a:solidFill>
              </a:rPr>
              <a:t>compressor</a:t>
            </a:r>
            <a:r>
              <a:rPr lang="de-CH" sz="1600" dirty="0">
                <a:solidFill>
                  <a:schemeClr val="accent1">
                    <a:lumMod val="60000"/>
                    <a:lumOff val="40000"/>
                  </a:schemeClr>
                </a:solidFill>
              </a:rPr>
              <a:t>- 2 </a:t>
            </a:r>
            <a:r>
              <a:rPr lang="de-CH" sz="1600" dirty="0" err="1">
                <a:solidFill>
                  <a:schemeClr val="accent1">
                    <a:lumMod val="60000"/>
                    <a:lumOff val="40000"/>
                  </a:schemeClr>
                </a:solidFill>
              </a:rPr>
              <a:t>stages</a:t>
            </a:r>
            <a:endParaRPr lang="de-CH" sz="1600" dirty="0">
              <a:solidFill>
                <a:schemeClr val="accent1">
                  <a:lumMod val="60000"/>
                  <a:lumOff val="40000"/>
                </a:schemeClr>
              </a:solidFill>
            </a:endParaRPr>
          </a:p>
          <a:p>
            <a:pPr algn="l"/>
            <a:r>
              <a:rPr lang="de-CH" sz="1600" dirty="0"/>
              <a:t>Dual </a:t>
            </a:r>
            <a:r>
              <a:rPr lang="de-CH" sz="1600" dirty="0" err="1"/>
              <a:t>inverter</a:t>
            </a:r>
            <a:r>
              <a:rPr lang="de-CH" sz="1600" dirty="0"/>
              <a:t>: f ~40-60 Hz</a:t>
            </a:r>
          </a:p>
          <a:p>
            <a:r>
              <a:rPr lang="de-CH" sz="1600" dirty="0"/>
              <a:t>Power </a:t>
            </a:r>
            <a:r>
              <a:rPr lang="de-CH" sz="1600" dirty="0" err="1"/>
              <a:t>capacity</a:t>
            </a:r>
            <a:r>
              <a:rPr lang="de-CH" sz="1600" dirty="0"/>
              <a:t> : </a:t>
            </a:r>
          </a:p>
          <a:p>
            <a:r>
              <a:rPr lang="de-CH" sz="1600" dirty="0"/>
              <a:t> </a:t>
            </a:r>
            <a:r>
              <a:rPr lang="de-CH" sz="1600" i="1" dirty="0"/>
              <a:t>1st </a:t>
            </a:r>
            <a:r>
              <a:rPr lang="de-CH" sz="1600" i="1" dirty="0" err="1"/>
              <a:t>stage</a:t>
            </a:r>
            <a:r>
              <a:rPr lang="de-CH" sz="1600" i="1" dirty="0"/>
              <a:t> : 42 W @ 50 K (50Hz),50W (60Hz)</a:t>
            </a:r>
          </a:p>
          <a:p>
            <a:r>
              <a:rPr lang="de-CH" sz="1600" i="1" dirty="0"/>
              <a:t> 2nd </a:t>
            </a:r>
            <a:r>
              <a:rPr lang="de-CH" sz="1600" i="1" dirty="0" err="1"/>
              <a:t>stage</a:t>
            </a:r>
            <a:r>
              <a:rPr lang="de-CH" sz="1600" i="1" dirty="0"/>
              <a:t> : 1.8 W @ 4.2 K (50Hz), 2W (60Hz)</a:t>
            </a:r>
          </a:p>
          <a:p>
            <a:r>
              <a:rPr lang="de-CH" sz="1600" dirty="0"/>
              <a:t>Power </a:t>
            </a:r>
            <a:r>
              <a:rPr lang="de-CH" sz="1600" dirty="0" err="1"/>
              <a:t>consumption</a:t>
            </a:r>
            <a:r>
              <a:rPr lang="de-CH" sz="1600" dirty="0"/>
              <a:t> : </a:t>
            </a:r>
          </a:p>
          <a:p>
            <a:pPr marL="285750" indent="-285750">
              <a:buFont typeface="Arial" panose="020B0604020202020204" pitchFamily="34" charset="0"/>
              <a:buChar char="•"/>
            </a:pPr>
            <a:r>
              <a:rPr lang="pl-PL" sz="1600" dirty="0">
                <a:solidFill>
                  <a:srgbClr val="FF0000"/>
                </a:solidFill>
              </a:rPr>
              <a:t>6.5 kW at 50 Hz</a:t>
            </a:r>
          </a:p>
          <a:p>
            <a:pPr marL="285750" indent="-285750">
              <a:buFont typeface="Arial" panose="020B0604020202020204" pitchFamily="34" charset="0"/>
              <a:buChar char="•"/>
            </a:pPr>
            <a:r>
              <a:rPr lang="pl-PL" sz="1600" dirty="0">
                <a:solidFill>
                  <a:srgbClr val="FF0000"/>
                </a:solidFill>
              </a:rPr>
              <a:t>7.5 kW at 60 Hz</a:t>
            </a:r>
            <a:endParaRPr lang="de-CH" sz="1600" dirty="0">
              <a:solidFill>
                <a:srgbClr val="FF0000"/>
              </a:solidFill>
            </a:endParaRPr>
          </a:p>
        </p:txBody>
      </p:sp>
      <p:grpSp>
        <p:nvGrpSpPr>
          <p:cNvPr id="11" name="Gruppieren 10">
            <a:extLst>
              <a:ext uri="{FF2B5EF4-FFF2-40B4-BE49-F238E27FC236}">
                <a16:creationId xmlns:a16="http://schemas.microsoft.com/office/drawing/2014/main" id="{C9A38F53-82C0-45FD-2C87-E03DDBA2ED43}"/>
              </a:ext>
            </a:extLst>
          </p:cNvPr>
          <p:cNvGrpSpPr/>
          <p:nvPr/>
        </p:nvGrpSpPr>
        <p:grpSpPr>
          <a:xfrm>
            <a:off x="8253854" y="511490"/>
            <a:ext cx="2193416" cy="1450349"/>
            <a:chOff x="602379" y="4225636"/>
            <a:chExt cx="2925978" cy="1981476"/>
          </a:xfrm>
        </p:grpSpPr>
        <p:pic>
          <p:nvPicPr>
            <p:cNvPr id="3" name="Grafik 2">
              <a:extLst>
                <a:ext uri="{FF2B5EF4-FFF2-40B4-BE49-F238E27FC236}">
                  <a16:creationId xmlns:a16="http://schemas.microsoft.com/office/drawing/2014/main" id="{27760AC7-2CB3-C22C-2BF4-0659C76DBE97}"/>
                </a:ext>
              </a:extLst>
            </p:cNvPr>
            <p:cNvPicPr>
              <a:picLocks noChangeAspect="1"/>
            </p:cNvPicPr>
            <p:nvPr/>
          </p:nvPicPr>
          <p:blipFill>
            <a:blip r:embed="rId6"/>
            <a:stretch>
              <a:fillRect/>
            </a:stretch>
          </p:blipFill>
          <p:spPr>
            <a:xfrm>
              <a:off x="1988126" y="4401324"/>
              <a:ext cx="1540231" cy="1805787"/>
            </a:xfrm>
            <a:prstGeom prst="rect">
              <a:avLst/>
            </a:prstGeom>
          </p:spPr>
        </p:pic>
        <p:pic>
          <p:nvPicPr>
            <p:cNvPr id="10" name="Grafik 9">
              <a:extLst>
                <a:ext uri="{FF2B5EF4-FFF2-40B4-BE49-F238E27FC236}">
                  <a16:creationId xmlns:a16="http://schemas.microsoft.com/office/drawing/2014/main" id="{FB8990C1-41F9-1BA2-96C6-87BE41557F5E}"/>
                </a:ext>
              </a:extLst>
            </p:cNvPr>
            <p:cNvPicPr>
              <a:picLocks noChangeAspect="1"/>
            </p:cNvPicPr>
            <p:nvPr/>
          </p:nvPicPr>
          <p:blipFill>
            <a:blip r:embed="rId7"/>
            <a:stretch>
              <a:fillRect/>
            </a:stretch>
          </p:blipFill>
          <p:spPr>
            <a:xfrm>
              <a:off x="602379" y="4225636"/>
              <a:ext cx="1228896" cy="1981476"/>
            </a:xfrm>
            <a:prstGeom prst="rect">
              <a:avLst/>
            </a:prstGeom>
          </p:spPr>
        </p:pic>
      </p:grpSp>
      <p:sp>
        <p:nvSpPr>
          <p:cNvPr id="14" name="Textfeld 13">
            <a:extLst>
              <a:ext uri="{FF2B5EF4-FFF2-40B4-BE49-F238E27FC236}">
                <a16:creationId xmlns:a16="http://schemas.microsoft.com/office/drawing/2014/main" id="{FD2AEBAF-35B6-CF5F-CB60-42DDC4A4CA6A}"/>
              </a:ext>
            </a:extLst>
          </p:cNvPr>
          <p:cNvSpPr txBox="1"/>
          <p:nvPr/>
        </p:nvSpPr>
        <p:spPr>
          <a:xfrm>
            <a:off x="8253854" y="2072886"/>
            <a:ext cx="3639779" cy="984885"/>
          </a:xfrm>
          <a:prstGeom prst="rect">
            <a:avLst/>
          </a:prstGeom>
          <a:noFill/>
        </p:spPr>
        <p:txBody>
          <a:bodyPr wrap="none" lIns="0" tIns="0" rIns="0" bIns="0" rtlCol="0">
            <a:spAutoFit/>
          </a:bodyPr>
          <a:lstStyle/>
          <a:p>
            <a:r>
              <a:rPr lang="de-CH" sz="1600" dirty="0">
                <a:solidFill>
                  <a:schemeClr val="accent1">
                    <a:lumMod val="60000"/>
                    <a:lumOff val="40000"/>
                  </a:schemeClr>
                </a:solidFill>
              </a:rPr>
              <a:t>RDEK-500B +F70 </a:t>
            </a:r>
            <a:r>
              <a:rPr lang="de-CH" sz="1600" dirty="0" err="1">
                <a:solidFill>
                  <a:schemeClr val="accent1">
                    <a:lumMod val="60000"/>
                    <a:lumOff val="40000"/>
                  </a:schemeClr>
                </a:solidFill>
              </a:rPr>
              <a:t>compressor</a:t>
            </a:r>
            <a:endParaRPr lang="de-CH" sz="1600" dirty="0">
              <a:solidFill>
                <a:schemeClr val="accent1">
                  <a:lumMod val="60000"/>
                  <a:lumOff val="40000"/>
                </a:schemeClr>
              </a:solidFill>
            </a:endParaRPr>
          </a:p>
          <a:p>
            <a:r>
              <a:rPr lang="de-CH" sz="1600" dirty="0"/>
              <a:t>Single </a:t>
            </a:r>
            <a:r>
              <a:rPr lang="de-CH" sz="1600" dirty="0" err="1"/>
              <a:t>stage</a:t>
            </a:r>
            <a:endParaRPr lang="de-CH" sz="1600" dirty="0"/>
          </a:p>
          <a:p>
            <a:r>
              <a:rPr lang="de-CH" sz="1600" dirty="0"/>
              <a:t>Power </a:t>
            </a:r>
            <a:r>
              <a:rPr lang="de-CH" sz="1600" dirty="0" err="1"/>
              <a:t>capacity</a:t>
            </a:r>
            <a:r>
              <a:rPr lang="de-CH" sz="1600" dirty="0"/>
              <a:t> : 45 W @ 20 K (50Hz)</a:t>
            </a:r>
          </a:p>
          <a:p>
            <a:r>
              <a:rPr lang="de-CH" sz="1600" dirty="0">
                <a:solidFill>
                  <a:srgbClr val="FF0000"/>
                </a:solidFill>
              </a:rPr>
              <a:t>Power </a:t>
            </a:r>
            <a:r>
              <a:rPr lang="de-CH" sz="1600" dirty="0" err="1">
                <a:solidFill>
                  <a:srgbClr val="FF0000"/>
                </a:solidFill>
              </a:rPr>
              <a:t>consumption</a:t>
            </a:r>
            <a:r>
              <a:rPr lang="de-CH" sz="1600" dirty="0">
                <a:solidFill>
                  <a:srgbClr val="FF0000"/>
                </a:solidFill>
              </a:rPr>
              <a:t> :6.6-6.9 kW at 50 Hz</a:t>
            </a:r>
          </a:p>
        </p:txBody>
      </p:sp>
      <p:sp>
        <p:nvSpPr>
          <p:cNvPr id="15" name="Textfeld 14">
            <a:extLst>
              <a:ext uri="{FF2B5EF4-FFF2-40B4-BE49-F238E27FC236}">
                <a16:creationId xmlns:a16="http://schemas.microsoft.com/office/drawing/2014/main" id="{D0E1C27F-B0D4-D5A0-9412-90601537A077}"/>
              </a:ext>
            </a:extLst>
          </p:cNvPr>
          <p:cNvSpPr txBox="1"/>
          <p:nvPr/>
        </p:nvSpPr>
        <p:spPr>
          <a:xfrm>
            <a:off x="1926265" y="637583"/>
            <a:ext cx="4427943" cy="307777"/>
          </a:xfrm>
          <a:prstGeom prst="rect">
            <a:avLst/>
          </a:prstGeom>
          <a:noFill/>
        </p:spPr>
        <p:txBody>
          <a:bodyPr wrap="none" lIns="0" tIns="0" rIns="0" bIns="0" rtlCol="0">
            <a:spAutoFit/>
          </a:bodyPr>
          <a:lstStyle/>
          <a:p>
            <a:pPr algn="l"/>
            <a:r>
              <a:rPr lang="de-CH" sz="2000" dirty="0"/>
              <a:t>Choice </a:t>
            </a:r>
            <a:r>
              <a:rPr lang="de-CH" sz="2000" dirty="0" err="1"/>
              <a:t>for</a:t>
            </a:r>
            <a:r>
              <a:rPr lang="de-CH" sz="2000" dirty="0"/>
              <a:t> </a:t>
            </a:r>
            <a:r>
              <a:rPr lang="de-CH" sz="2000" dirty="0" err="1"/>
              <a:t>single</a:t>
            </a:r>
            <a:r>
              <a:rPr lang="de-CH" sz="2000" dirty="0"/>
              <a:t> PSI LTS &amp; HTS </a:t>
            </a:r>
            <a:r>
              <a:rPr lang="de-CH" sz="2000" dirty="0" err="1"/>
              <a:t>magnets</a:t>
            </a:r>
            <a:endParaRPr lang="de-CH" sz="2000" dirty="0"/>
          </a:p>
        </p:txBody>
      </p:sp>
      <p:graphicFrame>
        <p:nvGraphicFramePr>
          <p:cNvPr id="40" name="Table 2">
            <a:extLst>
              <a:ext uri="{FF2B5EF4-FFF2-40B4-BE49-F238E27FC236}">
                <a16:creationId xmlns:a16="http://schemas.microsoft.com/office/drawing/2014/main" id="{7542963F-AC37-9DD7-E3D5-475AA00DFE18}"/>
              </a:ext>
            </a:extLst>
          </p:cNvPr>
          <p:cNvGraphicFramePr>
            <a:graphicFrameLocks noGrp="1"/>
          </p:cNvGraphicFramePr>
          <p:nvPr>
            <p:extLst>
              <p:ext uri="{D42A27DB-BD31-4B8C-83A1-F6EECF244321}">
                <p14:modId xmlns:p14="http://schemas.microsoft.com/office/powerpoint/2010/main" val="2633170273"/>
              </p:ext>
            </p:extLst>
          </p:nvPr>
        </p:nvGraphicFramePr>
        <p:xfrm>
          <a:off x="213414" y="1106338"/>
          <a:ext cx="7773340" cy="4124960"/>
        </p:xfrm>
        <a:graphic>
          <a:graphicData uri="http://schemas.openxmlformats.org/drawingml/2006/table">
            <a:tbl>
              <a:tblPr firstRow="1" bandRow="1"/>
              <a:tblGrid>
                <a:gridCol w="3886670">
                  <a:extLst>
                    <a:ext uri="{9D8B030D-6E8A-4147-A177-3AD203B41FA5}">
                      <a16:colId xmlns:a16="http://schemas.microsoft.com/office/drawing/2014/main" val="20000"/>
                    </a:ext>
                  </a:extLst>
                </a:gridCol>
                <a:gridCol w="3886670">
                  <a:extLst>
                    <a:ext uri="{9D8B030D-6E8A-4147-A177-3AD203B41FA5}">
                      <a16:colId xmlns:a16="http://schemas.microsoft.com/office/drawing/2014/main" val="20001"/>
                    </a:ext>
                  </a:extLst>
                </a:gridCol>
              </a:tblGrid>
              <a:tr h="165930">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t>Advantages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t>Disadvantages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10000"/>
                  </a:ext>
                </a:extLst>
              </a:tr>
              <a:tr h="4064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t>No liquid helium plant required</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dirty="0"/>
                        <a:t>Limited cooling capacity</a:t>
                      </a:r>
                      <a:r>
                        <a:rPr lang="de-CH" dirty="0"/>
                        <a:t> (</a:t>
                      </a:r>
                      <a:r>
                        <a:rPr lang="de-CH" dirty="0" err="1"/>
                        <a:t>very</a:t>
                      </a:r>
                      <a:r>
                        <a:rPr lang="de-CH" dirty="0"/>
                        <a:t> </a:t>
                      </a:r>
                      <a:r>
                        <a:rPr lang="de-CH" dirty="0" err="1"/>
                        <a:t>low</a:t>
                      </a:r>
                      <a:r>
                        <a:rPr lang="de-CH" dirty="0"/>
                        <a:t> COP)</a:t>
                      </a:r>
                      <a:endParaRPr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4064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t>Compact and modular system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t>Long cooldown time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4064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t>Simplified installation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t>Mechanical vibrations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4064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de-CH" dirty="0"/>
                        <a:t>Small</a:t>
                      </a:r>
                      <a:r>
                        <a:rPr dirty="0"/>
                        <a:t> helium consumption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dirty="0"/>
                        <a:t>Limured by the thermal contact between the coil, thermal links, and cryocooler cold head.</a:t>
                      </a:r>
                      <a:endParaRPr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r h="4064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t>Lower operational complexity</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t>Failure impacts operation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5"/>
                  </a:ext>
                </a:extLst>
              </a:tr>
              <a:tr h="4064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dirty="0"/>
                        <a:t>Ideal for HTS (</a:t>
                      </a:r>
                      <a:r>
                        <a:rPr lang="de-CH" dirty="0"/>
                        <a:t>T&gt;20 K</a:t>
                      </a:r>
                      <a:r>
                        <a:rPr dirty="0"/>
                        <a: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t>Not suited for large heat loads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6"/>
                  </a:ext>
                </a:extLst>
              </a:tr>
              <a:tr h="4064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dirty="0"/>
                        <a:t>Improved safety</a:t>
                      </a:r>
                      <a:r>
                        <a:rPr lang="de-CH" dirty="0"/>
                        <a:t> (</a:t>
                      </a:r>
                      <a:r>
                        <a:rPr lang="de-CH" dirty="0" err="1"/>
                        <a:t>no</a:t>
                      </a:r>
                      <a:r>
                        <a:rPr lang="de-CH" dirty="0"/>
                        <a:t> liquid </a:t>
                      </a:r>
                      <a:r>
                        <a:rPr lang="de-CH" dirty="0" err="1"/>
                        <a:t>helium</a:t>
                      </a:r>
                      <a:r>
                        <a:rPr lang="de-CH" dirty="0"/>
                        <a:t>)</a:t>
                      </a:r>
                      <a:endParaRPr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t>Requires redundancy</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7"/>
                  </a:ext>
                </a:extLst>
              </a:tr>
              <a:tr h="4064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dirty="0"/>
                        <a:t>Potential cost reduction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dirty="0"/>
                        <a:t>Compressor maintenance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8"/>
                  </a:ext>
                </a:extLst>
              </a:tr>
            </a:tbl>
          </a:graphicData>
        </a:graphic>
      </p:graphicFrame>
      <p:sp>
        <p:nvSpPr>
          <p:cNvPr id="42" name="Textfeld 41">
            <a:extLst>
              <a:ext uri="{FF2B5EF4-FFF2-40B4-BE49-F238E27FC236}">
                <a16:creationId xmlns:a16="http://schemas.microsoft.com/office/drawing/2014/main" id="{85CBFB4F-60E9-02C0-5198-C93215B4E0D4}"/>
              </a:ext>
            </a:extLst>
          </p:cNvPr>
          <p:cNvSpPr txBox="1"/>
          <p:nvPr/>
        </p:nvSpPr>
        <p:spPr>
          <a:xfrm>
            <a:off x="1786777" y="5231298"/>
            <a:ext cx="5434293" cy="369332"/>
          </a:xfrm>
          <a:prstGeom prst="rect">
            <a:avLst/>
          </a:prstGeom>
          <a:noFill/>
        </p:spPr>
        <p:txBody>
          <a:bodyPr wrap="square">
            <a:spAutoFit/>
          </a:bodyPr>
          <a:lstStyle/>
          <a:p>
            <a:r>
              <a:rPr lang="de-CH" b="1" i="1" dirty="0">
                <a:solidFill>
                  <a:schemeClr val="accent2">
                    <a:lumMod val="50000"/>
                  </a:schemeClr>
                </a:solidFill>
              </a:rPr>
              <a:t>https://shicryogenics.com/product-finder</a:t>
            </a:r>
            <a:r>
              <a:rPr lang="de-CH" dirty="0">
                <a:solidFill>
                  <a:schemeClr val="accent2">
                    <a:lumMod val="50000"/>
                  </a:schemeClr>
                </a:solidFill>
              </a:rPr>
              <a:t>/</a:t>
            </a:r>
          </a:p>
        </p:txBody>
      </p:sp>
      <p:sp>
        <p:nvSpPr>
          <p:cNvPr id="45" name="Textfeld 44">
            <a:extLst>
              <a:ext uri="{FF2B5EF4-FFF2-40B4-BE49-F238E27FC236}">
                <a16:creationId xmlns:a16="http://schemas.microsoft.com/office/drawing/2014/main" id="{4D612624-9304-0534-E642-6C20403D5950}"/>
              </a:ext>
            </a:extLst>
          </p:cNvPr>
          <p:cNvSpPr txBox="1"/>
          <p:nvPr/>
        </p:nvSpPr>
        <p:spPr>
          <a:xfrm>
            <a:off x="838759" y="5751662"/>
            <a:ext cx="6839177" cy="923330"/>
          </a:xfrm>
          <a:prstGeom prst="rect">
            <a:avLst/>
          </a:prstGeom>
          <a:noFill/>
        </p:spPr>
        <p:txBody>
          <a:bodyPr wrap="square">
            <a:spAutoFit/>
          </a:bodyPr>
          <a:lstStyle/>
          <a:p>
            <a:r>
              <a:rPr lang="en-US" b="1" dirty="0"/>
              <a:t>Use of dual inverter</a:t>
            </a:r>
            <a:r>
              <a:rPr lang="en-US" dirty="0"/>
              <a:t> for energy-saving operation of GM SHI cryocoolers, with regulation frequency of compressor  allowing cooling control and reduced electricity consumption. </a:t>
            </a:r>
            <a:endParaRPr lang="de-CH" dirty="0"/>
          </a:p>
        </p:txBody>
      </p:sp>
    </p:spTree>
    <p:extLst>
      <p:ext uri="{BB962C8B-B14F-4D97-AF65-F5344CB8AC3E}">
        <p14:creationId xmlns:p14="http://schemas.microsoft.com/office/powerpoint/2010/main" val="482210190"/>
      </p:ext>
    </p:extLst>
  </p:cSld>
  <p:clrMapOvr>
    <a:masterClrMapping/>
  </p:clrMapOvr>
  <p:extLst>
    <p:ext uri="{6950BFC3-D8DA-4A85-94F7-54DA5524770B}">
      <p188:commentRel xmlns:p188="http://schemas.microsoft.com/office/powerpoint/2018/8/main" r:id="rId3"/>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0C07C-8865-D67C-A32F-1EF2D7CD9433}"/>
              </a:ext>
            </a:extLst>
          </p:cNvPr>
          <p:cNvSpPr>
            <a:spLocks noGrp="1"/>
          </p:cNvSpPr>
          <p:nvPr>
            <p:ph type="title"/>
          </p:nvPr>
        </p:nvSpPr>
        <p:spPr>
          <a:xfrm>
            <a:off x="1769362" y="44949"/>
            <a:ext cx="8964613" cy="810444"/>
          </a:xfrm>
        </p:spPr>
        <p:txBody>
          <a:bodyPr>
            <a:normAutofit/>
          </a:bodyPr>
          <a:lstStyle/>
          <a:p>
            <a:pPr algn="ctr"/>
            <a:r>
              <a:rPr lang="de-DE" sz="2700" dirty="0" err="1">
                <a:solidFill>
                  <a:srgbClr val="3333FF"/>
                </a:solidFill>
                <a:latin typeface="Aptos"/>
                <a:cs typeface="Calibri" panose="020F0502020204030204" pitchFamily="34" charset="0"/>
                <a:sym typeface="Calibri" panose="020F0502020204030204" pitchFamily="34" charset="0"/>
              </a:rPr>
              <a:t>P</a:t>
            </a:r>
            <a:r>
              <a:rPr lang="de-DE" sz="2000" dirty="0" err="1">
                <a:solidFill>
                  <a:srgbClr val="3333FF"/>
                </a:solidFill>
                <a:latin typeface="Aptos"/>
                <a:cs typeface="Calibri" panose="020F0502020204030204" pitchFamily="34" charset="0"/>
                <a:sym typeface="Calibri" panose="020F0502020204030204" pitchFamily="34" charset="0"/>
              </a:rPr>
              <a:t>ulsating</a:t>
            </a:r>
            <a:r>
              <a:rPr lang="de-DE" sz="2000" dirty="0">
                <a:solidFill>
                  <a:srgbClr val="3333FF"/>
                </a:solidFill>
                <a:latin typeface="Aptos"/>
                <a:cs typeface="Calibri" panose="020F0502020204030204" pitchFamily="34" charset="0"/>
                <a:sym typeface="Calibri" panose="020F0502020204030204" pitchFamily="34" charset="0"/>
              </a:rPr>
              <a:t> </a:t>
            </a:r>
            <a:r>
              <a:rPr lang="de-DE" sz="2700" dirty="0">
                <a:solidFill>
                  <a:srgbClr val="3333FF"/>
                </a:solidFill>
                <a:latin typeface="Aptos"/>
                <a:cs typeface="Calibri" panose="020F0502020204030204" pitchFamily="34" charset="0"/>
                <a:sym typeface="Calibri" panose="020F0502020204030204" pitchFamily="34" charset="0"/>
              </a:rPr>
              <a:t>H</a:t>
            </a:r>
            <a:r>
              <a:rPr lang="de-DE" sz="2000" dirty="0">
                <a:solidFill>
                  <a:srgbClr val="3333FF"/>
                </a:solidFill>
                <a:latin typeface="Aptos"/>
                <a:cs typeface="Calibri" panose="020F0502020204030204" pitchFamily="34" charset="0"/>
                <a:sym typeface="Calibri" panose="020F0502020204030204" pitchFamily="34" charset="0"/>
              </a:rPr>
              <a:t>eat </a:t>
            </a:r>
            <a:r>
              <a:rPr lang="de-DE" sz="2700" dirty="0">
                <a:solidFill>
                  <a:srgbClr val="3333FF"/>
                </a:solidFill>
                <a:latin typeface="Aptos"/>
                <a:cs typeface="Calibri" panose="020F0502020204030204" pitchFamily="34" charset="0"/>
                <a:sym typeface="Calibri" panose="020F0502020204030204" pitchFamily="34" charset="0"/>
              </a:rPr>
              <a:t>P</a:t>
            </a:r>
            <a:r>
              <a:rPr lang="de-DE" sz="2000" dirty="0">
                <a:solidFill>
                  <a:srgbClr val="3333FF"/>
                </a:solidFill>
                <a:latin typeface="Aptos"/>
                <a:cs typeface="Calibri" panose="020F0502020204030204" pitchFamily="34" charset="0"/>
                <a:sym typeface="Calibri" panose="020F0502020204030204" pitchFamily="34" charset="0"/>
              </a:rPr>
              <a:t>ipes</a:t>
            </a:r>
            <a:r>
              <a:rPr lang="de-DE" sz="2700" dirty="0">
                <a:solidFill>
                  <a:srgbClr val="3333FF"/>
                </a:solidFill>
                <a:latin typeface="Aptos"/>
                <a:cs typeface="Calibri" panose="020F0502020204030204" pitchFamily="34" charset="0"/>
                <a:sym typeface="Calibri" panose="020F0502020204030204" pitchFamily="34" charset="0"/>
              </a:rPr>
              <a:t> </a:t>
            </a:r>
            <a:r>
              <a:rPr lang="de-DE" sz="2700" dirty="0" err="1">
                <a:solidFill>
                  <a:srgbClr val="3333FF"/>
                </a:solidFill>
                <a:latin typeface="Aptos"/>
                <a:cs typeface="Calibri" panose="020F0502020204030204" pitchFamily="34" charset="0"/>
                <a:sym typeface="Calibri" panose="020F0502020204030204" pitchFamily="34" charset="0"/>
              </a:rPr>
              <a:t>for</a:t>
            </a:r>
            <a:r>
              <a:rPr lang="de-DE" sz="2700" dirty="0">
                <a:solidFill>
                  <a:srgbClr val="3333FF"/>
                </a:solidFill>
                <a:latin typeface="Aptos"/>
                <a:cs typeface="Calibri" panose="020F0502020204030204" pitchFamily="34" charset="0"/>
                <a:sym typeface="Calibri" panose="020F0502020204030204" pitchFamily="34" charset="0"/>
              </a:rPr>
              <a:t> HTS </a:t>
            </a:r>
            <a:r>
              <a:rPr lang="de-DE" sz="2700" dirty="0" err="1">
                <a:solidFill>
                  <a:srgbClr val="3333FF"/>
                </a:solidFill>
                <a:latin typeface="Aptos"/>
                <a:cs typeface="Calibri" panose="020F0502020204030204" pitchFamily="34" charset="0"/>
                <a:sym typeface="Calibri" panose="020F0502020204030204" pitchFamily="34" charset="0"/>
              </a:rPr>
              <a:t>magnet</a:t>
            </a:r>
            <a:r>
              <a:rPr lang="de-DE" sz="2700" dirty="0">
                <a:solidFill>
                  <a:srgbClr val="3333FF"/>
                </a:solidFill>
                <a:latin typeface="Aptos"/>
                <a:cs typeface="Calibri" panose="020F0502020204030204" pitchFamily="34" charset="0"/>
                <a:sym typeface="Calibri" panose="020F0502020204030204" pitchFamily="34" charset="0"/>
              </a:rPr>
              <a:t> </a:t>
            </a:r>
            <a:r>
              <a:rPr lang="de-DE" sz="2700" dirty="0" err="1">
                <a:solidFill>
                  <a:srgbClr val="3333FF"/>
                </a:solidFill>
                <a:latin typeface="Aptos"/>
                <a:cs typeface="Calibri" panose="020F0502020204030204" pitchFamily="34" charset="0"/>
                <a:sym typeface="Calibri" panose="020F0502020204030204" pitchFamily="34" charset="0"/>
              </a:rPr>
              <a:t>cooling</a:t>
            </a:r>
            <a:r>
              <a:rPr lang="de-DE" sz="2700" dirty="0">
                <a:solidFill>
                  <a:srgbClr val="3333FF"/>
                </a:solidFill>
                <a:latin typeface="Aptos"/>
                <a:cs typeface="Calibri" panose="020F0502020204030204" pitchFamily="34" charset="0"/>
                <a:sym typeface="Calibri" panose="020F0502020204030204" pitchFamily="34" charset="0"/>
              </a:rPr>
              <a:t> </a:t>
            </a:r>
            <a:br>
              <a:rPr lang="de-DE" sz="2700" dirty="0">
                <a:solidFill>
                  <a:srgbClr val="3333FF"/>
                </a:solidFill>
                <a:latin typeface="Aptos"/>
                <a:cs typeface="Calibri" panose="020F0502020204030204" pitchFamily="34" charset="0"/>
                <a:sym typeface="Calibri" panose="020F0502020204030204" pitchFamily="34" charset="0"/>
              </a:rPr>
            </a:br>
            <a:r>
              <a:rPr lang="de-DE" sz="2000" dirty="0">
                <a:solidFill>
                  <a:srgbClr val="3333FF"/>
                </a:solidFill>
                <a:latin typeface="Aptos"/>
                <a:cs typeface="Calibri" panose="020F0502020204030204" pitchFamily="34" charset="0"/>
                <a:sym typeface="Calibri" panose="020F0502020204030204" pitchFamily="34" charset="0"/>
              </a:rPr>
              <a:t>(</a:t>
            </a:r>
            <a:r>
              <a:rPr lang="en-US" sz="2000" dirty="0">
                <a:solidFill>
                  <a:srgbClr val="3333FF"/>
                </a:solidFill>
                <a:latin typeface="Aptos"/>
                <a:cs typeface="Calibri" panose="020F0502020204030204" pitchFamily="34" charset="0"/>
                <a:sym typeface="Calibri" panose="020F0502020204030204" pitchFamily="34" charset="0"/>
              </a:rPr>
              <a:t>partnership</a:t>
            </a:r>
            <a:r>
              <a:rPr lang="de-DE" sz="2000" dirty="0">
                <a:solidFill>
                  <a:srgbClr val="3333FF"/>
                </a:solidFill>
                <a:latin typeface="Aptos"/>
                <a:cs typeface="Calibri" panose="020F0502020204030204" pitchFamily="34" charset="0"/>
                <a:sym typeface="Calibri" panose="020F0502020204030204" pitchFamily="34" charset="0"/>
              </a:rPr>
              <a:t> </a:t>
            </a:r>
            <a:r>
              <a:rPr lang="de-DE" sz="2000" dirty="0" err="1">
                <a:solidFill>
                  <a:srgbClr val="3333FF"/>
                </a:solidFill>
                <a:latin typeface="Aptos"/>
                <a:cs typeface="Calibri" panose="020F0502020204030204" pitchFamily="34" charset="0"/>
                <a:sym typeface="Calibri" panose="020F0502020204030204" pitchFamily="34" charset="0"/>
              </a:rPr>
              <a:t>with</a:t>
            </a:r>
            <a:r>
              <a:rPr lang="de-DE" sz="2000" dirty="0">
                <a:solidFill>
                  <a:srgbClr val="3333FF"/>
                </a:solidFill>
                <a:latin typeface="Aptos"/>
                <a:cs typeface="Calibri" panose="020F0502020204030204" pitchFamily="34" charset="0"/>
                <a:sym typeface="Calibri" panose="020F0502020204030204" pitchFamily="34" charset="0"/>
              </a:rPr>
              <a:t> VDL ETG-</a:t>
            </a:r>
            <a:r>
              <a:rPr lang="de-DE" sz="2000" dirty="0" err="1">
                <a:solidFill>
                  <a:srgbClr val="3333FF"/>
                </a:solidFill>
                <a:latin typeface="Aptos"/>
                <a:cs typeface="Calibri" panose="020F0502020204030204" pitchFamily="34" charset="0"/>
                <a:sym typeface="Calibri" panose="020F0502020204030204" pitchFamily="34" charset="0"/>
              </a:rPr>
              <a:t>ParkInnovaare</a:t>
            </a:r>
            <a:r>
              <a:rPr lang="de-DE" sz="1800" dirty="0">
                <a:solidFill>
                  <a:srgbClr val="3333FF"/>
                </a:solidFill>
                <a:latin typeface="Aptos"/>
                <a:cs typeface="Calibri" panose="020F0502020204030204" pitchFamily="34" charset="0"/>
                <a:sym typeface="Calibri" panose="020F0502020204030204" pitchFamily="34" charset="0"/>
              </a:rPr>
              <a:t>)</a:t>
            </a:r>
            <a:endParaRPr lang="de-CH" sz="2400" dirty="0"/>
          </a:p>
        </p:txBody>
      </p:sp>
      <p:sp>
        <p:nvSpPr>
          <p:cNvPr id="4" name="Content Placeholder 3">
            <a:extLst>
              <a:ext uri="{FF2B5EF4-FFF2-40B4-BE49-F238E27FC236}">
                <a16:creationId xmlns:a16="http://schemas.microsoft.com/office/drawing/2014/main" id="{63335F55-9342-0A40-43A9-C120A5F85B0B}"/>
              </a:ext>
            </a:extLst>
          </p:cNvPr>
          <p:cNvSpPr>
            <a:spLocks noGrp="1"/>
          </p:cNvSpPr>
          <p:nvPr>
            <p:ph idx="4294967295"/>
          </p:nvPr>
        </p:nvSpPr>
        <p:spPr>
          <a:xfrm>
            <a:off x="3831724" y="3429000"/>
            <a:ext cx="5603451" cy="2216516"/>
          </a:xfrm>
        </p:spPr>
        <p:txBody>
          <a:bodyPr/>
          <a:lstStyle/>
          <a:p>
            <a:pPr algn="ctr"/>
            <a:r>
              <a:rPr lang="de-CH" b="1" dirty="0">
                <a:solidFill>
                  <a:srgbClr val="00B050"/>
                </a:solidFill>
              </a:rPr>
              <a:t>Highlights </a:t>
            </a:r>
          </a:p>
          <a:p>
            <a:pPr marL="285750" indent="-285750" algn="just">
              <a:buFont typeface="Arial" panose="020B0604020202020204" pitchFamily="34" charset="0"/>
              <a:buChar char="•"/>
            </a:pPr>
            <a:r>
              <a:rPr lang="en-US" sz="1600" dirty="0">
                <a:latin typeface="Aptos"/>
              </a:rPr>
              <a:t>Fabrication of </a:t>
            </a:r>
            <a:r>
              <a:rPr lang="en-US" sz="1600" dirty="0" err="1">
                <a:latin typeface="Aptos"/>
              </a:rPr>
              <a:t>PhPs</a:t>
            </a:r>
            <a:r>
              <a:rPr lang="en-US" sz="1600" dirty="0">
                <a:latin typeface="Aptos"/>
              </a:rPr>
              <a:t>  working with Neon and N</a:t>
            </a:r>
            <a:r>
              <a:rPr lang="en-US" sz="1600" baseline="-25000" dirty="0">
                <a:latin typeface="Aptos"/>
              </a:rPr>
              <a:t>2 </a:t>
            </a:r>
            <a:r>
              <a:rPr lang="en-US" sz="1600" dirty="0">
                <a:latin typeface="Aptos"/>
              </a:rPr>
              <a:t>connected to HTS coils (evaporator) and cryocoolers (condenser)</a:t>
            </a:r>
          </a:p>
          <a:p>
            <a:pPr marL="285750" indent="-285750" algn="just" defTabSz="514350" fontAlgn="base">
              <a:spcAft>
                <a:spcPct val="0"/>
              </a:spcAft>
              <a:buFont typeface="Arial" panose="020B0604020202020204" pitchFamily="34" charset="0"/>
              <a:buChar char="•"/>
              <a:defRPr/>
            </a:pPr>
            <a:r>
              <a:rPr lang="en-US" sz="1600" dirty="0">
                <a:latin typeface="Aptos"/>
              </a:rPr>
              <a:t>Experimental campaigns with Ne and LN</a:t>
            </a:r>
            <a:r>
              <a:rPr lang="en-US" sz="1600" baseline="-25000" dirty="0">
                <a:latin typeface="Aptos"/>
              </a:rPr>
              <a:t>2</a:t>
            </a:r>
          </a:p>
          <a:p>
            <a:pPr marL="285750" indent="-285750" algn="just" defTabSz="514350" fontAlgn="base">
              <a:spcBef>
                <a:spcPts val="0"/>
              </a:spcBef>
              <a:spcAft>
                <a:spcPct val="0"/>
              </a:spcAft>
              <a:buFont typeface="Arial" panose="020B0604020202020204" pitchFamily="34" charset="0"/>
              <a:buChar char="•"/>
              <a:defRPr/>
            </a:pPr>
            <a:r>
              <a:rPr lang="en-US" sz="1600" dirty="0">
                <a:latin typeface="Aptos"/>
              </a:rPr>
              <a:t>Successful cooldown and operation of HTS coils with a non-insulated coil (DC operation) and with an insulated coil (AC operation) </a:t>
            </a:r>
          </a:p>
          <a:p>
            <a:pPr defTabSz="514350" fontAlgn="base">
              <a:spcAft>
                <a:spcPct val="0"/>
              </a:spcAft>
              <a:defRPr/>
            </a:pPr>
            <a:endParaRPr lang="de-CH" sz="1500" b="1" dirty="0">
              <a:solidFill>
                <a:srgbClr val="00B050"/>
              </a:solidFill>
            </a:endParaRPr>
          </a:p>
          <a:p>
            <a:pPr defTabSz="514350" fontAlgn="base">
              <a:spcAft>
                <a:spcPct val="0"/>
              </a:spcAft>
              <a:defRPr/>
            </a:pPr>
            <a:endParaRPr lang="de-CH" sz="1500" b="1" dirty="0">
              <a:solidFill>
                <a:srgbClr val="00B050"/>
              </a:solidFill>
            </a:endParaRPr>
          </a:p>
          <a:p>
            <a:pPr defTabSz="514350" fontAlgn="base">
              <a:spcAft>
                <a:spcPct val="0"/>
              </a:spcAft>
              <a:defRPr/>
            </a:pPr>
            <a:endParaRPr lang="de-CH" sz="1500" b="1" dirty="0">
              <a:solidFill>
                <a:srgbClr val="00B050"/>
              </a:solidFill>
            </a:endParaRPr>
          </a:p>
          <a:p>
            <a:pPr defTabSz="514350" fontAlgn="base">
              <a:spcAft>
                <a:spcPct val="0"/>
              </a:spcAft>
              <a:defRPr/>
            </a:pPr>
            <a:endParaRPr lang="de-CH" sz="1500" b="1" dirty="0">
              <a:solidFill>
                <a:srgbClr val="00B050"/>
              </a:solidFill>
            </a:endParaRPr>
          </a:p>
          <a:p>
            <a:endParaRPr lang="de-CH" sz="1500" b="1" dirty="0">
              <a:solidFill>
                <a:srgbClr val="3333FF"/>
              </a:solidFill>
            </a:endParaRPr>
          </a:p>
          <a:p>
            <a:endParaRPr lang="de-CH" sz="1500" b="1" dirty="0">
              <a:solidFill>
                <a:srgbClr val="3333FF"/>
              </a:solidFill>
            </a:endParaRPr>
          </a:p>
          <a:p>
            <a:endParaRPr lang="de-CH" sz="1500" b="1" dirty="0">
              <a:solidFill>
                <a:srgbClr val="3333FF"/>
              </a:solidFill>
            </a:endParaRPr>
          </a:p>
          <a:p>
            <a:endParaRPr lang="de-CH" sz="1500" b="1" dirty="0">
              <a:solidFill>
                <a:srgbClr val="3333FF"/>
              </a:solidFill>
            </a:endParaRPr>
          </a:p>
          <a:p>
            <a:endParaRPr lang="de-CH" sz="1500" b="1" dirty="0"/>
          </a:p>
        </p:txBody>
      </p:sp>
      <p:sp>
        <p:nvSpPr>
          <p:cNvPr id="3" name="Content Placeholder 2">
            <a:extLst>
              <a:ext uri="{FF2B5EF4-FFF2-40B4-BE49-F238E27FC236}">
                <a16:creationId xmlns:a16="http://schemas.microsoft.com/office/drawing/2014/main" id="{006BDC4D-FA04-668A-6A16-C8F26136B359}"/>
              </a:ext>
            </a:extLst>
          </p:cNvPr>
          <p:cNvSpPr>
            <a:spLocks noGrp="1"/>
          </p:cNvSpPr>
          <p:nvPr>
            <p:ph idx="4294967295"/>
          </p:nvPr>
        </p:nvSpPr>
        <p:spPr>
          <a:xfrm>
            <a:off x="127603" y="1190144"/>
            <a:ext cx="3581276" cy="3615459"/>
          </a:xfrm>
        </p:spPr>
        <p:txBody>
          <a:bodyPr/>
          <a:lstStyle/>
          <a:p>
            <a:pPr marL="214313" indent="-214313">
              <a:spcBef>
                <a:spcPts val="450"/>
              </a:spcBef>
              <a:spcAft>
                <a:spcPts val="450"/>
              </a:spcAft>
            </a:pPr>
            <a:r>
              <a:rPr lang="en-US" sz="1400" u="sng" dirty="0"/>
              <a:t>PSI beam lines</a:t>
            </a:r>
            <a:r>
              <a:rPr lang="en-US" sz="1400" dirty="0"/>
              <a:t>: SC magnets cooled with cryocoolers can be installed (space problem)</a:t>
            </a:r>
          </a:p>
          <a:p>
            <a:pPr marL="214313" indent="-214313">
              <a:spcBef>
                <a:spcPts val="450"/>
              </a:spcBef>
              <a:spcAft>
                <a:spcPts val="450"/>
              </a:spcAft>
            </a:pPr>
            <a:r>
              <a:rPr lang="en-US" sz="1400" u="sng" dirty="0"/>
              <a:t>Challenge</a:t>
            </a:r>
            <a:r>
              <a:rPr lang="en-US" sz="1400" dirty="0"/>
              <a:t>: Transport heat efficiently from HTS and LTS coils to cryocooler</a:t>
            </a:r>
          </a:p>
          <a:p>
            <a:pPr marL="214313" indent="-214313">
              <a:spcBef>
                <a:spcPts val="450"/>
              </a:spcBef>
              <a:spcAft>
                <a:spcPts val="450"/>
              </a:spcAft>
            </a:pPr>
            <a:r>
              <a:rPr lang="en-US" sz="1400" u="sng" dirty="0"/>
              <a:t>Proposed solution</a:t>
            </a:r>
            <a:r>
              <a:rPr lang="en-US" sz="1400" dirty="0"/>
              <a:t>: Use Pulsating Heat Pipes (PHP) filled with neon or nitrogen (for HTS) and helium (for LTS)</a:t>
            </a:r>
          </a:p>
          <a:p>
            <a:pPr marL="214313" indent="-214313">
              <a:spcBef>
                <a:spcPts val="450"/>
              </a:spcBef>
              <a:spcAft>
                <a:spcPts val="450"/>
              </a:spcAft>
            </a:pPr>
            <a:r>
              <a:rPr lang="en-US" sz="1400" u="sng" dirty="0"/>
              <a:t>Principle</a:t>
            </a:r>
            <a:r>
              <a:rPr lang="en-US" sz="1400" dirty="0"/>
              <a:t>: 1) Highly efficient </a:t>
            </a:r>
            <a:r>
              <a:rPr lang="en-US" sz="1400" b="1" dirty="0">
                <a:solidFill>
                  <a:srgbClr val="3333FF"/>
                </a:solidFill>
              </a:rPr>
              <a:t>passive</a:t>
            </a:r>
            <a:r>
              <a:rPr lang="en-US" sz="1400" dirty="0"/>
              <a:t> device </a:t>
            </a:r>
            <a:r>
              <a:rPr lang="en-US" sz="1400" b="1" dirty="0">
                <a:solidFill>
                  <a:srgbClr val="3333FF"/>
                </a:solidFill>
              </a:rPr>
              <a:t>transferring latent heat </a:t>
            </a:r>
            <a:r>
              <a:rPr lang="en-US" sz="1400" dirty="0"/>
              <a:t>from “warm” evaporator  (HT coils) to cold condenser using thermally induced two-phase flow</a:t>
            </a:r>
          </a:p>
          <a:p>
            <a:pPr marL="214313" indent="-214313">
              <a:spcBef>
                <a:spcPts val="450"/>
              </a:spcBef>
              <a:spcAft>
                <a:spcPts val="450"/>
              </a:spcAft>
            </a:pPr>
            <a:r>
              <a:rPr lang="en-US" sz="1400" dirty="0"/>
              <a:t>2) </a:t>
            </a:r>
            <a:r>
              <a:rPr lang="en-US" sz="1400" b="1" dirty="0">
                <a:solidFill>
                  <a:srgbClr val="3333FF"/>
                </a:solidFill>
                <a:latin typeface="Aptos"/>
              </a:rPr>
              <a:t>Convection</a:t>
            </a:r>
            <a:r>
              <a:rPr lang="en-US" sz="1400" dirty="0"/>
              <a:t>: Oscillation of  liquid slugs and vapor bubbles</a:t>
            </a:r>
            <a:endParaRPr lang="de-CH" sz="1400" dirty="0"/>
          </a:p>
        </p:txBody>
      </p:sp>
      <p:pic>
        <p:nvPicPr>
          <p:cNvPr id="5" name="Grafik 9" descr="Ein Bild, das Elektrische Leitungen, Kabel, Elektronik, Im Haus enthält.&#10;&#10;KI-generierte Inhalte können fehlerhaft sein.">
            <a:extLst>
              <a:ext uri="{FF2B5EF4-FFF2-40B4-BE49-F238E27FC236}">
                <a16:creationId xmlns:a16="http://schemas.microsoft.com/office/drawing/2014/main" id="{53EBDBBA-1EC7-E8E8-663F-6C60D2A8093C}"/>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21000" contrast="22000"/>
                    </a14:imgEffect>
                  </a14:imgLayer>
                </a14:imgProps>
              </a:ext>
              <a:ext uri="{28A0092B-C50C-407E-A947-70E740481C1C}">
                <a14:useLocalDpi xmlns:a14="http://schemas.microsoft.com/office/drawing/2010/main" val="0"/>
              </a:ext>
            </a:extLst>
          </a:blip>
          <a:srcRect l="21320" t="4063" r="32782"/>
          <a:stretch/>
        </p:blipFill>
        <p:spPr>
          <a:xfrm>
            <a:off x="10311192" y="4341228"/>
            <a:ext cx="1636289" cy="2280091"/>
          </a:xfrm>
          <a:prstGeom prst="rect">
            <a:avLst/>
          </a:prstGeom>
        </p:spPr>
      </p:pic>
      <p:pic>
        <p:nvPicPr>
          <p:cNvPr id="14" name="Picture 13">
            <a:extLst>
              <a:ext uri="{FF2B5EF4-FFF2-40B4-BE49-F238E27FC236}">
                <a16:creationId xmlns:a16="http://schemas.microsoft.com/office/drawing/2014/main" id="{05EE89C3-8C49-795A-581F-0E30EEE5B9C4}"/>
              </a:ext>
            </a:extLst>
          </p:cNvPr>
          <p:cNvPicPr>
            <a:picLocks noChangeAspect="1"/>
          </p:cNvPicPr>
          <p:nvPr/>
        </p:nvPicPr>
        <p:blipFill>
          <a:blip r:embed="rId5"/>
          <a:stretch>
            <a:fillRect/>
          </a:stretch>
        </p:blipFill>
        <p:spPr>
          <a:xfrm>
            <a:off x="10820443" y="752211"/>
            <a:ext cx="918122" cy="437933"/>
          </a:xfrm>
          <a:prstGeom prst="rect">
            <a:avLst/>
          </a:prstGeom>
        </p:spPr>
      </p:pic>
      <p:sp>
        <p:nvSpPr>
          <p:cNvPr id="18" name="Textfeld 14">
            <a:extLst>
              <a:ext uri="{FF2B5EF4-FFF2-40B4-BE49-F238E27FC236}">
                <a16:creationId xmlns:a16="http://schemas.microsoft.com/office/drawing/2014/main" id="{21F7FCAE-3BB7-B964-689F-5CD9AECEB62E}"/>
              </a:ext>
            </a:extLst>
          </p:cNvPr>
          <p:cNvSpPr txBox="1"/>
          <p:nvPr/>
        </p:nvSpPr>
        <p:spPr>
          <a:xfrm>
            <a:off x="8429871" y="5864625"/>
            <a:ext cx="1819996" cy="756694"/>
          </a:xfrm>
          <a:prstGeom prst="rect">
            <a:avLst/>
          </a:prstGeom>
        </p:spPr>
        <p:txBody>
          <a:bodyPr vert="horz" lIns="0" tIns="0" rIns="0" bIns="0" rtlCol="0">
            <a:noAutofit/>
          </a:bodyPr>
          <a:lstStyle>
            <a:defPPr>
              <a:defRPr lang="de-DE"/>
            </a:defPPr>
            <a:lvl1pPr marR="0" indent="0" algn="ctr" fontAlgn="auto">
              <a:lnSpc>
                <a:spcPct val="100000"/>
              </a:lnSpc>
              <a:spcBef>
                <a:spcPts val="600"/>
              </a:spcBef>
              <a:spcAft>
                <a:spcPts val="600"/>
              </a:spcAft>
              <a:buClr>
                <a:srgbClr val="000000"/>
              </a:buClr>
              <a:buSzPct val="140000"/>
              <a:buFontTx/>
              <a:buNone/>
              <a:tabLst/>
              <a:defRPr sz="1400"/>
            </a:lvl1pPr>
            <a:lvl2pPr marL="534988" marR="0" indent="-268288" fontAlgn="auto">
              <a:lnSpc>
                <a:spcPct val="100000"/>
              </a:lnSpc>
              <a:spcBef>
                <a:spcPts val="600"/>
              </a:spcBef>
              <a:spcAft>
                <a:spcPts val="600"/>
              </a:spcAft>
              <a:buClr>
                <a:srgbClr val="000000"/>
              </a:buClr>
              <a:buSzPct val="100000"/>
              <a:buFontTx/>
              <a:buBlip>
                <a:blip r:embed="rId6">
                  <a:extLst>
                    <a:ext uri="{96DAC541-7B7A-43D3-8B79-37D633B846F1}">
                      <asvg:svgBlip xmlns:asvg="http://schemas.microsoft.com/office/drawing/2016/SVG/main" r:embed="rId7"/>
                    </a:ext>
                  </a:extLst>
                </a:blip>
              </a:buBlip>
              <a:tabLst/>
              <a:defRPr sz="2000"/>
            </a:lvl2pPr>
            <a:lvl3pPr marL="800100" marR="0" indent="-265113" fontAlgn="auto">
              <a:lnSpc>
                <a:spcPct val="100000"/>
              </a:lnSpc>
              <a:spcBef>
                <a:spcPts val="600"/>
              </a:spcBef>
              <a:spcAft>
                <a:spcPts val="600"/>
              </a:spcAft>
              <a:buClr>
                <a:srgbClr val="000000"/>
              </a:buClr>
              <a:buSzPct val="100000"/>
              <a:buFontTx/>
              <a:buBlip>
                <a:blip r:embed="rId6">
                  <a:extLst>
                    <a:ext uri="{96DAC541-7B7A-43D3-8B79-37D633B846F1}">
                      <asvg:svgBlip xmlns:asvg="http://schemas.microsoft.com/office/drawing/2016/SVG/main" r:embed="rId7"/>
                    </a:ext>
                  </a:extLst>
                </a:blip>
              </a:buBlip>
              <a:tabLst/>
              <a:defRPr sz="2000"/>
            </a:lvl3pPr>
            <a:lvl4pPr marL="0" marR="0" indent="0" fontAlgn="auto">
              <a:lnSpc>
                <a:spcPct val="100000"/>
              </a:lnSpc>
              <a:spcBef>
                <a:spcPts val="600"/>
              </a:spcBef>
              <a:spcAft>
                <a:spcPts val="600"/>
              </a:spcAft>
              <a:buClr>
                <a:srgbClr val="000000"/>
              </a:buClr>
              <a:buSzTx/>
              <a:buFont typeface="Arial" panose="020B0604020202020204" pitchFamily="34" charset="0"/>
              <a:buNone/>
              <a:tabLst/>
              <a:defRPr sz="2000"/>
            </a:lvl4pPr>
            <a:lvl5pPr marL="0" marR="0" indent="0" fontAlgn="auto">
              <a:lnSpc>
                <a:spcPct val="100000"/>
              </a:lnSpc>
              <a:spcBef>
                <a:spcPts val="600"/>
              </a:spcBef>
              <a:spcAft>
                <a:spcPts val="600"/>
              </a:spcAft>
              <a:buClr>
                <a:srgbClr val="000000"/>
              </a:buClr>
              <a:buSzTx/>
              <a:buFont typeface="Arial" panose="020B0604020202020204" pitchFamily="34" charset="0"/>
              <a:buNone/>
              <a:tabLst/>
              <a:defRPr sz="2000"/>
            </a:lvl5pPr>
            <a:lvl6pPr marL="0" marR="0" indent="0" fontAlgn="auto">
              <a:lnSpc>
                <a:spcPct val="100000"/>
              </a:lnSpc>
              <a:spcBef>
                <a:spcPts val="600"/>
              </a:spcBef>
              <a:spcAft>
                <a:spcPts val="600"/>
              </a:spcAft>
              <a:buClr>
                <a:srgbClr val="000000"/>
              </a:buClr>
              <a:buSzTx/>
              <a:buFont typeface="Arial" panose="020B0604020202020204" pitchFamily="34" charset="0"/>
              <a:buNone/>
              <a:tabLst/>
              <a:defRPr>
                <a:solidFill>
                  <a:schemeClr val="accent4"/>
                </a:solidFill>
              </a:defRPr>
            </a:lvl6pPr>
            <a:lvl7pPr marL="266700" marR="0" indent="-266700" fontAlgn="auto">
              <a:lnSpc>
                <a:spcPct val="100000"/>
              </a:lnSpc>
              <a:spcBef>
                <a:spcPts val="600"/>
              </a:spcBef>
              <a:spcAft>
                <a:spcPts val="600"/>
              </a:spcAft>
              <a:buClr>
                <a:srgbClr val="002C51"/>
              </a:buClr>
              <a:buSzTx/>
              <a:buFont typeface="+mj-lt"/>
              <a:buAutoNum type="arabicPeriod"/>
              <a:tabLst/>
            </a:lvl7pPr>
            <a:lvl8pPr marL="266700" marR="0" indent="-266700" fontAlgn="auto">
              <a:lnSpc>
                <a:spcPct val="100000"/>
              </a:lnSpc>
              <a:spcBef>
                <a:spcPts val="600"/>
              </a:spcBef>
              <a:spcAft>
                <a:spcPts val="600"/>
              </a:spcAft>
              <a:buClr>
                <a:srgbClr val="002C51"/>
              </a:buClr>
              <a:buSzTx/>
              <a:buFont typeface="+mj-lt"/>
              <a:buAutoNum type="alphaLcPeriod"/>
              <a:tabLst/>
            </a:lvl8pPr>
            <a:lvl9pPr marL="0" marR="0" indent="0" fontAlgn="auto">
              <a:lnSpc>
                <a:spcPct val="100000"/>
              </a:lnSpc>
              <a:spcBef>
                <a:spcPts val="600"/>
              </a:spcBef>
              <a:spcAft>
                <a:spcPts val="600"/>
              </a:spcAft>
              <a:buClr>
                <a:srgbClr val="000000"/>
              </a:buClr>
              <a:buSzTx/>
              <a:buFont typeface="Calibri" panose="020F0502020204030204" pitchFamily="34" charset="0"/>
              <a:buNone/>
              <a:tabLst/>
            </a:lvl9pPr>
          </a:lstStyle>
          <a:p>
            <a:r>
              <a:rPr lang="de-CH" dirty="0" err="1"/>
              <a:t>Two</a:t>
            </a:r>
            <a:r>
              <a:rPr lang="de-CH" dirty="0"/>
              <a:t> PHPs in parallel </a:t>
            </a:r>
            <a:r>
              <a:rPr lang="de-CH" dirty="0" err="1"/>
              <a:t>embedded</a:t>
            </a:r>
            <a:r>
              <a:rPr lang="de-CH" dirty="0"/>
              <a:t> in an </a:t>
            </a:r>
            <a:r>
              <a:rPr lang="de-CH" dirty="0" err="1"/>
              <a:t>insulated</a:t>
            </a:r>
            <a:r>
              <a:rPr lang="de-CH" dirty="0"/>
              <a:t> HTS </a:t>
            </a:r>
            <a:r>
              <a:rPr lang="de-CH" dirty="0" err="1"/>
              <a:t>coil</a:t>
            </a:r>
            <a:endParaRPr lang="en-US" dirty="0"/>
          </a:p>
        </p:txBody>
      </p:sp>
      <p:pic>
        <p:nvPicPr>
          <p:cNvPr id="35" name="Picture 3" descr="A red white and blue stripes on a black background&#10;&#10;Description automatically generated">
            <a:extLst>
              <a:ext uri="{FF2B5EF4-FFF2-40B4-BE49-F238E27FC236}">
                <a16:creationId xmlns:a16="http://schemas.microsoft.com/office/drawing/2014/main" id="{C3BDFA64-ACE3-3B94-180F-4A0C8B6A3A7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00688" y="695047"/>
            <a:ext cx="635609" cy="472166"/>
          </a:xfrm>
          <a:prstGeom prst="rect">
            <a:avLst/>
          </a:prstGeom>
        </p:spPr>
      </p:pic>
      <p:sp>
        <p:nvSpPr>
          <p:cNvPr id="11" name="TextBox 10">
            <a:extLst>
              <a:ext uri="{FF2B5EF4-FFF2-40B4-BE49-F238E27FC236}">
                <a16:creationId xmlns:a16="http://schemas.microsoft.com/office/drawing/2014/main" id="{07D18150-8298-AE5C-B358-FDA6697C988F}"/>
              </a:ext>
            </a:extLst>
          </p:cNvPr>
          <p:cNvSpPr txBox="1"/>
          <p:nvPr/>
        </p:nvSpPr>
        <p:spPr>
          <a:xfrm>
            <a:off x="4122985" y="5565976"/>
            <a:ext cx="4167558" cy="1077218"/>
          </a:xfrm>
          <a:prstGeom prst="rect">
            <a:avLst/>
          </a:prstGeom>
          <a:noFill/>
          <a:ln>
            <a:solidFill>
              <a:srgbClr val="00B050"/>
            </a:solidFill>
          </a:ln>
        </p:spPr>
        <p:txBody>
          <a:bodyPr wrap="square" rtlCol="0">
            <a:spAutoFit/>
          </a:bodyPr>
          <a:lstStyle/>
          <a:p>
            <a:r>
              <a:rPr lang="en-US" sz="1600" dirty="0">
                <a:solidFill>
                  <a:srgbClr val="00B050"/>
                </a:solidFill>
              </a:rPr>
              <a:t>Heat transfer improved compared </a:t>
            </a:r>
            <a:r>
              <a:rPr lang="en-US" sz="1600" dirty="0">
                <a:solidFill>
                  <a:schemeClr val="accent1">
                    <a:lumMod val="60000"/>
                    <a:lumOff val="40000"/>
                  </a:schemeClr>
                </a:solidFill>
              </a:rPr>
              <a:t>to copper thermal link :</a:t>
            </a:r>
          </a:p>
          <a:p>
            <a:r>
              <a:rPr lang="en-US" sz="1600" dirty="0">
                <a:solidFill>
                  <a:srgbClr val="00B050"/>
                </a:solidFill>
              </a:rPr>
              <a:t>Thermal resistance between the cryocooler and the coil decreased of nearly </a:t>
            </a:r>
            <a:r>
              <a:rPr lang="en-US" sz="1600" b="1" dirty="0">
                <a:solidFill>
                  <a:srgbClr val="00B050"/>
                </a:solidFill>
              </a:rPr>
              <a:t>80% </a:t>
            </a:r>
          </a:p>
        </p:txBody>
      </p:sp>
      <p:pic>
        <p:nvPicPr>
          <p:cNvPr id="7" name="Picture 9">
            <a:extLst>
              <a:ext uri="{FF2B5EF4-FFF2-40B4-BE49-F238E27FC236}">
                <a16:creationId xmlns:a16="http://schemas.microsoft.com/office/drawing/2014/main" id="{8D30FCD5-C77C-883A-E650-9A4E8FED0103}"/>
              </a:ext>
            </a:extLst>
          </p:cNvPr>
          <p:cNvPicPr>
            <a:picLocks noChangeAspect="1"/>
          </p:cNvPicPr>
          <p:nvPr/>
        </p:nvPicPr>
        <p:blipFill>
          <a:blip r:embed="rId9"/>
          <a:stretch>
            <a:fillRect/>
          </a:stretch>
        </p:blipFill>
        <p:spPr>
          <a:xfrm>
            <a:off x="144499" y="4740832"/>
            <a:ext cx="3295945" cy="2083643"/>
          </a:xfrm>
          <a:prstGeom prst="rect">
            <a:avLst/>
          </a:prstGeom>
        </p:spPr>
      </p:pic>
      <p:grpSp>
        <p:nvGrpSpPr>
          <p:cNvPr id="8" name="Group 4">
            <a:extLst>
              <a:ext uri="{FF2B5EF4-FFF2-40B4-BE49-F238E27FC236}">
                <a16:creationId xmlns:a16="http://schemas.microsoft.com/office/drawing/2014/main" id="{9E36CA44-A09C-9CCC-5570-9598F187E325}"/>
              </a:ext>
            </a:extLst>
          </p:cNvPr>
          <p:cNvGrpSpPr/>
          <p:nvPr/>
        </p:nvGrpSpPr>
        <p:grpSpPr>
          <a:xfrm>
            <a:off x="10311192" y="2827124"/>
            <a:ext cx="1753205" cy="1282824"/>
            <a:chOff x="442276" y="4843847"/>
            <a:chExt cx="2033529" cy="1327024"/>
          </a:xfrm>
        </p:grpSpPr>
        <p:pic>
          <p:nvPicPr>
            <p:cNvPr id="9" name="Picture 6" descr="A circular object with a hole in it&#10;&#10;Description automatically generated">
              <a:extLst>
                <a:ext uri="{FF2B5EF4-FFF2-40B4-BE49-F238E27FC236}">
                  <a16:creationId xmlns:a16="http://schemas.microsoft.com/office/drawing/2014/main" id="{51EDF963-CD57-1204-3080-81E20780568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42276" y="4843847"/>
              <a:ext cx="1767524" cy="1327024"/>
            </a:xfrm>
            <a:prstGeom prst="rect">
              <a:avLst/>
            </a:prstGeom>
          </p:spPr>
        </p:pic>
        <p:sp>
          <p:nvSpPr>
            <p:cNvPr id="10" name="Rectangle 7">
              <a:extLst>
                <a:ext uri="{FF2B5EF4-FFF2-40B4-BE49-F238E27FC236}">
                  <a16:creationId xmlns:a16="http://schemas.microsoft.com/office/drawing/2014/main" id="{236322A3-5F5F-090C-1D79-48565709F67C}"/>
                </a:ext>
              </a:extLst>
            </p:cNvPr>
            <p:cNvSpPr/>
            <p:nvPr/>
          </p:nvSpPr>
          <p:spPr>
            <a:xfrm>
              <a:off x="1921954" y="6021167"/>
              <a:ext cx="100012" cy="45719"/>
            </a:xfrm>
            <a:prstGeom prst="rect">
              <a:avLst/>
            </a:prstGeom>
            <a:solidFill>
              <a:srgbClr val="090B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1960" tIns="71960" rIns="71960" bIns="71960" rtlCol="0" anchor="t"/>
            <a:lstStyle>
              <a:defPPr>
                <a:defRPr lang="nl-NL"/>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8662">
                <a:lnSpc>
                  <a:spcPct val="90000"/>
                </a:lnSpc>
                <a:spcAft>
                  <a:spcPts val="300"/>
                </a:spcAft>
              </a:pPr>
              <a:endParaRPr lang="en-US" sz="1100" b="1" dirty="0">
                <a:solidFill>
                  <a:srgbClr val="7F7F7F">
                    <a:lumMod val="50000"/>
                  </a:srgbClr>
                </a:solidFill>
              </a:endParaRPr>
            </a:p>
          </p:txBody>
        </p:sp>
        <mc:AlternateContent xmlns:mc="http://schemas.openxmlformats.org/markup-compatibility/2006" xmlns:a14="http://schemas.microsoft.com/office/drawing/2010/main">
          <mc:Choice Requires="a14">
            <p:sp>
              <p:nvSpPr>
                <p:cNvPr id="12" name="TextBox 53">
                  <a:extLst>
                    <a:ext uri="{FF2B5EF4-FFF2-40B4-BE49-F238E27FC236}">
                      <a16:creationId xmlns:a16="http://schemas.microsoft.com/office/drawing/2014/main" id="{5A303DDA-D6FD-BA65-C61D-540F733AB83F}"/>
                    </a:ext>
                  </a:extLst>
                </p:cNvPr>
                <p:cNvSpPr txBox="1"/>
                <p:nvPr/>
              </p:nvSpPr>
              <p:spPr>
                <a:xfrm>
                  <a:off x="1468112" y="5922409"/>
                  <a:ext cx="1007693" cy="184548"/>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900" b="0" i="1" smtClean="0">
                            <a:solidFill>
                              <a:srgbClr val="FF0000"/>
                            </a:solidFill>
                            <a:latin typeface="Cambria Math" panose="02040503050406030204" pitchFamily="18" charset="0"/>
                          </a:rPr>
                          <m:t>500 </m:t>
                        </m:r>
                        <m:r>
                          <a:rPr lang="en-US" sz="900" b="0" i="1" smtClean="0">
                            <a:solidFill>
                              <a:srgbClr val="FF0000"/>
                            </a:solidFill>
                            <a:latin typeface="Cambria Math" panose="02040503050406030204" pitchFamily="18" charset="0"/>
                          </a:rPr>
                          <m:t>𝜇</m:t>
                        </m:r>
                        <m:r>
                          <a:rPr lang="en-US" sz="900" b="0" i="1" smtClean="0">
                            <a:solidFill>
                              <a:srgbClr val="FF0000"/>
                            </a:solidFill>
                            <a:latin typeface="Cambria Math" panose="02040503050406030204" pitchFamily="18" charset="0"/>
                          </a:rPr>
                          <m:t>𝑚</m:t>
                        </m:r>
                      </m:oMath>
                    </m:oMathPara>
                  </a14:m>
                  <a:endParaRPr lang="en-US" sz="900" dirty="0">
                    <a:solidFill>
                      <a:srgbClr val="FF0000"/>
                    </a:solidFill>
                  </a:endParaRPr>
                </a:p>
              </p:txBody>
            </p:sp>
          </mc:Choice>
          <mc:Fallback xmlns="">
            <p:sp>
              <p:nvSpPr>
                <p:cNvPr id="9" name="TextBox 53">
                  <a:extLst>
                    <a:ext uri="{FF2B5EF4-FFF2-40B4-BE49-F238E27FC236}">
                      <a16:creationId xmlns:a16="http://schemas.microsoft.com/office/drawing/2014/main" id="{5475F049-6459-1A48-38E7-7216AEFFB9A5}"/>
                    </a:ext>
                  </a:extLst>
                </p:cNvPr>
                <p:cNvSpPr txBox="1">
                  <a:spLocks noRot="1" noChangeAspect="1" noMove="1" noResize="1" noEditPoints="1" noAdjustHandles="1" noChangeArrowheads="1" noChangeShapeType="1" noTextEdit="1"/>
                </p:cNvSpPr>
                <p:nvPr/>
              </p:nvSpPr>
              <p:spPr>
                <a:xfrm>
                  <a:off x="1468112" y="5922409"/>
                  <a:ext cx="1007693" cy="184548"/>
                </a:xfrm>
                <a:prstGeom prst="rect">
                  <a:avLst/>
                </a:prstGeom>
                <a:blipFill>
                  <a:blip r:embed="rId11"/>
                  <a:stretch>
                    <a:fillRect/>
                  </a:stretch>
                </a:blipFill>
              </p:spPr>
              <p:txBody>
                <a:bodyPr/>
                <a:lstStyle/>
                <a:p>
                  <a:r>
                    <a:rPr lang="en-US">
                      <a:noFill/>
                    </a:rPr>
                    <a:t> </a:t>
                  </a:r>
                </a:p>
              </p:txBody>
            </p:sp>
          </mc:Fallback>
        </mc:AlternateContent>
      </p:grpSp>
      <p:sp>
        <p:nvSpPr>
          <p:cNvPr id="15" name="Textfeld 14">
            <a:extLst>
              <a:ext uri="{FF2B5EF4-FFF2-40B4-BE49-F238E27FC236}">
                <a16:creationId xmlns:a16="http://schemas.microsoft.com/office/drawing/2014/main" id="{29C9A38A-BCBF-5C50-2B20-291368A3B679}"/>
              </a:ext>
            </a:extLst>
          </p:cNvPr>
          <p:cNvSpPr txBox="1"/>
          <p:nvPr/>
        </p:nvSpPr>
        <p:spPr>
          <a:xfrm>
            <a:off x="1458025" y="771122"/>
            <a:ext cx="1409861" cy="400110"/>
          </a:xfrm>
          <a:prstGeom prst="rect">
            <a:avLst/>
          </a:prstGeom>
          <a:noFill/>
        </p:spPr>
        <p:txBody>
          <a:bodyPr wrap="square">
            <a:spAutoFit/>
          </a:bodyPr>
          <a:lstStyle/>
          <a:p>
            <a:r>
              <a:rPr kumimoji="0" lang="de-CH" sz="2000" b="1" i="0" u="none" strike="noStrike" kern="1200" cap="none" spc="0" normalizeH="0" baseline="0" noProof="0" dirty="0" err="1">
                <a:ln>
                  <a:noFill/>
                </a:ln>
                <a:solidFill>
                  <a:srgbClr val="00B050"/>
                </a:solidFill>
                <a:effectLst/>
                <a:uLnTx/>
                <a:uFillTx/>
                <a:latin typeface="Aptos"/>
                <a:ea typeface="+mn-ea"/>
                <a:cs typeface="+mn-cs"/>
              </a:rPr>
              <a:t>Context</a:t>
            </a:r>
            <a:endParaRPr lang="de-CH" dirty="0"/>
          </a:p>
        </p:txBody>
      </p:sp>
      <p:sp>
        <p:nvSpPr>
          <p:cNvPr id="16" name="Textfeld 14">
            <a:extLst>
              <a:ext uri="{FF2B5EF4-FFF2-40B4-BE49-F238E27FC236}">
                <a16:creationId xmlns:a16="http://schemas.microsoft.com/office/drawing/2014/main" id="{52555C85-3576-0075-9745-8A4340F29E3C}"/>
              </a:ext>
            </a:extLst>
          </p:cNvPr>
          <p:cNvSpPr txBox="1"/>
          <p:nvPr/>
        </p:nvSpPr>
        <p:spPr>
          <a:xfrm>
            <a:off x="10312347" y="4114153"/>
            <a:ext cx="1819996" cy="240540"/>
          </a:xfrm>
          <a:prstGeom prst="rect">
            <a:avLst/>
          </a:prstGeom>
        </p:spPr>
        <p:txBody>
          <a:bodyPr vert="horz" lIns="0" tIns="0" rIns="0" bIns="0" rtlCol="0">
            <a:noAutofit/>
          </a:bodyPr>
          <a:lstStyle>
            <a:defPPr>
              <a:defRPr lang="de-DE"/>
            </a:defPPr>
            <a:lvl1pPr marR="0" indent="0" algn="ctr" fontAlgn="auto">
              <a:lnSpc>
                <a:spcPct val="100000"/>
              </a:lnSpc>
              <a:spcBef>
                <a:spcPts val="600"/>
              </a:spcBef>
              <a:spcAft>
                <a:spcPts val="600"/>
              </a:spcAft>
              <a:buClr>
                <a:srgbClr val="000000"/>
              </a:buClr>
              <a:buSzPct val="140000"/>
              <a:buFontTx/>
              <a:buNone/>
              <a:tabLst/>
              <a:defRPr sz="1400"/>
            </a:lvl1pPr>
            <a:lvl2pPr marL="534988" marR="0" indent="-268288" fontAlgn="auto">
              <a:lnSpc>
                <a:spcPct val="100000"/>
              </a:lnSpc>
              <a:spcBef>
                <a:spcPts val="600"/>
              </a:spcBef>
              <a:spcAft>
                <a:spcPts val="600"/>
              </a:spcAft>
              <a:buClr>
                <a:srgbClr val="000000"/>
              </a:buClr>
              <a:buSzPct val="100000"/>
              <a:buFontTx/>
              <a:buBlip>
                <a:blip r:embed="rId6">
                  <a:extLst>
                    <a:ext uri="{96DAC541-7B7A-43D3-8B79-37D633B846F1}">
                      <asvg:svgBlip xmlns:asvg="http://schemas.microsoft.com/office/drawing/2016/SVG/main" r:embed="rId7"/>
                    </a:ext>
                  </a:extLst>
                </a:blip>
              </a:buBlip>
              <a:tabLst/>
              <a:defRPr sz="2000"/>
            </a:lvl2pPr>
            <a:lvl3pPr marL="800100" marR="0" indent="-265113" fontAlgn="auto">
              <a:lnSpc>
                <a:spcPct val="100000"/>
              </a:lnSpc>
              <a:spcBef>
                <a:spcPts val="600"/>
              </a:spcBef>
              <a:spcAft>
                <a:spcPts val="600"/>
              </a:spcAft>
              <a:buClr>
                <a:srgbClr val="000000"/>
              </a:buClr>
              <a:buSzPct val="100000"/>
              <a:buFontTx/>
              <a:buBlip>
                <a:blip r:embed="rId6">
                  <a:extLst>
                    <a:ext uri="{96DAC541-7B7A-43D3-8B79-37D633B846F1}">
                      <asvg:svgBlip xmlns:asvg="http://schemas.microsoft.com/office/drawing/2016/SVG/main" r:embed="rId7"/>
                    </a:ext>
                  </a:extLst>
                </a:blip>
              </a:buBlip>
              <a:tabLst/>
              <a:defRPr sz="2000"/>
            </a:lvl3pPr>
            <a:lvl4pPr marL="0" marR="0" indent="0" fontAlgn="auto">
              <a:lnSpc>
                <a:spcPct val="100000"/>
              </a:lnSpc>
              <a:spcBef>
                <a:spcPts val="600"/>
              </a:spcBef>
              <a:spcAft>
                <a:spcPts val="600"/>
              </a:spcAft>
              <a:buClr>
                <a:srgbClr val="000000"/>
              </a:buClr>
              <a:buSzTx/>
              <a:buFont typeface="Arial" panose="020B0604020202020204" pitchFamily="34" charset="0"/>
              <a:buNone/>
              <a:tabLst/>
              <a:defRPr sz="2000"/>
            </a:lvl4pPr>
            <a:lvl5pPr marL="0" marR="0" indent="0" fontAlgn="auto">
              <a:lnSpc>
                <a:spcPct val="100000"/>
              </a:lnSpc>
              <a:spcBef>
                <a:spcPts val="600"/>
              </a:spcBef>
              <a:spcAft>
                <a:spcPts val="600"/>
              </a:spcAft>
              <a:buClr>
                <a:srgbClr val="000000"/>
              </a:buClr>
              <a:buSzTx/>
              <a:buFont typeface="Arial" panose="020B0604020202020204" pitchFamily="34" charset="0"/>
              <a:buNone/>
              <a:tabLst/>
              <a:defRPr sz="2000"/>
            </a:lvl5pPr>
            <a:lvl6pPr marL="0" marR="0" indent="0" fontAlgn="auto">
              <a:lnSpc>
                <a:spcPct val="100000"/>
              </a:lnSpc>
              <a:spcBef>
                <a:spcPts val="600"/>
              </a:spcBef>
              <a:spcAft>
                <a:spcPts val="600"/>
              </a:spcAft>
              <a:buClr>
                <a:srgbClr val="000000"/>
              </a:buClr>
              <a:buSzTx/>
              <a:buFont typeface="Arial" panose="020B0604020202020204" pitchFamily="34" charset="0"/>
              <a:buNone/>
              <a:tabLst/>
              <a:defRPr>
                <a:solidFill>
                  <a:schemeClr val="accent4"/>
                </a:solidFill>
              </a:defRPr>
            </a:lvl6pPr>
            <a:lvl7pPr marL="266700" marR="0" indent="-266700" fontAlgn="auto">
              <a:lnSpc>
                <a:spcPct val="100000"/>
              </a:lnSpc>
              <a:spcBef>
                <a:spcPts val="600"/>
              </a:spcBef>
              <a:spcAft>
                <a:spcPts val="600"/>
              </a:spcAft>
              <a:buClr>
                <a:srgbClr val="002C51"/>
              </a:buClr>
              <a:buSzTx/>
              <a:buFont typeface="+mj-lt"/>
              <a:buAutoNum type="arabicPeriod"/>
              <a:tabLst/>
            </a:lvl7pPr>
            <a:lvl8pPr marL="266700" marR="0" indent="-266700" fontAlgn="auto">
              <a:lnSpc>
                <a:spcPct val="100000"/>
              </a:lnSpc>
              <a:spcBef>
                <a:spcPts val="600"/>
              </a:spcBef>
              <a:spcAft>
                <a:spcPts val="600"/>
              </a:spcAft>
              <a:buClr>
                <a:srgbClr val="002C51"/>
              </a:buClr>
              <a:buSzTx/>
              <a:buFont typeface="+mj-lt"/>
              <a:buAutoNum type="alphaLcPeriod"/>
              <a:tabLst/>
            </a:lvl8pPr>
            <a:lvl9pPr marL="0" marR="0" indent="0" fontAlgn="auto">
              <a:lnSpc>
                <a:spcPct val="100000"/>
              </a:lnSpc>
              <a:spcBef>
                <a:spcPts val="600"/>
              </a:spcBef>
              <a:spcAft>
                <a:spcPts val="600"/>
              </a:spcAft>
              <a:buClr>
                <a:srgbClr val="000000"/>
              </a:buClr>
              <a:buSzTx/>
              <a:buFont typeface="Calibri" panose="020F0502020204030204" pitchFamily="34" charset="0"/>
              <a:buNone/>
              <a:tabLst/>
            </a:lvl9pPr>
          </a:lstStyle>
          <a:p>
            <a:r>
              <a:rPr lang="de-CH" dirty="0"/>
              <a:t>Pipe </a:t>
            </a:r>
            <a:r>
              <a:rPr lang="de-CH" dirty="0" err="1"/>
              <a:t>cross-section</a:t>
            </a:r>
            <a:endParaRPr lang="en-US" dirty="0"/>
          </a:p>
        </p:txBody>
      </p:sp>
      <p:pic>
        <p:nvPicPr>
          <p:cNvPr id="25" name="Grafik 24">
            <a:extLst>
              <a:ext uri="{FF2B5EF4-FFF2-40B4-BE49-F238E27FC236}">
                <a16:creationId xmlns:a16="http://schemas.microsoft.com/office/drawing/2014/main" id="{0629138F-4A9E-9ED3-8843-CD439FFB9495}"/>
              </a:ext>
            </a:extLst>
          </p:cNvPr>
          <p:cNvPicPr>
            <a:picLocks noChangeAspect="1"/>
          </p:cNvPicPr>
          <p:nvPr/>
        </p:nvPicPr>
        <p:blipFill>
          <a:blip r:embed="rId12"/>
          <a:stretch>
            <a:fillRect/>
          </a:stretch>
        </p:blipFill>
        <p:spPr>
          <a:xfrm>
            <a:off x="9837311" y="1233203"/>
            <a:ext cx="2227086" cy="1265233"/>
          </a:xfrm>
          <a:prstGeom prst="rect">
            <a:avLst/>
          </a:prstGeom>
        </p:spPr>
      </p:pic>
      <p:pic>
        <p:nvPicPr>
          <p:cNvPr id="28" name="Grafik 27">
            <a:extLst>
              <a:ext uri="{FF2B5EF4-FFF2-40B4-BE49-F238E27FC236}">
                <a16:creationId xmlns:a16="http://schemas.microsoft.com/office/drawing/2014/main" id="{81641D1B-7C62-A6E3-C2A1-C83AE211A21F}"/>
              </a:ext>
            </a:extLst>
          </p:cNvPr>
          <p:cNvPicPr>
            <a:picLocks noChangeAspect="1"/>
          </p:cNvPicPr>
          <p:nvPr/>
        </p:nvPicPr>
        <p:blipFill>
          <a:blip r:embed="rId13"/>
          <a:stretch>
            <a:fillRect/>
          </a:stretch>
        </p:blipFill>
        <p:spPr>
          <a:xfrm>
            <a:off x="4900811" y="825370"/>
            <a:ext cx="2957661" cy="2405618"/>
          </a:xfrm>
          <a:prstGeom prst="rect">
            <a:avLst/>
          </a:prstGeom>
        </p:spPr>
      </p:pic>
      <p:sp>
        <p:nvSpPr>
          <p:cNvPr id="29" name="Textfeld 28">
            <a:extLst>
              <a:ext uri="{FF2B5EF4-FFF2-40B4-BE49-F238E27FC236}">
                <a16:creationId xmlns:a16="http://schemas.microsoft.com/office/drawing/2014/main" id="{EC12DC57-8834-0E83-F531-84665A574A82}"/>
              </a:ext>
            </a:extLst>
          </p:cNvPr>
          <p:cNvSpPr txBox="1"/>
          <p:nvPr/>
        </p:nvSpPr>
        <p:spPr>
          <a:xfrm>
            <a:off x="9837311" y="2545961"/>
            <a:ext cx="2180469" cy="246221"/>
          </a:xfrm>
          <a:prstGeom prst="rect">
            <a:avLst/>
          </a:prstGeom>
          <a:noFill/>
        </p:spPr>
        <p:txBody>
          <a:bodyPr wrap="none" lIns="0" tIns="0" rIns="0" bIns="0" rtlCol="0">
            <a:spAutoFit/>
          </a:bodyPr>
          <a:lstStyle/>
          <a:p>
            <a:pPr algn="l"/>
            <a:r>
              <a:rPr lang="de-CH" sz="1600" dirty="0"/>
              <a:t>Test </a:t>
            </a:r>
            <a:r>
              <a:rPr lang="de-CH" sz="1600" dirty="0" err="1"/>
              <a:t>with</a:t>
            </a:r>
            <a:r>
              <a:rPr lang="de-CH" sz="1600" dirty="0"/>
              <a:t> 2 </a:t>
            </a:r>
            <a:r>
              <a:rPr lang="de-CH" sz="1600" dirty="0" err="1"/>
              <a:t>copper</a:t>
            </a:r>
            <a:r>
              <a:rPr lang="de-CH" sz="1600" dirty="0"/>
              <a:t> </a:t>
            </a:r>
            <a:r>
              <a:rPr lang="de-CH" sz="1600" dirty="0" err="1"/>
              <a:t>plates</a:t>
            </a:r>
            <a:endParaRPr lang="de-CH" sz="1600" dirty="0"/>
          </a:p>
        </p:txBody>
      </p:sp>
      <p:sp>
        <p:nvSpPr>
          <p:cNvPr id="6" name="Rectangle: Rounded Corners 4">
            <a:extLst>
              <a:ext uri="{FF2B5EF4-FFF2-40B4-BE49-F238E27FC236}">
                <a16:creationId xmlns:a16="http://schemas.microsoft.com/office/drawing/2014/main" id="{8220977A-6C19-F31E-1E51-27FBC9252953}"/>
              </a:ext>
            </a:extLst>
          </p:cNvPr>
          <p:cNvSpPr/>
          <p:nvPr/>
        </p:nvSpPr>
        <p:spPr>
          <a:xfrm>
            <a:off x="3725774" y="3778897"/>
            <a:ext cx="5931409" cy="1702375"/>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pic>
        <p:nvPicPr>
          <p:cNvPr id="13" name="Picture 12">
            <a:extLst>
              <a:ext uri="{FF2B5EF4-FFF2-40B4-BE49-F238E27FC236}">
                <a16:creationId xmlns:a16="http://schemas.microsoft.com/office/drawing/2014/main" id="{7C2E8523-0C95-C79E-C71A-B2BC4E15BD8D}"/>
              </a:ext>
            </a:extLst>
          </p:cNvPr>
          <p:cNvPicPr>
            <a:picLocks noChangeAspect="1"/>
          </p:cNvPicPr>
          <p:nvPr/>
        </p:nvPicPr>
        <p:blipFill>
          <a:blip r:embed="rId14"/>
          <a:stretch>
            <a:fillRect/>
          </a:stretch>
        </p:blipFill>
        <p:spPr>
          <a:xfrm>
            <a:off x="8965562" y="589339"/>
            <a:ext cx="748658" cy="748658"/>
          </a:xfrm>
          <a:prstGeom prst="rect">
            <a:avLst/>
          </a:prstGeom>
        </p:spPr>
      </p:pic>
    </p:spTree>
    <p:extLst>
      <p:ext uri="{BB962C8B-B14F-4D97-AF65-F5344CB8AC3E}">
        <p14:creationId xmlns:p14="http://schemas.microsoft.com/office/powerpoint/2010/main" val="20344912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A red and black logo&#10;&#10;Description automatically generated">
            <a:extLst>
              <a:ext uri="{FF2B5EF4-FFF2-40B4-BE49-F238E27FC236}">
                <a16:creationId xmlns:a16="http://schemas.microsoft.com/office/drawing/2014/main" id="{E83E2095-9AB0-2738-E5FD-CE4724166E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34138" y="72073"/>
            <a:ext cx="607833" cy="607833"/>
          </a:xfrm>
          <a:prstGeom prst="rect">
            <a:avLst/>
          </a:prstGeom>
        </p:spPr>
      </p:pic>
      <p:sp>
        <p:nvSpPr>
          <p:cNvPr id="13" name="Textfeld 12">
            <a:extLst>
              <a:ext uri="{FF2B5EF4-FFF2-40B4-BE49-F238E27FC236}">
                <a16:creationId xmlns:a16="http://schemas.microsoft.com/office/drawing/2014/main" id="{E3140B93-6812-B8EF-8749-ABA2FC941DE4}"/>
              </a:ext>
            </a:extLst>
          </p:cNvPr>
          <p:cNvSpPr txBox="1"/>
          <p:nvPr/>
        </p:nvSpPr>
        <p:spPr>
          <a:xfrm>
            <a:off x="3190523" y="6639686"/>
            <a:ext cx="2451440" cy="215444"/>
          </a:xfrm>
          <a:prstGeom prst="rect">
            <a:avLst/>
          </a:prstGeom>
          <a:noFill/>
        </p:spPr>
        <p:txBody>
          <a:bodyPr wrap="none" lIns="0" tIns="0" rIns="0" bIns="0" rtlCol="0">
            <a:spAutoFit/>
          </a:bodyPr>
          <a:lstStyle/>
          <a:p>
            <a:pPr algn="l"/>
            <a:r>
              <a:rPr lang="de-CH" sz="1400" b="1" dirty="0" err="1">
                <a:solidFill>
                  <a:schemeClr val="accent2">
                    <a:lumMod val="50000"/>
                  </a:schemeClr>
                </a:solidFill>
              </a:rPr>
              <a:t>Courtesy</a:t>
            </a:r>
            <a:r>
              <a:rPr lang="de-CH" sz="1400" b="1" dirty="0">
                <a:solidFill>
                  <a:schemeClr val="accent2">
                    <a:lumMod val="50000"/>
                  </a:schemeClr>
                </a:solidFill>
              </a:rPr>
              <a:t> Bernhard Auchmann</a:t>
            </a:r>
          </a:p>
        </p:txBody>
      </p:sp>
      <p:sp>
        <p:nvSpPr>
          <p:cNvPr id="3" name="Textfeld 2">
            <a:extLst>
              <a:ext uri="{FF2B5EF4-FFF2-40B4-BE49-F238E27FC236}">
                <a16:creationId xmlns:a16="http://schemas.microsoft.com/office/drawing/2014/main" id="{178B0B16-B5B0-7268-C797-FB3C0B196ECB}"/>
              </a:ext>
            </a:extLst>
          </p:cNvPr>
          <p:cNvSpPr txBox="1"/>
          <p:nvPr/>
        </p:nvSpPr>
        <p:spPr>
          <a:xfrm>
            <a:off x="2116419" y="35346"/>
            <a:ext cx="6177653" cy="738664"/>
          </a:xfrm>
          <a:prstGeom prst="rect">
            <a:avLst/>
          </a:prstGeom>
          <a:noFill/>
        </p:spPr>
        <p:txBody>
          <a:bodyPr wrap="none" lIns="0" tIns="0" rIns="0" bIns="0" rtlCol="0">
            <a:spAutoFit/>
          </a:bodyPr>
          <a:lstStyle/>
          <a:p>
            <a:pPr algn="ctr"/>
            <a:r>
              <a:rPr lang="de-CH" sz="2400" b="1" dirty="0">
                <a:solidFill>
                  <a:schemeClr val="accent1"/>
                </a:solidFill>
              </a:rPr>
              <a:t>Synergy </a:t>
            </a:r>
            <a:r>
              <a:rPr lang="de-CH" sz="2400" b="1" dirty="0" err="1">
                <a:solidFill>
                  <a:schemeClr val="accent1"/>
                </a:solidFill>
              </a:rPr>
              <a:t>with</a:t>
            </a:r>
            <a:r>
              <a:rPr lang="de-CH" sz="2400" b="1" dirty="0">
                <a:solidFill>
                  <a:schemeClr val="accent1"/>
                </a:solidFill>
              </a:rPr>
              <a:t> CHART : </a:t>
            </a:r>
            <a:r>
              <a:rPr lang="de-CH" sz="2400" b="1" dirty="0" err="1">
                <a:solidFill>
                  <a:schemeClr val="accent1"/>
                </a:solidFill>
              </a:rPr>
              <a:t>MagDev</a:t>
            </a:r>
            <a:r>
              <a:rPr lang="de-CH" sz="2400" b="1" dirty="0">
                <a:solidFill>
                  <a:schemeClr val="accent1"/>
                </a:solidFill>
              </a:rPr>
              <a:t> </a:t>
            </a:r>
            <a:r>
              <a:rPr lang="de-CH" sz="2400" b="1" dirty="0" err="1">
                <a:solidFill>
                  <a:schemeClr val="accent1"/>
                </a:solidFill>
              </a:rPr>
              <a:t>laboratory</a:t>
            </a:r>
            <a:r>
              <a:rPr lang="de-CH" sz="2400" b="1" dirty="0">
                <a:solidFill>
                  <a:schemeClr val="accent1"/>
                </a:solidFill>
              </a:rPr>
              <a:t>  </a:t>
            </a:r>
            <a:r>
              <a:rPr lang="de-CH" sz="2400" b="1" dirty="0" err="1">
                <a:solidFill>
                  <a:schemeClr val="accent1"/>
                </a:solidFill>
              </a:rPr>
              <a:t>for</a:t>
            </a:r>
            <a:endParaRPr lang="de-CH" sz="2400" b="1" dirty="0">
              <a:solidFill>
                <a:schemeClr val="accent1"/>
              </a:solidFill>
            </a:endParaRPr>
          </a:p>
          <a:p>
            <a:pPr algn="ctr"/>
            <a:r>
              <a:rPr lang="de-CH" sz="2400" b="1" dirty="0" err="1">
                <a:solidFill>
                  <a:schemeClr val="accent1"/>
                </a:solidFill>
              </a:rPr>
              <a:t>superconducting</a:t>
            </a:r>
            <a:r>
              <a:rPr lang="de-CH" sz="2400" b="1" dirty="0">
                <a:solidFill>
                  <a:schemeClr val="accent1"/>
                </a:solidFill>
              </a:rPr>
              <a:t> </a:t>
            </a:r>
            <a:r>
              <a:rPr lang="de-CH" sz="2400" b="1" dirty="0" err="1">
                <a:solidFill>
                  <a:schemeClr val="accent1"/>
                </a:solidFill>
              </a:rPr>
              <a:t>magnets</a:t>
            </a:r>
            <a:r>
              <a:rPr lang="de-CH" sz="2400" b="1" dirty="0">
                <a:solidFill>
                  <a:schemeClr val="accent1"/>
                </a:solidFill>
              </a:rPr>
              <a:t> (2020-2026)</a:t>
            </a:r>
          </a:p>
        </p:txBody>
      </p:sp>
      <p:sp>
        <p:nvSpPr>
          <p:cNvPr id="4" name="Textfeld 3">
            <a:extLst>
              <a:ext uri="{FF2B5EF4-FFF2-40B4-BE49-F238E27FC236}">
                <a16:creationId xmlns:a16="http://schemas.microsoft.com/office/drawing/2014/main" id="{44267051-44DC-8635-357B-69A8E8ADB9FA}"/>
              </a:ext>
            </a:extLst>
          </p:cNvPr>
          <p:cNvSpPr txBox="1"/>
          <p:nvPr/>
        </p:nvSpPr>
        <p:spPr>
          <a:xfrm>
            <a:off x="2775453" y="6331909"/>
            <a:ext cx="3799117" cy="307777"/>
          </a:xfrm>
          <a:prstGeom prst="rect">
            <a:avLst/>
          </a:prstGeom>
          <a:noFill/>
        </p:spPr>
        <p:txBody>
          <a:bodyPr wrap="none" lIns="0" tIns="0" rIns="0" bIns="0" rtlCol="0">
            <a:spAutoFit/>
          </a:bodyPr>
          <a:lstStyle/>
          <a:p>
            <a:pPr algn="l"/>
            <a:r>
              <a:rPr lang="de-CH" sz="2000" dirty="0" err="1"/>
              <a:t>Financed</a:t>
            </a:r>
            <a:r>
              <a:rPr lang="de-CH" sz="2000" dirty="0"/>
              <a:t> </a:t>
            </a:r>
            <a:r>
              <a:rPr lang="de-CH" sz="2000" dirty="0" err="1"/>
              <a:t>by</a:t>
            </a:r>
            <a:r>
              <a:rPr lang="de-CH" sz="2000" dirty="0"/>
              <a:t> CHART 2 &amp; 3 </a:t>
            </a:r>
            <a:r>
              <a:rPr lang="de-CH" sz="2000" dirty="0" err="1"/>
              <a:t>program</a:t>
            </a:r>
            <a:r>
              <a:rPr lang="de-CH" sz="2000" dirty="0"/>
              <a:t> </a:t>
            </a:r>
          </a:p>
        </p:txBody>
      </p:sp>
      <p:sp>
        <p:nvSpPr>
          <p:cNvPr id="6" name="object 6">
            <a:extLst>
              <a:ext uri="{FF2B5EF4-FFF2-40B4-BE49-F238E27FC236}">
                <a16:creationId xmlns:a16="http://schemas.microsoft.com/office/drawing/2014/main" id="{B26AFD47-9834-CD6D-1A9F-7689AE3EEFB0}"/>
              </a:ext>
            </a:extLst>
          </p:cNvPr>
          <p:cNvSpPr txBox="1"/>
          <p:nvPr/>
        </p:nvSpPr>
        <p:spPr>
          <a:xfrm>
            <a:off x="8694708" y="3073501"/>
            <a:ext cx="1184275" cy="427990"/>
          </a:xfrm>
          <a:prstGeom prst="rect">
            <a:avLst/>
          </a:prstGeom>
        </p:spPr>
        <p:txBody>
          <a:bodyPr vert="horz" wrap="square" lIns="0" tIns="12700" rIns="0" bIns="0" rtlCol="0">
            <a:spAutoFit/>
          </a:bodyPr>
          <a:lstStyle/>
          <a:p>
            <a:pPr marL="12700" marR="5080">
              <a:lnSpc>
                <a:spcPct val="110000"/>
              </a:lnSpc>
              <a:spcBef>
                <a:spcPts val="100"/>
              </a:spcBef>
            </a:pPr>
            <a:r>
              <a:rPr sz="1200" kern="0" dirty="0">
                <a:solidFill>
                  <a:srgbClr val="5666FF"/>
                </a:solidFill>
                <a:cs typeface="Aptos"/>
              </a:rPr>
              <a:t>Inês</a:t>
            </a:r>
            <a:r>
              <a:rPr sz="1200" kern="0" spc="70" dirty="0">
                <a:solidFill>
                  <a:srgbClr val="5666FF"/>
                </a:solidFill>
                <a:cs typeface="Aptos"/>
              </a:rPr>
              <a:t> </a:t>
            </a:r>
            <a:r>
              <a:rPr sz="1200" kern="0" dirty="0">
                <a:solidFill>
                  <a:srgbClr val="5666FF"/>
                </a:solidFill>
                <a:cs typeface="Aptos"/>
              </a:rPr>
              <a:t>S.</a:t>
            </a:r>
            <a:r>
              <a:rPr sz="1200" kern="0" spc="40" dirty="0">
                <a:solidFill>
                  <a:srgbClr val="5666FF"/>
                </a:solidFill>
                <a:cs typeface="Aptos"/>
              </a:rPr>
              <a:t> </a:t>
            </a:r>
            <a:r>
              <a:rPr sz="1200" kern="0" spc="-30" dirty="0">
                <a:solidFill>
                  <a:srgbClr val="5666FF"/>
                </a:solidFill>
                <a:cs typeface="Aptos"/>
              </a:rPr>
              <a:t>P.</a:t>
            </a:r>
            <a:r>
              <a:rPr sz="1200" kern="0" spc="55" dirty="0">
                <a:solidFill>
                  <a:srgbClr val="5666FF"/>
                </a:solidFill>
                <a:cs typeface="Aptos"/>
              </a:rPr>
              <a:t> </a:t>
            </a:r>
            <a:r>
              <a:rPr sz="1200" kern="0" spc="-10" dirty="0">
                <a:solidFill>
                  <a:srgbClr val="5666FF"/>
                </a:solidFill>
                <a:cs typeface="Aptos"/>
              </a:rPr>
              <a:t>Peixoto </a:t>
            </a:r>
            <a:r>
              <a:rPr sz="1200" kern="0" dirty="0">
                <a:solidFill>
                  <a:srgbClr val="5666FF"/>
                </a:solidFill>
                <a:cs typeface="Aptos"/>
              </a:rPr>
              <a:t>Magnet</a:t>
            </a:r>
            <a:r>
              <a:rPr sz="1200" kern="0" spc="170" dirty="0">
                <a:solidFill>
                  <a:srgbClr val="5666FF"/>
                </a:solidFill>
                <a:cs typeface="Aptos"/>
              </a:rPr>
              <a:t> </a:t>
            </a:r>
            <a:r>
              <a:rPr sz="1200" kern="0" spc="-10" dirty="0">
                <a:solidFill>
                  <a:srgbClr val="5666FF"/>
                </a:solidFill>
                <a:cs typeface="Aptos"/>
              </a:rPr>
              <a:t>Engineer</a:t>
            </a:r>
            <a:endParaRPr sz="1200" kern="0" dirty="0">
              <a:solidFill>
                <a:sysClr val="windowText" lastClr="000000"/>
              </a:solidFill>
              <a:cs typeface="Aptos"/>
            </a:endParaRPr>
          </a:p>
        </p:txBody>
      </p:sp>
      <p:pic>
        <p:nvPicPr>
          <p:cNvPr id="7" name="object 7" descr="A person with long hair  AI-generated content may be incorrect.">
            <a:extLst>
              <a:ext uri="{FF2B5EF4-FFF2-40B4-BE49-F238E27FC236}">
                <a16:creationId xmlns:a16="http://schemas.microsoft.com/office/drawing/2014/main" id="{BF9E7FD0-10F7-2F4C-D7F6-479B6A93C5E3}"/>
              </a:ext>
            </a:extLst>
          </p:cNvPr>
          <p:cNvPicPr/>
          <p:nvPr/>
        </p:nvPicPr>
        <p:blipFill>
          <a:blip r:embed="rId4" cstate="print"/>
          <a:stretch>
            <a:fillRect/>
          </a:stretch>
        </p:blipFill>
        <p:spPr>
          <a:xfrm>
            <a:off x="8015180" y="2945123"/>
            <a:ext cx="498348" cy="640079"/>
          </a:xfrm>
          <a:prstGeom prst="rect">
            <a:avLst/>
          </a:prstGeom>
        </p:spPr>
      </p:pic>
      <p:pic>
        <p:nvPicPr>
          <p:cNvPr id="8" name="object 8" descr="A person looking to the side  AI-generated content may be incorrect.">
            <a:extLst>
              <a:ext uri="{FF2B5EF4-FFF2-40B4-BE49-F238E27FC236}">
                <a16:creationId xmlns:a16="http://schemas.microsoft.com/office/drawing/2014/main" id="{D682166A-9773-FB51-FB7B-275D71D30AD0}"/>
              </a:ext>
            </a:extLst>
          </p:cNvPr>
          <p:cNvPicPr/>
          <p:nvPr/>
        </p:nvPicPr>
        <p:blipFill>
          <a:blip r:embed="rId5" cstate="print"/>
          <a:stretch>
            <a:fillRect/>
          </a:stretch>
        </p:blipFill>
        <p:spPr>
          <a:xfrm>
            <a:off x="8061093" y="5312179"/>
            <a:ext cx="498348" cy="670560"/>
          </a:xfrm>
          <a:prstGeom prst="rect">
            <a:avLst/>
          </a:prstGeom>
        </p:spPr>
      </p:pic>
      <p:sp>
        <p:nvSpPr>
          <p:cNvPr id="9" name="object 9">
            <a:extLst>
              <a:ext uri="{FF2B5EF4-FFF2-40B4-BE49-F238E27FC236}">
                <a16:creationId xmlns:a16="http://schemas.microsoft.com/office/drawing/2014/main" id="{F5AC30EF-E44B-0DF3-2714-CBB40FBE2F5F}"/>
              </a:ext>
            </a:extLst>
          </p:cNvPr>
          <p:cNvSpPr txBox="1"/>
          <p:nvPr/>
        </p:nvSpPr>
        <p:spPr>
          <a:xfrm>
            <a:off x="8700949" y="5418552"/>
            <a:ext cx="1631314" cy="427990"/>
          </a:xfrm>
          <a:prstGeom prst="rect">
            <a:avLst/>
          </a:prstGeom>
        </p:spPr>
        <p:txBody>
          <a:bodyPr vert="horz" wrap="square" lIns="0" tIns="30480" rIns="0" bIns="0" rtlCol="0">
            <a:spAutoFit/>
          </a:bodyPr>
          <a:lstStyle/>
          <a:p>
            <a:pPr marL="12700">
              <a:spcBef>
                <a:spcPts val="240"/>
              </a:spcBef>
            </a:pPr>
            <a:r>
              <a:rPr sz="1200" kern="0" dirty="0">
                <a:solidFill>
                  <a:srgbClr val="5666FF"/>
                </a:solidFill>
                <a:cs typeface="Aptos"/>
              </a:rPr>
              <a:t>Alejandro</a:t>
            </a:r>
            <a:r>
              <a:rPr sz="1200" kern="0" spc="195" dirty="0">
                <a:solidFill>
                  <a:srgbClr val="5666FF"/>
                </a:solidFill>
                <a:cs typeface="Aptos"/>
              </a:rPr>
              <a:t> </a:t>
            </a:r>
            <a:r>
              <a:rPr sz="1200" kern="0" dirty="0">
                <a:solidFill>
                  <a:srgbClr val="5666FF"/>
                </a:solidFill>
                <a:cs typeface="Aptos"/>
              </a:rPr>
              <a:t>Carlòn</a:t>
            </a:r>
            <a:r>
              <a:rPr sz="1200" kern="0" spc="210" dirty="0">
                <a:solidFill>
                  <a:srgbClr val="5666FF"/>
                </a:solidFill>
                <a:cs typeface="Aptos"/>
              </a:rPr>
              <a:t> </a:t>
            </a:r>
            <a:r>
              <a:rPr sz="1200" kern="0" spc="-10" dirty="0">
                <a:solidFill>
                  <a:srgbClr val="5666FF"/>
                </a:solidFill>
                <a:cs typeface="Aptos"/>
              </a:rPr>
              <a:t>Zurita</a:t>
            </a:r>
            <a:endParaRPr sz="1200" kern="0" dirty="0">
              <a:solidFill>
                <a:sysClr val="windowText" lastClr="000000"/>
              </a:solidFill>
              <a:cs typeface="Aptos"/>
            </a:endParaRPr>
          </a:p>
          <a:p>
            <a:pPr marL="12700">
              <a:spcBef>
                <a:spcPts val="145"/>
              </a:spcBef>
            </a:pPr>
            <a:r>
              <a:rPr sz="1200" kern="0" dirty="0">
                <a:solidFill>
                  <a:srgbClr val="5666FF"/>
                </a:solidFill>
                <a:cs typeface="Aptos"/>
              </a:rPr>
              <a:t>Technician</a:t>
            </a:r>
            <a:r>
              <a:rPr sz="1200" kern="0" spc="155" dirty="0">
                <a:solidFill>
                  <a:srgbClr val="5666FF"/>
                </a:solidFill>
                <a:cs typeface="Aptos"/>
              </a:rPr>
              <a:t> </a:t>
            </a:r>
            <a:r>
              <a:rPr sz="1200" kern="0" dirty="0">
                <a:solidFill>
                  <a:srgbClr val="5666FF"/>
                </a:solidFill>
                <a:cs typeface="Aptos"/>
              </a:rPr>
              <a:t>HTS,</a:t>
            </a:r>
            <a:r>
              <a:rPr sz="1200" kern="0" spc="135" dirty="0">
                <a:solidFill>
                  <a:srgbClr val="5666FF"/>
                </a:solidFill>
                <a:cs typeface="Aptos"/>
              </a:rPr>
              <a:t> </a:t>
            </a:r>
            <a:r>
              <a:rPr sz="1200" kern="0" spc="-25" dirty="0">
                <a:solidFill>
                  <a:srgbClr val="5666FF"/>
                </a:solidFill>
                <a:cs typeface="Aptos"/>
              </a:rPr>
              <a:t>CAD</a:t>
            </a:r>
            <a:endParaRPr sz="1200" kern="0" dirty="0">
              <a:solidFill>
                <a:sysClr val="windowText" lastClr="000000"/>
              </a:solidFill>
              <a:cs typeface="Aptos"/>
            </a:endParaRPr>
          </a:p>
        </p:txBody>
      </p:sp>
      <p:pic>
        <p:nvPicPr>
          <p:cNvPr id="12" name="object 10">
            <a:extLst>
              <a:ext uri="{FF2B5EF4-FFF2-40B4-BE49-F238E27FC236}">
                <a16:creationId xmlns:a16="http://schemas.microsoft.com/office/drawing/2014/main" id="{8614A380-BA3C-5AEA-455D-145A8838815F}"/>
              </a:ext>
            </a:extLst>
          </p:cNvPr>
          <p:cNvPicPr/>
          <p:nvPr/>
        </p:nvPicPr>
        <p:blipFill>
          <a:blip r:embed="rId6" cstate="print"/>
          <a:stretch>
            <a:fillRect/>
          </a:stretch>
        </p:blipFill>
        <p:spPr>
          <a:xfrm>
            <a:off x="8002988" y="650106"/>
            <a:ext cx="495300" cy="659891"/>
          </a:xfrm>
          <a:prstGeom prst="rect">
            <a:avLst/>
          </a:prstGeom>
        </p:spPr>
      </p:pic>
      <p:sp>
        <p:nvSpPr>
          <p:cNvPr id="14" name="object 11">
            <a:extLst>
              <a:ext uri="{FF2B5EF4-FFF2-40B4-BE49-F238E27FC236}">
                <a16:creationId xmlns:a16="http://schemas.microsoft.com/office/drawing/2014/main" id="{F2A17E46-4626-BDB8-D819-E1E6AFF31DC3}"/>
              </a:ext>
            </a:extLst>
          </p:cNvPr>
          <p:cNvSpPr txBox="1"/>
          <p:nvPr/>
        </p:nvSpPr>
        <p:spPr>
          <a:xfrm>
            <a:off x="8636209" y="803523"/>
            <a:ext cx="1075690" cy="427990"/>
          </a:xfrm>
          <a:prstGeom prst="rect">
            <a:avLst/>
          </a:prstGeom>
        </p:spPr>
        <p:txBody>
          <a:bodyPr vert="horz" wrap="square" lIns="0" tIns="30480" rIns="0" bIns="0" rtlCol="0">
            <a:spAutoFit/>
          </a:bodyPr>
          <a:lstStyle/>
          <a:p>
            <a:pPr marL="12700">
              <a:spcBef>
                <a:spcPts val="240"/>
              </a:spcBef>
            </a:pPr>
            <a:r>
              <a:rPr sz="1200" kern="0" dirty="0">
                <a:solidFill>
                  <a:srgbClr val="5666FF"/>
                </a:solidFill>
                <a:cs typeface="Aptos"/>
              </a:rPr>
              <a:t>Douglas</a:t>
            </a:r>
            <a:r>
              <a:rPr sz="1200" kern="0" spc="185" dirty="0">
                <a:solidFill>
                  <a:srgbClr val="5666FF"/>
                </a:solidFill>
                <a:cs typeface="Aptos"/>
              </a:rPr>
              <a:t> </a:t>
            </a:r>
            <a:r>
              <a:rPr sz="1200" kern="0" spc="-10" dirty="0">
                <a:solidFill>
                  <a:srgbClr val="5666FF"/>
                </a:solidFill>
                <a:cs typeface="Aptos"/>
              </a:rPr>
              <a:t>Araujo</a:t>
            </a:r>
            <a:endParaRPr sz="1200" kern="0" dirty="0">
              <a:solidFill>
                <a:sysClr val="windowText" lastClr="000000"/>
              </a:solidFill>
              <a:cs typeface="Aptos"/>
            </a:endParaRPr>
          </a:p>
          <a:p>
            <a:pPr marL="12700">
              <a:spcBef>
                <a:spcPts val="145"/>
              </a:spcBef>
            </a:pPr>
            <a:r>
              <a:rPr sz="1200" i="1" kern="0" dirty="0">
                <a:solidFill>
                  <a:srgbClr val="5666FF"/>
                </a:solidFill>
                <a:cs typeface="Aptos"/>
              </a:rPr>
              <a:t>Engineer</a:t>
            </a:r>
            <a:r>
              <a:rPr sz="1200" i="1" kern="0" spc="195" dirty="0">
                <a:solidFill>
                  <a:srgbClr val="5666FF"/>
                </a:solidFill>
                <a:cs typeface="Aptos"/>
              </a:rPr>
              <a:t> </a:t>
            </a:r>
            <a:r>
              <a:rPr sz="1200" i="1" kern="0" spc="-25" dirty="0">
                <a:solidFill>
                  <a:srgbClr val="5666FF"/>
                </a:solidFill>
                <a:cs typeface="Aptos"/>
              </a:rPr>
              <a:t>LTS</a:t>
            </a:r>
            <a:endParaRPr sz="1200" kern="0" dirty="0">
              <a:solidFill>
                <a:sysClr val="windowText" lastClr="000000"/>
              </a:solidFill>
              <a:cs typeface="Aptos"/>
            </a:endParaRPr>
          </a:p>
        </p:txBody>
      </p:sp>
      <p:pic>
        <p:nvPicPr>
          <p:cNvPr id="17" name="object 14">
            <a:extLst>
              <a:ext uri="{FF2B5EF4-FFF2-40B4-BE49-F238E27FC236}">
                <a16:creationId xmlns:a16="http://schemas.microsoft.com/office/drawing/2014/main" id="{C8463F47-E114-0F55-0EB9-4EA6F5B2A37A}"/>
              </a:ext>
            </a:extLst>
          </p:cNvPr>
          <p:cNvPicPr/>
          <p:nvPr/>
        </p:nvPicPr>
        <p:blipFill>
          <a:blip r:embed="rId7" cstate="print"/>
          <a:stretch>
            <a:fillRect/>
          </a:stretch>
        </p:blipFill>
        <p:spPr>
          <a:xfrm>
            <a:off x="8027641" y="2161178"/>
            <a:ext cx="486155" cy="656844"/>
          </a:xfrm>
          <a:prstGeom prst="rect">
            <a:avLst/>
          </a:prstGeom>
        </p:spPr>
      </p:pic>
      <p:sp>
        <p:nvSpPr>
          <p:cNvPr id="18" name="object 15">
            <a:extLst>
              <a:ext uri="{FF2B5EF4-FFF2-40B4-BE49-F238E27FC236}">
                <a16:creationId xmlns:a16="http://schemas.microsoft.com/office/drawing/2014/main" id="{14420394-E39F-EDFD-B7EA-5B001B89FA26}"/>
              </a:ext>
            </a:extLst>
          </p:cNvPr>
          <p:cNvSpPr txBox="1"/>
          <p:nvPr/>
        </p:nvSpPr>
        <p:spPr>
          <a:xfrm>
            <a:off x="8579775" y="2210428"/>
            <a:ext cx="1680845" cy="429259"/>
          </a:xfrm>
          <a:prstGeom prst="rect">
            <a:avLst/>
          </a:prstGeom>
        </p:spPr>
        <p:txBody>
          <a:bodyPr vert="horz" wrap="square" lIns="0" tIns="31750" rIns="0" bIns="0" rtlCol="0">
            <a:spAutoFit/>
          </a:bodyPr>
          <a:lstStyle/>
          <a:p>
            <a:pPr marL="12700">
              <a:spcBef>
                <a:spcPts val="250"/>
              </a:spcBef>
            </a:pPr>
            <a:r>
              <a:rPr sz="1200" kern="0" dirty="0">
                <a:solidFill>
                  <a:srgbClr val="5666FF"/>
                </a:solidFill>
                <a:cs typeface="Aptos"/>
              </a:rPr>
              <a:t>Dmitry</a:t>
            </a:r>
            <a:r>
              <a:rPr sz="1200" kern="0" spc="185" dirty="0">
                <a:solidFill>
                  <a:srgbClr val="5666FF"/>
                </a:solidFill>
                <a:cs typeface="Aptos"/>
              </a:rPr>
              <a:t> </a:t>
            </a:r>
            <a:r>
              <a:rPr sz="1200" kern="0" spc="-10" dirty="0">
                <a:solidFill>
                  <a:srgbClr val="5666FF"/>
                </a:solidFill>
                <a:cs typeface="Aptos"/>
              </a:rPr>
              <a:t>Sotnikovs</a:t>
            </a:r>
            <a:endParaRPr sz="1200" kern="0" dirty="0">
              <a:solidFill>
                <a:sysClr val="windowText" lastClr="000000"/>
              </a:solidFill>
              <a:cs typeface="Aptos"/>
            </a:endParaRPr>
          </a:p>
          <a:p>
            <a:pPr marL="12700">
              <a:spcBef>
                <a:spcPts val="145"/>
              </a:spcBef>
            </a:pPr>
            <a:r>
              <a:rPr sz="1200" i="1" kern="0" dirty="0">
                <a:solidFill>
                  <a:srgbClr val="5666FF"/>
                </a:solidFill>
                <a:cs typeface="Aptos"/>
              </a:rPr>
              <a:t>Design</a:t>
            </a:r>
            <a:r>
              <a:rPr sz="1200" i="1" kern="0" spc="190" dirty="0">
                <a:solidFill>
                  <a:srgbClr val="5666FF"/>
                </a:solidFill>
                <a:cs typeface="Aptos"/>
              </a:rPr>
              <a:t> </a:t>
            </a:r>
            <a:r>
              <a:rPr sz="1200" i="1" kern="0" dirty="0">
                <a:solidFill>
                  <a:srgbClr val="5666FF"/>
                </a:solidFill>
                <a:cs typeface="Aptos"/>
              </a:rPr>
              <a:t>Engineer</a:t>
            </a:r>
            <a:r>
              <a:rPr sz="1200" i="1" kern="0" spc="180" dirty="0">
                <a:solidFill>
                  <a:srgbClr val="5666FF"/>
                </a:solidFill>
                <a:cs typeface="Aptos"/>
              </a:rPr>
              <a:t> </a:t>
            </a:r>
            <a:r>
              <a:rPr sz="1200" i="1" kern="0" spc="-20" dirty="0">
                <a:solidFill>
                  <a:srgbClr val="5666FF"/>
                </a:solidFill>
                <a:cs typeface="Aptos"/>
              </a:rPr>
              <a:t>ReBCO</a:t>
            </a:r>
            <a:endParaRPr sz="1200" kern="0" dirty="0">
              <a:solidFill>
                <a:sysClr val="windowText" lastClr="000000"/>
              </a:solidFill>
              <a:cs typeface="Aptos"/>
            </a:endParaRPr>
          </a:p>
        </p:txBody>
      </p:sp>
      <p:sp>
        <p:nvSpPr>
          <p:cNvPr id="19" name="object 16">
            <a:extLst>
              <a:ext uri="{FF2B5EF4-FFF2-40B4-BE49-F238E27FC236}">
                <a16:creationId xmlns:a16="http://schemas.microsoft.com/office/drawing/2014/main" id="{F937E768-6ABB-3A3C-AD1A-F3232421BF7B}"/>
              </a:ext>
            </a:extLst>
          </p:cNvPr>
          <p:cNvSpPr txBox="1"/>
          <p:nvPr/>
        </p:nvSpPr>
        <p:spPr>
          <a:xfrm>
            <a:off x="10956298" y="800825"/>
            <a:ext cx="1229360" cy="427990"/>
          </a:xfrm>
          <a:prstGeom prst="rect">
            <a:avLst/>
          </a:prstGeom>
        </p:spPr>
        <p:txBody>
          <a:bodyPr vert="horz" wrap="square" lIns="0" tIns="30480" rIns="0" bIns="0" rtlCol="0">
            <a:spAutoFit/>
          </a:bodyPr>
          <a:lstStyle/>
          <a:p>
            <a:pPr marL="12700">
              <a:spcBef>
                <a:spcPts val="240"/>
              </a:spcBef>
            </a:pPr>
            <a:r>
              <a:rPr sz="1200" kern="0" dirty="0">
                <a:solidFill>
                  <a:srgbClr val="5666FF"/>
                </a:solidFill>
                <a:cs typeface="Aptos"/>
              </a:rPr>
              <a:t>André</a:t>
            </a:r>
            <a:r>
              <a:rPr sz="1200" kern="0" spc="135" dirty="0">
                <a:solidFill>
                  <a:srgbClr val="5666FF"/>
                </a:solidFill>
                <a:cs typeface="Aptos"/>
              </a:rPr>
              <a:t> </a:t>
            </a:r>
            <a:r>
              <a:rPr sz="1200" kern="0" spc="-20" dirty="0">
                <a:solidFill>
                  <a:srgbClr val="5666FF"/>
                </a:solidFill>
                <a:cs typeface="Aptos"/>
              </a:rPr>
              <a:t>Brem</a:t>
            </a:r>
            <a:endParaRPr sz="1200" kern="0" dirty="0">
              <a:solidFill>
                <a:sysClr val="windowText" lastClr="000000"/>
              </a:solidFill>
              <a:cs typeface="Aptos"/>
            </a:endParaRPr>
          </a:p>
          <a:p>
            <a:pPr marL="12700">
              <a:spcBef>
                <a:spcPts val="145"/>
              </a:spcBef>
            </a:pPr>
            <a:r>
              <a:rPr sz="1200" i="1" kern="0" dirty="0">
                <a:solidFill>
                  <a:srgbClr val="5666FF"/>
                </a:solidFill>
                <a:cs typeface="Aptos"/>
              </a:rPr>
              <a:t>Material</a:t>
            </a:r>
            <a:r>
              <a:rPr sz="1200" i="1" kern="0" spc="204" dirty="0">
                <a:solidFill>
                  <a:srgbClr val="5666FF"/>
                </a:solidFill>
                <a:cs typeface="Aptos"/>
              </a:rPr>
              <a:t> </a:t>
            </a:r>
            <a:r>
              <a:rPr sz="1200" i="1" kern="0" spc="-10" dirty="0">
                <a:solidFill>
                  <a:srgbClr val="5666FF"/>
                </a:solidFill>
                <a:cs typeface="Aptos"/>
              </a:rPr>
              <a:t>Scientist</a:t>
            </a:r>
            <a:endParaRPr sz="1200" kern="0" dirty="0">
              <a:solidFill>
                <a:sysClr val="windowText" lastClr="000000"/>
              </a:solidFill>
              <a:cs typeface="Aptos"/>
            </a:endParaRPr>
          </a:p>
        </p:txBody>
      </p:sp>
      <p:pic>
        <p:nvPicPr>
          <p:cNvPr id="20" name="object 17" descr="A picture containing person, person, wall, glasses  Description automatically generated">
            <a:extLst>
              <a:ext uri="{FF2B5EF4-FFF2-40B4-BE49-F238E27FC236}">
                <a16:creationId xmlns:a16="http://schemas.microsoft.com/office/drawing/2014/main" id="{8E44D4D0-94F4-36C3-19AD-8977949FC71D}"/>
              </a:ext>
            </a:extLst>
          </p:cNvPr>
          <p:cNvPicPr/>
          <p:nvPr/>
        </p:nvPicPr>
        <p:blipFill>
          <a:blip r:embed="rId8" cstate="print"/>
          <a:stretch>
            <a:fillRect/>
          </a:stretch>
        </p:blipFill>
        <p:spPr>
          <a:xfrm>
            <a:off x="10221730" y="714701"/>
            <a:ext cx="492251" cy="611124"/>
          </a:xfrm>
          <a:prstGeom prst="rect">
            <a:avLst/>
          </a:prstGeom>
        </p:spPr>
      </p:pic>
      <p:pic>
        <p:nvPicPr>
          <p:cNvPr id="21" name="object 18" descr="A person smiling for the camera  Description automatically generated with medium confidence">
            <a:extLst>
              <a:ext uri="{FF2B5EF4-FFF2-40B4-BE49-F238E27FC236}">
                <a16:creationId xmlns:a16="http://schemas.microsoft.com/office/drawing/2014/main" id="{FABAC3AB-D663-2187-9E3E-8877DA013CCB}"/>
              </a:ext>
            </a:extLst>
          </p:cNvPr>
          <p:cNvPicPr/>
          <p:nvPr/>
        </p:nvPicPr>
        <p:blipFill>
          <a:blip r:embed="rId9" cstate="print"/>
          <a:stretch>
            <a:fillRect/>
          </a:stretch>
        </p:blipFill>
        <p:spPr>
          <a:xfrm>
            <a:off x="8025153" y="4623782"/>
            <a:ext cx="490727" cy="640079"/>
          </a:xfrm>
          <a:prstGeom prst="rect">
            <a:avLst/>
          </a:prstGeom>
        </p:spPr>
      </p:pic>
      <p:sp>
        <p:nvSpPr>
          <p:cNvPr id="22" name="object 19">
            <a:extLst>
              <a:ext uri="{FF2B5EF4-FFF2-40B4-BE49-F238E27FC236}">
                <a16:creationId xmlns:a16="http://schemas.microsoft.com/office/drawing/2014/main" id="{8A8A77A2-3B6D-34EF-9785-B45A6110CEB6}"/>
              </a:ext>
            </a:extLst>
          </p:cNvPr>
          <p:cNvSpPr txBox="1"/>
          <p:nvPr/>
        </p:nvSpPr>
        <p:spPr>
          <a:xfrm>
            <a:off x="8559441" y="4651636"/>
            <a:ext cx="1583690" cy="427990"/>
          </a:xfrm>
          <a:prstGeom prst="rect">
            <a:avLst/>
          </a:prstGeom>
        </p:spPr>
        <p:txBody>
          <a:bodyPr vert="horz" wrap="square" lIns="0" tIns="30480" rIns="0" bIns="0" rtlCol="0">
            <a:spAutoFit/>
          </a:bodyPr>
          <a:lstStyle/>
          <a:p>
            <a:pPr marL="12700">
              <a:spcBef>
                <a:spcPts val="240"/>
              </a:spcBef>
            </a:pPr>
            <a:r>
              <a:rPr sz="1200" kern="0" dirty="0">
                <a:solidFill>
                  <a:srgbClr val="5666FF"/>
                </a:solidFill>
                <a:cs typeface="Aptos"/>
              </a:rPr>
              <a:t>Thomas</a:t>
            </a:r>
            <a:r>
              <a:rPr sz="1200" kern="0" spc="160" dirty="0">
                <a:solidFill>
                  <a:srgbClr val="5666FF"/>
                </a:solidFill>
                <a:cs typeface="Aptos"/>
              </a:rPr>
              <a:t> </a:t>
            </a:r>
            <a:r>
              <a:rPr sz="1200" kern="0" spc="-10" dirty="0">
                <a:solidFill>
                  <a:srgbClr val="5666FF"/>
                </a:solidFill>
                <a:cs typeface="Aptos"/>
              </a:rPr>
              <a:t>Michlmayr</a:t>
            </a:r>
            <a:endParaRPr sz="1200" kern="0" dirty="0">
              <a:solidFill>
                <a:sysClr val="windowText" lastClr="000000"/>
              </a:solidFill>
              <a:cs typeface="Aptos"/>
            </a:endParaRPr>
          </a:p>
          <a:p>
            <a:pPr marL="12700">
              <a:spcBef>
                <a:spcPts val="145"/>
              </a:spcBef>
            </a:pPr>
            <a:r>
              <a:rPr sz="1200" i="1" kern="0" dirty="0">
                <a:solidFill>
                  <a:srgbClr val="5666FF"/>
                </a:solidFill>
                <a:cs typeface="Aptos"/>
              </a:rPr>
              <a:t>CAD,</a:t>
            </a:r>
            <a:r>
              <a:rPr sz="1200" i="1" kern="0" spc="120" dirty="0">
                <a:solidFill>
                  <a:srgbClr val="5666FF"/>
                </a:solidFill>
                <a:cs typeface="Aptos"/>
              </a:rPr>
              <a:t> </a:t>
            </a:r>
            <a:r>
              <a:rPr sz="1200" i="1" kern="0" dirty="0">
                <a:solidFill>
                  <a:srgbClr val="5666FF"/>
                </a:solidFill>
                <a:cs typeface="Aptos"/>
              </a:rPr>
              <a:t>Technical</a:t>
            </a:r>
            <a:r>
              <a:rPr sz="1200" i="1" kern="0" spc="120" dirty="0">
                <a:solidFill>
                  <a:srgbClr val="5666FF"/>
                </a:solidFill>
                <a:cs typeface="Aptos"/>
              </a:rPr>
              <a:t> </a:t>
            </a:r>
            <a:r>
              <a:rPr sz="1200" i="1" kern="0" spc="-10" dirty="0">
                <a:solidFill>
                  <a:srgbClr val="5666FF"/>
                </a:solidFill>
                <a:cs typeface="Aptos"/>
              </a:rPr>
              <a:t>Design</a:t>
            </a:r>
            <a:endParaRPr sz="1200" kern="0" dirty="0">
              <a:solidFill>
                <a:sysClr val="windowText" lastClr="000000"/>
              </a:solidFill>
              <a:cs typeface="Aptos"/>
            </a:endParaRPr>
          </a:p>
        </p:txBody>
      </p:sp>
      <p:pic>
        <p:nvPicPr>
          <p:cNvPr id="23" name="object 20" descr="A person with long hair and a black shirt  Description automatically generated with low confidence">
            <a:extLst>
              <a:ext uri="{FF2B5EF4-FFF2-40B4-BE49-F238E27FC236}">
                <a16:creationId xmlns:a16="http://schemas.microsoft.com/office/drawing/2014/main" id="{B6A07CA9-AB7F-C6C5-ED6E-FAE6D138DDF8}"/>
              </a:ext>
            </a:extLst>
          </p:cNvPr>
          <p:cNvPicPr/>
          <p:nvPr/>
        </p:nvPicPr>
        <p:blipFill>
          <a:blip r:embed="rId10" cstate="print"/>
          <a:stretch>
            <a:fillRect/>
          </a:stretch>
        </p:blipFill>
        <p:spPr>
          <a:xfrm>
            <a:off x="10272794" y="3682978"/>
            <a:ext cx="466344" cy="621791"/>
          </a:xfrm>
          <a:prstGeom prst="rect">
            <a:avLst/>
          </a:prstGeom>
        </p:spPr>
      </p:pic>
      <p:sp>
        <p:nvSpPr>
          <p:cNvPr id="24" name="object 21">
            <a:extLst>
              <a:ext uri="{FF2B5EF4-FFF2-40B4-BE49-F238E27FC236}">
                <a16:creationId xmlns:a16="http://schemas.microsoft.com/office/drawing/2014/main" id="{27571A31-5000-5488-E8FB-8A71084061E6}"/>
              </a:ext>
            </a:extLst>
          </p:cNvPr>
          <p:cNvSpPr txBox="1"/>
          <p:nvPr/>
        </p:nvSpPr>
        <p:spPr>
          <a:xfrm>
            <a:off x="10919027" y="3779878"/>
            <a:ext cx="967105" cy="427990"/>
          </a:xfrm>
          <a:prstGeom prst="rect">
            <a:avLst/>
          </a:prstGeom>
        </p:spPr>
        <p:txBody>
          <a:bodyPr vert="horz" wrap="square" lIns="0" tIns="30480" rIns="0" bIns="0" rtlCol="0">
            <a:spAutoFit/>
          </a:bodyPr>
          <a:lstStyle/>
          <a:p>
            <a:pPr marL="12700">
              <a:spcBef>
                <a:spcPts val="240"/>
              </a:spcBef>
            </a:pPr>
            <a:r>
              <a:rPr sz="1200" kern="0" dirty="0">
                <a:solidFill>
                  <a:srgbClr val="5666FF"/>
                </a:solidFill>
                <a:cs typeface="Aptos"/>
              </a:rPr>
              <a:t>Colin</a:t>
            </a:r>
            <a:r>
              <a:rPr sz="1200" kern="0" spc="145" dirty="0">
                <a:solidFill>
                  <a:srgbClr val="5666FF"/>
                </a:solidFill>
                <a:cs typeface="Aptos"/>
              </a:rPr>
              <a:t> </a:t>
            </a:r>
            <a:r>
              <a:rPr sz="1200" kern="0" spc="-10" dirty="0">
                <a:solidFill>
                  <a:srgbClr val="5666FF"/>
                </a:solidFill>
                <a:cs typeface="Aptos"/>
              </a:rPr>
              <a:t>Müller</a:t>
            </a:r>
            <a:endParaRPr sz="1200" kern="0" dirty="0">
              <a:solidFill>
                <a:sysClr val="windowText" lastClr="000000"/>
              </a:solidFill>
              <a:cs typeface="Aptos"/>
            </a:endParaRPr>
          </a:p>
          <a:p>
            <a:pPr marL="12700">
              <a:spcBef>
                <a:spcPts val="145"/>
              </a:spcBef>
            </a:pPr>
            <a:r>
              <a:rPr sz="1200" i="1" kern="0" dirty="0">
                <a:solidFill>
                  <a:srgbClr val="5666FF"/>
                </a:solidFill>
                <a:cs typeface="Aptos"/>
              </a:rPr>
              <a:t>Mechanic</a:t>
            </a:r>
            <a:r>
              <a:rPr sz="1200" i="1" kern="0" spc="200" dirty="0">
                <a:solidFill>
                  <a:srgbClr val="5666FF"/>
                </a:solidFill>
                <a:cs typeface="Aptos"/>
              </a:rPr>
              <a:t> </a:t>
            </a:r>
            <a:r>
              <a:rPr sz="1200" i="1" kern="0" spc="-25" dirty="0">
                <a:solidFill>
                  <a:srgbClr val="5666FF"/>
                </a:solidFill>
                <a:cs typeface="Aptos"/>
              </a:rPr>
              <a:t>LTS</a:t>
            </a:r>
            <a:endParaRPr sz="1200" kern="0" dirty="0">
              <a:solidFill>
                <a:sysClr val="windowText" lastClr="000000"/>
              </a:solidFill>
              <a:cs typeface="Aptos"/>
            </a:endParaRPr>
          </a:p>
        </p:txBody>
      </p:sp>
      <p:pic>
        <p:nvPicPr>
          <p:cNvPr id="25" name="object 22" descr="A person wearing glasses  Description automatically generated with low confidence">
            <a:extLst>
              <a:ext uri="{FF2B5EF4-FFF2-40B4-BE49-F238E27FC236}">
                <a16:creationId xmlns:a16="http://schemas.microsoft.com/office/drawing/2014/main" id="{E2264D83-B073-956F-CFA3-2749312A8C45}"/>
              </a:ext>
            </a:extLst>
          </p:cNvPr>
          <p:cNvPicPr/>
          <p:nvPr/>
        </p:nvPicPr>
        <p:blipFill>
          <a:blip r:embed="rId11" cstate="print"/>
          <a:stretch>
            <a:fillRect/>
          </a:stretch>
        </p:blipFill>
        <p:spPr>
          <a:xfrm>
            <a:off x="8013656" y="1404486"/>
            <a:ext cx="499872" cy="644651"/>
          </a:xfrm>
          <a:prstGeom prst="rect">
            <a:avLst/>
          </a:prstGeom>
        </p:spPr>
      </p:pic>
      <p:sp>
        <p:nvSpPr>
          <p:cNvPr id="26" name="object 23">
            <a:extLst>
              <a:ext uri="{FF2B5EF4-FFF2-40B4-BE49-F238E27FC236}">
                <a16:creationId xmlns:a16="http://schemas.microsoft.com/office/drawing/2014/main" id="{3253E756-4C96-0F91-3488-5976B159777C}"/>
              </a:ext>
            </a:extLst>
          </p:cNvPr>
          <p:cNvSpPr txBox="1"/>
          <p:nvPr/>
        </p:nvSpPr>
        <p:spPr>
          <a:xfrm>
            <a:off x="8633669" y="1507610"/>
            <a:ext cx="1167130" cy="427990"/>
          </a:xfrm>
          <a:prstGeom prst="rect">
            <a:avLst/>
          </a:prstGeom>
        </p:spPr>
        <p:txBody>
          <a:bodyPr vert="horz" wrap="square" lIns="0" tIns="31114" rIns="0" bIns="0" rtlCol="0">
            <a:spAutoFit/>
          </a:bodyPr>
          <a:lstStyle/>
          <a:p>
            <a:pPr marL="12700">
              <a:spcBef>
                <a:spcPts val="244"/>
              </a:spcBef>
            </a:pPr>
            <a:r>
              <a:rPr sz="1200" kern="0" dirty="0">
                <a:solidFill>
                  <a:srgbClr val="BEBEBE"/>
                </a:solidFill>
                <a:cs typeface="Aptos"/>
              </a:rPr>
              <a:t>Jaap</a:t>
            </a:r>
            <a:r>
              <a:rPr sz="1200" kern="0" spc="135" dirty="0">
                <a:solidFill>
                  <a:srgbClr val="BEBEBE"/>
                </a:solidFill>
                <a:cs typeface="Aptos"/>
              </a:rPr>
              <a:t> </a:t>
            </a:r>
            <a:r>
              <a:rPr sz="1200" kern="0" spc="-10" dirty="0">
                <a:solidFill>
                  <a:srgbClr val="BEBEBE"/>
                </a:solidFill>
                <a:cs typeface="Aptos"/>
              </a:rPr>
              <a:t>Kosse</a:t>
            </a:r>
            <a:endParaRPr sz="1200" kern="0">
              <a:solidFill>
                <a:sysClr val="windowText" lastClr="000000"/>
              </a:solidFill>
              <a:cs typeface="Aptos"/>
            </a:endParaRPr>
          </a:p>
          <a:p>
            <a:pPr marL="12700">
              <a:spcBef>
                <a:spcPts val="140"/>
              </a:spcBef>
            </a:pPr>
            <a:r>
              <a:rPr sz="1200" i="1" kern="0" dirty="0">
                <a:solidFill>
                  <a:srgbClr val="BEBEBE"/>
                </a:solidFill>
                <a:cs typeface="Aptos"/>
              </a:rPr>
              <a:t>Engineer</a:t>
            </a:r>
            <a:r>
              <a:rPr sz="1200" i="1" kern="0" spc="195" dirty="0">
                <a:solidFill>
                  <a:srgbClr val="BEBEBE"/>
                </a:solidFill>
                <a:cs typeface="Aptos"/>
              </a:rPr>
              <a:t> </a:t>
            </a:r>
            <a:r>
              <a:rPr sz="1200" i="1" kern="0" spc="-20" dirty="0">
                <a:solidFill>
                  <a:srgbClr val="BEBEBE"/>
                </a:solidFill>
                <a:cs typeface="Aptos"/>
              </a:rPr>
              <a:t>ReBCO</a:t>
            </a:r>
            <a:endParaRPr sz="1200" kern="0">
              <a:solidFill>
                <a:sysClr val="windowText" lastClr="000000"/>
              </a:solidFill>
              <a:cs typeface="Aptos"/>
            </a:endParaRPr>
          </a:p>
        </p:txBody>
      </p:sp>
      <p:sp>
        <p:nvSpPr>
          <p:cNvPr id="27" name="object 24">
            <a:extLst>
              <a:ext uri="{FF2B5EF4-FFF2-40B4-BE49-F238E27FC236}">
                <a16:creationId xmlns:a16="http://schemas.microsoft.com/office/drawing/2014/main" id="{587B265D-223A-E2A5-78A5-72233BBACFAF}"/>
              </a:ext>
            </a:extLst>
          </p:cNvPr>
          <p:cNvSpPr txBox="1"/>
          <p:nvPr/>
        </p:nvSpPr>
        <p:spPr>
          <a:xfrm>
            <a:off x="10858307" y="1554131"/>
            <a:ext cx="1527810" cy="427990"/>
          </a:xfrm>
          <a:prstGeom prst="rect">
            <a:avLst/>
          </a:prstGeom>
        </p:spPr>
        <p:txBody>
          <a:bodyPr vert="horz" wrap="square" lIns="0" tIns="30480" rIns="0" bIns="0" rtlCol="0">
            <a:spAutoFit/>
          </a:bodyPr>
          <a:lstStyle/>
          <a:p>
            <a:pPr marL="12700">
              <a:spcBef>
                <a:spcPts val="240"/>
              </a:spcBef>
            </a:pPr>
            <a:r>
              <a:rPr sz="1200" kern="0" dirty="0">
                <a:solidFill>
                  <a:srgbClr val="5666FF"/>
                </a:solidFill>
                <a:cs typeface="Aptos"/>
              </a:rPr>
              <a:t>Anna</a:t>
            </a:r>
            <a:r>
              <a:rPr sz="1200" kern="0" spc="120" dirty="0">
                <a:solidFill>
                  <a:srgbClr val="5666FF"/>
                </a:solidFill>
                <a:cs typeface="Aptos"/>
              </a:rPr>
              <a:t> </a:t>
            </a:r>
            <a:r>
              <a:rPr sz="1200" kern="0" spc="-10" dirty="0">
                <a:solidFill>
                  <a:srgbClr val="5666FF"/>
                </a:solidFill>
                <a:cs typeface="Aptos"/>
              </a:rPr>
              <a:t>Stampfli</a:t>
            </a:r>
            <a:endParaRPr sz="1200" kern="0" dirty="0">
              <a:solidFill>
                <a:sysClr val="windowText" lastClr="000000"/>
              </a:solidFill>
              <a:cs typeface="Aptos"/>
            </a:endParaRPr>
          </a:p>
          <a:p>
            <a:pPr marL="12700">
              <a:spcBef>
                <a:spcPts val="145"/>
              </a:spcBef>
            </a:pPr>
            <a:r>
              <a:rPr sz="1200" i="1" kern="0" dirty="0">
                <a:solidFill>
                  <a:srgbClr val="5666FF"/>
                </a:solidFill>
                <a:cs typeface="Aptos"/>
              </a:rPr>
              <a:t>Technician</a:t>
            </a:r>
            <a:r>
              <a:rPr sz="1200" i="1" kern="0" spc="180" dirty="0">
                <a:solidFill>
                  <a:srgbClr val="5666FF"/>
                </a:solidFill>
                <a:cs typeface="Aptos"/>
              </a:rPr>
              <a:t> </a:t>
            </a:r>
            <a:r>
              <a:rPr sz="1200" i="1" kern="0" spc="-10" dirty="0">
                <a:solidFill>
                  <a:srgbClr val="5666FF"/>
                </a:solidFill>
                <a:cs typeface="Aptos"/>
              </a:rPr>
              <a:t>Processes</a:t>
            </a:r>
            <a:endParaRPr sz="1200" kern="0" dirty="0">
              <a:solidFill>
                <a:sysClr val="windowText" lastClr="000000"/>
              </a:solidFill>
              <a:cs typeface="Aptos"/>
            </a:endParaRPr>
          </a:p>
        </p:txBody>
      </p:sp>
      <p:pic>
        <p:nvPicPr>
          <p:cNvPr id="28" name="object 25">
            <a:extLst>
              <a:ext uri="{FF2B5EF4-FFF2-40B4-BE49-F238E27FC236}">
                <a16:creationId xmlns:a16="http://schemas.microsoft.com/office/drawing/2014/main" id="{B2A71BFC-47D9-944F-857D-A29ABEA559E2}"/>
              </a:ext>
            </a:extLst>
          </p:cNvPr>
          <p:cNvPicPr/>
          <p:nvPr/>
        </p:nvPicPr>
        <p:blipFill>
          <a:blip r:embed="rId12" cstate="print"/>
          <a:stretch>
            <a:fillRect/>
          </a:stretch>
        </p:blipFill>
        <p:spPr>
          <a:xfrm>
            <a:off x="10238514" y="1470946"/>
            <a:ext cx="484631" cy="594360"/>
          </a:xfrm>
          <a:prstGeom prst="rect">
            <a:avLst/>
          </a:prstGeom>
        </p:spPr>
      </p:pic>
      <p:pic>
        <p:nvPicPr>
          <p:cNvPr id="29" name="object 26">
            <a:extLst>
              <a:ext uri="{FF2B5EF4-FFF2-40B4-BE49-F238E27FC236}">
                <a16:creationId xmlns:a16="http://schemas.microsoft.com/office/drawing/2014/main" id="{9F6A3E9E-151F-9B33-E315-3A0EF51315CD}"/>
              </a:ext>
            </a:extLst>
          </p:cNvPr>
          <p:cNvPicPr/>
          <p:nvPr/>
        </p:nvPicPr>
        <p:blipFill>
          <a:blip r:embed="rId13" cstate="print"/>
          <a:stretch>
            <a:fillRect/>
          </a:stretch>
        </p:blipFill>
        <p:spPr>
          <a:xfrm>
            <a:off x="10283424" y="2202623"/>
            <a:ext cx="474852" cy="615188"/>
          </a:xfrm>
          <a:prstGeom prst="rect">
            <a:avLst/>
          </a:prstGeom>
        </p:spPr>
      </p:pic>
      <p:sp>
        <p:nvSpPr>
          <p:cNvPr id="30" name="object 27">
            <a:extLst>
              <a:ext uri="{FF2B5EF4-FFF2-40B4-BE49-F238E27FC236}">
                <a16:creationId xmlns:a16="http://schemas.microsoft.com/office/drawing/2014/main" id="{90A922E2-53FB-3C13-CEE9-E412F3BD9E71}"/>
              </a:ext>
            </a:extLst>
          </p:cNvPr>
          <p:cNvSpPr txBox="1"/>
          <p:nvPr/>
        </p:nvSpPr>
        <p:spPr>
          <a:xfrm>
            <a:off x="10898584" y="2185764"/>
            <a:ext cx="1083310" cy="427990"/>
          </a:xfrm>
          <a:prstGeom prst="rect">
            <a:avLst/>
          </a:prstGeom>
        </p:spPr>
        <p:txBody>
          <a:bodyPr vert="horz" wrap="square" lIns="0" tIns="30480" rIns="0" bIns="0" rtlCol="0">
            <a:spAutoFit/>
          </a:bodyPr>
          <a:lstStyle/>
          <a:p>
            <a:pPr marL="12700">
              <a:spcBef>
                <a:spcPts val="240"/>
              </a:spcBef>
            </a:pPr>
            <a:r>
              <a:rPr sz="1200" kern="0" dirty="0">
                <a:solidFill>
                  <a:srgbClr val="B4B800"/>
                </a:solidFill>
                <a:cs typeface="Aptos"/>
              </a:rPr>
              <a:t>Jürgen</a:t>
            </a:r>
            <a:r>
              <a:rPr sz="1200" kern="0" spc="140" dirty="0">
                <a:solidFill>
                  <a:srgbClr val="B4B800"/>
                </a:solidFill>
                <a:cs typeface="Aptos"/>
              </a:rPr>
              <a:t> </a:t>
            </a:r>
            <a:r>
              <a:rPr sz="1200" kern="0" spc="-10" dirty="0">
                <a:solidFill>
                  <a:srgbClr val="B4B800"/>
                </a:solidFill>
                <a:cs typeface="Aptos"/>
              </a:rPr>
              <a:t>Schmidt</a:t>
            </a:r>
            <a:endParaRPr sz="1200" kern="0" dirty="0">
              <a:solidFill>
                <a:sysClr val="windowText" lastClr="000000"/>
              </a:solidFill>
              <a:cs typeface="Aptos"/>
            </a:endParaRPr>
          </a:p>
          <a:p>
            <a:pPr marL="12700">
              <a:spcBef>
                <a:spcPts val="145"/>
              </a:spcBef>
            </a:pPr>
            <a:r>
              <a:rPr sz="1200" i="1" kern="0" dirty="0">
                <a:solidFill>
                  <a:srgbClr val="B4B800"/>
                </a:solidFill>
                <a:cs typeface="Aptos"/>
              </a:rPr>
              <a:t>Technician</a:t>
            </a:r>
            <a:r>
              <a:rPr sz="1200" i="1" kern="0" spc="180" dirty="0">
                <a:solidFill>
                  <a:srgbClr val="B4B800"/>
                </a:solidFill>
                <a:cs typeface="Aptos"/>
              </a:rPr>
              <a:t> </a:t>
            </a:r>
            <a:r>
              <a:rPr sz="1200" i="1" kern="0" spc="-25" dirty="0">
                <a:solidFill>
                  <a:srgbClr val="B4B800"/>
                </a:solidFill>
                <a:cs typeface="Aptos"/>
              </a:rPr>
              <a:t>HTS</a:t>
            </a:r>
            <a:endParaRPr sz="1200" kern="0" dirty="0">
              <a:solidFill>
                <a:sysClr val="windowText" lastClr="000000"/>
              </a:solidFill>
              <a:cs typeface="Aptos"/>
            </a:endParaRPr>
          </a:p>
        </p:txBody>
      </p:sp>
      <p:pic>
        <p:nvPicPr>
          <p:cNvPr id="33" name="object 30">
            <a:extLst>
              <a:ext uri="{FF2B5EF4-FFF2-40B4-BE49-F238E27FC236}">
                <a16:creationId xmlns:a16="http://schemas.microsoft.com/office/drawing/2014/main" id="{3EE771E2-1BFC-A317-6DDA-AAA1DEF3D4C8}"/>
              </a:ext>
            </a:extLst>
          </p:cNvPr>
          <p:cNvPicPr/>
          <p:nvPr/>
        </p:nvPicPr>
        <p:blipFill>
          <a:blip r:embed="rId14" cstate="print"/>
          <a:stretch>
            <a:fillRect/>
          </a:stretch>
        </p:blipFill>
        <p:spPr>
          <a:xfrm>
            <a:off x="10249934" y="2959926"/>
            <a:ext cx="512064" cy="611124"/>
          </a:xfrm>
          <a:prstGeom prst="rect">
            <a:avLst/>
          </a:prstGeom>
        </p:spPr>
      </p:pic>
      <p:sp>
        <p:nvSpPr>
          <p:cNvPr id="34" name="object 31">
            <a:extLst>
              <a:ext uri="{FF2B5EF4-FFF2-40B4-BE49-F238E27FC236}">
                <a16:creationId xmlns:a16="http://schemas.microsoft.com/office/drawing/2014/main" id="{52C10F5D-9196-CEA8-25AA-B51CCCEB5B6B}"/>
              </a:ext>
            </a:extLst>
          </p:cNvPr>
          <p:cNvSpPr txBox="1"/>
          <p:nvPr/>
        </p:nvSpPr>
        <p:spPr>
          <a:xfrm>
            <a:off x="10888741" y="3024843"/>
            <a:ext cx="1219200" cy="427990"/>
          </a:xfrm>
          <a:prstGeom prst="rect">
            <a:avLst/>
          </a:prstGeom>
        </p:spPr>
        <p:txBody>
          <a:bodyPr vert="horz" wrap="square" lIns="0" tIns="30480" rIns="0" bIns="0" rtlCol="0">
            <a:spAutoFit/>
          </a:bodyPr>
          <a:lstStyle/>
          <a:p>
            <a:pPr marL="12700">
              <a:spcBef>
                <a:spcPts val="240"/>
              </a:spcBef>
            </a:pPr>
            <a:r>
              <a:rPr sz="1200" kern="0" dirty="0">
                <a:solidFill>
                  <a:srgbClr val="5666FF"/>
                </a:solidFill>
                <a:cs typeface="Aptos"/>
              </a:rPr>
              <a:t>Christi</a:t>
            </a:r>
            <a:r>
              <a:rPr lang="de-CH" sz="1200" kern="0" dirty="0">
                <a:solidFill>
                  <a:srgbClr val="5666FF"/>
                </a:solidFill>
                <a:cs typeface="Aptos"/>
              </a:rPr>
              <a:t>an</a:t>
            </a:r>
            <a:r>
              <a:rPr sz="1200" kern="0" spc="245" dirty="0">
                <a:solidFill>
                  <a:srgbClr val="5666FF"/>
                </a:solidFill>
                <a:cs typeface="Aptos"/>
              </a:rPr>
              <a:t> </a:t>
            </a:r>
            <a:r>
              <a:rPr sz="1200" kern="0" spc="-10" dirty="0">
                <a:solidFill>
                  <a:srgbClr val="5666FF"/>
                </a:solidFill>
                <a:cs typeface="Aptos"/>
              </a:rPr>
              <a:t>Lindner</a:t>
            </a:r>
            <a:endParaRPr sz="1200" kern="0" dirty="0">
              <a:solidFill>
                <a:sysClr val="windowText" lastClr="000000"/>
              </a:solidFill>
              <a:cs typeface="Aptos"/>
            </a:endParaRPr>
          </a:p>
          <a:p>
            <a:pPr marL="12700">
              <a:spcBef>
                <a:spcPts val="145"/>
              </a:spcBef>
            </a:pPr>
            <a:r>
              <a:rPr sz="1200" i="1" kern="0" dirty="0">
                <a:solidFill>
                  <a:srgbClr val="5666FF"/>
                </a:solidFill>
                <a:cs typeface="Aptos"/>
              </a:rPr>
              <a:t>Technician</a:t>
            </a:r>
            <a:r>
              <a:rPr sz="1200" i="1" kern="0" spc="180" dirty="0">
                <a:solidFill>
                  <a:srgbClr val="5666FF"/>
                </a:solidFill>
                <a:cs typeface="Aptos"/>
              </a:rPr>
              <a:t> </a:t>
            </a:r>
            <a:r>
              <a:rPr sz="1200" i="1" kern="0" spc="-25" dirty="0">
                <a:solidFill>
                  <a:srgbClr val="5666FF"/>
                </a:solidFill>
                <a:cs typeface="Aptos"/>
              </a:rPr>
              <a:t>HTS</a:t>
            </a:r>
            <a:endParaRPr sz="1200" kern="0" dirty="0">
              <a:solidFill>
                <a:sysClr val="windowText" lastClr="000000"/>
              </a:solidFill>
              <a:cs typeface="Aptos"/>
            </a:endParaRPr>
          </a:p>
        </p:txBody>
      </p:sp>
      <p:pic>
        <p:nvPicPr>
          <p:cNvPr id="37" name="object 34" descr="A person smiling at the camera  Description automatically generated">
            <a:extLst>
              <a:ext uri="{FF2B5EF4-FFF2-40B4-BE49-F238E27FC236}">
                <a16:creationId xmlns:a16="http://schemas.microsoft.com/office/drawing/2014/main" id="{D0928D3D-30AE-3241-34D1-A5807FE2362C}"/>
              </a:ext>
            </a:extLst>
          </p:cNvPr>
          <p:cNvPicPr/>
          <p:nvPr/>
        </p:nvPicPr>
        <p:blipFill>
          <a:blip r:embed="rId15" cstate="print"/>
          <a:stretch>
            <a:fillRect/>
          </a:stretch>
        </p:blipFill>
        <p:spPr>
          <a:xfrm>
            <a:off x="8042612" y="3736655"/>
            <a:ext cx="470916" cy="621791"/>
          </a:xfrm>
          <a:prstGeom prst="rect">
            <a:avLst/>
          </a:prstGeom>
        </p:spPr>
      </p:pic>
      <p:sp>
        <p:nvSpPr>
          <p:cNvPr id="38" name="object 35">
            <a:extLst>
              <a:ext uri="{FF2B5EF4-FFF2-40B4-BE49-F238E27FC236}">
                <a16:creationId xmlns:a16="http://schemas.microsoft.com/office/drawing/2014/main" id="{86D59D2D-DFBB-D9A2-C01B-56EBEA765364}"/>
              </a:ext>
            </a:extLst>
          </p:cNvPr>
          <p:cNvSpPr txBox="1"/>
          <p:nvPr/>
        </p:nvSpPr>
        <p:spPr>
          <a:xfrm>
            <a:off x="8633669" y="3840048"/>
            <a:ext cx="1167130" cy="427990"/>
          </a:xfrm>
          <a:prstGeom prst="rect">
            <a:avLst/>
          </a:prstGeom>
        </p:spPr>
        <p:txBody>
          <a:bodyPr vert="horz" wrap="square" lIns="0" tIns="31114" rIns="0" bIns="0" rtlCol="0">
            <a:spAutoFit/>
          </a:bodyPr>
          <a:lstStyle/>
          <a:p>
            <a:pPr marL="12700">
              <a:spcBef>
                <a:spcPts val="244"/>
              </a:spcBef>
            </a:pPr>
            <a:r>
              <a:rPr sz="1200" kern="0" dirty="0">
                <a:solidFill>
                  <a:srgbClr val="B4B800"/>
                </a:solidFill>
                <a:cs typeface="Aptos"/>
              </a:rPr>
              <a:t>Kirtana</a:t>
            </a:r>
            <a:r>
              <a:rPr sz="1200" kern="0" spc="210" dirty="0">
                <a:solidFill>
                  <a:srgbClr val="B4B800"/>
                </a:solidFill>
                <a:cs typeface="Aptos"/>
              </a:rPr>
              <a:t> </a:t>
            </a:r>
            <a:r>
              <a:rPr sz="1200" kern="0" spc="-10" dirty="0">
                <a:solidFill>
                  <a:srgbClr val="B4B800"/>
                </a:solidFill>
                <a:cs typeface="Aptos"/>
              </a:rPr>
              <a:t>Puthran</a:t>
            </a:r>
            <a:endParaRPr sz="1200" kern="0" dirty="0">
              <a:solidFill>
                <a:sysClr val="windowText" lastClr="000000"/>
              </a:solidFill>
              <a:cs typeface="Aptos"/>
            </a:endParaRPr>
          </a:p>
          <a:p>
            <a:pPr marL="12700">
              <a:spcBef>
                <a:spcPts val="140"/>
              </a:spcBef>
            </a:pPr>
            <a:r>
              <a:rPr sz="1200" i="1" kern="0" dirty="0">
                <a:solidFill>
                  <a:srgbClr val="B4B800"/>
                </a:solidFill>
                <a:cs typeface="Aptos"/>
              </a:rPr>
              <a:t>Engineer</a:t>
            </a:r>
            <a:r>
              <a:rPr sz="1200" i="1" kern="0" spc="195" dirty="0">
                <a:solidFill>
                  <a:srgbClr val="B4B800"/>
                </a:solidFill>
                <a:cs typeface="Aptos"/>
              </a:rPr>
              <a:t> </a:t>
            </a:r>
            <a:r>
              <a:rPr sz="1200" i="1" kern="0" spc="-20" dirty="0">
                <a:solidFill>
                  <a:srgbClr val="B4B800"/>
                </a:solidFill>
                <a:cs typeface="Aptos"/>
              </a:rPr>
              <a:t>ReBCO</a:t>
            </a:r>
            <a:endParaRPr sz="1200" kern="0" dirty="0">
              <a:solidFill>
                <a:sysClr val="windowText" lastClr="000000"/>
              </a:solidFill>
              <a:cs typeface="Aptos"/>
            </a:endParaRPr>
          </a:p>
        </p:txBody>
      </p:sp>
      <p:sp>
        <p:nvSpPr>
          <p:cNvPr id="39" name="object 36">
            <a:extLst>
              <a:ext uri="{FF2B5EF4-FFF2-40B4-BE49-F238E27FC236}">
                <a16:creationId xmlns:a16="http://schemas.microsoft.com/office/drawing/2014/main" id="{8C6D3ECD-75B7-25DF-8F66-6D9A8FB73F43}"/>
              </a:ext>
            </a:extLst>
          </p:cNvPr>
          <p:cNvSpPr txBox="1"/>
          <p:nvPr/>
        </p:nvSpPr>
        <p:spPr>
          <a:xfrm>
            <a:off x="10948114" y="4496297"/>
            <a:ext cx="1033780" cy="427990"/>
          </a:xfrm>
          <a:prstGeom prst="rect">
            <a:avLst/>
          </a:prstGeom>
        </p:spPr>
        <p:txBody>
          <a:bodyPr vert="horz" wrap="square" lIns="0" tIns="30480" rIns="0" bIns="0" rtlCol="0">
            <a:spAutoFit/>
          </a:bodyPr>
          <a:lstStyle/>
          <a:p>
            <a:pPr marL="12700">
              <a:spcBef>
                <a:spcPts val="240"/>
              </a:spcBef>
            </a:pPr>
            <a:r>
              <a:rPr sz="1200" kern="0" dirty="0">
                <a:solidFill>
                  <a:srgbClr val="5666FF"/>
                </a:solidFill>
                <a:cs typeface="Aptos"/>
              </a:rPr>
              <a:t>Nicolas</a:t>
            </a:r>
            <a:r>
              <a:rPr sz="1200" kern="0" spc="190" dirty="0">
                <a:solidFill>
                  <a:srgbClr val="5666FF"/>
                </a:solidFill>
                <a:cs typeface="Aptos"/>
              </a:rPr>
              <a:t> </a:t>
            </a:r>
            <a:r>
              <a:rPr sz="1200" kern="0" spc="-20" dirty="0">
                <a:solidFill>
                  <a:srgbClr val="5666FF"/>
                </a:solidFill>
                <a:cs typeface="Aptos"/>
              </a:rPr>
              <a:t>Kehl</a:t>
            </a:r>
            <a:endParaRPr sz="1200" kern="0" dirty="0">
              <a:solidFill>
                <a:sysClr val="windowText" lastClr="000000"/>
              </a:solidFill>
              <a:cs typeface="Aptos"/>
            </a:endParaRPr>
          </a:p>
          <a:p>
            <a:pPr marL="12700">
              <a:spcBef>
                <a:spcPts val="145"/>
              </a:spcBef>
            </a:pPr>
            <a:r>
              <a:rPr sz="1200" i="1" kern="0" dirty="0">
                <a:solidFill>
                  <a:srgbClr val="5666FF"/>
                </a:solidFill>
                <a:cs typeface="Aptos"/>
              </a:rPr>
              <a:t>Technician</a:t>
            </a:r>
            <a:r>
              <a:rPr sz="1200" i="1" kern="0" spc="170" dirty="0">
                <a:solidFill>
                  <a:srgbClr val="5666FF"/>
                </a:solidFill>
                <a:cs typeface="Aptos"/>
              </a:rPr>
              <a:t> </a:t>
            </a:r>
            <a:r>
              <a:rPr sz="1200" i="1" kern="0" spc="-25" dirty="0">
                <a:solidFill>
                  <a:srgbClr val="5666FF"/>
                </a:solidFill>
                <a:cs typeface="Aptos"/>
              </a:rPr>
              <a:t>LTS</a:t>
            </a:r>
            <a:endParaRPr sz="1200" kern="0" dirty="0">
              <a:solidFill>
                <a:sysClr val="windowText" lastClr="000000"/>
              </a:solidFill>
              <a:cs typeface="Aptos"/>
            </a:endParaRPr>
          </a:p>
        </p:txBody>
      </p:sp>
      <p:pic>
        <p:nvPicPr>
          <p:cNvPr id="43" name="object 32">
            <a:extLst>
              <a:ext uri="{FF2B5EF4-FFF2-40B4-BE49-F238E27FC236}">
                <a16:creationId xmlns:a16="http://schemas.microsoft.com/office/drawing/2014/main" id="{045E9A2E-71CC-6200-C9AA-3DB73F2AB1BA}"/>
              </a:ext>
            </a:extLst>
          </p:cNvPr>
          <p:cNvPicPr/>
          <p:nvPr/>
        </p:nvPicPr>
        <p:blipFill>
          <a:blip r:embed="rId16" cstate="print"/>
          <a:stretch>
            <a:fillRect/>
          </a:stretch>
        </p:blipFill>
        <p:spPr>
          <a:xfrm>
            <a:off x="10307462" y="6152271"/>
            <a:ext cx="473963" cy="608952"/>
          </a:xfrm>
          <a:prstGeom prst="rect">
            <a:avLst/>
          </a:prstGeom>
        </p:spPr>
      </p:pic>
      <p:sp>
        <p:nvSpPr>
          <p:cNvPr id="44" name="object 33">
            <a:extLst>
              <a:ext uri="{FF2B5EF4-FFF2-40B4-BE49-F238E27FC236}">
                <a16:creationId xmlns:a16="http://schemas.microsoft.com/office/drawing/2014/main" id="{DD923ED2-76B2-00B2-0C9C-869D43CD3530}"/>
              </a:ext>
            </a:extLst>
          </p:cNvPr>
          <p:cNvSpPr txBox="1"/>
          <p:nvPr/>
        </p:nvSpPr>
        <p:spPr>
          <a:xfrm>
            <a:off x="10875386" y="6271803"/>
            <a:ext cx="1219835" cy="427990"/>
          </a:xfrm>
          <a:prstGeom prst="rect">
            <a:avLst/>
          </a:prstGeom>
        </p:spPr>
        <p:txBody>
          <a:bodyPr vert="horz" wrap="square" lIns="0" tIns="31114" rIns="0" bIns="0" rtlCol="0">
            <a:spAutoFit/>
          </a:bodyPr>
          <a:lstStyle/>
          <a:p>
            <a:pPr marL="12700">
              <a:spcBef>
                <a:spcPts val="244"/>
              </a:spcBef>
            </a:pPr>
            <a:r>
              <a:rPr sz="1200" kern="0" dirty="0">
                <a:solidFill>
                  <a:srgbClr val="00B478"/>
                </a:solidFill>
                <a:cs typeface="Aptos"/>
              </a:rPr>
              <a:t>Matteo</a:t>
            </a:r>
            <a:r>
              <a:rPr sz="1200" kern="0" spc="155" dirty="0">
                <a:solidFill>
                  <a:srgbClr val="00B478"/>
                </a:solidFill>
                <a:cs typeface="Aptos"/>
              </a:rPr>
              <a:t> </a:t>
            </a:r>
            <a:r>
              <a:rPr sz="1200" kern="0" spc="-10" dirty="0">
                <a:solidFill>
                  <a:srgbClr val="00B478"/>
                </a:solidFill>
                <a:cs typeface="Aptos"/>
              </a:rPr>
              <a:t>Crescenti</a:t>
            </a:r>
            <a:endParaRPr sz="1200" kern="0" dirty="0">
              <a:solidFill>
                <a:sysClr val="windowText" lastClr="000000"/>
              </a:solidFill>
              <a:cs typeface="Aptos"/>
            </a:endParaRPr>
          </a:p>
          <a:p>
            <a:pPr marL="12700">
              <a:spcBef>
                <a:spcPts val="140"/>
              </a:spcBef>
            </a:pPr>
            <a:r>
              <a:rPr sz="1200" i="1" kern="0" dirty="0">
                <a:solidFill>
                  <a:srgbClr val="00B478"/>
                </a:solidFill>
                <a:cs typeface="Aptos"/>
              </a:rPr>
              <a:t>PhD</a:t>
            </a:r>
            <a:r>
              <a:rPr sz="1200" i="1" kern="0" spc="90" dirty="0">
                <a:solidFill>
                  <a:srgbClr val="00B478"/>
                </a:solidFill>
                <a:cs typeface="Aptos"/>
              </a:rPr>
              <a:t> </a:t>
            </a:r>
            <a:r>
              <a:rPr sz="1200" i="1" kern="0" spc="-10" dirty="0">
                <a:solidFill>
                  <a:srgbClr val="00B478"/>
                </a:solidFill>
                <a:cs typeface="Aptos"/>
              </a:rPr>
              <a:t>Student</a:t>
            </a:r>
            <a:endParaRPr sz="1200" kern="0" dirty="0">
              <a:solidFill>
                <a:sysClr val="windowText" lastClr="000000"/>
              </a:solidFill>
              <a:cs typeface="Aptos"/>
            </a:endParaRPr>
          </a:p>
        </p:txBody>
      </p:sp>
      <p:pic>
        <p:nvPicPr>
          <p:cNvPr id="45" name="object 28">
            <a:extLst>
              <a:ext uri="{FF2B5EF4-FFF2-40B4-BE49-F238E27FC236}">
                <a16:creationId xmlns:a16="http://schemas.microsoft.com/office/drawing/2014/main" id="{4EE8D5AB-8E16-23A0-8B5C-20942388AE2A}"/>
              </a:ext>
            </a:extLst>
          </p:cNvPr>
          <p:cNvPicPr/>
          <p:nvPr/>
        </p:nvPicPr>
        <p:blipFill>
          <a:blip r:embed="rId17" cstate="print"/>
          <a:stretch>
            <a:fillRect/>
          </a:stretch>
        </p:blipFill>
        <p:spPr>
          <a:xfrm>
            <a:off x="8042612" y="6085515"/>
            <a:ext cx="502920" cy="684276"/>
          </a:xfrm>
          <a:prstGeom prst="rect">
            <a:avLst/>
          </a:prstGeom>
        </p:spPr>
      </p:pic>
      <p:sp>
        <p:nvSpPr>
          <p:cNvPr id="46" name="object 29">
            <a:extLst>
              <a:ext uri="{FF2B5EF4-FFF2-40B4-BE49-F238E27FC236}">
                <a16:creationId xmlns:a16="http://schemas.microsoft.com/office/drawing/2014/main" id="{A4D23019-B175-5C8A-ECC2-D8908077F13E}"/>
              </a:ext>
            </a:extLst>
          </p:cNvPr>
          <p:cNvSpPr txBox="1"/>
          <p:nvPr/>
        </p:nvSpPr>
        <p:spPr>
          <a:xfrm>
            <a:off x="8589093" y="6153810"/>
            <a:ext cx="1488440" cy="427990"/>
          </a:xfrm>
          <a:prstGeom prst="rect">
            <a:avLst/>
          </a:prstGeom>
        </p:spPr>
        <p:txBody>
          <a:bodyPr vert="horz" wrap="square" lIns="0" tIns="30480" rIns="0" bIns="0" rtlCol="0">
            <a:spAutoFit/>
          </a:bodyPr>
          <a:lstStyle/>
          <a:p>
            <a:pPr marL="12700">
              <a:spcBef>
                <a:spcPts val="240"/>
              </a:spcBef>
            </a:pPr>
            <a:r>
              <a:rPr sz="1200" kern="0" dirty="0">
                <a:solidFill>
                  <a:srgbClr val="A76BF0"/>
                </a:solidFill>
                <a:cs typeface="Aptos"/>
              </a:rPr>
              <a:t>Joep</a:t>
            </a:r>
            <a:r>
              <a:rPr sz="1200" kern="0" spc="85" dirty="0">
                <a:solidFill>
                  <a:srgbClr val="A76BF0"/>
                </a:solidFill>
                <a:cs typeface="Aptos"/>
              </a:rPr>
              <a:t> </a:t>
            </a:r>
            <a:r>
              <a:rPr sz="1200" kern="0" dirty="0">
                <a:solidFill>
                  <a:srgbClr val="A76BF0"/>
                </a:solidFill>
                <a:cs typeface="Aptos"/>
              </a:rPr>
              <a:t>Van</a:t>
            </a:r>
            <a:r>
              <a:rPr sz="1200" kern="0" spc="90" dirty="0">
                <a:solidFill>
                  <a:srgbClr val="A76BF0"/>
                </a:solidFill>
                <a:cs typeface="Aptos"/>
              </a:rPr>
              <a:t> </a:t>
            </a:r>
            <a:r>
              <a:rPr sz="1200" kern="0" dirty="0">
                <a:solidFill>
                  <a:srgbClr val="A76BF0"/>
                </a:solidFill>
                <a:cs typeface="Aptos"/>
              </a:rPr>
              <a:t>den</a:t>
            </a:r>
            <a:r>
              <a:rPr sz="1200" kern="0" spc="105" dirty="0">
                <a:solidFill>
                  <a:srgbClr val="A76BF0"/>
                </a:solidFill>
                <a:cs typeface="Aptos"/>
              </a:rPr>
              <a:t> </a:t>
            </a:r>
            <a:r>
              <a:rPr sz="1200" kern="0" spc="-10" dirty="0">
                <a:solidFill>
                  <a:srgbClr val="A76BF0"/>
                </a:solidFill>
                <a:cs typeface="Aptos"/>
              </a:rPr>
              <a:t>Eijnden</a:t>
            </a:r>
            <a:endParaRPr sz="1200" kern="0" dirty="0">
              <a:solidFill>
                <a:sysClr val="windowText" lastClr="000000"/>
              </a:solidFill>
              <a:cs typeface="Aptos"/>
            </a:endParaRPr>
          </a:p>
          <a:p>
            <a:pPr marL="12700">
              <a:spcBef>
                <a:spcPts val="145"/>
              </a:spcBef>
            </a:pPr>
            <a:r>
              <a:rPr sz="1200" i="1" kern="0" dirty="0">
                <a:solidFill>
                  <a:srgbClr val="A76BF0"/>
                </a:solidFill>
                <a:cs typeface="Aptos"/>
              </a:rPr>
              <a:t>PhD</a:t>
            </a:r>
            <a:r>
              <a:rPr sz="1200" i="1" kern="0" spc="90" dirty="0">
                <a:solidFill>
                  <a:srgbClr val="A76BF0"/>
                </a:solidFill>
                <a:cs typeface="Aptos"/>
              </a:rPr>
              <a:t> </a:t>
            </a:r>
            <a:r>
              <a:rPr sz="1200" i="1" kern="0" spc="-10" dirty="0">
                <a:solidFill>
                  <a:srgbClr val="A76BF0"/>
                </a:solidFill>
                <a:cs typeface="Aptos"/>
              </a:rPr>
              <a:t>Student</a:t>
            </a:r>
            <a:endParaRPr sz="1200" kern="0" dirty="0">
              <a:solidFill>
                <a:sysClr val="windowText" lastClr="000000"/>
              </a:solidFill>
              <a:cs typeface="Aptos"/>
            </a:endParaRPr>
          </a:p>
        </p:txBody>
      </p:sp>
      <p:pic>
        <p:nvPicPr>
          <p:cNvPr id="47" name="Grafik 46">
            <a:extLst>
              <a:ext uri="{FF2B5EF4-FFF2-40B4-BE49-F238E27FC236}">
                <a16:creationId xmlns:a16="http://schemas.microsoft.com/office/drawing/2014/main" id="{286B22B9-8F05-D8DD-4A85-565850225CFD}"/>
              </a:ext>
            </a:extLst>
          </p:cNvPr>
          <p:cNvPicPr>
            <a:picLocks noChangeAspect="1"/>
          </p:cNvPicPr>
          <p:nvPr/>
        </p:nvPicPr>
        <p:blipFill>
          <a:blip r:embed="rId18"/>
          <a:stretch>
            <a:fillRect/>
          </a:stretch>
        </p:blipFill>
        <p:spPr>
          <a:xfrm flipH="1">
            <a:off x="10315596" y="5156776"/>
            <a:ext cx="503882" cy="671843"/>
          </a:xfrm>
          <a:prstGeom prst="rect">
            <a:avLst/>
          </a:prstGeom>
        </p:spPr>
      </p:pic>
      <p:pic>
        <p:nvPicPr>
          <p:cNvPr id="48" name="Picture 13">
            <a:extLst>
              <a:ext uri="{FF2B5EF4-FFF2-40B4-BE49-F238E27FC236}">
                <a16:creationId xmlns:a16="http://schemas.microsoft.com/office/drawing/2014/main" id="{36C7F013-5022-9157-C2EA-7E3C528C24BD}"/>
              </a:ext>
            </a:extLst>
          </p:cNvPr>
          <p:cNvPicPr>
            <a:picLocks noChangeAspect="1"/>
          </p:cNvPicPr>
          <p:nvPr/>
        </p:nvPicPr>
        <p:blipFill>
          <a:blip r:embed="rId19"/>
          <a:stretch>
            <a:fillRect/>
          </a:stretch>
        </p:blipFill>
        <p:spPr>
          <a:xfrm>
            <a:off x="10283423" y="4403537"/>
            <a:ext cx="536055" cy="627149"/>
          </a:xfrm>
          <a:prstGeom prst="rect">
            <a:avLst/>
          </a:prstGeom>
        </p:spPr>
      </p:pic>
      <p:sp>
        <p:nvSpPr>
          <p:cNvPr id="49" name="object 36">
            <a:extLst>
              <a:ext uri="{FF2B5EF4-FFF2-40B4-BE49-F238E27FC236}">
                <a16:creationId xmlns:a16="http://schemas.microsoft.com/office/drawing/2014/main" id="{41167E0E-4E4C-C0F5-4C15-1FCA7A4EDF1E}"/>
              </a:ext>
            </a:extLst>
          </p:cNvPr>
          <p:cNvSpPr txBox="1"/>
          <p:nvPr/>
        </p:nvSpPr>
        <p:spPr>
          <a:xfrm>
            <a:off x="10953286" y="5119223"/>
            <a:ext cx="1337852" cy="795089"/>
          </a:xfrm>
          <a:prstGeom prst="rect">
            <a:avLst/>
          </a:prstGeom>
        </p:spPr>
        <p:txBody>
          <a:bodyPr vert="horz" wrap="square" lIns="0" tIns="30480" rIns="0" bIns="0" rtlCol="0">
            <a:spAutoFit/>
          </a:bodyPr>
          <a:lstStyle/>
          <a:p>
            <a:pPr marL="12700">
              <a:spcBef>
                <a:spcPts val="240"/>
              </a:spcBef>
            </a:pPr>
            <a:r>
              <a:rPr lang="de-CH" sz="1200" kern="0" dirty="0">
                <a:solidFill>
                  <a:srgbClr val="5666FF"/>
                </a:solidFill>
                <a:cs typeface="Aptos"/>
              </a:rPr>
              <a:t>Sascha Röthlisberger</a:t>
            </a:r>
          </a:p>
          <a:p>
            <a:pPr marL="12700">
              <a:spcBef>
                <a:spcPts val="240"/>
              </a:spcBef>
            </a:pPr>
            <a:r>
              <a:rPr lang="de-CH" sz="1200" kern="0" spc="-20" dirty="0">
                <a:solidFill>
                  <a:srgbClr val="5666FF"/>
                </a:solidFill>
                <a:cs typeface="Aptos"/>
              </a:rPr>
              <a:t>Laboratory </a:t>
            </a:r>
            <a:r>
              <a:rPr lang="de-CH" sz="1200" kern="0" spc="-20" dirty="0" err="1">
                <a:solidFill>
                  <a:srgbClr val="5666FF"/>
                </a:solidFill>
                <a:cs typeface="Aptos"/>
              </a:rPr>
              <a:t>technician</a:t>
            </a:r>
            <a:endParaRPr sz="1200" kern="0" dirty="0">
              <a:solidFill>
                <a:sysClr val="windowText" lastClr="000000"/>
              </a:solidFill>
              <a:cs typeface="Aptos"/>
            </a:endParaRPr>
          </a:p>
        </p:txBody>
      </p:sp>
      <p:sp>
        <p:nvSpPr>
          <p:cNvPr id="2" name="TextBox 1">
            <a:extLst>
              <a:ext uri="{FF2B5EF4-FFF2-40B4-BE49-F238E27FC236}">
                <a16:creationId xmlns:a16="http://schemas.microsoft.com/office/drawing/2014/main" id="{A5F29878-4586-C710-31DD-DC792039B744}"/>
              </a:ext>
            </a:extLst>
          </p:cNvPr>
          <p:cNvSpPr txBox="1"/>
          <p:nvPr/>
        </p:nvSpPr>
        <p:spPr>
          <a:xfrm>
            <a:off x="1036402" y="5492697"/>
            <a:ext cx="6333850" cy="553998"/>
          </a:xfrm>
          <a:prstGeom prst="rect">
            <a:avLst/>
          </a:prstGeom>
          <a:noFill/>
        </p:spPr>
        <p:txBody>
          <a:bodyPr wrap="none" lIns="0" tIns="0" rIns="0" bIns="0" rtlCol="0">
            <a:spAutoFit/>
          </a:bodyPr>
          <a:lstStyle/>
          <a:p>
            <a:pPr algn="l"/>
            <a:r>
              <a:rPr lang="en-US" dirty="0"/>
              <a:t>Design (1), coil winding (2), heat treatment (3),  impregnation (4),</a:t>
            </a:r>
          </a:p>
          <a:p>
            <a:pPr algn="l"/>
            <a:r>
              <a:rPr lang="en-US" dirty="0"/>
              <a:t> magnet </a:t>
            </a:r>
            <a:r>
              <a:rPr lang="en-US" dirty="0" err="1"/>
              <a:t>assembl</a:t>
            </a:r>
            <a:r>
              <a:rPr lang="fr-CH" dirty="0"/>
              <a:t>y (5) , instrumentation (6)</a:t>
            </a:r>
            <a:r>
              <a:rPr lang="en-US" dirty="0"/>
              <a:t> </a:t>
            </a:r>
            <a:endParaRPr lang="de-CH" dirty="0"/>
          </a:p>
        </p:txBody>
      </p:sp>
      <p:grpSp>
        <p:nvGrpSpPr>
          <p:cNvPr id="16" name="Group 15">
            <a:extLst>
              <a:ext uri="{FF2B5EF4-FFF2-40B4-BE49-F238E27FC236}">
                <a16:creationId xmlns:a16="http://schemas.microsoft.com/office/drawing/2014/main" id="{9FAA5D3E-CECF-7D7C-9C82-0AE4A9346084}"/>
              </a:ext>
            </a:extLst>
          </p:cNvPr>
          <p:cNvGrpSpPr/>
          <p:nvPr/>
        </p:nvGrpSpPr>
        <p:grpSpPr>
          <a:xfrm>
            <a:off x="774441" y="6331909"/>
            <a:ext cx="345232" cy="307777"/>
            <a:chOff x="774441" y="6331909"/>
            <a:chExt cx="345232" cy="307777"/>
          </a:xfrm>
        </p:grpSpPr>
        <p:sp>
          <p:nvSpPr>
            <p:cNvPr id="5" name="TextBox 4">
              <a:extLst>
                <a:ext uri="{FF2B5EF4-FFF2-40B4-BE49-F238E27FC236}">
                  <a16:creationId xmlns:a16="http://schemas.microsoft.com/office/drawing/2014/main" id="{D4282D28-C838-ABA4-1981-283E7B9A1D43}"/>
                </a:ext>
              </a:extLst>
            </p:cNvPr>
            <p:cNvSpPr txBox="1"/>
            <p:nvPr/>
          </p:nvSpPr>
          <p:spPr>
            <a:xfrm>
              <a:off x="852864" y="6331909"/>
              <a:ext cx="136256" cy="307777"/>
            </a:xfrm>
            <a:prstGeom prst="rect">
              <a:avLst/>
            </a:prstGeom>
            <a:noFill/>
          </p:spPr>
          <p:txBody>
            <a:bodyPr wrap="none" lIns="0" tIns="0" rIns="0" bIns="0" rtlCol="0">
              <a:spAutoFit/>
            </a:bodyPr>
            <a:lstStyle/>
            <a:p>
              <a:pPr algn="l"/>
              <a:r>
                <a:rPr lang="fr-CH" sz="2000" dirty="0"/>
                <a:t>1</a:t>
              </a:r>
              <a:endParaRPr lang="de-CH" sz="2000" dirty="0"/>
            </a:p>
          </p:txBody>
        </p:sp>
        <p:sp>
          <p:nvSpPr>
            <p:cNvPr id="15" name="Oval 14">
              <a:extLst>
                <a:ext uri="{FF2B5EF4-FFF2-40B4-BE49-F238E27FC236}">
                  <a16:creationId xmlns:a16="http://schemas.microsoft.com/office/drawing/2014/main" id="{BADDD34E-B393-D63F-2798-489264209614}"/>
                </a:ext>
              </a:extLst>
            </p:cNvPr>
            <p:cNvSpPr/>
            <p:nvPr/>
          </p:nvSpPr>
          <p:spPr>
            <a:xfrm>
              <a:off x="774441" y="6400800"/>
              <a:ext cx="345232" cy="23888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000" dirty="0"/>
                <a:t>1</a:t>
              </a:r>
              <a:endParaRPr lang="de-CH" sz="2000" dirty="0" err="1"/>
            </a:p>
          </p:txBody>
        </p:sp>
      </p:grpSp>
      <p:grpSp>
        <p:nvGrpSpPr>
          <p:cNvPr id="64" name="Group 63">
            <a:extLst>
              <a:ext uri="{FF2B5EF4-FFF2-40B4-BE49-F238E27FC236}">
                <a16:creationId xmlns:a16="http://schemas.microsoft.com/office/drawing/2014/main" id="{8175CB16-9484-65E1-CF05-20E5735A7CF8}"/>
              </a:ext>
            </a:extLst>
          </p:cNvPr>
          <p:cNvGrpSpPr/>
          <p:nvPr/>
        </p:nvGrpSpPr>
        <p:grpSpPr>
          <a:xfrm>
            <a:off x="930763" y="879293"/>
            <a:ext cx="6801338" cy="4579134"/>
            <a:chOff x="870323" y="949271"/>
            <a:chExt cx="6801338" cy="4579134"/>
          </a:xfrm>
        </p:grpSpPr>
        <p:pic>
          <p:nvPicPr>
            <p:cNvPr id="10" name="Picture 9" descr="An office with many work stations&#10;&#10;AI-generated content may be incorrect.">
              <a:extLst>
                <a:ext uri="{FF2B5EF4-FFF2-40B4-BE49-F238E27FC236}">
                  <a16:creationId xmlns:a16="http://schemas.microsoft.com/office/drawing/2014/main" id="{01E753FE-49D2-35B3-9284-C4DCEDC22B94}"/>
                </a:ext>
              </a:extLst>
            </p:cNvPr>
            <p:cNvPicPr>
              <a:picLocks noChangeAspect="1"/>
            </p:cNvPicPr>
            <p:nvPr/>
          </p:nvPicPr>
          <p:blipFill>
            <a:blip r:embed="rId20" cstate="screen">
              <a:extLst>
                <a:ext uri="{28A0092B-C50C-407E-A947-70E740481C1C}">
                  <a14:useLocalDpi xmlns:a14="http://schemas.microsoft.com/office/drawing/2010/main"/>
                </a:ext>
              </a:extLst>
            </a:blip>
            <a:srcRect/>
            <a:stretch>
              <a:fillRect/>
            </a:stretch>
          </p:blipFill>
          <p:spPr>
            <a:xfrm>
              <a:off x="870323" y="949271"/>
              <a:ext cx="6801338" cy="4579134"/>
            </a:xfrm>
            <a:prstGeom prst="rect">
              <a:avLst/>
            </a:prstGeom>
            <a:noFill/>
          </p:spPr>
        </p:pic>
        <p:grpSp>
          <p:nvGrpSpPr>
            <p:cNvPr id="31" name="Group 30">
              <a:extLst>
                <a:ext uri="{FF2B5EF4-FFF2-40B4-BE49-F238E27FC236}">
                  <a16:creationId xmlns:a16="http://schemas.microsoft.com/office/drawing/2014/main" id="{BA566F19-874E-B5C8-B5C9-8FE22584F1D5}"/>
                </a:ext>
              </a:extLst>
            </p:cNvPr>
            <p:cNvGrpSpPr/>
            <p:nvPr/>
          </p:nvGrpSpPr>
          <p:grpSpPr>
            <a:xfrm>
              <a:off x="5788514" y="3373948"/>
              <a:ext cx="345232" cy="307777"/>
              <a:chOff x="774441" y="6331909"/>
              <a:chExt cx="345232" cy="307777"/>
            </a:xfrm>
          </p:grpSpPr>
          <p:sp>
            <p:nvSpPr>
              <p:cNvPr id="32" name="TextBox 31">
                <a:extLst>
                  <a:ext uri="{FF2B5EF4-FFF2-40B4-BE49-F238E27FC236}">
                    <a16:creationId xmlns:a16="http://schemas.microsoft.com/office/drawing/2014/main" id="{BC0DCD09-B5A4-CB69-DF7B-FD1F1D261771}"/>
                  </a:ext>
                </a:extLst>
              </p:cNvPr>
              <p:cNvSpPr txBox="1"/>
              <p:nvPr/>
            </p:nvSpPr>
            <p:spPr>
              <a:xfrm>
                <a:off x="852864" y="6331909"/>
                <a:ext cx="136256" cy="307777"/>
              </a:xfrm>
              <a:prstGeom prst="rect">
                <a:avLst/>
              </a:prstGeom>
              <a:noFill/>
            </p:spPr>
            <p:txBody>
              <a:bodyPr wrap="none" lIns="0" tIns="0" rIns="0" bIns="0" rtlCol="0">
                <a:spAutoFit/>
              </a:bodyPr>
              <a:lstStyle/>
              <a:p>
                <a:pPr algn="l"/>
                <a:r>
                  <a:rPr lang="fr-CH" sz="2000" dirty="0"/>
                  <a:t>1</a:t>
                </a:r>
                <a:endParaRPr lang="de-CH" sz="2000" dirty="0"/>
              </a:p>
            </p:txBody>
          </p:sp>
          <p:sp>
            <p:nvSpPr>
              <p:cNvPr id="35" name="Oval 34">
                <a:extLst>
                  <a:ext uri="{FF2B5EF4-FFF2-40B4-BE49-F238E27FC236}">
                    <a16:creationId xmlns:a16="http://schemas.microsoft.com/office/drawing/2014/main" id="{F5B8C2AA-ACBB-7B9A-0658-66B98B39D5EB}"/>
                  </a:ext>
                </a:extLst>
              </p:cNvPr>
              <p:cNvSpPr/>
              <p:nvPr/>
            </p:nvSpPr>
            <p:spPr>
              <a:xfrm>
                <a:off x="774441" y="6400800"/>
                <a:ext cx="345232" cy="23888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000" dirty="0"/>
                  <a:t>1</a:t>
                </a:r>
                <a:endParaRPr lang="de-CH" sz="2000" dirty="0" err="1"/>
              </a:p>
            </p:txBody>
          </p:sp>
        </p:grpSp>
        <p:grpSp>
          <p:nvGrpSpPr>
            <p:cNvPr id="36" name="Group 35">
              <a:extLst>
                <a:ext uri="{FF2B5EF4-FFF2-40B4-BE49-F238E27FC236}">
                  <a16:creationId xmlns:a16="http://schemas.microsoft.com/office/drawing/2014/main" id="{15BA93DD-2318-7E85-E8ED-ACEA7B3DC6D0}"/>
                </a:ext>
              </a:extLst>
            </p:cNvPr>
            <p:cNvGrpSpPr/>
            <p:nvPr/>
          </p:nvGrpSpPr>
          <p:grpSpPr>
            <a:xfrm>
              <a:off x="5237584" y="4556403"/>
              <a:ext cx="345232" cy="307777"/>
              <a:chOff x="774441" y="6331909"/>
              <a:chExt cx="345232" cy="307777"/>
            </a:xfrm>
          </p:grpSpPr>
          <p:sp>
            <p:nvSpPr>
              <p:cNvPr id="40" name="TextBox 39">
                <a:extLst>
                  <a:ext uri="{FF2B5EF4-FFF2-40B4-BE49-F238E27FC236}">
                    <a16:creationId xmlns:a16="http://schemas.microsoft.com/office/drawing/2014/main" id="{2480875E-9B5E-F781-E091-9AA9AC8EF76E}"/>
                  </a:ext>
                </a:extLst>
              </p:cNvPr>
              <p:cNvSpPr txBox="1"/>
              <p:nvPr/>
            </p:nvSpPr>
            <p:spPr>
              <a:xfrm>
                <a:off x="852864" y="6331909"/>
                <a:ext cx="136256" cy="307777"/>
              </a:xfrm>
              <a:prstGeom prst="rect">
                <a:avLst/>
              </a:prstGeom>
              <a:noFill/>
            </p:spPr>
            <p:txBody>
              <a:bodyPr wrap="none" lIns="0" tIns="0" rIns="0" bIns="0" rtlCol="0">
                <a:spAutoFit/>
              </a:bodyPr>
              <a:lstStyle/>
              <a:p>
                <a:pPr algn="l"/>
                <a:r>
                  <a:rPr lang="fr-CH" sz="2000" dirty="0"/>
                  <a:t>1</a:t>
                </a:r>
                <a:endParaRPr lang="de-CH" sz="2000" dirty="0"/>
              </a:p>
            </p:txBody>
          </p:sp>
          <p:sp>
            <p:nvSpPr>
              <p:cNvPr id="41" name="Oval 40">
                <a:extLst>
                  <a:ext uri="{FF2B5EF4-FFF2-40B4-BE49-F238E27FC236}">
                    <a16:creationId xmlns:a16="http://schemas.microsoft.com/office/drawing/2014/main" id="{4FFAC1BE-74C9-BB01-C027-1D925A7C31D4}"/>
                  </a:ext>
                </a:extLst>
              </p:cNvPr>
              <p:cNvSpPr/>
              <p:nvPr/>
            </p:nvSpPr>
            <p:spPr>
              <a:xfrm>
                <a:off x="774441" y="6400800"/>
                <a:ext cx="345232" cy="23888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000" dirty="0"/>
                  <a:t>2</a:t>
                </a:r>
                <a:endParaRPr lang="de-CH" sz="2000" dirty="0" err="1"/>
              </a:p>
            </p:txBody>
          </p:sp>
        </p:grpSp>
        <p:grpSp>
          <p:nvGrpSpPr>
            <p:cNvPr id="42" name="Group 41">
              <a:extLst>
                <a:ext uri="{FF2B5EF4-FFF2-40B4-BE49-F238E27FC236}">
                  <a16:creationId xmlns:a16="http://schemas.microsoft.com/office/drawing/2014/main" id="{D56BD208-EF19-D220-F1E6-B3AD3FA07A52}"/>
                </a:ext>
              </a:extLst>
            </p:cNvPr>
            <p:cNvGrpSpPr/>
            <p:nvPr/>
          </p:nvGrpSpPr>
          <p:grpSpPr>
            <a:xfrm>
              <a:off x="1272073" y="4636044"/>
              <a:ext cx="345232" cy="307777"/>
              <a:chOff x="774441" y="6331909"/>
              <a:chExt cx="345232" cy="307777"/>
            </a:xfrm>
          </p:grpSpPr>
          <p:sp>
            <p:nvSpPr>
              <p:cNvPr id="50" name="TextBox 49">
                <a:extLst>
                  <a:ext uri="{FF2B5EF4-FFF2-40B4-BE49-F238E27FC236}">
                    <a16:creationId xmlns:a16="http://schemas.microsoft.com/office/drawing/2014/main" id="{DCD4DB35-4802-B20F-F15E-B9E7B8649736}"/>
                  </a:ext>
                </a:extLst>
              </p:cNvPr>
              <p:cNvSpPr txBox="1"/>
              <p:nvPr/>
            </p:nvSpPr>
            <p:spPr>
              <a:xfrm>
                <a:off x="852864" y="6331909"/>
                <a:ext cx="136256" cy="307777"/>
              </a:xfrm>
              <a:prstGeom prst="rect">
                <a:avLst/>
              </a:prstGeom>
              <a:noFill/>
            </p:spPr>
            <p:txBody>
              <a:bodyPr wrap="none" lIns="0" tIns="0" rIns="0" bIns="0" rtlCol="0">
                <a:spAutoFit/>
              </a:bodyPr>
              <a:lstStyle/>
              <a:p>
                <a:pPr algn="l"/>
                <a:r>
                  <a:rPr lang="fr-CH" sz="2000" dirty="0"/>
                  <a:t>1</a:t>
                </a:r>
                <a:endParaRPr lang="de-CH" sz="2000" dirty="0"/>
              </a:p>
            </p:txBody>
          </p:sp>
          <p:sp>
            <p:nvSpPr>
              <p:cNvPr id="51" name="Oval 50">
                <a:extLst>
                  <a:ext uri="{FF2B5EF4-FFF2-40B4-BE49-F238E27FC236}">
                    <a16:creationId xmlns:a16="http://schemas.microsoft.com/office/drawing/2014/main" id="{0D72127F-73EB-F822-847D-D7920B0F0EF2}"/>
                  </a:ext>
                </a:extLst>
              </p:cNvPr>
              <p:cNvSpPr/>
              <p:nvPr/>
            </p:nvSpPr>
            <p:spPr>
              <a:xfrm>
                <a:off x="774441" y="6400800"/>
                <a:ext cx="345232" cy="23888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000" dirty="0"/>
                  <a:t>2</a:t>
                </a:r>
                <a:endParaRPr lang="de-CH" sz="2000" dirty="0" err="1"/>
              </a:p>
            </p:txBody>
          </p:sp>
        </p:grpSp>
        <p:grpSp>
          <p:nvGrpSpPr>
            <p:cNvPr id="52" name="Group 51">
              <a:extLst>
                <a:ext uri="{FF2B5EF4-FFF2-40B4-BE49-F238E27FC236}">
                  <a16:creationId xmlns:a16="http://schemas.microsoft.com/office/drawing/2014/main" id="{8CD8B1E3-7422-78CC-B26D-4F7D5B80B35F}"/>
                </a:ext>
              </a:extLst>
            </p:cNvPr>
            <p:cNvGrpSpPr/>
            <p:nvPr/>
          </p:nvGrpSpPr>
          <p:grpSpPr>
            <a:xfrm>
              <a:off x="3199108" y="2116200"/>
              <a:ext cx="345232" cy="307777"/>
              <a:chOff x="774441" y="6331909"/>
              <a:chExt cx="345232" cy="307777"/>
            </a:xfrm>
          </p:grpSpPr>
          <p:sp>
            <p:nvSpPr>
              <p:cNvPr id="53" name="TextBox 52">
                <a:extLst>
                  <a:ext uri="{FF2B5EF4-FFF2-40B4-BE49-F238E27FC236}">
                    <a16:creationId xmlns:a16="http://schemas.microsoft.com/office/drawing/2014/main" id="{19C605B1-B133-3415-436E-0376F7E11BC1}"/>
                  </a:ext>
                </a:extLst>
              </p:cNvPr>
              <p:cNvSpPr txBox="1"/>
              <p:nvPr/>
            </p:nvSpPr>
            <p:spPr>
              <a:xfrm>
                <a:off x="852864" y="6331909"/>
                <a:ext cx="136256" cy="307777"/>
              </a:xfrm>
              <a:prstGeom prst="rect">
                <a:avLst/>
              </a:prstGeom>
              <a:noFill/>
            </p:spPr>
            <p:txBody>
              <a:bodyPr wrap="none" lIns="0" tIns="0" rIns="0" bIns="0" rtlCol="0">
                <a:spAutoFit/>
              </a:bodyPr>
              <a:lstStyle/>
              <a:p>
                <a:pPr algn="l"/>
                <a:r>
                  <a:rPr lang="fr-CH" sz="2000" dirty="0"/>
                  <a:t>1</a:t>
                </a:r>
                <a:endParaRPr lang="de-CH" sz="2000" dirty="0"/>
              </a:p>
            </p:txBody>
          </p:sp>
          <p:sp>
            <p:nvSpPr>
              <p:cNvPr id="54" name="Oval 53">
                <a:extLst>
                  <a:ext uri="{FF2B5EF4-FFF2-40B4-BE49-F238E27FC236}">
                    <a16:creationId xmlns:a16="http://schemas.microsoft.com/office/drawing/2014/main" id="{C8D14BD7-6119-E553-6C81-D26AD434460A}"/>
                  </a:ext>
                </a:extLst>
              </p:cNvPr>
              <p:cNvSpPr/>
              <p:nvPr/>
            </p:nvSpPr>
            <p:spPr>
              <a:xfrm>
                <a:off x="774441" y="6400800"/>
                <a:ext cx="345232" cy="23888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000" dirty="0"/>
                  <a:t>6</a:t>
                </a:r>
                <a:endParaRPr lang="de-CH" sz="2000" dirty="0" err="1"/>
              </a:p>
            </p:txBody>
          </p:sp>
        </p:grpSp>
        <p:grpSp>
          <p:nvGrpSpPr>
            <p:cNvPr id="55" name="Group 54">
              <a:extLst>
                <a:ext uri="{FF2B5EF4-FFF2-40B4-BE49-F238E27FC236}">
                  <a16:creationId xmlns:a16="http://schemas.microsoft.com/office/drawing/2014/main" id="{2D0AE90B-0CD9-7578-2E3D-5A39460CA488}"/>
                </a:ext>
              </a:extLst>
            </p:cNvPr>
            <p:cNvGrpSpPr/>
            <p:nvPr/>
          </p:nvGrpSpPr>
          <p:grpSpPr>
            <a:xfrm>
              <a:off x="2386463" y="3067000"/>
              <a:ext cx="345232" cy="307777"/>
              <a:chOff x="774441" y="6331909"/>
              <a:chExt cx="345232" cy="307777"/>
            </a:xfrm>
          </p:grpSpPr>
          <p:sp>
            <p:nvSpPr>
              <p:cNvPr id="56" name="TextBox 55">
                <a:extLst>
                  <a:ext uri="{FF2B5EF4-FFF2-40B4-BE49-F238E27FC236}">
                    <a16:creationId xmlns:a16="http://schemas.microsoft.com/office/drawing/2014/main" id="{10E743E3-9EEF-C8DF-6ED8-B08C0DDC4569}"/>
                  </a:ext>
                </a:extLst>
              </p:cNvPr>
              <p:cNvSpPr txBox="1"/>
              <p:nvPr/>
            </p:nvSpPr>
            <p:spPr>
              <a:xfrm>
                <a:off x="852864" y="6331909"/>
                <a:ext cx="136256" cy="307777"/>
              </a:xfrm>
              <a:prstGeom prst="rect">
                <a:avLst/>
              </a:prstGeom>
              <a:noFill/>
            </p:spPr>
            <p:txBody>
              <a:bodyPr wrap="none" lIns="0" tIns="0" rIns="0" bIns="0" rtlCol="0">
                <a:spAutoFit/>
              </a:bodyPr>
              <a:lstStyle/>
              <a:p>
                <a:pPr algn="l"/>
                <a:r>
                  <a:rPr lang="fr-CH" sz="2000" dirty="0"/>
                  <a:t>1</a:t>
                </a:r>
                <a:endParaRPr lang="de-CH" sz="2000" dirty="0"/>
              </a:p>
            </p:txBody>
          </p:sp>
          <p:sp>
            <p:nvSpPr>
              <p:cNvPr id="57" name="Oval 56">
                <a:extLst>
                  <a:ext uri="{FF2B5EF4-FFF2-40B4-BE49-F238E27FC236}">
                    <a16:creationId xmlns:a16="http://schemas.microsoft.com/office/drawing/2014/main" id="{8B6F321D-EB39-AF9A-BC6E-33F5C669EC35}"/>
                  </a:ext>
                </a:extLst>
              </p:cNvPr>
              <p:cNvSpPr/>
              <p:nvPr/>
            </p:nvSpPr>
            <p:spPr>
              <a:xfrm>
                <a:off x="774441" y="6400800"/>
                <a:ext cx="345232" cy="23888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000" dirty="0"/>
                  <a:t>3</a:t>
                </a:r>
                <a:endParaRPr lang="de-CH" sz="2000" dirty="0" err="1"/>
              </a:p>
            </p:txBody>
          </p:sp>
        </p:grpSp>
        <p:grpSp>
          <p:nvGrpSpPr>
            <p:cNvPr id="58" name="Group 57">
              <a:extLst>
                <a:ext uri="{FF2B5EF4-FFF2-40B4-BE49-F238E27FC236}">
                  <a16:creationId xmlns:a16="http://schemas.microsoft.com/office/drawing/2014/main" id="{3D2F2295-FE90-0081-3587-53071421D768}"/>
                </a:ext>
              </a:extLst>
            </p:cNvPr>
            <p:cNvGrpSpPr/>
            <p:nvPr/>
          </p:nvGrpSpPr>
          <p:grpSpPr>
            <a:xfrm>
              <a:off x="2775453" y="1781711"/>
              <a:ext cx="345232" cy="307777"/>
              <a:chOff x="774441" y="6331909"/>
              <a:chExt cx="345232" cy="307777"/>
            </a:xfrm>
          </p:grpSpPr>
          <p:sp>
            <p:nvSpPr>
              <p:cNvPr id="59" name="TextBox 58">
                <a:extLst>
                  <a:ext uri="{FF2B5EF4-FFF2-40B4-BE49-F238E27FC236}">
                    <a16:creationId xmlns:a16="http://schemas.microsoft.com/office/drawing/2014/main" id="{B0A0E9F6-7BEA-B0AF-F0A6-00A3A7E7BBAB}"/>
                  </a:ext>
                </a:extLst>
              </p:cNvPr>
              <p:cNvSpPr txBox="1"/>
              <p:nvPr/>
            </p:nvSpPr>
            <p:spPr>
              <a:xfrm>
                <a:off x="852864" y="6331909"/>
                <a:ext cx="136256" cy="307777"/>
              </a:xfrm>
              <a:prstGeom prst="rect">
                <a:avLst/>
              </a:prstGeom>
              <a:noFill/>
            </p:spPr>
            <p:txBody>
              <a:bodyPr wrap="none" lIns="0" tIns="0" rIns="0" bIns="0" rtlCol="0">
                <a:spAutoFit/>
              </a:bodyPr>
              <a:lstStyle/>
              <a:p>
                <a:pPr algn="l"/>
                <a:r>
                  <a:rPr lang="fr-CH" sz="2000" dirty="0"/>
                  <a:t>1</a:t>
                </a:r>
                <a:endParaRPr lang="de-CH" sz="2000" dirty="0"/>
              </a:p>
            </p:txBody>
          </p:sp>
          <p:sp>
            <p:nvSpPr>
              <p:cNvPr id="60" name="Oval 59">
                <a:extLst>
                  <a:ext uri="{FF2B5EF4-FFF2-40B4-BE49-F238E27FC236}">
                    <a16:creationId xmlns:a16="http://schemas.microsoft.com/office/drawing/2014/main" id="{5DA92F74-7EDA-46DF-6355-196C37417A21}"/>
                  </a:ext>
                </a:extLst>
              </p:cNvPr>
              <p:cNvSpPr/>
              <p:nvPr/>
            </p:nvSpPr>
            <p:spPr>
              <a:xfrm>
                <a:off x="774441" y="6400800"/>
                <a:ext cx="345232" cy="23888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000" dirty="0"/>
                  <a:t>4</a:t>
                </a:r>
                <a:endParaRPr lang="de-CH" sz="2000" dirty="0" err="1"/>
              </a:p>
            </p:txBody>
          </p:sp>
        </p:grpSp>
        <p:grpSp>
          <p:nvGrpSpPr>
            <p:cNvPr id="61" name="Group 60">
              <a:extLst>
                <a:ext uri="{FF2B5EF4-FFF2-40B4-BE49-F238E27FC236}">
                  <a16:creationId xmlns:a16="http://schemas.microsoft.com/office/drawing/2014/main" id="{F6A1AB6E-E3B4-867D-F0FF-97E2C0C53209}"/>
                </a:ext>
              </a:extLst>
            </p:cNvPr>
            <p:cNvGrpSpPr/>
            <p:nvPr/>
          </p:nvGrpSpPr>
          <p:grpSpPr>
            <a:xfrm>
              <a:off x="5641963" y="2559764"/>
              <a:ext cx="345232" cy="307777"/>
              <a:chOff x="774441" y="6331909"/>
              <a:chExt cx="345232" cy="307777"/>
            </a:xfrm>
          </p:grpSpPr>
          <p:sp>
            <p:nvSpPr>
              <p:cNvPr id="62" name="TextBox 61">
                <a:extLst>
                  <a:ext uri="{FF2B5EF4-FFF2-40B4-BE49-F238E27FC236}">
                    <a16:creationId xmlns:a16="http://schemas.microsoft.com/office/drawing/2014/main" id="{66BEC42B-7F37-0C67-401B-4922002DBEE6}"/>
                  </a:ext>
                </a:extLst>
              </p:cNvPr>
              <p:cNvSpPr txBox="1"/>
              <p:nvPr/>
            </p:nvSpPr>
            <p:spPr>
              <a:xfrm>
                <a:off x="852864" y="6331909"/>
                <a:ext cx="136256" cy="307777"/>
              </a:xfrm>
              <a:prstGeom prst="rect">
                <a:avLst/>
              </a:prstGeom>
              <a:noFill/>
            </p:spPr>
            <p:txBody>
              <a:bodyPr wrap="none" lIns="0" tIns="0" rIns="0" bIns="0" rtlCol="0">
                <a:spAutoFit/>
              </a:bodyPr>
              <a:lstStyle/>
              <a:p>
                <a:pPr algn="l"/>
                <a:r>
                  <a:rPr lang="fr-CH" sz="2000" dirty="0"/>
                  <a:t>1</a:t>
                </a:r>
                <a:endParaRPr lang="de-CH" sz="2000" dirty="0"/>
              </a:p>
            </p:txBody>
          </p:sp>
          <p:sp>
            <p:nvSpPr>
              <p:cNvPr id="63" name="Oval 62">
                <a:extLst>
                  <a:ext uri="{FF2B5EF4-FFF2-40B4-BE49-F238E27FC236}">
                    <a16:creationId xmlns:a16="http://schemas.microsoft.com/office/drawing/2014/main" id="{45043E04-0004-87BB-1341-1FFB71E5A153}"/>
                  </a:ext>
                </a:extLst>
              </p:cNvPr>
              <p:cNvSpPr/>
              <p:nvPr/>
            </p:nvSpPr>
            <p:spPr>
              <a:xfrm>
                <a:off x="774441" y="6400800"/>
                <a:ext cx="345232" cy="23888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000" dirty="0"/>
                  <a:t>5</a:t>
                </a:r>
                <a:endParaRPr lang="de-CH" sz="2000" dirty="0" err="1"/>
              </a:p>
            </p:txBody>
          </p:sp>
        </p:grpSp>
      </p:grpSp>
    </p:spTree>
    <p:extLst>
      <p:ext uri="{BB962C8B-B14F-4D97-AF65-F5344CB8AC3E}">
        <p14:creationId xmlns:p14="http://schemas.microsoft.com/office/powerpoint/2010/main" val="38025546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abgerundete Ecken 8">
            <a:extLst>
              <a:ext uri="{FF2B5EF4-FFF2-40B4-BE49-F238E27FC236}">
                <a16:creationId xmlns:a16="http://schemas.microsoft.com/office/drawing/2014/main" id="{72017441-1099-DBAF-FFC1-0FE2606763FB}"/>
              </a:ext>
            </a:extLst>
          </p:cNvPr>
          <p:cNvSpPr/>
          <p:nvPr/>
        </p:nvSpPr>
        <p:spPr>
          <a:xfrm>
            <a:off x="8223650" y="1802871"/>
            <a:ext cx="3880339" cy="116104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 name="Title 2">
            <a:extLst>
              <a:ext uri="{FF2B5EF4-FFF2-40B4-BE49-F238E27FC236}">
                <a16:creationId xmlns:a16="http://schemas.microsoft.com/office/drawing/2014/main" id="{1F1588DC-876D-9FBC-1B4A-74050169C55E}"/>
              </a:ext>
            </a:extLst>
          </p:cNvPr>
          <p:cNvSpPr>
            <a:spLocks noGrp="1"/>
          </p:cNvSpPr>
          <p:nvPr>
            <p:ph type="title"/>
          </p:nvPr>
        </p:nvSpPr>
        <p:spPr>
          <a:xfrm>
            <a:off x="1256140" y="114806"/>
            <a:ext cx="9523230" cy="387380"/>
          </a:xfrm>
        </p:spPr>
        <p:txBody>
          <a:bodyPr>
            <a:normAutofit fontScale="90000"/>
          </a:bodyPr>
          <a:lstStyle/>
          <a:p>
            <a:pPr algn="ctr"/>
            <a:r>
              <a:rPr lang="en-US" sz="3100" dirty="0">
                <a:solidFill>
                  <a:srgbClr val="3333FF"/>
                </a:solidFill>
                <a:latin typeface="Calibri" panose="020F0502020204030204" pitchFamily="34" charset="0"/>
                <a:cs typeface="Calibri" panose="020F0502020204030204" pitchFamily="34" charset="0"/>
              </a:rPr>
              <a:t>PSI infrastructure (2) :Test stand for cryogen free superconducting magnets (2019-2026)</a:t>
            </a:r>
            <a:br>
              <a:rPr lang="en-US" sz="3100" dirty="0">
                <a:solidFill>
                  <a:srgbClr val="3333FF"/>
                </a:solidFill>
                <a:latin typeface="Calibri" panose="020F0502020204030204" pitchFamily="34" charset="0"/>
                <a:cs typeface="Calibri" panose="020F0502020204030204" pitchFamily="34" charset="0"/>
              </a:rPr>
            </a:br>
            <a:br>
              <a:rPr lang="en-US" b="1" dirty="0">
                <a:solidFill>
                  <a:srgbClr val="3333FF"/>
                </a:solidFill>
              </a:rPr>
            </a:br>
            <a:endParaRPr lang="de-CH" dirty="0"/>
          </a:p>
        </p:txBody>
      </p:sp>
      <p:sp>
        <p:nvSpPr>
          <p:cNvPr id="4" name="Slide Number Placeholder 3">
            <a:extLst>
              <a:ext uri="{FF2B5EF4-FFF2-40B4-BE49-F238E27FC236}">
                <a16:creationId xmlns:a16="http://schemas.microsoft.com/office/drawing/2014/main" id="{DEC8BBD2-7AE3-631C-D555-9BA926008571}"/>
              </a:ext>
            </a:extLst>
          </p:cNvPr>
          <p:cNvSpPr>
            <a:spLocks noGrp="1"/>
          </p:cNvSpPr>
          <p:nvPr>
            <p:ph type="sldNum" sz="quarter" idx="12"/>
          </p:nvPr>
        </p:nvSpPr>
        <p:spPr/>
        <p:txBody>
          <a:bodyPr/>
          <a:lstStyle/>
          <a:p>
            <a:pPr algn="r">
              <a:defRPr/>
            </a:pPr>
            <a:r>
              <a:rPr lang="de-DE"/>
              <a:t>Seite </a:t>
            </a:r>
            <a:fld id="{EBC07571-3134-BB4B-B83F-1A9FE18D34F3}" type="slidenum">
              <a:rPr lang="de-DE" smtClean="0"/>
              <a:pPr algn="r">
                <a:defRPr/>
              </a:pPr>
              <a:t>28</a:t>
            </a:fld>
            <a:endParaRPr lang="de-DE" dirty="0"/>
          </a:p>
        </p:txBody>
      </p:sp>
      <p:sp>
        <p:nvSpPr>
          <p:cNvPr id="30" name="TextBox 29">
            <a:extLst>
              <a:ext uri="{FF2B5EF4-FFF2-40B4-BE49-F238E27FC236}">
                <a16:creationId xmlns:a16="http://schemas.microsoft.com/office/drawing/2014/main" id="{3EBCD975-1A2D-7CB1-9FDE-E94266A06F10}"/>
              </a:ext>
            </a:extLst>
          </p:cNvPr>
          <p:cNvSpPr txBox="1"/>
          <p:nvPr/>
        </p:nvSpPr>
        <p:spPr>
          <a:xfrm>
            <a:off x="5596687" y="1045273"/>
            <a:ext cx="2664296" cy="3063665"/>
          </a:xfrm>
          <a:prstGeom prst="rect">
            <a:avLst/>
          </a:prstGeom>
          <a:noFill/>
        </p:spPr>
        <p:txBody>
          <a:bodyPr wrap="square" lIns="0" tIns="0" rIns="0" bIns="0" rtlCol="0">
            <a:noAutofit/>
          </a:bodyPr>
          <a:lstStyle/>
          <a:p>
            <a:pPr hangingPunct="0">
              <a:spcBef>
                <a:spcPts val="600"/>
              </a:spcBef>
            </a:pPr>
            <a:r>
              <a:rPr lang="de-CH" b="1" dirty="0">
                <a:solidFill>
                  <a:srgbClr val="7030A0"/>
                </a:solidFill>
                <a:latin typeface="+mj-lt"/>
                <a:ea typeface="+mj-ea"/>
                <a:cs typeface="+mj-cs"/>
                <a:sym typeface="Calibri"/>
              </a:rPr>
              <a:t>1: </a:t>
            </a:r>
            <a:r>
              <a:rPr lang="de-CH" b="1" dirty="0" err="1">
                <a:solidFill>
                  <a:srgbClr val="7030A0"/>
                </a:solidFill>
                <a:latin typeface="+mj-lt"/>
                <a:ea typeface="+mj-ea"/>
                <a:cs typeface="+mj-cs"/>
                <a:sym typeface="Calibri"/>
              </a:rPr>
              <a:t>Cryostat</a:t>
            </a:r>
            <a:endParaRPr lang="de-CH" b="1" dirty="0">
              <a:solidFill>
                <a:srgbClr val="7030A0"/>
              </a:solidFill>
              <a:latin typeface="+mj-lt"/>
              <a:ea typeface="+mj-ea"/>
              <a:cs typeface="+mj-cs"/>
              <a:sym typeface="Calibri"/>
            </a:endParaRPr>
          </a:p>
          <a:p>
            <a:pPr marL="285750" indent="-285750">
              <a:spcBef>
                <a:spcPts val="600"/>
              </a:spcBef>
              <a:buFont typeface="Arial" panose="020B0604020202020204" pitchFamily="34" charset="0"/>
              <a:buChar char="•"/>
            </a:pPr>
            <a:r>
              <a:rPr lang="en-US" sz="1400" b="1" dirty="0">
                <a:solidFill>
                  <a:srgbClr val="FF9933"/>
                </a:solidFill>
              </a:rPr>
              <a:t>Thermal radiation shield </a:t>
            </a:r>
          </a:p>
          <a:p>
            <a:pPr marL="285750" indent="-285750">
              <a:spcBef>
                <a:spcPts val="600"/>
              </a:spcBef>
              <a:buFont typeface="Arial" panose="020B0604020202020204" pitchFamily="34" charset="0"/>
              <a:buChar char="•"/>
            </a:pPr>
            <a:r>
              <a:rPr lang="en-US" sz="1400" b="1" dirty="0">
                <a:solidFill>
                  <a:srgbClr val="FF9933"/>
                </a:solidFill>
              </a:rPr>
              <a:t>Vacuum pumps</a:t>
            </a:r>
          </a:p>
          <a:p>
            <a:pPr marL="285750" indent="-285750">
              <a:spcBef>
                <a:spcPts val="600"/>
              </a:spcBef>
              <a:buFont typeface="Arial" panose="020B0604020202020204" pitchFamily="34" charset="0"/>
              <a:buChar char="•"/>
            </a:pPr>
            <a:r>
              <a:rPr lang="en-US" sz="1400" b="1" dirty="0">
                <a:solidFill>
                  <a:srgbClr val="FF9933"/>
                </a:solidFill>
              </a:rPr>
              <a:t>Cryocoolers </a:t>
            </a:r>
            <a:r>
              <a:rPr lang="en-US" sz="1400" dirty="0"/>
              <a:t>(RDK-415D/418D </a:t>
            </a:r>
            <a:r>
              <a:rPr lang="de-CH" sz="1400" dirty="0"/>
              <a:t>and </a:t>
            </a:r>
            <a:r>
              <a:rPr lang="en-US" sz="1400" dirty="0"/>
              <a:t>RDK-500B)</a:t>
            </a:r>
          </a:p>
          <a:p>
            <a:pPr>
              <a:lnSpc>
                <a:spcPct val="110000"/>
              </a:lnSpc>
              <a:spcBef>
                <a:spcPts val="600"/>
              </a:spcBef>
              <a:buClr>
                <a:srgbClr val="000000"/>
              </a:buClr>
            </a:pPr>
            <a:r>
              <a:rPr lang="de-CH" b="1" dirty="0">
                <a:solidFill>
                  <a:srgbClr val="7030A0"/>
                </a:solidFill>
                <a:latin typeface="+mj-lt"/>
                <a:ea typeface="+mj-ea"/>
                <a:cs typeface="+mj-cs"/>
                <a:sym typeface="Calibri"/>
              </a:rPr>
              <a:t>2: Test </a:t>
            </a:r>
            <a:r>
              <a:rPr lang="de-CH" b="1" dirty="0" err="1">
                <a:solidFill>
                  <a:srgbClr val="7030A0"/>
                </a:solidFill>
                <a:latin typeface="+mj-lt"/>
                <a:ea typeface="+mj-ea"/>
                <a:cs typeface="+mj-cs"/>
                <a:sym typeface="Calibri"/>
              </a:rPr>
              <a:t>setup</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for</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superconducting</a:t>
            </a:r>
            <a:r>
              <a:rPr lang="de-CH" b="1" dirty="0">
                <a:solidFill>
                  <a:srgbClr val="7030A0"/>
                </a:solidFill>
                <a:latin typeface="+mj-lt"/>
                <a:ea typeface="+mj-ea"/>
                <a:cs typeface="+mj-cs"/>
                <a:sym typeface="Calibri"/>
              </a:rPr>
              <a:t> HTS and LTS </a:t>
            </a:r>
            <a:r>
              <a:rPr lang="de-CH" b="1" dirty="0" err="1">
                <a:solidFill>
                  <a:srgbClr val="7030A0"/>
                </a:solidFill>
                <a:latin typeface="+mj-lt"/>
                <a:ea typeface="+mj-ea"/>
                <a:cs typeface="+mj-cs"/>
                <a:sym typeface="Calibri"/>
              </a:rPr>
              <a:t>coils</a:t>
            </a:r>
            <a:r>
              <a:rPr lang="de-CH" b="1" dirty="0">
                <a:solidFill>
                  <a:srgbClr val="7030A0"/>
                </a:solidFill>
                <a:latin typeface="+mj-lt"/>
                <a:ea typeface="+mj-ea"/>
                <a:cs typeface="+mj-cs"/>
                <a:sym typeface="Calibri"/>
              </a:rPr>
              <a:t> </a:t>
            </a:r>
          </a:p>
          <a:p>
            <a:pPr marL="285750" indent="-285750">
              <a:lnSpc>
                <a:spcPct val="110000"/>
              </a:lnSpc>
              <a:spcBef>
                <a:spcPts val="600"/>
              </a:spcBef>
              <a:buClr>
                <a:srgbClr val="FFC000"/>
              </a:buClr>
              <a:buFont typeface="Arial" panose="020B0604020202020204" pitchFamily="34" charset="0"/>
              <a:buChar char="•"/>
            </a:pPr>
            <a:r>
              <a:rPr lang="de-CH" sz="1400" b="1" dirty="0">
                <a:solidFill>
                  <a:srgbClr val="FF9933"/>
                </a:solidFill>
                <a:latin typeface="Arial" charset="0"/>
              </a:rPr>
              <a:t>RRR, T</a:t>
            </a:r>
            <a:r>
              <a:rPr lang="de-CH" sz="1400" b="1" baseline="-25000" dirty="0">
                <a:solidFill>
                  <a:srgbClr val="FF9933"/>
                </a:solidFill>
                <a:latin typeface="Arial" charset="0"/>
              </a:rPr>
              <a:t>C</a:t>
            </a:r>
            <a:r>
              <a:rPr lang="de-CH" sz="1400" b="1" dirty="0">
                <a:solidFill>
                  <a:srgbClr val="FF9933"/>
                </a:solidFill>
                <a:latin typeface="Arial" charset="0"/>
              </a:rPr>
              <a:t> and </a:t>
            </a:r>
            <a:r>
              <a:rPr lang="de-CH" sz="1400" b="1" dirty="0" err="1">
                <a:solidFill>
                  <a:srgbClr val="FF9933"/>
                </a:solidFill>
                <a:latin typeface="Arial" charset="0"/>
              </a:rPr>
              <a:t>th</a:t>
            </a:r>
            <a:r>
              <a:rPr lang="de-CH" sz="1400" b="1" dirty="0">
                <a:solidFill>
                  <a:srgbClr val="FF9933"/>
                </a:solidFill>
                <a:latin typeface="Arial" charset="0"/>
              </a:rPr>
              <a:t>. </a:t>
            </a:r>
            <a:r>
              <a:rPr lang="de-CH" sz="1400" b="1" dirty="0" err="1">
                <a:solidFill>
                  <a:srgbClr val="FF9933"/>
                </a:solidFill>
                <a:latin typeface="Arial" charset="0"/>
              </a:rPr>
              <a:t>cond</a:t>
            </a:r>
            <a:r>
              <a:rPr lang="de-CH" sz="1400" b="1" dirty="0">
                <a:solidFill>
                  <a:srgbClr val="FF9933"/>
                </a:solidFill>
                <a:latin typeface="Arial" charset="0"/>
              </a:rPr>
              <a:t>. </a:t>
            </a:r>
            <a:r>
              <a:rPr lang="de-CH" sz="1400" b="1" dirty="0" err="1">
                <a:solidFill>
                  <a:srgbClr val="FF9933"/>
                </a:solidFill>
                <a:latin typeface="Arial" charset="0"/>
              </a:rPr>
              <a:t>test</a:t>
            </a:r>
            <a:endParaRPr lang="de-CH" sz="1400" b="1" dirty="0">
              <a:solidFill>
                <a:srgbClr val="FF9933"/>
              </a:solidFill>
              <a:latin typeface="Arial" charset="0"/>
            </a:endParaRPr>
          </a:p>
          <a:p>
            <a:pPr marL="285750" indent="-285750" eaLnBrk="0" fontAlgn="base" hangingPunct="0">
              <a:spcBef>
                <a:spcPts val="600"/>
              </a:spcBef>
              <a:spcAft>
                <a:spcPct val="0"/>
              </a:spcAft>
              <a:buFont typeface="Arial" panose="020B0604020202020204" pitchFamily="34" charset="0"/>
              <a:buChar char="•"/>
              <a:defRPr/>
            </a:pPr>
            <a:r>
              <a:rPr lang="de-CH" sz="1400" b="1" dirty="0">
                <a:solidFill>
                  <a:srgbClr val="FF9933"/>
                </a:solidFill>
                <a:ea typeface="+mj-ea"/>
                <a:cs typeface="+mj-cs"/>
                <a:sym typeface="Calibri"/>
              </a:rPr>
              <a:t>NI HTS </a:t>
            </a:r>
            <a:r>
              <a:rPr lang="de-CH" sz="1400" b="1" dirty="0" err="1">
                <a:solidFill>
                  <a:srgbClr val="FF9933"/>
                </a:solidFill>
                <a:ea typeface="+mj-ea"/>
                <a:cs typeface="+mj-cs"/>
                <a:sym typeface="Calibri"/>
              </a:rPr>
              <a:t>coils</a:t>
            </a:r>
            <a:r>
              <a:rPr lang="de-CH" sz="1400" b="1" dirty="0">
                <a:solidFill>
                  <a:srgbClr val="FF9933"/>
                </a:solidFill>
                <a:ea typeface="+mj-ea"/>
                <a:cs typeface="+mj-cs"/>
                <a:sym typeface="Calibri"/>
              </a:rPr>
              <a:t> </a:t>
            </a:r>
            <a:r>
              <a:rPr lang="de-CH" sz="1400" b="1" dirty="0" err="1">
                <a:solidFill>
                  <a:srgbClr val="FF9933"/>
                </a:solidFill>
                <a:ea typeface="+mj-ea"/>
                <a:cs typeface="+mj-cs"/>
                <a:sym typeface="Calibri"/>
              </a:rPr>
              <a:t>test</a:t>
            </a:r>
            <a:r>
              <a:rPr lang="de-CH" sz="1400" b="1" dirty="0">
                <a:solidFill>
                  <a:srgbClr val="FF9933"/>
                </a:solidFill>
                <a:ea typeface="+mj-ea"/>
                <a:cs typeface="+mj-cs"/>
                <a:sym typeface="Calibri"/>
              </a:rPr>
              <a:t> </a:t>
            </a:r>
            <a:r>
              <a:rPr lang="de-CH" sz="1400" b="1" dirty="0">
                <a:solidFill>
                  <a:srgbClr val="FF9933"/>
                </a:solidFill>
                <a:latin typeface="Arial" charset="0"/>
                <a:ea typeface="+mj-ea"/>
                <a:cs typeface="+mj-cs"/>
                <a:sym typeface="Calibri"/>
              </a:rPr>
              <a:t>(18.2 T) </a:t>
            </a:r>
            <a:endParaRPr lang="de-CH" b="1" dirty="0">
              <a:solidFill>
                <a:srgbClr val="7030A0"/>
              </a:solidFill>
              <a:latin typeface="+mj-lt"/>
              <a:ea typeface="+mj-ea"/>
              <a:cs typeface="+mj-cs"/>
              <a:sym typeface="Calibri"/>
            </a:endParaRPr>
          </a:p>
        </p:txBody>
      </p:sp>
      <p:sp>
        <p:nvSpPr>
          <p:cNvPr id="40" name="TextBox 39">
            <a:extLst>
              <a:ext uri="{FF2B5EF4-FFF2-40B4-BE49-F238E27FC236}">
                <a16:creationId xmlns:a16="http://schemas.microsoft.com/office/drawing/2014/main" id="{559D1711-038C-1D8A-E594-E7B153FF85E3}"/>
              </a:ext>
            </a:extLst>
          </p:cNvPr>
          <p:cNvSpPr txBox="1"/>
          <p:nvPr/>
        </p:nvSpPr>
        <p:spPr>
          <a:xfrm>
            <a:off x="126706" y="4603384"/>
            <a:ext cx="3672407" cy="1945205"/>
          </a:xfrm>
          <a:prstGeom prst="rect">
            <a:avLst/>
          </a:prstGeom>
          <a:noFill/>
        </p:spPr>
        <p:txBody>
          <a:bodyPr wrap="square" lIns="0" tIns="0" rIns="0" bIns="0" rtlCol="0">
            <a:noAutofit/>
          </a:bodyPr>
          <a:lstStyle/>
          <a:p>
            <a:pPr hangingPunct="0">
              <a:spcBef>
                <a:spcPts val="600"/>
              </a:spcBef>
            </a:pPr>
            <a:r>
              <a:rPr lang="de-CH" b="1" dirty="0">
                <a:solidFill>
                  <a:srgbClr val="7030A0"/>
                </a:solidFill>
                <a:latin typeface="+mj-lt"/>
                <a:ea typeface="+mj-ea"/>
                <a:cs typeface="+mj-cs"/>
                <a:sym typeface="Calibri"/>
              </a:rPr>
              <a:t>3: Electronic </a:t>
            </a:r>
            <a:r>
              <a:rPr lang="de-CH" b="1" dirty="0" err="1">
                <a:solidFill>
                  <a:srgbClr val="7030A0"/>
                </a:solidFill>
                <a:latin typeface="+mj-lt"/>
                <a:ea typeface="+mj-ea"/>
                <a:cs typeface="+mj-cs"/>
                <a:sym typeface="Calibri"/>
              </a:rPr>
              <a:t>rack</a:t>
            </a:r>
            <a:endParaRPr lang="de-CH" b="1" dirty="0">
              <a:solidFill>
                <a:srgbClr val="7030A0"/>
              </a:solidFill>
              <a:latin typeface="+mj-lt"/>
              <a:ea typeface="+mj-ea"/>
              <a:cs typeface="+mj-cs"/>
              <a:sym typeface="Calibri"/>
            </a:endParaRPr>
          </a:p>
          <a:p>
            <a:pPr marL="285750" indent="-285750" hangingPunct="0">
              <a:spcBef>
                <a:spcPts val="600"/>
              </a:spcBef>
              <a:buFont typeface="Arial" panose="020B0604020202020204" pitchFamily="34" charset="0"/>
              <a:buChar char="•"/>
            </a:pPr>
            <a:r>
              <a:rPr lang="en-US" sz="1400" b="1" dirty="0">
                <a:solidFill>
                  <a:srgbClr val="FF9933"/>
                </a:solidFill>
              </a:rPr>
              <a:t>vacuum control/monitoring</a:t>
            </a:r>
          </a:p>
          <a:p>
            <a:pPr marL="285750" indent="-285750">
              <a:spcBef>
                <a:spcPts val="600"/>
              </a:spcBef>
              <a:buFont typeface="Arial" panose="020B0604020202020204" pitchFamily="34" charset="0"/>
              <a:buChar char="•"/>
            </a:pPr>
            <a:r>
              <a:rPr lang="en-US" sz="1400" b="1" dirty="0">
                <a:solidFill>
                  <a:srgbClr val="FF9933"/>
                </a:solidFill>
              </a:rPr>
              <a:t>temperature control/monitoring </a:t>
            </a:r>
            <a:r>
              <a:rPr lang="en-US" sz="1400" dirty="0"/>
              <a:t>(16 </a:t>
            </a:r>
            <a:r>
              <a:rPr lang="en-US" sz="1400" dirty="0" err="1"/>
              <a:t>Cernox</a:t>
            </a:r>
            <a:r>
              <a:rPr lang="en-US" sz="1400" dirty="0"/>
              <a:t>/ Pt1000 sensors, PID controller)</a:t>
            </a:r>
            <a:endParaRPr lang="en-US" sz="1400" b="1" dirty="0">
              <a:solidFill>
                <a:srgbClr val="FF9933"/>
              </a:solidFill>
            </a:endParaRPr>
          </a:p>
          <a:p>
            <a:pPr marL="285750" indent="-285750" hangingPunct="0">
              <a:spcBef>
                <a:spcPts val="600"/>
              </a:spcBef>
              <a:buFont typeface="Arial" panose="020B0604020202020204" pitchFamily="34" charset="0"/>
              <a:buChar char="•"/>
            </a:pPr>
            <a:r>
              <a:rPr lang="en-US" sz="1400" b="1" dirty="0">
                <a:solidFill>
                  <a:srgbClr val="FF9933"/>
                </a:solidFill>
              </a:rPr>
              <a:t>voltage signals recording </a:t>
            </a:r>
            <a:r>
              <a:rPr lang="en-US" sz="1400" dirty="0"/>
              <a:t>(2 nanovolt/64 high precision/64 fast sampling channels )</a:t>
            </a:r>
          </a:p>
          <a:p>
            <a:pPr marL="285750" indent="-285750" eaLnBrk="0" fontAlgn="base" hangingPunct="0">
              <a:spcBef>
                <a:spcPts val="600"/>
              </a:spcBef>
              <a:spcAft>
                <a:spcPct val="0"/>
              </a:spcAft>
              <a:buFont typeface="Arial" panose="020B0604020202020204" pitchFamily="34" charset="0"/>
              <a:buChar char="•"/>
              <a:defRPr/>
            </a:pPr>
            <a:r>
              <a:rPr lang="en-US" sz="1400" b="1" dirty="0">
                <a:solidFill>
                  <a:srgbClr val="FF9933"/>
                </a:solidFill>
              </a:rPr>
              <a:t>quench detection system </a:t>
            </a:r>
            <a:r>
              <a:rPr lang="en-US" sz="1400" dirty="0">
                <a:solidFill>
                  <a:srgbClr val="000000"/>
                </a:solidFill>
                <a:latin typeface="Arial" charset="0"/>
              </a:rPr>
              <a:t>(CERN </a:t>
            </a:r>
            <a:r>
              <a:rPr lang="en-US" sz="1400" dirty="0" err="1">
                <a:solidFill>
                  <a:srgbClr val="000000"/>
                </a:solidFill>
                <a:latin typeface="Arial" charset="0"/>
              </a:rPr>
              <a:t>uQDS</a:t>
            </a:r>
            <a:r>
              <a:rPr lang="en-US" sz="1400" dirty="0">
                <a:solidFill>
                  <a:srgbClr val="000000"/>
                </a:solidFill>
                <a:latin typeface="Arial" charset="0"/>
              </a:rPr>
              <a:t> with PSI modification)</a:t>
            </a:r>
          </a:p>
          <a:p>
            <a:pPr marL="285750" indent="-285750" hangingPunct="0">
              <a:spcBef>
                <a:spcPts val="600"/>
              </a:spcBef>
              <a:buFont typeface="Arial" panose="020B0604020202020204" pitchFamily="34" charset="0"/>
              <a:buChar char="•"/>
            </a:pPr>
            <a:endParaRPr lang="en-US" b="1" dirty="0">
              <a:solidFill>
                <a:srgbClr val="FF9933"/>
              </a:solidFill>
            </a:endParaRPr>
          </a:p>
          <a:p>
            <a:pPr hangingPunct="0">
              <a:spcBef>
                <a:spcPts val="600"/>
              </a:spcBef>
            </a:pPr>
            <a:endParaRPr lang="de-CH" b="1" dirty="0">
              <a:solidFill>
                <a:srgbClr val="7030A0"/>
              </a:solidFill>
              <a:latin typeface="+mj-lt"/>
              <a:ea typeface="+mj-ea"/>
              <a:cs typeface="+mj-cs"/>
              <a:sym typeface="Calibri"/>
            </a:endParaRPr>
          </a:p>
        </p:txBody>
      </p:sp>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4324DFD0-4DF8-9BDE-45C2-B14674E8660D}"/>
                  </a:ext>
                </a:extLst>
              </p:cNvPr>
              <p:cNvSpPr txBox="1"/>
              <p:nvPr/>
            </p:nvSpPr>
            <p:spPr>
              <a:xfrm>
                <a:off x="4168036" y="4603384"/>
                <a:ext cx="3862272" cy="2090493"/>
              </a:xfrm>
              <a:prstGeom prst="rect">
                <a:avLst/>
              </a:prstGeom>
              <a:noFill/>
            </p:spPr>
            <p:txBody>
              <a:bodyPr wrap="square" lIns="0" tIns="0" rIns="0" bIns="0" rtlCol="0">
                <a:noAutofit/>
              </a:bodyPr>
              <a:lstStyle/>
              <a:p>
                <a:pPr eaLnBrk="0" fontAlgn="base" hangingPunct="0">
                  <a:spcBef>
                    <a:spcPts val="600"/>
                  </a:spcBef>
                  <a:spcAft>
                    <a:spcPct val="0"/>
                  </a:spcAft>
                  <a:defRPr/>
                </a:pPr>
                <a:r>
                  <a:rPr lang="de-CH" b="1" dirty="0">
                    <a:solidFill>
                      <a:srgbClr val="7030A0"/>
                    </a:solidFill>
                    <a:latin typeface="+mj-lt"/>
                    <a:ea typeface="+mj-ea"/>
                    <a:cs typeface="+mj-cs"/>
                    <a:sym typeface="Calibri"/>
                  </a:rPr>
                  <a:t>4: Test </a:t>
                </a:r>
                <a:r>
                  <a:rPr lang="de-CH" b="1" dirty="0" err="1">
                    <a:solidFill>
                      <a:srgbClr val="7030A0"/>
                    </a:solidFill>
                    <a:latin typeface="+mj-lt"/>
                    <a:ea typeface="+mj-ea"/>
                    <a:cs typeface="+mj-cs"/>
                    <a:sym typeface="Calibri"/>
                  </a:rPr>
                  <a:t>setup</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for</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cryogenic</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pulsating</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heat</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pipes</a:t>
                </a:r>
                <a:r>
                  <a:rPr lang="de-CH" b="1" dirty="0">
                    <a:solidFill>
                      <a:srgbClr val="7030A0"/>
                    </a:solidFill>
                    <a:latin typeface="+mj-lt"/>
                    <a:ea typeface="+mj-ea"/>
                    <a:cs typeface="+mj-cs"/>
                    <a:sym typeface="Calibri"/>
                  </a:rPr>
                  <a:t> (PHP)</a:t>
                </a:r>
              </a:p>
              <a:p>
                <a:pPr marL="285750" indent="-285750" eaLnBrk="0" fontAlgn="base" hangingPunct="0">
                  <a:spcBef>
                    <a:spcPts val="600"/>
                  </a:spcBef>
                  <a:spcAft>
                    <a:spcPct val="0"/>
                  </a:spcAft>
                  <a:buFont typeface="Arial" panose="020B0604020202020204" pitchFamily="34" charset="0"/>
                  <a:buChar char="•"/>
                  <a:defRPr/>
                </a:pPr>
                <a:r>
                  <a:rPr lang="en-US" sz="1400" b="1" dirty="0">
                    <a:solidFill>
                      <a:srgbClr val="FF9933"/>
                    </a:solidFill>
                  </a:rPr>
                  <a:t>10 and 20 tube neon PHP (with VDL ETG)</a:t>
                </a:r>
              </a:p>
              <a:p>
                <a:pPr fontAlgn="base">
                  <a:lnSpc>
                    <a:spcPct val="110000"/>
                  </a:lnSpc>
                  <a:spcBef>
                    <a:spcPts val="600"/>
                  </a:spcBef>
                  <a:spcAft>
                    <a:spcPct val="0"/>
                  </a:spcAft>
                  <a:buClr>
                    <a:srgbClr val="000000"/>
                  </a:buClr>
                  <a:defRPr/>
                </a:pPr>
                <a:r>
                  <a:rPr lang="de-CH" sz="1600" b="1" dirty="0">
                    <a:solidFill>
                      <a:srgbClr val="7030A0"/>
                    </a:solidFill>
                    <a:latin typeface="Georgia"/>
                    <a:ea typeface="+mj-ea"/>
                    <a:cs typeface="+mj-cs"/>
                    <a:sym typeface="Calibri"/>
                  </a:rPr>
                  <a:t>5: 2 kA </a:t>
                </a:r>
                <a14:m>
                  <m:oMath xmlns:m="http://schemas.openxmlformats.org/officeDocument/2006/math">
                    <m:r>
                      <a:rPr lang="de-CH" sz="1600" b="1" i="1">
                        <a:solidFill>
                          <a:srgbClr val="7030A0"/>
                        </a:solidFill>
                        <a:latin typeface="Cambria Math" panose="02040503050406030204" pitchFamily="18" charset="0"/>
                        <a:ea typeface="Cambria Math" panose="02040503050406030204" pitchFamily="18" charset="0"/>
                        <a:cs typeface="+mj-cs"/>
                        <a:sym typeface="Calibri"/>
                      </a:rPr>
                      <m:t>±</m:t>
                    </m:r>
                  </m:oMath>
                </a14:m>
                <a:r>
                  <a:rPr lang="de-CH" sz="1600" b="1" dirty="0">
                    <a:solidFill>
                      <a:srgbClr val="7030A0"/>
                    </a:solidFill>
                    <a:latin typeface="Georgia"/>
                    <a:ea typeface="+mj-ea"/>
                    <a:cs typeface="+mj-cs"/>
                    <a:sym typeface="Calibri"/>
                  </a:rPr>
                  <a:t> 10V power </a:t>
                </a:r>
                <a:r>
                  <a:rPr lang="de-CH" sz="1600" b="1" dirty="0" err="1">
                    <a:solidFill>
                      <a:srgbClr val="7030A0"/>
                    </a:solidFill>
                    <a:latin typeface="Georgia"/>
                    <a:ea typeface="+mj-ea"/>
                    <a:cs typeface="+mj-cs"/>
                    <a:sym typeface="Calibri"/>
                  </a:rPr>
                  <a:t>converter</a:t>
                </a:r>
                <a:endParaRPr lang="de-CH" sz="1600" b="1" dirty="0">
                  <a:solidFill>
                    <a:srgbClr val="7030A0"/>
                  </a:solidFill>
                  <a:latin typeface="Georgia"/>
                  <a:ea typeface="+mj-ea"/>
                  <a:cs typeface="+mj-cs"/>
                  <a:sym typeface="Calibri"/>
                </a:endParaRPr>
              </a:p>
              <a:p>
                <a:pPr>
                  <a:lnSpc>
                    <a:spcPct val="110000"/>
                  </a:lnSpc>
                  <a:spcBef>
                    <a:spcPts val="600"/>
                  </a:spcBef>
                  <a:buClr>
                    <a:srgbClr val="000000"/>
                  </a:buClr>
                </a:pPr>
                <a:r>
                  <a:rPr lang="de-CH" b="1" dirty="0">
                    <a:solidFill>
                      <a:srgbClr val="7030A0"/>
                    </a:solidFill>
                    <a:latin typeface="+mj-lt"/>
                    <a:ea typeface="+mj-ea"/>
                    <a:cs typeface="+mj-cs"/>
                    <a:sym typeface="Calibri"/>
                  </a:rPr>
                  <a:t>6: </a:t>
                </a:r>
                <a:r>
                  <a:rPr lang="de-CH" b="1" dirty="0" err="1">
                    <a:solidFill>
                      <a:srgbClr val="7030A0"/>
                    </a:solidFill>
                    <a:latin typeface="+mj-lt"/>
                    <a:ea typeface="+mj-ea"/>
                    <a:cs typeface="+mj-cs"/>
                    <a:sym typeface="Calibri"/>
                  </a:rPr>
                  <a:t>Quench</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protection</a:t>
                </a:r>
                <a:endParaRPr lang="de-CH" b="1" dirty="0">
                  <a:solidFill>
                    <a:srgbClr val="7030A0"/>
                  </a:solidFill>
                  <a:latin typeface="+mj-lt"/>
                  <a:ea typeface="+mj-ea"/>
                  <a:cs typeface="+mj-cs"/>
                  <a:sym typeface="Calibri"/>
                </a:endParaRPr>
              </a:p>
              <a:p>
                <a:pPr marL="285750" indent="-285750">
                  <a:spcBef>
                    <a:spcPts val="600"/>
                  </a:spcBef>
                  <a:buFont typeface="Arial" panose="020B0604020202020204" pitchFamily="34" charset="0"/>
                  <a:buChar char="•"/>
                </a:pPr>
                <a:r>
                  <a:rPr lang="en-US" sz="1400" b="1" dirty="0">
                    <a:solidFill>
                      <a:srgbClr val="FF9933"/>
                    </a:solidFill>
                  </a:rPr>
                  <a:t>mechanical switch (~4 </a:t>
                </a:r>
                <a:r>
                  <a:rPr lang="en-US" sz="1400" b="1" dirty="0" err="1">
                    <a:solidFill>
                      <a:srgbClr val="FF9933"/>
                    </a:solidFill>
                  </a:rPr>
                  <a:t>ms</a:t>
                </a:r>
                <a:r>
                  <a:rPr lang="en-US" sz="1400" b="1" dirty="0">
                    <a:solidFill>
                      <a:srgbClr val="FF9933"/>
                    </a:solidFill>
                  </a:rPr>
                  <a:t> ) with varistor</a:t>
                </a:r>
              </a:p>
              <a:p>
                <a:pPr marL="285750" indent="-285750" hangingPunct="0">
                  <a:spcBef>
                    <a:spcPts val="600"/>
                  </a:spcBef>
                  <a:buFont typeface="Arial" panose="020B0604020202020204" pitchFamily="34" charset="0"/>
                  <a:buChar char="•"/>
                </a:pPr>
                <a:endParaRPr lang="en-US" b="1" dirty="0">
                  <a:solidFill>
                    <a:srgbClr val="FF9933"/>
                  </a:solidFill>
                </a:endParaRPr>
              </a:p>
              <a:p>
                <a:pPr hangingPunct="0">
                  <a:spcBef>
                    <a:spcPts val="600"/>
                  </a:spcBef>
                </a:pPr>
                <a:endParaRPr lang="de-CH" b="1" dirty="0">
                  <a:solidFill>
                    <a:srgbClr val="7030A0"/>
                  </a:solidFill>
                  <a:latin typeface="+mj-lt"/>
                  <a:ea typeface="+mj-ea"/>
                  <a:cs typeface="+mj-cs"/>
                  <a:sym typeface="Calibri"/>
                </a:endParaRPr>
              </a:p>
            </p:txBody>
          </p:sp>
        </mc:Choice>
        <mc:Fallback xmlns="">
          <p:sp>
            <p:nvSpPr>
              <p:cNvPr id="68" name="TextBox 67">
                <a:extLst>
                  <a:ext uri="{FF2B5EF4-FFF2-40B4-BE49-F238E27FC236}">
                    <a16:creationId xmlns:a16="http://schemas.microsoft.com/office/drawing/2014/main" id="{4324DFD0-4DF8-9BDE-45C2-B14674E8660D}"/>
                  </a:ext>
                </a:extLst>
              </p:cNvPr>
              <p:cNvSpPr txBox="1">
                <a:spLocks noRot="1" noChangeAspect="1" noMove="1" noResize="1" noEditPoints="1" noAdjustHandles="1" noChangeArrowheads="1" noChangeShapeType="1" noTextEdit="1"/>
              </p:cNvSpPr>
              <p:nvPr/>
            </p:nvSpPr>
            <p:spPr>
              <a:xfrm>
                <a:off x="4168036" y="4603384"/>
                <a:ext cx="3862272" cy="2090493"/>
              </a:xfrm>
              <a:prstGeom prst="rect">
                <a:avLst/>
              </a:prstGeom>
              <a:blipFill>
                <a:blip r:embed="rId3"/>
                <a:stretch>
                  <a:fillRect l="-3791" t="-3499" r="-158"/>
                </a:stretch>
              </a:blipFill>
            </p:spPr>
            <p:txBody>
              <a:bodyPr/>
              <a:lstStyle/>
              <a:p>
                <a:r>
                  <a:rPr lang="de-CH">
                    <a:noFill/>
                  </a:rPr>
                  <a:t> </a:t>
                </a:r>
              </a:p>
            </p:txBody>
          </p:sp>
        </mc:Fallback>
      </mc:AlternateContent>
      <p:pic>
        <p:nvPicPr>
          <p:cNvPr id="5" name="Picture 4"/>
          <p:cNvPicPr>
            <a:picLocks noChangeAspect="1"/>
          </p:cNvPicPr>
          <p:nvPr/>
        </p:nvPicPr>
        <p:blipFill>
          <a:blip r:embed="rId4"/>
          <a:stretch>
            <a:fillRect/>
          </a:stretch>
        </p:blipFill>
        <p:spPr>
          <a:xfrm>
            <a:off x="130835" y="984668"/>
            <a:ext cx="5305598" cy="3541193"/>
          </a:xfrm>
          <a:prstGeom prst="rect">
            <a:avLst/>
          </a:prstGeom>
        </p:spPr>
      </p:pic>
      <p:pic>
        <p:nvPicPr>
          <p:cNvPr id="6" name="Grafik 5">
            <a:extLst>
              <a:ext uri="{FF2B5EF4-FFF2-40B4-BE49-F238E27FC236}">
                <a16:creationId xmlns:a16="http://schemas.microsoft.com/office/drawing/2014/main" id="{CDC8C876-3828-3A18-4EF8-338F8BE7FBF8}"/>
              </a:ext>
            </a:extLst>
          </p:cNvPr>
          <p:cNvPicPr>
            <a:picLocks noChangeAspect="1"/>
          </p:cNvPicPr>
          <p:nvPr/>
        </p:nvPicPr>
        <p:blipFill>
          <a:blip r:embed="rId5"/>
          <a:stretch>
            <a:fillRect/>
          </a:stretch>
        </p:blipFill>
        <p:spPr>
          <a:xfrm>
            <a:off x="8564888" y="4251710"/>
            <a:ext cx="3102200" cy="1803110"/>
          </a:xfrm>
          <a:prstGeom prst="rect">
            <a:avLst/>
          </a:prstGeom>
        </p:spPr>
      </p:pic>
      <p:sp>
        <p:nvSpPr>
          <p:cNvPr id="7" name="Textfeld 6">
            <a:extLst>
              <a:ext uri="{FF2B5EF4-FFF2-40B4-BE49-F238E27FC236}">
                <a16:creationId xmlns:a16="http://schemas.microsoft.com/office/drawing/2014/main" id="{0009F344-ECD9-80C7-4A7E-59C781CC6391}"/>
              </a:ext>
            </a:extLst>
          </p:cNvPr>
          <p:cNvSpPr txBox="1"/>
          <p:nvPr/>
        </p:nvSpPr>
        <p:spPr>
          <a:xfrm>
            <a:off x="8400765" y="6127641"/>
            <a:ext cx="3664529" cy="615553"/>
          </a:xfrm>
          <a:prstGeom prst="rect">
            <a:avLst/>
          </a:prstGeom>
          <a:noFill/>
        </p:spPr>
        <p:txBody>
          <a:bodyPr wrap="none" lIns="0" tIns="0" rIns="0" bIns="0" rtlCol="0">
            <a:spAutoFit/>
          </a:bodyPr>
          <a:lstStyle/>
          <a:p>
            <a:pPr algn="l"/>
            <a:r>
              <a:rPr lang="de-CH" sz="2000" b="1" i="1" dirty="0" err="1">
                <a:solidFill>
                  <a:srgbClr val="7030A0"/>
                </a:solidFill>
              </a:rPr>
              <a:t>Magnetic</a:t>
            </a:r>
            <a:r>
              <a:rPr lang="de-CH" sz="2000" b="1" i="1" dirty="0">
                <a:solidFill>
                  <a:srgbClr val="7030A0"/>
                </a:solidFill>
              </a:rPr>
              <a:t> </a:t>
            </a:r>
            <a:r>
              <a:rPr lang="de-CH" sz="2000" b="1" i="1" dirty="0" err="1">
                <a:solidFill>
                  <a:srgbClr val="7030A0"/>
                </a:solidFill>
              </a:rPr>
              <a:t>measurement</a:t>
            </a:r>
            <a:r>
              <a:rPr lang="de-CH" sz="2000" b="1" i="1" dirty="0">
                <a:solidFill>
                  <a:srgbClr val="7030A0"/>
                </a:solidFill>
              </a:rPr>
              <a:t> </a:t>
            </a:r>
            <a:r>
              <a:rPr lang="de-CH" sz="2000" b="1" i="1" dirty="0" err="1">
                <a:solidFill>
                  <a:srgbClr val="7030A0"/>
                </a:solidFill>
              </a:rPr>
              <a:t>system</a:t>
            </a:r>
            <a:endParaRPr lang="de-CH" sz="2000" b="1" i="1" dirty="0">
              <a:solidFill>
                <a:srgbClr val="7030A0"/>
              </a:solidFill>
            </a:endParaRPr>
          </a:p>
          <a:p>
            <a:pPr algn="l"/>
            <a:r>
              <a:rPr lang="de-CH" sz="2000" b="1" i="1" dirty="0">
                <a:solidFill>
                  <a:srgbClr val="7030A0"/>
                </a:solidFill>
              </a:rPr>
              <a:t>             3D hall probe</a:t>
            </a:r>
          </a:p>
        </p:txBody>
      </p:sp>
      <p:sp>
        <p:nvSpPr>
          <p:cNvPr id="2" name="Textfeld 1">
            <a:extLst>
              <a:ext uri="{FF2B5EF4-FFF2-40B4-BE49-F238E27FC236}">
                <a16:creationId xmlns:a16="http://schemas.microsoft.com/office/drawing/2014/main" id="{9FDF1FE5-41E0-6AE4-90F1-AC87CCC217EA}"/>
              </a:ext>
            </a:extLst>
          </p:cNvPr>
          <p:cNvSpPr txBox="1"/>
          <p:nvPr/>
        </p:nvSpPr>
        <p:spPr>
          <a:xfrm>
            <a:off x="8331418" y="1935328"/>
            <a:ext cx="3849515" cy="923330"/>
          </a:xfrm>
          <a:prstGeom prst="rect">
            <a:avLst/>
          </a:prstGeom>
          <a:noFill/>
        </p:spPr>
        <p:txBody>
          <a:bodyPr wrap="none" lIns="0" tIns="0" rIns="0" bIns="0" rtlCol="0">
            <a:spAutoFit/>
          </a:bodyPr>
          <a:lstStyle/>
          <a:p>
            <a:pPr algn="l"/>
            <a:r>
              <a:rPr lang="de-CH" sz="2000" b="1" dirty="0">
                <a:solidFill>
                  <a:schemeClr val="bg1"/>
                </a:solidFill>
              </a:rPr>
              <a:t>Versatile </a:t>
            </a:r>
            <a:r>
              <a:rPr lang="de-CH" sz="2000" b="1" dirty="0" err="1">
                <a:solidFill>
                  <a:schemeClr val="bg1"/>
                </a:solidFill>
              </a:rPr>
              <a:t>infrastructure</a:t>
            </a:r>
            <a:r>
              <a:rPr lang="de-CH" sz="2000" b="1" dirty="0">
                <a:solidFill>
                  <a:schemeClr val="bg1"/>
                </a:solidFill>
              </a:rPr>
              <a:t> </a:t>
            </a:r>
            <a:r>
              <a:rPr lang="de-CH" sz="2000" b="1" dirty="0" err="1">
                <a:solidFill>
                  <a:schemeClr val="bg1"/>
                </a:solidFill>
              </a:rPr>
              <a:t>for</a:t>
            </a:r>
            <a:r>
              <a:rPr lang="de-CH" sz="2000" b="1" dirty="0">
                <a:solidFill>
                  <a:schemeClr val="bg1"/>
                </a:solidFill>
              </a:rPr>
              <a:t> </a:t>
            </a:r>
            <a:r>
              <a:rPr lang="de-CH" sz="2000" b="1" dirty="0" err="1">
                <a:solidFill>
                  <a:schemeClr val="bg1"/>
                </a:solidFill>
              </a:rPr>
              <a:t>tests</a:t>
            </a:r>
            <a:r>
              <a:rPr lang="de-CH" sz="2000" b="1" dirty="0">
                <a:solidFill>
                  <a:schemeClr val="bg1"/>
                </a:solidFill>
              </a:rPr>
              <a:t>: </a:t>
            </a:r>
          </a:p>
          <a:p>
            <a:pPr marL="342900" indent="-342900" algn="l">
              <a:buFont typeface="Arial" panose="020B0604020202020204" pitchFamily="34" charset="0"/>
              <a:buChar char="•"/>
            </a:pPr>
            <a:r>
              <a:rPr lang="de-CH" sz="2000" b="1" dirty="0">
                <a:solidFill>
                  <a:schemeClr val="bg1"/>
                </a:solidFill>
              </a:rPr>
              <a:t>4.5K ≤T ≤65 K (</a:t>
            </a:r>
            <a:r>
              <a:rPr lang="de-CH" sz="2000" b="1" dirty="0" err="1">
                <a:solidFill>
                  <a:schemeClr val="bg1"/>
                </a:solidFill>
              </a:rPr>
              <a:t>cold</a:t>
            </a:r>
            <a:r>
              <a:rPr lang="de-CH" sz="2000" b="1" dirty="0">
                <a:solidFill>
                  <a:schemeClr val="bg1"/>
                </a:solidFill>
              </a:rPr>
              <a:t> </a:t>
            </a:r>
            <a:r>
              <a:rPr lang="de-CH" sz="2000" b="1" dirty="0" err="1">
                <a:solidFill>
                  <a:schemeClr val="bg1"/>
                </a:solidFill>
              </a:rPr>
              <a:t>heads</a:t>
            </a:r>
            <a:r>
              <a:rPr lang="de-CH" sz="2000" b="1" dirty="0">
                <a:solidFill>
                  <a:schemeClr val="bg1"/>
                </a:solidFill>
              </a:rPr>
              <a:t>)</a:t>
            </a:r>
          </a:p>
          <a:p>
            <a:pPr marL="342900" indent="-342900" algn="l">
              <a:buFont typeface="Arial" panose="020B0604020202020204" pitchFamily="34" charset="0"/>
              <a:buChar char="•"/>
            </a:pPr>
            <a:r>
              <a:rPr lang="de-CH" sz="2000" b="1" dirty="0">
                <a:solidFill>
                  <a:schemeClr val="bg1"/>
                </a:solidFill>
              </a:rPr>
              <a:t>In a 77 K  LN</a:t>
            </a:r>
            <a:r>
              <a:rPr lang="de-CH" sz="2000" b="1" baseline="-25000" dirty="0">
                <a:solidFill>
                  <a:schemeClr val="bg1"/>
                </a:solidFill>
              </a:rPr>
              <a:t>2</a:t>
            </a:r>
            <a:r>
              <a:rPr lang="de-CH" sz="2000" b="1" dirty="0">
                <a:solidFill>
                  <a:schemeClr val="bg1"/>
                </a:solidFill>
              </a:rPr>
              <a:t> </a:t>
            </a:r>
            <a:r>
              <a:rPr lang="de-CH" sz="2000" b="1" dirty="0" err="1">
                <a:solidFill>
                  <a:schemeClr val="bg1"/>
                </a:solidFill>
              </a:rPr>
              <a:t>bath</a:t>
            </a:r>
            <a:endParaRPr lang="de-CH" sz="2000" b="1" dirty="0">
              <a:solidFill>
                <a:schemeClr val="bg1"/>
              </a:solidFill>
            </a:endParaRPr>
          </a:p>
        </p:txBody>
      </p:sp>
    </p:spTree>
    <p:extLst>
      <p:ext uri="{BB962C8B-B14F-4D97-AF65-F5344CB8AC3E}">
        <p14:creationId xmlns:p14="http://schemas.microsoft.com/office/powerpoint/2010/main" val="820961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FDC77F-E431-33DC-2092-D2695A4083BA}"/>
            </a:ext>
          </a:extLst>
        </p:cNvPr>
        <p:cNvGrpSpPr/>
        <p:nvPr/>
      </p:nvGrpSpPr>
      <p:grpSpPr>
        <a:xfrm>
          <a:off x="0" y="0"/>
          <a:ext cx="0" cy="0"/>
          <a:chOff x="0" y="0"/>
          <a:chExt cx="0" cy="0"/>
        </a:xfrm>
      </p:grpSpPr>
      <p:pic>
        <p:nvPicPr>
          <p:cNvPr id="2" name="Content Placeholder 7" descr="A river running through a city&#10;&#10;Description automatically generated">
            <a:extLst>
              <a:ext uri="{FF2B5EF4-FFF2-40B4-BE49-F238E27FC236}">
                <a16:creationId xmlns:a16="http://schemas.microsoft.com/office/drawing/2014/main" id="{ECB5604B-40EE-CC7C-2F1C-B101C1300687}"/>
              </a:ext>
            </a:extLst>
          </p:cNvPr>
          <p:cNvPicPr>
            <a:picLocks noChangeAspect="1"/>
          </p:cNvPicPr>
          <p:nvPr/>
        </p:nvPicPr>
        <p:blipFill>
          <a:blip r:embed="rId3" cstate="print">
            <a:extLst>
              <a:ext uri="{28A0092B-C50C-407E-A947-70E740481C1C}">
                <a14:useLocalDpi xmlns:a14="http://schemas.microsoft.com/office/drawing/2010/main" val="0"/>
              </a:ext>
            </a:extLst>
          </a:blip>
          <a:srcRect t="15730"/>
          <a:stretch/>
        </p:blipFill>
        <p:spPr>
          <a:xfrm>
            <a:off x="1566764" y="-37770"/>
            <a:ext cx="9058471" cy="6933540"/>
          </a:xfrm>
          <a:prstGeom prst="rect">
            <a:avLst/>
          </a:prstGeom>
          <a:noFill/>
        </p:spPr>
      </p:pic>
      <p:sp>
        <p:nvSpPr>
          <p:cNvPr id="9" name="Titel 1">
            <a:extLst>
              <a:ext uri="{FF2B5EF4-FFF2-40B4-BE49-F238E27FC236}">
                <a16:creationId xmlns:a16="http://schemas.microsoft.com/office/drawing/2014/main" id="{CA7CB093-90C1-1A55-7029-C9C922EDC129}"/>
              </a:ext>
            </a:extLst>
          </p:cNvPr>
          <p:cNvSpPr>
            <a:spLocks noGrp="1"/>
          </p:cNvSpPr>
          <p:nvPr>
            <p:ph type="title"/>
          </p:nvPr>
        </p:nvSpPr>
        <p:spPr>
          <a:xfrm>
            <a:off x="1777466" y="2203244"/>
            <a:ext cx="9547026" cy="810444"/>
          </a:xfrm>
        </p:spPr>
        <p:txBody>
          <a:bodyPr>
            <a:normAutofit fontScale="90000"/>
          </a:bodyPr>
          <a:lstStyle/>
          <a:p>
            <a:pPr>
              <a:spcBef>
                <a:spcPts val="0"/>
              </a:spcBef>
              <a:defRPr/>
            </a:pPr>
            <a:r>
              <a:rPr lang="en-US" sz="4400" dirty="0">
                <a:solidFill>
                  <a:schemeClr val="bg1"/>
                </a:solidFill>
                <a:sym typeface="Georgia"/>
              </a:rPr>
              <a:t>Panel of HTS magnet activities at PSI</a:t>
            </a:r>
            <a:br>
              <a:rPr lang="en-US" sz="4400" dirty="0">
                <a:solidFill>
                  <a:schemeClr val="bg1"/>
                </a:solidFill>
                <a:sym typeface="Georgia"/>
              </a:rPr>
            </a:br>
            <a:br>
              <a:rPr lang="en-US" sz="4400" dirty="0">
                <a:solidFill>
                  <a:schemeClr val="bg1"/>
                </a:solidFill>
                <a:sym typeface="Georgia"/>
              </a:rPr>
            </a:br>
            <a:r>
              <a:rPr lang="en-US" sz="2700" dirty="0">
                <a:solidFill>
                  <a:srgbClr val="FFFF00"/>
                </a:solidFill>
                <a:sym typeface="Georgia"/>
              </a:rPr>
              <a:t>HTS high field magnet program for FCC-</a:t>
            </a:r>
            <a:r>
              <a:rPr lang="en-US" sz="2700" dirty="0" err="1">
                <a:solidFill>
                  <a:srgbClr val="FFFF00"/>
                </a:solidFill>
                <a:sym typeface="Georgia"/>
              </a:rPr>
              <a:t>hh</a:t>
            </a:r>
            <a:br>
              <a:rPr lang="en-US" sz="2700" dirty="0">
                <a:solidFill>
                  <a:srgbClr val="FFFF00"/>
                </a:solidFill>
                <a:sym typeface="Georgia"/>
              </a:rPr>
            </a:br>
            <a:r>
              <a:rPr lang="en-US" sz="2700" dirty="0">
                <a:solidFill>
                  <a:srgbClr val="FFFF00"/>
                </a:solidFill>
                <a:sym typeface="Georgia"/>
              </a:rPr>
              <a:t>Efficient HTS combined function magnet for FCC-ee</a:t>
            </a:r>
            <a:br>
              <a:rPr lang="en-US" sz="2700" dirty="0">
                <a:solidFill>
                  <a:srgbClr val="FFFF00"/>
                </a:solidFill>
                <a:sym typeface="Georgia"/>
              </a:rPr>
            </a:br>
            <a:r>
              <a:rPr lang="en-US" sz="2700" dirty="0">
                <a:solidFill>
                  <a:srgbClr val="FFFF00"/>
                </a:solidFill>
                <a:sym typeface="Georgia"/>
              </a:rPr>
              <a:t>High field solenoids for PSI beam lines </a:t>
            </a:r>
            <a:br>
              <a:rPr lang="en-US" sz="2700" dirty="0">
                <a:solidFill>
                  <a:srgbClr val="FFFF00"/>
                </a:solidFill>
                <a:sym typeface="Georgia"/>
              </a:rPr>
            </a:br>
            <a:r>
              <a:rPr lang="en-US" sz="2700" dirty="0">
                <a:solidFill>
                  <a:srgbClr val="FFFF00"/>
                </a:solidFill>
                <a:sym typeface="Georgia"/>
              </a:rPr>
              <a:t>Radiation hardness study</a:t>
            </a:r>
            <a:br>
              <a:rPr lang="en-US" sz="2700" dirty="0">
                <a:solidFill>
                  <a:srgbClr val="FFFF00"/>
                </a:solidFill>
                <a:sym typeface="Georgia"/>
              </a:rPr>
            </a:br>
            <a:br>
              <a:rPr lang="en-US" sz="3600" dirty="0">
                <a:solidFill>
                  <a:srgbClr val="FFFF00"/>
                </a:solidFill>
                <a:sym typeface="Georgia"/>
              </a:rPr>
            </a:br>
            <a:br>
              <a:rPr lang="en-US" sz="4400" dirty="0">
                <a:solidFill>
                  <a:schemeClr val="bg1"/>
                </a:solidFill>
                <a:sym typeface="Georgia"/>
              </a:rPr>
            </a:br>
            <a:br>
              <a:rPr lang="en-US" dirty="0">
                <a:sym typeface="Georgia"/>
              </a:rPr>
            </a:br>
            <a:br>
              <a:rPr lang="en-US" dirty="0">
                <a:sym typeface="Georgia"/>
              </a:rPr>
            </a:br>
            <a:endParaRPr lang="en-GB" sz="2000" dirty="0">
              <a:sym typeface="Georgia"/>
            </a:endParaRPr>
          </a:p>
        </p:txBody>
      </p:sp>
    </p:spTree>
    <p:extLst>
      <p:ext uri="{BB962C8B-B14F-4D97-AF65-F5344CB8AC3E}">
        <p14:creationId xmlns:p14="http://schemas.microsoft.com/office/powerpoint/2010/main" val="116259688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877626" y="4742821"/>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de-CH" dirty="0" err="1">
              <a:latin typeface="Calibri"/>
            </a:endParaRPr>
          </a:p>
        </p:txBody>
      </p:sp>
      <p:sp>
        <p:nvSpPr>
          <p:cNvPr id="6" name="TextBox 5"/>
          <p:cNvSpPr txBox="1"/>
          <p:nvPr/>
        </p:nvSpPr>
        <p:spPr>
          <a:xfrm>
            <a:off x="222739" y="1891763"/>
            <a:ext cx="10920046" cy="50321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spcAft>
                <a:spcPts val="600"/>
              </a:spcAft>
            </a:pPr>
            <a:r>
              <a:rPr lang="de-CH" b="1" dirty="0" err="1">
                <a:solidFill>
                  <a:srgbClr val="3333FF"/>
                </a:solidFill>
                <a:sym typeface="Calibri"/>
              </a:rPr>
              <a:t>Several</a:t>
            </a:r>
            <a:r>
              <a:rPr lang="de-CH" b="1" dirty="0">
                <a:solidFill>
                  <a:srgbClr val="3333FF"/>
                </a:solidFill>
                <a:sym typeface="Calibri"/>
              </a:rPr>
              <a:t> </a:t>
            </a:r>
            <a:r>
              <a:rPr lang="de-CH" b="1" dirty="0" err="1">
                <a:solidFill>
                  <a:srgbClr val="3333FF"/>
                </a:solidFill>
                <a:sym typeface="Calibri"/>
              </a:rPr>
              <a:t>ambitious</a:t>
            </a:r>
            <a:r>
              <a:rPr lang="de-CH" b="1" dirty="0">
                <a:solidFill>
                  <a:srgbClr val="3333FF"/>
                </a:solidFill>
                <a:sym typeface="Calibri"/>
              </a:rPr>
              <a:t> </a:t>
            </a:r>
            <a:r>
              <a:rPr lang="de-CH" b="1" dirty="0" err="1">
                <a:solidFill>
                  <a:srgbClr val="3333FF"/>
                </a:solidFill>
                <a:sym typeface="Calibri"/>
              </a:rPr>
              <a:t>programs</a:t>
            </a:r>
            <a:r>
              <a:rPr lang="de-CH" b="1" dirty="0">
                <a:solidFill>
                  <a:srgbClr val="3333FF"/>
                </a:solidFill>
                <a:sym typeface="Calibri"/>
              </a:rPr>
              <a:t> and </a:t>
            </a:r>
            <a:r>
              <a:rPr lang="de-CH" b="1" dirty="0" err="1">
                <a:solidFill>
                  <a:srgbClr val="3333FF"/>
                </a:solidFill>
                <a:sym typeface="Calibri"/>
              </a:rPr>
              <a:t>events</a:t>
            </a:r>
            <a:r>
              <a:rPr lang="de-CH" b="1" dirty="0">
                <a:solidFill>
                  <a:srgbClr val="3333FF"/>
                </a:solidFill>
                <a:sym typeface="Calibri"/>
              </a:rPr>
              <a:t> in Europe</a:t>
            </a:r>
            <a:endParaRPr lang="de-CH" sz="1600" b="1" dirty="0">
              <a:solidFill>
                <a:srgbClr val="3333FF"/>
              </a:solidFill>
              <a:sym typeface="Calibri"/>
            </a:endParaRPr>
          </a:p>
          <a:p>
            <a:pPr indent="-342900">
              <a:buFontTx/>
              <a:buChar char="-"/>
            </a:pPr>
            <a:r>
              <a:rPr lang="en-US" sz="1600" dirty="0"/>
              <a:t>Innovation Fostering in Accelerator Science and Technology (</a:t>
            </a:r>
            <a:r>
              <a:rPr lang="en-US" sz="1600" b="1" dirty="0"/>
              <a:t>I.FAST</a:t>
            </a:r>
            <a:r>
              <a:rPr lang="en-US" sz="1600" dirty="0"/>
              <a:t>)</a:t>
            </a:r>
          </a:p>
          <a:p>
            <a:r>
              <a:rPr lang="en-US" sz="1600" dirty="0"/>
              <a:t>	Work Package 11: Sustainable Concepts and Technologies 					</a:t>
            </a:r>
            <a:r>
              <a:rPr lang="en-US" sz="1600" b="1" dirty="0">
                <a:solidFill>
                  <a:schemeClr val="accent6">
                    <a:lumMod val="75000"/>
                  </a:schemeClr>
                </a:solidFill>
                <a:hlinkClick r:id="rId3"/>
              </a:rPr>
              <a:t>https://www.psi.ch/en/scat</a:t>
            </a:r>
            <a:endParaRPr lang="en-US" sz="1600" b="1" dirty="0">
              <a:solidFill>
                <a:schemeClr val="accent6">
                  <a:lumMod val="75000"/>
                </a:schemeClr>
              </a:solidFill>
            </a:endParaRPr>
          </a:p>
          <a:p>
            <a:endParaRPr lang="en-US" sz="1600" b="1" dirty="0">
              <a:solidFill>
                <a:schemeClr val="accent6">
                  <a:lumMod val="75000"/>
                </a:schemeClr>
              </a:solidFill>
            </a:endParaRPr>
          </a:p>
          <a:p>
            <a:r>
              <a:rPr lang="en-US" sz="1600" b="1" dirty="0">
                <a:solidFill>
                  <a:schemeClr val="accent6">
                    <a:lumMod val="75000"/>
                  </a:schemeClr>
                </a:solidFill>
              </a:rPr>
              <a:t>- </a:t>
            </a:r>
            <a:r>
              <a:rPr lang="en-US" sz="1600" dirty="0" err="1"/>
              <a:t>ESABLiM</a:t>
            </a:r>
            <a:r>
              <a:rPr lang="en-US" sz="1600" dirty="0"/>
              <a:t> project, Energy Saving Accelerator and Beam Line Magnets   </a:t>
            </a:r>
          </a:p>
          <a:p>
            <a:r>
              <a:rPr lang="en-US" sz="1600" dirty="0"/>
              <a:t>          INFN- LASA (</a:t>
            </a:r>
            <a:r>
              <a:rPr lang="it-IT" sz="1600" dirty="0"/>
              <a:t>Laboratori Acceleratori e Superconduttività Applicata)</a:t>
            </a:r>
            <a:r>
              <a:rPr lang="en-US" sz="1600" dirty="0"/>
              <a:t>- Milano</a:t>
            </a:r>
          </a:p>
          <a:p>
            <a:endParaRPr lang="en-US" sz="1600" dirty="0"/>
          </a:p>
          <a:p>
            <a:pPr marL="285750" indent="-285750">
              <a:buFontTx/>
              <a:buChar char="-"/>
            </a:pPr>
            <a:r>
              <a:rPr lang="en-US" sz="1600" dirty="0" err="1"/>
              <a:t>SuperEML</a:t>
            </a:r>
            <a:r>
              <a:rPr lang="en-US" sz="1600" dirty="0"/>
              <a:t> : HTS magnets for very high fields with energy reduction- EU project H2020-INFRADEV-01-2019-2020 with 10 partners, coordinated by the LNCMI.</a:t>
            </a:r>
          </a:p>
          <a:p>
            <a:endParaRPr lang="en-US" sz="1600" dirty="0"/>
          </a:p>
          <a:p>
            <a:pPr marL="285750" indent="-285750">
              <a:buFontTx/>
              <a:buChar char="-"/>
            </a:pPr>
            <a:r>
              <a:rPr lang="en-US" sz="1600" dirty="0"/>
              <a:t>EPITA (Enabling Partnerships for Innovation &amp; Accelerator Technology advancement) : Enabling + emerging  technologies  for accelerators including HTS , prototype systems, energy efficiency and sustainability- EU project consortium with 16 countries+ CERN+ESS, 43 beneficiaries. </a:t>
            </a:r>
          </a:p>
          <a:p>
            <a:pPr marL="285750" indent="-285750">
              <a:buFontTx/>
              <a:buChar char="-"/>
            </a:pPr>
            <a:endParaRPr lang="en-US" sz="1600" dirty="0"/>
          </a:p>
          <a:p>
            <a:pPr marL="285750" indent="-285750">
              <a:buFontTx/>
              <a:buChar char="-"/>
            </a:pPr>
            <a:r>
              <a:rPr lang="en-US" sz="1600" dirty="0" err="1"/>
              <a:t>iRIS</a:t>
            </a:r>
            <a:r>
              <a:rPr lang="en-US" sz="1600" dirty="0"/>
              <a:t>  (Intelligent Research Infrastructure  sustainability ): Sustainability methodology + pilots in </a:t>
            </a:r>
            <a:r>
              <a:rPr lang="en-US" sz="1600" dirty="0" err="1"/>
              <a:t>Resarch</a:t>
            </a:r>
            <a:r>
              <a:rPr lang="en-US" sz="1600" dirty="0"/>
              <a:t> Infrastructure components  with AI- HORIZON-INFRA-2025-01-TECH-01 (2026-2029)</a:t>
            </a:r>
          </a:p>
          <a:p>
            <a:pPr marL="285750" indent="-285750">
              <a:buFontTx/>
              <a:buChar char="-"/>
            </a:pPr>
            <a:endParaRPr lang="en-US" sz="1600" dirty="0"/>
          </a:p>
          <a:p>
            <a:pPr marL="285750" indent="-285750">
              <a:buFontTx/>
              <a:buChar char="-"/>
            </a:pPr>
            <a:r>
              <a:rPr lang="en-US" sz="1600" dirty="0"/>
              <a:t>ESSRI : Series of workshops for Energy for Sustainable Science at Research Infrastructures workshops </a:t>
            </a:r>
          </a:p>
          <a:p>
            <a:pPr marL="285750" indent="-285750">
              <a:buFontTx/>
              <a:buChar char="-"/>
            </a:pPr>
            <a:endParaRPr lang="en-US" sz="1600" dirty="0"/>
          </a:p>
        </p:txBody>
      </p:sp>
      <p:pic>
        <p:nvPicPr>
          <p:cNvPr id="5" name="Picture 4"/>
          <p:cNvPicPr>
            <a:picLocks noChangeAspect="1"/>
          </p:cNvPicPr>
          <p:nvPr/>
        </p:nvPicPr>
        <p:blipFill>
          <a:blip r:embed="rId4"/>
          <a:stretch>
            <a:fillRect/>
          </a:stretch>
        </p:blipFill>
        <p:spPr>
          <a:xfrm>
            <a:off x="7395765" y="3440595"/>
            <a:ext cx="2409093" cy="400854"/>
          </a:xfrm>
          <a:prstGeom prst="rect">
            <a:avLst/>
          </a:prstGeom>
        </p:spPr>
      </p:pic>
      <p:sp>
        <p:nvSpPr>
          <p:cNvPr id="13" name="object 4">
            <a:extLst>
              <a:ext uri="{FF2B5EF4-FFF2-40B4-BE49-F238E27FC236}">
                <a16:creationId xmlns:a16="http://schemas.microsoft.com/office/drawing/2014/main" id="{64A96E39-F1AC-5186-5144-A6391ADC34E0}"/>
              </a:ext>
            </a:extLst>
          </p:cNvPr>
          <p:cNvSpPr txBox="1">
            <a:spLocks/>
          </p:cNvSpPr>
          <p:nvPr/>
        </p:nvSpPr>
        <p:spPr>
          <a:xfrm>
            <a:off x="1796156" y="140864"/>
            <a:ext cx="9077340" cy="382156"/>
          </a:xfrm>
          <a:prstGeom prst="rect">
            <a:avLst/>
          </a:prstGeom>
        </p:spPr>
        <p:txBody>
          <a:bodyPr vert="horz" wrap="square" lIns="0" tIns="12700" rIns="0" bIns="0" rtlCol="0" anchor="t">
            <a:sp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pPr marL="12700">
              <a:spcBef>
                <a:spcPts val="100"/>
              </a:spcBef>
            </a:pPr>
            <a:r>
              <a:rPr lang="de-DE" sz="2400" dirty="0" err="1">
                <a:solidFill>
                  <a:srgbClr val="3333FF"/>
                </a:solidFill>
              </a:rPr>
              <a:t>Improved</a:t>
            </a:r>
            <a:r>
              <a:rPr lang="de-DE" sz="2400" dirty="0">
                <a:solidFill>
                  <a:srgbClr val="3333FF"/>
                </a:solidFill>
              </a:rPr>
              <a:t> </a:t>
            </a:r>
            <a:r>
              <a:rPr lang="de-DE" sz="2400" dirty="0" err="1">
                <a:solidFill>
                  <a:srgbClr val="3333FF"/>
                </a:solidFill>
              </a:rPr>
              <a:t>performance</a:t>
            </a:r>
            <a:r>
              <a:rPr lang="de-DE" sz="2400" dirty="0">
                <a:solidFill>
                  <a:srgbClr val="3333FF"/>
                </a:solidFill>
              </a:rPr>
              <a:t> and </a:t>
            </a:r>
            <a:r>
              <a:rPr lang="de-DE" sz="2400" dirty="0" err="1">
                <a:solidFill>
                  <a:srgbClr val="3333FF"/>
                </a:solidFill>
              </a:rPr>
              <a:t>energy</a:t>
            </a:r>
            <a:r>
              <a:rPr lang="de-DE" sz="2400" dirty="0">
                <a:solidFill>
                  <a:srgbClr val="3333FF"/>
                </a:solidFill>
              </a:rPr>
              <a:t> </a:t>
            </a:r>
            <a:r>
              <a:rPr lang="de-DE" sz="2400" dirty="0" err="1">
                <a:solidFill>
                  <a:srgbClr val="3333FF"/>
                </a:solidFill>
              </a:rPr>
              <a:t>transition</a:t>
            </a:r>
            <a:r>
              <a:rPr lang="de-DE" sz="2400" dirty="0">
                <a:solidFill>
                  <a:srgbClr val="3333FF"/>
                </a:solidFill>
              </a:rPr>
              <a:t>: a </a:t>
            </a:r>
            <a:r>
              <a:rPr lang="de-DE" sz="2400" dirty="0" err="1">
                <a:solidFill>
                  <a:srgbClr val="3333FF"/>
                </a:solidFill>
              </a:rPr>
              <a:t>major</a:t>
            </a:r>
            <a:r>
              <a:rPr lang="de-DE" sz="2400" dirty="0">
                <a:solidFill>
                  <a:srgbClr val="3333FF"/>
                </a:solidFill>
              </a:rPr>
              <a:t> </a:t>
            </a:r>
            <a:r>
              <a:rPr lang="de-DE" sz="2400" dirty="0" err="1">
                <a:solidFill>
                  <a:srgbClr val="3333FF"/>
                </a:solidFill>
              </a:rPr>
              <a:t>challenge</a:t>
            </a:r>
            <a:endParaRPr lang="en-US" sz="2400" dirty="0">
              <a:solidFill>
                <a:srgbClr val="3333FF"/>
              </a:solidFill>
              <a:latin typeface="Arial Narrow"/>
              <a:cs typeface="Arial Narrow"/>
            </a:endParaRPr>
          </a:p>
        </p:txBody>
      </p:sp>
      <p:sp>
        <p:nvSpPr>
          <p:cNvPr id="14" name="Textfeld 13">
            <a:extLst>
              <a:ext uri="{FF2B5EF4-FFF2-40B4-BE49-F238E27FC236}">
                <a16:creationId xmlns:a16="http://schemas.microsoft.com/office/drawing/2014/main" id="{669AEA77-F049-1F5C-778E-7C667DA750B8}"/>
              </a:ext>
            </a:extLst>
          </p:cNvPr>
          <p:cNvSpPr txBox="1"/>
          <p:nvPr/>
        </p:nvSpPr>
        <p:spPr>
          <a:xfrm>
            <a:off x="1671145" y="911035"/>
            <a:ext cx="8538604" cy="830997"/>
          </a:xfrm>
          <a:prstGeom prst="rect">
            <a:avLst/>
          </a:prstGeom>
          <a:noFill/>
        </p:spPr>
        <p:txBody>
          <a:bodyPr wrap="square" lIns="0" tIns="0" rIns="0" bIns="0" rtlCol="0">
            <a:spAutoFit/>
          </a:bodyPr>
          <a:lstStyle/>
          <a:p>
            <a:pPr algn="ctr"/>
            <a:r>
              <a:rPr lang="de-CH" dirty="0"/>
              <a:t>The </a:t>
            </a:r>
            <a:r>
              <a:rPr lang="de-CH" dirty="0" err="1"/>
              <a:t>energy</a:t>
            </a:r>
            <a:r>
              <a:rPr lang="de-CH" dirty="0"/>
              <a:t> </a:t>
            </a:r>
            <a:r>
              <a:rPr lang="de-CH" dirty="0" err="1"/>
              <a:t>transition</a:t>
            </a:r>
            <a:r>
              <a:rPr lang="de-CH" dirty="0"/>
              <a:t> </a:t>
            </a:r>
            <a:r>
              <a:rPr lang="de-CH" dirty="0" err="1"/>
              <a:t>of</a:t>
            </a:r>
            <a:r>
              <a:rPr lang="de-CH" dirty="0"/>
              <a:t> </a:t>
            </a:r>
            <a:r>
              <a:rPr lang="de-CH" dirty="0" err="1"/>
              <a:t>key</a:t>
            </a:r>
            <a:r>
              <a:rPr lang="de-CH" dirty="0"/>
              <a:t> </a:t>
            </a:r>
            <a:r>
              <a:rPr lang="de-CH" dirty="0" err="1"/>
              <a:t>components</a:t>
            </a:r>
            <a:r>
              <a:rPr lang="de-CH" dirty="0"/>
              <a:t> in large </a:t>
            </a:r>
            <a:r>
              <a:rPr lang="de-CH" dirty="0" err="1"/>
              <a:t>research</a:t>
            </a:r>
            <a:r>
              <a:rPr lang="de-CH" dirty="0"/>
              <a:t> </a:t>
            </a:r>
            <a:r>
              <a:rPr lang="de-CH" dirty="0" err="1"/>
              <a:t>infrastructure</a:t>
            </a:r>
            <a:endParaRPr lang="de-CH" dirty="0"/>
          </a:p>
          <a:p>
            <a:pPr algn="ctr"/>
            <a:r>
              <a:rPr lang="de-CH" dirty="0" err="1"/>
              <a:t>is</a:t>
            </a:r>
            <a:r>
              <a:rPr lang="de-CH" dirty="0"/>
              <a:t> essential : Future </a:t>
            </a:r>
            <a:r>
              <a:rPr lang="de-CH" dirty="0" err="1"/>
              <a:t>facilities</a:t>
            </a:r>
            <a:r>
              <a:rPr lang="de-CH" dirty="0"/>
              <a:t> = high </a:t>
            </a:r>
            <a:r>
              <a:rPr lang="de-CH" dirty="0" err="1"/>
              <a:t>performance</a:t>
            </a:r>
            <a:r>
              <a:rPr lang="de-CH" dirty="0"/>
              <a:t>, </a:t>
            </a:r>
            <a:r>
              <a:rPr lang="de-CH" dirty="0" err="1"/>
              <a:t>economically</a:t>
            </a:r>
            <a:r>
              <a:rPr lang="de-CH" dirty="0"/>
              <a:t> viable</a:t>
            </a:r>
          </a:p>
          <a:p>
            <a:pPr algn="ctr"/>
            <a:r>
              <a:rPr lang="de-CH" dirty="0"/>
              <a:t> and </a:t>
            </a:r>
            <a:r>
              <a:rPr lang="de-CH" dirty="0" err="1"/>
              <a:t>environementally</a:t>
            </a:r>
            <a:r>
              <a:rPr lang="de-CH" dirty="0"/>
              <a:t> </a:t>
            </a:r>
            <a:r>
              <a:rPr lang="de-CH" dirty="0" err="1"/>
              <a:t>sustainable</a:t>
            </a:r>
            <a:endParaRPr lang="de-CH" dirty="0"/>
          </a:p>
        </p:txBody>
      </p:sp>
      <p:sp>
        <p:nvSpPr>
          <p:cNvPr id="2" name="Rectangle: Rounded Corners 26">
            <a:extLst>
              <a:ext uri="{FF2B5EF4-FFF2-40B4-BE49-F238E27FC236}">
                <a16:creationId xmlns:a16="http://schemas.microsoft.com/office/drawing/2014/main" id="{77B103AE-E496-3262-DBF0-3CD853DA49BE}"/>
              </a:ext>
            </a:extLst>
          </p:cNvPr>
          <p:cNvSpPr/>
          <p:nvPr/>
        </p:nvSpPr>
        <p:spPr>
          <a:xfrm>
            <a:off x="1565080" y="836169"/>
            <a:ext cx="8710148" cy="980728"/>
          </a:xfrm>
          <a:prstGeom prst="roundRect">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Tree>
    <p:extLst>
      <p:ext uri="{BB962C8B-B14F-4D97-AF65-F5344CB8AC3E}">
        <p14:creationId xmlns:p14="http://schemas.microsoft.com/office/powerpoint/2010/main" val="25425243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F3FB78AB-BBF5-336B-FE62-279C733575B5}"/>
              </a:ext>
            </a:extLst>
          </p:cNvPr>
          <p:cNvPicPr>
            <a:picLocks noChangeAspect="1"/>
          </p:cNvPicPr>
          <p:nvPr/>
        </p:nvPicPr>
        <p:blipFill>
          <a:blip r:embed="rId3" cstate="print">
            <a:extLst>
              <a:ext uri="{28A0092B-C50C-407E-A947-70E740481C1C}">
                <a14:useLocalDpi xmlns:a14="http://schemas.microsoft.com/office/drawing/2010/main" val="0"/>
              </a:ext>
            </a:extLst>
          </a:blip>
          <a:srcRect l="38191" t="4885" r="6967"/>
          <a:stretch>
            <a:fillRect/>
          </a:stretch>
        </p:blipFill>
        <p:spPr>
          <a:xfrm>
            <a:off x="9461890" y="662661"/>
            <a:ext cx="2584913" cy="2583057"/>
          </a:xfrm>
          <a:prstGeom prst="rect">
            <a:avLst/>
          </a:prstGeom>
        </p:spPr>
      </p:pic>
      <p:grpSp>
        <p:nvGrpSpPr>
          <p:cNvPr id="3" name="Group 2">
            <a:extLst>
              <a:ext uri="{FF2B5EF4-FFF2-40B4-BE49-F238E27FC236}">
                <a16:creationId xmlns:a16="http://schemas.microsoft.com/office/drawing/2014/main" id="{4FEF5528-F5FD-272E-4195-43DAD470B773}"/>
              </a:ext>
            </a:extLst>
          </p:cNvPr>
          <p:cNvGrpSpPr/>
          <p:nvPr/>
        </p:nvGrpSpPr>
        <p:grpSpPr>
          <a:xfrm>
            <a:off x="714785" y="517771"/>
            <a:ext cx="2195736" cy="1978362"/>
            <a:chOff x="-23398" y="771550"/>
            <a:chExt cx="4144277" cy="3932847"/>
          </a:xfrm>
        </p:grpSpPr>
        <p:pic>
          <p:nvPicPr>
            <p:cNvPr id="5" name="Picture 4">
              <a:extLst>
                <a:ext uri="{FF2B5EF4-FFF2-40B4-BE49-F238E27FC236}">
                  <a16:creationId xmlns:a16="http://schemas.microsoft.com/office/drawing/2014/main" id="{6C52BEBD-AEA0-D319-9941-027D3905A09C}"/>
                </a:ext>
              </a:extLst>
            </p:cNvPr>
            <p:cNvPicPr>
              <a:picLocks noChangeAspect="1"/>
            </p:cNvPicPr>
            <p:nvPr/>
          </p:nvPicPr>
          <p:blipFill>
            <a:blip r:embed="rId4"/>
            <a:stretch>
              <a:fillRect/>
            </a:stretch>
          </p:blipFill>
          <p:spPr>
            <a:xfrm>
              <a:off x="-23398" y="887973"/>
              <a:ext cx="4144277" cy="3816424"/>
            </a:xfrm>
            <a:prstGeom prst="rect">
              <a:avLst/>
            </a:prstGeom>
          </p:spPr>
        </p:pic>
        <p:sp>
          <p:nvSpPr>
            <p:cNvPr id="6" name="Oval 5">
              <a:extLst>
                <a:ext uri="{FF2B5EF4-FFF2-40B4-BE49-F238E27FC236}">
                  <a16:creationId xmlns:a16="http://schemas.microsoft.com/office/drawing/2014/main" id="{8E29076F-DDA2-5F0E-A968-66BDD349FC40}"/>
                </a:ext>
              </a:extLst>
            </p:cNvPr>
            <p:cNvSpPr/>
            <p:nvPr/>
          </p:nvSpPr>
          <p:spPr bwMode="auto">
            <a:xfrm>
              <a:off x="2555776" y="771550"/>
              <a:ext cx="720080" cy="576064"/>
            </a:xfrm>
            <a:prstGeom prst="ellipse">
              <a:avLst/>
            </a:prstGeom>
            <a:noFill/>
            <a:ln w="2857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Aptos"/>
                <a:ea typeface="+mn-ea"/>
                <a:cs typeface="+mn-cs"/>
                <a:sym typeface="Calibri" panose="020F0502020204030204" pitchFamily="34" charset="0"/>
              </a:endParaRPr>
            </a:p>
          </p:txBody>
        </p:sp>
        <p:sp>
          <p:nvSpPr>
            <p:cNvPr id="7" name="Oval 6">
              <a:extLst>
                <a:ext uri="{FF2B5EF4-FFF2-40B4-BE49-F238E27FC236}">
                  <a16:creationId xmlns:a16="http://schemas.microsoft.com/office/drawing/2014/main" id="{31886C4F-909B-D6B3-3B05-160358F329D6}"/>
                </a:ext>
              </a:extLst>
            </p:cNvPr>
            <p:cNvSpPr/>
            <p:nvPr/>
          </p:nvSpPr>
          <p:spPr bwMode="auto">
            <a:xfrm>
              <a:off x="3077729" y="1211982"/>
              <a:ext cx="720080" cy="576064"/>
            </a:xfrm>
            <a:prstGeom prst="ellipse">
              <a:avLst/>
            </a:prstGeom>
            <a:noFill/>
            <a:ln w="2857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Aptos"/>
                <a:ea typeface="+mn-ea"/>
                <a:cs typeface="+mn-cs"/>
                <a:sym typeface="Calibri" panose="020F0502020204030204" pitchFamily="34" charset="0"/>
              </a:endParaRPr>
            </a:p>
          </p:txBody>
        </p:sp>
      </p:grpSp>
      <p:sp>
        <p:nvSpPr>
          <p:cNvPr id="22" name="TextBox 21">
            <a:extLst>
              <a:ext uri="{FF2B5EF4-FFF2-40B4-BE49-F238E27FC236}">
                <a16:creationId xmlns:a16="http://schemas.microsoft.com/office/drawing/2014/main" id="{71C526D7-B9D4-EED8-F54B-9428AD407F88}"/>
              </a:ext>
            </a:extLst>
          </p:cNvPr>
          <p:cNvSpPr txBox="1"/>
          <p:nvPr/>
        </p:nvSpPr>
        <p:spPr>
          <a:xfrm>
            <a:off x="78059" y="2527550"/>
            <a:ext cx="6513041" cy="1384995"/>
          </a:xfrm>
          <a:prstGeom prst="rect">
            <a:avLst/>
          </a:prstGeom>
          <a:noFill/>
        </p:spPr>
        <p:txBody>
          <a:bodyPr wrap="square" lIns="0" tIns="0" rIns="0" bIns="0" rtlCol="0">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2 superconducting  </a:t>
            </a:r>
            <a:r>
              <a:rPr kumimoji="0" lang="en-US" sz="15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Superbend</a:t>
            </a:r>
            <a:r>
              <a:rPr kumimoji="0" lang="en-US" sz="15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magnets will replace </a:t>
            </a:r>
            <a:r>
              <a:rPr kumimoji="0" lang="en-US" sz="1500" b="0" i="0" u="none" strike="noStrike" kern="1200" cap="none" spc="0" normalizeH="0" baseline="0" noProof="0" dirty="0">
                <a:ln>
                  <a:noFill/>
                </a:ln>
                <a:solidFill>
                  <a:srgbClr val="FF0000"/>
                </a:solidFill>
                <a:effectLst/>
                <a:uLnTx/>
                <a:uFillTx/>
                <a:latin typeface="Aptos" panose="020B0004020202020204" pitchFamily="34" charset="0"/>
                <a:ea typeface="+mn-ea"/>
                <a:cs typeface="+mn-cs"/>
                <a:sym typeface="Calibri" panose="020F0502020204030204" pitchFamily="34" charset="0"/>
              </a:rPr>
              <a:t>the 3.1 T one of SLS.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2 operating scenarios: 3T and 5T peak field.</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sz="1500" dirty="0">
                <a:solidFill>
                  <a:srgbClr val="000000"/>
                </a:solidFill>
                <a:latin typeface="Aptos" panose="020B0004020202020204" pitchFamily="34" charset="0"/>
                <a:sym typeface="Calibri" panose="020F0502020204030204" pitchFamily="34" charset="0"/>
              </a:rPr>
              <a:t>Electromagnetic design &amp; magnet qualification at PSI </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sz="1500" dirty="0">
                <a:solidFill>
                  <a:srgbClr val="000000"/>
                </a:solidFill>
                <a:latin typeface="Aptos" panose="020B0004020202020204" pitchFamily="34" charset="0"/>
                <a:sym typeface="Calibri" panose="020F0502020204030204" pitchFamily="34" charset="0"/>
              </a:rPr>
              <a:t>Cryostat design and magnet manufacturing by the company SIGMAPHI (F)</a:t>
            </a:r>
            <a:endParaRPr kumimoji="0" lang="en-US" sz="15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CH" sz="15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Power </a:t>
            </a:r>
            <a:r>
              <a:rPr kumimoji="0" lang="de-CH" sz="15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tests</a:t>
            </a:r>
            <a:r>
              <a:rPr kumimoji="0" lang="de-CH" sz="15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and </a:t>
            </a:r>
            <a:r>
              <a:rPr kumimoji="0" lang="de-CH" sz="15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magnetic</a:t>
            </a:r>
            <a:r>
              <a:rPr kumimoji="0" lang="de-CH" sz="15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a:t>
            </a:r>
            <a:r>
              <a:rPr kumimoji="0" lang="de-CH" sz="15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measurements</a:t>
            </a:r>
            <a:r>
              <a:rPr kumimoji="0" lang="de-CH" sz="15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on-</a:t>
            </a:r>
            <a:r>
              <a:rPr kumimoji="0" lang="de-CH" sz="15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going</a:t>
            </a:r>
            <a:endParaRPr kumimoji="0" lang="de-CH" sz="15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de-CH" sz="1500" dirty="0">
                <a:solidFill>
                  <a:srgbClr val="000000"/>
                </a:solidFill>
                <a:latin typeface="Aptos" panose="020B0004020202020204" pitchFamily="34" charset="0"/>
                <a:sym typeface="Calibri" panose="020F0502020204030204" pitchFamily="34" charset="0"/>
              </a:rPr>
              <a:t>Installation </a:t>
            </a:r>
            <a:r>
              <a:rPr lang="de-CH" sz="1500" dirty="0" err="1">
                <a:solidFill>
                  <a:srgbClr val="000000"/>
                </a:solidFill>
                <a:latin typeface="Aptos" panose="020B0004020202020204" pitchFamily="34" charset="0"/>
                <a:sym typeface="Calibri" panose="020F0502020204030204" pitchFamily="34" charset="0"/>
              </a:rPr>
              <a:t>foreseen</a:t>
            </a:r>
            <a:r>
              <a:rPr lang="de-CH" sz="1500" dirty="0">
                <a:solidFill>
                  <a:srgbClr val="000000"/>
                </a:solidFill>
                <a:latin typeface="Aptos" panose="020B0004020202020204" pitchFamily="34" charset="0"/>
                <a:sym typeface="Calibri" panose="020F0502020204030204" pitchFamily="34" charset="0"/>
              </a:rPr>
              <a:t> end </a:t>
            </a:r>
            <a:r>
              <a:rPr lang="de-CH" sz="1500" dirty="0" err="1">
                <a:solidFill>
                  <a:srgbClr val="000000"/>
                </a:solidFill>
                <a:latin typeface="Aptos" panose="020B0004020202020204" pitchFamily="34" charset="0"/>
                <a:sym typeface="Calibri" panose="020F0502020204030204" pitchFamily="34" charset="0"/>
              </a:rPr>
              <a:t>of</a:t>
            </a:r>
            <a:r>
              <a:rPr lang="de-CH" sz="1500" dirty="0">
                <a:solidFill>
                  <a:srgbClr val="000000"/>
                </a:solidFill>
                <a:latin typeface="Aptos" panose="020B0004020202020204" pitchFamily="34" charset="0"/>
                <a:sym typeface="Calibri" panose="020F0502020204030204" pitchFamily="34" charset="0"/>
              </a:rPr>
              <a:t> 2026</a:t>
            </a:r>
            <a:endParaRPr kumimoji="0" lang="en-US" sz="15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endParaRPr>
          </a:p>
        </p:txBody>
      </p:sp>
      <p:pic>
        <p:nvPicPr>
          <p:cNvPr id="4" name="Picture 3">
            <a:extLst>
              <a:ext uri="{FF2B5EF4-FFF2-40B4-BE49-F238E27FC236}">
                <a16:creationId xmlns:a16="http://schemas.microsoft.com/office/drawing/2014/main" id="{293384A2-4FFE-FDB3-26AE-3B80FE6AD008}"/>
              </a:ext>
            </a:extLst>
          </p:cNvPr>
          <p:cNvPicPr>
            <a:picLocks noChangeAspect="1"/>
          </p:cNvPicPr>
          <p:nvPr/>
        </p:nvPicPr>
        <p:blipFill>
          <a:blip r:embed="rId5"/>
          <a:stretch>
            <a:fillRect/>
          </a:stretch>
        </p:blipFill>
        <p:spPr>
          <a:xfrm>
            <a:off x="1122505" y="3873811"/>
            <a:ext cx="2746184" cy="2098336"/>
          </a:xfrm>
          <a:prstGeom prst="rect">
            <a:avLst/>
          </a:prstGeom>
        </p:spPr>
      </p:pic>
      <p:sp>
        <p:nvSpPr>
          <p:cNvPr id="9" name="TextBox 8">
            <a:extLst>
              <a:ext uri="{FF2B5EF4-FFF2-40B4-BE49-F238E27FC236}">
                <a16:creationId xmlns:a16="http://schemas.microsoft.com/office/drawing/2014/main" id="{3C2E3F77-759F-5F61-4649-453A38D4E7ED}"/>
              </a:ext>
            </a:extLst>
          </p:cNvPr>
          <p:cNvSpPr txBox="1"/>
          <p:nvPr/>
        </p:nvSpPr>
        <p:spPr>
          <a:xfrm>
            <a:off x="7007991" y="6130185"/>
            <a:ext cx="2476319" cy="33855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CH"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Cold </a:t>
            </a:r>
            <a:r>
              <a:rPr kumimoji="0" lang="de-CH" sz="16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test</a:t>
            </a:r>
            <a:r>
              <a:rPr kumimoji="0" lang="de-CH"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a:t>
            </a:r>
            <a:r>
              <a:rPr kumimoji="0" lang="de-CH" sz="16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with</a:t>
            </a:r>
            <a:r>
              <a:rPr kumimoji="0" lang="de-CH"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a:t>
            </a:r>
            <a:r>
              <a:rPr kumimoji="0" lang="de-CH" sz="16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quadrupole</a:t>
            </a:r>
            <a:endParaRPr kumimoji="0" lang="en-US"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endParaRPr>
          </a:p>
        </p:txBody>
      </p:sp>
      <p:pic>
        <p:nvPicPr>
          <p:cNvPr id="10" name="Picture 9">
            <a:extLst>
              <a:ext uri="{FF2B5EF4-FFF2-40B4-BE49-F238E27FC236}">
                <a16:creationId xmlns:a16="http://schemas.microsoft.com/office/drawing/2014/main" id="{05D2F1AF-E4E2-B275-046E-503A098F6F30}"/>
              </a:ext>
            </a:extLst>
          </p:cNvPr>
          <p:cNvPicPr>
            <a:picLocks noChangeAspect="1"/>
          </p:cNvPicPr>
          <p:nvPr/>
        </p:nvPicPr>
        <p:blipFill>
          <a:blip r:embed="rId6"/>
          <a:stretch>
            <a:fillRect/>
          </a:stretch>
        </p:blipFill>
        <p:spPr>
          <a:xfrm>
            <a:off x="6439486" y="265029"/>
            <a:ext cx="3044824" cy="2896454"/>
          </a:xfrm>
          <a:prstGeom prst="rect">
            <a:avLst/>
          </a:prstGeom>
        </p:spPr>
      </p:pic>
      <p:sp>
        <p:nvSpPr>
          <p:cNvPr id="11" name="Title 2">
            <a:extLst>
              <a:ext uri="{FF2B5EF4-FFF2-40B4-BE49-F238E27FC236}">
                <a16:creationId xmlns:a16="http://schemas.microsoft.com/office/drawing/2014/main" id="{577FB089-6893-429B-28C6-399D2941E8AF}"/>
              </a:ext>
            </a:extLst>
          </p:cNvPr>
          <p:cNvSpPr>
            <a:spLocks noGrp="1"/>
          </p:cNvSpPr>
          <p:nvPr>
            <p:ph type="title"/>
          </p:nvPr>
        </p:nvSpPr>
        <p:spPr bwMode="auto">
          <a:xfrm>
            <a:off x="1776157" y="5676"/>
            <a:ext cx="8925045" cy="329349"/>
          </a:xfrm>
        </p:spPr>
        <p:txBody>
          <a:bodyPr>
            <a:normAutofit fontScale="90000"/>
          </a:bodyPr>
          <a:lstStyle/>
          <a:p>
            <a:pPr>
              <a:defRPr/>
            </a:pPr>
            <a:r>
              <a:rPr lang="de-DE" sz="2400" dirty="0" err="1">
                <a:solidFill>
                  <a:srgbClr val="3333FF"/>
                </a:solidFill>
              </a:rPr>
              <a:t>Useful</a:t>
            </a:r>
            <a:r>
              <a:rPr lang="de-DE" sz="2400" dirty="0">
                <a:solidFill>
                  <a:srgbClr val="3333FF"/>
                </a:solidFill>
              </a:rPr>
              <a:t> </a:t>
            </a:r>
            <a:r>
              <a:rPr lang="de-DE" sz="2400" dirty="0" err="1">
                <a:solidFill>
                  <a:srgbClr val="3333FF"/>
                </a:solidFill>
              </a:rPr>
              <a:t>experience</a:t>
            </a:r>
            <a:r>
              <a:rPr lang="de-DE" sz="2400" dirty="0">
                <a:solidFill>
                  <a:srgbClr val="3333FF"/>
                </a:solidFill>
              </a:rPr>
              <a:t> : </a:t>
            </a:r>
            <a:r>
              <a:rPr lang="de-DE" sz="2400" dirty="0" err="1">
                <a:solidFill>
                  <a:srgbClr val="3333FF"/>
                </a:solidFill>
              </a:rPr>
              <a:t>Two</a:t>
            </a:r>
            <a:r>
              <a:rPr lang="de-DE" sz="2400" dirty="0">
                <a:solidFill>
                  <a:srgbClr val="3333FF"/>
                </a:solidFill>
              </a:rPr>
              <a:t> 5T </a:t>
            </a:r>
            <a:r>
              <a:rPr lang="de-DE" sz="2400" dirty="0" err="1">
                <a:solidFill>
                  <a:srgbClr val="3333FF"/>
                </a:solidFill>
              </a:rPr>
              <a:t>NbTi</a:t>
            </a:r>
            <a:r>
              <a:rPr lang="de-DE" sz="2400" dirty="0">
                <a:solidFill>
                  <a:srgbClr val="3333FF"/>
                </a:solidFill>
              </a:rPr>
              <a:t> </a:t>
            </a:r>
            <a:r>
              <a:rPr lang="de-DE" sz="2400" dirty="0" err="1">
                <a:solidFill>
                  <a:srgbClr val="3333FF"/>
                </a:solidFill>
              </a:rPr>
              <a:t>Superbends</a:t>
            </a:r>
            <a:r>
              <a:rPr lang="de-DE" sz="2400" dirty="0">
                <a:solidFill>
                  <a:srgbClr val="3333FF"/>
                </a:solidFill>
              </a:rPr>
              <a:t> </a:t>
            </a:r>
            <a:r>
              <a:rPr lang="de-DE" sz="2400" dirty="0" err="1">
                <a:solidFill>
                  <a:srgbClr val="3333FF"/>
                </a:solidFill>
              </a:rPr>
              <a:t>for</a:t>
            </a:r>
            <a:r>
              <a:rPr lang="de-DE" sz="2400" dirty="0">
                <a:solidFill>
                  <a:srgbClr val="3333FF"/>
                </a:solidFill>
              </a:rPr>
              <a:t> SLS2.0 (2026)</a:t>
            </a:r>
            <a:endParaRPr lang="de-DE" sz="2000" dirty="0">
              <a:solidFill>
                <a:srgbClr val="3333FF"/>
              </a:solidFill>
            </a:endParaRPr>
          </a:p>
        </p:txBody>
      </p:sp>
      <p:pic>
        <p:nvPicPr>
          <p:cNvPr id="2" name="Picture 1">
            <a:extLst>
              <a:ext uri="{FF2B5EF4-FFF2-40B4-BE49-F238E27FC236}">
                <a16:creationId xmlns:a16="http://schemas.microsoft.com/office/drawing/2014/main" id="{F3B11888-4DEF-167B-0856-5F16DE91954C}"/>
              </a:ext>
            </a:extLst>
          </p:cNvPr>
          <p:cNvPicPr>
            <a:picLocks noChangeAspect="1"/>
          </p:cNvPicPr>
          <p:nvPr/>
        </p:nvPicPr>
        <p:blipFill>
          <a:blip r:embed="rId7"/>
          <a:stretch>
            <a:fillRect/>
          </a:stretch>
        </p:blipFill>
        <p:spPr>
          <a:xfrm>
            <a:off x="4552615" y="3777315"/>
            <a:ext cx="1574251" cy="2015859"/>
          </a:xfrm>
          <a:prstGeom prst="rect">
            <a:avLst/>
          </a:prstGeom>
        </p:spPr>
      </p:pic>
      <p:sp>
        <p:nvSpPr>
          <p:cNvPr id="8" name="Rectangle 7">
            <a:extLst>
              <a:ext uri="{FF2B5EF4-FFF2-40B4-BE49-F238E27FC236}">
                <a16:creationId xmlns:a16="http://schemas.microsoft.com/office/drawing/2014/main" id="{9C9498B0-1D59-13E6-C3C2-85F662DA4D15}"/>
              </a:ext>
            </a:extLst>
          </p:cNvPr>
          <p:cNvSpPr/>
          <p:nvPr/>
        </p:nvSpPr>
        <p:spPr>
          <a:xfrm>
            <a:off x="1052169" y="6107260"/>
            <a:ext cx="5955821" cy="584775"/>
          </a:xfrm>
          <a:prstGeom prst="rect">
            <a:avLst/>
          </a:prstGeom>
          <a:ln>
            <a:solidFill>
              <a:srgbClr val="7030A0"/>
            </a:solidFill>
          </a:ln>
          <a:effectLst>
            <a:glow rad="139700">
              <a:schemeClr val="accent1">
                <a:satMod val="175000"/>
                <a:alpha val="40000"/>
              </a:schemeClr>
            </a:glow>
          </a:effectLst>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CH"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SLS2 </a:t>
            </a:r>
            <a:r>
              <a:rPr kumimoji="0" lang="de-CH" sz="16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vs</a:t>
            </a:r>
            <a:r>
              <a:rPr kumimoji="0" lang="de-CH"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SLS SB: 170kW x 6800 </a:t>
            </a:r>
            <a:r>
              <a:rPr kumimoji="0" lang="de-CH" sz="16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operating</a:t>
            </a:r>
            <a:r>
              <a:rPr kumimoji="0" lang="de-CH"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a:t>
            </a:r>
            <a:r>
              <a:rPr kumimoji="0" lang="de-CH" sz="16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hours</a:t>
            </a:r>
            <a:r>
              <a:rPr kumimoji="0" lang="de-CH"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 0.6 GWh per </a:t>
            </a:r>
            <a:r>
              <a:rPr kumimoji="0" lang="de-CH" sz="16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year</a:t>
            </a:r>
            <a:endParaRPr kumimoji="0" lang="de-CH"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CH"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a:t>
            </a:r>
            <a:r>
              <a:rPr kumimoji="0" lang="de-CH" sz="16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Savings</a:t>
            </a:r>
            <a:r>
              <a:rPr kumimoji="0" lang="de-CH"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a:t>
            </a:r>
            <a:r>
              <a:rPr kumimoji="0" lang="de-CH" sz="16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for</a:t>
            </a:r>
            <a:r>
              <a:rPr kumimoji="0" lang="de-CH"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15 </a:t>
            </a:r>
            <a:r>
              <a:rPr kumimoji="0" lang="de-CH" sz="16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Years</a:t>
            </a:r>
            <a:r>
              <a:rPr kumimoji="0" lang="de-CH"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 9 GWh</a:t>
            </a:r>
          </a:p>
        </p:txBody>
      </p:sp>
      <p:pic>
        <p:nvPicPr>
          <p:cNvPr id="12" name="Grafik 11">
            <a:extLst>
              <a:ext uri="{FF2B5EF4-FFF2-40B4-BE49-F238E27FC236}">
                <a16:creationId xmlns:a16="http://schemas.microsoft.com/office/drawing/2014/main" id="{119722B2-6792-8CA2-2BB3-2AA9FA0D6AE4}"/>
              </a:ext>
            </a:extLst>
          </p:cNvPr>
          <p:cNvPicPr>
            <a:picLocks noChangeAspect="1"/>
          </p:cNvPicPr>
          <p:nvPr/>
        </p:nvPicPr>
        <p:blipFill>
          <a:blip r:embed="rId8"/>
          <a:stretch>
            <a:fillRect/>
          </a:stretch>
        </p:blipFill>
        <p:spPr>
          <a:xfrm>
            <a:off x="7124209" y="3176450"/>
            <a:ext cx="1804572" cy="2871465"/>
          </a:xfrm>
          <a:prstGeom prst="rect">
            <a:avLst/>
          </a:prstGeom>
        </p:spPr>
      </p:pic>
      <p:sp>
        <p:nvSpPr>
          <p:cNvPr id="14" name="TextBox 8">
            <a:extLst>
              <a:ext uri="{FF2B5EF4-FFF2-40B4-BE49-F238E27FC236}">
                <a16:creationId xmlns:a16="http://schemas.microsoft.com/office/drawing/2014/main" id="{D99D44D2-AFD1-4337-923D-AE0214B84FDD}"/>
              </a:ext>
            </a:extLst>
          </p:cNvPr>
          <p:cNvSpPr txBox="1"/>
          <p:nvPr/>
        </p:nvSpPr>
        <p:spPr>
          <a:xfrm>
            <a:off x="4367936" y="2059575"/>
            <a:ext cx="971804" cy="307777"/>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CH" sz="14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NbTi</a:t>
            </a:r>
            <a:r>
              <a:rPr kumimoji="0" lang="de-CH" sz="14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rPr>
              <a:t> </a:t>
            </a:r>
            <a:r>
              <a:rPr kumimoji="0" lang="de-CH" sz="14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sym typeface="Calibri" panose="020F0502020204030204" pitchFamily="34" charset="0"/>
              </a:rPr>
              <a:t>coils</a:t>
            </a:r>
            <a:endParaRPr kumimoji="0" lang="en-US" sz="14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sym typeface="Calibri" panose="020F0502020204030204" pitchFamily="34" charset="0"/>
            </a:endParaRPr>
          </a:p>
        </p:txBody>
      </p:sp>
      <p:pic>
        <p:nvPicPr>
          <p:cNvPr id="16" name="Grafik 15">
            <a:extLst>
              <a:ext uri="{FF2B5EF4-FFF2-40B4-BE49-F238E27FC236}">
                <a16:creationId xmlns:a16="http://schemas.microsoft.com/office/drawing/2014/main" id="{D0584A1B-8CE5-7028-64AB-5D86438E6F6F}"/>
              </a:ext>
            </a:extLst>
          </p:cNvPr>
          <p:cNvPicPr>
            <a:picLocks noChangeAspect="1"/>
          </p:cNvPicPr>
          <p:nvPr/>
        </p:nvPicPr>
        <p:blipFill>
          <a:blip r:embed="rId9"/>
          <a:stretch>
            <a:fillRect/>
          </a:stretch>
        </p:blipFill>
        <p:spPr>
          <a:xfrm>
            <a:off x="3349370" y="474537"/>
            <a:ext cx="2260770" cy="2021596"/>
          </a:xfrm>
          <a:prstGeom prst="rect">
            <a:avLst/>
          </a:prstGeom>
        </p:spPr>
      </p:pic>
      <p:sp>
        <p:nvSpPr>
          <p:cNvPr id="13" name="Textfeld 18">
            <a:extLst>
              <a:ext uri="{FF2B5EF4-FFF2-40B4-BE49-F238E27FC236}">
                <a16:creationId xmlns:a16="http://schemas.microsoft.com/office/drawing/2014/main" id="{D937CA6E-9B8A-FD4F-A481-8AF465010D5C}"/>
              </a:ext>
            </a:extLst>
          </p:cNvPr>
          <p:cNvSpPr txBox="1"/>
          <p:nvPr/>
        </p:nvSpPr>
        <p:spPr>
          <a:xfrm>
            <a:off x="9731635" y="6215342"/>
            <a:ext cx="2315168" cy="184666"/>
          </a:xfrm>
          <a:prstGeom prst="rect">
            <a:avLst/>
          </a:prstGeom>
          <a:noFill/>
        </p:spPr>
        <p:txBody>
          <a:bodyPr wrap="square" lIns="0" tIns="0" rIns="0" bIns="0"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pPr>
            <a:r>
              <a:rPr lang="de-CH" sz="1200" dirty="0">
                <a:solidFill>
                  <a:srgbClr val="000000"/>
                </a:solidFill>
                <a:latin typeface="Aptos" panose="020B0004020202020204" pitchFamily="34" charset="0"/>
                <a:sym typeface="Calibri" panose="020F0502020204030204" pitchFamily="34" charset="0"/>
              </a:rPr>
              <a:t>SCB </a:t>
            </a:r>
            <a:r>
              <a:rPr lang="de-CH" sz="1200" dirty="0" err="1">
                <a:solidFill>
                  <a:srgbClr val="000000"/>
                </a:solidFill>
                <a:latin typeface="Aptos" panose="020B0004020202020204" pitchFamily="34" charset="0"/>
                <a:sym typeface="Calibri" panose="020F0502020204030204" pitchFamily="34" charset="0"/>
              </a:rPr>
              <a:t>field</a:t>
            </a:r>
            <a:r>
              <a:rPr lang="de-CH" sz="1200" dirty="0">
                <a:solidFill>
                  <a:srgbClr val="000000"/>
                </a:solidFill>
                <a:latin typeface="Aptos" panose="020B0004020202020204" pitchFamily="34" charset="0"/>
                <a:sym typeface="Calibri" panose="020F0502020204030204" pitchFamily="34" charset="0"/>
              </a:rPr>
              <a:t> </a:t>
            </a:r>
            <a:r>
              <a:rPr lang="de-CH" sz="1200" dirty="0" err="1">
                <a:solidFill>
                  <a:srgbClr val="000000"/>
                </a:solidFill>
                <a:latin typeface="Aptos" panose="020B0004020202020204" pitchFamily="34" charset="0"/>
                <a:sym typeface="Calibri" panose="020F0502020204030204" pitchFamily="34" charset="0"/>
              </a:rPr>
              <a:t>profile</a:t>
            </a:r>
            <a:r>
              <a:rPr lang="de-CH" sz="1200" dirty="0">
                <a:solidFill>
                  <a:srgbClr val="000000"/>
                </a:solidFill>
                <a:latin typeface="Aptos" panose="020B0004020202020204" pitchFamily="34" charset="0"/>
                <a:sym typeface="Calibri" panose="020F0502020204030204" pitchFamily="34" charset="0"/>
              </a:rPr>
              <a:t>, </a:t>
            </a:r>
            <a:r>
              <a:rPr lang="de-CH" sz="1200" dirty="0" err="1">
                <a:solidFill>
                  <a:srgbClr val="000000"/>
                </a:solidFill>
                <a:latin typeface="Aptos" panose="020B0004020202020204" pitchFamily="34" charset="0"/>
                <a:sym typeface="Calibri" panose="020F0502020204030204" pitchFamily="34" charset="0"/>
              </a:rPr>
              <a:t>peak</a:t>
            </a:r>
            <a:r>
              <a:rPr lang="de-CH" sz="1200" dirty="0">
                <a:solidFill>
                  <a:srgbClr val="000000"/>
                </a:solidFill>
                <a:latin typeface="Aptos" panose="020B0004020202020204" pitchFamily="34" charset="0"/>
                <a:sym typeface="Calibri" panose="020F0502020204030204" pitchFamily="34" charset="0"/>
              </a:rPr>
              <a:t> </a:t>
            </a:r>
            <a:r>
              <a:rPr lang="de-CH" sz="1200" dirty="0" err="1">
                <a:solidFill>
                  <a:srgbClr val="000000"/>
                </a:solidFill>
                <a:latin typeface="Aptos" panose="020B0004020202020204" pitchFamily="34" charset="0"/>
                <a:sym typeface="Calibri" panose="020F0502020204030204" pitchFamily="34" charset="0"/>
              </a:rPr>
              <a:t>field</a:t>
            </a:r>
            <a:r>
              <a:rPr lang="de-CH" sz="1200" dirty="0">
                <a:solidFill>
                  <a:srgbClr val="000000"/>
                </a:solidFill>
                <a:latin typeface="Aptos" panose="020B0004020202020204" pitchFamily="34" charset="0"/>
                <a:sym typeface="Calibri" panose="020F0502020204030204" pitchFamily="34" charset="0"/>
              </a:rPr>
              <a:t> at 5.4 T</a:t>
            </a:r>
          </a:p>
        </p:txBody>
      </p:sp>
      <p:sp>
        <p:nvSpPr>
          <p:cNvPr id="19" name="Textfeld 18">
            <a:extLst>
              <a:ext uri="{FF2B5EF4-FFF2-40B4-BE49-F238E27FC236}">
                <a16:creationId xmlns:a16="http://schemas.microsoft.com/office/drawing/2014/main" id="{9F445313-605A-6F6E-2CFB-B43FD8CA0388}"/>
              </a:ext>
            </a:extLst>
          </p:cNvPr>
          <p:cNvSpPr txBox="1"/>
          <p:nvPr/>
        </p:nvSpPr>
        <p:spPr>
          <a:xfrm>
            <a:off x="9731635" y="3205895"/>
            <a:ext cx="2316422" cy="184666"/>
          </a:xfrm>
          <a:prstGeom prst="rect">
            <a:avLst/>
          </a:prstGeom>
          <a:noFill/>
        </p:spPr>
        <p:txBody>
          <a:bodyPr wrap="square" lIns="0" tIns="0" rIns="0" bIns="0"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pPr>
            <a:r>
              <a:rPr lang="de-CH" sz="1200" dirty="0">
                <a:solidFill>
                  <a:srgbClr val="000000"/>
                </a:solidFill>
                <a:latin typeface="Aptos" panose="020B0004020202020204" pitchFamily="34" charset="0"/>
                <a:sym typeface="Calibri" panose="020F0502020204030204" pitchFamily="34" charset="0"/>
              </a:rPr>
              <a:t>SCA </a:t>
            </a:r>
            <a:r>
              <a:rPr lang="de-CH" sz="1200" dirty="0" err="1">
                <a:solidFill>
                  <a:srgbClr val="000000"/>
                </a:solidFill>
                <a:latin typeface="Aptos" panose="020B0004020202020204" pitchFamily="34" charset="0"/>
                <a:sym typeface="Calibri" panose="020F0502020204030204" pitchFamily="34" charset="0"/>
              </a:rPr>
              <a:t>field</a:t>
            </a:r>
            <a:r>
              <a:rPr lang="de-CH" sz="1200" dirty="0">
                <a:solidFill>
                  <a:srgbClr val="000000"/>
                </a:solidFill>
                <a:latin typeface="Aptos" panose="020B0004020202020204" pitchFamily="34" charset="0"/>
                <a:sym typeface="Calibri" panose="020F0502020204030204" pitchFamily="34" charset="0"/>
              </a:rPr>
              <a:t> </a:t>
            </a:r>
            <a:r>
              <a:rPr lang="de-CH" sz="1200" dirty="0" err="1">
                <a:solidFill>
                  <a:srgbClr val="000000"/>
                </a:solidFill>
                <a:latin typeface="Aptos" panose="020B0004020202020204" pitchFamily="34" charset="0"/>
                <a:sym typeface="Calibri" panose="020F0502020204030204" pitchFamily="34" charset="0"/>
              </a:rPr>
              <a:t>profile</a:t>
            </a:r>
            <a:r>
              <a:rPr lang="de-CH" sz="1200" dirty="0">
                <a:solidFill>
                  <a:srgbClr val="000000"/>
                </a:solidFill>
                <a:latin typeface="Aptos" panose="020B0004020202020204" pitchFamily="34" charset="0"/>
                <a:sym typeface="Calibri" panose="020F0502020204030204" pitchFamily="34" charset="0"/>
              </a:rPr>
              <a:t>, </a:t>
            </a:r>
            <a:r>
              <a:rPr lang="de-CH" sz="1200" dirty="0" err="1">
                <a:solidFill>
                  <a:srgbClr val="000000"/>
                </a:solidFill>
                <a:latin typeface="Aptos" panose="020B0004020202020204" pitchFamily="34" charset="0"/>
                <a:sym typeface="Calibri" panose="020F0502020204030204" pitchFamily="34" charset="0"/>
              </a:rPr>
              <a:t>peak</a:t>
            </a:r>
            <a:r>
              <a:rPr lang="de-CH" sz="1200" dirty="0">
                <a:solidFill>
                  <a:srgbClr val="000000"/>
                </a:solidFill>
                <a:latin typeface="Aptos" panose="020B0004020202020204" pitchFamily="34" charset="0"/>
                <a:sym typeface="Calibri" panose="020F0502020204030204" pitchFamily="34" charset="0"/>
              </a:rPr>
              <a:t> </a:t>
            </a:r>
            <a:r>
              <a:rPr lang="de-CH" sz="1200" dirty="0" err="1">
                <a:solidFill>
                  <a:srgbClr val="000000"/>
                </a:solidFill>
                <a:latin typeface="Aptos" panose="020B0004020202020204" pitchFamily="34" charset="0"/>
                <a:sym typeface="Calibri" panose="020F0502020204030204" pitchFamily="34" charset="0"/>
              </a:rPr>
              <a:t>field</a:t>
            </a:r>
            <a:r>
              <a:rPr lang="de-CH" sz="1200" dirty="0">
                <a:solidFill>
                  <a:srgbClr val="000000"/>
                </a:solidFill>
                <a:latin typeface="Aptos" panose="020B0004020202020204" pitchFamily="34" charset="0"/>
                <a:sym typeface="Calibri" panose="020F0502020204030204" pitchFamily="34" charset="0"/>
              </a:rPr>
              <a:t> at 5.4 T</a:t>
            </a:r>
          </a:p>
        </p:txBody>
      </p:sp>
      <p:pic>
        <p:nvPicPr>
          <p:cNvPr id="25" name="Picture 24">
            <a:extLst>
              <a:ext uri="{FF2B5EF4-FFF2-40B4-BE49-F238E27FC236}">
                <a16:creationId xmlns:a16="http://schemas.microsoft.com/office/drawing/2014/main" id="{D72E9EFB-ABDF-2007-7A87-99FB5A919655}"/>
              </a:ext>
            </a:extLst>
          </p:cNvPr>
          <p:cNvPicPr>
            <a:picLocks noChangeAspect="1"/>
          </p:cNvPicPr>
          <p:nvPr/>
        </p:nvPicPr>
        <p:blipFill>
          <a:blip r:embed="rId10" cstate="print">
            <a:extLst>
              <a:ext uri="{28A0092B-C50C-407E-A947-70E740481C1C}">
                <a14:useLocalDpi xmlns:a14="http://schemas.microsoft.com/office/drawing/2010/main" val="0"/>
              </a:ext>
            </a:extLst>
          </a:blip>
          <a:srcRect l="37901" t="3865" r="6967" b="2420"/>
          <a:stretch>
            <a:fillRect/>
          </a:stretch>
        </p:blipFill>
        <p:spPr>
          <a:xfrm>
            <a:off x="9279017" y="3450387"/>
            <a:ext cx="2834924" cy="2776482"/>
          </a:xfrm>
          <a:prstGeom prst="rect">
            <a:avLst/>
          </a:prstGeom>
        </p:spPr>
      </p:pic>
    </p:spTree>
    <p:extLst>
      <p:ext uri="{BB962C8B-B14F-4D97-AF65-F5344CB8AC3E}">
        <p14:creationId xmlns:p14="http://schemas.microsoft.com/office/powerpoint/2010/main" val="35865090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object 12">
            <a:extLst>
              <a:ext uri="{FF2B5EF4-FFF2-40B4-BE49-F238E27FC236}">
                <a16:creationId xmlns:a16="http://schemas.microsoft.com/office/drawing/2014/main" id="{72054D13-C5A7-5B9B-3216-F655BAEE2E19}"/>
              </a:ext>
            </a:extLst>
          </p:cNvPr>
          <p:cNvPicPr/>
          <p:nvPr/>
        </p:nvPicPr>
        <p:blipFill>
          <a:blip r:embed="rId3" cstate="print"/>
          <a:stretch>
            <a:fillRect/>
          </a:stretch>
        </p:blipFill>
        <p:spPr>
          <a:xfrm>
            <a:off x="5122986" y="3597560"/>
            <a:ext cx="2572429" cy="1839777"/>
          </a:xfrm>
          <a:prstGeom prst="rect">
            <a:avLst/>
          </a:prstGeom>
        </p:spPr>
      </p:pic>
      <p:sp>
        <p:nvSpPr>
          <p:cNvPr id="2" name="Title 1">
            <a:extLst>
              <a:ext uri="{FF2B5EF4-FFF2-40B4-BE49-F238E27FC236}">
                <a16:creationId xmlns:a16="http://schemas.microsoft.com/office/drawing/2014/main" id="{5F890406-4C51-DD28-4ADA-88824EC64183}"/>
              </a:ext>
            </a:extLst>
          </p:cNvPr>
          <p:cNvSpPr>
            <a:spLocks noGrp="1"/>
          </p:cNvSpPr>
          <p:nvPr>
            <p:ph type="title"/>
          </p:nvPr>
        </p:nvSpPr>
        <p:spPr>
          <a:xfrm>
            <a:off x="3629472" y="96043"/>
            <a:ext cx="7056783" cy="334689"/>
          </a:xfrm>
        </p:spPr>
        <p:txBody>
          <a:bodyPr/>
          <a:lstStyle/>
          <a:p>
            <a:pPr algn="ctr"/>
            <a:r>
              <a:rPr lang="en-US" sz="2400" dirty="0">
                <a:solidFill>
                  <a:srgbClr val="3333FF"/>
                </a:solidFill>
              </a:rPr>
              <a:t>HTS (</a:t>
            </a:r>
            <a:r>
              <a:rPr lang="en-US" sz="2400" dirty="0" err="1">
                <a:solidFill>
                  <a:srgbClr val="3333FF"/>
                </a:solidFill>
              </a:rPr>
              <a:t>ReBCO</a:t>
            </a:r>
            <a:r>
              <a:rPr lang="en-US" sz="2400" dirty="0">
                <a:solidFill>
                  <a:srgbClr val="3333FF"/>
                </a:solidFill>
              </a:rPr>
              <a:t>) magnet development for FCC-</a:t>
            </a:r>
            <a:r>
              <a:rPr lang="en-US" sz="2400" dirty="0" err="1">
                <a:solidFill>
                  <a:srgbClr val="3333FF"/>
                </a:solidFill>
              </a:rPr>
              <a:t>hh</a:t>
            </a:r>
            <a:endParaRPr lang="en-US" sz="2800" dirty="0">
              <a:solidFill>
                <a:srgbClr val="3333FF"/>
              </a:solidFill>
            </a:endParaRPr>
          </a:p>
        </p:txBody>
      </p:sp>
      <p:sp>
        <p:nvSpPr>
          <p:cNvPr id="4" name="Date Placeholder 3">
            <a:extLst>
              <a:ext uri="{FF2B5EF4-FFF2-40B4-BE49-F238E27FC236}">
                <a16:creationId xmlns:a16="http://schemas.microsoft.com/office/drawing/2014/main" id="{3262765D-D923-08D7-D507-AA3D72110857}"/>
              </a:ext>
            </a:extLst>
          </p:cNvPr>
          <p:cNvSpPr>
            <a:spLocks noGrp="1"/>
          </p:cNvSpPr>
          <p:nvPr>
            <p:ph type="dt" sz="half" idx="10"/>
          </p:nvPr>
        </p:nvSpPr>
        <p:spPr/>
        <p:txBody>
          <a:bodyPr/>
          <a:lstStyle/>
          <a:p>
            <a:fld id="{0E0CDF8E-15EE-4C89-A25F-47FDE8A89584}" type="datetime1">
              <a:rPr lang="de-CH" noProof="0" smtClean="0"/>
              <a:t>11.05.2026</a:t>
            </a:fld>
            <a:endParaRPr lang="en-GB" noProof="0" dirty="0"/>
          </a:p>
        </p:txBody>
      </p:sp>
      <p:sp>
        <p:nvSpPr>
          <p:cNvPr id="6" name="Slide Number Placeholder 5">
            <a:extLst>
              <a:ext uri="{FF2B5EF4-FFF2-40B4-BE49-F238E27FC236}">
                <a16:creationId xmlns:a16="http://schemas.microsoft.com/office/drawing/2014/main" id="{835B630C-40DA-0B36-C57F-37BB17198F87}"/>
              </a:ext>
            </a:extLst>
          </p:cNvPr>
          <p:cNvSpPr>
            <a:spLocks noGrp="1"/>
          </p:cNvSpPr>
          <p:nvPr>
            <p:ph type="sldNum" sz="quarter" idx="12"/>
          </p:nvPr>
        </p:nvSpPr>
        <p:spPr/>
        <p:txBody>
          <a:bodyPr/>
          <a:lstStyle/>
          <a:p>
            <a:fld id="{442AD375-037F-43D0-B059-5172DA06796A}" type="slidenum">
              <a:rPr lang="en-GB" noProof="0" smtClean="0"/>
              <a:pPr/>
              <a:t>31</a:t>
            </a:fld>
            <a:endParaRPr lang="en-GB" noProof="0" dirty="0"/>
          </a:p>
        </p:txBody>
      </p:sp>
      <p:pic>
        <p:nvPicPr>
          <p:cNvPr id="7" name="Picture 6" descr="A red and black logo&#10;&#10;Description automatically generated">
            <a:extLst>
              <a:ext uri="{FF2B5EF4-FFF2-40B4-BE49-F238E27FC236}">
                <a16:creationId xmlns:a16="http://schemas.microsoft.com/office/drawing/2014/main" id="{B4C1E8A1-C825-E8D3-67E9-A07BF05C0B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33666" y="183877"/>
            <a:ext cx="712183" cy="712183"/>
          </a:xfrm>
          <a:prstGeom prst="rect">
            <a:avLst/>
          </a:prstGeom>
        </p:spPr>
      </p:pic>
      <p:pic>
        <p:nvPicPr>
          <p:cNvPr id="8" name="Picture 7" descr="A logo for high field program&#10;&#10;Description automatically generated">
            <a:extLst>
              <a:ext uri="{FF2B5EF4-FFF2-40B4-BE49-F238E27FC236}">
                <a16:creationId xmlns:a16="http://schemas.microsoft.com/office/drawing/2014/main" id="{5A57AB29-4745-140C-3AFF-BDC4E80B27D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72942" y="238360"/>
            <a:ext cx="1214335" cy="474350"/>
          </a:xfrm>
          <a:prstGeom prst="rect">
            <a:avLst/>
          </a:prstGeom>
        </p:spPr>
      </p:pic>
      <p:pic>
        <p:nvPicPr>
          <p:cNvPr id="12" name="Grafik 19" descr="A machine in a box&#10;&#10;AI-generated content may be incorrect.">
            <a:extLst>
              <a:ext uri="{FF2B5EF4-FFF2-40B4-BE49-F238E27FC236}">
                <a16:creationId xmlns:a16="http://schemas.microsoft.com/office/drawing/2014/main" id="{84765F87-9167-3A18-8835-4F0D97972D9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319" t="20335" r="36415" b="14318"/>
          <a:stretch>
            <a:fillRect/>
          </a:stretch>
        </p:blipFill>
        <p:spPr bwMode="auto">
          <a:xfrm rot="5400000">
            <a:off x="1525357" y="2311041"/>
            <a:ext cx="1183783" cy="3630363"/>
          </a:xfrm>
          <a:prstGeom prst="rect">
            <a:avLst/>
          </a:prstGeom>
          <a:noFill/>
          <a:ln>
            <a:noFill/>
          </a:ln>
          <a:extLst>
            <a:ext uri="{53640926-AAD7-44D8-BBD7-CCE9431645EC}">
              <a14:shadowObscured xmlns:a14="http://schemas.microsoft.com/office/drawing/2010/main"/>
            </a:ext>
          </a:extLst>
        </p:spPr>
      </p:pic>
      <p:sp>
        <p:nvSpPr>
          <p:cNvPr id="17" name="TextBox 36">
            <a:extLst>
              <a:ext uri="{FF2B5EF4-FFF2-40B4-BE49-F238E27FC236}">
                <a16:creationId xmlns:a16="http://schemas.microsoft.com/office/drawing/2014/main" id="{7060DBD8-0300-6306-375D-C5EA568286B9}"/>
              </a:ext>
            </a:extLst>
          </p:cNvPr>
          <p:cNvSpPr txBox="1"/>
          <p:nvPr/>
        </p:nvSpPr>
        <p:spPr>
          <a:xfrm>
            <a:off x="-274260" y="4976568"/>
            <a:ext cx="4596230"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600" dirty="0"/>
              <a:t>Double Racetrack  of HTS (</a:t>
            </a:r>
            <a:r>
              <a:rPr lang="en-US" sz="1600" dirty="0" err="1"/>
              <a:t>ReBCO</a:t>
            </a:r>
            <a:r>
              <a:rPr lang="en-US" sz="1600" dirty="0"/>
              <a:t>)  insulated (soldered) tape-stack cable  tested at PSI</a:t>
            </a:r>
          </a:p>
        </p:txBody>
      </p:sp>
      <p:graphicFrame>
        <p:nvGraphicFramePr>
          <p:cNvPr id="28" name="Table 27">
            <a:extLst>
              <a:ext uri="{FF2B5EF4-FFF2-40B4-BE49-F238E27FC236}">
                <a16:creationId xmlns:a16="http://schemas.microsoft.com/office/drawing/2014/main" id="{73542769-B681-62D4-8DEA-2E8F0165FB1C}"/>
              </a:ext>
            </a:extLst>
          </p:cNvPr>
          <p:cNvGraphicFramePr>
            <a:graphicFrameLocks noGrp="1"/>
          </p:cNvGraphicFramePr>
          <p:nvPr>
            <p:extLst>
              <p:ext uri="{D42A27DB-BD31-4B8C-83A1-F6EECF244321}">
                <p14:modId xmlns:p14="http://schemas.microsoft.com/office/powerpoint/2010/main" val="3417359993"/>
              </p:ext>
            </p:extLst>
          </p:nvPr>
        </p:nvGraphicFramePr>
        <p:xfrm>
          <a:off x="8190218" y="877588"/>
          <a:ext cx="3880947" cy="2552700"/>
        </p:xfrm>
        <a:graphic>
          <a:graphicData uri="http://schemas.openxmlformats.org/drawingml/2006/table">
            <a:tbl>
              <a:tblPr/>
              <a:tblGrid>
                <a:gridCol w="1119715">
                  <a:extLst>
                    <a:ext uri="{9D8B030D-6E8A-4147-A177-3AD203B41FA5}">
                      <a16:colId xmlns:a16="http://schemas.microsoft.com/office/drawing/2014/main" val="3645697441"/>
                    </a:ext>
                  </a:extLst>
                </a:gridCol>
                <a:gridCol w="2761232">
                  <a:extLst>
                    <a:ext uri="{9D8B030D-6E8A-4147-A177-3AD203B41FA5}">
                      <a16:colId xmlns:a16="http://schemas.microsoft.com/office/drawing/2014/main" val="3367346069"/>
                    </a:ext>
                  </a:extLst>
                </a:gridCol>
              </a:tblGrid>
              <a:tr h="480060">
                <a:tc>
                  <a:txBody>
                    <a:bodyPr/>
                    <a:lstStyle/>
                    <a:p>
                      <a:pPr>
                        <a:buNone/>
                      </a:pPr>
                      <a:r>
                        <a:rPr lang="en-US" sz="1600" dirty="0"/>
                        <a:t>HTS sub-scale RS1</a:t>
                      </a:r>
                      <a:endParaRPr lang="en-US" sz="1600" baseline="30000" dirty="0"/>
                    </a:p>
                  </a:txBody>
                  <a:tcPr marL="68580" marR="68580" marT="34290" marB="34290" anchor="ctr">
                    <a:lnL>
                      <a:noFill/>
                    </a:lnL>
                    <a:lnR>
                      <a:noFill/>
                    </a:lnR>
                    <a:lnT>
                      <a:noFill/>
                    </a:lnT>
                    <a:lnB>
                      <a:noFill/>
                    </a:lnB>
                    <a:solidFill>
                      <a:srgbClr val="FFC000"/>
                    </a:solidFill>
                  </a:tcPr>
                </a:tc>
                <a:tc>
                  <a:txBody>
                    <a:bodyPr/>
                    <a:lstStyle/>
                    <a:p>
                      <a:pPr>
                        <a:buNone/>
                      </a:pPr>
                      <a:r>
                        <a:rPr lang="en-US" sz="1600" b="0" i="0" u="none" strike="noStrike" kern="1200" dirty="0">
                          <a:solidFill>
                            <a:schemeClr val="tx1"/>
                          </a:solidFill>
                          <a:effectLst/>
                          <a:latin typeface="+mn-lt"/>
                          <a:ea typeface="+mn-ea"/>
                          <a:cs typeface="+mn-cs"/>
                        </a:rPr>
                        <a:t>Magnet Assembly and Tests at PSI (LN₂) and CERN - 2026 (4.5 K and 20 K)</a:t>
                      </a:r>
                      <a:endParaRPr lang="en-US" sz="1600" dirty="0"/>
                    </a:p>
                  </a:txBody>
                  <a:tcPr marL="68580" marR="68580" marT="34290" marB="34290" anchor="ctr">
                    <a:lnL>
                      <a:noFill/>
                    </a:lnL>
                    <a:lnR>
                      <a:noFill/>
                    </a:lnR>
                    <a:lnT>
                      <a:noFill/>
                    </a:lnT>
                    <a:lnB>
                      <a:noFill/>
                    </a:lnB>
                    <a:solidFill>
                      <a:srgbClr val="FFC000"/>
                    </a:solidFill>
                  </a:tcPr>
                </a:tc>
                <a:extLst>
                  <a:ext uri="{0D108BD9-81ED-4DB2-BD59-A6C34878D82A}">
                    <a16:rowId xmlns:a16="http://schemas.microsoft.com/office/drawing/2014/main" val="2612670682"/>
                  </a:ext>
                </a:extLst>
              </a:tr>
              <a:tr h="685800">
                <a:tc>
                  <a:txBody>
                    <a:bodyPr/>
                    <a:lstStyle/>
                    <a:p>
                      <a:pPr>
                        <a:buNone/>
                      </a:pPr>
                      <a:r>
                        <a:rPr lang="en-US" sz="1600" dirty="0"/>
                        <a:t>HTS sub-scale RS2</a:t>
                      </a:r>
                      <a:endParaRPr lang="en-US" sz="1600" baseline="30000" dirty="0"/>
                    </a:p>
                  </a:txBody>
                  <a:tcPr marL="68580" marR="68580" marT="34290" marB="34290" anchor="ctr">
                    <a:lnL>
                      <a:noFill/>
                    </a:lnL>
                    <a:lnR>
                      <a:noFill/>
                    </a:lnR>
                    <a:lnT>
                      <a:noFill/>
                    </a:lnT>
                    <a:lnB>
                      <a:noFill/>
                    </a:lnB>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a:solidFill>
                            <a:schemeClr val="tx1"/>
                          </a:solidFill>
                          <a:effectLst/>
                          <a:latin typeface="+mn-lt"/>
                          <a:ea typeface="+mn-ea"/>
                          <a:cs typeface="+mn-cs"/>
                        </a:rPr>
                        <a:t>Conceptual Design Finalization, Coil Manufacturing Development, and LN₂ Testing</a:t>
                      </a:r>
                    </a:p>
                  </a:txBody>
                  <a:tcPr marL="68580" marR="68580" marT="34290" marB="34290" anchor="ctr">
                    <a:lnL>
                      <a:noFill/>
                    </a:lnL>
                    <a:lnR>
                      <a:noFill/>
                    </a:lnR>
                    <a:lnT>
                      <a:noFill/>
                    </a:lnT>
                    <a:lnB>
                      <a:noFill/>
                    </a:lnB>
                    <a:solidFill>
                      <a:srgbClr val="FFFF00"/>
                    </a:solidFill>
                  </a:tcPr>
                </a:tc>
                <a:extLst>
                  <a:ext uri="{0D108BD9-81ED-4DB2-BD59-A6C34878D82A}">
                    <a16:rowId xmlns:a16="http://schemas.microsoft.com/office/drawing/2014/main" val="1311096825"/>
                  </a:ext>
                </a:extLst>
              </a:tr>
              <a:tr h="6858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REBCO Cable Develop.</a:t>
                      </a:r>
                    </a:p>
                  </a:txBody>
                  <a:tcPr marL="68580" marR="68580" marT="34290" marB="34290" anchor="ctr">
                    <a:lnL>
                      <a:noFill/>
                    </a:lnL>
                    <a:lnR>
                      <a:noFill/>
                    </a:lnR>
                    <a:lnT>
                      <a:noFill/>
                    </a:lnT>
                    <a:lnB>
                      <a:noFill/>
                    </a:lnB>
                    <a:solidFill>
                      <a:srgbClr val="92D050"/>
                    </a:solidFill>
                  </a:tcPr>
                </a:tc>
                <a:tc>
                  <a:txBody>
                    <a:bodyPr/>
                    <a:lstStyle/>
                    <a:p>
                      <a:pPr>
                        <a:buNone/>
                      </a:pPr>
                      <a:r>
                        <a:rPr lang="en-US" sz="1600" b="0" i="0" u="none" strike="noStrike" kern="1200" dirty="0">
                          <a:solidFill>
                            <a:schemeClr val="tx1"/>
                          </a:solidFill>
                          <a:effectLst/>
                          <a:latin typeface="+mn-lt"/>
                          <a:ea typeface="+mn-ea"/>
                          <a:cs typeface="+mn-cs"/>
                        </a:rPr>
                        <a:t>Short-Length Sample Production and LN₂ Testing</a:t>
                      </a:r>
                      <a:endParaRPr lang="en-US" sz="1600" dirty="0"/>
                    </a:p>
                  </a:txBody>
                  <a:tcPr marL="68580" marR="68580" marT="34290" marB="34290" anchor="ctr">
                    <a:lnL>
                      <a:noFill/>
                    </a:lnL>
                    <a:lnR>
                      <a:noFill/>
                    </a:lnR>
                    <a:lnT>
                      <a:noFill/>
                    </a:lnT>
                    <a:lnB>
                      <a:noFill/>
                    </a:lnB>
                    <a:solidFill>
                      <a:srgbClr val="92D050"/>
                    </a:solidFill>
                  </a:tcPr>
                </a:tc>
                <a:extLst>
                  <a:ext uri="{0D108BD9-81ED-4DB2-BD59-A6C34878D82A}">
                    <a16:rowId xmlns:a16="http://schemas.microsoft.com/office/drawing/2014/main" val="2130966378"/>
                  </a:ext>
                </a:extLst>
              </a:tr>
            </a:tbl>
          </a:graphicData>
        </a:graphic>
      </p:graphicFrame>
      <p:sp>
        <p:nvSpPr>
          <p:cNvPr id="34" name="TextBox 36">
            <a:extLst>
              <a:ext uri="{FF2B5EF4-FFF2-40B4-BE49-F238E27FC236}">
                <a16:creationId xmlns:a16="http://schemas.microsoft.com/office/drawing/2014/main" id="{A9D249A0-096E-E20B-C96F-6272396410E4}"/>
              </a:ext>
            </a:extLst>
          </p:cNvPr>
          <p:cNvSpPr txBox="1"/>
          <p:nvPr/>
        </p:nvSpPr>
        <p:spPr>
          <a:xfrm>
            <a:off x="5548863" y="5480579"/>
            <a:ext cx="2321169"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highlight>
                  <a:srgbClr val="FFFF00"/>
                </a:highlight>
              </a:rPr>
              <a:t>REBCO Subscale magnet 1</a:t>
            </a:r>
          </a:p>
        </p:txBody>
      </p:sp>
      <p:sp>
        <p:nvSpPr>
          <p:cNvPr id="35" name="TextBox 36">
            <a:extLst>
              <a:ext uri="{FF2B5EF4-FFF2-40B4-BE49-F238E27FC236}">
                <a16:creationId xmlns:a16="http://schemas.microsoft.com/office/drawing/2014/main" id="{372BADC7-189B-82DB-5B9E-9EB90791E00F}"/>
              </a:ext>
            </a:extLst>
          </p:cNvPr>
          <p:cNvSpPr txBox="1"/>
          <p:nvPr/>
        </p:nvSpPr>
        <p:spPr>
          <a:xfrm>
            <a:off x="9744267" y="5437337"/>
            <a:ext cx="2661138" cy="5232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highlight>
                  <a:srgbClr val="FFFF00"/>
                </a:highlight>
              </a:rPr>
              <a:t>REBCO Subscale magnet 2</a:t>
            </a:r>
          </a:p>
          <a:p>
            <a:r>
              <a:rPr lang="en-US" sz="1400" dirty="0">
                <a:highlight>
                  <a:srgbClr val="FFFF00"/>
                </a:highlight>
              </a:rPr>
              <a:t>optimized coil geometry</a:t>
            </a:r>
          </a:p>
        </p:txBody>
      </p:sp>
      <p:pic>
        <p:nvPicPr>
          <p:cNvPr id="18" name="Picture 17">
            <a:extLst>
              <a:ext uri="{FF2B5EF4-FFF2-40B4-BE49-F238E27FC236}">
                <a16:creationId xmlns:a16="http://schemas.microsoft.com/office/drawing/2014/main" id="{AA718756-6B34-E66B-D8DE-FEC483A4E22A}"/>
              </a:ext>
            </a:extLst>
          </p:cNvPr>
          <p:cNvPicPr>
            <a:picLocks noChangeAspect="1"/>
          </p:cNvPicPr>
          <p:nvPr/>
        </p:nvPicPr>
        <p:blipFill>
          <a:blip r:embed="rId7"/>
          <a:srcRect l="4794" r="26918"/>
          <a:stretch>
            <a:fillRect/>
          </a:stretch>
        </p:blipFill>
        <p:spPr>
          <a:xfrm>
            <a:off x="10130692" y="3374659"/>
            <a:ext cx="1393534" cy="2081880"/>
          </a:xfrm>
          <a:prstGeom prst="rect">
            <a:avLst/>
          </a:prstGeom>
        </p:spPr>
      </p:pic>
      <p:pic>
        <p:nvPicPr>
          <p:cNvPr id="19" name="Picture 18">
            <a:extLst>
              <a:ext uri="{FF2B5EF4-FFF2-40B4-BE49-F238E27FC236}">
                <a16:creationId xmlns:a16="http://schemas.microsoft.com/office/drawing/2014/main" id="{31AE147A-9033-03DA-F3CB-0EDF7D486247}"/>
              </a:ext>
            </a:extLst>
          </p:cNvPr>
          <p:cNvPicPr>
            <a:picLocks noChangeAspect="1"/>
          </p:cNvPicPr>
          <p:nvPr/>
        </p:nvPicPr>
        <p:blipFill>
          <a:blip r:embed="rId7"/>
          <a:srcRect l="81902" t="14404" b="27696"/>
          <a:stretch>
            <a:fillRect/>
          </a:stretch>
        </p:blipFill>
        <p:spPr>
          <a:xfrm>
            <a:off x="11581301" y="3438842"/>
            <a:ext cx="598536" cy="1953513"/>
          </a:xfrm>
          <a:prstGeom prst="rect">
            <a:avLst/>
          </a:prstGeom>
        </p:spPr>
      </p:pic>
      <p:sp>
        <p:nvSpPr>
          <p:cNvPr id="14" name="Textfeld 13">
            <a:extLst>
              <a:ext uri="{FF2B5EF4-FFF2-40B4-BE49-F238E27FC236}">
                <a16:creationId xmlns:a16="http://schemas.microsoft.com/office/drawing/2014/main" id="{5B635C2D-4AC2-6A5E-9CCE-6048F41093DB}"/>
              </a:ext>
            </a:extLst>
          </p:cNvPr>
          <p:cNvSpPr txBox="1"/>
          <p:nvPr/>
        </p:nvSpPr>
        <p:spPr>
          <a:xfrm>
            <a:off x="4469477" y="596158"/>
            <a:ext cx="3436325" cy="307777"/>
          </a:xfrm>
          <a:prstGeom prst="rect">
            <a:avLst/>
          </a:prstGeom>
          <a:noFill/>
        </p:spPr>
        <p:txBody>
          <a:bodyPr wrap="none" lIns="0" tIns="0" rIns="0" bIns="0" rtlCol="0">
            <a:spAutoFit/>
          </a:bodyPr>
          <a:lstStyle/>
          <a:p>
            <a:pPr algn="l"/>
            <a:r>
              <a:rPr lang="de-CH" sz="2000" dirty="0"/>
              <a:t>MagDev2, MagDev3 (RS1, RS2) </a:t>
            </a:r>
          </a:p>
        </p:txBody>
      </p:sp>
      <p:sp>
        <p:nvSpPr>
          <p:cNvPr id="13" name="TextBox 20">
            <a:extLst>
              <a:ext uri="{FF2B5EF4-FFF2-40B4-BE49-F238E27FC236}">
                <a16:creationId xmlns:a16="http://schemas.microsoft.com/office/drawing/2014/main" id="{45D5217B-D4CF-F03E-2EFB-ACDA83988C5F}"/>
              </a:ext>
            </a:extLst>
          </p:cNvPr>
          <p:cNvSpPr txBox="1"/>
          <p:nvPr/>
        </p:nvSpPr>
        <p:spPr>
          <a:xfrm>
            <a:off x="252115" y="6157045"/>
            <a:ext cx="11687770" cy="656590"/>
          </a:xfrm>
          <a:prstGeom prst="rect">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defTabSz="825500" hangingPunct="0">
              <a:defRPr/>
            </a:pPr>
            <a:r>
              <a:rPr lang="en-US" b="1" kern="0" dirty="0">
                <a:solidFill>
                  <a:srgbClr val="FFFFFF"/>
                </a:solidFill>
                <a:latin typeface="Helvetica" panose="020B0604020202020204" pitchFamily="34" charset="0"/>
                <a:cs typeface="Helvetica" panose="020B0604020202020204" pitchFamily="34" charset="0"/>
                <a:sym typeface="Helvetica Neue Light"/>
              </a:rPr>
              <a:t>Assess: engineering current density, AC losses, field quality</a:t>
            </a:r>
          </a:p>
          <a:p>
            <a:pPr algn="ctr" defTabSz="825500" hangingPunct="0">
              <a:defRPr/>
            </a:pPr>
            <a:r>
              <a:rPr lang="en-US" b="1" kern="0" dirty="0">
                <a:solidFill>
                  <a:srgbClr val="FFFFFF"/>
                </a:solidFill>
                <a:latin typeface="Helvetica" panose="020B0604020202020204" pitchFamily="34" charset="0"/>
                <a:cs typeface="Helvetica" panose="020B0604020202020204" pitchFamily="34" charset="0"/>
                <a:sym typeface="Helvetica Neue Light"/>
              </a:rPr>
              <a:t>Synergies for PSI magnets: coil fabrication, stress management, fast ramping operation</a:t>
            </a:r>
          </a:p>
        </p:txBody>
      </p:sp>
      <p:pic>
        <p:nvPicPr>
          <p:cNvPr id="9" name="Picture 18">
            <a:extLst>
              <a:ext uri="{FF2B5EF4-FFF2-40B4-BE49-F238E27FC236}">
                <a16:creationId xmlns:a16="http://schemas.microsoft.com/office/drawing/2014/main" id="{B8186947-7793-5EDF-CB1A-CE716B69AAE5}"/>
              </a:ext>
            </a:extLst>
          </p:cNvPr>
          <p:cNvPicPr>
            <a:picLocks noChangeAspect="1"/>
          </p:cNvPicPr>
          <p:nvPr/>
        </p:nvPicPr>
        <p:blipFill>
          <a:blip r:embed="rId8" cstate="print">
            <a:extLst>
              <a:ext uri="{28A0092B-C50C-407E-A947-70E740481C1C}">
                <a14:useLocalDpi xmlns:a14="http://schemas.microsoft.com/office/drawing/2010/main" val="0"/>
              </a:ext>
            </a:extLst>
          </a:blip>
          <a:srcRect l="41111" t="11393" r="36666" b="9908"/>
          <a:stretch>
            <a:fillRect/>
          </a:stretch>
        </p:blipFill>
        <p:spPr>
          <a:xfrm rot="5400000">
            <a:off x="1411700" y="499329"/>
            <a:ext cx="1156113" cy="3063699"/>
          </a:xfrm>
          <a:prstGeom prst="rect">
            <a:avLst/>
          </a:prstGeom>
        </p:spPr>
      </p:pic>
      <p:sp>
        <p:nvSpPr>
          <p:cNvPr id="15" name="TextBox 36">
            <a:extLst>
              <a:ext uri="{FF2B5EF4-FFF2-40B4-BE49-F238E27FC236}">
                <a16:creationId xmlns:a16="http://schemas.microsoft.com/office/drawing/2014/main" id="{212CB09B-AA7C-5ADB-ECDE-73E5A493122B}"/>
              </a:ext>
            </a:extLst>
          </p:cNvPr>
          <p:cNvSpPr txBox="1"/>
          <p:nvPr/>
        </p:nvSpPr>
        <p:spPr>
          <a:xfrm>
            <a:off x="-180866" y="2789884"/>
            <a:ext cx="4596230"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t>Racetrack winding – cosine </a:t>
            </a:r>
            <a:r>
              <a:rPr lang="en-US" sz="1600" dirty="0">
                <a:latin typeface="Symbol" panose="05050102010706020507" pitchFamily="18" charset="2"/>
              </a:rPr>
              <a:t>q</a:t>
            </a:r>
            <a:r>
              <a:rPr lang="en-US" sz="1600" dirty="0"/>
              <a:t>  geometry</a:t>
            </a:r>
          </a:p>
          <a:p>
            <a:pPr algn="ctr"/>
            <a:r>
              <a:rPr lang="en-US" sz="1600" dirty="0"/>
              <a:t>with elliptical ends</a:t>
            </a:r>
          </a:p>
        </p:txBody>
      </p:sp>
      <p:sp>
        <p:nvSpPr>
          <p:cNvPr id="16" name="Textfeld 15">
            <a:extLst>
              <a:ext uri="{FF2B5EF4-FFF2-40B4-BE49-F238E27FC236}">
                <a16:creationId xmlns:a16="http://schemas.microsoft.com/office/drawing/2014/main" id="{842C4956-560E-4D64-6529-8C44E5A562CB}"/>
              </a:ext>
            </a:extLst>
          </p:cNvPr>
          <p:cNvSpPr txBox="1"/>
          <p:nvPr/>
        </p:nvSpPr>
        <p:spPr>
          <a:xfrm>
            <a:off x="1398588" y="1028179"/>
            <a:ext cx="1069908" cy="307777"/>
          </a:xfrm>
          <a:prstGeom prst="rect">
            <a:avLst/>
          </a:prstGeom>
          <a:noFill/>
        </p:spPr>
        <p:txBody>
          <a:bodyPr wrap="none" lIns="0" tIns="0" rIns="0" bIns="0" rtlCol="0">
            <a:spAutoFit/>
          </a:bodyPr>
          <a:lstStyle/>
          <a:p>
            <a:pPr algn="l"/>
            <a:r>
              <a:rPr lang="de-CH" sz="2000" dirty="0">
                <a:highlight>
                  <a:srgbClr val="FFFF00"/>
                </a:highlight>
              </a:rPr>
              <a:t>Prototype</a:t>
            </a:r>
          </a:p>
        </p:txBody>
      </p:sp>
      <p:pic>
        <p:nvPicPr>
          <p:cNvPr id="21" name="Grafik 20">
            <a:extLst>
              <a:ext uri="{FF2B5EF4-FFF2-40B4-BE49-F238E27FC236}">
                <a16:creationId xmlns:a16="http://schemas.microsoft.com/office/drawing/2014/main" id="{88D22C17-44B1-9A8A-0F19-5D60045DB076}"/>
              </a:ext>
            </a:extLst>
          </p:cNvPr>
          <p:cNvPicPr>
            <a:picLocks noChangeAspect="1"/>
          </p:cNvPicPr>
          <p:nvPr/>
        </p:nvPicPr>
        <p:blipFill>
          <a:blip r:embed="rId9"/>
          <a:stretch>
            <a:fillRect/>
          </a:stretch>
        </p:blipFill>
        <p:spPr>
          <a:xfrm>
            <a:off x="7802645" y="3634534"/>
            <a:ext cx="2166652" cy="1820112"/>
          </a:xfrm>
          <a:prstGeom prst="rect">
            <a:avLst/>
          </a:prstGeom>
        </p:spPr>
      </p:pic>
      <p:sp>
        <p:nvSpPr>
          <p:cNvPr id="3" name="Textfeld 2">
            <a:extLst>
              <a:ext uri="{FF2B5EF4-FFF2-40B4-BE49-F238E27FC236}">
                <a16:creationId xmlns:a16="http://schemas.microsoft.com/office/drawing/2014/main" id="{B190A331-E1A1-3E1B-E498-19F89A8CDE65}"/>
              </a:ext>
            </a:extLst>
          </p:cNvPr>
          <p:cNvSpPr txBox="1"/>
          <p:nvPr/>
        </p:nvSpPr>
        <p:spPr>
          <a:xfrm>
            <a:off x="4469477" y="5822063"/>
            <a:ext cx="5054141" cy="246221"/>
          </a:xfrm>
          <a:prstGeom prst="rect">
            <a:avLst/>
          </a:prstGeom>
          <a:noFill/>
        </p:spPr>
        <p:txBody>
          <a:bodyPr wrap="none" lIns="0" tIns="0" rIns="0" bIns="0" rtlCol="0">
            <a:spAutoFit/>
          </a:bodyPr>
          <a:lstStyle/>
          <a:p>
            <a:pPr algn="l"/>
            <a:r>
              <a:rPr lang="de-CH" sz="1600" dirty="0"/>
              <a:t>Stress </a:t>
            </a:r>
            <a:r>
              <a:rPr lang="de-CH" sz="1600" dirty="0" err="1"/>
              <a:t>management</a:t>
            </a:r>
            <a:r>
              <a:rPr lang="de-CH" sz="1600" dirty="0"/>
              <a:t> </a:t>
            </a:r>
            <a:r>
              <a:rPr lang="de-CH" sz="1600" dirty="0" err="1"/>
              <a:t>of</a:t>
            </a:r>
            <a:r>
              <a:rPr lang="de-CH" sz="1600" dirty="0"/>
              <a:t> </a:t>
            </a:r>
            <a:r>
              <a:rPr lang="de-CH" sz="1600" dirty="0" err="1"/>
              <a:t>the</a:t>
            </a:r>
            <a:r>
              <a:rPr lang="de-CH" sz="1600" dirty="0"/>
              <a:t> </a:t>
            </a:r>
            <a:r>
              <a:rPr lang="de-CH" sz="1600" dirty="0" err="1"/>
              <a:t>lorentz</a:t>
            </a:r>
            <a:r>
              <a:rPr lang="de-CH" sz="1600" dirty="0"/>
              <a:t> </a:t>
            </a:r>
            <a:r>
              <a:rPr lang="de-CH" sz="1600" dirty="0" err="1"/>
              <a:t>forces</a:t>
            </a:r>
            <a:r>
              <a:rPr lang="de-CH" sz="1600" dirty="0"/>
              <a:t> </a:t>
            </a:r>
            <a:r>
              <a:rPr lang="de-CH" sz="1600" dirty="0" err="1"/>
              <a:t>by</a:t>
            </a:r>
            <a:r>
              <a:rPr lang="de-CH" sz="1600" dirty="0"/>
              <a:t> </a:t>
            </a:r>
            <a:r>
              <a:rPr lang="de-CH" sz="1600" dirty="0" err="1"/>
              <a:t>the</a:t>
            </a:r>
            <a:r>
              <a:rPr lang="de-CH" sz="1600" dirty="0"/>
              <a:t> </a:t>
            </a:r>
            <a:r>
              <a:rPr lang="de-CH" sz="1600" dirty="0" err="1"/>
              <a:t>geometry</a:t>
            </a:r>
            <a:r>
              <a:rPr lang="de-CH" sz="1600" dirty="0"/>
              <a:t> </a:t>
            </a:r>
          </a:p>
        </p:txBody>
      </p:sp>
      <p:pic>
        <p:nvPicPr>
          <p:cNvPr id="10" name="Grafik 9">
            <a:extLst>
              <a:ext uri="{FF2B5EF4-FFF2-40B4-BE49-F238E27FC236}">
                <a16:creationId xmlns:a16="http://schemas.microsoft.com/office/drawing/2014/main" id="{CC5BE198-ED88-E2F5-D3F3-CBCFE26545E4}"/>
              </a:ext>
            </a:extLst>
          </p:cNvPr>
          <p:cNvPicPr>
            <a:picLocks noChangeAspect="1"/>
          </p:cNvPicPr>
          <p:nvPr/>
        </p:nvPicPr>
        <p:blipFill>
          <a:blip r:embed="rId10"/>
          <a:stretch>
            <a:fillRect/>
          </a:stretch>
        </p:blipFill>
        <p:spPr>
          <a:xfrm>
            <a:off x="5112000" y="1299233"/>
            <a:ext cx="2381582" cy="1638529"/>
          </a:xfrm>
          <a:prstGeom prst="rect">
            <a:avLst/>
          </a:prstGeom>
        </p:spPr>
      </p:pic>
      <p:sp>
        <p:nvSpPr>
          <p:cNvPr id="11" name="TextBox 36">
            <a:extLst>
              <a:ext uri="{FF2B5EF4-FFF2-40B4-BE49-F238E27FC236}">
                <a16:creationId xmlns:a16="http://schemas.microsoft.com/office/drawing/2014/main" id="{73DFADC0-A58F-0F64-37F0-A9BCEC3AE232}"/>
              </a:ext>
            </a:extLst>
          </p:cNvPr>
          <p:cNvSpPr txBox="1"/>
          <p:nvPr/>
        </p:nvSpPr>
        <p:spPr>
          <a:xfrm>
            <a:off x="5337663" y="2941162"/>
            <a:ext cx="2321169"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highlight>
                  <a:srgbClr val="FFFF00"/>
                </a:highlight>
              </a:rPr>
              <a:t>Race-track coil</a:t>
            </a:r>
          </a:p>
        </p:txBody>
      </p:sp>
    </p:spTree>
    <p:extLst>
      <p:ext uri="{BB962C8B-B14F-4D97-AF65-F5344CB8AC3E}">
        <p14:creationId xmlns:p14="http://schemas.microsoft.com/office/powerpoint/2010/main" val="1947123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7B3361-D431-E063-4705-428B4BDBBFC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9185EC3-CF40-421E-E97B-96F0362ECAF5}"/>
              </a:ext>
            </a:extLst>
          </p:cNvPr>
          <p:cNvSpPr>
            <a:spLocks noGrp="1"/>
          </p:cNvSpPr>
          <p:nvPr>
            <p:ph type="title"/>
          </p:nvPr>
        </p:nvSpPr>
        <p:spPr>
          <a:xfrm>
            <a:off x="1524001" y="6436"/>
            <a:ext cx="9917722" cy="316729"/>
          </a:xfrm>
        </p:spPr>
        <p:txBody>
          <a:bodyPr/>
          <a:lstStyle/>
          <a:p>
            <a:r>
              <a:rPr lang="en-US" sz="2400" dirty="0">
                <a:solidFill>
                  <a:srgbClr val="3333FF"/>
                </a:solidFill>
              </a:rPr>
              <a:t>HTS magnet for energy saving :  FCCee-HTS4 project (CHART/CERN/PSI)</a:t>
            </a:r>
            <a:endParaRPr lang="de-CH" sz="2400" dirty="0">
              <a:solidFill>
                <a:srgbClr val="3333FF"/>
              </a:solidFill>
            </a:endParaRPr>
          </a:p>
        </p:txBody>
      </p:sp>
      <p:sp>
        <p:nvSpPr>
          <p:cNvPr id="5" name="TextBox 56">
            <a:extLst>
              <a:ext uri="{FF2B5EF4-FFF2-40B4-BE49-F238E27FC236}">
                <a16:creationId xmlns:a16="http://schemas.microsoft.com/office/drawing/2014/main" id="{FD4E5DDD-568F-78F7-F8E4-E4829BF35D8F}"/>
              </a:ext>
            </a:extLst>
          </p:cNvPr>
          <p:cNvSpPr txBox="1"/>
          <p:nvPr/>
        </p:nvSpPr>
        <p:spPr>
          <a:xfrm>
            <a:off x="965277" y="6301435"/>
            <a:ext cx="11158282" cy="553998"/>
          </a:xfrm>
          <a:prstGeom prst="rect">
            <a:avLst/>
          </a:prstGeom>
          <a:noFill/>
        </p:spPr>
        <p:txBody>
          <a:bodyPr wrap="square">
            <a:spAutoFit/>
          </a:bodyPr>
          <a:lstStyle/>
          <a:p>
            <a:pPr marL="200025" lvl="1" indent="-200025" defTabSz="685800">
              <a:buSzPct val="140000"/>
            </a:pPr>
            <a:r>
              <a:rPr lang="en-US" sz="1500" b="1" u="sng" dirty="0">
                <a:solidFill>
                  <a:schemeClr val="accent1"/>
                </a:solidFill>
                <a:latin typeface="Aptos"/>
              </a:rPr>
              <a:t>Perspectives 2026 : </a:t>
            </a:r>
            <a:r>
              <a:rPr lang="en-US" sz="1500" b="1" dirty="0">
                <a:solidFill>
                  <a:schemeClr val="accent1"/>
                </a:solidFill>
                <a:latin typeface="Aptos"/>
              </a:rPr>
              <a:t>Fabrication of a full nested magnet and test between 30-70 K</a:t>
            </a:r>
          </a:p>
          <a:p>
            <a:pPr marL="200025" lvl="1" indent="-200025" defTabSz="685800">
              <a:buSzPct val="140000"/>
            </a:pPr>
            <a:r>
              <a:rPr lang="en-US" sz="1500" b="1" dirty="0">
                <a:solidFill>
                  <a:schemeClr val="accent1"/>
                </a:solidFill>
                <a:latin typeface="Aptos"/>
              </a:rPr>
              <a:t>Synergies : conduction cooled HTS magnet construction, field quality, compactness, and reduced power consumption</a:t>
            </a:r>
          </a:p>
        </p:txBody>
      </p:sp>
      <p:grpSp>
        <p:nvGrpSpPr>
          <p:cNvPr id="19" name="Gruppieren 18">
            <a:extLst>
              <a:ext uri="{FF2B5EF4-FFF2-40B4-BE49-F238E27FC236}">
                <a16:creationId xmlns:a16="http://schemas.microsoft.com/office/drawing/2014/main" id="{941F5F8D-B0D8-8CB0-1CAB-A66127D06341}"/>
              </a:ext>
            </a:extLst>
          </p:cNvPr>
          <p:cNvGrpSpPr/>
          <p:nvPr/>
        </p:nvGrpSpPr>
        <p:grpSpPr>
          <a:xfrm>
            <a:off x="5357103" y="3394338"/>
            <a:ext cx="3096344" cy="2561932"/>
            <a:chOff x="-1258234" y="1531205"/>
            <a:chExt cx="3096344" cy="2561932"/>
          </a:xfrm>
        </p:grpSpPr>
        <p:sp>
          <p:nvSpPr>
            <p:cNvPr id="11" name="Textfeld 10">
              <a:extLst>
                <a:ext uri="{FF2B5EF4-FFF2-40B4-BE49-F238E27FC236}">
                  <a16:creationId xmlns:a16="http://schemas.microsoft.com/office/drawing/2014/main" id="{03D1A56D-780A-61E3-6817-F4A9C37A146E}"/>
                </a:ext>
              </a:extLst>
            </p:cNvPr>
            <p:cNvSpPr txBox="1"/>
            <p:nvPr/>
          </p:nvSpPr>
          <p:spPr>
            <a:xfrm>
              <a:off x="-1258234" y="3536318"/>
              <a:ext cx="3096344" cy="556819"/>
            </a:xfrm>
            <a:prstGeom prst="rect">
              <a:avLst/>
            </a:prstGeom>
            <a:noFill/>
          </p:spPr>
          <p:txBody>
            <a:bodyPr wrap="square">
              <a:spAutoFit/>
            </a:bodyPr>
            <a:lstStyle/>
            <a:p>
              <a:pPr>
                <a:lnSpc>
                  <a:spcPct val="110000"/>
                </a:lnSpc>
                <a:spcBef>
                  <a:spcPct val="0"/>
                </a:spcBef>
                <a:buClr>
                  <a:srgbClr val="000000"/>
                </a:buClr>
                <a:defRPr/>
              </a:pPr>
              <a:r>
                <a:rPr lang="en-US" sz="1400" dirty="0" err="1"/>
                <a:t>Sextupoles</a:t>
              </a:r>
              <a:r>
                <a:rPr lang="en-US" sz="1400" dirty="0"/>
                <a:t> made of 6 racetrack HTS coils (coated HTS tapes at PSI)</a:t>
              </a:r>
              <a:endParaRPr lang="en-US" sz="1400" dirty="0">
                <a:solidFill>
                  <a:srgbClr val="000000"/>
                </a:solidFill>
              </a:endParaRPr>
            </a:p>
          </p:txBody>
        </p:sp>
        <p:pic>
          <p:nvPicPr>
            <p:cNvPr id="6" name="Grafik 5">
              <a:extLst>
                <a:ext uri="{FF2B5EF4-FFF2-40B4-BE49-F238E27FC236}">
                  <a16:creationId xmlns:a16="http://schemas.microsoft.com/office/drawing/2014/main" id="{9DBDDE83-0E64-8083-8C71-7C1A2626F156}"/>
                </a:ext>
              </a:extLst>
            </p:cNvPr>
            <p:cNvPicPr>
              <a:picLocks noChangeAspect="1"/>
            </p:cNvPicPr>
            <p:nvPr/>
          </p:nvPicPr>
          <p:blipFill>
            <a:blip r:embed="rId3"/>
            <a:stretch>
              <a:fillRect/>
            </a:stretch>
          </p:blipFill>
          <p:spPr>
            <a:xfrm>
              <a:off x="-895837" y="1531205"/>
              <a:ext cx="2371550" cy="1956986"/>
            </a:xfrm>
            <a:prstGeom prst="rect">
              <a:avLst/>
            </a:prstGeom>
          </p:spPr>
        </p:pic>
      </p:grpSp>
      <p:grpSp>
        <p:nvGrpSpPr>
          <p:cNvPr id="20" name="Gruppieren 19">
            <a:extLst>
              <a:ext uri="{FF2B5EF4-FFF2-40B4-BE49-F238E27FC236}">
                <a16:creationId xmlns:a16="http://schemas.microsoft.com/office/drawing/2014/main" id="{2C90AA79-65D3-58D9-3825-ED46F6AA542A}"/>
              </a:ext>
            </a:extLst>
          </p:cNvPr>
          <p:cNvGrpSpPr/>
          <p:nvPr/>
        </p:nvGrpSpPr>
        <p:grpSpPr>
          <a:xfrm>
            <a:off x="8302302" y="3378409"/>
            <a:ext cx="4323452" cy="2629464"/>
            <a:chOff x="98962" y="3489176"/>
            <a:chExt cx="4274074" cy="2832317"/>
          </a:xfrm>
        </p:grpSpPr>
        <p:pic>
          <p:nvPicPr>
            <p:cNvPr id="9" name="Grafik 8">
              <a:extLst>
                <a:ext uri="{FF2B5EF4-FFF2-40B4-BE49-F238E27FC236}">
                  <a16:creationId xmlns:a16="http://schemas.microsoft.com/office/drawing/2014/main" id="{09709954-0E1C-BDE2-00FD-0302CA9A5F90}"/>
                </a:ext>
              </a:extLst>
            </p:cNvPr>
            <p:cNvPicPr>
              <a:picLocks noChangeAspect="1"/>
            </p:cNvPicPr>
            <p:nvPr/>
          </p:nvPicPr>
          <p:blipFill>
            <a:blip r:embed="rId4"/>
            <a:stretch>
              <a:fillRect/>
            </a:stretch>
          </p:blipFill>
          <p:spPr>
            <a:xfrm>
              <a:off x="123949" y="3489176"/>
              <a:ext cx="3302478" cy="2553305"/>
            </a:xfrm>
            <a:prstGeom prst="rect">
              <a:avLst/>
            </a:prstGeom>
          </p:spPr>
        </p:pic>
        <p:sp>
          <p:nvSpPr>
            <p:cNvPr id="12" name="Textfeld 11">
              <a:extLst>
                <a:ext uri="{FF2B5EF4-FFF2-40B4-BE49-F238E27FC236}">
                  <a16:creationId xmlns:a16="http://schemas.microsoft.com/office/drawing/2014/main" id="{C9D0561E-33B2-C7EB-A14E-EDDD6DDF90BE}"/>
                </a:ext>
              </a:extLst>
            </p:cNvPr>
            <p:cNvSpPr txBox="1"/>
            <p:nvPr/>
          </p:nvSpPr>
          <p:spPr>
            <a:xfrm>
              <a:off x="98962" y="5989154"/>
              <a:ext cx="4274074" cy="332339"/>
            </a:xfrm>
            <a:prstGeom prst="rect">
              <a:avLst/>
            </a:prstGeom>
            <a:noFill/>
          </p:spPr>
          <p:txBody>
            <a:bodyPr wrap="square">
              <a:spAutoFit/>
            </a:bodyPr>
            <a:lstStyle/>
            <a:p>
              <a:pPr>
                <a:lnSpc>
                  <a:spcPct val="110000"/>
                </a:lnSpc>
                <a:spcBef>
                  <a:spcPct val="0"/>
                </a:spcBef>
                <a:buClr>
                  <a:srgbClr val="000000"/>
                </a:buClr>
                <a:defRPr/>
              </a:pPr>
              <a:r>
                <a:rPr lang="en-US" sz="1400" dirty="0"/>
                <a:t>Cryogenic test of the </a:t>
              </a:r>
              <a:r>
                <a:rPr lang="en-US" sz="1400" dirty="0" err="1"/>
                <a:t>sextupole</a:t>
              </a:r>
              <a:r>
                <a:rPr lang="en-US" sz="1400" dirty="0"/>
                <a:t>  at PSI</a:t>
              </a:r>
              <a:endParaRPr lang="en-US" sz="1400" dirty="0">
                <a:solidFill>
                  <a:srgbClr val="000000"/>
                </a:solidFill>
              </a:endParaRPr>
            </a:p>
          </p:txBody>
        </p:sp>
      </p:grpSp>
      <p:sp>
        <p:nvSpPr>
          <p:cNvPr id="21" name="Textfeld 20">
            <a:extLst>
              <a:ext uri="{FF2B5EF4-FFF2-40B4-BE49-F238E27FC236}">
                <a16:creationId xmlns:a16="http://schemas.microsoft.com/office/drawing/2014/main" id="{1855B2D3-3DC6-4555-3E7D-7D9FCF2006E6}"/>
              </a:ext>
            </a:extLst>
          </p:cNvPr>
          <p:cNvSpPr txBox="1"/>
          <p:nvPr/>
        </p:nvSpPr>
        <p:spPr>
          <a:xfrm>
            <a:off x="301457" y="1161723"/>
            <a:ext cx="10496720" cy="1892826"/>
          </a:xfrm>
          <a:prstGeom prst="rect">
            <a:avLst/>
          </a:prstGeom>
          <a:noFill/>
        </p:spPr>
        <p:txBody>
          <a:bodyPr wrap="none" lIns="0" tIns="0" rIns="0" bIns="0" rtlCol="0">
            <a:spAutoFit/>
          </a:bodyPr>
          <a:lstStyle/>
          <a:p>
            <a:pPr algn="ctr"/>
            <a:r>
              <a:rPr lang="de-CH" dirty="0"/>
              <a:t>Design, </a:t>
            </a:r>
            <a:r>
              <a:rPr lang="de-CH" dirty="0" err="1"/>
              <a:t>fabricate</a:t>
            </a:r>
            <a:r>
              <a:rPr lang="de-CH" dirty="0"/>
              <a:t> and </a:t>
            </a:r>
            <a:r>
              <a:rPr lang="de-CH" dirty="0" err="1"/>
              <a:t>test</a:t>
            </a:r>
            <a:r>
              <a:rPr lang="de-CH" dirty="0"/>
              <a:t> a </a:t>
            </a:r>
            <a:r>
              <a:rPr lang="de-CH" dirty="0" err="1"/>
              <a:t>cryocooled</a:t>
            </a:r>
            <a:r>
              <a:rPr lang="de-CH" dirty="0"/>
              <a:t> HTS </a:t>
            </a:r>
            <a:r>
              <a:rPr lang="de-CH" dirty="0" err="1"/>
              <a:t>combined</a:t>
            </a:r>
            <a:r>
              <a:rPr lang="de-CH" dirty="0"/>
              <a:t> </a:t>
            </a:r>
            <a:r>
              <a:rPr lang="de-CH" dirty="0" err="1"/>
              <a:t>function</a:t>
            </a:r>
            <a:r>
              <a:rPr lang="de-CH" dirty="0"/>
              <a:t> (</a:t>
            </a:r>
            <a:r>
              <a:rPr lang="de-CH" dirty="0" err="1"/>
              <a:t>quadrupole</a:t>
            </a:r>
            <a:r>
              <a:rPr lang="de-CH" dirty="0"/>
              <a:t> &amp; </a:t>
            </a:r>
            <a:r>
              <a:rPr lang="de-CH" dirty="0" err="1"/>
              <a:t>sextupole</a:t>
            </a:r>
            <a:r>
              <a:rPr lang="de-CH" dirty="0"/>
              <a:t>) </a:t>
            </a:r>
            <a:r>
              <a:rPr lang="de-CH" dirty="0" err="1"/>
              <a:t>working</a:t>
            </a:r>
            <a:r>
              <a:rPr lang="de-CH" dirty="0"/>
              <a:t> at 40 K </a:t>
            </a:r>
          </a:p>
          <a:p>
            <a:pPr algn="ctr"/>
            <a:r>
              <a:rPr lang="de-CH" dirty="0" err="1"/>
              <a:t>for</a:t>
            </a:r>
            <a:r>
              <a:rPr lang="de-CH" dirty="0"/>
              <a:t> </a:t>
            </a:r>
            <a:r>
              <a:rPr lang="de-CH" dirty="0" err="1"/>
              <a:t>energy</a:t>
            </a:r>
            <a:r>
              <a:rPr lang="de-CH" dirty="0"/>
              <a:t> </a:t>
            </a:r>
            <a:r>
              <a:rPr lang="de-CH" dirty="0" err="1"/>
              <a:t>saving</a:t>
            </a:r>
            <a:r>
              <a:rPr lang="de-CH" dirty="0"/>
              <a:t> in FCC-</a:t>
            </a:r>
            <a:r>
              <a:rPr lang="de-CH" dirty="0" err="1"/>
              <a:t>ee</a:t>
            </a:r>
            <a:r>
              <a:rPr lang="de-CH" dirty="0"/>
              <a:t> </a:t>
            </a:r>
            <a:r>
              <a:rPr lang="de-CH" dirty="0" err="1"/>
              <a:t>short</a:t>
            </a:r>
            <a:r>
              <a:rPr lang="de-CH" dirty="0"/>
              <a:t> </a:t>
            </a:r>
            <a:r>
              <a:rPr lang="de-CH" dirty="0" err="1"/>
              <a:t>straight</a:t>
            </a:r>
            <a:r>
              <a:rPr lang="de-CH" dirty="0"/>
              <a:t> </a:t>
            </a:r>
            <a:r>
              <a:rPr lang="de-CH" dirty="0" err="1"/>
              <a:t>section</a:t>
            </a:r>
            <a:r>
              <a:rPr lang="de-CH" dirty="0"/>
              <a:t> </a:t>
            </a:r>
            <a:r>
              <a:rPr lang="de-CH" dirty="0" err="1"/>
              <a:t>magnets</a:t>
            </a:r>
            <a:r>
              <a:rPr lang="de-CH" dirty="0"/>
              <a:t>  </a:t>
            </a:r>
          </a:p>
          <a:p>
            <a:pPr marL="285750" indent="-285750">
              <a:spcBef>
                <a:spcPts val="600"/>
              </a:spcBef>
              <a:buFont typeface="Arial" panose="020B0604020202020204" pitchFamily="34" charset="0"/>
              <a:buChar char="•"/>
            </a:pPr>
            <a:r>
              <a:rPr lang="de-CH" sz="1600" i="1" dirty="0"/>
              <a:t>HTS </a:t>
            </a:r>
            <a:r>
              <a:rPr lang="de-CH" sz="1600" i="1" dirty="0" err="1"/>
              <a:t>technology</a:t>
            </a:r>
            <a:r>
              <a:rPr lang="de-CH" sz="1600" i="1" dirty="0"/>
              <a:t> : </a:t>
            </a:r>
            <a:r>
              <a:rPr lang="de-CH" sz="1600" i="1" dirty="0" err="1"/>
              <a:t>reduce</a:t>
            </a:r>
            <a:r>
              <a:rPr lang="de-CH" sz="1600" i="1" dirty="0"/>
              <a:t> </a:t>
            </a:r>
            <a:r>
              <a:rPr lang="de-CH" sz="1600" i="1" dirty="0" err="1"/>
              <a:t>the</a:t>
            </a:r>
            <a:r>
              <a:rPr lang="de-CH" sz="1600" i="1" dirty="0"/>
              <a:t> </a:t>
            </a:r>
            <a:r>
              <a:rPr lang="de-CH" sz="1600" i="1" dirty="0" err="1"/>
              <a:t>consumption</a:t>
            </a:r>
            <a:r>
              <a:rPr lang="de-CH" sz="1600" i="1" dirty="0"/>
              <a:t> </a:t>
            </a:r>
            <a:r>
              <a:rPr lang="de-CH" sz="1600" i="1" dirty="0" err="1"/>
              <a:t>by</a:t>
            </a:r>
            <a:r>
              <a:rPr lang="de-CH" sz="1600" i="1" dirty="0"/>
              <a:t> 20 % i.e. 2.9 TWh</a:t>
            </a:r>
          </a:p>
          <a:p>
            <a:pPr marL="285750" indent="-285750">
              <a:buFont typeface="Arial" panose="020B0604020202020204" pitchFamily="34" charset="0"/>
              <a:buChar char="•"/>
            </a:pPr>
            <a:r>
              <a:rPr lang="de-CH" sz="1600" i="1" dirty="0" err="1"/>
              <a:t>Nested</a:t>
            </a:r>
            <a:r>
              <a:rPr lang="de-CH" sz="1600" i="1" dirty="0"/>
              <a:t> </a:t>
            </a:r>
            <a:r>
              <a:rPr lang="de-CH" sz="1600" i="1" dirty="0" err="1"/>
              <a:t>geometry</a:t>
            </a:r>
            <a:r>
              <a:rPr lang="de-CH" sz="1600" i="1" dirty="0"/>
              <a:t> : </a:t>
            </a:r>
            <a:r>
              <a:rPr lang="de-CH" sz="1600" i="1" dirty="0" err="1"/>
              <a:t>only</a:t>
            </a:r>
            <a:r>
              <a:rPr lang="de-CH" sz="1600" i="1" dirty="0"/>
              <a:t> </a:t>
            </a:r>
            <a:r>
              <a:rPr lang="de-CH" sz="1600" i="1" dirty="0" err="1"/>
              <a:t>one</a:t>
            </a:r>
            <a:r>
              <a:rPr lang="de-CH" sz="1600" i="1" dirty="0"/>
              <a:t> type </a:t>
            </a:r>
            <a:r>
              <a:rPr lang="de-CH" sz="1600" i="1" dirty="0" err="1"/>
              <a:t>of</a:t>
            </a:r>
            <a:r>
              <a:rPr lang="de-CH" sz="1600" i="1" dirty="0"/>
              <a:t> </a:t>
            </a:r>
            <a:r>
              <a:rPr lang="de-CH" sz="1600" i="1" dirty="0" err="1"/>
              <a:t>neighbouring</a:t>
            </a:r>
            <a:r>
              <a:rPr lang="de-CH" sz="1600" i="1" dirty="0"/>
              <a:t> </a:t>
            </a:r>
            <a:r>
              <a:rPr lang="de-CH" sz="1600" i="1" dirty="0" err="1"/>
              <a:t>dipoles</a:t>
            </a:r>
            <a:r>
              <a:rPr lang="de-CH" sz="1600" i="1" dirty="0"/>
              <a:t> →</a:t>
            </a:r>
            <a:r>
              <a:rPr lang="de-CH" sz="1600" i="1" dirty="0" err="1"/>
              <a:t>increase</a:t>
            </a:r>
            <a:r>
              <a:rPr lang="de-CH" sz="1600" i="1" dirty="0"/>
              <a:t> </a:t>
            </a:r>
            <a:r>
              <a:rPr lang="de-CH" sz="1600" i="1" dirty="0" err="1"/>
              <a:t>the</a:t>
            </a:r>
            <a:r>
              <a:rPr lang="de-CH" sz="1600" i="1" dirty="0"/>
              <a:t> </a:t>
            </a:r>
            <a:r>
              <a:rPr lang="de-CH" sz="1600" i="1" dirty="0" err="1"/>
              <a:t>packing</a:t>
            </a:r>
            <a:r>
              <a:rPr lang="de-CH" sz="1600" i="1" dirty="0"/>
              <a:t> </a:t>
            </a:r>
            <a:r>
              <a:rPr lang="de-CH" sz="1600" i="1" dirty="0" err="1"/>
              <a:t>factor</a:t>
            </a:r>
            <a:r>
              <a:rPr lang="de-CH" sz="1600" i="1" dirty="0"/>
              <a:t> and </a:t>
            </a:r>
            <a:r>
              <a:rPr lang="de-CH" sz="1600" i="1" dirty="0" err="1"/>
              <a:t>the</a:t>
            </a:r>
            <a:r>
              <a:rPr lang="de-CH" sz="1600" i="1" dirty="0"/>
              <a:t> </a:t>
            </a:r>
            <a:r>
              <a:rPr lang="de-CH" sz="1600" i="1" dirty="0" err="1"/>
              <a:t>luminosity</a:t>
            </a:r>
            <a:endParaRPr lang="de-CH" sz="1600" i="1" dirty="0"/>
          </a:p>
          <a:p>
            <a:pPr marL="285750" indent="-285750">
              <a:buFont typeface="Arial" panose="020B0604020202020204" pitchFamily="34" charset="0"/>
              <a:buChar char="•"/>
            </a:pPr>
            <a:r>
              <a:rPr lang="de-CH" sz="1600" i="1" dirty="0"/>
              <a:t>Sister CHART </a:t>
            </a:r>
            <a:r>
              <a:rPr lang="de-CH" sz="1600" i="1" dirty="0" err="1"/>
              <a:t>project</a:t>
            </a:r>
            <a:r>
              <a:rPr lang="de-CH" sz="1600" i="1" dirty="0"/>
              <a:t> : </a:t>
            </a:r>
            <a:r>
              <a:rPr lang="en-US" sz="1600" i="1" dirty="0"/>
              <a:t>FCC-ee cryogenic power converter (CPES) developed with ETHZ</a:t>
            </a:r>
            <a:endParaRPr lang="de-CH" sz="1600" i="1" dirty="0"/>
          </a:p>
          <a:p>
            <a:pPr algn="ctr"/>
            <a:endParaRPr lang="de-CH" sz="1600" dirty="0"/>
          </a:p>
          <a:p>
            <a:pPr algn="ctr"/>
            <a:r>
              <a:rPr lang="de-CH" dirty="0" err="1"/>
              <a:t>Two</a:t>
            </a:r>
            <a:r>
              <a:rPr lang="de-CH" dirty="0"/>
              <a:t> </a:t>
            </a:r>
            <a:r>
              <a:rPr lang="de-CH" dirty="0" err="1"/>
              <a:t>prototyping</a:t>
            </a:r>
            <a:r>
              <a:rPr lang="de-CH" dirty="0"/>
              <a:t>  geometries : </a:t>
            </a:r>
            <a:r>
              <a:rPr lang="de-CH" dirty="0" err="1"/>
              <a:t>Canted</a:t>
            </a:r>
            <a:r>
              <a:rPr lang="de-CH" dirty="0"/>
              <a:t> </a:t>
            </a:r>
            <a:r>
              <a:rPr lang="de-CH" dirty="0" err="1"/>
              <a:t>Cosine</a:t>
            </a:r>
            <a:r>
              <a:rPr lang="de-CH" dirty="0"/>
              <a:t> Theta (CERN) and </a:t>
            </a:r>
            <a:r>
              <a:rPr lang="de-CH" dirty="0" err="1"/>
              <a:t>Cosine</a:t>
            </a:r>
            <a:r>
              <a:rPr lang="de-CH" dirty="0"/>
              <a:t> Theta (PSI)</a:t>
            </a:r>
          </a:p>
        </p:txBody>
      </p:sp>
      <p:pic>
        <p:nvPicPr>
          <p:cNvPr id="22" name="Grafik 21">
            <a:extLst>
              <a:ext uri="{FF2B5EF4-FFF2-40B4-BE49-F238E27FC236}">
                <a16:creationId xmlns:a16="http://schemas.microsoft.com/office/drawing/2014/main" id="{A90757DC-F124-D81C-D1EB-DA0EE438F13F}"/>
              </a:ext>
            </a:extLst>
          </p:cNvPr>
          <p:cNvPicPr>
            <a:picLocks noChangeAspect="1"/>
          </p:cNvPicPr>
          <p:nvPr/>
        </p:nvPicPr>
        <p:blipFill>
          <a:blip r:embed="rId5"/>
          <a:stretch>
            <a:fillRect/>
          </a:stretch>
        </p:blipFill>
        <p:spPr>
          <a:xfrm>
            <a:off x="10699629" y="819073"/>
            <a:ext cx="492443" cy="492443"/>
          </a:xfrm>
          <a:prstGeom prst="rect">
            <a:avLst/>
          </a:prstGeom>
        </p:spPr>
      </p:pic>
      <p:pic>
        <p:nvPicPr>
          <p:cNvPr id="23" name="Grafik 22">
            <a:extLst>
              <a:ext uri="{FF2B5EF4-FFF2-40B4-BE49-F238E27FC236}">
                <a16:creationId xmlns:a16="http://schemas.microsoft.com/office/drawing/2014/main" id="{470CB238-B159-47FA-6781-EF66BEB379BA}"/>
              </a:ext>
            </a:extLst>
          </p:cNvPr>
          <p:cNvPicPr>
            <a:picLocks noChangeAspect="1"/>
          </p:cNvPicPr>
          <p:nvPr/>
        </p:nvPicPr>
        <p:blipFill>
          <a:blip r:embed="rId6"/>
          <a:stretch>
            <a:fillRect/>
          </a:stretch>
        </p:blipFill>
        <p:spPr>
          <a:xfrm>
            <a:off x="11325701" y="615732"/>
            <a:ext cx="797858" cy="747630"/>
          </a:xfrm>
          <a:prstGeom prst="rect">
            <a:avLst/>
          </a:prstGeom>
        </p:spPr>
      </p:pic>
      <p:sp>
        <p:nvSpPr>
          <p:cNvPr id="4" name="Textfeld 3">
            <a:extLst>
              <a:ext uri="{FF2B5EF4-FFF2-40B4-BE49-F238E27FC236}">
                <a16:creationId xmlns:a16="http://schemas.microsoft.com/office/drawing/2014/main" id="{65213801-0213-FFA5-7605-2B74ED352666}"/>
              </a:ext>
            </a:extLst>
          </p:cNvPr>
          <p:cNvSpPr txBox="1"/>
          <p:nvPr/>
        </p:nvSpPr>
        <p:spPr>
          <a:xfrm>
            <a:off x="2048533" y="484202"/>
            <a:ext cx="7901354" cy="646331"/>
          </a:xfrm>
          <a:prstGeom prst="rect">
            <a:avLst/>
          </a:prstGeom>
          <a:noFill/>
        </p:spPr>
        <p:txBody>
          <a:bodyPr wrap="square">
            <a:spAutoFit/>
          </a:bodyPr>
          <a:lstStyle/>
          <a:p>
            <a:r>
              <a:rPr lang="en-US" dirty="0"/>
              <a:t>Replace all arc normal conducting quadrupoles and </a:t>
            </a:r>
            <a:r>
              <a:rPr lang="en-US" dirty="0" err="1"/>
              <a:t>sextupoles</a:t>
            </a:r>
            <a:r>
              <a:rPr lang="en-US" dirty="0"/>
              <a:t> of the FCC-ee arcs (89 MW), with superconducting ones using HTS technology</a:t>
            </a:r>
            <a:endParaRPr lang="de-CH" dirty="0"/>
          </a:p>
        </p:txBody>
      </p:sp>
      <p:pic>
        <p:nvPicPr>
          <p:cNvPr id="8" name="Grafik 7">
            <a:extLst>
              <a:ext uri="{FF2B5EF4-FFF2-40B4-BE49-F238E27FC236}">
                <a16:creationId xmlns:a16="http://schemas.microsoft.com/office/drawing/2014/main" id="{441107A8-67E9-FBA3-5656-723A08100732}"/>
              </a:ext>
            </a:extLst>
          </p:cNvPr>
          <p:cNvPicPr>
            <a:picLocks noChangeAspect="1"/>
          </p:cNvPicPr>
          <p:nvPr/>
        </p:nvPicPr>
        <p:blipFill>
          <a:blip r:embed="rId7"/>
          <a:stretch>
            <a:fillRect/>
          </a:stretch>
        </p:blipFill>
        <p:spPr>
          <a:xfrm>
            <a:off x="820057" y="3025203"/>
            <a:ext cx="2456952" cy="1231153"/>
          </a:xfrm>
          <a:prstGeom prst="rect">
            <a:avLst/>
          </a:prstGeom>
        </p:spPr>
      </p:pic>
      <p:grpSp>
        <p:nvGrpSpPr>
          <p:cNvPr id="15" name="Gruppieren 14">
            <a:extLst>
              <a:ext uri="{FF2B5EF4-FFF2-40B4-BE49-F238E27FC236}">
                <a16:creationId xmlns:a16="http://schemas.microsoft.com/office/drawing/2014/main" id="{62E32FAC-98A9-565D-3853-85F0CBC3C994}"/>
              </a:ext>
            </a:extLst>
          </p:cNvPr>
          <p:cNvGrpSpPr/>
          <p:nvPr/>
        </p:nvGrpSpPr>
        <p:grpSpPr>
          <a:xfrm>
            <a:off x="776300" y="4335901"/>
            <a:ext cx="2544466" cy="1320679"/>
            <a:chOff x="711334" y="4679733"/>
            <a:chExt cx="2873560" cy="1375859"/>
          </a:xfrm>
        </p:grpSpPr>
        <p:pic>
          <p:nvPicPr>
            <p:cNvPr id="13" name="Grafik 12">
              <a:extLst>
                <a:ext uri="{FF2B5EF4-FFF2-40B4-BE49-F238E27FC236}">
                  <a16:creationId xmlns:a16="http://schemas.microsoft.com/office/drawing/2014/main" id="{5414FD2C-4F10-C5BC-A0E5-C113AEADF3C6}"/>
                </a:ext>
              </a:extLst>
            </p:cNvPr>
            <p:cNvPicPr>
              <a:picLocks noChangeAspect="1"/>
            </p:cNvPicPr>
            <p:nvPr/>
          </p:nvPicPr>
          <p:blipFill>
            <a:blip r:embed="rId8"/>
            <a:stretch>
              <a:fillRect/>
            </a:stretch>
          </p:blipFill>
          <p:spPr>
            <a:xfrm>
              <a:off x="711334" y="4863965"/>
              <a:ext cx="2873560" cy="1191627"/>
            </a:xfrm>
            <a:prstGeom prst="rect">
              <a:avLst/>
            </a:prstGeom>
          </p:spPr>
        </p:pic>
        <p:sp>
          <p:nvSpPr>
            <p:cNvPr id="14" name="Textfeld 13">
              <a:extLst>
                <a:ext uri="{FF2B5EF4-FFF2-40B4-BE49-F238E27FC236}">
                  <a16:creationId xmlns:a16="http://schemas.microsoft.com/office/drawing/2014/main" id="{8F0AB44B-AB78-A08A-6359-021288ACA6DD}"/>
                </a:ext>
              </a:extLst>
            </p:cNvPr>
            <p:cNvSpPr txBox="1"/>
            <p:nvPr/>
          </p:nvSpPr>
          <p:spPr>
            <a:xfrm>
              <a:off x="1981200" y="4679733"/>
              <a:ext cx="407419" cy="215444"/>
            </a:xfrm>
            <a:prstGeom prst="rect">
              <a:avLst/>
            </a:prstGeom>
            <a:noFill/>
          </p:spPr>
          <p:txBody>
            <a:bodyPr wrap="none" lIns="0" tIns="0" rIns="0" bIns="0" rtlCol="0">
              <a:spAutoFit/>
            </a:bodyPr>
            <a:lstStyle/>
            <a:p>
              <a:pPr algn="l"/>
              <a:r>
                <a:rPr lang="de-CH" sz="1400" dirty="0"/>
                <a:t>HTS4</a:t>
              </a:r>
            </a:p>
          </p:txBody>
        </p:sp>
      </p:grpSp>
      <p:sp>
        <p:nvSpPr>
          <p:cNvPr id="17" name="Textfeld 16">
            <a:extLst>
              <a:ext uri="{FF2B5EF4-FFF2-40B4-BE49-F238E27FC236}">
                <a16:creationId xmlns:a16="http://schemas.microsoft.com/office/drawing/2014/main" id="{9DFC7DFD-E4FA-2A2F-A313-72A2332F79CD}"/>
              </a:ext>
            </a:extLst>
          </p:cNvPr>
          <p:cNvSpPr txBox="1"/>
          <p:nvPr/>
        </p:nvSpPr>
        <p:spPr>
          <a:xfrm>
            <a:off x="1042241" y="5877108"/>
            <a:ext cx="2371550" cy="307777"/>
          </a:xfrm>
          <a:prstGeom prst="rect">
            <a:avLst/>
          </a:prstGeom>
          <a:noFill/>
        </p:spPr>
        <p:txBody>
          <a:bodyPr wrap="square">
            <a:spAutoFit/>
          </a:bodyPr>
          <a:lstStyle/>
          <a:p>
            <a:r>
              <a:rPr lang="de-CH" sz="1400" b="1" dirty="0">
                <a:solidFill>
                  <a:srgbClr val="00B050"/>
                </a:solidFill>
              </a:rPr>
              <a:t>M. Koratzinos (CERN)</a:t>
            </a:r>
            <a:endParaRPr lang="de-CH" dirty="0"/>
          </a:p>
        </p:txBody>
      </p:sp>
      <p:sp>
        <p:nvSpPr>
          <p:cNvPr id="18" name="Textfeld 17">
            <a:extLst>
              <a:ext uri="{FF2B5EF4-FFF2-40B4-BE49-F238E27FC236}">
                <a16:creationId xmlns:a16="http://schemas.microsoft.com/office/drawing/2014/main" id="{FFE776DD-6584-71B9-4890-DFE3BDC8D10F}"/>
              </a:ext>
            </a:extLst>
          </p:cNvPr>
          <p:cNvSpPr txBox="1"/>
          <p:nvPr/>
        </p:nvSpPr>
        <p:spPr>
          <a:xfrm>
            <a:off x="4243105" y="3059807"/>
            <a:ext cx="6292492" cy="276999"/>
          </a:xfrm>
          <a:prstGeom prst="rect">
            <a:avLst/>
          </a:prstGeom>
          <a:noFill/>
        </p:spPr>
        <p:txBody>
          <a:bodyPr wrap="none" lIns="0" tIns="0" rIns="0" bIns="0" rtlCol="0">
            <a:spAutoFit/>
          </a:bodyPr>
          <a:lstStyle/>
          <a:p>
            <a:pPr algn="l"/>
            <a:r>
              <a:rPr lang="de-CH" b="1" dirty="0">
                <a:solidFill>
                  <a:srgbClr val="00B050"/>
                </a:solidFill>
              </a:rPr>
              <a:t>PSI </a:t>
            </a:r>
            <a:r>
              <a:rPr lang="de-CH" b="1" dirty="0" err="1">
                <a:solidFill>
                  <a:srgbClr val="00B050"/>
                </a:solidFill>
              </a:rPr>
              <a:t>sextupole</a:t>
            </a:r>
            <a:r>
              <a:rPr lang="de-CH" b="1" dirty="0">
                <a:solidFill>
                  <a:srgbClr val="00B050"/>
                </a:solidFill>
              </a:rPr>
              <a:t> (</a:t>
            </a:r>
            <a:r>
              <a:rPr lang="de-CH" b="1" dirty="0" err="1">
                <a:solidFill>
                  <a:srgbClr val="00B050"/>
                </a:solidFill>
              </a:rPr>
              <a:t>cosine</a:t>
            </a:r>
            <a:r>
              <a:rPr lang="de-CH" b="1" dirty="0">
                <a:solidFill>
                  <a:srgbClr val="00B050"/>
                </a:solidFill>
              </a:rPr>
              <a:t> Theta) prototype </a:t>
            </a:r>
            <a:r>
              <a:rPr lang="de-CH" b="1" dirty="0" err="1">
                <a:solidFill>
                  <a:srgbClr val="00B050"/>
                </a:solidFill>
              </a:rPr>
              <a:t>fabricated</a:t>
            </a:r>
            <a:r>
              <a:rPr lang="de-CH" b="1" dirty="0">
                <a:solidFill>
                  <a:srgbClr val="00B050"/>
                </a:solidFill>
              </a:rPr>
              <a:t> and </a:t>
            </a:r>
            <a:r>
              <a:rPr lang="de-CH" b="1" dirty="0" err="1">
                <a:solidFill>
                  <a:srgbClr val="00B050"/>
                </a:solidFill>
              </a:rPr>
              <a:t>tested</a:t>
            </a:r>
            <a:endParaRPr lang="de-CH" b="1" dirty="0">
              <a:solidFill>
                <a:srgbClr val="00B050"/>
              </a:solidFill>
            </a:endParaRPr>
          </a:p>
        </p:txBody>
      </p:sp>
      <p:pic>
        <p:nvPicPr>
          <p:cNvPr id="28" name="Grafik 27">
            <a:extLst>
              <a:ext uri="{FF2B5EF4-FFF2-40B4-BE49-F238E27FC236}">
                <a16:creationId xmlns:a16="http://schemas.microsoft.com/office/drawing/2014/main" id="{BD731A18-F947-7A3A-C90C-622B58126B56}"/>
              </a:ext>
            </a:extLst>
          </p:cNvPr>
          <p:cNvPicPr>
            <a:picLocks noChangeAspect="1"/>
          </p:cNvPicPr>
          <p:nvPr/>
        </p:nvPicPr>
        <p:blipFill>
          <a:blip r:embed="rId9"/>
          <a:stretch>
            <a:fillRect/>
          </a:stretch>
        </p:blipFill>
        <p:spPr>
          <a:xfrm>
            <a:off x="4245477" y="3397199"/>
            <a:ext cx="1002519" cy="2414555"/>
          </a:xfrm>
          <a:prstGeom prst="rect">
            <a:avLst/>
          </a:prstGeom>
        </p:spPr>
      </p:pic>
      <p:sp>
        <p:nvSpPr>
          <p:cNvPr id="7" name="Rectangle: Rounded Corners 4">
            <a:extLst>
              <a:ext uri="{FF2B5EF4-FFF2-40B4-BE49-F238E27FC236}">
                <a16:creationId xmlns:a16="http://schemas.microsoft.com/office/drawing/2014/main" id="{FAC0C5C1-FB80-F44B-2AD7-E8BCD58F4C4B}"/>
              </a:ext>
            </a:extLst>
          </p:cNvPr>
          <p:cNvSpPr/>
          <p:nvPr/>
        </p:nvSpPr>
        <p:spPr>
          <a:xfrm>
            <a:off x="776300" y="6276680"/>
            <a:ext cx="10412619" cy="581320"/>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Tree>
    <p:extLst>
      <p:ext uri="{BB962C8B-B14F-4D97-AF65-F5344CB8AC3E}">
        <p14:creationId xmlns:p14="http://schemas.microsoft.com/office/powerpoint/2010/main" val="9568242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D26EB-3116-374A-4381-5CF5FB52204D}"/>
            </a:ext>
          </a:extLst>
        </p:cNvPr>
        <p:cNvGrpSpPr/>
        <p:nvPr/>
      </p:nvGrpSpPr>
      <p:grpSpPr>
        <a:xfrm>
          <a:off x="0" y="0"/>
          <a:ext cx="0" cy="0"/>
          <a:chOff x="0" y="0"/>
          <a:chExt cx="0" cy="0"/>
        </a:xfrm>
      </p:grpSpPr>
      <p:sp>
        <p:nvSpPr>
          <p:cNvPr id="7" name="object 2">
            <a:extLst>
              <a:ext uri="{FF2B5EF4-FFF2-40B4-BE49-F238E27FC236}">
                <a16:creationId xmlns:a16="http://schemas.microsoft.com/office/drawing/2014/main" id="{D793A944-99EC-FAFD-EAD9-DA8F506B8440}"/>
              </a:ext>
            </a:extLst>
          </p:cNvPr>
          <p:cNvSpPr txBox="1">
            <a:spLocks/>
          </p:cNvSpPr>
          <p:nvPr/>
        </p:nvSpPr>
        <p:spPr>
          <a:xfrm>
            <a:off x="1385682" y="-133004"/>
            <a:ext cx="8680290" cy="879214"/>
          </a:xfrm>
          <a:prstGeom prst="rect">
            <a:avLst/>
          </a:prstGeom>
        </p:spPr>
        <p:txBody>
          <a:bodyPr vert="horz" wrap="square" lIns="0" tIns="139191" rIns="0" bIns="0" rtlCol="0" anchor="t">
            <a:spAutoFit/>
          </a:bodyPr>
          <a:lst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a:lstStyle>
          <a:p>
            <a:pPr marL="127000" algn="ctr" fontAlgn="auto">
              <a:spcBef>
                <a:spcPts val="100"/>
              </a:spcBef>
              <a:spcAft>
                <a:spcPts val="0"/>
              </a:spcAft>
              <a:defRPr/>
            </a:pPr>
            <a:r>
              <a:rPr lang="en-US" sz="2400" dirty="0">
                <a:solidFill>
                  <a:srgbClr val="3333FF"/>
                </a:solidFill>
                <a:latin typeface="Aptos"/>
                <a:cs typeface="Calibri" panose="020F0502020204030204" pitchFamily="34" charset="0"/>
              </a:rPr>
              <a:t>NI HTS technology for a high field solenoid of the </a:t>
            </a:r>
            <a:r>
              <a:rPr lang="fr-FR" sz="2400" dirty="0">
                <a:solidFill>
                  <a:srgbClr val="3333FF"/>
                </a:solidFill>
                <a:latin typeface="Aptos"/>
                <a:cs typeface="Calibri" panose="020F0502020204030204" pitchFamily="34" charset="0"/>
              </a:rPr>
              <a:t>PSI Positron Production (P³) </a:t>
            </a:r>
            <a:r>
              <a:rPr lang="fr-FR" sz="2400" dirty="0" err="1">
                <a:solidFill>
                  <a:srgbClr val="3333FF"/>
                </a:solidFill>
                <a:latin typeface="Aptos"/>
                <a:cs typeface="Calibri" panose="020F0502020204030204" pitchFamily="34" charset="0"/>
              </a:rPr>
              <a:t>Experiment</a:t>
            </a:r>
            <a:endParaRPr lang="en-US" sz="2400" spc="-10" dirty="0">
              <a:solidFill>
                <a:srgbClr val="3333FF"/>
              </a:solidFill>
              <a:latin typeface="Aptos"/>
              <a:cs typeface="Calibri" panose="020F0502020204030204" pitchFamily="34" charset="0"/>
              <a:sym typeface="Calibri" panose="020F0502020204030204" pitchFamily="34" charset="0"/>
            </a:endParaRPr>
          </a:p>
        </p:txBody>
      </p:sp>
      <p:sp>
        <p:nvSpPr>
          <p:cNvPr id="2" name="TextBox 1">
            <a:extLst>
              <a:ext uri="{FF2B5EF4-FFF2-40B4-BE49-F238E27FC236}">
                <a16:creationId xmlns:a16="http://schemas.microsoft.com/office/drawing/2014/main" id="{97EA2AA5-D9D2-27E8-1966-BBB579CE49CA}"/>
              </a:ext>
            </a:extLst>
          </p:cNvPr>
          <p:cNvSpPr txBox="1"/>
          <p:nvPr/>
        </p:nvSpPr>
        <p:spPr>
          <a:xfrm>
            <a:off x="1939000" y="691058"/>
            <a:ext cx="7992888" cy="5847755"/>
          </a:xfrm>
          <a:prstGeom prst="rect">
            <a:avLst/>
          </a:prstGeom>
          <a:noFill/>
        </p:spPr>
        <p:txBody>
          <a:bodyPr wrap="square" lIns="0" tIns="0" rIns="0" bIns="0" rtlCol="0">
            <a:spAutoFit/>
          </a:bodyPr>
          <a:lstStyle/>
          <a:p>
            <a:pPr eaLnBrk="0" fontAlgn="base" hangingPunct="0">
              <a:spcBef>
                <a:spcPct val="0"/>
              </a:spcBef>
              <a:spcAft>
                <a:spcPct val="0"/>
              </a:spcAft>
              <a:defRPr/>
            </a:pPr>
            <a:r>
              <a:rPr lang="en-US" sz="2000" dirty="0">
                <a:solidFill>
                  <a:srgbClr val="000000"/>
                </a:solidFill>
                <a:latin typeface="Aptos" panose="020B0004020202020204" pitchFamily="34" charset="0"/>
                <a:sym typeface="Calibri" panose="020F0502020204030204" pitchFamily="34" charset="0"/>
              </a:rPr>
              <a:t>P3 final assembly, cryogenic tests up to 1 kA (~10 T,21 K),  and installation in the </a:t>
            </a:r>
            <a:r>
              <a:rPr lang="en-US" sz="2000" dirty="0" err="1">
                <a:solidFill>
                  <a:srgbClr val="000000"/>
                </a:solidFill>
                <a:latin typeface="Aptos" panose="020B0004020202020204" pitchFamily="34" charset="0"/>
                <a:sym typeface="Calibri" panose="020F0502020204030204" pitchFamily="34" charset="0"/>
              </a:rPr>
              <a:t>SwissFEL</a:t>
            </a:r>
            <a:r>
              <a:rPr lang="en-US" sz="2000" dirty="0">
                <a:solidFill>
                  <a:srgbClr val="000000"/>
                </a:solidFill>
                <a:latin typeface="Aptos" panose="020B0004020202020204" pitchFamily="34" charset="0"/>
                <a:sym typeface="Calibri" panose="020F0502020204030204" pitchFamily="34" charset="0"/>
              </a:rPr>
              <a:t> beam line</a:t>
            </a:r>
          </a:p>
          <a:p>
            <a:pPr eaLnBrk="0" fontAlgn="base" hangingPunct="0">
              <a:spcBef>
                <a:spcPct val="0"/>
              </a:spcBef>
              <a:spcAft>
                <a:spcPct val="0"/>
              </a:spcAft>
              <a:defRPr/>
            </a:pPr>
            <a:br>
              <a:rPr lang="en-US" sz="2000" dirty="0">
                <a:solidFill>
                  <a:srgbClr val="000000"/>
                </a:solidFill>
                <a:latin typeface="Aptos" panose="020B0004020202020204" pitchFamily="34" charset="0"/>
                <a:sym typeface="Calibri" panose="020F0502020204030204" pitchFamily="34" charset="0"/>
              </a:rPr>
            </a:br>
            <a:br>
              <a:rPr lang="en-US" sz="2000" dirty="0">
                <a:solidFill>
                  <a:srgbClr val="000000"/>
                </a:solidFill>
                <a:latin typeface="Aptos" panose="020B0004020202020204" pitchFamily="34" charset="0"/>
                <a:sym typeface="Calibri" panose="020F0502020204030204" pitchFamily="34" charset="0"/>
              </a:rPr>
            </a:br>
            <a:br>
              <a:rPr lang="en-US" sz="2000" dirty="0">
                <a:solidFill>
                  <a:srgbClr val="000000"/>
                </a:solidFill>
                <a:latin typeface="Aptos" panose="020B0004020202020204" pitchFamily="34" charset="0"/>
                <a:sym typeface="Calibri" panose="020F0502020204030204" pitchFamily="34" charset="0"/>
              </a:rPr>
            </a:br>
            <a:br>
              <a:rPr lang="en-US" sz="2000" dirty="0">
                <a:solidFill>
                  <a:srgbClr val="000000"/>
                </a:solidFill>
                <a:latin typeface="Aptos" panose="020B0004020202020204" pitchFamily="34" charset="0"/>
                <a:sym typeface="Calibri" panose="020F0502020204030204" pitchFamily="34" charset="0"/>
              </a:rPr>
            </a:br>
            <a:br>
              <a:rPr lang="en-US" sz="2000" dirty="0">
                <a:solidFill>
                  <a:srgbClr val="000000"/>
                </a:solidFill>
                <a:latin typeface="Aptos" panose="020B0004020202020204" pitchFamily="34" charset="0"/>
                <a:sym typeface="Calibri" panose="020F0502020204030204" pitchFamily="34" charset="0"/>
              </a:rPr>
            </a:br>
            <a:br>
              <a:rPr lang="en-US" sz="2000" dirty="0">
                <a:solidFill>
                  <a:srgbClr val="000000"/>
                </a:solidFill>
                <a:latin typeface="Aptos" panose="020B0004020202020204" pitchFamily="34" charset="0"/>
                <a:sym typeface="Calibri" panose="020F0502020204030204" pitchFamily="34" charset="0"/>
              </a:rPr>
            </a:br>
            <a:br>
              <a:rPr lang="en-US" sz="2000" dirty="0">
                <a:solidFill>
                  <a:srgbClr val="000000"/>
                </a:solidFill>
                <a:latin typeface="Aptos" panose="020B0004020202020204" pitchFamily="34" charset="0"/>
                <a:sym typeface="Calibri" panose="020F0502020204030204" pitchFamily="34" charset="0"/>
              </a:rPr>
            </a:br>
            <a:br>
              <a:rPr lang="en-US" sz="2000" dirty="0">
                <a:solidFill>
                  <a:srgbClr val="000000"/>
                </a:solidFill>
                <a:latin typeface="Aptos" panose="020B0004020202020204" pitchFamily="34" charset="0"/>
                <a:sym typeface="Calibri" panose="020F0502020204030204" pitchFamily="34" charset="0"/>
              </a:rPr>
            </a:br>
            <a:br>
              <a:rPr lang="en-US" sz="2000" dirty="0">
                <a:solidFill>
                  <a:srgbClr val="000000"/>
                </a:solidFill>
                <a:latin typeface="Aptos" panose="020B0004020202020204" pitchFamily="34" charset="0"/>
                <a:sym typeface="Calibri" panose="020F0502020204030204" pitchFamily="34" charset="0"/>
              </a:rPr>
            </a:br>
            <a:br>
              <a:rPr lang="en-US" sz="2000" dirty="0">
                <a:solidFill>
                  <a:srgbClr val="000000"/>
                </a:solidFill>
                <a:latin typeface="Aptos" panose="020B0004020202020204" pitchFamily="34" charset="0"/>
                <a:sym typeface="Calibri" panose="020F0502020204030204" pitchFamily="34" charset="0"/>
              </a:rPr>
            </a:br>
            <a:br>
              <a:rPr lang="en-US" sz="2000" dirty="0">
                <a:solidFill>
                  <a:srgbClr val="000000"/>
                </a:solidFill>
                <a:latin typeface="Aptos" panose="020B0004020202020204" pitchFamily="34" charset="0"/>
                <a:sym typeface="Calibri" panose="020F0502020204030204" pitchFamily="34" charset="0"/>
              </a:rPr>
            </a:br>
            <a:br>
              <a:rPr lang="en-US" sz="2000" dirty="0">
                <a:solidFill>
                  <a:srgbClr val="000000"/>
                </a:solidFill>
                <a:latin typeface="Aptos" panose="020B0004020202020204" pitchFamily="34" charset="0"/>
                <a:sym typeface="Calibri" panose="020F0502020204030204" pitchFamily="34" charset="0"/>
              </a:rPr>
            </a:br>
            <a:endParaRPr lang="en-US" sz="2000" dirty="0">
              <a:solidFill>
                <a:srgbClr val="000000"/>
              </a:solidFill>
              <a:latin typeface="Aptos" panose="020B0004020202020204" pitchFamily="34" charset="0"/>
              <a:sym typeface="Calibri" panose="020F0502020204030204" pitchFamily="34" charset="0"/>
            </a:endParaRPr>
          </a:p>
          <a:p>
            <a:pPr marL="0" lvl="3" eaLnBrk="0" fontAlgn="base" hangingPunct="0">
              <a:spcBef>
                <a:spcPct val="0"/>
              </a:spcBef>
              <a:spcAft>
                <a:spcPct val="0"/>
              </a:spcAft>
              <a:defRPr/>
            </a:pPr>
            <a:endParaRPr lang="en-US" sz="2000" dirty="0">
              <a:solidFill>
                <a:srgbClr val="000000"/>
              </a:solidFill>
              <a:latin typeface="Aptos" panose="020B0004020202020204" pitchFamily="34" charset="0"/>
              <a:sym typeface="Calibri" panose="020F0502020204030204" pitchFamily="34" charset="0"/>
            </a:endParaRPr>
          </a:p>
          <a:p>
            <a:pPr marL="342900" lvl="2" indent="-342900" eaLnBrk="0" fontAlgn="base" hangingPunct="0">
              <a:spcBef>
                <a:spcPct val="0"/>
              </a:spcBef>
              <a:spcAft>
                <a:spcPct val="0"/>
              </a:spcAft>
              <a:buFont typeface="Arial" panose="020B0604020202020204" pitchFamily="34" charset="0"/>
              <a:buChar char="•"/>
              <a:defRPr/>
            </a:pPr>
            <a:endParaRPr lang="en-US" sz="2000" dirty="0">
              <a:solidFill>
                <a:srgbClr val="000000"/>
              </a:solidFill>
              <a:latin typeface="Aptos" panose="020B0004020202020204" pitchFamily="34" charset="0"/>
              <a:sym typeface="Calibri" panose="020F0502020204030204" pitchFamily="34" charset="0"/>
            </a:endParaRPr>
          </a:p>
          <a:p>
            <a:pPr marL="0" lvl="3" eaLnBrk="0" fontAlgn="base" hangingPunct="0">
              <a:spcBef>
                <a:spcPct val="0"/>
              </a:spcBef>
              <a:spcAft>
                <a:spcPct val="0"/>
              </a:spcAft>
              <a:defRPr/>
            </a:pPr>
            <a:endParaRPr lang="en-US" sz="2000" dirty="0">
              <a:solidFill>
                <a:srgbClr val="000000"/>
              </a:solidFill>
              <a:latin typeface="Aptos" panose="020B0004020202020204" pitchFamily="34" charset="0"/>
              <a:sym typeface="Calibri" panose="020F0502020204030204" pitchFamily="34" charset="0"/>
            </a:endParaRPr>
          </a:p>
          <a:p>
            <a:pPr eaLnBrk="0" fontAlgn="base" hangingPunct="0">
              <a:spcBef>
                <a:spcPct val="0"/>
              </a:spcBef>
              <a:spcAft>
                <a:spcPct val="0"/>
              </a:spcAft>
              <a:defRPr/>
            </a:pPr>
            <a:endParaRPr lang="de-CH" sz="2000" dirty="0">
              <a:solidFill>
                <a:srgbClr val="000000"/>
              </a:solidFill>
              <a:latin typeface="Aptos" panose="020B0004020202020204" pitchFamily="34" charset="0"/>
              <a:sym typeface="Calibri" panose="020F0502020204030204" pitchFamily="34" charset="0"/>
            </a:endParaRPr>
          </a:p>
        </p:txBody>
      </p:sp>
      <p:sp>
        <p:nvSpPr>
          <p:cNvPr id="17" name="Arrow: Right 16">
            <a:extLst>
              <a:ext uri="{FF2B5EF4-FFF2-40B4-BE49-F238E27FC236}">
                <a16:creationId xmlns:a16="http://schemas.microsoft.com/office/drawing/2014/main" id="{4426C322-1207-7F59-26D3-7B9331B4F1F3}"/>
              </a:ext>
            </a:extLst>
          </p:cNvPr>
          <p:cNvSpPr/>
          <p:nvPr/>
        </p:nvSpPr>
        <p:spPr>
          <a:xfrm>
            <a:off x="2551388" y="1984170"/>
            <a:ext cx="1007918" cy="976746"/>
          </a:xfrm>
          <a:prstGeom prst="rightArrow">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defRPr/>
            </a:pPr>
            <a:endParaRPr lang="en-150" sz="2000" dirty="0" err="1">
              <a:solidFill>
                <a:prstClr val="white"/>
              </a:solidFill>
              <a:latin typeface="Aptos"/>
              <a:sym typeface="Calibri" panose="020F0502020204030204" pitchFamily="34" charset="0"/>
            </a:endParaRPr>
          </a:p>
        </p:txBody>
      </p:sp>
      <p:pic>
        <p:nvPicPr>
          <p:cNvPr id="18" name="Picture 17" descr="A room with a large metal object&#10;&#10;AI-generated content may be incorrect.">
            <a:extLst>
              <a:ext uri="{FF2B5EF4-FFF2-40B4-BE49-F238E27FC236}">
                <a16:creationId xmlns:a16="http://schemas.microsoft.com/office/drawing/2014/main" id="{6C614B79-181A-0B05-1051-CD8137BBC6B9}"/>
              </a:ext>
            </a:extLst>
          </p:cNvPr>
          <p:cNvPicPr>
            <a:picLocks noChangeAspect="1"/>
          </p:cNvPicPr>
          <p:nvPr/>
        </p:nvPicPr>
        <p:blipFill>
          <a:blip r:embed="rId3" cstate="print">
            <a:extLst>
              <a:ext uri="{28A0092B-C50C-407E-A947-70E740481C1C}">
                <a14:useLocalDpi xmlns:a14="http://schemas.microsoft.com/office/drawing/2010/main" val="0"/>
              </a:ext>
            </a:extLst>
          </a:blip>
          <a:srcRect l="43142" t="22763" r="20008" b="10348"/>
          <a:stretch/>
        </p:blipFill>
        <p:spPr>
          <a:xfrm>
            <a:off x="7861995" y="1185547"/>
            <a:ext cx="2460032" cy="3348998"/>
          </a:xfrm>
          <a:prstGeom prst="rect">
            <a:avLst/>
          </a:prstGeom>
        </p:spPr>
      </p:pic>
      <p:pic>
        <p:nvPicPr>
          <p:cNvPr id="19" name="Picture 18" descr="A metal box with wires and wires&#10;&#10;AI-generated content may be incorrect.">
            <a:extLst>
              <a:ext uri="{FF2B5EF4-FFF2-40B4-BE49-F238E27FC236}">
                <a16:creationId xmlns:a16="http://schemas.microsoft.com/office/drawing/2014/main" id="{43EED61B-2B71-1565-BE3C-71BA8BE7B4A3}"/>
              </a:ext>
            </a:extLst>
          </p:cNvPr>
          <p:cNvPicPr>
            <a:picLocks noChangeAspect="1"/>
          </p:cNvPicPr>
          <p:nvPr/>
        </p:nvPicPr>
        <p:blipFill>
          <a:blip r:embed="rId4" cstate="print">
            <a:extLst>
              <a:ext uri="{28A0092B-C50C-407E-A947-70E740481C1C}">
                <a14:useLocalDpi xmlns:a14="http://schemas.microsoft.com/office/drawing/2010/main" val="0"/>
              </a:ext>
            </a:extLst>
          </a:blip>
          <a:srcRect l="10125" t="4847" r="8382" b="5278"/>
          <a:stretch/>
        </p:blipFill>
        <p:spPr>
          <a:xfrm>
            <a:off x="4018577" y="1426438"/>
            <a:ext cx="2421066" cy="2002562"/>
          </a:xfrm>
          <a:prstGeom prst="rect">
            <a:avLst/>
          </a:prstGeom>
        </p:spPr>
      </p:pic>
      <p:pic>
        <p:nvPicPr>
          <p:cNvPr id="3" name="Grafik 2">
            <a:extLst>
              <a:ext uri="{FF2B5EF4-FFF2-40B4-BE49-F238E27FC236}">
                <a16:creationId xmlns:a16="http://schemas.microsoft.com/office/drawing/2014/main" id="{CFDDCDEA-3939-4DE4-BB14-D9EED44D1118}"/>
              </a:ext>
            </a:extLst>
          </p:cNvPr>
          <p:cNvPicPr>
            <a:picLocks noChangeAspect="1"/>
          </p:cNvPicPr>
          <p:nvPr/>
        </p:nvPicPr>
        <p:blipFill>
          <a:blip r:embed="rId5"/>
          <a:stretch>
            <a:fillRect/>
          </a:stretch>
        </p:blipFill>
        <p:spPr>
          <a:xfrm>
            <a:off x="10827294" y="1385724"/>
            <a:ext cx="598446" cy="598446"/>
          </a:xfrm>
          <a:prstGeom prst="rect">
            <a:avLst/>
          </a:prstGeom>
        </p:spPr>
      </p:pic>
      <p:pic>
        <p:nvPicPr>
          <p:cNvPr id="4" name="Grafik 3">
            <a:extLst>
              <a:ext uri="{FF2B5EF4-FFF2-40B4-BE49-F238E27FC236}">
                <a16:creationId xmlns:a16="http://schemas.microsoft.com/office/drawing/2014/main" id="{35DC2017-4CF3-1FF9-F46A-2843EFC4C100}"/>
              </a:ext>
            </a:extLst>
          </p:cNvPr>
          <p:cNvPicPr>
            <a:picLocks noChangeAspect="1"/>
          </p:cNvPicPr>
          <p:nvPr/>
        </p:nvPicPr>
        <p:blipFill>
          <a:blip r:embed="rId6"/>
          <a:stretch>
            <a:fillRect/>
          </a:stretch>
        </p:blipFill>
        <p:spPr>
          <a:xfrm>
            <a:off x="10694078" y="790183"/>
            <a:ext cx="1102724" cy="444864"/>
          </a:xfrm>
          <a:prstGeom prst="rect">
            <a:avLst/>
          </a:prstGeom>
        </p:spPr>
      </p:pic>
      <p:pic>
        <p:nvPicPr>
          <p:cNvPr id="5" name="Grafik 4">
            <a:extLst>
              <a:ext uri="{FF2B5EF4-FFF2-40B4-BE49-F238E27FC236}">
                <a16:creationId xmlns:a16="http://schemas.microsoft.com/office/drawing/2014/main" id="{268D99C2-A2A0-6DEB-34B8-E77BB379E5F5}"/>
              </a:ext>
            </a:extLst>
          </p:cNvPr>
          <p:cNvPicPr>
            <a:picLocks noChangeAspect="1"/>
          </p:cNvPicPr>
          <p:nvPr/>
        </p:nvPicPr>
        <p:blipFill>
          <a:blip r:embed="rId7"/>
          <a:stretch>
            <a:fillRect/>
          </a:stretch>
        </p:blipFill>
        <p:spPr>
          <a:xfrm>
            <a:off x="3855141" y="4422114"/>
            <a:ext cx="3356932" cy="1864962"/>
          </a:xfrm>
          <a:prstGeom prst="rect">
            <a:avLst/>
          </a:prstGeom>
        </p:spPr>
      </p:pic>
      <p:sp>
        <p:nvSpPr>
          <p:cNvPr id="6" name="Arrow: Right 16">
            <a:extLst>
              <a:ext uri="{FF2B5EF4-FFF2-40B4-BE49-F238E27FC236}">
                <a16:creationId xmlns:a16="http://schemas.microsoft.com/office/drawing/2014/main" id="{15109917-A62C-4CD8-8767-1301BF3D7BA4}"/>
              </a:ext>
            </a:extLst>
          </p:cNvPr>
          <p:cNvSpPr/>
          <p:nvPr/>
        </p:nvSpPr>
        <p:spPr>
          <a:xfrm>
            <a:off x="6787035" y="1994037"/>
            <a:ext cx="1007918" cy="976746"/>
          </a:xfrm>
          <a:prstGeom prst="rightArrow">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defRPr/>
            </a:pPr>
            <a:endParaRPr lang="en-150" sz="2000" dirty="0" err="1">
              <a:solidFill>
                <a:prstClr val="white"/>
              </a:solidFill>
              <a:latin typeface="Aptos"/>
              <a:sym typeface="Calibri" panose="020F0502020204030204" pitchFamily="34" charset="0"/>
            </a:endParaRPr>
          </a:p>
        </p:txBody>
      </p:sp>
      <p:sp>
        <p:nvSpPr>
          <p:cNvPr id="8" name="Arrow: Right 16">
            <a:extLst>
              <a:ext uri="{FF2B5EF4-FFF2-40B4-BE49-F238E27FC236}">
                <a16:creationId xmlns:a16="http://schemas.microsoft.com/office/drawing/2014/main" id="{882FCDA7-900C-DB45-5BA4-DAAE35C7A83E}"/>
              </a:ext>
            </a:extLst>
          </p:cNvPr>
          <p:cNvSpPr/>
          <p:nvPr/>
        </p:nvSpPr>
        <p:spPr>
          <a:xfrm rot="5400000">
            <a:off x="4925865" y="3492018"/>
            <a:ext cx="848701" cy="867078"/>
          </a:xfrm>
          <a:prstGeom prst="rightArrow">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defRPr/>
            </a:pPr>
            <a:endParaRPr lang="en-150" sz="2000" dirty="0" err="1">
              <a:solidFill>
                <a:prstClr val="white"/>
              </a:solidFill>
              <a:latin typeface="Aptos"/>
              <a:sym typeface="Calibri" panose="020F0502020204030204" pitchFamily="34" charset="0"/>
            </a:endParaRPr>
          </a:p>
        </p:txBody>
      </p:sp>
      <p:pic>
        <p:nvPicPr>
          <p:cNvPr id="9" name="Grafik 8">
            <a:extLst>
              <a:ext uri="{FF2B5EF4-FFF2-40B4-BE49-F238E27FC236}">
                <a16:creationId xmlns:a16="http://schemas.microsoft.com/office/drawing/2014/main" id="{70783214-A4EB-D8CC-CD76-318813F1A97C}"/>
              </a:ext>
            </a:extLst>
          </p:cNvPr>
          <p:cNvPicPr>
            <a:picLocks noChangeAspect="1"/>
          </p:cNvPicPr>
          <p:nvPr/>
        </p:nvPicPr>
        <p:blipFill>
          <a:blip r:embed="rId8"/>
          <a:stretch>
            <a:fillRect/>
          </a:stretch>
        </p:blipFill>
        <p:spPr>
          <a:xfrm>
            <a:off x="7673313" y="4706518"/>
            <a:ext cx="3752427" cy="1728192"/>
          </a:xfrm>
          <a:prstGeom prst="rect">
            <a:avLst/>
          </a:prstGeom>
        </p:spPr>
      </p:pic>
      <p:sp>
        <p:nvSpPr>
          <p:cNvPr id="10" name="Textfeld 9">
            <a:extLst>
              <a:ext uri="{FF2B5EF4-FFF2-40B4-BE49-F238E27FC236}">
                <a16:creationId xmlns:a16="http://schemas.microsoft.com/office/drawing/2014/main" id="{DFA1845E-4919-082C-0AB1-8E83BE5C5EC4}"/>
              </a:ext>
            </a:extLst>
          </p:cNvPr>
          <p:cNvSpPr txBox="1"/>
          <p:nvPr/>
        </p:nvSpPr>
        <p:spPr>
          <a:xfrm>
            <a:off x="9086432" y="5046818"/>
            <a:ext cx="1235595" cy="307777"/>
          </a:xfrm>
          <a:prstGeom prst="rect">
            <a:avLst/>
          </a:prstGeom>
          <a:noFill/>
        </p:spPr>
        <p:txBody>
          <a:bodyPr wrap="none" lIns="0" tIns="0" rIns="0" bIns="0" rtlCol="0">
            <a:spAutoFit/>
          </a:bodyPr>
          <a:lstStyle/>
          <a:p>
            <a:pPr algn="l"/>
            <a:r>
              <a:rPr lang="de-CH" sz="2000" dirty="0">
                <a:solidFill>
                  <a:schemeClr val="accent2">
                    <a:lumMod val="50000"/>
                  </a:schemeClr>
                </a:solidFill>
              </a:rPr>
              <a:t>10.2 T, 21 K</a:t>
            </a:r>
          </a:p>
        </p:txBody>
      </p:sp>
      <p:pic>
        <p:nvPicPr>
          <p:cNvPr id="15" name="Grafik 14">
            <a:extLst>
              <a:ext uri="{FF2B5EF4-FFF2-40B4-BE49-F238E27FC236}">
                <a16:creationId xmlns:a16="http://schemas.microsoft.com/office/drawing/2014/main" id="{C0716181-62F7-5840-B992-51E8446DC812}"/>
              </a:ext>
            </a:extLst>
          </p:cNvPr>
          <p:cNvPicPr>
            <a:picLocks noChangeAspect="1"/>
          </p:cNvPicPr>
          <p:nvPr/>
        </p:nvPicPr>
        <p:blipFill>
          <a:blip r:embed="rId9"/>
          <a:stretch>
            <a:fillRect/>
          </a:stretch>
        </p:blipFill>
        <p:spPr>
          <a:xfrm>
            <a:off x="623265" y="1714450"/>
            <a:ext cx="1181651" cy="1820263"/>
          </a:xfrm>
          <a:prstGeom prst="rect">
            <a:avLst/>
          </a:prstGeom>
        </p:spPr>
      </p:pic>
      <p:sp>
        <p:nvSpPr>
          <p:cNvPr id="12" name="Textfeld 11">
            <a:extLst>
              <a:ext uri="{FF2B5EF4-FFF2-40B4-BE49-F238E27FC236}">
                <a16:creationId xmlns:a16="http://schemas.microsoft.com/office/drawing/2014/main" id="{54B6D078-431A-5060-80CA-D278C697CE67}"/>
              </a:ext>
            </a:extLst>
          </p:cNvPr>
          <p:cNvSpPr txBox="1"/>
          <p:nvPr/>
        </p:nvSpPr>
        <p:spPr>
          <a:xfrm>
            <a:off x="205411" y="3614935"/>
            <a:ext cx="2633026" cy="689484"/>
          </a:xfrm>
          <a:prstGeom prst="rect">
            <a:avLst/>
          </a:prstGeom>
          <a:noFill/>
        </p:spPr>
        <p:txBody>
          <a:bodyPr wrap="square">
            <a:spAutoFit/>
          </a:bodyPr>
          <a:lstStyle/>
          <a:p>
            <a:pPr>
              <a:lnSpc>
                <a:spcPct val="110000"/>
              </a:lnSpc>
              <a:spcBef>
                <a:spcPct val="0"/>
              </a:spcBef>
              <a:buClr>
                <a:srgbClr val="000000"/>
              </a:buClr>
              <a:defRPr/>
            </a:pPr>
            <a:r>
              <a:rPr lang="en-US" dirty="0">
                <a:solidFill>
                  <a:srgbClr val="000000"/>
                </a:solidFill>
              </a:rPr>
              <a:t>5x 12 mm wide </a:t>
            </a:r>
          </a:p>
          <a:p>
            <a:pPr>
              <a:lnSpc>
                <a:spcPct val="110000"/>
              </a:lnSpc>
              <a:spcBef>
                <a:spcPct val="0"/>
              </a:spcBef>
              <a:buClr>
                <a:srgbClr val="000000"/>
              </a:buClr>
              <a:defRPr/>
            </a:pPr>
            <a:r>
              <a:rPr lang="en-US" dirty="0">
                <a:solidFill>
                  <a:srgbClr val="000000"/>
                </a:solidFill>
              </a:rPr>
              <a:t>Non insulated HTS coils</a:t>
            </a:r>
          </a:p>
        </p:txBody>
      </p:sp>
      <p:sp>
        <p:nvSpPr>
          <p:cNvPr id="21" name="TextBox 20">
            <a:extLst>
              <a:ext uri="{FF2B5EF4-FFF2-40B4-BE49-F238E27FC236}">
                <a16:creationId xmlns:a16="http://schemas.microsoft.com/office/drawing/2014/main" id="{82EF4BAC-74A2-F2B8-DC97-6A5019EF93CC}"/>
              </a:ext>
            </a:extLst>
          </p:cNvPr>
          <p:cNvSpPr txBox="1"/>
          <p:nvPr/>
        </p:nvSpPr>
        <p:spPr>
          <a:xfrm>
            <a:off x="1521924" y="6399810"/>
            <a:ext cx="9974693" cy="379591"/>
          </a:xfrm>
          <a:prstGeom prst="rect">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defTabSz="825500" hangingPunct="0">
              <a:defRPr/>
            </a:pPr>
            <a:r>
              <a:rPr lang="en-US" b="1" kern="0" dirty="0">
                <a:solidFill>
                  <a:srgbClr val="FFFFFF"/>
                </a:solidFill>
                <a:latin typeface="Helvetica" panose="020B0604020202020204" pitchFamily="34" charset="0"/>
                <a:cs typeface="Helvetica" panose="020B0604020202020204" pitchFamily="34" charset="0"/>
                <a:sym typeface="Helvetica Neue Light"/>
              </a:rPr>
              <a:t>Direct application : HTS solenoid will be installed into an accelerator beam line (2026) !</a:t>
            </a:r>
          </a:p>
        </p:txBody>
      </p:sp>
    </p:spTree>
    <p:extLst>
      <p:ext uri="{BB962C8B-B14F-4D97-AF65-F5344CB8AC3E}">
        <p14:creationId xmlns:p14="http://schemas.microsoft.com/office/powerpoint/2010/main" val="20029562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F5C90F2C-51B6-8D59-86ED-7AA437705471}"/>
              </a:ext>
            </a:extLst>
          </p:cNvPr>
          <p:cNvSpPr>
            <a:spLocks noGrp="1"/>
          </p:cNvSpPr>
          <p:nvPr>
            <p:ph type="title"/>
          </p:nvPr>
        </p:nvSpPr>
        <p:spPr>
          <a:xfrm>
            <a:off x="1722345" y="33009"/>
            <a:ext cx="9842258" cy="390745"/>
          </a:xfrm>
        </p:spPr>
        <p:txBody>
          <a:bodyPr>
            <a:normAutofit fontScale="90000"/>
          </a:bodyPr>
          <a:lstStyle/>
          <a:p>
            <a:r>
              <a:rPr lang="en-US" sz="2400" noProof="0" dirty="0">
                <a:solidFill>
                  <a:schemeClr val="accent1"/>
                </a:solidFill>
              </a:rPr>
              <a:t>Split HTS Solenoid for Neutron Scattering experiment in SINQ (CHART-PSI)</a:t>
            </a:r>
            <a:br>
              <a:rPr lang="en-US" sz="2400" noProof="0" dirty="0">
                <a:solidFill>
                  <a:schemeClr val="accent1"/>
                </a:solidFill>
              </a:rPr>
            </a:br>
            <a:endParaRPr lang="en-US" sz="2400" noProof="0" dirty="0">
              <a:solidFill>
                <a:schemeClr val="accent1"/>
              </a:solidFill>
            </a:endParaRPr>
          </a:p>
        </p:txBody>
      </p:sp>
      <p:sp>
        <p:nvSpPr>
          <p:cNvPr id="4" name="Slide Number Placeholder 3">
            <a:extLst>
              <a:ext uri="{FF2B5EF4-FFF2-40B4-BE49-F238E27FC236}">
                <a16:creationId xmlns:a16="http://schemas.microsoft.com/office/drawing/2014/main" id="{AB0B19A0-DE61-91B8-695E-B9282DF5D031}"/>
              </a:ext>
            </a:extLst>
          </p:cNvPr>
          <p:cNvSpPr>
            <a:spLocks noGrp="1"/>
          </p:cNvSpPr>
          <p:nvPr>
            <p:ph type="sldNum" sz="quarter" idx="12"/>
          </p:nvPr>
        </p:nvSpPr>
        <p:spPr/>
        <p:txBody>
          <a:bodyPr/>
          <a:lstStyle/>
          <a:p>
            <a:fld id="{442AD375-037F-43D0-B059-5172DA06796A}" type="slidenum">
              <a:rPr lang="en-US" noProof="0" smtClean="0"/>
              <a:pPr/>
              <a:t>34</a:t>
            </a:fld>
            <a:endParaRPr lang="en-US" noProof="0" dirty="0"/>
          </a:p>
        </p:txBody>
      </p:sp>
      <p:sp>
        <p:nvSpPr>
          <p:cNvPr id="18" name="Title 1">
            <a:extLst>
              <a:ext uri="{FF2B5EF4-FFF2-40B4-BE49-F238E27FC236}">
                <a16:creationId xmlns:a16="http://schemas.microsoft.com/office/drawing/2014/main" id="{D4E964CD-A242-4D6E-A0B8-731452534191}"/>
              </a:ext>
            </a:extLst>
          </p:cNvPr>
          <p:cNvSpPr txBox="1">
            <a:spLocks/>
          </p:cNvSpPr>
          <p:nvPr/>
        </p:nvSpPr>
        <p:spPr bwMode="auto">
          <a:xfrm>
            <a:off x="909800" y="921948"/>
            <a:ext cx="2941712" cy="539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normAutofit/>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US" sz="2400" noProof="0" dirty="0">
                <a:solidFill>
                  <a:schemeClr val="tx1"/>
                </a:solidFill>
                <a:latin typeface="+mn-lt"/>
              </a:rPr>
              <a:t>18 T solenoid</a:t>
            </a:r>
          </a:p>
        </p:txBody>
      </p:sp>
      <p:pic>
        <p:nvPicPr>
          <p:cNvPr id="20" name="Picture 19">
            <a:extLst>
              <a:ext uri="{FF2B5EF4-FFF2-40B4-BE49-F238E27FC236}">
                <a16:creationId xmlns:a16="http://schemas.microsoft.com/office/drawing/2014/main" id="{87758AC4-DD01-261E-91BD-44FFF342B3F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28086" r="8227"/>
          <a:stretch/>
        </p:blipFill>
        <p:spPr>
          <a:xfrm rot="5400000">
            <a:off x="472349" y="1389248"/>
            <a:ext cx="3256044" cy="3384377"/>
          </a:xfrm>
          <a:prstGeom prst="rect">
            <a:avLst/>
          </a:prstGeom>
        </p:spPr>
      </p:pic>
      <p:sp>
        <p:nvSpPr>
          <p:cNvPr id="25" name="Title 1">
            <a:extLst>
              <a:ext uri="{FF2B5EF4-FFF2-40B4-BE49-F238E27FC236}">
                <a16:creationId xmlns:a16="http://schemas.microsoft.com/office/drawing/2014/main" id="{00522316-C810-EE9E-CF2E-6C540C6EAB54}"/>
              </a:ext>
            </a:extLst>
          </p:cNvPr>
          <p:cNvSpPr txBox="1">
            <a:spLocks/>
          </p:cNvSpPr>
          <p:nvPr/>
        </p:nvSpPr>
        <p:spPr>
          <a:xfrm>
            <a:off x="4318052" y="780742"/>
            <a:ext cx="4955068" cy="67267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noProof="0" dirty="0">
                <a:latin typeface="+mn-lt"/>
              </a:rPr>
              <a:t>17 T </a:t>
            </a:r>
            <a:r>
              <a:rPr lang="en-US" sz="2400" noProof="0" dirty="0">
                <a:latin typeface="Aptos"/>
              </a:rPr>
              <a:t>@10 K 1700 A </a:t>
            </a:r>
            <a:r>
              <a:rPr lang="en-US" sz="2400" noProof="0" dirty="0"/>
              <a:t>,</a:t>
            </a:r>
            <a:r>
              <a:rPr lang="en-US" sz="2400" noProof="0" dirty="0">
                <a:latin typeface="+mn-lt"/>
              </a:rPr>
              <a:t>10 mm split</a:t>
            </a:r>
          </a:p>
        </p:txBody>
      </p:sp>
      <p:sp>
        <p:nvSpPr>
          <p:cNvPr id="27" name="Right Arrow 13">
            <a:extLst>
              <a:ext uri="{FF2B5EF4-FFF2-40B4-BE49-F238E27FC236}">
                <a16:creationId xmlns:a16="http://schemas.microsoft.com/office/drawing/2014/main" id="{29123426-6643-3219-61F2-411F7337CB79}"/>
              </a:ext>
            </a:extLst>
          </p:cNvPr>
          <p:cNvSpPr/>
          <p:nvPr/>
        </p:nvSpPr>
        <p:spPr>
          <a:xfrm>
            <a:off x="3394312" y="907179"/>
            <a:ext cx="66444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5" name="Picture 4" descr="A close-up of a copper object&#10;&#10;AI-generated content may be incorrect.">
            <a:extLst>
              <a:ext uri="{FF2B5EF4-FFF2-40B4-BE49-F238E27FC236}">
                <a16:creationId xmlns:a16="http://schemas.microsoft.com/office/drawing/2014/main" id="{45F386DE-A84B-12B6-BC20-E9B8C9588851}"/>
              </a:ext>
            </a:extLst>
          </p:cNvPr>
          <p:cNvPicPr>
            <a:picLocks noChangeAspect="1"/>
          </p:cNvPicPr>
          <p:nvPr/>
        </p:nvPicPr>
        <p:blipFill>
          <a:blip r:embed="rId3" cstate="print">
            <a:extLst>
              <a:ext uri="{28A0092B-C50C-407E-A947-70E740481C1C}">
                <a14:useLocalDpi xmlns:a14="http://schemas.microsoft.com/office/drawing/2010/main" val="0"/>
              </a:ext>
            </a:extLst>
          </a:blip>
          <a:srcRect l="15998" r="23335"/>
          <a:stretch/>
        </p:blipFill>
        <p:spPr>
          <a:xfrm rot="5400000">
            <a:off x="4497999" y="1107648"/>
            <a:ext cx="2929972" cy="3621505"/>
          </a:xfrm>
          <a:prstGeom prst="rect">
            <a:avLst/>
          </a:prstGeom>
        </p:spPr>
      </p:pic>
      <p:cxnSp>
        <p:nvCxnSpPr>
          <p:cNvPr id="8" name="Straight Arrow Connector 7">
            <a:extLst>
              <a:ext uri="{FF2B5EF4-FFF2-40B4-BE49-F238E27FC236}">
                <a16:creationId xmlns:a16="http://schemas.microsoft.com/office/drawing/2014/main" id="{0FF64A79-B543-9F2C-41E4-44ABE32396B8}"/>
              </a:ext>
            </a:extLst>
          </p:cNvPr>
          <p:cNvCxnSpPr/>
          <p:nvPr/>
        </p:nvCxnSpPr>
        <p:spPr>
          <a:xfrm>
            <a:off x="4455323" y="3099747"/>
            <a:ext cx="992605" cy="0"/>
          </a:xfrm>
          <a:prstGeom prst="straightConnector1">
            <a:avLst/>
          </a:prstGeom>
          <a:ln w="28575">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0B0D677D-DFE9-A47C-235E-50B17BD7E403}"/>
              </a:ext>
            </a:extLst>
          </p:cNvPr>
          <p:cNvSpPr txBox="1"/>
          <p:nvPr/>
        </p:nvSpPr>
        <p:spPr>
          <a:xfrm>
            <a:off x="4329916" y="2684032"/>
            <a:ext cx="1076000" cy="369332"/>
          </a:xfrm>
          <a:prstGeom prst="rect">
            <a:avLst/>
          </a:prstGeom>
          <a:solidFill>
            <a:schemeClr val="bg1"/>
          </a:solidFill>
        </p:spPr>
        <p:txBody>
          <a:bodyPr wrap="none" rtlCol="0">
            <a:spAutoFit/>
          </a:bodyPr>
          <a:lstStyle/>
          <a:p>
            <a:r>
              <a:rPr lang="en-US" noProof="0" dirty="0"/>
              <a:t>neutrons</a:t>
            </a:r>
          </a:p>
        </p:txBody>
      </p:sp>
      <p:pic>
        <p:nvPicPr>
          <p:cNvPr id="1026" name="Picture 2">
            <a:extLst>
              <a:ext uri="{FF2B5EF4-FFF2-40B4-BE49-F238E27FC236}">
                <a16:creationId xmlns:a16="http://schemas.microsoft.com/office/drawing/2014/main" id="{2BAAC156-22B0-C7A2-BD4E-FE0051384B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22249" y="1867359"/>
            <a:ext cx="4169751" cy="277983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E028F209-7A97-1808-344D-BA6BBF4CE9B3}"/>
              </a:ext>
            </a:extLst>
          </p:cNvPr>
          <p:cNvSpPr txBox="1"/>
          <p:nvPr/>
        </p:nvSpPr>
        <p:spPr>
          <a:xfrm>
            <a:off x="6880966" y="4824085"/>
            <a:ext cx="4937133" cy="923330"/>
          </a:xfrm>
          <a:prstGeom prst="rect">
            <a:avLst/>
          </a:prstGeom>
          <a:noFill/>
        </p:spPr>
        <p:txBody>
          <a:bodyPr wrap="square" rtlCol="0">
            <a:spAutoFit/>
          </a:bodyPr>
          <a:lstStyle/>
          <a:p>
            <a:pPr marL="285750" indent="-285750">
              <a:buFont typeface="Arial" panose="020B0604020202020204" pitchFamily="34" charset="0"/>
              <a:buChar char="•"/>
            </a:pPr>
            <a:r>
              <a:rPr lang="en-US" noProof="0" dirty="0"/>
              <a:t>2025: Stack assembled</a:t>
            </a:r>
          </a:p>
          <a:p>
            <a:pPr marL="285750" indent="-285750">
              <a:buFont typeface="Arial" panose="020B0604020202020204" pitchFamily="34" charset="0"/>
              <a:buChar char="•"/>
            </a:pPr>
            <a:r>
              <a:rPr lang="en-US" noProof="0" dirty="0"/>
              <a:t>2025: Initial LN2 tests</a:t>
            </a:r>
          </a:p>
          <a:p>
            <a:pPr marL="285750" indent="-285750">
              <a:buFont typeface="Arial" panose="020B0604020202020204" pitchFamily="34" charset="0"/>
              <a:buChar char="•"/>
            </a:pPr>
            <a:r>
              <a:rPr lang="en-US" noProof="0" dirty="0"/>
              <a:t>2026: Integration in dedicated cryostat</a:t>
            </a:r>
          </a:p>
        </p:txBody>
      </p:sp>
      <p:sp>
        <p:nvSpPr>
          <p:cNvPr id="13" name="TextBox 12">
            <a:extLst>
              <a:ext uri="{FF2B5EF4-FFF2-40B4-BE49-F238E27FC236}">
                <a16:creationId xmlns:a16="http://schemas.microsoft.com/office/drawing/2014/main" id="{3E4D2991-F934-69E4-0C34-CC7EFDEB184C}"/>
              </a:ext>
            </a:extLst>
          </p:cNvPr>
          <p:cNvSpPr txBox="1"/>
          <p:nvPr/>
        </p:nvSpPr>
        <p:spPr>
          <a:xfrm>
            <a:off x="10107124" y="1416345"/>
            <a:ext cx="1015727" cy="369332"/>
          </a:xfrm>
          <a:prstGeom prst="rect">
            <a:avLst/>
          </a:prstGeom>
          <a:noFill/>
        </p:spPr>
        <p:txBody>
          <a:bodyPr wrap="none" rtlCol="0">
            <a:spAutoFit/>
          </a:bodyPr>
          <a:lstStyle/>
          <a:p>
            <a:r>
              <a:rPr lang="en-US" noProof="0" dirty="0"/>
              <a:t>LN2 test</a:t>
            </a:r>
          </a:p>
        </p:txBody>
      </p:sp>
      <p:cxnSp>
        <p:nvCxnSpPr>
          <p:cNvPr id="3" name="Straight Arrow Connector 2">
            <a:extLst>
              <a:ext uri="{FF2B5EF4-FFF2-40B4-BE49-F238E27FC236}">
                <a16:creationId xmlns:a16="http://schemas.microsoft.com/office/drawing/2014/main" id="{AD5825E1-DD53-30CA-EE34-8851AE97E01A}"/>
              </a:ext>
            </a:extLst>
          </p:cNvPr>
          <p:cNvCxnSpPr>
            <a:cxnSpLocks/>
          </p:cNvCxnSpPr>
          <p:nvPr/>
        </p:nvCxnSpPr>
        <p:spPr bwMode="auto">
          <a:xfrm>
            <a:off x="6816080" y="2956066"/>
            <a:ext cx="0" cy="143681"/>
          </a:xfrm>
          <a:prstGeom prst="straightConnector1">
            <a:avLst/>
          </a:prstGeom>
          <a:solidFill>
            <a:schemeClr val="accent1"/>
          </a:solidFill>
          <a:ln w="9525" cap="flat" cmpd="sng" algn="ctr">
            <a:solidFill>
              <a:schemeClr val="tx1"/>
            </a:solidFill>
            <a:prstDash val="solid"/>
            <a:round/>
            <a:headEnd type="triangle"/>
            <a:tailEnd type="triangle"/>
          </a:ln>
          <a:effectLst/>
        </p:spPr>
      </p:cxnSp>
      <p:sp>
        <p:nvSpPr>
          <p:cNvPr id="6" name="TextBox 5">
            <a:extLst>
              <a:ext uri="{FF2B5EF4-FFF2-40B4-BE49-F238E27FC236}">
                <a16:creationId xmlns:a16="http://schemas.microsoft.com/office/drawing/2014/main" id="{91E71493-6CE1-B30D-D041-2F0B28C4736E}"/>
              </a:ext>
            </a:extLst>
          </p:cNvPr>
          <p:cNvSpPr txBox="1"/>
          <p:nvPr/>
        </p:nvSpPr>
        <p:spPr>
          <a:xfrm>
            <a:off x="6880966" y="2868698"/>
            <a:ext cx="914400" cy="914400"/>
          </a:xfrm>
          <a:prstGeom prst="rect">
            <a:avLst/>
          </a:prstGeom>
          <a:noFill/>
        </p:spPr>
        <p:txBody>
          <a:bodyPr wrap="none" lIns="0" tIns="0" rIns="0" bIns="0" rtlCol="0">
            <a:noAutofit/>
          </a:bodyPr>
          <a:lstStyle/>
          <a:p>
            <a:pPr>
              <a:lnSpc>
                <a:spcPct val="110000"/>
              </a:lnSpc>
              <a:spcBef>
                <a:spcPts val="0"/>
              </a:spcBef>
            </a:pPr>
            <a:r>
              <a:rPr lang="en-US" sz="1800" kern="1000" spc="30" noProof="0" dirty="0">
                <a:latin typeface="+mn-lt"/>
                <a:cs typeface="Franklin Gothic Book"/>
              </a:rPr>
              <a:t>10 mm</a:t>
            </a:r>
          </a:p>
        </p:txBody>
      </p:sp>
      <p:sp>
        <p:nvSpPr>
          <p:cNvPr id="7" name="Textfeld 6">
            <a:extLst>
              <a:ext uri="{FF2B5EF4-FFF2-40B4-BE49-F238E27FC236}">
                <a16:creationId xmlns:a16="http://schemas.microsoft.com/office/drawing/2014/main" id="{E2957B29-33C6-8C1A-D4E7-A4DCC26C0908}"/>
              </a:ext>
            </a:extLst>
          </p:cNvPr>
          <p:cNvSpPr txBox="1"/>
          <p:nvPr/>
        </p:nvSpPr>
        <p:spPr>
          <a:xfrm>
            <a:off x="351240" y="4901607"/>
            <a:ext cx="5702330" cy="1231106"/>
          </a:xfrm>
          <a:prstGeom prst="rect">
            <a:avLst/>
          </a:prstGeom>
          <a:noFill/>
        </p:spPr>
        <p:txBody>
          <a:bodyPr wrap="none" lIns="0" tIns="0" rIns="0" bIns="0" rtlCol="0">
            <a:spAutoFit/>
          </a:bodyPr>
          <a:lstStyle/>
          <a:p>
            <a:pPr marL="342900" indent="-342900" algn="l">
              <a:buFont typeface="Arial" panose="020B0604020202020204" pitchFamily="34" charset="0"/>
              <a:buChar char="•"/>
            </a:pPr>
            <a:r>
              <a:rPr lang="en-US" sz="2000" noProof="0" dirty="0"/>
              <a:t>Split coils with NI HTS double tapes;</a:t>
            </a:r>
          </a:p>
          <a:p>
            <a:pPr marL="342900" indent="-342900" algn="l">
              <a:buFont typeface="Arial" panose="020B0604020202020204" pitchFamily="34" charset="0"/>
              <a:buChar char="•"/>
            </a:pPr>
            <a:r>
              <a:rPr lang="en-US" sz="2000" noProof="0" dirty="0"/>
              <a:t>Operating temperature: ~12 K;</a:t>
            </a:r>
          </a:p>
          <a:p>
            <a:pPr marL="342900" indent="-342900" algn="l">
              <a:buFont typeface="Arial" panose="020B0604020202020204" pitchFamily="34" charset="0"/>
              <a:buChar char="•"/>
            </a:pPr>
            <a:r>
              <a:rPr lang="en-US" sz="2000" noProof="0" dirty="0"/>
              <a:t>Cooling provided by a two stages GM cryocooler;</a:t>
            </a:r>
          </a:p>
          <a:p>
            <a:pPr marL="342900" indent="-342900" algn="l">
              <a:buFont typeface="Arial" panose="020B0604020202020204" pitchFamily="34" charset="0"/>
              <a:buChar char="•"/>
            </a:pPr>
            <a:r>
              <a:rPr lang="en-US" sz="2000" noProof="0" dirty="0"/>
              <a:t>Current leads cooled with liquid nitrogen.</a:t>
            </a:r>
          </a:p>
        </p:txBody>
      </p:sp>
      <p:pic>
        <p:nvPicPr>
          <p:cNvPr id="11" name="Grafik 10">
            <a:extLst>
              <a:ext uri="{FF2B5EF4-FFF2-40B4-BE49-F238E27FC236}">
                <a16:creationId xmlns:a16="http://schemas.microsoft.com/office/drawing/2014/main" id="{757E9188-70B2-D747-1B34-E7C9DFDB7A51}"/>
              </a:ext>
            </a:extLst>
          </p:cNvPr>
          <p:cNvPicPr>
            <a:picLocks noChangeAspect="1"/>
          </p:cNvPicPr>
          <p:nvPr/>
        </p:nvPicPr>
        <p:blipFill>
          <a:blip r:embed="rId5"/>
          <a:stretch>
            <a:fillRect/>
          </a:stretch>
        </p:blipFill>
        <p:spPr>
          <a:xfrm>
            <a:off x="10915394" y="709517"/>
            <a:ext cx="797858" cy="747630"/>
          </a:xfrm>
          <a:prstGeom prst="rect">
            <a:avLst/>
          </a:prstGeom>
        </p:spPr>
      </p:pic>
    </p:spTree>
    <p:extLst>
      <p:ext uri="{BB962C8B-B14F-4D97-AF65-F5344CB8AC3E}">
        <p14:creationId xmlns:p14="http://schemas.microsoft.com/office/powerpoint/2010/main" val="27831219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208AFD-D9DB-7DFF-65F2-47767C05BEEB}"/>
            </a:ext>
          </a:extLst>
        </p:cNvPr>
        <p:cNvGrpSpPr/>
        <p:nvPr/>
      </p:nvGrpSpPr>
      <p:grpSpPr>
        <a:xfrm>
          <a:off x="0" y="0"/>
          <a:ext cx="0" cy="0"/>
          <a:chOff x="0" y="0"/>
          <a:chExt cx="0" cy="0"/>
        </a:xfrm>
      </p:grpSpPr>
      <p:pic>
        <p:nvPicPr>
          <p:cNvPr id="93" name="Image 92">
            <a:extLst>
              <a:ext uri="{FF2B5EF4-FFF2-40B4-BE49-F238E27FC236}">
                <a16:creationId xmlns:a16="http://schemas.microsoft.com/office/drawing/2014/main" id="{E8D24106-D93D-63E7-C5DD-B14DF9E05F66}"/>
              </a:ext>
            </a:extLst>
          </p:cNvPr>
          <p:cNvPicPr>
            <a:picLocks noChangeAspect="1"/>
          </p:cNvPicPr>
          <p:nvPr/>
        </p:nvPicPr>
        <p:blipFill>
          <a:blip r:embed="rId3"/>
          <a:stretch>
            <a:fillRect/>
          </a:stretch>
        </p:blipFill>
        <p:spPr>
          <a:xfrm>
            <a:off x="10482565" y="792194"/>
            <a:ext cx="1281792" cy="879873"/>
          </a:xfrm>
          <a:prstGeom prst="rect">
            <a:avLst/>
          </a:prstGeom>
        </p:spPr>
      </p:pic>
      <p:sp>
        <p:nvSpPr>
          <p:cNvPr id="21" name="Titre 13">
            <a:extLst>
              <a:ext uri="{FF2B5EF4-FFF2-40B4-BE49-F238E27FC236}">
                <a16:creationId xmlns:a16="http://schemas.microsoft.com/office/drawing/2014/main" id="{BECA19A4-5F31-0055-873C-EA034670C3C9}"/>
              </a:ext>
            </a:extLst>
          </p:cNvPr>
          <p:cNvSpPr>
            <a:spLocks noGrp="1"/>
          </p:cNvSpPr>
          <p:nvPr>
            <p:ph type="title"/>
          </p:nvPr>
        </p:nvSpPr>
        <p:spPr>
          <a:xfrm>
            <a:off x="1517952" y="-5735"/>
            <a:ext cx="8964613" cy="460817"/>
          </a:xfrm>
        </p:spPr>
        <p:txBody>
          <a:bodyPr/>
          <a:lstStyle/>
          <a:p>
            <a:pPr algn="ctr"/>
            <a:r>
              <a:rPr lang="fr-FR" sz="2800" dirty="0">
                <a:solidFill>
                  <a:schemeClr val="accent1"/>
                </a:solidFill>
              </a:rPr>
              <a:t>HTS </a:t>
            </a:r>
            <a:r>
              <a:rPr lang="fr-FR" sz="2800" dirty="0" err="1">
                <a:solidFill>
                  <a:schemeClr val="accent1"/>
                </a:solidFill>
              </a:rPr>
              <a:t>solenoid</a:t>
            </a:r>
            <a:r>
              <a:rPr lang="fr-FR" sz="2800" dirty="0">
                <a:solidFill>
                  <a:schemeClr val="accent1"/>
                </a:solidFill>
              </a:rPr>
              <a:t> for the PSI Muon EDM </a:t>
            </a:r>
            <a:r>
              <a:rPr lang="fr-FR" sz="2800" dirty="0" err="1">
                <a:solidFill>
                  <a:schemeClr val="accent1"/>
                </a:solidFill>
              </a:rPr>
              <a:t>experiment</a:t>
            </a:r>
            <a:br>
              <a:rPr lang="fr-FR" sz="2800" dirty="0">
                <a:solidFill>
                  <a:schemeClr val="accent1"/>
                </a:solidFill>
              </a:rPr>
            </a:br>
            <a:r>
              <a:rPr lang="fr-FR" sz="2800" dirty="0">
                <a:solidFill>
                  <a:schemeClr val="accent1"/>
                </a:solidFill>
              </a:rPr>
              <a:t>in the </a:t>
            </a:r>
            <a:r>
              <a:rPr lang="fr-FR" sz="2800" dirty="0">
                <a:solidFill>
                  <a:schemeClr val="accent1"/>
                </a:solidFill>
                <a:latin typeface="Symbol" panose="05050102010706020507" pitchFamily="18" charset="2"/>
              </a:rPr>
              <a:t>m</a:t>
            </a:r>
            <a:r>
              <a:rPr lang="fr-FR" sz="2800" dirty="0">
                <a:solidFill>
                  <a:schemeClr val="accent1"/>
                </a:solidFill>
              </a:rPr>
              <a:t>E1 </a:t>
            </a:r>
            <a:r>
              <a:rPr lang="fr-FR" sz="2800" dirty="0" err="1">
                <a:solidFill>
                  <a:schemeClr val="accent1"/>
                </a:solidFill>
              </a:rPr>
              <a:t>beam</a:t>
            </a:r>
            <a:r>
              <a:rPr lang="fr-FR" sz="2800" dirty="0">
                <a:solidFill>
                  <a:schemeClr val="accent1"/>
                </a:solidFill>
              </a:rPr>
              <a:t> line (HIPA)-2030?</a:t>
            </a:r>
          </a:p>
        </p:txBody>
      </p:sp>
      <p:pic>
        <p:nvPicPr>
          <p:cNvPr id="5" name="Grafik 4">
            <a:extLst>
              <a:ext uri="{FF2B5EF4-FFF2-40B4-BE49-F238E27FC236}">
                <a16:creationId xmlns:a16="http://schemas.microsoft.com/office/drawing/2014/main" id="{CA714312-4D73-8691-498E-A266CBEA6F43}"/>
              </a:ext>
            </a:extLst>
          </p:cNvPr>
          <p:cNvPicPr>
            <a:picLocks noChangeAspect="1"/>
          </p:cNvPicPr>
          <p:nvPr/>
        </p:nvPicPr>
        <p:blipFill>
          <a:blip r:embed="rId4"/>
          <a:stretch>
            <a:fillRect/>
          </a:stretch>
        </p:blipFill>
        <p:spPr>
          <a:xfrm>
            <a:off x="147570" y="1198621"/>
            <a:ext cx="6603894" cy="3760240"/>
          </a:xfrm>
          <a:prstGeom prst="rect">
            <a:avLst/>
          </a:prstGeom>
        </p:spPr>
      </p:pic>
      <p:sp>
        <p:nvSpPr>
          <p:cNvPr id="7" name="TextBox 10">
            <a:extLst>
              <a:ext uri="{FF2B5EF4-FFF2-40B4-BE49-F238E27FC236}">
                <a16:creationId xmlns:a16="http://schemas.microsoft.com/office/drawing/2014/main" id="{F6D76BB8-5F93-1706-D9DC-34EA99939AD9}"/>
              </a:ext>
            </a:extLst>
          </p:cNvPr>
          <p:cNvSpPr txBox="1"/>
          <p:nvPr/>
        </p:nvSpPr>
        <p:spPr>
          <a:xfrm>
            <a:off x="6475684" y="1639239"/>
            <a:ext cx="5644662" cy="230832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ptos"/>
                <a:ea typeface="+mn-ea"/>
                <a:cs typeface="+mn-cs"/>
              </a:rPr>
              <a:t>Design of a superconducting solenoid for measurement of muons Electric Dipole Moment (</a:t>
            </a:r>
            <a:r>
              <a:rPr kumimoji="0" lang="en-US" sz="1600" b="0" i="0" u="none" strike="noStrike" kern="1200" cap="none" spc="0" normalizeH="0" baseline="0" noProof="0" dirty="0" err="1">
                <a:ln>
                  <a:noFill/>
                </a:ln>
                <a:solidFill>
                  <a:prstClr val="black"/>
                </a:solidFill>
                <a:effectLst/>
                <a:uLnTx/>
                <a:uFillTx/>
                <a:latin typeface="Aptos"/>
                <a:ea typeface="+mn-ea"/>
                <a:cs typeface="+mn-cs"/>
              </a:rPr>
              <a:t>muEDM</a:t>
            </a:r>
            <a:r>
              <a:rPr kumimoji="0" lang="en-US" sz="1600" b="0" i="0" u="none" strike="noStrike" kern="1200" cap="none" spc="0" normalizeH="0" baseline="0" noProof="0" dirty="0">
                <a:ln>
                  <a:noFill/>
                </a:ln>
                <a:solidFill>
                  <a:prstClr val="black"/>
                </a:solidFill>
                <a:effectLst/>
                <a:uLnTx/>
                <a:uFillTx/>
                <a:latin typeface="Aptos"/>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Aptos"/>
              <a:ea typeface="+mn-ea"/>
              <a:cs typeface="+mn-cs"/>
            </a:endParaRPr>
          </a:p>
          <a:p>
            <a:pPr marL="285750" indent="-285750">
              <a:buFont typeface="Arial" panose="020B0604020202020204" pitchFamily="34" charset="0"/>
              <a:buChar char="•"/>
              <a:defRPr/>
            </a:pPr>
            <a:r>
              <a:rPr lang="en-US" sz="1600" dirty="0">
                <a:solidFill>
                  <a:prstClr val="black"/>
                </a:solidFill>
              </a:rPr>
              <a:t>Development of a zero-field superconducting injection channel into solenoid</a:t>
            </a:r>
            <a:r>
              <a:rPr lang="en-US" sz="1600" dirty="0">
                <a:solidFill>
                  <a:prstClr val="black"/>
                </a:solidFill>
                <a:sym typeface="Wingdings" panose="05000000000000000000" pitchFamily="2" charset="2"/>
              </a:rPr>
              <a:t> use of HTS bulk/tape (2024)</a:t>
            </a:r>
          </a:p>
          <a:p>
            <a:pPr>
              <a:defRPr/>
            </a:pPr>
            <a:endParaRPr lang="en-US" sz="1600" dirty="0">
              <a:solidFill>
                <a:prstClr val="black"/>
              </a:solidFill>
              <a:sym typeface="Wingdings" panose="05000000000000000000" pitchFamily="2" charset="2"/>
            </a:endParaRPr>
          </a:p>
          <a:p>
            <a:pPr marL="285750" lvl="0" indent="-285750">
              <a:buFont typeface="Arial" panose="020B0604020202020204" pitchFamily="34" charset="0"/>
              <a:buChar char="•"/>
              <a:defRPr/>
            </a:pPr>
            <a:r>
              <a:rPr kumimoji="0" lang="en-US" sz="1600" b="0" i="0" u="none" strike="noStrike" kern="1200" cap="none" spc="0" normalizeH="0" baseline="0" noProof="0" dirty="0">
                <a:ln>
                  <a:noFill/>
                </a:ln>
                <a:solidFill>
                  <a:prstClr val="black"/>
                </a:solidFill>
                <a:effectLst/>
                <a:uLnTx/>
                <a:uFillTx/>
                <a:latin typeface="Aptos"/>
                <a:ea typeface="+mn-ea"/>
                <a:cs typeface="+mn-cs"/>
              </a:rPr>
              <a:t>High peak field (5 T), large aperture (0.5 m) solenoid for magnetic storage muons trap (</a:t>
            </a:r>
            <a:r>
              <a:rPr lang="en-US" sz="1600" dirty="0"/>
              <a:t>highly uniform magnetic field required to control muon spin dynamics)</a:t>
            </a:r>
            <a:endParaRPr kumimoji="0" lang="en-US" sz="1600" b="0" i="0" u="none" strike="noStrike" kern="1200" cap="none" spc="0" normalizeH="0" baseline="0" noProof="0" dirty="0">
              <a:ln>
                <a:noFill/>
              </a:ln>
              <a:solidFill>
                <a:prstClr val="black"/>
              </a:solidFill>
              <a:effectLst/>
              <a:uLnTx/>
              <a:uFillTx/>
              <a:latin typeface="Aptos"/>
              <a:ea typeface="+mn-ea"/>
              <a:cs typeface="+mn-cs"/>
            </a:endParaRPr>
          </a:p>
        </p:txBody>
      </p:sp>
      <p:sp>
        <p:nvSpPr>
          <p:cNvPr id="9" name="TextBox 12">
            <a:extLst>
              <a:ext uri="{FF2B5EF4-FFF2-40B4-BE49-F238E27FC236}">
                <a16:creationId xmlns:a16="http://schemas.microsoft.com/office/drawing/2014/main" id="{33BDE0DC-D2DF-63F5-AFF8-13AC35EB3493}"/>
              </a:ext>
            </a:extLst>
          </p:cNvPr>
          <p:cNvSpPr txBox="1"/>
          <p:nvPr/>
        </p:nvSpPr>
        <p:spPr>
          <a:xfrm>
            <a:off x="2557108" y="6211669"/>
            <a:ext cx="505703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B050"/>
                </a:solidFill>
                <a:effectLst/>
                <a:uLnTx/>
                <a:uFillTx/>
                <a:latin typeface="Aptos"/>
                <a:ea typeface="+mn-ea"/>
                <a:cs typeface="+mn-cs"/>
              </a:rPr>
              <a:t>Design of a 5T HTS solenoid from mid-2026 to mid-2030: Ph.D. student with SNFS grant  </a:t>
            </a:r>
            <a:endParaRPr kumimoji="0" lang="de-CH" sz="1800" b="1" i="0" u="none" strike="noStrike" kern="1200" cap="none" spc="0" normalizeH="0" baseline="0" noProof="0" dirty="0">
              <a:ln>
                <a:noFill/>
              </a:ln>
              <a:solidFill>
                <a:srgbClr val="00B050"/>
              </a:solidFill>
              <a:effectLst/>
              <a:uLnTx/>
              <a:uFillTx/>
              <a:latin typeface="Aptos"/>
              <a:ea typeface="+mn-ea"/>
              <a:cs typeface="+mn-cs"/>
            </a:endParaRPr>
          </a:p>
        </p:txBody>
      </p:sp>
      <p:pic>
        <p:nvPicPr>
          <p:cNvPr id="2" name="Grafik 1">
            <a:extLst>
              <a:ext uri="{FF2B5EF4-FFF2-40B4-BE49-F238E27FC236}">
                <a16:creationId xmlns:a16="http://schemas.microsoft.com/office/drawing/2014/main" id="{56C9A88C-5001-5047-114B-03E790ABD310}"/>
              </a:ext>
            </a:extLst>
          </p:cNvPr>
          <p:cNvPicPr>
            <a:picLocks noChangeAspect="1"/>
          </p:cNvPicPr>
          <p:nvPr/>
        </p:nvPicPr>
        <p:blipFill>
          <a:blip r:embed="rId5"/>
          <a:stretch>
            <a:fillRect/>
          </a:stretch>
        </p:blipFill>
        <p:spPr>
          <a:xfrm>
            <a:off x="5943245" y="4771503"/>
            <a:ext cx="2766153" cy="484251"/>
          </a:xfrm>
          <a:prstGeom prst="rect">
            <a:avLst/>
          </a:prstGeom>
        </p:spPr>
      </p:pic>
      <p:sp>
        <p:nvSpPr>
          <p:cNvPr id="4" name="Textfeld 3">
            <a:extLst>
              <a:ext uri="{FF2B5EF4-FFF2-40B4-BE49-F238E27FC236}">
                <a16:creationId xmlns:a16="http://schemas.microsoft.com/office/drawing/2014/main" id="{29734857-84D9-178E-4F6B-42233FFBF7C3}"/>
              </a:ext>
            </a:extLst>
          </p:cNvPr>
          <p:cNvSpPr txBox="1"/>
          <p:nvPr/>
        </p:nvSpPr>
        <p:spPr>
          <a:xfrm>
            <a:off x="6602443" y="5238836"/>
            <a:ext cx="1863969" cy="369332"/>
          </a:xfrm>
          <a:prstGeom prst="rect">
            <a:avLst/>
          </a:prstGeom>
          <a:noFill/>
        </p:spPr>
        <p:txBody>
          <a:bodyPr wrap="square">
            <a:spAutoFit/>
          </a:bodyPr>
          <a:lstStyle/>
          <a:p>
            <a:pPr marL="0" marR="0" indent="0" algn="l" defTabSz="914400" rtl="0" fontAlgn="auto" latinLnBrk="0" hangingPunct="0">
              <a:lnSpc>
                <a:spcPct val="100000"/>
              </a:lnSpc>
              <a:spcBef>
                <a:spcPts val="90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j-lt"/>
                <a:ea typeface="+mj-ea"/>
                <a:cs typeface="+mj-cs"/>
                <a:sym typeface="Calibri"/>
              </a:rPr>
              <a:t>YBCO tape Helix</a:t>
            </a:r>
          </a:p>
        </p:txBody>
      </p:sp>
      <p:cxnSp>
        <p:nvCxnSpPr>
          <p:cNvPr id="10" name="Gerade Verbindung mit Pfeil 9">
            <a:extLst>
              <a:ext uri="{FF2B5EF4-FFF2-40B4-BE49-F238E27FC236}">
                <a16:creationId xmlns:a16="http://schemas.microsoft.com/office/drawing/2014/main" id="{22FA7BD0-4A48-BFF7-09D8-191CD60B3CDB}"/>
              </a:ext>
            </a:extLst>
          </p:cNvPr>
          <p:cNvCxnSpPr/>
          <p:nvPr/>
        </p:nvCxnSpPr>
        <p:spPr>
          <a:xfrm flipV="1">
            <a:off x="8821704" y="4778135"/>
            <a:ext cx="334107" cy="20515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BF5E42D-705F-7A1F-8AF2-FF09C296AB42}"/>
              </a:ext>
            </a:extLst>
          </p:cNvPr>
          <p:cNvSpPr txBox="1"/>
          <p:nvPr/>
        </p:nvSpPr>
        <p:spPr>
          <a:xfrm>
            <a:off x="3768192" y="805266"/>
            <a:ext cx="5509322" cy="369332"/>
          </a:xfrm>
          <a:prstGeom prst="rect">
            <a:avLst/>
          </a:prstGeom>
          <a:noFill/>
        </p:spPr>
        <p:txBody>
          <a:bodyPr wrap="square">
            <a:spAutoFit/>
          </a:bodyPr>
          <a:lstStyle/>
          <a:p>
            <a:r>
              <a:rPr lang="de-CH" b="1" i="1" dirty="0">
                <a:solidFill>
                  <a:srgbClr val="00B050"/>
                </a:solidFill>
              </a:rPr>
              <a:t>https://www.psi.ch/en/ltp/muedm-experiment</a:t>
            </a:r>
          </a:p>
        </p:txBody>
      </p:sp>
      <p:sp>
        <p:nvSpPr>
          <p:cNvPr id="12" name="TextBox 11">
            <a:extLst>
              <a:ext uri="{FF2B5EF4-FFF2-40B4-BE49-F238E27FC236}">
                <a16:creationId xmlns:a16="http://schemas.microsoft.com/office/drawing/2014/main" id="{044DE727-1578-C23D-FD8A-68A24C5C544C}"/>
              </a:ext>
            </a:extLst>
          </p:cNvPr>
          <p:cNvSpPr txBox="1"/>
          <p:nvPr/>
        </p:nvSpPr>
        <p:spPr>
          <a:xfrm>
            <a:off x="1136002" y="5608873"/>
            <a:ext cx="6478136" cy="646331"/>
          </a:xfrm>
          <a:prstGeom prst="rect">
            <a:avLst/>
          </a:prstGeom>
          <a:noFill/>
        </p:spPr>
        <p:txBody>
          <a:bodyPr wrap="square">
            <a:spAutoFit/>
          </a:bodyPr>
          <a:lstStyle/>
          <a:p>
            <a:r>
              <a:rPr lang="en-US" dirty="0"/>
              <a:t>Higher field → better signal-to-noise → improved EDM sensitivity</a:t>
            </a:r>
          </a:p>
          <a:p>
            <a:r>
              <a:rPr lang="en-US" dirty="0"/>
              <a:t>HTS : working above 20 K possible, cost efficiency </a:t>
            </a:r>
            <a:endParaRPr lang="de-CH" dirty="0"/>
          </a:p>
        </p:txBody>
      </p:sp>
      <p:pic>
        <p:nvPicPr>
          <p:cNvPr id="13" name="Picture 12">
            <a:extLst>
              <a:ext uri="{FF2B5EF4-FFF2-40B4-BE49-F238E27FC236}">
                <a16:creationId xmlns:a16="http://schemas.microsoft.com/office/drawing/2014/main" id="{7852FB18-BC1B-39C8-CD6E-34EB4C1D3B0D}"/>
              </a:ext>
            </a:extLst>
          </p:cNvPr>
          <p:cNvPicPr>
            <a:picLocks noChangeAspect="1"/>
          </p:cNvPicPr>
          <p:nvPr/>
        </p:nvPicPr>
        <p:blipFill>
          <a:blip r:embed="rId6"/>
          <a:stretch>
            <a:fillRect/>
          </a:stretch>
        </p:blipFill>
        <p:spPr>
          <a:xfrm>
            <a:off x="9633503" y="742180"/>
            <a:ext cx="849062" cy="849062"/>
          </a:xfrm>
          <a:prstGeom prst="rect">
            <a:avLst/>
          </a:prstGeom>
        </p:spPr>
      </p:pic>
      <p:pic>
        <p:nvPicPr>
          <p:cNvPr id="11" name="Grafik 10">
            <a:extLst>
              <a:ext uri="{FF2B5EF4-FFF2-40B4-BE49-F238E27FC236}">
                <a16:creationId xmlns:a16="http://schemas.microsoft.com/office/drawing/2014/main" id="{B78B670B-4FF7-15B3-9CC8-092E2C3A29A4}"/>
              </a:ext>
            </a:extLst>
          </p:cNvPr>
          <p:cNvPicPr>
            <a:picLocks noChangeAspect="1"/>
          </p:cNvPicPr>
          <p:nvPr/>
        </p:nvPicPr>
        <p:blipFill>
          <a:blip r:embed="rId7"/>
          <a:stretch>
            <a:fillRect/>
          </a:stretch>
        </p:blipFill>
        <p:spPr>
          <a:xfrm>
            <a:off x="9155811" y="4036017"/>
            <a:ext cx="2026784" cy="2477929"/>
          </a:xfrm>
          <a:prstGeom prst="rect">
            <a:avLst/>
          </a:prstGeom>
        </p:spPr>
      </p:pic>
    </p:spTree>
    <p:extLst>
      <p:ext uri="{BB962C8B-B14F-4D97-AF65-F5344CB8AC3E}">
        <p14:creationId xmlns:p14="http://schemas.microsoft.com/office/powerpoint/2010/main" val="35832722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E0983D-C7AC-58AE-7B82-4B07995BF65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4780ABF-CD64-0C76-C6E0-4E6F7572CC95}"/>
              </a:ext>
            </a:extLst>
          </p:cNvPr>
          <p:cNvSpPr>
            <a:spLocks noGrp="1"/>
          </p:cNvSpPr>
          <p:nvPr>
            <p:ph type="title"/>
          </p:nvPr>
        </p:nvSpPr>
        <p:spPr>
          <a:xfrm>
            <a:off x="2022231" y="6436"/>
            <a:ext cx="7139353" cy="316729"/>
          </a:xfrm>
        </p:spPr>
        <p:txBody>
          <a:bodyPr/>
          <a:lstStyle/>
          <a:p>
            <a:r>
              <a:rPr lang="en-US" sz="2800" dirty="0">
                <a:solidFill>
                  <a:srgbClr val="3333FF"/>
                </a:solidFill>
              </a:rPr>
              <a:t>Radiation hardness study  (SMILE –pole1)</a:t>
            </a:r>
            <a:endParaRPr lang="de-CH" sz="2800" dirty="0">
              <a:solidFill>
                <a:srgbClr val="3333FF"/>
              </a:solidFill>
            </a:endParaRPr>
          </a:p>
        </p:txBody>
      </p:sp>
      <p:sp>
        <p:nvSpPr>
          <p:cNvPr id="2" name="Inhaltsplatzhalter 2">
            <a:extLst>
              <a:ext uri="{FF2B5EF4-FFF2-40B4-BE49-F238E27FC236}">
                <a16:creationId xmlns:a16="http://schemas.microsoft.com/office/drawing/2014/main" id="{2301FD89-8143-1B12-C729-3904AD07BADD}"/>
              </a:ext>
            </a:extLst>
          </p:cNvPr>
          <p:cNvSpPr txBox="1">
            <a:spLocks/>
          </p:cNvSpPr>
          <p:nvPr/>
        </p:nvSpPr>
        <p:spPr>
          <a:xfrm>
            <a:off x="79033" y="987403"/>
            <a:ext cx="9082551" cy="1276197"/>
          </a:xfrm>
          <a:prstGeom prst="rect">
            <a:avLst/>
          </a:prstGeom>
        </p:spPr>
        <p:txBody>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1800" b="1" dirty="0">
                <a:solidFill>
                  <a:srgbClr val="FF0000"/>
                </a:solidFill>
                <a:sym typeface="Wingdings" panose="05000000000000000000" pitchFamily="2" charset="2"/>
              </a:rPr>
              <a:t>70 magnets with Mineral Insulated Cables (MIC) (highly radiative environment)</a:t>
            </a:r>
          </a:p>
          <a:p>
            <a:r>
              <a:rPr lang="en-US" sz="1800" dirty="0">
                <a:sym typeface="Wingdings" panose="05000000000000000000" pitchFamily="2" charset="2"/>
              </a:rPr>
              <a:t>Replacement of high-energy-consumption magnets with LTS and HTS magnets</a:t>
            </a:r>
          </a:p>
          <a:p>
            <a:r>
              <a:rPr lang="en-US" sz="1800" dirty="0">
                <a:sym typeface="Wingdings" panose="05000000000000000000" pitchFamily="2" charset="2"/>
              </a:rPr>
              <a:t> Cost-effectiveness &amp; performance including </a:t>
            </a:r>
            <a:r>
              <a:rPr lang="en-US" sz="1800" b="1" i="1" dirty="0">
                <a:solidFill>
                  <a:schemeClr val="accent6">
                    <a:lumMod val="50000"/>
                  </a:schemeClr>
                </a:solidFill>
                <a:sym typeface="Wingdings" panose="05000000000000000000" pitchFamily="2" charset="2"/>
              </a:rPr>
              <a:t>thermal stability  and radiation effects</a:t>
            </a:r>
            <a:br>
              <a:rPr lang="en-US" sz="1800" b="1" i="1" dirty="0">
                <a:solidFill>
                  <a:schemeClr val="accent6">
                    <a:lumMod val="50000"/>
                  </a:schemeClr>
                </a:solidFill>
                <a:sym typeface="Wingdings" panose="05000000000000000000" pitchFamily="2" charset="2"/>
              </a:rPr>
            </a:br>
            <a:endParaRPr lang="en-US" sz="1800" b="1" i="1" dirty="0">
              <a:solidFill>
                <a:schemeClr val="accent6">
                  <a:lumMod val="50000"/>
                </a:schemeClr>
              </a:solidFill>
              <a:sym typeface="Wingdings" panose="05000000000000000000" pitchFamily="2" charset="2"/>
            </a:endParaRPr>
          </a:p>
        </p:txBody>
      </p:sp>
      <p:pic>
        <p:nvPicPr>
          <p:cNvPr id="4" name="Grafik 7" descr="Ein Bild, das hölzern enthält.&#10;&#10;Automatisch generierte Beschreibung">
            <a:extLst>
              <a:ext uri="{FF2B5EF4-FFF2-40B4-BE49-F238E27FC236}">
                <a16:creationId xmlns:a16="http://schemas.microsoft.com/office/drawing/2014/main" id="{A3180221-DE01-00BA-5B60-B6B9A55D8B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0975" y="987403"/>
            <a:ext cx="944058" cy="1062065"/>
          </a:xfrm>
          <a:prstGeom prst="rect">
            <a:avLst/>
          </a:prstGeom>
        </p:spPr>
      </p:pic>
      <p:pic>
        <p:nvPicPr>
          <p:cNvPr id="8" name="Picture 9">
            <a:extLst>
              <a:ext uri="{FF2B5EF4-FFF2-40B4-BE49-F238E27FC236}">
                <a16:creationId xmlns:a16="http://schemas.microsoft.com/office/drawing/2014/main" id="{50E02D2C-2D81-5075-814A-7145DB2848C8}"/>
              </a:ext>
            </a:extLst>
          </p:cNvPr>
          <p:cNvPicPr>
            <a:picLocks noChangeAspect="1"/>
          </p:cNvPicPr>
          <p:nvPr/>
        </p:nvPicPr>
        <p:blipFill>
          <a:blip r:embed="rId4"/>
          <a:stretch>
            <a:fillRect/>
          </a:stretch>
        </p:blipFill>
        <p:spPr>
          <a:xfrm>
            <a:off x="8702722" y="1030708"/>
            <a:ext cx="1969464" cy="1276198"/>
          </a:xfrm>
          <a:prstGeom prst="rect">
            <a:avLst/>
          </a:prstGeom>
        </p:spPr>
      </p:pic>
      <p:sp>
        <p:nvSpPr>
          <p:cNvPr id="10" name="TextBox 11">
            <a:extLst>
              <a:ext uri="{FF2B5EF4-FFF2-40B4-BE49-F238E27FC236}">
                <a16:creationId xmlns:a16="http://schemas.microsoft.com/office/drawing/2014/main" id="{7A3A6B7B-8D4C-144E-FE45-1BAF5F8FAE0B}"/>
              </a:ext>
            </a:extLst>
          </p:cNvPr>
          <p:cNvSpPr txBox="1"/>
          <p:nvPr/>
        </p:nvSpPr>
        <p:spPr>
          <a:xfrm>
            <a:off x="9861076" y="2365903"/>
            <a:ext cx="1854675" cy="276999"/>
          </a:xfrm>
          <a:prstGeom prst="rect">
            <a:avLst/>
          </a:prstGeom>
          <a:noFill/>
        </p:spPr>
        <p:txBody>
          <a:bodyPr wrap="none" lIns="0" tIns="0" rIns="0" bIns="0" rtlCol="0">
            <a:spAutoFit/>
          </a:bodyPr>
          <a:lstStyle/>
          <a:p>
            <a:pPr algn="l"/>
            <a:r>
              <a:rPr lang="de-CH" dirty="0"/>
              <a:t>AHL </a:t>
            </a:r>
            <a:r>
              <a:rPr lang="de-CH" dirty="0" err="1"/>
              <a:t>with</a:t>
            </a:r>
            <a:r>
              <a:rPr lang="de-CH" dirty="0"/>
              <a:t> MIC </a:t>
            </a:r>
            <a:r>
              <a:rPr lang="de-CH" dirty="0" err="1"/>
              <a:t>coils</a:t>
            </a:r>
            <a:endParaRPr lang="en-US" dirty="0"/>
          </a:p>
        </p:txBody>
      </p:sp>
      <p:grpSp>
        <p:nvGrpSpPr>
          <p:cNvPr id="13" name="Gruppieren 12">
            <a:extLst>
              <a:ext uri="{FF2B5EF4-FFF2-40B4-BE49-F238E27FC236}">
                <a16:creationId xmlns:a16="http://schemas.microsoft.com/office/drawing/2014/main" id="{E2D78009-19FF-F1DF-0052-3ABAC00ED166}"/>
              </a:ext>
            </a:extLst>
          </p:cNvPr>
          <p:cNvGrpSpPr/>
          <p:nvPr/>
        </p:nvGrpSpPr>
        <p:grpSpPr>
          <a:xfrm>
            <a:off x="9236303" y="2684938"/>
            <a:ext cx="2795449" cy="1899660"/>
            <a:chOff x="7631894" y="2877057"/>
            <a:chExt cx="3093990" cy="1993565"/>
          </a:xfrm>
        </p:grpSpPr>
        <p:pic>
          <p:nvPicPr>
            <p:cNvPr id="14" name="Grafik 13">
              <a:extLst>
                <a:ext uri="{FF2B5EF4-FFF2-40B4-BE49-F238E27FC236}">
                  <a16:creationId xmlns:a16="http://schemas.microsoft.com/office/drawing/2014/main" id="{4FCF28A7-359B-0D2A-EAEA-983AC0E55D29}"/>
                </a:ext>
              </a:extLst>
            </p:cNvPr>
            <p:cNvPicPr>
              <a:picLocks noChangeAspect="1"/>
            </p:cNvPicPr>
            <p:nvPr/>
          </p:nvPicPr>
          <p:blipFill>
            <a:blip r:embed="rId5"/>
            <a:stretch>
              <a:fillRect/>
            </a:stretch>
          </p:blipFill>
          <p:spPr>
            <a:xfrm>
              <a:off x="7631894" y="2877057"/>
              <a:ext cx="3054361" cy="1993565"/>
            </a:xfrm>
            <a:prstGeom prst="rect">
              <a:avLst/>
            </a:prstGeom>
          </p:spPr>
        </p:pic>
        <p:sp>
          <p:nvSpPr>
            <p:cNvPr id="15" name="Textfeld 14">
              <a:extLst>
                <a:ext uri="{FF2B5EF4-FFF2-40B4-BE49-F238E27FC236}">
                  <a16:creationId xmlns:a16="http://schemas.microsoft.com/office/drawing/2014/main" id="{F76DCC9E-DA8F-84E8-D004-06EBB60E53B0}"/>
                </a:ext>
              </a:extLst>
            </p:cNvPr>
            <p:cNvSpPr txBox="1"/>
            <p:nvPr/>
          </p:nvSpPr>
          <p:spPr>
            <a:xfrm>
              <a:off x="9606988" y="3215236"/>
              <a:ext cx="1118896" cy="215444"/>
            </a:xfrm>
            <a:prstGeom prst="rect">
              <a:avLst/>
            </a:prstGeom>
            <a:noFill/>
          </p:spPr>
          <p:txBody>
            <a:bodyPr wrap="none" lIns="0" tIns="0" rIns="0" bIns="0" rtlCol="0">
              <a:spAutoFit/>
            </a:bodyPr>
            <a:lstStyle/>
            <a:p>
              <a:pPr algn="l"/>
              <a:r>
                <a:rPr lang="de-CH" sz="1400" dirty="0" err="1">
                  <a:highlight>
                    <a:srgbClr val="FFFF00"/>
                  </a:highlight>
                </a:rPr>
                <a:t>copper</a:t>
              </a:r>
              <a:r>
                <a:rPr lang="de-CH" sz="1400" dirty="0">
                  <a:highlight>
                    <a:srgbClr val="FFFF00"/>
                  </a:highlight>
                </a:rPr>
                <a:t> </a:t>
              </a:r>
              <a:r>
                <a:rPr lang="de-CH" sz="1400" dirty="0" err="1">
                  <a:highlight>
                    <a:srgbClr val="FFFF00"/>
                  </a:highlight>
                </a:rPr>
                <a:t>sheath</a:t>
              </a:r>
              <a:endParaRPr lang="de-CH" sz="1400" dirty="0">
                <a:highlight>
                  <a:srgbClr val="FFFF00"/>
                </a:highlight>
              </a:endParaRPr>
            </a:p>
          </p:txBody>
        </p:sp>
      </p:grpSp>
      <p:sp>
        <p:nvSpPr>
          <p:cNvPr id="16" name="Textfeld 28">
            <a:extLst>
              <a:ext uri="{FF2B5EF4-FFF2-40B4-BE49-F238E27FC236}">
                <a16:creationId xmlns:a16="http://schemas.microsoft.com/office/drawing/2014/main" id="{98DC9024-69D1-8CD4-140A-304EFC1D6BC9}"/>
              </a:ext>
            </a:extLst>
          </p:cNvPr>
          <p:cNvSpPr txBox="1"/>
          <p:nvPr/>
        </p:nvSpPr>
        <p:spPr>
          <a:xfrm>
            <a:off x="452691" y="2471517"/>
            <a:ext cx="7483839" cy="3416320"/>
          </a:xfrm>
          <a:prstGeom prst="rect">
            <a:avLst/>
          </a:prstGeom>
          <a:noFill/>
          <a:ln w="76200">
            <a:noFill/>
          </a:ln>
        </p:spPr>
        <p:txBody>
          <a:bodyPr wrap="square" lIns="0" tIns="0" rIns="0" bIns="0" rtlCol="0">
            <a:spAutoFit/>
          </a:bodyPr>
          <a:lstStyle/>
          <a:p>
            <a:pPr algn="ctr"/>
            <a:r>
              <a:rPr lang="en-US" sz="2400" b="1" dirty="0">
                <a:solidFill>
                  <a:srgbClr val="00B050"/>
                </a:solidFill>
              </a:rPr>
              <a:t>Program 2025-2029</a:t>
            </a:r>
          </a:p>
          <a:p>
            <a:pPr algn="ctr"/>
            <a:r>
              <a:rPr lang="en-US" dirty="0">
                <a:solidFill>
                  <a:srgbClr val="00B050"/>
                </a:solidFill>
              </a:rPr>
              <a:t> </a:t>
            </a:r>
            <a:endParaRPr lang="en-US" dirty="0"/>
          </a:p>
          <a:p>
            <a:pPr marL="285750" indent="-285750">
              <a:buFont typeface="Courier New" panose="02070309020205020404" pitchFamily="49" charset="0"/>
              <a:buChar char="o"/>
            </a:pPr>
            <a:r>
              <a:rPr lang="en-US" b="1" dirty="0">
                <a:solidFill>
                  <a:srgbClr val="00B050"/>
                </a:solidFill>
              </a:rPr>
              <a:t>Modeling</a:t>
            </a:r>
            <a:r>
              <a:rPr lang="en-US" dirty="0"/>
              <a:t> of the radiation effects on HTS tapes &amp; coils</a:t>
            </a:r>
          </a:p>
          <a:p>
            <a:pPr marL="285750" indent="-285750">
              <a:buFont typeface="Courier New" panose="02070309020205020404" pitchFamily="49" charset="0"/>
              <a:buChar char="o"/>
            </a:pPr>
            <a:r>
              <a:rPr lang="en-US" b="1" dirty="0">
                <a:solidFill>
                  <a:schemeClr val="accent2">
                    <a:lumMod val="75000"/>
                  </a:schemeClr>
                </a:solidFill>
              </a:rPr>
              <a:t>Test of HTS samples </a:t>
            </a:r>
            <a:r>
              <a:rPr lang="en-US" dirty="0"/>
              <a:t>in PSI facilities (Gantry 1, PIF, NIS…)</a:t>
            </a:r>
          </a:p>
          <a:p>
            <a:pPr marL="285750" indent="-285750">
              <a:buFont typeface="Courier New" panose="02070309020205020404" pitchFamily="49" charset="0"/>
              <a:buChar char="o"/>
            </a:pPr>
            <a:r>
              <a:rPr lang="en-US" b="1" dirty="0">
                <a:solidFill>
                  <a:srgbClr val="00B050"/>
                </a:solidFill>
              </a:rPr>
              <a:t>Produce am HTS coil without organic insulation </a:t>
            </a:r>
          </a:p>
          <a:p>
            <a:pPr marL="285750" indent="-285750">
              <a:buFont typeface="Courier New" panose="02070309020205020404" pitchFamily="49" charset="0"/>
              <a:buChar char="o"/>
            </a:pPr>
            <a:r>
              <a:rPr lang="en-US" b="1" dirty="0">
                <a:solidFill>
                  <a:srgbClr val="00B050"/>
                </a:solidFill>
              </a:rPr>
              <a:t>Build an HTS magnet demonstrator </a:t>
            </a:r>
            <a:r>
              <a:rPr lang="en-US" dirty="0"/>
              <a:t>to test the changes in superconducting properties under radiation exposure online in </a:t>
            </a:r>
            <a:r>
              <a:rPr lang="en-US" b="1" dirty="0"/>
              <a:t>HIPA</a:t>
            </a:r>
            <a:r>
              <a:rPr lang="en-US" dirty="0"/>
              <a:t> → 2026</a:t>
            </a:r>
          </a:p>
          <a:p>
            <a:pPr marL="285750" indent="-285750">
              <a:buFont typeface="Courier New" panose="02070309020205020404" pitchFamily="49" charset="0"/>
              <a:buChar char="o"/>
            </a:pPr>
            <a:r>
              <a:rPr lang="en-US" b="1" dirty="0">
                <a:solidFill>
                  <a:srgbClr val="00B050"/>
                </a:solidFill>
              </a:rPr>
              <a:t>Validation numerical model </a:t>
            </a:r>
            <a:r>
              <a:rPr lang="en-US" dirty="0"/>
              <a:t>on experimental data on HTS irradiated samples and coils</a:t>
            </a:r>
          </a:p>
          <a:p>
            <a:pPr marL="285750" indent="-285750">
              <a:buFont typeface="Courier New" panose="02070309020205020404" pitchFamily="49" charset="0"/>
              <a:buChar char="o"/>
            </a:pPr>
            <a:r>
              <a:rPr lang="en-US" b="1" dirty="0">
                <a:solidFill>
                  <a:srgbClr val="00B050"/>
                </a:solidFill>
              </a:rPr>
              <a:t>Pilot Magnet design and assembly </a:t>
            </a:r>
            <a:r>
              <a:rPr lang="en-US" dirty="0"/>
              <a:t>to be installed in a  PSI beam line?  </a:t>
            </a:r>
          </a:p>
          <a:p>
            <a:r>
              <a:rPr lang="en-US" b="1" dirty="0">
                <a:solidFill>
                  <a:srgbClr val="FF0000"/>
                </a:solidFill>
              </a:rPr>
              <a:t>     		Activity linked with EU HTS4SRI project</a:t>
            </a:r>
            <a:endParaRPr lang="en-US" dirty="0"/>
          </a:p>
        </p:txBody>
      </p:sp>
      <p:sp>
        <p:nvSpPr>
          <p:cNvPr id="17" name="Rectangle: Rounded Corners 4">
            <a:extLst>
              <a:ext uri="{FF2B5EF4-FFF2-40B4-BE49-F238E27FC236}">
                <a16:creationId xmlns:a16="http://schemas.microsoft.com/office/drawing/2014/main" id="{040BE2EC-7E26-6F2F-5CA4-41401330D6CB}"/>
              </a:ext>
            </a:extLst>
          </p:cNvPr>
          <p:cNvSpPr/>
          <p:nvPr/>
        </p:nvSpPr>
        <p:spPr>
          <a:xfrm>
            <a:off x="234967" y="2365903"/>
            <a:ext cx="7701564" cy="3619161"/>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25" name="TextBox 13">
            <a:extLst>
              <a:ext uri="{FF2B5EF4-FFF2-40B4-BE49-F238E27FC236}">
                <a16:creationId xmlns:a16="http://schemas.microsoft.com/office/drawing/2014/main" id="{3C5108AF-1C60-66D1-C98A-382CB9AC6550}"/>
              </a:ext>
            </a:extLst>
          </p:cNvPr>
          <p:cNvSpPr txBox="1"/>
          <p:nvPr/>
        </p:nvSpPr>
        <p:spPr>
          <a:xfrm>
            <a:off x="9546887" y="5033644"/>
            <a:ext cx="314189" cy="276999"/>
          </a:xfrm>
          <a:prstGeom prst="rect">
            <a:avLst/>
          </a:prstGeom>
          <a:noFill/>
        </p:spPr>
        <p:txBody>
          <a:bodyPr wrap="none" lIns="0" tIns="0" rIns="0" bIns="0" rtlCol="0">
            <a:spAutoFit/>
          </a:bodyPr>
          <a:lstStyle/>
          <a:p>
            <a:pPr algn="l"/>
            <a:r>
              <a:rPr lang="de-CH" dirty="0">
                <a:highlight>
                  <a:srgbClr val="FFFF00"/>
                </a:highlight>
              </a:rPr>
              <a:t>PIF</a:t>
            </a:r>
            <a:endParaRPr lang="en-US" dirty="0">
              <a:highlight>
                <a:srgbClr val="FFFF00"/>
              </a:highlight>
            </a:endParaRPr>
          </a:p>
        </p:txBody>
      </p:sp>
      <p:pic>
        <p:nvPicPr>
          <p:cNvPr id="5" name="Picture 4">
            <a:extLst>
              <a:ext uri="{FF2B5EF4-FFF2-40B4-BE49-F238E27FC236}">
                <a16:creationId xmlns:a16="http://schemas.microsoft.com/office/drawing/2014/main" id="{4E436E0F-4304-0706-6861-A8BF909FD58A}"/>
              </a:ext>
            </a:extLst>
          </p:cNvPr>
          <p:cNvPicPr>
            <a:picLocks noChangeAspect="1"/>
          </p:cNvPicPr>
          <p:nvPr/>
        </p:nvPicPr>
        <p:blipFill>
          <a:blip r:embed="rId6"/>
          <a:stretch>
            <a:fillRect/>
          </a:stretch>
        </p:blipFill>
        <p:spPr>
          <a:xfrm>
            <a:off x="9666030" y="138341"/>
            <a:ext cx="849062" cy="849062"/>
          </a:xfrm>
          <a:prstGeom prst="rect">
            <a:avLst/>
          </a:prstGeom>
        </p:spPr>
      </p:pic>
      <p:grpSp>
        <p:nvGrpSpPr>
          <p:cNvPr id="11" name="Group 10">
            <a:extLst>
              <a:ext uri="{FF2B5EF4-FFF2-40B4-BE49-F238E27FC236}">
                <a16:creationId xmlns:a16="http://schemas.microsoft.com/office/drawing/2014/main" id="{0359D783-37D2-AB99-02DF-8551ECE0C6B6}"/>
              </a:ext>
            </a:extLst>
          </p:cNvPr>
          <p:cNvGrpSpPr/>
          <p:nvPr/>
        </p:nvGrpSpPr>
        <p:grpSpPr>
          <a:xfrm>
            <a:off x="7821475" y="5005936"/>
            <a:ext cx="2680218" cy="1762126"/>
            <a:chOff x="7975860" y="4990338"/>
            <a:chExt cx="2680218" cy="1762126"/>
          </a:xfrm>
        </p:grpSpPr>
        <p:pic>
          <p:nvPicPr>
            <p:cNvPr id="24" name="Picture 12">
              <a:extLst>
                <a:ext uri="{FF2B5EF4-FFF2-40B4-BE49-F238E27FC236}">
                  <a16:creationId xmlns:a16="http://schemas.microsoft.com/office/drawing/2014/main" id="{CD106673-C127-5BAB-8F0D-4A00CECEC0CF}"/>
                </a:ext>
              </a:extLst>
            </p:cNvPr>
            <p:cNvPicPr>
              <a:picLocks noChangeAspect="1"/>
            </p:cNvPicPr>
            <p:nvPr/>
          </p:nvPicPr>
          <p:blipFill>
            <a:blip r:embed="rId7"/>
            <a:stretch>
              <a:fillRect/>
            </a:stretch>
          </p:blipFill>
          <p:spPr>
            <a:xfrm>
              <a:off x="8353587" y="4990338"/>
              <a:ext cx="1734670" cy="1235295"/>
            </a:xfrm>
            <a:prstGeom prst="rect">
              <a:avLst/>
            </a:prstGeom>
          </p:spPr>
        </p:pic>
        <p:sp>
          <p:nvSpPr>
            <p:cNvPr id="7" name="TextBox 6">
              <a:extLst>
                <a:ext uri="{FF2B5EF4-FFF2-40B4-BE49-F238E27FC236}">
                  <a16:creationId xmlns:a16="http://schemas.microsoft.com/office/drawing/2014/main" id="{93622133-02A5-4D16-614C-E5C3D40D74FA}"/>
                </a:ext>
              </a:extLst>
            </p:cNvPr>
            <p:cNvSpPr txBox="1"/>
            <p:nvPr/>
          </p:nvSpPr>
          <p:spPr>
            <a:xfrm>
              <a:off x="7975860" y="6383132"/>
              <a:ext cx="2680218" cy="369332"/>
            </a:xfrm>
            <a:prstGeom prst="rect">
              <a:avLst/>
            </a:prstGeom>
            <a:noFill/>
          </p:spPr>
          <p:txBody>
            <a:bodyPr wrap="square">
              <a:spAutoFit/>
            </a:bodyPr>
            <a:lstStyle/>
            <a:p>
              <a:r>
                <a:rPr lang="de-CH" dirty="0"/>
                <a:t>Proton Irradiation Facility</a:t>
              </a:r>
            </a:p>
          </p:txBody>
        </p:sp>
      </p:grpSp>
      <p:sp>
        <p:nvSpPr>
          <p:cNvPr id="9" name="TextBox 8">
            <a:extLst>
              <a:ext uri="{FF2B5EF4-FFF2-40B4-BE49-F238E27FC236}">
                <a16:creationId xmlns:a16="http://schemas.microsoft.com/office/drawing/2014/main" id="{6FA729D0-5E8E-AF25-47F1-BA9D0A7C83B5}"/>
              </a:ext>
            </a:extLst>
          </p:cNvPr>
          <p:cNvSpPr txBox="1"/>
          <p:nvPr/>
        </p:nvSpPr>
        <p:spPr>
          <a:xfrm>
            <a:off x="1950098" y="6275619"/>
            <a:ext cx="4479624" cy="307777"/>
          </a:xfrm>
          <a:prstGeom prst="rect">
            <a:avLst/>
          </a:prstGeom>
          <a:noFill/>
        </p:spPr>
        <p:txBody>
          <a:bodyPr wrap="none" lIns="0" tIns="0" rIns="0" bIns="0" rtlCol="0">
            <a:spAutoFit/>
          </a:bodyPr>
          <a:lstStyle/>
          <a:p>
            <a:r>
              <a:rPr lang="fr-CH" sz="2000" b="1" i="1" dirty="0">
                <a:solidFill>
                  <a:schemeClr val="accent1"/>
                </a:solidFill>
              </a:rPr>
              <a:t>Irradiation (n, p) of HTS tapes and </a:t>
            </a:r>
            <a:r>
              <a:rPr lang="fr-CH" sz="2000" b="1" i="1" dirty="0" err="1">
                <a:solidFill>
                  <a:schemeClr val="accent1"/>
                </a:solidFill>
              </a:rPr>
              <a:t>coils</a:t>
            </a:r>
            <a:endParaRPr lang="de-CH" sz="2000" b="1" i="1" dirty="0">
              <a:solidFill>
                <a:schemeClr val="accent1"/>
              </a:solidFill>
            </a:endParaRPr>
          </a:p>
        </p:txBody>
      </p:sp>
      <p:pic>
        <p:nvPicPr>
          <p:cNvPr id="12" name="Picture 11">
            <a:extLst>
              <a:ext uri="{FF2B5EF4-FFF2-40B4-BE49-F238E27FC236}">
                <a16:creationId xmlns:a16="http://schemas.microsoft.com/office/drawing/2014/main" id="{1E268C48-CCC9-2688-66CA-D3D3EFDBEE75}"/>
              </a:ext>
            </a:extLst>
          </p:cNvPr>
          <p:cNvPicPr>
            <a:picLocks noChangeAspect="1"/>
          </p:cNvPicPr>
          <p:nvPr/>
        </p:nvPicPr>
        <p:blipFill>
          <a:blip r:embed="rId8"/>
          <a:stretch>
            <a:fillRect/>
          </a:stretch>
        </p:blipFill>
        <p:spPr>
          <a:xfrm>
            <a:off x="10609983" y="4670511"/>
            <a:ext cx="1343147" cy="2014720"/>
          </a:xfrm>
          <a:prstGeom prst="rect">
            <a:avLst/>
          </a:prstGeom>
        </p:spPr>
      </p:pic>
    </p:spTree>
    <p:extLst>
      <p:ext uri="{BB962C8B-B14F-4D97-AF65-F5344CB8AC3E}">
        <p14:creationId xmlns:p14="http://schemas.microsoft.com/office/powerpoint/2010/main" val="12077148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D7C3D-342B-3635-C531-CB1F93A45C55}"/>
            </a:ext>
          </a:extLst>
        </p:cNvPr>
        <p:cNvGrpSpPr/>
        <p:nvPr/>
      </p:nvGrpSpPr>
      <p:grpSpPr>
        <a:xfrm>
          <a:off x="0" y="0"/>
          <a:ext cx="0" cy="0"/>
          <a:chOff x="0" y="0"/>
          <a:chExt cx="0" cy="0"/>
        </a:xfrm>
      </p:grpSpPr>
      <p:sp>
        <p:nvSpPr>
          <p:cNvPr id="39" name="Rettangolo 38">
            <a:extLst>
              <a:ext uri="{FF2B5EF4-FFF2-40B4-BE49-F238E27FC236}">
                <a16:creationId xmlns:a16="http://schemas.microsoft.com/office/drawing/2014/main" id="{5FB2E9A3-A5DC-1EF1-E026-07A8EF73AE43}"/>
              </a:ext>
            </a:extLst>
          </p:cNvPr>
          <p:cNvSpPr/>
          <p:nvPr/>
        </p:nvSpPr>
        <p:spPr>
          <a:xfrm>
            <a:off x="6620180" y="3369783"/>
            <a:ext cx="3795504" cy="1137463"/>
          </a:xfrm>
          <a:prstGeom prst="rect">
            <a:avLst/>
          </a:prstGeom>
          <a:gradFill flip="none" rotWithShape="1">
            <a:gsLst>
              <a:gs pos="0">
                <a:schemeClr val="bg1"/>
              </a:gs>
              <a:gs pos="100000">
                <a:srgbClr val="E7FFF7"/>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defRPr/>
            </a:pPr>
            <a:endParaRPr lang="it-IT" sz="2000" dirty="0" err="1">
              <a:solidFill>
                <a:prstClr val="white"/>
              </a:solidFill>
              <a:latin typeface="Aptos"/>
              <a:sym typeface="Calibri" panose="020F0502020204030204" pitchFamily="34" charset="0"/>
            </a:endParaRPr>
          </a:p>
        </p:txBody>
      </p:sp>
      <p:sp>
        <p:nvSpPr>
          <p:cNvPr id="38" name="Rettangolo 37">
            <a:extLst>
              <a:ext uri="{FF2B5EF4-FFF2-40B4-BE49-F238E27FC236}">
                <a16:creationId xmlns:a16="http://schemas.microsoft.com/office/drawing/2014/main" id="{BE627418-F67C-7BDC-25F7-2B5165BF43D0}"/>
              </a:ext>
            </a:extLst>
          </p:cNvPr>
          <p:cNvSpPr/>
          <p:nvPr/>
        </p:nvSpPr>
        <p:spPr>
          <a:xfrm>
            <a:off x="4051881" y="3586432"/>
            <a:ext cx="2406295" cy="1137463"/>
          </a:xfrm>
          <a:prstGeom prst="rect">
            <a:avLst/>
          </a:prstGeom>
          <a:gradFill flip="none" rotWithShape="1">
            <a:gsLst>
              <a:gs pos="0">
                <a:schemeClr val="bg1"/>
              </a:gs>
              <a:gs pos="100000">
                <a:srgbClr val="FFE5E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defRPr/>
            </a:pPr>
            <a:endParaRPr lang="it-IT" sz="2000" dirty="0" err="1">
              <a:solidFill>
                <a:prstClr val="white"/>
              </a:solidFill>
              <a:latin typeface="Aptos"/>
              <a:sym typeface="Calibri" panose="020F0502020204030204" pitchFamily="34" charset="0"/>
            </a:endParaRPr>
          </a:p>
        </p:txBody>
      </p:sp>
      <p:sp>
        <p:nvSpPr>
          <p:cNvPr id="35" name="Rettangolo 34">
            <a:extLst>
              <a:ext uri="{FF2B5EF4-FFF2-40B4-BE49-F238E27FC236}">
                <a16:creationId xmlns:a16="http://schemas.microsoft.com/office/drawing/2014/main" id="{A0AAD5ED-EB62-C191-76D9-55DE2902BD2D}"/>
              </a:ext>
            </a:extLst>
          </p:cNvPr>
          <p:cNvSpPr/>
          <p:nvPr/>
        </p:nvSpPr>
        <p:spPr>
          <a:xfrm>
            <a:off x="1821189" y="3743333"/>
            <a:ext cx="2088841" cy="965474"/>
          </a:xfrm>
          <a:prstGeom prst="rect">
            <a:avLst/>
          </a:prstGeom>
          <a:gradFill flip="none" rotWithShape="1">
            <a:gsLst>
              <a:gs pos="0">
                <a:schemeClr val="bg1"/>
              </a:gs>
              <a:gs pos="100000">
                <a:schemeClr val="bg1">
                  <a:lumMod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defRPr/>
            </a:pPr>
            <a:endParaRPr lang="it-IT" sz="2000" dirty="0" err="1">
              <a:solidFill>
                <a:prstClr val="white"/>
              </a:solidFill>
              <a:latin typeface="Aptos"/>
              <a:sym typeface="Calibri" panose="020F0502020204030204" pitchFamily="34" charset="0"/>
            </a:endParaRPr>
          </a:p>
        </p:txBody>
      </p:sp>
      <p:pic>
        <p:nvPicPr>
          <p:cNvPr id="26" name="Immagine 25" descr="Immagine che contiene macchina, Elettrodomestico&#10;&#10;Il contenuto generato dall'IA potrebbe non essere corretto.">
            <a:extLst>
              <a:ext uri="{FF2B5EF4-FFF2-40B4-BE49-F238E27FC236}">
                <a16:creationId xmlns:a16="http://schemas.microsoft.com/office/drawing/2014/main" id="{083FCA49-B2E4-CF23-A7F5-B84E0A35ABB0}"/>
              </a:ext>
            </a:extLst>
          </p:cNvPr>
          <p:cNvPicPr>
            <a:picLocks noChangeAspect="1"/>
          </p:cNvPicPr>
          <p:nvPr/>
        </p:nvPicPr>
        <p:blipFill>
          <a:blip r:embed="rId3" cstate="print">
            <a:extLst>
              <a:ext uri="{28A0092B-C50C-407E-A947-70E740481C1C}">
                <a14:useLocalDpi xmlns:a14="http://schemas.microsoft.com/office/drawing/2010/main" val="0"/>
              </a:ext>
            </a:extLst>
          </a:blip>
          <a:srcRect l="48787" r="1932"/>
          <a:stretch>
            <a:fillRect/>
          </a:stretch>
        </p:blipFill>
        <p:spPr>
          <a:xfrm>
            <a:off x="4149193" y="469068"/>
            <a:ext cx="2173600" cy="2748141"/>
          </a:xfrm>
          <a:prstGeom prst="rect">
            <a:avLst/>
          </a:prstGeom>
        </p:spPr>
      </p:pic>
      <p:sp>
        <p:nvSpPr>
          <p:cNvPr id="18" name="Rettangolo 17">
            <a:extLst>
              <a:ext uri="{FF2B5EF4-FFF2-40B4-BE49-F238E27FC236}">
                <a16:creationId xmlns:a16="http://schemas.microsoft.com/office/drawing/2014/main" id="{AC94F4E2-58FB-9221-ACF5-91BC61A121B8}"/>
              </a:ext>
            </a:extLst>
          </p:cNvPr>
          <p:cNvSpPr/>
          <p:nvPr/>
        </p:nvSpPr>
        <p:spPr>
          <a:xfrm>
            <a:off x="6501708" y="1114296"/>
            <a:ext cx="4032448" cy="2465082"/>
          </a:xfrm>
          <a:prstGeom prst="rect">
            <a:avLst/>
          </a:prstGeom>
          <a:solidFill>
            <a:srgbClr val="00CC99">
              <a:alpha val="14000"/>
            </a:srgbClr>
          </a:solidFill>
          <a:ln>
            <a:solidFill>
              <a:srgbClr val="00CC9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defRPr/>
            </a:pPr>
            <a:endParaRPr lang="it-IT" sz="2000" dirty="0" err="1">
              <a:solidFill>
                <a:prstClr val="white"/>
              </a:solidFill>
              <a:latin typeface="Aptos"/>
              <a:sym typeface="Calibri" panose="020F0502020204030204" pitchFamily="34" charset="0"/>
            </a:endParaRPr>
          </a:p>
        </p:txBody>
      </p:sp>
      <p:sp>
        <p:nvSpPr>
          <p:cNvPr id="3" name="Title 2">
            <a:extLst>
              <a:ext uri="{FF2B5EF4-FFF2-40B4-BE49-F238E27FC236}">
                <a16:creationId xmlns:a16="http://schemas.microsoft.com/office/drawing/2014/main" id="{CDACB51A-917C-4AB9-194A-E13529FF5B14}"/>
              </a:ext>
            </a:extLst>
          </p:cNvPr>
          <p:cNvSpPr>
            <a:spLocks noGrp="1"/>
          </p:cNvSpPr>
          <p:nvPr>
            <p:ph type="title"/>
          </p:nvPr>
        </p:nvSpPr>
        <p:spPr>
          <a:xfrm>
            <a:off x="1985936" y="2548"/>
            <a:ext cx="7228061" cy="437096"/>
          </a:xfrm>
        </p:spPr>
        <p:txBody>
          <a:bodyPr/>
          <a:lstStyle/>
          <a:p>
            <a:r>
              <a:rPr lang="nl-NL" dirty="0">
                <a:solidFill>
                  <a:srgbClr val="3333FF"/>
                </a:solidFill>
              </a:rPr>
              <a:t>Irradiation effect on HTS magnet demonstrator</a:t>
            </a:r>
            <a:endParaRPr lang="de-CH" dirty="0">
              <a:solidFill>
                <a:srgbClr val="3333FF"/>
              </a:solidFill>
            </a:endParaRPr>
          </a:p>
        </p:txBody>
      </p:sp>
      <p:pic>
        <p:nvPicPr>
          <p:cNvPr id="6" name="Immagine 5" descr="Immagine che contiene macchina, Elettrodomestico&#10;&#10;Il contenuto generato dall'IA potrebbe non essere corretto.">
            <a:extLst>
              <a:ext uri="{FF2B5EF4-FFF2-40B4-BE49-F238E27FC236}">
                <a16:creationId xmlns:a16="http://schemas.microsoft.com/office/drawing/2014/main" id="{4E47B1F2-052C-56C1-775F-A8E14AD1B663}"/>
              </a:ext>
            </a:extLst>
          </p:cNvPr>
          <p:cNvPicPr>
            <a:picLocks noChangeAspect="1"/>
          </p:cNvPicPr>
          <p:nvPr/>
        </p:nvPicPr>
        <p:blipFill>
          <a:blip r:embed="rId3" cstate="print">
            <a:extLst>
              <a:ext uri="{28A0092B-C50C-407E-A947-70E740481C1C}">
                <a14:useLocalDpi xmlns:a14="http://schemas.microsoft.com/office/drawing/2010/main" val="0"/>
              </a:ext>
            </a:extLst>
          </a:blip>
          <a:srcRect r="51022"/>
          <a:stretch>
            <a:fillRect/>
          </a:stretch>
        </p:blipFill>
        <p:spPr>
          <a:xfrm>
            <a:off x="1611894" y="659513"/>
            <a:ext cx="2160240" cy="2748141"/>
          </a:xfrm>
          <a:prstGeom prst="rect">
            <a:avLst/>
          </a:prstGeom>
        </p:spPr>
      </p:pic>
      <p:pic>
        <p:nvPicPr>
          <p:cNvPr id="15" name="Immagine 14" descr="Immagine che contiene arte, legno&#10;&#10;Il contenuto generato dall'IA potrebbe non essere corretto.">
            <a:extLst>
              <a:ext uri="{FF2B5EF4-FFF2-40B4-BE49-F238E27FC236}">
                <a16:creationId xmlns:a16="http://schemas.microsoft.com/office/drawing/2014/main" id="{7F744719-21D8-50D6-6165-CD2F4F7674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39592" y="1099318"/>
            <a:ext cx="3687958" cy="2433577"/>
          </a:xfrm>
          <a:prstGeom prst="rect">
            <a:avLst/>
          </a:prstGeom>
        </p:spPr>
      </p:pic>
      <p:sp>
        <p:nvSpPr>
          <p:cNvPr id="17" name="Rettangolo 16">
            <a:extLst>
              <a:ext uri="{FF2B5EF4-FFF2-40B4-BE49-F238E27FC236}">
                <a16:creationId xmlns:a16="http://schemas.microsoft.com/office/drawing/2014/main" id="{0A805282-21C7-744B-108F-9FFDB0ACE30F}"/>
              </a:ext>
            </a:extLst>
          </p:cNvPr>
          <p:cNvSpPr/>
          <p:nvPr/>
        </p:nvSpPr>
        <p:spPr>
          <a:xfrm>
            <a:off x="5053227" y="3360571"/>
            <a:ext cx="546740" cy="218807"/>
          </a:xfrm>
          <a:prstGeom prst="rect">
            <a:avLst/>
          </a:prstGeom>
          <a:solidFill>
            <a:srgbClr val="00CC99">
              <a:alpha val="10000"/>
            </a:srgbClr>
          </a:solidFill>
          <a:ln>
            <a:solidFill>
              <a:srgbClr val="00CC9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defRPr/>
            </a:pPr>
            <a:endParaRPr lang="it-IT" sz="2000" dirty="0" err="1">
              <a:solidFill>
                <a:prstClr val="white"/>
              </a:solidFill>
              <a:latin typeface="Aptos"/>
              <a:sym typeface="Calibri" panose="020F0502020204030204" pitchFamily="34" charset="0"/>
            </a:endParaRPr>
          </a:p>
        </p:txBody>
      </p:sp>
      <p:cxnSp>
        <p:nvCxnSpPr>
          <p:cNvPr id="20" name="Connettore 2 19">
            <a:extLst>
              <a:ext uri="{FF2B5EF4-FFF2-40B4-BE49-F238E27FC236}">
                <a16:creationId xmlns:a16="http://schemas.microsoft.com/office/drawing/2014/main" id="{2141273C-9CDC-3E03-1E5D-4C208DE83F9E}"/>
              </a:ext>
            </a:extLst>
          </p:cNvPr>
          <p:cNvCxnSpPr>
            <a:cxnSpLocks/>
          </p:cNvCxnSpPr>
          <p:nvPr/>
        </p:nvCxnSpPr>
        <p:spPr>
          <a:xfrm>
            <a:off x="3333356" y="1541819"/>
            <a:ext cx="856869" cy="16339"/>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ttore 2 20">
            <a:extLst>
              <a:ext uri="{FF2B5EF4-FFF2-40B4-BE49-F238E27FC236}">
                <a16:creationId xmlns:a16="http://schemas.microsoft.com/office/drawing/2014/main" id="{A514CA5A-17CA-032E-8BFA-8022830149D8}"/>
              </a:ext>
            </a:extLst>
          </p:cNvPr>
          <p:cNvCxnSpPr>
            <a:cxnSpLocks/>
          </p:cNvCxnSpPr>
          <p:nvPr/>
        </p:nvCxnSpPr>
        <p:spPr>
          <a:xfrm>
            <a:off x="5607956" y="3487362"/>
            <a:ext cx="893753" cy="0"/>
          </a:xfrm>
          <a:prstGeom prst="straightConnector1">
            <a:avLst/>
          </a:prstGeom>
          <a:ln w="12700">
            <a:solidFill>
              <a:srgbClr val="00CC99"/>
            </a:solidFill>
            <a:tailEnd type="triangle"/>
          </a:ln>
        </p:spPr>
        <p:style>
          <a:lnRef idx="1">
            <a:schemeClr val="accent1"/>
          </a:lnRef>
          <a:fillRef idx="0">
            <a:schemeClr val="accent1"/>
          </a:fillRef>
          <a:effectRef idx="0">
            <a:schemeClr val="accent1"/>
          </a:effectRef>
          <a:fontRef idx="minor">
            <a:schemeClr val="tx1"/>
          </a:fontRef>
        </p:style>
      </p:cxnSp>
      <p:sp>
        <p:nvSpPr>
          <p:cNvPr id="23" name="CasellaDiTesto 22">
            <a:extLst>
              <a:ext uri="{FF2B5EF4-FFF2-40B4-BE49-F238E27FC236}">
                <a16:creationId xmlns:a16="http://schemas.microsoft.com/office/drawing/2014/main" id="{DC5E5782-110E-447E-6BD4-783EC0EC9DF0}"/>
              </a:ext>
            </a:extLst>
          </p:cNvPr>
          <p:cNvSpPr txBox="1"/>
          <p:nvPr/>
        </p:nvSpPr>
        <p:spPr>
          <a:xfrm>
            <a:off x="1788241" y="3415515"/>
            <a:ext cx="1807546" cy="246221"/>
          </a:xfrm>
          <a:prstGeom prst="rect">
            <a:avLst/>
          </a:prstGeom>
          <a:noFill/>
        </p:spPr>
        <p:txBody>
          <a:bodyPr wrap="none" lIns="0" tIns="0" rIns="0" bIns="0" rtlCol="0">
            <a:spAutoFit/>
          </a:bodyPr>
          <a:lstStyle/>
          <a:p>
            <a:pPr eaLnBrk="0" fontAlgn="base" hangingPunct="0">
              <a:spcBef>
                <a:spcPct val="0"/>
              </a:spcBef>
              <a:spcAft>
                <a:spcPct val="0"/>
              </a:spcAft>
              <a:defRPr/>
            </a:pPr>
            <a:r>
              <a:rPr lang="it-IT" sz="1600" b="1" dirty="0" err="1">
                <a:solidFill>
                  <a:prstClr val="black">
                    <a:lumMod val="50000"/>
                    <a:lumOff val="50000"/>
                  </a:prstClr>
                </a:solidFill>
                <a:latin typeface="Aptos" panose="020B0004020202020204" pitchFamily="34" charset="0"/>
                <a:sym typeface="Calibri" panose="020F0502020204030204" pitchFamily="34" charset="0"/>
              </a:rPr>
              <a:t>Aluminum</a:t>
            </a:r>
            <a:r>
              <a:rPr lang="it-IT" sz="1600" b="1" dirty="0">
                <a:solidFill>
                  <a:prstClr val="black">
                    <a:lumMod val="50000"/>
                    <a:lumOff val="50000"/>
                  </a:prstClr>
                </a:solidFill>
                <a:latin typeface="Aptos" panose="020B0004020202020204" pitchFamily="34" charset="0"/>
                <a:sym typeface="Calibri" panose="020F0502020204030204" pitchFamily="34" charset="0"/>
              </a:rPr>
              <a:t> </a:t>
            </a:r>
            <a:r>
              <a:rPr lang="it-IT" sz="1600" b="1" dirty="0" err="1">
                <a:solidFill>
                  <a:prstClr val="black">
                    <a:lumMod val="50000"/>
                    <a:lumOff val="50000"/>
                  </a:prstClr>
                </a:solidFill>
                <a:latin typeface="Aptos" panose="020B0004020202020204" pitchFamily="34" charset="0"/>
                <a:sym typeface="Calibri" panose="020F0502020204030204" pitchFamily="34" charset="0"/>
              </a:rPr>
              <a:t>Cryostat</a:t>
            </a:r>
            <a:endParaRPr lang="it-IT" sz="1600" b="1" dirty="0">
              <a:solidFill>
                <a:prstClr val="black">
                  <a:lumMod val="50000"/>
                  <a:lumOff val="50000"/>
                </a:prstClr>
              </a:solidFill>
              <a:latin typeface="Aptos" panose="020B0004020202020204" pitchFamily="34" charset="0"/>
              <a:sym typeface="Calibri" panose="020F0502020204030204" pitchFamily="34" charset="0"/>
            </a:endParaRPr>
          </a:p>
        </p:txBody>
      </p:sp>
      <p:sp>
        <p:nvSpPr>
          <p:cNvPr id="24" name="CasellaDiTesto 23">
            <a:extLst>
              <a:ext uri="{FF2B5EF4-FFF2-40B4-BE49-F238E27FC236}">
                <a16:creationId xmlns:a16="http://schemas.microsoft.com/office/drawing/2014/main" id="{FECEAE73-0E07-F47D-BAFF-9518692EB9F1}"/>
              </a:ext>
            </a:extLst>
          </p:cNvPr>
          <p:cNvSpPr txBox="1"/>
          <p:nvPr/>
        </p:nvSpPr>
        <p:spPr>
          <a:xfrm>
            <a:off x="4470622" y="3213471"/>
            <a:ext cx="1543179" cy="246221"/>
          </a:xfrm>
          <a:prstGeom prst="rect">
            <a:avLst/>
          </a:prstGeom>
          <a:noFill/>
        </p:spPr>
        <p:txBody>
          <a:bodyPr wrap="none" lIns="0" tIns="0" rIns="0" bIns="0" rtlCol="0">
            <a:spAutoFit/>
          </a:bodyPr>
          <a:lstStyle/>
          <a:p>
            <a:pPr eaLnBrk="0" fontAlgn="base" hangingPunct="0">
              <a:spcBef>
                <a:spcPct val="0"/>
              </a:spcBef>
              <a:spcAft>
                <a:spcPct val="0"/>
              </a:spcAft>
              <a:defRPr/>
            </a:pPr>
            <a:r>
              <a:rPr lang="it-IT" sz="1600" b="1" dirty="0" err="1">
                <a:solidFill>
                  <a:srgbClr val="C00000"/>
                </a:solidFill>
                <a:latin typeface="Aptos" panose="020B0004020202020204" pitchFamily="34" charset="0"/>
                <a:sym typeface="Calibri" panose="020F0502020204030204" pitchFamily="34" charset="0"/>
              </a:rPr>
              <a:t>Cryocooler</a:t>
            </a:r>
            <a:r>
              <a:rPr lang="it-IT" sz="1600" b="1" dirty="0">
                <a:solidFill>
                  <a:srgbClr val="C00000"/>
                </a:solidFill>
                <a:latin typeface="Aptos" panose="020B0004020202020204" pitchFamily="34" charset="0"/>
                <a:sym typeface="Calibri" panose="020F0502020204030204" pitchFamily="34" charset="0"/>
              </a:rPr>
              <a:t> head</a:t>
            </a:r>
          </a:p>
        </p:txBody>
      </p:sp>
      <p:sp>
        <p:nvSpPr>
          <p:cNvPr id="25" name="CasellaDiTesto 24">
            <a:extLst>
              <a:ext uri="{FF2B5EF4-FFF2-40B4-BE49-F238E27FC236}">
                <a16:creationId xmlns:a16="http://schemas.microsoft.com/office/drawing/2014/main" id="{80FD8042-07E0-381B-DC86-857D56AC735A}"/>
              </a:ext>
            </a:extLst>
          </p:cNvPr>
          <p:cNvSpPr txBox="1"/>
          <p:nvPr/>
        </p:nvSpPr>
        <p:spPr>
          <a:xfrm>
            <a:off x="6999633" y="3795553"/>
            <a:ext cx="2699137" cy="246221"/>
          </a:xfrm>
          <a:prstGeom prst="rect">
            <a:avLst/>
          </a:prstGeom>
          <a:noFill/>
        </p:spPr>
        <p:txBody>
          <a:bodyPr wrap="none" lIns="0" tIns="0" rIns="0" bIns="0" rtlCol="0">
            <a:spAutoFit/>
          </a:bodyPr>
          <a:lstStyle/>
          <a:p>
            <a:pPr eaLnBrk="0" fontAlgn="base" hangingPunct="0">
              <a:spcBef>
                <a:spcPct val="0"/>
              </a:spcBef>
              <a:spcAft>
                <a:spcPct val="0"/>
              </a:spcAft>
              <a:defRPr/>
            </a:pPr>
            <a:r>
              <a:rPr lang="it-IT" sz="1600" b="1" dirty="0">
                <a:solidFill>
                  <a:srgbClr val="00CC99"/>
                </a:solidFill>
                <a:latin typeface="Aptos" panose="020B0004020202020204" pitchFamily="34" charset="0"/>
                <a:sym typeface="Calibri" panose="020F0502020204030204" pitchFamily="34" charset="0"/>
              </a:rPr>
              <a:t>HTS Coil on a </a:t>
            </a:r>
            <a:r>
              <a:rPr lang="it-IT" sz="1600" b="1" dirty="0" err="1">
                <a:solidFill>
                  <a:srgbClr val="00CC99"/>
                </a:solidFill>
                <a:latin typeface="Aptos" panose="020B0004020202020204" pitchFamily="34" charset="0"/>
                <a:sym typeface="Calibri" panose="020F0502020204030204" pitchFamily="34" charset="0"/>
              </a:rPr>
              <a:t>copper</a:t>
            </a:r>
            <a:r>
              <a:rPr lang="it-IT" sz="1600" b="1" dirty="0">
                <a:solidFill>
                  <a:srgbClr val="00CC99"/>
                </a:solidFill>
                <a:latin typeface="Aptos" panose="020B0004020202020204" pitchFamily="34" charset="0"/>
                <a:sym typeface="Calibri" panose="020F0502020204030204" pitchFamily="34" charset="0"/>
              </a:rPr>
              <a:t> support</a:t>
            </a:r>
          </a:p>
        </p:txBody>
      </p:sp>
      <p:sp>
        <p:nvSpPr>
          <p:cNvPr id="30" name="CasellaDiTesto 29">
            <a:extLst>
              <a:ext uri="{FF2B5EF4-FFF2-40B4-BE49-F238E27FC236}">
                <a16:creationId xmlns:a16="http://schemas.microsoft.com/office/drawing/2014/main" id="{D2CFA7E7-CE06-F9DB-58C6-D2C6EC02B958}"/>
              </a:ext>
            </a:extLst>
          </p:cNvPr>
          <p:cNvSpPr txBox="1"/>
          <p:nvPr/>
        </p:nvSpPr>
        <p:spPr>
          <a:xfrm>
            <a:off x="1718813" y="3780060"/>
            <a:ext cx="1833683" cy="553998"/>
          </a:xfrm>
          <a:prstGeom prst="rect">
            <a:avLst/>
          </a:prstGeom>
          <a:noFill/>
        </p:spPr>
        <p:txBody>
          <a:bodyPr wrap="square" lIns="0" tIns="0" rIns="0" bIns="0" rtlCol="0">
            <a:spAutoFit/>
          </a:bodyPr>
          <a:lstStyle/>
          <a:p>
            <a:pPr algn="just" eaLnBrk="0" fontAlgn="base" hangingPunct="0">
              <a:spcBef>
                <a:spcPct val="0"/>
              </a:spcBef>
              <a:spcAft>
                <a:spcPct val="0"/>
              </a:spcAft>
              <a:defRPr/>
            </a:pPr>
            <a:r>
              <a:rPr lang="en-US" sz="1200" dirty="0">
                <a:solidFill>
                  <a:srgbClr val="000000"/>
                </a:solidFill>
                <a:latin typeface="Aptos" panose="020B0004020202020204" pitchFamily="34" charset="0"/>
                <a:sym typeface="Calibri" panose="020F0502020204030204" pitchFamily="34" charset="0"/>
              </a:rPr>
              <a:t>The cryostat features inner and outer </a:t>
            </a:r>
            <a:r>
              <a:rPr lang="en-US" sz="1200" b="1" dirty="0">
                <a:solidFill>
                  <a:srgbClr val="000000"/>
                </a:solidFill>
                <a:latin typeface="Aptos" panose="020B0004020202020204" pitchFamily="34" charset="0"/>
                <a:sym typeface="Calibri" panose="020F0502020204030204" pitchFamily="34" charset="0"/>
              </a:rPr>
              <a:t>aluminum</a:t>
            </a:r>
            <a:r>
              <a:rPr lang="en-US" sz="1200" dirty="0">
                <a:solidFill>
                  <a:srgbClr val="000000"/>
                </a:solidFill>
                <a:latin typeface="Aptos" panose="020B0004020202020204" pitchFamily="34" charset="0"/>
                <a:sym typeface="Calibri" panose="020F0502020204030204" pitchFamily="34" charset="0"/>
              </a:rPr>
              <a:t> shields</a:t>
            </a:r>
            <a:endParaRPr lang="it-IT" sz="1200" dirty="0">
              <a:solidFill>
                <a:srgbClr val="000000"/>
              </a:solidFill>
              <a:latin typeface="Aptos" panose="020B0004020202020204" pitchFamily="34" charset="0"/>
              <a:sym typeface="Calibri" panose="020F0502020204030204" pitchFamily="34" charset="0"/>
            </a:endParaRPr>
          </a:p>
        </p:txBody>
      </p:sp>
      <p:sp>
        <p:nvSpPr>
          <p:cNvPr id="32" name="CasellaDiTesto 31">
            <a:extLst>
              <a:ext uri="{FF2B5EF4-FFF2-40B4-BE49-F238E27FC236}">
                <a16:creationId xmlns:a16="http://schemas.microsoft.com/office/drawing/2014/main" id="{C13C65D5-942B-DAC4-2AC9-6A0503EBD77B}"/>
              </a:ext>
            </a:extLst>
          </p:cNvPr>
          <p:cNvSpPr txBox="1"/>
          <p:nvPr/>
        </p:nvSpPr>
        <p:spPr>
          <a:xfrm>
            <a:off x="4054383" y="3524052"/>
            <a:ext cx="2406295" cy="646331"/>
          </a:xfrm>
          <a:prstGeom prst="rect">
            <a:avLst/>
          </a:prstGeom>
          <a:noFill/>
        </p:spPr>
        <p:txBody>
          <a:bodyPr wrap="square">
            <a:spAutoFit/>
          </a:bodyPr>
          <a:lstStyle/>
          <a:p>
            <a:pPr algn="just" eaLnBrk="0" fontAlgn="base" hangingPunct="0">
              <a:spcBef>
                <a:spcPct val="0"/>
              </a:spcBef>
              <a:spcAft>
                <a:spcPct val="0"/>
              </a:spcAft>
              <a:defRPr/>
            </a:pPr>
            <a:r>
              <a:rPr lang="en-US" sz="1200" dirty="0">
                <a:solidFill>
                  <a:srgbClr val="000000"/>
                </a:solidFill>
                <a:latin typeface="Aptos" panose="020B0004020202020204" pitchFamily="34" charset="0"/>
                <a:sym typeface="Calibri" panose="020F0502020204030204" pitchFamily="34" charset="0"/>
              </a:rPr>
              <a:t>The cooling system is based on a RDK-415D2 cryocooler, which provides about 1.5 W at 4 K</a:t>
            </a:r>
            <a:endParaRPr lang="it-IT" sz="1200" dirty="0">
              <a:solidFill>
                <a:srgbClr val="000000"/>
              </a:solidFill>
              <a:latin typeface="Aptos" panose="020B0004020202020204" pitchFamily="34" charset="0"/>
              <a:sym typeface="Calibri" panose="020F0502020204030204" pitchFamily="34" charset="0"/>
            </a:endParaRPr>
          </a:p>
        </p:txBody>
      </p:sp>
      <p:sp>
        <p:nvSpPr>
          <p:cNvPr id="33" name="CasellaDiTesto 32">
            <a:extLst>
              <a:ext uri="{FF2B5EF4-FFF2-40B4-BE49-F238E27FC236}">
                <a16:creationId xmlns:a16="http://schemas.microsoft.com/office/drawing/2014/main" id="{05C86DDE-604E-1F51-211D-CF44623083DF}"/>
              </a:ext>
            </a:extLst>
          </p:cNvPr>
          <p:cNvSpPr txBox="1"/>
          <p:nvPr/>
        </p:nvSpPr>
        <p:spPr>
          <a:xfrm>
            <a:off x="6724399" y="4145478"/>
            <a:ext cx="3655466" cy="369332"/>
          </a:xfrm>
          <a:prstGeom prst="rect">
            <a:avLst/>
          </a:prstGeom>
          <a:noFill/>
        </p:spPr>
        <p:txBody>
          <a:bodyPr wrap="square" lIns="0" tIns="0" rIns="0" bIns="0" rtlCol="0">
            <a:spAutoFit/>
          </a:bodyPr>
          <a:lstStyle/>
          <a:p>
            <a:pPr algn="just" eaLnBrk="0" fontAlgn="base" hangingPunct="0">
              <a:spcBef>
                <a:spcPct val="0"/>
              </a:spcBef>
              <a:spcAft>
                <a:spcPct val="0"/>
              </a:spcAft>
              <a:defRPr/>
            </a:pPr>
            <a:r>
              <a:rPr lang="en-US" sz="1200" dirty="0">
                <a:solidFill>
                  <a:srgbClr val="000000"/>
                </a:solidFill>
                <a:latin typeface="Aptos" panose="020B0004020202020204" pitchFamily="34" charset="0"/>
                <a:sym typeface="Calibri" panose="020F0502020204030204" pitchFamily="34" charset="0"/>
              </a:rPr>
              <a:t>The HTS coil consists of </a:t>
            </a:r>
            <a:r>
              <a:rPr lang="en-US" sz="1200" b="1" dirty="0">
                <a:solidFill>
                  <a:srgbClr val="000000"/>
                </a:solidFill>
                <a:latin typeface="Aptos" panose="020B0004020202020204" pitchFamily="34" charset="0"/>
                <a:sym typeface="Calibri" panose="020F0502020204030204" pitchFamily="34" charset="0"/>
              </a:rPr>
              <a:t>150 turns of 4 mm Faraday Factory tape</a:t>
            </a:r>
            <a:r>
              <a:rPr lang="en-US" sz="1200" dirty="0">
                <a:solidFill>
                  <a:srgbClr val="000000"/>
                </a:solidFill>
                <a:latin typeface="Aptos" panose="020B0004020202020204" pitchFamily="34" charset="0"/>
                <a:sym typeface="Calibri" panose="020F0502020204030204" pitchFamily="34" charset="0"/>
              </a:rPr>
              <a:t>, in </a:t>
            </a:r>
            <a:r>
              <a:rPr lang="en-US" sz="1200" b="1" dirty="0">
                <a:solidFill>
                  <a:srgbClr val="000000"/>
                </a:solidFill>
                <a:latin typeface="Aptos" panose="020B0004020202020204" pitchFamily="34" charset="0"/>
                <a:sym typeface="Calibri" panose="020F0502020204030204" pitchFamily="34" charset="0"/>
              </a:rPr>
              <a:t>dry-wound configuration</a:t>
            </a:r>
            <a:r>
              <a:rPr lang="en-US" sz="1200" dirty="0">
                <a:solidFill>
                  <a:srgbClr val="000000"/>
                </a:solidFill>
                <a:latin typeface="Aptos" panose="020B0004020202020204" pitchFamily="34" charset="0"/>
                <a:sym typeface="Calibri" panose="020F0502020204030204" pitchFamily="34" charset="0"/>
              </a:rPr>
              <a:t>.</a:t>
            </a:r>
            <a:endParaRPr lang="it-IT" sz="1200" dirty="0">
              <a:solidFill>
                <a:srgbClr val="000000"/>
              </a:solidFill>
              <a:latin typeface="Aptos" panose="020B0004020202020204" pitchFamily="34" charset="0"/>
              <a:sym typeface="Calibri" panose="020F0502020204030204" pitchFamily="34" charset="0"/>
            </a:endParaRPr>
          </a:p>
        </p:txBody>
      </p:sp>
      <p:sp>
        <p:nvSpPr>
          <p:cNvPr id="42" name="CasellaDiTesto 41">
            <a:extLst>
              <a:ext uri="{FF2B5EF4-FFF2-40B4-BE49-F238E27FC236}">
                <a16:creationId xmlns:a16="http://schemas.microsoft.com/office/drawing/2014/main" id="{4F5F3D1E-4E0F-667F-0ABA-C75EBD0F35C4}"/>
              </a:ext>
            </a:extLst>
          </p:cNvPr>
          <p:cNvSpPr txBox="1"/>
          <p:nvPr/>
        </p:nvSpPr>
        <p:spPr>
          <a:xfrm>
            <a:off x="3566484" y="4896494"/>
            <a:ext cx="3298613" cy="954107"/>
          </a:xfrm>
          <a:prstGeom prst="rect">
            <a:avLst/>
          </a:prstGeom>
          <a:noFill/>
        </p:spPr>
        <p:txBody>
          <a:bodyPr wrap="square">
            <a:spAutoFit/>
          </a:bodyPr>
          <a:lstStyle/>
          <a:p>
            <a:pPr algn="just" eaLnBrk="0" fontAlgn="base" hangingPunct="0">
              <a:spcBef>
                <a:spcPct val="0"/>
              </a:spcBef>
              <a:spcAft>
                <a:spcPct val="0"/>
              </a:spcAft>
              <a:defRPr/>
            </a:pPr>
            <a:r>
              <a:rPr lang="en-US" sz="1400" dirty="0">
                <a:solidFill>
                  <a:srgbClr val="000000"/>
                </a:solidFill>
                <a:latin typeface="Aptos" panose="020B0004020202020204" pitchFamily="34" charset="0"/>
                <a:sym typeface="Calibri" panose="020F0502020204030204" pitchFamily="34" charset="0"/>
              </a:rPr>
              <a:t>The final demonstrator will be installed in the cryostat near the cyclotron and operated between 10 K and 40 K to monitor its critical parameters.</a:t>
            </a:r>
          </a:p>
        </p:txBody>
      </p:sp>
      <p:sp>
        <p:nvSpPr>
          <p:cNvPr id="44" name="CasellaDiTesto 43">
            <a:extLst>
              <a:ext uri="{FF2B5EF4-FFF2-40B4-BE49-F238E27FC236}">
                <a16:creationId xmlns:a16="http://schemas.microsoft.com/office/drawing/2014/main" id="{6A86DBDD-577D-88CA-539C-3E871227AE82}"/>
              </a:ext>
            </a:extLst>
          </p:cNvPr>
          <p:cNvSpPr txBox="1"/>
          <p:nvPr/>
        </p:nvSpPr>
        <p:spPr>
          <a:xfrm>
            <a:off x="7287679" y="4941161"/>
            <a:ext cx="3852635" cy="954107"/>
          </a:xfrm>
          <a:prstGeom prst="rect">
            <a:avLst/>
          </a:prstGeom>
          <a:noFill/>
        </p:spPr>
        <p:txBody>
          <a:bodyPr wrap="square">
            <a:spAutoFit/>
          </a:bodyPr>
          <a:lstStyle/>
          <a:p>
            <a:pPr algn="just" eaLnBrk="0" fontAlgn="base" hangingPunct="0">
              <a:spcBef>
                <a:spcPct val="0"/>
              </a:spcBef>
              <a:spcAft>
                <a:spcPct val="0"/>
              </a:spcAft>
              <a:defRPr/>
            </a:pPr>
            <a:r>
              <a:rPr lang="en-US" sz="1400" dirty="0">
                <a:solidFill>
                  <a:srgbClr val="000000"/>
                </a:solidFill>
                <a:latin typeface="Aptos" panose="020B0004020202020204" pitchFamily="34" charset="0"/>
                <a:sym typeface="Calibri" panose="020F0502020204030204" pitchFamily="34" charset="0"/>
              </a:rPr>
              <a:t>Neutron flux will be measured using activation foils and beam loss monitors to correlate radiation exposure with coil performance and assess its long-term reliability.</a:t>
            </a:r>
            <a:endParaRPr lang="it-IT" sz="1400" dirty="0">
              <a:solidFill>
                <a:srgbClr val="000000"/>
              </a:solidFill>
              <a:latin typeface="Aptos" panose="020B0004020202020204" pitchFamily="34" charset="0"/>
              <a:sym typeface="Calibri" panose="020F0502020204030204" pitchFamily="34" charset="0"/>
            </a:endParaRPr>
          </a:p>
        </p:txBody>
      </p:sp>
      <p:sp>
        <p:nvSpPr>
          <p:cNvPr id="45" name="CasellaDiTesto 44">
            <a:extLst>
              <a:ext uri="{FF2B5EF4-FFF2-40B4-BE49-F238E27FC236}">
                <a16:creationId xmlns:a16="http://schemas.microsoft.com/office/drawing/2014/main" id="{510FFBCA-1C40-3F01-4E5D-4CB64D671C88}"/>
              </a:ext>
            </a:extLst>
          </p:cNvPr>
          <p:cNvSpPr txBox="1"/>
          <p:nvPr/>
        </p:nvSpPr>
        <p:spPr>
          <a:xfrm>
            <a:off x="2024769" y="497542"/>
            <a:ext cx="1681679" cy="246221"/>
          </a:xfrm>
          <a:prstGeom prst="rect">
            <a:avLst/>
          </a:prstGeom>
          <a:noFill/>
        </p:spPr>
        <p:txBody>
          <a:bodyPr wrap="none" lIns="0" tIns="0" rIns="0" bIns="0" rtlCol="0">
            <a:spAutoFit/>
          </a:bodyPr>
          <a:lstStyle/>
          <a:p>
            <a:pPr eaLnBrk="0" fontAlgn="base" hangingPunct="0">
              <a:spcBef>
                <a:spcPct val="0"/>
              </a:spcBef>
              <a:spcAft>
                <a:spcPct val="0"/>
              </a:spcAft>
              <a:defRPr/>
            </a:pPr>
            <a:r>
              <a:rPr lang="it-IT" sz="1600" dirty="0">
                <a:solidFill>
                  <a:prstClr val="black"/>
                </a:solidFill>
                <a:latin typeface="Aptos" panose="020B0004020202020204" pitchFamily="34" charset="0"/>
                <a:sym typeface="Calibri" panose="020F0502020204030204" pitchFamily="34" charset="0"/>
              </a:rPr>
              <a:t>Experiment set-up:</a:t>
            </a:r>
          </a:p>
        </p:txBody>
      </p:sp>
      <p:sp>
        <p:nvSpPr>
          <p:cNvPr id="46" name="Freccia a destra 45">
            <a:extLst>
              <a:ext uri="{FF2B5EF4-FFF2-40B4-BE49-F238E27FC236}">
                <a16:creationId xmlns:a16="http://schemas.microsoft.com/office/drawing/2014/main" id="{74AA1718-461F-6692-9780-8BD78B0E9E02}"/>
              </a:ext>
            </a:extLst>
          </p:cNvPr>
          <p:cNvSpPr/>
          <p:nvPr/>
        </p:nvSpPr>
        <p:spPr>
          <a:xfrm>
            <a:off x="3313550" y="5361379"/>
            <a:ext cx="139780" cy="87114"/>
          </a:xfrm>
          <a:prstGeom prst="rightArrow">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eaLnBrk="0" fontAlgn="base" hangingPunct="0">
              <a:spcBef>
                <a:spcPct val="0"/>
              </a:spcBef>
              <a:spcAft>
                <a:spcPct val="0"/>
              </a:spcAft>
              <a:defRPr/>
            </a:pPr>
            <a:endParaRPr lang="it-IT" sz="2000" dirty="0" err="1">
              <a:solidFill>
                <a:prstClr val="white"/>
              </a:solidFill>
              <a:latin typeface="Aptos"/>
              <a:sym typeface="Calibri" panose="020F0502020204030204" pitchFamily="34" charset="0"/>
            </a:endParaRPr>
          </a:p>
        </p:txBody>
      </p:sp>
      <p:sp>
        <p:nvSpPr>
          <p:cNvPr id="47" name="Freccia a destra 46">
            <a:extLst>
              <a:ext uri="{FF2B5EF4-FFF2-40B4-BE49-F238E27FC236}">
                <a16:creationId xmlns:a16="http://schemas.microsoft.com/office/drawing/2014/main" id="{C12FE434-6A73-4C72-FF6D-E2885C4A06A0}"/>
              </a:ext>
            </a:extLst>
          </p:cNvPr>
          <p:cNvSpPr/>
          <p:nvPr/>
        </p:nvSpPr>
        <p:spPr>
          <a:xfrm>
            <a:off x="7025786" y="5310508"/>
            <a:ext cx="139780" cy="87114"/>
          </a:xfrm>
          <a:prstGeom prst="rightArrow">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eaLnBrk="0" fontAlgn="base" hangingPunct="0">
              <a:spcBef>
                <a:spcPct val="0"/>
              </a:spcBef>
              <a:spcAft>
                <a:spcPct val="0"/>
              </a:spcAft>
              <a:defRPr/>
            </a:pPr>
            <a:endParaRPr lang="it-IT" sz="2000" dirty="0" err="1">
              <a:solidFill>
                <a:prstClr val="white"/>
              </a:solidFill>
              <a:latin typeface="Aptos"/>
              <a:sym typeface="Calibri" panose="020F0502020204030204" pitchFamily="34" charset="0"/>
            </a:endParaRPr>
          </a:p>
        </p:txBody>
      </p:sp>
      <p:sp>
        <p:nvSpPr>
          <p:cNvPr id="49" name="TextBox 56">
            <a:extLst>
              <a:ext uri="{FF2B5EF4-FFF2-40B4-BE49-F238E27FC236}">
                <a16:creationId xmlns:a16="http://schemas.microsoft.com/office/drawing/2014/main" id="{08632B68-53CC-ADE7-5D7C-63E9D3D19542}"/>
              </a:ext>
            </a:extLst>
          </p:cNvPr>
          <p:cNvSpPr txBox="1"/>
          <p:nvPr/>
        </p:nvSpPr>
        <p:spPr>
          <a:xfrm>
            <a:off x="2751795" y="6007517"/>
            <a:ext cx="8046236" cy="784830"/>
          </a:xfrm>
          <a:prstGeom prst="rect">
            <a:avLst/>
          </a:prstGeom>
          <a:noFill/>
        </p:spPr>
        <p:txBody>
          <a:bodyPr wrap="square">
            <a:spAutoFit/>
          </a:bodyPr>
          <a:lstStyle/>
          <a:p>
            <a:pPr marL="200025" lvl="1" indent="-200025" algn="ctr" defTabSz="685800">
              <a:buSzPct val="140000"/>
              <a:defRPr/>
            </a:pPr>
            <a:r>
              <a:rPr lang="en-US" sz="1500" b="1" u="sng" dirty="0">
                <a:latin typeface="Aptos"/>
                <a:sym typeface="Calibri" panose="020F0502020204030204" pitchFamily="34" charset="0"/>
              </a:rPr>
              <a:t>Perspectives 2026 : </a:t>
            </a:r>
            <a:r>
              <a:rPr lang="en-US" sz="1500" b="1" dirty="0">
                <a:latin typeface="Aptos"/>
                <a:sym typeface="Calibri" panose="020F0502020204030204" pitchFamily="34" charset="0"/>
              </a:rPr>
              <a:t>Installation of the HTS demonstrator close to the PSI ring.</a:t>
            </a:r>
          </a:p>
          <a:p>
            <a:pPr marL="200025" lvl="1" indent="-200025" algn="ctr" defTabSz="685800">
              <a:buSzPct val="140000"/>
              <a:defRPr/>
            </a:pPr>
            <a:r>
              <a:rPr lang="en-US" sz="1500" b="1" dirty="0">
                <a:latin typeface="Aptos"/>
                <a:sym typeface="Calibri" panose="020F0502020204030204" pitchFamily="34" charset="0"/>
              </a:rPr>
              <a:t>Monitoring of the irradiation effect on superconducting properties.</a:t>
            </a:r>
          </a:p>
          <a:p>
            <a:pPr marL="200025" lvl="1" indent="-200025" algn="ctr" defTabSz="685800">
              <a:buSzPct val="140000"/>
              <a:defRPr/>
            </a:pPr>
            <a:r>
              <a:rPr lang="en-US" sz="1500" b="1" dirty="0">
                <a:latin typeface="Aptos"/>
                <a:sym typeface="Calibri" panose="020F0502020204030204" pitchFamily="34" charset="0"/>
              </a:rPr>
              <a:t>Information for the possible replacement of the AHC magnet in the  PSI ring</a:t>
            </a:r>
          </a:p>
        </p:txBody>
      </p:sp>
      <p:pic>
        <p:nvPicPr>
          <p:cNvPr id="4" name="Grafik 3">
            <a:extLst>
              <a:ext uri="{FF2B5EF4-FFF2-40B4-BE49-F238E27FC236}">
                <a16:creationId xmlns:a16="http://schemas.microsoft.com/office/drawing/2014/main" id="{76D3D7FB-88CB-E9B2-B291-61F806F9C43D}"/>
              </a:ext>
            </a:extLst>
          </p:cNvPr>
          <p:cNvPicPr>
            <a:picLocks noChangeAspect="1"/>
          </p:cNvPicPr>
          <p:nvPr/>
        </p:nvPicPr>
        <p:blipFill>
          <a:blip r:embed="rId5"/>
          <a:stretch>
            <a:fillRect/>
          </a:stretch>
        </p:blipFill>
        <p:spPr>
          <a:xfrm>
            <a:off x="6495174" y="496331"/>
            <a:ext cx="1150717" cy="500312"/>
          </a:xfrm>
          <a:prstGeom prst="rect">
            <a:avLst/>
          </a:prstGeom>
        </p:spPr>
      </p:pic>
      <p:pic>
        <p:nvPicPr>
          <p:cNvPr id="2" name="Picture 2">
            <a:extLst>
              <a:ext uri="{FF2B5EF4-FFF2-40B4-BE49-F238E27FC236}">
                <a16:creationId xmlns:a16="http://schemas.microsoft.com/office/drawing/2014/main" id="{AE7EBD43-2851-4FA4-A69D-CDC7F324D942}"/>
              </a:ext>
            </a:extLst>
          </p:cNvPr>
          <p:cNvPicPr>
            <a:picLocks noChangeAspect="1"/>
          </p:cNvPicPr>
          <p:nvPr/>
        </p:nvPicPr>
        <p:blipFill>
          <a:blip r:embed="rId6"/>
          <a:stretch>
            <a:fillRect/>
          </a:stretch>
        </p:blipFill>
        <p:spPr>
          <a:xfrm>
            <a:off x="8469604" y="445381"/>
            <a:ext cx="567377" cy="632844"/>
          </a:xfrm>
          <a:prstGeom prst="rect">
            <a:avLst/>
          </a:prstGeom>
        </p:spPr>
      </p:pic>
      <p:pic>
        <p:nvPicPr>
          <p:cNvPr id="5" name="Picture 5">
            <a:extLst>
              <a:ext uri="{FF2B5EF4-FFF2-40B4-BE49-F238E27FC236}">
                <a16:creationId xmlns:a16="http://schemas.microsoft.com/office/drawing/2014/main" id="{A4315526-289E-6EDD-8C8D-18D07446D7F2}"/>
              </a:ext>
            </a:extLst>
          </p:cNvPr>
          <p:cNvPicPr>
            <a:picLocks noChangeAspect="1"/>
          </p:cNvPicPr>
          <p:nvPr/>
        </p:nvPicPr>
        <p:blipFill>
          <a:blip r:embed="rId7"/>
          <a:stretch>
            <a:fillRect/>
          </a:stretch>
        </p:blipFill>
        <p:spPr>
          <a:xfrm>
            <a:off x="7768524" y="423330"/>
            <a:ext cx="595044" cy="637362"/>
          </a:xfrm>
          <a:prstGeom prst="rect">
            <a:avLst/>
          </a:prstGeom>
        </p:spPr>
      </p:pic>
      <p:pic>
        <p:nvPicPr>
          <p:cNvPr id="8" name="Grafik 7">
            <a:extLst>
              <a:ext uri="{FF2B5EF4-FFF2-40B4-BE49-F238E27FC236}">
                <a16:creationId xmlns:a16="http://schemas.microsoft.com/office/drawing/2014/main" id="{0A69AFDB-2AA0-F4EE-FA69-460D46B97BC6}"/>
              </a:ext>
            </a:extLst>
          </p:cNvPr>
          <p:cNvPicPr>
            <a:picLocks noChangeAspect="1"/>
          </p:cNvPicPr>
          <p:nvPr/>
        </p:nvPicPr>
        <p:blipFill>
          <a:blip r:embed="rId8"/>
          <a:stretch>
            <a:fillRect/>
          </a:stretch>
        </p:blipFill>
        <p:spPr>
          <a:xfrm>
            <a:off x="9074598" y="469068"/>
            <a:ext cx="539203" cy="591625"/>
          </a:xfrm>
          <a:prstGeom prst="rect">
            <a:avLst/>
          </a:prstGeom>
        </p:spPr>
      </p:pic>
      <p:sp>
        <p:nvSpPr>
          <p:cNvPr id="7" name="TextBox 17">
            <a:extLst>
              <a:ext uri="{FF2B5EF4-FFF2-40B4-BE49-F238E27FC236}">
                <a16:creationId xmlns:a16="http://schemas.microsoft.com/office/drawing/2014/main" id="{203C757E-FB6C-A63E-B5BB-97E8FB989ACB}"/>
              </a:ext>
            </a:extLst>
          </p:cNvPr>
          <p:cNvSpPr txBox="1"/>
          <p:nvPr/>
        </p:nvSpPr>
        <p:spPr>
          <a:xfrm>
            <a:off x="26869" y="4758098"/>
            <a:ext cx="4527546" cy="584775"/>
          </a:xfrm>
          <a:prstGeom prst="rect">
            <a:avLst/>
          </a:prstGeom>
          <a:noFill/>
        </p:spPr>
        <p:txBody>
          <a:bodyPr wrap="square">
            <a:spAutoFit/>
          </a:bodyPr>
          <a:lstStyle/>
          <a:p>
            <a:r>
              <a:rPr lang="de-CH" sz="1600" dirty="0"/>
              <a:t>Dose rate: ~5e-4 Gy/s </a:t>
            </a:r>
          </a:p>
          <a:p>
            <a:r>
              <a:rPr lang="de-CH" sz="1600" dirty="0"/>
              <a:t>Neutron </a:t>
            </a:r>
            <a:r>
              <a:rPr lang="de-CH" sz="1600" dirty="0" err="1"/>
              <a:t>fluence</a:t>
            </a:r>
            <a:r>
              <a:rPr lang="de-CH" sz="1600" dirty="0"/>
              <a:t> after 4000 h: 10¹⁸ n/m²</a:t>
            </a:r>
          </a:p>
        </p:txBody>
      </p:sp>
      <p:sp>
        <p:nvSpPr>
          <p:cNvPr id="11" name="Rectangle: Rounded Corners 4">
            <a:extLst>
              <a:ext uri="{FF2B5EF4-FFF2-40B4-BE49-F238E27FC236}">
                <a16:creationId xmlns:a16="http://schemas.microsoft.com/office/drawing/2014/main" id="{F4B567DB-B1A0-F4D0-CFF5-F274741844D9}"/>
              </a:ext>
            </a:extLst>
          </p:cNvPr>
          <p:cNvSpPr/>
          <p:nvPr/>
        </p:nvSpPr>
        <p:spPr>
          <a:xfrm>
            <a:off x="3216029" y="5950411"/>
            <a:ext cx="7457238" cy="905041"/>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pic>
        <p:nvPicPr>
          <p:cNvPr id="16" name="Grafik 15">
            <a:extLst>
              <a:ext uri="{FF2B5EF4-FFF2-40B4-BE49-F238E27FC236}">
                <a16:creationId xmlns:a16="http://schemas.microsoft.com/office/drawing/2014/main" id="{73741A8D-1B95-123D-DF82-4434E811ABD9}"/>
              </a:ext>
            </a:extLst>
          </p:cNvPr>
          <p:cNvPicPr>
            <a:picLocks noChangeAspect="1"/>
          </p:cNvPicPr>
          <p:nvPr/>
        </p:nvPicPr>
        <p:blipFill>
          <a:blip r:embed="rId9"/>
          <a:stretch>
            <a:fillRect/>
          </a:stretch>
        </p:blipFill>
        <p:spPr>
          <a:xfrm>
            <a:off x="604703" y="5308254"/>
            <a:ext cx="1935755" cy="1572462"/>
          </a:xfrm>
          <a:prstGeom prst="rect">
            <a:avLst/>
          </a:prstGeom>
        </p:spPr>
      </p:pic>
      <p:pic>
        <p:nvPicPr>
          <p:cNvPr id="9" name="Picture 8">
            <a:extLst>
              <a:ext uri="{FF2B5EF4-FFF2-40B4-BE49-F238E27FC236}">
                <a16:creationId xmlns:a16="http://schemas.microsoft.com/office/drawing/2014/main" id="{DFE7D8C9-05CC-27D1-7419-593F67B9607D}"/>
              </a:ext>
            </a:extLst>
          </p:cNvPr>
          <p:cNvPicPr>
            <a:picLocks noChangeAspect="1"/>
          </p:cNvPicPr>
          <p:nvPr/>
        </p:nvPicPr>
        <p:blipFill>
          <a:blip r:embed="rId10"/>
          <a:stretch>
            <a:fillRect/>
          </a:stretch>
        </p:blipFill>
        <p:spPr>
          <a:xfrm>
            <a:off x="9867042" y="170167"/>
            <a:ext cx="806225" cy="806225"/>
          </a:xfrm>
          <a:prstGeom prst="rect">
            <a:avLst/>
          </a:prstGeom>
        </p:spPr>
      </p:pic>
      <p:cxnSp>
        <p:nvCxnSpPr>
          <p:cNvPr id="12" name="Straight Arrow Connector 11">
            <a:extLst>
              <a:ext uri="{FF2B5EF4-FFF2-40B4-BE49-F238E27FC236}">
                <a16:creationId xmlns:a16="http://schemas.microsoft.com/office/drawing/2014/main" id="{1530332A-22C2-38C4-48D0-35A4ED577AF7}"/>
              </a:ext>
            </a:extLst>
          </p:cNvPr>
          <p:cNvCxnSpPr>
            <a:cxnSpLocks/>
          </p:cNvCxnSpPr>
          <p:nvPr/>
        </p:nvCxnSpPr>
        <p:spPr>
          <a:xfrm flipH="1" flipV="1">
            <a:off x="9132814" y="2684060"/>
            <a:ext cx="261257" cy="105927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55653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470D4-CB8B-4389-1CD3-365594B479EE}"/>
            </a:ext>
          </a:extLst>
        </p:cNvPr>
        <p:cNvGrpSpPr/>
        <p:nvPr/>
      </p:nvGrpSpPr>
      <p:grpSpPr>
        <a:xfrm>
          <a:off x="0" y="0"/>
          <a:ext cx="0" cy="0"/>
          <a:chOff x="0" y="0"/>
          <a:chExt cx="0" cy="0"/>
        </a:xfrm>
      </p:grpSpPr>
      <p:sp>
        <p:nvSpPr>
          <p:cNvPr id="14" name="Titre 13">
            <a:extLst>
              <a:ext uri="{FF2B5EF4-FFF2-40B4-BE49-F238E27FC236}">
                <a16:creationId xmlns:a16="http://schemas.microsoft.com/office/drawing/2014/main" id="{18A38944-E2B3-42F2-2745-6505AB7C1870}"/>
              </a:ext>
            </a:extLst>
          </p:cNvPr>
          <p:cNvSpPr>
            <a:spLocks noGrp="1"/>
          </p:cNvSpPr>
          <p:nvPr>
            <p:ph type="title"/>
          </p:nvPr>
        </p:nvSpPr>
        <p:spPr>
          <a:xfrm>
            <a:off x="2715209" y="174843"/>
            <a:ext cx="5564424" cy="399740"/>
          </a:xfrm>
        </p:spPr>
        <p:txBody>
          <a:bodyPr/>
          <a:lstStyle/>
          <a:p>
            <a:pPr algn="ctr"/>
            <a:r>
              <a:rPr lang="fr-FR" sz="2800" dirty="0">
                <a:solidFill>
                  <a:schemeClr val="accent1"/>
                </a:solidFill>
              </a:rPr>
              <a:t>Conclusions</a:t>
            </a:r>
          </a:p>
        </p:txBody>
      </p:sp>
      <p:pic>
        <p:nvPicPr>
          <p:cNvPr id="2" name="Picture 1">
            <a:extLst>
              <a:ext uri="{FF2B5EF4-FFF2-40B4-BE49-F238E27FC236}">
                <a16:creationId xmlns:a16="http://schemas.microsoft.com/office/drawing/2014/main" id="{82157D9E-D132-2C2E-5635-C6090F7AEE96}"/>
              </a:ext>
            </a:extLst>
          </p:cNvPr>
          <p:cNvPicPr>
            <a:picLocks noChangeAspect="1"/>
          </p:cNvPicPr>
          <p:nvPr/>
        </p:nvPicPr>
        <p:blipFill>
          <a:blip r:embed="rId3"/>
          <a:stretch>
            <a:fillRect/>
          </a:stretch>
        </p:blipFill>
        <p:spPr>
          <a:xfrm>
            <a:off x="7343192" y="708821"/>
            <a:ext cx="2773941" cy="3722921"/>
          </a:xfrm>
          <a:prstGeom prst="rect">
            <a:avLst/>
          </a:prstGeom>
        </p:spPr>
      </p:pic>
      <p:pic>
        <p:nvPicPr>
          <p:cNvPr id="4" name="Picture 3">
            <a:extLst>
              <a:ext uri="{FF2B5EF4-FFF2-40B4-BE49-F238E27FC236}">
                <a16:creationId xmlns:a16="http://schemas.microsoft.com/office/drawing/2014/main" id="{17836133-5AF4-37D9-DD72-8724F5524596}"/>
              </a:ext>
            </a:extLst>
          </p:cNvPr>
          <p:cNvPicPr>
            <a:picLocks noChangeAspect="1"/>
          </p:cNvPicPr>
          <p:nvPr/>
        </p:nvPicPr>
        <p:blipFill>
          <a:blip r:embed="rId4"/>
          <a:stretch>
            <a:fillRect/>
          </a:stretch>
        </p:blipFill>
        <p:spPr>
          <a:xfrm>
            <a:off x="7862551" y="4731594"/>
            <a:ext cx="3467639" cy="1917543"/>
          </a:xfrm>
          <a:prstGeom prst="rect">
            <a:avLst/>
          </a:prstGeom>
        </p:spPr>
      </p:pic>
      <p:sp>
        <p:nvSpPr>
          <p:cNvPr id="8" name="TextBox 7">
            <a:extLst>
              <a:ext uri="{FF2B5EF4-FFF2-40B4-BE49-F238E27FC236}">
                <a16:creationId xmlns:a16="http://schemas.microsoft.com/office/drawing/2014/main" id="{92A59B0F-C57B-BB99-2B84-194C08362C6C}"/>
              </a:ext>
            </a:extLst>
          </p:cNvPr>
          <p:cNvSpPr txBox="1"/>
          <p:nvPr/>
        </p:nvSpPr>
        <p:spPr>
          <a:xfrm>
            <a:off x="269975" y="1021043"/>
            <a:ext cx="6849281" cy="4524315"/>
          </a:xfrm>
          <a:prstGeom prst="rect">
            <a:avLst/>
          </a:prstGeom>
          <a:noFill/>
        </p:spPr>
        <p:txBody>
          <a:bodyPr wrap="square">
            <a:spAutoFit/>
          </a:bodyPr>
          <a:lstStyle/>
          <a:p>
            <a:pPr marL="285750" indent="-285750" algn="just">
              <a:buFont typeface="Arial" panose="020B0604020202020204" pitchFamily="34" charset="0"/>
              <a:buChar char="•"/>
            </a:pPr>
            <a:r>
              <a:rPr lang="en-US" dirty="0"/>
              <a:t>The increasing energy demand of more powerful accelerators requires a more efficient and sustainable approach to magnet technologies.</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PSI benefits from a strong ecosystem of ambitious strategic projects, of an FCC-oriented R&amp;D program (CHART) and innovative industrial environment , creating a unique opportunity to drive the energy transition through HTS magnet technology.</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SMILE and HTS4SRI are developing key technological building blocks for cryocooled HTS magnets tailored to the needs of current and future PSI large research facilities.</a:t>
            </a:r>
          </a:p>
          <a:p>
            <a:pPr algn="just"/>
            <a:endParaRPr lang="en-US" dirty="0"/>
          </a:p>
          <a:p>
            <a:pPr marL="285750" indent="-285750" algn="just">
              <a:buFont typeface="Arial" panose="020B0604020202020204" pitchFamily="34" charset="0"/>
              <a:buChar char="•"/>
            </a:pPr>
            <a:r>
              <a:rPr lang="en-US" dirty="0"/>
              <a:t>The future use of HTS magnets—combining high performance, energy savings, reduced operational costs, and lower environmental impact—is progressively gaining momentum.</a:t>
            </a:r>
            <a:endParaRPr lang="de-CH" dirty="0"/>
          </a:p>
        </p:txBody>
      </p:sp>
      <p:sp>
        <p:nvSpPr>
          <p:cNvPr id="10" name="TextBox 9">
            <a:extLst>
              <a:ext uri="{FF2B5EF4-FFF2-40B4-BE49-F238E27FC236}">
                <a16:creationId xmlns:a16="http://schemas.microsoft.com/office/drawing/2014/main" id="{88B1FE89-A39B-6266-28A8-973C1E8D2A7D}"/>
              </a:ext>
            </a:extLst>
          </p:cNvPr>
          <p:cNvSpPr txBox="1"/>
          <p:nvPr/>
        </p:nvSpPr>
        <p:spPr>
          <a:xfrm>
            <a:off x="745836" y="5836956"/>
            <a:ext cx="6097554" cy="646331"/>
          </a:xfrm>
          <a:prstGeom prst="rect">
            <a:avLst/>
          </a:prstGeom>
          <a:noFill/>
        </p:spPr>
        <p:txBody>
          <a:bodyPr wrap="square">
            <a:spAutoFit/>
          </a:bodyPr>
          <a:lstStyle/>
          <a:p>
            <a:pPr algn="ctr"/>
            <a:r>
              <a:rPr lang="en-US" dirty="0"/>
              <a:t>Join us in shaping the future of efficient and sustainable HTS magnet technologies</a:t>
            </a:r>
            <a:endParaRPr lang="de-CH" dirty="0"/>
          </a:p>
        </p:txBody>
      </p:sp>
      <p:sp>
        <p:nvSpPr>
          <p:cNvPr id="11" name="Rectangle: Rounded Corners 4">
            <a:extLst>
              <a:ext uri="{FF2B5EF4-FFF2-40B4-BE49-F238E27FC236}">
                <a16:creationId xmlns:a16="http://schemas.microsoft.com/office/drawing/2014/main" id="{ABD52471-B063-EBF4-564A-E7AA6E498F02}"/>
              </a:ext>
            </a:extLst>
          </p:cNvPr>
          <p:cNvSpPr/>
          <p:nvPr/>
        </p:nvSpPr>
        <p:spPr>
          <a:xfrm>
            <a:off x="575465" y="5836956"/>
            <a:ext cx="6767727" cy="663999"/>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pic>
        <p:nvPicPr>
          <p:cNvPr id="12" name="Picture 11">
            <a:extLst>
              <a:ext uri="{FF2B5EF4-FFF2-40B4-BE49-F238E27FC236}">
                <a16:creationId xmlns:a16="http://schemas.microsoft.com/office/drawing/2014/main" id="{73680E9B-A0CD-D710-7BF3-03A8E43A4344}"/>
              </a:ext>
            </a:extLst>
          </p:cNvPr>
          <p:cNvPicPr>
            <a:picLocks noChangeAspect="1"/>
          </p:cNvPicPr>
          <p:nvPr/>
        </p:nvPicPr>
        <p:blipFill>
          <a:blip r:embed="rId5"/>
          <a:stretch>
            <a:fillRect/>
          </a:stretch>
        </p:blipFill>
        <p:spPr>
          <a:xfrm>
            <a:off x="10927078" y="2476976"/>
            <a:ext cx="806225" cy="806225"/>
          </a:xfrm>
          <a:prstGeom prst="rect">
            <a:avLst/>
          </a:prstGeom>
        </p:spPr>
      </p:pic>
      <p:pic>
        <p:nvPicPr>
          <p:cNvPr id="13" name="Grafik 10">
            <a:extLst>
              <a:ext uri="{FF2B5EF4-FFF2-40B4-BE49-F238E27FC236}">
                <a16:creationId xmlns:a16="http://schemas.microsoft.com/office/drawing/2014/main" id="{BA72239D-71B1-072A-28DD-0E38452C4602}"/>
              </a:ext>
            </a:extLst>
          </p:cNvPr>
          <p:cNvPicPr>
            <a:picLocks noChangeAspect="1"/>
          </p:cNvPicPr>
          <p:nvPr/>
        </p:nvPicPr>
        <p:blipFill>
          <a:blip r:embed="rId6"/>
          <a:stretch>
            <a:fillRect/>
          </a:stretch>
        </p:blipFill>
        <p:spPr>
          <a:xfrm>
            <a:off x="10915852" y="1584393"/>
            <a:ext cx="797858" cy="747630"/>
          </a:xfrm>
          <a:prstGeom prst="rect">
            <a:avLst/>
          </a:prstGeom>
        </p:spPr>
      </p:pic>
      <p:pic>
        <p:nvPicPr>
          <p:cNvPr id="15" name="Picture 14">
            <a:extLst>
              <a:ext uri="{FF2B5EF4-FFF2-40B4-BE49-F238E27FC236}">
                <a16:creationId xmlns:a16="http://schemas.microsoft.com/office/drawing/2014/main" id="{50AEC9D9-6AAB-FDFB-40FC-B24E72A39224}"/>
              </a:ext>
            </a:extLst>
          </p:cNvPr>
          <p:cNvPicPr>
            <a:picLocks noChangeAspect="1"/>
          </p:cNvPicPr>
          <p:nvPr/>
        </p:nvPicPr>
        <p:blipFill>
          <a:blip r:embed="rId7"/>
          <a:stretch>
            <a:fillRect/>
          </a:stretch>
        </p:blipFill>
        <p:spPr>
          <a:xfrm>
            <a:off x="10189885" y="3583053"/>
            <a:ext cx="1732140" cy="779838"/>
          </a:xfrm>
          <a:prstGeom prst="rect">
            <a:avLst/>
          </a:prstGeom>
        </p:spPr>
      </p:pic>
    </p:spTree>
    <p:extLst>
      <p:ext uri="{BB962C8B-B14F-4D97-AF65-F5344CB8AC3E}">
        <p14:creationId xmlns:p14="http://schemas.microsoft.com/office/powerpoint/2010/main" val="10157444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object 35"/>
          <p:cNvSpPr txBox="1">
            <a:spLocks noGrp="1"/>
          </p:cNvSpPr>
          <p:nvPr>
            <p:ph type="sldNum" sz="quarter" idx="12"/>
          </p:nvPr>
        </p:nvSpPr>
        <p:spPr>
          <a:prstGeom prst="rect">
            <a:avLst/>
          </a:prstGeom>
        </p:spPr>
        <p:txBody>
          <a:bodyPr vert="horz" wrap="square" lIns="0" tIns="0" rIns="0" bIns="0" rtlCol="0" anchor="t" anchorCtr="0">
            <a:spAutoFit/>
          </a:bodyPr>
          <a:lstStyle/>
          <a:p>
            <a:pPr marL="12700">
              <a:lnSpc>
                <a:spcPts val="955"/>
              </a:lnSpc>
            </a:pPr>
            <a:r>
              <a:rPr spc="-10" dirty="0"/>
              <a:t>Page</a:t>
            </a:r>
            <a:r>
              <a:rPr spc="-45" dirty="0"/>
              <a:t> </a:t>
            </a:r>
            <a:fld id="{81D60167-4931-47E6-BA6A-407CBD079E47}" type="slidenum">
              <a:rPr dirty="0"/>
              <a:pPr marL="12700">
                <a:lnSpc>
                  <a:spcPts val="955"/>
                </a:lnSpc>
              </a:pPr>
              <a:t>39</a:t>
            </a:fld>
            <a:endParaRPr dirty="0"/>
          </a:p>
        </p:txBody>
      </p:sp>
      <p:sp>
        <p:nvSpPr>
          <p:cNvPr id="5" name="Rectangle 4"/>
          <p:cNvSpPr/>
          <p:nvPr/>
        </p:nvSpPr>
        <p:spPr>
          <a:xfrm>
            <a:off x="6528049" y="3356992"/>
            <a:ext cx="4718343" cy="923330"/>
          </a:xfrm>
          <a:prstGeom prst="rect">
            <a:avLst/>
          </a:prstGeom>
        </p:spPr>
        <p:txBody>
          <a:bodyPr wrap="none">
            <a:spAutoFit/>
          </a:bodyPr>
          <a:lstStyle/>
          <a:p>
            <a:r>
              <a:rPr lang="en-US" dirty="0"/>
              <a:t>George Bernard Shaw (1856–1950)</a:t>
            </a:r>
          </a:p>
          <a:p>
            <a:r>
              <a:rPr lang="en-US" dirty="0"/>
              <a:t>Irish playwright, critic, dramatist and polemist</a:t>
            </a:r>
          </a:p>
          <a:p>
            <a:r>
              <a:rPr lang="en-US" dirty="0"/>
              <a:t>Nobel Prize in Literature in 1925</a:t>
            </a:r>
          </a:p>
        </p:txBody>
      </p:sp>
      <p:pic>
        <p:nvPicPr>
          <p:cNvPr id="7" name="Picture 6"/>
          <p:cNvPicPr>
            <a:picLocks noChangeAspect="1"/>
          </p:cNvPicPr>
          <p:nvPr/>
        </p:nvPicPr>
        <p:blipFill>
          <a:blip r:embed="rId2"/>
          <a:stretch>
            <a:fillRect/>
          </a:stretch>
        </p:blipFill>
        <p:spPr>
          <a:xfrm>
            <a:off x="3719737" y="332656"/>
            <a:ext cx="4371975" cy="2266950"/>
          </a:xfrm>
          <a:prstGeom prst="rect">
            <a:avLst/>
          </a:prstGeom>
        </p:spPr>
      </p:pic>
      <p:pic>
        <p:nvPicPr>
          <p:cNvPr id="8" name="Picture 7"/>
          <p:cNvPicPr>
            <a:picLocks noChangeAspect="1"/>
          </p:cNvPicPr>
          <p:nvPr/>
        </p:nvPicPr>
        <p:blipFill>
          <a:blip r:embed="rId3"/>
          <a:stretch>
            <a:fillRect/>
          </a:stretch>
        </p:blipFill>
        <p:spPr>
          <a:xfrm>
            <a:off x="4367809" y="2852936"/>
            <a:ext cx="1819275" cy="2514600"/>
          </a:xfrm>
          <a:prstGeom prst="rect">
            <a:avLst/>
          </a:prstGeom>
        </p:spPr>
      </p:pic>
      <p:sp>
        <p:nvSpPr>
          <p:cNvPr id="6" name="TextBox 5"/>
          <p:cNvSpPr txBox="1"/>
          <p:nvPr/>
        </p:nvSpPr>
        <p:spPr>
          <a:xfrm>
            <a:off x="5260752" y="5620866"/>
            <a:ext cx="1852662" cy="648072"/>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de-CH" sz="2800" b="1" dirty="0" err="1">
                <a:solidFill>
                  <a:srgbClr val="00B050"/>
                </a:solidFill>
                <a:latin typeface="Calibri"/>
              </a:rPr>
              <a:t>Thank</a:t>
            </a:r>
            <a:r>
              <a:rPr lang="de-CH" sz="2800" b="1" dirty="0">
                <a:solidFill>
                  <a:srgbClr val="00B050"/>
                </a:solidFill>
                <a:latin typeface="Calibri"/>
              </a:rPr>
              <a:t> </a:t>
            </a:r>
            <a:r>
              <a:rPr lang="de-CH" sz="2800" b="1" dirty="0" err="1">
                <a:solidFill>
                  <a:srgbClr val="00B050"/>
                </a:solidFill>
                <a:latin typeface="Calibri"/>
              </a:rPr>
              <a:t>you</a:t>
            </a:r>
            <a:endParaRPr lang="de-CH" sz="2800" b="1" dirty="0">
              <a:solidFill>
                <a:srgbClr val="00B050"/>
              </a:solidFill>
              <a:latin typeface="Calibri"/>
            </a:endParaRPr>
          </a:p>
          <a:p>
            <a:pPr algn="ctr" eaLnBrk="1" hangingPunct="1">
              <a:lnSpc>
                <a:spcPct val="110000"/>
              </a:lnSpc>
              <a:spcBef>
                <a:spcPct val="0"/>
              </a:spcBef>
              <a:buClr>
                <a:srgbClr val="000000"/>
              </a:buClr>
            </a:pPr>
            <a:r>
              <a:rPr lang="de-CH" sz="2800" b="1" dirty="0">
                <a:solidFill>
                  <a:srgbClr val="00B050"/>
                </a:solidFill>
                <a:latin typeface="Calibri"/>
              </a:rPr>
              <a:t> </a:t>
            </a:r>
            <a:r>
              <a:rPr lang="de-CH" sz="2800" b="1" dirty="0" err="1">
                <a:solidFill>
                  <a:srgbClr val="00B050"/>
                </a:solidFill>
                <a:latin typeface="Calibri"/>
              </a:rPr>
              <a:t>for</a:t>
            </a:r>
            <a:r>
              <a:rPr lang="de-CH" sz="2800" b="1" dirty="0">
                <a:solidFill>
                  <a:srgbClr val="00B050"/>
                </a:solidFill>
                <a:latin typeface="Calibri"/>
              </a:rPr>
              <a:t> </a:t>
            </a:r>
            <a:r>
              <a:rPr lang="de-CH" sz="2800" b="1" dirty="0" err="1">
                <a:solidFill>
                  <a:srgbClr val="00B050"/>
                </a:solidFill>
                <a:latin typeface="Calibri"/>
              </a:rPr>
              <a:t>your</a:t>
            </a:r>
            <a:r>
              <a:rPr lang="de-CH" sz="2800" b="1" dirty="0">
                <a:solidFill>
                  <a:srgbClr val="00B050"/>
                </a:solidFill>
                <a:latin typeface="Calibri"/>
              </a:rPr>
              <a:t> </a:t>
            </a:r>
            <a:r>
              <a:rPr lang="de-CH" sz="2800" b="1" dirty="0" err="1">
                <a:solidFill>
                  <a:srgbClr val="00B050"/>
                </a:solidFill>
                <a:latin typeface="Calibri"/>
              </a:rPr>
              <a:t>attention</a:t>
            </a:r>
            <a:endParaRPr lang="de-CH" sz="2800" b="1" dirty="0">
              <a:solidFill>
                <a:srgbClr val="00B050"/>
              </a:solidFill>
              <a:latin typeface="Calibri"/>
            </a:endParaRPr>
          </a:p>
        </p:txBody>
      </p:sp>
    </p:spTree>
    <p:extLst>
      <p:ext uri="{BB962C8B-B14F-4D97-AF65-F5344CB8AC3E}">
        <p14:creationId xmlns:p14="http://schemas.microsoft.com/office/powerpoint/2010/main" val="29402037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BADDA21C-28FC-7D62-D81E-7030C8D52883}"/>
              </a:ext>
            </a:extLst>
          </p:cNvPr>
          <p:cNvSpPr>
            <a:spLocks noGrp="1"/>
          </p:cNvSpPr>
          <p:nvPr>
            <p:ph type="dt" sz="half" idx="10"/>
          </p:nvPr>
        </p:nvSpPr>
        <p:spPr/>
        <p:txBody>
          <a:bodyPr/>
          <a:lstStyle/>
          <a:p>
            <a:fld id="{70C1A95A-0331-42E2-B52D-EB8D369B2C5F}" type="datetime1">
              <a:rPr lang="de-CH" noProof="0" smtClean="0"/>
              <a:t>11.05.2026</a:t>
            </a:fld>
            <a:endParaRPr lang="en-GB" noProof="0" dirty="0"/>
          </a:p>
        </p:txBody>
      </p:sp>
      <p:sp>
        <p:nvSpPr>
          <p:cNvPr id="4" name="Footer Placeholder 3">
            <a:extLst>
              <a:ext uri="{FF2B5EF4-FFF2-40B4-BE49-F238E27FC236}">
                <a16:creationId xmlns:a16="http://schemas.microsoft.com/office/drawing/2014/main" id="{FA62ABCC-4993-0A2E-D6D9-1D65BBAA9696}"/>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9DB7C7E9-9F91-69F0-666A-CC76F25913FB}"/>
              </a:ext>
            </a:extLst>
          </p:cNvPr>
          <p:cNvSpPr>
            <a:spLocks noGrp="1"/>
          </p:cNvSpPr>
          <p:nvPr>
            <p:ph type="sldNum" sz="quarter" idx="12"/>
          </p:nvPr>
        </p:nvSpPr>
        <p:spPr/>
        <p:txBody>
          <a:bodyPr/>
          <a:lstStyle/>
          <a:p>
            <a:fld id="{442AD375-037F-43D0-B059-5172DA06796A}" type="slidenum">
              <a:rPr lang="en-GB" noProof="0" smtClean="0"/>
              <a:pPr/>
              <a:t>4</a:t>
            </a:fld>
            <a:endParaRPr lang="en-GB" noProof="0" dirty="0"/>
          </a:p>
        </p:txBody>
      </p:sp>
      <p:sp>
        <p:nvSpPr>
          <p:cNvPr id="2" name="Text Box 9">
            <a:extLst>
              <a:ext uri="{FF2B5EF4-FFF2-40B4-BE49-F238E27FC236}">
                <a16:creationId xmlns:a16="http://schemas.microsoft.com/office/drawing/2014/main" id="{48166647-3CBC-2FD3-6EEC-E4678580F81B}"/>
              </a:ext>
            </a:extLst>
          </p:cNvPr>
          <p:cNvSpPr txBox="1">
            <a:spLocks noChangeArrowheads="1"/>
          </p:cNvSpPr>
          <p:nvPr/>
        </p:nvSpPr>
        <p:spPr bwMode="auto">
          <a:xfrm>
            <a:off x="4269803" y="3998284"/>
            <a:ext cx="2713695" cy="586957"/>
          </a:xfrm>
          <a:prstGeom prst="rect">
            <a:avLst/>
          </a:prstGeom>
          <a:noFill/>
          <a:ln>
            <a:noFill/>
          </a:ln>
          <a:effectLst/>
          <a:extLst>
            <a:ext uri="{909E8E84-426E-40DD-AFC4-6F175D3DCCD1}">
              <a14:hiddenFill xmlns:a14="http://schemas.microsoft.com/office/drawing/2010/main">
                <a:solidFill>
                  <a:srgbClr val="1D579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46800" rIns="0" bIns="46800">
            <a:spAutoFit/>
          </a:bodyPr>
          <a:lstStyle>
            <a:lvl1pPr>
              <a:defRPr sz="2400" baseline="30000">
                <a:solidFill>
                  <a:schemeClr val="tx1"/>
                </a:solidFill>
                <a:latin typeface="Times" pitchFamily="18" charset="0"/>
              </a:defRPr>
            </a:lvl1pPr>
            <a:lvl2pPr marL="742950" indent="-285750">
              <a:defRPr sz="2400" baseline="30000">
                <a:solidFill>
                  <a:schemeClr val="tx1"/>
                </a:solidFill>
                <a:latin typeface="Times" pitchFamily="18" charset="0"/>
              </a:defRPr>
            </a:lvl2pPr>
            <a:lvl3pPr marL="1143000" indent="-228600">
              <a:defRPr sz="2400" baseline="30000">
                <a:solidFill>
                  <a:schemeClr val="tx1"/>
                </a:solidFill>
                <a:latin typeface="Times" pitchFamily="18" charset="0"/>
              </a:defRPr>
            </a:lvl3pPr>
            <a:lvl4pPr marL="1600200" indent="-228600">
              <a:defRPr sz="2400" baseline="30000">
                <a:solidFill>
                  <a:schemeClr val="tx1"/>
                </a:solidFill>
                <a:latin typeface="Times" pitchFamily="18" charset="0"/>
              </a:defRPr>
            </a:lvl4pPr>
            <a:lvl5pPr marL="2057400" indent="-228600">
              <a:defRPr sz="2400" baseline="30000">
                <a:solidFill>
                  <a:schemeClr val="tx1"/>
                </a:solidFill>
                <a:latin typeface="Times" pitchFamily="18" charset="0"/>
              </a:defRPr>
            </a:lvl5pPr>
            <a:lvl6pPr marL="2514600" indent="-228600" eaLnBrk="0" fontAlgn="base" hangingPunct="0">
              <a:spcBef>
                <a:spcPct val="0"/>
              </a:spcBef>
              <a:spcAft>
                <a:spcPct val="0"/>
              </a:spcAft>
              <a:defRPr sz="2400" baseline="30000">
                <a:solidFill>
                  <a:schemeClr val="tx1"/>
                </a:solidFill>
                <a:latin typeface="Times" pitchFamily="18" charset="0"/>
              </a:defRPr>
            </a:lvl6pPr>
            <a:lvl7pPr marL="2971800" indent="-228600" eaLnBrk="0" fontAlgn="base" hangingPunct="0">
              <a:spcBef>
                <a:spcPct val="0"/>
              </a:spcBef>
              <a:spcAft>
                <a:spcPct val="0"/>
              </a:spcAft>
              <a:defRPr sz="2400" baseline="30000">
                <a:solidFill>
                  <a:schemeClr val="tx1"/>
                </a:solidFill>
                <a:latin typeface="Times" pitchFamily="18" charset="0"/>
              </a:defRPr>
            </a:lvl7pPr>
            <a:lvl8pPr marL="3429000" indent="-228600" eaLnBrk="0" fontAlgn="base" hangingPunct="0">
              <a:spcBef>
                <a:spcPct val="0"/>
              </a:spcBef>
              <a:spcAft>
                <a:spcPct val="0"/>
              </a:spcAft>
              <a:defRPr sz="2400" baseline="30000">
                <a:solidFill>
                  <a:schemeClr val="tx1"/>
                </a:solidFill>
                <a:latin typeface="Times" pitchFamily="18" charset="0"/>
              </a:defRPr>
            </a:lvl8pPr>
            <a:lvl9pPr marL="3886200" indent="-228600" eaLnBrk="0" fontAlgn="base" hangingPunct="0">
              <a:spcBef>
                <a:spcPct val="0"/>
              </a:spcBef>
              <a:spcAft>
                <a:spcPct val="0"/>
              </a:spcAft>
              <a:defRPr sz="2400" baseline="30000">
                <a:solidFill>
                  <a:schemeClr val="tx1"/>
                </a:solidFill>
                <a:latin typeface="Times" pitchFamily="18" charset="0"/>
              </a:defRPr>
            </a:lvl9pPr>
          </a:lstStyle>
          <a:p>
            <a:pPr algn="ctr">
              <a:spcBef>
                <a:spcPts val="0"/>
              </a:spcBef>
            </a:pPr>
            <a:r>
              <a:rPr lang="en-US" altLang="de-DE" sz="1600" b="1" baseline="0" dirty="0">
                <a:latin typeface="Arial" pitchFamily="34" charset="0"/>
              </a:rPr>
              <a:t>Protons beam</a:t>
            </a:r>
          </a:p>
          <a:p>
            <a:pPr algn="ctr">
              <a:spcBef>
                <a:spcPts val="0"/>
              </a:spcBef>
            </a:pPr>
            <a:r>
              <a:rPr lang="en-US" altLang="de-DE" sz="1600" b="1" baseline="0" dirty="0">
                <a:latin typeface="Arial" pitchFamily="34" charset="0"/>
              </a:rPr>
              <a:t>therapy</a:t>
            </a:r>
          </a:p>
        </p:txBody>
      </p:sp>
      <p:pic>
        <p:nvPicPr>
          <p:cNvPr id="9" name="Picture 4" descr="SINQ2">
            <a:extLst>
              <a:ext uri="{FF2B5EF4-FFF2-40B4-BE49-F238E27FC236}">
                <a16:creationId xmlns:a16="http://schemas.microsoft.com/office/drawing/2014/main" id="{674B6616-A66D-00FE-6373-9837759CF652}"/>
              </a:ext>
            </a:extLst>
          </p:cNvPr>
          <p:cNvPicPr>
            <a:picLocks noChangeArrowheads="1"/>
          </p:cNvPicPr>
          <p:nvPr/>
        </p:nvPicPr>
        <p:blipFill>
          <a:blip r:embed="rId3" cstate="print">
            <a:extLst>
              <a:ext uri="{28A0092B-C50C-407E-A947-70E740481C1C}">
                <a14:useLocalDpi xmlns:a14="http://schemas.microsoft.com/office/drawing/2010/main" val="0"/>
              </a:ext>
            </a:extLst>
          </a:blip>
          <a:srcRect l="17415" t="10561" r="2550" b="4532"/>
          <a:stretch>
            <a:fillRect/>
          </a:stretch>
        </p:blipFill>
        <p:spPr>
          <a:xfrm>
            <a:off x="2462293" y="2173585"/>
            <a:ext cx="2046367" cy="1597264"/>
          </a:xfrm>
          <a:prstGeom prst="rect">
            <a:avLst/>
          </a:prstGeom>
          <a:noFill/>
          <a:ln w="25400">
            <a:solidFill>
              <a:srgbClr val="1D5797"/>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Text Box 8">
            <a:extLst>
              <a:ext uri="{FF2B5EF4-FFF2-40B4-BE49-F238E27FC236}">
                <a16:creationId xmlns:a16="http://schemas.microsoft.com/office/drawing/2014/main" id="{1A7283CC-860D-0924-D06E-87E3F30C0262}"/>
              </a:ext>
            </a:extLst>
          </p:cNvPr>
          <p:cNvSpPr txBox="1">
            <a:spLocks noChangeArrowheads="1"/>
          </p:cNvSpPr>
          <p:nvPr/>
        </p:nvSpPr>
        <p:spPr bwMode="auto">
          <a:xfrm>
            <a:off x="117733" y="1521712"/>
            <a:ext cx="1855039" cy="586957"/>
          </a:xfrm>
          <a:prstGeom prst="rect">
            <a:avLst/>
          </a:prstGeom>
          <a:noFill/>
          <a:ln>
            <a:noFill/>
          </a:ln>
          <a:effectLst/>
          <a:extLst>
            <a:ext uri="{909E8E84-426E-40DD-AFC4-6F175D3DCCD1}">
              <a14:hiddenFill xmlns:a14="http://schemas.microsoft.com/office/drawing/2010/main">
                <a:solidFill>
                  <a:srgbClr val="1D579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a:defRPr sz="2400" baseline="30000">
                <a:solidFill>
                  <a:schemeClr val="tx1"/>
                </a:solidFill>
                <a:latin typeface="Times" pitchFamily="18" charset="0"/>
              </a:defRPr>
            </a:lvl1pPr>
            <a:lvl2pPr marL="742950" indent="-285750">
              <a:defRPr sz="2400" baseline="30000">
                <a:solidFill>
                  <a:schemeClr val="tx1"/>
                </a:solidFill>
                <a:latin typeface="Times" pitchFamily="18" charset="0"/>
              </a:defRPr>
            </a:lvl2pPr>
            <a:lvl3pPr marL="1143000" indent="-228600">
              <a:defRPr sz="2400" baseline="30000">
                <a:solidFill>
                  <a:schemeClr val="tx1"/>
                </a:solidFill>
                <a:latin typeface="Times" pitchFamily="18" charset="0"/>
              </a:defRPr>
            </a:lvl3pPr>
            <a:lvl4pPr marL="1600200" indent="-228600">
              <a:defRPr sz="2400" baseline="30000">
                <a:solidFill>
                  <a:schemeClr val="tx1"/>
                </a:solidFill>
                <a:latin typeface="Times" pitchFamily="18" charset="0"/>
              </a:defRPr>
            </a:lvl4pPr>
            <a:lvl5pPr marL="2057400" indent="-228600">
              <a:defRPr sz="2400" baseline="30000">
                <a:solidFill>
                  <a:schemeClr val="tx1"/>
                </a:solidFill>
                <a:latin typeface="Times" pitchFamily="18" charset="0"/>
              </a:defRPr>
            </a:lvl5pPr>
            <a:lvl6pPr marL="2514600" indent="-228600" eaLnBrk="0" fontAlgn="base" hangingPunct="0">
              <a:spcBef>
                <a:spcPct val="0"/>
              </a:spcBef>
              <a:spcAft>
                <a:spcPct val="0"/>
              </a:spcAft>
              <a:defRPr sz="2400" baseline="30000">
                <a:solidFill>
                  <a:schemeClr val="tx1"/>
                </a:solidFill>
                <a:latin typeface="Times" pitchFamily="18" charset="0"/>
              </a:defRPr>
            </a:lvl6pPr>
            <a:lvl7pPr marL="2971800" indent="-228600" eaLnBrk="0" fontAlgn="base" hangingPunct="0">
              <a:spcBef>
                <a:spcPct val="0"/>
              </a:spcBef>
              <a:spcAft>
                <a:spcPct val="0"/>
              </a:spcAft>
              <a:defRPr sz="2400" baseline="30000">
                <a:solidFill>
                  <a:schemeClr val="tx1"/>
                </a:solidFill>
                <a:latin typeface="Times" pitchFamily="18" charset="0"/>
              </a:defRPr>
            </a:lvl7pPr>
            <a:lvl8pPr marL="3429000" indent="-228600" eaLnBrk="0" fontAlgn="base" hangingPunct="0">
              <a:spcBef>
                <a:spcPct val="0"/>
              </a:spcBef>
              <a:spcAft>
                <a:spcPct val="0"/>
              </a:spcAft>
              <a:defRPr sz="2400" baseline="30000">
                <a:solidFill>
                  <a:schemeClr val="tx1"/>
                </a:solidFill>
                <a:latin typeface="Times" pitchFamily="18" charset="0"/>
              </a:defRPr>
            </a:lvl8pPr>
            <a:lvl9pPr marL="3886200" indent="-228600" eaLnBrk="0" fontAlgn="base" hangingPunct="0">
              <a:spcBef>
                <a:spcPct val="0"/>
              </a:spcBef>
              <a:spcAft>
                <a:spcPct val="0"/>
              </a:spcAft>
              <a:defRPr sz="2400" baseline="30000">
                <a:solidFill>
                  <a:schemeClr val="tx1"/>
                </a:solidFill>
                <a:latin typeface="Times" pitchFamily="18" charset="0"/>
              </a:defRPr>
            </a:lvl9pPr>
          </a:lstStyle>
          <a:p>
            <a:pPr algn="ctr">
              <a:spcBef>
                <a:spcPts val="0"/>
              </a:spcBef>
            </a:pPr>
            <a:r>
              <a:rPr lang="en-US" altLang="de-DE" sz="1600" b="1" baseline="0" dirty="0">
                <a:latin typeface="Arial" pitchFamily="34" charset="0"/>
              </a:rPr>
              <a:t>590 MeV Proton</a:t>
            </a:r>
          </a:p>
          <a:p>
            <a:pPr algn="ctr">
              <a:spcBef>
                <a:spcPts val="0"/>
              </a:spcBef>
            </a:pPr>
            <a:r>
              <a:rPr lang="en-US" altLang="de-DE" sz="1600" b="1" baseline="0" dirty="0">
                <a:latin typeface="Arial" pitchFamily="34" charset="0"/>
              </a:rPr>
              <a:t>Cyclotron</a:t>
            </a:r>
          </a:p>
        </p:txBody>
      </p:sp>
      <p:sp>
        <p:nvSpPr>
          <p:cNvPr id="11" name="Text Box 9">
            <a:extLst>
              <a:ext uri="{FF2B5EF4-FFF2-40B4-BE49-F238E27FC236}">
                <a16:creationId xmlns:a16="http://schemas.microsoft.com/office/drawing/2014/main" id="{C3B19467-0B97-0FB5-2DD9-9284198C0020}"/>
              </a:ext>
            </a:extLst>
          </p:cNvPr>
          <p:cNvSpPr txBox="1">
            <a:spLocks noChangeArrowheads="1"/>
          </p:cNvSpPr>
          <p:nvPr/>
        </p:nvSpPr>
        <p:spPr bwMode="auto">
          <a:xfrm>
            <a:off x="8354033" y="911926"/>
            <a:ext cx="2362200" cy="586957"/>
          </a:xfrm>
          <a:prstGeom prst="rect">
            <a:avLst/>
          </a:prstGeom>
          <a:noFill/>
          <a:ln>
            <a:noFill/>
          </a:ln>
          <a:effectLst/>
          <a:extLst>
            <a:ext uri="{909E8E84-426E-40DD-AFC4-6F175D3DCCD1}">
              <a14:hiddenFill xmlns:a14="http://schemas.microsoft.com/office/drawing/2010/main">
                <a:solidFill>
                  <a:srgbClr val="1D579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46800" rIns="0" bIns="46800">
            <a:spAutoFit/>
          </a:bodyPr>
          <a:lstStyle>
            <a:lvl1pPr>
              <a:defRPr sz="2400" baseline="30000">
                <a:solidFill>
                  <a:schemeClr val="tx1"/>
                </a:solidFill>
                <a:latin typeface="Times" pitchFamily="18" charset="0"/>
              </a:defRPr>
            </a:lvl1pPr>
            <a:lvl2pPr marL="742950" indent="-285750">
              <a:defRPr sz="2400" baseline="30000">
                <a:solidFill>
                  <a:schemeClr val="tx1"/>
                </a:solidFill>
                <a:latin typeface="Times" pitchFamily="18" charset="0"/>
              </a:defRPr>
            </a:lvl2pPr>
            <a:lvl3pPr marL="1143000" indent="-228600">
              <a:defRPr sz="2400" baseline="30000">
                <a:solidFill>
                  <a:schemeClr val="tx1"/>
                </a:solidFill>
                <a:latin typeface="Times" pitchFamily="18" charset="0"/>
              </a:defRPr>
            </a:lvl3pPr>
            <a:lvl4pPr marL="1600200" indent="-228600">
              <a:defRPr sz="2400" baseline="30000">
                <a:solidFill>
                  <a:schemeClr val="tx1"/>
                </a:solidFill>
                <a:latin typeface="Times" pitchFamily="18" charset="0"/>
              </a:defRPr>
            </a:lvl4pPr>
            <a:lvl5pPr marL="2057400" indent="-228600">
              <a:defRPr sz="2400" baseline="30000">
                <a:solidFill>
                  <a:schemeClr val="tx1"/>
                </a:solidFill>
                <a:latin typeface="Times" pitchFamily="18" charset="0"/>
              </a:defRPr>
            </a:lvl5pPr>
            <a:lvl6pPr marL="2514600" indent="-228600" eaLnBrk="0" fontAlgn="base" hangingPunct="0">
              <a:spcBef>
                <a:spcPct val="0"/>
              </a:spcBef>
              <a:spcAft>
                <a:spcPct val="0"/>
              </a:spcAft>
              <a:defRPr sz="2400" baseline="30000">
                <a:solidFill>
                  <a:schemeClr val="tx1"/>
                </a:solidFill>
                <a:latin typeface="Times" pitchFamily="18" charset="0"/>
              </a:defRPr>
            </a:lvl6pPr>
            <a:lvl7pPr marL="2971800" indent="-228600" eaLnBrk="0" fontAlgn="base" hangingPunct="0">
              <a:spcBef>
                <a:spcPct val="0"/>
              </a:spcBef>
              <a:spcAft>
                <a:spcPct val="0"/>
              </a:spcAft>
              <a:defRPr sz="2400" baseline="30000">
                <a:solidFill>
                  <a:schemeClr val="tx1"/>
                </a:solidFill>
                <a:latin typeface="Times" pitchFamily="18" charset="0"/>
              </a:defRPr>
            </a:lvl7pPr>
            <a:lvl8pPr marL="3429000" indent="-228600" eaLnBrk="0" fontAlgn="base" hangingPunct="0">
              <a:spcBef>
                <a:spcPct val="0"/>
              </a:spcBef>
              <a:spcAft>
                <a:spcPct val="0"/>
              </a:spcAft>
              <a:defRPr sz="2400" baseline="30000">
                <a:solidFill>
                  <a:schemeClr val="tx1"/>
                </a:solidFill>
                <a:latin typeface="Times" pitchFamily="18" charset="0"/>
              </a:defRPr>
            </a:lvl8pPr>
            <a:lvl9pPr marL="3886200" indent="-228600" eaLnBrk="0" fontAlgn="base" hangingPunct="0">
              <a:spcBef>
                <a:spcPct val="0"/>
              </a:spcBef>
              <a:spcAft>
                <a:spcPct val="0"/>
              </a:spcAft>
              <a:defRPr sz="2400" baseline="30000">
                <a:solidFill>
                  <a:schemeClr val="tx1"/>
                </a:solidFill>
                <a:latin typeface="Times" pitchFamily="18" charset="0"/>
              </a:defRPr>
            </a:lvl9pPr>
          </a:lstStyle>
          <a:p>
            <a:pPr algn="ctr">
              <a:spcBef>
                <a:spcPts val="0"/>
              </a:spcBef>
            </a:pPr>
            <a:r>
              <a:rPr lang="en-US" altLang="de-DE" sz="1600" b="1" baseline="0" dirty="0">
                <a:latin typeface="Arial" pitchFamily="34" charset="0"/>
              </a:rPr>
              <a:t>Swiss Light </a:t>
            </a:r>
          </a:p>
          <a:p>
            <a:pPr algn="ctr">
              <a:spcBef>
                <a:spcPts val="0"/>
              </a:spcBef>
            </a:pPr>
            <a:r>
              <a:rPr lang="en-US" altLang="de-DE" sz="1600" b="1" baseline="0" dirty="0">
                <a:latin typeface="Arial" pitchFamily="34" charset="0"/>
              </a:rPr>
              <a:t>Source (SLS </a:t>
            </a:r>
            <a:r>
              <a:rPr lang="en-US" altLang="de-DE" sz="1600" b="1" baseline="0" dirty="0">
                <a:solidFill>
                  <a:srgbClr val="FF0000"/>
                </a:solidFill>
                <a:latin typeface="Arial" pitchFamily="34" charset="0"/>
              </a:rPr>
              <a:t>2.0</a:t>
            </a:r>
            <a:r>
              <a:rPr lang="en-US" altLang="de-DE" sz="1600" b="1" baseline="0" dirty="0">
                <a:latin typeface="Arial" pitchFamily="34" charset="0"/>
              </a:rPr>
              <a:t>)</a:t>
            </a:r>
          </a:p>
        </p:txBody>
      </p:sp>
      <p:sp>
        <p:nvSpPr>
          <p:cNvPr id="12" name="Text Box 10">
            <a:extLst>
              <a:ext uri="{FF2B5EF4-FFF2-40B4-BE49-F238E27FC236}">
                <a16:creationId xmlns:a16="http://schemas.microsoft.com/office/drawing/2014/main" id="{A9C85B8A-7650-F785-0AA0-5EECA7771F92}"/>
              </a:ext>
            </a:extLst>
          </p:cNvPr>
          <p:cNvSpPr txBox="1">
            <a:spLocks noChangeArrowheads="1"/>
          </p:cNvSpPr>
          <p:nvPr/>
        </p:nvSpPr>
        <p:spPr bwMode="auto">
          <a:xfrm>
            <a:off x="1858040" y="1511729"/>
            <a:ext cx="2667000" cy="586957"/>
          </a:xfrm>
          <a:prstGeom prst="rect">
            <a:avLst/>
          </a:prstGeom>
          <a:noFill/>
          <a:ln>
            <a:noFill/>
          </a:ln>
          <a:effectLst/>
          <a:extLst>
            <a:ext uri="{909E8E84-426E-40DD-AFC4-6F175D3DCCD1}">
              <a14:hiddenFill xmlns:a14="http://schemas.microsoft.com/office/drawing/2010/main">
                <a:solidFill>
                  <a:srgbClr val="1D579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sz="2400" baseline="30000">
                <a:solidFill>
                  <a:schemeClr val="tx1"/>
                </a:solidFill>
                <a:latin typeface="Times" pitchFamily="18" charset="0"/>
              </a:defRPr>
            </a:lvl1pPr>
            <a:lvl2pPr marL="742950" indent="-285750">
              <a:defRPr sz="2400" baseline="30000">
                <a:solidFill>
                  <a:schemeClr val="tx1"/>
                </a:solidFill>
                <a:latin typeface="Times" pitchFamily="18" charset="0"/>
              </a:defRPr>
            </a:lvl2pPr>
            <a:lvl3pPr marL="1143000" indent="-228600">
              <a:defRPr sz="2400" baseline="30000">
                <a:solidFill>
                  <a:schemeClr val="tx1"/>
                </a:solidFill>
                <a:latin typeface="Times" pitchFamily="18" charset="0"/>
              </a:defRPr>
            </a:lvl3pPr>
            <a:lvl4pPr marL="1600200" indent="-228600">
              <a:defRPr sz="2400" baseline="30000">
                <a:solidFill>
                  <a:schemeClr val="tx1"/>
                </a:solidFill>
                <a:latin typeface="Times" pitchFamily="18" charset="0"/>
              </a:defRPr>
            </a:lvl4pPr>
            <a:lvl5pPr marL="2057400" indent="-228600">
              <a:defRPr sz="2400" baseline="30000">
                <a:solidFill>
                  <a:schemeClr val="tx1"/>
                </a:solidFill>
                <a:latin typeface="Times" pitchFamily="18" charset="0"/>
              </a:defRPr>
            </a:lvl5pPr>
            <a:lvl6pPr marL="2514600" indent="-228600" eaLnBrk="0" fontAlgn="base" hangingPunct="0">
              <a:spcBef>
                <a:spcPct val="0"/>
              </a:spcBef>
              <a:spcAft>
                <a:spcPct val="0"/>
              </a:spcAft>
              <a:defRPr sz="2400" baseline="30000">
                <a:solidFill>
                  <a:schemeClr val="tx1"/>
                </a:solidFill>
                <a:latin typeface="Times" pitchFamily="18" charset="0"/>
              </a:defRPr>
            </a:lvl6pPr>
            <a:lvl7pPr marL="2971800" indent="-228600" eaLnBrk="0" fontAlgn="base" hangingPunct="0">
              <a:spcBef>
                <a:spcPct val="0"/>
              </a:spcBef>
              <a:spcAft>
                <a:spcPct val="0"/>
              </a:spcAft>
              <a:defRPr sz="2400" baseline="30000">
                <a:solidFill>
                  <a:schemeClr val="tx1"/>
                </a:solidFill>
                <a:latin typeface="Times" pitchFamily="18" charset="0"/>
              </a:defRPr>
            </a:lvl7pPr>
            <a:lvl8pPr marL="3429000" indent="-228600" eaLnBrk="0" fontAlgn="base" hangingPunct="0">
              <a:spcBef>
                <a:spcPct val="0"/>
              </a:spcBef>
              <a:spcAft>
                <a:spcPct val="0"/>
              </a:spcAft>
              <a:defRPr sz="2400" baseline="30000">
                <a:solidFill>
                  <a:schemeClr val="tx1"/>
                </a:solidFill>
                <a:latin typeface="Times" pitchFamily="18" charset="0"/>
              </a:defRPr>
            </a:lvl8pPr>
            <a:lvl9pPr marL="3886200" indent="-228600" eaLnBrk="0" fontAlgn="base" hangingPunct="0">
              <a:spcBef>
                <a:spcPct val="0"/>
              </a:spcBef>
              <a:spcAft>
                <a:spcPct val="0"/>
              </a:spcAft>
              <a:defRPr sz="2400" baseline="30000">
                <a:solidFill>
                  <a:schemeClr val="tx1"/>
                </a:solidFill>
                <a:latin typeface="Times" pitchFamily="18" charset="0"/>
              </a:defRPr>
            </a:lvl9pPr>
          </a:lstStyle>
          <a:p>
            <a:pPr algn="ctr"/>
            <a:r>
              <a:rPr lang="en-US" altLang="de-DE" sz="1600" b="1" baseline="0" dirty="0">
                <a:latin typeface="Arial" pitchFamily="34" charset="0"/>
              </a:rPr>
              <a:t>Spallation Neutron Source (SINQ)</a:t>
            </a:r>
          </a:p>
        </p:txBody>
      </p:sp>
      <p:sp>
        <p:nvSpPr>
          <p:cNvPr id="13" name="Text Box 11">
            <a:extLst>
              <a:ext uri="{FF2B5EF4-FFF2-40B4-BE49-F238E27FC236}">
                <a16:creationId xmlns:a16="http://schemas.microsoft.com/office/drawing/2014/main" id="{306E8A15-4BC8-CA0E-99CA-C1A38AA60060}"/>
              </a:ext>
            </a:extLst>
          </p:cNvPr>
          <p:cNvSpPr txBox="1">
            <a:spLocks noChangeArrowheads="1"/>
          </p:cNvSpPr>
          <p:nvPr/>
        </p:nvSpPr>
        <p:spPr bwMode="auto">
          <a:xfrm>
            <a:off x="4700748" y="1478215"/>
            <a:ext cx="1600200" cy="586957"/>
          </a:xfrm>
          <a:prstGeom prst="rect">
            <a:avLst/>
          </a:prstGeom>
          <a:noFill/>
          <a:ln>
            <a:noFill/>
          </a:ln>
          <a:effectLst/>
          <a:extLst>
            <a:ext uri="{909E8E84-426E-40DD-AFC4-6F175D3DCCD1}">
              <a14:hiddenFill xmlns:a14="http://schemas.microsoft.com/office/drawing/2010/main">
                <a:solidFill>
                  <a:srgbClr val="1D579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sz="2400" baseline="30000">
                <a:solidFill>
                  <a:schemeClr val="tx1"/>
                </a:solidFill>
                <a:latin typeface="Times" pitchFamily="18" charset="0"/>
              </a:defRPr>
            </a:lvl1pPr>
            <a:lvl2pPr marL="742950" indent="-285750">
              <a:defRPr sz="2400" baseline="30000">
                <a:solidFill>
                  <a:schemeClr val="tx1"/>
                </a:solidFill>
                <a:latin typeface="Times" pitchFamily="18" charset="0"/>
              </a:defRPr>
            </a:lvl2pPr>
            <a:lvl3pPr marL="1143000" indent="-228600">
              <a:defRPr sz="2400" baseline="30000">
                <a:solidFill>
                  <a:schemeClr val="tx1"/>
                </a:solidFill>
                <a:latin typeface="Times" pitchFamily="18" charset="0"/>
              </a:defRPr>
            </a:lvl3pPr>
            <a:lvl4pPr marL="1600200" indent="-228600">
              <a:defRPr sz="2400" baseline="30000">
                <a:solidFill>
                  <a:schemeClr val="tx1"/>
                </a:solidFill>
                <a:latin typeface="Times" pitchFamily="18" charset="0"/>
              </a:defRPr>
            </a:lvl4pPr>
            <a:lvl5pPr marL="2057400" indent="-228600">
              <a:defRPr sz="2400" baseline="30000">
                <a:solidFill>
                  <a:schemeClr val="tx1"/>
                </a:solidFill>
                <a:latin typeface="Times" pitchFamily="18" charset="0"/>
              </a:defRPr>
            </a:lvl5pPr>
            <a:lvl6pPr marL="2514600" indent="-228600" eaLnBrk="0" fontAlgn="base" hangingPunct="0">
              <a:spcBef>
                <a:spcPct val="0"/>
              </a:spcBef>
              <a:spcAft>
                <a:spcPct val="0"/>
              </a:spcAft>
              <a:defRPr sz="2400" baseline="30000">
                <a:solidFill>
                  <a:schemeClr val="tx1"/>
                </a:solidFill>
                <a:latin typeface="Times" pitchFamily="18" charset="0"/>
              </a:defRPr>
            </a:lvl6pPr>
            <a:lvl7pPr marL="2971800" indent="-228600" eaLnBrk="0" fontAlgn="base" hangingPunct="0">
              <a:spcBef>
                <a:spcPct val="0"/>
              </a:spcBef>
              <a:spcAft>
                <a:spcPct val="0"/>
              </a:spcAft>
              <a:defRPr sz="2400" baseline="30000">
                <a:solidFill>
                  <a:schemeClr val="tx1"/>
                </a:solidFill>
                <a:latin typeface="Times" pitchFamily="18" charset="0"/>
              </a:defRPr>
            </a:lvl7pPr>
            <a:lvl8pPr marL="3429000" indent="-228600" eaLnBrk="0" fontAlgn="base" hangingPunct="0">
              <a:spcBef>
                <a:spcPct val="0"/>
              </a:spcBef>
              <a:spcAft>
                <a:spcPct val="0"/>
              </a:spcAft>
              <a:defRPr sz="2400" baseline="30000">
                <a:solidFill>
                  <a:schemeClr val="tx1"/>
                </a:solidFill>
                <a:latin typeface="Times" pitchFamily="18" charset="0"/>
              </a:defRPr>
            </a:lvl8pPr>
            <a:lvl9pPr marL="3886200" indent="-228600" eaLnBrk="0" fontAlgn="base" hangingPunct="0">
              <a:spcBef>
                <a:spcPct val="0"/>
              </a:spcBef>
              <a:spcAft>
                <a:spcPct val="0"/>
              </a:spcAft>
              <a:defRPr sz="2400" baseline="30000">
                <a:solidFill>
                  <a:schemeClr val="tx1"/>
                </a:solidFill>
                <a:latin typeface="Times" pitchFamily="18" charset="0"/>
              </a:defRPr>
            </a:lvl9pPr>
          </a:lstStyle>
          <a:p>
            <a:pPr algn="ctr"/>
            <a:r>
              <a:rPr lang="en-US" altLang="de-DE" sz="1600" b="1" baseline="0" dirty="0">
                <a:latin typeface="Arial" pitchFamily="34" charset="0"/>
              </a:rPr>
              <a:t>Swiss Muon Source (SµS)</a:t>
            </a:r>
            <a:endParaRPr lang="en-US" altLang="de-DE" sz="1500" b="1" baseline="0" dirty="0">
              <a:solidFill>
                <a:srgbClr val="DAE1F2"/>
              </a:solidFill>
              <a:latin typeface="Arial" pitchFamily="34" charset="0"/>
            </a:endParaRPr>
          </a:p>
        </p:txBody>
      </p:sp>
      <p:pic>
        <p:nvPicPr>
          <p:cNvPr id="14" name="Picture 16" descr="0001_aus_dig_Tagi-Inserat">
            <a:extLst>
              <a:ext uri="{FF2B5EF4-FFF2-40B4-BE49-F238E27FC236}">
                <a16:creationId xmlns:a16="http://schemas.microsoft.com/office/drawing/2014/main" id="{1035D4E5-51D5-A90A-053B-B82B8E22DA22}"/>
              </a:ext>
            </a:extLst>
          </p:cNvPr>
          <p:cNvPicPr>
            <a:picLocks noChangeArrowheads="1"/>
          </p:cNvPicPr>
          <p:nvPr/>
        </p:nvPicPr>
        <p:blipFill>
          <a:blip r:embed="rId4">
            <a:extLst>
              <a:ext uri="{28A0092B-C50C-407E-A947-70E740481C1C}">
                <a14:useLocalDpi xmlns:a14="http://schemas.microsoft.com/office/drawing/2010/main" val="0"/>
              </a:ext>
            </a:extLst>
          </a:blip>
          <a:srcRect l="5719" t="11542" r="11011"/>
          <a:stretch>
            <a:fillRect/>
          </a:stretch>
        </p:blipFill>
        <p:spPr bwMode="auto">
          <a:xfrm>
            <a:off x="7592955" y="1638741"/>
            <a:ext cx="2034252" cy="1855787"/>
          </a:xfrm>
          <a:prstGeom prst="rect">
            <a:avLst/>
          </a:prstGeom>
          <a:noFill/>
          <a:ln w="25400">
            <a:solidFill>
              <a:srgbClr val="1D5797"/>
            </a:solidFill>
            <a:miter lim="800000"/>
            <a:headEnd/>
            <a:tailEnd/>
          </a:ln>
          <a:extLst>
            <a:ext uri="{909E8E84-426E-40DD-AFC4-6F175D3DCCD1}">
              <a14:hiddenFill xmlns:a14="http://schemas.microsoft.com/office/drawing/2010/main">
                <a:solidFill>
                  <a:srgbClr val="FFFFFF"/>
                </a:solidFill>
              </a14:hiddenFill>
            </a:ext>
          </a:extLst>
        </p:spPr>
      </p:pic>
      <p:sp>
        <p:nvSpPr>
          <p:cNvPr id="15" name="TextBox 72">
            <a:extLst>
              <a:ext uri="{FF2B5EF4-FFF2-40B4-BE49-F238E27FC236}">
                <a16:creationId xmlns:a16="http://schemas.microsoft.com/office/drawing/2014/main" id="{79D53AAA-0823-788B-0FB3-7F064BB0E086}"/>
              </a:ext>
            </a:extLst>
          </p:cNvPr>
          <p:cNvSpPr txBox="1"/>
          <p:nvPr/>
        </p:nvSpPr>
        <p:spPr>
          <a:xfrm>
            <a:off x="933890" y="1087012"/>
            <a:ext cx="5464306" cy="307777"/>
          </a:xfrm>
          <a:prstGeom prst="rect">
            <a:avLst/>
          </a:prstGeom>
          <a:solidFill>
            <a:srgbClr val="FFFF00"/>
          </a:solidFill>
          <a:ln>
            <a:noFill/>
          </a:ln>
        </p:spPr>
        <p:style>
          <a:lnRef idx="1">
            <a:schemeClr val="accent1"/>
          </a:lnRef>
          <a:fillRef idx="2">
            <a:schemeClr val="accent1"/>
          </a:fillRef>
          <a:effectRef idx="1">
            <a:schemeClr val="accent1"/>
          </a:effectRef>
          <a:fontRef idx="minor">
            <a:schemeClr val="dk1"/>
          </a:fontRef>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000" b="1" i="0" u="none" strike="noStrike" cap="none" spc="0" normalizeH="0" baseline="0" dirty="0">
                <a:ln>
                  <a:noFill/>
                </a:ln>
                <a:solidFill>
                  <a:srgbClr val="000000"/>
                </a:solidFill>
                <a:effectLst/>
                <a:uFillTx/>
                <a:latin typeface="+mj-lt"/>
                <a:ea typeface="+mj-ea"/>
                <a:cs typeface="+mj-cs"/>
                <a:sym typeface="Calibri"/>
              </a:rPr>
              <a:t>High</a:t>
            </a:r>
            <a:r>
              <a:rPr kumimoji="0" lang="en-US" sz="2000" b="1" i="0" u="none" strike="noStrike" cap="none" spc="0" normalizeH="0" dirty="0">
                <a:ln>
                  <a:noFill/>
                </a:ln>
                <a:solidFill>
                  <a:srgbClr val="000000"/>
                </a:solidFill>
                <a:effectLst/>
                <a:uFillTx/>
                <a:latin typeface="+mj-lt"/>
                <a:ea typeface="+mj-ea"/>
                <a:cs typeface="+mj-cs"/>
                <a:sym typeface="Calibri"/>
              </a:rPr>
              <a:t> Intensity Proton Accelerator Complex</a:t>
            </a:r>
            <a:endParaRPr kumimoji="0" lang="en-US" sz="2000" b="1" i="0" u="none" strike="noStrike" cap="none" spc="0" normalizeH="0" baseline="0" dirty="0">
              <a:ln>
                <a:noFill/>
              </a:ln>
              <a:solidFill>
                <a:srgbClr val="000000"/>
              </a:solidFill>
              <a:effectLst/>
              <a:uFillTx/>
              <a:latin typeface="+mj-lt"/>
              <a:ea typeface="+mj-ea"/>
              <a:cs typeface="+mj-cs"/>
              <a:sym typeface="Calibri"/>
            </a:endParaRPr>
          </a:p>
        </p:txBody>
      </p:sp>
      <p:pic>
        <p:nvPicPr>
          <p:cNvPr id="16" name="Picture 77">
            <a:extLst>
              <a:ext uri="{FF2B5EF4-FFF2-40B4-BE49-F238E27FC236}">
                <a16:creationId xmlns:a16="http://schemas.microsoft.com/office/drawing/2014/main" id="{20B13042-53B5-F397-A75B-CD76AB03FE14}"/>
              </a:ext>
            </a:extLst>
          </p:cNvPr>
          <p:cNvPicPr>
            <a:picLocks noChangeAspect="1"/>
          </p:cNvPicPr>
          <p:nvPr/>
        </p:nvPicPr>
        <p:blipFill>
          <a:blip r:embed="rId5"/>
          <a:stretch>
            <a:fillRect/>
          </a:stretch>
        </p:blipFill>
        <p:spPr>
          <a:xfrm>
            <a:off x="767497" y="3793798"/>
            <a:ext cx="3116057" cy="2930852"/>
          </a:xfrm>
          <a:prstGeom prst="rect">
            <a:avLst/>
          </a:prstGeom>
        </p:spPr>
      </p:pic>
      <p:pic>
        <p:nvPicPr>
          <p:cNvPr id="17" name="Picture 83">
            <a:extLst>
              <a:ext uri="{FF2B5EF4-FFF2-40B4-BE49-F238E27FC236}">
                <a16:creationId xmlns:a16="http://schemas.microsoft.com/office/drawing/2014/main" id="{E9AB6083-0657-3D1A-37A3-29999F49CC3E}"/>
              </a:ext>
            </a:extLst>
          </p:cNvPr>
          <p:cNvPicPr>
            <a:picLocks noChangeAspect="1"/>
          </p:cNvPicPr>
          <p:nvPr/>
        </p:nvPicPr>
        <p:blipFill>
          <a:blip r:embed="rId6"/>
          <a:stretch>
            <a:fillRect/>
          </a:stretch>
        </p:blipFill>
        <p:spPr>
          <a:xfrm>
            <a:off x="4253975" y="4767746"/>
            <a:ext cx="2937725" cy="1956904"/>
          </a:xfrm>
          <a:prstGeom prst="rect">
            <a:avLst/>
          </a:prstGeom>
        </p:spPr>
      </p:pic>
      <p:sp>
        <p:nvSpPr>
          <p:cNvPr id="18" name="Text Box 9">
            <a:extLst>
              <a:ext uri="{FF2B5EF4-FFF2-40B4-BE49-F238E27FC236}">
                <a16:creationId xmlns:a16="http://schemas.microsoft.com/office/drawing/2014/main" id="{8E37195E-E5FE-0FA9-7D7A-FB7A9454B4A2}"/>
              </a:ext>
            </a:extLst>
          </p:cNvPr>
          <p:cNvSpPr txBox="1">
            <a:spLocks noChangeArrowheads="1"/>
          </p:cNvSpPr>
          <p:nvPr/>
        </p:nvSpPr>
        <p:spPr bwMode="auto">
          <a:xfrm>
            <a:off x="8107848" y="3793798"/>
            <a:ext cx="2713695" cy="586957"/>
          </a:xfrm>
          <a:prstGeom prst="rect">
            <a:avLst/>
          </a:prstGeom>
          <a:noFill/>
          <a:ln>
            <a:noFill/>
          </a:ln>
          <a:effectLst/>
          <a:extLst>
            <a:ext uri="{909E8E84-426E-40DD-AFC4-6F175D3DCCD1}">
              <a14:hiddenFill xmlns:a14="http://schemas.microsoft.com/office/drawing/2010/main">
                <a:solidFill>
                  <a:srgbClr val="1D579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46800" rIns="0" bIns="46800">
            <a:spAutoFit/>
          </a:bodyPr>
          <a:lstStyle>
            <a:lvl1pPr>
              <a:defRPr sz="2400" baseline="30000">
                <a:solidFill>
                  <a:schemeClr val="tx1"/>
                </a:solidFill>
                <a:latin typeface="Times" pitchFamily="18" charset="0"/>
              </a:defRPr>
            </a:lvl1pPr>
            <a:lvl2pPr marL="742950" indent="-285750">
              <a:defRPr sz="2400" baseline="30000">
                <a:solidFill>
                  <a:schemeClr val="tx1"/>
                </a:solidFill>
                <a:latin typeface="Times" pitchFamily="18" charset="0"/>
              </a:defRPr>
            </a:lvl2pPr>
            <a:lvl3pPr marL="1143000" indent="-228600">
              <a:defRPr sz="2400" baseline="30000">
                <a:solidFill>
                  <a:schemeClr val="tx1"/>
                </a:solidFill>
                <a:latin typeface="Times" pitchFamily="18" charset="0"/>
              </a:defRPr>
            </a:lvl3pPr>
            <a:lvl4pPr marL="1600200" indent="-228600">
              <a:defRPr sz="2400" baseline="30000">
                <a:solidFill>
                  <a:schemeClr val="tx1"/>
                </a:solidFill>
                <a:latin typeface="Times" pitchFamily="18" charset="0"/>
              </a:defRPr>
            </a:lvl4pPr>
            <a:lvl5pPr marL="2057400" indent="-228600">
              <a:defRPr sz="2400" baseline="30000">
                <a:solidFill>
                  <a:schemeClr val="tx1"/>
                </a:solidFill>
                <a:latin typeface="Times" pitchFamily="18" charset="0"/>
              </a:defRPr>
            </a:lvl5pPr>
            <a:lvl6pPr marL="2514600" indent="-228600" eaLnBrk="0" fontAlgn="base" hangingPunct="0">
              <a:spcBef>
                <a:spcPct val="0"/>
              </a:spcBef>
              <a:spcAft>
                <a:spcPct val="0"/>
              </a:spcAft>
              <a:defRPr sz="2400" baseline="30000">
                <a:solidFill>
                  <a:schemeClr val="tx1"/>
                </a:solidFill>
                <a:latin typeface="Times" pitchFamily="18" charset="0"/>
              </a:defRPr>
            </a:lvl6pPr>
            <a:lvl7pPr marL="2971800" indent="-228600" eaLnBrk="0" fontAlgn="base" hangingPunct="0">
              <a:spcBef>
                <a:spcPct val="0"/>
              </a:spcBef>
              <a:spcAft>
                <a:spcPct val="0"/>
              </a:spcAft>
              <a:defRPr sz="2400" baseline="30000">
                <a:solidFill>
                  <a:schemeClr val="tx1"/>
                </a:solidFill>
                <a:latin typeface="Times" pitchFamily="18" charset="0"/>
              </a:defRPr>
            </a:lvl7pPr>
            <a:lvl8pPr marL="3429000" indent="-228600" eaLnBrk="0" fontAlgn="base" hangingPunct="0">
              <a:spcBef>
                <a:spcPct val="0"/>
              </a:spcBef>
              <a:spcAft>
                <a:spcPct val="0"/>
              </a:spcAft>
              <a:defRPr sz="2400" baseline="30000">
                <a:solidFill>
                  <a:schemeClr val="tx1"/>
                </a:solidFill>
                <a:latin typeface="Times" pitchFamily="18" charset="0"/>
              </a:defRPr>
            </a:lvl8pPr>
            <a:lvl9pPr marL="3886200" indent="-228600" eaLnBrk="0" fontAlgn="base" hangingPunct="0">
              <a:spcBef>
                <a:spcPct val="0"/>
              </a:spcBef>
              <a:spcAft>
                <a:spcPct val="0"/>
              </a:spcAft>
              <a:defRPr sz="2400" baseline="30000">
                <a:solidFill>
                  <a:schemeClr val="tx1"/>
                </a:solidFill>
                <a:latin typeface="Times" pitchFamily="18" charset="0"/>
              </a:defRPr>
            </a:lvl9pPr>
          </a:lstStyle>
          <a:p>
            <a:pPr algn="ctr">
              <a:spcBef>
                <a:spcPts val="0"/>
              </a:spcBef>
            </a:pPr>
            <a:r>
              <a:rPr lang="en-US" altLang="de-DE" sz="1600" b="1" baseline="0" dirty="0">
                <a:latin typeface="Arial" pitchFamily="34" charset="0"/>
              </a:rPr>
              <a:t>Swiss Free </a:t>
            </a:r>
          </a:p>
          <a:p>
            <a:pPr algn="ctr">
              <a:spcBef>
                <a:spcPts val="0"/>
              </a:spcBef>
            </a:pPr>
            <a:r>
              <a:rPr lang="en-US" altLang="de-DE" sz="1600" b="1" baseline="0" dirty="0">
                <a:latin typeface="Arial" pitchFamily="34" charset="0"/>
              </a:rPr>
              <a:t>Electron Laser (</a:t>
            </a:r>
            <a:r>
              <a:rPr lang="en-US" altLang="de-DE" sz="1600" b="1" baseline="0" dirty="0" err="1">
                <a:latin typeface="Arial" pitchFamily="34" charset="0"/>
              </a:rPr>
              <a:t>SwissFEL</a:t>
            </a:r>
            <a:r>
              <a:rPr lang="en-US" altLang="de-DE" sz="1600" b="1" baseline="0" dirty="0">
                <a:latin typeface="Arial" pitchFamily="34" charset="0"/>
              </a:rPr>
              <a:t>)</a:t>
            </a:r>
          </a:p>
        </p:txBody>
      </p:sp>
      <p:sp>
        <p:nvSpPr>
          <p:cNvPr id="19" name="Rectangle 5">
            <a:extLst>
              <a:ext uri="{FF2B5EF4-FFF2-40B4-BE49-F238E27FC236}">
                <a16:creationId xmlns:a16="http://schemas.microsoft.com/office/drawing/2014/main" id="{E78084FC-883D-5590-F98C-12FFA9370822}"/>
              </a:ext>
            </a:extLst>
          </p:cNvPr>
          <p:cNvSpPr/>
          <p:nvPr/>
        </p:nvSpPr>
        <p:spPr>
          <a:xfrm>
            <a:off x="2936998" y="346380"/>
            <a:ext cx="5673083" cy="584775"/>
          </a:xfrm>
          <a:prstGeom prst="rect">
            <a:avLst/>
          </a:prstGeom>
        </p:spPr>
        <p:txBody>
          <a:bodyPr wrap="square">
            <a:spAutoFit/>
          </a:bodyPr>
          <a:lstStyle/>
          <a:p>
            <a:pPr algn="ctr"/>
            <a:r>
              <a:rPr lang="en-US" dirty="0"/>
              <a:t>    </a:t>
            </a:r>
            <a:r>
              <a:rPr lang="en-US" b="1" dirty="0">
                <a:solidFill>
                  <a:srgbClr val="FF0000"/>
                </a:solidFill>
              </a:rPr>
              <a:t>Engines of discovery= </a:t>
            </a:r>
            <a:r>
              <a:rPr lang="en-US" b="1" i="1" dirty="0">
                <a:solidFill>
                  <a:srgbClr val="FF0000"/>
                </a:solidFill>
              </a:rPr>
              <a:t>Machine generating “probes” to examine the matter structure</a:t>
            </a:r>
          </a:p>
        </p:txBody>
      </p:sp>
      <p:pic>
        <p:nvPicPr>
          <p:cNvPr id="20" name="Picture 2">
            <a:extLst>
              <a:ext uri="{FF2B5EF4-FFF2-40B4-BE49-F238E27FC236}">
                <a16:creationId xmlns:a16="http://schemas.microsoft.com/office/drawing/2014/main" id="{E8DEA5DC-B98F-A972-9781-EA768B2D9209}"/>
              </a:ext>
            </a:extLst>
          </p:cNvPr>
          <p:cNvPicPr>
            <a:picLocks noChangeAspect="1"/>
          </p:cNvPicPr>
          <p:nvPr/>
        </p:nvPicPr>
        <p:blipFill>
          <a:blip r:embed="rId7"/>
          <a:stretch>
            <a:fillRect/>
          </a:stretch>
        </p:blipFill>
        <p:spPr>
          <a:xfrm>
            <a:off x="-23612" y="2249309"/>
            <a:ext cx="2430984" cy="1365241"/>
          </a:xfrm>
          <a:prstGeom prst="rect">
            <a:avLst/>
          </a:prstGeom>
        </p:spPr>
      </p:pic>
      <p:pic>
        <p:nvPicPr>
          <p:cNvPr id="21" name="Picture 6">
            <a:extLst>
              <a:ext uri="{FF2B5EF4-FFF2-40B4-BE49-F238E27FC236}">
                <a16:creationId xmlns:a16="http://schemas.microsoft.com/office/drawing/2014/main" id="{C4789CDA-88D9-F642-313E-AC69D02747CC}"/>
              </a:ext>
            </a:extLst>
          </p:cNvPr>
          <p:cNvPicPr>
            <a:picLocks noChangeAspect="1"/>
          </p:cNvPicPr>
          <p:nvPr/>
        </p:nvPicPr>
        <p:blipFill>
          <a:blip r:embed="rId8"/>
          <a:stretch>
            <a:fillRect/>
          </a:stretch>
        </p:blipFill>
        <p:spPr>
          <a:xfrm>
            <a:off x="7987643" y="4464087"/>
            <a:ext cx="3243065" cy="1764426"/>
          </a:xfrm>
          <a:prstGeom prst="rect">
            <a:avLst/>
          </a:prstGeom>
        </p:spPr>
      </p:pic>
      <p:pic>
        <p:nvPicPr>
          <p:cNvPr id="22" name="Picture 7">
            <a:extLst>
              <a:ext uri="{FF2B5EF4-FFF2-40B4-BE49-F238E27FC236}">
                <a16:creationId xmlns:a16="http://schemas.microsoft.com/office/drawing/2014/main" id="{FD65AE7D-A55A-AF59-E05F-6852B19BFC89}"/>
              </a:ext>
            </a:extLst>
          </p:cNvPr>
          <p:cNvPicPr>
            <a:picLocks noChangeAspect="1"/>
          </p:cNvPicPr>
          <p:nvPr/>
        </p:nvPicPr>
        <p:blipFill>
          <a:blip r:embed="rId9"/>
          <a:stretch>
            <a:fillRect/>
          </a:stretch>
        </p:blipFill>
        <p:spPr>
          <a:xfrm>
            <a:off x="4563582" y="2254795"/>
            <a:ext cx="2419916" cy="1326749"/>
          </a:xfrm>
          <a:prstGeom prst="rect">
            <a:avLst/>
          </a:prstGeom>
        </p:spPr>
      </p:pic>
      <p:sp>
        <p:nvSpPr>
          <p:cNvPr id="24" name="object 4">
            <a:extLst>
              <a:ext uri="{FF2B5EF4-FFF2-40B4-BE49-F238E27FC236}">
                <a16:creationId xmlns:a16="http://schemas.microsoft.com/office/drawing/2014/main" id="{CED5899B-24CC-C2D4-64A8-859E095B4C37}"/>
              </a:ext>
            </a:extLst>
          </p:cNvPr>
          <p:cNvSpPr txBox="1">
            <a:spLocks/>
          </p:cNvSpPr>
          <p:nvPr/>
        </p:nvSpPr>
        <p:spPr>
          <a:xfrm>
            <a:off x="3398590" y="-73240"/>
            <a:ext cx="5303837" cy="422276"/>
          </a:xfrm>
          <a:prstGeom prst="rect">
            <a:avLst/>
          </a:prstGeom>
        </p:spPr>
        <p:txBody>
          <a:bodyPr vert="horz" wrap="square" lIns="0" tIns="12700" rIns="0" bIns="0" rtlCol="0" anchor="t">
            <a:sp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pPr marL="12700">
              <a:spcBef>
                <a:spcPts val="100"/>
              </a:spcBef>
            </a:pPr>
            <a:r>
              <a:rPr lang="en-US" spc="-5" dirty="0">
                <a:solidFill>
                  <a:srgbClr val="3333FF"/>
                </a:solidFill>
                <a:latin typeface="Arial Narrow"/>
                <a:cs typeface="Arial Narrow"/>
              </a:rPr>
              <a:t>Large Research facilities &amp; CPT at PSI</a:t>
            </a:r>
            <a:endParaRPr lang="en-US" dirty="0">
              <a:solidFill>
                <a:srgbClr val="3333FF"/>
              </a:solidFill>
              <a:latin typeface="Arial Narrow"/>
              <a:cs typeface="Arial Narrow"/>
            </a:endParaRPr>
          </a:p>
        </p:txBody>
      </p:sp>
      <p:pic>
        <p:nvPicPr>
          <p:cNvPr id="26" name="Grafik 25">
            <a:extLst>
              <a:ext uri="{FF2B5EF4-FFF2-40B4-BE49-F238E27FC236}">
                <a16:creationId xmlns:a16="http://schemas.microsoft.com/office/drawing/2014/main" id="{CEA8B8AA-93FC-2FB4-8A76-142F08833996}"/>
              </a:ext>
            </a:extLst>
          </p:cNvPr>
          <p:cNvPicPr>
            <a:picLocks noChangeAspect="1"/>
          </p:cNvPicPr>
          <p:nvPr/>
        </p:nvPicPr>
        <p:blipFill>
          <a:blip r:embed="rId10"/>
          <a:stretch>
            <a:fillRect/>
          </a:stretch>
        </p:blipFill>
        <p:spPr>
          <a:xfrm>
            <a:off x="9902088" y="1638741"/>
            <a:ext cx="2034251" cy="1901582"/>
          </a:xfrm>
          <a:prstGeom prst="rect">
            <a:avLst/>
          </a:prstGeom>
        </p:spPr>
      </p:pic>
    </p:spTree>
    <p:extLst>
      <p:ext uri="{BB962C8B-B14F-4D97-AF65-F5344CB8AC3E}">
        <p14:creationId xmlns:p14="http://schemas.microsoft.com/office/powerpoint/2010/main" val="2788263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D03DC7-38B8-4B3B-799A-6F5A066C7018}"/>
              </a:ext>
            </a:extLst>
          </p:cNvPr>
          <p:cNvSpPr>
            <a:spLocks noGrp="1"/>
          </p:cNvSpPr>
          <p:nvPr>
            <p:ph idx="4294967295"/>
          </p:nvPr>
        </p:nvSpPr>
        <p:spPr>
          <a:xfrm>
            <a:off x="242750" y="1068670"/>
            <a:ext cx="5569313" cy="4474486"/>
          </a:xfrm>
        </p:spPr>
        <p:txBody>
          <a:bodyPr/>
          <a:lstStyle/>
          <a:p>
            <a:pPr algn="ctr"/>
            <a:r>
              <a:rPr lang="en-US" altLang="en-US" sz="1800" b="1" dirty="0">
                <a:solidFill>
                  <a:srgbClr val="3333FF"/>
                </a:solidFill>
                <a:latin typeface="+mj-lt"/>
                <a:cs typeface="Calibri" panose="020F0502020204030204" pitchFamily="34" charset="0"/>
              </a:rPr>
              <a:t>High Energy Demand of PSI Large Research Facilities:</a:t>
            </a:r>
          </a:p>
          <a:p>
            <a:pPr indent="-285750">
              <a:spcBef>
                <a:spcPts val="0"/>
              </a:spcBef>
              <a:buFont typeface="Arial" panose="020B0604020202020204" pitchFamily="34" charset="0"/>
              <a:buChar char="•"/>
            </a:pPr>
            <a:r>
              <a:rPr lang="en-US" altLang="en-US" dirty="0">
                <a:latin typeface="+mj-lt"/>
                <a:cs typeface="Calibri" panose="020F0502020204030204" pitchFamily="34" charset="0"/>
              </a:rPr>
              <a:t>High Intensity Proton Accelerator (HIPA)</a:t>
            </a:r>
          </a:p>
          <a:p>
            <a:pPr indent="-285750">
              <a:spcBef>
                <a:spcPts val="0"/>
              </a:spcBef>
              <a:buFont typeface="Arial" panose="020B0604020202020204" pitchFamily="34" charset="0"/>
              <a:buChar char="•"/>
            </a:pPr>
            <a:r>
              <a:rPr lang="en-US" altLang="en-US" dirty="0">
                <a:latin typeface="+mj-lt"/>
                <a:cs typeface="Calibri" panose="020F0502020204030204" pitchFamily="34" charset="0"/>
              </a:rPr>
              <a:t>Swiss Free Electron Laser (</a:t>
            </a:r>
            <a:r>
              <a:rPr lang="en-US" altLang="en-US" dirty="0" err="1">
                <a:latin typeface="+mj-lt"/>
                <a:cs typeface="Calibri" panose="020F0502020204030204" pitchFamily="34" charset="0"/>
              </a:rPr>
              <a:t>SwissFEL</a:t>
            </a:r>
            <a:r>
              <a:rPr lang="en-US" altLang="en-US" dirty="0">
                <a:latin typeface="+mj-lt"/>
                <a:cs typeface="Calibri" panose="020F0502020204030204" pitchFamily="34" charset="0"/>
              </a:rPr>
              <a:t>)</a:t>
            </a:r>
          </a:p>
          <a:p>
            <a:pPr indent="-285750">
              <a:spcBef>
                <a:spcPts val="0"/>
              </a:spcBef>
              <a:buFont typeface="Arial" panose="020B0604020202020204" pitchFamily="34" charset="0"/>
              <a:buChar char="•"/>
            </a:pPr>
            <a:r>
              <a:rPr lang="en-US" altLang="en-US" dirty="0">
                <a:latin typeface="+mj-lt"/>
                <a:cs typeface="Calibri" panose="020F0502020204030204" pitchFamily="34" charset="0"/>
              </a:rPr>
              <a:t>Swiss Light Source (till October 2023) </a:t>
            </a:r>
          </a:p>
          <a:p>
            <a:pPr indent="-285750">
              <a:spcBef>
                <a:spcPts val="0"/>
              </a:spcBef>
              <a:buFont typeface="Arial" panose="020B0604020202020204" pitchFamily="34" charset="0"/>
              <a:buChar char="•"/>
            </a:pPr>
            <a:r>
              <a:rPr lang="en-US" altLang="en-US" dirty="0">
                <a:latin typeface="+mj-lt"/>
                <a:cs typeface="Calibri" panose="020F0502020204030204" pitchFamily="34" charset="0"/>
              </a:rPr>
              <a:t>PROSCAN- Tumor treatment  facility</a:t>
            </a:r>
          </a:p>
          <a:p>
            <a:pPr>
              <a:spcBef>
                <a:spcPts val="0"/>
              </a:spcBef>
            </a:pPr>
            <a:r>
              <a:rPr lang="en-US" altLang="en-US" dirty="0">
                <a:latin typeface="+mj-lt"/>
                <a:cs typeface="Calibri" panose="020F0502020204030204" pitchFamily="34" charset="0"/>
              </a:rPr>
              <a:t>        using protons  (2 beamlines with gantries)</a:t>
            </a:r>
          </a:p>
          <a:p>
            <a:pPr>
              <a:spcBef>
                <a:spcPts val="0"/>
              </a:spcBef>
            </a:pPr>
            <a:r>
              <a:rPr lang="en-US" altLang="en-US" dirty="0">
                <a:latin typeface="+mj-lt"/>
                <a:cs typeface="Calibri" panose="020F0502020204030204" pitchFamily="34" charset="0"/>
              </a:rPr>
              <a:t>       </a:t>
            </a:r>
          </a:p>
          <a:p>
            <a:r>
              <a:rPr lang="en-US" altLang="en-US" dirty="0">
                <a:latin typeface="+mj-lt"/>
                <a:cs typeface="Calibri" panose="020F0502020204030204" pitchFamily="34" charset="0"/>
              </a:rPr>
              <a:t>Strong contribution from resistive magnets to power consumption (HIPA -2.6 MW, </a:t>
            </a:r>
            <a:r>
              <a:rPr lang="en-US" altLang="en-US" dirty="0">
                <a:solidFill>
                  <a:srgbClr val="FF0000"/>
                </a:solidFill>
                <a:latin typeface="+mj-lt"/>
                <a:cs typeface="Calibri" panose="020F0502020204030204" pitchFamily="34" charset="0"/>
              </a:rPr>
              <a:t>26 %</a:t>
            </a:r>
            <a:r>
              <a:rPr lang="en-US" altLang="en-US" dirty="0">
                <a:latin typeface="+mj-lt"/>
                <a:cs typeface="Calibri" panose="020F0502020204030204" pitchFamily="34" charset="0"/>
              </a:rPr>
              <a:t>)</a:t>
            </a:r>
          </a:p>
          <a:p>
            <a:endParaRPr lang="en-US" dirty="0">
              <a:latin typeface="+mj-lt"/>
              <a:cs typeface="Calibri" panose="020F0502020204030204" pitchFamily="34" charset="0"/>
            </a:endParaRPr>
          </a:p>
          <a:p>
            <a:pPr>
              <a:spcBef>
                <a:spcPts val="0"/>
              </a:spcBef>
            </a:pPr>
            <a:endParaRPr lang="de-CH" kern="0" dirty="0">
              <a:latin typeface="+mj-lt"/>
              <a:ea typeface="+mj-ea"/>
              <a:cs typeface="Calibri" panose="020F0502020204030204" pitchFamily="34" charset="0"/>
              <a:sym typeface="Calibri"/>
            </a:endParaRPr>
          </a:p>
          <a:p>
            <a:pPr defTabSz="685800" fontAlgn="base">
              <a:spcBef>
                <a:spcPts val="0"/>
              </a:spcBef>
              <a:spcAft>
                <a:spcPct val="0"/>
              </a:spcAft>
              <a:defRPr/>
            </a:pPr>
            <a:r>
              <a:rPr lang="en-US" altLang="en-US" b="1" dirty="0">
                <a:solidFill>
                  <a:srgbClr val="3333FF"/>
                </a:solidFill>
                <a:latin typeface="Aptos"/>
                <a:cs typeface="Calibri" panose="020F0502020204030204" pitchFamily="34" charset="0"/>
              </a:rPr>
              <a:t>Trends</a:t>
            </a:r>
          </a:p>
          <a:p>
            <a:pPr indent="-285750" defTabSz="685800" fontAlgn="base">
              <a:spcBef>
                <a:spcPts val="0"/>
              </a:spcBef>
              <a:spcAft>
                <a:spcPct val="0"/>
              </a:spcAft>
              <a:buFont typeface="Arial" panose="020B0604020202020204" pitchFamily="34" charset="0"/>
              <a:buChar char="•"/>
              <a:defRPr/>
            </a:pPr>
            <a:r>
              <a:rPr lang="en-US" altLang="en-US" dirty="0">
                <a:solidFill>
                  <a:prstClr val="black"/>
                </a:solidFill>
                <a:latin typeface="Aptos"/>
                <a:cs typeface="Calibri" panose="020F0502020204030204" pitchFamily="34" charset="0"/>
              </a:rPr>
              <a:t>Expected Increase in e</a:t>
            </a:r>
            <a:r>
              <a:rPr lang="en-US" altLang="en-US" dirty="0" err="1">
                <a:solidFill>
                  <a:prstClr val="black"/>
                </a:solidFill>
                <a:latin typeface="Aptos"/>
                <a:cs typeface="Calibri" panose="020F0502020204030204" pitchFamily="34" charset="0"/>
              </a:rPr>
              <a:t>lectricity</a:t>
            </a:r>
            <a:r>
              <a:rPr lang="en-US" altLang="en-US" dirty="0">
                <a:solidFill>
                  <a:prstClr val="black"/>
                </a:solidFill>
                <a:latin typeface="Aptos"/>
                <a:cs typeface="Calibri" panose="020F0502020204030204" pitchFamily="34" charset="0"/>
              </a:rPr>
              <a:t> cost</a:t>
            </a:r>
          </a:p>
          <a:p>
            <a:pPr indent="-285750" defTabSz="685800" fontAlgn="base">
              <a:spcBef>
                <a:spcPts val="0"/>
              </a:spcBef>
              <a:spcAft>
                <a:spcPct val="0"/>
              </a:spcAft>
              <a:buFont typeface="Arial" panose="020B0604020202020204" pitchFamily="34" charset="0"/>
              <a:buChar char="•"/>
              <a:defRPr/>
            </a:pPr>
            <a:r>
              <a:rPr lang="en-US" altLang="en-US" dirty="0">
                <a:solidFill>
                  <a:prstClr val="black"/>
                </a:solidFill>
                <a:latin typeface="Aptos"/>
                <a:cs typeface="Calibri" panose="020F0502020204030204" pitchFamily="34" charset="0"/>
              </a:rPr>
              <a:t>Growing CO₂ Footprint</a:t>
            </a:r>
          </a:p>
          <a:p>
            <a:pPr indent="-285750" defTabSz="685800" fontAlgn="base">
              <a:spcBef>
                <a:spcPts val="0"/>
              </a:spcBef>
              <a:spcAft>
                <a:spcPct val="0"/>
              </a:spcAft>
              <a:buFont typeface="Arial" panose="020B0604020202020204" pitchFamily="34" charset="0"/>
              <a:buChar char="•"/>
              <a:defRPr/>
            </a:pPr>
            <a:endParaRPr lang="en-US" altLang="en-US" dirty="0">
              <a:solidFill>
                <a:prstClr val="black"/>
              </a:solidFill>
              <a:latin typeface="Aptos"/>
              <a:cs typeface="Calibri" panose="020F0502020204030204" pitchFamily="34" charset="0"/>
            </a:endParaRPr>
          </a:p>
          <a:p>
            <a:pPr marL="285750" indent="-285750">
              <a:spcBef>
                <a:spcPts val="900"/>
              </a:spcBef>
              <a:buFont typeface="Arial" panose="020B0604020202020204" pitchFamily="34" charset="0"/>
              <a:buChar char="•"/>
            </a:pPr>
            <a:endParaRPr lang="en-US" altLang="en-US" dirty="0">
              <a:latin typeface="+mj-lt"/>
              <a:cs typeface="Calibri" panose="020F0502020204030204" pitchFamily="34" charset="0"/>
            </a:endParaRPr>
          </a:p>
          <a:p>
            <a:endParaRPr lang="de-CH" dirty="0"/>
          </a:p>
        </p:txBody>
      </p:sp>
      <p:sp>
        <p:nvSpPr>
          <p:cNvPr id="12" name="object 2">
            <a:extLst>
              <a:ext uri="{FF2B5EF4-FFF2-40B4-BE49-F238E27FC236}">
                <a16:creationId xmlns:a16="http://schemas.microsoft.com/office/drawing/2014/main" id="{EF2C160C-539D-F33A-A355-0E306D178E8B}"/>
              </a:ext>
            </a:extLst>
          </p:cNvPr>
          <p:cNvSpPr txBox="1">
            <a:spLocks/>
          </p:cNvSpPr>
          <p:nvPr/>
        </p:nvSpPr>
        <p:spPr>
          <a:xfrm>
            <a:off x="1919537" y="-131553"/>
            <a:ext cx="7314139" cy="879214"/>
          </a:xfrm>
          <a:prstGeom prst="rect">
            <a:avLst/>
          </a:prstGeom>
        </p:spPr>
        <p:txBody>
          <a:bodyPr vert="horz" wrap="square" lIns="0" tIns="139191" rIns="0" bIns="0" rtlCol="0" anchor="t">
            <a:spAutoFit/>
          </a:bodyPr>
          <a:lst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a:lstStyle>
          <a:p>
            <a:pPr marL="127000" algn="ctr" fontAlgn="auto">
              <a:spcBef>
                <a:spcPts val="100"/>
              </a:spcBef>
              <a:spcAft>
                <a:spcPts val="0"/>
              </a:spcAft>
              <a:defRPr/>
            </a:pPr>
            <a:r>
              <a:rPr lang="en-US" sz="2400" dirty="0">
                <a:solidFill>
                  <a:srgbClr val="3333FF"/>
                </a:solidFill>
                <a:cs typeface="Calibri" panose="020F0502020204030204" pitchFamily="34" charset="0"/>
              </a:rPr>
              <a:t>Energy Management in PSI Large Research Facilities – Operation and Upgrade</a:t>
            </a:r>
            <a:endParaRPr lang="de-DE" sz="2400" spc="-10" dirty="0">
              <a:solidFill>
                <a:srgbClr val="3333FF"/>
              </a:solidFill>
              <a:cs typeface="Calibri" panose="020F0502020204030204" pitchFamily="34" charset="0"/>
            </a:endParaRPr>
          </a:p>
        </p:txBody>
      </p:sp>
      <p:grpSp>
        <p:nvGrpSpPr>
          <p:cNvPr id="49" name="Group 48">
            <a:extLst>
              <a:ext uri="{FF2B5EF4-FFF2-40B4-BE49-F238E27FC236}">
                <a16:creationId xmlns:a16="http://schemas.microsoft.com/office/drawing/2014/main" id="{7F100C37-EDE2-54A0-21F7-2F6889931E32}"/>
              </a:ext>
            </a:extLst>
          </p:cNvPr>
          <p:cNvGrpSpPr/>
          <p:nvPr/>
        </p:nvGrpSpPr>
        <p:grpSpPr>
          <a:xfrm>
            <a:off x="6394475" y="3438398"/>
            <a:ext cx="4790390" cy="2562301"/>
            <a:chOff x="3272970" y="1065087"/>
            <a:chExt cx="4790390" cy="2562301"/>
          </a:xfrm>
        </p:grpSpPr>
        <p:pic>
          <p:nvPicPr>
            <p:cNvPr id="18" name="Picture 17">
              <a:extLst>
                <a:ext uri="{FF2B5EF4-FFF2-40B4-BE49-F238E27FC236}">
                  <a16:creationId xmlns:a16="http://schemas.microsoft.com/office/drawing/2014/main" id="{89CA3A4E-9475-9DCA-EFB8-0ECFCEA32B5D}"/>
                </a:ext>
              </a:extLst>
            </p:cNvPr>
            <p:cNvPicPr>
              <a:picLocks noChangeAspect="1"/>
            </p:cNvPicPr>
            <p:nvPr/>
          </p:nvPicPr>
          <p:blipFill>
            <a:blip r:embed="rId3"/>
            <a:stretch>
              <a:fillRect/>
            </a:stretch>
          </p:blipFill>
          <p:spPr>
            <a:xfrm>
              <a:off x="3272970" y="1065087"/>
              <a:ext cx="4790390" cy="2562301"/>
            </a:xfrm>
            <a:prstGeom prst="rect">
              <a:avLst/>
            </a:prstGeom>
          </p:spPr>
        </p:pic>
        <p:sp>
          <p:nvSpPr>
            <p:cNvPr id="19" name="TextBox 18">
              <a:extLst>
                <a:ext uri="{FF2B5EF4-FFF2-40B4-BE49-F238E27FC236}">
                  <a16:creationId xmlns:a16="http://schemas.microsoft.com/office/drawing/2014/main" id="{3D8A0D08-4B95-B36B-7BBF-71C8801A5E9C}"/>
                </a:ext>
              </a:extLst>
            </p:cNvPr>
            <p:cNvSpPr txBox="1"/>
            <p:nvPr/>
          </p:nvSpPr>
          <p:spPr>
            <a:xfrm>
              <a:off x="4355976" y="1916832"/>
              <a:ext cx="648072" cy="307777"/>
            </a:xfrm>
            <a:prstGeom prst="rect">
              <a:avLst/>
            </a:prstGeom>
            <a:solidFill>
              <a:schemeClr val="bg1">
                <a:alpha val="50000"/>
              </a:schemeClr>
            </a:solidFill>
          </p:spPr>
          <p:txBody>
            <a:bodyPr wrap="square" lIns="0" tIns="0" rIns="0" bIns="0" rtlCol="0">
              <a:spAutoFit/>
            </a:bodyPr>
            <a:lstStyle/>
            <a:p>
              <a:pPr algn="l"/>
              <a:r>
                <a:rPr lang="de-CH" sz="2000" dirty="0"/>
                <a:t>HIPA</a:t>
              </a:r>
            </a:p>
          </p:txBody>
        </p:sp>
        <p:sp>
          <p:nvSpPr>
            <p:cNvPr id="20" name="TextBox 19">
              <a:extLst>
                <a:ext uri="{FF2B5EF4-FFF2-40B4-BE49-F238E27FC236}">
                  <a16:creationId xmlns:a16="http://schemas.microsoft.com/office/drawing/2014/main" id="{368B9D87-37FD-F078-70C5-D6A7F0184E46}"/>
                </a:ext>
              </a:extLst>
            </p:cNvPr>
            <p:cNvSpPr txBox="1"/>
            <p:nvPr/>
          </p:nvSpPr>
          <p:spPr>
            <a:xfrm>
              <a:off x="5453584" y="2321663"/>
              <a:ext cx="648072" cy="615553"/>
            </a:xfrm>
            <a:prstGeom prst="rect">
              <a:avLst/>
            </a:prstGeom>
            <a:solidFill>
              <a:schemeClr val="bg1">
                <a:alpha val="50000"/>
              </a:schemeClr>
            </a:solidFill>
          </p:spPr>
          <p:txBody>
            <a:bodyPr wrap="square" lIns="0" tIns="0" rIns="0" bIns="0" rtlCol="0">
              <a:spAutoFit/>
            </a:bodyPr>
            <a:lstStyle/>
            <a:p>
              <a:pPr algn="l"/>
              <a:r>
                <a:rPr lang="de-CH" sz="2000" dirty="0" err="1"/>
                <a:t>SwissFEL</a:t>
              </a:r>
              <a:endParaRPr lang="de-CH" sz="2000" dirty="0"/>
            </a:p>
          </p:txBody>
        </p:sp>
        <p:sp>
          <p:nvSpPr>
            <p:cNvPr id="21" name="TextBox 20">
              <a:extLst>
                <a:ext uri="{FF2B5EF4-FFF2-40B4-BE49-F238E27FC236}">
                  <a16:creationId xmlns:a16="http://schemas.microsoft.com/office/drawing/2014/main" id="{54FA4148-A603-BC29-ECF5-73DBFD65914C}"/>
                </a:ext>
              </a:extLst>
            </p:cNvPr>
            <p:cNvSpPr txBox="1"/>
            <p:nvPr/>
          </p:nvSpPr>
          <p:spPr>
            <a:xfrm>
              <a:off x="6301085" y="2201674"/>
              <a:ext cx="648072" cy="307777"/>
            </a:xfrm>
            <a:prstGeom prst="rect">
              <a:avLst/>
            </a:prstGeom>
            <a:solidFill>
              <a:schemeClr val="bg1">
                <a:alpha val="50000"/>
              </a:schemeClr>
            </a:solidFill>
          </p:spPr>
          <p:txBody>
            <a:bodyPr wrap="square" lIns="0" tIns="0" rIns="0" bIns="0" rtlCol="0">
              <a:spAutoFit/>
            </a:bodyPr>
            <a:lstStyle/>
            <a:p>
              <a:pPr algn="l"/>
              <a:r>
                <a:rPr lang="de-CH" sz="2000" dirty="0"/>
                <a:t>SLS</a:t>
              </a:r>
            </a:p>
          </p:txBody>
        </p:sp>
        <p:sp>
          <p:nvSpPr>
            <p:cNvPr id="22" name="TextBox 21">
              <a:extLst>
                <a:ext uri="{FF2B5EF4-FFF2-40B4-BE49-F238E27FC236}">
                  <a16:creationId xmlns:a16="http://schemas.microsoft.com/office/drawing/2014/main" id="{6D225A0E-C653-5677-A759-F1B7565CAE8E}"/>
                </a:ext>
              </a:extLst>
            </p:cNvPr>
            <p:cNvSpPr txBox="1"/>
            <p:nvPr/>
          </p:nvSpPr>
          <p:spPr>
            <a:xfrm>
              <a:off x="6714974" y="1757729"/>
              <a:ext cx="1187105" cy="307777"/>
            </a:xfrm>
            <a:prstGeom prst="rect">
              <a:avLst/>
            </a:prstGeom>
            <a:solidFill>
              <a:schemeClr val="bg1">
                <a:alpha val="50000"/>
              </a:schemeClr>
            </a:solidFill>
          </p:spPr>
          <p:txBody>
            <a:bodyPr wrap="square" lIns="0" tIns="0" rIns="0" bIns="0" rtlCol="0">
              <a:spAutoFit/>
            </a:bodyPr>
            <a:lstStyle/>
            <a:p>
              <a:pPr algn="l"/>
              <a:r>
                <a:rPr lang="de-CH" sz="2000" dirty="0"/>
                <a:t>PROSCAN</a:t>
              </a:r>
            </a:p>
          </p:txBody>
        </p:sp>
      </p:grpSp>
      <p:grpSp>
        <p:nvGrpSpPr>
          <p:cNvPr id="2" name="Group 1">
            <a:extLst>
              <a:ext uri="{FF2B5EF4-FFF2-40B4-BE49-F238E27FC236}">
                <a16:creationId xmlns:a16="http://schemas.microsoft.com/office/drawing/2014/main" id="{AF2C7A7E-3F54-9813-18F5-26845D59C68F}"/>
              </a:ext>
            </a:extLst>
          </p:cNvPr>
          <p:cNvGrpSpPr/>
          <p:nvPr/>
        </p:nvGrpSpPr>
        <p:grpSpPr>
          <a:xfrm>
            <a:off x="6758354" y="913867"/>
            <a:ext cx="4302369" cy="2505735"/>
            <a:chOff x="4616610" y="4022177"/>
            <a:chExt cx="4037386" cy="2519783"/>
          </a:xfrm>
        </p:grpSpPr>
        <p:grpSp>
          <p:nvGrpSpPr>
            <p:cNvPr id="54" name="Group 17">
              <a:extLst>
                <a:ext uri="{FF2B5EF4-FFF2-40B4-BE49-F238E27FC236}">
                  <a16:creationId xmlns:a16="http://schemas.microsoft.com/office/drawing/2014/main" id="{05FE9D59-1D8E-F62F-FC90-C9596EDC25B5}"/>
                </a:ext>
              </a:extLst>
            </p:cNvPr>
            <p:cNvGrpSpPr>
              <a:grpSpLocks/>
            </p:cNvGrpSpPr>
            <p:nvPr/>
          </p:nvGrpSpPr>
          <p:grpSpPr bwMode="auto">
            <a:xfrm>
              <a:off x="4616610" y="4022177"/>
              <a:ext cx="4037386" cy="2519783"/>
              <a:chOff x="3123889" y="4149080"/>
              <a:chExt cx="3834692" cy="2458522"/>
            </a:xfrm>
          </p:grpSpPr>
          <p:pic>
            <p:nvPicPr>
              <p:cNvPr id="55" name="Picture 13">
                <a:extLst>
                  <a:ext uri="{FF2B5EF4-FFF2-40B4-BE49-F238E27FC236}">
                    <a16:creationId xmlns:a16="http://schemas.microsoft.com/office/drawing/2014/main" id="{187E0166-8275-0A85-35CE-C525DBC7B4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4149080"/>
                <a:ext cx="3682725" cy="2458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Rectangle 55">
                <a:extLst>
                  <a:ext uri="{FF2B5EF4-FFF2-40B4-BE49-F238E27FC236}">
                    <a16:creationId xmlns:a16="http://schemas.microsoft.com/office/drawing/2014/main" id="{F3B6C7E1-6170-FBB1-F373-C5EF880FEDB4}"/>
                  </a:ext>
                </a:extLst>
              </p:cNvPr>
              <p:cNvSpPr/>
              <p:nvPr/>
            </p:nvSpPr>
            <p:spPr>
              <a:xfrm>
                <a:off x="3123889" y="4152091"/>
                <a:ext cx="3738644" cy="540597"/>
              </a:xfrm>
              <a:prstGeom prst="rect">
                <a:avLst/>
              </a:prstGeom>
              <a:noFill/>
              <a:ln w="25400" cap="flat">
                <a:solidFill>
                  <a:srgbClr val="3333FF"/>
                </a:solidFill>
                <a:prstDash val="solid"/>
                <a:round/>
              </a:ln>
              <a:effectLst/>
              <a:sp3d/>
            </p:spPr>
            <p:style>
              <a:lnRef idx="0">
                <a:scrgbClr r="0" g="0" b="0"/>
              </a:lnRef>
              <a:fillRef idx="0">
                <a:scrgbClr r="0" g="0" b="0"/>
              </a:fillRef>
              <a:effectRef idx="0">
                <a:scrgbClr r="0" g="0" b="0"/>
              </a:effectRef>
              <a:fontRef idx="none"/>
            </p:style>
            <p:txBody>
              <a:bodyPr spcFirstLastPara="1" lIns="45718" tIns="45718" rIns="45718" bIns="45718" spcCol="38100">
                <a:spAutoFit/>
              </a:bodyPr>
              <a:lstStyle/>
              <a:p>
                <a:pPr>
                  <a:spcBef>
                    <a:spcPts val="900"/>
                  </a:spcBef>
                  <a:defRPr/>
                </a:pPr>
                <a:endParaRPr lang="fr-FR" kern="0">
                  <a:latin typeface="+mj-lt"/>
                  <a:ea typeface="+mj-ea"/>
                  <a:cs typeface="+mj-cs"/>
                  <a:sym typeface="Calibri"/>
                </a:endParaRPr>
              </a:p>
            </p:txBody>
          </p:sp>
        </p:grpSp>
        <p:sp>
          <p:nvSpPr>
            <p:cNvPr id="57" name="Arrow: Right 56">
              <a:extLst>
                <a:ext uri="{FF2B5EF4-FFF2-40B4-BE49-F238E27FC236}">
                  <a16:creationId xmlns:a16="http://schemas.microsoft.com/office/drawing/2014/main" id="{750007AF-FB13-CC8C-2E62-D510B7C6987A}"/>
                </a:ext>
              </a:extLst>
            </p:cNvPr>
            <p:cNvSpPr/>
            <p:nvPr/>
          </p:nvSpPr>
          <p:spPr>
            <a:xfrm rot="20794455">
              <a:off x="7314250" y="4445539"/>
              <a:ext cx="952130" cy="219666"/>
            </a:xfrm>
            <a:prstGeom prst="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grpSp>
      <p:sp>
        <p:nvSpPr>
          <p:cNvPr id="4" name="TextBox 3">
            <a:extLst>
              <a:ext uri="{FF2B5EF4-FFF2-40B4-BE49-F238E27FC236}">
                <a16:creationId xmlns:a16="http://schemas.microsoft.com/office/drawing/2014/main" id="{67028D03-BE1D-1EA7-3C68-504B532EB459}"/>
              </a:ext>
            </a:extLst>
          </p:cNvPr>
          <p:cNvSpPr txBox="1"/>
          <p:nvPr/>
        </p:nvSpPr>
        <p:spPr>
          <a:xfrm>
            <a:off x="7391593" y="6136867"/>
            <a:ext cx="3206391" cy="307777"/>
          </a:xfrm>
          <a:prstGeom prst="rect">
            <a:avLst/>
          </a:prstGeom>
          <a:solidFill>
            <a:srgbClr val="92D050"/>
          </a:solidFill>
        </p:spPr>
        <p:txBody>
          <a:bodyPr wrap="none" lIns="0" tIns="0" rIns="0" bIns="0" rtlCol="0">
            <a:spAutoFit/>
          </a:bodyPr>
          <a:lstStyle/>
          <a:p>
            <a:pPr algn="l"/>
            <a:r>
              <a:rPr lang="en-US" sz="2000" b="1" i="1" dirty="0"/>
              <a:t>PSI energy / year ~ 140 GWh</a:t>
            </a:r>
            <a:endParaRPr lang="de-CH" sz="2000" b="1" i="1" dirty="0"/>
          </a:p>
        </p:txBody>
      </p:sp>
    </p:spTree>
    <p:extLst>
      <p:ext uri="{BB962C8B-B14F-4D97-AF65-F5344CB8AC3E}">
        <p14:creationId xmlns:p14="http://schemas.microsoft.com/office/powerpoint/2010/main" val="3876362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2">
            <a:extLst>
              <a:ext uri="{FF2B5EF4-FFF2-40B4-BE49-F238E27FC236}">
                <a16:creationId xmlns:a16="http://schemas.microsoft.com/office/drawing/2014/main" id="{2009B2BE-35F7-DD86-8EF9-9238E59E2FD3}"/>
              </a:ext>
            </a:extLst>
          </p:cNvPr>
          <p:cNvSpPr>
            <a:spLocks noGrp="1"/>
          </p:cNvSpPr>
          <p:nvPr>
            <p:ph type="title"/>
          </p:nvPr>
        </p:nvSpPr>
        <p:spPr bwMode="auto">
          <a:xfrm>
            <a:off x="1566801" y="0"/>
            <a:ext cx="8964613" cy="810444"/>
          </a:xfrm>
        </p:spPr>
        <p:txBody>
          <a:bodyPr>
            <a:noAutofit/>
          </a:bodyPr>
          <a:lstStyle/>
          <a:p>
            <a:pPr algn="ctr">
              <a:defRPr/>
            </a:pPr>
            <a:r>
              <a:rPr lang="de-DE" sz="2400" dirty="0" err="1">
                <a:solidFill>
                  <a:srgbClr val="3333FF"/>
                </a:solidFill>
              </a:rPr>
              <a:t>Upcoming</a:t>
            </a:r>
            <a:r>
              <a:rPr lang="de-DE" sz="2400" dirty="0">
                <a:solidFill>
                  <a:srgbClr val="3333FF"/>
                </a:solidFill>
              </a:rPr>
              <a:t> upgrade </a:t>
            </a:r>
            <a:r>
              <a:rPr lang="de-DE" sz="2400" dirty="0" err="1">
                <a:solidFill>
                  <a:srgbClr val="3333FF"/>
                </a:solidFill>
              </a:rPr>
              <a:t>of</a:t>
            </a:r>
            <a:r>
              <a:rPr lang="de-DE" sz="2400" dirty="0">
                <a:solidFill>
                  <a:srgbClr val="3333FF"/>
                </a:solidFill>
              </a:rPr>
              <a:t> HIPA </a:t>
            </a:r>
            <a:br>
              <a:rPr lang="de-DE" sz="2400" dirty="0">
                <a:solidFill>
                  <a:srgbClr val="3333FF"/>
                </a:solidFill>
              </a:rPr>
            </a:br>
            <a:r>
              <a:rPr lang="de-DE" sz="2400" dirty="0">
                <a:solidFill>
                  <a:srgbClr val="3333FF"/>
                </a:solidFill>
              </a:rPr>
              <a:t>Project IMPACT = HIMB + TATTOOS</a:t>
            </a:r>
          </a:p>
        </p:txBody>
      </p:sp>
      <p:pic>
        <p:nvPicPr>
          <p:cNvPr id="21" name="Picture 20">
            <a:extLst>
              <a:ext uri="{FF2B5EF4-FFF2-40B4-BE49-F238E27FC236}">
                <a16:creationId xmlns:a16="http://schemas.microsoft.com/office/drawing/2014/main" id="{F63299C1-D302-9C65-83C4-2A78820E266B}"/>
              </a:ext>
            </a:extLst>
          </p:cNvPr>
          <p:cNvPicPr>
            <a:picLocks noChangeAspect="1"/>
          </p:cNvPicPr>
          <p:nvPr/>
        </p:nvPicPr>
        <p:blipFill>
          <a:blip r:embed="rId3"/>
          <a:stretch>
            <a:fillRect/>
          </a:stretch>
        </p:blipFill>
        <p:spPr>
          <a:xfrm>
            <a:off x="1059442" y="750132"/>
            <a:ext cx="6533896" cy="4188830"/>
          </a:xfrm>
          <a:prstGeom prst="rect">
            <a:avLst/>
          </a:prstGeom>
        </p:spPr>
      </p:pic>
      <p:sp>
        <p:nvSpPr>
          <p:cNvPr id="24" name="TextBox 23">
            <a:extLst>
              <a:ext uri="{FF2B5EF4-FFF2-40B4-BE49-F238E27FC236}">
                <a16:creationId xmlns:a16="http://schemas.microsoft.com/office/drawing/2014/main" id="{331C9555-9EE1-E274-943D-7635016FA81B}"/>
              </a:ext>
            </a:extLst>
          </p:cNvPr>
          <p:cNvSpPr txBox="1"/>
          <p:nvPr/>
        </p:nvSpPr>
        <p:spPr>
          <a:xfrm>
            <a:off x="32722" y="4960856"/>
            <a:ext cx="7956376" cy="369332"/>
          </a:xfrm>
          <a:prstGeom prst="rect">
            <a:avLst/>
          </a:prstGeom>
          <a:noFill/>
        </p:spPr>
        <p:txBody>
          <a:bodyPr wrap="square">
            <a:spAutoFit/>
          </a:bodyPr>
          <a:lstStyle/>
          <a:p>
            <a:r>
              <a:rPr lang="de-CH" b="1" dirty="0">
                <a:solidFill>
                  <a:srgbClr val="000000"/>
                </a:solidFill>
                <a:latin typeface="Aptos" panose="020B0004020202020204" pitchFamily="34" charset="0"/>
              </a:rPr>
              <a:t>Timeline </a:t>
            </a:r>
            <a:r>
              <a:rPr lang="de-CH" b="1" dirty="0" err="1">
                <a:solidFill>
                  <a:srgbClr val="000000"/>
                </a:solidFill>
                <a:latin typeface="Aptos" panose="020B0004020202020204" pitchFamily="34" charset="0"/>
              </a:rPr>
              <a:t>of</a:t>
            </a:r>
            <a:r>
              <a:rPr lang="de-CH" b="1" dirty="0">
                <a:solidFill>
                  <a:srgbClr val="000000"/>
                </a:solidFill>
                <a:latin typeface="Aptos" panose="020B0004020202020204" pitchFamily="34" charset="0"/>
              </a:rPr>
              <a:t> IMPACT:</a:t>
            </a:r>
            <a:r>
              <a:rPr lang="de-CH" dirty="0"/>
              <a:t> </a:t>
            </a:r>
            <a:r>
              <a:rPr lang="de-CH" dirty="0">
                <a:solidFill>
                  <a:srgbClr val="000000"/>
                </a:solidFill>
                <a:latin typeface="Aptos" panose="020B0004020202020204" pitchFamily="34" charset="0"/>
              </a:rPr>
              <a:t>2027/28 HIMB </a:t>
            </a:r>
            <a:r>
              <a:rPr lang="de-CH" dirty="0" err="1">
                <a:solidFill>
                  <a:srgbClr val="000000"/>
                </a:solidFill>
                <a:latin typeface="Aptos" panose="020B0004020202020204" pitchFamily="34" charset="0"/>
              </a:rPr>
              <a:t>installation</a:t>
            </a:r>
            <a:r>
              <a:rPr lang="de-CH" dirty="0"/>
              <a:t> ; </a:t>
            </a:r>
            <a:r>
              <a:rPr lang="de-CH" dirty="0">
                <a:solidFill>
                  <a:srgbClr val="000000"/>
                </a:solidFill>
                <a:latin typeface="Aptos" panose="020B0004020202020204" pitchFamily="34" charset="0"/>
              </a:rPr>
              <a:t>2029/30 TATTOOS </a:t>
            </a:r>
            <a:r>
              <a:rPr lang="de-CH" dirty="0" err="1">
                <a:solidFill>
                  <a:srgbClr val="000000"/>
                </a:solidFill>
                <a:latin typeface="Aptos" panose="020B0004020202020204" pitchFamily="34" charset="0"/>
              </a:rPr>
              <a:t>installation</a:t>
            </a:r>
            <a:endParaRPr lang="de-CH" dirty="0"/>
          </a:p>
        </p:txBody>
      </p:sp>
      <p:sp>
        <p:nvSpPr>
          <p:cNvPr id="25" name="TextBox 24">
            <a:extLst>
              <a:ext uri="{FF2B5EF4-FFF2-40B4-BE49-F238E27FC236}">
                <a16:creationId xmlns:a16="http://schemas.microsoft.com/office/drawing/2014/main" id="{425FA66C-DD16-0D53-3E36-BBC027F10B37}"/>
              </a:ext>
            </a:extLst>
          </p:cNvPr>
          <p:cNvSpPr txBox="1"/>
          <p:nvPr/>
        </p:nvSpPr>
        <p:spPr>
          <a:xfrm>
            <a:off x="559108" y="5620213"/>
            <a:ext cx="7534563" cy="861774"/>
          </a:xfrm>
          <a:prstGeom prst="rect">
            <a:avLst/>
          </a:prstGeom>
          <a:noFill/>
        </p:spPr>
        <p:txBody>
          <a:bodyPr wrap="none" lIns="0" tIns="0" rIns="0" bIns="0" rtlCol="0">
            <a:spAutoFit/>
          </a:bodyPr>
          <a:lstStyle/>
          <a:p>
            <a:pPr algn="just"/>
            <a:r>
              <a:rPr lang="de-CH" sz="2000" dirty="0">
                <a:solidFill>
                  <a:schemeClr val="accent1">
                    <a:lumMod val="75000"/>
                  </a:schemeClr>
                </a:solidFill>
              </a:rPr>
              <a:t>New </a:t>
            </a:r>
            <a:r>
              <a:rPr lang="de-CH" sz="2000" dirty="0" err="1">
                <a:solidFill>
                  <a:schemeClr val="accent1">
                    <a:lumMod val="75000"/>
                  </a:schemeClr>
                </a:solidFill>
              </a:rPr>
              <a:t>target</a:t>
            </a:r>
            <a:r>
              <a:rPr lang="de-CH" sz="2000" dirty="0">
                <a:solidFill>
                  <a:schemeClr val="accent1">
                    <a:lumMod val="75000"/>
                  </a:schemeClr>
                </a:solidFill>
              </a:rPr>
              <a:t>  </a:t>
            </a:r>
            <a:r>
              <a:rPr lang="de-CH" sz="2000" dirty="0" err="1">
                <a:solidFill>
                  <a:schemeClr val="accent1">
                    <a:lumMod val="75000"/>
                  </a:schemeClr>
                </a:solidFill>
              </a:rPr>
              <a:t>two</a:t>
            </a:r>
            <a:r>
              <a:rPr lang="de-CH" sz="2000" dirty="0">
                <a:solidFill>
                  <a:schemeClr val="accent1">
                    <a:lumMod val="75000"/>
                  </a:schemeClr>
                </a:solidFill>
              </a:rPr>
              <a:t> </a:t>
            </a:r>
            <a:r>
              <a:rPr lang="de-CH" sz="2000" dirty="0" err="1">
                <a:solidFill>
                  <a:schemeClr val="accent1">
                    <a:lumMod val="75000"/>
                  </a:schemeClr>
                </a:solidFill>
              </a:rPr>
              <a:t>new</a:t>
            </a:r>
            <a:r>
              <a:rPr lang="de-CH" sz="2000" dirty="0">
                <a:solidFill>
                  <a:schemeClr val="accent1">
                    <a:lumMod val="75000"/>
                  </a:schemeClr>
                </a:solidFill>
              </a:rPr>
              <a:t> beam Lines  at HIPA</a:t>
            </a:r>
          </a:p>
          <a:p>
            <a:pPr marL="285750" indent="-285750" algn="just">
              <a:buFont typeface="Symbol" panose="05050102010706020507" pitchFamily="18" charset="2"/>
              <a:buChar char="-"/>
            </a:pPr>
            <a:r>
              <a:rPr lang="de-CH" dirty="0" err="1">
                <a:solidFill>
                  <a:schemeClr val="accent1">
                    <a:lumMod val="75000"/>
                  </a:schemeClr>
                </a:solidFill>
              </a:rPr>
              <a:t>to</a:t>
            </a:r>
            <a:r>
              <a:rPr lang="de-CH" dirty="0">
                <a:solidFill>
                  <a:schemeClr val="accent1">
                    <a:lumMod val="75000"/>
                  </a:schemeClr>
                </a:solidFill>
              </a:rPr>
              <a:t> </a:t>
            </a:r>
            <a:r>
              <a:rPr lang="de-CH" dirty="0" err="1">
                <a:solidFill>
                  <a:schemeClr val="accent1">
                    <a:lumMod val="75000"/>
                  </a:schemeClr>
                </a:solidFill>
              </a:rPr>
              <a:t>increase</a:t>
            </a:r>
            <a:r>
              <a:rPr lang="de-CH" dirty="0">
                <a:solidFill>
                  <a:schemeClr val="accent1">
                    <a:lumMod val="75000"/>
                  </a:schemeClr>
                </a:solidFill>
              </a:rPr>
              <a:t> </a:t>
            </a:r>
            <a:r>
              <a:rPr lang="de-CH" dirty="0" err="1">
                <a:solidFill>
                  <a:schemeClr val="accent1">
                    <a:lumMod val="75000"/>
                  </a:schemeClr>
                </a:solidFill>
              </a:rPr>
              <a:t>the</a:t>
            </a:r>
            <a:r>
              <a:rPr lang="de-CH" dirty="0">
                <a:solidFill>
                  <a:schemeClr val="accent1">
                    <a:lumMod val="75000"/>
                  </a:schemeClr>
                </a:solidFill>
              </a:rPr>
              <a:t> </a:t>
            </a:r>
            <a:r>
              <a:rPr lang="de-CH" dirty="0" err="1">
                <a:solidFill>
                  <a:schemeClr val="accent1">
                    <a:lumMod val="75000"/>
                  </a:schemeClr>
                </a:solidFill>
              </a:rPr>
              <a:t>Muon</a:t>
            </a:r>
            <a:r>
              <a:rPr lang="de-CH" dirty="0">
                <a:solidFill>
                  <a:schemeClr val="accent1">
                    <a:lumMod val="75000"/>
                  </a:schemeClr>
                </a:solidFill>
              </a:rPr>
              <a:t> rate </a:t>
            </a:r>
            <a:r>
              <a:rPr lang="de-CH" dirty="0" err="1">
                <a:solidFill>
                  <a:schemeClr val="accent1">
                    <a:lumMod val="75000"/>
                  </a:schemeClr>
                </a:solidFill>
              </a:rPr>
              <a:t>production</a:t>
            </a:r>
            <a:r>
              <a:rPr lang="de-CH" dirty="0">
                <a:solidFill>
                  <a:schemeClr val="accent1">
                    <a:lumMod val="75000"/>
                  </a:schemeClr>
                </a:solidFill>
              </a:rPr>
              <a:t> </a:t>
            </a:r>
            <a:r>
              <a:rPr lang="de-CH" dirty="0" err="1">
                <a:solidFill>
                  <a:schemeClr val="accent1">
                    <a:lumMod val="75000"/>
                  </a:schemeClr>
                </a:solidFill>
              </a:rPr>
              <a:t>by</a:t>
            </a:r>
            <a:r>
              <a:rPr lang="de-CH" dirty="0">
                <a:solidFill>
                  <a:schemeClr val="accent1">
                    <a:lumMod val="75000"/>
                  </a:schemeClr>
                </a:solidFill>
              </a:rPr>
              <a:t> a </a:t>
            </a:r>
            <a:r>
              <a:rPr lang="de-CH" dirty="0" err="1">
                <a:solidFill>
                  <a:schemeClr val="accent1">
                    <a:lumMod val="75000"/>
                  </a:schemeClr>
                </a:solidFill>
              </a:rPr>
              <a:t>factor</a:t>
            </a:r>
            <a:r>
              <a:rPr lang="de-CH" dirty="0">
                <a:solidFill>
                  <a:schemeClr val="accent1">
                    <a:lumMod val="75000"/>
                  </a:schemeClr>
                </a:solidFill>
              </a:rPr>
              <a:t> 100 </a:t>
            </a:r>
            <a:r>
              <a:rPr lang="de-CH" b="1" dirty="0">
                <a:solidFill>
                  <a:schemeClr val="accent1">
                    <a:lumMod val="75000"/>
                  </a:schemeClr>
                </a:solidFill>
              </a:rPr>
              <a:t>(HIMB)</a:t>
            </a:r>
          </a:p>
          <a:p>
            <a:pPr marL="285750" indent="-285750" algn="just">
              <a:buFont typeface="Symbol" panose="05050102010706020507" pitchFamily="18" charset="2"/>
              <a:buChar char="-"/>
            </a:pPr>
            <a:r>
              <a:rPr lang="en-US" dirty="0">
                <a:solidFill>
                  <a:schemeClr val="accent1">
                    <a:lumMod val="75000"/>
                  </a:schemeClr>
                </a:solidFill>
              </a:rPr>
              <a:t>create radioisotopes suitable for advanced cancer treatments </a:t>
            </a:r>
            <a:r>
              <a:rPr lang="en-US" b="1" dirty="0">
                <a:solidFill>
                  <a:schemeClr val="accent1">
                    <a:lumMod val="75000"/>
                  </a:schemeClr>
                </a:solidFill>
              </a:rPr>
              <a:t>(TATTOOS)</a:t>
            </a:r>
          </a:p>
        </p:txBody>
      </p:sp>
      <p:sp>
        <p:nvSpPr>
          <p:cNvPr id="27" name="Rectangle: Rounded Corners 26">
            <a:extLst>
              <a:ext uri="{FF2B5EF4-FFF2-40B4-BE49-F238E27FC236}">
                <a16:creationId xmlns:a16="http://schemas.microsoft.com/office/drawing/2014/main" id="{41F4AF2A-CF79-A8EA-96B8-E11C3FB78F7D}"/>
              </a:ext>
            </a:extLst>
          </p:cNvPr>
          <p:cNvSpPr/>
          <p:nvPr/>
        </p:nvSpPr>
        <p:spPr>
          <a:xfrm>
            <a:off x="201375" y="5480094"/>
            <a:ext cx="8710148" cy="1001893"/>
          </a:xfrm>
          <a:prstGeom prst="roundRect">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pic>
        <p:nvPicPr>
          <p:cNvPr id="3" name="Grafik 2">
            <a:extLst>
              <a:ext uri="{FF2B5EF4-FFF2-40B4-BE49-F238E27FC236}">
                <a16:creationId xmlns:a16="http://schemas.microsoft.com/office/drawing/2014/main" id="{115C7F1C-586B-1808-0833-B7F5C11CDCCA}"/>
              </a:ext>
            </a:extLst>
          </p:cNvPr>
          <p:cNvPicPr>
            <a:picLocks noChangeAspect="1"/>
          </p:cNvPicPr>
          <p:nvPr/>
        </p:nvPicPr>
        <p:blipFill>
          <a:blip r:embed="rId4"/>
          <a:stretch>
            <a:fillRect/>
          </a:stretch>
        </p:blipFill>
        <p:spPr>
          <a:xfrm>
            <a:off x="8686572" y="605396"/>
            <a:ext cx="2747616" cy="3787940"/>
          </a:xfrm>
          <a:prstGeom prst="rect">
            <a:avLst/>
          </a:prstGeom>
        </p:spPr>
      </p:pic>
      <p:sp>
        <p:nvSpPr>
          <p:cNvPr id="6" name="TextBox 5">
            <a:extLst>
              <a:ext uri="{FF2B5EF4-FFF2-40B4-BE49-F238E27FC236}">
                <a16:creationId xmlns:a16="http://schemas.microsoft.com/office/drawing/2014/main" id="{73427A3D-CECC-CF8A-4C73-60CCBD9C0D9A}"/>
              </a:ext>
            </a:extLst>
          </p:cNvPr>
          <p:cNvSpPr txBox="1"/>
          <p:nvPr/>
        </p:nvSpPr>
        <p:spPr>
          <a:xfrm>
            <a:off x="7725345" y="4239944"/>
            <a:ext cx="4466655" cy="738664"/>
          </a:xfrm>
          <a:prstGeom prst="rect">
            <a:avLst/>
          </a:prstGeom>
          <a:noFill/>
        </p:spPr>
        <p:txBody>
          <a:bodyPr wrap="square">
            <a:spAutoFit/>
          </a:bodyPr>
          <a:lstStyle/>
          <a:p>
            <a:r>
              <a:rPr lang="de-CH" sz="1400" b="1" dirty="0">
                <a:solidFill>
                  <a:srgbClr val="00B050"/>
                </a:solidFill>
                <a:hlinkClick r:id="rId5">
                  <a:extLst>
                    <a:ext uri="{A12FA001-AC4F-418D-AE19-62706E023703}">
                      <ahyp:hlinkClr xmlns:ahyp="http://schemas.microsoft.com/office/drawing/2018/hyperlinkcolor" val="tx"/>
                    </a:ext>
                  </a:extLst>
                </a:hlinkClick>
              </a:rPr>
              <a:t>https://www.dora.lib4ri.ch/psi/dload/psi:78449/PDF/</a:t>
            </a:r>
            <a:endParaRPr lang="de-CH" sz="1400" b="1" dirty="0">
              <a:solidFill>
                <a:srgbClr val="00B050"/>
              </a:solidFill>
            </a:endParaRPr>
          </a:p>
          <a:p>
            <a:r>
              <a:rPr lang="de-CH" sz="1400" b="1" dirty="0">
                <a:solidFill>
                  <a:srgbClr val="00B050"/>
                </a:solidFill>
              </a:rPr>
              <a:t>Aeschbacher-2025-IMPACT_technical_design_report-(published_version).pdf</a:t>
            </a:r>
          </a:p>
        </p:txBody>
      </p:sp>
    </p:spTree>
    <p:extLst>
      <p:ext uri="{BB962C8B-B14F-4D97-AF65-F5344CB8AC3E}">
        <p14:creationId xmlns:p14="http://schemas.microsoft.com/office/powerpoint/2010/main" val="1078779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factory with many machines">
            <a:extLst>
              <a:ext uri="{FF2B5EF4-FFF2-40B4-BE49-F238E27FC236}">
                <a16:creationId xmlns:a16="http://schemas.microsoft.com/office/drawing/2014/main" id="{63D26B22-243C-969A-64B7-1CD443E3983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044" t="22452" r="10476" b="6955"/>
          <a:stretch/>
        </p:blipFill>
        <p:spPr>
          <a:xfrm>
            <a:off x="8613905" y="4278911"/>
            <a:ext cx="1916949" cy="1746553"/>
          </a:xfrm>
          <a:prstGeom prst="rect">
            <a:avLst/>
          </a:prstGeom>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25908" y="337047"/>
            <a:ext cx="1763830" cy="2218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482" name="Datumsplatzhalter 3"/>
          <p:cNvSpPr txBox="1">
            <a:spLocks noGrp="1"/>
          </p:cNvSpPr>
          <p:nvPr/>
        </p:nvSpPr>
        <p:spPr bwMode="auto">
          <a:xfrm>
            <a:off x="2008188" y="6661150"/>
            <a:ext cx="914400"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F89A8CE5-5ED1-4472-A048-020C00494E05}" type="datetime4">
              <a:rPr lang="en-US" altLang="en-US" sz="800">
                <a:latin typeface="Arial Narrow" pitchFamily="34" charset="0"/>
                <a:ea typeface="ヒラギノ角ゴ Pro W3"/>
                <a:cs typeface="ヒラギノ角ゴ Pro W3"/>
              </a:rPr>
              <a:pPr/>
              <a:t>May 11, 2026</a:t>
            </a:fld>
            <a:endParaRPr lang="en-US" altLang="en-US" sz="800">
              <a:latin typeface="Arial Narrow" pitchFamily="34" charset="0"/>
              <a:ea typeface="ヒラギノ角ゴ Pro W3"/>
              <a:cs typeface="ヒラギノ角ゴ Pro W3"/>
            </a:endParaRPr>
          </a:p>
        </p:txBody>
      </p:sp>
      <p:sp>
        <p:nvSpPr>
          <p:cNvPr id="20483" name="Fußzeilenplatzhalter 4"/>
          <p:cNvSpPr txBox="1">
            <a:spLocks noGrp="1"/>
          </p:cNvSpPr>
          <p:nvPr/>
        </p:nvSpPr>
        <p:spPr bwMode="auto">
          <a:xfrm>
            <a:off x="1600200" y="6661150"/>
            <a:ext cx="381000"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r"/>
            <a:r>
              <a:rPr lang="en-US" altLang="en-US" sz="800">
                <a:latin typeface="Arial Narrow" pitchFamily="34" charset="0"/>
                <a:ea typeface="ヒラギノ角ゴ Pro W3"/>
                <a:cs typeface="ヒラギノ角ゴ Pro W3"/>
              </a:rPr>
              <a:t>PSI,</a:t>
            </a:r>
          </a:p>
        </p:txBody>
      </p:sp>
      <p:sp>
        <p:nvSpPr>
          <p:cNvPr id="20484" name="Datumsplatzhalter 2"/>
          <p:cNvSpPr txBox="1">
            <a:spLocks noGrp="1"/>
          </p:cNvSpPr>
          <p:nvPr/>
        </p:nvSpPr>
        <p:spPr bwMode="auto">
          <a:xfrm>
            <a:off x="2008188" y="6661150"/>
            <a:ext cx="914400"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C68D6EBD-1BBD-485D-A69F-35659D730ADB}" type="datetime4">
              <a:rPr lang="en-US" altLang="en-US" sz="800">
                <a:latin typeface="Arial Narrow" pitchFamily="34" charset="0"/>
                <a:ea typeface="ヒラギノ角ゴ Pro W3"/>
                <a:cs typeface="ヒラギノ角ゴ Pro W3"/>
              </a:rPr>
              <a:pPr/>
              <a:t>May 11, 2026</a:t>
            </a:fld>
            <a:endParaRPr lang="en-US" altLang="en-US" sz="800" dirty="0">
              <a:latin typeface="Arial Narrow" pitchFamily="34" charset="0"/>
              <a:ea typeface="ヒラギノ角ゴ Pro W3"/>
              <a:cs typeface="ヒラギノ角ゴ Pro W3"/>
            </a:endParaRPr>
          </a:p>
        </p:txBody>
      </p:sp>
      <p:sp>
        <p:nvSpPr>
          <p:cNvPr id="20485" name="Fußzeilenplatzhalter 3"/>
          <p:cNvSpPr txBox="1">
            <a:spLocks noGrp="1"/>
          </p:cNvSpPr>
          <p:nvPr/>
        </p:nvSpPr>
        <p:spPr bwMode="auto">
          <a:xfrm>
            <a:off x="1600200" y="6661150"/>
            <a:ext cx="381000"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r"/>
            <a:r>
              <a:rPr lang="en-US" altLang="en-US" sz="800">
                <a:latin typeface="Arial Narrow" pitchFamily="34" charset="0"/>
                <a:ea typeface="ヒラギノ角ゴ Pro W3"/>
                <a:cs typeface="ヒラギノ角ゴ Pro W3"/>
              </a:rPr>
              <a:t>PSI,</a:t>
            </a:r>
          </a:p>
        </p:txBody>
      </p:sp>
      <p:sp>
        <p:nvSpPr>
          <p:cNvPr id="20487" name="Rectangle 8"/>
          <p:cNvSpPr>
            <a:spLocks noChangeArrowheads="1"/>
          </p:cNvSpPr>
          <p:nvPr/>
        </p:nvSpPr>
        <p:spPr bwMode="auto">
          <a:xfrm>
            <a:off x="2112559" y="393978"/>
            <a:ext cx="3238500"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lnSpc>
                <a:spcPct val="110000"/>
              </a:lnSpc>
              <a:spcBef>
                <a:spcPct val="40000"/>
              </a:spcBef>
              <a:buClr>
                <a:schemeClr val="accent2"/>
              </a:buClr>
            </a:pPr>
            <a:r>
              <a:rPr lang="en-US" altLang="en-US" sz="2100" b="1" dirty="0">
                <a:latin typeface="Arial Narrow" pitchFamily="34" charset="0"/>
              </a:rPr>
              <a:t>Magnets in Operation at PSI</a:t>
            </a:r>
          </a:p>
        </p:txBody>
      </p:sp>
      <p:graphicFrame>
        <p:nvGraphicFramePr>
          <p:cNvPr id="1006651" name="Group 59"/>
          <p:cNvGraphicFramePr>
            <a:graphicFrameLocks noGrp="1"/>
          </p:cNvGraphicFramePr>
          <p:nvPr>
            <p:extLst>
              <p:ext uri="{D42A27DB-BD31-4B8C-83A1-F6EECF244321}">
                <p14:modId xmlns:p14="http://schemas.microsoft.com/office/powerpoint/2010/main" val="3659343222"/>
              </p:ext>
            </p:extLst>
          </p:nvPr>
        </p:nvGraphicFramePr>
        <p:xfrm>
          <a:off x="1573766" y="726009"/>
          <a:ext cx="4032250" cy="5224895"/>
        </p:xfrm>
        <a:graphic>
          <a:graphicData uri="http://schemas.openxmlformats.org/drawingml/2006/table">
            <a:tbl>
              <a:tblPr/>
              <a:tblGrid>
                <a:gridCol w="1173163">
                  <a:extLst>
                    <a:ext uri="{9D8B030D-6E8A-4147-A177-3AD203B41FA5}">
                      <a16:colId xmlns:a16="http://schemas.microsoft.com/office/drawing/2014/main" val="20000"/>
                    </a:ext>
                  </a:extLst>
                </a:gridCol>
                <a:gridCol w="1128712">
                  <a:extLst>
                    <a:ext uri="{9D8B030D-6E8A-4147-A177-3AD203B41FA5}">
                      <a16:colId xmlns:a16="http://schemas.microsoft.com/office/drawing/2014/main" val="20001"/>
                    </a:ext>
                  </a:extLst>
                </a:gridCol>
                <a:gridCol w="1730375">
                  <a:extLst>
                    <a:ext uri="{9D8B030D-6E8A-4147-A177-3AD203B41FA5}">
                      <a16:colId xmlns:a16="http://schemas.microsoft.com/office/drawing/2014/main" val="20002"/>
                    </a:ext>
                  </a:extLst>
                </a:gridCol>
              </a:tblGrid>
              <a:tr h="863748">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chemeClr val="tx1"/>
                          </a:solidFill>
                          <a:effectLst/>
                          <a:latin typeface="Arial Narrow" pitchFamily="34" charset="0"/>
                        </a:rPr>
                        <a:t>Machine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chemeClr val="tx1"/>
                          </a:solidFill>
                          <a:effectLst/>
                          <a:latin typeface="Arial Narrow" pitchFamily="34" charset="0"/>
                        </a:rPr>
                        <a:t>Magnet number</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chemeClr val="tx1"/>
                          </a:solidFill>
                          <a:effectLst/>
                          <a:latin typeface="Arial Narrow" pitchFamily="34" charset="0"/>
                        </a:rPr>
                        <a:t>In operation since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2234">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0" u="none" strike="noStrike" cap="none" normalizeH="0" baseline="0" dirty="0">
                          <a:ln>
                            <a:noFill/>
                          </a:ln>
                          <a:solidFill>
                            <a:schemeClr val="tx1"/>
                          </a:solidFill>
                          <a:effectLst/>
                          <a:latin typeface="Arial Narrow" pitchFamily="34" charset="0"/>
                        </a:rPr>
                        <a:t>HIPA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0" u="none" strike="noStrike" cap="none" normalizeH="0" baseline="0" dirty="0">
                          <a:ln>
                            <a:noFill/>
                          </a:ln>
                          <a:solidFill>
                            <a:schemeClr val="tx1"/>
                          </a:solidFill>
                          <a:effectLst/>
                          <a:latin typeface="Arial Narrow" pitchFamily="34" charset="0"/>
                        </a:rPr>
                        <a:t>300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0" u="none" strike="noStrike" cap="none" normalizeH="0" baseline="0" dirty="0">
                          <a:ln>
                            <a:noFill/>
                          </a:ln>
                          <a:solidFill>
                            <a:schemeClr val="tx1"/>
                          </a:solidFill>
                          <a:effectLst/>
                          <a:latin typeface="Arial Narrow" pitchFamily="34" charset="0"/>
                        </a:rPr>
                        <a:t>1974 (Ring)</a:t>
                      </a:r>
                      <a:br>
                        <a:rPr kumimoji="0" lang="en-US" altLang="en-US" sz="1600" b="1" i="0" u="none" strike="noStrike" cap="none" normalizeH="0" baseline="0" dirty="0">
                          <a:ln>
                            <a:noFill/>
                          </a:ln>
                          <a:solidFill>
                            <a:schemeClr val="tx1"/>
                          </a:solidFill>
                          <a:effectLst/>
                          <a:latin typeface="Arial Narrow" pitchFamily="34" charset="0"/>
                        </a:rPr>
                      </a:br>
                      <a:r>
                        <a:rPr kumimoji="0" lang="en-US" altLang="en-US" sz="1600" b="1" i="0" u="none" strike="noStrike" cap="none" normalizeH="0" baseline="0" dirty="0">
                          <a:ln>
                            <a:noFill/>
                          </a:ln>
                          <a:solidFill>
                            <a:schemeClr val="tx1"/>
                          </a:solidFill>
                          <a:effectLst/>
                          <a:latin typeface="Arial Narrow" pitchFamily="34" charset="0"/>
                        </a:rPr>
                        <a:t>1984 (Inj. II)</a:t>
                      </a:r>
                      <a:br>
                        <a:rPr kumimoji="0" lang="en-US" altLang="en-US" sz="1600" b="1" i="0" u="none" strike="noStrike" cap="none" normalizeH="0" baseline="0" dirty="0">
                          <a:ln>
                            <a:noFill/>
                          </a:ln>
                          <a:solidFill>
                            <a:schemeClr val="tx1"/>
                          </a:solidFill>
                          <a:effectLst/>
                          <a:latin typeface="Arial Narrow" pitchFamily="34" charset="0"/>
                        </a:rPr>
                      </a:br>
                      <a:r>
                        <a:rPr kumimoji="0" lang="en-US" altLang="en-US" sz="1600" b="1" i="0" u="none" strike="noStrike" cap="none" normalizeH="0" baseline="0" dirty="0">
                          <a:ln>
                            <a:noFill/>
                          </a:ln>
                          <a:solidFill>
                            <a:schemeClr val="tx1"/>
                          </a:solidFill>
                          <a:effectLst/>
                          <a:latin typeface="Arial Narrow" pitchFamily="34" charset="0"/>
                        </a:rPr>
                        <a:t>1996 (SINQ)</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76263">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0" u="none" strike="noStrike" cap="none" normalizeH="0" baseline="0" dirty="0">
                          <a:ln>
                            <a:noFill/>
                          </a:ln>
                          <a:solidFill>
                            <a:schemeClr val="tx1"/>
                          </a:solidFill>
                          <a:effectLst/>
                          <a:latin typeface="Arial Narrow" pitchFamily="34" charset="0"/>
                        </a:rPr>
                        <a:t>PROSCAN</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0" u="none" strike="noStrike" cap="none" normalizeH="0" baseline="0" dirty="0">
                          <a:ln>
                            <a:noFill/>
                          </a:ln>
                          <a:solidFill>
                            <a:schemeClr val="tx1"/>
                          </a:solidFill>
                          <a:effectLst/>
                          <a:latin typeface="Arial Narrow" pitchFamily="34" charset="0"/>
                        </a:rPr>
                        <a:t>100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0" u="none" strike="noStrike" cap="none" normalizeH="0" baseline="0" dirty="0">
                          <a:ln>
                            <a:noFill/>
                          </a:ln>
                          <a:solidFill>
                            <a:schemeClr val="tx1"/>
                          </a:solidFill>
                          <a:effectLst/>
                          <a:latin typeface="Arial Narrow" pitchFamily="34" charset="0"/>
                        </a:rPr>
                        <a:t>2004</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73075">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chemeClr val="tx1"/>
                          </a:solidFill>
                          <a:effectLst/>
                          <a:latin typeface="Arial Narrow" pitchFamily="34" charset="0"/>
                        </a:rPr>
                        <a:t>Gantry 3</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chemeClr val="tx1"/>
                          </a:solidFill>
                          <a:effectLst/>
                          <a:latin typeface="Arial Narrow" pitchFamily="34" charset="0"/>
                        </a:rPr>
                        <a:t>13</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chemeClr val="tx1"/>
                          </a:solidFill>
                          <a:effectLst/>
                          <a:latin typeface="Arial Narrow" pitchFamily="34" charset="0"/>
                        </a:rPr>
                        <a:t>2017</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74675">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err="1">
                          <a:ln>
                            <a:noFill/>
                          </a:ln>
                          <a:solidFill>
                            <a:schemeClr val="tx1"/>
                          </a:solidFill>
                          <a:effectLst/>
                          <a:latin typeface="Arial Narrow" pitchFamily="34" charset="0"/>
                        </a:rPr>
                        <a:t>SwissFEL</a:t>
                      </a:r>
                      <a:endParaRPr kumimoji="0" lang="en-US" altLang="en-US" sz="1600" b="1" i="1" u="none" strike="noStrike" cap="none" normalizeH="0" baseline="0" dirty="0">
                        <a:ln>
                          <a:noFill/>
                        </a:ln>
                        <a:solidFill>
                          <a:schemeClr val="tx1"/>
                        </a:solidFill>
                        <a:effectLst/>
                        <a:latin typeface="Arial Narrow" pitchFamily="34"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chemeClr val="tx1"/>
                          </a:solidFill>
                          <a:effectLst/>
                          <a:latin typeface="Arial Narrow" pitchFamily="34" charset="0"/>
                        </a:rPr>
                        <a:t>373</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chemeClr val="tx1"/>
                          </a:solidFill>
                          <a:effectLst/>
                          <a:latin typeface="Arial Narrow" pitchFamily="34" charset="0"/>
                        </a:rPr>
                        <a:t>2017&amp;2021</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74675">
                <a:tc>
                  <a:txBody>
                    <a:body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chemeClr val="tx1"/>
                          </a:solidFill>
                          <a:effectLst/>
                          <a:latin typeface="Arial Narrow" pitchFamily="34" charset="0"/>
                        </a:rPr>
                        <a:t>SLS2.0</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chemeClr val="tx1"/>
                          </a:solidFill>
                          <a:effectLst/>
                          <a:latin typeface="Arial Narrow" pitchFamily="34" charset="0"/>
                        </a:rPr>
                        <a:t>1019</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defRPr/>
                      </a:pPr>
                      <a:r>
                        <a:rPr kumimoji="0" lang="en-US" altLang="en-US" sz="1600" b="1" i="0" u="none" strike="noStrike" cap="none" normalizeH="0" baseline="0" dirty="0">
                          <a:ln>
                            <a:noFill/>
                          </a:ln>
                          <a:solidFill>
                            <a:schemeClr val="tx1"/>
                          </a:solidFill>
                          <a:effectLst/>
                          <a:latin typeface="Arial Narrow" pitchFamily="34" charset="0"/>
                        </a:rPr>
                        <a:t>2025</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330608562"/>
                  </a:ext>
                </a:extLst>
              </a:tr>
              <a:tr h="574675">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chemeClr val="tx1"/>
                          </a:solidFill>
                          <a:effectLst/>
                          <a:latin typeface="Arial Narrow" pitchFamily="34" charset="0"/>
                        </a:rPr>
                        <a:t>Total</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chemeClr val="tx1"/>
                          </a:solidFill>
                          <a:effectLst/>
                          <a:latin typeface="Arial Narrow" pitchFamily="34" charset="0"/>
                        </a:rPr>
                        <a:t>1805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nSpc>
                          <a:spcPct val="110000"/>
                        </a:lnSpc>
                        <a:spcBef>
                          <a:spcPct val="40000"/>
                        </a:spcBef>
                        <a:buClr>
                          <a:schemeClr val="accent2"/>
                        </a:buClr>
                        <a:defRPr sz="1900">
                          <a:solidFill>
                            <a:schemeClr val="tx1"/>
                          </a:solidFill>
                          <a:latin typeface="Arial Narrow" pitchFamily="34" charset="0"/>
                        </a:defRPr>
                      </a:lvl1pPr>
                      <a:lvl2pPr marL="742950" indent="-285750">
                        <a:lnSpc>
                          <a:spcPct val="110000"/>
                        </a:lnSpc>
                        <a:spcBef>
                          <a:spcPct val="40000"/>
                        </a:spcBef>
                        <a:buClr>
                          <a:schemeClr val="tx1"/>
                        </a:buClr>
                        <a:buSzPct val="100000"/>
                        <a:buFont typeface="Times" pitchFamily="18" charset="0"/>
                        <a:defRPr sz="1900">
                          <a:solidFill>
                            <a:schemeClr val="tx1"/>
                          </a:solidFill>
                          <a:latin typeface="Arial Narrow" pitchFamily="34" charset="0"/>
                        </a:defRPr>
                      </a:lvl2pPr>
                      <a:lvl3pPr marL="1143000" indent="-228600">
                        <a:lnSpc>
                          <a:spcPct val="110000"/>
                        </a:lnSpc>
                        <a:buFont typeface="Times" pitchFamily="18" charset="0"/>
                        <a:defRPr sz="1900">
                          <a:solidFill>
                            <a:schemeClr val="tx1"/>
                          </a:solidFill>
                          <a:latin typeface="Arial Narrow" pitchFamily="34" charset="0"/>
                        </a:defRPr>
                      </a:lvl3pPr>
                      <a:lvl4pPr marL="1600200" indent="-228600">
                        <a:lnSpc>
                          <a:spcPct val="110000"/>
                        </a:lnSpc>
                        <a:defRPr sz="1900">
                          <a:solidFill>
                            <a:schemeClr val="tx1"/>
                          </a:solidFill>
                          <a:latin typeface="Arial Narrow" pitchFamily="34" charset="0"/>
                        </a:defRPr>
                      </a:lvl4pPr>
                      <a:lvl5pPr marL="2057400" indent="-228600">
                        <a:lnSpc>
                          <a:spcPct val="110000"/>
                        </a:lnSpc>
                        <a:defRPr sz="1900">
                          <a:solidFill>
                            <a:schemeClr val="tx1"/>
                          </a:solidFill>
                          <a:latin typeface="Arial Narrow" pitchFamily="34" charset="0"/>
                        </a:defRPr>
                      </a:lvl5pPr>
                      <a:lvl6pPr marL="2514600" indent="-228600" eaLnBrk="0" fontAlgn="base" hangingPunct="0">
                        <a:lnSpc>
                          <a:spcPct val="110000"/>
                        </a:lnSpc>
                        <a:spcBef>
                          <a:spcPct val="0"/>
                        </a:spcBef>
                        <a:spcAft>
                          <a:spcPct val="0"/>
                        </a:spcAft>
                        <a:defRPr sz="1900">
                          <a:solidFill>
                            <a:schemeClr val="tx1"/>
                          </a:solidFill>
                          <a:latin typeface="Arial Narrow" pitchFamily="34" charset="0"/>
                        </a:defRPr>
                      </a:lvl6pPr>
                      <a:lvl7pPr marL="2971800" indent="-228600" eaLnBrk="0" fontAlgn="base" hangingPunct="0">
                        <a:lnSpc>
                          <a:spcPct val="110000"/>
                        </a:lnSpc>
                        <a:spcBef>
                          <a:spcPct val="0"/>
                        </a:spcBef>
                        <a:spcAft>
                          <a:spcPct val="0"/>
                        </a:spcAft>
                        <a:defRPr sz="1900">
                          <a:solidFill>
                            <a:schemeClr val="tx1"/>
                          </a:solidFill>
                          <a:latin typeface="Arial Narrow" pitchFamily="34" charset="0"/>
                        </a:defRPr>
                      </a:lvl7pPr>
                      <a:lvl8pPr marL="3429000" indent="-228600" eaLnBrk="0" fontAlgn="base" hangingPunct="0">
                        <a:lnSpc>
                          <a:spcPct val="110000"/>
                        </a:lnSpc>
                        <a:spcBef>
                          <a:spcPct val="0"/>
                        </a:spcBef>
                        <a:spcAft>
                          <a:spcPct val="0"/>
                        </a:spcAft>
                        <a:defRPr sz="1900">
                          <a:solidFill>
                            <a:schemeClr val="tx1"/>
                          </a:solidFill>
                          <a:latin typeface="Arial Narrow" pitchFamily="34" charset="0"/>
                        </a:defRPr>
                      </a:lvl8pPr>
                      <a:lvl9pPr marL="3886200" indent="-228600" eaLnBrk="0" fontAlgn="base" hangingPunct="0">
                        <a:lnSpc>
                          <a:spcPct val="110000"/>
                        </a:lnSpc>
                        <a:spcBef>
                          <a:spcPct val="0"/>
                        </a:spcBef>
                        <a:spcAft>
                          <a:spcPct val="0"/>
                        </a:spcAft>
                        <a:defRPr sz="1900">
                          <a:solidFill>
                            <a:schemeClr val="tx1"/>
                          </a:solidFill>
                          <a:latin typeface="Arial Narrow" pitchFamily="34" charset="0"/>
                        </a:defRPr>
                      </a:lvl9p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endParaRPr kumimoji="0" lang="en-US" altLang="en-US" sz="1600" b="1" i="1" u="none" strike="noStrike" cap="none" normalizeH="0" baseline="0" dirty="0">
                        <a:ln>
                          <a:noFill/>
                        </a:ln>
                        <a:solidFill>
                          <a:schemeClr val="tx1"/>
                        </a:solidFill>
                        <a:effectLst/>
                        <a:latin typeface="Arial Narrow"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74675">
                <a:tc>
                  <a:txBody>
                    <a:body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rgbClr val="00B050"/>
                          </a:solidFill>
                          <a:effectLst/>
                          <a:latin typeface="Arial Narrow" pitchFamily="34" charset="0"/>
                        </a:rPr>
                        <a:t>HIMB</a:t>
                      </a:r>
                    </a:p>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rgbClr val="00B050"/>
                          </a:solidFill>
                          <a:effectLst/>
                          <a:latin typeface="Arial Narrow" pitchFamily="34" charset="0"/>
                        </a:rPr>
                        <a:t>TATTOOS</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rgbClr val="00B050"/>
                          </a:solidFill>
                          <a:effectLst/>
                          <a:latin typeface="Arial Narrow" pitchFamily="34" charset="0"/>
                        </a:rPr>
                        <a:t>34</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0000"/>
                        </a:lnSpc>
                        <a:spcBef>
                          <a:spcPct val="40000"/>
                        </a:spcBef>
                        <a:spcAft>
                          <a:spcPct val="0"/>
                        </a:spcAft>
                        <a:buClr>
                          <a:schemeClr val="accent2"/>
                        </a:buClr>
                        <a:buSzTx/>
                        <a:buFontTx/>
                        <a:buNone/>
                        <a:tabLst/>
                      </a:pPr>
                      <a:r>
                        <a:rPr kumimoji="0" lang="en-US" altLang="en-US" sz="1600" b="1" i="1" u="none" strike="noStrike" cap="none" normalizeH="0" baseline="0" dirty="0">
                          <a:ln>
                            <a:noFill/>
                          </a:ln>
                          <a:solidFill>
                            <a:srgbClr val="00B050"/>
                          </a:solidFill>
                          <a:effectLst/>
                          <a:latin typeface="Arial Narrow" pitchFamily="34" charset="0"/>
                        </a:rPr>
                        <a:t>2027 &amp; 2029</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48005054"/>
                  </a:ext>
                </a:extLst>
              </a:tr>
            </a:tbl>
          </a:graphicData>
        </a:graphic>
      </p:graphicFrame>
      <p:pic>
        <p:nvPicPr>
          <p:cNvPr id="20522" name="Picture 53" descr="Ringmaschine[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6688" y="461867"/>
            <a:ext cx="2447925" cy="183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Shape 243"/>
          <p:cNvSpPr txBox="1">
            <a:spLocks/>
          </p:cNvSpPr>
          <p:nvPr/>
        </p:nvSpPr>
        <p:spPr>
          <a:xfrm>
            <a:off x="2708188" y="-46634"/>
            <a:ext cx="6514950" cy="508501"/>
          </a:xfrm>
          <a:prstGeom prst="rect">
            <a:avLst/>
          </a:prstGeom>
        </p:spPr>
        <p:txBody>
          <a:bodyPr/>
          <a:lstStyle>
            <a:lvl1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1pPr>
            <a:lvl2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2pPr>
            <a:lvl3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3pPr>
            <a:lvl4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4pPr>
            <a:lvl5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5pPr>
            <a:lvl6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6pPr>
            <a:lvl7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7pPr>
            <a:lvl8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8pPr>
            <a:lvl9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9pPr>
          </a:lstStyle>
          <a:p>
            <a:pPr hangingPunct="1"/>
            <a:r>
              <a:rPr lang="en-US" sz="2800" b="1" dirty="0">
                <a:solidFill>
                  <a:srgbClr val="3366FF"/>
                </a:solidFill>
                <a:latin typeface="+mj-lt"/>
              </a:rPr>
              <a:t>Magnets in operation at PSI end of 2025</a:t>
            </a:r>
          </a:p>
        </p:txBody>
      </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09540" y="2428726"/>
            <a:ext cx="2505075"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15942" y="2890077"/>
            <a:ext cx="2135773" cy="10076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422167" y="1906189"/>
            <a:ext cx="972446" cy="3924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hangingPunct="0">
              <a:spcBef>
                <a:spcPts val="900"/>
              </a:spcBef>
            </a:pPr>
            <a:r>
              <a:rPr lang="fr-FR" dirty="0">
                <a:solidFill>
                  <a:srgbClr val="FFFF00"/>
                </a:solidFill>
              </a:rPr>
              <a:t>Cyclotron</a:t>
            </a:r>
            <a:endParaRPr lang="fr-FR" sz="1600" dirty="0">
              <a:solidFill>
                <a:srgbClr val="FFFF00"/>
              </a:solidFill>
              <a:sym typeface="Calibri"/>
            </a:endParaRPr>
          </a:p>
        </p:txBody>
      </p:sp>
      <p:sp>
        <p:nvSpPr>
          <p:cNvPr id="20" name="TextBox 19"/>
          <p:cNvSpPr txBox="1"/>
          <p:nvPr/>
        </p:nvSpPr>
        <p:spPr>
          <a:xfrm>
            <a:off x="7268824" y="3756167"/>
            <a:ext cx="941540" cy="3924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hangingPunct="0">
              <a:spcBef>
                <a:spcPts val="900"/>
              </a:spcBef>
            </a:pPr>
            <a:r>
              <a:rPr lang="fr-FR" dirty="0" err="1">
                <a:solidFill>
                  <a:srgbClr val="FFFF00"/>
                </a:solidFill>
              </a:rPr>
              <a:t>SwissFEL</a:t>
            </a:r>
            <a:endParaRPr lang="fr-FR" sz="1600" dirty="0">
              <a:solidFill>
                <a:srgbClr val="FFFF00"/>
              </a:solidFill>
              <a:sym typeface="Calibri"/>
            </a:endParaRPr>
          </a:p>
        </p:txBody>
      </p:sp>
      <p:sp>
        <p:nvSpPr>
          <p:cNvPr id="22" name="TextBox 21"/>
          <p:cNvSpPr txBox="1"/>
          <p:nvPr/>
        </p:nvSpPr>
        <p:spPr>
          <a:xfrm>
            <a:off x="9835756" y="5494777"/>
            <a:ext cx="687689" cy="3924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hangingPunct="0">
              <a:spcBef>
                <a:spcPts val="900"/>
              </a:spcBef>
            </a:pPr>
            <a:r>
              <a:rPr lang="fr-FR" dirty="0">
                <a:solidFill>
                  <a:srgbClr val="FFFF00"/>
                </a:solidFill>
              </a:rPr>
              <a:t>SLS2.0</a:t>
            </a:r>
            <a:endParaRPr lang="fr-FR" sz="1600" dirty="0">
              <a:solidFill>
                <a:srgbClr val="FFFF00"/>
              </a:solidFill>
              <a:sym typeface="Calibri"/>
            </a:endParaRPr>
          </a:p>
        </p:txBody>
      </p:sp>
      <p:sp>
        <p:nvSpPr>
          <p:cNvPr id="23" name="TextBox 22"/>
          <p:cNvSpPr txBox="1"/>
          <p:nvPr/>
        </p:nvSpPr>
        <p:spPr>
          <a:xfrm>
            <a:off x="9782373" y="3415589"/>
            <a:ext cx="843436" cy="3924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hangingPunct="0">
              <a:spcBef>
                <a:spcPts val="900"/>
              </a:spcBef>
            </a:pPr>
            <a:r>
              <a:rPr lang="fr-FR" dirty="0">
                <a:solidFill>
                  <a:srgbClr val="FFFF00"/>
                </a:solidFill>
              </a:rPr>
              <a:t>Gantry 3</a:t>
            </a:r>
            <a:endParaRPr lang="fr-FR" sz="1600" dirty="0">
              <a:solidFill>
                <a:srgbClr val="FFFF00"/>
              </a:solidFill>
              <a:sym typeface="Calibri"/>
            </a:endParaRPr>
          </a:p>
        </p:txBody>
      </p:sp>
      <p:sp>
        <p:nvSpPr>
          <p:cNvPr id="24" name="TextBox 23"/>
          <p:cNvSpPr txBox="1"/>
          <p:nvPr/>
        </p:nvSpPr>
        <p:spPr>
          <a:xfrm>
            <a:off x="9540687" y="2157034"/>
            <a:ext cx="749051" cy="3924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hangingPunct="0">
              <a:spcBef>
                <a:spcPts val="900"/>
              </a:spcBef>
            </a:pPr>
            <a:r>
              <a:rPr lang="fr-FR" dirty="0">
                <a:solidFill>
                  <a:srgbClr val="FFFF00"/>
                </a:solidFill>
              </a:rPr>
              <a:t>COMET</a:t>
            </a:r>
            <a:endParaRPr lang="fr-FR" sz="1600" dirty="0">
              <a:solidFill>
                <a:srgbClr val="FFFF00"/>
              </a:solidFill>
              <a:sym typeface="Calibri"/>
            </a:endParaRPr>
          </a:p>
        </p:txBody>
      </p:sp>
      <p:sp>
        <p:nvSpPr>
          <p:cNvPr id="3" name="Foliennummernplatzhalter 4">
            <a:extLst>
              <a:ext uri="{FF2B5EF4-FFF2-40B4-BE49-F238E27FC236}">
                <a16:creationId xmlns:a16="http://schemas.microsoft.com/office/drawing/2014/main" id="{8CE9A4D4-FBAE-2B82-0B6E-CF0671307BF5}"/>
              </a:ext>
            </a:extLst>
          </p:cNvPr>
          <p:cNvSpPr txBox="1">
            <a:spLocks/>
          </p:cNvSpPr>
          <p:nvPr/>
        </p:nvSpPr>
        <p:spPr>
          <a:xfrm>
            <a:off x="9877286" y="6661150"/>
            <a:ext cx="330219" cy="138499"/>
          </a:xfrm>
          <a:prstGeom prst="rect">
            <a:avLst/>
          </a:prstGeom>
          <a:ln w="12700">
            <a:miter lim="400000"/>
          </a:ln>
        </p:spPr>
        <p:txBody>
          <a:bodyPr wrap="none" lIns="0" tIns="0" rIns="0" bIns="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latin typeface="+mj-lt"/>
                <a:ea typeface="+mj-ea"/>
                <a:cs typeface="+mj-cs"/>
                <a:sym typeface="Calibri"/>
              </a:defRPr>
            </a:lvl1pPr>
            <a:lvl2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2pPr>
            <a:lvl3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3pPr>
            <a:lvl4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4pPr>
            <a:lvl5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5pPr>
            <a:lvl6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6pPr>
            <a:lvl7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7pPr>
            <a:lvl8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8pPr>
            <a:lvl9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9pPr>
          </a:lstStyle>
          <a:p>
            <a:pPr algn="r">
              <a:defRPr/>
            </a:pPr>
            <a:r>
              <a:rPr lang="de-DE" dirty="0"/>
              <a:t>Page </a:t>
            </a:r>
            <a:fld id="{EBC07571-3134-BB4B-B83F-1A9FE18D34F3}" type="slidenum">
              <a:rPr lang="de-DE"/>
              <a:pPr algn="r">
                <a:defRPr/>
              </a:pPr>
              <a:t>7</a:t>
            </a:fld>
            <a:endParaRPr lang="de-DE" dirty="0"/>
          </a:p>
        </p:txBody>
      </p:sp>
      <p:pic>
        <p:nvPicPr>
          <p:cNvPr id="25" name="Picture 24"/>
          <p:cNvPicPr>
            <a:picLocks noChangeAspect="1"/>
          </p:cNvPicPr>
          <p:nvPr/>
        </p:nvPicPr>
        <p:blipFill>
          <a:blip r:embed="rId8"/>
          <a:stretch>
            <a:fillRect/>
          </a:stretch>
        </p:blipFill>
        <p:spPr>
          <a:xfrm>
            <a:off x="5680110" y="4280605"/>
            <a:ext cx="2805147" cy="1889119"/>
          </a:xfrm>
          <a:prstGeom prst="rect">
            <a:avLst/>
          </a:prstGeom>
        </p:spPr>
      </p:pic>
      <p:sp>
        <p:nvSpPr>
          <p:cNvPr id="26" name="Rectangle 25"/>
          <p:cNvSpPr/>
          <p:nvPr/>
        </p:nvSpPr>
        <p:spPr>
          <a:xfrm>
            <a:off x="5563358" y="5735397"/>
            <a:ext cx="3120214" cy="369332"/>
          </a:xfrm>
          <a:prstGeom prst="rect">
            <a:avLst/>
          </a:prstGeom>
        </p:spPr>
        <p:txBody>
          <a:bodyPr wrap="none">
            <a:spAutoFit/>
          </a:bodyPr>
          <a:lstStyle/>
          <a:p>
            <a:pPr algn="ctr"/>
            <a:r>
              <a:rPr lang="de-CH" b="1" dirty="0">
                <a:solidFill>
                  <a:srgbClr val="FFFF00"/>
                </a:solidFill>
              </a:rPr>
              <a:t>High </a:t>
            </a:r>
            <a:r>
              <a:rPr lang="de-CH" b="1" dirty="0" err="1">
                <a:solidFill>
                  <a:srgbClr val="FFFF00"/>
                </a:solidFill>
              </a:rPr>
              <a:t>Intensity</a:t>
            </a:r>
            <a:r>
              <a:rPr lang="de-CH" b="1" dirty="0">
                <a:solidFill>
                  <a:srgbClr val="FFFF00"/>
                </a:solidFill>
              </a:rPr>
              <a:t> ring </a:t>
            </a:r>
            <a:r>
              <a:rPr lang="de-CH" b="1" dirty="0" err="1">
                <a:solidFill>
                  <a:srgbClr val="FFFF00"/>
                </a:solidFill>
              </a:rPr>
              <a:t>cyclotron</a:t>
            </a:r>
            <a:endParaRPr lang="en-US" dirty="0">
              <a:solidFill>
                <a:srgbClr val="FFFF00"/>
              </a:solidFill>
            </a:endParaRPr>
          </a:p>
        </p:txBody>
      </p:sp>
      <p:sp>
        <p:nvSpPr>
          <p:cNvPr id="5" name="Textfeld 4">
            <a:extLst>
              <a:ext uri="{FF2B5EF4-FFF2-40B4-BE49-F238E27FC236}">
                <a16:creationId xmlns:a16="http://schemas.microsoft.com/office/drawing/2014/main" id="{500200C4-B40F-C6C5-5008-E49D5347B2AE}"/>
              </a:ext>
            </a:extLst>
          </p:cNvPr>
          <p:cNvSpPr txBox="1"/>
          <p:nvPr/>
        </p:nvSpPr>
        <p:spPr>
          <a:xfrm>
            <a:off x="1486688" y="6317823"/>
            <a:ext cx="10260758" cy="307777"/>
          </a:xfrm>
          <a:prstGeom prst="rect">
            <a:avLst/>
          </a:prstGeom>
          <a:noFill/>
        </p:spPr>
        <p:txBody>
          <a:bodyPr wrap="none" lIns="0" tIns="0" rIns="0" bIns="0" rtlCol="0">
            <a:spAutoFit/>
          </a:bodyPr>
          <a:lstStyle/>
          <a:p>
            <a:pPr algn="l"/>
            <a:r>
              <a:rPr lang="de-CH" sz="2000" dirty="0"/>
              <a:t>80 % </a:t>
            </a:r>
            <a:r>
              <a:rPr lang="de-CH" sz="2000" dirty="0" err="1"/>
              <a:t>are</a:t>
            </a:r>
            <a:r>
              <a:rPr lang="de-CH" sz="2000" dirty="0"/>
              <a:t> Electromagnets - 385 Permanent Magnets (SLS2.0)+ </a:t>
            </a:r>
            <a:r>
              <a:rPr lang="de-CH" sz="2000" dirty="0" err="1"/>
              <a:t>one</a:t>
            </a:r>
            <a:r>
              <a:rPr lang="de-CH" sz="2000" dirty="0"/>
              <a:t> </a:t>
            </a:r>
            <a:r>
              <a:rPr lang="de-CH" sz="2000" dirty="0" err="1"/>
              <a:t>superconducting</a:t>
            </a:r>
            <a:r>
              <a:rPr lang="de-CH" sz="2000" dirty="0"/>
              <a:t> </a:t>
            </a:r>
            <a:r>
              <a:rPr lang="de-CH" sz="2000" dirty="0" err="1"/>
              <a:t>cyclotron</a:t>
            </a:r>
            <a:r>
              <a:rPr lang="de-CH" sz="2000" dirty="0"/>
              <a:t> </a:t>
            </a:r>
          </a:p>
        </p:txBody>
      </p:sp>
      <p:pic>
        <p:nvPicPr>
          <p:cNvPr id="17" name="Grafik 16">
            <a:extLst>
              <a:ext uri="{FF2B5EF4-FFF2-40B4-BE49-F238E27FC236}">
                <a16:creationId xmlns:a16="http://schemas.microsoft.com/office/drawing/2014/main" id="{4745029F-588F-8187-A967-85956218433C}"/>
              </a:ext>
            </a:extLst>
          </p:cNvPr>
          <p:cNvPicPr>
            <a:picLocks noChangeAspect="1"/>
          </p:cNvPicPr>
          <p:nvPr/>
        </p:nvPicPr>
        <p:blipFill>
          <a:blip r:embed="rId9"/>
          <a:stretch>
            <a:fillRect/>
          </a:stretch>
        </p:blipFill>
        <p:spPr>
          <a:xfrm>
            <a:off x="90277" y="67360"/>
            <a:ext cx="1228532" cy="789014"/>
          </a:xfrm>
          <a:prstGeom prst="rect">
            <a:avLst/>
          </a:prstGeom>
        </p:spPr>
      </p:pic>
      <p:sp>
        <p:nvSpPr>
          <p:cNvPr id="6" name="Rectangle: Rounded Corners 5">
            <a:extLst>
              <a:ext uri="{FF2B5EF4-FFF2-40B4-BE49-F238E27FC236}">
                <a16:creationId xmlns:a16="http://schemas.microsoft.com/office/drawing/2014/main" id="{339A2493-41DE-EC9C-C607-0FEAB627AE27}"/>
              </a:ext>
            </a:extLst>
          </p:cNvPr>
          <p:cNvSpPr/>
          <p:nvPr/>
        </p:nvSpPr>
        <p:spPr>
          <a:xfrm>
            <a:off x="1389676" y="6243378"/>
            <a:ext cx="10260758" cy="401115"/>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Tree>
    <p:extLst>
      <p:ext uri="{BB962C8B-B14F-4D97-AF65-F5344CB8AC3E}">
        <p14:creationId xmlns:p14="http://schemas.microsoft.com/office/powerpoint/2010/main" val="2519275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EF2C160C-539D-F33A-A355-0E306D178E8B}"/>
              </a:ext>
            </a:extLst>
          </p:cNvPr>
          <p:cNvSpPr txBox="1">
            <a:spLocks/>
          </p:cNvSpPr>
          <p:nvPr/>
        </p:nvSpPr>
        <p:spPr>
          <a:xfrm>
            <a:off x="2024493" y="-183630"/>
            <a:ext cx="7314139" cy="879214"/>
          </a:xfrm>
          <a:prstGeom prst="rect">
            <a:avLst/>
          </a:prstGeom>
        </p:spPr>
        <p:txBody>
          <a:bodyPr vert="horz" wrap="square" lIns="0" tIns="139191" rIns="0" bIns="0" rtlCol="0" anchor="t">
            <a:spAutoFit/>
          </a:bodyPr>
          <a:lst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a:lstStyle>
          <a:p>
            <a:pPr marL="127000" algn="ctr" fontAlgn="auto">
              <a:spcBef>
                <a:spcPts val="100"/>
              </a:spcBef>
              <a:spcAft>
                <a:spcPts val="0"/>
              </a:spcAft>
              <a:defRPr/>
            </a:pPr>
            <a:r>
              <a:rPr lang="en-US" sz="2400" dirty="0">
                <a:solidFill>
                  <a:srgbClr val="3333FF"/>
                </a:solidFill>
                <a:cs typeface="Calibri" panose="020F0502020204030204" pitchFamily="34" charset="0"/>
              </a:rPr>
              <a:t>Requirements for Accelerator Magnets in 21st-Century Research Facilities</a:t>
            </a:r>
            <a:endParaRPr lang="de-DE" sz="2400" spc="-10" dirty="0">
              <a:solidFill>
                <a:srgbClr val="3333FF"/>
              </a:solidFill>
              <a:cs typeface="Calibri" panose="020F0502020204030204" pitchFamily="34" charset="0"/>
            </a:endParaRPr>
          </a:p>
        </p:txBody>
      </p:sp>
      <p:sp>
        <p:nvSpPr>
          <p:cNvPr id="50" name="TextBox 49">
            <a:extLst>
              <a:ext uri="{FF2B5EF4-FFF2-40B4-BE49-F238E27FC236}">
                <a16:creationId xmlns:a16="http://schemas.microsoft.com/office/drawing/2014/main" id="{1ADBBB91-EC01-47BB-D2D2-B2238C104EAF}"/>
              </a:ext>
            </a:extLst>
          </p:cNvPr>
          <p:cNvSpPr txBox="1"/>
          <p:nvPr/>
        </p:nvSpPr>
        <p:spPr>
          <a:xfrm>
            <a:off x="3143673" y="5824686"/>
            <a:ext cx="6396495" cy="923330"/>
          </a:xfrm>
          <a:prstGeom prst="rect">
            <a:avLst/>
          </a:prstGeom>
          <a:noFill/>
        </p:spPr>
        <p:txBody>
          <a:bodyPr wrap="none" lIns="0" tIns="0" rIns="0" bIns="0" rtlCol="0">
            <a:spAutoFit/>
          </a:bodyPr>
          <a:lstStyle/>
          <a:p>
            <a:pPr algn="l"/>
            <a:r>
              <a:rPr lang="fr-CH" sz="2000" b="1" i="1" dirty="0" err="1"/>
              <a:t>Operative</a:t>
            </a:r>
            <a:r>
              <a:rPr lang="fr-CH" sz="2000" b="1" i="1" dirty="0"/>
              <a:t> </a:t>
            </a:r>
            <a:r>
              <a:rPr lang="fr-CH" sz="2000" b="1" i="1" dirty="0" err="1"/>
              <a:t>cost</a:t>
            </a:r>
            <a:r>
              <a:rPr lang="fr-CH" sz="2000" b="1" i="1" dirty="0"/>
              <a:t> : </a:t>
            </a:r>
            <a:r>
              <a:rPr lang="fr-CH" sz="2000" b="1" i="1" dirty="0" err="1"/>
              <a:t>Electricity</a:t>
            </a:r>
            <a:r>
              <a:rPr lang="fr-CH" sz="2000" b="1" i="1" dirty="0"/>
              <a:t> and maintenance</a:t>
            </a:r>
          </a:p>
          <a:p>
            <a:pPr algn="l"/>
            <a:r>
              <a:rPr lang="fr-CH" sz="2000" b="1" i="1" dirty="0" err="1"/>
              <a:t>Robustness</a:t>
            </a:r>
            <a:r>
              <a:rPr lang="fr-CH" sz="2000" b="1" i="1" dirty="0"/>
              <a:t> : </a:t>
            </a:r>
            <a:r>
              <a:rPr lang="fr-CH" sz="2000" b="1" i="1" dirty="0" err="1"/>
              <a:t>Manufacturing</a:t>
            </a:r>
            <a:r>
              <a:rPr lang="fr-CH" sz="2000" b="1" i="1" dirty="0"/>
              <a:t> </a:t>
            </a:r>
            <a:r>
              <a:rPr lang="fr-CH" sz="2000" b="1" i="1" dirty="0" err="1"/>
              <a:t>quality</a:t>
            </a:r>
            <a:r>
              <a:rPr lang="fr-CH" sz="2000" b="1" i="1" dirty="0"/>
              <a:t> + radiation damage</a:t>
            </a:r>
          </a:p>
          <a:p>
            <a:pPr algn="l"/>
            <a:endParaRPr lang="de-CH" sz="2000" dirty="0"/>
          </a:p>
        </p:txBody>
      </p:sp>
      <p:sp>
        <p:nvSpPr>
          <p:cNvPr id="51" name="Rectangle: Rounded Corners 50">
            <a:extLst>
              <a:ext uri="{FF2B5EF4-FFF2-40B4-BE49-F238E27FC236}">
                <a16:creationId xmlns:a16="http://schemas.microsoft.com/office/drawing/2014/main" id="{438B8157-3FC5-7FF2-A5FA-2D3AF60376E2}"/>
              </a:ext>
            </a:extLst>
          </p:cNvPr>
          <p:cNvSpPr/>
          <p:nvPr/>
        </p:nvSpPr>
        <p:spPr>
          <a:xfrm>
            <a:off x="2889293" y="5754524"/>
            <a:ext cx="6840760" cy="964348"/>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grpSp>
        <p:nvGrpSpPr>
          <p:cNvPr id="86" name="Gruppieren 85">
            <a:extLst>
              <a:ext uri="{FF2B5EF4-FFF2-40B4-BE49-F238E27FC236}">
                <a16:creationId xmlns:a16="http://schemas.microsoft.com/office/drawing/2014/main" id="{ECA867F7-1D9A-150D-4CC9-B2158915BFD8}"/>
              </a:ext>
            </a:extLst>
          </p:cNvPr>
          <p:cNvGrpSpPr/>
          <p:nvPr/>
        </p:nvGrpSpPr>
        <p:grpSpPr>
          <a:xfrm>
            <a:off x="2127785" y="877818"/>
            <a:ext cx="7481315" cy="4683709"/>
            <a:chOff x="2127785" y="877818"/>
            <a:chExt cx="7481315" cy="4683709"/>
          </a:xfrm>
        </p:grpSpPr>
        <p:pic>
          <p:nvPicPr>
            <p:cNvPr id="11" name="object 71">
              <a:extLst>
                <a:ext uri="{FF2B5EF4-FFF2-40B4-BE49-F238E27FC236}">
                  <a16:creationId xmlns:a16="http://schemas.microsoft.com/office/drawing/2014/main" id="{9FDCCFAB-BBFA-4B8C-93E1-1AB18A8DA3B2}"/>
                </a:ext>
              </a:extLst>
            </p:cNvPr>
            <p:cNvPicPr/>
            <p:nvPr/>
          </p:nvPicPr>
          <p:blipFill>
            <a:blip r:embed="rId3" cstate="print"/>
            <a:stretch>
              <a:fillRect/>
            </a:stretch>
          </p:blipFill>
          <p:spPr>
            <a:xfrm>
              <a:off x="4760744" y="2846328"/>
              <a:ext cx="2257415" cy="1897556"/>
            </a:xfrm>
            <a:prstGeom prst="rect">
              <a:avLst/>
            </a:prstGeom>
          </p:spPr>
        </p:pic>
        <p:sp>
          <p:nvSpPr>
            <p:cNvPr id="13" name="object 72">
              <a:extLst>
                <a:ext uri="{FF2B5EF4-FFF2-40B4-BE49-F238E27FC236}">
                  <a16:creationId xmlns:a16="http://schemas.microsoft.com/office/drawing/2014/main" id="{D9E132B3-6298-92BC-913F-DB9E1025371B}"/>
                </a:ext>
              </a:extLst>
            </p:cNvPr>
            <p:cNvSpPr txBox="1"/>
            <p:nvPr/>
          </p:nvSpPr>
          <p:spPr>
            <a:xfrm>
              <a:off x="5120051" y="3451571"/>
              <a:ext cx="1459486" cy="566822"/>
            </a:xfrm>
            <a:prstGeom prst="rect">
              <a:avLst/>
            </a:prstGeom>
          </p:spPr>
          <p:txBody>
            <a:bodyPr vert="horz" wrap="square" lIns="0" tIns="12700" rIns="0" bIns="0" rtlCol="0">
              <a:spAutoFit/>
            </a:bodyPr>
            <a:lstStyle/>
            <a:p>
              <a:pPr marL="12700" algn="ctr">
                <a:spcBef>
                  <a:spcPts val="100"/>
                </a:spcBef>
              </a:pPr>
              <a:r>
                <a:rPr sz="3600" kern="0" spc="-10" dirty="0">
                  <a:solidFill>
                    <a:srgbClr val="FFFFFF"/>
                  </a:solidFill>
                  <a:latin typeface="Calibri"/>
                  <a:ea typeface="Calibri"/>
                  <a:cs typeface="Calibri"/>
                  <a:sym typeface="Calibri"/>
                </a:rPr>
                <a:t>Magnet</a:t>
              </a:r>
              <a:endParaRPr sz="3600" kern="0" dirty="0">
                <a:solidFill>
                  <a:prstClr val="black"/>
                </a:solidFill>
                <a:latin typeface="Calibri"/>
                <a:ea typeface="Calibri"/>
                <a:cs typeface="Calibri"/>
                <a:sym typeface="Calibri"/>
              </a:endParaRPr>
            </a:p>
          </p:txBody>
        </p:sp>
        <p:grpSp>
          <p:nvGrpSpPr>
            <p:cNvPr id="34" name="object 77">
              <a:extLst>
                <a:ext uri="{FF2B5EF4-FFF2-40B4-BE49-F238E27FC236}">
                  <a16:creationId xmlns:a16="http://schemas.microsoft.com/office/drawing/2014/main" id="{4D734FCB-4A71-0D6B-DB21-118ACBA6F722}"/>
                </a:ext>
              </a:extLst>
            </p:cNvPr>
            <p:cNvGrpSpPr/>
            <p:nvPr/>
          </p:nvGrpSpPr>
          <p:grpSpPr>
            <a:xfrm>
              <a:off x="2127785" y="3435656"/>
              <a:ext cx="2730585" cy="711032"/>
              <a:chOff x="3282030" y="3565005"/>
              <a:chExt cx="2052222" cy="514245"/>
            </a:xfrm>
          </p:grpSpPr>
          <p:pic>
            <p:nvPicPr>
              <p:cNvPr id="35" name="object 78">
                <a:extLst>
                  <a:ext uri="{FF2B5EF4-FFF2-40B4-BE49-F238E27FC236}">
                    <a16:creationId xmlns:a16="http://schemas.microsoft.com/office/drawing/2014/main" id="{77C50FF6-F11A-AD22-61AB-5919E3D7B193}"/>
                  </a:ext>
                </a:extLst>
              </p:cNvPr>
              <p:cNvPicPr/>
              <p:nvPr/>
            </p:nvPicPr>
            <p:blipFill>
              <a:blip r:embed="rId4" cstate="print"/>
              <a:stretch>
                <a:fillRect/>
              </a:stretch>
            </p:blipFill>
            <p:spPr>
              <a:xfrm>
                <a:off x="3913896" y="3593095"/>
                <a:ext cx="1420356" cy="486155"/>
              </a:xfrm>
              <a:prstGeom prst="rect">
                <a:avLst/>
              </a:prstGeom>
            </p:spPr>
          </p:pic>
          <p:pic>
            <p:nvPicPr>
              <p:cNvPr id="40" name="object 79">
                <a:extLst>
                  <a:ext uri="{FF2B5EF4-FFF2-40B4-BE49-F238E27FC236}">
                    <a16:creationId xmlns:a16="http://schemas.microsoft.com/office/drawing/2014/main" id="{E318D736-3A4A-2994-B72F-32D8C245E7A3}"/>
                  </a:ext>
                </a:extLst>
              </p:cNvPr>
              <p:cNvPicPr/>
              <p:nvPr/>
            </p:nvPicPr>
            <p:blipFill>
              <a:blip r:embed="rId5" cstate="print"/>
              <a:stretch>
                <a:fillRect/>
              </a:stretch>
            </p:blipFill>
            <p:spPr>
              <a:xfrm>
                <a:off x="3282030" y="3565005"/>
                <a:ext cx="1147580" cy="433500"/>
              </a:xfrm>
              <a:prstGeom prst="rect">
                <a:avLst/>
              </a:prstGeom>
            </p:spPr>
          </p:pic>
        </p:grpSp>
        <p:sp>
          <p:nvSpPr>
            <p:cNvPr id="41" name="object 80">
              <a:extLst>
                <a:ext uri="{FF2B5EF4-FFF2-40B4-BE49-F238E27FC236}">
                  <a16:creationId xmlns:a16="http://schemas.microsoft.com/office/drawing/2014/main" id="{E32F00D1-6546-E0DA-DDE7-D6360E24179E}"/>
                </a:ext>
              </a:extLst>
            </p:cNvPr>
            <p:cNvSpPr txBox="1"/>
            <p:nvPr/>
          </p:nvSpPr>
          <p:spPr>
            <a:xfrm>
              <a:off x="2245475" y="3503786"/>
              <a:ext cx="1405858" cy="306805"/>
            </a:xfrm>
            <a:prstGeom prst="rect">
              <a:avLst/>
            </a:prstGeom>
          </p:spPr>
          <p:txBody>
            <a:bodyPr vert="horz" wrap="square" lIns="0" tIns="13335" rIns="0" bIns="0" rtlCol="0">
              <a:spAutoFit/>
            </a:bodyPr>
            <a:lstStyle/>
            <a:p>
              <a:pPr marL="12700">
                <a:spcBef>
                  <a:spcPts val="105"/>
                </a:spcBef>
              </a:pPr>
              <a:r>
                <a:rPr lang="en-US" kern="0" spc="-10" dirty="0">
                  <a:solidFill>
                    <a:srgbClr val="FFFFFF"/>
                  </a:solidFill>
                  <a:latin typeface="Calibri"/>
                  <a:ea typeface="Calibri"/>
                  <a:cs typeface="Calibri"/>
                  <a:sym typeface="Calibri"/>
                </a:rPr>
                <a:t>Sustainability</a:t>
              </a:r>
              <a:endParaRPr lang="en-US" kern="0" dirty="0">
                <a:solidFill>
                  <a:prstClr val="black"/>
                </a:solidFill>
                <a:latin typeface="Calibri"/>
                <a:ea typeface="Calibri"/>
                <a:cs typeface="Calibri"/>
                <a:sym typeface="Calibri"/>
              </a:endParaRPr>
            </a:p>
          </p:txBody>
        </p:sp>
        <p:grpSp>
          <p:nvGrpSpPr>
            <p:cNvPr id="42" name="object 81">
              <a:extLst>
                <a:ext uri="{FF2B5EF4-FFF2-40B4-BE49-F238E27FC236}">
                  <a16:creationId xmlns:a16="http://schemas.microsoft.com/office/drawing/2014/main" id="{673DABCA-86DD-F41F-D3AA-8034F1F139F2}"/>
                </a:ext>
              </a:extLst>
            </p:cNvPr>
            <p:cNvGrpSpPr/>
            <p:nvPr/>
          </p:nvGrpSpPr>
          <p:grpSpPr>
            <a:xfrm>
              <a:off x="2571338" y="2219688"/>
              <a:ext cx="2415363" cy="1444631"/>
              <a:chOff x="3302248" y="2686101"/>
              <a:chExt cx="1815311" cy="1044812"/>
            </a:xfrm>
          </p:grpSpPr>
          <p:pic>
            <p:nvPicPr>
              <p:cNvPr id="45" name="object 82">
                <a:extLst>
                  <a:ext uri="{FF2B5EF4-FFF2-40B4-BE49-F238E27FC236}">
                    <a16:creationId xmlns:a16="http://schemas.microsoft.com/office/drawing/2014/main" id="{0542FA59-CBA2-83DB-E59E-DBDFC923C5BC}"/>
                  </a:ext>
                </a:extLst>
              </p:cNvPr>
              <p:cNvPicPr/>
              <p:nvPr/>
            </p:nvPicPr>
            <p:blipFill>
              <a:blip r:embed="rId6" cstate="print"/>
              <a:stretch>
                <a:fillRect/>
              </a:stretch>
            </p:blipFill>
            <p:spPr>
              <a:xfrm>
                <a:off x="3689556" y="2686101"/>
                <a:ext cx="1428003" cy="1044812"/>
              </a:xfrm>
              <a:prstGeom prst="rect">
                <a:avLst/>
              </a:prstGeom>
            </p:spPr>
          </p:pic>
          <p:pic>
            <p:nvPicPr>
              <p:cNvPr id="55" name="object 83">
                <a:extLst>
                  <a:ext uri="{FF2B5EF4-FFF2-40B4-BE49-F238E27FC236}">
                    <a16:creationId xmlns:a16="http://schemas.microsoft.com/office/drawing/2014/main" id="{EA80FA7A-FA29-9DBE-B6F7-163162A841C2}"/>
                  </a:ext>
                </a:extLst>
              </p:cNvPr>
              <p:cNvPicPr/>
              <p:nvPr/>
            </p:nvPicPr>
            <p:blipFill>
              <a:blip r:embed="rId7" cstate="print"/>
              <a:stretch>
                <a:fillRect/>
              </a:stretch>
            </p:blipFill>
            <p:spPr>
              <a:xfrm>
                <a:off x="3302248" y="2748408"/>
                <a:ext cx="1022999" cy="401470"/>
              </a:xfrm>
              <a:prstGeom prst="rect">
                <a:avLst/>
              </a:prstGeom>
            </p:spPr>
          </p:pic>
        </p:grpSp>
        <p:sp>
          <p:nvSpPr>
            <p:cNvPr id="56" name="object 84">
              <a:extLst>
                <a:ext uri="{FF2B5EF4-FFF2-40B4-BE49-F238E27FC236}">
                  <a16:creationId xmlns:a16="http://schemas.microsoft.com/office/drawing/2014/main" id="{4B41C88D-9C49-BA8C-E3F0-B3EBAE740EAA}"/>
                </a:ext>
              </a:extLst>
            </p:cNvPr>
            <p:cNvSpPr txBox="1"/>
            <p:nvPr/>
          </p:nvSpPr>
          <p:spPr>
            <a:xfrm>
              <a:off x="2686003" y="2371940"/>
              <a:ext cx="1099065" cy="599388"/>
            </a:xfrm>
            <a:prstGeom prst="rect">
              <a:avLst/>
            </a:prstGeom>
          </p:spPr>
          <p:txBody>
            <a:bodyPr vert="horz" wrap="square" lIns="0" tIns="13335" rIns="0" bIns="0" rtlCol="0">
              <a:spAutoFit/>
            </a:bodyPr>
            <a:lstStyle/>
            <a:p>
              <a:pPr marL="12700">
                <a:spcBef>
                  <a:spcPts val="105"/>
                </a:spcBef>
              </a:pPr>
              <a:r>
                <a:rPr lang="en-US" kern="0" spc="-10" dirty="0">
                  <a:solidFill>
                    <a:srgbClr val="FFFFFF"/>
                  </a:solidFill>
                  <a:latin typeface="Calibri"/>
                  <a:ea typeface="Calibri"/>
                  <a:cs typeface="Calibri"/>
                  <a:sym typeface="Calibri"/>
                </a:rPr>
                <a:t>Robustness</a:t>
              </a:r>
              <a:endParaRPr lang="en-US" kern="0" dirty="0">
                <a:solidFill>
                  <a:prstClr val="black"/>
                </a:solidFill>
                <a:latin typeface="Calibri"/>
                <a:ea typeface="Calibri"/>
                <a:cs typeface="Calibri"/>
                <a:sym typeface="Calibri"/>
              </a:endParaRPr>
            </a:p>
          </p:txBody>
        </p:sp>
        <p:grpSp>
          <p:nvGrpSpPr>
            <p:cNvPr id="57" name="object 89">
              <a:extLst>
                <a:ext uri="{FF2B5EF4-FFF2-40B4-BE49-F238E27FC236}">
                  <a16:creationId xmlns:a16="http://schemas.microsoft.com/office/drawing/2014/main" id="{45BCBA8F-0654-ABA9-8952-D7B4093A7FE2}"/>
                </a:ext>
              </a:extLst>
            </p:cNvPr>
            <p:cNvGrpSpPr/>
            <p:nvPr/>
          </p:nvGrpSpPr>
          <p:grpSpPr>
            <a:xfrm>
              <a:off x="4787700" y="877818"/>
              <a:ext cx="1754167" cy="2050650"/>
              <a:chOff x="5219699" y="1693474"/>
              <a:chExt cx="1318377" cy="1483109"/>
            </a:xfrm>
          </p:grpSpPr>
          <p:pic>
            <p:nvPicPr>
              <p:cNvPr id="58" name="object 90">
                <a:extLst>
                  <a:ext uri="{FF2B5EF4-FFF2-40B4-BE49-F238E27FC236}">
                    <a16:creationId xmlns:a16="http://schemas.microsoft.com/office/drawing/2014/main" id="{43105F46-148A-5ACE-6604-8CA1EE2B9BE6}"/>
                  </a:ext>
                </a:extLst>
              </p:cNvPr>
              <p:cNvPicPr/>
              <p:nvPr/>
            </p:nvPicPr>
            <p:blipFill>
              <a:blip r:embed="rId8" cstate="print"/>
              <a:stretch>
                <a:fillRect/>
              </a:stretch>
            </p:blipFill>
            <p:spPr>
              <a:xfrm rot="21143942">
                <a:off x="5631123" y="2006350"/>
                <a:ext cx="394709" cy="1170233"/>
              </a:xfrm>
              <a:prstGeom prst="rect">
                <a:avLst/>
              </a:prstGeom>
            </p:spPr>
          </p:pic>
          <p:pic>
            <p:nvPicPr>
              <p:cNvPr id="59" name="object 91">
                <a:extLst>
                  <a:ext uri="{FF2B5EF4-FFF2-40B4-BE49-F238E27FC236}">
                    <a16:creationId xmlns:a16="http://schemas.microsoft.com/office/drawing/2014/main" id="{0F3B24D1-8365-6118-FDCA-F11C6527765F}"/>
                  </a:ext>
                </a:extLst>
              </p:cNvPr>
              <p:cNvPicPr/>
              <p:nvPr/>
            </p:nvPicPr>
            <p:blipFill>
              <a:blip r:embed="rId9" cstate="print"/>
              <a:stretch>
                <a:fillRect/>
              </a:stretch>
            </p:blipFill>
            <p:spPr>
              <a:xfrm>
                <a:off x="5219699" y="1693474"/>
                <a:ext cx="1318377" cy="696249"/>
              </a:xfrm>
              <a:prstGeom prst="rect">
                <a:avLst/>
              </a:prstGeom>
            </p:spPr>
          </p:pic>
        </p:grpSp>
        <p:sp>
          <p:nvSpPr>
            <p:cNvPr id="60" name="object 92">
              <a:extLst>
                <a:ext uri="{FF2B5EF4-FFF2-40B4-BE49-F238E27FC236}">
                  <a16:creationId xmlns:a16="http://schemas.microsoft.com/office/drawing/2014/main" id="{E98E9C3E-8C12-5E2D-0ADD-8BC591480E30}"/>
                </a:ext>
              </a:extLst>
            </p:cNvPr>
            <p:cNvSpPr txBox="1"/>
            <p:nvPr/>
          </p:nvSpPr>
          <p:spPr>
            <a:xfrm>
              <a:off x="5082910" y="1005896"/>
              <a:ext cx="1256297" cy="580287"/>
            </a:xfrm>
            <a:prstGeom prst="rect">
              <a:avLst/>
            </a:prstGeom>
          </p:spPr>
          <p:txBody>
            <a:bodyPr vert="horz" wrap="square" lIns="0" tIns="13335" rIns="0" bIns="0" rtlCol="0">
              <a:spAutoFit/>
            </a:bodyPr>
            <a:lstStyle/>
            <a:p>
              <a:pPr marL="12700">
                <a:spcBef>
                  <a:spcPts val="105"/>
                </a:spcBef>
              </a:pPr>
              <a:r>
                <a:rPr lang="fr-CH" kern="0" spc="-10" dirty="0">
                  <a:solidFill>
                    <a:srgbClr val="FFFFFF"/>
                  </a:solidFill>
                  <a:latin typeface="Calibri"/>
                  <a:ea typeface="Calibri"/>
                  <a:cs typeface="Calibri"/>
                  <a:sym typeface="Calibri"/>
                </a:rPr>
                <a:t>Performance</a:t>
              </a:r>
            </a:p>
            <a:p>
              <a:pPr marL="12700">
                <a:spcBef>
                  <a:spcPts val="105"/>
                </a:spcBef>
              </a:pPr>
              <a:r>
                <a:rPr lang="fr-CH" kern="0" spc="-10" dirty="0">
                  <a:solidFill>
                    <a:srgbClr val="FFFFFF"/>
                  </a:solidFill>
                  <a:latin typeface="Calibri"/>
                  <a:ea typeface="Calibri"/>
                  <a:cs typeface="Calibri"/>
                  <a:sym typeface="Calibri"/>
                </a:rPr>
                <a:t>↑High field</a:t>
              </a:r>
              <a:endParaRPr kern="0" dirty="0">
                <a:solidFill>
                  <a:prstClr val="black"/>
                </a:solidFill>
                <a:latin typeface="Calibri"/>
                <a:ea typeface="Calibri"/>
                <a:cs typeface="Calibri"/>
                <a:sym typeface="Calibri"/>
              </a:endParaRPr>
            </a:p>
          </p:txBody>
        </p:sp>
        <p:grpSp>
          <p:nvGrpSpPr>
            <p:cNvPr id="61" name="object 93">
              <a:extLst>
                <a:ext uri="{FF2B5EF4-FFF2-40B4-BE49-F238E27FC236}">
                  <a16:creationId xmlns:a16="http://schemas.microsoft.com/office/drawing/2014/main" id="{02EA7E15-3AB2-A955-C1E6-2AFC06269CE1}"/>
                </a:ext>
              </a:extLst>
            </p:cNvPr>
            <p:cNvGrpSpPr/>
            <p:nvPr/>
          </p:nvGrpSpPr>
          <p:grpSpPr>
            <a:xfrm>
              <a:off x="6664442" y="4161846"/>
              <a:ext cx="2795201" cy="1399681"/>
              <a:chOff x="6502912" y="4184129"/>
              <a:chExt cx="2100786" cy="1012303"/>
            </a:xfrm>
          </p:grpSpPr>
          <p:pic>
            <p:nvPicPr>
              <p:cNvPr id="62" name="object 94">
                <a:extLst>
                  <a:ext uri="{FF2B5EF4-FFF2-40B4-BE49-F238E27FC236}">
                    <a16:creationId xmlns:a16="http://schemas.microsoft.com/office/drawing/2014/main" id="{90DC8BBA-8B0F-9E9C-E68C-7108A0E6ECBA}"/>
                  </a:ext>
                </a:extLst>
              </p:cNvPr>
              <p:cNvPicPr/>
              <p:nvPr/>
            </p:nvPicPr>
            <p:blipFill>
              <a:blip r:embed="rId10" cstate="print"/>
              <a:stretch>
                <a:fillRect/>
              </a:stretch>
            </p:blipFill>
            <p:spPr>
              <a:xfrm rot="4976046">
                <a:off x="6675698" y="4011343"/>
                <a:ext cx="888729" cy="1234301"/>
              </a:xfrm>
              <a:prstGeom prst="rect">
                <a:avLst/>
              </a:prstGeom>
            </p:spPr>
          </p:pic>
          <p:pic>
            <p:nvPicPr>
              <p:cNvPr id="63" name="object 95">
                <a:extLst>
                  <a:ext uri="{FF2B5EF4-FFF2-40B4-BE49-F238E27FC236}">
                    <a16:creationId xmlns:a16="http://schemas.microsoft.com/office/drawing/2014/main" id="{0B6379F8-7907-4E24-82A2-A12DAF3AE7E1}"/>
                  </a:ext>
                </a:extLst>
              </p:cNvPr>
              <p:cNvPicPr/>
              <p:nvPr/>
            </p:nvPicPr>
            <p:blipFill>
              <a:blip r:embed="rId11" cstate="print"/>
              <a:stretch>
                <a:fillRect/>
              </a:stretch>
            </p:blipFill>
            <p:spPr>
              <a:xfrm>
                <a:off x="7193998" y="4550992"/>
                <a:ext cx="1409700" cy="645440"/>
              </a:xfrm>
              <a:prstGeom prst="rect">
                <a:avLst/>
              </a:prstGeom>
            </p:spPr>
          </p:pic>
        </p:grpSp>
        <p:sp>
          <p:nvSpPr>
            <p:cNvPr id="64" name="object 96">
              <a:extLst>
                <a:ext uri="{FF2B5EF4-FFF2-40B4-BE49-F238E27FC236}">
                  <a16:creationId xmlns:a16="http://schemas.microsoft.com/office/drawing/2014/main" id="{390D9475-50F8-C1C9-F038-995910C995E8}"/>
                </a:ext>
              </a:extLst>
            </p:cNvPr>
            <p:cNvSpPr txBox="1"/>
            <p:nvPr/>
          </p:nvSpPr>
          <p:spPr>
            <a:xfrm>
              <a:off x="7822860" y="4803407"/>
              <a:ext cx="1397889" cy="599388"/>
            </a:xfrm>
            <a:prstGeom prst="rect">
              <a:avLst/>
            </a:prstGeom>
          </p:spPr>
          <p:txBody>
            <a:bodyPr vert="horz" wrap="square" lIns="0" tIns="13335" rIns="0" bIns="0" rtlCol="0">
              <a:spAutoFit/>
            </a:bodyPr>
            <a:lstStyle/>
            <a:p>
              <a:pPr marL="12700" algn="ctr">
                <a:spcBef>
                  <a:spcPts val="105"/>
                </a:spcBef>
              </a:pPr>
              <a:r>
                <a:rPr lang="en-US" kern="0" spc="-10" dirty="0">
                  <a:solidFill>
                    <a:srgbClr val="FFFFFF"/>
                  </a:solidFill>
                  <a:latin typeface="Calibri"/>
                  <a:ea typeface="Calibri"/>
                  <a:cs typeface="Calibri"/>
                  <a:sym typeface="Calibri"/>
                </a:rPr>
                <a:t>Manufacturing cost</a:t>
              </a:r>
              <a:endParaRPr lang="en-US" kern="0" dirty="0">
                <a:solidFill>
                  <a:prstClr val="black"/>
                </a:solidFill>
                <a:latin typeface="Calibri"/>
                <a:ea typeface="Calibri"/>
                <a:cs typeface="Calibri"/>
                <a:sym typeface="Calibri"/>
              </a:endParaRPr>
            </a:p>
          </p:txBody>
        </p:sp>
        <p:grpSp>
          <p:nvGrpSpPr>
            <p:cNvPr id="65" name="object 97">
              <a:extLst>
                <a:ext uri="{FF2B5EF4-FFF2-40B4-BE49-F238E27FC236}">
                  <a16:creationId xmlns:a16="http://schemas.microsoft.com/office/drawing/2014/main" id="{4AF7223C-E7BC-E09D-0A4C-87204D1BF8CC}"/>
                </a:ext>
              </a:extLst>
            </p:cNvPr>
            <p:cNvGrpSpPr/>
            <p:nvPr/>
          </p:nvGrpSpPr>
          <p:grpSpPr>
            <a:xfrm>
              <a:off x="2594057" y="3946025"/>
              <a:ext cx="2432867" cy="1237232"/>
              <a:chOff x="3375503" y="3957753"/>
              <a:chExt cx="1828468" cy="894813"/>
            </a:xfrm>
          </p:grpSpPr>
          <p:pic>
            <p:nvPicPr>
              <p:cNvPr id="66" name="object 98">
                <a:extLst>
                  <a:ext uri="{FF2B5EF4-FFF2-40B4-BE49-F238E27FC236}">
                    <a16:creationId xmlns:a16="http://schemas.microsoft.com/office/drawing/2014/main" id="{AB8DFF28-52D3-EB4E-D6B2-4E65D291C8A5}"/>
                  </a:ext>
                </a:extLst>
              </p:cNvPr>
              <p:cNvPicPr/>
              <p:nvPr/>
            </p:nvPicPr>
            <p:blipFill>
              <a:blip r:embed="rId12" cstate="print"/>
              <a:stretch>
                <a:fillRect/>
              </a:stretch>
            </p:blipFill>
            <p:spPr>
              <a:xfrm rot="11486265">
                <a:off x="3446754" y="3957753"/>
                <a:ext cx="1757217" cy="894813"/>
              </a:xfrm>
              <a:prstGeom prst="rect">
                <a:avLst/>
              </a:prstGeom>
            </p:spPr>
          </p:pic>
          <p:pic>
            <p:nvPicPr>
              <p:cNvPr id="67" name="object 99">
                <a:extLst>
                  <a:ext uri="{FF2B5EF4-FFF2-40B4-BE49-F238E27FC236}">
                    <a16:creationId xmlns:a16="http://schemas.microsoft.com/office/drawing/2014/main" id="{490B029D-47E1-9A23-24DC-394B445BD8EF}"/>
                  </a:ext>
                </a:extLst>
              </p:cNvPr>
              <p:cNvPicPr/>
              <p:nvPr/>
            </p:nvPicPr>
            <p:blipFill>
              <a:blip r:embed="rId13" cstate="print"/>
              <a:stretch>
                <a:fillRect/>
              </a:stretch>
            </p:blipFill>
            <p:spPr>
              <a:xfrm>
                <a:off x="3375503" y="4158425"/>
                <a:ext cx="856487" cy="691895"/>
              </a:xfrm>
              <a:prstGeom prst="rect">
                <a:avLst/>
              </a:prstGeom>
            </p:spPr>
          </p:pic>
        </p:grpSp>
        <p:sp>
          <p:nvSpPr>
            <p:cNvPr id="68" name="object 100">
              <a:extLst>
                <a:ext uri="{FF2B5EF4-FFF2-40B4-BE49-F238E27FC236}">
                  <a16:creationId xmlns:a16="http://schemas.microsoft.com/office/drawing/2014/main" id="{89D1D7A2-1C35-D21E-D75F-8C2AE33648B3}"/>
                </a:ext>
              </a:extLst>
            </p:cNvPr>
            <p:cNvSpPr txBox="1"/>
            <p:nvPr/>
          </p:nvSpPr>
          <p:spPr>
            <a:xfrm>
              <a:off x="2653223" y="4376872"/>
              <a:ext cx="944627" cy="599388"/>
            </a:xfrm>
            <a:prstGeom prst="rect">
              <a:avLst/>
            </a:prstGeom>
          </p:spPr>
          <p:txBody>
            <a:bodyPr vert="horz" wrap="square" lIns="0" tIns="13335" rIns="0" bIns="0" rtlCol="0">
              <a:spAutoFit/>
            </a:bodyPr>
            <a:lstStyle/>
            <a:p>
              <a:pPr marL="12700" algn="ctr">
                <a:spcBef>
                  <a:spcPts val="105"/>
                </a:spcBef>
              </a:pPr>
              <a:r>
                <a:rPr lang="en-US" kern="0" spc="-10" dirty="0">
                  <a:solidFill>
                    <a:srgbClr val="FFFFFF"/>
                  </a:solidFill>
                  <a:latin typeface="Calibri"/>
                  <a:ea typeface="Calibri"/>
                  <a:cs typeface="Calibri"/>
                  <a:sym typeface="Calibri"/>
                </a:rPr>
                <a:t>Operative cost</a:t>
              </a:r>
              <a:endParaRPr lang="en-US" kern="0" dirty="0">
                <a:solidFill>
                  <a:prstClr val="black"/>
                </a:solidFill>
                <a:latin typeface="Calibri"/>
                <a:ea typeface="Calibri"/>
                <a:cs typeface="Calibri"/>
                <a:sym typeface="Calibri"/>
              </a:endParaRPr>
            </a:p>
          </p:txBody>
        </p:sp>
        <p:grpSp>
          <p:nvGrpSpPr>
            <p:cNvPr id="69" name="object 101">
              <a:extLst>
                <a:ext uri="{FF2B5EF4-FFF2-40B4-BE49-F238E27FC236}">
                  <a16:creationId xmlns:a16="http://schemas.microsoft.com/office/drawing/2014/main" id="{AAC0B90D-924D-0BBE-2474-52654C2B7A61}"/>
                </a:ext>
              </a:extLst>
            </p:cNvPr>
            <p:cNvGrpSpPr/>
            <p:nvPr/>
          </p:nvGrpSpPr>
          <p:grpSpPr>
            <a:xfrm>
              <a:off x="3163856" y="1370097"/>
              <a:ext cx="1878814" cy="1866508"/>
              <a:chOff x="3814066" y="2066748"/>
              <a:chExt cx="1412059" cy="1349929"/>
            </a:xfrm>
          </p:grpSpPr>
          <p:pic>
            <p:nvPicPr>
              <p:cNvPr id="70" name="object 102">
                <a:extLst>
                  <a:ext uri="{FF2B5EF4-FFF2-40B4-BE49-F238E27FC236}">
                    <a16:creationId xmlns:a16="http://schemas.microsoft.com/office/drawing/2014/main" id="{827FDFC8-66B1-64D3-C60F-A01B058C1A9C}"/>
                  </a:ext>
                </a:extLst>
              </p:cNvPr>
              <p:cNvPicPr/>
              <p:nvPr/>
            </p:nvPicPr>
            <p:blipFill>
              <a:blip r:embed="rId14" cstate="print"/>
              <a:stretch>
                <a:fillRect/>
              </a:stretch>
            </p:blipFill>
            <p:spPr>
              <a:xfrm rot="14743360">
                <a:off x="4298561" y="2489113"/>
                <a:ext cx="1349929" cy="505199"/>
              </a:xfrm>
              <a:prstGeom prst="rect">
                <a:avLst/>
              </a:prstGeom>
            </p:spPr>
          </p:pic>
          <p:pic>
            <p:nvPicPr>
              <p:cNvPr id="71" name="object 103">
                <a:extLst>
                  <a:ext uri="{FF2B5EF4-FFF2-40B4-BE49-F238E27FC236}">
                    <a16:creationId xmlns:a16="http://schemas.microsoft.com/office/drawing/2014/main" id="{7F0C3195-2ECC-8D6C-8FC4-F115A4ECABD0}"/>
                  </a:ext>
                </a:extLst>
              </p:cNvPr>
              <p:cNvPicPr/>
              <p:nvPr/>
            </p:nvPicPr>
            <p:blipFill>
              <a:blip r:embed="rId15" cstate="print"/>
              <a:stretch>
                <a:fillRect/>
              </a:stretch>
            </p:blipFill>
            <p:spPr>
              <a:xfrm>
                <a:off x="3814066" y="2115300"/>
                <a:ext cx="1310639" cy="417010"/>
              </a:xfrm>
              <a:prstGeom prst="rect">
                <a:avLst/>
              </a:prstGeom>
            </p:spPr>
          </p:pic>
        </p:grpSp>
        <p:sp>
          <p:nvSpPr>
            <p:cNvPr id="72" name="object 104">
              <a:extLst>
                <a:ext uri="{FF2B5EF4-FFF2-40B4-BE49-F238E27FC236}">
                  <a16:creationId xmlns:a16="http://schemas.microsoft.com/office/drawing/2014/main" id="{0135F193-CA33-B7F9-F316-8ECC1D935206}"/>
                </a:ext>
              </a:extLst>
            </p:cNvPr>
            <p:cNvSpPr txBox="1"/>
            <p:nvPr/>
          </p:nvSpPr>
          <p:spPr>
            <a:xfrm>
              <a:off x="3410511" y="1494083"/>
              <a:ext cx="1322267" cy="599388"/>
            </a:xfrm>
            <a:prstGeom prst="rect">
              <a:avLst/>
            </a:prstGeom>
          </p:spPr>
          <p:txBody>
            <a:bodyPr vert="horz" wrap="square" lIns="0" tIns="13335" rIns="0" bIns="0" rtlCol="0">
              <a:spAutoFit/>
            </a:bodyPr>
            <a:lstStyle/>
            <a:p>
              <a:pPr marL="12700">
                <a:spcBef>
                  <a:spcPts val="105"/>
                </a:spcBef>
              </a:pPr>
              <a:r>
                <a:rPr lang="en-US" kern="0" spc="-10" dirty="0">
                  <a:solidFill>
                    <a:srgbClr val="FFFFFF"/>
                  </a:solidFill>
                  <a:latin typeface="Calibri"/>
                  <a:ea typeface="Calibri"/>
                  <a:cs typeface="Calibri"/>
                  <a:sym typeface="Calibri"/>
                </a:rPr>
                <a:t>Compactness</a:t>
              </a:r>
              <a:endParaRPr lang="en-US" kern="0" dirty="0">
                <a:solidFill>
                  <a:prstClr val="black"/>
                </a:solidFill>
                <a:latin typeface="Calibri"/>
                <a:ea typeface="Calibri"/>
                <a:cs typeface="Calibri"/>
                <a:sym typeface="Calibri"/>
              </a:endParaRPr>
            </a:p>
          </p:txBody>
        </p:sp>
        <p:grpSp>
          <p:nvGrpSpPr>
            <p:cNvPr id="73" name="object 105">
              <a:extLst>
                <a:ext uri="{FF2B5EF4-FFF2-40B4-BE49-F238E27FC236}">
                  <a16:creationId xmlns:a16="http://schemas.microsoft.com/office/drawing/2014/main" id="{5889B7CC-7BBB-66FE-0362-1FBA337AB5C2}"/>
                </a:ext>
              </a:extLst>
            </p:cNvPr>
            <p:cNvGrpSpPr/>
            <p:nvPr/>
          </p:nvGrpSpPr>
          <p:grpSpPr>
            <a:xfrm>
              <a:off x="6883364" y="2769373"/>
              <a:ext cx="2376982" cy="983802"/>
              <a:chOff x="6636184" y="3201035"/>
              <a:chExt cx="1786468" cy="711522"/>
            </a:xfrm>
          </p:grpSpPr>
          <p:pic>
            <p:nvPicPr>
              <p:cNvPr id="74" name="object 106">
                <a:extLst>
                  <a:ext uri="{FF2B5EF4-FFF2-40B4-BE49-F238E27FC236}">
                    <a16:creationId xmlns:a16="http://schemas.microsoft.com/office/drawing/2014/main" id="{86E3BA80-0D22-B58D-20AA-6D0C11F13BB7}"/>
                  </a:ext>
                </a:extLst>
              </p:cNvPr>
              <p:cNvPicPr/>
              <p:nvPr/>
            </p:nvPicPr>
            <p:blipFill>
              <a:blip r:embed="rId16" cstate="print"/>
              <a:stretch>
                <a:fillRect/>
              </a:stretch>
            </p:blipFill>
            <p:spPr>
              <a:xfrm rot="19430048">
                <a:off x="6636184" y="3209390"/>
                <a:ext cx="1518532" cy="703167"/>
              </a:xfrm>
              <a:prstGeom prst="rect">
                <a:avLst/>
              </a:prstGeom>
            </p:spPr>
          </p:pic>
          <p:pic>
            <p:nvPicPr>
              <p:cNvPr id="75" name="object 107">
                <a:extLst>
                  <a:ext uri="{FF2B5EF4-FFF2-40B4-BE49-F238E27FC236}">
                    <a16:creationId xmlns:a16="http://schemas.microsoft.com/office/drawing/2014/main" id="{3E46933C-377F-A1C0-DEC7-C4078CCF2507}"/>
                  </a:ext>
                </a:extLst>
              </p:cNvPr>
              <p:cNvPicPr/>
              <p:nvPr/>
            </p:nvPicPr>
            <p:blipFill>
              <a:blip r:embed="rId17" cstate="print"/>
              <a:stretch>
                <a:fillRect/>
              </a:stretch>
            </p:blipFill>
            <p:spPr>
              <a:xfrm>
                <a:off x="7579881" y="3201035"/>
                <a:ext cx="842771" cy="472166"/>
              </a:xfrm>
              <a:prstGeom prst="rect">
                <a:avLst/>
              </a:prstGeom>
            </p:spPr>
          </p:pic>
        </p:grpSp>
        <p:sp>
          <p:nvSpPr>
            <p:cNvPr id="76" name="object 108">
              <a:extLst>
                <a:ext uri="{FF2B5EF4-FFF2-40B4-BE49-F238E27FC236}">
                  <a16:creationId xmlns:a16="http://schemas.microsoft.com/office/drawing/2014/main" id="{4AEBC006-9DF0-72ED-5AA5-0F45F4F3B27B}"/>
                </a:ext>
              </a:extLst>
            </p:cNvPr>
            <p:cNvSpPr txBox="1"/>
            <p:nvPr/>
          </p:nvSpPr>
          <p:spPr>
            <a:xfrm>
              <a:off x="8421963" y="2899489"/>
              <a:ext cx="757629" cy="289823"/>
            </a:xfrm>
            <a:prstGeom prst="rect">
              <a:avLst/>
            </a:prstGeom>
          </p:spPr>
          <p:txBody>
            <a:bodyPr vert="horz" wrap="square" lIns="0" tIns="12700" rIns="0" bIns="0" rtlCol="0">
              <a:spAutoFit/>
            </a:bodyPr>
            <a:lstStyle/>
            <a:p>
              <a:pPr marL="12700">
                <a:spcBef>
                  <a:spcPts val="100"/>
                </a:spcBef>
              </a:pPr>
              <a:r>
                <a:rPr kern="0" spc="-10" dirty="0">
                  <a:solidFill>
                    <a:srgbClr val="FFFFFF"/>
                  </a:solidFill>
                  <a:latin typeface="Calibri"/>
                  <a:ea typeface="Calibri"/>
                  <a:cs typeface="Calibri"/>
                  <a:sym typeface="Calibri"/>
                </a:rPr>
                <a:t>Safety</a:t>
              </a:r>
              <a:endParaRPr kern="0" dirty="0">
                <a:solidFill>
                  <a:prstClr val="black"/>
                </a:solidFill>
                <a:latin typeface="Calibri"/>
                <a:ea typeface="Calibri"/>
                <a:cs typeface="Calibri"/>
                <a:sym typeface="Calibri"/>
              </a:endParaRPr>
            </a:p>
          </p:txBody>
        </p:sp>
        <p:pic>
          <p:nvPicPr>
            <p:cNvPr id="77" name="object 106">
              <a:extLst>
                <a:ext uri="{FF2B5EF4-FFF2-40B4-BE49-F238E27FC236}">
                  <a16:creationId xmlns:a16="http://schemas.microsoft.com/office/drawing/2014/main" id="{3F2CC32F-F7D6-B860-8418-BB1105C57FD2}"/>
                </a:ext>
              </a:extLst>
            </p:cNvPr>
            <p:cNvPicPr/>
            <p:nvPr/>
          </p:nvPicPr>
          <p:blipFill>
            <a:blip r:embed="rId16" cstate="print"/>
            <a:stretch>
              <a:fillRect/>
            </a:stretch>
          </p:blipFill>
          <p:spPr>
            <a:xfrm rot="20599613">
              <a:off x="6999625" y="3579228"/>
              <a:ext cx="1624320" cy="1027161"/>
            </a:xfrm>
            <a:prstGeom prst="rect">
              <a:avLst/>
            </a:prstGeom>
          </p:spPr>
        </p:pic>
        <p:pic>
          <p:nvPicPr>
            <p:cNvPr id="78" name="object 107">
              <a:extLst>
                <a:ext uri="{FF2B5EF4-FFF2-40B4-BE49-F238E27FC236}">
                  <a16:creationId xmlns:a16="http://schemas.microsoft.com/office/drawing/2014/main" id="{24839925-0698-AC5D-B499-CDD0A72B8133}"/>
                </a:ext>
              </a:extLst>
            </p:cNvPr>
            <p:cNvPicPr/>
            <p:nvPr/>
          </p:nvPicPr>
          <p:blipFill>
            <a:blip r:embed="rId17" cstate="print"/>
            <a:stretch>
              <a:fillRect/>
            </a:stretch>
          </p:blipFill>
          <p:spPr>
            <a:xfrm>
              <a:off x="8193679" y="3768003"/>
              <a:ext cx="1415421" cy="820653"/>
            </a:xfrm>
            <a:prstGeom prst="rect">
              <a:avLst/>
            </a:prstGeom>
          </p:spPr>
        </p:pic>
        <p:sp>
          <p:nvSpPr>
            <p:cNvPr id="79" name="object 76">
              <a:extLst>
                <a:ext uri="{FF2B5EF4-FFF2-40B4-BE49-F238E27FC236}">
                  <a16:creationId xmlns:a16="http://schemas.microsoft.com/office/drawing/2014/main" id="{20FCDC67-2068-D2CB-6B8D-8E3F120EF55F}"/>
                </a:ext>
              </a:extLst>
            </p:cNvPr>
            <p:cNvSpPr txBox="1"/>
            <p:nvPr/>
          </p:nvSpPr>
          <p:spPr>
            <a:xfrm>
              <a:off x="8421963" y="3933079"/>
              <a:ext cx="1037679" cy="432170"/>
            </a:xfrm>
            <a:prstGeom prst="rect">
              <a:avLst/>
            </a:prstGeom>
          </p:spPr>
          <p:txBody>
            <a:bodyPr vert="horz" wrap="square" lIns="0" tIns="34290" rIns="0" bIns="0" rtlCol="0">
              <a:spAutoFit/>
            </a:bodyPr>
            <a:lstStyle/>
            <a:p>
              <a:pPr marL="12700" marR="5080" indent="20955" algn="ctr">
                <a:lnSpc>
                  <a:spcPts val="1540"/>
                </a:lnSpc>
                <a:spcBef>
                  <a:spcPts val="270"/>
                </a:spcBef>
              </a:pPr>
              <a:r>
                <a:rPr lang="en-US" kern="0" spc="-20" dirty="0">
                  <a:solidFill>
                    <a:srgbClr val="FFFFFF"/>
                  </a:solidFill>
                  <a:latin typeface="Calibri"/>
                  <a:ea typeface="Calibri"/>
                  <a:cs typeface="Calibri"/>
                  <a:sym typeface="Calibri"/>
                </a:rPr>
                <a:t>Radiation effects</a:t>
              </a:r>
              <a:endParaRPr lang="en-US" kern="0" dirty="0">
                <a:solidFill>
                  <a:prstClr val="black"/>
                </a:solidFill>
                <a:latin typeface="Calibri"/>
                <a:ea typeface="Calibri"/>
                <a:cs typeface="Calibri"/>
                <a:sym typeface="Calibri"/>
              </a:endParaRPr>
            </a:p>
          </p:txBody>
        </p:sp>
        <p:pic>
          <p:nvPicPr>
            <p:cNvPr id="80" name="object 90">
              <a:extLst>
                <a:ext uri="{FF2B5EF4-FFF2-40B4-BE49-F238E27FC236}">
                  <a16:creationId xmlns:a16="http://schemas.microsoft.com/office/drawing/2014/main" id="{A16949CB-20EC-A9FE-DCBE-086E478B5881}"/>
                </a:ext>
              </a:extLst>
            </p:cNvPr>
            <p:cNvPicPr/>
            <p:nvPr/>
          </p:nvPicPr>
          <p:blipFill>
            <a:blip r:embed="rId8" cstate="print"/>
            <a:stretch>
              <a:fillRect/>
            </a:stretch>
          </p:blipFill>
          <p:spPr>
            <a:xfrm rot="1458082">
              <a:off x="6349099" y="1350606"/>
              <a:ext cx="525180" cy="1703793"/>
            </a:xfrm>
            <a:prstGeom prst="rect">
              <a:avLst/>
            </a:prstGeom>
          </p:spPr>
        </p:pic>
        <p:pic>
          <p:nvPicPr>
            <p:cNvPr id="81" name="object 91">
              <a:extLst>
                <a:ext uri="{FF2B5EF4-FFF2-40B4-BE49-F238E27FC236}">
                  <a16:creationId xmlns:a16="http://schemas.microsoft.com/office/drawing/2014/main" id="{0F6424D2-6535-0079-1497-6F6B30E178C4}"/>
                </a:ext>
              </a:extLst>
            </p:cNvPr>
            <p:cNvPicPr/>
            <p:nvPr/>
          </p:nvPicPr>
          <p:blipFill>
            <a:blip r:embed="rId9" cstate="print"/>
            <a:stretch>
              <a:fillRect/>
            </a:stretch>
          </p:blipFill>
          <p:spPr>
            <a:xfrm>
              <a:off x="6428496" y="1117498"/>
              <a:ext cx="1289342" cy="894059"/>
            </a:xfrm>
            <a:prstGeom prst="rect">
              <a:avLst/>
            </a:prstGeom>
          </p:spPr>
        </p:pic>
        <p:sp>
          <p:nvSpPr>
            <p:cNvPr id="82" name="object 92">
              <a:extLst>
                <a:ext uri="{FF2B5EF4-FFF2-40B4-BE49-F238E27FC236}">
                  <a16:creationId xmlns:a16="http://schemas.microsoft.com/office/drawing/2014/main" id="{78035542-CEA8-8ED8-CD24-AA701C23A7FC}"/>
                </a:ext>
              </a:extLst>
            </p:cNvPr>
            <p:cNvSpPr txBox="1"/>
            <p:nvPr/>
          </p:nvSpPr>
          <p:spPr>
            <a:xfrm>
              <a:off x="6664442" y="1200154"/>
              <a:ext cx="792795" cy="580287"/>
            </a:xfrm>
            <a:prstGeom prst="rect">
              <a:avLst/>
            </a:prstGeom>
          </p:spPr>
          <p:txBody>
            <a:bodyPr vert="horz" wrap="square" lIns="0" tIns="13335" rIns="0" bIns="0" rtlCol="0">
              <a:spAutoFit/>
            </a:bodyPr>
            <a:lstStyle/>
            <a:p>
              <a:pPr marL="12700" algn="ctr">
                <a:spcBef>
                  <a:spcPts val="105"/>
                </a:spcBef>
              </a:pPr>
              <a:r>
                <a:rPr lang="en-US" kern="0" spc="-10" dirty="0">
                  <a:solidFill>
                    <a:srgbClr val="FFFFFF"/>
                  </a:solidFill>
                  <a:latin typeface="Calibri"/>
                  <a:ea typeface="Calibri"/>
                  <a:cs typeface="Calibri"/>
                  <a:sym typeface="Calibri"/>
                </a:rPr>
                <a:t>Field </a:t>
              </a:r>
            </a:p>
            <a:p>
              <a:pPr marL="12700" algn="ctr">
                <a:spcBef>
                  <a:spcPts val="105"/>
                </a:spcBef>
              </a:pPr>
              <a:r>
                <a:rPr lang="en-US" kern="0" spc="-10" dirty="0">
                  <a:solidFill>
                    <a:srgbClr val="FFFFFF"/>
                  </a:solidFill>
                  <a:latin typeface="Calibri"/>
                  <a:ea typeface="Calibri"/>
                  <a:cs typeface="Calibri"/>
                  <a:sym typeface="Calibri"/>
                </a:rPr>
                <a:t>quality</a:t>
              </a:r>
              <a:endParaRPr lang="en-US" kern="0" dirty="0">
                <a:solidFill>
                  <a:prstClr val="black"/>
                </a:solidFill>
                <a:latin typeface="Calibri"/>
                <a:ea typeface="Calibri"/>
                <a:cs typeface="Calibri"/>
                <a:sym typeface="Calibri"/>
              </a:endParaRPr>
            </a:p>
          </p:txBody>
        </p:sp>
        <p:pic>
          <p:nvPicPr>
            <p:cNvPr id="83" name="object 90">
              <a:extLst>
                <a:ext uri="{FF2B5EF4-FFF2-40B4-BE49-F238E27FC236}">
                  <a16:creationId xmlns:a16="http://schemas.microsoft.com/office/drawing/2014/main" id="{5479DFF3-ACEA-25E9-AC27-B0A3237A6687}"/>
                </a:ext>
              </a:extLst>
            </p:cNvPr>
            <p:cNvPicPr/>
            <p:nvPr/>
          </p:nvPicPr>
          <p:blipFill>
            <a:blip r:embed="rId8" cstate="print"/>
            <a:stretch>
              <a:fillRect/>
            </a:stretch>
          </p:blipFill>
          <p:spPr>
            <a:xfrm rot="3063029">
              <a:off x="7123728" y="1851809"/>
              <a:ext cx="525180" cy="1703793"/>
            </a:xfrm>
            <a:prstGeom prst="rect">
              <a:avLst/>
            </a:prstGeom>
          </p:spPr>
        </p:pic>
        <p:pic>
          <p:nvPicPr>
            <p:cNvPr id="84" name="object 91">
              <a:extLst>
                <a:ext uri="{FF2B5EF4-FFF2-40B4-BE49-F238E27FC236}">
                  <a16:creationId xmlns:a16="http://schemas.microsoft.com/office/drawing/2014/main" id="{10A2ABF3-E5AC-0F92-F7ED-8509AACD38F7}"/>
                </a:ext>
              </a:extLst>
            </p:cNvPr>
            <p:cNvPicPr/>
            <p:nvPr/>
          </p:nvPicPr>
          <p:blipFill>
            <a:blip r:embed="rId9" cstate="print"/>
            <a:stretch>
              <a:fillRect/>
            </a:stretch>
          </p:blipFill>
          <p:spPr>
            <a:xfrm>
              <a:off x="7566052" y="2003609"/>
              <a:ext cx="1305327" cy="491215"/>
            </a:xfrm>
            <a:prstGeom prst="rect">
              <a:avLst/>
            </a:prstGeom>
          </p:spPr>
        </p:pic>
        <p:sp>
          <p:nvSpPr>
            <p:cNvPr id="85" name="object 88">
              <a:extLst>
                <a:ext uri="{FF2B5EF4-FFF2-40B4-BE49-F238E27FC236}">
                  <a16:creationId xmlns:a16="http://schemas.microsoft.com/office/drawing/2014/main" id="{F4F174C5-BC1F-88EB-279B-AA54F92ECB9E}"/>
                </a:ext>
              </a:extLst>
            </p:cNvPr>
            <p:cNvSpPr txBox="1"/>
            <p:nvPr/>
          </p:nvSpPr>
          <p:spPr>
            <a:xfrm>
              <a:off x="7802726" y="2054409"/>
              <a:ext cx="805189" cy="599388"/>
            </a:xfrm>
            <a:prstGeom prst="rect">
              <a:avLst/>
            </a:prstGeom>
          </p:spPr>
          <p:txBody>
            <a:bodyPr vert="horz" wrap="square" lIns="0" tIns="13335" rIns="0" bIns="0" rtlCol="0">
              <a:spAutoFit/>
            </a:bodyPr>
            <a:lstStyle/>
            <a:p>
              <a:pPr marL="12700">
                <a:spcBef>
                  <a:spcPts val="105"/>
                </a:spcBef>
              </a:pPr>
              <a:r>
                <a:rPr lang="en-US" kern="0" spc="-10" dirty="0">
                  <a:solidFill>
                    <a:srgbClr val="FFFFFF"/>
                  </a:solidFill>
                  <a:latin typeface="Calibri"/>
                  <a:ea typeface="Calibri"/>
                  <a:cs typeface="Calibri"/>
                  <a:sym typeface="Calibri"/>
                </a:rPr>
                <a:t>Stability</a:t>
              </a:r>
              <a:endParaRPr lang="en-US" kern="0" dirty="0">
                <a:solidFill>
                  <a:prstClr val="black"/>
                </a:solidFill>
                <a:latin typeface="Calibri"/>
                <a:ea typeface="Calibri"/>
                <a:cs typeface="Calibri"/>
                <a:sym typeface="Calibri"/>
              </a:endParaRPr>
            </a:p>
          </p:txBody>
        </p:sp>
      </p:grpSp>
    </p:spTree>
    <p:extLst>
      <p:ext uri="{BB962C8B-B14F-4D97-AF65-F5344CB8AC3E}">
        <p14:creationId xmlns:p14="http://schemas.microsoft.com/office/powerpoint/2010/main" val="1032394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4">
            <a:extLst>
              <a:ext uri="{FF2B5EF4-FFF2-40B4-BE49-F238E27FC236}">
                <a16:creationId xmlns:a16="http://schemas.microsoft.com/office/drawing/2014/main" id="{D8001CDC-642D-3114-1760-F6E49AE22879}"/>
              </a:ext>
            </a:extLst>
          </p:cNvPr>
          <p:cNvGraphicFramePr>
            <a:graphicFrameLocks noGrp="1"/>
          </p:cNvGraphicFramePr>
          <p:nvPr/>
        </p:nvGraphicFramePr>
        <p:xfrm>
          <a:off x="1903412" y="943720"/>
          <a:ext cx="8462290" cy="2199640"/>
        </p:xfrm>
        <a:graphic>
          <a:graphicData uri="http://schemas.openxmlformats.org/drawingml/2006/table">
            <a:tbl>
              <a:tblPr firstRow="1" bandRow="1">
                <a:tableStyleId>{69012ECD-51FC-41F1-AA8D-1B2483CD663E}</a:tableStyleId>
              </a:tblPr>
              <a:tblGrid>
                <a:gridCol w="4231145">
                  <a:extLst>
                    <a:ext uri="{9D8B030D-6E8A-4147-A177-3AD203B41FA5}">
                      <a16:colId xmlns:a16="http://schemas.microsoft.com/office/drawing/2014/main" val="905037822"/>
                    </a:ext>
                  </a:extLst>
                </a:gridCol>
                <a:gridCol w="4231145">
                  <a:extLst>
                    <a:ext uri="{9D8B030D-6E8A-4147-A177-3AD203B41FA5}">
                      <a16:colId xmlns:a16="http://schemas.microsoft.com/office/drawing/2014/main" val="2125652370"/>
                    </a:ext>
                  </a:extLst>
                </a:gridCol>
              </a:tblGrid>
              <a:tr h="370840">
                <a:tc>
                  <a:txBody>
                    <a:bodyPr/>
                    <a:lstStyle/>
                    <a:p>
                      <a:r>
                        <a:rPr lang="de-CH" sz="1800" dirty="0" err="1"/>
                        <a:t>Starting</a:t>
                      </a:r>
                      <a:r>
                        <a:rPr lang="de-CH" sz="1800" dirty="0"/>
                        <a:t> Situation</a:t>
                      </a:r>
                    </a:p>
                  </a:txBody>
                  <a:tcPr/>
                </a:tc>
                <a:tc>
                  <a:txBody>
                    <a:bodyPr/>
                    <a:lstStyle/>
                    <a:p>
                      <a:r>
                        <a:rPr lang="de-CH" sz="1800" dirty="0" err="1"/>
                        <a:t>Proposed</a:t>
                      </a:r>
                      <a:r>
                        <a:rPr lang="de-CH" sz="1800" dirty="0"/>
                        <a:t> Solution</a:t>
                      </a:r>
                    </a:p>
                  </a:txBody>
                  <a:tcPr/>
                </a:tc>
                <a:extLst>
                  <a:ext uri="{0D108BD9-81ED-4DB2-BD59-A6C34878D82A}">
                    <a16:rowId xmlns:a16="http://schemas.microsoft.com/office/drawing/2014/main" val="543046973"/>
                  </a:ext>
                </a:extLst>
              </a:tr>
              <a:tr h="370840">
                <a:tc>
                  <a:txBody>
                    <a:bodyPr/>
                    <a:lstStyle/>
                    <a:p>
                      <a:r>
                        <a:rPr lang="en-US" altLang="en-US" sz="1800" kern="1200" dirty="0">
                          <a:solidFill>
                            <a:schemeClr val="tx1"/>
                          </a:solidFill>
                        </a:rPr>
                        <a:t>Low field</a:t>
                      </a:r>
                    </a:p>
                    <a:p>
                      <a:r>
                        <a:rPr lang="en-US" altLang="en-US" sz="1800" kern="1200" dirty="0">
                          <a:solidFill>
                            <a:schemeClr val="tx1"/>
                          </a:solidFill>
                        </a:rPr>
                        <a:t>High magnetic density</a:t>
                      </a:r>
                    </a:p>
                    <a:p>
                      <a:r>
                        <a:rPr lang="en-US" altLang="en-US" sz="1800" kern="1200" dirty="0">
                          <a:solidFill>
                            <a:schemeClr val="tx1"/>
                          </a:solidFill>
                        </a:rPr>
                        <a:t>Low radiation (e.g. Light Sources)</a:t>
                      </a:r>
                      <a:endParaRPr lang="de-CH" sz="18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altLang="en-US" sz="1800" b="1" kern="1200" dirty="0">
                          <a:solidFill>
                            <a:schemeClr val="tx1"/>
                          </a:solidFill>
                        </a:rPr>
                        <a:t>Permanent </a:t>
                      </a:r>
                      <a:r>
                        <a:rPr lang="de-DE" altLang="en-US" sz="1800" b="1" kern="1200" dirty="0" err="1">
                          <a:solidFill>
                            <a:schemeClr val="tx1"/>
                          </a:solidFill>
                        </a:rPr>
                        <a:t>magnets</a:t>
                      </a:r>
                      <a:r>
                        <a:rPr lang="de-DE" altLang="en-US" sz="1800" b="1" kern="1200" dirty="0">
                          <a:solidFill>
                            <a:schemeClr val="tx1"/>
                          </a:solidFill>
                        </a:rPr>
                        <a:t> (</a:t>
                      </a:r>
                      <a:r>
                        <a:rPr lang="de-DE" altLang="en-US" sz="1800" b="1" kern="1200" dirty="0" err="1">
                          <a:solidFill>
                            <a:schemeClr val="tx1"/>
                          </a:solidFill>
                        </a:rPr>
                        <a:t>NdFeB</a:t>
                      </a:r>
                      <a:r>
                        <a:rPr lang="de-DE" altLang="en-US" sz="1800" b="1" kern="1200" dirty="0">
                          <a:solidFill>
                            <a:schemeClr val="tx1"/>
                          </a:solidFill>
                        </a:rPr>
                        <a:t>)</a:t>
                      </a:r>
                    </a:p>
                    <a:p>
                      <a:r>
                        <a:rPr lang="de-CH" sz="1800" dirty="0"/>
                        <a:t>(</a:t>
                      </a:r>
                      <a:r>
                        <a:rPr lang="de-CH" sz="1800" dirty="0" err="1"/>
                        <a:t>applied</a:t>
                      </a:r>
                      <a:r>
                        <a:rPr lang="de-CH" sz="1800" dirty="0"/>
                        <a:t> in SLS2)-</a:t>
                      </a:r>
                      <a:r>
                        <a:rPr lang="de-CH" sz="1800" dirty="0" err="1"/>
                        <a:t>PROkW</a:t>
                      </a:r>
                      <a:r>
                        <a:rPr lang="de-CH" sz="1800" dirty="0"/>
                        <a:t> </a:t>
                      </a:r>
                      <a:r>
                        <a:rPr lang="de-CH" sz="1800" dirty="0" err="1"/>
                        <a:t>program</a:t>
                      </a:r>
                      <a:endParaRPr lang="de-CH" sz="1800" dirty="0"/>
                    </a:p>
                  </a:txBody>
                  <a:tcPr/>
                </a:tc>
                <a:extLst>
                  <a:ext uri="{0D108BD9-81ED-4DB2-BD59-A6C34878D82A}">
                    <a16:rowId xmlns:a16="http://schemas.microsoft.com/office/drawing/2014/main" val="2474245808"/>
                  </a:ext>
                </a:extLst>
              </a:tr>
              <a:tr h="370840">
                <a:tc>
                  <a:txBody>
                    <a:bodyPr/>
                    <a:lstStyle/>
                    <a:p>
                      <a:r>
                        <a:rPr lang="de-DE" altLang="en-US" sz="1800" kern="1200" dirty="0">
                          <a:solidFill>
                            <a:schemeClr val="tx1"/>
                          </a:solidFill>
                        </a:rPr>
                        <a:t>Moderate/high </a:t>
                      </a:r>
                      <a:r>
                        <a:rPr lang="de-DE" altLang="en-US" sz="1800" kern="1200" dirty="0" err="1">
                          <a:solidFill>
                            <a:schemeClr val="tx1"/>
                          </a:solidFill>
                        </a:rPr>
                        <a:t>field</a:t>
                      </a:r>
                      <a:endParaRPr lang="de-DE" altLang="en-US" sz="1800" kern="1200" dirty="0">
                        <a:solidFill>
                          <a:schemeClr val="tx1"/>
                        </a:solidFill>
                      </a:endParaRPr>
                    </a:p>
                    <a:p>
                      <a:r>
                        <a:rPr lang="de-DE" altLang="en-US" sz="1800" b="0" kern="1200" dirty="0">
                          <a:solidFill>
                            <a:schemeClr val="tx1"/>
                          </a:solidFill>
                        </a:rPr>
                        <a:t>High </a:t>
                      </a:r>
                      <a:r>
                        <a:rPr lang="de-DE" altLang="en-US" sz="1800" b="0" kern="1200" dirty="0" err="1">
                          <a:solidFill>
                            <a:schemeClr val="tx1"/>
                          </a:solidFill>
                        </a:rPr>
                        <a:t>energy</a:t>
                      </a:r>
                      <a:r>
                        <a:rPr lang="de-DE" altLang="en-US" sz="1800" b="0" kern="1200" dirty="0">
                          <a:solidFill>
                            <a:schemeClr val="tx1"/>
                          </a:solidFill>
                        </a:rPr>
                        <a:t> </a:t>
                      </a:r>
                      <a:r>
                        <a:rPr lang="de-DE" altLang="en-US" sz="1800" b="0" kern="1200" dirty="0" err="1">
                          <a:solidFill>
                            <a:schemeClr val="tx1"/>
                          </a:solidFill>
                        </a:rPr>
                        <a:t>consumption</a:t>
                      </a:r>
                      <a:endParaRPr lang="de-DE" altLang="en-US" sz="1800" b="0" kern="1200" dirty="0">
                        <a:solidFill>
                          <a:schemeClr val="tx1"/>
                        </a:solidFill>
                      </a:endParaRPr>
                    </a:p>
                    <a:p>
                      <a:r>
                        <a:rPr lang="de-DE" altLang="en-US" sz="1800" b="0" kern="1200" dirty="0" err="1">
                          <a:solidFill>
                            <a:schemeClr val="tx1"/>
                          </a:solidFill>
                        </a:rPr>
                        <a:t>Highly</a:t>
                      </a:r>
                      <a:r>
                        <a:rPr lang="de-DE" altLang="en-US" sz="1800" b="0" kern="1200" dirty="0">
                          <a:solidFill>
                            <a:schemeClr val="tx1"/>
                          </a:solidFill>
                        </a:rPr>
                        <a:t> </a:t>
                      </a:r>
                      <a:r>
                        <a:rPr lang="de-DE" altLang="en-US" sz="1800" b="0" kern="1200" dirty="0" err="1">
                          <a:solidFill>
                            <a:schemeClr val="tx1"/>
                          </a:solidFill>
                        </a:rPr>
                        <a:t>radiation-exposed</a:t>
                      </a:r>
                      <a:r>
                        <a:rPr lang="de-DE" altLang="en-US" sz="1800" b="0" kern="1200" dirty="0">
                          <a:solidFill>
                            <a:schemeClr val="tx1"/>
                          </a:solidFill>
                        </a:rPr>
                        <a:t> </a:t>
                      </a:r>
                      <a:r>
                        <a:rPr lang="de-DE" altLang="en-US" sz="1800" b="0" kern="1200" dirty="0" err="1">
                          <a:solidFill>
                            <a:schemeClr val="tx1"/>
                          </a:solidFill>
                        </a:rPr>
                        <a:t>environment</a:t>
                      </a:r>
                      <a:endParaRPr lang="de-CH" sz="1800" b="0" dirty="0"/>
                    </a:p>
                  </a:txBody>
                  <a:tcPr/>
                </a:tc>
                <a:tc>
                  <a:txBody>
                    <a:bodyPr/>
                    <a:lstStyle/>
                    <a:p>
                      <a:r>
                        <a:rPr lang="de-DE" altLang="en-US" sz="1800" b="1" kern="1200" dirty="0" err="1">
                          <a:solidFill>
                            <a:schemeClr val="accent1"/>
                          </a:solidFill>
                        </a:rPr>
                        <a:t>Superconducting</a:t>
                      </a:r>
                      <a:r>
                        <a:rPr lang="de-DE" altLang="en-US" sz="1800" b="1" kern="1200" dirty="0">
                          <a:solidFill>
                            <a:schemeClr val="accent1"/>
                          </a:solidFill>
                        </a:rPr>
                        <a:t> </a:t>
                      </a:r>
                      <a:r>
                        <a:rPr lang="de-DE" altLang="en-US" sz="1800" b="1" kern="1200" dirty="0" err="1">
                          <a:solidFill>
                            <a:schemeClr val="accent1"/>
                          </a:solidFill>
                        </a:rPr>
                        <a:t>magnets-conduction</a:t>
                      </a:r>
                      <a:r>
                        <a:rPr lang="de-DE" altLang="en-US" sz="1800" b="1" kern="1200" dirty="0">
                          <a:solidFill>
                            <a:schemeClr val="accent1"/>
                          </a:solidFill>
                        </a:rPr>
                        <a:t> </a:t>
                      </a:r>
                      <a:r>
                        <a:rPr lang="de-DE" altLang="en-US" sz="1800" b="1" kern="1200" dirty="0" err="1">
                          <a:solidFill>
                            <a:schemeClr val="accent1"/>
                          </a:solidFill>
                        </a:rPr>
                        <a:t>cooled</a:t>
                      </a:r>
                      <a:endParaRPr lang="de-DE" altLang="en-US" sz="1800" b="0" kern="1200" dirty="0">
                        <a:solidFill>
                          <a:schemeClr val="accent1"/>
                        </a:solidFill>
                        <a:latin typeface="+mn-lt"/>
                        <a:ea typeface="+mn-ea"/>
                        <a:cs typeface="Calibri" panose="020F0502020204030204" pitchFamily="34" charset="0"/>
                      </a:endParaRPr>
                    </a:p>
                  </a:txBody>
                  <a:tcPr/>
                </a:tc>
                <a:extLst>
                  <a:ext uri="{0D108BD9-81ED-4DB2-BD59-A6C34878D82A}">
                    <a16:rowId xmlns:a16="http://schemas.microsoft.com/office/drawing/2014/main" val="3374360896"/>
                  </a:ext>
                </a:extLst>
              </a:tr>
            </a:tbl>
          </a:graphicData>
        </a:graphic>
      </p:graphicFrame>
      <p:sp>
        <p:nvSpPr>
          <p:cNvPr id="4" name="Foliennummernplatzhalter 3">
            <a:extLst>
              <a:ext uri="{FF2B5EF4-FFF2-40B4-BE49-F238E27FC236}">
                <a16:creationId xmlns:a16="http://schemas.microsoft.com/office/drawing/2014/main" id="{DAE507C3-4D89-6E4E-F1F0-7ABB6F9E48CC}"/>
              </a:ext>
            </a:extLst>
          </p:cNvPr>
          <p:cNvSpPr>
            <a:spLocks noGrp="1"/>
          </p:cNvSpPr>
          <p:nvPr>
            <p:ph type="sldNum" sz="quarter" idx="12"/>
          </p:nvPr>
        </p:nvSpPr>
        <p:spPr/>
        <p:txBody>
          <a:bodyPr/>
          <a:lstStyle/>
          <a:p>
            <a:pPr>
              <a:defRPr/>
            </a:pPr>
            <a:fld id="{8BAC2CDB-1C6B-4A0F-8BBC-35354DEDE440}" type="slidenum">
              <a:rPr lang="en-US"/>
              <a:pPr>
                <a:defRPr/>
              </a:pPr>
              <a:t>9</a:t>
            </a:fld>
            <a:endParaRPr lang="en-US"/>
          </a:p>
        </p:txBody>
      </p:sp>
      <p:sp>
        <p:nvSpPr>
          <p:cNvPr id="9" name="Rectangle: Rounded Corners 8">
            <a:extLst>
              <a:ext uri="{FF2B5EF4-FFF2-40B4-BE49-F238E27FC236}">
                <a16:creationId xmlns:a16="http://schemas.microsoft.com/office/drawing/2014/main" id="{B8D14AED-2AAF-5870-17AD-E26E83BD59A7}"/>
              </a:ext>
            </a:extLst>
          </p:cNvPr>
          <p:cNvSpPr/>
          <p:nvPr/>
        </p:nvSpPr>
        <p:spPr>
          <a:xfrm>
            <a:off x="6580023" y="3284985"/>
            <a:ext cx="3872079" cy="3456383"/>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2000" kern="0" dirty="0" err="1">
              <a:sym typeface="Calibri"/>
            </a:endParaRPr>
          </a:p>
        </p:txBody>
      </p:sp>
      <p:sp>
        <p:nvSpPr>
          <p:cNvPr id="12" name="TextBox 11">
            <a:extLst>
              <a:ext uri="{FF2B5EF4-FFF2-40B4-BE49-F238E27FC236}">
                <a16:creationId xmlns:a16="http://schemas.microsoft.com/office/drawing/2014/main" id="{183026CF-DF10-E85A-D4A1-EE275B9A8DBC}"/>
              </a:ext>
            </a:extLst>
          </p:cNvPr>
          <p:cNvSpPr txBox="1"/>
          <p:nvPr/>
        </p:nvSpPr>
        <p:spPr>
          <a:xfrm>
            <a:off x="6987727" y="3284985"/>
            <a:ext cx="3584221" cy="3470181"/>
          </a:xfrm>
          <a:prstGeom prst="rect">
            <a:avLst/>
          </a:prstGeom>
          <a:noFill/>
        </p:spPr>
        <p:txBody>
          <a:bodyPr wrap="square" lIns="0" tIns="0" rIns="0" bIns="0">
            <a:spAutoFit/>
          </a:bodyPr>
          <a:lstStyle/>
          <a:p>
            <a:pPr>
              <a:spcBef>
                <a:spcPts val="900"/>
              </a:spcBef>
              <a:defRPr/>
            </a:pPr>
            <a:r>
              <a:rPr lang="en-US" sz="2000" b="1" i="1" kern="0" dirty="0">
                <a:latin typeface="+mj-lt"/>
                <a:ea typeface="+mj-ea"/>
                <a:cs typeface="Calibri" panose="020F0502020204030204" pitchFamily="34" charset="0"/>
                <a:sym typeface="Calibri"/>
              </a:rPr>
              <a:t>Factors:</a:t>
            </a:r>
          </a:p>
          <a:p>
            <a:pPr marL="342900" indent="-342900">
              <a:spcBef>
                <a:spcPts val="900"/>
              </a:spcBef>
              <a:buFont typeface="+mj-lt"/>
              <a:buAutoNum type="arabicPeriod"/>
              <a:defRPr/>
            </a:pPr>
            <a:r>
              <a:rPr lang="de-DE" b="1" kern="0" dirty="0">
                <a:latin typeface="+mj-lt"/>
                <a:ea typeface="+mj-ea"/>
                <a:cs typeface="Calibri" panose="020F0502020204030204" pitchFamily="34" charset="0"/>
                <a:sym typeface="Calibri"/>
              </a:rPr>
              <a:t>Operating </a:t>
            </a:r>
            <a:r>
              <a:rPr lang="de-DE" b="1" kern="0" dirty="0" err="1">
                <a:latin typeface="+mj-lt"/>
                <a:ea typeface="+mj-ea"/>
                <a:cs typeface="Calibri" panose="020F0502020204030204" pitchFamily="34" charset="0"/>
                <a:sym typeface="Calibri"/>
              </a:rPr>
              <a:t>conditions</a:t>
            </a:r>
            <a:r>
              <a:rPr lang="de-DE" b="1" kern="0" dirty="0">
                <a:latin typeface="+mj-lt"/>
                <a:ea typeface="+mj-ea"/>
                <a:cs typeface="Calibri" panose="020F0502020204030204" pitchFamily="34" charset="0"/>
                <a:sym typeface="Calibri"/>
              </a:rPr>
              <a:t>:</a:t>
            </a:r>
          </a:p>
          <a:p>
            <a:pPr marL="285750" indent="-285750">
              <a:buFont typeface="Arial" panose="020B0604020202020204" pitchFamily="34" charset="0"/>
              <a:buChar char="•"/>
              <a:defRPr/>
            </a:pPr>
            <a:r>
              <a:rPr lang="de-DE" kern="0" dirty="0">
                <a:latin typeface="+mj-lt"/>
                <a:ea typeface="+mj-ea"/>
                <a:cs typeface="Calibri" panose="020F0502020204030204" pitchFamily="34" charset="0"/>
                <a:sym typeface="Calibri"/>
              </a:rPr>
              <a:t>Field </a:t>
            </a:r>
            <a:r>
              <a:rPr lang="de-DE" kern="0" dirty="0" err="1">
                <a:latin typeface="+mj-lt"/>
                <a:ea typeface="+mj-ea"/>
                <a:cs typeface="Calibri" panose="020F0502020204030204" pitchFamily="34" charset="0"/>
                <a:sym typeface="Calibri"/>
              </a:rPr>
              <a:t>strength</a:t>
            </a:r>
            <a:endParaRPr lang="de-DE" kern="0" dirty="0">
              <a:latin typeface="+mj-lt"/>
              <a:ea typeface="+mj-ea"/>
              <a:cs typeface="Calibri" panose="020F0502020204030204" pitchFamily="34" charset="0"/>
              <a:sym typeface="Calibri"/>
            </a:endParaRPr>
          </a:p>
          <a:p>
            <a:pPr marL="285750" indent="-285750">
              <a:buFont typeface="Arial" panose="020B0604020202020204" pitchFamily="34" charset="0"/>
              <a:buChar char="•"/>
              <a:defRPr/>
            </a:pPr>
            <a:r>
              <a:rPr lang="de-DE" kern="0" dirty="0">
                <a:latin typeface="+mj-lt"/>
                <a:ea typeface="+mj-ea"/>
                <a:cs typeface="Calibri" panose="020F0502020204030204" pitchFamily="34" charset="0"/>
                <a:sym typeface="Calibri"/>
              </a:rPr>
              <a:t>Beam </a:t>
            </a:r>
            <a:r>
              <a:rPr lang="de-DE" kern="0" dirty="0" err="1">
                <a:latin typeface="+mj-lt"/>
                <a:ea typeface="+mj-ea"/>
                <a:cs typeface="Calibri" panose="020F0502020204030204" pitchFamily="34" charset="0"/>
                <a:sym typeface="Calibri"/>
              </a:rPr>
              <a:t>energy</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deposition</a:t>
            </a:r>
            <a:endParaRPr lang="de-DE" kern="0" dirty="0">
              <a:latin typeface="+mj-lt"/>
              <a:ea typeface="+mj-ea"/>
              <a:cs typeface="Calibri" panose="020F0502020204030204" pitchFamily="34" charset="0"/>
              <a:sym typeface="Calibri"/>
            </a:endParaRPr>
          </a:p>
          <a:p>
            <a:pPr marL="285750" indent="-285750">
              <a:buFont typeface="Arial" panose="020B0604020202020204" pitchFamily="34" charset="0"/>
              <a:buChar char="•"/>
              <a:defRPr/>
            </a:pPr>
            <a:r>
              <a:rPr lang="de-DE" kern="0" dirty="0">
                <a:latin typeface="+mj-lt"/>
                <a:ea typeface="+mj-ea"/>
                <a:cs typeface="Calibri" panose="020F0502020204030204" pitchFamily="34" charset="0"/>
                <a:sym typeface="Calibri"/>
              </a:rPr>
              <a:t>Space</a:t>
            </a:r>
          </a:p>
          <a:p>
            <a:pPr>
              <a:defRPr/>
            </a:pPr>
            <a:r>
              <a:rPr lang="de-DE" b="1" kern="0" dirty="0">
                <a:latin typeface="+mj-lt"/>
                <a:ea typeface="+mj-ea"/>
                <a:cs typeface="Calibri" panose="020F0502020204030204" pitchFamily="34" charset="0"/>
                <a:sym typeface="Calibri"/>
              </a:rPr>
              <a:t>2. Economics:</a:t>
            </a:r>
            <a:r>
              <a:rPr lang="de-DE" kern="0" dirty="0">
                <a:latin typeface="+mj-lt"/>
                <a:ea typeface="+mj-ea"/>
                <a:cs typeface="Calibri" panose="020F0502020204030204" pitchFamily="34" charset="0"/>
                <a:sym typeface="Calibri"/>
              </a:rPr>
              <a:t> </a:t>
            </a:r>
          </a:p>
          <a:p>
            <a:pPr marL="285750" indent="-285750">
              <a:buFont typeface="Arial" panose="020B0604020202020204" pitchFamily="34" charset="0"/>
              <a:buChar char="•"/>
              <a:defRPr/>
            </a:pPr>
            <a:r>
              <a:rPr lang="de-DE" kern="0" dirty="0">
                <a:latin typeface="+mj-lt"/>
                <a:ea typeface="+mj-ea"/>
                <a:cs typeface="Calibri" panose="020F0502020204030204" pitchFamily="34" charset="0"/>
                <a:sym typeface="Calibri"/>
              </a:rPr>
              <a:t>Initial </a:t>
            </a:r>
            <a:r>
              <a:rPr lang="de-DE" kern="0" dirty="0" err="1">
                <a:latin typeface="+mj-lt"/>
                <a:ea typeface="+mj-ea"/>
                <a:cs typeface="Calibri" panose="020F0502020204030204" pitchFamily="34" charset="0"/>
                <a:sym typeface="Calibri"/>
              </a:rPr>
              <a:t>capital</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cost</a:t>
            </a:r>
            <a:endParaRPr lang="de-DE" kern="0" dirty="0">
              <a:latin typeface="+mj-lt"/>
              <a:ea typeface="+mj-ea"/>
              <a:cs typeface="Calibri" panose="020F0502020204030204" pitchFamily="34" charset="0"/>
              <a:sym typeface="Calibri"/>
            </a:endParaRPr>
          </a:p>
          <a:p>
            <a:pPr marL="285750" indent="-285750">
              <a:buFont typeface="Arial" panose="020B0604020202020204" pitchFamily="34" charset="0"/>
              <a:buChar char="•"/>
              <a:defRPr/>
            </a:pPr>
            <a:r>
              <a:rPr lang="de-DE" kern="0" dirty="0" err="1">
                <a:latin typeface="+mj-lt"/>
                <a:ea typeface="+mj-ea"/>
                <a:cs typeface="Calibri" panose="020F0502020204030204" pitchFamily="34" charset="0"/>
                <a:sym typeface="Calibri"/>
              </a:rPr>
              <a:t>Cost</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saving</a:t>
            </a:r>
            <a:r>
              <a:rPr lang="de-DE" kern="0" dirty="0">
                <a:latin typeface="+mj-lt"/>
                <a:ea typeface="+mj-ea"/>
                <a:cs typeface="Calibri" panose="020F0502020204030204" pitchFamily="34" charset="0"/>
                <a:sym typeface="Calibri"/>
              </a:rPr>
              <a:t> in </a:t>
            </a:r>
            <a:r>
              <a:rPr lang="de-DE" kern="0" dirty="0" err="1">
                <a:latin typeface="+mj-lt"/>
                <a:ea typeface="+mj-ea"/>
                <a:cs typeface="Calibri" panose="020F0502020204030204" pitchFamily="34" charset="0"/>
                <a:sym typeface="Calibri"/>
              </a:rPr>
              <a:t>electricity</a:t>
            </a:r>
            <a:endParaRPr lang="de-DE" kern="0" dirty="0">
              <a:latin typeface="+mj-lt"/>
              <a:ea typeface="+mj-ea"/>
              <a:cs typeface="Calibri" panose="020F0502020204030204" pitchFamily="34" charset="0"/>
              <a:sym typeface="Calibri"/>
            </a:endParaRPr>
          </a:p>
          <a:p>
            <a:pPr marL="285750" indent="-285750">
              <a:buFont typeface="Arial" panose="020B0604020202020204" pitchFamily="34" charset="0"/>
              <a:buChar char="•"/>
              <a:defRPr/>
            </a:pPr>
            <a:r>
              <a:rPr lang="de-DE" kern="0" dirty="0">
                <a:latin typeface="+mj-lt"/>
                <a:ea typeface="+mj-ea"/>
                <a:cs typeface="Calibri" panose="020F0502020204030204" pitchFamily="34" charset="0"/>
                <a:sym typeface="Calibri"/>
              </a:rPr>
              <a:t>CO</a:t>
            </a:r>
            <a:r>
              <a:rPr lang="de-DE" kern="0" baseline="-25000" dirty="0">
                <a:latin typeface="+mj-lt"/>
                <a:ea typeface="+mj-ea"/>
                <a:cs typeface="Calibri" panose="020F0502020204030204" pitchFamily="34" charset="0"/>
                <a:sym typeface="Calibri"/>
              </a:rPr>
              <a:t>2</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emission</a:t>
            </a:r>
            <a:r>
              <a:rPr lang="de-DE" kern="0" dirty="0">
                <a:latin typeface="+mj-lt"/>
                <a:ea typeface="+mj-ea"/>
                <a:cs typeface="Calibri" panose="020F0502020204030204" pitchFamily="34" charset="0"/>
                <a:sym typeface="Calibri"/>
              </a:rPr>
              <a:t> </a:t>
            </a:r>
            <a:r>
              <a:rPr lang="de-DE" kern="0" dirty="0" err="1">
                <a:latin typeface="+mj-lt"/>
                <a:ea typeface="+mj-ea"/>
                <a:cs typeface="Calibri" panose="020F0502020204030204" pitchFamily="34" charset="0"/>
                <a:sym typeface="Calibri"/>
              </a:rPr>
              <a:t>reduction</a:t>
            </a:r>
            <a:endParaRPr lang="de-DE" kern="0" dirty="0">
              <a:latin typeface="+mj-lt"/>
              <a:ea typeface="+mj-ea"/>
              <a:cs typeface="Calibri" panose="020F0502020204030204" pitchFamily="34" charset="0"/>
              <a:sym typeface="Calibri"/>
            </a:endParaRPr>
          </a:p>
          <a:p>
            <a:pPr>
              <a:defRPr/>
            </a:pPr>
            <a:r>
              <a:rPr lang="de-DE" b="1" kern="0" dirty="0">
                <a:latin typeface="+mj-lt"/>
                <a:ea typeface="+mj-ea"/>
                <a:cs typeface="Calibri" panose="020F0502020204030204" pitchFamily="34" charset="0"/>
                <a:sym typeface="Calibri"/>
              </a:rPr>
              <a:t>3. Radiation </a:t>
            </a:r>
            <a:r>
              <a:rPr lang="de-DE" b="1" kern="0" dirty="0" err="1">
                <a:latin typeface="+mj-lt"/>
                <a:ea typeface="+mj-ea"/>
                <a:cs typeface="Calibri" panose="020F0502020204030204" pitchFamily="34" charset="0"/>
                <a:sym typeface="Calibri"/>
              </a:rPr>
              <a:t>damage</a:t>
            </a:r>
            <a:r>
              <a:rPr lang="de-DE" kern="0" dirty="0">
                <a:latin typeface="+mj-lt"/>
                <a:ea typeface="+mj-ea"/>
                <a:cs typeface="Calibri" panose="020F0502020204030204" pitchFamily="34" charset="0"/>
                <a:sym typeface="Calibri"/>
              </a:rPr>
              <a:t> </a:t>
            </a:r>
          </a:p>
          <a:p>
            <a:pPr marL="457200" indent="-457200">
              <a:buFont typeface="Arial" panose="020B0604020202020204" pitchFamily="34" charset="0"/>
              <a:buChar char="•"/>
              <a:defRPr/>
            </a:pPr>
            <a:r>
              <a:rPr lang="de-DE" kern="0" dirty="0" err="1">
                <a:latin typeface="+mj-lt"/>
                <a:ea typeface="+mj-ea"/>
                <a:cs typeface="Calibri" panose="020F0502020204030204" pitchFamily="34" charset="0"/>
                <a:sym typeface="Calibri"/>
              </a:rPr>
              <a:t>Superconductors</a:t>
            </a:r>
            <a:endParaRPr lang="de-DE" kern="0" dirty="0">
              <a:latin typeface="+mj-lt"/>
              <a:ea typeface="+mj-ea"/>
              <a:cs typeface="Calibri" panose="020F0502020204030204" pitchFamily="34" charset="0"/>
              <a:sym typeface="Calibri"/>
            </a:endParaRPr>
          </a:p>
          <a:p>
            <a:pPr marL="457200" indent="-457200">
              <a:buFont typeface="Arial" panose="020B0604020202020204" pitchFamily="34" charset="0"/>
              <a:buChar char="•"/>
              <a:defRPr/>
            </a:pPr>
            <a:r>
              <a:rPr lang="de-DE" kern="0" dirty="0" err="1">
                <a:latin typeface="+mj-lt"/>
                <a:ea typeface="+mj-ea"/>
                <a:cs typeface="Calibri" panose="020F0502020204030204" pitchFamily="34" charset="0"/>
                <a:sym typeface="Calibri"/>
              </a:rPr>
              <a:t>Insulation</a:t>
            </a:r>
            <a:endParaRPr lang="en-US" kern="0" dirty="0">
              <a:latin typeface="+mj-lt"/>
              <a:ea typeface="+mj-ea"/>
              <a:cs typeface="Calibri" panose="020F0502020204030204" pitchFamily="34" charset="0"/>
              <a:sym typeface="Calibri"/>
            </a:endParaRPr>
          </a:p>
        </p:txBody>
      </p:sp>
      <p:grpSp>
        <p:nvGrpSpPr>
          <p:cNvPr id="8" name="Group 7">
            <a:extLst>
              <a:ext uri="{FF2B5EF4-FFF2-40B4-BE49-F238E27FC236}">
                <a16:creationId xmlns:a16="http://schemas.microsoft.com/office/drawing/2014/main" id="{41468A19-4757-07B7-71CA-37B01761C5BC}"/>
              </a:ext>
            </a:extLst>
          </p:cNvPr>
          <p:cNvGrpSpPr/>
          <p:nvPr/>
        </p:nvGrpSpPr>
        <p:grpSpPr>
          <a:xfrm>
            <a:off x="2217528" y="5308676"/>
            <a:ext cx="4242649" cy="1211209"/>
            <a:chOff x="133350" y="2932113"/>
            <a:chExt cx="3886200" cy="971550"/>
          </a:xfrm>
        </p:grpSpPr>
        <p:pic>
          <p:nvPicPr>
            <p:cNvPr id="55303" name="Picture 5">
              <a:extLst>
                <a:ext uri="{FF2B5EF4-FFF2-40B4-BE49-F238E27FC236}">
                  <a16:creationId xmlns:a16="http://schemas.microsoft.com/office/drawing/2014/main" id="{E49F1899-1915-9EFB-5E50-74B09DC64F6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350" y="2932113"/>
              <a:ext cx="388620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50710CA9-77CD-ABE0-7108-9695698489CB}"/>
                </a:ext>
              </a:extLst>
            </p:cNvPr>
            <p:cNvPicPr>
              <a:picLocks noChangeAspect="1"/>
            </p:cNvPicPr>
            <p:nvPr/>
          </p:nvPicPr>
          <p:blipFill>
            <a:blip r:embed="rId4"/>
            <a:stretch>
              <a:fillRect/>
            </a:stretch>
          </p:blipFill>
          <p:spPr>
            <a:xfrm>
              <a:off x="486560" y="2965063"/>
              <a:ext cx="494106" cy="315082"/>
            </a:xfrm>
            <a:prstGeom prst="rect">
              <a:avLst/>
            </a:prstGeom>
          </p:spPr>
        </p:pic>
      </p:grpSp>
      <p:sp>
        <p:nvSpPr>
          <p:cNvPr id="20" name="object 2">
            <a:extLst>
              <a:ext uri="{FF2B5EF4-FFF2-40B4-BE49-F238E27FC236}">
                <a16:creationId xmlns:a16="http://schemas.microsoft.com/office/drawing/2014/main" id="{5A6F651F-6F7D-57E4-CEAD-04FD2CC6DC3C}"/>
              </a:ext>
            </a:extLst>
          </p:cNvPr>
          <p:cNvSpPr txBox="1">
            <a:spLocks/>
          </p:cNvSpPr>
          <p:nvPr/>
        </p:nvSpPr>
        <p:spPr>
          <a:xfrm>
            <a:off x="1992314" y="-33210"/>
            <a:ext cx="7525543" cy="879214"/>
          </a:xfrm>
          <a:prstGeom prst="rect">
            <a:avLst/>
          </a:prstGeom>
        </p:spPr>
        <p:txBody>
          <a:bodyPr vert="horz" wrap="square" lIns="0" tIns="139191" rIns="0" bIns="0" rtlCol="0" anchor="t">
            <a:spAutoFit/>
          </a:bodyPr>
          <a:lstStyle>
            <a:lvl1pPr algn="l" defTabSz="685800" rtl="0" fontAlgn="base">
              <a:spcBef>
                <a:spcPct val="0"/>
              </a:spcBef>
              <a:spcAft>
                <a:spcPct val="0"/>
              </a:spcAft>
              <a:defRPr sz="1900" b="1" kern="1200">
                <a:solidFill>
                  <a:schemeClr val="tx1"/>
                </a:solidFill>
                <a:latin typeface="+mj-lt"/>
                <a:ea typeface="+mj-ea"/>
                <a:cs typeface="+mj-cs"/>
              </a:defRPr>
            </a:lvl1pPr>
            <a:lvl2pPr algn="l" defTabSz="685800" rtl="0" fontAlgn="base">
              <a:spcBef>
                <a:spcPct val="0"/>
              </a:spcBef>
              <a:spcAft>
                <a:spcPct val="0"/>
              </a:spcAft>
              <a:defRPr sz="1900" b="1">
                <a:solidFill>
                  <a:schemeClr val="tx1"/>
                </a:solidFill>
                <a:latin typeface="Aptos" panose="020B0004020202020204" pitchFamily="34" charset="0"/>
              </a:defRPr>
            </a:lvl2pPr>
            <a:lvl3pPr algn="l" defTabSz="685800" rtl="0" fontAlgn="base">
              <a:spcBef>
                <a:spcPct val="0"/>
              </a:spcBef>
              <a:spcAft>
                <a:spcPct val="0"/>
              </a:spcAft>
              <a:defRPr sz="1900" b="1">
                <a:solidFill>
                  <a:schemeClr val="tx1"/>
                </a:solidFill>
                <a:latin typeface="Aptos" panose="020B0004020202020204" pitchFamily="34" charset="0"/>
              </a:defRPr>
            </a:lvl3pPr>
            <a:lvl4pPr algn="l" defTabSz="685800" rtl="0" fontAlgn="base">
              <a:spcBef>
                <a:spcPct val="0"/>
              </a:spcBef>
              <a:spcAft>
                <a:spcPct val="0"/>
              </a:spcAft>
              <a:defRPr sz="1900" b="1">
                <a:solidFill>
                  <a:schemeClr val="tx1"/>
                </a:solidFill>
                <a:latin typeface="Aptos" panose="020B0004020202020204" pitchFamily="34" charset="0"/>
              </a:defRPr>
            </a:lvl4pPr>
            <a:lvl5pPr algn="l" defTabSz="685800" rtl="0" fontAlgn="base">
              <a:spcBef>
                <a:spcPct val="0"/>
              </a:spcBef>
              <a:spcAft>
                <a:spcPct val="0"/>
              </a:spcAft>
              <a:defRPr sz="1900" b="1">
                <a:solidFill>
                  <a:schemeClr val="tx1"/>
                </a:solidFill>
                <a:latin typeface="Aptos" panose="020B0004020202020204" pitchFamily="34" charset="0"/>
              </a:defRPr>
            </a:lvl5pPr>
            <a:lvl6pPr marL="457200" algn="l" defTabSz="685800" rtl="0" fontAlgn="base">
              <a:spcBef>
                <a:spcPct val="0"/>
              </a:spcBef>
              <a:spcAft>
                <a:spcPct val="0"/>
              </a:spcAft>
              <a:defRPr sz="1900" b="1">
                <a:solidFill>
                  <a:schemeClr val="tx1"/>
                </a:solidFill>
                <a:latin typeface="Aptos" panose="020B0004020202020204" pitchFamily="34" charset="0"/>
              </a:defRPr>
            </a:lvl6pPr>
            <a:lvl7pPr marL="914400" algn="l" defTabSz="685800" rtl="0" fontAlgn="base">
              <a:spcBef>
                <a:spcPct val="0"/>
              </a:spcBef>
              <a:spcAft>
                <a:spcPct val="0"/>
              </a:spcAft>
              <a:defRPr sz="1900" b="1">
                <a:solidFill>
                  <a:schemeClr val="tx1"/>
                </a:solidFill>
                <a:latin typeface="Aptos" panose="020B0004020202020204" pitchFamily="34" charset="0"/>
              </a:defRPr>
            </a:lvl7pPr>
            <a:lvl8pPr marL="1371600" algn="l" defTabSz="685800" rtl="0" fontAlgn="base">
              <a:spcBef>
                <a:spcPct val="0"/>
              </a:spcBef>
              <a:spcAft>
                <a:spcPct val="0"/>
              </a:spcAft>
              <a:defRPr sz="1900" b="1">
                <a:solidFill>
                  <a:schemeClr val="tx1"/>
                </a:solidFill>
                <a:latin typeface="Aptos" panose="020B0004020202020204" pitchFamily="34" charset="0"/>
              </a:defRPr>
            </a:lvl8pPr>
            <a:lvl9pPr marL="1828800" algn="l" defTabSz="685800" rtl="0" fontAlgn="base">
              <a:spcBef>
                <a:spcPct val="0"/>
              </a:spcBef>
              <a:spcAft>
                <a:spcPct val="0"/>
              </a:spcAft>
              <a:defRPr sz="1900" b="1">
                <a:solidFill>
                  <a:schemeClr val="tx1"/>
                </a:solidFill>
                <a:latin typeface="Aptos" panose="020B0004020202020204" pitchFamily="34" charset="0"/>
              </a:defRPr>
            </a:lvl9pPr>
          </a:lstStyle>
          <a:p>
            <a:pPr marL="127000" algn="ctr" fontAlgn="auto">
              <a:spcBef>
                <a:spcPts val="100"/>
              </a:spcBef>
              <a:spcAft>
                <a:spcPts val="0"/>
              </a:spcAft>
              <a:defRPr/>
            </a:pPr>
            <a:r>
              <a:rPr lang="de-DE" sz="2400" dirty="0">
                <a:solidFill>
                  <a:srgbClr val="3333FF"/>
                </a:solidFill>
                <a:cs typeface="Calibri" panose="020F0502020204030204" pitchFamily="34" charset="0"/>
                <a:sym typeface="Calibri"/>
              </a:rPr>
              <a:t>Energie Transition </a:t>
            </a:r>
            <a:r>
              <a:rPr lang="de-DE" sz="2400" dirty="0" err="1">
                <a:solidFill>
                  <a:srgbClr val="3333FF"/>
                </a:solidFill>
                <a:cs typeface="Calibri" panose="020F0502020204030204" pitchFamily="34" charset="0"/>
                <a:sym typeface="Calibri"/>
              </a:rPr>
              <a:t>for</a:t>
            </a:r>
            <a:r>
              <a:rPr lang="de-DE" sz="2400" dirty="0">
                <a:solidFill>
                  <a:srgbClr val="3333FF"/>
                </a:solidFill>
                <a:cs typeface="Calibri" panose="020F0502020204030204" pitchFamily="34" charset="0"/>
                <a:sym typeface="Calibri"/>
              </a:rPr>
              <a:t> </a:t>
            </a:r>
            <a:r>
              <a:rPr lang="de-DE" sz="2400" dirty="0" err="1">
                <a:solidFill>
                  <a:srgbClr val="3333FF"/>
                </a:solidFill>
                <a:cs typeface="Calibri" panose="020F0502020204030204" pitchFamily="34" charset="0"/>
                <a:sym typeface="Calibri"/>
              </a:rPr>
              <a:t>the</a:t>
            </a:r>
            <a:r>
              <a:rPr lang="de-DE" sz="2400" dirty="0">
                <a:solidFill>
                  <a:srgbClr val="3333FF"/>
                </a:solidFill>
                <a:cs typeface="Calibri" panose="020F0502020204030204" pitchFamily="34" charset="0"/>
                <a:sym typeface="Calibri"/>
              </a:rPr>
              <a:t> PSI  </a:t>
            </a:r>
            <a:r>
              <a:rPr lang="de-DE" sz="2400" dirty="0" err="1">
                <a:solidFill>
                  <a:srgbClr val="3333FF"/>
                </a:solidFill>
                <a:cs typeface="Calibri" panose="020F0502020204030204" pitchFamily="34" charset="0"/>
                <a:sym typeface="Calibri"/>
              </a:rPr>
              <a:t>accelerator</a:t>
            </a:r>
            <a:r>
              <a:rPr lang="de-DE" sz="2400" dirty="0">
                <a:solidFill>
                  <a:srgbClr val="3333FF"/>
                </a:solidFill>
                <a:cs typeface="Calibri" panose="020F0502020204030204" pitchFamily="34" charset="0"/>
                <a:sym typeface="Calibri"/>
              </a:rPr>
              <a:t> </a:t>
            </a:r>
            <a:r>
              <a:rPr lang="de-DE" sz="2400" dirty="0" err="1">
                <a:solidFill>
                  <a:srgbClr val="3333FF"/>
                </a:solidFill>
                <a:cs typeface="Calibri" panose="020F0502020204030204" pitchFamily="34" charset="0"/>
                <a:sym typeface="Calibri"/>
              </a:rPr>
              <a:t>magnets</a:t>
            </a:r>
            <a:r>
              <a:rPr lang="de-DE" sz="2400" dirty="0">
                <a:solidFill>
                  <a:srgbClr val="3333FF"/>
                </a:solidFill>
                <a:cs typeface="Calibri" panose="020F0502020204030204" pitchFamily="34" charset="0"/>
                <a:sym typeface="Calibri"/>
              </a:rPr>
              <a:t>: The </a:t>
            </a:r>
            <a:r>
              <a:rPr lang="de-DE" sz="2400" dirty="0" err="1">
                <a:solidFill>
                  <a:srgbClr val="3333FF"/>
                </a:solidFill>
                <a:cs typeface="Calibri" panose="020F0502020204030204" pitchFamily="34" charset="0"/>
                <a:sym typeface="Calibri"/>
              </a:rPr>
              <a:t>proposed</a:t>
            </a:r>
            <a:r>
              <a:rPr lang="de-DE" sz="2400" dirty="0">
                <a:solidFill>
                  <a:srgbClr val="3333FF"/>
                </a:solidFill>
                <a:cs typeface="Calibri" panose="020F0502020204030204" pitchFamily="34" charset="0"/>
                <a:sym typeface="Calibri"/>
              </a:rPr>
              <a:t> </a:t>
            </a:r>
            <a:r>
              <a:rPr lang="de-DE" sz="2400" dirty="0" err="1">
                <a:solidFill>
                  <a:srgbClr val="3333FF"/>
                </a:solidFill>
                <a:cs typeface="Calibri" panose="020F0502020204030204" pitchFamily="34" charset="0"/>
                <a:sym typeface="Calibri"/>
              </a:rPr>
              <a:t>strategy</a:t>
            </a:r>
            <a:r>
              <a:rPr lang="de-DE" sz="2400" dirty="0">
                <a:solidFill>
                  <a:srgbClr val="3333FF"/>
                </a:solidFill>
                <a:cs typeface="Calibri" panose="020F0502020204030204" pitchFamily="34" charset="0"/>
                <a:sym typeface="Calibri"/>
              </a:rPr>
              <a:t> </a:t>
            </a:r>
          </a:p>
        </p:txBody>
      </p:sp>
      <p:grpSp>
        <p:nvGrpSpPr>
          <p:cNvPr id="18" name="Group 17">
            <a:extLst>
              <a:ext uri="{FF2B5EF4-FFF2-40B4-BE49-F238E27FC236}">
                <a16:creationId xmlns:a16="http://schemas.microsoft.com/office/drawing/2014/main" id="{BC42161D-ADEF-3914-E46F-A037E2DBB965}"/>
              </a:ext>
            </a:extLst>
          </p:cNvPr>
          <p:cNvGrpSpPr/>
          <p:nvPr/>
        </p:nvGrpSpPr>
        <p:grpSpPr>
          <a:xfrm>
            <a:off x="1593903" y="3803730"/>
            <a:ext cx="4860802" cy="1548178"/>
            <a:chOff x="-1363863" y="2644770"/>
            <a:chExt cx="4860802" cy="1548178"/>
          </a:xfrm>
        </p:grpSpPr>
        <p:sp>
          <p:nvSpPr>
            <p:cNvPr id="55309" name="Rectangle 30">
              <a:extLst>
                <a:ext uri="{FF2B5EF4-FFF2-40B4-BE49-F238E27FC236}">
                  <a16:creationId xmlns:a16="http://schemas.microsoft.com/office/drawing/2014/main" id="{58BB060F-FA7B-6027-23FA-FD1954AD7CCC}"/>
                </a:ext>
              </a:extLst>
            </p:cNvPr>
            <p:cNvSpPr>
              <a:spLocks noChangeArrowheads="1"/>
            </p:cNvSpPr>
            <p:nvPr/>
          </p:nvSpPr>
          <p:spPr bwMode="auto">
            <a:xfrm>
              <a:off x="-1363863" y="2669048"/>
              <a:ext cx="23025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de-DE" altLang="en-US" b="1" dirty="0">
                  <a:solidFill>
                    <a:srgbClr val="0097CC"/>
                  </a:solidFill>
                  <a:latin typeface="+mj-lt"/>
                  <a:ea typeface="Calibri" panose="020F0502020204030204" pitchFamily="34" charset="0"/>
                  <a:cs typeface="Calibri" panose="020F0502020204030204" pitchFamily="34" charset="0"/>
                </a:rPr>
                <a:t>Copper</a:t>
              </a:r>
            </a:p>
          </p:txBody>
        </p:sp>
        <p:sp>
          <p:nvSpPr>
            <p:cNvPr id="55310" name="Rectangle 31">
              <a:extLst>
                <a:ext uri="{FF2B5EF4-FFF2-40B4-BE49-F238E27FC236}">
                  <a16:creationId xmlns:a16="http://schemas.microsoft.com/office/drawing/2014/main" id="{B69A91C6-86A6-39C4-6729-8EE2BC5B0466}"/>
                </a:ext>
              </a:extLst>
            </p:cNvPr>
            <p:cNvSpPr>
              <a:spLocks noChangeArrowheads="1"/>
            </p:cNvSpPr>
            <p:nvPr/>
          </p:nvSpPr>
          <p:spPr bwMode="auto">
            <a:xfrm>
              <a:off x="1140761" y="2669048"/>
              <a:ext cx="126647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ts val="900"/>
                </a:spcBef>
              </a:pPr>
              <a:r>
                <a:rPr lang="de-DE" altLang="en-US" b="1" dirty="0">
                  <a:solidFill>
                    <a:srgbClr val="15A359"/>
                  </a:solidFill>
                  <a:latin typeface="+mj-lt"/>
                  <a:ea typeface="Calibri" panose="020F0502020204030204" pitchFamily="34" charset="0"/>
                  <a:cs typeface="Calibri" panose="020F0502020204030204" pitchFamily="34" charset="0"/>
                </a:rPr>
                <a:t>LTS</a:t>
              </a:r>
            </a:p>
          </p:txBody>
        </p:sp>
        <p:sp>
          <p:nvSpPr>
            <p:cNvPr id="55311" name="Rectangle 32">
              <a:extLst>
                <a:ext uri="{FF2B5EF4-FFF2-40B4-BE49-F238E27FC236}">
                  <a16:creationId xmlns:a16="http://schemas.microsoft.com/office/drawing/2014/main" id="{9714C9AC-91F6-E4FA-68A2-DE09728C9A37}"/>
                </a:ext>
              </a:extLst>
            </p:cNvPr>
            <p:cNvSpPr>
              <a:spLocks noChangeArrowheads="1"/>
            </p:cNvSpPr>
            <p:nvPr/>
          </p:nvSpPr>
          <p:spPr bwMode="auto">
            <a:xfrm>
              <a:off x="2838113" y="2661376"/>
              <a:ext cx="6218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ts val="900"/>
                </a:spcBef>
              </a:pPr>
              <a:r>
                <a:rPr lang="de-DE" altLang="en-US" b="1" dirty="0">
                  <a:solidFill>
                    <a:srgbClr val="CC3006"/>
                  </a:solidFill>
                  <a:latin typeface="+mj-lt"/>
                  <a:ea typeface="Calibri" panose="020F0502020204030204" pitchFamily="34" charset="0"/>
                  <a:cs typeface="Calibri" panose="020F0502020204030204" pitchFamily="34" charset="0"/>
                </a:rPr>
                <a:t>HTS</a:t>
              </a:r>
            </a:p>
          </p:txBody>
        </p:sp>
        <p:sp>
          <p:nvSpPr>
            <p:cNvPr id="61" name="Down Arrow 60">
              <a:extLst>
                <a:ext uri="{FF2B5EF4-FFF2-40B4-BE49-F238E27FC236}">
                  <a16:creationId xmlns:a16="http://schemas.microsoft.com/office/drawing/2014/main" id="{768EAE3B-8C4D-CBAC-C64D-58432CC60FDC}"/>
                </a:ext>
              </a:extLst>
            </p:cNvPr>
            <p:cNvSpPr/>
            <p:nvPr/>
          </p:nvSpPr>
          <p:spPr bwMode="auto">
            <a:xfrm rot="16200000">
              <a:off x="2090185" y="2274980"/>
              <a:ext cx="333375" cy="10729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1200" kern="0">
                <a:latin typeface="+mj-lt"/>
                <a:cs typeface="Calibri" panose="020F0502020204030204" pitchFamily="34" charset="0"/>
                <a:sym typeface="Calibri"/>
              </a:endParaRPr>
            </a:p>
          </p:txBody>
        </p:sp>
        <p:sp>
          <p:nvSpPr>
            <p:cNvPr id="55314" name="TextBox 61">
              <a:extLst>
                <a:ext uri="{FF2B5EF4-FFF2-40B4-BE49-F238E27FC236}">
                  <a16:creationId xmlns:a16="http://schemas.microsoft.com/office/drawing/2014/main" id="{B888D123-4A56-4A78-A6D3-DE9617C75B40}"/>
                </a:ext>
              </a:extLst>
            </p:cNvPr>
            <p:cNvSpPr txBox="1">
              <a:spLocks noChangeArrowheads="1"/>
            </p:cNvSpPr>
            <p:nvPr/>
          </p:nvSpPr>
          <p:spPr bwMode="auto">
            <a:xfrm>
              <a:off x="1206836" y="2992619"/>
              <a:ext cx="2290103" cy="1200329"/>
            </a:xfrm>
            <a:prstGeom prst="rect">
              <a:avLst/>
            </a:prstGeom>
            <a:noFill/>
          </p:spPr>
          <p:txBody>
            <a:bodyPr wrap="square">
              <a:spAutoFit/>
            </a:bodyPr>
            <a:lstStyle>
              <a:defPPr>
                <a:defRPr lang="en-US"/>
              </a:defPPr>
            </a:lstStyle>
            <a:p>
              <a:pPr algn="ctr"/>
              <a:r>
                <a:rPr lang="en-US" altLang="en-US" dirty="0"/>
                <a:t>Reduced cooling costs</a:t>
              </a:r>
            </a:p>
            <a:p>
              <a:pPr algn="ctr"/>
              <a:r>
                <a:rPr lang="en-US" altLang="en-US" dirty="0"/>
                <a:t>Higher magnetic fields</a:t>
              </a:r>
            </a:p>
          </p:txBody>
        </p:sp>
        <p:sp>
          <p:nvSpPr>
            <p:cNvPr id="30" name="Down Arrow 29">
              <a:extLst>
                <a:ext uri="{FF2B5EF4-FFF2-40B4-BE49-F238E27FC236}">
                  <a16:creationId xmlns:a16="http://schemas.microsoft.com/office/drawing/2014/main" id="{29F71037-A1C9-7257-5E6E-2E147593B7E0}"/>
                </a:ext>
              </a:extLst>
            </p:cNvPr>
            <p:cNvSpPr/>
            <p:nvPr/>
          </p:nvSpPr>
          <p:spPr bwMode="auto">
            <a:xfrm rot="16200000">
              <a:off x="138786" y="2203618"/>
              <a:ext cx="333375" cy="12664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900"/>
                </a:spcBef>
                <a:defRPr/>
              </a:pPr>
              <a:endParaRPr lang="en-US" sz="1200" kern="0" dirty="0">
                <a:latin typeface="+mj-lt"/>
                <a:cs typeface="Calibri" panose="020F0502020204030204" pitchFamily="34" charset="0"/>
                <a:sym typeface="Calibri"/>
              </a:endParaRPr>
            </a:p>
          </p:txBody>
        </p:sp>
        <p:sp>
          <p:nvSpPr>
            <p:cNvPr id="3" name="TextBox 2">
              <a:extLst>
                <a:ext uri="{FF2B5EF4-FFF2-40B4-BE49-F238E27FC236}">
                  <a16:creationId xmlns:a16="http://schemas.microsoft.com/office/drawing/2014/main" id="{A840EF12-C0A0-260B-A92F-15488A5B4563}"/>
                </a:ext>
              </a:extLst>
            </p:cNvPr>
            <p:cNvSpPr txBox="1"/>
            <p:nvPr/>
          </p:nvSpPr>
          <p:spPr>
            <a:xfrm>
              <a:off x="-344568" y="2995148"/>
              <a:ext cx="1369380" cy="646331"/>
            </a:xfrm>
            <a:prstGeom prst="rect">
              <a:avLst/>
            </a:prstGeom>
            <a:noFill/>
          </p:spPr>
          <p:txBody>
            <a:bodyPr wrap="square">
              <a:spAutoFit/>
            </a:bodyPr>
            <a:lstStyle/>
            <a:p>
              <a:pPr algn="ctr"/>
              <a:r>
                <a:rPr lang="de-CH" dirty="0" err="1"/>
                <a:t>No</a:t>
              </a:r>
              <a:r>
                <a:rPr lang="de-CH" dirty="0"/>
                <a:t> </a:t>
              </a:r>
              <a:r>
                <a:rPr lang="de-CH" dirty="0" err="1"/>
                <a:t>ohmic</a:t>
              </a:r>
              <a:r>
                <a:rPr lang="de-CH" dirty="0"/>
                <a:t> </a:t>
              </a:r>
            </a:p>
            <a:p>
              <a:pPr algn="ctr"/>
              <a:r>
                <a:rPr lang="de-CH" dirty="0" err="1"/>
                <a:t>losses</a:t>
              </a:r>
              <a:endParaRPr lang="de-CH" dirty="0"/>
            </a:p>
          </p:txBody>
        </p:sp>
      </p:grpSp>
    </p:spTree>
    <p:extLst>
      <p:ext uri="{BB962C8B-B14F-4D97-AF65-F5344CB8AC3E}">
        <p14:creationId xmlns:p14="http://schemas.microsoft.com/office/powerpoint/2010/main" val="4199416449"/>
      </p:ext>
    </p:extLst>
  </p:cSld>
  <p:clrMapOvr>
    <a:masterClrMapping/>
  </p:clrMapOvr>
</p:sld>
</file>

<file path=ppt/theme/theme1.xml><?xml version="1.0" encoding="utf-8"?>
<a:theme xmlns:a="http://schemas.openxmlformats.org/drawingml/2006/main" name="PSI PowerPoint Master english">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none" lIns="0" tIns="0" rIns="0" bIns="0" rtlCol="0">
        <a:noAutofit/>
      </a:bodyPr>
      <a:lstStyle>
        <a:defPPr>
          <a:lnSpc>
            <a:spcPct val="110000"/>
          </a:lnSpc>
          <a:spcBef>
            <a:spcPts val="0"/>
          </a:spcBef>
          <a:defRPr sz="1800" kern="1000" spc="30" dirty="0" smtClean="0">
            <a:latin typeface="+mn-lt"/>
            <a:cs typeface="Franklin Gothic Book"/>
          </a:defRPr>
        </a:defPPr>
      </a:lstStyle>
    </a:txDef>
  </a:objectDefaults>
  <a:extraClrSchemeLst>
    <a:extraClrScheme>
      <a:clrScheme name="PSI PowerPoint Master english 1">
        <a:dk1>
          <a:srgbClr val="000000"/>
        </a:dk1>
        <a:lt1>
          <a:srgbClr val="FFFFFF"/>
        </a:lt1>
        <a:dk2>
          <a:srgbClr val="000000"/>
        </a:dk2>
        <a:lt2>
          <a:srgbClr val="686868"/>
        </a:lt2>
        <a:accent1>
          <a:srgbClr val="FDCA00"/>
        </a:accent1>
        <a:accent2>
          <a:srgbClr val="EB5B00"/>
        </a:accent2>
        <a:accent3>
          <a:srgbClr val="FFFFFF"/>
        </a:accent3>
        <a:accent4>
          <a:srgbClr val="000000"/>
        </a:accent4>
        <a:accent5>
          <a:srgbClr val="FEE1AA"/>
        </a:accent5>
        <a:accent6>
          <a:srgbClr val="D55200"/>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EN V8" id="{2132D999-342E-469F-8993-5F7C72A68671}" vid="{1534A763-A16F-4C1F-A36D-9470E56E94CE}"/>
    </a:ext>
  </a:extLst>
</a:theme>
</file>

<file path=ppt/theme/theme3.xml><?xml version="1.0" encoding="utf-8"?>
<a:theme xmlns:a="http://schemas.openxmlformats.org/drawingml/2006/main" name="1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DE V9.potx" id="{E21C0B6B-A4E6-4969-A2ED-E6BCEE4A96B8}" vid="{EE8950FA-C637-4BF7-B982-D7D136EB1CCF}"/>
    </a:ext>
  </a:extLst>
</a:theme>
</file>

<file path=ppt/theme/theme4.xml><?xml version="1.0" encoding="utf-8"?>
<a:theme xmlns:a="http://schemas.openxmlformats.org/drawingml/2006/main" name="2_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EN V8" id="{2132D999-342E-469F-8993-5F7C72A68671}" vid="{1534A763-A16F-4C1F-A36D-9470E56E94CE}"/>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5364</Words>
  <Application>Microsoft Office PowerPoint</Application>
  <PresentationFormat>Breitbild</PresentationFormat>
  <Paragraphs>763</Paragraphs>
  <Slides>39</Slides>
  <Notes>35</Notes>
  <HiddenSlides>0</HiddenSlides>
  <MMClips>0</MMClips>
  <ScaleCrop>false</ScaleCrop>
  <HeadingPairs>
    <vt:vector size="6" baseType="variant">
      <vt:variant>
        <vt:lpstr>Verwendete Schriftarten</vt:lpstr>
      </vt:variant>
      <vt:variant>
        <vt:i4>15</vt:i4>
      </vt:variant>
      <vt:variant>
        <vt:lpstr>Design</vt:lpstr>
      </vt:variant>
      <vt:variant>
        <vt:i4>4</vt:i4>
      </vt:variant>
      <vt:variant>
        <vt:lpstr>Folientitel</vt:lpstr>
      </vt:variant>
      <vt:variant>
        <vt:i4>39</vt:i4>
      </vt:variant>
    </vt:vector>
  </HeadingPairs>
  <TitlesOfParts>
    <vt:vector size="58" baseType="lpstr">
      <vt:lpstr>Aptos</vt:lpstr>
      <vt:lpstr>Arial</vt:lpstr>
      <vt:lpstr>Arial Narrow</vt:lpstr>
      <vt:lpstr>Calibri</vt:lpstr>
      <vt:lpstr>Cambria Math</vt:lpstr>
      <vt:lpstr>Courier New</vt:lpstr>
      <vt:lpstr>Georgia</vt:lpstr>
      <vt:lpstr>Helvetica</vt:lpstr>
      <vt:lpstr>Matura MT Script Capitals</vt:lpstr>
      <vt:lpstr>Rockwell</vt:lpstr>
      <vt:lpstr>Source Sans Pro SemiBold</vt:lpstr>
      <vt:lpstr>Symbol</vt:lpstr>
      <vt:lpstr>Times</vt:lpstr>
      <vt:lpstr>Wingdings</vt:lpstr>
      <vt:lpstr>ヒラギノ角ゴ Pro W3</vt:lpstr>
      <vt:lpstr>PSI PowerPoint Master english</vt:lpstr>
      <vt:lpstr>Benutzerdefiniertes Design</vt:lpstr>
      <vt:lpstr>1_Benutzerdefiniertes Design</vt:lpstr>
      <vt:lpstr>2_Benutzerdefiniertes Design</vt:lpstr>
      <vt:lpstr>HTS technology development for energy efficient magnets in PSI Large Research Facilities </vt:lpstr>
      <vt:lpstr>Motivation and context  </vt:lpstr>
      <vt:lpstr>PowerPoint-Präsentation</vt:lpstr>
      <vt:lpstr>PowerPoint-Präsentation</vt:lpstr>
      <vt:lpstr>PowerPoint-Präsentation</vt:lpstr>
      <vt:lpstr>Upcoming upgrade of HIPA  Project IMPACT = HIMB + TATTOOS</vt:lpstr>
      <vt:lpstr>PowerPoint-Präsentation</vt:lpstr>
      <vt:lpstr>PowerPoint-Präsentation</vt:lpstr>
      <vt:lpstr>PowerPoint-Präsentation</vt:lpstr>
      <vt:lpstr>PowerPoint-Präsentation</vt:lpstr>
      <vt:lpstr>PowerPoint-Präsentation</vt:lpstr>
      <vt:lpstr>PowerPoint-Präsentation</vt:lpstr>
      <vt:lpstr>Efficient Magnets in the High Intensity Proton Accelerator</vt:lpstr>
      <vt:lpstr>Efficient Superconducting Magnets in the High Intensity Proton Accelerator</vt:lpstr>
      <vt:lpstr>Support from projects and  programs  </vt:lpstr>
      <vt:lpstr>PowerPoint-Präsentation</vt:lpstr>
      <vt:lpstr>PowerPoint-Präsentation</vt:lpstr>
      <vt:lpstr>SMILE initiative (2025-2026)</vt:lpstr>
      <vt:lpstr>HTS4SRI- 5 MiEuros EU grant HTS coils and demonstrators HORIZON-INFRA-2025-01-TECH-01: New technologies and solutions for reducing the environmental and climate footprint of research infrastructures  </vt:lpstr>
      <vt:lpstr>HTS4SRI Identity Kit</vt:lpstr>
      <vt:lpstr>    Technological  building bricks     and infrastructure  Conductors and cable Conduction cooling  and Pulsating Heat Pipes Laboratories for superconducting magnet development and tests </vt:lpstr>
      <vt:lpstr>PowerPoint-Präsentation</vt:lpstr>
      <vt:lpstr>PowerPoint-Präsentation</vt:lpstr>
      <vt:lpstr>PowerPoint-Präsentation</vt:lpstr>
      <vt:lpstr>PowerPoint-Präsentation</vt:lpstr>
      <vt:lpstr>Pulsating Heat Pipes for HTS magnet cooling  (partnership with VDL ETG-ParkInnovaare)</vt:lpstr>
      <vt:lpstr>PowerPoint-Präsentation</vt:lpstr>
      <vt:lpstr>PSI infrastructure (2) :Test stand for cryogen free superconducting magnets (2019-2026)  </vt:lpstr>
      <vt:lpstr>Panel of HTS magnet activities at PSI  HTS high field magnet program for FCC-hh Efficient HTS combined function magnet for FCC-ee High field solenoids for PSI beam lines  Radiation hardness study     </vt:lpstr>
      <vt:lpstr>Useful experience : Two 5T NbTi Superbends for SLS2.0 (2026)</vt:lpstr>
      <vt:lpstr>HTS (ReBCO) magnet development for FCC-hh</vt:lpstr>
      <vt:lpstr>HTS magnet for energy saving :  FCCee-HTS4 project (CHART/CERN/PSI)</vt:lpstr>
      <vt:lpstr>PowerPoint-Präsentation</vt:lpstr>
      <vt:lpstr>Split HTS Solenoid for Neutron Scattering experiment in SINQ (CHART-PSI) </vt:lpstr>
      <vt:lpstr>HTS solenoid for the PSI Muon EDM experiment in the mE1 beam line (HIPA)-2030?</vt:lpstr>
      <vt:lpstr>Radiation hardness study  (SMILE –pole1)</vt:lpstr>
      <vt:lpstr>Irradiation effect on HTS magnet demonstrator</vt:lpstr>
      <vt:lpstr>Conclusions</vt:lpstr>
      <vt:lpstr>PowerPoint-Präsentation</vt:lpstr>
    </vt:vector>
  </TitlesOfParts>
  <Company>PSI - 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SLS 2.0 MAC Meeting</dc:title>
  <dc:creator>Ganter Romain</dc:creator>
  <cp:lastModifiedBy>Sanfilippo, Stephane</cp:lastModifiedBy>
  <cp:revision>617</cp:revision>
  <dcterms:created xsi:type="dcterms:W3CDTF">2022-06-20T19:48:22Z</dcterms:created>
  <dcterms:modified xsi:type="dcterms:W3CDTF">2026-05-11T15:24:56Z</dcterms:modified>
</cp:coreProperties>
</file>