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ppt/tags/tag13.xml" ContentType="application/vnd.openxmlformats-officedocument.presentationml.tags+xml"/>
  <Override PartName="/ppt/notesSlides/notesSlide14.xml" ContentType="application/vnd.openxmlformats-officedocument.presentationml.notesSlide+xml"/>
  <Override PartName="/ppt/tags/tag14.xml" ContentType="application/vnd.openxmlformats-officedocument.presentationml.tags+xml"/>
  <Override PartName="/ppt/notesSlides/notesSlide15.xml" ContentType="application/vnd.openxmlformats-officedocument.presentationml.notesSlide+xml"/>
  <Override PartName="/ppt/tags/tag15.xml" ContentType="application/vnd.openxmlformats-officedocument.presentationml.tags+xml"/>
  <Override PartName="/ppt/notesSlides/notesSlide16.xml" ContentType="application/vnd.openxmlformats-officedocument.presentationml.notesSlide+xml"/>
  <Override PartName="/ppt/tags/tag16.xml" ContentType="application/vnd.openxmlformats-officedocument.presentationml.tags+xml"/>
  <Override PartName="/ppt/notesSlides/notesSlide17.xml" ContentType="application/vnd.openxmlformats-officedocument.presentationml.notesSlide+xml"/>
  <Override PartName="/ppt/tags/tag17.xml" ContentType="application/vnd.openxmlformats-officedocument.presentationml.tags+xml"/>
  <Override PartName="/ppt/notesSlides/notesSlide18.xml" ContentType="application/vnd.openxmlformats-officedocument.presentationml.notesSlide+xml"/>
  <Override PartName="/ppt/tags/tag18.xml" ContentType="application/vnd.openxmlformats-officedocument.presentationml.tags+xml"/>
  <Override PartName="/ppt/notesSlides/notesSlide19.xml" ContentType="application/vnd.openxmlformats-officedocument.presentationml.notesSlide+xml"/>
  <Override PartName="/ppt/tags/tag19.xml" ContentType="application/vnd.openxmlformats-officedocument.presentationml.tags+xml"/>
  <Override PartName="/ppt/notesSlides/notesSlide20.xml" ContentType="application/vnd.openxmlformats-officedocument.presentationml.notesSlide+xml"/>
  <Override PartName="/ppt/tags/tag20.xml" ContentType="application/vnd.openxmlformats-officedocument.presentationml.tags+xml"/>
  <Override PartName="/ppt/notesSlides/notesSlide21.xml" ContentType="application/vnd.openxmlformats-officedocument.presentationml.notesSlide+xml"/>
  <Override PartName="/ppt/tags/tag21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22.xml" ContentType="application/vnd.openxmlformats-officedocument.presentationml.tags+xml"/>
  <Override PartName="/ppt/notesSlides/notesSlide24.xml" ContentType="application/vnd.openxmlformats-officedocument.presentationml.notesSlide+xml"/>
  <Override PartName="/ppt/tags/tag23.xml" ContentType="application/vnd.openxmlformats-officedocument.presentationml.tags+xml"/>
  <Override PartName="/ppt/notesSlides/notesSlide25.xml" ContentType="application/vnd.openxmlformats-officedocument.presentationml.notesSlide+xml"/>
  <Override PartName="/ppt/tags/tag24.xml" ContentType="application/vnd.openxmlformats-officedocument.presentationml.tags+xml"/>
  <Override PartName="/ppt/notesSlides/notesSlide26.xml" ContentType="application/vnd.openxmlformats-officedocument.presentationml.notesSlide+xml"/>
  <Override PartName="/ppt/tags/tag25.xml" ContentType="application/vnd.openxmlformats-officedocument.presentationml.tags+xml"/>
  <Override PartName="/ppt/notesSlides/notesSlide27.xml" ContentType="application/vnd.openxmlformats-officedocument.presentationml.notesSlide+xml"/>
  <Override PartName="/ppt/tags/tag26.xml" ContentType="application/vnd.openxmlformats-officedocument.presentationml.tags+xml"/>
  <Override PartName="/ppt/notesSlides/notesSlide28.xml" ContentType="application/vnd.openxmlformats-officedocument.presentationml.notesSlide+xml"/>
  <Override PartName="/ppt/tags/tag27.xml" ContentType="application/vnd.openxmlformats-officedocument.presentationml.tags+xml"/>
  <Override PartName="/ppt/notesSlides/notesSlide29.xml" ContentType="application/vnd.openxmlformats-officedocument.presentationml.notesSlide+xml"/>
  <Override PartName="/ppt/tags/tag28.xml" ContentType="application/vnd.openxmlformats-officedocument.presentationml.tags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sldIdLst>
    <p:sldId id="256" r:id="rId2"/>
    <p:sldId id="258" r:id="rId3"/>
    <p:sldId id="257" r:id="rId4"/>
    <p:sldId id="315" r:id="rId5"/>
    <p:sldId id="290" r:id="rId6"/>
    <p:sldId id="291" r:id="rId7"/>
    <p:sldId id="293" r:id="rId8"/>
    <p:sldId id="314" r:id="rId9"/>
    <p:sldId id="260" r:id="rId10"/>
    <p:sldId id="294" r:id="rId11"/>
    <p:sldId id="316" r:id="rId12"/>
    <p:sldId id="319" r:id="rId13"/>
    <p:sldId id="297" r:id="rId14"/>
    <p:sldId id="299" r:id="rId15"/>
    <p:sldId id="298" r:id="rId16"/>
    <p:sldId id="300" r:id="rId17"/>
    <p:sldId id="301" r:id="rId18"/>
    <p:sldId id="302" r:id="rId19"/>
    <p:sldId id="303" r:id="rId20"/>
    <p:sldId id="304" r:id="rId21"/>
    <p:sldId id="305" r:id="rId22"/>
    <p:sldId id="306" r:id="rId23"/>
    <p:sldId id="320" r:id="rId24"/>
    <p:sldId id="307" r:id="rId25"/>
    <p:sldId id="308" r:id="rId26"/>
    <p:sldId id="309" r:id="rId27"/>
    <p:sldId id="310" r:id="rId28"/>
    <p:sldId id="311" r:id="rId29"/>
    <p:sldId id="312" r:id="rId30"/>
    <p:sldId id="286" r:id="rId3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300"/>
    <a:srgbClr val="0432FF"/>
    <a:srgbClr val="00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269"/>
    <p:restoredTop sz="73014"/>
  </p:normalViewPr>
  <p:slideViewPr>
    <p:cSldViewPr snapToGrid="0" snapToObjects="1">
      <p:cViewPr varScale="1">
        <p:scale>
          <a:sx n="80" d="100"/>
          <a:sy n="80" d="100"/>
        </p:scale>
        <p:origin x="192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2A089D-9E57-6A48-8E07-FDBEA412C296}" type="datetimeFigureOut">
              <a:rPr kumimoji="1" lang="ja-JP" altLang="en-US" smtClean="0"/>
              <a:t>2026/5/13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F350CE-F47B-8E4A-827C-D148E3C58F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6623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350CE-F47B-8E4A-827C-D148E3C58F1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78805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F8C241-5DDE-35B3-86C1-3EB8206567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542276BC-C798-EB56-5920-E6D9987D01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0FA31039-FDB4-A92F-9283-2C5E95C452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ja-JP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72AC4A4-8271-64D4-4093-FAB90B2E41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350CE-F47B-8E4A-827C-D148E3C58F11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49390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2544B9-7606-3C7B-03E8-43BBF3087F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0080253A-8BC0-1320-F68F-0D946DBCBE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DB969339-BAA4-CCE0-18C6-697070D88F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ja-JP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7E80D58-18DD-D299-46A4-1D92AC859E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350CE-F47B-8E4A-827C-D148E3C58F11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28133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3D7CF7-EA59-DAAE-A473-520C08C4A7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FB88FABE-2F35-A723-8B3F-CCCB57D751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10D132AC-E1F5-5E58-6F73-AC0B22FB16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200" dirty="0">
              <a:solidFill>
                <a:srgbClr val="0432FF"/>
              </a:solidFill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522CE38-E145-522C-FC16-AF5DA5B3319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350CE-F47B-8E4A-827C-D148E3C58F11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20958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ABB4F4-B9A4-0FD9-744C-C5D5120170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F464B427-D47B-BB8C-1692-A8453445C6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354B2765-BFC9-7EE7-4460-FB9B1EAD91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E9EDE17-A892-930D-5F99-830D7B14C7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350CE-F47B-8E4A-827C-D148E3C58F11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1411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038348-363F-AF75-F5DC-6A9FC9FB4D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95E9B907-F35E-FA6E-2AC2-A9341AD4F9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BA6093BF-4F59-E504-63C2-599BE8D93B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0432FF"/>
              </a:solidFill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0FB13AC-E9CD-45D6-AE6A-4804077A712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350CE-F47B-8E4A-827C-D148E3C58F11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86285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2D2F3E-503C-8AD0-DF26-1DF997CFE7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32D55B11-B131-D733-5113-03083FFE3C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AC01CE6A-6160-D74B-DA05-954A5DBD0D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ja-JP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0C2491B-A04B-40AB-458F-FAF702CACD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350CE-F47B-8E4A-827C-D148E3C58F11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5377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12039-8B42-D845-D154-A69C42E1B3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C730224F-88D7-A639-5E2A-ECB310BC36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FBCF9139-41A4-2354-2061-FA932CA179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ja-JP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D05E918-BF9F-3560-DC05-B52635553E5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350CE-F47B-8E4A-827C-D148E3C58F11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08147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6A50F5-5697-A197-AABF-C0A022C33E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C3DA7CD4-0115-B8AF-ED63-112B36FEB2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FB95D2C2-0025-01D9-8602-17045FB27D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ja-JP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EA9CA03-59A4-AB28-A92A-CA98794D38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350CE-F47B-8E4A-827C-D148E3C58F11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93509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0D272C-3039-FB6D-ACDA-3BD5F6835E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83722CB4-32A9-D457-1BB7-063C91DC9E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CB015814-DDA2-D276-E8A1-6057805D06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E2E4C23-2D6C-8C44-59CF-3EFCEADCF8D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350CE-F47B-8E4A-827C-D148E3C58F11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28136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6C920D-6E4B-2895-AF2B-29C6F5EDB2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D448D759-C47E-8633-11E2-5DAEFE65E6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2A355CED-8261-BC0D-54CC-4CA08A8FCF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>
              <a:solidFill>
                <a:srgbClr val="FF0000"/>
              </a:solidFill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A855F50-AE76-952C-6B64-B3C78DA0E3A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350CE-F47B-8E4A-827C-D148E3C58F11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0806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350CE-F47B-8E4A-827C-D148E3C58F1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00166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E976A0-4DC3-E3DB-B0B7-66894142CC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53184464-D4B0-0487-75E2-E7761F9370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23242F97-7F2E-E469-3E73-C17FB50633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ja-JP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7CC4263-9970-66FF-1D32-816F4A5FAC9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350CE-F47B-8E4A-827C-D148E3C58F11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89108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CE0917-888F-26F2-305B-50F695B923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13DF2745-B3D3-2BE1-3085-DFCD91C886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27CF9E2C-DB92-5B52-5E40-E3DA41A6B9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ja-JP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BB54500-4291-29A5-254E-6E63E73CA6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350CE-F47B-8E4A-827C-D148E3C58F11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65091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05B48D-D9E9-15D4-1019-A1929BE5A2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FE22D4E1-3180-D136-98CE-CA8BA607C5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572A1DD1-D644-29FF-9B42-75E8F35AF9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ja-JP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5BD64A0-AF53-7BCF-ECD0-48DA9029D25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350CE-F47B-8E4A-827C-D148E3C58F11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670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F350CE-F47B-8E4A-827C-D148E3C58F11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36475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93F96B-0348-38D5-0416-CD40012FA7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A3406177-5597-A936-4F64-BED21E705D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6E36C29F-4A6B-72EF-CB6D-AE2C7ABFEA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FF0000"/>
              </a:solidFill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E13ED95-F916-2356-C5F7-F89F07D542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350CE-F47B-8E4A-827C-D148E3C58F11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906480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2CE323-7A9B-EF3C-3A84-FE73F2469E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70B0924F-C2A3-6776-9549-06EEBA4644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A1A02530-0660-ABCC-EC9C-0E693A07EE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6009E2A-467E-F74A-599C-7B3371C059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350CE-F47B-8E4A-827C-D148E3C58F11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622156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9158EA-244C-698D-A6E6-D87BAF0B68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E66F0361-C385-D8BE-E71F-53FAF37BB3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551AF1DC-7455-CAEC-D394-84E36DCBDC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ja-JP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5DFFC4C-4558-00A3-BCFB-B578305755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350CE-F47B-8E4A-827C-D148E3C58F11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57431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8E00DC-54DA-93A3-0EC9-2A3F43CBBC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F4C607BC-8DEB-6A61-57A5-B80E39F95D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ACF2E735-F960-DDEF-B9AF-37FA7CBFA7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C86C9D6-CADD-EA50-D44E-FBA272BFE4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350CE-F47B-8E4A-827C-D148E3C58F11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84644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9100C1-F486-29F6-1617-DCDD285827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64EE5603-0962-7F06-0E16-319A92B69E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101C818E-9245-0108-8221-65E09B1EA9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ja-JP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3C0EEEA-C79F-1D94-3EA7-2C949ECC2E5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350CE-F47B-8E4A-827C-D148E3C58F11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445450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1A5F0B-9540-6FF0-463C-93DEABAAD9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0BC672EE-DD9D-3988-E8C1-682F584F8A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97942E4A-22FC-2DA0-B654-B49132FA17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u="sng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E914F5F-5D10-6471-4F6D-3508A364D6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350CE-F47B-8E4A-827C-D148E3C58F11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43340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350CE-F47B-8E4A-827C-D148E3C58F1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322486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endParaRPr kumimoji="1" lang="en-US" altLang="ja-JP" sz="240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350CE-F47B-8E4A-827C-D148E3C58F11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390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1C1088-07BB-F7B6-E392-80AFF1F70F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418418E5-417C-F35B-9182-AE2A302EEB2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5EDDA627-9B2C-70D1-CE4E-825966EBCE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76BEE83-6B26-57AD-C1A4-38AD9706B28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350CE-F47B-8E4A-827C-D148E3C58F11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1214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350CE-F47B-8E4A-827C-D148E3C58F11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7023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350CE-F47B-8E4A-827C-D148E3C58F11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23909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350CE-F47B-8E4A-827C-D148E3C58F11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2120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52483B-C904-3048-44B9-2AEAC348CA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411157F8-CD83-AE55-CDB9-33F71041AA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53216FA9-B0DD-2471-393E-9BF1EB0FAA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2BB1660-1296-72FA-FC19-826DDF6B88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350CE-F47B-8E4A-827C-D148E3C58F11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80779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ja-JP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350CE-F47B-8E4A-827C-D148E3C58F11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8678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D2ACEA-24E8-1946-980B-FC7BE675ED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A55B6396-B0CE-494F-BF26-006C5FAD76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クリックしてマスター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FA8AF5-E985-304E-AC46-D9449BEB5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27DA-D79B-034A-A2FC-FC05F36DE4F2}" type="datetimeFigureOut">
              <a:rPr kumimoji="1" lang="ja-JP" altLang="en-US" smtClean="0"/>
              <a:t>2026/5/13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50259A-0AC2-6A45-8495-709F8E766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BEB4FCC-2AC9-CA4F-85D0-ADA1D0560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DF107-2B0B-3B43-9E29-CAD4E7924B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3408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4E3E38-5E88-E340-AAFC-DB825D186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9E29829-581F-FD4C-B5C0-C4FBCB7EBC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B0452C-8896-D246-8404-46B7D1CB5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27DA-D79B-034A-A2FC-FC05F36DE4F2}" type="datetimeFigureOut">
              <a:rPr kumimoji="1" lang="ja-JP" altLang="en-US" smtClean="0"/>
              <a:t>2026/5/13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071636E-6450-4B4B-BEFF-4ED10BF3D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A5CC00-8F5C-1442-9A0E-F8C559BBF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DF107-2B0B-3B43-9E29-CAD4E7924B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79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3DF4311-B58C-E84B-84F0-B8634CA358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F18A4BF-851A-5449-AE02-0B4FF21B8E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117C160-70E8-964E-973E-E12DF9E55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27DA-D79B-034A-A2FC-FC05F36DE4F2}" type="datetimeFigureOut">
              <a:rPr kumimoji="1" lang="ja-JP" altLang="en-US" smtClean="0"/>
              <a:t>2026/5/13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2CD688-220F-0746-89F7-C5C640C3C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E84244F-3BA1-CE40-AC8D-AE00F33A6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DF107-2B0B-3B43-9E29-CAD4E7924B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1619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A690C1-765C-A64B-B300-90C81EF50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9B40D09-78E6-2845-B506-12EAB7446B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86F7664-A19A-394C-9765-89224F346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27DA-D79B-034A-A2FC-FC05F36DE4F2}" type="datetimeFigureOut">
              <a:rPr kumimoji="1" lang="ja-JP" altLang="en-US" smtClean="0"/>
              <a:t>2026/5/13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8E1583-A7C0-0740-8193-27BCD7D64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52E29BF-5326-F74B-B6A5-13A7A25FD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DF107-2B0B-3B43-9E29-CAD4E7924B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3511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B295F1-15E2-9B4C-AC6E-948F2CC2A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40DF0BC-370A-D441-95DE-D08ADB706A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B34FB0-0283-EF45-980F-D951FDFEE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27DA-D79B-034A-A2FC-FC05F36DE4F2}" type="datetimeFigureOut">
              <a:rPr kumimoji="1" lang="ja-JP" altLang="en-US" smtClean="0"/>
              <a:t>2026/5/13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68E0495-10FD-0749-B9E3-48CFCB057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E9AE19B-F982-5945-A3B5-0276C00D4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DF107-2B0B-3B43-9E29-CAD4E7924B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326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1F9643-BF5E-4F48-A442-BB10FBE7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6A9C8F2-8349-8E46-B0A6-51B4FAC997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120863F-852A-FD49-A8BF-2BE86B1BDF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276691C-A324-3C47-B585-6256AEBFA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27DA-D79B-034A-A2FC-FC05F36DE4F2}" type="datetimeFigureOut">
              <a:rPr kumimoji="1" lang="ja-JP" altLang="en-US" smtClean="0"/>
              <a:t>2026/5/13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FC4B098-F056-FB45-92CD-D74F63EB4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1048809-B938-6C42-9748-5C6584D83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DF107-2B0B-3B43-9E29-CAD4E7924B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6022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856BFD-77C2-2246-8035-B72E1F937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7F4ECFD-3D35-194F-85A7-743852E623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2E8586F-3963-4F48-B7E3-3047BBA296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DE54508-D355-294B-9CFB-C46B2769A3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7FFBAA5-7254-0D42-98B7-DFFAEBA016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9167254-A62D-FE4A-AC11-8B1EAA235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27DA-D79B-034A-A2FC-FC05F36DE4F2}" type="datetimeFigureOut">
              <a:rPr kumimoji="1" lang="ja-JP" altLang="en-US" smtClean="0"/>
              <a:t>2026/5/13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B7C13EF-07DF-D646-97B9-0921A013B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FE8535F-F391-5546-8966-50FBF6613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DF107-2B0B-3B43-9E29-CAD4E7924B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5607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962841-737A-FD4F-9AC9-BA88BD0F2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C4A8C5B-D668-A740-AF70-4FEA21FA9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27DA-D79B-034A-A2FC-FC05F36DE4F2}" type="datetimeFigureOut">
              <a:rPr kumimoji="1" lang="ja-JP" altLang="en-US" smtClean="0"/>
              <a:t>2026/5/13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18A8F50-CEF6-994E-A6EB-7AB119D3B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A966614-9E70-3048-A161-254432FA2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DF107-2B0B-3B43-9E29-CAD4E7924B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090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F6A9F54-F224-3642-B180-8E9D2DB80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27DA-D79B-034A-A2FC-FC05F36DE4F2}" type="datetimeFigureOut">
              <a:rPr kumimoji="1" lang="ja-JP" altLang="en-US" smtClean="0"/>
              <a:t>2026/5/13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C1C15C7-BBD2-9B44-99EC-17C5872E2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2C29E10-A85B-B645-91B9-442D59CFE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DF107-2B0B-3B43-9E29-CAD4E7924B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4981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コンテンツ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A4D6E4-4823-D543-8391-75B7DE642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A1698FB-4208-7947-9B91-475609FD71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8783963-6CB3-8742-AD97-9C36535E08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8151099-A6E3-0347-80F5-C0ABCBB49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27DA-D79B-034A-A2FC-FC05F36DE4F2}" type="datetimeFigureOut">
              <a:rPr kumimoji="1" lang="ja-JP" altLang="en-US" smtClean="0"/>
              <a:t>2026/5/13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82B9169-CFD2-F74F-A493-EB682B509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3C0A15A-4C21-4E48-8184-FE12D0D07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DF107-2B0B-3B43-9E29-CAD4E7924B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0060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図 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F4AD1F-529D-8540-B89D-71ED4BDCA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554AC7A-F6D4-7745-B50F-A8AE79AA04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FA6A853-5C6D-6D41-9E56-DDBE9CAD6F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DCACD39-3845-4D42-B2A1-3E811EA72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27DA-D79B-034A-A2FC-FC05F36DE4F2}" type="datetimeFigureOut">
              <a:rPr kumimoji="1" lang="ja-JP" altLang="en-US" smtClean="0"/>
              <a:t>2026/5/13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A142C95-3739-6144-BB13-8C8BB20B2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A6224DD-8617-9A42-A30A-F0D362DF3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DF107-2B0B-3B43-9E29-CAD4E7924B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6981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244AA06-810A-044F-AA4F-4483A1E71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ABA3E80-3920-D448-9668-C573E18F31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03E743-14F2-1E48-85CB-3BB29B3280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B427DA-D79B-034A-A2FC-FC05F36DE4F2}" type="datetimeFigureOut">
              <a:rPr kumimoji="1" lang="ja-JP" altLang="en-US" smtClean="0"/>
              <a:t>2026/5/13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C7AEDE-B66C-7B44-B7C8-33D02595E1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21AAF1A-E803-BF4F-A24E-DC6F1AB66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DF107-2B0B-3B43-9E29-CAD4E7924B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5495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6" Type="http://schemas.openxmlformats.org/officeDocument/2006/relationships/image" Target="../media/image30.png"/><Relationship Id="rId5" Type="http://schemas.openxmlformats.org/officeDocument/2006/relationships/image" Target="../media/image28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3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6" Type="http://schemas.openxmlformats.org/officeDocument/2006/relationships/image" Target="../media/image40.png"/><Relationship Id="rId11" Type="http://schemas.openxmlformats.org/officeDocument/2006/relationships/image" Target="../media/image44.png"/><Relationship Id="rId5" Type="http://schemas.openxmlformats.org/officeDocument/2006/relationships/image" Target="../media/image39.png"/><Relationship Id="rId10" Type="http://schemas.openxmlformats.org/officeDocument/2006/relationships/image" Target="../media/image43.png"/><Relationship Id="rId4" Type="http://schemas.openxmlformats.org/officeDocument/2006/relationships/image" Target="../media/image35.png"/><Relationship Id="rId9" Type="http://schemas.openxmlformats.org/officeDocument/2006/relationships/image" Target="../media/image4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3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6" Type="http://schemas.openxmlformats.org/officeDocument/2006/relationships/image" Target="../media/image46.png"/><Relationship Id="rId5" Type="http://schemas.openxmlformats.org/officeDocument/2006/relationships/image" Target="../media/image6.png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3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Relationship Id="rId6" Type="http://schemas.openxmlformats.org/officeDocument/2006/relationships/image" Target="../media/image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Relationship Id="rId5" Type="http://schemas.openxmlformats.org/officeDocument/2006/relationships/image" Target="../media/image49.png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578A94B-CA76-7C47-884A-B8E5913D0577}"/>
              </a:ext>
            </a:extLst>
          </p:cNvPr>
          <p:cNvSpPr txBox="1"/>
          <p:nvPr/>
        </p:nvSpPr>
        <p:spPr>
          <a:xfrm>
            <a:off x="1688933" y="0"/>
            <a:ext cx="84904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600" b="1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Realization of High-Intensity Beams with Smaller Emittance Without a Transverse Feedback System</a:t>
            </a:r>
            <a:endParaRPr kumimoji="1" lang="ja-JP" altLang="en-US" sz="3600" b="1">
              <a:solidFill>
                <a:srgbClr val="FF0000"/>
              </a:solidFill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890960-0413-DB40-8682-BE554C60938C}"/>
              </a:ext>
            </a:extLst>
          </p:cNvPr>
          <p:cNvSpPr/>
          <p:nvPr/>
        </p:nvSpPr>
        <p:spPr>
          <a:xfrm>
            <a:off x="1267301" y="1812512"/>
            <a:ext cx="969122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800" b="1" i="1" dirty="0">
                <a:latin typeface="Times" pitchFamily="18" charset="0"/>
                <a:ea typeface="Osaka"/>
                <a:cs typeface="Osaka"/>
              </a:rPr>
              <a:t>                 </a:t>
            </a:r>
            <a:r>
              <a:rPr lang="en-US" altLang="ja-JP" sz="2800" b="1" i="1" u="sng" dirty="0">
                <a:latin typeface="Times" pitchFamily="18" charset="0"/>
                <a:ea typeface="Osaka"/>
                <a:cs typeface="Osaka"/>
              </a:rPr>
              <a:t>Yoshihiro Shobuda </a:t>
            </a:r>
            <a:r>
              <a:rPr lang="en-US" altLang="ja-JP" sz="2800" u="sng" dirty="0">
                <a:latin typeface="Times" pitchFamily="18" charset="0"/>
                <a:ea typeface="Osaka"/>
                <a:cs typeface="Osaka"/>
              </a:rPr>
              <a:t>(J-PARC/JAEA), </a:t>
            </a:r>
          </a:p>
          <a:p>
            <a:pPr algn="ctr"/>
            <a:r>
              <a:rPr lang="en-US" altLang="ja-JP" sz="2800" dirty="0">
                <a:latin typeface="Times" pitchFamily="18" charset="0"/>
                <a:ea typeface="Osaka"/>
                <a:cs typeface="Osaka"/>
              </a:rPr>
              <a:t>Pranab Kumar Saha, Ippei Yamada  (J-PARC/JAEA)</a:t>
            </a:r>
          </a:p>
          <a:p>
            <a:pPr algn="ctr"/>
            <a:r>
              <a:rPr lang="en-US" altLang="ja-JP" sz="2800" dirty="0">
                <a:latin typeface="Times" pitchFamily="18" charset="0"/>
                <a:ea typeface="Osaka"/>
                <a:cs typeface="Osaka"/>
              </a:rPr>
              <a:t>Takeshi</a:t>
            </a:r>
            <a:r>
              <a:rPr lang="ja-JP" altLang="en-US" sz="2800">
                <a:latin typeface="Times" pitchFamily="18" charset="0"/>
                <a:ea typeface="Osaka"/>
                <a:cs typeface="Osaka"/>
              </a:rPr>
              <a:t> </a:t>
            </a:r>
            <a:r>
              <a:rPr lang="en-US" altLang="ja-JP" sz="2800" dirty="0">
                <a:latin typeface="Times" pitchFamily="18" charset="0"/>
                <a:ea typeface="Osaka"/>
                <a:cs typeface="Osaka"/>
              </a:rPr>
              <a:t>Toyama (J-PARC/KEK)</a:t>
            </a:r>
          </a:p>
          <a:p>
            <a:pPr algn="ctr"/>
            <a:r>
              <a:rPr lang="en-US" altLang="ja-JP" sz="2800" dirty="0">
                <a:latin typeface="Times" pitchFamily="18" charset="0"/>
                <a:ea typeface="Osaka"/>
                <a:cs typeface="Osaka"/>
              </a:rPr>
              <a:t>Nobuyuki Yoshimura (Toshiba)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39EC132-5B78-3749-9F5C-66C015F945B1}"/>
              </a:ext>
            </a:extLst>
          </p:cNvPr>
          <p:cNvSpPr txBox="1"/>
          <p:nvPr/>
        </p:nvSpPr>
        <p:spPr>
          <a:xfrm>
            <a:off x="12144" y="3724586"/>
            <a:ext cx="12240851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itchFamily="2" charset="2"/>
              <a:buChar char="u"/>
            </a:pPr>
            <a:r>
              <a:rPr kumimoji="1" lang="en-US" altLang="ja-JP" sz="28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Outline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Introduction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J-PARC RCS kicker (merits and demerits)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Beam instabilities observed at the RCS (discrepancy from classical theory)</a:t>
            </a:r>
            <a:endParaRPr kumimoji="1" lang="en-US" altLang="ja-JP" sz="240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  <a:p>
            <a:pPr marL="800100" lvl="1" indent="-342900">
              <a:buFont typeface="Wingdings" pitchFamily="2" charset="2"/>
              <a:buChar char="Ø"/>
            </a:pP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Theoretical explanation (role of space charge effects)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Kicker impedance suppression (how to retain the merit of the kicker)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Performance of the impedance measure</a:t>
            </a: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(consistent with theory)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Summary </a:t>
            </a:r>
          </a:p>
        </p:txBody>
      </p:sp>
    </p:spTree>
    <p:extLst>
      <p:ext uri="{BB962C8B-B14F-4D97-AF65-F5344CB8AC3E}">
        <p14:creationId xmlns:p14="http://schemas.microsoft.com/office/powerpoint/2010/main" val="40867656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75173B-74F2-1AB1-4114-0B12DDC7C9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2A505E46-5CF3-CDC8-63A7-8B1649390936}"/>
              </a:ext>
            </a:extLst>
          </p:cNvPr>
          <p:cNvSpPr txBox="1"/>
          <p:nvPr/>
        </p:nvSpPr>
        <p:spPr>
          <a:xfrm>
            <a:off x="5281000" y="45740"/>
            <a:ext cx="6880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l"/>
            </a:pP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Beam growth rate </a:t>
            </a:r>
            <a:r>
              <a:rPr lang="en-US" altLang="ja-JP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critically</a:t>
            </a: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depends on B</a:t>
            </a:r>
            <a:r>
              <a:rPr lang="en-US" altLang="ja-JP" sz="2400" baseline="-25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f</a:t>
            </a: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AAA92E-A9C2-232C-55B2-C2118F3D252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42045" y="1259553"/>
            <a:ext cx="4625790" cy="547068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31EB68A-35B8-298F-743B-4243391814D8}"/>
              </a:ext>
            </a:extLst>
          </p:cNvPr>
          <p:cNvSpPr txBox="1"/>
          <p:nvPr/>
        </p:nvSpPr>
        <p:spPr>
          <a:xfrm>
            <a:off x="295833" y="319593"/>
            <a:ext cx="462579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altLang="ja-JP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</a:t>
            </a:r>
            <a:r>
              <a:rPr lang="en-US" altLang="ja-JP" sz="2400" baseline="-250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f</a:t>
            </a:r>
            <a:r>
              <a:rPr lang="en-US" altLang="ja-JP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-dependence of beam growth rate @ 15 </a:t>
            </a:r>
            <a:r>
              <a:rPr lang="en-US" altLang="ja-JP" sz="2400" dirty="0" err="1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ms.</a:t>
            </a:r>
            <a:r>
              <a:rPr lang="en-US" altLang="ja-JP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  <a:endParaRPr lang="en-JP" sz="2400" dirty="0">
              <a:solidFill>
                <a:srgbClr val="0432FF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3C7E35E-6893-98DD-2CB2-3178A15C3899}"/>
              </a:ext>
            </a:extLst>
          </p:cNvPr>
          <p:cNvGrpSpPr/>
          <p:nvPr/>
        </p:nvGrpSpPr>
        <p:grpSpPr>
          <a:xfrm>
            <a:off x="6312962" y="2032710"/>
            <a:ext cx="4571997" cy="2335247"/>
            <a:chOff x="193489" y="3352535"/>
            <a:chExt cx="7204776" cy="348831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CC15912-D08F-12A4-1B6C-116737B37E8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193489" y="3352535"/>
              <a:ext cx="3533731" cy="3442453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5B4D620-8209-6854-D5E6-62653E32FF2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/>
          </p:blipFill>
          <p:spPr>
            <a:xfrm>
              <a:off x="3864534" y="3360462"/>
              <a:ext cx="3533731" cy="3480391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CE3BBB8E-7A33-81FA-E928-46F2A8AAE674}"/>
              </a:ext>
            </a:extLst>
          </p:cNvPr>
          <p:cNvSpPr txBox="1"/>
          <p:nvPr/>
        </p:nvSpPr>
        <p:spPr>
          <a:xfrm>
            <a:off x="6425020" y="1658094"/>
            <a:ext cx="43568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Measurements (0.76 MW) </a:t>
            </a:r>
            <a:endParaRPr lang="en-JP" sz="2400" dirty="0">
              <a:solidFill>
                <a:srgbClr val="0432FF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10F022-C929-84E5-D047-AA1A5DFEF22A}"/>
              </a:ext>
            </a:extLst>
          </p:cNvPr>
          <p:cNvSpPr txBox="1"/>
          <p:nvPr/>
        </p:nvSpPr>
        <p:spPr>
          <a:xfrm>
            <a:off x="5262191" y="5531133"/>
            <a:ext cx="688078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l"/>
            </a:pP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Theory predicts</a:t>
            </a:r>
            <a:r>
              <a:rPr lang="en-US" altLang="ja-JP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increasing the peak current can stabilize the beam</a:t>
            </a: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,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82E172-7C8B-1895-8093-0E88B1414E29}"/>
              </a:ext>
            </a:extLst>
          </p:cNvPr>
          <p:cNvSpPr txBox="1"/>
          <p:nvPr/>
        </p:nvSpPr>
        <p:spPr>
          <a:xfrm>
            <a:off x="5489546" y="4479629"/>
            <a:ext cx="670245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Theoretically, region A corresponds to measured case. </a:t>
            </a:r>
            <a:endParaRPr lang="en-JP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BB97F0-ED23-D6A1-7409-96CEB6B76E73}"/>
              </a:ext>
            </a:extLst>
          </p:cNvPr>
          <p:cNvSpPr txBox="1"/>
          <p:nvPr/>
        </p:nvSpPr>
        <p:spPr>
          <a:xfrm>
            <a:off x="5250719" y="587359"/>
            <a:ext cx="649068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l"/>
            </a:pP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Around regions A and B, </a:t>
            </a:r>
            <a:r>
              <a:rPr lang="en-US" altLang="ja-JP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beam growth </a:t>
            </a: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rate</a:t>
            </a:r>
            <a:r>
              <a:rPr lang="en-US" altLang="ja-JP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becomes</a:t>
            </a:r>
            <a:r>
              <a:rPr lang="en-US" altLang="ja-JP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higher </a:t>
            </a: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as</a:t>
            </a:r>
            <a:r>
              <a:rPr lang="en-US" altLang="ja-JP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B</a:t>
            </a:r>
            <a:r>
              <a:rPr lang="en-US" altLang="ja-JP" sz="2400" baseline="-250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f</a:t>
            </a:r>
            <a:r>
              <a:rPr lang="en-US" altLang="ja-JP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gets</a:t>
            </a:r>
            <a:r>
              <a:rPr lang="en-US" altLang="ja-JP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larger.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E85AC59-EC84-A953-22E0-069D75FF5219}"/>
              </a:ext>
            </a:extLst>
          </p:cNvPr>
          <p:cNvSpPr/>
          <p:nvPr/>
        </p:nvSpPr>
        <p:spPr>
          <a:xfrm>
            <a:off x="5269822" y="5405603"/>
            <a:ext cx="6880780" cy="1422699"/>
          </a:xfrm>
          <a:prstGeom prst="roundRect">
            <a:avLst/>
          </a:prstGeom>
          <a:noFill/>
          <a:ln w="38100"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F904C2-F89E-CB26-2F9E-1817A47C957F}"/>
              </a:ext>
            </a:extLst>
          </p:cNvPr>
          <p:cNvSpPr txBox="1"/>
          <p:nvPr/>
        </p:nvSpPr>
        <p:spPr>
          <a:xfrm>
            <a:off x="5478705" y="6303631"/>
            <a:ext cx="457969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due to space charge effects.</a:t>
            </a:r>
            <a:endParaRPr lang="en-JP" sz="2400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45D4D1E-C4D4-0800-ADCF-B9579078A5B2}"/>
              </a:ext>
            </a:extLst>
          </p:cNvPr>
          <p:cNvSpPr/>
          <p:nvPr/>
        </p:nvSpPr>
        <p:spPr>
          <a:xfrm>
            <a:off x="703918" y="5255762"/>
            <a:ext cx="4163917" cy="28782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13AA7AB-566D-2C54-9F03-68FA01AB4297}"/>
              </a:ext>
            </a:extLst>
          </p:cNvPr>
          <p:cNvCxnSpPr/>
          <p:nvPr/>
        </p:nvCxnSpPr>
        <p:spPr>
          <a:xfrm flipH="1">
            <a:off x="4517136" y="507405"/>
            <a:ext cx="4517136" cy="474835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27845FE6-F374-6610-0FF0-518653F3DD7C}"/>
              </a:ext>
            </a:extLst>
          </p:cNvPr>
          <p:cNvSpPr/>
          <p:nvPr/>
        </p:nvSpPr>
        <p:spPr>
          <a:xfrm>
            <a:off x="7952510" y="4462783"/>
            <a:ext cx="1371600" cy="524836"/>
          </a:xfrm>
          <a:prstGeom prst="roundRect">
            <a:avLst/>
          </a:prstGeom>
          <a:noFill/>
          <a:ln w="63500">
            <a:solidFill>
              <a:srgbClr val="FF93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71B70455-5A83-EAF9-E553-743B22E08B5A}"/>
              </a:ext>
            </a:extLst>
          </p:cNvPr>
          <p:cNvSpPr/>
          <p:nvPr/>
        </p:nvSpPr>
        <p:spPr>
          <a:xfrm>
            <a:off x="2036639" y="6069913"/>
            <a:ext cx="609581" cy="524836"/>
          </a:xfrm>
          <a:prstGeom prst="roundRect">
            <a:avLst/>
          </a:prstGeom>
          <a:noFill/>
          <a:ln w="63500">
            <a:solidFill>
              <a:srgbClr val="FF93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5A8BF4D-7F47-8384-D9C9-5F0AD1690C27}"/>
              </a:ext>
            </a:extLst>
          </p:cNvPr>
          <p:cNvCxnSpPr>
            <a:cxnSpLocks/>
          </p:cNvCxnSpPr>
          <p:nvPr/>
        </p:nvCxnSpPr>
        <p:spPr>
          <a:xfrm flipH="1">
            <a:off x="8866913" y="3255817"/>
            <a:ext cx="3214255" cy="0"/>
          </a:xfrm>
          <a:prstGeom prst="line">
            <a:avLst/>
          </a:prstGeom>
          <a:ln w="25400">
            <a:solidFill>
              <a:srgbClr val="FF93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82069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 build="allAtOnce"/>
      <p:bldP spid="14" grpId="0"/>
      <p:bldP spid="4" grpId="0"/>
      <p:bldP spid="5" grpId="0"/>
      <p:bldP spid="9" grpId="0"/>
      <p:bldP spid="10" grpId="0" animBg="1"/>
      <p:bldP spid="8" grpId="0"/>
      <p:bldP spid="11" grpId="0" animBg="1"/>
      <p:bldP spid="11" grpId="1" animBg="1"/>
      <p:bldP spid="2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9B8070-A56D-DBD1-1306-184FB3C515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17F938A-220A-1CB8-E294-A097BF69D8A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43961" y="785921"/>
            <a:ext cx="5021717" cy="506635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C688117-FB84-E838-4BDF-844E082B4130}"/>
              </a:ext>
            </a:extLst>
          </p:cNvPr>
          <p:cNvSpPr txBox="1"/>
          <p:nvPr/>
        </p:nvSpPr>
        <p:spPr>
          <a:xfrm>
            <a:off x="312125" y="97509"/>
            <a:ext cx="478402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altLang="ja-JP" sz="2400" u="sng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Tune-dependence of beam growth rate (Theory). </a:t>
            </a:r>
            <a:endParaRPr lang="en-JP" sz="2400" u="sng" dirty="0">
              <a:solidFill>
                <a:srgbClr val="0432FF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1F2323-C418-9356-9D2D-E0F7CD6D5D19}"/>
              </a:ext>
            </a:extLst>
          </p:cNvPr>
          <p:cNvSpPr txBox="1"/>
          <p:nvPr/>
        </p:nvSpPr>
        <p:spPr>
          <a:xfrm>
            <a:off x="72735" y="5764183"/>
            <a:ext cx="515137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l"/>
            </a:pP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Instability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begins at </a:t>
            </a: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13 </a:t>
            </a:r>
            <a:r>
              <a:rPr lang="en-US" sz="2400" dirty="0" err="1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ms</a:t>
            </a: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if tune stays around </a:t>
            </a: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6.4–6.45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.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A9B58B22-1043-8DBF-2624-F4ABBCE7BB14}"/>
              </a:ext>
            </a:extLst>
          </p:cNvPr>
          <p:cNvSpPr/>
          <p:nvPr/>
        </p:nvSpPr>
        <p:spPr>
          <a:xfrm>
            <a:off x="79512" y="5764183"/>
            <a:ext cx="5186165" cy="830997"/>
          </a:xfrm>
          <a:prstGeom prst="roundRect">
            <a:avLst/>
          </a:prstGeom>
          <a:noFill/>
          <a:ln w="38100"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pic>
        <p:nvPicPr>
          <p:cNvPr id="17" name="Picture 16" descr="A diagram of a graph&#10;&#10;AI-generated content may be incorrect.">
            <a:extLst>
              <a:ext uri="{FF2B5EF4-FFF2-40B4-BE49-F238E27FC236}">
                <a16:creationId xmlns:a16="http://schemas.microsoft.com/office/drawing/2014/main" id="{0C60749F-3041-F4E8-3E54-B740C4FE0C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2140" y="402239"/>
            <a:ext cx="2596405" cy="259640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26561B5-3738-E14F-3205-06C348D22F2C}"/>
              </a:ext>
            </a:extLst>
          </p:cNvPr>
          <p:cNvSpPr txBox="1"/>
          <p:nvPr/>
        </p:nvSpPr>
        <p:spPr>
          <a:xfrm>
            <a:off x="6203574" y="61867"/>
            <a:ext cx="51922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Measurements (0.76 MW beam) </a:t>
            </a:r>
            <a:endParaRPr lang="en-JP" sz="2400" dirty="0">
              <a:solidFill>
                <a:srgbClr val="0432FF"/>
              </a:solidFill>
            </a:endParaRPr>
          </a:p>
        </p:txBody>
      </p:sp>
      <p:sp>
        <p:nvSpPr>
          <p:cNvPr id="31" name="テキスト ボックス 141">
            <a:extLst>
              <a:ext uri="{FF2B5EF4-FFF2-40B4-BE49-F238E27FC236}">
                <a16:creationId xmlns:a16="http://schemas.microsoft.com/office/drawing/2014/main" id="{B102FC81-2824-4995-168C-C4F6FFBEFCB5}"/>
              </a:ext>
            </a:extLst>
          </p:cNvPr>
          <p:cNvSpPr txBox="1"/>
          <p:nvPr/>
        </p:nvSpPr>
        <p:spPr>
          <a:xfrm>
            <a:off x="5318753" y="4651653"/>
            <a:ext cx="69286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ja-JP" sz="240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  <a:p>
            <a:pPr marL="342900" indent="-342900">
              <a:buFont typeface="Wingdings" pitchFamily="2" charset="2"/>
              <a:buChar char="l"/>
            </a:pP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Kicker impedance drives beam instability 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at high energy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, 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0400D9BE-4A31-51DA-1ED6-1407E63078F3}"/>
              </a:ext>
            </a:extLst>
          </p:cNvPr>
          <p:cNvSpPr/>
          <p:nvPr/>
        </p:nvSpPr>
        <p:spPr>
          <a:xfrm>
            <a:off x="5317261" y="4851212"/>
            <a:ext cx="6760439" cy="1928128"/>
          </a:xfrm>
          <a:prstGeom prst="roundRect">
            <a:avLst/>
          </a:prstGeom>
          <a:noFill/>
          <a:ln w="38100"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2A08307-39EE-1A32-EA53-447382E1A5E0}"/>
              </a:ext>
            </a:extLst>
          </p:cNvPr>
          <p:cNvGrpSpPr/>
          <p:nvPr/>
        </p:nvGrpSpPr>
        <p:grpSpPr>
          <a:xfrm>
            <a:off x="8731624" y="423740"/>
            <a:ext cx="3460764" cy="2596405"/>
            <a:chOff x="8731624" y="375614"/>
            <a:chExt cx="3460764" cy="2596405"/>
          </a:xfrm>
        </p:grpSpPr>
        <p:pic>
          <p:nvPicPr>
            <p:cNvPr id="34" name="Picture 33" descr="A graph of a graph&#10;&#10;AI-generated content may be incorrect.">
              <a:extLst>
                <a:ext uri="{FF2B5EF4-FFF2-40B4-BE49-F238E27FC236}">
                  <a16:creationId xmlns:a16="http://schemas.microsoft.com/office/drawing/2014/main" id="{C0BC76D9-B447-C6D0-5D00-86DCFA0E97A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789700" y="375614"/>
              <a:ext cx="2632974" cy="2596405"/>
            </a:xfrm>
            <a:prstGeom prst="rect">
              <a:avLst/>
            </a:prstGeom>
          </p:spPr>
        </p:pic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5F229D9-764A-55F3-BE11-7B6CBF547387}"/>
                </a:ext>
              </a:extLst>
            </p:cNvPr>
            <p:cNvCxnSpPr/>
            <p:nvPr/>
          </p:nvCxnSpPr>
          <p:spPr>
            <a:xfrm flipH="1">
              <a:off x="8740588" y="1393531"/>
              <a:ext cx="2931459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4212B82-34CC-3E85-5B87-CE8D7B815A0D}"/>
                </a:ext>
              </a:extLst>
            </p:cNvPr>
            <p:cNvCxnSpPr/>
            <p:nvPr/>
          </p:nvCxnSpPr>
          <p:spPr>
            <a:xfrm flipH="1">
              <a:off x="8731624" y="1021498"/>
              <a:ext cx="2931459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43B90DA-A863-828B-52D8-D4000C8A7708}"/>
                </a:ext>
              </a:extLst>
            </p:cNvPr>
            <p:cNvCxnSpPr>
              <a:cxnSpLocks/>
            </p:cNvCxnSpPr>
            <p:nvPr/>
          </p:nvCxnSpPr>
          <p:spPr>
            <a:xfrm>
              <a:off x="10592643" y="493992"/>
              <a:ext cx="1" cy="2292075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ounded Rectangle 37">
              <a:extLst>
                <a:ext uri="{FF2B5EF4-FFF2-40B4-BE49-F238E27FC236}">
                  <a16:creationId xmlns:a16="http://schemas.microsoft.com/office/drawing/2014/main" id="{0488B9B3-83CB-A688-134F-C8EBD9F0CF7F}"/>
                </a:ext>
              </a:extLst>
            </p:cNvPr>
            <p:cNvSpPr/>
            <p:nvPr/>
          </p:nvSpPr>
          <p:spPr>
            <a:xfrm>
              <a:off x="10601325" y="1021499"/>
              <a:ext cx="685795" cy="372032"/>
            </a:xfrm>
            <a:prstGeom prst="roundRect">
              <a:avLst/>
            </a:prstGeom>
            <a:noFill/>
            <a:ln w="63500">
              <a:solidFill>
                <a:srgbClr val="0432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P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F495B69-0545-194E-7FE9-01E17D29AE90}"/>
                </a:ext>
              </a:extLst>
            </p:cNvPr>
            <p:cNvSpPr txBox="1"/>
            <p:nvPr/>
          </p:nvSpPr>
          <p:spPr>
            <a:xfrm>
              <a:off x="10895238" y="436448"/>
              <a:ext cx="12971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JP" sz="2400" b="1" dirty="0">
                  <a:solidFill>
                    <a:srgbClr val="0432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unstable</a:t>
              </a: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19F32CE9-198C-425B-FC65-CB0A06972E3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95238" y="813212"/>
              <a:ext cx="391882" cy="362445"/>
            </a:xfrm>
            <a:prstGeom prst="straightConnector1">
              <a:avLst/>
            </a:prstGeom>
            <a:ln w="25400">
              <a:solidFill>
                <a:srgbClr val="0432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01A52A9B-A1C4-684B-188D-C47D57D64C4B}"/>
              </a:ext>
            </a:extLst>
          </p:cNvPr>
          <p:cNvSpPr txBox="1"/>
          <p:nvPr/>
        </p:nvSpPr>
        <p:spPr>
          <a:xfrm>
            <a:off x="5462391" y="3873145"/>
            <a:ext cx="676667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l"/>
            </a:pP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Measurements align 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with theoretical prediction.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CB504F-83A4-3FA0-62AE-EA7F3AC52A83}"/>
              </a:ext>
            </a:extLst>
          </p:cNvPr>
          <p:cNvSpPr txBox="1"/>
          <p:nvPr/>
        </p:nvSpPr>
        <p:spPr>
          <a:xfrm>
            <a:off x="5426214" y="2860111"/>
            <a:ext cx="31142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Stable: black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3AA8C4-064C-E267-358D-D2D3796A130C}"/>
              </a:ext>
            </a:extLst>
          </p:cNvPr>
          <p:cNvSpPr txBox="1"/>
          <p:nvPr/>
        </p:nvSpPr>
        <p:spPr>
          <a:xfrm>
            <a:off x="5417820" y="3262622"/>
            <a:ext cx="64465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Unstable: </a:t>
            </a:r>
            <a:r>
              <a:rPr lang="en-US" altLang="ja-JP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red</a:t>
            </a: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, </a:t>
            </a:r>
            <a:r>
              <a:rPr lang="en-US" altLang="ja-JP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blue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A2BBD8-CA08-D707-2CF1-E3F192198FDA}"/>
              </a:ext>
            </a:extLst>
          </p:cNvPr>
          <p:cNvSpPr txBox="1"/>
          <p:nvPr/>
        </p:nvSpPr>
        <p:spPr>
          <a:xfrm>
            <a:off x="5682996" y="6216134"/>
            <a:ext cx="63916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with </a:t>
            </a:r>
            <a:r>
              <a:rPr lang="en-US" altLang="ja-JP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tune crossing </a:t>
            </a: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around 6.4-6.45</a:t>
            </a:r>
            <a:endParaRPr lang="en-US" altLang="ja-JP" sz="2400" dirty="0">
              <a:solidFill>
                <a:srgbClr val="0432FF"/>
              </a:solidFill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6EB673-19B3-55DF-3D2E-27FCDA120BF8}"/>
              </a:ext>
            </a:extLst>
          </p:cNvPr>
          <p:cNvSpPr txBox="1"/>
          <p:nvPr/>
        </p:nvSpPr>
        <p:spPr>
          <a:xfrm>
            <a:off x="5663041" y="5848984"/>
            <a:ext cx="66373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due to 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reduction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of space-charge effects, </a:t>
            </a:r>
            <a:endParaRPr lang="en-JP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56702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" grpId="0" animBg="1"/>
      <p:bldP spid="21" grpId="0"/>
      <p:bldP spid="31" grpId="0"/>
      <p:bldP spid="32" grpId="0" animBg="1"/>
      <p:bldP spid="41" grpId="0"/>
      <p:bldP spid="4" grpId="0"/>
      <p:bldP spid="7" grpId="0"/>
      <p:bldP spid="9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524629-9574-581B-A312-4C860C8297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6EC4858-AA6C-32A6-EB81-AC3AE7E5D3F3}"/>
              </a:ext>
            </a:extLst>
          </p:cNvPr>
          <p:cNvSpPr txBox="1"/>
          <p:nvPr/>
        </p:nvSpPr>
        <p:spPr>
          <a:xfrm>
            <a:off x="-14288" y="12336"/>
            <a:ext cx="107191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altLang="ja-JP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Chromaticity effects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85B3C8D-E236-33A0-E61D-B1DDA5CAEC1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467498" y="670420"/>
            <a:ext cx="3444375" cy="332736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F494B0D-5269-6B80-0D42-FEBA524D9DA0}"/>
              </a:ext>
            </a:extLst>
          </p:cNvPr>
          <p:cNvSpPr txBox="1"/>
          <p:nvPr/>
        </p:nvSpPr>
        <p:spPr>
          <a:xfrm>
            <a:off x="24649" y="1591063"/>
            <a:ext cx="47110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Right: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chromaticity is -7.5.</a:t>
            </a:r>
            <a:endParaRPr lang="en-US" altLang="ja-JP" sz="240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83DDDA-0796-834E-1E2E-C37CC88F368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922753" y="739539"/>
            <a:ext cx="3382899" cy="318897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B92DEB8-7266-7ABE-FE22-B0C863AAE0C6}"/>
              </a:ext>
            </a:extLst>
          </p:cNvPr>
          <p:cNvSpPr txBox="1"/>
          <p:nvPr/>
        </p:nvSpPr>
        <p:spPr>
          <a:xfrm>
            <a:off x="5843591" y="345462"/>
            <a:ext cx="750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OFF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B64CE5-41DD-9E33-FAE8-73F6E69BAF0A}"/>
              </a:ext>
            </a:extLst>
          </p:cNvPr>
          <p:cNvSpPr txBox="1"/>
          <p:nvPr/>
        </p:nvSpPr>
        <p:spPr>
          <a:xfrm>
            <a:off x="9510731" y="383561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DC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6F955B9-E6CD-5219-FABE-9500A68566D1}"/>
              </a:ext>
            </a:extLst>
          </p:cNvPr>
          <p:cNvCxnSpPr>
            <a:cxnSpLocks/>
          </p:cNvCxnSpPr>
          <p:nvPr/>
        </p:nvCxnSpPr>
        <p:spPr>
          <a:xfrm>
            <a:off x="5682128" y="1014314"/>
            <a:ext cx="0" cy="591670"/>
          </a:xfrm>
          <a:prstGeom prst="straightConnector1">
            <a:avLst/>
          </a:prstGeom>
          <a:ln w="1016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60128A3-87BB-3C45-0610-153B203EE4FE}"/>
              </a:ext>
            </a:extLst>
          </p:cNvPr>
          <p:cNvCxnSpPr>
            <a:cxnSpLocks/>
          </p:cNvCxnSpPr>
          <p:nvPr/>
        </p:nvCxnSpPr>
        <p:spPr>
          <a:xfrm flipH="1">
            <a:off x="6418452" y="3033403"/>
            <a:ext cx="601869" cy="0"/>
          </a:xfrm>
          <a:prstGeom prst="straightConnector1">
            <a:avLst/>
          </a:prstGeom>
          <a:ln w="1016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6E70BC9-1526-BC13-0F35-333ACC40B28C}"/>
              </a:ext>
            </a:extLst>
          </p:cNvPr>
          <p:cNvCxnSpPr/>
          <p:nvPr/>
        </p:nvCxnSpPr>
        <p:spPr>
          <a:xfrm flipV="1">
            <a:off x="7020321" y="615006"/>
            <a:ext cx="0" cy="3327369"/>
          </a:xfrm>
          <a:prstGeom prst="line">
            <a:avLst/>
          </a:prstGeom>
          <a:ln w="25400">
            <a:solidFill>
              <a:srgbClr val="0432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1D7EE26-ED24-B892-94DC-7FBFD4AB16E8}"/>
              </a:ext>
            </a:extLst>
          </p:cNvPr>
          <p:cNvCxnSpPr>
            <a:cxnSpLocks/>
          </p:cNvCxnSpPr>
          <p:nvPr/>
        </p:nvCxnSpPr>
        <p:spPr>
          <a:xfrm flipH="1">
            <a:off x="4529543" y="999976"/>
            <a:ext cx="7204980" cy="0"/>
          </a:xfrm>
          <a:prstGeom prst="line">
            <a:avLst/>
          </a:prstGeom>
          <a:ln w="25400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FAC138C-07E9-A417-267E-367C8E36D1F7}"/>
              </a:ext>
            </a:extLst>
          </p:cNvPr>
          <p:cNvCxnSpPr/>
          <p:nvPr/>
        </p:nvCxnSpPr>
        <p:spPr>
          <a:xfrm flipV="1">
            <a:off x="10415494" y="619081"/>
            <a:ext cx="0" cy="3327369"/>
          </a:xfrm>
          <a:prstGeom prst="line">
            <a:avLst/>
          </a:prstGeom>
          <a:ln w="25400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780A84B6-097B-C48D-CBDC-73C979B05212}"/>
              </a:ext>
            </a:extLst>
          </p:cNvPr>
          <p:cNvSpPr txBox="1"/>
          <p:nvPr/>
        </p:nvSpPr>
        <p:spPr>
          <a:xfrm>
            <a:off x="802083" y="3956021"/>
            <a:ext cx="971351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Theory: 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increase in chromaticity 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in negative direction realizes</a:t>
            </a:r>
            <a:endParaRPr lang="en-JP" sz="240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15B7496C-62B9-ECF0-1FDB-598B40AEF41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7492771" y="4666491"/>
            <a:ext cx="4254331" cy="222101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0123EEEB-C6B5-16CE-75F0-10748712ABBC}"/>
              </a:ext>
            </a:extLst>
          </p:cNvPr>
          <p:cNvSpPr txBox="1"/>
          <p:nvPr/>
        </p:nvSpPr>
        <p:spPr>
          <a:xfrm>
            <a:off x="3544545" y="6323118"/>
            <a:ext cx="407546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effectiveness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of measure.</a:t>
            </a: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  <a:endParaRPr lang="en-JP" sz="240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CB7353CC-3F7A-3500-88F4-FD9D323FE072}"/>
              </a:ext>
            </a:extLst>
          </p:cNvPr>
          <p:cNvSpPr/>
          <p:nvPr/>
        </p:nvSpPr>
        <p:spPr>
          <a:xfrm>
            <a:off x="831583" y="3928513"/>
            <a:ext cx="9583912" cy="858505"/>
          </a:xfrm>
          <a:prstGeom prst="roundRect">
            <a:avLst/>
          </a:prstGeom>
          <a:noFill/>
          <a:ln w="38100"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422D24-7102-08BC-CAEC-771F65999F75}"/>
              </a:ext>
            </a:extLst>
          </p:cNvPr>
          <p:cNvSpPr txBox="1"/>
          <p:nvPr/>
        </p:nvSpPr>
        <p:spPr>
          <a:xfrm>
            <a:off x="5913120" y="25857"/>
            <a:ext cx="3984535" cy="4129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altLang="ja-JP" sz="2000" u="sng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Beam growth rate @14 </a:t>
            </a:r>
            <a:r>
              <a:rPr lang="en-US" altLang="ja-JP" sz="2000" u="sng" dirty="0" err="1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ms</a:t>
            </a:r>
            <a:endParaRPr lang="en-US" sz="2000" dirty="0">
              <a:solidFill>
                <a:srgbClr val="0432FF"/>
              </a:solidFill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2B22A46-0BE0-FE70-05B5-FFA6362D2231}"/>
              </a:ext>
            </a:extLst>
          </p:cNvPr>
          <p:cNvSpPr txBox="1"/>
          <p:nvPr/>
        </p:nvSpPr>
        <p:spPr>
          <a:xfrm>
            <a:off x="39609" y="2432690"/>
            <a:ext cx="42079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Left: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chromaticity is -9.</a:t>
            </a:r>
            <a:endParaRPr lang="en-US" sz="2400" b="1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AB533E8-0EAE-579F-9738-7E2B2A62C99E}"/>
              </a:ext>
            </a:extLst>
          </p:cNvPr>
          <p:cNvSpPr/>
          <p:nvPr/>
        </p:nvSpPr>
        <p:spPr>
          <a:xfrm>
            <a:off x="141472" y="6370498"/>
            <a:ext cx="7478533" cy="42720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31E695-9210-1419-C779-537BBEA0727B}"/>
              </a:ext>
            </a:extLst>
          </p:cNvPr>
          <p:cNvSpPr txBox="1"/>
          <p:nvPr/>
        </p:nvSpPr>
        <p:spPr>
          <a:xfrm>
            <a:off x="14232" y="4791772"/>
            <a:ext cx="726208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altLang="ja-JP" sz="2400" u="sng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Measurements (0.76 MW) </a:t>
            </a:r>
            <a:r>
              <a:rPr lang="en-US" altLang="ja-JP" sz="2400" u="sng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for different </a:t>
            </a:r>
            <a:r>
              <a:rPr lang="en-US" altLang="ja-JP" sz="2400" u="sng" dirty="0" err="1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sextupole</a:t>
            </a:r>
            <a:r>
              <a:rPr lang="en-US" altLang="ja-JP" sz="2400" u="sng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settings: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1F69B3E-8791-A04A-DA00-1B272098C55A}"/>
              </a:ext>
            </a:extLst>
          </p:cNvPr>
          <p:cNvSpPr txBox="1"/>
          <p:nvPr/>
        </p:nvSpPr>
        <p:spPr>
          <a:xfrm>
            <a:off x="1179873" y="4356564"/>
            <a:ext cx="61500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smaller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emittance beams.</a:t>
            </a:r>
            <a:endParaRPr lang="en-JP" sz="2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46B7C8-4F4D-5CA9-97F7-C69E1C256A1A}"/>
              </a:ext>
            </a:extLst>
          </p:cNvPr>
          <p:cNvSpPr txBox="1"/>
          <p:nvPr/>
        </p:nvSpPr>
        <p:spPr>
          <a:xfrm>
            <a:off x="252313" y="6324454"/>
            <a:ext cx="33476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Blue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demonstrates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02E5422-F014-9918-2F0C-842CDC9CA3A1}"/>
              </a:ext>
            </a:extLst>
          </p:cNvPr>
          <p:cNvSpPr txBox="1"/>
          <p:nvPr/>
        </p:nvSpPr>
        <p:spPr>
          <a:xfrm>
            <a:off x="2312234" y="5553494"/>
            <a:ext cx="50770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2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Right: chromaticity, partially corrected.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DCB86C-BB13-78DB-0AA0-ECCAE41DF743}"/>
              </a:ext>
            </a:extLst>
          </p:cNvPr>
          <p:cNvSpPr txBox="1"/>
          <p:nvPr/>
        </p:nvSpPr>
        <p:spPr>
          <a:xfrm>
            <a:off x="2312235" y="5955284"/>
            <a:ext cx="42530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L</a:t>
            </a:r>
            <a:r>
              <a:rPr lang="en-JP" sz="2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eft : chromaticity, uncorrected.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27833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" grpId="0"/>
      <p:bldP spid="8" grpId="0"/>
      <p:bldP spid="30" grpId="0"/>
      <p:bldP spid="35" grpId="0"/>
      <p:bldP spid="31" grpId="0" animBg="1"/>
      <p:bldP spid="6" grpId="0"/>
      <p:bldP spid="9" grpId="0"/>
      <p:bldP spid="10" grpId="0" animBg="1"/>
      <p:bldP spid="13" grpId="0"/>
      <p:bldP spid="15" grpId="0"/>
      <p:bldP spid="19" grpId="0"/>
      <p:bldP spid="2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FDFFD3-5091-B409-F1DE-FFDCEC4133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2C7D179-4380-9919-9B76-069460E62C87}"/>
              </a:ext>
            </a:extLst>
          </p:cNvPr>
          <p:cNvSpPr txBox="1"/>
          <p:nvPr/>
        </p:nvSpPr>
        <p:spPr>
          <a:xfrm>
            <a:off x="738132" y="18255"/>
            <a:ext cx="988070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altLang="ja-JP" sz="2400" u="sng" dirty="0" err="1">
                <a:solidFill>
                  <a:srgbClr val="0432FF"/>
                </a:solidFill>
                <a:latin typeface="Symbol" pitchFamily="2" charset="2"/>
                <a:ea typeface="Hiragino Maru Gothic ProN W4" panose="020F0400000000000000" pitchFamily="34" charset="-128"/>
              </a:rPr>
              <a:t>bge</a:t>
            </a:r>
            <a:r>
              <a:rPr lang="en-US" altLang="ja-JP" sz="2400" u="sng" baseline="-25000" dirty="0" err="1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rms</a:t>
            </a:r>
            <a:r>
              <a:rPr lang="en-US" altLang="ja-JP" sz="2400" u="sng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-dependence for different </a:t>
            </a:r>
            <a:r>
              <a:rPr lang="en-US" altLang="ja-JP" sz="2400" u="sng" dirty="0" err="1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setupole</a:t>
            </a:r>
            <a:r>
              <a:rPr lang="en-US" altLang="ja-JP" sz="2400" u="sng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settings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78D9814-7BCB-F27A-3FF4-1A5BFC544D88}"/>
              </a:ext>
            </a:extLst>
          </p:cNvPr>
          <p:cNvSpPr txBox="1"/>
          <p:nvPr/>
        </p:nvSpPr>
        <p:spPr>
          <a:xfrm>
            <a:off x="1725560" y="6342273"/>
            <a:ext cx="92964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indirect space-charge effects suppress</a:t>
            </a: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beam instability.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17E8D5-5259-ED46-5556-8C7E723D642C}"/>
              </a:ext>
            </a:extLst>
          </p:cNvPr>
          <p:cNvSpPr txBox="1"/>
          <p:nvPr/>
        </p:nvSpPr>
        <p:spPr>
          <a:xfrm>
            <a:off x="10265753" y="2736102"/>
            <a:ext cx="185452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Beam growth rate @14 </a:t>
            </a:r>
            <a:r>
              <a:rPr lang="en-US" altLang="ja-JP" sz="2000" dirty="0" err="1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ms</a:t>
            </a:r>
            <a:endParaRPr lang="en-US" altLang="ja-JP" sz="200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BA1857E0-EF9D-D267-9B10-53E791272C3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440497" y="2603890"/>
            <a:ext cx="2700347" cy="2601411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FDEA4866-A154-21BE-634B-57BA6977F7BA}"/>
              </a:ext>
            </a:extLst>
          </p:cNvPr>
          <p:cNvSpPr/>
          <p:nvPr/>
        </p:nvSpPr>
        <p:spPr>
          <a:xfrm>
            <a:off x="8914168" y="3873159"/>
            <a:ext cx="170963" cy="17096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F68E107-9038-3038-289F-DA8708C4CDD8}"/>
              </a:ext>
            </a:extLst>
          </p:cNvPr>
          <p:cNvSpPr/>
          <p:nvPr/>
        </p:nvSpPr>
        <p:spPr>
          <a:xfrm>
            <a:off x="9081236" y="4146179"/>
            <a:ext cx="170963" cy="170963"/>
          </a:xfrm>
          <a:prstGeom prst="ellipse">
            <a:avLst/>
          </a:prstGeom>
          <a:solidFill>
            <a:srgbClr val="0432FF"/>
          </a:solidFill>
          <a:ln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854D98D-5E09-6B11-C0A0-7760A8D9265D}"/>
              </a:ext>
            </a:extLst>
          </p:cNvPr>
          <p:cNvSpPr/>
          <p:nvPr/>
        </p:nvSpPr>
        <p:spPr>
          <a:xfrm>
            <a:off x="9839165" y="4713809"/>
            <a:ext cx="170963" cy="17096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07455E3-1855-11B0-F8F1-2EFCE1BF8AC3}"/>
              </a:ext>
            </a:extLst>
          </p:cNvPr>
          <p:cNvGrpSpPr/>
          <p:nvPr/>
        </p:nvGrpSpPr>
        <p:grpSpPr>
          <a:xfrm>
            <a:off x="5529183" y="514395"/>
            <a:ext cx="6668379" cy="2138380"/>
            <a:chOff x="5529183" y="514395"/>
            <a:chExt cx="6668379" cy="213838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4979720-2660-BAC1-9B7A-3CB8C4C9643A}"/>
                </a:ext>
              </a:extLst>
            </p:cNvPr>
            <p:cNvSpPr txBox="1"/>
            <p:nvPr/>
          </p:nvSpPr>
          <p:spPr>
            <a:xfrm>
              <a:off x="10144354" y="531013"/>
              <a:ext cx="2053208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2000" dirty="0">
                  <a:latin typeface="Hiragino Maru Gothic ProN W4" panose="020F0400000000000000" pitchFamily="34" charset="-128"/>
                  <a:ea typeface="Hiragino Maru Gothic ProN W4" panose="020F0400000000000000" pitchFamily="34" charset="-128"/>
                </a:rPr>
                <a:t>Measurements(0.76 MW)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F869154-889F-0A75-184A-01D4B6AEB36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7891383" y="571051"/>
              <a:ext cx="2053208" cy="2081724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FB576BA-934E-9EF4-F6C7-B146985632A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/>
          </p:blipFill>
          <p:spPr>
            <a:xfrm>
              <a:off x="5529183" y="514395"/>
              <a:ext cx="2053208" cy="2118836"/>
            </a:xfrm>
            <a:prstGeom prst="rect">
              <a:avLst/>
            </a:prstGeom>
          </p:spPr>
        </p:pic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CB2F49C6-C443-0A8A-A35C-BBD4C74F6BD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4738872" y="2575139"/>
            <a:ext cx="2700347" cy="26035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89C37F8-AD7B-3D92-B53F-093913C12B94}"/>
              </a:ext>
            </a:extLst>
          </p:cNvPr>
          <p:cNvSpPr txBox="1"/>
          <p:nvPr/>
        </p:nvSpPr>
        <p:spPr>
          <a:xfrm>
            <a:off x="6189834" y="367223"/>
            <a:ext cx="7418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OFF </a:t>
            </a:r>
            <a:endParaRPr lang="en-JP" dirty="0">
              <a:solidFill>
                <a:srgbClr val="FF0000"/>
              </a:solidFill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D3354B37-E2C2-26AD-0E9D-6EE30B7B2C7A}"/>
              </a:ext>
            </a:extLst>
          </p:cNvPr>
          <p:cNvSpPr/>
          <p:nvPr/>
        </p:nvSpPr>
        <p:spPr>
          <a:xfrm>
            <a:off x="6236173" y="4304279"/>
            <a:ext cx="170963" cy="17096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B68CC73-A339-68AD-32C6-6B1DC1C4D518}"/>
              </a:ext>
            </a:extLst>
          </p:cNvPr>
          <p:cNvSpPr/>
          <p:nvPr/>
        </p:nvSpPr>
        <p:spPr>
          <a:xfrm>
            <a:off x="6384084" y="4570776"/>
            <a:ext cx="170963" cy="170963"/>
          </a:xfrm>
          <a:prstGeom prst="ellipse">
            <a:avLst/>
          </a:prstGeom>
          <a:solidFill>
            <a:srgbClr val="0432FF"/>
          </a:solidFill>
          <a:ln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0C4E9AE-D2B5-B30B-3D44-78ECEE774703}"/>
              </a:ext>
            </a:extLst>
          </p:cNvPr>
          <p:cNvCxnSpPr>
            <a:cxnSpLocks/>
          </p:cNvCxnSpPr>
          <p:nvPr/>
        </p:nvCxnSpPr>
        <p:spPr>
          <a:xfrm flipH="1">
            <a:off x="6974538" y="1162050"/>
            <a:ext cx="2277661" cy="276785"/>
          </a:xfrm>
          <a:prstGeom prst="straightConnector1">
            <a:avLst/>
          </a:prstGeom>
          <a:ln w="254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494BDC8-056F-CE50-D9CD-A1BC9AC73277}"/>
              </a:ext>
            </a:extLst>
          </p:cNvPr>
          <p:cNvCxnSpPr>
            <a:cxnSpLocks/>
            <a:endCxn id="9" idx="6"/>
          </p:cNvCxnSpPr>
          <p:nvPr/>
        </p:nvCxnSpPr>
        <p:spPr>
          <a:xfrm flipH="1">
            <a:off x="6555047" y="4248448"/>
            <a:ext cx="2609727" cy="407810"/>
          </a:xfrm>
          <a:prstGeom prst="straightConnector1">
            <a:avLst/>
          </a:prstGeom>
          <a:ln w="254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A90B536-940F-C196-7EAC-D15AD334B919}"/>
              </a:ext>
            </a:extLst>
          </p:cNvPr>
          <p:cNvSpPr txBox="1"/>
          <p:nvPr/>
        </p:nvSpPr>
        <p:spPr>
          <a:xfrm>
            <a:off x="18565" y="473892"/>
            <a:ext cx="507671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Right :</a:t>
            </a:r>
            <a:r>
              <a:rPr lang="en-US" sz="2000" dirty="0"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 Chromaticity, half-corrected using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DC</a:t>
            </a:r>
            <a:r>
              <a:rPr lang="en-US" sz="2000" dirty="0"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 power supply.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F1542E5-D780-16C6-979F-35BFE1E04CB6}"/>
              </a:ext>
            </a:extLst>
          </p:cNvPr>
          <p:cNvSpPr txBox="1"/>
          <p:nvPr/>
        </p:nvSpPr>
        <p:spPr>
          <a:xfrm>
            <a:off x="8663119" y="387197"/>
            <a:ext cx="5611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DC </a:t>
            </a:r>
            <a:endParaRPr lang="en-JP" dirty="0">
              <a:solidFill>
                <a:srgbClr val="FF0000"/>
              </a:solidFill>
            </a:endParaRP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999708A7-706D-884B-31B3-C2E8AC89B335}"/>
              </a:ext>
            </a:extLst>
          </p:cNvPr>
          <p:cNvSpPr/>
          <p:nvPr/>
        </p:nvSpPr>
        <p:spPr>
          <a:xfrm>
            <a:off x="1214705" y="5810545"/>
            <a:ext cx="10018651" cy="1029199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9B2A7B6-29F2-6992-FE99-DDBABF8BE2A4}"/>
              </a:ext>
            </a:extLst>
          </p:cNvPr>
          <p:cNvSpPr txBox="1"/>
          <p:nvPr/>
        </p:nvSpPr>
        <p:spPr>
          <a:xfrm>
            <a:off x="-448464" y="3931677"/>
            <a:ext cx="503942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buFont typeface="Wingdings" pitchFamily="2" charset="2"/>
              <a:buChar char="q"/>
            </a:pPr>
            <a:r>
              <a:rPr lang="en-US" sz="20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20 </a:t>
            </a:r>
            <a:r>
              <a:rPr lang="en-US" sz="2000" dirty="0" err="1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mm·mrad</a:t>
            </a:r>
            <a:r>
              <a:rPr lang="en-US" sz="20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  <a:r>
              <a:rPr lang="en-US" sz="2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beam, stabilized simply by turning off </a:t>
            </a:r>
            <a:r>
              <a:rPr lang="en-US" sz="2000" dirty="0" err="1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sextupole</a:t>
            </a:r>
            <a:r>
              <a:rPr lang="en-US" sz="2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955F3EF-8591-EE68-9005-BC3A5F1F74CB}"/>
              </a:ext>
            </a:extLst>
          </p:cNvPr>
          <p:cNvSpPr txBox="1"/>
          <p:nvPr/>
        </p:nvSpPr>
        <p:spPr>
          <a:xfrm>
            <a:off x="4756101" y="5227679"/>
            <a:ext cx="61872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Theory 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well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describes measurements.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DE31214-C359-DB39-7950-2D5BB8A7CF4B}"/>
              </a:ext>
            </a:extLst>
          </p:cNvPr>
          <p:cNvSpPr txBox="1"/>
          <p:nvPr/>
        </p:nvSpPr>
        <p:spPr>
          <a:xfrm>
            <a:off x="-449759" y="4656981"/>
            <a:ext cx="501004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buFont typeface="Wingdings" pitchFamily="2" charset="2"/>
              <a:buChar char="q"/>
            </a:pPr>
            <a:r>
              <a:rPr lang="en-US" sz="20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Smallest emittance beams excite beam instability</a:t>
            </a:r>
            <a:r>
              <a:rPr lang="en-US" sz="2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, even when </a:t>
            </a:r>
            <a:r>
              <a:rPr lang="en-US" sz="2000" dirty="0" err="1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sextupole</a:t>
            </a:r>
            <a:r>
              <a:rPr lang="en-US" sz="2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is turned off.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C9901DA-DF58-E92A-36BD-05BB59E2966E}"/>
              </a:ext>
            </a:extLst>
          </p:cNvPr>
          <p:cNvSpPr txBox="1"/>
          <p:nvPr/>
        </p:nvSpPr>
        <p:spPr>
          <a:xfrm>
            <a:off x="-424207" y="3275778"/>
            <a:ext cx="520604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buFont typeface="Wingdings" pitchFamily="2" charset="2"/>
              <a:buChar char="q"/>
            </a:pPr>
            <a:r>
              <a:rPr lang="en-US" sz="2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Black, stabilized thanks to the largest emittance.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8A7D62-2F24-4CF0-E736-9C145046FABE}"/>
              </a:ext>
            </a:extLst>
          </p:cNvPr>
          <p:cNvSpPr txBox="1"/>
          <p:nvPr/>
        </p:nvSpPr>
        <p:spPr>
          <a:xfrm>
            <a:off x="-25807" y="2620766"/>
            <a:ext cx="34179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Black </a:t>
            </a:r>
            <a:r>
              <a:rPr lang="en-US" sz="2000" dirty="0"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: </a:t>
            </a:r>
            <a:r>
              <a:rPr lang="en-US" sz="2000" i="1" dirty="0"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33. mm-</a:t>
            </a:r>
            <a:r>
              <a:rPr lang="en-US" sz="2000" i="1" dirty="0" err="1"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mrad</a:t>
            </a:r>
            <a:r>
              <a:rPr lang="en-US" sz="2000" i="1" dirty="0"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B34281A-D47E-7254-6953-A89FEB23CFE5}"/>
              </a:ext>
            </a:extLst>
          </p:cNvPr>
          <p:cNvSpPr txBox="1"/>
          <p:nvPr/>
        </p:nvSpPr>
        <p:spPr>
          <a:xfrm>
            <a:off x="33313" y="1688032"/>
            <a:ext cx="20532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b="1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Emittance: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91C703B-B678-1719-CE9C-58C256CF6C4C}"/>
              </a:ext>
            </a:extLst>
          </p:cNvPr>
          <p:cNvSpPr txBox="1"/>
          <p:nvPr/>
        </p:nvSpPr>
        <p:spPr>
          <a:xfrm>
            <a:off x="-7630" y="1983069"/>
            <a:ext cx="690961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Red</a:t>
            </a:r>
            <a:r>
              <a:rPr lang="en-US" sz="2000" b="1" dirty="0"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:   </a:t>
            </a:r>
            <a:r>
              <a:rPr lang="en-US" sz="2000" i="1" dirty="0">
                <a:solidFill>
                  <a:srgbClr val="FF0000"/>
                </a:solidFill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17.6mm-mrad</a:t>
            </a:r>
            <a:endParaRPr lang="en-US" sz="2000" i="1" dirty="0">
              <a:latin typeface="Times New Roman" panose="02020603050405020304" pitchFamily="18" charset="0"/>
              <a:ea typeface="Hiragino Maru Gothic ProN W4" panose="020F04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A3161F9-E6CA-0663-BBE7-1C3768EC653F}"/>
              </a:ext>
            </a:extLst>
          </p:cNvPr>
          <p:cNvSpPr txBox="1"/>
          <p:nvPr/>
        </p:nvSpPr>
        <p:spPr>
          <a:xfrm>
            <a:off x="-14748" y="2323243"/>
            <a:ext cx="690961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32FF"/>
                </a:solidFill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Blue</a:t>
            </a:r>
            <a:r>
              <a:rPr lang="en-US" sz="2000" dirty="0"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:    </a:t>
            </a:r>
            <a:r>
              <a:rPr lang="en-US" sz="2000" i="1" dirty="0">
                <a:solidFill>
                  <a:srgbClr val="0432FF"/>
                </a:solidFill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20</a:t>
            </a:r>
            <a:r>
              <a:rPr lang="en-US" sz="2000" i="1" dirty="0"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. mm-</a:t>
            </a:r>
            <a:r>
              <a:rPr lang="en-US" sz="2000" i="1" dirty="0" err="1"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mrad</a:t>
            </a:r>
            <a:endParaRPr lang="en-US" sz="2000" i="1" dirty="0">
              <a:latin typeface="Times New Roman" panose="02020603050405020304" pitchFamily="18" charset="0"/>
              <a:ea typeface="Hiragino Maru Gothic ProN W4" panose="020F04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45B432E-C7FB-D576-5E30-B335823EA1D4}"/>
              </a:ext>
            </a:extLst>
          </p:cNvPr>
          <p:cNvSpPr txBox="1"/>
          <p:nvPr/>
        </p:nvSpPr>
        <p:spPr>
          <a:xfrm>
            <a:off x="33313" y="1117486"/>
            <a:ext cx="506196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Left :</a:t>
            </a:r>
            <a:r>
              <a:rPr lang="en-US" sz="2000" dirty="0"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Sextupole</a:t>
            </a:r>
            <a:r>
              <a:rPr lang="en-US" sz="2000" dirty="0"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, switched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OFF</a:t>
            </a:r>
            <a:r>
              <a:rPr lang="en-US" sz="2000" dirty="0"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 after 10 </a:t>
            </a:r>
            <a:r>
              <a:rPr lang="en-US" sz="2000" dirty="0" err="1"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ms.</a:t>
            </a:r>
            <a:endParaRPr lang="en-US" sz="2000" dirty="0">
              <a:latin typeface="Times New Roman" panose="02020603050405020304" pitchFamily="18" charset="0"/>
              <a:ea typeface="Hiragino Maru Gothic ProN W4" panose="020F04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BF482AE-898A-8831-8EA1-0A298C102415}"/>
              </a:ext>
            </a:extLst>
          </p:cNvPr>
          <p:cNvSpPr txBox="1"/>
          <p:nvPr/>
        </p:nvSpPr>
        <p:spPr>
          <a:xfrm>
            <a:off x="1303195" y="5870207"/>
            <a:ext cx="66810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Emittance dependence suggests 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85DF783F-C3EF-B1FC-D7C4-08F4318B371E}"/>
              </a:ext>
            </a:extLst>
          </p:cNvPr>
          <p:cNvSpPr/>
          <p:nvPr/>
        </p:nvSpPr>
        <p:spPr>
          <a:xfrm>
            <a:off x="4582047" y="5181351"/>
            <a:ext cx="6258018" cy="576376"/>
          </a:xfrm>
          <a:prstGeom prst="roundRect">
            <a:avLst/>
          </a:prstGeom>
          <a:noFill/>
          <a:ln w="38100"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59532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7" grpId="0"/>
      <p:bldP spid="5" grpId="0" animBg="1"/>
      <p:bldP spid="10" grpId="0" animBg="1"/>
      <p:bldP spid="12" grpId="0" animBg="1"/>
      <p:bldP spid="11" grpId="0"/>
      <p:bldP spid="2" grpId="0" animBg="1"/>
      <p:bldP spid="9" grpId="0" animBg="1"/>
      <p:bldP spid="16" grpId="0"/>
      <p:bldP spid="18" grpId="0"/>
      <p:bldP spid="30" grpId="0" animBg="1"/>
      <p:bldP spid="21" grpId="0"/>
      <p:bldP spid="24" grpId="0"/>
      <p:bldP spid="32" grpId="0"/>
      <p:bldP spid="34" grpId="0"/>
      <p:bldP spid="17" grpId="0"/>
      <p:bldP spid="22" grpId="0"/>
      <p:bldP spid="29" grpId="0"/>
      <p:bldP spid="33" grpId="0"/>
      <p:bldP spid="36" grpId="0"/>
      <p:bldP spid="38" grpId="0"/>
      <p:bldP spid="3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DD4866-1D14-C872-DD55-4402C36539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6B54B02-BFD1-4103-856A-023EBE6F053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939254" y="887036"/>
            <a:ext cx="8516466" cy="41993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531D8FA-975F-B3EC-359C-03269A199815}"/>
              </a:ext>
            </a:extLst>
          </p:cNvPr>
          <p:cNvSpPr txBox="1"/>
          <p:nvPr/>
        </p:nvSpPr>
        <p:spPr>
          <a:xfrm>
            <a:off x="4330024" y="613673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Chromaticity, -9</a:t>
            </a:r>
            <a:endParaRPr lang="en-JP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51E1D9-8A65-7046-9B14-923D1705A4BA}"/>
              </a:ext>
            </a:extLst>
          </p:cNvPr>
          <p:cNvSpPr txBox="1"/>
          <p:nvPr/>
        </p:nvSpPr>
        <p:spPr>
          <a:xfrm>
            <a:off x="8540458" y="618564"/>
            <a:ext cx="2238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Chromaticity, -7.5</a:t>
            </a:r>
            <a:endParaRPr lang="en-JP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E8D552-B110-CFF1-E682-AC3E528E5D90}"/>
              </a:ext>
            </a:extLst>
          </p:cNvPr>
          <p:cNvSpPr txBox="1"/>
          <p:nvPr/>
        </p:nvSpPr>
        <p:spPr>
          <a:xfrm>
            <a:off x="148505" y="18391"/>
            <a:ext cx="100573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altLang="ja-JP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Indirect space charge effects for different </a:t>
            </a:r>
            <a:r>
              <a:rPr lang="en-US" altLang="ja-JP" sz="2400" dirty="0" err="1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sextupole</a:t>
            </a:r>
            <a:r>
              <a:rPr lang="en-US" altLang="ja-JP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settings</a:t>
            </a: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F3CB65F3-8D6C-018E-A5EC-3D99C841B24E}"/>
              </a:ext>
            </a:extLst>
          </p:cNvPr>
          <p:cNvCxnSpPr>
            <a:cxnSpLocks/>
          </p:cNvCxnSpPr>
          <p:nvPr/>
        </p:nvCxnSpPr>
        <p:spPr>
          <a:xfrm flipV="1">
            <a:off x="5404549" y="3061855"/>
            <a:ext cx="1" cy="1191903"/>
          </a:xfrm>
          <a:prstGeom prst="straightConnector1">
            <a:avLst/>
          </a:prstGeom>
          <a:ln w="1016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FFDDD56-5BBD-EB29-DB1D-A0B426349700}"/>
              </a:ext>
            </a:extLst>
          </p:cNvPr>
          <p:cNvCxnSpPr>
            <a:cxnSpLocks/>
          </p:cNvCxnSpPr>
          <p:nvPr/>
        </p:nvCxnSpPr>
        <p:spPr>
          <a:xfrm flipV="1">
            <a:off x="10037053" y="2895600"/>
            <a:ext cx="0" cy="1378319"/>
          </a:xfrm>
          <a:prstGeom prst="straightConnector1">
            <a:avLst/>
          </a:prstGeom>
          <a:ln w="1016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E807A9F-F69F-BDC1-0955-164AD867C9AC}"/>
              </a:ext>
            </a:extLst>
          </p:cNvPr>
          <p:cNvSpPr txBox="1"/>
          <p:nvPr/>
        </p:nvSpPr>
        <p:spPr>
          <a:xfrm>
            <a:off x="-34218" y="5499538"/>
            <a:ext cx="70723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Indirect space-charge effects 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are 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essential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63D050-E9B1-99DD-F0B3-E4529ECEA8D6}"/>
              </a:ext>
            </a:extLst>
          </p:cNvPr>
          <p:cNvSpPr txBox="1"/>
          <p:nvPr/>
        </p:nvSpPr>
        <p:spPr>
          <a:xfrm>
            <a:off x="1543415" y="4875098"/>
            <a:ext cx="121381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Increasing chamber radius </a:t>
            </a:r>
            <a:r>
              <a:rPr lang="en-US" sz="2400" i="1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a,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enhances beam growth rate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E55605-FAC9-A16E-EDF2-3B5D9428C66E}"/>
              </a:ext>
            </a:extLst>
          </p:cNvPr>
          <p:cNvSpPr txBox="1"/>
          <p:nvPr/>
        </p:nvSpPr>
        <p:spPr>
          <a:xfrm>
            <a:off x="99393" y="1094585"/>
            <a:ext cx="24251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Solid Line:</a:t>
            </a:r>
            <a:r>
              <a:rPr lang="en-US" sz="20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Chamber radius, </a:t>
            </a:r>
            <a:r>
              <a:rPr lang="en-US" sz="20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145 mm</a:t>
            </a:r>
            <a:r>
              <a:rPr lang="en-US" sz="20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.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5AA53654-1DC1-A199-4D53-8A3D87758681}"/>
              </a:ext>
            </a:extLst>
          </p:cNvPr>
          <p:cNvSpPr/>
          <p:nvPr/>
        </p:nvSpPr>
        <p:spPr>
          <a:xfrm>
            <a:off x="1315937" y="4909596"/>
            <a:ext cx="9465133" cy="498760"/>
          </a:xfrm>
          <a:prstGeom prst="roundRect">
            <a:avLst/>
          </a:prstGeom>
          <a:noFill/>
          <a:ln w="38100"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F7F176-74B8-F26E-DBFC-820BE1CC9784}"/>
              </a:ext>
            </a:extLst>
          </p:cNvPr>
          <p:cNvSpPr txBox="1"/>
          <p:nvPr/>
        </p:nvSpPr>
        <p:spPr>
          <a:xfrm>
            <a:off x="3611559" y="6358685"/>
            <a:ext cx="80375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destabilize 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small-emittance beams 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at high energy.</a:t>
            </a:r>
            <a:endParaRPr lang="en-JP" sz="2400" dirty="0">
              <a:solidFill>
                <a:srgbClr val="FF0000"/>
              </a:solidFill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157306-56C9-0422-D20F-4D82B75DCA5A}"/>
              </a:ext>
            </a:extLst>
          </p:cNvPr>
          <p:cNvSpPr txBox="1"/>
          <p:nvPr/>
        </p:nvSpPr>
        <p:spPr>
          <a:xfrm>
            <a:off x="60016" y="3031927"/>
            <a:ext cx="242514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Dashed Line:</a:t>
            </a:r>
            <a:r>
              <a:rPr lang="en-US" sz="2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Chamber radius, </a:t>
            </a:r>
            <a:r>
              <a:rPr lang="en-US" sz="20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160 mm</a:t>
            </a:r>
            <a:r>
              <a:rPr lang="en-US" sz="2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73024EE-08FE-4075-D1A6-D77A44F7FE5D}"/>
              </a:ext>
            </a:extLst>
          </p:cNvPr>
          <p:cNvSpPr txBox="1"/>
          <p:nvPr/>
        </p:nvSpPr>
        <p:spPr>
          <a:xfrm>
            <a:off x="3628376" y="6019372"/>
            <a:ext cx="80375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stabilize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large-emittance beams </a:t>
            </a: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at low energy,</a:t>
            </a:r>
            <a:endParaRPr lang="en-JP" sz="2400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DA54F57-C9B5-C8FD-777D-D87FAB8C08C7}"/>
              </a:ext>
            </a:extLst>
          </p:cNvPr>
          <p:cNvSpPr/>
          <p:nvPr/>
        </p:nvSpPr>
        <p:spPr>
          <a:xfrm>
            <a:off x="3533185" y="6017965"/>
            <a:ext cx="8037597" cy="798455"/>
          </a:xfrm>
          <a:prstGeom prst="roundRect">
            <a:avLst/>
          </a:prstGeom>
          <a:noFill/>
          <a:ln w="38100"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45598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4" grpId="0" animBg="1"/>
      <p:bldP spid="12" grpId="0"/>
      <p:bldP spid="13" grpId="0"/>
      <p:bldP spid="16" grpId="0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C41975-712A-3B72-0BF4-9C2A85BD7A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1030579-62E0-A1CF-2D0D-820786FAFAC0}"/>
              </a:ext>
            </a:extLst>
          </p:cNvPr>
          <p:cNvSpPr txBox="1"/>
          <p:nvPr/>
        </p:nvSpPr>
        <p:spPr>
          <a:xfrm>
            <a:off x="29229" y="36322"/>
            <a:ext cx="98847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sz="2400" b="1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Simulation supports </a:t>
            </a:r>
            <a:r>
              <a:rPr lang="en-US" altLang="ja-JP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(Saha </a:t>
            </a:r>
            <a:r>
              <a:rPr lang="en-US" altLang="ja-JP" sz="2400" i="1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et al</a:t>
            </a:r>
            <a:r>
              <a:rPr lang="en-US" altLang="ja-JP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, PRAB</a:t>
            </a:r>
            <a:r>
              <a:rPr lang="en-US" altLang="ja-JP" sz="2400" b="1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21</a:t>
            </a:r>
            <a:r>
              <a:rPr lang="en-US" altLang="ja-JP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, 024203, 2018)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E1F350A-9473-CD62-76EA-D9AA135F4816}"/>
              </a:ext>
            </a:extLst>
          </p:cNvPr>
          <p:cNvSpPr txBox="1"/>
          <p:nvPr/>
        </p:nvSpPr>
        <p:spPr>
          <a:xfrm>
            <a:off x="-80677" y="5658261"/>
            <a:ext cx="1216277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buFont typeface="Wingdings" pitchFamily="2" charset="2"/>
              <a:buChar char="v"/>
            </a:pP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Theoretical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predictions were </a:t>
            </a: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supported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by </a:t>
            </a: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simulations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with ORBIT (SNS).</a:t>
            </a:r>
          </a:p>
          <a:p>
            <a:pPr marL="800100" lvl="1" indent="-342900">
              <a:buFont typeface="Wingdings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Increase in chamber radius </a:t>
            </a:r>
            <a:r>
              <a:rPr lang="en-US" sz="2400" dirty="0">
                <a:solidFill>
                  <a:srgbClr val="FF0000"/>
                </a:solidFill>
                <a:latin typeface="Symbol" pitchFamily="2" charset="2"/>
                <a:ea typeface="Hiragino Maru Gothic ProN W4" panose="020F0400000000000000" pitchFamily="34" charset="-128"/>
              </a:rPr>
              <a:t>r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leads to enhancement of beam growth rate.</a:t>
            </a:r>
            <a:endParaRPr lang="en-JP" sz="2400" dirty="0">
              <a:solidFill>
                <a:srgbClr val="FF0000"/>
              </a:solidFill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pic>
        <p:nvPicPr>
          <p:cNvPr id="5" name="Picture 4" descr="A graph of a function&#10;&#10;AI-generated content may be incorrect.">
            <a:extLst>
              <a:ext uri="{FF2B5EF4-FFF2-40B4-BE49-F238E27FC236}">
                <a16:creationId xmlns:a16="http://schemas.microsoft.com/office/drawing/2014/main" id="{3FE64CD8-B73B-3AC3-B045-CBF8178AE8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3380" y="700853"/>
            <a:ext cx="5407786" cy="43977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E4EC486-D8C5-163A-7DBF-6ED168CAF5FB}"/>
              </a:ext>
            </a:extLst>
          </p:cNvPr>
          <p:cNvSpPr txBox="1"/>
          <p:nvPr/>
        </p:nvSpPr>
        <p:spPr>
          <a:xfrm>
            <a:off x="8510627" y="1864167"/>
            <a:ext cx="272951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Chamber Radius Parameter: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0432FF"/>
                </a:solidFill>
                <a:latin typeface="Symbol" pitchFamily="2" charset="2"/>
                <a:ea typeface="Hiragino Maru Gothic ProN W4" panose="020F0400000000000000" pitchFamily="34" charset="-128"/>
              </a:rPr>
              <a:t>r </a:t>
            </a:r>
            <a:endParaRPr lang="en-JP" sz="2400" dirty="0">
              <a:solidFill>
                <a:srgbClr val="0432FF"/>
              </a:solidFill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8C89C01-3A61-6AAF-326C-EA279D48305B}"/>
              </a:ext>
            </a:extLst>
          </p:cNvPr>
          <p:cNvSpPr/>
          <p:nvPr/>
        </p:nvSpPr>
        <p:spPr>
          <a:xfrm>
            <a:off x="8507896" y="1844289"/>
            <a:ext cx="2604052" cy="859155"/>
          </a:xfrm>
          <a:prstGeom prst="roundRect">
            <a:avLst/>
          </a:prstGeom>
          <a:noFill/>
          <a:ln w="38100"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93163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82826D-B3D1-6A95-DAC8-30BC494ED0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4F1E443-0B0A-12A6-844C-1ED316F8B220}"/>
              </a:ext>
            </a:extLst>
          </p:cNvPr>
          <p:cNvSpPr txBox="1"/>
          <p:nvPr/>
        </p:nvSpPr>
        <p:spPr>
          <a:xfrm>
            <a:off x="29228" y="31838"/>
            <a:ext cx="1216277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en-US" sz="2800" b="1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Discrepancy with Alternative Theoretical Model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18F341-73AC-EE87-EECC-5C56148C1CDF}"/>
              </a:ext>
            </a:extLst>
          </p:cNvPr>
          <p:cNvSpPr txBox="1"/>
          <p:nvPr/>
        </p:nvSpPr>
        <p:spPr>
          <a:xfrm>
            <a:off x="29229" y="698499"/>
            <a:ext cx="12162771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Simulations differ from those of another theoretical model.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en-US" sz="240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Burov model (PRAB22, 034202, 2019) that accounts for 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direct space charge 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predicts</a:t>
            </a:r>
          </a:p>
          <a:p>
            <a:pPr marL="800100" lvl="1" indent="-342900">
              <a:buFont typeface="Wingdings" pitchFamily="2" charset="2"/>
              <a:buChar char="§"/>
            </a:pPr>
            <a:endParaRPr lang="en-US" sz="240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  <a:p>
            <a:pPr marL="800100" lvl="1" indent="-342900">
              <a:buFont typeface="Wingdings" pitchFamily="2" charset="2"/>
              <a:buChar char="§"/>
            </a:pPr>
            <a:endParaRPr lang="en-US" sz="240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  <a:p>
            <a:pPr marL="800100" lvl="1" indent="-342900">
              <a:buFont typeface="Wingdings" pitchFamily="2" charset="2"/>
              <a:buChar char="§"/>
            </a:pPr>
            <a:endParaRPr lang="en-US" sz="240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Kicker impedance specific to RCS, might stabilize beams unexpectedly ?</a:t>
            </a:r>
            <a:endParaRPr lang="en-JP" sz="2400" dirty="0">
              <a:solidFill>
                <a:srgbClr val="0432FF"/>
              </a:solidFill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C79947-A227-C6A9-0296-8BCD6530A30D}"/>
              </a:ext>
            </a:extLst>
          </p:cNvPr>
          <p:cNvSpPr txBox="1"/>
          <p:nvPr/>
        </p:nvSpPr>
        <p:spPr>
          <a:xfrm>
            <a:off x="-103238" y="2294672"/>
            <a:ext cx="1216277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stronger instabilities 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than in the case where only wake fields are considered.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262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8194B0-40E0-4B92-8540-1448951034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74D605C-0C5B-1737-4633-5F9E1BA1321F}"/>
              </a:ext>
            </a:extLst>
          </p:cNvPr>
          <p:cNvSpPr txBox="1"/>
          <p:nvPr/>
        </p:nvSpPr>
        <p:spPr>
          <a:xfrm>
            <a:off x="29228" y="18391"/>
            <a:ext cx="1216277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en-US" altLang="ja-JP" sz="28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A resolution </a:t>
            </a:r>
            <a:r>
              <a:rPr lang="en-US" altLang="ja-JP" sz="28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[</a:t>
            </a:r>
            <a:r>
              <a:rPr lang="en-US" sz="28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Yoshimura, Toyama, and Shobuda (PRAB</a:t>
            </a:r>
            <a:r>
              <a:rPr lang="en-US" sz="2800" b="1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22</a:t>
            </a:r>
            <a:r>
              <a:rPr lang="en-US" sz="28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, 034202, 2025, selected as </a:t>
            </a:r>
            <a:r>
              <a:rPr lang="en-US" sz="28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editors’ suggestion</a:t>
            </a:r>
            <a:r>
              <a:rPr lang="en-US" sz="28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)]</a:t>
            </a:r>
            <a:endParaRPr lang="en-US" altLang="ja-JP" sz="2800" dirty="0">
              <a:solidFill>
                <a:srgbClr val="0432FF"/>
              </a:solidFill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4807C0C-7BD7-F1AD-17C5-99DEE9AE0826}"/>
              </a:ext>
            </a:extLst>
          </p:cNvPr>
          <p:cNvSpPr txBox="1"/>
          <p:nvPr/>
        </p:nvSpPr>
        <p:spPr>
          <a:xfrm>
            <a:off x="986349" y="4561138"/>
            <a:ext cx="1068033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Linear model is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justified, transverse beam size is much smaller than chamber radius.</a:t>
            </a:r>
            <a:endParaRPr lang="en-JP" sz="240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8A6CCB-9A5F-0CAD-8EE3-74A90691BDD2}"/>
              </a:ext>
            </a:extLst>
          </p:cNvPr>
          <p:cNvSpPr txBox="1"/>
          <p:nvPr/>
        </p:nvSpPr>
        <p:spPr>
          <a:xfrm>
            <a:off x="1001104" y="1243559"/>
            <a:ext cx="862870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Linear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model of space-charge in the </a:t>
            </a: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J-PARC MR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under 3-GeV storage mode,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11390B-B59F-7771-0F5D-11EB666729B2}"/>
              </a:ext>
            </a:extLst>
          </p:cNvPr>
          <p:cNvSpPr txBox="1"/>
          <p:nvPr/>
        </p:nvSpPr>
        <p:spPr>
          <a:xfrm>
            <a:off x="986349" y="2007874"/>
            <a:ext cx="63123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with </a:t>
            </a: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resistive-wall impedances,</a:t>
            </a:r>
            <a:endParaRPr lang="en-US" sz="240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A67F7E-F52D-C2D1-F75F-794E151F8FB2}"/>
              </a:ext>
            </a:extLst>
          </p:cNvPr>
          <p:cNvSpPr txBox="1"/>
          <p:nvPr/>
        </p:nvSpPr>
        <p:spPr>
          <a:xfrm>
            <a:off x="1765019" y="2549847"/>
            <a:ext cx="862870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u="sng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highlights</a:t>
            </a:r>
            <a:r>
              <a:rPr lang="en-US" sz="2400" u="sng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effects of </a:t>
            </a:r>
            <a:r>
              <a:rPr lang="en-US" sz="2400" u="sng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chamber wall</a:t>
            </a:r>
            <a:r>
              <a:rPr lang="en-US" sz="2400" u="sng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on beam instabilities.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FFE46C-C6D0-F4F9-8BF2-49639CDAB45E}"/>
              </a:ext>
            </a:extLst>
          </p:cNvPr>
          <p:cNvSpPr txBox="1"/>
          <p:nvPr/>
        </p:nvSpPr>
        <p:spPr>
          <a:xfrm>
            <a:off x="998074" y="3602191"/>
            <a:ext cx="1068033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The time dependence of the beam distribution is taken into account.</a:t>
            </a:r>
            <a:endParaRPr lang="en-JP" sz="240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0509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5AF9C0-E69C-A9FC-0A9D-2277582F1D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square with a rainbow colored line&#10;&#10;AI-generated content may be incorrect.">
            <a:extLst>
              <a:ext uri="{FF2B5EF4-FFF2-40B4-BE49-F238E27FC236}">
                <a16:creationId xmlns:a16="http://schemas.microsoft.com/office/drawing/2014/main" id="{428B29ED-EE55-D42E-3FA6-7661A6B3AE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29" y="1081404"/>
            <a:ext cx="11938653" cy="31144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FB19D6D-D923-4348-E219-C10E35DA02B1}"/>
              </a:ext>
            </a:extLst>
          </p:cNvPr>
          <p:cNvSpPr txBox="1"/>
          <p:nvPr/>
        </p:nvSpPr>
        <p:spPr>
          <a:xfrm>
            <a:off x="29229" y="93512"/>
            <a:ext cx="81196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altLang="ja-JP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N</a:t>
            </a:r>
            <a:r>
              <a:rPr lang="en-US" altLang="ja-JP" sz="2400" baseline="-250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</a:t>
            </a:r>
            <a:r>
              <a:rPr lang="en-US" altLang="ja-JP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dependence of amplitude growth (simulations)</a:t>
            </a:r>
            <a:endParaRPr lang="en-US" altLang="ja-JP" sz="2400" baseline="-25000" dirty="0">
              <a:solidFill>
                <a:srgbClr val="0432FF"/>
              </a:solidFill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6EC241-EA95-1542-BA4C-BBD487CF3D71}"/>
              </a:ext>
            </a:extLst>
          </p:cNvPr>
          <p:cNvSpPr txBox="1"/>
          <p:nvPr/>
        </p:nvSpPr>
        <p:spPr>
          <a:xfrm>
            <a:off x="1176711" y="751750"/>
            <a:ext cx="17816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Wake-only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C31C85-7FF1-77B8-5681-325E7E9BB2CA}"/>
              </a:ext>
            </a:extLst>
          </p:cNvPr>
          <p:cNvSpPr txBox="1"/>
          <p:nvPr/>
        </p:nvSpPr>
        <p:spPr>
          <a:xfrm>
            <a:off x="4946369" y="512912"/>
            <a:ext cx="229711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dirty="0" err="1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Wake+all</a:t>
            </a: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space charge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98CCF6-4039-2F5B-D70C-F0773807E334}"/>
              </a:ext>
            </a:extLst>
          </p:cNvPr>
          <p:cNvSpPr txBox="1"/>
          <p:nvPr/>
        </p:nvSpPr>
        <p:spPr>
          <a:xfrm>
            <a:off x="8716027" y="503948"/>
            <a:ext cx="283499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Indirect space charge neglected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141238-EB46-3F43-8BD5-6E89574CB033}"/>
              </a:ext>
            </a:extLst>
          </p:cNvPr>
          <p:cNvSpPr txBox="1"/>
          <p:nvPr/>
        </p:nvSpPr>
        <p:spPr>
          <a:xfrm>
            <a:off x="4223541" y="4623874"/>
            <a:ext cx="791213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Including </a:t>
            </a:r>
            <a:r>
              <a:rPr lang="en-US" sz="2400" i="1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all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space charge 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effects </a:t>
            </a:r>
            <a:r>
              <a:rPr lang="en-US" sz="2400" i="1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suppresses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beam growth rate (Middle) </a:t>
            </a:r>
            <a:r>
              <a:rPr lang="en-US" sz="2400" dirty="0"/>
              <a:t>.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018718E-1E4B-D2AB-17CA-B3F990E4D027}"/>
              </a:ext>
            </a:extLst>
          </p:cNvPr>
          <p:cNvSpPr/>
          <p:nvPr/>
        </p:nvSpPr>
        <p:spPr>
          <a:xfrm>
            <a:off x="3962400" y="503948"/>
            <a:ext cx="4038600" cy="349158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A6E434FF-3318-28B3-90C1-6056FAD85ABD}"/>
              </a:ext>
            </a:extLst>
          </p:cNvPr>
          <p:cNvSpPr/>
          <p:nvPr/>
        </p:nvSpPr>
        <p:spPr>
          <a:xfrm>
            <a:off x="8077200" y="493862"/>
            <a:ext cx="3966882" cy="3491582"/>
          </a:xfrm>
          <a:prstGeom prst="roundRect">
            <a:avLst/>
          </a:prstGeom>
          <a:noFill/>
          <a:ln w="38100"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2EE5FA-8089-533C-95EE-CF4C9A05BD04}"/>
              </a:ext>
            </a:extLst>
          </p:cNvPr>
          <p:cNvSpPr txBox="1"/>
          <p:nvPr/>
        </p:nvSpPr>
        <p:spPr>
          <a:xfrm>
            <a:off x="3318353" y="6366839"/>
            <a:ext cx="66569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Two different predictions are reconciled.</a:t>
            </a:r>
            <a:endParaRPr lang="en-JP" sz="2400" dirty="0">
              <a:solidFill>
                <a:srgbClr val="0432FF"/>
              </a:solidFill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A9D5C4-C7AB-85F2-62E6-916699DA9ADD}"/>
              </a:ext>
            </a:extLst>
          </p:cNvPr>
          <p:cNvSpPr txBox="1"/>
          <p:nvPr/>
        </p:nvSpPr>
        <p:spPr>
          <a:xfrm>
            <a:off x="4239040" y="5471350"/>
            <a:ext cx="78171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Ignoring indirect space charge 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effects </a:t>
            </a:r>
            <a:r>
              <a:rPr lang="en-US" sz="2400" i="1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increases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beam growth rate (Right).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3202161-4366-98CF-B24F-58E1DB3521E2}"/>
              </a:ext>
            </a:extLst>
          </p:cNvPr>
          <p:cNvSpPr txBox="1"/>
          <p:nvPr/>
        </p:nvSpPr>
        <p:spPr>
          <a:xfrm>
            <a:off x="435178" y="4525489"/>
            <a:ext cx="252317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Blue: stable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CD4874-05A0-4370-5B27-732B10DE2F58}"/>
              </a:ext>
            </a:extLst>
          </p:cNvPr>
          <p:cNvSpPr txBox="1"/>
          <p:nvPr/>
        </p:nvSpPr>
        <p:spPr>
          <a:xfrm>
            <a:off x="3871293" y="4138855"/>
            <a:ext cx="68679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The space charge effect is obvious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CE1651-C949-565E-8414-927EC62E490C}"/>
              </a:ext>
            </a:extLst>
          </p:cNvPr>
          <p:cNvSpPr txBox="1"/>
          <p:nvPr/>
        </p:nvSpPr>
        <p:spPr>
          <a:xfrm>
            <a:off x="453514" y="5117378"/>
            <a:ext cx="23781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Red  :unstable</a:t>
            </a:r>
            <a:endParaRPr lang="en-JP" sz="2400" dirty="0">
              <a:solidFill>
                <a:srgbClr val="FF0000"/>
              </a:solidFill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6FB636F1-AC94-DCBD-15AF-7EF30CE8EDC1}"/>
              </a:ext>
            </a:extLst>
          </p:cNvPr>
          <p:cNvSpPr/>
          <p:nvPr/>
        </p:nvSpPr>
        <p:spPr>
          <a:xfrm>
            <a:off x="3318353" y="6364138"/>
            <a:ext cx="6656919" cy="43001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6643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5" grpId="0"/>
      <p:bldP spid="3" grpId="0" animBg="1"/>
      <p:bldP spid="5" grpId="0" animBg="1"/>
      <p:bldP spid="11" grpId="1"/>
      <p:bldP spid="10" grpId="0"/>
      <p:bldP spid="16" grpId="0"/>
      <p:bldP spid="18" grpId="0"/>
      <p:bldP spid="12" grpId="0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3BDE37-86EC-BA81-13A6-034EA27CA1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B900FC0-AB14-6F97-EAB9-10C215D2475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941809" y="664139"/>
            <a:ext cx="8113492" cy="31144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1B8BA47-0A4F-A565-E4DA-AC3490D015C8}"/>
              </a:ext>
            </a:extLst>
          </p:cNvPr>
          <p:cNvSpPr txBox="1"/>
          <p:nvPr/>
        </p:nvSpPr>
        <p:spPr>
          <a:xfrm>
            <a:off x="29228" y="7227"/>
            <a:ext cx="78003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sz="2400" u="sng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Mode excitation analysis </a:t>
            </a:r>
            <a:r>
              <a:rPr lang="en-US" altLang="ja-JP" sz="2400" u="sng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along N</a:t>
            </a:r>
            <a:r>
              <a:rPr lang="en-US" altLang="ja-JP" sz="2400" u="sng" baseline="-250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 </a:t>
            </a:r>
            <a:r>
              <a:rPr lang="en-US" altLang="ja-JP" sz="2400" u="sng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(simulations)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A1E14A-9484-E1D2-D2D7-180B4CB3B3F6}"/>
              </a:ext>
            </a:extLst>
          </p:cNvPr>
          <p:cNvSpPr txBox="1"/>
          <p:nvPr/>
        </p:nvSpPr>
        <p:spPr>
          <a:xfrm>
            <a:off x="3287899" y="474586"/>
            <a:ext cx="17816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Wake-only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493706-2AFD-A16D-CA1A-FAABAC275F50}"/>
              </a:ext>
            </a:extLst>
          </p:cNvPr>
          <p:cNvSpPr txBox="1"/>
          <p:nvPr/>
        </p:nvSpPr>
        <p:spPr>
          <a:xfrm>
            <a:off x="6704834" y="434921"/>
            <a:ext cx="368974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dirty="0" err="1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Wake+all</a:t>
            </a:r>
            <a:r>
              <a:rPr lang="en-US" altLang="ja-JP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space charge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1CCA14-E5EB-861C-B669-5DFBCC86830C}"/>
              </a:ext>
            </a:extLst>
          </p:cNvPr>
          <p:cNvSpPr txBox="1"/>
          <p:nvPr/>
        </p:nvSpPr>
        <p:spPr>
          <a:xfrm>
            <a:off x="-87084" y="3633648"/>
            <a:ext cx="122790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l"/>
            </a:pP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Bullets show simulations (head-tail mode, radial mode).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B1A6210-545F-D124-4F05-9C414BE0F904}"/>
              </a:ext>
            </a:extLst>
          </p:cNvPr>
          <p:cNvGrpSpPr/>
          <p:nvPr/>
        </p:nvGrpSpPr>
        <p:grpSpPr>
          <a:xfrm>
            <a:off x="493149" y="923695"/>
            <a:ext cx="4269059" cy="1438212"/>
            <a:chOff x="493149" y="923695"/>
            <a:chExt cx="4269059" cy="1438212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35A7FE5C-BDC6-E59F-E970-DF0F9E366055}"/>
                </a:ext>
              </a:extLst>
            </p:cNvPr>
            <p:cNvSpPr/>
            <p:nvPr/>
          </p:nvSpPr>
          <p:spPr>
            <a:xfrm>
              <a:off x="4300542" y="1900241"/>
              <a:ext cx="461666" cy="46166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P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D5C2463-F51B-4A22-2C5E-FA374D326E4A}"/>
                </a:ext>
              </a:extLst>
            </p:cNvPr>
            <p:cNvSpPr txBox="1"/>
            <p:nvPr/>
          </p:nvSpPr>
          <p:spPr>
            <a:xfrm>
              <a:off x="493149" y="923695"/>
              <a:ext cx="1031034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  <a:latin typeface="Hiragino Maru Gothic ProN W4" panose="020F0400000000000000" pitchFamily="34" charset="-128"/>
                  <a:ea typeface="Hiragino Maru Gothic ProN W4" panose="020F0400000000000000" pitchFamily="34" charset="-128"/>
                </a:rPr>
                <a:t>TMCI</a:t>
              </a:r>
              <a:endParaRPr lang="en-JP" sz="2400" dirty="0">
                <a:solidFill>
                  <a:srgbClr val="FF0000"/>
                </a:solidFill>
              </a:endParaRP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8FD9A8A2-8606-F05C-4F6E-4E13E9BCCF02}"/>
                </a:ext>
              </a:extLst>
            </p:cNvPr>
            <p:cNvCxnSpPr>
              <a:cxnSpLocks/>
            </p:cNvCxnSpPr>
            <p:nvPr/>
          </p:nvCxnSpPr>
          <p:spPr>
            <a:xfrm>
              <a:off x="1524183" y="1183104"/>
              <a:ext cx="2776359" cy="788577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A94278B-1A63-0BA2-0E51-FBC88831FFB3}"/>
              </a:ext>
            </a:extLst>
          </p:cNvPr>
          <p:cNvSpPr txBox="1"/>
          <p:nvPr/>
        </p:nvSpPr>
        <p:spPr>
          <a:xfrm>
            <a:off x="270064" y="5970358"/>
            <a:ext cx="26255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resolving TMCI</a:t>
            </a: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F32647-F11A-36B6-EEE6-1A8A521553F7}"/>
              </a:ext>
            </a:extLst>
          </p:cNvPr>
          <p:cNvSpPr txBox="1"/>
          <p:nvPr/>
        </p:nvSpPr>
        <p:spPr>
          <a:xfrm>
            <a:off x="-465794" y="4961090"/>
            <a:ext cx="1278070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Transverse mode coupling instability (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TMCI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) is source of beam instabilities.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E6BA890-9F51-487B-3414-ADC8D5B4B789}"/>
              </a:ext>
            </a:extLst>
          </p:cNvPr>
          <p:cNvSpPr txBox="1"/>
          <p:nvPr/>
        </p:nvSpPr>
        <p:spPr>
          <a:xfrm>
            <a:off x="-458791" y="4229605"/>
            <a:ext cx="1227908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In the wake-only case (left), 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simulation reproduces 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conventional theory by DELPHI (CERN).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1DC702-8409-0309-55B0-03B83A9D15AB}"/>
              </a:ext>
            </a:extLst>
          </p:cNvPr>
          <p:cNvSpPr txBox="1"/>
          <p:nvPr/>
        </p:nvSpPr>
        <p:spPr>
          <a:xfrm>
            <a:off x="3336823" y="6441466"/>
            <a:ext cx="81208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by which </a:t>
            </a: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space charges suppress beam instabilities.</a:t>
            </a:r>
            <a:endParaRPr lang="en-US" altLang="ja-JP" sz="2400" dirty="0">
              <a:solidFill>
                <a:srgbClr val="0432FF"/>
              </a:solidFill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85ECD76-5FA7-CD1F-E7EB-513AF19A6998}"/>
              </a:ext>
            </a:extLst>
          </p:cNvPr>
          <p:cNvSpPr/>
          <p:nvPr/>
        </p:nvSpPr>
        <p:spPr>
          <a:xfrm>
            <a:off x="5943599" y="434921"/>
            <a:ext cx="4529328" cy="3036499"/>
          </a:xfrm>
          <a:prstGeom prst="roundRect">
            <a:avLst/>
          </a:prstGeom>
          <a:noFill/>
          <a:ln w="38100"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792F2A02-3B93-E667-44D9-9EC3E0C1444B}"/>
              </a:ext>
            </a:extLst>
          </p:cNvPr>
          <p:cNvSpPr/>
          <p:nvPr/>
        </p:nvSpPr>
        <p:spPr>
          <a:xfrm>
            <a:off x="1941809" y="513581"/>
            <a:ext cx="3942798" cy="3036499"/>
          </a:xfrm>
          <a:prstGeom prst="roundRect">
            <a:avLst/>
          </a:prstGeom>
          <a:noFill/>
          <a:ln w="38100">
            <a:solidFill>
              <a:srgbClr val="0432FF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944E6C9-817F-9EA2-F613-DBB82B21FCB3}"/>
              </a:ext>
            </a:extLst>
          </p:cNvPr>
          <p:cNvSpPr txBox="1"/>
          <p:nvPr/>
        </p:nvSpPr>
        <p:spPr>
          <a:xfrm>
            <a:off x="-69276" y="5515501"/>
            <a:ext cx="1226127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Right:</a:t>
            </a: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space-charge suppresses 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negative head-tail, higher radial modes,</a:t>
            </a: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DDBAF32-8CD4-6B30-CF9F-EE0DF572DB82}"/>
              </a:ext>
            </a:extLst>
          </p:cNvPr>
          <p:cNvSpPr txBox="1"/>
          <p:nvPr/>
        </p:nvSpPr>
        <p:spPr>
          <a:xfrm>
            <a:off x="20780" y="6445995"/>
            <a:ext cx="34705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This is mechanism, </a:t>
            </a:r>
            <a:endParaRPr lang="en-JP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33125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 build="allAtOnce"/>
      <p:bldP spid="14" grpId="0"/>
      <p:bldP spid="13" grpId="0"/>
      <p:bldP spid="16" grpId="0"/>
      <p:bldP spid="17" grpId="0" animBg="1"/>
      <p:bldP spid="10" grpId="0" animBg="1"/>
      <p:bldP spid="18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43AE49E-34E1-6E44-A9B2-B210BE9CFAEB}"/>
              </a:ext>
            </a:extLst>
          </p:cNvPr>
          <p:cNvSpPr txBox="1"/>
          <p:nvPr/>
        </p:nvSpPr>
        <p:spPr>
          <a:xfrm>
            <a:off x="17764" y="5289"/>
            <a:ext cx="2861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kumimoji="1" lang="en-US" altLang="ja-JP" sz="2800" b="1" u="sng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Introduction</a:t>
            </a:r>
            <a:endParaRPr kumimoji="1" lang="ja-JP" altLang="en-US" sz="2800" b="1" u="sng">
              <a:solidFill>
                <a:srgbClr val="0432FF"/>
              </a:solidFill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731957E-4379-0B49-BFD7-641E6DB3ED85}"/>
              </a:ext>
            </a:extLst>
          </p:cNvPr>
          <p:cNvSpPr txBox="1"/>
          <p:nvPr/>
        </p:nvSpPr>
        <p:spPr>
          <a:xfrm>
            <a:off x="5150223" y="1857581"/>
            <a:ext cx="69187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l"/>
            </a:pP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3-GeV RCS delivers 1-MW</a:t>
            </a:r>
            <a:r>
              <a:rPr lang="en-US" altLang="ja-JP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beam </a:t>
            </a:r>
            <a:r>
              <a:rPr lang="en-US" altLang="ja-JP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without</a:t>
            </a:r>
            <a:r>
              <a:rPr lang="en-US" altLang="ja-JP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transverse </a:t>
            </a:r>
            <a:r>
              <a:rPr lang="en-US" altLang="ja-JP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feedback system</a:t>
            </a: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despite 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exceeding</a:t>
            </a: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the classical </a:t>
            </a:r>
            <a:r>
              <a:rPr lang="en-US" altLang="ja-JP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impedance budget</a:t>
            </a:r>
            <a:r>
              <a:rPr lang="en-US" altLang="ja-JP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.</a:t>
            </a:r>
          </a:p>
          <a:p>
            <a:endParaRPr lang="en-US" altLang="ja-JP" sz="240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  <a:p>
            <a:pPr marL="342900" indent="-342900">
              <a:buFont typeface="Wingdings" pitchFamily="2" charset="2"/>
              <a:buChar char="l"/>
            </a:pPr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Key to this success.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FF0000"/>
                </a:solidFill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Indirect space-charge effects</a:t>
            </a:r>
            <a:endParaRPr lang="en-US" sz="2400" dirty="0">
              <a:latin typeface="Hiragino Maru Gothic Pro W4" panose="020F0400000000000000" pitchFamily="34" charset="-128"/>
              <a:ea typeface="Hiragino Maru Gothic Pro W4" panose="020F0400000000000000" pitchFamily="34" charset="-128"/>
            </a:endParaRPr>
          </a:p>
          <a:p>
            <a:endParaRPr lang="en-US" sz="2400" dirty="0">
              <a:latin typeface="Hiragino Maru Gothic Pro W4" panose="020F0400000000000000" pitchFamily="34" charset="-128"/>
              <a:ea typeface="Hiragino Maru Gothic Pro W4" panose="020F0400000000000000" pitchFamily="34" charset="-128"/>
            </a:endParaRPr>
          </a:p>
          <a:p>
            <a:pPr marL="342900" indent="-342900">
              <a:buFont typeface="Wingdings" pitchFamily="2" charset="2"/>
              <a:buChar char="l"/>
            </a:pPr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Difficulty arises for </a:t>
            </a:r>
            <a:r>
              <a:rPr lang="en-US" sz="2400" dirty="0">
                <a:solidFill>
                  <a:srgbClr val="FF0000"/>
                </a:solidFill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small-emittance</a:t>
            </a:r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 beams</a:t>
            </a:r>
            <a:endParaRPr lang="en-US" altLang="ja-JP" sz="2400" dirty="0">
              <a:latin typeface="Hiragino Maru Gothic Pro W4" panose="020F0400000000000000" pitchFamily="34" charset="-128"/>
              <a:ea typeface="Hiragino Maru Gothic Pro W4" panose="020F0400000000000000" pitchFamily="34" charset="-128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due to mitigation of these effects. </a:t>
            </a:r>
          </a:p>
        </p:txBody>
      </p:sp>
      <p:pic>
        <p:nvPicPr>
          <p:cNvPr id="4" name="Picture 3" descr="An aerial view of a factory&#10;&#10;AI-generated content may be incorrect.">
            <a:extLst>
              <a:ext uri="{FF2B5EF4-FFF2-40B4-BE49-F238E27FC236}">
                <a16:creationId xmlns:a16="http://schemas.microsoft.com/office/drawing/2014/main" id="{3AADB8E6-A45E-F6AD-4FA7-C5E6C69C89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888" y="2003608"/>
            <a:ext cx="4650630" cy="36056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5AF6CEB-81F8-6179-D74B-78B1A3C2A151}"/>
              </a:ext>
            </a:extLst>
          </p:cNvPr>
          <p:cNvSpPr txBox="1"/>
          <p:nvPr/>
        </p:nvSpPr>
        <p:spPr>
          <a:xfrm>
            <a:off x="663389" y="1455875"/>
            <a:ext cx="396240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Overview of the J-PARC</a:t>
            </a:r>
            <a:endParaRPr lang="en-JP" sz="2400" dirty="0">
              <a:latin typeface="Hiragino Maru Gothic Pro W4" panose="020F0400000000000000" pitchFamily="34" charset="-128"/>
              <a:ea typeface="Hiragino Maru Gothic Pro W4" panose="020F0400000000000000" pitchFamily="34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71175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4AE28B-9D15-BEF2-2CB1-E1B4BA9D5C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6483B80-2EB7-CF49-92A5-6AFD948FA8DD}"/>
              </a:ext>
            </a:extLst>
          </p:cNvPr>
          <p:cNvSpPr txBox="1"/>
          <p:nvPr/>
        </p:nvSpPr>
        <p:spPr>
          <a:xfrm>
            <a:off x="29229" y="26277"/>
            <a:ext cx="62125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Findings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79D27B-1BCA-AEAF-1892-B666D8F9301E}"/>
              </a:ext>
            </a:extLst>
          </p:cNvPr>
          <p:cNvSpPr txBox="1"/>
          <p:nvPr/>
        </p:nvSpPr>
        <p:spPr>
          <a:xfrm>
            <a:off x="1194351" y="1229443"/>
            <a:ext cx="109583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for a wider range of impedances </a:t>
            </a:r>
            <a:r>
              <a:rPr lang="en-US" sz="2400" b="1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(including resistive-wall impedance),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4E00B0-6E93-AC1E-7537-42FDE075442D}"/>
              </a:ext>
            </a:extLst>
          </p:cNvPr>
          <p:cNvSpPr txBox="1"/>
          <p:nvPr/>
        </p:nvSpPr>
        <p:spPr>
          <a:xfrm>
            <a:off x="80684" y="1843108"/>
            <a:ext cx="1128656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b="1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which highlights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BC6A0B-C57E-1B80-A58E-91FC819BD1F3}"/>
              </a:ext>
            </a:extLst>
          </p:cNvPr>
          <p:cNvSpPr txBox="1"/>
          <p:nvPr/>
        </p:nvSpPr>
        <p:spPr>
          <a:xfrm>
            <a:off x="-376084" y="2967335"/>
            <a:ext cx="78240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buFont typeface="Wingdings" pitchFamily="2" charset="2"/>
              <a:buChar char="v"/>
            </a:pPr>
            <a:r>
              <a:rPr lang="en-US" sz="2400" b="1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Reducing</a:t>
            </a:r>
            <a:r>
              <a:rPr lang="en-US" sz="2400" b="1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kicker impedance </a:t>
            </a:r>
            <a:r>
              <a:rPr lang="en-US" sz="2400" b="1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is </a:t>
            </a:r>
            <a:r>
              <a:rPr lang="en-US" sz="2400" b="1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inevitable.</a:t>
            </a:r>
            <a:endParaRPr lang="en-US" sz="2400" dirty="0">
              <a:solidFill>
                <a:srgbClr val="FF0000"/>
              </a:solidFill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E4C38F-DD95-4F52-F945-A54D572E069C}"/>
              </a:ext>
            </a:extLst>
          </p:cNvPr>
          <p:cNvSpPr txBox="1"/>
          <p:nvPr/>
        </p:nvSpPr>
        <p:spPr>
          <a:xfrm>
            <a:off x="80683" y="701847"/>
            <a:ext cx="1000721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b="1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Indirect space charge effect suppresses beam instability</a:t>
            </a:r>
            <a:r>
              <a:rPr lang="en-US" sz="2400" b="1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E3D695-8963-12F9-C178-50F2D58B2665}"/>
              </a:ext>
            </a:extLst>
          </p:cNvPr>
          <p:cNvSpPr txBox="1"/>
          <p:nvPr/>
        </p:nvSpPr>
        <p:spPr>
          <a:xfrm>
            <a:off x="678426" y="2279924"/>
            <a:ext cx="112865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difficulty</a:t>
            </a:r>
            <a:r>
              <a:rPr lang="en-US" sz="2400" b="1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of accelerating </a:t>
            </a:r>
            <a:r>
              <a:rPr lang="en-US" sz="2400" b="1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high-intensity, low-emittance beams</a:t>
            </a:r>
            <a:r>
              <a:rPr lang="en-US" sz="2400" b="1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.</a:t>
            </a:r>
            <a:endParaRPr lang="en-US" sz="240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50128124-46E5-EDBF-98D5-655270382292}"/>
              </a:ext>
            </a:extLst>
          </p:cNvPr>
          <p:cNvSpPr/>
          <p:nvPr/>
        </p:nvSpPr>
        <p:spPr>
          <a:xfrm>
            <a:off x="95431" y="2937839"/>
            <a:ext cx="6777317" cy="587026"/>
          </a:xfrm>
          <a:prstGeom prst="roundRect">
            <a:avLst/>
          </a:prstGeom>
          <a:noFill/>
          <a:ln w="38100"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87134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10" grpId="0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42B1FC-4824-931A-7F4F-64ED15F44D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033549D-935F-1467-A0C3-433EC6CEEA98}"/>
              </a:ext>
            </a:extLst>
          </p:cNvPr>
          <p:cNvSpPr txBox="1"/>
          <p:nvPr/>
        </p:nvSpPr>
        <p:spPr>
          <a:xfrm>
            <a:off x="123357" y="39724"/>
            <a:ext cx="117638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altLang="ja-JP" sz="2800" u="sng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Kicker impedance suppression</a:t>
            </a:r>
            <a:endParaRPr lang="en-US" altLang="ja-JP" sz="2400" u="sng" dirty="0">
              <a:solidFill>
                <a:srgbClr val="0432FF"/>
              </a:solidFill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023ECC-362D-BDC5-37E6-679B898B463C}"/>
              </a:ext>
            </a:extLst>
          </p:cNvPr>
          <p:cNvSpPr txBox="1"/>
          <p:nvPr/>
        </p:nvSpPr>
        <p:spPr>
          <a:xfrm>
            <a:off x="6656294" y="1891197"/>
            <a:ext cx="553570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Special diodes and matched resistors 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are inserted at upstream of thyratron switch</a:t>
            </a:r>
            <a:r>
              <a:rPr lang="ja-JP" altLang="en-US" sz="240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　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(Shobuda </a:t>
            </a:r>
            <a:r>
              <a:rPr lang="en-US" sz="2400" i="1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et al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, PRAB26, 053501, 2023, selected as </a:t>
            </a: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editors’ suggestion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). </a:t>
            </a:r>
          </a:p>
        </p:txBody>
      </p:sp>
      <p:pic>
        <p:nvPicPr>
          <p:cNvPr id="3" name="Picture 2" descr="A diagram of a diode unit&#10;&#10;AI-generated content may be incorrect.">
            <a:extLst>
              <a:ext uri="{FF2B5EF4-FFF2-40B4-BE49-F238E27FC236}">
                <a16:creationId xmlns:a16="http://schemas.microsoft.com/office/drawing/2014/main" id="{2E751EB8-BEF7-8D4C-ECB0-A05620894D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00" y="1039268"/>
            <a:ext cx="4012453" cy="5758329"/>
          </a:xfrm>
          <a:prstGeom prst="rect">
            <a:avLst/>
          </a:prstGeom>
        </p:spPr>
      </p:pic>
      <p:pic>
        <p:nvPicPr>
          <p:cNvPr id="7" name="Picture 6" descr="A close-up of a machine&#10;&#10;AI-generated content may be incorrect.">
            <a:extLst>
              <a:ext uri="{FF2B5EF4-FFF2-40B4-BE49-F238E27FC236}">
                <a16:creationId xmlns:a16="http://schemas.microsoft.com/office/drawing/2014/main" id="{DE55D2C0-299A-AB8F-2A91-F9A6C918A8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2850" y="606982"/>
            <a:ext cx="2641600" cy="34925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AD05DAA-A1EB-AC8E-E00C-3C63A1FBE346}"/>
              </a:ext>
            </a:extLst>
          </p:cNvPr>
          <p:cNvSpPr txBox="1"/>
          <p:nvPr/>
        </p:nvSpPr>
        <p:spPr>
          <a:xfrm>
            <a:off x="6993557" y="5299379"/>
            <a:ext cx="514436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by 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blocking currents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from Pulse Forming Line (PFL) from flowing into resistors.  </a:t>
            </a:r>
            <a:endParaRPr lang="en-JP" sz="240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B55AB6-B56B-093C-0555-285468183DAF}"/>
              </a:ext>
            </a:extLst>
          </p:cNvPr>
          <p:cNvSpPr txBox="1"/>
          <p:nvPr/>
        </p:nvSpPr>
        <p:spPr>
          <a:xfrm>
            <a:off x="6652593" y="301334"/>
            <a:ext cx="529424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Goal: retain power-saving advantage 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of original kicker design.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335E4DA-FA15-D494-1956-1E4EAE8A6F3C}"/>
              </a:ext>
            </a:extLst>
          </p:cNvPr>
          <p:cNvCxnSpPr/>
          <p:nvPr/>
        </p:nvCxnSpPr>
        <p:spPr>
          <a:xfrm flipH="1">
            <a:off x="2564296" y="2623930"/>
            <a:ext cx="5585791" cy="3160644"/>
          </a:xfrm>
          <a:prstGeom prst="straightConnector1">
            <a:avLst/>
          </a:prstGeom>
          <a:ln w="381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9D98F5A-E0D7-B11D-2E0D-56F308C1BAE7}"/>
              </a:ext>
            </a:extLst>
          </p:cNvPr>
          <p:cNvCxnSpPr/>
          <p:nvPr/>
        </p:nvCxnSpPr>
        <p:spPr>
          <a:xfrm flipH="1">
            <a:off x="2564296" y="2623930"/>
            <a:ext cx="5585791" cy="1033670"/>
          </a:xfrm>
          <a:prstGeom prst="straightConnector1">
            <a:avLst/>
          </a:prstGeom>
          <a:ln w="381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2CFE54D5-5CD6-7492-459C-21D520AE2F72}"/>
              </a:ext>
            </a:extLst>
          </p:cNvPr>
          <p:cNvSpPr/>
          <p:nvPr/>
        </p:nvSpPr>
        <p:spPr>
          <a:xfrm>
            <a:off x="1898699" y="3260035"/>
            <a:ext cx="516835" cy="59634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4AA7EB7-1F75-39EB-F85F-C9E566F261CB}"/>
              </a:ext>
            </a:extLst>
          </p:cNvPr>
          <p:cNvCxnSpPr>
            <a:cxnSpLocks/>
          </p:cNvCxnSpPr>
          <p:nvPr/>
        </p:nvCxnSpPr>
        <p:spPr>
          <a:xfrm flipH="1" flipV="1">
            <a:off x="2415534" y="3657600"/>
            <a:ext cx="5675115" cy="175505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39990B4-716C-9A13-BFA3-F27A3AEF1E41}"/>
              </a:ext>
            </a:extLst>
          </p:cNvPr>
          <p:cNvSpPr/>
          <p:nvPr/>
        </p:nvSpPr>
        <p:spPr>
          <a:xfrm>
            <a:off x="6744450" y="301334"/>
            <a:ext cx="4995266" cy="120032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8CCBAA-73FD-6C76-2339-BED4E2046CB4}"/>
              </a:ext>
            </a:extLst>
          </p:cNvPr>
          <p:cNvSpPr txBox="1"/>
          <p:nvPr/>
        </p:nvSpPr>
        <p:spPr>
          <a:xfrm>
            <a:off x="6629402" y="4453702"/>
            <a:ext cx="477174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This scheme secures 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doubled excitation 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currents, </a:t>
            </a:r>
            <a:endParaRPr lang="en-JP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42446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4" grpId="0"/>
      <p:bldP spid="5" grpId="0"/>
      <p:bldP spid="12" grpId="0" animBg="1"/>
      <p:bldP spid="8" grpId="0" animBg="1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7EC102-8B92-5FD4-D87A-B8670FAE7F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A3EFA63E-4A8E-583C-DCD6-A0F09E3E5FAB}"/>
              </a:ext>
            </a:extLst>
          </p:cNvPr>
          <p:cNvSpPr txBox="1"/>
          <p:nvPr/>
        </p:nvSpPr>
        <p:spPr>
          <a:xfrm>
            <a:off x="5569526" y="537137"/>
            <a:ext cx="6622473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Diodes act as capacitors and rectifiers for high-frequency beam-induced currents, </a:t>
            </a:r>
          </a:p>
          <a:p>
            <a:pPr marL="342900" indent="-342900">
              <a:buFont typeface="Wingdings" pitchFamily="2" charset="2"/>
              <a:buChar char="q"/>
            </a:pPr>
            <a:endParaRPr lang="en-US" sz="240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  <a:p>
            <a:pPr marL="342900" indent="-342900">
              <a:buFont typeface="Wingdings" pitchFamily="2" charset="2"/>
              <a:buChar char="q"/>
            </a:pPr>
            <a:endParaRPr lang="en-US" sz="240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  <a:p>
            <a:endParaRPr lang="en-US" sz="240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  <a:p>
            <a:endParaRPr lang="en-US" sz="240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  <a:p>
            <a:endParaRPr lang="en-US" sz="240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  <a:p>
            <a:endParaRPr lang="en-US" sz="240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A diode unit was installed in July 2021.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Diode units have been installed into 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four</a:t>
            </a: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out of eight kickers,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with RCS delivering high intensity beams under routine operation.</a:t>
            </a:r>
          </a:p>
        </p:txBody>
      </p:sp>
      <p:pic>
        <p:nvPicPr>
          <p:cNvPr id="2" name="Picture 1" descr="A graph of a waveform&#10;&#10;AI-generated content may be incorrect.">
            <a:extLst>
              <a:ext uri="{FF2B5EF4-FFF2-40B4-BE49-F238E27FC236}">
                <a16:creationId xmlns:a16="http://schemas.microsoft.com/office/drawing/2014/main" id="{B5107489-C1BD-CE62-95E2-F95FB0EF26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3544" y="698501"/>
            <a:ext cx="2025326" cy="20996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DEC5441-563A-B03A-9482-973B0601F956}"/>
              </a:ext>
            </a:extLst>
          </p:cNvPr>
          <p:cNvSpPr txBox="1"/>
          <p:nvPr/>
        </p:nvSpPr>
        <p:spPr>
          <a:xfrm>
            <a:off x="62006" y="77174"/>
            <a:ext cx="61789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Kicker impedance, suppressed</a:t>
            </a:r>
            <a:endParaRPr lang="en-JP" sz="2400" dirty="0">
              <a:solidFill>
                <a:srgbClr val="0432FF"/>
              </a:solidFill>
            </a:endParaRPr>
          </a:p>
        </p:txBody>
      </p:sp>
      <p:pic>
        <p:nvPicPr>
          <p:cNvPr id="5" name="Picture 4" descr="A diagram of a diode unit&#10;&#10;AI-generated content may be incorrect.">
            <a:extLst>
              <a:ext uri="{FF2B5EF4-FFF2-40B4-BE49-F238E27FC236}">
                <a16:creationId xmlns:a16="http://schemas.microsoft.com/office/drawing/2014/main" id="{5189785C-8B0F-40B5-92A7-402836E709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34" y="459941"/>
            <a:ext cx="2021377" cy="290090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01F17F4-D26A-6FCF-464D-4787B572706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565633" y="2708615"/>
            <a:ext cx="4012453" cy="4140851"/>
          </a:xfrm>
          <a:prstGeom prst="rect">
            <a:avLst/>
          </a:prstGeom>
        </p:spPr>
      </p:pic>
      <p:sp>
        <p:nvSpPr>
          <p:cNvPr id="4" name="Bent Arrow 3">
            <a:extLst>
              <a:ext uri="{FF2B5EF4-FFF2-40B4-BE49-F238E27FC236}">
                <a16:creationId xmlns:a16="http://schemas.microsoft.com/office/drawing/2014/main" id="{D0801A06-BE4D-9BE9-4C7A-4D7AC95EAB74}"/>
              </a:ext>
            </a:extLst>
          </p:cNvPr>
          <p:cNvSpPr/>
          <p:nvPr/>
        </p:nvSpPr>
        <p:spPr>
          <a:xfrm rot="16200000" flipH="1">
            <a:off x="2427810" y="1997504"/>
            <a:ext cx="813816" cy="868680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2F44A0-B34A-3B11-225F-14945C50F60D}"/>
              </a:ext>
            </a:extLst>
          </p:cNvPr>
          <p:cNvSpPr txBox="1"/>
          <p:nvPr/>
        </p:nvSpPr>
        <p:spPr>
          <a:xfrm>
            <a:off x="5569526" y="1721967"/>
            <a:ext cx="61500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which 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passes into resistors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4532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4BF0FA4-744C-41E8-28AB-0B2D940BE213}"/>
              </a:ext>
            </a:extLst>
          </p:cNvPr>
          <p:cNvSpPr txBox="1"/>
          <p:nvPr/>
        </p:nvSpPr>
        <p:spPr>
          <a:xfrm>
            <a:off x="2319851" y="136218"/>
            <a:ext cx="75861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8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Performance of the impedance measure</a:t>
            </a:r>
            <a:r>
              <a:rPr lang="en-US" altLang="ja-JP" sz="28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  <a:endParaRPr lang="en-JP" sz="2800" dirty="0">
              <a:solidFill>
                <a:srgbClr val="0432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5CD78C-3484-8092-0F6A-8B27DFA79EA5}"/>
              </a:ext>
            </a:extLst>
          </p:cNvPr>
          <p:cNvSpPr txBox="1"/>
          <p:nvPr/>
        </p:nvSpPr>
        <p:spPr>
          <a:xfrm>
            <a:off x="1608517" y="2130535"/>
            <a:ext cx="92903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Diode units, systematically attached to respective kickers.</a:t>
            </a:r>
            <a:endParaRPr lang="en-JP" sz="240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571FE1-C8E3-E78C-433E-8AD309F9DB26}"/>
              </a:ext>
            </a:extLst>
          </p:cNvPr>
          <p:cNvSpPr txBox="1"/>
          <p:nvPr/>
        </p:nvSpPr>
        <p:spPr>
          <a:xfrm>
            <a:off x="1612617" y="1471435"/>
            <a:ext cx="85994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Eight kickers, numbered as Kicker 1, Kicker 2, </a:t>
            </a:r>
            <a:r>
              <a:rPr lang="en-US" sz="2400" i="1" dirty="0" err="1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etc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val="32854050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8AC62D-1AAD-811A-7C6C-19F3DF5A7A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C61D17E-039D-7B2F-CFA8-DBFD5A15633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065055" y="2991573"/>
            <a:ext cx="3420660" cy="35574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2120CD0-1A3A-3434-B13B-96475D8E07D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17977" y="3053496"/>
            <a:ext cx="3420660" cy="340585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D9E2E70-959F-E80D-864D-FE718A275BC4}"/>
              </a:ext>
            </a:extLst>
          </p:cNvPr>
          <p:cNvSpPr txBox="1"/>
          <p:nvPr/>
        </p:nvSpPr>
        <p:spPr>
          <a:xfrm>
            <a:off x="8577672" y="2757512"/>
            <a:ext cx="303715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K</a:t>
            </a:r>
            <a:r>
              <a:rPr lang="en-JP" sz="20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icker 5 &amp; 8 </a:t>
            </a:r>
            <a:r>
              <a:rPr lang="en-JP" sz="2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attached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6106EC2-0490-CDC8-AB49-FC8BFBABEF91}"/>
              </a:ext>
            </a:extLst>
          </p:cNvPr>
          <p:cNvSpPr txBox="1"/>
          <p:nvPr/>
        </p:nvSpPr>
        <p:spPr>
          <a:xfrm>
            <a:off x="58624" y="15370"/>
            <a:ext cx="121722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sz="2400" u="sng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Evaluate </a:t>
            </a:r>
            <a:r>
              <a:rPr lang="en-US" sz="2400" u="sng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Two</a:t>
            </a:r>
            <a:r>
              <a:rPr lang="en-US" sz="2400" u="sng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  <a:r>
              <a:rPr lang="en-US" sz="2400" u="sng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diode units’ </a:t>
            </a:r>
            <a:r>
              <a:rPr lang="en-US" sz="2400" u="sng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impact on tune dependence</a:t>
            </a:r>
            <a:endParaRPr lang="en-US" altLang="ja-JP" sz="2400" u="sng" dirty="0">
              <a:solidFill>
                <a:srgbClr val="0432FF"/>
              </a:solidFill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4A78FF-8FC3-0E31-B490-AC3FAF9656D0}"/>
              </a:ext>
            </a:extLst>
          </p:cNvPr>
          <p:cNvSpPr txBox="1"/>
          <p:nvPr/>
        </p:nvSpPr>
        <p:spPr>
          <a:xfrm>
            <a:off x="4849998" y="1414402"/>
            <a:ext cx="644784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Sextupoles</a:t>
            </a: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, </a:t>
            </a:r>
            <a:r>
              <a:rPr lang="en-US" sz="2400" u="sng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turned off </a:t>
            </a: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after 10 </a:t>
            </a:r>
            <a:r>
              <a:rPr lang="en-US" sz="2400" dirty="0" err="1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ms.</a:t>
            </a:r>
            <a:endParaRPr lang="en-JP" sz="2400" dirty="0">
              <a:solidFill>
                <a:srgbClr val="0432FF"/>
              </a:solidFill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4894E4-BD69-56DF-F4D0-0589B96D60C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625027" y="399155"/>
            <a:ext cx="2392135" cy="241449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CA794FF-2F04-5AA2-F8F9-DEC973B258C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4038361" y="3131100"/>
            <a:ext cx="3420660" cy="348953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F0FD3FC-2B91-6D9A-8F10-FDB09FFFBC69}"/>
              </a:ext>
            </a:extLst>
          </p:cNvPr>
          <p:cNvSpPr txBox="1"/>
          <p:nvPr/>
        </p:nvSpPr>
        <p:spPr>
          <a:xfrm>
            <a:off x="4643308" y="2855222"/>
            <a:ext cx="24016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K</a:t>
            </a:r>
            <a:r>
              <a:rPr lang="en-JP" sz="20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icker 8 </a:t>
            </a:r>
            <a:r>
              <a:rPr lang="en-JP" sz="2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attached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B22262-5103-BD8D-FD99-751D73D15E5C}"/>
              </a:ext>
            </a:extLst>
          </p:cNvPr>
          <p:cNvSpPr txBox="1"/>
          <p:nvPr/>
        </p:nvSpPr>
        <p:spPr>
          <a:xfrm>
            <a:off x="8520628" y="18879"/>
            <a:ext cx="20673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u="sng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(0.76 MW).</a:t>
            </a:r>
            <a:endParaRPr lang="en-JP" sz="2400" dirty="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F7D02DD8-6E37-0369-CC66-2C1BCFDB05DE}"/>
              </a:ext>
            </a:extLst>
          </p:cNvPr>
          <p:cNvSpPr/>
          <p:nvPr/>
        </p:nvSpPr>
        <p:spPr>
          <a:xfrm>
            <a:off x="9048750" y="5154645"/>
            <a:ext cx="1676400" cy="34570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E69F13-4F76-798C-9BEC-4469755984B4}"/>
              </a:ext>
            </a:extLst>
          </p:cNvPr>
          <p:cNvSpPr txBox="1"/>
          <p:nvPr/>
        </p:nvSpPr>
        <p:spPr>
          <a:xfrm>
            <a:off x="292085" y="6393292"/>
            <a:ext cx="116178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Two Diode units 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eliminate tune dependence </a:t>
            </a: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even for 17mm-mrad beams.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8B38D79-526F-6948-18B8-5FD58AA72369}"/>
              </a:ext>
            </a:extLst>
          </p:cNvPr>
          <p:cNvSpPr txBox="1"/>
          <p:nvPr/>
        </p:nvSpPr>
        <p:spPr>
          <a:xfrm>
            <a:off x="609008" y="2840098"/>
            <a:ext cx="27580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Before the measure</a:t>
            </a:r>
            <a:endParaRPr lang="en-JP" sz="2000" dirty="0">
              <a:solidFill>
                <a:srgbClr val="FF0000"/>
              </a:solidFill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85937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/>
      <p:bldP spid="5" grpId="0"/>
      <p:bldP spid="10" grpId="0"/>
      <p:bldP spid="18" grpId="0" animBg="1"/>
      <p:bldP spid="20" grpId="0"/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02CF17-A20D-9EA8-F2B3-A2011BBACF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13EC704-7CB4-6BCE-8F09-F5797816B4A2}"/>
              </a:ext>
            </a:extLst>
          </p:cNvPr>
          <p:cNvSpPr txBox="1"/>
          <p:nvPr/>
        </p:nvSpPr>
        <p:spPr>
          <a:xfrm>
            <a:off x="1" y="28039"/>
            <a:ext cx="57249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altLang="ja-JP" sz="2400" u="sng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Emittance dependence (0.76 MW),</a:t>
            </a:r>
            <a:r>
              <a:rPr lang="en-US" sz="2400" u="sng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  <a:endParaRPr lang="en-US" altLang="ja-JP" sz="2400" u="sng" dirty="0">
              <a:solidFill>
                <a:srgbClr val="0432FF"/>
              </a:solidFill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327648-6FC2-ADEB-A2BB-E3FB750D6106}"/>
              </a:ext>
            </a:extLst>
          </p:cNvPr>
          <p:cNvSpPr txBox="1"/>
          <p:nvPr/>
        </p:nvSpPr>
        <p:spPr>
          <a:xfrm>
            <a:off x="6548719" y="732405"/>
            <a:ext cx="240161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K</a:t>
            </a:r>
            <a:r>
              <a:rPr lang="en-JP" sz="20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icker 5 </a:t>
            </a:r>
            <a:r>
              <a:rPr lang="en-JP" sz="2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attached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B43847-4E9E-9A01-D0D5-5ACD13B4E52D}"/>
              </a:ext>
            </a:extLst>
          </p:cNvPr>
          <p:cNvSpPr txBox="1"/>
          <p:nvPr/>
        </p:nvSpPr>
        <p:spPr>
          <a:xfrm>
            <a:off x="9272481" y="744699"/>
            <a:ext cx="295030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K</a:t>
            </a:r>
            <a:r>
              <a:rPr lang="en-JP" sz="20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icker 5 &amp; 8 </a:t>
            </a:r>
            <a:r>
              <a:rPr lang="en-JP" sz="2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attached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C084EA-ED5E-D143-C723-7DB7444982E6}"/>
              </a:ext>
            </a:extLst>
          </p:cNvPr>
          <p:cNvSpPr txBox="1"/>
          <p:nvPr/>
        </p:nvSpPr>
        <p:spPr>
          <a:xfrm>
            <a:off x="311800" y="3153101"/>
            <a:ext cx="272768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Red</a:t>
            </a:r>
            <a:r>
              <a:rPr lang="en-US" sz="2000" dirty="0"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:18 mm-</a:t>
            </a:r>
            <a:r>
              <a:rPr lang="en-US" sz="2000" dirty="0" err="1">
                <a:solidFill>
                  <a:srgbClr val="FF0000"/>
                </a:solidFill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mrad</a:t>
            </a: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ea typeface="Hiragino Maru Gothic ProN W4" panose="020F0400000000000000" pitchFamily="34" charset="-128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rgbClr val="0432FF"/>
                </a:solidFill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Blue : 21 mm-</a:t>
            </a:r>
            <a:r>
              <a:rPr lang="en-US" sz="2000" dirty="0" err="1">
                <a:solidFill>
                  <a:srgbClr val="0432FF"/>
                </a:solidFill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mrad</a:t>
            </a:r>
            <a:endParaRPr lang="en-US" sz="2000" dirty="0">
              <a:solidFill>
                <a:srgbClr val="0432FF"/>
              </a:solidFill>
              <a:latin typeface="Times New Roman" panose="02020603050405020304" pitchFamily="18" charset="0"/>
              <a:ea typeface="Hiragino Maru Gothic ProN W4" panose="020F0400000000000000" pitchFamily="34" charset="-128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B</a:t>
            </a:r>
            <a:r>
              <a:rPr lang="en-JP" sz="2000" dirty="0"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lack: 35 mm-mrad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97FB10D-A3C9-5328-3645-9B8A446B35CF}"/>
              </a:ext>
            </a:extLst>
          </p:cNvPr>
          <p:cNvGrpSpPr/>
          <p:nvPr/>
        </p:nvGrpSpPr>
        <p:grpSpPr>
          <a:xfrm>
            <a:off x="48276" y="544741"/>
            <a:ext cx="2558116" cy="2189026"/>
            <a:chOff x="178902" y="1821995"/>
            <a:chExt cx="2558116" cy="2189026"/>
          </a:xfrm>
        </p:grpSpPr>
        <p:pic>
          <p:nvPicPr>
            <p:cNvPr id="4" name="Picture 3" descr="A diagram of a graph&#10;&#10;AI-generated content may be incorrect.">
              <a:extLst>
                <a:ext uri="{FF2B5EF4-FFF2-40B4-BE49-F238E27FC236}">
                  <a16:creationId xmlns:a16="http://schemas.microsoft.com/office/drawing/2014/main" id="{BD9708C5-0EED-EC67-562D-0AD686EF26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8182" y="1821995"/>
              <a:ext cx="2248836" cy="2189026"/>
            </a:xfrm>
            <a:prstGeom prst="rect">
              <a:avLst/>
            </a:prstGeom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36C1B90-FD57-7875-535D-8B8DD024C2B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8902" y="3954654"/>
              <a:ext cx="875489" cy="0"/>
            </a:xfrm>
            <a:prstGeom prst="line">
              <a:avLst/>
            </a:prstGeom>
            <a:ln w="403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D963151-03AD-57B2-6152-F8E71EF97005}"/>
              </a:ext>
            </a:extLst>
          </p:cNvPr>
          <p:cNvSpPr txBox="1"/>
          <p:nvPr/>
        </p:nvSpPr>
        <p:spPr>
          <a:xfrm>
            <a:off x="5546036" y="37979"/>
            <a:ext cx="653663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u="sng" dirty="0" err="1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Sextupoles</a:t>
            </a:r>
            <a:r>
              <a:rPr lang="en-US" sz="2400" u="sng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, activated by </a:t>
            </a:r>
            <a:r>
              <a:rPr lang="en-US" sz="2400" u="sng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DC</a:t>
            </a:r>
            <a:r>
              <a:rPr lang="en-US" sz="2400" u="sng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power supply</a:t>
            </a:r>
            <a:r>
              <a:rPr lang="en-US" altLang="ja-JP" sz="2400" u="sng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  <a:endParaRPr lang="en-JP" sz="24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4F5D944-EBFC-5E76-B3BB-025757FE39D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955558" y="1043583"/>
            <a:ext cx="3196960" cy="324016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47C0ADB-FE49-5E23-C7A3-9ABF4B7104B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2900933" y="1010304"/>
            <a:ext cx="3196960" cy="324045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5F2FFDD-9909-130F-107A-6A4E220EAFD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9086262" y="1162704"/>
            <a:ext cx="3177331" cy="324045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D23942A-5A78-55B7-1FAA-802E1AB1A964}"/>
              </a:ext>
            </a:extLst>
          </p:cNvPr>
          <p:cNvSpPr txBox="1"/>
          <p:nvPr/>
        </p:nvSpPr>
        <p:spPr>
          <a:xfrm>
            <a:off x="3526882" y="706593"/>
            <a:ext cx="24016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K</a:t>
            </a:r>
            <a:r>
              <a:rPr lang="en-JP" sz="20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icker 8 </a:t>
            </a:r>
            <a:r>
              <a:rPr lang="en-JP" sz="2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attached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D582F6E-FEBC-1E35-0785-5D4FD88A87B7}"/>
              </a:ext>
            </a:extLst>
          </p:cNvPr>
          <p:cNvSpPr txBox="1"/>
          <p:nvPr/>
        </p:nvSpPr>
        <p:spPr>
          <a:xfrm>
            <a:off x="1621223" y="6416420"/>
            <a:ext cx="1077397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smaller</a:t>
            </a:r>
            <a:r>
              <a:rPr lang="en-US" sz="2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emittance beams experience </a:t>
            </a:r>
            <a:r>
              <a:rPr lang="en-US" sz="20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stronger</a:t>
            </a:r>
            <a:r>
              <a:rPr lang="en-US" sz="2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beam instability.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7E552CC-57CB-DF04-C987-609E6B8FAD66}"/>
              </a:ext>
            </a:extLst>
          </p:cNvPr>
          <p:cNvSpPr txBox="1"/>
          <p:nvPr/>
        </p:nvSpPr>
        <p:spPr>
          <a:xfrm>
            <a:off x="1273539" y="6046643"/>
            <a:ext cx="71592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Regardless of </a:t>
            </a:r>
            <a:r>
              <a:rPr lang="en-US" sz="20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which kickers </a:t>
            </a:r>
            <a:r>
              <a:rPr lang="en-US" sz="20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carry</a:t>
            </a:r>
            <a:r>
              <a:rPr lang="en-US" sz="20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diode units, </a:t>
            </a:r>
            <a:endParaRPr lang="en-JP" sz="2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4D1A941-6F85-3050-0508-D119E98AB440}"/>
              </a:ext>
            </a:extLst>
          </p:cNvPr>
          <p:cNvSpPr txBox="1"/>
          <p:nvPr/>
        </p:nvSpPr>
        <p:spPr>
          <a:xfrm>
            <a:off x="478969" y="5483106"/>
            <a:ext cx="114372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Damping effect 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by indirect space-charge, 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independent</a:t>
            </a: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of wake forms.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8651BBE-2625-8FD3-2E97-EFC02D03DA57}"/>
              </a:ext>
            </a:extLst>
          </p:cNvPr>
          <p:cNvSpPr txBox="1"/>
          <p:nvPr/>
        </p:nvSpPr>
        <p:spPr>
          <a:xfrm>
            <a:off x="1563831" y="5018087"/>
            <a:ext cx="76962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kicker-position’s </a:t>
            </a:r>
            <a:r>
              <a:rPr lang="en-US" sz="20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beta</a:t>
            </a:r>
            <a:r>
              <a:rPr lang="en-US" sz="2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  <a:r>
              <a:rPr lang="en-US" sz="20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(</a:t>
            </a:r>
            <a:r>
              <a:rPr lang="en-US" sz="2000" dirty="0">
                <a:solidFill>
                  <a:srgbClr val="0432FF"/>
                </a:solidFill>
                <a:latin typeface="Symbol" pitchFamily="2" charset="2"/>
                <a:ea typeface="Hiragino Maru Gothic ProN W4" panose="020F0400000000000000" pitchFamily="34" charset="-128"/>
              </a:rPr>
              <a:t>b</a:t>
            </a:r>
            <a:r>
              <a:rPr lang="en-US" sz="2000" baseline="300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(5)</a:t>
            </a:r>
            <a:r>
              <a:rPr lang="en-US" sz="2000" baseline="-250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x</a:t>
            </a:r>
            <a:r>
              <a:rPr lang="en-US" sz="20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=18.1 m, </a:t>
            </a:r>
            <a:r>
              <a:rPr lang="en-US" sz="2000" dirty="0">
                <a:solidFill>
                  <a:srgbClr val="0432FF"/>
                </a:solidFill>
                <a:latin typeface="Symbol" pitchFamily="2" charset="2"/>
                <a:ea typeface="Hiragino Maru Gothic ProN W4" panose="020F0400000000000000" pitchFamily="34" charset="-128"/>
              </a:rPr>
              <a:t>b</a:t>
            </a:r>
            <a:r>
              <a:rPr lang="en-US" sz="2000" baseline="300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(8)</a:t>
            </a:r>
            <a:r>
              <a:rPr lang="en-US" sz="2000" baseline="-250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x</a:t>
            </a:r>
            <a:r>
              <a:rPr lang="en-US" sz="20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=10.4 m).</a:t>
            </a:r>
            <a:r>
              <a:rPr lang="en-US" sz="2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F0623F5F-E40F-872C-D6BC-355E25633465}"/>
              </a:ext>
            </a:extLst>
          </p:cNvPr>
          <p:cNvSpPr/>
          <p:nvPr/>
        </p:nvSpPr>
        <p:spPr>
          <a:xfrm>
            <a:off x="384371" y="5477794"/>
            <a:ext cx="11270600" cy="496007"/>
          </a:xfrm>
          <a:prstGeom prst="roundRect">
            <a:avLst/>
          </a:prstGeom>
          <a:noFill/>
          <a:ln w="38100"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385DA0B-1453-06AA-42AC-F551A34A6F75}"/>
              </a:ext>
            </a:extLst>
          </p:cNvPr>
          <p:cNvSpPr txBox="1"/>
          <p:nvPr/>
        </p:nvSpPr>
        <p:spPr>
          <a:xfrm>
            <a:off x="302876" y="2806041"/>
            <a:ext cx="18597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Emittances: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65D1FF3-093B-8FF2-1F18-AABFFA612576}"/>
              </a:ext>
            </a:extLst>
          </p:cNvPr>
          <p:cNvSpPr txBox="1"/>
          <p:nvPr/>
        </p:nvSpPr>
        <p:spPr>
          <a:xfrm>
            <a:off x="478861" y="4198645"/>
            <a:ext cx="84293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Damping effects 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by diodes </a:t>
            </a: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become more 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evident.</a:t>
            </a:r>
            <a:endParaRPr lang="en-JP" sz="2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9E364B2-2603-B850-37E1-D722AFBD049F}"/>
              </a:ext>
            </a:extLst>
          </p:cNvPr>
          <p:cNvSpPr txBox="1"/>
          <p:nvPr/>
        </p:nvSpPr>
        <p:spPr>
          <a:xfrm>
            <a:off x="1204686" y="4640718"/>
            <a:ext cx="99567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Kicker-position dependence </a:t>
            </a:r>
            <a:r>
              <a:rPr lang="en-US" sz="2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of damping effect </a:t>
            </a:r>
            <a:r>
              <a:rPr lang="en-US" sz="20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comes from 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C03F6F54-2E02-EFD3-3B3C-76FD160F4C61}"/>
              </a:ext>
            </a:extLst>
          </p:cNvPr>
          <p:cNvSpPr/>
          <p:nvPr/>
        </p:nvSpPr>
        <p:spPr>
          <a:xfrm>
            <a:off x="449832" y="4222288"/>
            <a:ext cx="8011997" cy="412802"/>
          </a:xfrm>
          <a:prstGeom prst="roundRect">
            <a:avLst/>
          </a:prstGeom>
          <a:noFill/>
          <a:ln w="38100"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2299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4" grpId="0"/>
      <p:bldP spid="5" grpId="0"/>
      <p:bldP spid="15" grpId="0" build="allAtOnce"/>
      <p:bldP spid="18" grpId="0"/>
      <p:bldP spid="20" grpId="0"/>
      <p:bldP spid="22" grpId="0"/>
      <p:bldP spid="23" grpId="0" animBg="1"/>
      <p:bldP spid="25" grpId="0"/>
      <p:bldP spid="27" grpId="0"/>
      <p:bldP spid="29" grpId="0"/>
      <p:bldP spid="3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81182D-69F8-D16E-3742-80F5573C40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6E9AF42E-7982-D413-46FB-2E0947EC5EC5}"/>
              </a:ext>
            </a:extLst>
          </p:cNvPr>
          <p:cNvGrpSpPr/>
          <p:nvPr/>
        </p:nvGrpSpPr>
        <p:grpSpPr>
          <a:xfrm>
            <a:off x="350196" y="559289"/>
            <a:ext cx="2259294" cy="1706000"/>
            <a:chOff x="350196" y="559289"/>
            <a:chExt cx="2259294" cy="1706000"/>
          </a:xfrm>
        </p:grpSpPr>
        <p:pic>
          <p:nvPicPr>
            <p:cNvPr id="4" name="Picture 3" descr="A diagram of a graph&#10;&#10;AI-generated content may be incorrect.">
              <a:extLst>
                <a:ext uri="{FF2B5EF4-FFF2-40B4-BE49-F238E27FC236}">
                  <a16:creationId xmlns:a16="http://schemas.microsoft.com/office/drawing/2014/main" id="{FAC1D203-2D8B-E1E2-F319-95A66A2493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6878" y="559289"/>
              <a:ext cx="1752612" cy="1706000"/>
            </a:xfrm>
            <a:prstGeom prst="rect">
              <a:avLst/>
            </a:prstGeom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F7DA144-DAC9-D66A-CC3A-ADDE3CBA648E}"/>
                </a:ext>
              </a:extLst>
            </p:cNvPr>
            <p:cNvCxnSpPr/>
            <p:nvPr/>
          </p:nvCxnSpPr>
          <p:spPr>
            <a:xfrm>
              <a:off x="350196" y="2245834"/>
              <a:ext cx="1089498" cy="0"/>
            </a:xfrm>
            <a:prstGeom prst="line">
              <a:avLst/>
            </a:prstGeom>
            <a:ln w="190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14060462-C293-BAF8-453F-3FB94326338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008099" y="905358"/>
            <a:ext cx="3026836" cy="288575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795EB16-4ACB-ECDF-413F-6660238D4D9C}"/>
              </a:ext>
            </a:extLst>
          </p:cNvPr>
          <p:cNvSpPr txBox="1"/>
          <p:nvPr/>
        </p:nvSpPr>
        <p:spPr>
          <a:xfrm>
            <a:off x="-1" y="28038"/>
            <a:ext cx="1187334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altLang="ja-JP" sz="2400" u="sng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Comparison with </a:t>
            </a:r>
            <a:r>
              <a:rPr lang="en-US" altLang="ja-JP" sz="2400" u="sng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the theory</a:t>
            </a:r>
            <a:r>
              <a:rPr lang="en-US" altLang="ja-JP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for different diode settings (0.76 MW)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41772D7-9C01-C276-C80E-333AB00FA08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3028261" y="956629"/>
            <a:ext cx="3067739" cy="288575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02E30A5-4449-F090-B1AA-37F6A9B8458C}"/>
              </a:ext>
            </a:extLst>
          </p:cNvPr>
          <p:cNvSpPr txBox="1"/>
          <p:nvPr/>
        </p:nvSpPr>
        <p:spPr>
          <a:xfrm>
            <a:off x="1396011" y="5903835"/>
            <a:ext cx="54408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Theory explains measurements.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B4EFD6-3A44-1182-5CF4-723BD0C8BA69}"/>
              </a:ext>
            </a:extLst>
          </p:cNvPr>
          <p:cNvSpPr txBox="1"/>
          <p:nvPr/>
        </p:nvSpPr>
        <p:spPr>
          <a:xfrm>
            <a:off x="6735583" y="444496"/>
            <a:ext cx="40293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K</a:t>
            </a:r>
            <a:r>
              <a:rPr lang="en-JP" sz="20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icker 5 &amp; 8 </a:t>
            </a:r>
            <a:r>
              <a:rPr lang="en-JP" sz="2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attached @14ms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012A4F0-A44B-D542-D688-1BE1E7727C5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772452" y="2334875"/>
            <a:ext cx="2136616" cy="177535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02557EA-909E-BC31-2A2F-578223DA88FD}"/>
              </a:ext>
            </a:extLst>
          </p:cNvPr>
          <p:cNvSpPr txBox="1"/>
          <p:nvPr/>
        </p:nvSpPr>
        <p:spPr>
          <a:xfrm>
            <a:off x="3038871" y="444329"/>
            <a:ext cx="3414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K</a:t>
            </a:r>
            <a:r>
              <a:rPr lang="en-JP" sz="20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icker 8 </a:t>
            </a:r>
            <a:r>
              <a:rPr lang="en-JP" sz="2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attached @14ms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B96CD0-C49B-3748-DF57-FAE9AC2EB6F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2277697" y="3722095"/>
            <a:ext cx="2190131" cy="20955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24B762A-EDED-C2D0-EEBF-D085F40E7921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4420482" y="3707167"/>
            <a:ext cx="2120456" cy="21971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3B146C7-2117-FF56-70C9-161A7A21BFC2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6791643" y="3842254"/>
            <a:ext cx="2120456" cy="209725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7192903-D863-3107-C6C4-0F2CD6AA1620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8813400" y="3870325"/>
            <a:ext cx="2120022" cy="2157656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CCAE958-E1C3-7344-1725-3E39203BC522}"/>
              </a:ext>
            </a:extLst>
          </p:cNvPr>
          <p:cNvCxnSpPr>
            <a:cxnSpLocks/>
          </p:cNvCxnSpPr>
          <p:nvPr/>
        </p:nvCxnSpPr>
        <p:spPr>
          <a:xfrm flipV="1">
            <a:off x="3872753" y="2994215"/>
            <a:ext cx="767708" cy="146012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681D5B5-D702-2603-73F6-79F65433C47C}"/>
              </a:ext>
            </a:extLst>
          </p:cNvPr>
          <p:cNvCxnSpPr>
            <a:cxnSpLocks/>
          </p:cNvCxnSpPr>
          <p:nvPr/>
        </p:nvCxnSpPr>
        <p:spPr>
          <a:xfrm flipH="1" flipV="1">
            <a:off x="4751903" y="2475822"/>
            <a:ext cx="1195162" cy="1603234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311B97F-6352-596D-3EC3-D7D96D445024}"/>
              </a:ext>
            </a:extLst>
          </p:cNvPr>
          <p:cNvCxnSpPr>
            <a:cxnSpLocks/>
          </p:cNvCxnSpPr>
          <p:nvPr/>
        </p:nvCxnSpPr>
        <p:spPr>
          <a:xfrm flipH="1" flipV="1">
            <a:off x="4931233" y="2891347"/>
            <a:ext cx="911922" cy="1549136"/>
          </a:xfrm>
          <a:prstGeom prst="straightConnector1">
            <a:avLst/>
          </a:prstGeom>
          <a:ln w="254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AC31C4C-EA69-F2D2-ADEA-D61DA7A1F156}"/>
              </a:ext>
            </a:extLst>
          </p:cNvPr>
          <p:cNvCxnSpPr>
            <a:cxnSpLocks/>
          </p:cNvCxnSpPr>
          <p:nvPr/>
        </p:nvCxnSpPr>
        <p:spPr>
          <a:xfrm flipV="1">
            <a:off x="8340436" y="3401290"/>
            <a:ext cx="286884" cy="122330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62B5904-864D-5CF3-CBE0-1DB325C6EC71}"/>
              </a:ext>
            </a:extLst>
          </p:cNvPr>
          <p:cNvCxnSpPr/>
          <p:nvPr/>
        </p:nvCxnSpPr>
        <p:spPr>
          <a:xfrm flipH="1" flipV="1">
            <a:off x="8738160" y="2925987"/>
            <a:ext cx="1602530" cy="1742998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9DAD278-B79E-789D-C4D4-520EA2513006}"/>
              </a:ext>
            </a:extLst>
          </p:cNvPr>
          <p:cNvCxnSpPr>
            <a:cxnSpLocks/>
          </p:cNvCxnSpPr>
          <p:nvPr/>
        </p:nvCxnSpPr>
        <p:spPr>
          <a:xfrm flipH="1" flipV="1">
            <a:off x="8883083" y="3233410"/>
            <a:ext cx="1429897" cy="1488186"/>
          </a:xfrm>
          <a:prstGeom prst="straightConnector1">
            <a:avLst/>
          </a:prstGeom>
          <a:ln w="254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A93C5317-53A0-AC3A-4015-80D623A8B0A3}"/>
              </a:ext>
            </a:extLst>
          </p:cNvPr>
          <p:cNvSpPr txBox="1"/>
          <p:nvPr/>
        </p:nvSpPr>
        <p:spPr>
          <a:xfrm>
            <a:off x="2904565" y="5101735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turned off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AB685DF-7DF2-C816-1FA6-5CDFF51673F9}"/>
              </a:ext>
            </a:extLst>
          </p:cNvPr>
          <p:cNvSpPr txBox="1"/>
          <p:nvPr/>
        </p:nvSpPr>
        <p:spPr>
          <a:xfrm>
            <a:off x="7468419" y="5242728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turned off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93F584D-5EBE-3FF5-97A2-E2318E0615A1}"/>
              </a:ext>
            </a:extLst>
          </p:cNvPr>
          <p:cNvSpPr txBox="1"/>
          <p:nvPr/>
        </p:nvSpPr>
        <p:spPr>
          <a:xfrm>
            <a:off x="5220712" y="5154706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dirty="0">
                <a:solidFill>
                  <a:srgbClr val="FF93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DC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6D65444-A91C-FF2A-0FAA-AADF290A5F99}"/>
              </a:ext>
            </a:extLst>
          </p:cNvPr>
          <p:cNvSpPr txBox="1"/>
          <p:nvPr/>
        </p:nvSpPr>
        <p:spPr>
          <a:xfrm>
            <a:off x="9648870" y="5257394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dirty="0">
                <a:solidFill>
                  <a:srgbClr val="FF93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DC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092DBCC-6DA2-0D94-560A-8E22F46BE164}"/>
              </a:ext>
            </a:extLst>
          </p:cNvPr>
          <p:cNvSpPr txBox="1"/>
          <p:nvPr/>
        </p:nvSpPr>
        <p:spPr>
          <a:xfrm>
            <a:off x="1798602" y="971582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dirty="0">
                <a:solidFill>
                  <a:srgbClr val="FF93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DC</a:t>
            </a:r>
            <a:r>
              <a:rPr lang="en-JP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1E12F40-157B-8FA5-5768-9805D8B16BDC}"/>
              </a:ext>
            </a:extLst>
          </p:cNvPr>
          <p:cNvSpPr txBox="1"/>
          <p:nvPr/>
        </p:nvSpPr>
        <p:spPr>
          <a:xfrm>
            <a:off x="1295406" y="3204885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turned off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0C53EC3-26B3-D6AD-BEB8-BD4AFCFFE177}"/>
              </a:ext>
            </a:extLst>
          </p:cNvPr>
          <p:cNvCxnSpPr>
            <a:cxnSpLocks/>
          </p:cNvCxnSpPr>
          <p:nvPr/>
        </p:nvCxnSpPr>
        <p:spPr>
          <a:xfrm>
            <a:off x="2277697" y="1149927"/>
            <a:ext cx="1767830" cy="346364"/>
          </a:xfrm>
          <a:prstGeom prst="straightConnector1">
            <a:avLst/>
          </a:prstGeom>
          <a:ln w="25400">
            <a:solidFill>
              <a:srgbClr val="FFC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BE63478-1E8C-7D3B-58B1-6EA61032DA9E}"/>
              </a:ext>
            </a:extLst>
          </p:cNvPr>
          <p:cNvCxnSpPr>
            <a:cxnSpLocks/>
          </p:cNvCxnSpPr>
          <p:nvPr/>
        </p:nvCxnSpPr>
        <p:spPr>
          <a:xfrm flipV="1">
            <a:off x="2598954" y="1772613"/>
            <a:ext cx="1398494" cy="1603234"/>
          </a:xfrm>
          <a:prstGeom prst="straightConnector1">
            <a:avLst/>
          </a:prstGeom>
          <a:ln w="25400">
            <a:solidFill>
              <a:srgbClr val="0432FF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1C0A3DD7-C589-6BEF-25FF-74E349CE0744}"/>
              </a:ext>
            </a:extLst>
          </p:cNvPr>
          <p:cNvCxnSpPr>
            <a:cxnSpLocks/>
          </p:cNvCxnSpPr>
          <p:nvPr/>
        </p:nvCxnSpPr>
        <p:spPr>
          <a:xfrm flipH="1" flipV="1">
            <a:off x="5770012" y="3484420"/>
            <a:ext cx="578835" cy="114017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913EA505-0FF2-0B99-CA9C-CFC004E5ACE2}"/>
              </a:ext>
            </a:extLst>
          </p:cNvPr>
          <p:cNvCxnSpPr>
            <a:cxnSpLocks/>
          </p:cNvCxnSpPr>
          <p:nvPr/>
        </p:nvCxnSpPr>
        <p:spPr>
          <a:xfrm flipH="1" flipV="1">
            <a:off x="9704701" y="3498273"/>
            <a:ext cx="1060270" cy="122332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59952FF-4483-4BBF-D53B-47EBDF06CF9F}"/>
              </a:ext>
            </a:extLst>
          </p:cNvPr>
          <p:cNvSpPr txBox="1"/>
          <p:nvPr/>
        </p:nvSpPr>
        <p:spPr>
          <a:xfrm>
            <a:off x="1409751" y="6372315"/>
            <a:ext cx="33864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Critical emittances,</a:t>
            </a:r>
            <a:endParaRPr lang="en-JP" sz="240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95403EB-806C-BED0-DAC8-C5D245C60F84}"/>
              </a:ext>
            </a:extLst>
          </p:cNvPr>
          <p:cNvCxnSpPr>
            <a:cxnSpLocks/>
          </p:cNvCxnSpPr>
          <p:nvPr/>
        </p:nvCxnSpPr>
        <p:spPr>
          <a:xfrm>
            <a:off x="2277697" y="1149927"/>
            <a:ext cx="5554338" cy="531292"/>
          </a:xfrm>
          <a:prstGeom prst="straightConnector1">
            <a:avLst/>
          </a:prstGeom>
          <a:ln w="25400">
            <a:solidFill>
              <a:srgbClr val="FFC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1AE3A55-6713-C9E2-6F1D-4662B149BBAF}"/>
              </a:ext>
            </a:extLst>
          </p:cNvPr>
          <p:cNvCxnSpPr>
            <a:cxnSpLocks/>
          </p:cNvCxnSpPr>
          <p:nvPr/>
        </p:nvCxnSpPr>
        <p:spPr>
          <a:xfrm flipV="1">
            <a:off x="2607944" y="2294345"/>
            <a:ext cx="5451086" cy="1081502"/>
          </a:xfrm>
          <a:prstGeom prst="straightConnector1">
            <a:avLst/>
          </a:prstGeom>
          <a:ln w="25400">
            <a:solidFill>
              <a:srgbClr val="0432FF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6972C0D3-B9C4-B70B-7C40-95C177DD076E}"/>
              </a:ext>
            </a:extLst>
          </p:cNvPr>
          <p:cNvSpPr txBox="1"/>
          <p:nvPr/>
        </p:nvSpPr>
        <p:spPr>
          <a:xfrm>
            <a:off x="-15012" y="4615970"/>
            <a:ext cx="23818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Red</a:t>
            </a:r>
            <a:r>
              <a:rPr lang="en-US" sz="2000" dirty="0"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:18 mm-</a:t>
            </a:r>
            <a:r>
              <a:rPr lang="en-US" sz="2000" dirty="0" err="1">
                <a:solidFill>
                  <a:srgbClr val="FF0000"/>
                </a:solidFill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mrad</a:t>
            </a: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ea typeface="Hiragino Maru Gothic ProN W4" panose="020F04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27BF9ED-9498-BB63-15CF-094EBA86F5D1}"/>
              </a:ext>
            </a:extLst>
          </p:cNvPr>
          <p:cNvSpPr txBox="1"/>
          <p:nvPr/>
        </p:nvSpPr>
        <p:spPr>
          <a:xfrm>
            <a:off x="-9868" y="4057894"/>
            <a:ext cx="197076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Emittances: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14ED88E-CD0E-E341-01B6-34EF725C3971}"/>
              </a:ext>
            </a:extLst>
          </p:cNvPr>
          <p:cNvSpPr txBox="1"/>
          <p:nvPr/>
        </p:nvSpPr>
        <p:spPr>
          <a:xfrm>
            <a:off x="19860" y="5347170"/>
            <a:ext cx="231858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B</a:t>
            </a:r>
            <a:r>
              <a:rPr lang="en-JP" sz="2000" dirty="0"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lack: 35 mm-mrad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2B5127C-2FDC-917C-64B3-73E921E4E488}"/>
              </a:ext>
            </a:extLst>
          </p:cNvPr>
          <p:cNvSpPr txBox="1"/>
          <p:nvPr/>
        </p:nvSpPr>
        <p:spPr>
          <a:xfrm>
            <a:off x="6481" y="4977382"/>
            <a:ext cx="22194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432FF"/>
                </a:solidFill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Blue : 21 mm-</a:t>
            </a:r>
            <a:r>
              <a:rPr lang="en-US" sz="2000" dirty="0" err="1">
                <a:solidFill>
                  <a:srgbClr val="0432FF"/>
                </a:solidFill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mrad</a:t>
            </a:r>
            <a:endParaRPr lang="en-US" sz="2000" dirty="0">
              <a:solidFill>
                <a:srgbClr val="0432FF"/>
              </a:solidFill>
              <a:latin typeface="Times New Roman" panose="02020603050405020304" pitchFamily="18" charset="0"/>
              <a:ea typeface="Hiragino Maru Gothic ProN W4" panose="020F04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2B9010D-83D0-7965-57EF-1038AFA18B23}"/>
              </a:ext>
            </a:extLst>
          </p:cNvPr>
          <p:cNvSpPr txBox="1"/>
          <p:nvPr/>
        </p:nvSpPr>
        <p:spPr>
          <a:xfrm>
            <a:off x="4802110" y="6384604"/>
            <a:ext cx="639577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below which 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beam instability must occur.</a:t>
            </a:r>
            <a:endParaRPr lang="en-JP" sz="2400" dirty="0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BE813C55-F219-FB9E-9A01-7C9071472B36}"/>
              </a:ext>
            </a:extLst>
          </p:cNvPr>
          <p:cNvSpPr/>
          <p:nvPr/>
        </p:nvSpPr>
        <p:spPr>
          <a:xfrm>
            <a:off x="1295406" y="5924929"/>
            <a:ext cx="5440177" cy="44738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40285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allAtOnce"/>
      <p:bldP spid="9" grpId="0"/>
      <p:bldP spid="5" grpId="0"/>
      <p:bldP spid="36" grpId="0"/>
      <p:bldP spid="37" grpId="0"/>
      <p:bldP spid="38" grpId="0"/>
      <p:bldP spid="39" grpId="0"/>
      <p:bldP spid="40" grpId="0"/>
      <p:bldP spid="41" grpId="0"/>
      <p:bldP spid="17" grpId="0"/>
      <p:bldP spid="3" grpId="0" build="allAtOnce"/>
      <p:bldP spid="19" grpId="0"/>
      <p:bldP spid="22" grpId="0"/>
      <p:bldP spid="25" grpId="0"/>
      <p:bldP spid="27" grpId="0"/>
      <p:bldP spid="3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573AE9-26CF-35F8-F760-FE3B98C167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34F979E-3321-72F3-495F-13DC338585DB}"/>
              </a:ext>
            </a:extLst>
          </p:cNvPr>
          <p:cNvSpPr txBox="1"/>
          <p:nvPr/>
        </p:nvSpPr>
        <p:spPr>
          <a:xfrm>
            <a:off x="0" y="107089"/>
            <a:ext cx="29754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sz="2400" b="1" u="sng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Damping Effect</a:t>
            </a:r>
            <a:endParaRPr lang="en-US" sz="2400" u="sng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6C2739-9148-983A-AEEF-68A32919C5B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245776" y="1251424"/>
            <a:ext cx="3634911" cy="3678056"/>
          </a:xfrm>
          <a:prstGeom prst="rect">
            <a:avLst/>
          </a:prstGeom>
        </p:spPr>
      </p:pic>
      <p:pic>
        <p:nvPicPr>
          <p:cNvPr id="8" name="Picture 7" descr="A diagram of a graph&#10;&#10;AI-generated content may be incorrect.">
            <a:extLst>
              <a:ext uri="{FF2B5EF4-FFF2-40B4-BE49-F238E27FC236}">
                <a16:creationId xmlns:a16="http://schemas.microsoft.com/office/drawing/2014/main" id="{A02400B2-7B5D-2383-14BB-60C1C190E0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0974" y="1102815"/>
            <a:ext cx="3825537" cy="3825537"/>
          </a:xfrm>
          <a:prstGeom prst="rect">
            <a:avLst/>
          </a:prstGeom>
        </p:spPr>
      </p:pic>
      <p:pic>
        <p:nvPicPr>
          <p:cNvPr id="11" name="Picture 10" descr="A graph of a graph&#10;&#10;AI-generated content may be incorrect.">
            <a:extLst>
              <a:ext uri="{FF2B5EF4-FFF2-40B4-BE49-F238E27FC236}">
                <a16:creationId xmlns:a16="http://schemas.microsoft.com/office/drawing/2014/main" id="{202526A3-D09A-157C-DD70-9733CAE24F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27494" y="1127415"/>
            <a:ext cx="3825537" cy="3865806"/>
          </a:xfrm>
          <a:prstGeom prst="rect">
            <a:avLst/>
          </a:prstGeom>
        </p:spPr>
      </p:pic>
      <p:pic>
        <p:nvPicPr>
          <p:cNvPr id="4" name="Picture 3" descr="A diagram of a graph&#10;&#10;AI-generated content may be incorrect.">
            <a:extLst>
              <a:ext uri="{FF2B5EF4-FFF2-40B4-BE49-F238E27FC236}">
                <a16:creationId xmlns:a16="http://schemas.microsoft.com/office/drawing/2014/main" id="{FCD6C15A-3AE9-7208-4979-67F9CAEA3A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12672" y="3430136"/>
            <a:ext cx="881799" cy="85834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8D0747C-B9F2-1C0F-6F76-33A923DEB752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5649249" y="1498397"/>
            <a:ext cx="1181045" cy="98135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12A2C6D-9A6C-FB7A-D29C-1F1A14DE0B36}"/>
              </a:ext>
            </a:extLst>
          </p:cNvPr>
          <p:cNvSpPr txBox="1"/>
          <p:nvPr/>
        </p:nvSpPr>
        <p:spPr>
          <a:xfrm>
            <a:off x="817419" y="992763"/>
            <a:ext cx="24945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2000" u="sng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No diode </a:t>
            </a:r>
            <a:r>
              <a:rPr lang="en-JP" sz="20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attached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92580D-886F-DD04-1E1D-89D9C4E239FB}"/>
              </a:ext>
            </a:extLst>
          </p:cNvPr>
          <p:cNvSpPr txBox="1"/>
          <p:nvPr/>
        </p:nvSpPr>
        <p:spPr>
          <a:xfrm>
            <a:off x="4968376" y="1034492"/>
            <a:ext cx="26173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JP" u="sng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Two</a:t>
            </a:r>
            <a:r>
              <a:rPr lang="en-JP" sz="1800" u="sng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diodes </a:t>
            </a:r>
            <a:r>
              <a:rPr lang="en-JP" sz="18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attached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34AAAE9-9E05-E76A-3866-C15CC4A3FFB9}"/>
              </a:ext>
            </a:extLst>
          </p:cNvPr>
          <p:cNvSpPr txBox="1"/>
          <p:nvPr/>
        </p:nvSpPr>
        <p:spPr>
          <a:xfrm>
            <a:off x="8986183" y="1006782"/>
            <a:ext cx="26173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JP" sz="1800" u="sng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Four diodes </a:t>
            </a:r>
            <a:r>
              <a:rPr lang="en-JP" sz="18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attached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10218E9-F58F-C0F6-CABF-5F1B6B872CD3}"/>
              </a:ext>
            </a:extLst>
          </p:cNvPr>
          <p:cNvSpPr txBox="1"/>
          <p:nvPr/>
        </p:nvSpPr>
        <p:spPr>
          <a:xfrm>
            <a:off x="8936173" y="3598247"/>
            <a:ext cx="13716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C</a:t>
            </a:r>
            <a:r>
              <a:rPr lang="en-JP" sz="20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ondition changed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7C91D9B-9D8D-C822-E790-35F9D47EFAC4}"/>
              </a:ext>
            </a:extLst>
          </p:cNvPr>
          <p:cNvCxnSpPr>
            <a:cxnSpLocks/>
          </p:cNvCxnSpPr>
          <p:nvPr/>
        </p:nvCxnSpPr>
        <p:spPr>
          <a:xfrm>
            <a:off x="6719455" y="1932244"/>
            <a:ext cx="3519058" cy="1773385"/>
          </a:xfrm>
          <a:prstGeom prst="straightConnector1">
            <a:avLst/>
          </a:prstGeom>
          <a:ln w="254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C8BD446-F5B7-DD16-2EC6-170E388E1C2D}"/>
              </a:ext>
            </a:extLst>
          </p:cNvPr>
          <p:cNvSpPr txBox="1"/>
          <p:nvPr/>
        </p:nvSpPr>
        <p:spPr>
          <a:xfrm>
            <a:off x="-1" y="515241"/>
            <a:ext cx="34147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altLang="ja-JP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tune dependence    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1C84550-9AB0-E41C-BB7D-286D46F3538D}"/>
              </a:ext>
            </a:extLst>
          </p:cNvPr>
          <p:cNvSpPr txBox="1"/>
          <p:nvPr/>
        </p:nvSpPr>
        <p:spPr>
          <a:xfrm>
            <a:off x="874530" y="6267074"/>
            <a:ext cx="106116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Installing 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four diode </a:t>
            </a: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units 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widens</a:t>
            </a: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the beam's operational tunability.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8D94F9-645B-9D17-65D5-8F368FAEF971}"/>
              </a:ext>
            </a:extLst>
          </p:cNvPr>
          <p:cNvSpPr txBox="1"/>
          <p:nvPr/>
        </p:nvSpPr>
        <p:spPr>
          <a:xfrm>
            <a:off x="1555703" y="5563207"/>
            <a:ext cx="53821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Four diodes </a:t>
            </a:r>
            <a:r>
              <a:rPr lang="en-US" sz="2400" dirty="0"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suppress instabilities, </a:t>
            </a:r>
            <a:endParaRPr lang="en-US" sz="2400" dirty="0">
              <a:solidFill>
                <a:srgbClr val="0432FF"/>
              </a:solidFill>
              <a:latin typeface="Times New Roman" panose="02020603050405020304" pitchFamily="18" charset="0"/>
              <a:ea typeface="Hiragino Maru Gothic ProN W4" panose="020F04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8DCA1F0-A236-E497-F380-1EFC1BFB2A9F}"/>
              </a:ext>
            </a:extLst>
          </p:cNvPr>
          <p:cNvSpPr txBox="1"/>
          <p:nvPr/>
        </p:nvSpPr>
        <p:spPr>
          <a:xfrm>
            <a:off x="1526672" y="5084171"/>
            <a:ext cx="53821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Two diodes </a:t>
            </a:r>
            <a:r>
              <a:rPr lang="en-US" sz="2400" dirty="0"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eliminate tune dependence. 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616B059B-9C41-B75A-58E1-182E3FF3305E}"/>
              </a:ext>
            </a:extLst>
          </p:cNvPr>
          <p:cNvSpPr/>
          <p:nvPr/>
        </p:nvSpPr>
        <p:spPr>
          <a:xfrm>
            <a:off x="8150914" y="975583"/>
            <a:ext cx="3825537" cy="3826840"/>
          </a:xfrm>
          <a:prstGeom prst="roundRect">
            <a:avLst/>
          </a:prstGeom>
          <a:noFill/>
          <a:ln w="38100">
            <a:solidFill>
              <a:srgbClr val="0432FF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7EF65E-2A30-3D30-12B8-E7CA13B44F73}"/>
              </a:ext>
            </a:extLst>
          </p:cNvPr>
          <p:cNvSpPr txBox="1"/>
          <p:nvPr/>
        </p:nvSpPr>
        <p:spPr>
          <a:xfrm>
            <a:off x="6131298" y="5555750"/>
            <a:ext cx="486260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even for corrected </a:t>
            </a:r>
            <a:r>
              <a:rPr lang="en-US" sz="2400" dirty="0"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chromaticity cases.</a:t>
            </a:r>
            <a:endParaRPr lang="en-JP" sz="2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C38D098-E427-D8F8-B961-11F11B02B846}"/>
              </a:ext>
            </a:extLst>
          </p:cNvPr>
          <p:cNvSpPr txBox="1"/>
          <p:nvPr/>
        </p:nvSpPr>
        <p:spPr>
          <a:xfrm>
            <a:off x="2850749" y="113679"/>
            <a:ext cx="53821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u="sng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with </a:t>
            </a:r>
            <a:r>
              <a:rPr lang="en-US" sz="2400" b="1" u="sng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Four</a:t>
            </a:r>
            <a:r>
              <a:rPr lang="en-US" sz="2400" b="1" u="sng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Diode Units </a:t>
            </a:r>
            <a:r>
              <a:rPr lang="en-US" sz="2400" u="sng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(0.76 MW)</a:t>
            </a:r>
            <a:endParaRPr lang="en-JP" sz="2400" dirty="0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3B3A4BF4-DD80-8086-25BE-29996C91C554}"/>
              </a:ext>
            </a:extLst>
          </p:cNvPr>
          <p:cNvSpPr/>
          <p:nvPr/>
        </p:nvSpPr>
        <p:spPr>
          <a:xfrm>
            <a:off x="817419" y="6229413"/>
            <a:ext cx="10519117" cy="59096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dirty="0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DD8654A-2891-F999-CA31-B17E5A139CD1}"/>
              </a:ext>
            </a:extLst>
          </p:cNvPr>
          <p:cNvSpPr/>
          <p:nvPr/>
        </p:nvSpPr>
        <p:spPr>
          <a:xfrm>
            <a:off x="9486900" y="1439894"/>
            <a:ext cx="1961148" cy="366339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6DF34077-AA7B-D98B-25C2-9B9752D58C79}"/>
              </a:ext>
            </a:extLst>
          </p:cNvPr>
          <p:cNvSpPr/>
          <p:nvPr/>
        </p:nvSpPr>
        <p:spPr>
          <a:xfrm>
            <a:off x="5105400" y="3154394"/>
            <a:ext cx="1961148" cy="366339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632B1A83-6DD1-F8D6-E90E-814D499285C1}"/>
              </a:ext>
            </a:extLst>
          </p:cNvPr>
          <p:cNvSpPr/>
          <p:nvPr/>
        </p:nvSpPr>
        <p:spPr>
          <a:xfrm>
            <a:off x="704850" y="3363944"/>
            <a:ext cx="1780470" cy="400110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>
              <a:solidFill>
                <a:srgbClr val="0432FF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76415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7" grpId="0"/>
      <p:bldP spid="18" grpId="0"/>
      <p:bldP spid="23" grpId="0"/>
      <p:bldP spid="15" grpId="1" build="allAtOnce"/>
      <p:bldP spid="10" grpId="0"/>
      <p:bldP spid="19" grpId="0"/>
      <p:bldP spid="21" grpId="0" animBg="1"/>
      <p:bldP spid="9" grpId="0"/>
      <p:bldP spid="22" grpId="0"/>
      <p:bldP spid="25" grpId="1" animBg="1"/>
      <p:bldP spid="2" grpId="1" animBg="1"/>
      <p:bldP spid="3" grpId="1" animBg="1"/>
      <p:bldP spid="5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C395B6-7D6C-624F-3100-EC00E20DFF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2028565-3A91-F555-4810-027329F927F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935868" y="1421051"/>
            <a:ext cx="3766339" cy="378410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35DC5DD-D2A3-209E-AC79-5D33321C590D}"/>
              </a:ext>
            </a:extLst>
          </p:cNvPr>
          <p:cNvSpPr txBox="1"/>
          <p:nvPr/>
        </p:nvSpPr>
        <p:spPr>
          <a:xfrm>
            <a:off x="-1" y="28038"/>
            <a:ext cx="295786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altLang="ja-JP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Beam instability</a:t>
            </a:r>
            <a:endParaRPr lang="en-US" altLang="ja-JP" sz="2400" dirty="0">
              <a:solidFill>
                <a:srgbClr val="FF0000"/>
              </a:solidFill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BF3C79-9989-5DF1-79D1-E03A48DAB29A}"/>
              </a:ext>
            </a:extLst>
          </p:cNvPr>
          <p:cNvSpPr txBox="1"/>
          <p:nvPr/>
        </p:nvSpPr>
        <p:spPr>
          <a:xfrm>
            <a:off x="416645" y="5755479"/>
            <a:ext cx="112383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Four diode units 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suppress beam instability 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with corrected chromaticity,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559453E-A0BD-3418-EB40-7314B78B8FC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873138" y="1492554"/>
            <a:ext cx="3825537" cy="378498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9F1E5E3-BF27-57D8-0E02-59581ED41B7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9805" y="3584964"/>
            <a:ext cx="2029597" cy="168642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12B9B74-ABF6-8E82-5332-0D0C05E7265C}"/>
              </a:ext>
            </a:extLst>
          </p:cNvPr>
          <p:cNvSpPr txBox="1"/>
          <p:nvPr/>
        </p:nvSpPr>
        <p:spPr>
          <a:xfrm>
            <a:off x="8521429" y="1669715"/>
            <a:ext cx="31298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u="sng" dirty="0" err="1">
                <a:solidFill>
                  <a:srgbClr val="FF0000"/>
                </a:solidFill>
                <a:latin typeface="Symbol" pitchFamily="2" charset="2"/>
                <a:ea typeface="Hiragino Maru Gothic ProN W4" panose="020F0400000000000000" pitchFamily="34" charset="-128"/>
              </a:rPr>
              <a:t>bge</a:t>
            </a:r>
            <a:r>
              <a:rPr lang="en-US" sz="2400" u="sng" baseline="-25000" dirty="0" err="1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rms</a:t>
            </a:r>
            <a:r>
              <a:rPr lang="en-US" sz="2400" u="sng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=26 mm-</a:t>
            </a:r>
            <a:r>
              <a:rPr lang="en-US" sz="2400" u="sng" dirty="0" err="1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mrad</a:t>
            </a:r>
            <a:endParaRPr lang="en-JP" sz="2400" u="sng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E700DB-9ACC-A1F3-CB07-BC51A142AA7A}"/>
              </a:ext>
            </a:extLst>
          </p:cNvPr>
          <p:cNvSpPr txBox="1"/>
          <p:nvPr/>
        </p:nvSpPr>
        <p:spPr>
          <a:xfrm>
            <a:off x="8906436" y="3850567"/>
            <a:ext cx="269837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Three successive shots, overlaid.</a:t>
            </a:r>
            <a:endParaRPr lang="en-JP" sz="2000" dirty="0">
              <a:solidFill>
                <a:srgbClr val="0432FF"/>
              </a:solidFill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C654C64-F7D2-BAED-16C7-D47596911FD3}"/>
              </a:ext>
            </a:extLst>
          </p:cNvPr>
          <p:cNvCxnSpPr>
            <a:cxnSpLocks/>
          </p:cNvCxnSpPr>
          <p:nvPr/>
        </p:nvCxnSpPr>
        <p:spPr>
          <a:xfrm>
            <a:off x="5731806" y="678873"/>
            <a:ext cx="0" cy="4584339"/>
          </a:xfrm>
          <a:prstGeom prst="line">
            <a:avLst/>
          </a:prstGeom>
          <a:ln w="25400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BF1BFA8-78F3-E248-6B49-0263E91E7B44}"/>
              </a:ext>
            </a:extLst>
          </p:cNvPr>
          <p:cNvSpPr txBox="1"/>
          <p:nvPr/>
        </p:nvSpPr>
        <p:spPr>
          <a:xfrm>
            <a:off x="2513615" y="866715"/>
            <a:ext cx="2957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2400" u="sng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No diode </a:t>
            </a:r>
            <a:r>
              <a:rPr lang="en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attached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F05BD2-F266-2421-DFEC-3C09F279CB18}"/>
              </a:ext>
            </a:extLst>
          </p:cNvPr>
          <p:cNvSpPr txBox="1"/>
          <p:nvPr/>
        </p:nvSpPr>
        <p:spPr>
          <a:xfrm>
            <a:off x="8210839" y="866017"/>
            <a:ext cx="343687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JP" sz="2400" u="sng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Four diodes </a:t>
            </a:r>
            <a:r>
              <a:rPr lang="en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attached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DB6A7BF-01CE-3D0E-77FD-A564070F5FBF}"/>
              </a:ext>
            </a:extLst>
          </p:cNvPr>
          <p:cNvGrpSpPr/>
          <p:nvPr/>
        </p:nvGrpSpPr>
        <p:grpSpPr>
          <a:xfrm>
            <a:off x="5962582" y="3591574"/>
            <a:ext cx="1791522" cy="1706000"/>
            <a:chOff x="5887256" y="1602153"/>
            <a:chExt cx="1791522" cy="1706000"/>
          </a:xfrm>
        </p:grpSpPr>
        <p:pic>
          <p:nvPicPr>
            <p:cNvPr id="4" name="Picture 3" descr="A diagram of a graph&#10;&#10;AI-generated content may be incorrect.">
              <a:extLst>
                <a:ext uri="{FF2B5EF4-FFF2-40B4-BE49-F238E27FC236}">
                  <a16:creationId xmlns:a16="http://schemas.microsoft.com/office/drawing/2014/main" id="{6B275517-25B7-0F64-4A0F-3D810794F4A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26166" y="1602153"/>
              <a:ext cx="1752612" cy="1706000"/>
            </a:xfrm>
            <a:prstGeom prst="rect">
              <a:avLst/>
            </a:prstGeom>
          </p:spPr>
        </p:pic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0CF29A7-965F-F3B5-BB64-2302F3E8FA4A}"/>
                </a:ext>
              </a:extLst>
            </p:cNvPr>
            <p:cNvCxnSpPr/>
            <p:nvPr/>
          </p:nvCxnSpPr>
          <p:spPr>
            <a:xfrm flipH="1">
              <a:off x="5887256" y="3253905"/>
              <a:ext cx="610821" cy="0"/>
            </a:xfrm>
            <a:prstGeom prst="line">
              <a:avLst/>
            </a:prstGeom>
            <a:ln w="152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5AFEC04E-B20A-20CB-9519-E7CFACD7EF3C}"/>
              </a:ext>
            </a:extLst>
          </p:cNvPr>
          <p:cNvSpPr txBox="1"/>
          <p:nvPr/>
        </p:nvSpPr>
        <p:spPr>
          <a:xfrm>
            <a:off x="-2765" y="1450209"/>
            <a:ext cx="2185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rgbClr val="0432FF"/>
                </a:solidFill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br</a:t>
            </a:r>
            <a:r>
              <a:rPr lang="en-JP" sz="2400" dirty="0">
                <a:solidFill>
                  <a:srgbClr val="0432FF"/>
                </a:solidFill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oader emittance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11F4B60-39DE-C2BA-2A4B-51450DF591C6}"/>
              </a:ext>
            </a:extLst>
          </p:cNvPr>
          <p:cNvSpPr txBox="1"/>
          <p:nvPr/>
        </p:nvSpPr>
        <p:spPr>
          <a:xfrm>
            <a:off x="5783034" y="2758659"/>
            <a:ext cx="20974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JP" sz="2400" dirty="0"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corrected chromaticity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3B7FAD-07A4-92E2-CFC0-B04438C255FC}"/>
              </a:ext>
            </a:extLst>
          </p:cNvPr>
          <p:cNvSpPr txBox="1"/>
          <p:nvPr/>
        </p:nvSpPr>
        <p:spPr>
          <a:xfrm>
            <a:off x="4464" y="810482"/>
            <a:ext cx="19654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U</a:t>
            </a:r>
            <a:r>
              <a:rPr lang="en-JP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nstable: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877BD0-BAC6-5246-8443-5C8AD9EDE27C}"/>
              </a:ext>
            </a:extLst>
          </p:cNvPr>
          <p:cNvSpPr txBox="1"/>
          <p:nvPr/>
        </p:nvSpPr>
        <p:spPr>
          <a:xfrm>
            <a:off x="-19834" y="2667975"/>
            <a:ext cx="211923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JP" sz="2400" dirty="0"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natural chromaticity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B7A1FA7C-1BDD-BAC8-016B-072FE8ADCC1F}"/>
              </a:ext>
            </a:extLst>
          </p:cNvPr>
          <p:cNvSpPr/>
          <p:nvPr/>
        </p:nvSpPr>
        <p:spPr>
          <a:xfrm>
            <a:off x="48006" y="781454"/>
            <a:ext cx="1931404" cy="517200"/>
          </a:xfrm>
          <a:prstGeom prst="roundRect">
            <a:avLst/>
          </a:prstGeom>
          <a:noFill/>
          <a:ln w="38100"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B8B2C9D-3725-3D93-DBCA-6D70DB07BF46}"/>
              </a:ext>
            </a:extLst>
          </p:cNvPr>
          <p:cNvSpPr txBox="1"/>
          <p:nvPr/>
        </p:nvSpPr>
        <p:spPr>
          <a:xfrm>
            <a:off x="6049668" y="875798"/>
            <a:ext cx="15766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</a:t>
            </a:r>
            <a:r>
              <a:rPr lang="en-JP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table: 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6629195-6AAA-8593-F513-4AE2984F72AE}"/>
              </a:ext>
            </a:extLst>
          </p:cNvPr>
          <p:cNvSpPr/>
          <p:nvPr/>
        </p:nvSpPr>
        <p:spPr>
          <a:xfrm>
            <a:off x="6078696" y="832256"/>
            <a:ext cx="1600080" cy="517200"/>
          </a:xfrm>
          <a:prstGeom prst="roundRect">
            <a:avLst/>
          </a:prstGeom>
          <a:noFill/>
          <a:ln w="38100"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0797EBB-2EAF-F528-41FA-2B7E4F89E885}"/>
              </a:ext>
            </a:extLst>
          </p:cNvPr>
          <p:cNvSpPr txBox="1"/>
          <p:nvPr/>
        </p:nvSpPr>
        <p:spPr>
          <a:xfrm>
            <a:off x="5797548" y="1553958"/>
            <a:ext cx="22197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432FF"/>
                </a:solidFill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smaller </a:t>
            </a:r>
            <a:r>
              <a:rPr lang="en-JP" sz="2400" dirty="0">
                <a:solidFill>
                  <a:srgbClr val="0432FF"/>
                </a:solidFill>
                <a:latin typeface="Times New Roman" panose="02020603050405020304" pitchFamily="18" charset="0"/>
                <a:ea typeface="Hiragino Maru Gothic ProN W4" panose="020F0400000000000000" pitchFamily="34" charset="-128"/>
                <a:cs typeface="Times New Roman" panose="02020603050405020304" pitchFamily="18" charset="0"/>
              </a:rPr>
              <a:t>emittance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CD2D4CD-42E8-2484-5F08-A30483014408}"/>
              </a:ext>
            </a:extLst>
          </p:cNvPr>
          <p:cNvSpPr txBox="1"/>
          <p:nvPr/>
        </p:nvSpPr>
        <p:spPr>
          <a:xfrm>
            <a:off x="788849" y="6223965"/>
            <a:ext cx="61468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for 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1MW smaller emittance beams.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81C5AD5-F8A8-DB30-6C3A-C3403E57AFF2}"/>
              </a:ext>
            </a:extLst>
          </p:cNvPr>
          <p:cNvSpPr/>
          <p:nvPr/>
        </p:nvSpPr>
        <p:spPr>
          <a:xfrm>
            <a:off x="416645" y="5716316"/>
            <a:ext cx="11238325" cy="969314"/>
          </a:xfrm>
          <a:prstGeom prst="roundRect">
            <a:avLst/>
          </a:prstGeom>
          <a:noFill/>
          <a:ln w="38100"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4B042E8-342B-4D6F-0D6F-529978636605}"/>
              </a:ext>
            </a:extLst>
          </p:cNvPr>
          <p:cNvSpPr txBox="1"/>
          <p:nvPr/>
        </p:nvSpPr>
        <p:spPr>
          <a:xfrm>
            <a:off x="2886075" y="34409"/>
            <a:ext cx="258540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for </a:t>
            </a:r>
            <a:r>
              <a:rPr lang="en-US" altLang="ja-JP" sz="2400" u="sng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1-MW beam </a:t>
            </a:r>
            <a:endParaRPr lang="en-JP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48202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5" grpId="0"/>
      <p:bldP spid="3" grpId="0"/>
      <p:bldP spid="11" grpId="0"/>
      <p:bldP spid="12" grpId="0"/>
      <p:bldP spid="9" grpId="0"/>
      <p:bldP spid="16" grpId="0"/>
      <p:bldP spid="18" grpId="0"/>
      <p:bldP spid="20" grpId="0"/>
      <p:bldP spid="21" grpId="0" animBg="1"/>
      <p:bldP spid="22" grpId="0"/>
      <p:bldP spid="23" grpId="0" animBg="1"/>
      <p:bldP spid="25" grpId="0"/>
      <p:bldP spid="27" grpId="0"/>
      <p:bldP spid="28" grpId="0" animBg="1"/>
      <p:bldP spid="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F66270-BB9C-AF75-36DF-D2527EC628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D99911D-7C73-BBA3-EE84-7BFCCFB23BD9}"/>
              </a:ext>
            </a:extLst>
          </p:cNvPr>
          <p:cNvSpPr txBox="1"/>
          <p:nvPr/>
        </p:nvSpPr>
        <p:spPr>
          <a:xfrm>
            <a:off x="-2" y="-7820"/>
            <a:ext cx="1219200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sz="2400" b="1" u="sng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2 MW Beam Growth Rate Estimation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5D2038-248E-E15C-1983-90DF1D1DDA82}"/>
              </a:ext>
            </a:extLst>
          </p:cNvPr>
          <p:cNvSpPr txBox="1"/>
          <p:nvPr/>
        </p:nvSpPr>
        <p:spPr>
          <a:xfrm>
            <a:off x="53788" y="6024909"/>
            <a:ext cx="120889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Diode units and space charge expand </a:t>
            </a: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possibility of achieving 2 MW beam</a:t>
            </a:r>
          </a:p>
        </p:txBody>
      </p:sp>
      <p:pic>
        <p:nvPicPr>
          <p:cNvPr id="4" name="Picture 3" descr="A diagram of a graph&#10;&#10;AI-generated content may be incorrect.">
            <a:extLst>
              <a:ext uri="{FF2B5EF4-FFF2-40B4-BE49-F238E27FC236}">
                <a16:creationId xmlns:a16="http://schemas.microsoft.com/office/drawing/2014/main" id="{6E9FB25F-4476-ED01-49A1-8B65347487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998" y="1660128"/>
            <a:ext cx="2629885" cy="255994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28BA0D-B4CF-568C-5F27-1C461B90F3E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480416" y="876417"/>
            <a:ext cx="4750025" cy="4260236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8BABE454-F839-B550-A065-C063A6FF4D16}"/>
              </a:ext>
            </a:extLst>
          </p:cNvPr>
          <p:cNvCxnSpPr>
            <a:cxnSpLocks/>
          </p:cNvCxnSpPr>
          <p:nvPr/>
        </p:nvCxnSpPr>
        <p:spPr>
          <a:xfrm flipH="1">
            <a:off x="6110288" y="4189044"/>
            <a:ext cx="1509132" cy="0"/>
          </a:xfrm>
          <a:prstGeom prst="straightConnector1">
            <a:avLst/>
          </a:prstGeom>
          <a:ln w="793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47DA587-E35D-4818-B7D7-9EDB30CAC74C}"/>
              </a:ext>
            </a:extLst>
          </p:cNvPr>
          <p:cNvCxnSpPr>
            <a:cxnSpLocks/>
          </p:cNvCxnSpPr>
          <p:nvPr/>
        </p:nvCxnSpPr>
        <p:spPr>
          <a:xfrm>
            <a:off x="7677167" y="3117481"/>
            <a:ext cx="0" cy="132396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C569378-8A9F-1560-5F03-B8BE702D2290}"/>
              </a:ext>
            </a:extLst>
          </p:cNvPr>
          <p:cNvCxnSpPr>
            <a:cxnSpLocks/>
          </p:cNvCxnSpPr>
          <p:nvPr/>
        </p:nvCxnSpPr>
        <p:spPr>
          <a:xfrm>
            <a:off x="6072195" y="3127001"/>
            <a:ext cx="0" cy="132396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F09E1F5-A9A4-E37D-9A9F-F526F1DDD51C}"/>
              </a:ext>
            </a:extLst>
          </p:cNvPr>
          <p:cNvSpPr txBox="1"/>
          <p:nvPr/>
        </p:nvSpPr>
        <p:spPr>
          <a:xfrm>
            <a:off x="5551929" y="1942669"/>
            <a:ext cx="12489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JP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 diode attached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6ED09B6F-73D8-4965-6AEA-49D0AA2358A0}"/>
              </a:ext>
            </a:extLst>
          </p:cNvPr>
          <p:cNvSpPr/>
          <p:nvPr/>
        </p:nvSpPr>
        <p:spPr>
          <a:xfrm>
            <a:off x="5451913" y="1942669"/>
            <a:ext cx="1248918" cy="1174812"/>
          </a:xfrm>
          <a:prstGeom prst="roundRect">
            <a:avLst/>
          </a:prstGeom>
          <a:noFill/>
          <a:ln w="2540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4B1C45-8434-BCBF-CCBA-8DBDE6B61FE0}"/>
              </a:ext>
            </a:extLst>
          </p:cNvPr>
          <p:cNvSpPr txBox="1"/>
          <p:nvPr/>
        </p:nvSpPr>
        <p:spPr>
          <a:xfrm>
            <a:off x="7772397" y="3403234"/>
            <a:ext cx="13343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diode attached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2808519D-D4A2-CCDE-6668-59E1D976E2A8}"/>
              </a:ext>
            </a:extLst>
          </p:cNvPr>
          <p:cNvSpPr/>
          <p:nvPr/>
        </p:nvSpPr>
        <p:spPr>
          <a:xfrm>
            <a:off x="7776020" y="3400911"/>
            <a:ext cx="1330738" cy="876184"/>
          </a:xfrm>
          <a:prstGeom prst="roundRect">
            <a:avLst/>
          </a:prstGeom>
          <a:noFill/>
          <a:ln w="25400"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195EB7C-1588-D59C-FBC3-89BF294C035E}"/>
              </a:ext>
            </a:extLst>
          </p:cNvPr>
          <p:cNvCxnSpPr/>
          <p:nvPr/>
        </p:nvCxnSpPr>
        <p:spPr>
          <a:xfrm>
            <a:off x="478320" y="4177205"/>
            <a:ext cx="1000125" cy="0"/>
          </a:xfrm>
          <a:prstGeom prst="line">
            <a:avLst/>
          </a:prstGeom>
          <a:ln w="279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52AE5A9-F48B-CAC1-F405-2E598D59C384}"/>
              </a:ext>
            </a:extLst>
          </p:cNvPr>
          <p:cNvSpPr txBox="1"/>
          <p:nvPr/>
        </p:nvSpPr>
        <p:spPr>
          <a:xfrm>
            <a:off x="2045598" y="559747"/>
            <a:ext cx="73766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altLang="ja-JP" sz="20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Beam growth rate @ 14 </a:t>
            </a:r>
            <a:r>
              <a:rPr lang="en-US" altLang="ja-JP" sz="2000" dirty="0" err="1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ms</a:t>
            </a:r>
            <a:r>
              <a:rPr lang="en-US" altLang="ja-JP" sz="20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(</a:t>
            </a:r>
            <a:r>
              <a:rPr lang="en-US" altLang="ja-JP" sz="2000" dirty="0" err="1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Q</a:t>
            </a:r>
            <a:r>
              <a:rPr lang="en-US" altLang="ja-JP" sz="2000" baseline="-25000" dirty="0" err="1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x</a:t>
            </a:r>
            <a:r>
              <a:rPr lang="en-US" altLang="ja-JP" sz="20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=6.434 and 14 </a:t>
            </a:r>
            <a:r>
              <a:rPr lang="en-US" altLang="ja-JP" sz="2000" dirty="0" err="1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ms</a:t>
            </a:r>
            <a:r>
              <a:rPr lang="en-US" altLang="ja-JP" sz="20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6A2A6E-2619-FC6C-1E75-63F6A15AC8E6}"/>
              </a:ext>
            </a:extLst>
          </p:cNvPr>
          <p:cNvSpPr txBox="1"/>
          <p:nvPr/>
        </p:nvSpPr>
        <p:spPr>
          <a:xfrm>
            <a:off x="53788" y="5140067"/>
            <a:ext cx="12088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Four diode units 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reduce critical emittance 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from 30 mm-</a:t>
            </a:r>
            <a:r>
              <a:rPr lang="en-US" sz="2400" dirty="0" err="1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mrad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to 15 mm-</a:t>
            </a:r>
            <a:r>
              <a:rPr lang="en-US" sz="2400" dirty="0" err="1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mrad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.</a:t>
            </a:r>
            <a:endParaRPr lang="en-JP" sz="240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316AFB9-20C5-5F6C-03A7-61331BF05349}"/>
              </a:ext>
            </a:extLst>
          </p:cNvPr>
          <p:cNvSpPr txBox="1"/>
          <p:nvPr/>
        </p:nvSpPr>
        <p:spPr>
          <a:xfrm>
            <a:off x="856343" y="1219200"/>
            <a:ext cx="23631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</a:t>
            </a:r>
            <a:r>
              <a:rPr lang="en-JP" sz="2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extupole setting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555FF2-7359-08CB-86DF-69F9E50E3E27}"/>
              </a:ext>
            </a:extLst>
          </p:cNvPr>
          <p:cNvSpPr txBox="1"/>
          <p:nvPr/>
        </p:nvSpPr>
        <p:spPr>
          <a:xfrm>
            <a:off x="391236" y="6428518"/>
            <a:ext cx="61395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i="1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without</a:t>
            </a: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transverse feedback.</a:t>
            </a:r>
            <a:endParaRPr lang="en-JP" sz="2400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07F32C5-5438-5D55-A279-2D821287395B}"/>
              </a:ext>
            </a:extLst>
          </p:cNvPr>
          <p:cNvSpPr/>
          <p:nvPr/>
        </p:nvSpPr>
        <p:spPr>
          <a:xfrm>
            <a:off x="53788" y="6024909"/>
            <a:ext cx="11557641" cy="83309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95688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allAtOnce"/>
      <p:bldP spid="14" grpId="0"/>
      <p:bldP spid="16" grpId="0" animBg="1"/>
      <p:bldP spid="17" grpId="0"/>
      <p:bldP spid="18" grpId="0" animBg="1"/>
      <p:bldP spid="5" grpId="0"/>
      <p:bldP spid="7" grpId="0"/>
      <p:bldP spid="2" grpId="0"/>
      <p:bldP spid="10" grpId="0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aph with a curve&#10;&#10;AI-generated content may be incorrect.">
            <a:extLst>
              <a:ext uri="{FF2B5EF4-FFF2-40B4-BE49-F238E27FC236}">
                <a16:creationId xmlns:a16="http://schemas.microsoft.com/office/drawing/2014/main" id="{59E1F0FE-C95F-A1FD-860E-AE71BAC962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2641" y="1850552"/>
            <a:ext cx="6412787" cy="40767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69D667F-0C25-C5FD-E5F4-A99C91DDEEC7}"/>
              </a:ext>
            </a:extLst>
          </p:cNvPr>
          <p:cNvSpPr txBox="1"/>
          <p:nvPr/>
        </p:nvSpPr>
        <p:spPr>
          <a:xfrm>
            <a:off x="1896040" y="5118184"/>
            <a:ext cx="3121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J</a:t>
            </a:r>
            <a:r>
              <a:rPr lang="en-JP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-PARC RCS kicker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7CBD738-91DB-890E-D447-720AF8B5EB98}"/>
              </a:ext>
            </a:extLst>
          </p:cNvPr>
          <p:cNvGrpSpPr/>
          <p:nvPr/>
        </p:nvGrpSpPr>
        <p:grpSpPr>
          <a:xfrm>
            <a:off x="1134782" y="1734992"/>
            <a:ext cx="4096124" cy="4246441"/>
            <a:chOff x="1134782" y="2165296"/>
            <a:chExt cx="4096124" cy="4246441"/>
          </a:xfrm>
        </p:grpSpPr>
        <p:pic>
          <p:nvPicPr>
            <p:cNvPr id="7" name="Picture 6" descr="A graph of a waveform&#10;&#10;AI-generated content may be incorrect.">
              <a:extLst>
                <a:ext uri="{FF2B5EF4-FFF2-40B4-BE49-F238E27FC236}">
                  <a16:creationId xmlns:a16="http://schemas.microsoft.com/office/drawing/2014/main" id="{8622D87C-7938-CB7E-7B71-89FF22E5E6C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34782" y="2165296"/>
              <a:ext cx="4096124" cy="4246441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E5D7A69-6093-206E-D44A-3222BBFCF8BE}"/>
                </a:ext>
              </a:extLst>
            </p:cNvPr>
            <p:cNvSpPr txBox="1"/>
            <p:nvPr/>
          </p:nvSpPr>
          <p:spPr>
            <a:xfrm>
              <a:off x="2438403" y="2567729"/>
              <a:ext cx="24929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u="sng" dirty="0">
                  <a:solidFill>
                    <a:srgbClr val="FF0000"/>
                  </a:solidFill>
                  <a:latin typeface="Hiragino Maru Gothic ProN W4" panose="020F0400000000000000" pitchFamily="34" charset="-128"/>
                  <a:ea typeface="Hiragino Maru Gothic ProN W4" panose="020F0400000000000000" pitchFamily="34" charset="-128"/>
                </a:rPr>
                <a:t>Spike structure</a:t>
              </a:r>
              <a:endParaRPr lang="en-JP" sz="2400" u="sng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endParaRPr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7CBE1BA-C416-5446-BFFD-598EEA920DB8}"/>
              </a:ext>
            </a:extLst>
          </p:cNvPr>
          <p:cNvSpPr txBox="1"/>
          <p:nvPr/>
        </p:nvSpPr>
        <p:spPr>
          <a:xfrm>
            <a:off x="19450" y="40335"/>
            <a:ext cx="12143366" cy="4924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en-US" altLang="ja-JP" sz="2600" u="sng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RCS kicker impedance is the main source of beam instability</a:t>
            </a:r>
            <a:endParaRPr lang="en-US" altLang="ja-JP" sz="2600" b="1" u="sng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787C29-D950-B561-2B6A-ACA65CF2DE8C}"/>
              </a:ext>
            </a:extLst>
          </p:cNvPr>
          <p:cNvSpPr txBox="1"/>
          <p:nvPr/>
        </p:nvSpPr>
        <p:spPr>
          <a:xfrm>
            <a:off x="19454" y="797520"/>
            <a:ext cx="118093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 indent="-457200">
              <a:buFont typeface="Wingdings" pitchFamily="2" charset="2"/>
              <a:buChar char="l"/>
            </a:pPr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Kicker impedance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7DF539-EE5F-433D-6C50-C7F782844A6E}"/>
              </a:ext>
            </a:extLst>
          </p:cNvPr>
          <p:cNvSpPr txBox="1"/>
          <p:nvPr/>
        </p:nvSpPr>
        <p:spPr>
          <a:xfrm>
            <a:off x="2954579" y="5894034"/>
            <a:ext cx="56672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 indent="-457200">
              <a:buFont typeface="Wingdings" pitchFamily="2" charset="2"/>
              <a:buChar char="l"/>
            </a:pP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Nevertheless, </a:t>
            </a:r>
          </a:p>
          <a:p>
            <a:pPr marL="1371600" lvl="2" indent="-457200"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FF0000"/>
                </a:solidFill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eight</a:t>
            </a:r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 kickers were installed</a:t>
            </a:r>
            <a:r>
              <a:rPr lang="en-US" altLang="ja-JP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.</a:t>
            </a:r>
            <a:endParaRPr kumimoji="1" lang="en-US" altLang="ja-JP" sz="2400" dirty="0">
              <a:latin typeface="Hiragino Maru Gothic Pro W4" panose="020F0400000000000000" pitchFamily="34" charset="-128"/>
              <a:ea typeface="Hiragino Maru Gothic Pro W4" panose="020F0400000000000000" pitchFamily="34" charset="-12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C414BC-1393-9C20-E534-6C1AC30AFB67}"/>
              </a:ext>
            </a:extLst>
          </p:cNvPr>
          <p:cNvSpPr txBox="1"/>
          <p:nvPr/>
        </p:nvSpPr>
        <p:spPr>
          <a:xfrm>
            <a:off x="2770090" y="1347660"/>
            <a:ext cx="924261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71600" lvl="2" indent="-457200">
              <a:buFont typeface="Courier New" panose="02070309020205020404" pitchFamily="49" charset="0"/>
              <a:buChar char="o"/>
            </a:pPr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about </a:t>
            </a:r>
            <a:r>
              <a:rPr lang="en-US" sz="2400" dirty="0">
                <a:solidFill>
                  <a:srgbClr val="FF0000"/>
                </a:solidFill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10 times </a:t>
            </a:r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higher than the SNS kickers’.</a:t>
            </a:r>
            <a:endParaRPr lang="en-US" altLang="ja-JP" sz="2400" dirty="0">
              <a:latin typeface="Hiragino Maru Gothic Pro W4" panose="020F0400000000000000" pitchFamily="34" charset="-128"/>
              <a:ea typeface="Hiragino Maru Gothic Pro W4" panose="020F0400000000000000" pitchFamily="34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38123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65C1D32-913A-6047-994B-C4DF62EF5ED4}"/>
              </a:ext>
            </a:extLst>
          </p:cNvPr>
          <p:cNvSpPr txBox="1"/>
          <p:nvPr/>
        </p:nvSpPr>
        <p:spPr>
          <a:xfrm>
            <a:off x="0" y="2341"/>
            <a:ext cx="121920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800" b="1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Summary</a:t>
            </a:r>
            <a:endParaRPr kumimoji="1" lang="en-US" altLang="ja-JP" sz="2800" b="1" u="sng" dirty="0">
              <a:solidFill>
                <a:srgbClr val="0432FF"/>
              </a:solidFill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  <a:p>
            <a:pPr marL="342900" indent="-342900">
              <a:buFont typeface="Wingdings" pitchFamily="2" charset="2"/>
              <a:buChar char="Ø"/>
            </a:pPr>
            <a:endParaRPr kumimoji="1" lang="en-US" altLang="ja-JP" sz="2400" b="1" u="sng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  <a:p>
            <a:pPr marL="800100" lvl="1" indent="-342900">
              <a:buFont typeface="Wingdings" pitchFamily="2" charset="2"/>
              <a:buChar char="l"/>
            </a:pPr>
            <a:r>
              <a:rPr lang="en-US" sz="2400" b="1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Space Charge is Key:</a:t>
            </a:r>
          </a:p>
          <a:p>
            <a:pPr lvl="1"/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Indirect space charge enables high-intensity beams, </a:t>
            </a:r>
          </a:p>
          <a:p>
            <a:pPr lvl="1"/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with reduced feedback necessity.</a:t>
            </a:r>
          </a:p>
          <a:p>
            <a:pPr marL="800100" lvl="1" indent="-342900">
              <a:buFont typeface="Wingdings" pitchFamily="2" charset="2"/>
              <a:buChar char="l"/>
            </a:pPr>
            <a:endParaRPr lang="en-US" altLang="ja-JP" sz="240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  <a:p>
            <a:pPr marL="800100" lvl="1" indent="-342900">
              <a:buFont typeface="Wingdings" pitchFamily="2" charset="2"/>
              <a:buChar char="l"/>
            </a:pPr>
            <a:r>
              <a:rPr lang="en-US" sz="2400" b="1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Diode Unit Enhances Performance: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</a:p>
          <a:p>
            <a:pPr lvl="1"/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Diode unit expands operational parameters, </a:t>
            </a:r>
          </a:p>
          <a:p>
            <a:pPr lvl="1"/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maintaining grounded kicker benefits.</a:t>
            </a:r>
          </a:p>
          <a:p>
            <a:pPr marL="800100" lvl="1" indent="-342900">
              <a:buFont typeface="Wingdings" pitchFamily="2" charset="2"/>
              <a:buChar char="l"/>
            </a:pPr>
            <a:endParaRPr lang="en-US" altLang="ja-JP" sz="240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  <a:p>
            <a:pPr marL="800100" lvl="1" indent="-342900">
              <a:buFont typeface="Wingdings" pitchFamily="2" charset="2"/>
              <a:buChar char="l"/>
            </a:pPr>
            <a:r>
              <a:rPr lang="en-US" sz="2400" b="1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Proven Reliability: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</a:p>
          <a:p>
            <a:pPr lvl="1"/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Diode unit sustainability is being demonstrated through routine operation.</a:t>
            </a:r>
            <a:endParaRPr kumimoji="1" lang="en-US" altLang="ja-JP" sz="240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17689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20FD15-2C37-A506-E939-FB25CBCB48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9982563-BE88-8A94-62DA-9ACFCA34A19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27392" y="934911"/>
            <a:ext cx="4657176" cy="58806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ED00836-A5E7-3997-63F8-4D3A83DB05D9}"/>
              </a:ext>
            </a:extLst>
          </p:cNvPr>
          <p:cNvSpPr txBox="1"/>
          <p:nvPr/>
        </p:nvSpPr>
        <p:spPr>
          <a:xfrm>
            <a:off x="2774578" y="150503"/>
            <a:ext cx="5302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altLang="ja-JP" sz="2800" u="sng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RCS kicker has merits</a:t>
            </a:r>
            <a:endParaRPr lang="en-US" altLang="ja-JP" sz="2800" b="1" u="sng" dirty="0">
              <a:solidFill>
                <a:srgbClr val="0432FF"/>
              </a:solidFill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8A6756D-6B75-2EA9-F095-5B3D67DD185E}"/>
              </a:ext>
            </a:extLst>
          </p:cNvPr>
          <p:cNvSpPr txBox="1"/>
          <p:nvPr/>
        </p:nvSpPr>
        <p:spPr>
          <a:xfrm>
            <a:off x="4514850" y="999307"/>
            <a:ext cx="7162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Kicker is a transmission-line type </a:t>
            </a:r>
          </a:p>
          <a:p>
            <a:pPr lvl="1"/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     with </a:t>
            </a:r>
            <a:r>
              <a:rPr lang="en-US" sz="2400" dirty="0">
                <a:solidFill>
                  <a:srgbClr val="0432FF"/>
                </a:solidFill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two</a:t>
            </a:r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 ferrites and coils</a:t>
            </a:r>
            <a:r>
              <a:rPr lang="en-US" altLang="ja-JP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. 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1BA945E-CBAE-BD65-8261-079E7D54233A}"/>
              </a:ext>
            </a:extLst>
          </p:cNvPr>
          <p:cNvCxnSpPr/>
          <p:nvPr/>
        </p:nvCxnSpPr>
        <p:spPr>
          <a:xfrm flipH="1">
            <a:off x="3934339" y="3556530"/>
            <a:ext cx="477243" cy="0"/>
          </a:xfrm>
          <a:prstGeom prst="line">
            <a:avLst/>
          </a:prstGeom>
          <a:ln w="38100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E97FCF9-D7F3-4CAD-8CC4-74403E55EC52}"/>
              </a:ext>
            </a:extLst>
          </p:cNvPr>
          <p:cNvCxnSpPr/>
          <p:nvPr/>
        </p:nvCxnSpPr>
        <p:spPr>
          <a:xfrm flipH="1">
            <a:off x="3942360" y="3773098"/>
            <a:ext cx="477243" cy="0"/>
          </a:xfrm>
          <a:prstGeom prst="line">
            <a:avLst/>
          </a:prstGeom>
          <a:ln w="38100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3EE9B457-EAD1-D326-A416-9A12DAA39EF2}"/>
              </a:ext>
            </a:extLst>
          </p:cNvPr>
          <p:cNvSpPr/>
          <p:nvPr/>
        </p:nvSpPr>
        <p:spPr>
          <a:xfrm>
            <a:off x="4292126" y="3484340"/>
            <a:ext cx="191711" cy="191711"/>
          </a:xfrm>
          <a:prstGeom prst="ellipse">
            <a:avLst/>
          </a:prstGeom>
          <a:solidFill>
            <a:srgbClr val="0432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DD78DCD-757B-E02F-1F7B-C22188B0FB9D}"/>
              </a:ext>
            </a:extLst>
          </p:cNvPr>
          <p:cNvSpPr/>
          <p:nvPr/>
        </p:nvSpPr>
        <p:spPr>
          <a:xfrm>
            <a:off x="3834929" y="3684869"/>
            <a:ext cx="191711" cy="191711"/>
          </a:xfrm>
          <a:prstGeom prst="ellipse">
            <a:avLst/>
          </a:prstGeom>
          <a:solidFill>
            <a:srgbClr val="0432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AD0ACC0-3B53-95F9-7E42-770D1CB06028}"/>
              </a:ext>
            </a:extLst>
          </p:cNvPr>
          <p:cNvSpPr/>
          <p:nvPr/>
        </p:nvSpPr>
        <p:spPr>
          <a:xfrm>
            <a:off x="4284106" y="3684866"/>
            <a:ext cx="191711" cy="19171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D2FDB6A-A559-9FC4-685D-70AA64AB881D}"/>
              </a:ext>
            </a:extLst>
          </p:cNvPr>
          <p:cNvSpPr/>
          <p:nvPr/>
        </p:nvSpPr>
        <p:spPr>
          <a:xfrm>
            <a:off x="3867014" y="3476320"/>
            <a:ext cx="191711" cy="19171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0E5DFFC-9074-7370-40E6-E26D7941032B}"/>
              </a:ext>
            </a:extLst>
          </p:cNvPr>
          <p:cNvSpPr txBox="1"/>
          <p:nvPr/>
        </p:nvSpPr>
        <p:spPr>
          <a:xfrm>
            <a:off x="4516091" y="1813050"/>
            <a:ext cx="6248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Kicker has four terminals</a:t>
            </a:r>
            <a:r>
              <a:rPr lang="en-US" altLang="ja-JP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: 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9C7B1EB-1DF7-D351-7332-C0DAE23A1BDC}"/>
              </a:ext>
            </a:extLst>
          </p:cNvPr>
          <p:cNvCxnSpPr>
            <a:cxnSpLocks/>
          </p:cNvCxnSpPr>
          <p:nvPr/>
        </p:nvCxnSpPr>
        <p:spPr>
          <a:xfrm flipH="1" flipV="1">
            <a:off x="3404996" y="1729186"/>
            <a:ext cx="3805517" cy="1203512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1743FAC-1404-54B0-2DE3-63817B58CB45}"/>
              </a:ext>
            </a:extLst>
          </p:cNvPr>
          <p:cNvCxnSpPr>
            <a:cxnSpLocks/>
          </p:cNvCxnSpPr>
          <p:nvPr/>
        </p:nvCxnSpPr>
        <p:spPr>
          <a:xfrm flipH="1">
            <a:off x="3553090" y="2887580"/>
            <a:ext cx="3805517" cy="2683809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C126CB53-2A8C-622E-5ABB-87258B04C3F1}"/>
              </a:ext>
            </a:extLst>
          </p:cNvPr>
          <p:cNvSpPr txBox="1"/>
          <p:nvPr/>
        </p:nvSpPr>
        <p:spPr>
          <a:xfrm>
            <a:off x="4028979" y="2610148"/>
            <a:ext cx="68362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8800" lvl="3" indent="-457200">
              <a:buFont typeface="Courier New" panose="02070309020205020404" pitchFamily="49" charset="0"/>
              <a:buChar char="o"/>
            </a:pPr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through </a:t>
            </a:r>
            <a:r>
              <a:rPr lang="en-US" sz="2400" dirty="0">
                <a:highlight>
                  <a:srgbClr val="FF0000"/>
                </a:highlight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130-m coaxial cables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3091FB-F6A5-A5D2-4464-CCB2CA707233}"/>
              </a:ext>
            </a:extLst>
          </p:cNvPr>
          <p:cNvSpPr txBox="1"/>
          <p:nvPr/>
        </p:nvSpPr>
        <p:spPr>
          <a:xfrm>
            <a:off x="4560312" y="3594770"/>
            <a:ext cx="755068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0432FF"/>
                </a:solidFill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Shorted plates </a:t>
            </a:r>
            <a:r>
              <a:rPr lang="en-US" sz="2400" dirty="0">
                <a:solidFill>
                  <a:srgbClr val="FF0000"/>
                </a:solidFill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save power, </a:t>
            </a:r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by doubling excitation current for beam extractions.</a:t>
            </a:r>
            <a:endParaRPr lang="en-US" altLang="ja-JP" sz="2400" u="sng" dirty="0">
              <a:latin typeface="Hiragino Maru Gothic Pro W4" panose="020F0400000000000000" pitchFamily="34" charset="-128"/>
              <a:ea typeface="Hiragino Maru Gothic Pro W4" panose="020F0400000000000000" pitchFamily="34" charset="-128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8207A30-2AA1-F835-7BA4-5260F54F0E7A}"/>
              </a:ext>
            </a:extLst>
          </p:cNvPr>
          <p:cNvSpPr txBox="1"/>
          <p:nvPr/>
        </p:nvSpPr>
        <p:spPr>
          <a:xfrm>
            <a:off x="4534032" y="4476010"/>
            <a:ext cx="766741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Structure </a:t>
            </a:r>
            <a:r>
              <a:rPr lang="en-US" sz="2400" dirty="0">
                <a:solidFill>
                  <a:srgbClr val="FF0000"/>
                </a:solidFill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increases</a:t>
            </a:r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 beam </a:t>
            </a:r>
            <a:r>
              <a:rPr lang="en-US" sz="2400" dirty="0">
                <a:solidFill>
                  <a:srgbClr val="FF0000"/>
                </a:solidFill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impedance</a:t>
            </a:r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, </a:t>
            </a:r>
          </a:p>
          <a:p>
            <a:pPr lvl="1"/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     during acceleration.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A37F063-821F-A4E9-1F12-CC866A481106}"/>
              </a:ext>
            </a:extLst>
          </p:cNvPr>
          <p:cNvGrpSpPr/>
          <p:nvPr/>
        </p:nvGrpSpPr>
        <p:grpSpPr>
          <a:xfrm>
            <a:off x="2169460" y="2339788"/>
            <a:ext cx="9966548" cy="4108997"/>
            <a:chOff x="2169460" y="2339788"/>
            <a:chExt cx="9966548" cy="4108997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81761497-E481-34B0-991B-3128BC876698}"/>
                </a:ext>
              </a:extLst>
            </p:cNvPr>
            <p:cNvSpPr/>
            <p:nvPr/>
          </p:nvSpPr>
          <p:spPr>
            <a:xfrm>
              <a:off x="2178424" y="2339788"/>
              <a:ext cx="605118" cy="605118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P" dirty="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97FBB98A-ADC5-DD29-63D3-C620E43D404B}"/>
                </a:ext>
              </a:extLst>
            </p:cNvPr>
            <p:cNvSpPr/>
            <p:nvPr/>
          </p:nvSpPr>
          <p:spPr>
            <a:xfrm>
              <a:off x="2169460" y="5060574"/>
              <a:ext cx="605118" cy="605118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P" dirty="0"/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DDAA55E7-C03A-8253-2E2E-B6B7CD55D09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783542" y="5325035"/>
              <a:ext cx="7238998" cy="940854"/>
            </a:xfrm>
            <a:prstGeom prst="straightConnector1">
              <a:avLst/>
            </a:prstGeom>
            <a:ln w="25400">
              <a:solidFill>
                <a:srgbClr val="FF93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34E34D3A-7A87-1D37-FB12-2CCC0FD80171}"/>
                </a:ext>
              </a:extLst>
            </p:cNvPr>
            <p:cNvCxnSpPr>
              <a:cxnSpLocks/>
              <a:endCxn id="45" idx="5"/>
            </p:cNvCxnSpPr>
            <p:nvPr/>
          </p:nvCxnSpPr>
          <p:spPr>
            <a:xfrm flipH="1" flipV="1">
              <a:off x="2694925" y="2856289"/>
              <a:ext cx="7326910" cy="3409600"/>
            </a:xfrm>
            <a:prstGeom prst="straightConnector1">
              <a:avLst/>
            </a:prstGeom>
            <a:ln w="254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9748570C-A931-EA04-6637-D84B412F6DE2}"/>
                </a:ext>
              </a:extLst>
            </p:cNvPr>
            <p:cNvSpPr txBox="1"/>
            <p:nvPr/>
          </p:nvSpPr>
          <p:spPr>
            <a:xfrm>
              <a:off x="4468588" y="5987120"/>
              <a:ext cx="766742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914400" lvl="1" indent="-457200">
                <a:buFont typeface="Courier New" panose="02070309020205020404" pitchFamily="49" charset="0"/>
                <a:buChar char="o"/>
              </a:pPr>
              <a:r>
                <a:rPr lang="en-US" sz="2400" dirty="0">
                  <a:latin typeface="Hiragino Maru Gothic Pro W4" panose="020F0400000000000000" pitchFamily="34" charset="-128"/>
                  <a:ea typeface="Hiragino Maru Gothic Pro W4" panose="020F0400000000000000" pitchFamily="34" charset="-128"/>
                </a:rPr>
                <a:t>trapped in 130-m cables with </a:t>
              </a:r>
              <a:r>
                <a:rPr lang="en-US" sz="2400" dirty="0">
                  <a:highlight>
                    <a:srgbClr val="FF9300"/>
                  </a:highlight>
                  <a:latin typeface="Hiragino Maru Gothic Pro W4" panose="020F0400000000000000" pitchFamily="34" charset="-128"/>
                  <a:ea typeface="Hiragino Maru Gothic Pro W4" panose="020F0400000000000000" pitchFamily="34" charset="-128"/>
                </a:rPr>
                <a:t>open</a:t>
              </a:r>
              <a:r>
                <a:rPr lang="en-US" sz="2400" dirty="0">
                  <a:latin typeface="Hiragino Maru Gothic Pro W4" panose="020F0400000000000000" pitchFamily="34" charset="-128"/>
                  <a:ea typeface="Hiragino Maru Gothic Pro W4" panose="020F0400000000000000" pitchFamily="34" charset="-128"/>
                </a:rPr>
                <a:t> ends</a:t>
              </a:r>
              <a:r>
                <a:rPr lang="en-US" altLang="ja-JP" sz="2400" dirty="0">
                  <a:latin typeface="Hiragino Maru Gothic Pro W4" panose="020F0400000000000000" pitchFamily="34" charset="-128"/>
                  <a:ea typeface="Hiragino Maru Gothic Pro W4" panose="020F0400000000000000" pitchFamily="34" charset="-128"/>
                </a:rPr>
                <a:t>.</a:t>
              </a:r>
              <a:r>
                <a:rPr lang="en-US" altLang="ja-JP" sz="2400" u="sng" dirty="0">
                  <a:latin typeface="Hiragino Maru Gothic Pro W4" panose="020F0400000000000000" pitchFamily="34" charset="-128"/>
                  <a:ea typeface="Hiragino Maru Gothic Pro W4" panose="020F0400000000000000" pitchFamily="34" charset="-128"/>
                </a:rPr>
                <a:t>  </a:t>
              </a:r>
              <a:endParaRPr kumimoji="1" lang="en-US" altLang="ja-JP" sz="2400" u="sng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endParaRPr>
            </a:p>
          </p:txBody>
        </p:sp>
      </p:grp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7F792EF6-D175-B09E-BC9A-7696FFA2C3F2}"/>
              </a:ext>
            </a:extLst>
          </p:cNvPr>
          <p:cNvSpPr/>
          <p:nvPr/>
        </p:nvSpPr>
        <p:spPr>
          <a:xfrm>
            <a:off x="2170165" y="3883133"/>
            <a:ext cx="1479177" cy="430306"/>
          </a:xfrm>
          <a:prstGeom prst="roundRect">
            <a:avLst/>
          </a:prstGeom>
          <a:noFill/>
          <a:ln w="25400"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dirty="0"/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D161525-8E4D-4774-4C38-AF67AC9461F0}"/>
              </a:ext>
            </a:extLst>
          </p:cNvPr>
          <p:cNvCxnSpPr>
            <a:cxnSpLocks/>
          </p:cNvCxnSpPr>
          <p:nvPr/>
        </p:nvCxnSpPr>
        <p:spPr>
          <a:xfrm flipH="1">
            <a:off x="3585173" y="3786188"/>
            <a:ext cx="1968943" cy="338992"/>
          </a:xfrm>
          <a:prstGeom prst="straightConnector1">
            <a:avLst/>
          </a:prstGeom>
          <a:ln w="254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8F072DDE-3CB4-65A9-DFBC-FE581FCD963B}"/>
              </a:ext>
            </a:extLst>
          </p:cNvPr>
          <p:cNvSpPr txBox="1"/>
          <p:nvPr/>
        </p:nvSpPr>
        <p:spPr>
          <a:xfrm>
            <a:off x="4439991" y="3103966"/>
            <a:ext cx="621196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71600" lvl="2" indent="-457200">
              <a:buFont typeface="Wingdings" pitchFamily="2" charset="2"/>
              <a:buChar char="q"/>
            </a:pPr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two, </a:t>
            </a:r>
            <a:r>
              <a:rPr lang="en-US" sz="2400" dirty="0">
                <a:solidFill>
                  <a:srgbClr val="0432FF"/>
                </a:solidFill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grounded</a:t>
            </a:r>
            <a:r>
              <a:rPr lang="en-US" altLang="ja-JP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0E3B15-1FAB-11A4-896E-B647D31CA329}"/>
              </a:ext>
            </a:extLst>
          </p:cNvPr>
          <p:cNvSpPr txBox="1"/>
          <p:nvPr/>
        </p:nvSpPr>
        <p:spPr>
          <a:xfrm>
            <a:off x="4433044" y="2199948"/>
            <a:ext cx="63201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71600" lvl="2" indent="-457200">
              <a:buFont typeface="Wingdings" pitchFamily="2" charset="2"/>
              <a:buChar char="q"/>
            </a:pPr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two connect to Power Supply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27D01C-CA01-FD46-7961-C7E4B8C1E052}"/>
              </a:ext>
            </a:extLst>
          </p:cNvPr>
          <p:cNvSpPr txBox="1"/>
          <p:nvPr/>
        </p:nvSpPr>
        <p:spPr>
          <a:xfrm>
            <a:off x="4461062" y="5358058"/>
            <a:ext cx="78923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because beam induces current on kicker coil, 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609948AD-E043-0075-A0DB-0A4058163184}"/>
              </a:ext>
            </a:extLst>
          </p:cNvPr>
          <p:cNvSpPr/>
          <p:nvPr/>
        </p:nvSpPr>
        <p:spPr>
          <a:xfrm>
            <a:off x="5038163" y="4443694"/>
            <a:ext cx="6221508" cy="881240"/>
          </a:xfrm>
          <a:prstGeom prst="roundRect">
            <a:avLst/>
          </a:prstGeom>
          <a:noFill/>
          <a:ln w="38100"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51661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4" grpId="0" animBg="1"/>
      <p:bldP spid="27" grpId="0" animBg="1"/>
      <p:bldP spid="30" grpId="0" animBg="1"/>
      <p:bldP spid="33" grpId="0" animBg="1"/>
      <p:bldP spid="35" grpId="0"/>
      <p:bldP spid="38" grpId="0" build="allAtOnce"/>
      <p:bldP spid="42" grpId="0"/>
      <p:bldP spid="43" grpId="0"/>
      <p:bldP spid="50" grpId="0" animBg="1"/>
      <p:bldP spid="52" grpId="0"/>
      <p:bldP spid="3" grpId="0"/>
      <p:bldP spid="8" grpId="0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7CBE1BA-C416-5446-BFFD-598EEA920DB8}"/>
              </a:ext>
            </a:extLst>
          </p:cNvPr>
          <p:cNvSpPr txBox="1"/>
          <p:nvPr/>
        </p:nvSpPr>
        <p:spPr>
          <a:xfrm>
            <a:off x="4295460" y="2093441"/>
            <a:ext cx="7765627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371600" lvl="2" indent="-457200">
              <a:buFont typeface="Courier New" panose="02070309020205020404" pitchFamily="49" charset="0"/>
              <a:buChar char="o"/>
            </a:pPr>
            <a:r>
              <a:rPr lang="en-US" sz="2400" dirty="0" err="1">
                <a:solidFill>
                  <a:srgbClr val="0432FF"/>
                </a:solidFill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Sextupole</a:t>
            </a:r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 magnet, </a:t>
            </a:r>
            <a:r>
              <a:rPr lang="en-US" sz="2400" dirty="0">
                <a:solidFill>
                  <a:srgbClr val="FF0000"/>
                </a:solidFill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turned off</a:t>
            </a:r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 </a:t>
            </a:r>
          </a:p>
          <a:p>
            <a:pPr lvl="2"/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     after </a:t>
            </a:r>
            <a:r>
              <a:rPr lang="en-US" sz="2400" dirty="0">
                <a:solidFill>
                  <a:srgbClr val="0432FF"/>
                </a:solidFill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10 </a:t>
            </a:r>
            <a:r>
              <a:rPr lang="en-US" sz="2400" dirty="0" err="1">
                <a:solidFill>
                  <a:srgbClr val="0432FF"/>
                </a:solidFill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ms</a:t>
            </a:r>
            <a:r>
              <a:rPr lang="en-US" sz="2400" dirty="0">
                <a:solidFill>
                  <a:srgbClr val="0432FF"/>
                </a:solidFill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 </a:t>
            </a:r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at higher energy</a:t>
            </a:r>
            <a:r>
              <a:rPr lang="en-US" sz="2400" dirty="0">
                <a:solidFill>
                  <a:srgbClr val="0432FF"/>
                </a:solidFill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.</a:t>
            </a:r>
            <a:endParaRPr lang="en-US" altLang="ja-JP" sz="2400" dirty="0">
              <a:solidFill>
                <a:srgbClr val="0432FF"/>
              </a:solidFill>
              <a:latin typeface="Hiragino Maru Gothic Pro W4" panose="020F0400000000000000" pitchFamily="34" charset="-128"/>
              <a:ea typeface="Hiragino Maru Gothic Pro W4" panose="020F0400000000000000" pitchFamily="34" charset="-12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83E22E-7CD4-3F50-71CC-9299339C20B6}"/>
              </a:ext>
            </a:extLst>
          </p:cNvPr>
          <p:cNvSpPr txBox="1"/>
          <p:nvPr/>
        </p:nvSpPr>
        <p:spPr>
          <a:xfrm>
            <a:off x="4356843" y="30486"/>
            <a:ext cx="755277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ctr">
              <a:buFont typeface="Wingdings" pitchFamily="2" charset="2"/>
              <a:buChar char="Ø"/>
            </a:pPr>
            <a:r>
              <a:rPr lang="en-US" altLang="ja-JP" sz="2800" u="sng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Beam instabilities observed at RCS </a:t>
            </a:r>
          </a:p>
          <a:p>
            <a:pPr algn="ctr"/>
            <a:r>
              <a:rPr lang="en-US" altLang="ja-JP" sz="2800" u="sng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(discrepancy from classical theory)</a:t>
            </a:r>
          </a:p>
        </p:txBody>
      </p:sp>
      <p:pic>
        <p:nvPicPr>
          <p:cNvPr id="8" name="Picture 7" descr="A graph of a graph&#10;&#10;AI-generated content may be incorrect.">
            <a:extLst>
              <a:ext uri="{FF2B5EF4-FFF2-40B4-BE49-F238E27FC236}">
                <a16:creationId xmlns:a16="http://schemas.microsoft.com/office/drawing/2014/main" id="{D6005E9D-A5BB-3FB0-EB1E-FB683DBD83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18" y="3439616"/>
            <a:ext cx="3429000" cy="3381375"/>
          </a:xfrm>
          <a:prstGeom prst="rect">
            <a:avLst/>
          </a:prstGeom>
        </p:spPr>
      </p:pic>
      <p:pic>
        <p:nvPicPr>
          <p:cNvPr id="6" name="Picture 5" descr="A diagram of a graph&#10;&#10;AI-generated content may be incorrect.">
            <a:extLst>
              <a:ext uri="{FF2B5EF4-FFF2-40B4-BE49-F238E27FC236}">
                <a16:creationId xmlns:a16="http://schemas.microsoft.com/office/drawing/2014/main" id="{2D9A3ED7-BE9F-E0AF-4FFA-C69681595F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346" y="233176"/>
            <a:ext cx="3429000" cy="3429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04C1CC0-9525-F58E-574D-F390F4382C8F}"/>
              </a:ext>
            </a:extLst>
          </p:cNvPr>
          <p:cNvSpPr txBox="1"/>
          <p:nvPr/>
        </p:nvSpPr>
        <p:spPr>
          <a:xfrm>
            <a:off x="1250580" y="2018"/>
            <a:ext cx="23801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0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(0.76-MW beam)</a:t>
            </a:r>
            <a:endParaRPr lang="en-JP" sz="2000" dirty="0">
              <a:solidFill>
                <a:srgbClr val="0432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C68224-48E6-81B8-C1D7-4D590916A429}"/>
              </a:ext>
            </a:extLst>
          </p:cNvPr>
          <p:cNvSpPr txBox="1"/>
          <p:nvPr/>
        </p:nvSpPr>
        <p:spPr>
          <a:xfrm>
            <a:off x="4356843" y="1041137"/>
            <a:ext cx="61341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 indent="-457200">
              <a:buFont typeface="Wingdings" pitchFamily="2" charset="2"/>
              <a:buChar char="q"/>
            </a:pPr>
            <a:r>
              <a:rPr lang="en-US" altLang="ja-JP" sz="2400" u="sng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Tune dependence </a:t>
            </a:r>
            <a:endParaRPr lang="en-US" altLang="ja-JP" sz="2400" dirty="0">
              <a:solidFill>
                <a:srgbClr val="FF0000"/>
              </a:solidFill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2B24D24-3D44-0507-771F-9F7AD03EA72E}"/>
              </a:ext>
            </a:extLst>
          </p:cNvPr>
          <p:cNvSpPr txBox="1"/>
          <p:nvPr/>
        </p:nvSpPr>
        <p:spPr>
          <a:xfrm>
            <a:off x="4925323" y="5465253"/>
            <a:ext cx="662745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FF0000"/>
                </a:solidFill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resonances</a:t>
            </a:r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 in </a:t>
            </a:r>
            <a:r>
              <a:rPr lang="en-US" sz="2400" dirty="0">
                <a:solidFill>
                  <a:srgbClr val="FF0000"/>
                </a:solidFill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kicker impedance</a:t>
            </a:r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 drive beam instability</a:t>
            </a:r>
            <a:r>
              <a:rPr lang="en-US" altLang="ja-JP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D16FBB-F007-B1A6-E35D-219F12EB2602}"/>
              </a:ext>
            </a:extLst>
          </p:cNvPr>
          <p:cNvSpPr txBox="1"/>
          <p:nvPr/>
        </p:nvSpPr>
        <p:spPr>
          <a:xfrm>
            <a:off x="4296331" y="1577597"/>
            <a:ext cx="78723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71600" lvl="2" indent="-457200">
              <a:buFont typeface="Courier New" panose="02070309020205020404" pitchFamily="49" charset="0"/>
              <a:buChar char="o"/>
            </a:pPr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following tune </a:t>
            </a:r>
            <a:r>
              <a:rPr lang="en-US" sz="2400" dirty="0" err="1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trackings</a:t>
            </a:r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 in lower panel</a:t>
            </a:r>
            <a:r>
              <a:rPr lang="en-US" altLang="ja-JP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.</a:t>
            </a:r>
            <a:endParaRPr lang="en-US" sz="2400" dirty="0">
              <a:latin typeface="Hiragino Maru Gothic Pro W4" panose="020F0400000000000000" pitchFamily="34" charset="-128"/>
              <a:ea typeface="Hiragino Maru Gothic Pro W4" panose="020F0400000000000000" pitchFamily="34" charset="-128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FF9ACD3-2C98-F44C-52A6-762EF87C2078}"/>
              </a:ext>
            </a:extLst>
          </p:cNvPr>
          <p:cNvSpPr/>
          <p:nvPr/>
        </p:nvSpPr>
        <p:spPr>
          <a:xfrm>
            <a:off x="1398494" y="402128"/>
            <a:ext cx="1326777" cy="1100674"/>
          </a:xfrm>
          <a:prstGeom prst="roundRect">
            <a:avLst/>
          </a:prstGeom>
          <a:noFill/>
          <a:ln w="38100">
            <a:solidFill>
              <a:srgbClr val="0432FF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A3535F3-471D-1838-2E3A-49AC3B050BB1}"/>
              </a:ext>
            </a:extLst>
          </p:cNvPr>
          <p:cNvCxnSpPr/>
          <p:nvPr/>
        </p:nvCxnSpPr>
        <p:spPr>
          <a:xfrm flipH="1" flipV="1">
            <a:off x="2133600" y="984593"/>
            <a:ext cx="3424518" cy="1328301"/>
          </a:xfrm>
          <a:prstGeom prst="straightConnector1">
            <a:avLst/>
          </a:prstGeom>
          <a:ln w="381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8EECDFC-133D-93CE-AA42-C878BAD2DA51}"/>
              </a:ext>
            </a:extLst>
          </p:cNvPr>
          <p:cNvSpPr txBox="1"/>
          <p:nvPr/>
        </p:nvSpPr>
        <p:spPr>
          <a:xfrm>
            <a:off x="4365810" y="3060560"/>
            <a:ext cx="769527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 indent="-457200">
              <a:buFont typeface="Wingdings" pitchFamily="2" charset="2"/>
              <a:buChar char="l"/>
            </a:pPr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Beam </a:t>
            </a:r>
            <a:r>
              <a:rPr lang="en-US" sz="2400" dirty="0">
                <a:solidFill>
                  <a:srgbClr val="FF0000"/>
                </a:solidFill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instability</a:t>
            </a:r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, observed at </a:t>
            </a:r>
            <a:r>
              <a:rPr lang="en-US" sz="2400" dirty="0">
                <a:solidFill>
                  <a:srgbClr val="FF0000"/>
                </a:solidFill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higher energy</a:t>
            </a:r>
            <a:endParaRPr lang="en-US" sz="2400" dirty="0">
              <a:latin typeface="Hiragino Maru Gothic Pro W4" panose="020F0400000000000000" pitchFamily="34" charset="-128"/>
              <a:ea typeface="Hiragino Maru Gothic Pro W4" panose="020F0400000000000000" pitchFamily="34" charset="-12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A8953D2-8E25-4811-C193-621113493A2E}"/>
              </a:ext>
            </a:extLst>
          </p:cNvPr>
          <p:cNvSpPr txBox="1"/>
          <p:nvPr/>
        </p:nvSpPr>
        <p:spPr>
          <a:xfrm>
            <a:off x="4769219" y="3501387"/>
            <a:ext cx="67952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despite under </a:t>
            </a:r>
            <a:r>
              <a:rPr lang="en-US" sz="2400" dirty="0">
                <a:solidFill>
                  <a:srgbClr val="0432FF"/>
                </a:solidFill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natural chromaticity</a:t>
            </a:r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3CCDF2E-7D90-E481-8DF2-8C6D8E56373B}"/>
              </a:ext>
            </a:extLst>
          </p:cNvPr>
          <p:cNvSpPr txBox="1"/>
          <p:nvPr/>
        </p:nvSpPr>
        <p:spPr>
          <a:xfrm>
            <a:off x="4345348" y="5015845"/>
            <a:ext cx="72191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 indent="-457200">
              <a:buFont typeface="Wingdings" pitchFamily="2" charset="2"/>
              <a:buChar char="l"/>
            </a:pPr>
            <a:r>
              <a:rPr lang="en-US" altLang="ja-JP" sz="2400" dirty="0">
                <a:solidFill>
                  <a:srgbClr val="0432FF"/>
                </a:solidFill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Tune dependence </a:t>
            </a:r>
            <a:r>
              <a:rPr lang="en-US" altLang="ja-JP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exists, </a:t>
            </a:r>
            <a:r>
              <a:rPr lang="en-US" sz="2400" dirty="0">
                <a:latin typeface="Hiragino Maru Gothic Pro W4" panose="020F0400000000000000" pitchFamily="34" charset="-128"/>
                <a:ea typeface="Hiragino Maru Gothic Pro W4" panose="020F0400000000000000" pitchFamily="34" charset="-128"/>
              </a:rPr>
              <a:t>suggesting </a:t>
            </a:r>
            <a:endParaRPr lang="en-US" altLang="ja-JP" sz="2400" dirty="0">
              <a:latin typeface="Hiragino Maru Gothic Pro W4" panose="020F0400000000000000" pitchFamily="34" charset="-128"/>
              <a:ea typeface="Hiragino Maru Gothic Pro W4" panose="020F0400000000000000" pitchFamily="34" charset="-128"/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DC2AFE82-1919-F41B-BEBE-A1F297403010}"/>
              </a:ext>
            </a:extLst>
          </p:cNvPr>
          <p:cNvSpPr/>
          <p:nvPr/>
        </p:nvSpPr>
        <p:spPr>
          <a:xfrm>
            <a:off x="4769219" y="2996154"/>
            <a:ext cx="7219120" cy="1037132"/>
          </a:xfrm>
          <a:prstGeom prst="roundRect">
            <a:avLst/>
          </a:prstGeom>
          <a:noFill/>
          <a:ln w="38100"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844F515-109C-4722-A905-76055A8788D0}"/>
              </a:ext>
            </a:extLst>
          </p:cNvPr>
          <p:cNvSpPr/>
          <p:nvPr/>
        </p:nvSpPr>
        <p:spPr>
          <a:xfrm>
            <a:off x="4796116" y="4959423"/>
            <a:ext cx="6795249" cy="1336827"/>
          </a:xfrm>
          <a:prstGeom prst="roundRect">
            <a:avLst/>
          </a:prstGeom>
          <a:noFill/>
          <a:ln w="38100"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76976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/>
      <p:bldP spid="7" grpId="0"/>
      <p:bldP spid="13" grpId="0" build="allAtOnce"/>
      <p:bldP spid="3" grpId="0"/>
      <p:bldP spid="9" grpId="0" animBg="1"/>
      <p:bldP spid="16" grpId="0"/>
      <p:bldP spid="17" grpId="0"/>
      <p:bldP spid="19" grpId="1"/>
      <p:bldP spid="20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7CBE1BA-C416-5446-BFFD-598EEA920DB8}"/>
              </a:ext>
            </a:extLst>
          </p:cNvPr>
          <p:cNvSpPr txBox="1"/>
          <p:nvPr/>
        </p:nvSpPr>
        <p:spPr>
          <a:xfrm>
            <a:off x="4396007" y="1875114"/>
            <a:ext cx="7765627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Instability, excited 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at 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low energies: </a:t>
            </a:r>
            <a:r>
              <a:rPr lang="en-US" altLang="ja-JP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Theory</a:t>
            </a:r>
            <a:r>
              <a:rPr lang="en-US" altLang="ja-JP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(</a:t>
            </a:r>
            <a:r>
              <a:rPr lang="en-US" altLang="ja-JP" sz="2400" dirty="0" err="1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Sacherer's</a:t>
            </a:r>
            <a:r>
              <a:rPr lang="en-US" altLang="ja-JP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formula)</a:t>
            </a:r>
            <a:r>
              <a:rPr lang="en-US" altLang="ja-JP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.</a:t>
            </a: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  <a:endParaRPr kumimoji="1" lang="en-US" altLang="ja-JP" sz="2400" dirty="0">
              <a:solidFill>
                <a:srgbClr val="FF0000"/>
              </a:solidFill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6005E9D-A5BB-3FB0-EB1E-FB683DBD833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99650" y="3429001"/>
            <a:ext cx="3380657" cy="3429184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C58D7472-7B9F-8BB8-BB41-0EC53CDC63A7}"/>
              </a:ext>
            </a:extLst>
          </p:cNvPr>
          <p:cNvGrpSpPr/>
          <p:nvPr/>
        </p:nvGrpSpPr>
        <p:grpSpPr>
          <a:xfrm>
            <a:off x="147917" y="27413"/>
            <a:ext cx="3665613" cy="3549507"/>
            <a:chOff x="147917" y="27413"/>
            <a:chExt cx="3665613" cy="354950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D9A3ED7-BE9F-E0AF-4FFA-C69681595FC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147917" y="27413"/>
              <a:ext cx="3665613" cy="3549507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27CFF0A-F642-EBE8-48FA-4AED03E938D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/>
          </p:blipFill>
          <p:spPr>
            <a:xfrm>
              <a:off x="1994170" y="770523"/>
              <a:ext cx="1494788" cy="1242045"/>
            </a:xfrm>
            <a:prstGeom prst="rect">
              <a:avLst/>
            </a:prstGeom>
          </p:spPr>
        </p:pic>
      </p:grp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7988E19-0B54-4B07-96D1-C4938F071476}"/>
              </a:ext>
            </a:extLst>
          </p:cNvPr>
          <p:cNvSpPr/>
          <p:nvPr/>
        </p:nvSpPr>
        <p:spPr>
          <a:xfrm>
            <a:off x="874059" y="443570"/>
            <a:ext cx="1120111" cy="2980781"/>
          </a:xfrm>
          <a:prstGeom prst="roundRect">
            <a:avLst/>
          </a:prstGeom>
          <a:noFill/>
          <a:ln w="38100">
            <a:solidFill>
              <a:srgbClr val="0432FF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696D82C-B5B5-CC6D-0C0C-8464D62A86A0}"/>
              </a:ext>
            </a:extLst>
          </p:cNvPr>
          <p:cNvSpPr/>
          <p:nvPr/>
        </p:nvSpPr>
        <p:spPr>
          <a:xfrm>
            <a:off x="2451841" y="4101354"/>
            <a:ext cx="1120111" cy="2622007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B015FB3-21BA-0E0C-0C23-C7B7F6455A9B}"/>
              </a:ext>
            </a:extLst>
          </p:cNvPr>
          <p:cNvCxnSpPr>
            <a:cxnSpLocks/>
          </p:cNvCxnSpPr>
          <p:nvPr/>
        </p:nvCxnSpPr>
        <p:spPr>
          <a:xfrm flipH="1">
            <a:off x="3571952" y="3227294"/>
            <a:ext cx="5894777" cy="1617422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7A3C889-98FC-F7C1-3790-8D6C448F04D7}"/>
              </a:ext>
            </a:extLst>
          </p:cNvPr>
          <p:cNvCxnSpPr>
            <a:cxnSpLocks/>
          </p:cNvCxnSpPr>
          <p:nvPr/>
        </p:nvCxnSpPr>
        <p:spPr>
          <a:xfrm flipH="1" flipV="1">
            <a:off x="1434114" y="1149635"/>
            <a:ext cx="7268930" cy="830997"/>
          </a:xfrm>
          <a:prstGeom prst="straightConnector1">
            <a:avLst/>
          </a:prstGeom>
          <a:ln w="254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C451A33-74CA-5358-3C53-C249D7B585D6}"/>
              </a:ext>
            </a:extLst>
          </p:cNvPr>
          <p:cNvSpPr txBox="1"/>
          <p:nvPr/>
        </p:nvSpPr>
        <p:spPr>
          <a:xfrm>
            <a:off x="3978528" y="5037026"/>
            <a:ext cx="679124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 indent="-457200">
              <a:buFont typeface="Wingdings" pitchFamily="2" charset="2"/>
              <a:buChar char="l"/>
            </a:pPr>
            <a:r>
              <a:rPr lang="en-US" sz="2400" u="sng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A </a:t>
            </a:r>
            <a:r>
              <a:rPr lang="en-US" sz="2400" u="sng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discrepancy</a:t>
            </a:r>
            <a:r>
              <a:rPr lang="en-US" sz="2400" u="sng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exists, suggesting</a:t>
            </a: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</a:p>
          <a:p>
            <a:pPr lvl="1"/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   </a:t>
            </a:r>
            <a:r>
              <a:rPr lang="en-US" altLang="ja-JP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space charge </a:t>
            </a: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affects</a:t>
            </a:r>
            <a:r>
              <a:rPr lang="en-US" altLang="ja-JP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beam instability.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DB4724B-E64D-8321-FAEC-88CC0E690759}"/>
              </a:ext>
            </a:extLst>
          </p:cNvPr>
          <p:cNvSpPr txBox="1"/>
          <p:nvPr/>
        </p:nvSpPr>
        <p:spPr>
          <a:xfrm>
            <a:off x="766486" y="-13447"/>
            <a:ext cx="70102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altLang="ja-JP" sz="2400" u="sng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Classical theory vs. measurements (</a:t>
            </a:r>
            <a:r>
              <a:rPr lang="en-US" altLang="ja-JP" sz="2400" u="sng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1-MW</a:t>
            </a:r>
            <a:r>
              <a:rPr lang="en-US" altLang="ja-JP" sz="2400" u="sng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D17010B-FA69-292D-3564-859AEA44DFB8}"/>
              </a:ext>
            </a:extLst>
          </p:cNvPr>
          <p:cNvSpPr txBox="1"/>
          <p:nvPr/>
        </p:nvSpPr>
        <p:spPr>
          <a:xfrm>
            <a:off x="3921103" y="2865583"/>
            <a:ext cx="754248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 indent="-457200">
              <a:buFont typeface="Wingdings" pitchFamily="2" charset="2"/>
              <a:buChar char="v"/>
            </a:pP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Instability, observed at 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higher energies:</a:t>
            </a: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Measurements.</a:t>
            </a:r>
            <a:endParaRPr lang="en-US" altLang="ja-JP" sz="2400" dirty="0">
              <a:solidFill>
                <a:srgbClr val="0432FF"/>
              </a:solidFill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AAD832EF-C797-5D3C-1DAA-4E271FB9E8D1}"/>
              </a:ext>
            </a:extLst>
          </p:cNvPr>
          <p:cNvSpPr/>
          <p:nvPr/>
        </p:nvSpPr>
        <p:spPr>
          <a:xfrm>
            <a:off x="4415119" y="4844717"/>
            <a:ext cx="6521822" cy="1246661"/>
          </a:xfrm>
          <a:prstGeom prst="roundRect">
            <a:avLst/>
          </a:prstGeom>
          <a:noFill/>
          <a:ln w="38100"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93859DE-DE4C-F2D8-C462-29895B98624E}"/>
              </a:ext>
            </a:extLst>
          </p:cNvPr>
          <p:cNvSpPr txBox="1"/>
          <p:nvPr/>
        </p:nvSpPr>
        <p:spPr>
          <a:xfrm>
            <a:off x="4467724" y="495973"/>
            <a:ext cx="70102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 err="1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Sextupole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magnet, turned off after 10 </a:t>
            </a:r>
            <a:r>
              <a:rPr lang="en-US" sz="2400" dirty="0" err="1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ms.</a:t>
            </a: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  <a:endParaRPr lang="en-JP" sz="2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E499BD-B678-546F-4825-8ABD65173E78}"/>
              </a:ext>
            </a:extLst>
          </p:cNvPr>
          <p:cNvSpPr txBox="1"/>
          <p:nvPr/>
        </p:nvSpPr>
        <p:spPr>
          <a:xfrm>
            <a:off x="4476689" y="1006959"/>
            <a:ext cx="52739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Theory </a:t>
            </a: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neglects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space charge.</a:t>
            </a: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  <a:endParaRPr lang="en-JP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55957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9" grpId="0" animBg="1"/>
      <p:bldP spid="10" grpId="0" build="allAtOnce"/>
      <p:bldP spid="21" grpId="0"/>
      <p:bldP spid="3" grpId="0" animBg="1"/>
      <p:bldP spid="14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7CBE1BA-C416-5446-BFFD-598EEA920DB8}"/>
              </a:ext>
            </a:extLst>
          </p:cNvPr>
          <p:cNvSpPr txBox="1"/>
          <p:nvPr/>
        </p:nvSpPr>
        <p:spPr>
          <a:xfrm>
            <a:off x="2115668" y="5968287"/>
            <a:ext cx="774550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1"/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Beams</a:t>
            </a: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with </a:t>
            </a:r>
            <a:r>
              <a:rPr lang="en-US" sz="2400" i="1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smaller</a:t>
            </a: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emittance</a:t>
            </a: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excite 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instability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3845D22-D15B-5514-67B0-FF8C90E25913}"/>
              </a:ext>
            </a:extLst>
          </p:cNvPr>
          <p:cNvGrpSpPr/>
          <p:nvPr/>
        </p:nvGrpSpPr>
        <p:grpSpPr>
          <a:xfrm>
            <a:off x="242794" y="42338"/>
            <a:ext cx="11556110" cy="3809091"/>
            <a:chOff x="242794" y="-192349"/>
            <a:chExt cx="11556110" cy="380909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6005E9D-A5BB-3FB0-EB1E-FB683DBD83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4097382" y="116528"/>
              <a:ext cx="3260031" cy="3429184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D9A3ED7-BE9F-E0AF-4FFA-C69681595FC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242794" y="67235"/>
              <a:ext cx="3533731" cy="3549507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DB4724B-E64D-8321-FAEC-88CC0E690759}"/>
                </a:ext>
              </a:extLst>
            </p:cNvPr>
            <p:cNvSpPr txBox="1"/>
            <p:nvPr/>
          </p:nvSpPr>
          <p:spPr>
            <a:xfrm>
              <a:off x="402836" y="-192349"/>
              <a:ext cx="113960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buFont typeface="Wingdings" pitchFamily="2" charset="2"/>
                <a:buChar char="q"/>
              </a:pPr>
              <a:r>
                <a:rPr lang="en-US" altLang="ja-JP" sz="2400" u="sng" dirty="0">
                  <a:solidFill>
                    <a:srgbClr val="0432FF"/>
                  </a:solidFill>
                  <a:latin typeface="Hiragino Maru Gothic ProN W4" panose="020F0400000000000000" pitchFamily="34" charset="-128"/>
                  <a:ea typeface="Hiragino Maru Gothic ProN W4" panose="020F0400000000000000" pitchFamily="34" charset="-128"/>
                </a:rPr>
                <a:t>Emittance dependence (0.76 MW beam) for different </a:t>
              </a:r>
              <a:r>
                <a:rPr lang="en-US" altLang="ja-JP" sz="2400" u="sng" dirty="0" err="1">
                  <a:solidFill>
                    <a:srgbClr val="0432FF"/>
                  </a:solidFill>
                  <a:latin typeface="Hiragino Maru Gothic ProN W4" panose="020F0400000000000000" pitchFamily="34" charset="-128"/>
                  <a:ea typeface="Hiragino Maru Gothic ProN W4" panose="020F0400000000000000" pitchFamily="34" charset="-128"/>
                </a:rPr>
                <a:t>sextupole</a:t>
              </a:r>
              <a:r>
                <a:rPr lang="en-US" altLang="ja-JP" sz="2400" u="sng" dirty="0">
                  <a:solidFill>
                    <a:srgbClr val="0432FF"/>
                  </a:solidFill>
                  <a:latin typeface="Hiragino Maru Gothic ProN W4" panose="020F0400000000000000" pitchFamily="34" charset="-128"/>
                  <a:ea typeface="Hiragino Maru Gothic ProN W4" panose="020F0400000000000000" pitchFamily="34" charset="-128"/>
                </a:rPr>
                <a:t> settings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CDBD480-81A1-E76A-718F-5E0620018F50}"/>
              </a:ext>
            </a:extLst>
          </p:cNvPr>
          <p:cNvSpPr txBox="1"/>
          <p:nvPr/>
        </p:nvSpPr>
        <p:spPr>
          <a:xfrm>
            <a:off x="7033755" y="923359"/>
            <a:ext cx="549322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Right panel :</a:t>
            </a:r>
            <a:r>
              <a:rPr lang="en-US" sz="2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  <a:r>
              <a:rPr lang="en-US" sz="2000" dirty="0" err="1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Sextupole</a:t>
            </a:r>
            <a:r>
              <a:rPr lang="en-US" sz="2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magnet corrects half of chromaticity at injection using DC power supply</a:t>
            </a:r>
            <a:r>
              <a:rPr lang="en-US" altLang="ja-JP" sz="2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.</a:t>
            </a:r>
            <a:endParaRPr lang="en-US" sz="2000" b="1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0FFA3674-C076-5E9C-D75E-59735BF41FC9}"/>
              </a:ext>
            </a:extLst>
          </p:cNvPr>
          <p:cNvSpPr/>
          <p:nvPr/>
        </p:nvSpPr>
        <p:spPr>
          <a:xfrm>
            <a:off x="2115666" y="5392631"/>
            <a:ext cx="7745507" cy="1291895"/>
          </a:xfrm>
          <a:prstGeom prst="roundRect">
            <a:avLst/>
          </a:prstGeom>
          <a:noFill/>
          <a:ln w="38100"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2181F3-D9C6-7D06-9FE6-1D9E3B59D50D}"/>
              </a:ext>
            </a:extLst>
          </p:cNvPr>
          <p:cNvSpPr txBox="1"/>
          <p:nvPr/>
        </p:nvSpPr>
        <p:spPr>
          <a:xfrm>
            <a:off x="1766791" y="3869361"/>
            <a:ext cx="866812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endParaRPr lang="en-US" altLang="ja-JP" sz="2400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Black/</a:t>
            </a:r>
            <a:r>
              <a:rPr lang="en-US" sz="2400" b="1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Blue</a:t>
            </a:r>
            <a:r>
              <a:rPr lang="en-US" sz="2400" b="1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: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Results for </a:t>
            </a:r>
            <a:r>
              <a:rPr lang="en-US" sz="2400" i="1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larger emittance</a:t>
            </a:r>
            <a:r>
              <a:rPr lang="en-US" sz="2400" i="1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29DAEB-E900-FC3C-A497-7327A5D147C6}"/>
              </a:ext>
            </a:extLst>
          </p:cNvPr>
          <p:cNvSpPr txBox="1"/>
          <p:nvPr/>
        </p:nvSpPr>
        <p:spPr>
          <a:xfrm>
            <a:off x="7024794" y="2420763"/>
            <a:ext cx="508577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Left panel:</a:t>
            </a:r>
            <a:r>
              <a:rPr lang="en-US" sz="2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 </a:t>
            </a:r>
            <a:r>
              <a:rPr lang="en-US" sz="2000" dirty="0" err="1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Sextupole</a:t>
            </a:r>
            <a:r>
              <a:rPr lang="en-US" sz="2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magnet turned off after 10 </a:t>
            </a:r>
            <a:r>
              <a:rPr lang="en-US" sz="2000" dirty="0" err="1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ms.</a:t>
            </a:r>
            <a:r>
              <a:rPr lang="en-US" sz="20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  <a:endParaRPr lang="en-US" sz="2000" b="1" dirty="0">
              <a:latin typeface="Hiragino Maru Gothic ProN W4" panose="020F0400000000000000" pitchFamily="34" charset="-128"/>
              <a:ea typeface="Hiragino Maru Gothic ProN W4" panose="020F0400000000000000" pitchFamily="34" charset="-128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7E16EB4-A8C7-E7EE-64D3-6523DD070828}"/>
              </a:ext>
            </a:extLst>
          </p:cNvPr>
          <p:cNvSpPr/>
          <p:nvPr/>
        </p:nvSpPr>
        <p:spPr>
          <a:xfrm>
            <a:off x="4715435" y="627529"/>
            <a:ext cx="1201271" cy="1075765"/>
          </a:xfrm>
          <a:prstGeom prst="roundRect">
            <a:avLst/>
          </a:prstGeom>
          <a:noFill/>
          <a:ln w="38100">
            <a:solidFill>
              <a:srgbClr val="0432FF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582DC7C-AB38-4103-DB84-B02193680371}"/>
              </a:ext>
            </a:extLst>
          </p:cNvPr>
          <p:cNvSpPr/>
          <p:nvPr/>
        </p:nvSpPr>
        <p:spPr>
          <a:xfrm>
            <a:off x="1156450" y="600635"/>
            <a:ext cx="1201271" cy="1075765"/>
          </a:xfrm>
          <a:prstGeom prst="roundRect">
            <a:avLst/>
          </a:prstGeom>
          <a:noFill/>
          <a:ln w="38100">
            <a:solidFill>
              <a:srgbClr val="0432FF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0E7E48-F5FB-A08B-B15B-D13CC6EBA77A}"/>
              </a:ext>
            </a:extLst>
          </p:cNvPr>
          <p:cNvSpPr txBox="1"/>
          <p:nvPr/>
        </p:nvSpPr>
        <p:spPr>
          <a:xfrm>
            <a:off x="372039" y="3759805"/>
            <a:ext cx="62663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sz="2400" b="1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Emittance Variation: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F20A26-647A-6257-2E19-733564794E5F}"/>
              </a:ext>
            </a:extLst>
          </p:cNvPr>
          <p:cNvSpPr txBox="1"/>
          <p:nvPr/>
        </p:nvSpPr>
        <p:spPr>
          <a:xfrm>
            <a:off x="1757084" y="4815662"/>
            <a:ext cx="72793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Red: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Results for </a:t>
            </a:r>
            <a:r>
              <a:rPr lang="en-US" sz="2400" i="1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smaller emittance.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FC4706-2C84-168D-9A19-244DE788A8F8}"/>
              </a:ext>
            </a:extLst>
          </p:cNvPr>
          <p:cNvSpPr txBox="1"/>
          <p:nvPr/>
        </p:nvSpPr>
        <p:spPr>
          <a:xfrm>
            <a:off x="1743644" y="5427240"/>
            <a:ext cx="63559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 indent="-457200">
              <a:buFont typeface="Wingdings" pitchFamily="2" charset="2"/>
              <a:buChar char="l"/>
            </a:pPr>
            <a:r>
              <a:rPr lang="en-US" sz="2400" b="1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Key Observation: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11171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 animBg="1"/>
      <p:bldP spid="5" grpId="0"/>
      <p:bldP spid="7" grpId="0"/>
      <p:bldP spid="9" grpId="0" animBg="1"/>
      <p:bldP spid="10" grpId="0" animBg="1"/>
      <p:bldP spid="13" grpId="0"/>
      <p:bldP spid="15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E8A49B-4B11-68F2-4A9B-40A9B79331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0E7628F9-0BF6-BC1D-A7BA-0390D6CDB255}"/>
              </a:ext>
            </a:extLst>
          </p:cNvPr>
          <p:cNvGrpSpPr/>
          <p:nvPr/>
        </p:nvGrpSpPr>
        <p:grpSpPr>
          <a:xfrm>
            <a:off x="4218050" y="678520"/>
            <a:ext cx="7204776" cy="3488318"/>
            <a:chOff x="193489" y="3352535"/>
            <a:chExt cx="7204776" cy="348831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3371FCC-2CE5-6268-2C38-D67A73E382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93489" y="3352535"/>
              <a:ext cx="3533731" cy="3442453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070DA6F-69BA-DFE5-D703-9AB183A2C4F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3864534" y="3360462"/>
              <a:ext cx="3533731" cy="3480391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85583746-CCB8-6237-A0BD-5430663CF304}"/>
              </a:ext>
            </a:extLst>
          </p:cNvPr>
          <p:cNvSpPr txBox="1"/>
          <p:nvPr/>
        </p:nvSpPr>
        <p:spPr>
          <a:xfrm>
            <a:off x="5023894" y="2996169"/>
            <a:ext cx="2478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u="sng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Beam positions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02A4D1-2B16-030E-8A69-D1CE86DBB4ED}"/>
              </a:ext>
            </a:extLst>
          </p:cNvPr>
          <p:cNvSpPr txBox="1"/>
          <p:nvPr/>
        </p:nvSpPr>
        <p:spPr>
          <a:xfrm>
            <a:off x="8805799" y="3028473"/>
            <a:ext cx="2592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u="sng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Bunching factor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5EA1056-07DC-812C-8F9B-8DCCD40F3490}"/>
              </a:ext>
            </a:extLst>
          </p:cNvPr>
          <p:cNvSpPr txBox="1"/>
          <p:nvPr/>
        </p:nvSpPr>
        <p:spPr>
          <a:xfrm>
            <a:off x="-59634" y="193596"/>
            <a:ext cx="75135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sz="2400" u="sng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</a:t>
            </a:r>
            <a:r>
              <a:rPr lang="en-JP" sz="2400" u="sng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unching factor dependence (0.76 MW beam)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D84E98-64D9-57E0-594D-C7066BF27950}"/>
              </a:ext>
            </a:extLst>
          </p:cNvPr>
          <p:cNvSpPr txBox="1"/>
          <p:nvPr/>
        </p:nvSpPr>
        <p:spPr>
          <a:xfrm>
            <a:off x="197124" y="1810809"/>
            <a:ext cx="377160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altLang="ja-JP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</a:t>
            </a:r>
            <a:r>
              <a:rPr lang="en-US" altLang="ja-JP" sz="2400" baseline="-250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f</a:t>
            </a:r>
            <a:r>
              <a:rPr lang="en-US" altLang="ja-JP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, average current /peak current</a:t>
            </a:r>
            <a:endParaRPr lang="en-JP" sz="2400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784990-B4AF-37BC-83D8-8AC7381F4D05}"/>
              </a:ext>
            </a:extLst>
          </p:cNvPr>
          <p:cNvSpPr txBox="1"/>
          <p:nvPr/>
        </p:nvSpPr>
        <p:spPr>
          <a:xfrm>
            <a:off x="3130590" y="4170017"/>
            <a:ext cx="61927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Blue</a:t>
            </a:r>
            <a:r>
              <a:rPr lang="en-US" sz="2400" b="1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: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results for </a:t>
            </a:r>
            <a:r>
              <a:rPr lang="en-US" sz="2400" i="1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higher</a:t>
            </a: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peak current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.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CE48466-AAF4-1393-FCE0-0415EDE1D9F4}"/>
              </a:ext>
            </a:extLst>
          </p:cNvPr>
          <p:cNvCxnSpPr>
            <a:cxnSpLocks/>
          </p:cNvCxnSpPr>
          <p:nvPr/>
        </p:nvCxnSpPr>
        <p:spPr>
          <a:xfrm flipV="1">
            <a:off x="3747247" y="2331223"/>
            <a:ext cx="3389546" cy="1835615"/>
          </a:xfrm>
          <a:prstGeom prst="straightConnector1">
            <a:avLst/>
          </a:prstGeom>
          <a:ln w="254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656BA7E-B264-BE9F-0690-703A06734904}"/>
              </a:ext>
            </a:extLst>
          </p:cNvPr>
          <p:cNvCxnSpPr>
            <a:cxnSpLocks/>
          </p:cNvCxnSpPr>
          <p:nvPr/>
        </p:nvCxnSpPr>
        <p:spPr>
          <a:xfrm flipV="1">
            <a:off x="3747247" y="2850776"/>
            <a:ext cx="3252232" cy="197518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35180E8-44EA-14B5-2154-BAE683D0E661}"/>
              </a:ext>
            </a:extLst>
          </p:cNvPr>
          <p:cNvSpPr txBox="1"/>
          <p:nvPr/>
        </p:nvSpPr>
        <p:spPr>
          <a:xfrm>
            <a:off x="3171846" y="4825957"/>
            <a:ext cx="61927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Red</a:t>
            </a:r>
            <a:r>
              <a:rPr lang="en-US" sz="2400" b="1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: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results for </a:t>
            </a:r>
            <a:r>
              <a:rPr lang="en-US" sz="2400" i="1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lower</a:t>
            </a:r>
            <a:r>
              <a:rPr lang="en-US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peak current</a:t>
            </a: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B43E40-E718-1D6B-17E5-4E2733BF9762}"/>
              </a:ext>
            </a:extLst>
          </p:cNvPr>
          <p:cNvSpPr txBox="1"/>
          <p:nvPr/>
        </p:nvSpPr>
        <p:spPr>
          <a:xfrm>
            <a:off x="1882584" y="5522973"/>
            <a:ext cx="883920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Beam is </a:t>
            </a:r>
            <a:r>
              <a:rPr lang="en-US" sz="2400" u="sng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not always stable </a:t>
            </a:r>
            <a:r>
              <a:rPr lang="en-US" sz="2400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for lower peak current.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This contradicts the prediction of classical theory,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30AEC9-920D-F402-BFAC-B2CDD846D53C}"/>
              </a:ext>
            </a:extLst>
          </p:cNvPr>
          <p:cNvSpPr txBox="1"/>
          <p:nvPr/>
        </p:nvSpPr>
        <p:spPr>
          <a:xfrm>
            <a:off x="2264480" y="6335682"/>
            <a:ext cx="62819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neglecting space charge effects.</a:t>
            </a:r>
            <a:endParaRPr lang="en-JP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09447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5" grpId="0"/>
      <p:bldP spid="18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E1DA076A-9A34-3415-DF3E-3763D65B766B}"/>
              </a:ext>
            </a:extLst>
          </p:cNvPr>
          <p:cNvGrpSpPr/>
          <p:nvPr/>
        </p:nvGrpSpPr>
        <p:grpSpPr>
          <a:xfrm>
            <a:off x="537885" y="869066"/>
            <a:ext cx="11223812" cy="4918815"/>
            <a:chOff x="537885" y="869066"/>
            <a:chExt cx="11223812" cy="4918815"/>
          </a:xfrm>
        </p:grpSpPr>
        <p:sp>
          <p:nvSpPr>
            <p:cNvPr id="142" name="テキスト ボックス 141">
              <a:extLst>
                <a:ext uri="{FF2B5EF4-FFF2-40B4-BE49-F238E27FC236}">
                  <a16:creationId xmlns:a16="http://schemas.microsoft.com/office/drawing/2014/main" id="{5FD1C3AB-8534-3641-9937-7EAEBD304EF5}"/>
                </a:ext>
              </a:extLst>
            </p:cNvPr>
            <p:cNvSpPr txBox="1"/>
            <p:nvPr/>
          </p:nvSpPr>
          <p:spPr>
            <a:xfrm>
              <a:off x="537885" y="869066"/>
              <a:ext cx="11223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Wingdings" pitchFamily="2" charset="2"/>
                <a:buChar char="l"/>
              </a:pPr>
              <a:r>
                <a:rPr lang="en-US" sz="2400" dirty="0">
                  <a:latin typeface="Hiragino Maru Gothic ProN W4" panose="020F0400000000000000" pitchFamily="34" charset="-128"/>
                  <a:ea typeface="Hiragino Maru Gothic ProN W4" panose="020F0400000000000000" pitchFamily="34" charset="-128"/>
                </a:rPr>
                <a:t>Beam growth rate is evaluated by solving the dispersion relation </a:t>
              </a:r>
              <a:r>
                <a:rPr lang="en-US" sz="2400" dirty="0">
                  <a:solidFill>
                    <a:srgbClr val="0432FF"/>
                  </a:solidFill>
                  <a:latin typeface="Hiragino Maru Gothic ProN W4" panose="020F0400000000000000" pitchFamily="34" charset="-128"/>
                  <a:ea typeface="Hiragino Maru Gothic ProN W4" panose="020F0400000000000000" pitchFamily="34" charset="-128"/>
                </a:rPr>
                <a:t>for </a:t>
              </a:r>
              <a:r>
                <a:rPr lang="en-US" sz="2400" dirty="0">
                  <a:solidFill>
                    <a:srgbClr val="0432FF"/>
                  </a:solidFill>
                  <a:latin typeface="Symbol" pitchFamily="2" charset="2"/>
                  <a:ea typeface="Hiragino Maru Gothic ProN W4" panose="020F0400000000000000" pitchFamily="34" charset="-128"/>
                </a:rPr>
                <a:t>n</a:t>
              </a:r>
              <a:r>
                <a:rPr lang="en-US" sz="2400" dirty="0">
                  <a:latin typeface="Hiragino Maru Gothic ProN W4" panose="020F0400000000000000" pitchFamily="34" charset="-128"/>
                  <a:ea typeface="Hiragino Maru Gothic ProN W4" panose="020F0400000000000000" pitchFamily="34" charset="-128"/>
                </a:rPr>
                <a:t>.</a:t>
              </a:r>
              <a:endParaRPr kumimoji="1" lang="ja-JP" altLang="en-US" sz="2400">
                <a:latin typeface="Hiragino Maru Gothic ProN W4" panose="020F0400000000000000" pitchFamily="34" charset="-128"/>
                <a:ea typeface="Hiragino Maru Gothic ProN W4" panose="020F0400000000000000" pitchFamily="34" charset="-128"/>
              </a:endParaRPr>
            </a:p>
          </p:txBody>
        </p:sp>
        <p:pic>
          <p:nvPicPr>
            <p:cNvPr id="6" name="Picture 5" descr="A math equations and formulas&#10;&#10;AI-generated content may be incorrect.">
              <a:extLst>
                <a:ext uri="{FF2B5EF4-FFF2-40B4-BE49-F238E27FC236}">
                  <a16:creationId xmlns:a16="http://schemas.microsoft.com/office/drawing/2014/main" id="{19239A9D-A13E-C322-0C43-0F9493FD6E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46454" y="1724448"/>
              <a:ext cx="5421780" cy="4063433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FBD4183-1427-0C79-A490-77DD905B4B05}"/>
                </a:ext>
              </a:extLst>
            </p:cNvPr>
            <p:cNvSpPr/>
            <p:nvPr/>
          </p:nvSpPr>
          <p:spPr>
            <a:xfrm>
              <a:off x="6400800" y="1883472"/>
              <a:ext cx="482039" cy="482039"/>
            </a:xfrm>
            <a:prstGeom prst="ellipse">
              <a:avLst/>
            </a:prstGeom>
            <a:noFill/>
            <a:ln w="38100">
              <a:solidFill>
                <a:srgbClr val="0432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P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B6B0349-ACBC-D464-7815-2239F26AF754}"/>
                </a:ext>
              </a:extLst>
            </p:cNvPr>
            <p:cNvSpPr/>
            <p:nvPr/>
          </p:nvSpPr>
          <p:spPr>
            <a:xfrm>
              <a:off x="3332921" y="3367717"/>
              <a:ext cx="482039" cy="482039"/>
            </a:xfrm>
            <a:prstGeom prst="ellipse">
              <a:avLst/>
            </a:prstGeom>
            <a:noFill/>
            <a:ln w="38100">
              <a:solidFill>
                <a:srgbClr val="0432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P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AC58365-B405-7623-27A1-963CEDC96D9A}"/>
                </a:ext>
              </a:extLst>
            </p:cNvPr>
            <p:cNvSpPr/>
            <p:nvPr/>
          </p:nvSpPr>
          <p:spPr>
            <a:xfrm>
              <a:off x="6513444" y="4381508"/>
              <a:ext cx="482039" cy="482039"/>
            </a:xfrm>
            <a:prstGeom prst="ellipse">
              <a:avLst/>
            </a:prstGeom>
            <a:noFill/>
            <a:ln w="38100">
              <a:solidFill>
                <a:srgbClr val="0432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P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35D35686-9F3E-E787-60AD-93E8EE5A0649}"/>
                </a:ext>
              </a:extLst>
            </p:cNvPr>
            <p:cNvSpPr/>
            <p:nvPr/>
          </p:nvSpPr>
          <p:spPr>
            <a:xfrm>
              <a:off x="3452190" y="4401384"/>
              <a:ext cx="482039" cy="482039"/>
            </a:xfrm>
            <a:prstGeom prst="ellipse">
              <a:avLst/>
            </a:prstGeom>
            <a:noFill/>
            <a:ln w="38100">
              <a:solidFill>
                <a:srgbClr val="0432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P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7E546E1D-C4CA-9E2C-6372-AB3A53FB8AAB}"/>
                </a:ext>
              </a:extLst>
            </p:cNvPr>
            <p:cNvSpPr/>
            <p:nvPr/>
          </p:nvSpPr>
          <p:spPr>
            <a:xfrm>
              <a:off x="4823788" y="4083334"/>
              <a:ext cx="482039" cy="482039"/>
            </a:xfrm>
            <a:prstGeom prst="ellipse">
              <a:avLst/>
            </a:prstGeom>
            <a:noFill/>
            <a:ln w="38100">
              <a:solidFill>
                <a:srgbClr val="0432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P" dirty="0"/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C6A3B52-2E3F-4347-A09D-DC9CAD7DAD19}"/>
              </a:ext>
            </a:extLst>
          </p:cNvPr>
          <p:cNvSpPr txBox="1"/>
          <p:nvPr/>
        </p:nvSpPr>
        <p:spPr>
          <a:xfrm>
            <a:off x="21758" y="32900"/>
            <a:ext cx="99533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altLang="ja-JP" sz="2800" u="sng" dirty="0">
                <a:solidFill>
                  <a:srgbClr val="0432FF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Theoretical explanation (role of space charge effects)</a:t>
            </a:r>
          </a:p>
        </p:txBody>
      </p:sp>
      <p:sp>
        <p:nvSpPr>
          <p:cNvPr id="8" name="テキスト ボックス 141">
            <a:extLst>
              <a:ext uri="{FF2B5EF4-FFF2-40B4-BE49-F238E27FC236}">
                <a16:creationId xmlns:a16="http://schemas.microsoft.com/office/drawing/2014/main" id="{24BD7893-C592-A623-2B02-C396C672B507}"/>
              </a:ext>
            </a:extLst>
          </p:cNvPr>
          <p:cNvSpPr txBox="1"/>
          <p:nvPr/>
        </p:nvSpPr>
        <p:spPr>
          <a:xfrm>
            <a:off x="21758" y="5979851"/>
            <a:ext cx="12170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l"/>
            </a:pP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The original formula in (Shobuda </a:t>
            </a:r>
            <a:r>
              <a:rPr lang="en-US" altLang="ja-JP" sz="2400" i="1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et al</a:t>
            </a: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, PTEP, 013G01, 2017)  is extended 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AE0669E9-73DC-EA54-DD80-D474AD5F96BE}"/>
              </a:ext>
            </a:extLst>
          </p:cNvPr>
          <p:cNvSpPr/>
          <p:nvPr/>
        </p:nvSpPr>
        <p:spPr>
          <a:xfrm>
            <a:off x="5042647" y="1855694"/>
            <a:ext cx="820271" cy="52443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1534804-65A0-0854-4CF0-3038ACDD6CA5}"/>
              </a:ext>
            </a:extLst>
          </p:cNvPr>
          <p:cNvCxnSpPr/>
          <p:nvPr/>
        </p:nvCxnSpPr>
        <p:spPr>
          <a:xfrm flipH="1" flipV="1">
            <a:off x="5567082" y="2380129"/>
            <a:ext cx="1653989" cy="4034118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46DDDDF4-308D-BCFC-573C-E2927025FBDC}"/>
              </a:ext>
            </a:extLst>
          </p:cNvPr>
          <p:cNvSpPr txBox="1"/>
          <p:nvPr/>
        </p:nvSpPr>
        <p:spPr>
          <a:xfrm>
            <a:off x="274320" y="6434251"/>
            <a:ext cx="104058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to include </a:t>
            </a:r>
            <a:r>
              <a:rPr lang="en-US" altLang="ja-JP" sz="2400" dirty="0">
                <a:solidFill>
                  <a:srgbClr val="FF0000"/>
                </a:solidFill>
                <a:latin typeface="Symbol" pitchFamily="2" charset="2"/>
                <a:ea typeface="Hiragino Maru Gothic ProN W4" panose="020F0400000000000000" pitchFamily="34" charset="-128"/>
              </a:rPr>
              <a:t>b</a:t>
            </a:r>
            <a:r>
              <a:rPr lang="en-US" altLang="ja-JP" sz="2400" baseline="300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(</a:t>
            </a:r>
            <a:r>
              <a:rPr lang="en-US" altLang="ja-JP" sz="2400" baseline="30000" dirty="0" err="1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</a:t>
            </a:r>
            <a:r>
              <a:rPr lang="en-US" altLang="ja-JP" sz="2400" baseline="300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)</a:t>
            </a:r>
            <a:r>
              <a:rPr lang="en-US" altLang="ja-JP" sz="2400" baseline="-250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x</a:t>
            </a:r>
            <a:r>
              <a:rPr lang="en-US" altLang="ja-JP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dependence for </a:t>
            </a:r>
            <a:r>
              <a:rPr lang="en-US" altLang="ja-JP" sz="2400" i="1" dirty="0" err="1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</a:t>
            </a:r>
            <a:r>
              <a:rPr lang="en-US" altLang="ja-JP" sz="2400" dirty="0" err="1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-th</a:t>
            </a:r>
            <a:r>
              <a:rPr lang="en-US" altLang="ja-JP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kicker (</a:t>
            </a:r>
            <a:r>
              <a:rPr lang="en-US" altLang="ja-JP" sz="2400" i="1" dirty="0" err="1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i</a:t>
            </a:r>
            <a:r>
              <a:rPr lang="en-US" altLang="ja-JP" sz="2400" dirty="0">
                <a:solidFill>
                  <a:srgbClr val="FF0000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runs 1 to 8)</a:t>
            </a:r>
            <a:r>
              <a:rPr lang="en-US" altLang="ja-JP" sz="24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. </a:t>
            </a:r>
            <a:endParaRPr lang="en-JP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15241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 animBg="1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3|8.3|6.2|4.8|3.9|7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|10.9|6.1|10.2|10.9|3.5|5.2|3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3|6.7|6.2|3.9|7|3.3|5|4.6|9|4.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6|5.9|5.1|3.1|5.1|4.3|4.2|4.4|7.1|9.1|7.2|2.5|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3|4.1|3.7|6.9|8.3|7|3.1|4.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4|6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5.5|4.5|5.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3|8.2|3.3|5.9|6.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|7.2|7.9|5|4.1|4.6|3.8|5.1|5.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4.6|8.3|4.5|9.3|7.2|9.3|3.1|2.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3.5|4.4|2.2|5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3|3.8|5.1|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1|7.8|7.8|4.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1|6.8|4.5|5.8|7.9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4.7|5.9|5|7.1|3|4.5|2.4|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|11.7|4.3|3.3|2.7|3.3|2.5|2.8|3.6|5.4|5.2|5.8|6.1|8.1|4.4|6.2|6.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5|3.5|4.9|2.6|4.6|7.6|10.8|2.1|4.4|7.3|4.7|4.3|7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4.1|4.6|3.5|3.6|3.8|3.5|3|6.1|4.5|4.7|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3.1|6.7|2.8|6|3.4|7.7|3.3|6.5|4.4|6.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4.2|5.2|7.8|5.2|7.6|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6|3.5|7.7|3.9|6.9|2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9|5|6.3|4.9|3.9|3.3|3.3|9.9|6.3|5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1|6.3|4.4|6.1|6.9|4.1|4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4|5.3|5.2|8.2|6.3|4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|7.9|6.1|3.2|4.8|4.6|3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9|4.7|3.6|6.7|7.8|5.3|6.5|4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7|9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2|4.6|9|4.3|6.4|5.4"/>
</p:tagLst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50710</TotalTime>
  <Words>1848</Words>
  <Application>Microsoft Macintosh PowerPoint</Application>
  <PresentationFormat>Widescreen</PresentationFormat>
  <Paragraphs>318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Hiragino Maru Gothic Pro W4</vt:lpstr>
      <vt:lpstr>Hiragino Maru Gothic ProN W4</vt:lpstr>
      <vt:lpstr>Times</vt:lpstr>
      <vt:lpstr>游ゴシック</vt:lpstr>
      <vt:lpstr>游ゴシック Light</vt:lpstr>
      <vt:lpstr>Arial</vt:lpstr>
      <vt:lpstr>Courier New</vt:lpstr>
      <vt:lpstr>Symbol</vt:lpstr>
      <vt:lpstr>Times New Roman</vt:lpstr>
      <vt:lpstr>Wingdings</vt:lpstr>
      <vt:lpstr>Office テーマ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菖蒲田義博</dc:creator>
  <cp:lastModifiedBy>菖蒲田義博</cp:lastModifiedBy>
  <cp:revision>4781</cp:revision>
  <cp:lastPrinted>2018-04-30T14:03:33Z</cp:lastPrinted>
  <dcterms:created xsi:type="dcterms:W3CDTF">2018-04-02T04:42:11Z</dcterms:created>
  <dcterms:modified xsi:type="dcterms:W3CDTF">2026-05-13T00:32:41Z</dcterms:modified>
</cp:coreProperties>
</file>