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94.jpg" ContentType="image/jpg"/>
  <Override PartName="/ppt/media/image97.jpg" ContentType="image/jpg"/>
  <Override PartName="/ppt/media/image98.jpg" ContentType="image/jpg"/>
  <Override PartName="/ppt/media/image99.jpg" ContentType="image/jpg"/>
  <Override PartName="/ppt/media/image100.jpg" ContentType="image/jpg"/>
  <Override PartName="/ppt/media/image101.jpg" ContentType="image/jpg"/>
  <Override PartName="/ppt/media/image102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911" r:id="rId2"/>
    <p:sldMasterId id="2147483918" r:id="rId3"/>
    <p:sldMasterId id="2147483938" r:id="rId4"/>
    <p:sldMasterId id="2147483952" r:id="rId5"/>
  </p:sldMasterIdLst>
  <p:notesMasterIdLst>
    <p:notesMasterId r:id="rId35"/>
  </p:notesMasterIdLst>
  <p:sldIdLst>
    <p:sldId id="264" r:id="rId6"/>
    <p:sldId id="21472" r:id="rId7"/>
    <p:sldId id="387" r:id="rId8"/>
    <p:sldId id="21470" r:id="rId9"/>
    <p:sldId id="21471" r:id="rId10"/>
    <p:sldId id="21692" r:id="rId11"/>
    <p:sldId id="331" r:id="rId12"/>
    <p:sldId id="21466" r:id="rId13"/>
    <p:sldId id="390" r:id="rId14"/>
    <p:sldId id="2411" r:id="rId15"/>
    <p:sldId id="5168" r:id="rId16"/>
    <p:sldId id="2147377230" r:id="rId17"/>
    <p:sldId id="2147377231" r:id="rId18"/>
    <p:sldId id="2147377228" r:id="rId19"/>
    <p:sldId id="2147377226" r:id="rId20"/>
    <p:sldId id="2147377227" r:id="rId21"/>
    <p:sldId id="2147377224" r:id="rId22"/>
    <p:sldId id="21462" r:id="rId23"/>
    <p:sldId id="21354" r:id="rId24"/>
    <p:sldId id="21358" r:id="rId25"/>
    <p:sldId id="4308" r:id="rId26"/>
    <p:sldId id="277" r:id="rId27"/>
    <p:sldId id="21688" r:id="rId28"/>
    <p:sldId id="1105" r:id="rId29"/>
    <p:sldId id="275" r:id="rId30"/>
    <p:sldId id="21361" r:id="rId31"/>
    <p:sldId id="267" r:id="rId32"/>
    <p:sldId id="2147377229" r:id="rId33"/>
    <p:sldId id="21360" r:id="rId34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1pPr>
    <a:lvl2pPr marL="330200" marR="0" indent="-3048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Pct val="100000"/>
      <a:buFontTx/>
      <a:buChar char="•"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2pPr>
    <a:lvl3pPr marL="609600" marR="0" indent="-2286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Pct val="100000"/>
      <a:buFontTx/>
      <a:buChar char="•"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3pPr>
    <a:lvl4pPr marL="965200" marR="0" indent="-2286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Pct val="100000"/>
      <a:buFontTx/>
      <a:buChar char="•"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13716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17145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20574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24003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2743200" algn="l" defTabSz="584200" rtl="0" fontAlgn="auto" latinLnBrk="0" hangingPunct="0">
      <a:lnSpc>
        <a:spcPct val="100000"/>
      </a:lnSpc>
      <a:spcBef>
        <a:spcPts val="18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493"/>
        </a:solidFill>
        <a:effectLst/>
        <a:uFillTx/>
        <a:latin typeface="Palatino"/>
        <a:ea typeface="Palatino"/>
        <a:cs typeface="Palatino"/>
        <a:sym typeface="Palatino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6D6"/>
    <a:srgbClr val="3A6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7194" autoAdjust="0"/>
  </p:normalViewPr>
  <p:slideViewPr>
    <p:cSldViewPr snapToGrid="0">
      <p:cViewPr varScale="1">
        <p:scale>
          <a:sx n="91" d="100"/>
          <a:sy n="91" d="100"/>
        </p:scale>
        <p:origin x="86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90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24540B-67FB-4228-9216-5D24E6BAED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536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CE6B-6993-C14A-9E61-38FB598904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380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CE6B-6993-C14A-9E61-38FB598904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6145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8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C6B050-2BA7-4B62-BA21-C2AF268A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63627" y="292100"/>
            <a:ext cx="15596076" cy="1320800"/>
          </a:xfrm>
          <a:prstGeom prst="rect">
            <a:avLst/>
          </a:prstGeom>
          <a:gradFill>
            <a:gsLst>
              <a:gs pos="0">
                <a:srgbClr val="5BA7CB"/>
              </a:gs>
              <a:gs pos="100000">
                <a:srgbClr val="ADCEE0"/>
              </a:gs>
            </a:gsLst>
          </a:gradFill>
        </p:spPr>
        <p:txBody>
          <a:bodyPr anchor="b"/>
          <a:lstStyle>
            <a:lvl1pPr>
              <a:defRPr>
                <a:solidFill>
                  <a:srgbClr val="0D4693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63627" y="8204200"/>
            <a:ext cx="15596076" cy="1130300"/>
          </a:xfrm>
          <a:prstGeom prst="rect">
            <a:avLst/>
          </a:prstGeom>
          <a:gradFill>
            <a:gsLst>
              <a:gs pos="0">
                <a:srgbClr val="A8CFE1"/>
              </a:gs>
              <a:gs pos="100000">
                <a:srgbClr val="5BA7CB"/>
              </a:gs>
            </a:gsLst>
          </a:gradFill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solidFill>
                  <a:srgbClr val="0D4693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854312" y="8433679"/>
            <a:ext cx="15624302" cy="452964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587013">
              <a:lnSpc>
                <a:spcPct val="100000"/>
              </a:lnSpc>
              <a:spcBef>
                <a:spcPts val="0"/>
              </a:spcBef>
              <a:buSzTx/>
              <a:buNone/>
              <a:defRPr sz="256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857979" y="1831106"/>
            <a:ext cx="15624302" cy="3305388"/>
          </a:xfrm>
          <a:prstGeom prst="rect">
            <a:avLst/>
          </a:prstGeom>
        </p:spPr>
        <p:txBody>
          <a:bodyPr anchor="b"/>
          <a:lstStyle>
            <a:lvl1pPr>
              <a:defRPr sz="8249" spc="-165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54314" y="5136491"/>
            <a:ext cx="15624301" cy="1354668"/>
          </a:xfrm>
          <a:prstGeom prst="rect">
            <a:avLst/>
          </a:prstGeom>
        </p:spPr>
        <p:txBody>
          <a:bodyPr/>
          <a:lstStyle>
            <a:lvl1pPr marL="0" indent="0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11" b="1"/>
            </a:lvl1pPr>
            <a:lvl2pPr marL="0" indent="325115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11" b="1"/>
            </a:lvl2pPr>
            <a:lvl3pPr marL="0" indent="650230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11" b="1"/>
            </a:lvl3pPr>
            <a:lvl4pPr marL="0" indent="975345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11" b="1"/>
            </a:lvl4pPr>
            <a:lvl5pPr marL="0" indent="1300460" defTabSz="587013">
              <a:lnSpc>
                <a:spcPct val="100000"/>
              </a:lnSpc>
              <a:spcBef>
                <a:spcPts val="0"/>
              </a:spcBef>
              <a:buSzTx/>
              <a:buNone/>
              <a:defRPr sz="3911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514653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01746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13.05.2026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23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883726" y="9273257"/>
            <a:ext cx="86701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6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2456537" y="-38946"/>
            <a:ext cx="12860695" cy="819291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6068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62526C8-2CD8-A408-88A9-C354C40B4E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66" y="9421850"/>
            <a:ext cx="12835951" cy="37069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276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S. Stapnes, Muon Beams, LDG, DESY, February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409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867013" y="1872733"/>
            <a:ext cx="15750739" cy="7253204"/>
          </a:xfrm>
          <a:prstGeom prst="rect">
            <a:avLst/>
          </a:prstGeom>
        </p:spPr>
        <p:txBody>
          <a:bodyPr/>
          <a:lstStyle>
            <a:lvl1pPr marL="650241" indent="-650241">
              <a:buClr>
                <a:schemeClr val="tx1"/>
              </a:buClr>
              <a:buFont typeface="Arial"/>
              <a:buChar char="•"/>
              <a:defRPr sz="3793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408856" indent="-541868">
              <a:buClr>
                <a:schemeClr val="tx1"/>
              </a:buClr>
              <a:buFont typeface="Arial"/>
              <a:buChar char="•"/>
              <a:defRPr sz="3793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2167471" indent="-433494">
              <a:buClr>
                <a:schemeClr val="tx1"/>
              </a:buClr>
              <a:buFont typeface="Arial"/>
              <a:buChar char="•"/>
              <a:defRPr sz="3793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3034459" indent="-433494">
              <a:buClr>
                <a:schemeClr val="tx1"/>
              </a:buClr>
              <a:buFont typeface="Arial"/>
              <a:buChar char="•"/>
              <a:defRPr sz="3793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3901448" indent="-433494">
              <a:buClr>
                <a:schemeClr val="tx1"/>
              </a:buClr>
              <a:buFont typeface="Arial"/>
              <a:buChar char="•"/>
              <a:defRPr sz="3793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3866" y="9421850"/>
            <a:ext cx="12835951" cy="37069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276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S. Stapnes, Muon Beams, LDG, DESY, February 2026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883726" y="9273257"/>
            <a:ext cx="86701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6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239784" y="2"/>
            <a:ext cx="12860695" cy="916893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6068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731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867013" y="2275840"/>
            <a:ext cx="15750739" cy="685009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01039" y="9125937"/>
            <a:ext cx="11993682" cy="519289"/>
          </a:xfrm>
          <a:prstGeom prst="rect">
            <a:avLst/>
          </a:prstGeom>
        </p:spPr>
        <p:txBody>
          <a:bodyPr lIns="0" tIns="0" rIns="0" bIns="0"/>
          <a:lstStyle>
            <a:lvl1pPr>
              <a:defRPr sz="2276">
                <a:latin typeface="Arial Narrow"/>
                <a:cs typeface="Arial Narrow"/>
              </a:defRPr>
            </a:lvl1pPr>
          </a:lstStyle>
          <a:p>
            <a:r>
              <a:rPr lang="fr-FR"/>
              <a:t>D. Schulte, S. Stapnes, Muon Beams, LDG, DESY, February 2026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883726" y="9299788"/>
            <a:ext cx="86701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6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55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66842" y="-20480"/>
            <a:ext cx="15605725" cy="162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GB" sz="6258" b="0" strike="noStrike" spc="-2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66842" y="2281984"/>
            <a:ext cx="15605725" cy="56565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2687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GB" sz="3413" b="0" strike="noStrike" spc="-2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00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Espace réservé du numéro de diapositive 5">
            <a:extLst>
              <a:ext uri="{FF2B5EF4-FFF2-40B4-BE49-F238E27FC236}">
                <a16:creationId xmlns:a16="http://schemas.microsoft.com/office/drawing/2014/main" id="{38FF7970-13A7-E0B0-5559-D8F5694238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352818" y="9190293"/>
            <a:ext cx="867013" cy="548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01CB207-9FF9-9069-0003-1EB18E8E0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47001" y="9219638"/>
            <a:ext cx="7844914" cy="519287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707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US">
                <a:effectLst>
                  <a:innerShdw blurRad="63500" dist="50800" dir="13500000">
                    <a:schemeClr val="tx1">
                      <a:alpha val="50000"/>
                    </a:schemeClr>
                  </a:innerShdw>
                </a:effectLst>
              </a:rPr>
              <a:t>D. Schulte, S. Stapnes, Muon Beams, LDG, DESY, February 2026</a:t>
            </a:r>
            <a:endParaRPr lang="en-GB" dirty="0"/>
          </a:p>
        </p:txBody>
      </p:sp>
      <p:sp>
        <p:nvSpPr>
          <p:cNvPr id="8" name="Date Placeholder 18">
            <a:extLst>
              <a:ext uri="{FF2B5EF4-FFF2-40B4-BE49-F238E27FC236}">
                <a16:creationId xmlns:a16="http://schemas.microsoft.com/office/drawing/2014/main" id="{9C3A9C7B-AC5F-B3F5-C6E0-874EED57D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9219637"/>
            <a:ext cx="5939317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 algn="l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643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8846" y="3578053"/>
            <a:ext cx="15675234" cy="2597494"/>
          </a:xfrm>
        </p:spPr>
        <p:txBody>
          <a:bodyPr tIns="0" bIns="0" anchor="t"/>
          <a:lstStyle>
            <a:lvl1pPr algn="l">
              <a:buNone/>
              <a:defRPr kumimoji="0" lang="en-US" sz="6542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8846" y="1891370"/>
            <a:ext cx="12571691" cy="1517067"/>
          </a:xfrm>
        </p:spPr>
        <p:txBody>
          <a:bodyPr lIns="45720" tIns="0" rIns="45720" bIns="0" anchor="b"/>
          <a:lstStyle>
            <a:lvl1pPr marL="0" indent="0" algn="l">
              <a:buNone/>
              <a:defRPr sz="2844">
                <a:solidFill>
                  <a:schemeClr val="tx1"/>
                </a:solidFill>
                <a:effectLst/>
              </a:defRPr>
            </a:lvl1pPr>
            <a:lvl2pPr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630911" y="9048715"/>
            <a:ext cx="4046061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828341" y="9040143"/>
            <a:ext cx="549108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D. Schulte, S. Stapnes, Muon Beams, LDG, DESY, February 2026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5522372" y="9040143"/>
            <a:ext cx="950878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199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7013" y="22490"/>
            <a:ext cx="15601029" cy="13375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7013" y="1360011"/>
            <a:ext cx="15601029" cy="7163407"/>
          </a:xfrm>
        </p:spPr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630911" y="9048715"/>
            <a:ext cx="4046061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828341" y="9040143"/>
            <a:ext cx="549108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D. Schulte, S. Stapnes, Muon Beams, LDG, DESY, February 2026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5522372" y="9040143"/>
            <a:ext cx="950878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1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LDG, 20th September 2024 Dave.Newbold@stfc.ac.uk"/>
          <p:cNvSpPr txBox="1"/>
          <p:nvPr/>
        </p:nvSpPr>
        <p:spPr>
          <a:xfrm>
            <a:off x="1616928" y="9245372"/>
            <a:ext cx="13838662" cy="318036"/>
          </a:xfrm>
          <a:prstGeom prst="rect">
            <a:avLst/>
          </a:prstGeom>
          <a:gradFill>
            <a:gsLst>
              <a:gs pos="0">
                <a:srgbClr val="C0DEEB"/>
              </a:gs>
              <a:gs pos="100000">
                <a:srgbClr val="56C3EC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113219">
              <a:tabLst>
                <a:tab pos="4127707" algn="ctr"/>
                <a:tab pos="9461973" algn="r"/>
                <a:tab pos="11519476" algn="r"/>
              </a:tabLst>
              <a:defRPr sz="1400">
                <a:solidFill>
                  <a:srgbClr val="0D4693"/>
                </a:solidFill>
                <a:latin typeface="+mn-lt"/>
                <a:ea typeface="+mn-ea"/>
                <a:cs typeface="+mn-cs"/>
                <a:sym typeface="Gill Sans"/>
              </a:defRPr>
            </a:pPr>
            <a:r>
              <a:rPr sz="1400" dirty="0"/>
              <a:t>	</a:t>
            </a:r>
            <a:r>
              <a:rPr lang="de-CH" sz="1400" dirty="0"/>
              <a:t>Deauville, May 2026</a:t>
            </a:r>
            <a:r>
              <a:rPr sz="1400" i="1" dirty="0"/>
              <a:t>	</a:t>
            </a:r>
            <a:endParaRPr sz="1400" dirty="0"/>
          </a:p>
        </p:txBody>
      </p:sp>
      <p:sp>
        <p:nvSpPr>
          <p:cNvPr id="2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2631689" y="254000"/>
            <a:ext cx="13895750" cy="863600"/>
          </a:xfrm>
          <a:prstGeom prst="rect">
            <a:avLst/>
          </a:prstGeom>
          <a:gradFill>
            <a:gsLst>
              <a:gs pos="0">
                <a:srgbClr val="56C3EC"/>
              </a:gs>
              <a:gs pos="100000">
                <a:srgbClr val="C0DEEB"/>
              </a:gs>
            </a:gsLst>
          </a:gradFill>
        </p:spPr>
        <p:txBody>
          <a:bodyPr/>
          <a:lstStyle>
            <a:lvl1pPr>
              <a:defRPr sz="4800">
                <a:solidFill>
                  <a:srgbClr val="0D46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26" y="1247758"/>
            <a:ext cx="15663812" cy="7810501"/>
          </a:xfrm>
          <a:prstGeom prst="rect">
            <a:avLst/>
          </a:prstGeom>
        </p:spPr>
        <p:txBody>
          <a:bodyPr anchor="t"/>
          <a:lstStyle>
            <a:lvl1pPr marL="304815" indent="-279414">
              <a:spcBef>
                <a:spcPts val="1500"/>
              </a:spcBef>
              <a:buSzPct val="75000"/>
              <a:buChar char="‣"/>
              <a:defRPr sz="3200">
                <a:solidFill>
                  <a:srgbClr val="0056D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1pPr>
            <a:lvl2pPr marL="647732" indent="-266714">
              <a:spcBef>
                <a:spcPts val="400"/>
              </a:spcBef>
              <a:buClr>
                <a:srgbClr val="FF2600"/>
              </a:buClr>
              <a:buSzPct val="80000"/>
              <a:buChar char="‣"/>
              <a:defRPr sz="2600">
                <a:solidFill>
                  <a:srgbClr val="0429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2pPr>
            <a:lvl3pPr marL="977949" indent="-241312">
              <a:spcBef>
                <a:spcPts val="400"/>
              </a:spcBef>
              <a:buClr>
                <a:srgbClr val="0056D6"/>
              </a:buClr>
              <a:buSzPct val="100000"/>
              <a:buChar char="‣"/>
              <a:defRPr sz="2000">
                <a:solidFill>
                  <a:srgbClr val="008E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3pPr>
            <a:lvl4pPr marL="825542" indent="-558828">
              <a:spcBef>
                <a:spcPts val="2400"/>
              </a:spcBef>
              <a:buChar char="‣"/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4pPr>
            <a:lvl5pPr marL="825542" indent="-558828">
              <a:spcBef>
                <a:spcPts val="2400"/>
              </a:spcBef>
              <a:buChar char="‣"/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31362" y="9182100"/>
            <a:ext cx="423346" cy="330200"/>
          </a:xfrm>
          <a:prstGeom prst="rect">
            <a:avLst/>
          </a:prstGeom>
        </p:spPr>
        <p:txBody>
          <a:bodyPr lIns="63500" tIns="63500" rIns="63500" bIns="63500"/>
          <a:lstStyle>
            <a:lvl1pPr>
              <a:defRPr sz="1400">
                <a:solidFill>
                  <a:srgbClr val="00549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5" name="Text"/>
          <p:cNvSpPr txBox="1"/>
          <p:nvPr/>
        </p:nvSpPr>
        <p:spPr>
          <a:xfrm>
            <a:off x="7696435" y="4799836"/>
            <a:ext cx="141064" cy="407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28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>
              <a:defRPr sz="1466"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10" name="LDG Logo Black White BG.jpg" descr="LDG Logo Black White BG.jpg">
            <a:extLst>
              <a:ext uri="{FF2B5EF4-FFF2-40B4-BE49-F238E27FC236}">
                <a16:creationId xmlns:a16="http://schemas.microsoft.com/office/drawing/2014/main" id="{2196AF7E-BECA-4DFB-9258-55AA0EC592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22" y="241300"/>
            <a:ext cx="1608172" cy="8635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9">
            <a:extLst>
              <a:ext uri="{FF2B5EF4-FFF2-40B4-BE49-F238E27FC236}">
                <a16:creationId xmlns:a16="http://schemas.microsoft.com/office/drawing/2014/main" id="{4E1CC1AB-187D-4174-AF34-C97BFE47A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5971" y="9197003"/>
            <a:ext cx="881467" cy="362794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2275910" y="3394480"/>
            <a:ext cx="12788444" cy="2340864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274320" rIns="274320" anchor="ctr" anchorCtr="1">
            <a:normAutofit/>
          </a:bodyPr>
          <a:lstStyle>
            <a:lvl1pPr algn="ctr">
              <a:defRPr sz="5404">
                <a:solidFill>
                  <a:srgbClr val="2C3C8C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33282" y="6190285"/>
            <a:ext cx="9673699" cy="1763405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84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50230" indent="0" algn="ctr">
              <a:buNone/>
              <a:defRPr sz="2844"/>
            </a:lvl2pPr>
            <a:lvl3pPr marL="1300460" indent="0" algn="ctr">
              <a:buNone/>
              <a:defRPr sz="2560"/>
            </a:lvl3pPr>
            <a:lvl4pPr marL="1950690" indent="0" algn="ctr">
              <a:buNone/>
              <a:defRPr sz="2276"/>
            </a:lvl4pPr>
            <a:lvl5pPr marL="2600919" indent="0" algn="ctr">
              <a:buNone/>
              <a:defRPr sz="2276"/>
            </a:lvl5pPr>
            <a:lvl6pPr marL="3251149" indent="0" algn="ctr">
              <a:buNone/>
              <a:defRPr sz="2276"/>
            </a:lvl6pPr>
            <a:lvl7pPr marL="3901379" indent="0" algn="ctr">
              <a:buNone/>
              <a:defRPr sz="2276"/>
            </a:lvl7pPr>
            <a:lvl8pPr marL="4551609" indent="0" algn="ctr">
              <a:buNone/>
              <a:defRPr sz="2276"/>
            </a:lvl8pPr>
            <a:lvl9pPr marL="5201839" indent="0" algn="ctr">
              <a:buNone/>
              <a:defRPr sz="2276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7880E3-1F61-6870-9971-0127C05F0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961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3267" y="268709"/>
            <a:ext cx="10993727" cy="11899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08" y="2501205"/>
            <a:ext cx="14440445" cy="584707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73601" y="9336085"/>
            <a:ext cx="8393059" cy="455168"/>
          </a:xfrm>
        </p:spPr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3934D6D-5C6E-29C8-0307-F4A42AC6C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9020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3268" y="400017"/>
            <a:ext cx="10993727" cy="11899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49900" y="2418927"/>
            <a:ext cx="6075593" cy="57446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14768" y="2418927"/>
            <a:ext cx="6073426" cy="57446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818238" y="9259482"/>
            <a:ext cx="8393059" cy="455168"/>
          </a:xfrm>
        </p:spPr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2F7C08C-E05A-3908-92C6-C3ED6A2B4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0891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067" y="3290217"/>
            <a:ext cx="6073427" cy="1001368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702" b="0" cap="all" spc="142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50230" indent="0">
              <a:buNone/>
              <a:defRPr sz="2702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2067" y="4470400"/>
            <a:ext cx="6073427" cy="369319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14769" y="4470400"/>
            <a:ext cx="6049584" cy="369319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014769" y="3290217"/>
            <a:ext cx="6073427" cy="1001368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702" b="0" cap="all" spc="142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50230" indent="0">
              <a:buNone/>
              <a:defRPr sz="2702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902FD98-4740-B2D4-5DB4-AF04E166E29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552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24827B-CC2C-4B0E-2CE5-5419A08FB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1282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rgbClr val="2C3C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3268" y="268288"/>
            <a:ext cx="10993727" cy="118999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80795" y="9298432"/>
            <a:ext cx="8393059" cy="455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24827B-CC2C-4B0E-2CE5-5419A08FB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56872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38DC1A-654D-7260-CC33-CEAF975B1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7624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bg>
      <p:bgPr>
        <a:solidFill>
          <a:srgbClr val="2C3C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23FADF-3F5A-6EEA-54DF-2C8A39B9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576" y="359414"/>
            <a:ext cx="10993727" cy="118999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65D3AC5-704B-48A7-9A1E-83F9331F04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644910" y="9166602"/>
            <a:ext cx="8393059" cy="455168"/>
          </a:xfrm>
        </p:spPr>
        <p:txBody>
          <a:bodyPr/>
          <a:lstStyle>
            <a:lvl1pPr>
              <a:defRPr sz="1707" b="0"/>
            </a:lvl1pPr>
          </a:lstStyle>
          <a:p>
            <a:pPr defTabSz="650214"/>
            <a:r>
              <a:rPr lang="it-IT">
                <a:solidFill>
                  <a:schemeClr val="bg1"/>
                </a:solidFill>
              </a:rPr>
              <a:t>RF Structures ans systems 19/02/2026 - G.Bisoffi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58AD972-E45E-790A-E9EB-8815F910CD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rgbClr val="2C3C8C">
              <a:alpha val="70000"/>
            </a:srgbClr>
          </a:solidFill>
        </p:spPr>
        <p:txBody>
          <a:bodyPr/>
          <a:lstStyle/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BF613CB-6529-1745-1DCE-5B18E0109AA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030875" y="2173345"/>
            <a:ext cx="13621129" cy="65543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2117488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8670132" cy="9753600"/>
          </a:xfrm>
          <a:prstGeom prst="rect">
            <a:avLst/>
          </a:prstGeom>
          <a:solidFill>
            <a:srgbClr val="2C3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12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78596" y="575523"/>
            <a:ext cx="6381217" cy="1623462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anchorCtr="1">
            <a:normAutofit/>
          </a:bodyPr>
          <a:lstStyle>
            <a:lvl1pPr>
              <a:defRPr sz="3129">
                <a:solidFill>
                  <a:srgbClr val="2C3C8C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0495" y="1144423"/>
            <a:ext cx="6849404" cy="7464755"/>
          </a:xfrm>
        </p:spPr>
        <p:txBody>
          <a:bodyPr>
            <a:normAutofit/>
          </a:bodyPr>
          <a:lstStyle>
            <a:lvl1pPr>
              <a:defRPr sz="2702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6634" y="5048772"/>
            <a:ext cx="5397157" cy="312040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56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989044" y="9298432"/>
            <a:ext cx="7288823" cy="455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D8423D4-C854-A4C2-1007-D69E9469D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2971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0718422" cy="9753600"/>
          </a:xfrm>
          <a:prstGeom prst="rect">
            <a:avLst/>
          </a:prstGeom>
          <a:solidFill>
            <a:srgbClr val="2C3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12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2168602" y="268289"/>
            <a:ext cx="6381217" cy="1623462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anchorCtr="1">
            <a:normAutofit/>
          </a:bodyPr>
          <a:lstStyle>
            <a:lvl1pPr>
              <a:defRPr sz="3129">
                <a:solidFill>
                  <a:srgbClr val="2C3C8C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8148" y="985168"/>
            <a:ext cx="5506649" cy="7464755"/>
          </a:xfrm>
        </p:spPr>
        <p:txBody>
          <a:bodyPr>
            <a:normAutofit/>
          </a:bodyPr>
          <a:lstStyle>
            <a:lvl1pPr>
              <a:defRPr sz="2702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68602" y="2474684"/>
            <a:ext cx="6381215" cy="608892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56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714796" y="9291327"/>
            <a:ext cx="7288823" cy="455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D8423D4-C854-A4C2-1007-D69E9469D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795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2631689" y="254000"/>
            <a:ext cx="13895750" cy="863600"/>
          </a:xfrm>
          <a:prstGeom prst="rect">
            <a:avLst/>
          </a:prstGeom>
          <a:gradFill>
            <a:gsLst>
              <a:gs pos="0">
                <a:srgbClr val="56C3EC"/>
              </a:gs>
              <a:gs pos="100000">
                <a:srgbClr val="C0DEEB"/>
              </a:gs>
            </a:gsLst>
          </a:gradFill>
        </p:spPr>
        <p:txBody>
          <a:bodyPr/>
          <a:lstStyle>
            <a:lvl1pPr>
              <a:defRPr sz="4800">
                <a:solidFill>
                  <a:srgbClr val="0D46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26" y="1247758"/>
            <a:ext cx="15663812" cy="7810501"/>
          </a:xfrm>
          <a:prstGeom prst="rect">
            <a:avLst/>
          </a:prstGeom>
        </p:spPr>
        <p:txBody>
          <a:bodyPr anchor="t"/>
          <a:lstStyle>
            <a:lvl1pPr marL="304815" indent="-279414">
              <a:spcBef>
                <a:spcPts val="1500"/>
              </a:spcBef>
              <a:buSzPct val="75000"/>
              <a:buChar char="‣"/>
              <a:defRPr sz="3200">
                <a:solidFill>
                  <a:srgbClr val="0056D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1pPr>
            <a:lvl2pPr marL="647732" indent="-266714">
              <a:spcBef>
                <a:spcPts val="400"/>
              </a:spcBef>
              <a:buClr>
                <a:srgbClr val="FF2600"/>
              </a:buClr>
              <a:buSzPct val="80000"/>
              <a:buChar char="‣"/>
              <a:defRPr sz="2600">
                <a:solidFill>
                  <a:srgbClr val="0429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2pPr>
            <a:lvl3pPr marL="977949" indent="-241312">
              <a:spcBef>
                <a:spcPts val="400"/>
              </a:spcBef>
              <a:buClr>
                <a:srgbClr val="0056D6"/>
              </a:buClr>
              <a:buSzPct val="100000"/>
              <a:buChar char="‣"/>
              <a:defRPr sz="2000">
                <a:solidFill>
                  <a:srgbClr val="008E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3pPr>
            <a:lvl4pPr marL="825542" indent="-558828">
              <a:spcBef>
                <a:spcPts val="2400"/>
              </a:spcBef>
              <a:buChar char="‣"/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4pPr>
            <a:lvl5pPr marL="825542" indent="-558828">
              <a:spcBef>
                <a:spcPts val="2400"/>
              </a:spcBef>
              <a:buChar char="‣"/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5" name="Text"/>
          <p:cNvSpPr txBox="1"/>
          <p:nvPr/>
        </p:nvSpPr>
        <p:spPr>
          <a:xfrm>
            <a:off x="7696435" y="4799836"/>
            <a:ext cx="141064" cy="407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28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>
              <a:defRPr sz="1466"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10" name="LDG Logo Black White BG.jpg" descr="LDG Logo Black White BG.jpg">
            <a:extLst>
              <a:ext uri="{FF2B5EF4-FFF2-40B4-BE49-F238E27FC236}">
                <a16:creationId xmlns:a16="http://schemas.microsoft.com/office/drawing/2014/main" id="{2196AF7E-BECA-4DFB-9258-55AA0EC592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622" y="241300"/>
            <a:ext cx="1608172" cy="86357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7967491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7338743" cy="9753600"/>
          </a:xfrm>
          <a:prstGeom prst="rect">
            <a:avLst/>
          </a:prstGeom>
          <a:solidFill>
            <a:srgbClr val="2C3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512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503727" y="268289"/>
            <a:ext cx="6381217" cy="1623462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 anchorCtr="1">
            <a:normAutofit/>
          </a:bodyPr>
          <a:lstStyle>
            <a:lvl1pPr>
              <a:defRPr sz="3129">
                <a:solidFill>
                  <a:srgbClr val="2C3C8C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8148" y="985168"/>
            <a:ext cx="5506649" cy="7464755"/>
          </a:xfrm>
        </p:spPr>
        <p:txBody>
          <a:bodyPr>
            <a:normAutofit/>
          </a:bodyPr>
          <a:lstStyle>
            <a:lvl1pPr>
              <a:defRPr sz="2702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276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76"/>
            </a:lvl6pPr>
            <a:lvl7pPr>
              <a:defRPr sz="2276"/>
            </a:lvl7pPr>
            <a:lvl8pPr>
              <a:defRPr sz="2276"/>
            </a:lvl8pPr>
            <a:lvl9pPr>
              <a:defRPr sz="227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726" y="2474684"/>
            <a:ext cx="6381215" cy="608892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56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49921" y="9291327"/>
            <a:ext cx="7288823" cy="4551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D8423D4-C854-A4C2-1007-D69E9469D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8563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51008B6-366E-3236-C3E1-204BAFFF20AC}"/>
              </a:ext>
            </a:extLst>
          </p:cNvPr>
          <p:cNvSpPr/>
          <p:nvPr userDrawn="1"/>
        </p:nvSpPr>
        <p:spPr>
          <a:xfrm>
            <a:off x="8670131" y="9051"/>
            <a:ext cx="8670132" cy="9753600"/>
          </a:xfrm>
          <a:prstGeom prst="rect">
            <a:avLst/>
          </a:prstGeom>
          <a:solidFill>
            <a:srgbClr val="ADA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" y="0"/>
            <a:ext cx="8670130" cy="97536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49935" y="3191222"/>
            <a:ext cx="6393081" cy="1613710"/>
          </a:xfrm>
          <a:solidFill>
            <a:srgbClr val="2C3C8C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1">
            <a:noAutofit/>
          </a:bodyPr>
          <a:lstStyle>
            <a:lvl1pPr>
              <a:defRPr sz="3129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6634" y="5048773"/>
            <a:ext cx="5397157" cy="3120408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133">
                <a:solidFill>
                  <a:srgbClr val="FFFFFF"/>
                </a:solidFill>
              </a:defRPr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86630" y="9319404"/>
            <a:ext cx="7288823" cy="455168"/>
          </a:xfrm>
        </p:spPr>
        <p:txBody>
          <a:bodyPr/>
          <a:lstStyle>
            <a:lvl1pPr>
              <a:defRPr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DFCCFA3-4795-746A-1260-37FC9DD43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809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2E1EC89E-BA9D-2338-3A58-E3C393D89F99}"/>
              </a:ext>
            </a:extLst>
          </p:cNvPr>
          <p:cNvSpPr/>
          <p:nvPr userDrawn="1"/>
        </p:nvSpPr>
        <p:spPr>
          <a:xfrm>
            <a:off x="-9037" y="9150032"/>
            <a:ext cx="1465429" cy="60356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2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2143" y="355023"/>
            <a:ext cx="14955977" cy="1140848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456752" y="9150033"/>
            <a:ext cx="1252343" cy="475696"/>
          </a:xfrm>
        </p:spPr>
        <p:txBody>
          <a:bodyPr/>
          <a:lstStyle>
            <a:lvl1pPr>
              <a:defRPr sz="1707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15B3ECD-DBFE-67C5-5112-CDAD8ADBC135}"/>
              </a:ext>
            </a:extLst>
          </p:cNvPr>
          <p:cNvSpPr/>
          <p:nvPr userDrawn="1"/>
        </p:nvSpPr>
        <p:spPr>
          <a:xfrm>
            <a:off x="1390839" y="9150032"/>
            <a:ext cx="7817438" cy="603568"/>
          </a:xfrm>
          <a:prstGeom prst="rect">
            <a:avLst/>
          </a:prstGeom>
          <a:gradFill flip="none" rotWithShape="1">
            <a:gsLst>
              <a:gs pos="71000">
                <a:schemeClr val="bg2">
                  <a:lumMod val="25000"/>
                </a:schemeClr>
              </a:gs>
              <a:gs pos="51000">
                <a:srgbClr val="002060"/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2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967" y="9209667"/>
            <a:ext cx="7817438" cy="456459"/>
          </a:xfrm>
        </p:spPr>
        <p:txBody>
          <a:bodyPr/>
          <a:lstStyle>
            <a:lvl1pPr>
              <a:defRPr sz="1707">
                <a:solidFill>
                  <a:schemeClr val="accent5"/>
                </a:solidFill>
              </a:defRPr>
            </a:lvl1pPr>
          </a:lstStyle>
          <a:p>
            <a:pPr algn="l"/>
            <a:r>
              <a:rPr lang="en-US" dirty="0"/>
              <a:t>		</a:t>
            </a:r>
            <a:r>
              <a:rPr lang="en-US" b="1" dirty="0">
                <a:solidFill>
                  <a:schemeClr val="bg1"/>
                </a:solidFill>
              </a:rPr>
              <a:t>PRESENTATION TITLE</a:t>
            </a:r>
            <a:endParaRPr lang="en-US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3CD20FBA-D770-86E3-77C9-050746098A17}"/>
              </a:ext>
            </a:extLst>
          </p:cNvPr>
          <p:cNvSpPr/>
          <p:nvPr userDrawn="1"/>
        </p:nvSpPr>
        <p:spPr>
          <a:xfrm>
            <a:off x="15360956" y="1"/>
            <a:ext cx="785348" cy="51928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2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89B6EE5-2002-FDC1-30DD-EB9B5ED14A2E}"/>
              </a:ext>
            </a:extLst>
          </p:cNvPr>
          <p:cNvSpPr/>
          <p:nvPr userDrawn="1"/>
        </p:nvSpPr>
        <p:spPr>
          <a:xfrm rot="10800000">
            <a:off x="15424630" y="9329959"/>
            <a:ext cx="785348" cy="51928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120"/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96166760-DC45-FB2E-B1F9-74E0AC42A8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45708" y="1362795"/>
            <a:ext cx="822264" cy="483884"/>
          </a:xfrm>
          <a:prstGeom prst="rect">
            <a:avLst/>
          </a:prstGeom>
        </p:spPr>
      </p:pic>
      <p:pic>
        <p:nvPicPr>
          <p:cNvPr id="17" name="Immagine 3">
            <a:extLst>
              <a:ext uri="{FF2B5EF4-FFF2-40B4-BE49-F238E27FC236}">
                <a16:creationId xmlns:a16="http://schemas.microsoft.com/office/drawing/2014/main" id="{DCE38BA9-D0FA-93D9-21DF-AC1D18B461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669" y="147169"/>
            <a:ext cx="1401593" cy="99210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192143" y="2596445"/>
            <a:ext cx="7369612" cy="5352697"/>
          </a:xfrm>
        </p:spPr>
        <p:txBody>
          <a:bodyPr/>
          <a:lstStyle>
            <a:lvl1pPr>
              <a:buClr>
                <a:schemeClr val="accent4">
                  <a:lumMod val="50000"/>
                </a:schemeClr>
              </a:buClr>
              <a:defRPr/>
            </a:lvl1pPr>
            <a:lvl2pPr>
              <a:buClr>
                <a:schemeClr val="accent4">
                  <a:lumMod val="50000"/>
                </a:schemeClr>
              </a:buClr>
              <a:defRPr/>
            </a:lvl2pPr>
            <a:lvl3pPr>
              <a:buClr>
                <a:schemeClr val="accent4">
                  <a:lumMod val="50000"/>
                </a:schemeClr>
              </a:buClr>
              <a:defRPr/>
            </a:lvl3pPr>
            <a:lvl4pPr>
              <a:buClr>
                <a:schemeClr val="accent4">
                  <a:lumMod val="50000"/>
                </a:schemeClr>
              </a:buClr>
              <a:defRPr/>
            </a:lvl4pPr>
            <a:lvl5pPr>
              <a:buClr>
                <a:schemeClr val="accent4">
                  <a:lumMod val="50000"/>
                </a:schemeClr>
              </a:buCl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8778508" y="2596445"/>
            <a:ext cx="7369612" cy="5352697"/>
          </a:xfrm>
        </p:spPr>
        <p:txBody>
          <a:bodyPr/>
          <a:lstStyle>
            <a:lvl1pPr>
              <a:buClr>
                <a:schemeClr val="accent4">
                  <a:lumMod val="50000"/>
                </a:schemeClr>
              </a:buClr>
              <a:defRPr/>
            </a:lvl1pPr>
            <a:lvl2pPr>
              <a:buClr>
                <a:schemeClr val="accent4">
                  <a:lumMod val="50000"/>
                </a:schemeClr>
              </a:buClr>
              <a:defRPr/>
            </a:lvl2pPr>
            <a:lvl3pPr>
              <a:buClr>
                <a:schemeClr val="accent4">
                  <a:lumMod val="50000"/>
                </a:schemeClr>
              </a:buClr>
              <a:defRPr/>
            </a:lvl3pPr>
            <a:lvl4pPr>
              <a:buClr>
                <a:schemeClr val="accent4">
                  <a:lumMod val="50000"/>
                </a:schemeClr>
              </a:buClr>
              <a:defRPr/>
            </a:lvl4pPr>
            <a:lvl5pPr>
              <a:buClr>
                <a:schemeClr val="accent4">
                  <a:lumMod val="50000"/>
                </a:schemeClr>
              </a:buCl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94372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63627" y="292100"/>
            <a:ext cx="15596076" cy="1320801"/>
          </a:xfrm>
          <a:prstGeom prst="rect">
            <a:avLst/>
          </a:prstGeom>
          <a:gradFill>
            <a:gsLst>
              <a:gs pos="0">
                <a:srgbClr val="5BA7CB"/>
              </a:gs>
              <a:gs pos="100000">
                <a:srgbClr val="ADCEE0"/>
              </a:gs>
            </a:gsLst>
          </a:gradFill>
        </p:spPr>
        <p:txBody>
          <a:bodyPr anchor="b"/>
          <a:lstStyle>
            <a:lvl1pPr>
              <a:defRPr>
                <a:solidFill>
                  <a:srgbClr val="0D4693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63627" y="8204200"/>
            <a:ext cx="15596076" cy="1130300"/>
          </a:xfrm>
          <a:prstGeom prst="rect">
            <a:avLst/>
          </a:prstGeom>
          <a:gradFill>
            <a:gsLst>
              <a:gs pos="0">
                <a:srgbClr val="A8CFE1"/>
              </a:gs>
              <a:gs pos="100000">
                <a:srgbClr val="5BA7CB"/>
              </a:gs>
            </a:gsLst>
          </a:gradFill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>
                <a:solidFill>
                  <a:srgbClr val="0D4693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522070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LDG, 20th September 2024 Dave.Newbold@stfc.ac.uk"/>
          <p:cNvSpPr txBox="1"/>
          <p:nvPr/>
        </p:nvSpPr>
        <p:spPr>
          <a:xfrm>
            <a:off x="1616928" y="9245437"/>
            <a:ext cx="13838662" cy="317906"/>
          </a:xfrm>
          <a:prstGeom prst="rect">
            <a:avLst/>
          </a:prstGeom>
          <a:gradFill>
            <a:gsLst>
              <a:gs pos="0">
                <a:srgbClr val="C0DEEB"/>
              </a:gs>
              <a:gs pos="100000">
                <a:srgbClr val="56C3EC"/>
              </a:gs>
            </a:gsLst>
          </a:gra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799" tIns="50799" rIns="50799" bIns="50799" anchor="ctr">
            <a:spAutoFit/>
          </a:bodyPr>
          <a:lstStyle/>
          <a:p>
            <a:pPr marL="113213">
              <a:tabLst>
                <a:tab pos="4127496" algn="ctr"/>
                <a:tab pos="9461488" algn="r"/>
                <a:tab pos="11518887" algn="r"/>
              </a:tabLst>
              <a:defRPr sz="1400">
                <a:solidFill>
                  <a:srgbClr val="0D4693"/>
                </a:solidFill>
                <a:latin typeface="+mn-lt"/>
                <a:ea typeface="+mn-ea"/>
                <a:cs typeface="+mn-cs"/>
                <a:sym typeface="Gill Sans"/>
              </a:defRPr>
            </a:pPr>
            <a:r>
              <a:rPr sz="1399" dirty="0"/>
              <a:t>	</a:t>
            </a:r>
            <a:r>
              <a:rPr lang="de-CH" sz="1399" dirty="0"/>
              <a:t>Deauville, May 2026</a:t>
            </a:r>
            <a:r>
              <a:rPr sz="1399" i="1" dirty="0"/>
              <a:t>	</a:t>
            </a:r>
            <a:endParaRPr sz="1399" dirty="0"/>
          </a:p>
        </p:txBody>
      </p:sp>
      <p:sp>
        <p:nvSpPr>
          <p:cNvPr id="2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2631690" y="254001"/>
            <a:ext cx="13895750" cy="863600"/>
          </a:xfrm>
          <a:prstGeom prst="rect">
            <a:avLst/>
          </a:prstGeom>
          <a:gradFill>
            <a:gsLst>
              <a:gs pos="0">
                <a:srgbClr val="56C3EC"/>
              </a:gs>
              <a:gs pos="100000">
                <a:srgbClr val="C0DEEB"/>
              </a:gs>
            </a:gsLst>
          </a:gradFill>
        </p:spPr>
        <p:txBody>
          <a:bodyPr/>
          <a:lstStyle>
            <a:lvl1pPr>
              <a:defRPr sz="4800">
                <a:solidFill>
                  <a:srgbClr val="0D46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27" y="1247759"/>
            <a:ext cx="15663811" cy="7810502"/>
          </a:xfrm>
          <a:prstGeom prst="rect">
            <a:avLst/>
          </a:prstGeom>
        </p:spPr>
        <p:txBody>
          <a:bodyPr anchor="t"/>
          <a:lstStyle>
            <a:lvl1pPr marL="304799" indent="-279400">
              <a:spcBef>
                <a:spcPts val="1500"/>
              </a:spcBef>
              <a:buSzPct val="75000"/>
              <a:buChar char="‣"/>
              <a:defRPr sz="3200">
                <a:solidFill>
                  <a:srgbClr val="0056D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1pPr>
            <a:lvl2pPr marL="647698" indent="-266701">
              <a:spcBef>
                <a:spcPts val="400"/>
              </a:spcBef>
              <a:buClr>
                <a:srgbClr val="FF2600"/>
              </a:buClr>
              <a:buSzPct val="80000"/>
              <a:buChar char="‣"/>
              <a:defRPr sz="2600">
                <a:solidFill>
                  <a:srgbClr val="0429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2pPr>
            <a:lvl3pPr marL="977899" indent="-241299">
              <a:spcBef>
                <a:spcPts val="400"/>
              </a:spcBef>
              <a:buClr>
                <a:srgbClr val="0056D6"/>
              </a:buClr>
              <a:buSzPct val="100000"/>
              <a:buChar char="‣"/>
              <a:defRPr sz="2000">
                <a:solidFill>
                  <a:srgbClr val="008E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3pPr>
            <a:lvl4pPr marL="825500" indent="-558799">
              <a:spcBef>
                <a:spcPts val="2399"/>
              </a:spcBef>
              <a:buChar char="‣"/>
              <a:defRPr sz="2399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4pPr>
            <a:lvl5pPr marL="825500" indent="-558799">
              <a:spcBef>
                <a:spcPts val="2399"/>
              </a:spcBef>
              <a:buChar char="‣"/>
              <a:defRPr sz="2399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31362" y="9182100"/>
            <a:ext cx="423346" cy="330200"/>
          </a:xfrm>
          <a:prstGeom prst="rect">
            <a:avLst/>
          </a:prstGeom>
        </p:spPr>
        <p:txBody>
          <a:bodyPr lIns="63500" tIns="63500" rIns="63500" bIns="63500"/>
          <a:lstStyle>
            <a:lvl1pPr>
              <a:defRPr sz="1399">
                <a:solidFill>
                  <a:srgbClr val="00549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5" name="Text"/>
          <p:cNvSpPr txBox="1"/>
          <p:nvPr/>
        </p:nvSpPr>
        <p:spPr>
          <a:xfrm>
            <a:off x="7696434" y="4799838"/>
            <a:ext cx="141062" cy="407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99" tIns="50799" rIns="50799" bIns="50799" anchor="ctr">
            <a:spAutoFit/>
          </a:bodyPr>
          <a:lstStyle>
            <a:lvl1pPr defTabSz="457200">
              <a:lnSpc>
                <a:spcPts val="28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>
              <a:defRPr sz="1466"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10" name="LDG Logo Black White BG.jpg" descr="LDG Logo Black White BG.jpg">
            <a:extLst>
              <a:ext uri="{FF2B5EF4-FFF2-40B4-BE49-F238E27FC236}">
                <a16:creationId xmlns:a16="http://schemas.microsoft.com/office/drawing/2014/main" id="{2196AF7E-BECA-4DFB-9258-55AA0EC592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623" y="241300"/>
            <a:ext cx="1608171" cy="863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9">
            <a:extLst>
              <a:ext uri="{FF2B5EF4-FFF2-40B4-BE49-F238E27FC236}">
                <a16:creationId xmlns:a16="http://schemas.microsoft.com/office/drawing/2014/main" id="{4E1CC1AB-187D-4174-AF34-C97BFE47A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5971" y="9197003"/>
            <a:ext cx="881468" cy="36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1355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2631690" y="254001"/>
            <a:ext cx="13895750" cy="863600"/>
          </a:xfrm>
          <a:prstGeom prst="rect">
            <a:avLst/>
          </a:prstGeom>
          <a:gradFill>
            <a:gsLst>
              <a:gs pos="0">
                <a:srgbClr val="56C3EC"/>
              </a:gs>
              <a:gs pos="100000">
                <a:srgbClr val="C0DEEB"/>
              </a:gs>
            </a:gsLst>
          </a:gradFill>
        </p:spPr>
        <p:txBody>
          <a:bodyPr/>
          <a:lstStyle>
            <a:lvl1pPr>
              <a:defRPr sz="4800">
                <a:solidFill>
                  <a:srgbClr val="0D46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27" y="1247759"/>
            <a:ext cx="15663811" cy="7810502"/>
          </a:xfrm>
          <a:prstGeom prst="rect">
            <a:avLst/>
          </a:prstGeom>
        </p:spPr>
        <p:txBody>
          <a:bodyPr anchor="t"/>
          <a:lstStyle>
            <a:lvl1pPr marL="304799" indent="-279400">
              <a:spcBef>
                <a:spcPts val="1500"/>
              </a:spcBef>
              <a:buSzPct val="75000"/>
              <a:buChar char="‣"/>
              <a:defRPr sz="3200">
                <a:solidFill>
                  <a:srgbClr val="0056D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1pPr>
            <a:lvl2pPr marL="647698" indent="-266701">
              <a:spcBef>
                <a:spcPts val="400"/>
              </a:spcBef>
              <a:buClr>
                <a:srgbClr val="FF2600"/>
              </a:buClr>
              <a:buSzPct val="80000"/>
              <a:buChar char="‣"/>
              <a:defRPr sz="2600">
                <a:solidFill>
                  <a:srgbClr val="0429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2pPr>
            <a:lvl3pPr marL="977899" indent="-241299">
              <a:spcBef>
                <a:spcPts val="400"/>
              </a:spcBef>
              <a:buClr>
                <a:srgbClr val="0056D6"/>
              </a:buClr>
              <a:buSzPct val="100000"/>
              <a:buChar char="‣"/>
              <a:defRPr sz="2000">
                <a:solidFill>
                  <a:srgbClr val="008E4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3pPr>
            <a:lvl4pPr marL="825500" indent="-558799">
              <a:spcBef>
                <a:spcPts val="2399"/>
              </a:spcBef>
              <a:buChar char="‣"/>
              <a:defRPr sz="2399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4pPr>
            <a:lvl5pPr marL="825500" indent="-558799">
              <a:spcBef>
                <a:spcPts val="2399"/>
              </a:spcBef>
              <a:buChar char="‣"/>
              <a:defRPr sz="2399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5" name="Text"/>
          <p:cNvSpPr txBox="1"/>
          <p:nvPr/>
        </p:nvSpPr>
        <p:spPr>
          <a:xfrm>
            <a:off x="7696434" y="4799838"/>
            <a:ext cx="141062" cy="407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799" tIns="50799" rIns="50799" bIns="50799" anchor="ctr">
            <a:spAutoFit/>
          </a:bodyPr>
          <a:lstStyle>
            <a:lvl1pPr defTabSz="457200">
              <a:lnSpc>
                <a:spcPts val="2800"/>
              </a:lnSpc>
              <a:spcBef>
                <a:spcPts val="0"/>
              </a:spcBef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>
              <a:defRPr sz="1466"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pic>
        <p:nvPicPr>
          <p:cNvPr id="10" name="LDG Logo Black White BG.jpg" descr="LDG Logo Black White BG.jpg">
            <a:extLst>
              <a:ext uri="{FF2B5EF4-FFF2-40B4-BE49-F238E27FC236}">
                <a16:creationId xmlns:a16="http://schemas.microsoft.com/office/drawing/2014/main" id="{2196AF7E-BECA-4DFB-9258-55AA0EC592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623" y="241300"/>
            <a:ext cx="1608171" cy="8635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3516948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0A47D5AB-4609-8406-4199-4226B3C0097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93385" y="1270001"/>
            <a:ext cx="10520986" cy="7213601"/>
          </a:xfrm>
        </p:spPr>
        <p:txBody>
          <a:bodyPr>
            <a:normAutofit/>
          </a:bodyPr>
          <a:lstStyle>
            <a:lvl1pPr marL="451571" indent="0">
              <a:buNone/>
              <a:defRPr/>
            </a:lvl1pPr>
          </a:lstStyle>
          <a:p>
            <a:pPr marL="317516" indent="0">
              <a:buNone/>
            </a:pPr>
            <a:r>
              <a:rPr lang="de-CH" sz="5400" dirty="0">
                <a:solidFill>
                  <a:schemeClr val="tx1">
                    <a:lumMod val="50000"/>
                  </a:schemeClr>
                </a:solidFill>
              </a:rPr>
              <a:t>Topic …</a:t>
            </a:r>
            <a:endParaRPr lang="de-DE" sz="5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72755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328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198778" y="9023830"/>
            <a:ext cx="949342" cy="519289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F3B3C5-0A38-4F35-AB5E-D2522804AC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057" y="9001873"/>
            <a:ext cx="1359922" cy="589281"/>
          </a:xfrm>
          <a:prstGeom prst="rect">
            <a:avLst/>
          </a:prstGeom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5605967" y="9283473"/>
            <a:ext cx="969328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4148C6C-954E-4BB0-93E3-F7379DD7F6EB}"/>
              </a:ext>
            </a:extLst>
          </p:cNvPr>
          <p:cNvCxnSpPr>
            <a:cxnSpLocks/>
          </p:cNvCxnSpPr>
          <p:nvPr userDrawn="1"/>
        </p:nvCxnSpPr>
        <p:spPr>
          <a:xfrm>
            <a:off x="1908916" y="9283473"/>
            <a:ext cx="6614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3EE870A-530E-4595-9B62-110829C242B2}"/>
              </a:ext>
            </a:extLst>
          </p:cNvPr>
          <p:cNvCxnSpPr>
            <a:cxnSpLocks/>
          </p:cNvCxnSpPr>
          <p:nvPr userDrawn="1"/>
        </p:nvCxnSpPr>
        <p:spPr>
          <a:xfrm>
            <a:off x="3483612" y="9283472"/>
            <a:ext cx="6614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Innovate for Sustainable Accelerating Systems: Kick-Off Meeting">
            <a:extLst>
              <a:ext uri="{FF2B5EF4-FFF2-40B4-BE49-F238E27FC236}">
                <a16:creationId xmlns:a16="http://schemas.microsoft.com/office/drawing/2014/main" id="{2D8D0386-9DBA-6645-FE86-EA9CF690EC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903" y="9035050"/>
            <a:ext cx="1716097" cy="5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4EF60CC-50C0-410A-F9EE-70ED66A8B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3" y="9025485"/>
            <a:ext cx="1253680" cy="51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762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2B466A2-253F-BC4A-91E5-968840FF1803}" type="datetime1">
              <a:rPr lang="de-CH" smtClean="0"/>
              <a:pPr/>
              <a:t>13.05.2026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8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0A47D5AB-4609-8406-4199-4226B3C0097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93385" y="1270000"/>
            <a:ext cx="10520985" cy="72136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 marL="317516" indent="0">
              <a:buNone/>
            </a:pPr>
            <a:r>
              <a:rPr lang="de-CH" sz="5400" dirty="0">
                <a:solidFill>
                  <a:schemeClr val="tx1">
                    <a:lumMod val="50000"/>
                  </a:schemeClr>
                </a:solidFill>
              </a:rPr>
              <a:t>Topic …</a:t>
            </a:r>
            <a:endParaRPr lang="de-DE" sz="5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5/13/2026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96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1654">
              <a:spcBef>
                <a:spcPts val="843"/>
              </a:spcBef>
            </a:pPr>
            <a:fld id="{81D60167-4931-47E6-BA6A-407CBD079E47}" type="slidenum">
              <a:rPr lang="de-DE" sz="1517" i="1" spc="-47" smtClean="0">
                <a:solidFill>
                  <a:srgbClr val="00294B"/>
                </a:solidFill>
              </a:rPr>
              <a:pPr marL="251654">
                <a:spcBef>
                  <a:spcPts val="843"/>
                </a:spcBef>
              </a:pPr>
              <a:t>‹Nr.›</a:t>
            </a:fld>
            <a:endParaRPr lang="de-DE" sz="1517"/>
          </a:p>
        </p:txBody>
      </p:sp>
    </p:spTree>
    <p:extLst>
      <p:ext uri="{BB962C8B-B14F-4D97-AF65-F5344CB8AC3E}">
        <p14:creationId xmlns:p14="http://schemas.microsoft.com/office/powerpoint/2010/main" val="17008620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758962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7D5B169-1FAF-4703-B8D5-9A0875EF6F59}" type="datetime1">
              <a:rPr lang="en-US" smtClean="0"/>
              <a:pPr/>
              <a:t>5/13/2026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Segnaposto titolo 1">
            <a:extLst>
              <a:ext uri="{FF2B5EF4-FFF2-40B4-BE49-F238E27FC236}">
                <a16:creationId xmlns:a16="http://schemas.microsoft.com/office/drawing/2014/main" id="{75997B72-32CB-8224-DE67-660825158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145" y="190279"/>
            <a:ext cx="15631600" cy="890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129095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54F8-90D1-480A-96A3-E20239D3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13C7D9-933A-4BBC-B7E7-2ACC3350C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FF53D-64F9-4933-B4E7-D8BE6DA9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198778" y="9023829"/>
            <a:ext cx="949342" cy="519289"/>
          </a:xfrm>
        </p:spPr>
        <p:txBody>
          <a:bodyPr/>
          <a:lstStyle/>
          <a:p>
            <a:fld id="{329AD536-6320-4F91-AC87-8B402D0EF0B2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4F3B3C5-0A38-4F35-AB5E-D2522804AC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057" y="9001873"/>
            <a:ext cx="1359922" cy="589281"/>
          </a:xfrm>
          <a:prstGeom prst="rect">
            <a:avLst/>
          </a:prstGeom>
        </p:spPr>
      </p:pic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3A54B55A-4007-4B4E-B596-BAB860EBBD17}"/>
              </a:ext>
            </a:extLst>
          </p:cNvPr>
          <p:cNvCxnSpPr>
            <a:cxnSpLocks/>
          </p:cNvCxnSpPr>
          <p:nvPr userDrawn="1"/>
        </p:nvCxnSpPr>
        <p:spPr>
          <a:xfrm>
            <a:off x="5605967" y="9283473"/>
            <a:ext cx="969328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4148C6C-954E-4BB0-93E3-F7379DD7F6EB}"/>
              </a:ext>
            </a:extLst>
          </p:cNvPr>
          <p:cNvCxnSpPr>
            <a:cxnSpLocks/>
          </p:cNvCxnSpPr>
          <p:nvPr userDrawn="1"/>
        </p:nvCxnSpPr>
        <p:spPr>
          <a:xfrm>
            <a:off x="1908916" y="9283473"/>
            <a:ext cx="6614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3EE870A-530E-4595-9B62-110829C242B2}"/>
              </a:ext>
            </a:extLst>
          </p:cNvPr>
          <p:cNvCxnSpPr>
            <a:cxnSpLocks/>
          </p:cNvCxnSpPr>
          <p:nvPr userDrawn="1"/>
        </p:nvCxnSpPr>
        <p:spPr>
          <a:xfrm>
            <a:off x="3483612" y="9283472"/>
            <a:ext cx="6614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Innovate for Sustainable Accelerating Systems: Kick-Off Meeting">
            <a:extLst>
              <a:ext uri="{FF2B5EF4-FFF2-40B4-BE49-F238E27FC236}">
                <a16:creationId xmlns:a16="http://schemas.microsoft.com/office/drawing/2014/main" id="{2D8D0386-9DBA-6645-FE86-EA9CF690EC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2903" y="9035049"/>
            <a:ext cx="1716097" cy="5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4EF60CC-50C0-410A-F9EE-70ED66A8B3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3" y="9025485"/>
            <a:ext cx="1253680" cy="51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4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5/13/2026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96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251667">
              <a:spcBef>
                <a:spcPts val="844"/>
              </a:spcBef>
            </a:pPr>
            <a:fld id="{81D60167-4931-47E6-BA6A-407CBD079E47}" type="slidenum">
              <a:rPr lang="de-DE" sz="1517" i="1" spc="-47" smtClean="0">
                <a:solidFill>
                  <a:srgbClr val="00294B"/>
                </a:solidFill>
              </a:rPr>
              <a:pPr marL="251667">
                <a:spcBef>
                  <a:spcPts val="844"/>
                </a:spcBef>
              </a:pPr>
              <a:t>‹Nr.›</a:t>
            </a:fld>
            <a:endParaRPr lang="de-DE" sz="1517"/>
          </a:p>
        </p:txBody>
      </p:sp>
    </p:spTree>
    <p:extLst>
      <p:ext uri="{BB962C8B-B14F-4D97-AF65-F5344CB8AC3E}">
        <p14:creationId xmlns:p14="http://schemas.microsoft.com/office/powerpoint/2010/main" val="196489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07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61D3F-96FE-0B09-E4F1-CE81D98AD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268" y="497224"/>
            <a:ext cx="16179728" cy="64156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8CCF8-16D7-2E3A-C674-326F297BB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267" y="2000253"/>
            <a:ext cx="16179730" cy="7125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B09F2-2F51-4EE8-F854-556A07EB4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E73E-8A82-4E4A-B7AB-3F6F47BE81AD}" type="datetimeFigureOut">
              <a:rPr lang="en-US" smtClean="0"/>
              <a:t>5/13/2026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F6ADE-322B-569C-7883-0E26538B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43E60-39DB-1FB1-3400-5775805A3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EFC-A9B6-A946-AD65-4AEC1EADE0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68" y="497224"/>
            <a:ext cx="16179728" cy="641562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268" y="2000253"/>
            <a:ext cx="7988262" cy="712568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580267" y="1162666"/>
            <a:ext cx="16179730" cy="53938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379301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8771737" y="2000253"/>
            <a:ext cx="7988260" cy="712568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21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693385" y="1270000"/>
            <a:ext cx="13953493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693385" y="254000"/>
            <a:ext cx="13953493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3058" y="9258300"/>
            <a:ext cx="457214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normAutofit/>
          </a:bodyPr>
          <a:lstStyle>
            <a:lvl1pPr algn="ctr">
              <a:spcBef>
                <a:spcPts val="0"/>
              </a:spcBef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891" r:id="rId3"/>
    <p:sldLayoutId id="2147483652" r:id="rId4"/>
    <p:sldLayoutId id="2147483842" r:id="rId5"/>
    <p:sldLayoutId id="2147483844" r:id="rId6"/>
  </p:sldLayoutIdLst>
  <p:transition spd="med"/>
  <p:txStyles>
    <p:titleStyle>
      <a:lvl1pPr marL="0" marR="0" indent="0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11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23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35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46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57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68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80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92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45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567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8089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612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7134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751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369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987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605" marR="0" indent="-571529" algn="l" defTabSz="58422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11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23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35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46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57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68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80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92" algn="ctr" defTabSz="58422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7">
            <a:extLst>
              <a:ext uri="{FF2B5EF4-FFF2-40B4-BE49-F238E27FC236}">
                <a16:creationId xmlns:a16="http://schemas.microsoft.com/office/drawing/2014/main" id="{048CF9FD-DC86-3819-CA51-771D9F4C99AC}"/>
              </a:ext>
            </a:extLst>
          </p:cNvPr>
          <p:cNvSpPr/>
          <p:nvPr userDrawn="1"/>
        </p:nvSpPr>
        <p:spPr>
          <a:xfrm>
            <a:off x="-32112" y="-104575"/>
            <a:ext cx="17452653" cy="2104828"/>
          </a:xfrm>
          <a:prstGeom prst="roundRect">
            <a:avLst>
              <a:gd name="adj" fmla="val 6923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6" err="1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268" y="497224"/>
            <a:ext cx="16179728" cy="64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267" y="2000253"/>
            <a:ext cx="16179730" cy="71256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5429490" y="9359361"/>
            <a:ext cx="1330508" cy="2657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1422" b="1" smtClean="0"/>
              <a:pPr algn="r"/>
              <a:t>‹Nr.›</a:t>
            </a:fld>
            <a:endParaRPr lang="de-DE" sz="1422" b="1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26BAE03-8DE8-4C55-80CD-31B50F5D37F6}"/>
              </a:ext>
            </a:extLst>
          </p:cNvPr>
          <p:cNvSpPr txBox="1">
            <a:spLocks/>
          </p:cNvSpPr>
          <p:nvPr userDrawn="1"/>
        </p:nvSpPr>
        <p:spPr>
          <a:xfrm>
            <a:off x="421755" y="9376934"/>
            <a:ext cx="14150032" cy="2657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2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LDG Roadmap Workshop – DESY 2026| Wim </a:t>
            </a:r>
            <a:r>
              <a:rPr kumimoji="0" lang="de-DE" sz="1422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Leemans</a:t>
            </a:r>
            <a:r>
              <a:rPr kumimoji="0" lang="de-DE" sz="142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Rajeev Pattathil </a:t>
            </a:r>
            <a:endParaRPr kumimoji="0" lang="de-DE" sz="142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B43FC3-6F12-40DB-921A-131DF4B3F85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8816" y="-86056"/>
            <a:ext cx="3621452" cy="206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6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</p:sldLayoutIdLst>
  <p:hf sldNum="0" hdr="0" dt="0"/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4267" b="1" kern="1200">
          <a:solidFill>
            <a:srgbClr val="6384F8"/>
          </a:solidFill>
          <a:latin typeface="+mj-lt"/>
          <a:ea typeface="+mj-ea"/>
          <a:cs typeface="+mj-cs"/>
        </a:defRPr>
      </a:lvl1pPr>
    </p:titleStyle>
    <p:bodyStyle>
      <a:lvl1pPr marL="514765" indent="-514765" algn="l" defTabSz="1300460" rtl="0" eaLnBrk="1" latinLnBrk="0" hangingPunct="1">
        <a:lnSpc>
          <a:spcPct val="110000"/>
        </a:lnSpc>
        <a:spcBef>
          <a:spcPts val="0"/>
        </a:spcBef>
        <a:spcAft>
          <a:spcPts val="1707"/>
        </a:spcAft>
        <a:buFont typeface="Arial" panose="020B0604020202020204" pitchFamily="34" charset="0"/>
        <a:buChar char="•"/>
        <a:tabLst>
          <a:tab pos="514765" algn="l"/>
        </a:tabLst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894066" indent="-379301" algn="l" defTabSz="1300460" rtl="0" eaLnBrk="1" latinLnBrk="0" hangingPunct="1">
        <a:lnSpc>
          <a:spcPct val="110000"/>
        </a:lnSpc>
        <a:spcBef>
          <a:spcPts val="0"/>
        </a:spcBef>
        <a:spcAft>
          <a:spcPts val="1707"/>
        </a:spcAft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73367" indent="-379301" algn="l" defTabSz="1300460" rtl="0" eaLnBrk="1" latinLnBrk="0" hangingPunct="1">
        <a:lnSpc>
          <a:spcPct val="110000"/>
        </a:lnSpc>
        <a:spcBef>
          <a:spcPts val="0"/>
        </a:spcBef>
        <a:spcAft>
          <a:spcPts val="1707"/>
        </a:spcAft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652668" indent="-379301" algn="l" defTabSz="1300460" rtl="0" eaLnBrk="1" latinLnBrk="0" hangingPunct="1">
        <a:lnSpc>
          <a:spcPct val="110000"/>
        </a:lnSpc>
        <a:spcBef>
          <a:spcPts val="0"/>
        </a:spcBef>
        <a:spcAft>
          <a:spcPts val="1707"/>
        </a:spcAft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045515" indent="-392847" algn="l" defTabSz="1300460" rtl="0" eaLnBrk="1" latinLnBrk="0" hangingPunct="1">
        <a:lnSpc>
          <a:spcPct val="110000"/>
        </a:lnSpc>
        <a:spcBef>
          <a:spcPts val="0"/>
        </a:spcBef>
        <a:spcAft>
          <a:spcPts val="1707"/>
        </a:spcAft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9109803"/>
            <a:ext cx="17340263" cy="77625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5503" y="68268"/>
            <a:ext cx="1667969" cy="1667918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883726" y="9273257"/>
            <a:ext cx="867013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76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F1C7A207-2640-641C-59F2-B3996420C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66" y="9421850"/>
            <a:ext cx="12835951" cy="37069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276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S. Stapnes, Muon Beams, LDG, DESY, February 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4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</p:sldLayoutIdLst>
  <p:hf sldNum="0" hdr="0" dt="0"/>
  <p:txStyles>
    <p:titleStyle>
      <a:lvl1pPr algn="ctr" defTabSz="866988" rtl="0" eaLnBrk="1" latinLnBrk="0" hangingPunct="1">
        <a:spcBef>
          <a:spcPct val="0"/>
        </a:spcBef>
        <a:buNone/>
        <a:defRPr sz="531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650241" indent="-650241" algn="l" defTabSz="866988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531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1408856" indent="-541868" algn="l" defTabSz="866988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4551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2167471" indent="-433494" algn="l" defTabSz="866988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93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3034459" indent="-433494" algn="l" defTabSz="866988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93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3901448" indent="-433494" algn="l" defTabSz="866988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93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4768436" indent="-433494" algn="l" defTabSz="866988" rtl="0" eaLnBrk="1" latinLnBrk="0" hangingPunct="1">
        <a:spcBef>
          <a:spcPct val="20000"/>
        </a:spcBef>
        <a:buFont typeface="Arial"/>
        <a:buChar char="•"/>
        <a:defRPr sz="3793" kern="1200">
          <a:solidFill>
            <a:schemeClr val="tx1"/>
          </a:solidFill>
          <a:latin typeface="+mn-lt"/>
          <a:ea typeface="+mn-ea"/>
          <a:cs typeface="+mn-cs"/>
        </a:defRPr>
      </a:lvl6pPr>
      <a:lvl7pPr marL="5635424" indent="-433494" algn="l" defTabSz="866988" rtl="0" eaLnBrk="1" latinLnBrk="0" hangingPunct="1">
        <a:spcBef>
          <a:spcPct val="20000"/>
        </a:spcBef>
        <a:buFont typeface="Arial"/>
        <a:buChar char="•"/>
        <a:defRPr sz="3793" kern="1200">
          <a:solidFill>
            <a:schemeClr val="tx1"/>
          </a:solidFill>
          <a:latin typeface="+mn-lt"/>
          <a:ea typeface="+mn-ea"/>
          <a:cs typeface="+mn-cs"/>
        </a:defRPr>
      </a:lvl7pPr>
      <a:lvl8pPr marL="6502413" indent="-433494" algn="l" defTabSz="866988" rtl="0" eaLnBrk="1" latinLnBrk="0" hangingPunct="1">
        <a:spcBef>
          <a:spcPct val="20000"/>
        </a:spcBef>
        <a:buFont typeface="Arial"/>
        <a:buChar char="•"/>
        <a:defRPr sz="3793" kern="1200">
          <a:solidFill>
            <a:schemeClr val="tx1"/>
          </a:solidFill>
          <a:latin typeface="+mn-lt"/>
          <a:ea typeface="+mn-ea"/>
          <a:cs typeface="+mn-cs"/>
        </a:defRPr>
      </a:lvl8pPr>
      <a:lvl9pPr marL="7369401" indent="-433494" algn="l" defTabSz="866988" rtl="0" eaLnBrk="1" latinLnBrk="0" hangingPunct="1">
        <a:spcBef>
          <a:spcPct val="20000"/>
        </a:spcBef>
        <a:buFont typeface="Arial"/>
        <a:buChar char="•"/>
        <a:defRPr sz="37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1pPr>
      <a:lvl2pPr marL="866988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733977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3pPr>
      <a:lvl4pPr marL="2600965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4pPr>
      <a:lvl5pPr marL="3467953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5pPr>
      <a:lvl6pPr marL="4334942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6pPr>
      <a:lvl7pPr marL="5201930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7pPr>
      <a:lvl8pPr marL="6068919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8pPr>
      <a:lvl9pPr marL="6935907" algn="l" defTabSz="866988" rtl="0" eaLnBrk="1" latinLnBrk="0" hangingPunct="1">
        <a:defRPr sz="34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344577" y="349318"/>
            <a:ext cx="10993727" cy="1189990"/>
          </a:xfrm>
          <a:prstGeom prst="rect">
            <a:avLst/>
          </a:prstGeom>
          <a:solidFill>
            <a:srgbClr val="FFFFFF"/>
          </a:solidFill>
          <a:ln w="31750" cap="sq">
            <a:noFill/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3268" y="3751886"/>
            <a:ext cx="10993727" cy="4411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8039" y="9298432"/>
            <a:ext cx="8393059" cy="455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93">
                <a:solidFill>
                  <a:srgbClr val="2C3C8C"/>
                </a:solidFill>
              </a:defRPr>
            </a:lvl1pPr>
          </a:lstStyle>
          <a:p>
            <a:pPr defTabSz="650214"/>
            <a:r>
              <a:rPr lang="it-IT"/>
              <a:t>LDG Workshop - HG RF Structures ans systems 19/02/2026 - G.Bisoffi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658463" y="9194458"/>
            <a:ext cx="520208" cy="520192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991" spc="0" baseline="0">
                <a:solidFill>
                  <a:schemeClr val="bg1"/>
                </a:solidFill>
              </a:defRPr>
            </a:lvl1pPr>
          </a:lstStyle>
          <a:p>
            <a:pPr defTabSz="650214"/>
            <a:fld id="{BFDCA1C4-9514-7B4F-976F-D92F7E296653}" type="slidenum">
              <a:rPr lang="fr-FR" smtClean="0"/>
              <a:pPr defTabSz="650214"/>
              <a:t>‹Nr.›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171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</p:sldLayoutIdLst>
  <p:hf hdr="0" dt="0"/>
  <p:txStyles>
    <p:titleStyle>
      <a:lvl1pPr algn="ctr" defTabSz="1300460" rtl="0" eaLnBrk="1" latinLnBrk="0" hangingPunct="1">
        <a:lnSpc>
          <a:spcPct val="90000"/>
        </a:lnSpc>
        <a:spcBef>
          <a:spcPct val="0"/>
        </a:spcBef>
        <a:buNone/>
        <a:defRPr sz="3982" kern="1200" cap="all" spc="284" baseline="0">
          <a:solidFill>
            <a:srgbClr val="2C3C8C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56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50230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975345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300460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625575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67154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/>
          </a:solidFill>
          <a:latin typeface="+mn-lt"/>
          <a:ea typeface="+mn-ea"/>
          <a:cs typeface="+mn-cs"/>
        </a:defRPr>
      </a:lvl6pPr>
      <a:lvl7pPr marL="2110990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>
          <a:solidFill>
            <a:schemeClr val="tx1"/>
          </a:solidFill>
          <a:latin typeface="+mn-lt"/>
          <a:ea typeface="+mn-ea"/>
          <a:cs typeface="+mn-cs"/>
        </a:defRPr>
      </a:lvl7pPr>
      <a:lvl8pPr marL="2357083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77683" indent="-325115" algn="l" defTabSz="1300460" rtl="0" eaLnBrk="1" latinLnBrk="0" hangingPunct="1">
        <a:lnSpc>
          <a:spcPct val="100000"/>
        </a:lnSpc>
        <a:spcBef>
          <a:spcPts val="1422"/>
        </a:spcBef>
        <a:buClr>
          <a:schemeClr val="accent2"/>
        </a:buClr>
        <a:buFont typeface="Arial" panose="020B0604020202020204" pitchFamily="34" charset="0"/>
        <a:buChar char="•"/>
        <a:defRPr sz="2276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693385" y="1270001"/>
            <a:ext cx="13953493" cy="721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693385" y="254000"/>
            <a:ext cx="13953493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3059" y="9258300"/>
            <a:ext cx="457214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normAutofit/>
          </a:bodyPr>
          <a:lstStyle>
            <a:lvl1pPr algn="ctr">
              <a:spcBef>
                <a:spcPts val="0"/>
              </a:spcBef>
              <a:defRPr sz="1801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69766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</p:sldLayoutIdLst>
  <p:transition spd="med"/>
  <p:txStyles>
    <p:titleStyle>
      <a:lvl1pPr marL="0" marR="0" indent="0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5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1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3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29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5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1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7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1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00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499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7997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498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6998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596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196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796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395" marR="0" indent="-571500" algn="l" defTabSz="584199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5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1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399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29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5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1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798" algn="ctr" defTabSz="58419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1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microsoft.com/office/2007/relationships/hdphoto" Target="../media/hdphoto1.wdp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7.jpeg"/><Relationship Id="rId5" Type="http://schemas.openxmlformats.org/officeDocument/2006/relationships/image" Target="../media/image43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855/contributions/6461640/" TargetMode="External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2.png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4.emf"/><Relationship Id="rId4" Type="http://schemas.openxmlformats.org/officeDocument/2006/relationships/hyperlink" Target="https://doi.org/10.1016/j.physo.2025.10026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emf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tags" Target="../tags/tag8.xml"/><Relationship Id="rId7" Type="http://schemas.openxmlformats.org/officeDocument/2006/relationships/image" Target="../media/image7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8.png"/><Relationship Id="rId4" Type="http://schemas.openxmlformats.org/officeDocument/2006/relationships/tags" Target="../tags/tag9.xml"/><Relationship Id="rId9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4.png"/><Relationship Id="rId11" Type="http://schemas.openxmlformats.org/officeDocument/2006/relationships/image" Target="../media/image89.jpeg"/><Relationship Id="rId5" Type="http://schemas.openxmlformats.org/officeDocument/2006/relationships/image" Target="../media/image83.emf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7" Type="http://schemas.openxmlformats.org/officeDocument/2006/relationships/image" Target="../media/image102.jpg"/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jpg"/><Relationship Id="rId5" Type="http://schemas.openxmlformats.org/officeDocument/2006/relationships/image" Target="../media/image100.jpg"/><Relationship Id="rId4" Type="http://schemas.openxmlformats.org/officeDocument/2006/relationships/image" Target="../media/image9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ldg.web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947728/files/ESG_WG2a_Final.pdf" TargetMode="External"/><Relationship Id="rId5" Type="http://schemas.openxmlformats.org/officeDocument/2006/relationships/hyperlink" Target="https://cds.cern.ch/record/2957411/files/Update%20European%20Strategy_Deliberation%20Doc_2026.pdf?version=1" TargetMode="External"/><Relationship Id="rId4" Type="http://schemas.openxmlformats.org/officeDocument/2006/relationships/hyperlink" Target="https://cds.cern.ch/record/2950671/files/CERN-ESU-2025-002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3.xml"/><Relationship Id="rId7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7.png"/><Relationship Id="rId5" Type="http://schemas.openxmlformats.org/officeDocument/2006/relationships/tags" Target="../tags/tag5.xml"/><Relationship Id="rId10" Type="http://schemas.openxmlformats.org/officeDocument/2006/relationships/image" Target="../media/image16.png"/><Relationship Id="rId4" Type="http://schemas.openxmlformats.org/officeDocument/2006/relationships/tags" Target="../tags/tag4.xm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hyperlink" Target="https://xsuite.web.cern.ch/" TargetMode="Externa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jpe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E1EC7D1-8305-96B2-13E0-EEBBC5F5F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264" y="2490952"/>
            <a:ext cx="13529734" cy="2301764"/>
          </a:xfrm>
          <a:gradFill flip="none" rotWithShape="1">
            <a:gsLst>
              <a:gs pos="0">
                <a:srgbClr val="5BA7CB">
                  <a:lumMod val="48000"/>
                  <a:lumOff val="52000"/>
                </a:srgbClr>
              </a:gs>
              <a:gs pos="100000">
                <a:srgbClr val="ADCEE0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r>
              <a:rPr lang="en-GB" sz="5400" dirty="0"/>
              <a:t>The European Research Roadmap on Concepts and Technologies for Accelerators</a:t>
            </a:r>
            <a:endParaRPr lang="de-DE" sz="54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0967FA7-80B3-0178-1458-3FA99F27B4F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905263" y="6549113"/>
            <a:ext cx="13529733" cy="1421830"/>
          </a:xfrm>
          <a:gradFill flip="none" rotWithShape="1">
            <a:gsLst>
              <a:gs pos="0">
                <a:srgbClr val="A8CFE1">
                  <a:lumMod val="44000"/>
                  <a:lumOff val="56000"/>
                </a:srgbClr>
              </a:gs>
              <a:gs pos="100000">
                <a:srgbClr val="5BA7CB"/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CH" dirty="0"/>
              <a:t>Mike Seidel, PSI / EPFL, </a:t>
            </a:r>
            <a:r>
              <a:rPr lang="de-CH" dirty="0" err="1"/>
              <a:t>chair</a:t>
            </a:r>
            <a:r>
              <a:rPr lang="de-CH" dirty="0"/>
              <a:t> LDG</a:t>
            </a:r>
            <a:endParaRPr lang="de-DE" dirty="0"/>
          </a:p>
          <a:p>
            <a:pPr>
              <a:spcAft>
                <a:spcPts val="1200"/>
              </a:spcAft>
            </a:pPr>
            <a:r>
              <a:rPr lang="de-CH" dirty="0"/>
              <a:t>International </a:t>
            </a:r>
            <a:r>
              <a:rPr lang="de-CH" dirty="0" err="1"/>
              <a:t>Particle</a:t>
            </a:r>
            <a:r>
              <a:rPr lang="de-CH" dirty="0"/>
              <a:t> </a:t>
            </a:r>
            <a:r>
              <a:rPr lang="de-CH" dirty="0" err="1"/>
              <a:t>Accelerator</a:t>
            </a:r>
            <a:r>
              <a:rPr lang="de-CH" dirty="0"/>
              <a:t> Conference, Deauville, May 2026</a:t>
            </a:r>
          </a:p>
        </p:txBody>
      </p:sp>
      <p:pic>
        <p:nvPicPr>
          <p:cNvPr id="6" name="LDG Logo Black White BG.jpg" descr="LDG Logo Black White BG.jpg">
            <a:extLst>
              <a:ext uri="{FF2B5EF4-FFF2-40B4-BE49-F238E27FC236}">
                <a16:creationId xmlns:a16="http://schemas.microsoft.com/office/drawing/2014/main" id="{E96719C2-8FDE-A706-C406-3A39E3CB8F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70" y="232413"/>
            <a:ext cx="1608172" cy="86357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5572029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A57D-556E-CBC3-9758-0A1E18485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dirty="0"/>
              <a:t>HFM: FCC-</a:t>
            </a:r>
            <a:r>
              <a:rPr lang="en-US" sz="4000" dirty="0" err="1"/>
              <a:t>hh</a:t>
            </a:r>
            <a:r>
              <a:rPr lang="en-US" sz="4000" dirty="0"/>
              <a:t> 2025 Updated Baseline Parameters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FB6D1D1-E43E-AFE0-E5DC-8B5E99D0A1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EC4E3-1E3F-E3FC-F5E1-BFE663E0DC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 anchor="ctr">
            <a:normAutofit lnSpcReduction="10000"/>
          </a:bodyPr>
          <a:lstStyle/>
          <a:p>
            <a:pPr defTabSz="1300460" hangingPunct="1">
              <a:spcBef>
                <a:spcPts val="0"/>
              </a:spcBef>
              <a:spcAft>
                <a:spcPts val="853"/>
              </a:spcAft>
            </a:pPr>
            <a:fld id="{17918391-D411-FE40-AAD7-861AE5233E0E}" type="slidenum">
              <a:rPr lang="en-US" kern="1200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1300460" hangingPunct="1">
                <a:spcBef>
                  <a:spcPts val="0"/>
                </a:spcBef>
                <a:spcAft>
                  <a:spcPts val="853"/>
                </a:spcAft>
              </a:pPr>
              <a:t>10</a:t>
            </a:fld>
            <a:endParaRPr lang="en-US" kern="1200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B9E894C-AD55-EFE4-163D-D551B4E71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716070"/>
              </p:ext>
            </p:extLst>
          </p:nvPr>
        </p:nvGraphicFramePr>
        <p:xfrm>
          <a:off x="866128" y="1196499"/>
          <a:ext cx="11315699" cy="489374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3987588276"/>
                    </a:ext>
                  </a:extLst>
                </a:gridCol>
                <a:gridCol w="2024607">
                  <a:extLst>
                    <a:ext uri="{9D8B030D-6E8A-4147-A177-3AD203B41FA5}">
                      <a16:colId xmlns:a16="http://schemas.microsoft.com/office/drawing/2014/main" val="1079338822"/>
                    </a:ext>
                  </a:extLst>
                </a:gridCol>
                <a:gridCol w="2269810">
                  <a:extLst>
                    <a:ext uri="{9D8B030D-6E8A-4147-A177-3AD203B41FA5}">
                      <a16:colId xmlns:a16="http://schemas.microsoft.com/office/drawing/2014/main" val="4285420670"/>
                    </a:ext>
                  </a:extLst>
                </a:gridCol>
                <a:gridCol w="2563582">
                  <a:extLst>
                    <a:ext uri="{9D8B030D-6E8A-4147-A177-3AD203B41FA5}">
                      <a16:colId xmlns:a16="http://schemas.microsoft.com/office/drawing/2014/main" val="877044808"/>
                    </a:ext>
                  </a:extLst>
                </a:gridCol>
              </a:tblGrid>
              <a:tr h="5008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CDR 2019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2024-Nb</a:t>
                      </a:r>
                      <a:r>
                        <a:rPr lang="en-US" sz="2400" b="0" baseline="-25000" dirty="0">
                          <a:solidFill>
                            <a:schemeClr val="bg2"/>
                          </a:solidFill>
                          <a:effectLst/>
                        </a:rPr>
                        <a:t>3</a:t>
                      </a: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Sn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 anchor="ctr"/>
                </a:tc>
                <a:extLst>
                  <a:ext uri="{0D108BD9-81ED-4DB2-BD59-A6C34878D82A}">
                    <a16:rowId xmlns:a16="http://schemas.microsoft.com/office/drawing/2014/main" val="596465727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Dipole field 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(T)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16.0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14.0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3393888696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Dipole aperture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(mm)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50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50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3179062781"/>
                  </a:ext>
                </a:extLst>
              </a:tr>
              <a:tr h="2717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Magnetic length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(m)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14.3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14.3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977454849"/>
                  </a:ext>
                </a:extLst>
              </a:tr>
              <a:tr h="2587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Operational temp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(K)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1.9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1.9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3850494033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Tunnel length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(km)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100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90.7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1683096760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Arc length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(km)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82.0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76.9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2687037058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Arc filling factor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(1)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0.80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0.83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3190405877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Energy c.o.m.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(TeV)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50+50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42.5+42.5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115261010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Loadline fraction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(1)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0.86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0.80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127990217"/>
                  </a:ext>
                </a:extLst>
              </a:tr>
              <a:tr h="2772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 i="1" dirty="0" err="1">
                          <a:solidFill>
                            <a:schemeClr val="bg2"/>
                          </a:solidFill>
                          <a:effectLst/>
                        </a:rPr>
                        <a:t>J</a:t>
                      </a:r>
                      <a:r>
                        <a:rPr lang="en-US" sz="2400" b="0" baseline="-25000" dirty="0" err="1">
                          <a:solidFill>
                            <a:schemeClr val="bg2"/>
                          </a:solidFill>
                          <a:effectLst/>
                        </a:rPr>
                        <a:t>c</a:t>
                      </a: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 at 16 T and 4.2 K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(A/mm</a:t>
                      </a:r>
                      <a:r>
                        <a:rPr lang="en-US" sz="2400" b="0" baseline="300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1500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1" dirty="0">
                          <a:solidFill>
                            <a:schemeClr val="accent2"/>
                          </a:solidFill>
                          <a:effectLst/>
                        </a:rPr>
                        <a:t>1200</a:t>
                      </a:r>
                      <a:endParaRPr lang="en-US" sz="2400" b="1" dirty="0">
                        <a:solidFill>
                          <a:schemeClr val="accent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2097417322"/>
                  </a:ext>
                </a:extLst>
              </a:tr>
              <a:tr h="241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# dipoles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(1)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4587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4463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2894064936"/>
                  </a:ext>
                </a:extLst>
              </a:tr>
              <a:tr h="2484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# quadrupoles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(1)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>
                          <a:solidFill>
                            <a:schemeClr val="bg2"/>
                          </a:solidFill>
                          <a:effectLst/>
                        </a:rPr>
                        <a:t>760</a:t>
                      </a:r>
                      <a:endParaRPr lang="en-US" sz="2400" b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2400" b="0" dirty="0">
                          <a:solidFill>
                            <a:schemeClr val="bg2"/>
                          </a:solidFill>
                          <a:effectLst/>
                        </a:rPr>
                        <a:t>520</a:t>
                      </a:r>
                      <a:endParaRPr lang="en-US" sz="2400" b="0" dirty="0">
                        <a:solidFill>
                          <a:schemeClr val="bg2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4135" marR="114135" marT="0" marB="0"/>
                </a:tc>
                <a:extLst>
                  <a:ext uri="{0D108BD9-81ED-4DB2-BD59-A6C34878D82A}">
                    <a16:rowId xmlns:a16="http://schemas.microsoft.com/office/drawing/2014/main" val="771146055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D3AF39B4-BF79-D1C0-F8EC-5536344AEADC}"/>
              </a:ext>
            </a:extLst>
          </p:cNvPr>
          <p:cNvGrpSpPr/>
          <p:nvPr/>
        </p:nvGrpSpPr>
        <p:grpSpPr>
          <a:xfrm>
            <a:off x="1818654" y="6120930"/>
            <a:ext cx="9931054" cy="2784131"/>
            <a:chOff x="2228" y="3627241"/>
            <a:chExt cx="9159916" cy="2567946"/>
          </a:xfrm>
        </p:grpSpPr>
        <p:pic>
          <p:nvPicPr>
            <p:cNvPr id="5" name="Picture 4" descr="A blue circle with red and white circles&#10;&#10;AI-generated content may be incorrect.">
              <a:extLst>
                <a:ext uri="{FF2B5EF4-FFF2-40B4-BE49-F238E27FC236}">
                  <a16:creationId xmlns:a16="http://schemas.microsoft.com/office/drawing/2014/main" id="{FA5C2932-7A09-4167-BAE6-90C14FA79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8" y="3627241"/>
              <a:ext cx="7309413" cy="1882174"/>
            </a:xfrm>
            <a:prstGeom prst="rect">
              <a:avLst/>
            </a:prstGeom>
            <a:noFill/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3709C70-724C-CB12-5F10-E48144A8C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526" y="5510057"/>
              <a:ext cx="628337" cy="62833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E7C244-8A5A-E46E-7B1E-AB6E19CB3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0060" y="5536893"/>
              <a:ext cx="958507" cy="6015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F9CF17D-4428-16BE-7069-BCA2AE8C3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33258" y="5523243"/>
              <a:ext cx="628337" cy="628337"/>
            </a:xfrm>
            <a:prstGeom prst="rect">
              <a:avLst/>
            </a:prstGeom>
          </p:spPr>
        </p:pic>
        <p:pic>
          <p:nvPicPr>
            <p:cNvPr id="10" name="Picture 9" descr="A red square with white text&#10;&#10;Description automatically generated">
              <a:extLst>
                <a:ext uri="{FF2B5EF4-FFF2-40B4-BE49-F238E27FC236}">
                  <a16:creationId xmlns:a16="http://schemas.microsoft.com/office/drawing/2014/main" id="{754058A4-0E83-6CB3-ABBC-67EB70384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7620" y="5453267"/>
              <a:ext cx="744532" cy="741920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4D724EB6-593E-49B1-E396-1D88ECE3A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997246" y="5588431"/>
              <a:ext cx="1139678" cy="47159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29ECCC-40E0-CCF4-0283-F84F25BC2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5645" y="5413238"/>
              <a:ext cx="1539461" cy="781949"/>
            </a:xfrm>
            <a:prstGeom prst="rect">
              <a:avLst/>
            </a:prstGeom>
          </p:spPr>
        </p:pic>
        <p:pic>
          <p:nvPicPr>
            <p:cNvPr id="13" name="Picture 12" descr="DAISY_ASC24_CrossSection_V2.jpg">
              <a:extLst>
                <a:ext uri="{FF2B5EF4-FFF2-40B4-BE49-F238E27FC236}">
                  <a16:creationId xmlns:a16="http://schemas.microsoft.com/office/drawing/2014/main" id="{8EDFD3C2-5549-9CED-F302-06B9DD5BC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4636" b="97351" l="2640" r="97030">
                          <a14:foregroundMark x1="47525" y1="5960" x2="22442" y2="14570"/>
                          <a14:foregroundMark x1="22442" y1="14570" x2="5941" y2="37086"/>
                          <a14:foregroundMark x1="5941" y1="37086" x2="5281" y2="64238"/>
                          <a14:foregroundMark x1="5281" y1="64238" x2="21782" y2="87417"/>
                          <a14:foregroundMark x1="21782" y1="87417" x2="47525" y2="94371"/>
                          <a14:foregroundMark x1="47525" y1="94371" x2="74917" y2="89073"/>
                          <a14:foregroundMark x1="74917" y1="89073" x2="90759" y2="63907"/>
                          <a14:foregroundMark x1="90759" y1="63907" x2="95380" y2="36755"/>
                          <a14:foregroundMark x1="95380" y1="36755" x2="79538" y2="15894"/>
                          <a14:foregroundMark x1="79538" y1="15894" x2="56106" y2="4636"/>
                          <a14:foregroundMark x1="56106" y1="4636" x2="40924" y2="4636"/>
                          <a14:foregroundMark x1="3630" y1="36093" x2="3630" y2="62914"/>
                          <a14:foregroundMark x1="3630" y1="62914" x2="7591" y2="33444"/>
                          <a14:foregroundMark x1="7591" y1="33444" x2="3630" y2="60596"/>
                          <a14:foregroundMark x1="3630" y1="60596" x2="5281" y2="70199"/>
                          <a14:foregroundMark x1="30693" y1="96026" x2="57756" y2="95033"/>
                          <a14:foregroundMark x1="57756" y1="95033" x2="31023" y2="92384"/>
                          <a14:foregroundMark x1="31023" y1="92384" x2="59736" y2="98013"/>
                          <a14:foregroundMark x1="59736" y1="98013" x2="67987" y2="93709"/>
                          <a14:foregroundMark x1="92739" y1="63907" x2="91419" y2="37086"/>
                          <a14:foregroundMark x1="91419" y1="37086" x2="95710" y2="64238"/>
                          <a14:foregroundMark x1="95710" y1="64238" x2="94389" y2="38411"/>
                          <a14:foregroundMark x1="94389" y1="38411" x2="91419" y2="31126"/>
                          <a14:foregroundMark x1="95710" y1="45364" x2="97030" y2="6291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1641" y="3656346"/>
              <a:ext cx="1850503" cy="1838880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AD085E5-7AB7-BD97-6EBE-8C5B268956AF}"/>
                </a:ext>
              </a:extLst>
            </p:cNvPr>
            <p:cNvSpPr/>
            <p:nvPr/>
          </p:nvSpPr>
          <p:spPr>
            <a:xfrm>
              <a:off x="7380163" y="3737138"/>
              <a:ext cx="1691640" cy="1691640"/>
            </a:xfrm>
            <a:prstGeom prst="ellipse">
              <a:avLst/>
            </a:prstGeom>
            <a:noFill/>
            <a:ln w="120650">
              <a:solidFill>
                <a:srgbClr val="A5A5A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en-US" sz="2560" kern="12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16" name="Textfeld 8">
            <a:extLst>
              <a:ext uri="{FF2B5EF4-FFF2-40B4-BE49-F238E27FC236}">
                <a16:creationId xmlns:a16="http://schemas.microsoft.com/office/drawing/2014/main" id="{EDEBC35E-DF1F-4170-BADC-88F6169F5EC5}"/>
              </a:ext>
            </a:extLst>
          </p:cNvPr>
          <p:cNvSpPr txBox="1"/>
          <p:nvPr/>
        </p:nvSpPr>
        <p:spPr>
          <a:xfrm>
            <a:off x="12320596" y="1142250"/>
            <a:ext cx="4744394" cy="56220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75566">
              <a:lnSpc>
                <a:spcPct val="100000"/>
              </a:lnSpc>
              <a:spcBef>
                <a:spcPts val="690"/>
              </a:spcBef>
              <a:buSzPct val="79166"/>
              <a:tabLst>
                <a:tab pos="533400" algn="l"/>
                <a:tab pos="534035" algn="l"/>
              </a:tabLst>
            </a:pPr>
            <a:r>
              <a:rPr lang="en-US" sz="2400" b="1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options 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(</a:t>
            </a:r>
            <a:r>
              <a:rPr lang="en-US" sz="2400" spc="-10" dirty="0" err="1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E.Todesco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):</a:t>
            </a:r>
            <a:endParaRPr lang="en-US" sz="2400" spc="-10" dirty="0"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 marL="75566">
              <a:lnSpc>
                <a:spcPct val="100000"/>
              </a:lnSpc>
              <a:spcBef>
                <a:spcPts val="690"/>
              </a:spcBef>
              <a:buSzPct val="79166"/>
              <a:tabLst>
                <a:tab pos="533400" algn="l"/>
                <a:tab pos="534035" algn="l"/>
              </a:tabLst>
            </a:pP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Operation</a:t>
            </a:r>
            <a:r>
              <a:rPr lang="en-US" sz="2400" b="1" spc="-55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at</a:t>
            </a:r>
            <a:r>
              <a:rPr lang="en-US" sz="2400" b="1" spc="-2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4.5</a:t>
            </a:r>
            <a:r>
              <a:rPr lang="en-US" sz="2400" b="1" spc="-3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K</a:t>
            </a:r>
            <a:r>
              <a:rPr lang="en-US" sz="2400" b="1" spc="-1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with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the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same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magnet</a:t>
            </a:r>
            <a:r>
              <a:rPr lang="en-US" sz="2400" spc="-3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,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significant</a:t>
            </a:r>
            <a:r>
              <a:rPr lang="en-US" sz="2400" spc="-6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reduction</a:t>
            </a:r>
            <a:r>
              <a:rPr lang="en-US" sz="2400" spc="-5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of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power</a:t>
            </a:r>
            <a:r>
              <a:rPr lang="en-US" sz="2400" spc="-10" dirty="0"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consumption</a:t>
            </a:r>
            <a:r>
              <a:rPr lang="en-US" sz="2400" spc="-5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of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cryogenics</a:t>
            </a:r>
          </a:p>
          <a:p>
            <a:pPr marL="75566">
              <a:lnSpc>
                <a:spcPct val="100000"/>
              </a:lnSpc>
              <a:spcBef>
                <a:spcPts val="690"/>
              </a:spcBef>
              <a:buSzPct val="79166"/>
              <a:tabLst>
                <a:tab pos="533400" algn="l"/>
                <a:tab pos="534035" algn="l"/>
              </a:tabLst>
            </a:pP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[580MW(16T)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  <a:sym typeface="Symbol" panose="05050102010706020507" pitchFamily="18" charset="2"/>
              </a:rPr>
              <a:t> 430MW(14T) ca 330MW(4.5K)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]</a:t>
            </a:r>
            <a:endParaRPr lang="en-US" sz="2400" spc="-10" dirty="0"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 marL="75566">
              <a:lnSpc>
                <a:spcPct val="100000"/>
              </a:lnSpc>
              <a:spcBef>
                <a:spcPts val="690"/>
              </a:spcBef>
              <a:buSzPct val="79166"/>
              <a:tabLst>
                <a:tab pos="533400" algn="l"/>
                <a:tab pos="534035" algn="l"/>
              </a:tabLst>
            </a:pP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Hybrid</a:t>
            </a:r>
            <a:r>
              <a:rPr lang="en-US" sz="2400" b="1" spc="-35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b="1" spc="-1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Nb</a:t>
            </a:r>
            <a:r>
              <a:rPr lang="en-US" sz="2400" b="1" spc="-15" baseline="-21367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3</a:t>
            </a:r>
            <a:r>
              <a:rPr lang="en-US" sz="2400" b="1" spc="-1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Sn/Nb-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Ti</a:t>
            </a:r>
            <a:r>
              <a:rPr lang="en-US" sz="2400" b="1" spc="-5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(large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reduction</a:t>
            </a:r>
            <a:r>
              <a:rPr lang="en-US" sz="2400" spc="-5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in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the</a:t>
            </a:r>
            <a:r>
              <a:rPr lang="en-US" sz="2400" spc="-3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mass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of</a:t>
            </a:r>
            <a:r>
              <a:rPr lang="en-US" sz="2400" spc="-1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Nb</a:t>
            </a:r>
            <a:r>
              <a:rPr lang="en-US" sz="2400" baseline="-21367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3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Sn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conductor,</a:t>
            </a:r>
            <a:r>
              <a:rPr lang="en-US" sz="2400" spc="-5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2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even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more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at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12</a:t>
            </a:r>
            <a:r>
              <a:rPr lang="en-US" sz="2400" spc="-7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2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T,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significant</a:t>
            </a:r>
            <a:r>
              <a:rPr lang="en-US" sz="2400" spc="-6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cost</a:t>
            </a:r>
            <a:r>
              <a:rPr lang="en-US" sz="2400" spc="-4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reduction)</a:t>
            </a:r>
            <a:endParaRPr lang="en-US" sz="2400" spc="-10" dirty="0">
              <a:latin typeface="Times New Roman"/>
              <a:ea typeface="Calibri" panose="020F0502020204030204" pitchFamily="34" charset="0"/>
              <a:cs typeface="Times New Roman"/>
            </a:endParaRPr>
          </a:p>
          <a:p>
            <a:pPr marL="75566">
              <a:lnSpc>
                <a:spcPct val="100000"/>
              </a:lnSpc>
              <a:spcBef>
                <a:spcPts val="690"/>
              </a:spcBef>
              <a:buSzPct val="79166"/>
              <a:tabLst>
                <a:tab pos="533400" algn="l"/>
                <a:tab pos="534035" algn="l"/>
              </a:tabLst>
            </a:pP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20-</a:t>
            </a:r>
            <a:r>
              <a:rPr lang="en-US" sz="2400" b="1" spc="-2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m-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long</a:t>
            </a:r>
            <a:r>
              <a:rPr lang="en-US" sz="2400" b="1" spc="-60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b="1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magnets</a:t>
            </a:r>
            <a:r>
              <a:rPr lang="en-US" sz="2400" b="1" spc="-15" dirty="0">
                <a:solidFill>
                  <a:srgbClr val="B80F11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(instead 15m, 25%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less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magnets</a:t>
            </a:r>
            <a:r>
              <a:rPr lang="en-US" sz="2400" spc="-2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to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produce,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plus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few</a:t>
            </a:r>
            <a:r>
              <a:rPr lang="en-US" sz="2400" spc="-1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more</a:t>
            </a:r>
            <a:r>
              <a:rPr lang="en-US" sz="2400" spc="-5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25" dirty="0" err="1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TeV</a:t>
            </a:r>
            <a:r>
              <a:rPr lang="en-US" sz="2400" spc="-3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or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5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</a:t>
            </a:r>
            <a:r>
              <a:rPr lang="en-US" sz="2400" spc="-50" dirty="0"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bit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more</a:t>
            </a:r>
            <a:r>
              <a:rPr lang="en-US" sz="2400" spc="-2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margin,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an</a:t>
            </a:r>
            <a:r>
              <a:rPr lang="en-US" sz="2400" spc="-25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a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bit</a:t>
            </a:r>
            <a:r>
              <a:rPr lang="en-US" sz="2400" spc="-4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cheaper</a:t>
            </a:r>
            <a:r>
              <a:rPr lang="en-US" sz="2400" spc="-3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spc="-10" dirty="0">
                <a:solidFill>
                  <a:srgbClr val="00549F"/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magnet)</a:t>
            </a:r>
            <a:endParaRPr lang="en-US" sz="2400" dirty="0">
              <a:latin typeface="Times New Roman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3" name="Pfeil: nach links 2">
            <a:extLst>
              <a:ext uri="{FF2B5EF4-FFF2-40B4-BE49-F238E27FC236}">
                <a16:creationId xmlns:a16="http://schemas.microsoft.com/office/drawing/2014/main" id="{7DDC56EB-E285-1A78-6CDF-2EF5781654B8}"/>
              </a:ext>
            </a:extLst>
          </p:cNvPr>
          <p:cNvSpPr/>
          <p:nvPr/>
        </p:nvSpPr>
        <p:spPr>
          <a:xfrm rot="492002">
            <a:off x="12028194" y="8209231"/>
            <a:ext cx="4148447" cy="1297104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bg1"/>
                </a:solidFill>
              </a:rPr>
              <a:t>short</a:t>
            </a:r>
            <a:r>
              <a:rPr lang="de-CH" sz="2000" b="1" dirty="0">
                <a:solidFill>
                  <a:schemeClr val="bg1"/>
                </a:solidFill>
              </a:rPr>
              <a:t> </a:t>
            </a:r>
            <a:r>
              <a:rPr lang="de-CH" sz="2000" b="1" dirty="0" err="1">
                <a:solidFill>
                  <a:schemeClr val="bg1"/>
                </a:solidFill>
              </a:rPr>
              <a:t>model</a:t>
            </a:r>
            <a:r>
              <a:rPr lang="de-CH" sz="2000" b="1" dirty="0">
                <a:solidFill>
                  <a:schemeClr val="bg1"/>
                </a:solidFill>
              </a:rPr>
              <a:t> </a:t>
            </a:r>
            <a:r>
              <a:rPr lang="de-CH" sz="2000" b="1" dirty="0" err="1">
                <a:solidFill>
                  <a:schemeClr val="bg1"/>
                </a:solidFill>
              </a:rPr>
              <a:t>tests</a:t>
            </a:r>
            <a:r>
              <a:rPr lang="de-CH" sz="2000" b="1" dirty="0">
                <a:solidFill>
                  <a:schemeClr val="bg1"/>
                </a:solidFill>
              </a:rPr>
              <a:t> in 2026/27, </a:t>
            </a:r>
            <a:r>
              <a:rPr lang="de-CH" sz="2000" b="1" dirty="0" err="1">
                <a:solidFill>
                  <a:schemeClr val="bg1"/>
                </a:solidFill>
              </a:rPr>
              <a:t>then</a:t>
            </a:r>
            <a:r>
              <a:rPr lang="de-CH" sz="2000" b="1" dirty="0">
                <a:solidFill>
                  <a:schemeClr val="bg1"/>
                </a:solidFill>
              </a:rPr>
              <a:t> </a:t>
            </a:r>
            <a:r>
              <a:rPr lang="de-CH" sz="2000" b="1" dirty="0" err="1">
                <a:solidFill>
                  <a:schemeClr val="bg1"/>
                </a:solidFill>
              </a:rPr>
              <a:t>downselection</a:t>
            </a:r>
            <a:endParaRPr lang="de-DE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108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B8666-A27D-88FD-318E-C603E2F43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855F003-0F5B-06FE-B907-358F6E09F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689" y="254000"/>
            <a:ext cx="10835950" cy="863600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551" dirty="0"/>
              <a:t>Timeline for 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8F746-2673-77CE-6DE3-C59FC3C03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25" y="1468197"/>
            <a:ext cx="15663812" cy="2713725"/>
          </a:xfrm>
        </p:spPr>
        <p:txBody>
          <a:bodyPr/>
          <a:lstStyle/>
          <a:p>
            <a:pPr marL="487672" indent="-487672" defTabSz="65023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560" b="0" dirty="0"/>
              <a:t>Select the design by 2028/29 (first indications from HFM tests in 2026-2027)</a:t>
            </a:r>
          </a:p>
          <a:p>
            <a:pPr marL="487672" indent="-487672" defTabSz="65023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560" b="0" dirty="0"/>
              <a:t>Short model program to verify reproducibility and optimize manufacturing processes: in 2029-2031</a:t>
            </a:r>
          </a:p>
          <a:p>
            <a:pPr marL="487672" indent="-487672" defTabSz="65023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560" b="0" dirty="0"/>
              <a:t>Scaling in length in two steps: TRL 7 achieved between 2032 and 2040</a:t>
            </a:r>
          </a:p>
          <a:p>
            <a:pPr marL="487672" indent="-487672" defTabSz="65023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560" b="0" dirty="0"/>
              <a:t>Industrialization for final magnets, with pre-series</a:t>
            </a:r>
          </a:p>
          <a:p>
            <a:pPr marL="487672" indent="-487672" defTabSz="65023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560" b="0" dirty="0"/>
              <a:t>9 years of production, installation and commissioning in parallel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06124-6CDD-62F3-59EC-827B8BAE623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 algn="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564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Palatino"/>
              </a:rPr>
              <a:pPr marL="0" marR="0" lvl="0" indent="0" algn="r" defTabSz="130046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564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Palatino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4ECAF-29E5-375E-A822-05A25AA76BE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9070975"/>
            <a:ext cx="995363" cy="519113"/>
          </a:xfrm>
          <a:prstGeom prst="rect">
            <a:avLst/>
          </a:prstGeom>
        </p:spPr>
        <p:txBody>
          <a:bodyPr vert="horz" lIns="130048" tIns="65024" rIns="130048" bIns="65024" rtlCol="0" anchor="ctr"/>
          <a:lstStyle>
            <a:defPPr>
              <a:defRPr lang="en-US"/>
            </a:defPPr>
            <a:lvl1pPr marL="0" algn="l" defTabSz="1300460" rtl="0" eaLnBrk="1" latinLnBrk="0" hangingPunct="1">
              <a:defRPr sz="96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0230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Palatino"/>
              </a:rPr>
              <a:t>Date:</a:t>
            </a:r>
            <a:endParaRPr kumimoji="0" lang="en-US" sz="1564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Palatino"/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80C73FD4-A22C-1E4E-A2FF-80189EF5FA8C}"/>
              </a:ext>
            </a:extLst>
          </p:cNvPr>
          <p:cNvSpPr/>
          <p:nvPr/>
        </p:nvSpPr>
        <p:spPr>
          <a:xfrm>
            <a:off x="-97899" y="6698410"/>
            <a:ext cx="2881897" cy="1246135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Ongoing </a:t>
            </a:r>
          </a:p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12 T and 14 T short models </a:t>
            </a: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DBBA124A-D194-71D5-CA30-E2A09E8E3EA5}"/>
              </a:ext>
            </a:extLst>
          </p:cNvPr>
          <p:cNvSpPr/>
          <p:nvPr/>
        </p:nvSpPr>
        <p:spPr>
          <a:xfrm>
            <a:off x="1800486" y="5337619"/>
            <a:ext cx="2848866" cy="1292346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Short model program on two selected designs</a:t>
            </a:r>
          </a:p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(&gt;5 each type)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3FBF687-3BC8-9D2F-8581-6D211D4E9C62}"/>
              </a:ext>
            </a:extLst>
          </p:cNvPr>
          <p:cNvCxnSpPr>
            <a:cxnSpLocks/>
          </p:cNvCxnSpPr>
          <p:nvPr/>
        </p:nvCxnSpPr>
        <p:spPr>
          <a:xfrm flipV="1">
            <a:off x="4039449" y="6698409"/>
            <a:ext cx="0" cy="1425667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070580-E16C-1A58-C69D-D2F51A03D05F}"/>
              </a:ext>
            </a:extLst>
          </p:cNvPr>
          <p:cNvSpPr txBox="1"/>
          <p:nvPr/>
        </p:nvSpPr>
        <p:spPr>
          <a:xfrm>
            <a:off x="4039450" y="7011605"/>
            <a:ext cx="2743059" cy="7050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Selection of final design </a:t>
            </a:r>
          </a:p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to start long magnets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6800C81-229F-AD09-29F0-76390CDD037A}"/>
              </a:ext>
            </a:extLst>
          </p:cNvPr>
          <p:cNvSpPr/>
          <p:nvPr/>
        </p:nvSpPr>
        <p:spPr>
          <a:xfrm>
            <a:off x="8276" y="811639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`25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C995A6-3A73-9AE3-9982-F2986082844A}"/>
              </a:ext>
            </a:extLst>
          </p:cNvPr>
          <p:cNvSpPr/>
          <p:nvPr/>
        </p:nvSpPr>
        <p:spPr>
          <a:xfrm>
            <a:off x="584949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`26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481B6C-E223-E90D-2AA0-814DB906CC22}"/>
              </a:ext>
            </a:extLst>
          </p:cNvPr>
          <p:cNvSpPr/>
          <p:nvPr/>
        </p:nvSpPr>
        <p:spPr>
          <a:xfrm>
            <a:off x="1151770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`27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D0BEB5-74A1-9314-42BA-730E20BA1CED}"/>
              </a:ext>
            </a:extLst>
          </p:cNvPr>
          <p:cNvSpPr/>
          <p:nvPr/>
        </p:nvSpPr>
        <p:spPr>
          <a:xfrm>
            <a:off x="1728595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`28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E01C9E-DE0E-24B9-589E-BB004AD1F428}"/>
              </a:ext>
            </a:extLst>
          </p:cNvPr>
          <p:cNvSpPr/>
          <p:nvPr/>
        </p:nvSpPr>
        <p:spPr>
          <a:xfrm>
            <a:off x="2305420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`29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6650C3-959F-CC15-3B4C-1893E1B7C8B2}"/>
              </a:ext>
            </a:extLst>
          </p:cNvPr>
          <p:cNvSpPr/>
          <p:nvPr/>
        </p:nvSpPr>
        <p:spPr>
          <a:xfrm>
            <a:off x="2872248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2CC7580-5ED9-31FC-11A8-088927EC69A7}"/>
              </a:ext>
            </a:extLst>
          </p:cNvPr>
          <p:cNvSpPr/>
          <p:nvPr/>
        </p:nvSpPr>
        <p:spPr>
          <a:xfrm>
            <a:off x="3436856" y="812826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DF5BA2B-C9A5-101A-2943-455B18E36DE8}"/>
              </a:ext>
            </a:extLst>
          </p:cNvPr>
          <p:cNvSpPr/>
          <p:nvPr/>
        </p:nvSpPr>
        <p:spPr>
          <a:xfrm>
            <a:off x="4017636" y="8129318"/>
            <a:ext cx="631716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75BD61-B222-4C3A-DC2F-9EE0DEBF1AA9}"/>
              </a:ext>
            </a:extLst>
          </p:cNvPr>
          <p:cNvSpPr/>
          <p:nvPr/>
        </p:nvSpPr>
        <p:spPr>
          <a:xfrm>
            <a:off x="4634522" y="8135232"/>
            <a:ext cx="631716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947AEEE-ABC8-00AE-A406-DDB67A276F4F}"/>
              </a:ext>
            </a:extLst>
          </p:cNvPr>
          <p:cNvSpPr/>
          <p:nvPr/>
        </p:nvSpPr>
        <p:spPr>
          <a:xfrm>
            <a:off x="5261934" y="8130281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C96513-05DF-FA29-14C4-B6D2401E77C5}"/>
              </a:ext>
            </a:extLst>
          </p:cNvPr>
          <p:cNvSpPr/>
          <p:nvPr/>
        </p:nvSpPr>
        <p:spPr>
          <a:xfrm>
            <a:off x="5863338" y="8121896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3AD7A33-F3F6-E5DB-2AD8-72C08D2C3DE3}"/>
              </a:ext>
            </a:extLst>
          </p:cNvPr>
          <p:cNvSpPr/>
          <p:nvPr/>
        </p:nvSpPr>
        <p:spPr>
          <a:xfrm>
            <a:off x="6464742" y="8125433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3BD7A5E-C16C-82B5-D548-E995F9E6DF0C}"/>
              </a:ext>
            </a:extLst>
          </p:cNvPr>
          <p:cNvSpPr/>
          <p:nvPr/>
        </p:nvSpPr>
        <p:spPr>
          <a:xfrm>
            <a:off x="7062585" y="8121007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`37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F6CD51C-50F6-1DC0-87DC-667C23F3637F}"/>
              </a:ext>
            </a:extLst>
          </p:cNvPr>
          <p:cNvSpPr/>
          <p:nvPr/>
        </p:nvSpPr>
        <p:spPr>
          <a:xfrm>
            <a:off x="7660429" y="8124703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`38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0A7F546-F537-95D0-2114-A979D0092224}"/>
              </a:ext>
            </a:extLst>
          </p:cNvPr>
          <p:cNvSpPr/>
          <p:nvPr/>
        </p:nvSpPr>
        <p:spPr>
          <a:xfrm>
            <a:off x="8259634" y="8130368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`39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B7E8FC6-A9FF-A8D1-8B25-6D9F2F4FC62E}"/>
              </a:ext>
            </a:extLst>
          </p:cNvPr>
          <p:cNvSpPr/>
          <p:nvPr/>
        </p:nvSpPr>
        <p:spPr>
          <a:xfrm>
            <a:off x="8863662" y="8135290"/>
            <a:ext cx="591660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55DCE57-2E37-95A2-9737-F571624A9B4C}"/>
              </a:ext>
            </a:extLst>
          </p:cNvPr>
          <p:cNvSpPr/>
          <p:nvPr/>
        </p:nvSpPr>
        <p:spPr>
          <a:xfrm>
            <a:off x="9463109" y="8124703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515723-B2C0-B703-78B0-536E448D657C}"/>
              </a:ext>
            </a:extLst>
          </p:cNvPr>
          <p:cNvSpPr/>
          <p:nvPr/>
        </p:nvSpPr>
        <p:spPr>
          <a:xfrm>
            <a:off x="-3069" y="8457305"/>
            <a:ext cx="837359" cy="3939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6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RunIII</a:t>
            </a:r>
            <a:endParaRPr kumimoji="0" lang="en-US" sz="156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Times"/>
              <a:sym typeface="Palatino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8DBA13-43CC-099B-CBB8-A88FAA9C82D1}"/>
              </a:ext>
            </a:extLst>
          </p:cNvPr>
          <p:cNvSpPr/>
          <p:nvPr/>
        </p:nvSpPr>
        <p:spPr>
          <a:xfrm>
            <a:off x="3090339" y="8490599"/>
            <a:ext cx="2171594" cy="347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HL-LHC </a:t>
            </a:r>
            <a:r>
              <a:rPr kumimoji="0" lang="en-US" sz="1707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RunIV</a:t>
            </a:r>
            <a:endParaRPr kumimoji="0" lang="en-US" sz="170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Times"/>
              <a:sym typeface="Palatino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CE2997-4E4A-3F4D-B71B-A269F002789F}"/>
              </a:ext>
            </a:extLst>
          </p:cNvPr>
          <p:cNvSpPr/>
          <p:nvPr/>
        </p:nvSpPr>
        <p:spPr>
          <a:xfrm>
            <a:off x="6464742" y="8495145"/>
            <a:ext cx="3583913" cy="3561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HL-LHC </a:t>
            </a:r>
            <a:r>
              <a:rPr kumimoji="0" lang="en-US" sz="1707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RunV</a:t>
            </a:r>
            <a:endParaRPr kumimoji="0" lang="en-US" sz="170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Times"/>
              <a:sym typeface="Palatino"/>
            </a:endParaRPr>
          </a:p>
        </p:txBody>
      </p:sp>
      <p:sp>
        <p:nvSpPr>
          <p:cNvPr id="9" name="Chevron 7">
            <a:extLst>
              <a:ext uri="{FF2B5EF4-FFF2-40B4-BE49-F238E27FC236}">
                <a16:creationId xmlns:a16="http://schemas.microsoft.com/office/drawing/2014/main" id="{3E0D402A-9FC0-185C-3E1B-E50D7BA858C6}"/>
              </a:ext>
            </a:extLst>
          </p:cNvPr>
          <p:cNvSpPr/>
          <p:nvPr/>
        </p:nvSpPr>
        <p:spPr>
          <a:xfrm>
            <a:off x="4364383" y="4505116"/>
            <a:ext cx="3203715" cy="1121978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5-m-long prototypes </a:t>
            </a:r>
          </a:p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(&gt;5 each type)</a:t>
            </a:r>
          </a:p>
        </p:txBody>
      </p:sp>
      <p:sp>
        <p:nvSpPr>
          <p:cNvPr id="10" name="Chevron 8">
            <a:extLst>
              <a:ext uri="{FF2B5EF4-FFF2-40B4-BE49-F238E27FC236}">
                <a16:creationId xmlns:a16="http://schemas.microsoft.com/office/drawing/2014/main" id="{908A99AB-5285-F28E-060A-F0C4C113365E}"/>
              </a:ext>
            </a:extLst>
          </p:cNvPr>
          <p:cNvSpPr/>
          <p:nvPr/>
        </p:nvSpPr>
        <p:spPr>
          <a:xfrm>
            <a:off x="6071429" y="5736291"/>
            <a:ext cx="3203715" cy="1121978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15 m long prototypes with industry (&gt;5)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23F3C24-E05B-2B61-D57E-95BC938E57CC}"/>
              </a:ext>
            </a:extLst>
          </p:cNvPr>
          <p:cNvSpPr/>
          <p:nvPr/>
        </p:nvSpPr>
        <p:spPr>
          <a:xfrm>
            <a:off x="10038388" y="8115429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92406C2-3FFA-FBCE-0B34-0A4DFCD0F0E9}"/>
              </a:ext>
            </a:extLst>
          </p:cNvPr>
          <p:cNvSpPr/>
          <p:nvPr/>
        </p:nvSpPr>
        <p:spPr>
          <a:xfrm>
            <a:off x="10608204" y="8115618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`43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45F1348-CABD-9A1F-769C-114BFCE9567B}"/>
              </a:ext>
            </a:extLst>
          </p:cNvPr>
          <p:cNvSpPr/>
          <p:nvPr/>
        </p:nvSpPr>
        <p:spPr>
          <a:xfrm>
            <a:off x="11185866" y="8114072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`44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6FC2D27-5699-CAC1-466A-6C0CB42D2734}"/>
              </a:ext>
            </a:extLst>
          </p:cNvPr>
          <p:cNvSpPr/>
          <p:nvPr/>
        </p:nvSpPr>
        <p:spPr>
          <a:xfrm>
            <a:off x="11762395" y="8115429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A711FB9-EBD0-0CF7-3724-FE547440DE60}"/>
              </a:ext>
            </a:extLst>
          </p:cNvPr>
          <p:cNvSpPr/>
          <p:nvPr/>
        </p:nvSpPr>
        <p:spPr>
          <a:xfrm>
            <a:off x="12327002" y="8115429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`46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97E553-BB5B-ADE3-8B68-FEAC23366834}"/>
              </a:ext>
            </a:extLst>
          </p:cNvPr>
          <p:cNvSpPr/>
          <p:nvPr/>
        </p:nvSpPr>
        <p:spPr>
          <a:xfrm>
            <a:off x="12903032" y="8114904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`47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1401427-9437-8653-34E8-1B5F90975552}"/>
              </a:ext>
            </a:extLst>
          </p:cNvPr>
          <p:cNvSpPr/>
          <p:nvPr/>
        </p:nvSpPr>
        <p:spPr>
          <a:xfrm>
            <a:off x="13479700" y="812081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`48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551783-6081-5A58-4A34-E8E786D1134B}"/>
              </a:ext>
            </a:extLst>
          </p:cNvPr>
          <p:cNvSpPr/>
          <p:nvPr/>
        </p:nvSpPr>
        <p:spPr>
          <a:xfrm>
            <a:off x="14055730" y="8126362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`49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A7F19B-CCE7-7A6B-65C9-FE5B74F666D8}"/>
              </a:ext>
            </a:extLst>
          </p:cNvPr>
          <p:cNvSpPr/>
          <p:nvPr/>
        </p:nvSpPr>
        <p:spPr>
          <a:xfrm>
            <a:off x="14606207" y="8124757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`50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101C51-CCEB-8A79-43C9-63658F7934F1}"/>
              </a:ext>
            </a:extLst>
          </p:cNvPr>
          <p:cNvSpPr/>
          <p:nvPr/>
        </p:nvSpPr>
        <p:spPr>
          <a:xfrm>
            <a:off x="15170813" y="812528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`51</a:t>
            </a:r>
          </a:p>
        </p:txBody>
      </p:sp>
      <p:sp>
        <p:nvSpPr>
          <p:cNvPr id="52" name="Chevron 41">
            <a:extLst>
              <a:ext uri="{FF2B5EF4-FFF2-40B4-BE49-F238E27FC236}">
                <a16:creationId xmlns:a16="http://schemas.microsoft.com/office/drawing/2014/main" id="{53366C88-6DEF-B21E-34E1-DC1F395AC47E}"/>
              </a:ext>
            </a:extLst>
          </p:cNvPr>
          <p:cNvSpPr/>
          <p:nvPr/>
        </p:nvSpPr>
        <p:spPr>
          <a:xfrm>
            <a:off x="7184320" y="4504927"/>
            <a:ext cx="3203703" cy="1115233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Industrialization (pre-series magnets)</a:t>
            </a:r>
          </a:p>
        </p:txBody>
      </p:sp>
      <p:sp>
        <p:nvSpPr>
          <p:cNvPr id="53" name="Chevron 42">
            <a:extLst>
              <a:ext uri="{FF2B5EF4-FFF2-40B4-BE49-F238E27FC236}">
                <a16:creationId xmlns:a16="http://schemas.microsoft.com/office/drawing/2014/main" id="{D4957B23-9C86-A12C-5057-153343AAA565}"/>
              </a:ext>
            </a:extLst>
          </p:cNvPr>
          <p:cNvSpPr/>
          <p:nvPr/>
        </p:nvSpPr>
        <p:spPr>
          <a:xfrm>
            <a:off x="10059175" y="5892890"/>
            <a:ext cx="5276887" cy="826220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76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Production and test</a:t>
            </a:r>
          </a:p>
        </p:txBody>
      </p:sp>
      <p:sp>
        <p:nvSpPr>
          <p:cNvPr id="54" name="Chevron 43">
            <a:extLst>
              <a:ext uri="{FF2B5EF4-FFF2-40B4-BE49-F238E27FC236}">
                <a16:creationId xmlns:a16="http://schemas.microsoft.com/office/drawing/2014/main" id="{2585E295-EA91-6660-849A-5B65D84ED40F}"/>
              </a:ext>
            </a:extLst>
          </p:cNvPr>
          <p:cNvSpPr/>
          <p:nvPr/>
        </p:nvSpPr>
        <p:spPr>
          <a:xfrm>
            <a:off x="10491411" y="7213689"/>
            <a:ext cx="5146978" cy="826219"/>
          </a:xfrm>
          <a:prstGeom prst="chevron">
            <a:avLst/>
          </a:prstGeom>
          <a:gradFill flip="none" rotWithShape="1">
            <a:gsLst>
              <a:gs pos="0">
                <a:srgbClr val="B81011"/>
              </a:gs>
              <a:gs pos="100000">
                <a:srgbClr val="FFFFFF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76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Installation and commissioning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6A85807-13B4-F581-F674-109AB42230B6}"/>
              </a:ext>
            </a:extLst>
          </p:cNvPr>
          <p:cNvSpPr/>
          <p:nvPr/>
        </p:nvSpPr>
        <p:spPr>
          <a:xfrm>
            <a:off x="15725416" y="8124637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`52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FAB2655-FD20-C599-3541-0263971FD13A}"/>
              </a:ext>
            </a:extLst>
          </p:cNvPr>
          <p:cNvSpPr/>
          <p:nvPr/>
        </p:nvSpPr>
        <p:spPr>
          <a:xfrm>
            <a:off x="16280019" y="8127458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`53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03B745B-0C06-63E9-A696-92D00E84B8A8}"/>
              </a:ext>
            </a:extLst>
          </p:cNvPr>
          <p:cNvSpPr/>
          <p:nvPr/>
        </p:nvSpPr>
        <p:spPr>
          <a:xfrm>
            <a:off x="16826176" y="8124076"/>
            <a:ext cx="564607" cy="3072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`54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84963E2-A4F7-A1CB-6A68-6546024EDA22}"/>
              </a:ext>
            </a:extLst>
          </p:cNvPr>
          <p:cNvCxnSpPr>
            <a:cxnSpLocks/>
          </p:cNvCxnSpPr>
          <p:nvPr/>
        </p:nvCxnSpPr>
        <p:spPr>
          <a:xfrm flipH="1" flipV="1">
            <a:off x="9789726" y="7011604"/>
            <a:ext cx="5622" cy="1107913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79EFE4DC-58C4-9E36-A624-3B35B1B79777}"/>
              </a:ext>
            </a:extLst>
          </p:cNvPr>
          <p:cNvSpPr txBox="1"/>
          <p:nvPr/>
        </p:nvSpPr>
        <p:spPr>
          <a:xfrm>
            <a:off x="8284186" y="7218979"/>
            <a:ext cx="1505540" cy="7050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Tender </a:t>
            </a:r>
          </a:p>
          <a:p>
            <a:pPr marL="0" marR="0" lvl="0" indent="0" algn="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for the series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965B606-00AB-66B5-CBB7-4F540025A131}"/>
              </a:ext>
            </a:extLst>
          </p:cNvPr>
          <p:cNvCxnSpPr>
            <a:cxnSpLocks/>
          </p:cNvCxnSpPr>
          <p:nvPr/>
        </p:nvCxnSpPr>
        <p:spPr>
          <a:xfrm flipV="1">
            <a:off x="2305419" y="4121116"/>
            <a:ext cx="0" cy="3978150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0D04DEE-CA6D-942C-FE53-C5ECCDF8993B}"/>
              </a:ext>
            </a:extLst>
          </p:cNvPr>
          <p:cNvSpPr txBox="1"/>
          <p:nvPr/>
        </p:nvSpPr>
        <p:spPr>
          <a:xfrm>
            <a:off x="2307760" y="4343123"/>
            <a:ext cx="1694202" cy="7050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First selection </a:t>
            </a:r>
          </a:p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Times"/>
                <a:sym typeface="Palatino"/>
              </a:rPr>
              <a:t>of design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370ED9-6A56-E1A5-5A80-53922A77AA51}"/>
              </a:ext>
            </a:extLst>
          </p:cNvPr>
          <p:cNvSpPr txBox="1"/>
          <p:nvPr/>
        </p:nvSpPr>
        <p:spPr>
          <a:xfrm>
            <a:off x="11855246" y="8578507"/>
            <a:ext cx="2595582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Nb</a:t>
            </a:r>
            <a:r>
              <a:rPr kumimoji="0" lang="en-US" sz="1707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3</a:t>
            </a:r>
            <a:r>
              <a:rPr kumimoji="0" lang="en-US" sz="1707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Sn timeline for FCC-</a:t>
            </a:r>
            <a:r>
              <a:rPr kumimoji="0" lang="en-US" sz="1707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hh</a:t>
            </a:r>
            <a:endParaRPr kumimoji="0" lang="en-GB" sz="1707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Times" panose="02020603050405020304" pitchFamily="18" charset="0"/>
              <a:sym typeface="Palatino"/>
            </a:endParaRPr>
          </a:p>
        </p:txBody>
      </p:sp>
      <p:pic>
        <p:nvPicPr>
          <p:cNvPr id="65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1D72E893-BACC-E0E1-4DD3-EA796F571C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5049" y="1"/>
            <a:ext cx="3884949" cy="1561075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7CFF4B0C-193F-472B-275A-674E16A1FF8A}"/>
              </a:ext>
            </a:extLst>
          </p:cNvPr>
          <p:cNvSpPr txBox="1"/>
          <p:nvPr/>
        </p:nvSpPr>
        <p:spPr>
          <a:xfrm>
            <a:off x="10388023" y="4789218"/>
            <a:ext cx="6815968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  <a:sym typeface="Palatino"/>
              </a:rPr>
              <a:t>ACCELERATED TIMELINE: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  <a:sym typeface="Palatino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  <a:sym typeface="Palatino"/>
              </a:rPr>
              <a:t>Industry is heavily engaged in length scale-up.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3C12B6-E6E6-B9D5-942F-F0A17429636F}"/>
              </a:ext>
            </a:extLst>
          </p:cNvPr>
          <p:cNvCxnSpPr>
            <a:cxnSpLocks/>
          </p:cNvCxnSpPr>
          <p:nvPr/>
        </p:nvCxnSpPr>
        <p:spPr>
          <a:xfrm flipV="1">
            <a:off x="4979855" y="5736290"/>
            <a:ext cx="0" cy="2631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100919A-97B4-68CD-3325-7486997FF544}"/>
              </a:ext>
            </a:extLst>
          </p:cNvPr>
          <p:cNvSpPr txBox="1"/>
          <p:nvPr/>
        </p:nvSpPr>
        <p:spPr>
          <a:xfrm>
            <a:off x="4996842" y="5934798"/>
            <a:ext cx="1059986" cy="919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991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Feedback</a:t>
            </a:r>
          </a:p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991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HL-LHC </a:t>
            </a:r>
            <a:r>
              <a:rPr kumimoji="0" lang="fr-CH" sz="1991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Times" panose="02020603050405020304" pitchFamily="18" charset="0"/>
                <a:sym typeface="Palatino"/>
              </a:rPr>
              <a:t>operation</a:t>
            </a:r>
            <a:endParaRPr kumimoji="0" lang="en-GB" sz="1991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Times" panose="02020603050405020304" pitchFamily="18" charset="0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1300881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B8600-07EF-6153-731A-A8C16B28D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76E0C95-9527-064C-111D-3234808D5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873" y="254141"/>
            <a:ext cx="10746072" cy="863573"/>
          </a:xfrm>
        </p:spPr>
        <p:txBody>
          <a:bodyPr>
            <a:normAutofit/>
          </a:bodyPr>
          <a:lstStyle/>
          <a:p>
            <a:pPr algn="ctr"/>
            <a:r>
              <a:rPr lang="en-US" sz="3999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development: HTS demonstrators</a:t>
            </a:r>
            <a:endParaRPr lang="it-IT" sz="399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D1463-F0A8-AF7F-3B48-7454D279C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799" y="1340917"/>
            <a:ext cx="10746072" cy="4031223"/>
          </a:xfrm>
        </p:spPr>
        <p:txBody>
          <a:bodyPr>
            <a:normAutofit fontScale="92500" lnSpcReduction="20000"/>
          </a:bodyPr>
          <a:lstStyle/>
          <a:p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demonstrator</a:t>
            </a:r>
            <a:endParaRPr lang="fr-CH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T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20 K, design to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selected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bwteeen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variants</a:t>
            </a:r>
          </a:p>
          <a:p>
            <a:pPr lvl="1"/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synergy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INFN (ESMA, 10 T split </a:t>
            </a:r>
            <a:r>
              <a:rPr lang="fr-CH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r>
              <a:rPr lang="fr-CH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CEA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endParaRPr lang="fr-CH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 </a:t>
            </a:r>
            <a:r>
              <a:rPr lang="fr-CH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aperture</a:t>
            </a:r>
          </a:p>
          <a:p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dieletrc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insulated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stack of 4 tapes</a:t>
            </a:r>
          </a:p>
          <a:p>
            <a:pPr lvl="1"/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 </a:t>
            </a:r>
            <a:r>
              <a:rPr lang="fr-CH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 mm aperture</a:t>
            </a:r>
          </a:p>
          <a:p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racetracks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 stress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structure</a:t>
            </a:r>
          </a:p>
          <a:p>
            <a:pPr lvl="1"/>
            <a:r>
              <a:rPr lang="fr-CH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tests in July 2026</a:t>
            </a:r>
          </a:p>
          <a:p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746E4-F8AF-FF1D-3D2F-E2D7F7167B3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370453" y="9173233"/>
            <a:ext cx="423346" cy="330200"/>
          </a:xfrm>
        </p:spPr>
        <p:txBody>
          <a:bodyPr>
            <a:normAutofit fontScale="92500" lnSpcReduction="10000"/>
          </a:bodyPr>
          <a:lstStyle/>
          <a:p>
            <a:pPr algn="r" defTabSz="1300393" hangingPunct="1">
              <a:defRPr/>
            </a:pPr>
            <a:fld id="{17918391-D411-FE40-AAD7-861AE5233E0E}" type="slidenum">
              <a:rPr lang="en-US" sz="1564" kern="1200">
                <a:solidFill>
                  <a:schemeClr val="bg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Palatino"/>
              </a:rPr>
              <a:pPr algn="r" defTabSz="1300393" hangingPunct="1">
                <a:defRPr/>
              </a:pPr>
              <a:t>12</a:t>
            </a:fld>
            <a:endParaRPr lang="en-US" sz="1564" kern="1200" dirty="0">
              <a:solidFill>
                <a:schemeClr val="bg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Palatino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4DA3E-F43D-4F10-5B54-7BAA3CF3FA8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993084" y="9078786"/>
            <a:ext cx="9346914" cy="519095"/>
          </a:xfrm>
          <a:prstGeom prst="rect">
            <a:avLst/>
          </a:prstGeom>
        </p:spPr>
        <p:txBody>
          <a:bodyPr/>
          <a:lstStyle/>
          <a:p>
            <a:pPr algn="ctr" defTabSz="1300393" hangingPunct="1">
              <a:spcBef>
                <a:spcPts val="0"/>
              </a:spcBef>
              <a:defRPr/>
            </a:pPr>
            <a:r>
              <a:rPr lang="en-US" sz="1564" kern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482C03-AD2D-1C39-5AF1-941BA2038B19}"/>
              </a:ext>
            </a:extLst>
          </p:cNvPr>
          <p:cNvGrpSpPr/>
          <p:nvPr/>
        </p:nvGrpSpPr>
        <p:grpSpPr>
          <a:xfrm>
            <a:off x="9048148" y="5987121"/>
            <a:ext cx="3420245" cy="2721665"/>
            <a:chOff x="966938" y="4279058"/>
            <a:chExt cx="3237629" cy="2576350"/>
          </a:xfrm>
        </p:grpSpPr>
        <p:pic>
          <p:nvPicPr>
            <p:cNvPr id="9" name="Immagine 4">
              <a:extLst>
                <a:ext uri="{FF2B5EF4-FFF2-40B4-BE49-F238E27FC236}">
                  <a16:creationId xmlns:a16="http://schemas.microsoft.com/office/drawing/2014/main" id="{606392A9-2A60-4217-BEFE-407BAC588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6938" y="4765142"/>
              <a:ext cx="2596938" cy="1909178"/>
            </a:xfrm>
            <a:prstGeom prst="rect">
              <a:avLst/>
            </a:prstGeom>
          </p:spPr>
        </p:pic>
        <p:pic>
          <p:nvPicPr>
            <p:cNvPr id="10" name="Immagine 13">
              <a:extLst>
                <a:ext uri="{FF2B5EF4-FFF2-40B4-BE49-F238E27FC236}">
                  <a16:creationId xmlns:a16="http://schemas.microsoft.com/office/drawing/2014/main" id="{29F04DB5-5F61-5C3C-12C0-70E6B636B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35818" y="4279058"/>
              <a:ext cx="568749" cy="2576350"/>
            </a:xfrm>
            <a:prstGeom prst="rect">
              <a:avLst/>
            </a:prstGeom>
          </p:spPr>
        </p:pic>
      </p:grpSp>
      <p:pic>
        <p:nvPicPr>
          <p:cNvPr id="18" name="Immagine 6" descr="Immagine che contiene luce&#10;&#10;Descrizione generata automaticamente con attendibilità media">
            <a:extLst>
              <a:ext uri="{FF2B5EF4-FFF2-40B4-BE49-F238E27FC236}">
                <a16:creationId xmlns:a16="http://schemas.microsoft.com/office/drawing/2014/main" id="{B881BDB2-747D-51CE-E5CB-A7BF164AE2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4130" y="5048737"/>
            <a:ext cx="4193434" cy="18767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6FEEFF-C609-8D20-5FFA-860D5523E1E6}"/>
              </a:ext>
            </a:extLst>
          </p:cNvPr>
          <p:cNvSpPr txBox="1"/>
          <p:nvPr/>
        </p:nvSpPr>
        <p:spPr>
          <a:xfrm>
            <a:off x="7887294" y="8708786"/>
            <a:ext cx="5340565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393" hangingPunct="1">
              <a:spcBef>
                <a:spcPts val="0"/>
              </a:spcBef>
              <a:defRPr/>
            </a:pPr>
            <a:r>
              <a:rPr lang="en-US" sz="1707" kern="1200" dirty="0">
                <a:solidFill>
                  <a:srgbClr val="0055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One of the options for 10 T, 20 K dipole 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[M. Statera, et al.]</a:t>
            </a:r>
            <a:endParaRPr lang="en-GB" sz="1707" kern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FDD4B6-7579-ADB4-D99B-15BCCB06DD40}"/>
              </a:ext>
            </a:extLst>
          </p:cNvPr>
          <p:cNvSpPr txBox="1"/>
          <p:nvPr/>
        </p:nvSpPr>
        <p:spPr>
          <a:xfrm>
            <a:off x="13895358" y="8588876"/>
            <a:ext cx="3265446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393" hangingPunct="1">
              <a:spcBef>
                <a:spcPts val="0"/>
              </a:spcBef>
              <a:defRPr/>
            </a:pPr>
            <a:r>
              <a:rPr lang="en-US" sz="1707" kern="1200" dirty="0" err="1">
                <a:solidFill>
                  <a:srgbClr val="0055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Narsil</a:t>
            </a:r>
            <a:r>
              <a:rPr lang="en-US" sz="1707" kern="1200" dirty="0">
                <a:solidFill>
                  <a:srgbClr val="0055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MI coil 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</a:t>
            </a:r>
            <a:r>
              <a:rPr lang="en-US" sz="1707" kern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Lecrevisse</a:t>
            </a:r>
            <a:r>
              <a:rPr lang="en-US" sz="1707" kern="120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al.]</a:t>
            </a:r>
            <a:endParaRPr lang="en-GB" sz="1707" kern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3" name="Content Placeholder 38" descr="A logo with blue text&#10;&#10;Description automatically generated">
            <a:extLst>
              <a:ext uri="{FF2B5EF4-FFF2-40B4-BE49-F238E27FC236}">
                <a16:creationId xmlns:a16="http://schemas.microsoft.com/office/drawing/2014/main" id="{658C1B2F-77EB-D6FC-9E7E-2749D2D515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4904" y="151"/>
            <a:ext cx="3884830" cy="1561027"/>
          </a:xfrm>
          <a:prstGeom prst="rect">
            <a:avLst/>
          </a:prstGeom>
        </p:spPr>
      </p:pic>
      <p:pic>
        <p:nvPicPr>
          <p:cNvPr id="21" name="Grafik 16">
            <a:extLst>
              <a:ext uri="{FF2B5EF4-FFF2-40B4-BE49-F238E27FC236}">
                <a16:creationId xmlns:a16="http://schemas.microsoft.com/office/drawing/2014/main" id="{F48945F3-4637-02B3-66BC-8C0EAD292D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11393" y="5046665"/>
            <a:ext cx="3086037" cy="36460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EB06A98-ECFB-C38D-3DD2-C34A57585B3C}"/>
              </a:ext>
            </a:extLst>
          </p:cNvPr>
          <p:cNvSpPr txBox="1"/>
          <p:nvPr/>
        </p:nvSpPr>
        <p:spPr>
          <a:xfrm>
            <a:off x="1547927" y="8721078"/>
            <a:ext cx="5123518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393" hangingPunct="1">
              <a:spcBef>
                <a:spcPts val="0"/>
              </a:spcBef>
              <a:defRPr/>
            </a:pPr>
            <a:r>
              <a:rPr lang="en-US" sz="1707" kern="1200" dirty="0">
                <a:solidFill>
                  <a:srgbClr val="0055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Winding of HTS racetrack in a former 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[D. Araujo, et al.]</a:t>
            </a:r>
            <a:endParaRPr lang="en-GB" sz="1707" kern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3" name="Picture 22" descr="A white box with many holes&#10;&#10;AI-generated content may be incorrect.">
            <a:extLst>
              <a:ext uri="{FF2B5EF4-FFF2-40B4-BE49-F238E27FC236}">
                <a16:creationId xmlns:a16="http://schemas.microsoft.com/office/drawing/2014/main" id="{13D79AF8-80BB-DD3B-FDEA-0754C2797E8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7865" t="20161" r="21438" b="22429"/>
          <a:stretch/>
        </p:blipFill>
        <p:spPr>
          <a:xfrm>
            <a:off x="13549034" y="1872701"/>
            <a:ext cx="3051486" cy="26702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ED17FC0-7DCC-E3C5-38EE-39237BE5DD1D}"/>
              </a:ext>
            </a:extLst>
          </p:cNvPr>
          <p:cNvSpPr txBox="1"/>
          <p:nvPr/>
        </p:nvSpPr>
        <p:spPr>
          <a:xfrm>
            <a:off x="12250822" y="4556028"/>
            <a:ext cx="4842159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393" hangingPunct="1">
              <a:spcBef>
                <a:spcPts val="0"/>
              </a:spcBef>
              <a:defRPr/>
            </a:pPr>
            <a:r>
              <a:rPr lang="en-US" sz="1707" kern="1200" dirty="0">
                <a:solidFill>
                  <a:srgbClr val="0055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FLARE demonstrator 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</a:t>
            </a:r>
            <a:r>
              <a:rPr lang="en-US" sz="1707" kern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Baskys</a:t>
            </a:r>
            <a:r>
              <a:rPr lang="en-US" sz="1707" kern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A. Ballarino et al.]</a:t>
            </a:r>
            <a:endParaRPr lang="en-GB" sz="1707" kern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5" name="Groupe 19">
            <a:extLst>
              <a:ext uri="{FF2B5EF4-FFF2-40B4-BE49-F238E27FC236}">
                <a16:creationId xmlns:a16="http://schemas.microsoft.com/office/drawing/2014/main" id="{9CD6E53E-7933-4E27-761A-C32F58962FD3}"/>
              </a:ext>
            </a:extLst>
          </p:cNvPr>
          <p:cNvGrpSpPr/>
          <p:nvPr/>
        </p:nvGrpSpPr>
        <p:grpSpPr>
          <a:xfrm>
            <a:off x="13165582" y="5174294"/>
            <a:ext cx="3957985" cy="3471165"/>
            <a:chOff x="152400" y="962025"/>
            <a:chExt cx="4191000" cy="3501373"/>
          </a:xfrm>
        </p:grpSpPr>
        <p:pic>
          <p:nvPicPr>
            <p:cNvPr id="26" name="Image 22">
              <a:extLst>
                <a:ext uri="{FF2B5EF4-FFF2-40B4-BE49-F238E27FC236}">
                  <a16:creationId xmlns:a16="http://schemas.microsoft.com/office/drawing/2014/main" id="{F09088AB-AB79-3663-7443-9863698A3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962025"/>
              <a:ext cx="4191000" cy="3143250"/>
            </a:xfrm>
            <a:prstGeom prst="rect">
              <a:avLst/>
            </a:prstGeom>
          </p:spPr>
        </p:pic>
        <p:sp>
          <p:nvSpPr>
            <p:cNvPr id="28" name="ZoneTexte 23">
              <a:extLst>
                <a:ext uri="{FF2B5EF4-FFF2-40B4-BE49-F238E27FC236}">
                  <a16:creationId xmlns:a16="http://schemas.microsoft.com/office/drawing/2014/main" id="{22AF280E-FDAC-7A92-3B58-D1748C16412F}"/>
                </a:ext>
              </a:extLst>
            </p:cNvPr>
            <p:cNvSpPr txBox="1"/>
            <p:nvPr/>
          </p:nvSpPr>
          <p:spPr>
            <a:xfrm>
              <a:off x="152400" y="4105274"/>
              <a:ext cx="4191000" cy="358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r>
                <a:rPr lang="fr-FR" sz="1707" i="1" kern="1200" dirty="0">
                  <a:latin typeface="Gill Sans"/>
                </a:rPr>
                <a:t>NARSIL stack in the 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84671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FD43DF1A-A2E5-3405-6613-B54567067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High Field Magnets R&amp;D Topics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66AAB7-9E8A-3924-00B7-5621871BD01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>
            <a:normAutofit lnSpcReduction="10000"/>
          </a:bodyPr>
          <a:lstStyle/>
          <a:p>
            <a:pPr defTabSz="584170"/>
            <a:fld id="{36B5EA5A-BC32-A742-B11B-8E7414D5B535}" type="slidenum">
              <a:rPr lang="en-US"/>
              <a:pPr defTabSz="584170"/>
              <a:t>13</a:t>
            </a:fld>
            <a:endParaRPr lang="en-US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400476A5-7288-6AFC-8DC6-C88CBA1B6209}"/>
              </a:ext>
            </a:extLst>
          </p:cNvPr>
          <p:cNvGrpSpPr/>
          <p:nvPr/>
        </p:nvGrpSpPr>
        <p:grpSpPr>
          <a:xfrm>
            <a:off x="645441" y="2378466"/>
            <a:ext cx="7823403" cy="4506024"/>
            <a:chOff x="695325" y="707562"/>
            <a:chExt cx="7823642" cy="4506162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FC274A1A-57BC-C344-AE62-A73CEE802789}"/>
                </a:ext>
              </a:extLst>
            </p:cNvPr>
            <p:cNvSpPr txBox="1"/>
            <p:nvPr/>
          </p:nvSpPr>
          <p:spPr>
            <a:xfrm>
              <a:off x="695325" y="1088740"/>
              <a:ext cx="7823642" cy="4124984"/>
            </a:xfrm>
            <a:prstGeom prst="rect">
              <a:avLst/>
            </a:prstGeom>
            <a:noFill/>
            <a:ln w="38100">
              <a:solidFill>
                <a:srgbClr val="00F0A0">
                  <a:lumMod val="50000"/>
                </a:srgbClr>
              </a:solidFill>
            </a:ln>
          </p:spPr>
          <p:txBody>
            <a:bodyPr wrap="square" lIns="143996" tIns="179995" rIns="143996" bIns="143996" rtlCol="0">
              <a:noAutofit/>
            </a:bodyPr>
            <a:lstStyle/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optimize for 14 T double aperture magnets 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 best compromise grid power / energy reach / cost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study hybrid Nb</a:t>
              </a:r>
              <a:r>
                <a:rPr lang="en-US" sz="2399" kern="1200" baseline="-250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3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Sn / </a:t>
              </a:r>
              <a:r>
                <a:rPr lang="en-US" sz="2399" kern="1200" dirty="0" err="1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NbTi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 coil configurations (cost)</a:t>
              </a:r>
              <a:endParaRPr lang="en-US" sz="2399" kern="120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system integration  field quality/ramping; 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SR power extraction; vacuum; e-cloud; dust particles; 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reliability of ca 5000 magnets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length scaling of initial prototypes to 15-20m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magnet cost and industrial supply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determine target specs for HTS FCC magnets</a:t>
              </a:r>
              <a:endParaRPr lang="en-US" sz="2399" kern="120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8658320-BB7D-45DD-15E4-4353231CD923}"/>
                </a:ext>
              </a:extLst>
            </p:cNvPr>
            <p:cNvSpPr txBox="1"/>
            <p:nvPr/>
          </p:nvSpPr>
          <p:spPr>
            <a:xfrm>
              <a:off x="841702" y="707562"/>
              <a:ext cx="3116839" cy="459231"/>
            </a:xfrm>
            <a:prstGeom prst="rect">
              <a:avLst/>
            </a:prstGeom>
            <a:solidFill>
              <a:sysClr val="window" lastClr="FFFFFF"/>
            </a:solidFill>
            <a:ln w="38100">
              <a:solidFill>
                <a:srgbClr val="00F0A0">
                  <a:lumMod val="50000"/>
                </a:srgbClr>
              </a:solidFill>
            </a:ln>
          </p:spPr>
          <p:txBody>
            <a:bodyPr wrap="square" lIns="35999" tIns="0" rIns="0" bIns="35999" rtlCol="0">
              <a:noAutofit/>
            </a:bodyPr>
            <a:lstStyle/>
            <a:p>
              <a:pPr algn="ctr" defTabSz="914354" hangingPunct="1">
                <a:spcBef>
                  <a:spcPts val="0"/>
                </a:spcBef>
                <a:defRPr/>
              </a:pPr>
              <a:r>
                <a:rPr lang="en-US" sz="2399" b="1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FCC-</a:t>
              </a:r>
              <a:r>
                <a:rPr lang="en-US" sz="2399" b="1" kern="1200" dirty="0" err="1">
                  <a:solidFill>
                    <a:prstClr val="black"/>
                  </a:solidFill>
                  <a:latin typeface="Calibri" panose="020F0502020204030204" pitchFamily="34" charset="0"/>
                </a:rPr>
                <a:t>hh</a:t>
              </a:r>
              <a:r>
                <a:rPr lang="en-US" sz="2399" b="1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 specific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5940BAA-0157-D824-14FB-B048E33A8190}"/>
              </a:ext>
            </a:extLst>
          </p:cNvPr>
          <p:cNvGrpSpPr/>
          <p:nvPr/>
        </p:nvGrpSpPr>
        <p:grpSpPr>
          <a:xfrm>
            <a:off x="8895527" y="1713247"/>
            <a:ext cx="7823403" cy="3260201"/>
            <a:chOff x="695325" y="707562"/>
            <a:chExt cx="7823642" cy="2965709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E961BACA-ABD0-20B0-06A0-07072A29629E}"/>
                </a:ext>
              </a:extLst>
            </p:cNvPr>
            <p:cNvSpPr txBox="1"/>
            <p:nvPr/>
          </p:nvSpPr>
          <p:spPr>
            <a:xfrm>
              <a:off x="695325" y="1088740"/>
              <a:ext cx="7823642" cy="258453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lIns="143996" tIns="179995" rIns="143996" bIns="143996" rtlCol="0">
              <a:noAutofit/>
            </a:bodyPr>
            <a:lstStyle/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fast development cycles for test models, sub-scale tests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price reduction of high performance Nb</a:t>
              </a:r>
              <a:r>
                <a:rPr lang="en-US" sz="2399" kern="1200" baseline="-25000" dirty="0">
                  <a:solidFill>
                    <a:prstClr val="black"/>
                  </a:solidFill>
                  <a:latin typeface="Calibri" panose="020F0502020204030204" pitchFamily="34" charset="0"/>
                </a:rPr>
                <a:t>3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Sn wire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ultimate performance of Nb</a:t>
              </a:r>
              <a:r>
                <a:rPr lang="en-US" sz="2399" kern="1200" baseline="-25000" dirty="0">
                  <a:solidFill>
                    <a:prstClr val="black"/>
                  </a:solidFill>
                  <a:latin typeface="Calibri" panose="020F0502020204030204" pitchFamily="34" charset="0"/>
                </a:rPr>
                <a:t>3</a:t>
              </a: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Sn wire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design/mechanical concepts that scale to field &gt; 14 T or large apertures (&gt;100 mm)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protection concepts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E461193-436B-3210-BB30-78941DB86885}"/>
                </a:ext>
              </a:extLst>
            </p:cNvPr>
            <p:cNvSpPr txBox="1"/>
            <p:nvPr/>
          </p:nvSpPr>
          <p:spPr>
            <a:xfrm>
              <a:off x="841703" y="707562"/>
              <a:ext cx="2557856" cy="459231"/>
            </a:xfrm>
            <a:prstGeom prst="rect">
              <a:avLst/>
            </a:prstGeom>
            <a:solidFill>
              <a:sysClr val="window" lastClr="FFFFFF"/>
            </a:solidFill>
            <a:ln w="38100">
              <a:solidFill>
                <a:schemeClr val="tx1"/>
              </a:solidFill>
            </a:ln>
          </p:spPr>
          <p:txBody>
            <a:bodyPr wrap="square" lIns="35999" tIns="0" rIns="0" bIns="35999" rtlCol="0">
              <a:noAutofit/>
            </a:bodyPr>
            <a:lstStyle/>
            <a:p>
              <a:pPr algn="ctr" defTabSz="914354" hangingPunct="1">
                <a:spcBef>
                  <a:spcPts val="0"/>
                </a:spcBef>
                <a:defRPr/>
              </a:pPr>
              <a:r>
                <a:rPr lang="en-US" sz="2399" b="1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generic - LTS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F8F7DD8D-AFBC-7FC7-9310-B1B85BB2C715}"/>
              </a:ext>
            </a:extLst>
          </p:cNvPr>
          <p:cNvGrpSpPr/>
          <p:nvPr/>
        </p:nvGrpSpPr>
        <p:grpSpPr>
          <a:xfrm>
            <a:off x="8881160" y="5264189"/>
            <a:ext cx="7823403" cy="3103751"/>
            <a:chOff x="695325" y="707562"/>
            <a:chExt cx="7823642" cy="3103846"/>
          </a:xfrm>
        </p:grpSpPr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97A7176-F88D-C76B-B25C-05E95A8FF301}"/>
                </a:ext>
              </a:extLst>
            </p:cNvPr>
            <p:cNvSpPr txBox="1"/>
            <p:nvPr/>
          </p:nvSpPr>
          <p:spPr>
            <a:xfrm>
              <a:off x="695325" y="1088740"/>
              <a:ext cx="7823642" cy="2722668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txBody>
            <a:bodyPr wrap="square" lIns="143996" tIns="179995" rIns="143996" bIns="143996" rtlCol="0">
              <a:noAutofit/>
            </a:bodyPr>
            <a:lstStyle/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identifying the most suitable HTS cables for magnets and coil technology for high current density magnets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ramp losses and field quality with tape cables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profiting from operation at higher temperature; cryogenic systems for &gt;=10K operation</a:t>
              </a:r>
            </a:p>
            <a:p>
              <a:pPr marL="342882" indent="-342882" defTabSz="914354" hangingPunct="1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399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protection concepts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4E72EA6-0CC2-CC5D-7899-99BE37ACD7E8}"/>
                </a:ext>
              </a:extLst>
            </p:cNvPr>
            <p:cNvSpPr txBox="1"/>
            <p:nvPr/>
          </p:nvSpPr>
          <p:spPr>
            <a:xfrm>
              <a:off x="841703" y="707562"/>
              <a:ext cx="2557856" cy="459231"/>
            </a:xfrm>
            <a:prstGeom prst="rect">
              <a:avLst/>
            </a:prstGeom>
            <a:solidFill>
              <a:sysClr val="window" lastClr="FFFFFF"/>
            </a:solidFill>
            <a:ln w="38100">
              <a:solidFill>
                <a:schemeClr val="accent6"/>
              </a:solidFill>
            </a:ln>
          </p:spPr>
          <p:txBody>
            <a:bodyPr wrap="square" lIns="35999" tIns="0" rIns="0" bIns="35999" rtlCol="0">
              <a:noAutofit/>
            </a:bodyPr>
            <a:lstStyle/>
            <a:p>
              <a:pPr algn="ctr" defTabSz="914354" hangingPunct="1">
                <a:spcBef>
                  <a:spcPts val="0"/>
                </a:spcBef>
                <a:defRPr/>
              </a:pPr>
              <a:r>
                <a:rPr lang="en-US" sz="2399" b="1" kern="1200" dirty="0">
                  <a:solidFill>
                    <a:prstClr val="black"/>
                  </a:solidFill>
                  <a:latin typeface="Calibri" panose="020F0502020204030204" pitchFamily="34" charset="0"/>
                </a:rPr>
                <a:t>generic - HTS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FEBB5B04-F3E1-16D1-F73D-5D3DE2D45922}"/>
              </a:ext>
            </a:extLst>
          </p:cNvPr>
          <p:cNvSpPr txBox="1"/>
          <p:nvPr/>
        </p:nvSpPr>
        <p:spPr>
          <a:xfrm>
            <a:off x="1533306" y="8781871"/>
            <a:ext cx="12375481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defTabSz="584170">
              <a:spcBef>
                <a:spcPts val="1801"/>
              </a:spcBef>
            </a:pPr>
            <a:r>
              <a:rPr lang="en-US" sz="2000" u="sng" dirty="0">
                <a:solidFill>
                  <a:srgbClr val="53585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input </a:t>
            </a:r>
            <a:r>
              <a:rPr lang="en-US" sz="2000" u="sng" dirty="0" err="1">
                <a:solidFill>
                  <a:srgbClr val="53585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Europen</a:t>
            </a:r>
            <a:r>
              <a:rPr lang="en-US" sz="2000" u="sng" dirty="0">
                <a:solidFill>
                  <a:srgbClr val="53585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Strategy: </a:t>
            </a:r>
            <a:r>
              <a:rPr lang="en-US" sz="20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https://indico.cern.ch/event/1439855/contributions/6461640/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3047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1C2561-B7D7-43AB-B353-951C64B02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RFCP Roadmap and RF Priorities Within the LDG Framework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EF8FF52C-FACA-2877-093E-21316A980E99}"/>
              </a:ext>
            </a:extLst>
          </p:cNvPr>
          <p:cNvSpPr txBox="1">
            <a:spLocks/>
          </p:cNvSpPr>
          <p:nvPr/>
        </p:nvSpPr>
        <p:spPr>
          <a:xfrm>
            <a:off x="8174391" y="1736666"/>
            <a:ext cx="8602556" cy="7373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>
            <a:normAutofit fontScale="85000" lnSpcReduction="20000"/>
          </a:bodyPr>
          <a:lstStyle>
            <a:lvl1pPr marL="304815" marR="0" indent="-279414" algn="l" defTabSz="584229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Pct val="75000"/>
              <a:buFontTx/>
              <a:buChar char="‣"/>
              <a:tabLst/>
              <a:defRPr sz="3200" b="0" i="0" u="none" strike="noStrike" cap="none" spc="0" baseline="0">
                <a:solidFill>
                  <a:srgbClr val="0056D6"/>
                </a:solidFill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1pPr>
            <a:lvl2pPr marL="647732" marR="0" indent="-266714" algn="l" defTabSz="584229" rtl="0" latinLnBrk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2600"/>
              </a:buClr>
              <a:buSzPct val="80000"/>
              <a:buFontTx/>
              <a:buChar char="‣"/>
              <a:tabLst/>
              <a:defRPr sz="2600" b="0" i="0" u="none" strike="noStrike" cap="none" spc="0" baseline="0">
                <a:solidFill>
                  <a:srgbClr val="04295C"/>
                </a:solidFill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2pPr>
            <a:lvl3pPr marL="977949" marR="0" indent="-241312" algn="l" defTabSz="584229" rtl="0" latinLnBrk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6D6"/>
              </a:buClr>
              <a:buSzPct val="100000"/>
              <a:buFontTx/>
              <a:buChar char="‣"/>
              <a:tabLst/>
              <a:defRPr sz="2000" b="0" i="0" u="none" strike="noStrike" cap="none" spc="0" baseline="0">
                <a:solidFill>
                  <a:srgbClr val="008E47"/>
                </a:solidFill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defRPr>
            </a:lvl3pPr>
            <a:lvl4pPr marL="825542" marR="0" indent="-558828" algn="l" defTabSz="584229" rtl="0" latinLnBrk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Pct val="171000"/>
              <a:buFontTx/>
              <a:buChar char="‣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4pPr>
            <a:lvl5pPr marL="825542" marR="0" indent="-558828" algn="l" defTabSz="584229" rtl="0" latinLnBrk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Pct val="171000"/>
              <a:buFontTx/>
              <a:buChar char="‣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defRPr>
            </a:lvl5pPr>
            <a:lvl6pPr marL="3022751" marR="0" indent="-571529" algn="l" defTabSz="584229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71000"/>
              <a:buFontTx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6pPr>
            <a:lvl7pPr marL="3378369" marR="0" indent="-571529" algn="l" defTabSz="584229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71000"/>
              <a:buFontTx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7pPr>
            <a:lvl8pPr marL="3733987" marR="0" indent="-571529" algn="l" defTabSz="584229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71000"/>
              <a:buFontTx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8pPr>
            <a:lvl9pPr marL="4089605" marR="0" indent="-571529" algn="l" defTabSz="584229" rtl="0" latinLnBrk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Pct val="171000"/>
              <a:buFontTx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hangingPunct="1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Following an LDG Review in 2025 and ESG recommendations, the RFCP was asked to focus on a limited set of high-impact and cross-cutting technologies aligned with realistic resources and collider timelines: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  – advanced SC/NC RF structures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  – high-efficiency RF power sources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  – high-current ERLs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  </a:t>
            </a: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  – in a longer-term: </a:t>
            </a:r>
            <a:r>
              <a:rPr lang="en-US" i="1" dirty="0" err="1">
                <a:solidFill>
                  <a:schemeClr val="bg2">
                    <a:lumMod val="50000"/>
                  </a:schemeClr>
                </a:solidFill>
              </a:rPr>
              <a:t>wakefield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 acceleration and MC technologies.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hangingPunct="1"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hangingPunct="1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RFCP then carried out a systematic analysis of </a:t>
            </a:r>
            <a:r>
              <a:rPr lang="en-US" dirty="0">
                <a:solidFill>
                  <a:srgbClr val="C00000"/>
                </a:solidFill>
              </a:rPr>
              <a:t>RF priorities for the main collider options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(FCC-ee/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hh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, LCF, LEP3,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LHeC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, Muon Collider, HALHF), using </a:t>
            </a:r>
            <a:r>
              <a:rPr lang="en-US" dirty="0">
                <a:solidFill>
                  <a:srgbClr val="C00000"/>
                </a:solidFill>
              </a:rPr>
              <a:t>TRL6 by 2031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as the common reference target, evaluating: </a:t>
            </a:r>
          </a:p>
          <a:p>
            <a:pPr lvl="1" hangingPunct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Performance </a:t>
            </a:r>
            <a:r>
              <a:rPr lang="en-US" dirty="0">
                <a:solidFill>
                  <a:srgbClr val="C00000"/>
                </a:solidFill>
              </a:rPr>
              <a:t>gaps</a:t>
            </a:r>
          </a:p>
          <a:p>
            <a:pPr lvl="1" hangingPunct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Remaining </a:t>
            </a:r>
            <a:r>
              <a:rPr lang="en-US" dirty="0">
                <a:solidFill>
                  <a:srgbClr val="C00000"/>
                </a:solidFill>
              </a:rPr>
              <a:t>challenges</a:t>
            </a:r>
            <a:r>
              <a:rPr lang="en-US" dirty="0"/>
              <a:t>, with emphasis on synergies, reliability and energy efficiency.</a:t>
            </a:r>
          </a:p>
          <a:p>
            <a:pPr lvl="1" hangingPunct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Required infrastructures and resource </a:t>
            </a:r>
            <a:r>
              <a:rPr lang="en-US" dirty="0">
                <a:solidFill>
                  <a:srgbClr val="C00000"/>
                </a:solidFill>
              </a:rPr>
              <a:t>needs</a:t>
            </a:r>
          </a:p>
          <a:p>
            <a:pPr lvl="1" hangingPunct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Laboratory engagement</a:t>
            </a:r>
          </a:p>
        </p:txBody>
      </p:sp>
      <p:graphicFrame>
        <p:nvGraphicFramePr>
          <p:cNvPr id="6" name="Segnaposto contenuto 7">
            <a:extLst>
              <a:ext uri="{FF2B5EF4-FFF2-40B4-BE49-F238E27FC236}">
                <a16:creationId xmlns:a16="http://schemas.microsoft.com/office/drawing/2014/main" id="{9166B5D7-ABEB-1A63-B729-67E9E0456C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61826"/>
              </p:ext>
            </p:extLst>
          </p:nvPr>
        </p:nvGraphicFramePr>
        <p:xfrm>
          <a:off x="741967" y="1674124"/>
          <a:ext cx="7272856" cy="4227776"/>
        </p:xfrm>
        <a:graphic>
          <a:graphicData uri="http://schemas.openxmlformats.org/drawingml/2006/table">
            <a:tbl>
              <a:tblPr/>
              <a:tblGrid>
                <a:gridCol w="643476">
                  <a:extLst>
                    <a:ext uri="{9D8B030D-6E8A-4147-A177-3AD203B41FA5}">
                      <a16:colId xmlns:a16="http://schemas.microsoft.com/office/drawing/2014/main" val="780319336"/>
                    </a:ext>
                  </a:extLst>
                </a:gridCol>
                <a:gridCol w="2326707">
                  <a:extLst>
                    <a:ext uri="{9D8B030D-6E8A-4147-A177-3AD203B41FA5}">
                      <a16:colId xmlns:a16="http://schemas.microsoft.com/office/drawing/2014/main" val="2860895466"/>
                    </a:ext>
                  </a:extLst>
                </a:gridCol>
                <a:gridCol w="4302673">
                  <a:extLst>
                    <a:ext uri="{9D8B030D-6E8A-4147-A177-3AD203B41FA5}">
                      <a16:colId xmlns:a16="http://schemas.microsoft.com/office/drawing/2014/main" val="3109205916"/>
                    </a:ext>
                  </a:extLst>
                </a:gridCol>
              </a:tblGrid>
              <a:tr h="355018"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LDG - RF  Panel 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1" i="0" u="none" strike="noStrike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G. Bisoffi INFN, P. McIntosh STFC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05139"/>
                  </a:ext>
                </a:extLst>
              </a:tr>
              <a:tr h="70354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kern="12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  <a:ea typeface="+mn-ea"/>
                          <a:cs typeface="+mn-cs"/>
                        </a:rPr>
                        <a:t>WG1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Bulk Nb</a:t>
                      </a: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M. Baylac CNRS, C. Madec CEA, L. Monaco INFN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307225"/>
                  </a:ext>
                </a:extLst>
              </a:tr>
              <a:tr h="70354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</a:rPr>
                        <a:t>WG2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Thin films</a:t>
                      </a: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O</a:t>
                      </a:r>
                      <a:r>
                        <a:rPr lang="it-IT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. Malyshev STFC, T. </a:t>
                      </a:r>
                      <a:r>
                        <a:rPr lang="it-IT" sz="2000" b="0" i="0" u="none" strike="noStrike" kern="1200" dirty="0" err="1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Proslier</a:t>
                      </a:r>
                      <a:r>
                        <a:rPr lang="it-IT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CEA </a:t>
                      </a:r>
                      <a:br>
                        <a:rPr lang="it-IT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r>
                        <a:rPr lang="it-IT" sz="2000" b="0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(C. Antoine CEA)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973194"/>
                  </a:ext>
                </a:extLst>
              </a:tr>
              <a:tr h="70354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</a:rPr>
                        <a:t>WG3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Couplers</a:t>
                      </a:r>
                      <a:endParaRPr lang="it-IT" sz="2000" b="0" i="0" u="none" strike="noStrike" dirty="0">
                        <a:solidFill>
                          <a:srgbClr val="FFFFFF"/>
                        </a:solidFill>
                        <a:effectLst/>
                        <a:latin typeface="Daytona" panose="020B0604030500040204" pitchFamily="34" charset="0"/>
                      </a:endParaRP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F. Gerigk CERN, A. Neumann HZB </a:t>
                      </a:r>
                      <a:b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</a:br>
                      <a: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(E. Montesinos CERN)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78988"/>
                  </a:ext>
                </a:extLst>
              </a:tr>
              <a:tr h="35501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</a:rPr>
                        <a:t>WG4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NC High </a:t>
                      </a:r>
                      <a:r>
                        <a:rPr lang="it-IT" sz="2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gradient</a:t>
                      </a:r>
                      <a:endParaRPr lang="it-IT" sz="2000" b="0" i="0" u="none" strike="noStrike" dirty="0">
                        <a:solidFill>
                          <a:srgbClr val="FFFFFF"/>
                        </a:solidFill>
                        <a:effectLst/>
                        <a:latin typeface="Daytona" panose="020B0604030500040204" pitchFamily="34" charset="0"/>
                      </a:endParaRP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de-DE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W. Wünsch CERN, D. Alesini INFN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289916"/>
                  </a:ext>
                </a:extLst>
              </a:tr>
              <a:tr h="70354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</a:rPr>
                        <a:t>WG5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RF Power sources</a:t>
                      </a: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I. Syratchev CERN, G. Burt STFC, M. Jensen ESS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545350"/>
                  </a:ext>
                </a:extLst>
              </a:tr>
              <a:tr h="70354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it-IT" sz="20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Daytona" panose="020B0604030500040204" pitchFamily="34" charset="0"/>
                        </a:rPr>
                        <a:t>WG6</a:t>
                      </a:r>
                    </a:p>
                  </a:txBody>
                  <a:tcPr marL="5649" marR="5649" marT="56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it-IT" sz="2000" b="0" i="0" u="none" strike="noStrike">
                          <a:solidFill>
                            <a:srgbClr val="FFFFFF"/>
                          </a:solidFill>
                          <a:effectLst/>
                          <a:latin typeface="Daytona" panose="020B0604030500040204" pitchFamily="34" charset="0"/>
                        </a:rPr>
                        <a:t>LLRF, AI, ML</a:t>
                      </a:r>
                    </a:p>
                  </a:txBody>
                  <a:tcPr marL="67796" marR="5649" marT="564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fontAlgn="ctr">
                        <a:buNone/>
                      </a:pPr>
                      <a:r>
                        <a:rPr lang="pl-PL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W. Cichalewski U-Lodz </a:t>
                      </a:r>
                      <a:br>
                        <a:rPr lang="pl-PL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</a:br>
                      <a:r>
                        <a:rPr lang="pl-PL" sz="2000" b="0" i="0" u="none" strike="noStrike" dirty="0">
                          <a:solidFill>
                            <a:srgbClr val="002060"/>
                          </a:solidFill>
                          <a:effectLst/>
                          <a:latin typeface="Century Gothic" panose="020B0502020202020204" pitchFamily="34" charset="0"/>
                        </a:rPr>
                        <a:t>(Z. Geng  PSI)</a:t>
                      </a:r>
                    </a:p>
                  </a:txBody>
                  <a:tcPr marL="5649" marR="5649" marT="5649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608276"/>
                  </a:ext>
                </a:extLst>
              </a:tr>
            </a:tbl>
          </a:graphicData>
        </a:graphic>
      </p:graphicFrame>
      <p:sp>
        <p:nvSpPr>
          <p:cNvPr id="7" name="Segnaposto contenuto 4">
            <a:extLst>
              <a:ext uri="{FF2B5EF4-FFF2-40B4-BE49-F238E27FC236}">
                <a16:creationId xmlns:a16="http://schemas.microsoft.com/office/drawing/2014/main" id="{0893D668-AE2A-099D-521D-C6EBFFA65C1D}"/>
              </a:ext>
            </a:extLst>
          </p:cNvPr>
          <p:cNvSpPr txBox="1">
            <a:spLocks/>
          </p:cNvSpPr>
          <p:nvPr/>
        </p:nvSpPr>
        <p:spPr>
          <a:xfrm>
            <a:off x="1100237" y="6557319"/>
            <a:ext cx="6556314" cy="2253050"/>
          </a:xfrm>
          <a:prstGeom prst="rect">
            <a:avLst/>
          </a:prstGeom>
        </p:spPr>
        <p:txBody>
          <a:bodyPr vert="horz" lIns="130048" tIns="65024" rIns="130048" bIns="65024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5115" indent="-325115" defTabSz="1300460">
              <a:lnSpc>
                <a:spcPct val="110000"/>
              </a:lnSpc>
              <a:spcBef>
                <a:spcPts val="0"/>
              </a:spcBef>
              <a:buClr>
                <a:srgbClr val="ED7D31"/>
              </a:buClr>
            </a:pPr>
            <a:r>
              <a:rPr lang="en-US" sz="2560" b="1" dirty="0">
                <a:solidFill>
                  <a:prstClr val="black">
                    <a:lumMod val="85000"/>
                    <a:lumOff val="15000"/>
                  </a:prstClr>
                </a:solidFill>
                <a:latin typeface="Gill Sans MT" panose="020B0502020104020203"/>
              </a:rPr>
              <a:t>RF Coordination Panel (RFCP) </a:t>
            </a:r>
            <a:r>
              <a:rPr lang="en-US" sz="2560" dirty="0">
                <a:solidFill>
                  <a:prstClr val="black">
                    <a:lumMod val="85000"/>
                    <a:lumOff val="15000"/>
                  </a:prstClr>
                </a:solidFill>
                <a:latin typeface="Gill Sans MT" panose="020B0502020104020203"/>
              </a:rPr>
              <a:t>was established in 2022 to support </a:t>
            </a:r>
            <a:r>
              <a:rPr lang="en-US" sz="2560" dirty="0">
                <a:solidFill>
                  <a:srgbClr val="C00000"/>
                </a:solidFill>
                <a:latin typeface="Gill Sans MT" panose="020B0502020104020203"/>
              </a:rPr>
              <a:t>implementation of the ESPP-U 2020 roadmap</a:t>
            </a:r>
            <a:r>
              <a:rPr lang="en-US" sz="2560" dirty="0">
                <a:solidFill>
                  <a:prstClr val="black">
                    <a:lumMod val="85000"/>
                    <a:lumOff val="15000"/>
                  </a:prstClr>
                </a:solidFill>
                <a:latin typeface="Gill Sans MT" panose="020B0502020104020203"/>
              </a:rPr>
              <a:t>, coordinating RF R&amp;D activities across CERN and LDG laboratories and identifying common priorities.</a:t>
            </a:r>
            <a:endParaRPr lang="it-IT" sz="2560" dirty="0">
              <a:solidFill>
                <a:prstClr val="black">
                  <a:lumMod val="85000"/>
                  <a:lumOff val="15000"/>
                </a:prstClr>
              </a:solidFill>
              <a:latin typeface="Gill Sans MT" panose="020B0502020104020203"/>
            </a:endParaRPr>
          </a:p>
        </p:txBody>
      </p:sp>
      <p:sp>
        <p:nvSpPr>
          <p:cNvPr id="9" name="Rettangolo 10">
            <a:extLst>
              <a:ext uri="{FF2B5EF4-FFF2-40B4-BE49-F238E27FC236}">
                <a16:creationId xmlns:a16="http://schemas.microsoft.com/office/drawing/2014/main" id="{8BF9158A-E1E8-AA18-40B9-4BEC57C60566}"/>
              </a:ext>
            </a:extLst>
          </p:cNvPr>
          <p:cNvSpPr/>
          <p:nvPr/>
        </p:nvSpPr>
        <p:spPr>
          <a:xfrm>
            <a:off x="13902637" y="3131422"/>
            <a:ext cx="2737481" cy="1313180"/>
          </a:xfrm>
          <a:prstGeom prst="rect">
            <a:avLst/>
          </a:prstGeom>
          <a:noFill/>
        </p:spPr>
        <p:txBody>
          <a:bodyPr wrap="none" lIns="130048" tIns="65024" rIns="130048" bIns="65024">
            <a:spAutoFit/>
          </a:bodyPr>
          <a:lstStyle/>
          <a:p>
            <a:pPr algn="ctr" defTabSz="1300460" hangingPunct="1">
              <a:spcBef>
                <a:spcPts val="0"/>
              </a:spcBef>
            </a:pPr>
            <a:r>
              <a:rPr lang="it-IT" sz="2560" kern="1200" dirty="0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Bulk Nb </a:t>
            </a:r>
            <a:r>
              <a:rPr lang="it-IT" sz="2560" kern="1200" dirty="0" err="1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cavities</a:t>
            </a:r>
            <a:endParaRPr lang="it-IT" sz="2560" kern="1200" dirty="0">
              <a:ln w="0"/>
              <a:gradFill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/>
                  </a:gs>
                  <a:gs pos="100000">
                    <a:srgbClr val="5B9BD5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Gill Sans MT" panose="020B0502020104020203"/>
              <a:ea typeface="+mn-ea"/>
              <a:cs typeface="+mn-cs"/>
            </a:endParaRPr>
          </a:p>
          <a:p>
            <a:pPr algn="ctr" defTabSz="1300460" hangingPunct="1">
              <a:spcBef>
                <a:spcPts val="0"/>
              </a:spcBef>
            </a:pPr>
            <a:r>
              <a:rPr lang="it-IT" sz="2560" kern="1200" dirty="0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Thin film </a:t>
            </a:r>
            <a:r>
              <a:rPr lang="it-IT" sz="2560" kern="1200" dirty="0" err="1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cavities</a:t>
            </a:r>
            <a:endParaRPr lang="it-IT" sz="2560" kern="1200" dirty="0">
              <a:ln w="0"/>
              <a:gradFill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/>
                  </a:gs>
                  <a:gs pos="100000">
                    <a:srgbClr val="5B9BD5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Gill Sans MT" panose="020B0502020104020203"/>
              <a:ea typeface="+mn-ea"/>
              <a:cs typeface="+mn-cs"/>
            </a:endParaRPr>
          </a:p>
          <a:p>
            <a:pPr algn="ctr" defTabSz="1300460" hangingPunct="1">
              <a:spcBef>
                <a:spcPts val="0"/>
              </a:spcBef>
            </a:pPr>
            <a:r>
              <a:rPr lang="it-IT" sz="2560" kern="1200" dirty="0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High-</a:t>
            </a:r>
            <a:r>
              <a:rPr lang="it-IT" sz="2560" kern="1200" dirty="0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lang="it-IT" sz="2560" kern="1200" dirty="0">
                <a:ln w="0"/>
                <a:gradFill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/>
                    </a:gs>
                    <a:gs pos="100000">
                      <a:srgbClr val="5B9BD5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ill Sans MT" panose="020B0502020104020203"/>
                <a:ea typeface="+mn-ea"/>
                <a:cs typeface="+mn-cs"/>
              </a:rPr>
              <a:t> RF sources</a:t>
            </a:r>
          </a:p>
        </p:txBody>
      </p:sp>
    </p:spTree>
    <p:extLst>
      <p:ext uri="{BB962C8B-B14F-4D97-AF65-F5344CB8AC3E}">
        <p14:creationId xmlns:p14="http://schemas.microsoft.com/office/powerpoint/2010/main" val="236641037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BC702-C226-B061-E53E-B526D90F0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26">
            <a:extLst>
              <a:ext uri="{FF2B5EF4-FFF2-40B4-BE49-F238E27FC236}">
                <a16:creationId xmlns:a16="http://schemas.microsoft.com/office/drawing/2014/main" id="{EE6F5177-7D91-FAE0-C0FC-EF838D9284BD}"/>
              </a:ext>
            </a:extLst>
          </p:cNvPr>
          <p:cNvSpPr/>
          <p:nvPr/>
        </p:nvSpPr>
        <p:spPr>
          <a:xfrm>
            <a:off x="265" y="6647101"/>
            <a:ext cx="8667729" cy="269335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00460" hangingPunct="1">
              <a:spcBef>
                <a:spcPts val="0"/>
              </a:spcBef>
            </a:pPr>
            <a:endParaRPr lang="it-IT" sz="2560" kern="120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3682FCE-F990-1014-CC5E-A29EA4A406CE}"/>
              </a:ext>
            </a:extLst>
          </p:cNvPr>
          <p:cNvSpPr/>
          <p:nvPr/>
        </p:nvSpPr>
        <p:spPr>
          <a:xfrm>
            <a:off x="8670132" y="5773033"/>
            <a:ext cx="8667729" cy="39805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00460" hangingPunct="1">
              <a:spcBef>
                <a:spcPts val="0"/>
              </a:spcBef>
            </a:pPr>
            <a:endParaRPr lang="it-IT" sz="2560" kern="120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521C570-E182-EC31-836A-939545E44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926" y="223059"/>
            <a:ext cx="6381022" cy="776913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Bulk </a:t>
            </a:r>
            <a:r>
              <a:rPr lang="it-IT" b="1" dirty="0" err="1"/>
              <a:t>nb</a:t>
            </a:r>
            <a:r>
              <a:rPr lang="it-IT" b="1" dirty="0"/>
              <a:t> </a:t>
            </a:r>
            <a:r>
              <a:rPr lang="it-IT" b="1" dirty="0" err="1"/>
              <a:t>cavities</a:t>
            </a:r>
            <a:endParaRPr lang="it-IT" b="1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874B33-474D-DC84-4AFC-F2AC4612C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50214" hangingPunct="1">
              <a:spcBef>
                <a:spcPts val="0"/>
              </a:spcBef>
            </a:pPr>
            <a:fld id="{BFDCA1C4-9514-7B4F-976F-D92F7E296653}" type="slidenum">
              <a:rPr lang="fr-FR" kern="1200">
                <a:solidFill>
                  <a:prstClr val="white"/>
                </a:solidFill>
                <a:latin typeface="Gill Sans MT" panose="020B0502020104020203"/>
                <a:ea typeface="+mn-ea"/>
                <a:cs typeface="+mn-cs"/>
              </a:rPr>
              <a:pPr defTabSz="650214" hangingPunct="1">
                <a:spcBef>
                  <a:spcPts val="0"/>
                </a:spcBef>
              </a:pPr>
              <a:t>15</a:t>
            </a:fld>
            <a:endParaRPr lang="fr-FR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EAC358B-4B23-BD23-49F5-526597C8BDE3}"/>
              </a:ext>
            </a:extLst>
          </p:cNvPr>
          <p:cNvSpPr/>
          <p:nvPr/>
        </p:nvSpPr>
        <p:spPr>
          <a:xfrm>
            <a:off x="8833563" y="2850135"/>
            <a:ext cx="4124193" cy="705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00460" hangingPunct="1">
              <a:spcBef>
                <a:spcPts val="640"/>
              </a:spcBef>
              <a:defRPr/>
            </a:pPr>
            <a:r>
              <a:rPr lang="en-GB" sz="199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FCCee</a:t>
            </a:r>
            <a:r>
              <a:rPr lang="en-GB" sz="199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- 800 MHz, full Nb, @2 K </a:t>
            </a:r>
            <a:r>
              <a:rPr lang="en-US" sz="1991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(</a:t>
            </a:r>
            <a:r>
              <a:rPr lang="en-US" sz="1991" kern="1200" dirty="0">
                <a:solidFill>
                  <a:srgbClr val="0033CC"/>
                </a:solidFill>
                <a:latin typeface="Gill Sans MT" panose="020B0502020104020203"/>
                <a:ea typeface="+mn-ea"/>
                <a:cs typeface="+mn-cs"/>
              </a:rPr>
              <a:t>2x</a:t>
            </a:r>
            <a:r>
              <a:rPr lang="en-US" sz="1991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 LCLS-II </a:t>
            </a:r>
            <a:r>
              <a:rPr lang="en-US" sz="1991" kern="1200" dirty="0">
                <a:solidFill>
                  <a:srgbClr val="0033CC"/>
                </a:solidFill>
                <a:latin typeface="Gill Sans MT" panose="020B0502020104020203"/>
                <a:ea typeface="+mn-ea"/>
                <a:cs typeface="+mn-cs"/>
              </a:rPr>
              <a:t>Q</a:t>
            </a:r>
            <a:r>
              <a:rPr lang="en-US" sz="1991" kern="1200" baseline="-25000" dirty="0">
                <a:solidFill>
                  <a:srgbClr val="0033CC"/>
                </a:solidFill>
                <a:latin typeface="Gill Sans MT" panose="020B0502020104020203"/>
                <a:ea typeface="+mn-ea"/>
                <a:cs typeface="+mn-cs"/>
              </a:rPr>
              <a:t>0</a:t>
            </a:r>
            <a:r>
              <a:rPr lang="en-US" sz="1991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5690233-7EDD-936C-C07B-45C75D2E4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001" y="392570"/>
            <a:ext cx="3636619" cy="2167128"/>
          </a:xfrm>
          <a:prstGeom prst="rect">
            <a:avLst/>
          </a:prstGeom>
        </p:spPr>
      </p:pic>
      <p:sp>
        <p:nvSpPr>
          <p:cNvPr id="12" name="Segnaposto testo 3">
            <a:extLst>
              <a:ext uri="{FF2B5EF4-FFF2-40B4-BE49-F238E27FC236}">
                <a16:creationId xmlns:a16="http://schemas.microsoft.com/office/drawing/2014/main" id="{51FB4CFB-7927-853E-FA15-CEAEA4EA8DBB}"/>
              </a:ext>
            </a:extLst>
          </p:cNvPr>
          <p:cNvSpPr txBox="1">
            <a:spLocks/>
          </p:cNvSpPr>
          <p:nvPr/>
        </p:nvSpPr>
        <p:spPr>
          <a:xfrm>
            <a:off x="484900" y="1121112"/>
            <a:ext cx="7439364" cy="511107"/>
          </a:xfrm>
          <a:prstGeom prst="rect">
            <a:avLst/>
          </a:prstGeom>
        </p:spPr>
        <p:txBody>
          <a:bodyPr vert="horz" lIns="130048" tIns="65024" rIns="130048" bIns="65024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300460">
              <a:spcBef>
                <a:spcPts val="1422"/>
              </a:spcBef>
              <a:buClr>
                <a:srgbClr val="ED7D31"/>
              </a:buClr>
              <a:buNone/>
            </a:pPr>
            <a:r>
              <a:rPr lang="it-IT" sz="2702" dirty="0">
                <a:solidFill>
                  <a:srgbClr val="FFC000">
                    <a:lumMod val="20000"/>
                    <a:lumOff val="80000"/>
                  </a:srgbClr>
                </a:solidFill>
              </a:rPr>
              <a:t>Applied in </a:t>
            </a:r>
            <a:r>
              <a:rPr lang="it-IT" sz="2702" dirty="0" err="1">
                <a:solidFill>
                  <a:srgbClr val="FFC000">
                    <a:lumMod val="20000"/>
                    <a:lumOff val="80000"/>
                  </a:srgbClr>
                </a:solidFill>
              </a:rPr>
              <a:t>many</a:t>
            </a:r>
            <a:r>
              <a:rPr lang="it-IT" sz="2702" dirty="0">
                <a:solidFill>
                  <a:srgbClr val="FFC000">
                    <a:lumMod val="20000"/>
                    <a:lumOff val="80000"/>
                  </a:srgbClr>
                </a:solidFill>
              </a:rPr>
              <a:t> collider </a:t>
            </a:r>
            <a:r>
              <a:rPr lang="it-IT" sz="2702" dirty="0" err="1">
                <a:solidFill>
                  <a:srgbClr val="FFC000">
                    <a:lumMod val="20000"/>
                    <a:lumOff val="80000"/>
                  </a:srgbClr>
                </a:solidFill>
              </a:rPr>
              <a:t>schemes</a:t>
            </a:r>
            <a:endParaRPr lang="it-IT" sz="2702" dirty="0">
              <a:solidFill>
                <a:srgbClr val="FFC000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3" name="Segnaposto contenuto 7">
            <a:extLst>
              <a:ext uri="{FF2B5EF4-FFF2-40B4-BE49-F238E27FC236}">
                <a16:creationId xmlns:a16="http://schemas.microsoft.com/office/drawing/2014/main" id="{CA46B7EB-610F-650C-4267-D08A268C66F3}"/>
              </a:ext>
            </a:extLst>
          </p:cNvPr>
          <p:cNvSpPr txBox="1">
            <a:spLocks/>
          </p:cNvSpPr>
          <p:nvPr/>
        </p:nvSpPr>
        <p:spPr>
          <a:xfrm>
            <a:off x="224772" y="2009283"/>
            <a:ext cx="8053106" cy="7705367"/>
          </a:xfrm>
          <a:prstGeom prst="rect">
            <a:avLst/>
          </a:prstGeom>
        </p:spPr>
        <p:txBody>
          <a:bodyPr vert="horz" lIns="130048" tIns="65024" rIns="130048" bIns="65024" rtlCol="0" anchor="t" anchorCtr="1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rgbClr val="FFFF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>
                <a:solidFill>
                  <a:srgbClr val="FFC00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Roots</a:t>
            </a:r>
            <a:r>
              <a:rPr lang="it-IT" sz="2560" dirty="0"/>
              <a:t>: </a:t>
            </a:r>
            <a:r>
              <a:rPr lang="it-IT" sz="2560" dirty="0" err="1"/>
              <a:t>exceptional</a:t>
            </a:r>
            <a:r>
              <a:rPr lang="it-IT" sz="2560" dirty="0"/>
              <a:t> expertise made on </a:t>
            </a:r>
            <a:r>
              <a:rPr lang="it-IT" sz="2560" b="1" dirty="0"/>
              <a:t>1.3 GHz</a:t>
            </a:r>
            <a:r>
              <a:rPr lang="it-IT" sz="2560" dirty="0"/>
              <a:t> (800 </a:t>
            </a:r>
            <a:r>
              <a:rPr lang="it-IT" sz="2560" dirty="0" err="1"/>
              <a:t>cavities</a:t>
            </a:r>
            <a:r>
              <a:rPr lang="it-IT" sz="2560" dirty="0"/>
              <a:t> </a:t>
            </a:r>
            <a:r>
              <a:rPr lang="it-IT" sz="2560" dirty="0" err="1"/>
              <a:t>pulsed</a:t>
            </a:r>
            <a:r>
              <a:rPr lang="it-IT" sz="2560" dirty="0"/>
              <a:t> on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Eu-XFEL</a:t>
            </a:r>
            <a:r>
              <a:rPr lang="it-IT" sz="2560" dirty="0"/>
              <a:t>, 400 </a:t>
            </a:r>
            <a:r>
              <a:rPr lang="it-IT" sz="2560" dirty="0" err="1"/>
              <a:t>cavities</a:t>
            </a:r>
            <a:r>
              <a:rPr lang="it-IT" sz="2560" dirty="0"/>
              <a:t> CW on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LCLS-II</a:t>
            </a:r>
            <a:r>
              <a:rPr lang="it-IT" sz="2560" dirty="0"/>
              <a:t>-HE, 600 </a:t>
            </a:r>
            <a:r>
              <a:rPr lang="it-IT" sz="2560" dirty="0" err="1"/>
              <a:t>cavities</a:t>
            </a:r>
            <a:r>
              <a:rPr lang="it-IT" sz="2560" dirty="0"/>
              <a:t> CW on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SHINE</a:t>
            </a:r>
            <a:r>
              <a:rPr lang="it-IT" sz="2560" dirty="0"/>
              <a:t>, Shangai), and the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ILC/ITN </a:t>
            </a:r>
            <a:r>
              <a:rPr lang="it-IT" sz="2560" dirty="0"/>
              <a:t>multi-decade </a:t>
            </a:r>
            <a:r>
              <a:rPr lang="it-IT" sz="2560" dirty="0" err="1"/>
              <a:t>developments</a:t>
            </a:r>
            <a:r>
              <a:rPr lang="it-IT" sz="2560" dirty="0"/>
              <a:t>.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>
                <a:solidFill>
                  <a:srgbClr val="FFC000">
                    <a:lumMod val="60000"/>
                    <a:lumOff val="40000"/>
                  </a:srgbClr>
                </a:solidFill>
              </a:rPr>
              <a:t>LCF</a:t>
            </a:r>
            <a:r>
              <a:rPr lang="it-IT" sz="2560" dirty="0"/>
              <a:t>: </a:t>
            </a:r>
            <a:r>
              <a:rPr lang="it-IT" sz="256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 </a:t>
            </a:r>
            <a:r>
              <a:rPr lang="it-IT" sz="2560" dirty="0"/>
              <a:t>(by </a:t>
            </a:r>
            <a:r>
              <a:rPr lang="it-IT" sz="2560" dirty="0" err="1"/>
              <a:t>improved</a:t>
            </a:r>
            <a:r>
              <a:rPr lang="it-IT" sz="2560" dirty="0"/>
              <a:t> </a:t>
            </a:r>
            <a:r>
              <a:rPr lang="it-IT" sz="2560" dirty="0" err="1"/>
              <a:t>surface</a:t>
            </a:r>
            <a:r>
              <a:rPr lang="it-IT" sz="2560" dirty="0"/>
              <a:t>/</a:t>
            </a:r>
            <a:r>
              <a:rPr lang="it-IT" sz="2560" dirty="0" err="1"/>
              <a:t>thermal</a:t>
            </a:r>
            <a:r>
              <a:rPr lang="it-IT" sz="2560" dirty="0"/>
              <a:t> treatments), </a:t>
            </a:r>
            <a:r>
              <a:rPr lang="it-IT" sz="2560" dirty="0" err="1"/>
              <a:t>tests</a:t>
            </a:r>
            <a:r>
              <a:rPr lang="it-IT" sz="2560" dirty="0"/>
              <a:t> </a:t>
            </a:r>
            <a:r>
              <a:rPr lang="it-IT" sz="2560" dirty="0" err="1"/>
              <a:t>planned</a:t>
            </a:r>
            <a:r>
              <a:rPr lang="it-IT" sz="2560" dirty="0"/>
              <a:t> </a:t>
            </a:r>
            <a:r>
              <a:rPr lang="it-IT" sz="2560" dirty="0" err="1"/>
              <a:t>at</a:t>
            </a:r>
            <a:r>
              <a:rPr lang="it-IT" sz="2560" dirty="0"/>
              <a:t> KEK in 2026-2027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 err="1">
                <a:solidFill>
                  <a:srgbClr val="FFC000">
                    <a:lumMod val="60000"/>
                    <a:lumOff val="40000"/>
                  </a:srgbClr>
                </a:solidFill>
              </a:rPr>
              <a:t>FCCee</a:t>
            </a:r>
            <a:r>
              <a:rPr lang="it-IT" sz="2560" dirty="0"/>
              <a:t>: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 of LCF expertise </a:t>
            </a:r>
            <a:r>
              <a:rPr lang="it-IT" sz="256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800 MHz </a:t>
            </a:r>
            <a:r>
              <a:rPr lang="it-IT" sz="2560" dirty="0"/>
              <a:t>(</a:t>
            </a:r>
            <a:r>
              <a:rPr lang="it-IT" sz="2560" dirty="0" err="1"/>
              <a:t>mid</a:t>
            </a:r>
            <a:r>
              <a:rPr lang="it-IT" sz="2560" dirty="0"/>
              <a:t>-T </a:t>
            </a:r>
            <a:r>
              <a:rPr lang="it-IT" sz="2560" dirty="0" err="1"/>
              <a:t>baking</a:t>
            </a:r>
            <a:r>
              <a:rPr lang="it-IT" sz="2560" dirty="0"/>
              <a:t>, f-</a:t>
            </a:r>
            <a:r>
              <a:rPr lang="it-IT" sz="2560" dirty="0" err="1"/>
              <a:t>depenence</a:t>
            </a:r>
            <a:r>
              <a:rPr lang="it-IT" sz="2560" dirty="0"/>
              <a:t> and </a:t>
            </a:r>
            <a:r>
              <a:rPr lang="it-IT" sz="2560" dirty="0" err="1"/>
              <a:t>flux</a:t>
            </a:r>
            <a:r>
              <a:rPr lang="it-IT" sz="2560" dirty="0"/>
              <a:t> trapping to be </a:t>
            </a:r>
            <a:r>
              <a:rPr lang="it-IT" sz="2560" dirty="0" err="1"/>
              <a:t>investigated</a:t>
            </a:r>
            <a:r>
              <a:rPr lang="it-IT" sz="2560" dirty="0"/>
              <a:t>)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 err="1">
                <a:solidFill>
                  <a:srgbClr val="FFC000">
                    <a:lumMod val="60000"/>
                    <a:lumOff val="40000"/>
                  </a:srgbClr>
                </a:solidFill>
              </a:rPr>
              <a:t>LHeC</a:t>
            </a:r>
            <a:r>
              <a:rPr lang="it-IT" sz="2560" dirty="0"/>
              <a:t>: targets and R&amp;D </a:t>
            </a:r>
            <a:r>
              <a:rPr lang="it-IT" sz="2560" dirty="0" err="1"/>
              <a:t>path</a:t>
            </a:r>
            <a:r>
              <a:rPr lang="it-IT" sz="2560" dirty="0"/>
              <a:t> </a:t>
            </a:r>
            <a:r>
              <a:rPr lang="it-IT" sz="256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it-IT" sz="256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FCCee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56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800 MHz </a:t>
            </a:r>
            <a:r>
              <a:rPr lang="it-IT" sz="2560" dirty="0"/>
              <a:t>(and to P</a:t>
            </a:r>
            <a:r>
              <a:rPr lang="it-IT" sz="2560" dirty="0">
                <a:solidFill>
                  <a:prstClr val="white"/>
                </a:solidFill>
              </a:rPr>
              <a:t>ERL</a:t>
            </a:r>
            <a:r>
              <a:rPr lang="it-IT" sz="2560" dirty="0"/>
              <a:t>E in France)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>
                <a:solidFill>
                  <a:srgbClr val="FFC000">
                    <a:lumMod val="60000"/>
                    <a:lumOff val="40000"/>
                  </a:srgbClr>
                </a:solidFill>
              </a:rPr>
              <a:t>LEP3</a:t>
            </a:r>
            <a:r>
              <a:rPr lang="it-IT" sz="2560" dirty="0"/>
              <a:t> would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it-IT" sz="2560" dirty="0"/>
              <a:t> require </a:t>
            </a:r>
            <a:r>
              <a:rPr lang="it-IT" sz="25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bulk-Nb</a:t>
            </a:r>
            <a:r>
              <a:rPr lang="it-IT" sz="2560" dirty="0"/>
              <a:t> 1-cell, 4-cell, 6-cell cavities, </a:t>
            </a:r>
            <a:r>
              <a:rPr lang="it-IT" sz="2560" b="1" dirty="0"/>
              <a:t>at 800 MHz</a:t>
            </a:r>
            <a:r>
              <a:rPr lang="it-IT" sz="2560" dirty="0"/>
              <a:t> and 500 kW (higher than state-of-the-art), requiring effort on FP-couplers/RF sources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endParaRPr lang="it-IT" sz="2560" dirty="0"/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/>
              <a:t>Labs with TRL6* (and European with TRL7 *) expertise: CEA, CERN, CNRS/IJCLab, DESY, ESS, HZB, INFN, STFC, UHH, Uppsala/FREIA, et al. (</a:t>
            </a:r>
            <a:r>
              <a:rPr lang="it-IT" sz="2560" dirty="0">
                <a:solidFill>
                  <a:srgbClr val="FFC000"/>
                </a:solidFill>
              </a:rPr>
              <a:t>Eu</a:t>
            </a:r>
            <a:r>
              <a:rPr lang="it-IT" sz="2560" dirty="0"/>
              <a:t>), 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/>
              <a:t>FNAL, JLAB, SLAC, et al. (</a:t>
            </a:r>
            <a:r>
              <a:rPr lang="it-IT" sz="2560" dirty="0">
                <a:solidFill>
                  <a:srgbClr val="FFC000"/>
                </a:solidFill>
              </a:rPr>
              <a:t>Am</a:t>
            </a:r>
            <a:r>
              <a:rPr lang="it-IT" sz="2560" dirty="0"/>
              <a:t>), 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/>
              <a:t>KEK, IHEP, SHINE, Korea Univ. Et al. (</a:t>
            </a:r>
            <a:r>
              <a:rPr lang="it-IT" sz="2560" dirty="0">
                <a:solidFill>
                  <a:srgbClr val="FFC000"/>
                </a:solidFill>
              </a:rPr>
              <a:t>Asia</a:t>
            </a:r>
            <a:r>
              <a:rPr lang="it-IT" sz="2560" dirty="0"/>
              <a:t>)</a:t>
            </a:r>
          </a:p>
          <a:p>
            <a:pPr defTabSz="1300460">
              <a:lnSpc>
                <a:spcPct val="120000"/>
              </a:lnSpc>
              <a:spcBef>
                <a:spcPts val="0"/>
              </a:spcBef>
              <a:buClr>
                <a:srgbClr val="ED7D31"/>
              </a:buClr>
            </a:pPr>
            <a:r>
              <a:rPr lang="it-IT" sz="2560" dirty="0" err="1"/>
              <a:t>iSAS</a:t>
            </a:r>
            <a:r>
              <a:rPr lang="it-IT" sz="2560" dirty="0"/>
              <a:t> </a:t>
            </a:r>
            <a:r>
              <a:rPr lang="it-IT" sz="2560" dirty="0" err="1"/>
              <a:t>European</a:t>
            </a:r>
            <a:r>
              <a:rPr lang="it-IT" sz="2560" dirty="0"/>
              <a:t> Project: </a:t>
            </a:r>
            <a:r>
              <a:rPr lang="it-IT" sz="2560" dirty="0" err="1"/>
              <a:t>rationalising</a:t>
            </a:r>
            <a:r>
              <a:rPr lang="it-IT" sz="2560" dirty="0"/>
              <a:t> R&amp;D on 800 MHz;  joint </a:t>
            </a:r>
            <a:r>
              <a:rPr lang="it-IT" sz="2560" dirty="0" err="1"/>
              <a:t>experiments</a:t>
            </a:r>
            <a:r>
              <a:rPr lang="it-IT" sz="2560" dirty="0"/>
              <a:t> on 1.3 GHz</a:t>
            </a:r>
          </a:p>
        </p:txBody>
      </p:sp>
      <p:pic>
        <p:nvPicPr>
          <p:cNvPr id="18" name="Picture 13" descr="A green machine with wheels&#10;&#10;AI-generated content may be incorrect.">
            <a:extLst>
              <a:ext uri="{FF2B5EF4-FFF2-40B4-BE49-F238E27FC236}">
                <a16:creationId xmlns:a16="http://schemas.microsoft.com/office/drawing/2014/main" id="{78B7F85A-D12F-C139-E14E-7A50B80C0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413" y="3783518"/>
            <a:ext cx="3387797" cy="166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59CE3B51-36CF-CF9F-042B-F70719DE5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12381" y="2488423"/>
            <a:ext cx="4124193" cy="3065648"/>
          </a:xfrm>
          <a:prstGeom prst="rect">
            <a:avLst/>
          </a:prstGeom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D23A4E90-F98F-73BD-4D3E-4B044BE4E9D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4851" b="50000"/>
          <a:stretch/>
        </p:blipFill>
        <p:spPr>
          <a:xfrm>
            <a:off x="12881138" y="211813"/>
            <a:ext cx="4310963" cy="2167128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EFF6668-8311-9AC9-EC4A-D793DB79E951}"/>
              </a:ext>
            </a:extLst>
          </p:cNvPr>
          <p:cNvSpPr txBox="1">
            <a:spLocks/>
          </p:cNvSpPr>
          <p:nvPr/>
        </p:nvSpPr>
        <p:spPr>
          <a:xfrm>
            <a:off x="8792399" y="6055492"/>
            <a:ext cx="6845924" cy="38765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0460">
              <a:spcBef>
                <a:spcPts val="1422"/>
              </a:spcBef>
              <a:buClr>
                <a:srgbClr val="ED7D31"/>
              </a:buClr>
              <a:buNone/>
            </a:pPr>
            <a:r>
              <a:rPr lang="en-US" sz="2133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STATE OF THE ART:</a:t>
            </a:r>
          </a:p>
          <a:p>
            <a:pPr marL="325115" indent="-325115" defTabSz="1300460">
              <a:spcBef>
                <a:spcPts val="1422"/>
              </a:spcBef>
              <a:buClr>
                <a:srgbClr val="ED7D31"/>
              </a:buClr>
            </a:pP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5-cell prototype </a:t>
            </a:r>
            <a:r>
              <a:rPr lang="en-US" sz="2133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w/o 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ports, built by </a:t>
            </a:r>
            <a:r>
              <a:rPr lang="en-US" sz="2133" dirty="0">
                <a:solidFill>
                  <a:srgbClr val="2C3C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JLAB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3 x 10</a:t>
            </a:r>
            <a:r>
              <a:rPr lang="en-US" sz="2133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~30 MV/m </a:t>
            </a:r>
            <a:r>
              <a:rPr lang="en-US" sz="2133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VT (Vertical Test)</a:t>
            </a:r>
          </a:p>
          <a:p>
            <a:pPr marL="325115" indent="-325115" defTabSz="1300460">
              <a:spcBef>
                <a:spcPts val="1422"/>
              </a:spcBef>
              <a:buClr>
                <a:srgbClr val="ED7D31"/>
              </a:buClr>
            </a:pPr>
            <a:r>
              <a:rPr lang="en-US" sz="2133" dirty="0">
                <a:solidFill>
                  <a:srgbClr val="2C3C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CERN-now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1-cell cavities under fabrication 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(deep-drawing and EBW), collab </a:t>
            </a: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FNAL, </a:t>
            </a:r>
            <a:r>
              <a:rPr lang="en-US" sz="2133" dirty="0" err="1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IJCLab</a:t>
            </a: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Cornell U and others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</a:p>
          <a:p>
            <a:pPr marL="325115" indent="-325115" defTabSz="1300460">
              <a:spcBef>
                <a:spcPts val="1422"/>
              </a:spcBef>
              <a:buClr>
                <a:srgbClr val="ED7D31"/>
              </a:buClr>
            </a:pP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Short-term goal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recipes for needed Q</a:t>
            </a:r>
            <a:r>
              <a:rPr lang="en-US" sz="2133" baseline="-25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factor at high gradient. </a:t>
            </a: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 goal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6-cell cavity, at </a:t>
            </a:r>
            <a:r>
              <a:rPr lang="en-US" sz="2133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TRL7 (test in CM) 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3x10</a:t>
            </a:r>
            <a:r>
              <a:rPr lang="en-US" sz="2133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133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20.25 MV/m</a:t>
            </a:r>
          </a:p>
          <a:p>
            <a:pPr marL="325115" indent="-325115" defTabSz="1300460">
              <a:spcBef>
                <a:spcPts val="1422"/>
              </a:spcBef>
              <a:buClr>
                <a:srgbClr val="ED7D31"/>
              </a:buClr>
            </a:pPr>
            <a:endParaRPr lang="en-US" sz="2133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B92AF3EF-7C08-D934-FB7E-E8A533140B6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5797771" y="6408740"/>
            <a:ext cx="1517648" cy="269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667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>
            <a:extLst>
              <a:ext uri="{FF2B5EF4-FFF2-40B4-BE49-F238E27FC236}">
                <a16:creationId xmlns:a16="http://schemas.microsoft.com/office/drawing/2014/main" id="{4C504B79-B3A2-5F86-23E6-FA258A78759F}"/>
              </a:ext>
            </a:extLst>
          </p:cNvPr>
          <p:cNvSpPr/>
          <p:nvPr/>
        </p:nvSpPr>
        <p:spPr>
          <a:xfrm>
            <a:off x="-6412" y="7706328"/>
            <a:ext cx="8667729" cy="133134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00460" hangingPunct="1">
              <a:spcBef>
                <a:spcPts val="0"/>
              </a:spcBef>
            </a:pPr>
            <a:endParaRPr lang="it-IT" sz="2560" kern="120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F65FD15-6AA6-E891-23F0-A863C9226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342" y="223058"/>
            <a:ext cx="6381022" cy="864521"/>
          </a:xfrm>
        </p:spPr>
        <p:txBody>
          <a:bodyPr>
            <a:normAutofit/>
          </a:bodyPr>
          <a:lstStyle/>
          <a:p>
            <a:r>
              <a:rPr lang="it-IT" b="1" dirty="0"/>
              <a:t>Thin film </a:t>
            </a:r>
            <a:r>
              <a:rPr lang="it-IT" b="1" dirty="0" err="1"/>
              <a:t>cavities</a:t>
            </a:r>
            <a:endParaRPr lang="it-IT" b="1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7B67BB-D2FA-DF5E-93B0-63CD399F7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50214" hangingPunct="1">
              <a:spcBef>
                <a:spcPts val="0"/>
              </a:spcBef>
            </a:pPr>
            <a:fld id="{BFDCA1C4-9514-7B4F-976F-D92F7E296653}" type="slidenum">
              <a:rPr lang="fr-FR" kern="1200">
                <a:solidFill>
                  <a:prstClr val="white"/>
                </a:solidFill>
                <a:latin typeface="Gill Sans MT" panose="020B0502020104020203"/>
                <a:ea typeface="+mn-ea"/>
                <a:cs typeface="+mn-cs"/>
              </a:rPr>
              <a:pPr defTabSz="650214" hangingPunct="1">
                <a:spcBef>
                  <a:spcPts val="0"/>
                </a:spcBef>
              </a:pPr>
              <a:t>16</a:t>
            </a:fld>
            <a:endParaRPr lang="fr-FR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4CE31E-8D2E-C6BE-041E-70859C776D03}"/>
              </a:ext>
            </a:extLst>
          </p:cNvPr>
          <p:cNvSpPr/>
          <p:nvPr/>
        </p:nvSpPr>
        <p:spPr>
          <a:xfrm>
            <a:off x="9028237" y="2760936"/>
            <a:ext cx="348373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00460" hangingPunct="1">
              <a:spcBef>
                <a:spcPts val="640"/>
              </a:spcBef>
            </a:pPr>
            <a:r>
              <a:rPr lang="en-GB" sz="1707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MHz, </a:t>
            </a:r>
            <a:r>
              <a:rPr lang="en-GB" sz="1707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Nb/Cu </a:t>
            </a:r>
            <a:r>
              <a:rPr lang="en-GB" sz="1707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thin film, @ 4.5 K </a:t>
            </a:r>
            <a:r>
              <a:rPr lang="en-US" sz="1707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(</a:t>
            </a:r>
            <a:r>
              <a:rPr lang="en-US" sz="1707" kern="1200" dirty="0">
                <a:solidFill>
                  <a:srgbClr val="FF0000"/>
                </a:solidFill>
                <a:latin typeface="Gill Sans MT" panose="020B0502020104020203"/>
                <a:ea typeface="+mn-ea"/>
                <a:cs typeface="+mn-cs"/>
              </a:rPr>
              <a:t>2x</a:t>
            </a:r>
            <a:r>
              <a:rPr lang="en-US" sz="1707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 LHC </a:t>
            </a:r>
            <a:r>
              <a:rPr lang="en-US" sz="1707" kern="1200" dirty="0" err="1">
                <a:solidFill>
                  <a:srgbClr val="FF0000"/>
                </a:solidFill>
                <a:latin typeface="Gill Sans MT" panose="020B0502020104020203"/>
                <a:ea typeface="+mn-ea"/>
                <a:cs typeface="+mn-cs"/>
              </a:rPr>
              <a:t>E</a:t>
            </a:r>
            <a:r>
              <a:rPr lang="en-US" sz="1707" kern="1200" baseline="-25000" dirty="0" err="1">
                <a:solidFill>
                  <a:srgbClr val="FF0000"/>
                </a:solidFill>
                <a:latin typeface="Gill Sans MT" panose="020B0502020104020203"/>
                <a:ea typeface="+mn-ea"/>
                <a:cs typeface="+mn-cs"/>
              </a:rPr>
              <a:t>a</a:t>
            </a:r>
            <a:r>
              <a:rPr lang="en-US" sz="1707" kern="1200" dirty="0">
                <a:solidFill>
                  <a:srgbClr val="FF0000"/>
                </a:solidFill>
                <a:latin typeface="Gill Sans MT" panose="020B0502020104020203"/>
                <a:ea typeface="+mn-ea"/>
                <a:cs typeface="+mn-cs"/>
              </a:rPr>
              <a:t> and Q</a:t>
            </a:r>
            <a:r>
              <a:rPr lang="en-US" sz="1707" kern="1200" baseline="-25000" dirty="0">
                <a:solidFill>
                  <a:srgbClr val="FF0000"/>
                </a:solidFill>
                <a:latin typeface="Gill Sans MT" panose="020B0502020104020203"/>
                <a:ea typeface="+mn-ea"/>
                <a:cs typeface="+mn-cs"/>
              </a:rPr>
              <a:t>0</a:t>
            </a:r>
            <a:r>
              <a:rPr lang="en-US" sz="1707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)</a:t>
            </a:r>
            <a:endParaRPr lang="en-GB" sz="1707" baseline="30000" dirty="0">
              <a:solidFill>
                <a:srgbClr val="BFA167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3784DF5-818B-15E3-9E2D-50B536C07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149" y="187196"/>
            <a:ext cx="3261524" cy="2598393"/>
          </a:xfrm>
          <a:prstGeom prst="rect">
            <a:avLst/>
          </a:prstGeom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D45C49BA-5D56-C14E-CA1F-05FADF07C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128" y="1845261"/>
            <a:ext cx="8121188" cy="7349197"/>
          </a:xfrm>
        </p:spPr>
        <p:txBody>
          <a:bodyPr vert="horz" lIns="130048" tIns="65024" rIns="130048" bIns="65024" rtlCol="0" anchor="t" anchorCtr="1"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2276" dirty="0" err="1">
                <a:solidFill>
                  <a:srgbClr val="FF7C80"/>
                </a:solidFill>
              </a:rPr>
              <a:t>FCCee</a:t>
            </a:r>
            <a:r>
              <a:rPr lang="en-US" sz="2276" dirty="0">
                <a:solidFill>
                  <a:schemeClr val="bg1"/>
                </a:solidFill>
              </a:rPr>
              <a:t> to implement Nb/Cu (an ameliorated LEP tech) on 2–cell 400 MHz cavities (lower material impact, same energy).  </a:t>
            </a:r>
          </a:p>
          <a:p>
            <a:pPr algn="l">
              <a:spcBef>
                <a:spcPts val="0"/>
              </a:spcBef>
            </a:pPr>
            <a:r>
              <a:rPr lang="en-US" sz="2276" dirty="0">
                <a:solidFill>
                  <a:srgbClr val="FF7C80"/>
                </a:solidFill>
              </a:rPr>
              <a:t>MC</a:t>
            </a:r>
            <a:r>
              <a:rPr lang="en-US" sz="2276" dirty="0">
                <a:solidFill>
                  <a:schemeClr val="bg1"/>
                </a:solidFill>
              </a:rPr>
              <a:t> may adopt Nb/Cu cavities with </a:t>
            </a:r>
            <a:r>
              <a:rPr lang="en-US" sz="2276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2x </a:t>
            </a:r>
            <a:r>
              <a:rPr lang="en-US" sz="2276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276" baseline="-25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276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76" dirty="0">
                <a:solidFill>
                  <a:schemeClr val="bg1"/>
                </a:solidFill>
              </a:rPr>
              <a:t>(very ambitious for now).  </a:t>
            </a:r>
          </a:p>
          <a:p>
            <a:pPr algn="l">
              <a:spcBef>
                <a:spcPts val="0"/>
              </a:spcBef>
            </a:pPr>
            <a:r>
              <a:rPr lang="en-US" sz="2276" dirty="0">
                <a:solidFill>
                  <a:schemeClr val="bg1"/>
                </a:solidFill>
              </a:rPr>
              <a:t>It may be the long-term goal for the </a:t>
            </a:r>
            <a:r>
              <a:rPr lang="en-US" sz="2276" dirty="0" err="1">
                <a:solidFill>
                  <a:srgbClr val="FF7C80"/>
                </a:solidFill>
              </a:rPr>
              <a:t>LHeC</a:t>
            </a:r>
            <a:r>
              <a:rPr lang="en-US" sz="2276" dirty="0">
                <a:solidFill>
                  <a:schemeClr val="bg1"/>
                </a:solidFill>
              </a:rPr>
              <a:t> collider option.</a:t>
            </a:r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rgbClr val="FFC000"/>
              </a:solidFill>
            </a:endParaRPr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rgbClr val="FFC000"/>
              </a:solidFill>
            </a:endParaRPr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76" b="1" dirty="0"/>
              <a:t>Lower R at 4K </a:t>
            </a:r>
            <a:r>
              <a:rPr lang="en-US" sz="2276" dirty="0"/>
              <a:t>versus Nb → higher operating T → </a:t>
            </a:r>
            <a:r>
              <a:rPr lang="en-US" sz="2276" b="1" dirty="0"/>
              <a:t>smaller energy quest</a:t>
            </a:r>
            <a:r>
              <a:rPr lang="en-US" sz="2276" dirty="0"/>
              <a:t>.  </a:t>
            </a:r>
          </a:p>
          <a:p>
            <a:pPr marL="406394" indent="-406394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76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sz="2276" baseline="-25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276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</a:t>
            </a:r>
            <a:r>
              <a:rPr lang="en-US" sz="2276" dirty="0"/>
              <a:t> the most mature: promising Nb3Sn</a:t>
            </a:r>
            <a:r>
              <a:rPr lang="en-US" sz="227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/Nb </a:t>
            </a:r>
            <a:r>
              <a:rPr lang="en-US" sz="2276" dirty="0"/>
              <a:t>(</a:t>
            </a:r>
            <a:r>
              <a:rPr lang="en-US" sz="2276" dirty="0">
                <a:solidFill>
                  <a:srgbClr val="00B050"/>
                </a:solidFill>
              </a:rPr>
              <a:t>good for energy saving</a:t>
            </a:r>
            <a:r>
              <a:rPr lang="en-US" sz="2276" dirty="0"/>
              <a:t> </a:t>
            </a:r>
            <a:r>
              <a:rPr lang="en-US" sz="2276" dirty="0">
                <a:solidFill>
                  <a:srgbClr val="C00000"/>
                </a:solidFill>
              </a:rPr>
              <a:t>not for material saving</a:t>
            </a:r>
            <a:r>
              <a:rPr lang="en-US" sz="2276" dirty="0"/>
              <a:t>); </a:t>
            </a:r>
          </a:p>
          <a:p>
            <a:pPr marL="406394" indent="-406394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76" dirty="0"/>
              <a:t>Nb3Sn</a:t>
            </a:r>
            <a:r>
              <a:rPr lang="en-US" sz="227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/Cu</a:t>
            </a:r>
            <a:r>
              <a:rPr lang="en-US" sz="2276" dirty="0"/>
              <a:t> real goal (</a:t>
            </a:r>
            <a:r>
              <a:rPr lang="en-US" sz="2276" dirty="0">
                <a:solidFill>
                  <a:srgbClr val="00B050"/>
                </a:solidFill>
              </a:rPr>
              <a:t>material and energy saving</a:t>
            </a:r>
            <a:r>
              <a:rPr lang="en-US" sz="2276" dirty="0"/>
              <a:t>).  </a:t>
            </a:r>
          </a:p>
          <a:p>
            <a:pPr marL="406394" indent="-406394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76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r>
              <a:rPr lang="en-US" sz="2276" dirty="0">
                <a:solidFill>
                  <a:srgbClr val="FFC000"/>
                </a:solidFill>
              </a:rPr>
              <a:t> thin-film options </a:t>
            </a:r>
            <a:r>
              <a:rPr lang="en-US" sz="2276" dirty="0"/>
              <a:t>are farther from the goal</a:t>
            </a:r>
          </a:p>
          <a:p>
            <a:pPr algn="l">
              <a:spcBef>
                <a:spcPts val="0"/>
              </a:spcBef>
            </a:pPr>
            <a:endParaRPr lang="en-US" sz="2276" dirty="0"/>
          </a:p>
          <a:p>
            <a:pPr algn="l">
              <a:spcBef>
                <a:spcPts val="0"/>
              </a:spcBef>
            </a:pPr>
            <a:r>
              <a:rPr lang="en-US" sz="2276" dirty="0"/>
              <a:t>The </a:t>
            </a:r>
            <a:r>
              <a:rPr lang="en-US" sz="227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of high-quality Cu bases </a:t>
            </a:r>
            <a:r>
              <a:rPr lang="en-US" sz="2276" dirty="0"/>
              <a:t>is paramount (and critical).</a:t>
            </a:r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rgbClr val="FFC000"/>
              </a:solidFill>
            </a:endParaRPr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rgbClr val="FFC0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2276" dirty="0">
                <a:solidFill>
                  <a:srgbClr val="FFC000"/>
                </a:solidFill>
              </a:rPr>
              <a:t>TF-collaboration</a:t>
            </a:r>
            <a:r>
              <a:rPr lang="en-US" sz="2276" dirty="0">
                <a:solidFill>
                  <a:schemeClr val="bg1"/>
                </a:solidFill>
              </a:rPr>
              <a:t> very well integrated, little resources. </a:t>
            </a:r>
          </a:p>
          <a:p>
            <a:pPr algn="l">
              <a:spcBef>
                <a:spcPts val="0"/>
              </a:spcBef>
            </a:pPr>
            <a:r>
              <a:rPr lang="en-US" sz="2276" dirty="0">
                <a:solidFill>
                  <a:srgbClr val="FFC000"/>
                </a:solidFill>
              </a:rPr>
              <a:t>IFAST, iSAS and EPITA Projects </a:t>
            </a:r>
            <a:r>
              <a:rPr lang="en-US" sz="2276" dirty="0">
                <a:solidFill>
                  <a:schemeClr val="bg1"/>
                </a:solidFill>
              </a:rPr>
              <a:t>nicely complementary, fostering infrastructures with standardized equipment and processes.</a:t>
            </a:r>
          </a:p>
          <a:p>
            <a:pPr algn="l">
              <a:spcBef>
                <a:spcPts val="0"/>
              </a:spcBef>
            </a:pPr>
            <a:endParaRPr lang="en-US" sz="2276" dirty="0"/>
          </a:p>
          <a:p>
            <a:pPr algn="l">
              <a:spcBef>
                <a:spcPts val="0"/>
              </a:spcBef>
            </a:pPr>
            <a:endParaRPr lang="en-US" sz="2276" dirty="0">
              <a:solidFill>
                <a:schemeClr val="bg1"/>
              </a:solidFill>
            </a:endParaRPr>
          </a:p>
        </p:txBody>
      </p:sp>
      <p:sp>
        <p:nvSpPr>
          <p:cNvPr id="12" name="Segnaposto testo 10">
            <a:extLst>
              <a:ext uri="{FF2B5EF4-FFF2-40B4-BE49-F238E27FC236}">
                <a16:creationId xmlns:a16="http://schemas.microsoft.com/office/drawing/2014/main" id="{50B6163E-4585-968C-CA72-CFFCCEBF6F6A}"/>
              </a:ext>
            </a:extLst>
          </p:cNvPr>
          <p:cNvSpPr txBox="1">
            <a:spLocks/>
          </p:cNvSpPr>
          <p:nvPr/>
        </p:nvSpPr>
        <p:spPr>
          <a:xfrm>
            <a:off x="18016" y="3629323"/>
            <a:ext cx="8362633" cy="633010"/>
          </a:xfrm>
          <a:prstGeom prst="rect">
            <a:avLst/>
          </a:prstGeom>
        </p:spPr>
        <p:txBody>
          <a:bodyPr vert="horz" lIns="130048" tIns="65024" rIns="130048" bIns="65024" rtlCol="0" anchor="b" anchorCtr="1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b="0" kern="1200" cap="all" spc="10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300460">
              <a:spcBef>
                <a:spcPts val="1422"/>
              </a:spcBef>
              <a:buClr>
                <a:srgbClr val="ED7D31"/>
              </a:buClr>
            </a:pPr>
            <a:r>
              <a:rPr lang="it-IT" sz="2560" spc="142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it-IT" sz="2560" spc="142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</a:t>
            </a:r>
            <a:r>
              <a:rPr lang="it-IT" sz="2560" spc="142" baseline="-25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2560" spc="142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560" spc="142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endParaRPr lang="it-IT" sz="2560" spc="142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43BDE70-817B-4758-9FE6-8F3EC1D5EFC9}"/>
              </a:ext>
            </a:extLst>
          </p:cNvPr>
          <p:cNvSpPr txBox="1"/>
          <p:nvPr/>
        </p:nvSpPr>
        <p:spPr>
          <a:xfrm>
            <a:off x="3806647" y="1381599"/>
            <a:ext cx="1043876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it-IT" sz="2560" kern="1200" dirty="0">
                <a:solidFill>
                  <a:srgbClr val="FFC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Nb/Cu</a:t>
            </a:r>
          </a:p>
        </p:txBody>
      </p:sp>
      <p:sp>
        <p:nvSpPr>
          <p:cNvPr id="14" name="Segnaposto testo 7">
            <a:extLst>
              <a:ext uri="{FF2B5EF4-FFF2-40B4-BE49-F238E27FC236}">
                <a16:creationId xmlns:a16="http://schemas.microsoft.com/office/drawing/2014/main" id="{8C1443BD-F992-9F9B-160C-34C75A4CE6DD}"/>
              </a:ext>
            </a:extLst>
          </p:cNvPr>
          <p:cNvSpPr txBox="1">
            <a:spLocks/>
          </p:cNvSpPr>
          <p:nvPr/>
        </p:nvSpPr>
        <p:spPr>
          <a:xfrm>
            <a:off x="9028237" y="6450374"/>
            <a:ext cx="7890078" cy="3099263"/>
          </a:xfrm>
          <a:prstGeom prst="rect">
            <a:avLst/>
          </a:prstGeom>
        </p:spPr>
        <p:txBody>
          <a:bodyPr vert="horz" lIns="130048" tIns="65024" rIns="130048" bIns="65024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300460">
              <a:spcBef>
                <a:spcPts val="1422"/>
              </a:spcBef>
              <a:buClr>
                <a:srgbClr val="ED7D31"/>
              </a:buClr>
              <a:buNone/>
            </a:pP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From the old LEP2 expertise:</a:t>
            </a:r>
          </a:p>
          <a:p>
            <a:pPr marL="487672" indent="-487672" defTabSz="1300460">
              <a:spcBef>
                <a:spcPts val="1422"/>
              </a:spcBef>
              <a:buClr>
                <a:srgbClr val="ED7D31"/>
              </a:buClr>
            </a:pP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Scaled (1.3 GHz) FCC targets for </a:t>
            </a:r>
            <a:r>
              <a:rPr lang="en-GB" sz="2133" dirty="0" err="1">
                <a:solidFill>
                  <a:prstClr val="black"/>
                </a:solidFill>
                <a:latin typeface="Gill Sans MT" panose="020B0502020104020203"/>
              </a:rPr>
              <a:t>E</a:t>
            </a:r>
            <a:r>
              <a:rPr lang="en-GB" sz="2133" baseline="-25000" dirty="0" err="1">
                <a:solidFill>
                  <a:prstClr val="black"/>
                </a:solidFill>
                <a:latin typeface="Gill Sans MT" panose="020B0502020104020203"/>
              </a:rPr>
              <a:t>a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 and Q</a:t>
            </a:r>
            <a:r>
              <a:rPr lang="en-GB" sz="2133" baseline="-25000" dirty="0">
                <a:solidFill>
                  <a:prstClr val="black"/>
                </a:solidFill>
                <a:latin typeface="Gill Sans MT" panose="020B0502020104020203"/>
              </a:rPr>
              <a:t>0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 have been reached on </a:t>
            </a:r>
            <a:r>
              <a:rPr lang="en-GB" sz="2133" u="sng" dirty="0">
                <a:solidFill>
                  <a:srgbClr val="0033CC"/>
                </a:solidFill>
                <a:latin typeface="Gill Sans MT" panose="020B0502020104020203"/>
              </a:rPr>
              <a:t>bulk-machined seamless Cu</a:t>
            </a:r>
            <a:r>
              <a:rPr lang="en-GB" sz="2133" dirty="0">
                <a:solidFill>
                  <a:srgbClr val="0033CC"/>
                </a:solidFill>
                <a:latin typeface="Gill Sans MT" panose="020B0502020104020203"/>
              </a:rPr>
              <a:t> 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bases, with a good reproducibility  </a:t>
            </a:r>
          </a:p>
          <a:p>
            <a:pPr marL="487672" indent="-487672" defTabSz="1300460">
              <a:spcBef>
                <a:spcPts val="1422"/>
              </a:spcBef>
              <a:buClr>
                <a:srgbClr val="ED7D31"/>
              </a:buClr>
            </a:pP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Chemical electropolishing; </a:t>
            </a:r>
            <a:r>
              <a:rPr lang="en-GB" sz="2133" dirty="0">
                <a:solidFill>
                  <a:srgbClr val="0033CC"/>
                </a:solidFill>
                <a:latin typeface="Gill Sans MT" panose="020B0502020104020203"/>
              </a:rPr>
              <a:t>Nb coating 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with High Power Impulse Magnetron Sputtering (</a:t>
            </a:r>
            <a:r>
              <a:rPr lang="en-GB" sz="2133" dirty="0" err="1">
                <a:solidFill>
                  <a:prstClr val="black"/>
                </a:solidFill>
                <a:latin typeface="Gill Sans MT" panose="020B0502020104020203"/>
              </a:rPr>
              <a:t>HiPIMS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).</a:t>
            </a:r>
          </a:p>
          <a:p>
            <a:pPr marL="487672" indent="-487672" defTabSz="1300460">
              <a:spcBef>
                <a:spcPts val="1422"/>
              </a:spcBef>
              <a:buClr>
                <a:srgbClr val="ED7D31"/>
              </a:buClr>
            </a:pP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Promising preliminary results obtained recently on </a:t>
            </a:r>
            <a:r>
              <a:rPr lang="en-GB" sz="2133" u="sng" dirty="0">
                <a:solidFill>
                  <a:srgbClr val="0033CC"/>
                </a:solidFill>
                <a:latin typeface="Gill Sans MT" panose="020B0502020104020203"/>
              </a:rPr>
              <a:t>hydroformed cavities </a:t>
            </a:r>
            <a:r>
              <a:rPr lang="en-GB" sz="2133" dirty="0">
                <a:solidFill>
                  <a:prstClr val="black"/>
                </a:solidFill>
                <a:latin typeface="Gill Sans MT" panose="020B0502020104020203"/>
              </a:rPr>
              <a:t>within the CERN-KEK collaboration. </a:t>
            </a:r>
          </a:p>
        </p:txBody>
      </p:sp>
      <p:pic>
        <p:nvPicPr>
          <p:cNvPr id="15" name="Picture 10" descr="A picture containing person, gear&#10;&#10;Description automatically generated">
            <a:extLst>
              <a:ext uri="{FF2B5EF4-FFF2-40B4-BE49-F238E27FC236}">
                <a16:creationId xmlns:a16="http://schemas.microsoft.com/office/drawing/2014/main" id="{0EF59819-9D43-892D-7200-90916B46DC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5" r="1"/>
          <a:stretch/>
        </p:blipFill>
        <p:spPr>
          <a:xfrm rot="5400000">
            <a:off x="9597892" y="4077793"/>
            <a:ext cx="2273749" cy="189700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1E7C07C7-BF6A-F5AD-C803-FA57B4572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46123" y="2029575"/>
            <a:ext cx="4628181" cy="4420799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29C08A8-FE11-40EF-69FF-EF0AD972F0C4}"/>
              </a:ext>
            </a:extLst>
          </p:cNvPr>
          <p:cNvSpPr txBox="1"/>
          <p:nvPr/>
        </p:nvSpPr>
        <p:spPr>
          <a:xfrm>
            <a:off x="12465853" y="792713"/>
            <a:ext cx="1091966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2560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FCC</a:t>
            </a:r>
            <a:r>
              <a:rPr lang="en-GB" sz="2560" baseline="-25000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ee</a:t>
            </a:r>
            <a:endParaRPr lang="it-IT" sz="2560" kern="1200" baseline="-250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223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>
            <a:extLst>
              <a:ext uri="{FF2B5EF4-FFF2-40B4-BE49-F238E27FC236}">
                <a16:creationId xmlns:a16="http://schemas.microsoft.com/office/drawing/2014/main" id="{58DFC05B-C85E-610B-8B81-F555FECC6023}"/>
              </a:ext>
            </a:extLst>
          </p:cNvPr>
          <p:cNvSpPr/>
          <p:nvPr/>
        </p:nvSpPr>
        <p:spPr>
          <a:xfrm>
            <a:off x="8670131" y="5951047"/>
            <a:ext cx="8669867" cy="380255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00460" hangingPunct="1">
              <a:spcBef>
                <a:spcPts val="0"/>
              </a:spcBef>
            </a:pPr>
            <a:endParaRPr lang="it-IT" sz="2560" kern="120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92883CEF-A4A5-DB47-C88D-CEF13C4600FD}"/>
              </a:ext>
            </a:extLst>
          </p:cNvPr>
          <p:cNvSpPr/>
          <p:nvPr/>
        </p:nvSpPr>
        <p:spPr>
          <a:xfrm>
            <a:off x="8670131" y="0"/>
            <a:ext cx="8669867" cy="5983781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6000"/>
                  <a:satMod val="160000"/>
                </a:schemeClr>
              </a:gs>
              <a:gs pos="50000">
                <a:schemeClr val="accent3">
                  <a:tint val="44500"/>
                  <a:satMod val="160000"/>
                </a:schemeClr>
              </a:gs>
              <a:gs pos="100000">
                <a:schemeClr val="accent3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00460" hangingPunct="1">
              <a:spcBef>
                <a:spcPts val="0"/>
              </a:spcBef>
            </a:pPr>
            <a:endParaRPr lang="it-IT" sz="2560" kern="1200">
              <a:solidFill>
                <a:prstClr val="white"/>
              </a:solidFill>
              <a:latin typeface="Gill Sans MT" panose="020B0502020104020203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65FFABC-D69E-1C58-4785-21F5A2DF4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High </a:t>
            </a:r>
            <a:r>
              <a:rPr lang="it-IT" b="1" dirty="0" err="1"/>
              <a:t>Efficiency</a:t>
            </a:r>
            <a:r>
              <a:rPr lang="it-IT" b="1" dirty="0"/>
              <a:t> </a:t>
            </a:r>
            <a:r>
              <a:rPr lang="it-IT" b="1" dirty="0" err="1"/>
              <a:t>Amplifiers</a:t>
            </a:r>
            <a:endParaRPr lang="it-IT" b="1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1DE30F-8CAC-5772-DA7E-2C44D4C60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787" y="2560024"/>
            <a:ext cx="7337710" cy="6889232"/>
          </a:xfrm>
        </p:spPr>
        <p:txBody>
          <a:bodyPr>
            <a:normAutofit/>
          </a:bodyPr>
          <a:lstStyle/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it-IT" dirty="0">
                <a:solidFill>
                  <a:schemeClr val="bg1"/>
                </a:solidFill>
              </a:rPr>
              <a:t>RFCP-WG5 s</a:t>
            </a:r>
            <a:r>
              <a:rPr lang="en-US" dirty="0" err="1">
                <a:solidFill>
                  <a:schemeClr val="bg1"/>
                </a:solidFill>
              </a:rPr>
              <a:t>upported</a:t>
            </a:r>
            <a:r>
              <a:rPr lang="en-US" dirty="0">
                <a:solidFill>
                  <a:schemeClr val="bg1"/>
                </a:solidFill>
              </a:rPr>
              <a:t>/promoted development of high efficiency RF power sources for future large-scale particle accelerators. </a:t>
            </a:r>
          </a:p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Intense collaboration with industry to ensure long-term industrial support for decades to come. </a:t>
            </a:r>
            <a:endParaRPr lang="it-IT" dirty="0">
              <a:solidFill>
                <a:schemeClr val="bg1"/>
              </a:solidFill>
            </a:endParaRPr>
          </a:p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it-IT" dirty="0">
                <a:solidFill>
                  <a:schemeClr val="bg1"/>
                </a:solidFill>
              </a:rPr>
              <a:t>For all collider schemes:  some adaptations required, power goals within reach.</a:t>
            </a:r>
          </a:p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it-IT" dirty="0">
                <a:solidFill>
                  <a:schemeClr val="bg1"/>
                </a:solidFill>
              </a:rPr>
              <a:t>All are aiming at ~ 90% efficiency, from present ~ 70%.  </a:t>
            </a:r>
          </a:p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it-IT" dirty="0">
                <a:solidFill>
                  <a:schemeClr val="bg1"/>
                </a:solidFill>
              </a:rPr>
              <a:t>MB Tristron prototyped internally at CERN, all resources and competences allocated.</a:t>
            </a:r>
          </a:p>
          <a:p>
            <a:pPr marL="487672" indent="-487672">
              <a:lnSpc>
                <a:spcPct val="120000"/>
              </a:lnSpc>
              <a:spcBef>
                <a:spcPts val="0"/>
              </a:spcBef>
            </a:pPr>
            <a:r>
              <a:rPr lang="it-IT" dirty="0">
                <a:solidFill>
                  <a:schemeClr val="bg1"/>
                </a:solidFill>
              </a:rPr>
              <a:t>Fabrication and testing will be the next step.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265ACC-8B0B-455C-960D-7846A042C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50214" hangingPunct="1">
              <a:spcBef>
                <a:spcPts val="0"/>
              </a:spcBef>
            </a:pPr>
            <a:fld id="{BFDCA1C4-9514-7B4F-976F-D92F7E296653}" type="slidenum">
              <a:rPr lang="fr-FR" kern="1200">
                <a:solidFill>
                  <a:prstClr val="white"/>
                </a:solidFill>
                <a:latin typeface="Gill Sans MT" panose="020B0502020104020203"/>
                <a:ea typeface="+mn-ea"/>
                <a:cs typeface="+mn-cs"/>
              </a:rPr>
              <a:pPr defTabSz="650214" hangingPunct="1">
                <a:spcBef>
                  <a:spcPts val="0"/>
                </a:spcBef>
              </a:pPr>
              <a:t>17</a:t>
            </a:fld>
            <a:endParaRPr lang="fr-FR" kern="1200" dirty="0">
              <a:solidFill>
                <a:prstClr val="white"/>
              </a:solidFill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9" name="Picture 14">
            <a:extLst>
              <a:ext uri="{FF2B5EF4-FFF2-40B4-BE49-F238E27FC236}">
                <a16:creationId xmlns:a16="http://schemas.microsoft.com/office/drawing/2014/main" id="{7D2A5A1D-9012-9EF6-EC96-CFBA063C7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9378" y="6512883"/>
            <a:ext cx="3308416" cy="286373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74055D-C0AA-DE40-B47B-DCD56B8DA6FC}"/>
              </a:ext>
            </a:extLst>
          </p:cNvPr>
          <p:cNvSpPr txBox="1"/>
          <p:nvPr/>
        </p:nvSpPr>
        <p:spPr>
          <a:xfrm>
            <a:off x="12429112" y="7409661"/>
            <a:ext cx="4734901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2276" kern="1200" dirty="0">
                <a:solidFill>
                  <a:srgbClr val="C00000"/>
                </a:solidFill>
                <a:latin typeface="Gill Sans MT" panose="020B0502020104020203"/>
                <a:ea typeface="+mn-ea"/>
                <a:cs typeface="+mn-cs"/>
              </a:rPr>
              <a:t>LCF</a:t>
            </a:r>
            <a:r>
              <a:rPr lang="en-GB" sz="2276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 - </a:t>
            </a:r>
            <a:r>
              <a:rPr lang="en-GB" sz="2276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lang="en-GB" sz="2276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=80% </a:t>
            </a:r>
            <a:r>
              <a:rPr lang="en-GB" sz="2276" kern="1200" dirty="0">
                <a:solidFill>
                  <a:srgbClr val="0033CC"/>
                </a:solidFill>
                <a:latin typeface="Gill Sans MT" panose="020B0502020104020203"/>
                <a:ea typeface="+mn-ea"/>
                <a:cs typeface="+mn-cs"/>
              </a:rPr>
              <a:t>power sources</a:t>
            </a:r>
            <a:r>
              <a:rPr lang="en-GB" sz="2276" kern="1200" dirty="0">
                <a:solidFill>
                  <a:prstClr val="black"/>
                </a:solidFill>
                <a:latin typeface="Gill Sans MT" panose="020B0502020104020203"/>
                <a:ea typeface="+mn-ea"/>
                <a:cs typeface="+mn-cs"/>
              </a:rPr>
              <a:t>, reachable with dedicated R&amp;D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219702FC-264C-AAF4-6394-78257821B3B3}"/>
              </a:ext>
            </a:extLst>
          </p:cNvPr>
          <p:cNvSpPr txBox="1"/>
          <p:nvPr/>
        </p:nvSpPr>
        <p:spPr>
          <a:xfrm>
            <a:off x="9344979" y="5334411"/>
            <a:ext cx="3531200" cy="6567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30048" tIns="65024" rIns="130048" bIns="65024" anchor="t" anchorCtr="0" compatLnSpc="1">
            <a:spAutoFit/>
          </a:bodyPr>
          <a:lstStyle/>
          <a:p>
            <a:pPr algn="ctr" defTabSz="1300460" hangingPunct="1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7" kern="1200" dirty="0" err="1">
                <a:solidFill>
                  <a:srgbClr val="C00000"/>
                </a:solidFill>
                <a:latin typeface="Aptos"/>
                <a:ea typeface="+mn-ea"/>
                <a:cs typeface="+mn-cs"/>
              </a:rPr>
              <a:t>FCC</a:t>
            </a:r>
            <a:r>
              <a:rPr lang="en-US" sz="1707" kern="1200" baseline="-25000" dirty="0" err="1">
                <a:solidFill>
                  <a:srgbClr val="C00000"/>
                </a:solidFill>
                <a:latin typeface="Aptos"/>
                <a:ea typeface="+mn-ea"/>
                <a:cs typeface="+mn-cs"/>
              </a:rPr>
              <a:t>ee</a:t>
            </a:r>
            <a:r>
              <a:rPr lang="en-US" sz="1707" kern="1200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 </a:t>
            </a:r>
            <a:r>
              <a:rPr lang="en-GB" sz="1707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x 264 </a:t>
            </a:r>
            <a:r>
              <a:rPr lang="en-US" sz="1707" kern="1200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400MHz, 0.5MW, CW MB </a:t>
            </a:r>
            <a:r>
              <a:rPr lang="en-US" sz="1707" kern="1200" dirty="0" err="1">
                <a:solidFill>
                  <a:srgbClr val="000000"/>
                </a:solidFill>
                <a:latin typeface="Aptos"/>
                <a:ea typeface="+mn-ea"/>
                <a:cs typeface="+mn-cs"/>
              </a:rPr>
              <a:t>Tristron</a:t>
            </a:r>
            <a:r>
              <a:rPr lang="en-US" sz="1707" dirty="0" err="1">
                <a:solidFill>
                  <a:srgbClr val="000000"/>
                </a:solidFill>
                <a:latin typeface="Aptos"/>
                <a:ea typeface="+mn-ea"/>
                <a:cs typeface="+mn-cs"/>
              </a:rPr>
              <a:t>s</a:t>
            </a:r>
            <a:r>
              <a:rPr lang="en-US" sz="1707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, </a:t>
            </a:r>
            <a:r>
              <a:rPr lang="en-GB" sz="1707" dirty="0">
                <a:solidFill>
                  <a:srgbClr val="000000"/>
                </a:solidFill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lang="en-GB" sz="1707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=90%, OPEX !!</a:t>
            </a:r>
            <a:endParaRPr lang="en-GB" sz="1707" kern="1200" dirty="0">
              <a:solidFill>
                <a:srgbClr val="000000"/>
              </a:solidFill>
              <a:latin typeface="Aptos"/>
              <a:ea typeface="+mn-ea"/>
              <a:cs typeface="+mn-cs"/>
            </a:endParaRP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A870CEB8-EB15-DC8A-5362-C7CDE0ACF3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026" t="4228" r="33194" b="4662"/>
          <a:stretch>
            <a:fillRect/>
          </a:stretch>
        </p:blipFill>
        <p:spPr>
          <a:xfrm rot="5400013">
            <a:off x="8670860" y="323474"/>
            <a:ext cx="2818251" cy="23704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BC51833D-9921-1BAD-1C42-5190EF21D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9378" y="2444805"/>
            <a:ext cx="1485777" cy="4713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28.jpg">
            <a:extLst>
              <a:ext uri="{FF2B5EF4-FFF2-40B4-BE49-F238E27FC236}">
                <a16:creationId xmlns:a16="http://schemas.microsoft.com/office/drawing/2014/main" id="{4203AAA2-EBCE-A166-E0E3-79FD719256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335675" y="3076851"/>
            <a:ext cx="3531200" cy="22615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TextBox 8">
            <a:extLst>
              <a:ext uri="{FF2B5EF4-FFF2-40B4-BE49-F238E27FC236}">
                <a16:creationId xmlns:a16="http://schemas.microsoft.com/office/drawing/2014/main" id="{D3C3CA7A-DB79-264B-A4B2-FEA65C84F0DD}"/>
              </a:ext>
            </a:extLst>
          </p:cNvPr>
          <p:cNvSpPr txBox="1"/>
          <p:nvPr/>
        </p:nvSpPr>
        <p:spPr>
          <a:xfrm>
            <a:off x="11335570" y="1109890"/>
            <a:ext cx="5792009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>
              <a:spcBef>
                <a:spcPts val="0"/>
              </a:spcBef>
            </a:pPr>
            <a:r>
              <a:rPr lang="en-US" sz="2276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FCC klystron </a:t>
            </a:r>
            <a:r>
              <a:rPr lang="en-US" sz="2276" b="1" kern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efficiency</a:t>
            </a:r>
            <a:r>
              <a:rPr lang="en-US" sz="2276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gain from 70% to 90% can save &gt; 1 TWh </a:t>
            </a:r>
            <a:r>
              <a:rPr lang="en-US" sz="2276" b="1" kern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in 10-years</a:t>
            </a:r>
            <a:endParaRPr lang="en-US" sz="2276" kern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21" name="Picture 10">
            <a:extLst>
              <a:ext uri="{FF2B5EF4-FFF2-40B4-BE49-F238E27FC236}">
                <a16:creationId xmlns:a16="http://schemas.microsoft.com/office/drawing/2014/main" id="{B5C503C0-7D30-6A0B-31E6-C34F236685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49498" y="3057573"/>
            <a:ext cx="3294336" cy="2271462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87A3744-FEA7-8B5B-45F2-021E2ECC1763}"/>
              </a:ext>
            </a:extLst>
          </p:cNvPr>
          <p:cNvSpPr txBox="1"/>
          <p:nvPr/>
        </p:nvSpPr>
        <p:spPr>
          <a:xfrm>
            <a:off x="13611855" y="5346982"/>
            <a:ext cx="2851867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>
              <a:lnSpc>
                <a:spcPct val="90000"/>
              </a:lnSpc>
              <a:spcBef>
                <a:spcPts val="0"/>
              </a:spcBef>
              <a:defRPr/>
            </a:pPr>
            <a:r>
              <a:rPr lang="en-US" sz="1707" kern="1200" dirty="0" err="1">
                <a:solidFill>
                  <a:srgbClr val="C00000"/>
                </a:solidFill>
                <a:latin typeface="Aptos"/>
                <a:ea typeface="+mn-ea"/>
                <a:cs typeface="+mn-cs"/>
              </a:rPr>
              <a:t>FCC</a:t>
            </a:r>
            <a:r>
              <a:rPr lang="en-US" sz="1707" kern="1200" baseline="-25000" dirty="0" err="1">
                <a:solidFill>
                  <a:srgbClr val="C00000"/>
                </a:solidFill>
                <a:latin typeface="Aptos"/>
                <a:ea typeface="+mn-ea"/>
                <a:cs typeface="+mn-cs"/>
              </a:rPr>
              <a:t>ee</a:t>
            </a:r>
            <a:r>
              <a:rPr lang="en-US" sz="1707" kern="1200" dirty="0">
                <a:solidFill>
                  <a:prstClr val="black"/>
                </a:solidFill>
                <a:latin typeface="Aptos"/>
                <a:ea typeface="+mn-ea"/>
                <a:cs typeface="+mn-cs"/>
              </a:rPr>
              <a:t> </a:t>
            </a:r>
            <a:r>
              <a:rPr lang="en-GB" sz="1707" kern="1200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800 MHz, 50-250 kW CW, </a:t>
            </a:r>
            <a:r>
              <a:rPr lang="en-GB" sz="1707" kern="1200" dirty="0" err="1">
                <a:solidFill>
                  <a:srgbClr val="000000"/>
                </a:solidFill>
                <a:latin typeface="Aptos"/>
                <a:ea typeface="+mn-ea"/>
                <a:cs typeface="+mn-cs"/>
              </a:rPr>
              <a:t>Tristron</a:t>
            </a:r>
            <a:r>
              <a:rPr lang="en-GB" sz="1707" kern="1200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 or high-</a:t>
            </a:r>
            <a:r>
              <a:rPr lang="en-GB" sz="1707" kern="1200" dirty="0">
                <a:solidFill>
                  <a:srgbClr val="000000"/>
                </a:solidFill>
                <a:latin typeface="Symbol" panose="05050102010706020507" pitchFamily="18" charset="2"/>
                <a:ea typeface="+mn-ea"/>
                <a:cs typeface="+mn-cs"/>
              </a:rPr>
              <a:t>h</a:t>
            </a:r>
            <a:r>
              <a:rPr lang="en-GB" sz="1707" kern="1200" dirty="0">
                <a:solidFill>
                  <a:srgbClr val="000000"/>
                </a:solidFill>
                <a:latin typeface="Aptos"/>
                <a:ea typeface="+mn-ea"/>
                <a:cs typeface="+mn-cs"/>
              </a:rPr>
              <a:t> IOT</a:t>
            </a:r>
          </a:p>
        </p:txBody>
      </p:sp>
    </p:spTree>
    <p:extLst>
      <p:ext uri="{BB962C8B-B14F-4D97-AF65-F5344CB8AC3E}">
        <p14:creationId xmlns:p14="http://schemas.microsoft.com/office/powerpoint/2010/main" val="159994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8A6D12-83BE-5D0C-7E22-43E8CD6F1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3333" y="1971413"/>
            <a:ext cx="14933595" cy="5830348"/>
          </a:xfrm>
        </p:spPr>
        <p:txBody>
          <a:bodyPr>
            <a:normAutofit fontScale="92500" lnSpcReduction="10000"/>
          </a:bodyPr>
          <a:lstStyle/>
          <a:p>
            <a:pPr marL="317516" indent="0">
              <a:buNone/>
            </a:pPr>
            <a:r>
              <a:rPr lang="de-CH" b="1" dirty="0"/>
              <a:t>2) </a:t>
            </a:r>
            <a:r>
              <a:rPr lang="de-CH" b="1" dirty="0" err="1"/>
              <a:t>Advanced</a:t>
            </a:r>
            <a:r>
              <a:rPr lang="de-CH" b="1" dirty="0"/>
              <a:t> Collider </a:t>
            </a:r>
            <a:r>
              <a:rPr lang="de-CH" b="1" dirty="0" err="1"/>
              <a:t>Concepts</a:t>
            </a:r>
            <a:endParaRPr lang="de-CH" b="1" dirty="0"/>
          </a:p>
          <a:p>
            <a:pPr marL="317516" indent="0">
              <a:buNone/>
            </a:pPr>
            <a:r>
              <a:rPr lang="de-CH" b="1" dirty="0"/>
              <a:t>High Gradient Plasma and Laser </a:t>
            </a:r>
            <a:r>
              <a:rPr lang="de-CH" b="1" dirty="0" err="1"/>
              <a:t>Accelerators</a:t>
            </a:r>
            <a:r>
              <a:rPr lang="de-CH" b="1" dirty="0"/>
              <a:t>,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de-CH" sz="4000" dirty="0"/>
              <a:t>	</a:t>
            </a:r>
            <a:r>
              <a:rPr lang="en-US" sz="4000" dirty="0"/>
              <a:t> panel chairs: </a:t>
            </a:r>
            <a:r>
              <a:rPr lang="de-CH" sz="4000" dirty="0" err="1"/>
              <a:t>W.Leemans</a:t>
            </a:r>
            <a:r>
              <a:rPr lang="de-CH" sz="4000" dirty="0"/>
              <a:t> (DESY), R. </a:t>
            </a:r>
            <a:r>
              <a:rPr lang="de-CH" sz="4000" dirty="0" err="1"/>
              <a:t>Patathill</a:t>
            </a:r>
            <a:r>
              <a:rPr lang="de-CH" sz="4000" dirty="0"/>
              <a:t> (STFC)</a:t>
            </a:r>
          </a:p>
          <a:p>
            <a:pPr marL="317516" indent="0">
              <a:buNone/>
            </a:pPr>
            <a:r>
              <a:rPr lang="en-US" b="1" dirty="0"/>
              <a:t>Bright Muon Beams and Muon Colliders,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en-US" sz="4300" dirty="0"/>
              <a:t>	</a:t>
            </a:r>
            <a:r>
              <a:rPr lang="en-US" sz="4400" dirty="0"/>
              <a:t> panel chairs: </a:t>
            </a:r>
            <a:r>
              <a:rPr lang="en-US" sz="4300" dirty="0" err="1"/>
              <a:t>D.Schulte</a:t>
            </a:r>
            <a:r>
              <a:rPr lang="en-US" sz="4300" dirty="0"/>
              <a:t>, </a:t>
            </a:r>
            <a:r>
              <a:rPr lang="en-US" sz="4300" dirty="0" err="1"/>
              <a:t>S.Stapnes</a:t>
            </a:r>
            <a:r>
              <a:rPr lang="en-US" sz="4300" dirty="0"/>
              <a:t> (CERN)</a:t>
            </a:r>
          </a:p>
          <a:p>
            <a:pPr marL="317516" indent="0">
              <a:buNone/>
            </a:pPr>
            <a:r>
              <a:rPr lang="en-US" b="1" dirty="0"/>
              <a:t>Energy Recovery </a:t>
            </a:r>
            <a:r>
              <a:rPr lang="en-US" b="1" dirty="0" err="1"/>
              <a:t>Linacs</a:t>
            </a:r>
            <a:r>
              <a:rPr lang="en-US" b="1" dirty="0"/>
              <a:t>,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en-US" sz="4700" dirty="0"/>
              <a:t>	panel chairs: </a:t>
            </a:r>
            <a:r>
              <a:rPr lang="en-US" sz="4700" dirty="0" err="1"/>
              <a:t>J.D’Hondt</a:t>
            </a:r>
            <a:r>
              <a:rPr lang="en-US" sz="4700" dirty="0"/>
              <a:t> (NIKHEF), </a:t>
            </a:r>
            <a:r>
              <a:rPr lang="en-US" sz="4700" dirty="0" err="1"/>
              <a:t>A.Stocchi</a:t>
            </a:r>
            <a:r>
              <a:rPr lang="en-US" sz="4700" dirty="0"/>
              <a:t> (</a:t>
            </a:r>
            <a:r>
              <a:rPr lang="en-US" sz="4700" dirty="0" err="1"/>
              <a:t>IJCLab</a:t>
            </a:r>
            <a:r>
              <a:rPr lang="en-US" sz="4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612841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1F22D-AF4B-C5AE-95FC-DECCE7060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00460" hangingPunct="1">
              <a:spcBef>
                <a:spcPts val="0"/>
              </a:spcBef>
            </a:pPr>
            <a:endParaRPr lang="en-US" sz="2560" kern="120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53D020-4C46-EC21-803C-2491C60BE5BF}"/>
              </a:ext>
            </a:extLst>
          </p:cNvPr>
          <p:cNvGrpSpPr/>
          <p:nvPr/>
        </p:nvGrpSpPr>
        <p:grpSpPr>
          <a:xfrm>
            <a:off x="-1014059" y="1970638"/>
            <a:ext cx="15653510" cy="2774357"/>
            <a:chOff x="-986667" y="4591086"/>
            <a:chExt cx="13208725" cy="21982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9581F1A-FEB9-A9E4-9F7D-EB5A3AF6A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10" y="4830776"/>
              <a:ext cx="12184748" cy="195860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C564C63-ADE7-FCBC-D2E4-623020BC6E9D}"/>
                </a:ext>
              </a:extLst>
            </p:cNvPr>
            <p:cNvSpPr txBox="1"/>
            <p:nvPr/>
          </p:nvSpPr>
          <p:spPr>
            <a:xfrm>
              <a:off x="-986667" y="4591086"/>
              <a:ext cx="6269354" cy="3159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r>
                <a:rPr lang="en-GB" sz="1991" b="1" u="sng" kern="1200" dirty="0">
                  <a:solidFill>
                    <a:srgbClr val="0070C0"/>
                  </a:solidFill>
                  <a:latin typeface="Helvetica Neue" panose="02000503000000020004" pitchFamily="2" charset="0"/>
                  <a:ea typeface="+mn-ea"/>
                  <a:cs typeface="+mn-cs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Foster et al., Phys. Open 23, 100261 (2025)</a:t>
              </a:r>
              <a:endParaRPr lang="en-GB" sz="1991" kern="1200" dirty="0">
                <a:solidFill>
                  <a:srgbClr val="0070C0"/>
                </a:solidFill>
                <a:latin typeface="Helvetica Neue" panose="02000503000000020004" pitchFamily="2" charset="0"/>
                <a:ea typeface="+mn-ea"/>
                <a:cs typeface="+mn-cs"/>
              </a:endParaRP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005703-D370-C6AD-B60E-4E044D3F4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445" y="4715606"/>
            <a:ext cx="11716028" cy="4842941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138"/>
              </a:spcAft>
            </a:pPr>
            <a:r>
              <a:rPr lang="en-US" dirty="0"/>
              <a:t>Exploit high gradient of e</a:t>
            </a:r>
            <a:r>
              <a:rPr lang="en-US" baseline="30000" dirty="0"/>
              <a:t>-</a:t>
            </a:r>
            <a:r>
              <a:rPr lang="en-US" dirty="0"/>
              <a:t> acceleration in PWFA and avoid </a:t>
            </a:r>
            <a:br>
              <a:rPr lang="en-US" dirty="0"/>
            </a:br>
            <a:r>
              <a:rPr lang="en-US" dirty="0"/>
              <a:t>difficulty of e</a:t>
            </a:r>
            <a:r>
              <a:rPr lang="en-US" baseline="30000" dirty="0"/>
              <a:t>+</a:t>
            </a:r>
            <a:r>
              <a:rPr lang="en-US" dirty="0"/>
              <a:t> acceleration by using conventional RF linac, reducing cost by low E(e</a:t>
            </a:r>
            <a:r>
              <a:rPr lang="en-US" baseline="30000" dirty="0"/>
              <a:t>+</a:t>
            </a:r>
            <a:r>
              <a:rPr lang="en-US" dirty="0"/>
              <a:t>) (</a:t>
            </a:r>
            <a:r>
              <a:rPr lang="en-US" dirty="0">
                <a:solidFill>
                  <a:srgbClr val="FF0000"/>
                </a:solidFill>
              </a:rPr>
              <a:t>42 GeV</a:t>
            </a:r>
            <a:r>
              <a:rPr lang="en-US" dirty="0"/>
              <a:t>)=&gt; high E(e</a:t>
            </a:r>
            <a:r>
              <a:rPr lang="en-US" baseline="30000" dirty="0"/>
              <a:t>-</a:t>
            </a:r>
            <a:r>
              <a:rPr lang="en-US" dirty="0"/>
              <a:t>) (</a:t>
            </a:r>
            <a:r>
              <a:rPr lang="en-US" dirty="0">
                <a:solidFill>
                  <a:srgbClr val="FF0000"/>
                </a:solidFill>
              </a:rPr>
              <a:t>375 GeV</a:t>
            </a:r>
            <a:r>
              <a:rPr lang="en-US" dirty="0"/>
              <a:t>), boost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~ 1.7  =&gt;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-25000" dirty="0">
                <a:solidFill>
                  <a:srgbClr val="FF0000"/>
                </a:solidFill>
              </a:rPr>
              <a:t>CM</a:t>
            </a:r>
            <a:r>
              <a:rPr lang="en-US" dirty="0">
                <a:solidFill>
                  <a:srgbClr val="FF0000"/>
                </a:solidFill>
              </a:rPr>
              <a:t> ~ 250 GeV</a:t>
            </a:r>
            <a:r>
              <a:rPr lang="en-US" dirty="0"/>
              <a:t>.</a:t>
            </a:r>
          </a:p>
          <a:p>
            <a:pPr>
              <a:spcAft>
                <a:spcPts val="1138"/>
              </a:spcAft>
            </a:pPr>
            <a:r>
              <a:rPr lang="en-US" dirty="0"/>
              <a:t>Reduce running costs by increasing current </a:t>
            </a:r>
            <a:r>
              <a:rPr lang="en-US" dirty="0">
                <a:latin typeface="Engravers MT" panose="02090707080505020304" pitchFamily="18" charset="77"/>
              </a:rPr>
              <a:t>I</a:t>
            </a:r>
            <a:r>
              <a:rPr lang="en-US" dirty="0"/>
              <a:t>(e</a:t>
            </a:r>
            <a:r>
              <a:rPr lang="en-US" baseline="30000" dirty="0"/>
              <a:t>+</a:t>
            </a:r>
            <a:r>
              <a:rPr lang="en-US" dirty="0"/>
              <a:t>) and reducing </a:t>
            </a:r>
            <a:r>
              <a:rPr lang="en-US" dirty="0">
                <a:latin typeface="Engravers MT" panose="02090707080505020304" pitchFamily="18" charset="77"/>
              </a:rPr>
              <a:t>I</a:t>
            </a:r>
            <a:r>
              <a:rPr lang="en-US" dirty="0"/>
              <a:t>(e</a:t>
            </a:r>
            <a:r>
              <a:rPr lang="en-US" baseline="30000" dirty="0"/>
              <a:t>-</a:t>
            </a:r>
            <a:r>
              <a:rPr lang="en-US" dirty="0"/>
              <a:t>); this &amp; asymmetric emittance (increased for e</a:t>
            </a:r>
            <a:r>
              <a:rPr lang="en-US" baseline="30000" dirty="0"/>
              <a:t>-</a:t>
            </a:r>
            <a:r>
              <a:rPr lang="en-US" dirty="0"/>
              <a:t>) ease PWFA requirements.</a:t>
            </a:r>
          </a:p>
          <a:p>
            <a:pPr>
              <a:spcAft>
                <a:spcPts val="1138"/>
              </a:spcAft>
            </a:pPr>
            <a:r>
              <a:rPr lang="en-US" dirty="0"/>
              <a:t>PWFA stage length ~ 1100m ( PWFA gradient~ 1 GV/m; </a:t>
            </a:r>
          </a:p>
          <a:p>
            <a:pPr marL="0" indent="0">
              <a:spcAft>
                <a:spcPts val="1138"/>
              </a:spcAft>
              <a:buNone/>
            </a:pPr>
            <a:r>
              <a:rPr lang="en-US" dirty="0"/>
              <a:t>	gradient &gt;~ 0.33GV/m) =&gt; facility length ~ </a:t>
            </a:r>
            <a:r>
              <a:rPr lang="en-US" dirty="0">
                <a:solidFill>
                  <a:srgbClr val="FF0000"/>
                </a:solidFill>
              </a:rPr>
              <a:t>5 km </a:t>
            </a:r>
          </a:p>
          <a:p>
            <a:pPr>
              <a:spcAft>
                <a:spcPts val="1138"/>
              </a:spcAft>
            </a:pPr>
            <a:r>
              <a:rPr lang="en-US" dirty="0"/>
              <a:t>Cost ~ 68% of CLIC - </a:t>
            </a:r>
            <a:r>
              <a:rPr lang="en-US" dirty="0">
                <a:solidFill>
                  <a:srgbClr val="FF0000"/>
                </a:solidFill>
              </a:rPr>
              <a:t>4.9BCHF</a:t>
            </a:r>
            <a:r>
              <a:rPr lang="en-US" dirty="0"/>
              <a:t> </a:t>
            </a:r>
          </a:p>
          <a:p>
            <a:pPr>
              <a:spcAft>
                <a:spcPts val="1138"/>
              </a:spcAft>
            </a:pPr>
            <a:r>
              <a:rPr lang="en-GB" i="1" dirty="0"/>
              <a:t>Current luminosity/power &amp; luminosity/cost estimates for </a:t>
            </a:r>
          </a:p>
          <a:p>
            <a:pPr marL="0" indent="0">
              <a:spcAft>
                <a:spcPts val="1138"/>
              </a:spcAft>
              <a:buNone/>
            </a:pPr>
            <a:r>
              <a:rPr lang="en-GB" i="1" dirty="0"/>
              <a:t>	HALHF compared to CLIC: 21% &amp; 29%*</a:t>
            </a:r>
            <a:endParaRPr lang="en-US" i="1" dirty="0"/>
          </a:p>
          <a:p>
            <a:pPr lvl="1"/>
            <a:endParaRPr lang="en-US" dirty="0"/>
          </a:p>
          <a:p>
            <a:pPr marL="650230" lvl="1" indent="0">
              <a:buNone/>
            </a:pPr>
            <a:endParaRPr lang="en-US" sz="1564" dirty="0"/>
          </a:p>
          <a:p>
            <a:pPr lvl="1"/>
            <a:endParaRPr lang="en-US" sz="1564" dirty="0"/>
          </a:p>
          <a:p>
            <a:pPr lvl="1"/>
            <a:endParaRPr lang="en-US" sz="1564" dirty="0"/>
          </a:p>
          <a:p>
            <a:pPr lvl="1"/>
            <a:endParaRPr lang="en-US" sz="1564" dirty="0"/>
          </a:p>
          <a:p>
            <a:endParaRPr lang="en-US" sz="1564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C0DAC5-9BB4-BBE4-4892-3A4543BC5396}"/>
              </a:ext>
            </a:extLst>
          </p:cNvPr>
          <p:cNvGrpSpPr/>
          <p:nvPr/>
        </p:nvGrpSpPr>
        <p:grpSpPr>
          <a:xfrm>
            <a:off x="15275242" y="2466361"/>
            <a:ext cx="2125820" cy="1143132"/>
            <a:chOff x="10093229" y="3997233"/>
            <a:chExt cx="1494717" cy="80376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E30B402-A31A-E992-AF1C-85374BA817AE}"/>
                </a:ext>
              </a:extLst>
            </p:cNvPr>
            <p:cNvCxnSpPr/>
            <p:nvPr/>
          </p:nvCxnSpPr>
          <p:spPr>
            <a:xfrm>
              <a:off x="10123714" y="4127863"/>
              <a:ext cx="744583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F5C0CF-C565-2E84-F8F7-021E99C1942F}"/>
                </a:ext>
              </a:extLst>
            </p:cNvPr>
            <p:cNvCxnSpPr/>
            <p:nvPr/>
          </p:nvCxnSpPr>
          <p:spPr>
            <a:xfrm>
              <a:off x="10132421" y="4319452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1D0C53D-2811-ECD0-DC11-B5AA01BD9BE1}"/>
                </a:ext>
              </a:extLst>
            </p:cNvPr>
            <p:cNvCxnSpPr/>
            <p:nvPr/>
          </p:nvCxnSpPr>
          <p:spPr>
            <a:xfrm>
              <a:off x="10154191" y="4511041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70A1C3A-C649-3CD0-04E2-4FDBC76840A0}"/>
                </a:ext>
              </a:extLst>
            </p:cNvPr>
            <p:cNvCxnSpPr/>
            <p:nvPr/>
          </p:nvCxnSpPr>
          <p:spPr>
            <a:xfrm>
              <a:off x="10123709" y="4506685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58824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9CFCC10-77EA-967C-FB71-16D3C3FBD697}"/>
                </a:ext>
              </a:extLst>
            </p:cNvPr>
            <p:cNvCxnSpPr/>
            <p:nvPr/>
          </p:nvCxnSpPr>
          <p:spPr>
            <a:xfrm>
              <a:off x="10158545" y="4698278"/>
              <a:ext cx="744583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D859B0C-DFE1-748B-81D5-F7BC3E86A3A3}"/>
                </a:ext>
              </a:extLst>
            </p:cNvPr>
            <p:cNvCxnSpPr/>
            <p:nvPr/>
          </p:nvCxnSpPr>
          <p:spPr>
            <a:xfrm>
              <a:off x="10093229" y="4698274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36078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ADBDBFC-67F7-F294-5400-9FB1728727F6}"/>
                </a:ext>
              </a:extLst>
            </p:cNvPr>
            <p:cNvSpPr txBox="1"/>
            <p:nvPr/>
          </p:nvSpPr>
          <p:spPr>
            <a:xfrm>
              <a:off x="10922724" y="3997233"/>
              <a:ext cx="665222" cy="803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300460" hangingPunct="1">
                <a:spcBef>
                  <a:spcPts val="0"/>
                </a:spcBef>
              </a:pPr>
              <a:r>
                <a:rPr lang="en-US" sz="1707" kern="12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e-</a:t>
              </a:r>
            </a:p>
            <a:p>
              <a:pPr defTabSz="1300460" hangingPunct="1">
                <a:spcBef>
                  <a:spcPts val="0"/>
                </a:spcBef>
              </a:pPr>
              <a:r>
                <a:rPr lang="en-US" sz="1707" kern="12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e+</a:t>
              </a:r>
            </a:p>
            <a:p>
              <a:pPr defTabSz="1300460" hangingPunct="1">
                <a:spcBef>
                  <a:spcPts val="0"/>
                </a:spcBef>
              </a:pPr>
              <a:r>
                <a:rPr lang="en-US" sz="1707" kern="12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e+ BDS</a:t>
              </a:r>
            </a:p>
            <a:p>
              <a:pPr defTabSz="1300460" hangingPunct="1">
                <a:spcBef>
                  <a:spcPts val="0"/>
                </a:spcBef>
              </a:pPr>
              <a:r>
                <a:rPr lang="en-US" sz="1707" kern="120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e- BDS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E7E7667-7F5E-4FF7-48EB-AB1A86032A76}"/>
              </a:ext>
            </a:extLst>
          </p:cNvPr>
          <p:cNvSpPr txBox="1"/>
          <p:nvPr/>
        </p:nvSpPr>
        <p:spPr>
          <a:xfrm>
            <a:off x="8892736" y="7871376"/>
            <a:ext cx="8447262" cy="1843453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406394" indent="-406394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276" kern="1200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Still not too big to fit in major particle physics labs</a:t>
            </a:r>
          </a:p>
          <a:p>
            <a:pPr marL="406394" indent="-406394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O" sz="2276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Detailed parameter set is being worked out, based on </a:t>
            </a:r>
            <a:r>
              <a:rPr lang="en-NO" sz="2276" b="1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integrated simulations</a:t>
            </a:r>
            <a:r>
              <a:rPr lang="en-NO" sz="2276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 of the main linac. </a:t>
            </a:r>
          </a:p>
          <a:p>
            <a:pPr marL="406394" indent="-406394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O" sz="2276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Parameters will also be studied for </a:t>
            </a:r>
            <a:r>
              <a:rPr lang="en-NO" sz="2276" b="1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a 550 GeV machine </a:t>
            </a:r>
            <a:r>
              <a:rPr lang="en-NO" sz="2276" kern="1200">
                <a:solidFill>
                  <a:prstClr val="black"/>
                </a:solidFill>
                <a:latin typeface="Arial"/>
                <a:ea typeface="+mn-ea"/>
                <a:cs typeface="+mn-cs"/>
              </a:rPr>
              <a:t>(or other desired energies) – straight forward scaling.</a:t>
            </a:r>
            <a:endParaRPr lang="en-NO" sz="2276" kern="1200" err="1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10FCA1E-2E25-CD6E-AF74-4687FD0D3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514" y="497224"/>
            <a:ext cx="16179234" cy="6415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HALHF: A hybrid, asymmetric, linear Higgs factory</a:t>
            </a:r>
            <a:br>
              <a:rPr lang="en-GB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</a:br>
            <a:endParaRPr lang="en-NO">
              <a:solidFill>
                <a:schemeClr val="bg1"/>
              </a:solidFill>
            </a:endParaRP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F358D030-CDDE-67E2-E06E-5851C77F80CC}"/>
              </a:ext>
            </a:extLst>
          </p:cNvPr>
          <p:cNvSpPr txBox="1">
            <a:spLocks/>
          </p:cNvSpPr>
          <p:nvPr/>
        </p:nvSpPr>
        <p:spPr>
          <a:xfrm>
            <a:off x="-150552" y="1138786"/>
            <a:ext cx="17432794" cy="10548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0230" lvl="1" indent="0" defTabSz="1300460">
              <a:spcAft>
                <a:spcPts val="0"/>
              </a:spcAft>
              <a:buSzTx/>
              <a:buNone/>
            </a:pPr>
            <a:r>
              <a:rPr lang="en-GB" sz="2560" dirty="0">
                <a:solidFill>
                  <a:srgbClr val="DDAA52"/>
                </a:solidFill>
                <a:latin typeface="Arial"/>
              </a:rPr>
              <a:t>Provides a concept that can fit in many major particle physics labs</a:t>
            </a:r>
            <a:endParaRPr lang="en-GB" sz="2560" b="1" dirty="0">
              <a:solidFill>
                <a:srgbClr val="FFC000"/>
              </a:solidFill>
              <a:latin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AC36A3B-3094-0015-0784-A709B83946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9462" b="20874"/>
          <a:stretch>
            <a:fillRect/>
          </a:stretch>
        </p:blipFill>
        <p:spPr>
          <a:xfrm>
            <a:off x="12733965" y="4474778"/>
            <a:ext cx="3721004" cy="326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8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09F438-20B2-1E01-AE7B-7AABDBAED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3385" y="1270000"/>
            <a:ext cx="13449971" cy="7213600"/>
          </a:xfrm>
        </p:spPr>
        <p:txBody>
          <a:bodyPr/>
          <a:lstStyle/>
          <a:p>
            <a:pPr marL="317516" indent="0">
              <a:buNone/>
            </a:pPr>
            <a:r>
              <a:rPr lang="de-CH" dirty="0"/>
              <a:t>European </a:t>
            </a:r>
            <a:r>
              <a:rPr lang="de-CH" dirty="0" err="1"/>
              <a:t>Strategy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Particle</a:t>
            </a:r>
            <a:r>
              <a:rPr lang="de-CH" dirty="0"/>
              <a:t> Physics: 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de-CH" dirty="0"/>
              <a:t>Motivation for LDG Roadmap and </a:t>
            </a:r>
          </a:p>
          <a:p>
            <a:pPr marL="317516" indent="0">
              <a:buNone/>
            </a:pPr>
            <a:r>
              <a:rPr lang="de-CH" dirty="0"/>
              <a:t>High Level R&amp;D Goals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Accelerators</a:t>
            </a:r>
            <a:r>
              <a:rPr lang="de-CH" dirty="0"/>
              <a:t> / Colliders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256618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0EBFE2-16F0-C419-5A8B-3E0F7003EC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277" y="3197013"/>
            <a:ext cx="12159488" cy="61160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BFA136-BCE1-5208-B359-C7D35E242217}"/>
              </a:ext>
            </a:extLst>
          </p:cNvPr>
          <p:cNvSpPr txBox="1"/>
          <p:nvPr/>
        </p:nvSpPr>
        <p:spPr>
          <a:xfrm>
            <a:off x="207277" y="73319"/>
            <a:ext cx="17132720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US" sz="4267" b="1" kern="1200" dirty="0">
                <a:solidFill>
                  <a:prstClr val="white"/>
                </a:solidFill>
                <a:latin typeface="Arial"/>
                <a:ea typeface="+mn-ea"/>
                <a:cs typeface="+mn-cs"/>
              </a:rPr>
              <a:t>               provides complementarity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52A13D-F7B7-241E-8678-CE103F1CB00C}"/>
              </a:ext>
            </a:extLst>
          </p:cNvPr>
          <p:cNvSpPr txBox="1"/>
          <p:nvPr/>
        </p:nvSpPr>
        <p:spPr>
          <a:xfrm>
            <a:off x="207278" y="1138348"/>
            <a:ext cx="12344942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2560" b="1" kern="1200" dirty="0">
                <a:solidFill>
                  <a:srgbClr val="FFC000"/>
                </a:solidFill>
                <a:latin typeface="Arial"/>
                <a:ea typeface="+mn-ea"/>
                <a:cs typeface="+mn-cs"/>
              </a:rPr>
              <a:t>Beam-driven : INFN, Frascati,  Laser-driven : ELI-BL, Prague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8552C-2CE1-E2B4-5FFE-72DA6926D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8374" y="2048041"/>
            <a:ext cx="4261623" cy="54960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24AFDD-C806-7379-8C20-008CE9611FE4}"/>
              </a:ext>
            </a:extLst>
          </p:cNvPr>
          <p:cNvSpPr txBox="1"/>
          <p:nvPr/>
        </p:nvSpPr>
        <p:spPr>
          <a:xfrm>
            <a:off x="12859277" y="7977640"/>
            <a:ext cx="6505155" cy="404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75200" hangingPunct="1">
              <a:spcBef>
                <a:spcPts val="0"/>
              </a:spcBef>
              <a:defRPr/>
            </a:pPr>
            <a:r>
              <a:rPr lang="en-US" sz="2027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https://</a:t>
            </a:r>
            <a:r>
              <a:rPr lang="en-US" sz="2027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www.eupraxia-facility.org</a:t>
            </a:r>
            <a:r>
              <a:rPr lang="en-US" sz="2027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/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291FE-B3B2-6C57-2B4B-77318867FB28}"/>
              </a:ext>
            </a:extLst>
          </p:cNvPr>
          <p:cNvSpPr txBox="1"/>
          <p:nvPr/>
        </p:nvSpPr>
        <p:spPr>
          <a:xfrm>
            <a:off x="207277" y="2277788"/>
            <a:ext cx="12651999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2560" kern="1200" dirty="0">
                <a:solidFill>
                  <a:prstClr val="black"/>
                </a:solidFill>
                <a:latin typeface="Liberation Sans"/>
                <a:ea typeface="+mn-ea"/>
                <a:cs typeface="+mn-cs"/>
              </a:rPr>
              <a:t>addressing key challenges, e.g. low emittance beams, stable &amp; reliable operation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7F8BC4-1623-D22D-2DEB-837E70645C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41" y="-41973"/>
            <a:ext cx="2102224" cy="90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7576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09C3BE-EC15-F57B-F254-1FBE6BEFDA3B}"/>
              </a:ext>
            </a:extLst>
          </p:cNvPr>
          <p:cNvSpPr txBox="1"/>
          <p:nvPr/>
        </p:nvSpPr>
        <p:spPr>
          <a:xfrm>
            <a:off x="316940" y="1232455"/>
            <a:ext cx="12344942" cy="486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2560" b="1" kern="1200" dirty="0">
                <a:solidFill>
                  <a:srgbClr val="FFC000"/>
                </a:solidFill>
                <a:latin typeface="Arial"/>
                <a:ea typeface="+mn-ea"/>
                <a:cs typeface="+mn-cs"/>
              </a:rPr>
              <a:t>WP3.2: Proton-beam-driven experiments (Edda Gschwendtner, Patric </a:t>
            </a:r>
            <a:r>
              <a:rPr lang="en-GB" sz="2560" b="1" kern="1200" dirty="0" err="1">
                <a:solidFill>
                  <a:srgbClr val="FFC000"/>
                </a:solidFill>
                <a:latin typeface="Arial"/>
                <a:ea typeface="+mn-ea"/>
                <a:cs typeface="+mn-cs"/>
              </a:rPr>
              <a:t>Muggli</a:t>
            </a:r>
            <a:r>
              <a:rPr lang="en-GB" sz="2560" b="1" kern="1200" dirty="0">
                <a:solidFill>
                  <a:srgbClr val="FFC000"/>
                </a:solidFill>
                <a:latin typeface="Arial"/>
                <a:ea typeface="+mn-ea"/>
                <a:cs typeface="+mn-cs"/>
              </a:rPr>
              <a:t>)</a:t>
            </a:r>
            <a:endParaRPr lang="en-US" sz="2560" kern="120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8606FCA5-4725-A433-1AAC-8C69870DB1EE}"/>
              </a:ext>
            </a:extLst>
          </p:cNvPr>
          <p:cNvSpPr txBox="1"/>
          <p:nvPr/>
        </p:nvSpPr>
        <p:spPr>
          <a:xfrm>
            <a:off x="316941" y="265894"/>
            <a:ext cx="15895989" cy="792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60" hangingPunct="1">
              <a:spcBef>
                <a:spcPts val="0"/>
              </a:spcBef>
            </a:pPr>
            <a:r>
              <a:rPr lang="en-GB" sz="4551" b="1" kern="1200" dirty="0">
                <a:solidFill>
                  <a:prstClr val="white"/>
                </a:solidFill>
                <a:latin typeface="Arial"/>
                <a:ea typeface="+mn-ea"/>
                <a:cs typeface="+mn-cs"/>
              </a:rPr>
              <a:t>AWAKE made huge progress since Roadmap report</a:t>
            </a:r>
            <a:endParaRPr lang="en-US" sz="4551" b="1" kern="1200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F44554-CB10-8E46-86E9-5B1E91A891EE}"/>
              </a:ext>
            </a:extLst>
          </p:cNvPr>
          <p:cNvSpPr txBox="1"/>
          <p:nvPr/>
        </p:nvSpPr>
        <p:spPr>
          <a:xfrm>
            <a:off x="6092594" y="2106831"/>
            <a:ext cx="344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60" hangingPunct="1">
              <a:spcBef>
                <a:spcPts val="0"/>
              </a:spcBef>
              <a:defRPr/>
            </a:pPr>
            <a:r>
              <a:rPr lang="en-CH" sz="2000" b="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</a:rPr>
              <a:t>Area extension (plus 100 m):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AFABBC-7BC0-25B3-DE8C-34B10ADFA11B}"/>
              </a:ext>
            </a:extLst>
          </p:cNvPr>
          <p:cNvSpPr txBox="1"/>
          <p:nvPr/>
        </p:nvSpPr>
        <p:spPr>
          <a:xfrm>
            <a:off x="11576115" y="2068742"/>
            <a:ext cx="5312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60" hangingPunct="1">
              <a:spcBef>
                <a:spcPts val="0"/>
              </a:spcBef>
              <a:defRPr/>
            </a:pPr>
            <a:r>
              <a:rPr lang="en-US" sz="2000" b="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</a:rPr>
              <a:t>Design of the AWAKE Experimental upgrade</a:t>
            </a:r>
            <a:r>
              <a:rPr lang="en-CH" sz="2000" b="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</a:rPr>
              <a:t>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9D50D5-E072-73BC-582D-9C7BA67A042B}"/>
              </a:ext>
            </a:extLst>
          </p:cNvPr>
          <p:cNvGrpSpPr/>
          <p:nvPr/>
        </p:nvGrpSpPr>
        <p:grpSpPr>
          <a:xfrm>
            <a:off x="104181" y="1997365"/>
            <a:ext cx="5837305" cy="7079906"/>
            <a:chOff x="157474" y="1086897"/>
            <a:chExt cx="4104355" cy="497805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AE2C92D-224B-D79E-884F-8A480BB89BE9}"/>
                </a:ext>
              </a:extLst>
            </p:cNvPr>
            <p:cNvGrpSpPr/>
            <p:nvPr/>
          </p:nvGrpSpPr>
          <p:grpSpPr>
            <a:xfrm>
              <a:off x="168054" y="1086897"/>
              <a:ext cx="4093775" cy="4445472"/>
              <a:chOff x="332286" y="1463177"/>
              <a:chExt cx="4093775" cy="444547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03CB42D-9EF3-CD61-61BB-1B87FF3F0E26}"/>
                  </a:ext>
                </a:extLst>
              </p:cNvPr>
              <p:cNvGrpSpPr/>
              <p:nvPr/>
            </p:nvGrpSpPr>
            <p:grpSpPr>
              <a:xfrm>
                <a:off x="332291" y="2826938"/>
                <a:ext cx="4093770" cy="3081711"/>
                <a:chOff x="9323875" y="848288"/>
                <a:chExt cx="2944520" cy="2050094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7EF40933-285A-88A1-E4D9-C6B3DC9E92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9323875" y="848288"/>
                  <a:ext cx="2794128" cy="1771471"/>
                </a:xfrm>
                <a:prstGeom prst="rect">
                  <a:avLst/>
                </a:prstGeom>
              </p:spPr>
            </p:pic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FEB2700-1944-397F-83E7-ABACDB2BDB3F}"/>
                    </a:ext>
                  </a:extLst>
                </p:cNvPr>
                <p:cNvSpPr txBox="1"/>
                <p:nvPr/>
              </p:nvSpPr>
              <p:spPr>
                <a:xfrm>
                  <a:off x="9474268" y="2527558"/>
                  <a:ext cx="2794127" cy="3708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300460" hangingPunct="1">
                    <a:spcBef>
                      <a:spcPts val="0"/>
                    </a:spcBef>
                    <a:defRPr/>
                  </a:pPr>
                  <a:r>
                    <a:rPr lang="en-CH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</a:rPr>
                    <a:t>Accelerated electron energy at different plasma lengths</a:t>
                  </a: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871789-A5F9-1F50-149B-C5F9A57785A7}"/>
                  </a:ext>
                </a:extLst>
              </p:cNvPr>
              <p:cNvSpPr txBox="1"/>
              <p:nvPr/>
            </p:nvSpPr>
            <p:spPr>
              <a:xfrm>
                <a:off x="332286" y="1463177"/>
                <a:ext cx="3884678" cy="1020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1300460" hangingPunct="1">
                  <a:spcBef>
                    <a:spcPts val="0"/>
                  </a:spcBef>
                  <a:defRPr/>
                </a:pPr>
                <a:r>
                  <a:rPr lang="en-GB" sz="2000" b="1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Achieved results:</a:t>
                </a:r>
                <a:endParaRPr lang="en-GB" sz="2000" kern="120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  <a:p>
                <a:pPr defTabSz="1300460" hangingPunct="1">
                  <a:spcBef>
                    <a:spcPts val="0"/>
                  </a:spcBef>
                  <a:defRPr/>
                </a:pPr>
                <a:r>
                  <a:rPr lang="en-GB" sz="2276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D</a:t>
                </a:r>
                <a:r>
                  <a:rPr lang="en-CH" sz="2276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emonstration of increased electron energy gain using a density step in the self-modulator plasma source.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63E798E-DC71-A088-F099-6E4EF1D51F81}"/>
                </a:ext>
              </a:extLst>
            </p:cNvPr>
            <p:cNvSpPr/>
            <p:nvPr/>
          </p:nvSpPr>
          <p:spPr>
            <a:xfrm>
              <a:off x="157474" y="1086898"/>
              <a:ext cx="3878043" cy="4978058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  <a:defRPr/>
              </a:pPr>
              <a:endParaRPr lang="en-CH" sz="2560" kern="120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D2BEF29-BE1E-A8AD-5C5B-C0E50336C177}"/>
              </a:ext>
            </a:extLst>
          </p:cNvPr>
          <p:cNvGrpSpPr/>
          <p:nvPr/>
        </p:nvGrpSpPr>
        <p:grpSpPr>
          <a:xfrm>
            <a:off x="5920214" y="1997363"/>
            <a:ext cx="5503882" cy="7104019"/>
            <a:chOff x="4162464" y="1086896"/>
            <a:chExt cx="3869917" cy="499501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781D44E-5AB0-3A06-C661-BDDA8CEB749A}"/>
                </a:ext>
              </a:extLst>
            </p:cNvPr>
            <p:cNvGrpSpPr/>
            <p:nvPr/>
          </p:nvGrpSpPr>
          <p:grpSpPr>
            <a:xfrm>
              <a:off x="4261821" y="1560449"/>
              <a:ext cx="3770560" cy="4477245"/>
              <a:chOff x="275605" y="-83307"/>
              <a:chExt cx="3770560" cy="447724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E44EF29-BF65-A915-98AB-A46D6720F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295"/>
              <a:stretch>
                <a:fillRect/>
              </a:stretch>
            </p:blipFill>
            <p:spPr>
              <a:xfrm>
                <a:off x="297453" y="-83307"/>
                <a:ext cx="3573024" cy="2952068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A5350AC-E5B1-D253-CC0B-7AA5AAACF19A}"/>
                  </a:ext>
                </a:extLst>
              </p:cNvPr>
              <p:cNvSpPr txBox="1"/>
              <p:nvPr/>
            </p:nvSpPr>
            <p:spPr>
              <a:xfrm>
                <a:off x="275605" y="3097760"/>
                <a:ext cx="3770560" cy="1296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300460" hangingPunct="1">
                  <a:spcBef>
                    <a:spcPts val="0"/>
                  </a:spcBef>
                  <a:defRPr/>
                </a:pPr>
                <a:r>
                  <a:rPr lang="en-CH" sz="2276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View into the 100m long CNGS target area, which will completely dismantled in 2026  to install the upgraded AWAKE experiment. The current AWAKE experiment has already been removed.  </a:t>
                </a:r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EEDC5A6-487E-249D-E7D1-CD70337D9AB0}"/>
                </a:ext>
              </a:extLst>
            </p:cNvPr>
            <p:cNvSpPr/>
            <p:nvPr/>
          </p:nvSpPr>
          <p:spPr>
            <a:xfrm>
              <a:off x="4162464" y="1086896"/>
              <a:ext cx="3841781" cy="4995013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  <a:defRPr/>
              </a:pPr>
              <a:endParaRPr lang="en-CH" sz="2560" kern="120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10A9A1B-3BF5-751F-2E3B-66EF1F3BDA98}"/>
              </a:ext>
            </a:extLst>
          </p:cNvPr>
          <p:cNvGrpSpPr/>
          <p:nvPr/>
        </p:nvGrpSpPr>
        <p:grpSpPr>
          <a:xfrm>
            <a:off x="11577778" y="1997364"/>
            <a:ext cx="5658304" cy="7104020"/>
            <a:chOff x="8140439" y="1086896"/>
            <a:chExt cx="3978495" cy="499501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A799A52-F78F-516F-02ED-11DE40ABBCB4}"/>
                </a:ext>
              </a:extLst>
            </p:cNvPr>
            <p:cNvGrpSpPr/>
            <p:nvPr/>
          </p:nvGrpSpPr>
          <p:grpSpPr>
            <a:xfrm>
              <a:off x="8149850" y="1508089"/>
              <a:ext cx="3884675" cy="4546469"/>
              <a:chOff x="8149850" y="1508089"/>
              <a:chExt cx="3884675" cy="4546469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D39E2444-D269-3ACC-BF11-B0E9C2D86E5A}"/>
                  </a:ext>
                </a:extLst>
              </p:cNvPr>
              <p:cNvGrpSpPr/>
              <p:nvPr/>
            </p:nvGrpSpPr>
            <p:grpSpPr>
              <a:xfrm>
                <a:off x="8149850" y="1508089"/>
                <a:ext cx="3884675" cy="2105058"/>
                <a:chOff x="8139270" y="1925084"/>
                <a:chExt cx="3884675" cy="2105058"/>
              </a:xfrm>
            </p:grpSpPr>
            <p:pic>
              <p:nvPicPr>
                <p:cNvPr id="41" name="Picture 40" descr="A diagram of a machine&#10;&#10;AI-generated content may be incorrect.">
                  <a:extLst>
                    <a:ext uri="{FF2B5EF4-FFF2-40B4-BE49-F238E27FC236}">
                      <a16:creationId xmlns:a16="http://schemas.microsoft.com/office/drawing/2014/main" id="{82F1B7B2-161B-2A3B-37A4-750A7CAE6E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8139270" y="1925084"/>
                  <a:ext cx="3884675" cy="1057267"/>
                </a:xfrm>
                <a:prstGeom prst="rect">
                  <a:avLst/>
                </a:prstGeom>
              </p:spPr>
            </p:pic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5F23F6D-3AAF-8F55-0FE8-57C776E7A5B6}"/>
                    </a:ext>
                  </a:extLst>
                </p:cNvPr>
                <p:cNvSpPr txBox="1"/>
                <p:nvPr/>
              </p:nvSpPr>
              <p:spPr>
                <a:xfrm>
                  <a:off x="8255736" y="2980215"/>
                  <a:ext cx="3573024" cy="1049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300460" hangingPunct="1">
                    <a:spcBef>
                      <a:spcPts val="0"/>
                    </a:spcBef>
                    <a:defRPr/>
                  </a:pPr>
                  <a:r>
                    <a:rPr lang="en-GB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</a:rPr>
                    <a:t>N</a:t>
                  </a:r>
                  <a:r>
                    <a:rPr lang="en-CH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</a:rPr>
                    <a:t>ew witness electron beam system: </a:t>
                  </a:r>
                  <a:r>
                    <a:rPr lang="en-US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  <a:sym typeface="Wingdings" pitchFamily="2" charset="2"/>
                    </a:rPr>
                    <a:t>150 MeV, 200 fs, 100 pC, </a:t>
                  </a:r>
                  <a:r>
                    <a:rPr lang="en-US" sz="2276" kern="1200" dirty="0" err="1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  <a:sym typeface="Wingdings" pitchFamily="2" charset="2"/>
                    </a:rPr>
                    <a:t>σ</a:t>
                  </a:r>
                  <a:r>
                    <a:rPr lang="en-US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  <a:sym typeface="Wingdings" pitchFamily="2" charset="2"/>
                    </a:rPr>
                    <a:t> = 5.75 µm</a:t>
                  </a:r>
                </a:p>
                <a:p>
                  <a:pPr defTabSz="1300460" hangingPunct="1">
                    <a:spcBef>
                      <a:spcPts val="0"/>
                    </a:spcBef>
                    <a:defRPr/>
                  </a:pPr>
                  <a:r>
                    <a:rPr lang="en-US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  <a:sym typeface="Wingdings" pitchFamily="2" charset="2"/>
                    </a:rPr>
                    <a:t> External injection!</a:t>
                  </a:r>
                  <a:endParaRPr lang="en-GB" sz="2276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endParaRPr>
                </a:p>
                <a:p>
                  <a:pPr defTabSz="1300460" hangingPunct="1">
                    <a:spcBef>
                      <a:spcPts val="0"/>
                    </a:spcBef>
                    <a:defRPr/>
                  </a:pPr>
                  <a:endParaRPr lang="en-CH" sz="2276" kern="120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BC6D5E3-F053-00F6-B98C-A3B0884DCECF}"/>
                  </a:ext>
                </a:extLst>
              </p:cNvPr>
              <p:cNvGrpSpPr/>
              <p:nvPr/>
            </p:nvGrpSpPr>
            <p:grpSpPr>
              <a:xfrm>
                <a:off x="8280343" y="4092864"/>
                <a:ext cx="3698685" cy="1961694"/>
                <a:chOff x="8335839" y="3749338"/>
                <a:chExt cx="3698685" cy="1961694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7BAA9BD-6EE9-6C82-2357-D5B6459C6EED}"/>
                    </a:ext>
                  </a:extLst>
                </p:cNvPr>
                <p:cNvSpPr txBox="1"/>
                <p:nvPr/>
              </p:nvSpPr>
              <p:spPr>
                <a:xfrm>
                  <a:off x="8335839" y="5153608"/>
                  <a:ext cx="3698685" cy="5574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300460" hangingPunct="1">
                    <a:spcBef>
                      <a:spcPts val="0"/>
                    </a:spcBef>
                    <a:defRPr/>
                  </a:pPr>
                  <a:r>
                    <a:rPr lang="en-CH" sz="2276" kern="1200" dirty="0">
                      <a:solidFill>
                        <a:prstClr val="black"/>
                      </a:solidFill>
                      <a:latin typeface="Aptos" panose="02110004020202020204"/>
                      <a:ea typeface="+mn-ea"/>
                      <a:cs typeface="+mn-cs"/>
                    </a:rPr>
                    <a:t>Scalable plasma source development (discharge and helicon plasma sources)</a:t>
                  </a:r>
                </a:p>
              </p:txBody>
            </p:sp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2EBAB75A-A19F-724C-E7E9-8C6D3FBAA3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328444" y="4132807"/>
                  <a:ext cx="1628507" cy="875291"/>
                </a:xfrm>
                <a:prstGeom prst="rect">
                  <a:avLst/>
                </a:prstGeom>
              </p:spPr>
            </p:pic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10B56AC6-25D7-F104-641D-042D907060CC}"/>
                    </a:ext>
                  </a:extLst>
                </p:cNvPr>
                <p:cNvGrpSpPr/>
                <p:nvPr/>
              </p:nvGrpSpPr>
              <p:grpSpPr>
                <a:xfrm>
                  <a:off x="8335839" y="3749338"/>
                  <a:ext cx="1891373" cy="1258760"/>
                  <a:chOff x="8335839" y="3749338"/>
                  <a:chExt cx="1891373" cy="1258760"/>
                </a:xfrm>
              </p:grpSpPr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A71FEA78-1350-28D0-5796-FEE4E5A37A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rcRect r="66864"/>
                  <a:stretch>
                    <a:fillRect/>
                  </a:stretch>
                </p:blipFill>
                <p:spPr>
                  <a:xfrm>
                    <a:off x="8335839" y="3749338"/>
                    <a:ext cx="1891373" cy="1258760"/>
                  </a:xfrm>
                  <a:prstGeom prst="rect">
                    <a:avLst/>
                  </a:prstGeom>
                </p:spPr>
              </p:pic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C2D8B9AB-DB17-01B7-62DD-4A189ECCE9E1}"/>
                      </a:ext>
                    </a:extLst>
                  </p:cNvPr>
                  <p:cNvSpPr txBox="1"/>
                  <p:nvPr/>
                </p:nvSpPr>
                <p:spPr>
                  <a:xfrm>
                    <a:off x="8344593" y="4790545"/>
                    <a:ext cx="1592834" cy="1880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1300460" hangingPunct="1">
                      <a:spcBef>
                        <a:spcPts val="0"/>
                      </a:spcBef>
                      <a:defRPr/>
                    </a:pPr>
                    <a:r>
                      <a:rPr lang="en-CH" sz="1138" kern="1200" dirty="0">
                        <a:solidFill>
                          <a:prstClr val="white"/>
                        </a:solidFill>
                        <a:latin typeface="Aptos" panose="02110004020202020204"/>
                        <a:ea typeface="+mn-ea"/>
                        <a:cs typeface="+mn-cs"/>
                      </a:rPr>
                      <a:t>10 m long discharge plasma source</a:t>
                    </a:r>
                  </a:p>
                </p:txBody>
              </p:sp>
            </p:grpSp>
          </p:grp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2FAACD2-A71C-3F91-2C95-C4EE2C3C7D76}"/>
                </a:ext>
              </a:extLst>
            </p:cNvPr>
            <p:cNvSpPr/>
            <p:nvPr/>
          </p:nvSpPr>
          <p:spPr>
            <a:xfrm>
              <a:off x="8140439" y="1086896"/>
              <a:ext cx="3978495" cy="4995014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  <a:defRPr/>
              </a:pPr>
              <a:endParaRPr lang="en-CH" sz="2560" kern="120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3B435EE-EA06-434F-AC0A-6331DF24711E}"/>
              </a:ext>
            </a:extLst>
          </p:cNvPr>
          <p:cNvSpPr txBox="1"/>
          <p:nvPr/>
        </p:nvSpPr>
        <p:spPr>
          <a:xfrm>
            <a:off x="364650" y="8637258"/>
            <a:ext cx="5576836" cy="398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60" hangingPunct="1">
              <a:spcBef>
                <a:spcPts val="0"/>
              </a:spcBef>
              <a:defRPr/>
            </a:pPr>
            <a:r>
              <a:rPr lang="en-CH" sz="199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GB" sz="199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  <a:sym typeface="Wingdings" pitchFamily="2" charset="2"/>
              </a:rPr>
              <a:t>E</a:t>
            </a:r>
            <a:r>
              <a:rPr lang="en-CH" sz="1991" kern="1200" dirty="0">
                <a:solidFill>
                  <a:prstClr val="black"/>
                </a:solidFill>
                <a:latin typeface="Aptos" panose="02110004020202020204"/>
                <a:ea typeface="+mn-ea"/>
                <a:cs typeface="+mn-cs"/>
                <a:sym typeface="Wingdings" pitchFamily="2" charset="2"/>
              </a:rPr>
              <a:t>xpect 10 publications, 5 PhDs</a:t>
            </a:r>
            <a:endParaRPr lang="en-CH" sz="1991" kern="1200" dirty="0">
              <a:solidFill>
                <a:prstClr val="black"/>
              </a:solidFill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CERN (High Energy Physics) | CS3MESH4EOSC">
            <a:extLst>
              <a:ext uri="{FF2B5EF4-FFF2-40B4-BE49-F238E27FC236}">
                <a16:creationId xmlns:a16="http://schemas.microsoft.com/office/drawing/2014/main" id="{D8E08A3E-10BC-9B5D-738B-91727902F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4081" y="5173405"/>
            <a:ext cx="2673189" cy="150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527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/>
              <a:t>Collider</a:t>
            </a:r>
            <a:r>
              <a:rPr lang="de-DE" dirty="0"/>
              <a:t> – </a:t>
            </a:r>
            <a:r>
              <a:rPr lang="de-DE" dirty="0" err="1"/>
              <a:t>Efficient</a:t>
            </a:r>
            <a:r>
              <a:rPr lang="de-DE" dirty="0"/>
              <a:t> at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Energies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/>
        <p:txBody>
          <a:bodyPr>
            <a:normAutofit lnSpcReduction="10000"/>
          </a:bodyPr>
          <a:lstStyle/>
          <a:p>
            <a:fld id="{329AD536-6320-4F91-AC87-8B402D0EF0B2}" type="slidenum">
              <a:rPr lang="en-GB" smtClean="0"/>
              <a:t>22</a:t>
            </a:fld>
            <a:endParaRPr lang="en-GB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0A58489-4A2D-4872-B221-DECEB5BD84F2}"/>
              </a:ext>
            </a:extLst>
          </p:cNvPr>
          <p:cNvSpPr txBox="1"/>
          <p:nvPr/>
        </p:nvSpPr>
        <p:spPr>
          <a:xfrm>
            <a:off x="730947" y="1510994"/>
            <a:ext cx="774607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Muon: E</a:t>
            </a:r>
            <a:r>
              <a:rPr lang="en-GB" sz="32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106 MeV (200x e-),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</a:t>
            </a:r>
            <a:r>
              <a:rPr lang="en-GB" sz="32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= 2.2 s</a:t>
            </a:r>
          </a:p>
          <a:p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low SR, low </a:t>
            </a:r>
            <a:r>
              <a:rPr lang="en-GB" sz="3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beamstrahlung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during collisions!</a:t>
            </a:r>
          </a:p>
          <a:p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stronger focusing with higher E is possible, thus L/P is increasing with energy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3789802" y="5314116"/>
            <a:ext cx="4535424" cy="1448309"/>
            <a:chOff x="7973918" y="4364936"/>
            <a:chExt cx="3188970" cy="1018342"/>
          </a:xfrm>
        </p:grpSpPr>
        <p:cxnSp>
          <p:nvCxnSpPr>
            <p:cNvPr id="7" name="Gerade Verbindung 6">
              <a:extLst>
                <a:ext uri="{FF2B5EF4-FFF2-40B4-BE49-F238E27FC236}">
                  <a16:creationId xmlns:a16="http://schemas.microsoft.com/office/drawing/2014/main" id="{2B8D4C86-4707-4F4B-86E4-25C01BF8CD3D}"/>
                </a:ext>
              </a:extLst>
            </p:cNvPr>
            <p:cNvCxnSpPr/>
            <p:nvPr/>
          </p:nvCxnSpPr>
          <p:spPr>
            <a:xfrm>
              <a:off x="7973918" y="4929172"/>
              <a:ext cx="3188970" cy="0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6320C095-B070-41D9-8F67-846ED3B779AF}"/>
                </a:ext>
              </a:extLst>
            </p:cNvPr>
            <p:cNvSpPr/>
            <p:nvPr/>
          </p:nvSpPr>
          <p:spPr>
            <a:xfrm>
              <a:off x="9174068" y="4788202"/>
              <a:ext cx="1360170" cy="281940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120"/>
            </a:p>
          </p:txBody>
        </p:sp>
        <p:sp>
          <p:nvSpPr>
            <p:cNvPr id="9" name="Bogen 8">
              <a:extLst>
                <a:ext uri="{FF2B5EF4-FFF2-40B4-BE49-F238E27FC236}">
                  <a16:creationId xmlns:a16="http://schemas.microsoft.com/office/drawing/2014/main" id="{6411A190-5480-41B2-BE1A-4D8FE21AF8BB}"/>
                </a:ext>
              </a:extLst>
            </p:cNvPr>
            <p:cNvSpPr/>
            <p:nvPr/>
          </p:nvSpPr>
          <p:spPr>
            <a:xfrm>
              <a:off x="8179864" y="4603888"/>
              <a:ext cx="2610439" cy="548824"/>
            </a:xfrm>
            <a:prstGeom prst="arc">
              <a:avLst>
                <a:gd name="adj1" fmla="val 16200000"/>
                <a:gd name="adj2" fmla="val 21256543"/>
              </a:avLst>
            </a:prstGeom>
            <a:ln w="28575">
              <a:solidFill>
                <a:srgbClr val="C00000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5120"/>
            </a:p>
          </p:txBody>
        </p: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149748F7-0BD2-4DB0-9AB5-0BD0586B9AA5}"/>
                </a:ext>
              </a:extLst>
            </p:cNvPr>
            <p:cNvCxnSpPr>
              <a:stCxn id="8" idx="2"/>
            </p:cNvCxnSpPr>
            <p:nvPr/>
          </p:nvCxnSpPr>
          <p:spPr>
            <a:xfrm flipH="1">
              <a:off x="8328248" y="4929172"/>
              <a:ext cx="845820" cy="0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7E47A88C-6E84-4D48-8C11-6CD96700B76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74068" y="4446936"/>
              <a:ext cx="246857" cy="156952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142A8F7C-E426-40C3-A79B-9DCB010172EA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1438" y="5165374"/>
              <a:ext cx="483047" cy="217904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921654">
              <a:off x="9488435" y="4364936"/>
              <a:ext cx="1267194" cy="159632"/>
            </a:xfrm>
            <a:prstGeom prst="rect">
              <a:avLst/>
            </a:prstGeom>
          </p:spPr>
        </p:pic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B0A58489-4A2D-4872-B221-DECEB5BD84F2}"/>
              </a:ext>
            </a:extLst>
          </p:cNvPr>
          <p:cNvSpPr txBox="1"/>
          <p:nvPr/>
        </p:nvSpPr>
        <p:spPr>
          <a:xfrm>
            <a:off x="730947" y="4253140"/>
            <a:ext cx="5368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dirty="0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suppressed for muons!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11A16D2-F0D0-FAC6-41D0-D8A36F426A39}"/>
              </a:ext>
            </a:extLst>
          </p:cNvPr>
          <p:cNvGrpSpPr/>
          <p:nvPr/>
        </p:nvGrpSpPr>
        <p:grpSpPr>
          <a:xfrm>
            <a:off x="4428268" y="7642441"/>
            <a:ext cx="2190396" cy="1200329"/>
            <a:chOff x="4379206" y="5554626"/>
            <a:chExt cx="1540122" cy="843981"/>
          </a:xfrm>
        </p:grpSpPr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9935380F-A262-30C3-7845-D4CBB563F723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61603" y="5645020"/>
              <a:ext cx="1357698" cy="660762"/>
            </a:xfrm>
            <a:prstGeom prst="rect">
              <a:avLst/>
            </a:prstGeom>
          </p:spPr>
        </p:pic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7377BEC6-77BA-1119-0679-03947C1E818E}"/>
                </a:ext>
              </a:extLst>
            </p:cNvPr>
            <p:cNvSpPr/>
            <p:nvPr/>
          </p:nvSpPr>
          <p:spPr bwMode="auto">
            <a:xfrm>
              <a:off x="4379206" y="5554626"/>
              <a:ext cx="1540122" cy="843981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30048" tIns="153600" rIns="130048" bIns="102400" numCol="1" rtlCol="0" anchor="ctr" anchorCtr="0" compatLnSpc="1">
              <a:prstTxWarp prst="textNoShape">
                <a:avLst/>
              </a:prstTxWarp>
            </a:bodyPr>
            <a:lstStyle/>
            <a:p>
              <a:pPr defTabSz="1300460" eaLnBrk="0" fontAlgn="base">
                <a:lnSpc>
                  <a:spcPts val="2560"/>
                </a:lnSpc>
                <a:spcBef>
                  <a:spcPct val="0"/>
                </a:spcBef>
              </a:pPr>
              <a:endParaRPr lang="de-DE" sz="5120" b="1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6" name="Picture 7">
            <a:extLst>
              <a:ext uri="{FF2B5EF4-FFF2-40B4-BE49-F238E27FC236}">
                <a16:creationId xmlns:a16="http://schemas.microsoft.com/office/drawing/2014/main" id="{F04C58D2-7F64-A15D-7558-B3D7709833A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8198" y="1514580"/>
            <a:ext cx="8607568" cy="541693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D381C297-FA01-54BB-3E67-43C2943295E8}"/>
              </a:ext>
            </a:extLst>
          </p:cNvPr>
          <p:cNvSpPr txBox="1"/>
          <p:nvPr/>
        </p:nvSpPr>
        <p:spPr>
          <a:xfrm>
            <a:off x="9921670" y="7251612"/>
            <a:ext cx="6774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Lepton collisions at 3 or 10 </a:t>
            </a:r>
            <a:r>
              <a:rPr lang="en-GB" dirty="0" err="1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dirty="0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CM are in reach.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7E5ACC2-8087-5216-2051-B6AA9E53A9EC}"/>
              </a:ext>
            </a:extLst>
          </p:cNvPr>
          <p:cNvSpPr txBox="1"/>
          <p:nvPr/>
        </p:nvSpPr>
        <p:spPr>
          <a:xfrm>
            <a:off x="731944" y="7863616"/>
            <a:ext cx="2937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 collider: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15DB89-888F-4626-BCF5-835A1C0822A4}"/>
              </a:ext>
            </a:extLst>
          </p:cNvPr>
          <p:cNvGrpSpPr/>
          <p:nvPr/>
        </p:nvGrpSpPr>
        <p:grpSpPr>
          <a:xfrm>
            <a:off x="5411576" y="4875110"/>
            <a:ext cx="2298987" cy="2280070"/>
            <a:chOff x="5308706" y="4875110"/>
            <a:chExt cx="2298987" cy="228007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4452004-FBAC-4CEC-98FF-C0592020B573}"/>
                </a:ext>
              </a:extLst>
            </p:cNvPr>
            <p:cNvCxnSpPr/>
            <p:nvPr/>
          </p:nvCxnSpPr>
          <p:spPr>
            <a:xfrm flipH="1" flipV="1">
              <a:off x="5321988" y="4876800"/>
              <a:ext cx="2285705" cy="2278380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F89E61-D104-45C1-A5D6-E1F4164E5B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8706" y="4875110"/>
              <a:ext cx="2285705" cy="2278380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DDA024A6-9D60-42C2-B238-B03A2DAC1D2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2464" y="1966257"/>
            <a:ext cx="1369059" cy="38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90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115803" y="97602"/>
            <a:ext cx="13634719" cy="819291"/>
          </a:xfrm>
        </p:spPr>
        <p:txBody>
          <a:bodyPr>
            <a:normAutofit fontScale="90000"/>
          </a:bodyPr>
          <a:lstStyle/>
          <a:p>
            <a:r>
              <a:rPr lang="en-US" spc="55" dirty="0">
                <a:solidFill>
                  <a:srgbClr val="000000"/>
                </a:solidFill>
                <a:ea typeface="Optima Bold"/>
                <a:sym typeface="Optima Bold"/>
              </a:rPr>
              <a:t>Muon Collider Focus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14473890" y="8638212"/>
            <a:ext cx="866987" cy="519289"/>
          </a:xfrm>
          <a:prstGeom prst="rect">
            <a:avLst/>
          </a:prstGeom>
        </p:spPr>
        <p:txBody>
          <a:bodyPr vert="horz" lIns="173397" tIns="86699" rIns="173397" bIns="86699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6988">
              <a:spcBef>
                <a:spcPts val="0"/>
              </a:spcBef>
            </a:pPr>
            <a:fld id="{974172A1-1CBF-0B40-9234-7D4D80EC19EA}" type="slidenum">
              <a:rPr lang="en-GB" sz="2276">
                <a:solidFill>
                  <a:prstClr val="white"/>
                </a:solidFill>
              </a:rPr>
              <a:pPr defTabSz="866988">
                <a:spcBef>
                  <a:spcPts val="0"/>
                </a:spcBef>
              </a:pPr>
              <a:t>23</a:t>
            </a:fld>
            <a:endParaRPr lang="en-GB" sz="2276" dirty="0">
              <a:solidFill>
                <a:prstClr val="white"/>
              </a:solidFill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7575" y="9382900"/>
            <a:ext cx="14064496" cy="4658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276">
                <a:latin typeface="Arial Narrow"/>
                <a:cs typeface="Arial Narrow"/>
              </a:defRPr>
            </a:lvl1pPr>
          </a:lstStyle>
          <a:p>
            <a:pPr algn="l" defTabSz="866988" hangingPunct="1">
              <a:spcBef>
                <a:spcPts val="0"/>
              </a:spcBef>
            </a:pP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D. Schulte, S.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Stapnes</a:t>
            </a: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, Muon Beams, LDG, DESY, February 2026</a:t>
            </a:r>
            <a:endParaRPr lang="en-GB" kern="1200" dirty="0">
              <a:solidFill>
                <a:prstClr val="black"/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4" name="Picture 3" descr="A diagram of a diagram&#10;&#10;AI-generated content may be incorrect.">
            <a:extLst>
              <a:ext uri="{FF2B5EF4-FFF2-40B4-BE49-F238E27FC236}">
                <a16:creationId xmlns:a16="http://schemas.microsoft.com/office/drawing/2014/main" id="{2BCB31FF-3FAF-C79F-1B5F-C88B587884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" y="2965121"/>
            <a:ext cx="17686528" cy="2801933"/>
          </a:xfrm>
          <a:prstGeom prst="rect">
            <a:avLst/>
          </a:prstGeom>
        </p:spPr>
      </p:pic>
      <p:grpSp>
        <p:nvGrpSpPr>
          <p:cNvPr id="6" name="Group 13">
            <a:extLst>
              <a:ext uri="{FF2B5EF4-FFF2-40B4-BE49-F238E27FC236}">
                <a16:creationId xmlns:a16="http://schemas.microsoft.com/office/drawing/2014/main" id="{CF400B72-40C1-B857-F913-CF35306F9137}"/>
              </a:ext>
            </a:extLst>
          </p:cNvPr>
          <p:cNvGrpSpPr/>
          <p:nvPr/>
        </p:nvGrpSpPr>
        <p:grpSpPr>
          <a:xfrm>
            <a:off x="649241" y="1577013"/>
            <a:ext cx="2366464" cy="973263"/>
            <a:chOff x="0" y="0"/>
            <a:chExt cx="3327840" cy="1368651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758EF62D-C27B-D629-E8EE-83A636AF33C4}"/>
                </a:ext>
              </a:extLst>
            </p:cNvPr>
            <p:cNvSpPr/>
            <p:nvPr/>
          </p:nvSpPr>
          <p:spPr>
            <a:xfrm>
              <a:off x="0" y="0"/>
              <a:ext cx="3327882" cy="1368679"/>
            </a:xfrm>
            <a:custGeom>
              <a:avLst/>
              <a:gdLst/>
              <a:ahLst/>
              <a:cxnLst/>
              <a:rect l="l" t="t" r="r" b="b"/>
              <a:pathLst>
                <a:path w="3327882" h="1368679">
                  <a:moveTo>
                    <a:pt x="0" y="0"/>
                  </a:moveTo>
                  <a:lnTo>
                    <a:pt x="3327882" y="0"/>
                  </a:lnTo>
                  <a:lnTo>
                    <a:pt x="3327882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C3D7FF"/>
            </a:solidFill>
          </p:spPr>
          <p:txBody>
            <a:bodyPr/>
            <a:lstStyle/>
            <a:p>
              <a:pPr defTabSz="866988" hangingPunct="1">
                <a:spcBef>
                  <a:spcPts val="0"/>
                </a:spcBef>
              </a:pPr>
              <a:endParaRPr lang="en-US" sz="3413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Box 15">
              <a:extLst>
                <a:ext uri="{FF2B5EF4-FFF2-40B4-BE49-F238E27FC236}">
                  <a16:creationId xmlns:a16="http://schemas.microsoft.com/office/drawing/2014/main" id="{1FCCAAEB-C65B-86FC-A46A-1AE9005F1B79}"/>
                </a:ext>
              </a:extLst>
            </p:cNvPr>
            <p:cNvSpPr txBox="1"/>
            <p:nvPr/>
          </p:nvSpPr>
          <p:spPr>
            <a:xfrm>
              <a:off x="0" y="-28575"/>
              <a:ext cx="3327840" cy="1397226"/>
            </a:xfrm>
            <a:prstGeom prst="rect">
              <a:avLst/>
            </a:prstGeom>
          </p:spPr>
          <p:txBody>
            <a:bodyPr lIns="48166" tIns="48166" rIns="48166" bIns="48166" rtlCol="0" anchor="t"/>
            <a:lstStyle/>
            <a:p>
              <a:pPr algn="ctr" defTabSz="866988" hangingPunct="1">
                <a:lnSpc>
                  <a:spcPts val="3184"/>
                </a:lnSpc>
                <a:spcBef>
                  <a:spcPts val="0"/>
                </a:spcBef>
              </a:pP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Short, intense proton bunch</a:t>
              </a:r>
            </a:p>
          </p:txBody>
        </p:sp>
      </p:grpSp>
      <p:grpSp>
        <p:nvGrpSpPr>
          <p:cNvPr id="9" name="Group 16">
            <a:extLst>
              <a:ext uri="{FF2B5EF4-FFF2-40B4-BE49-F238E27FC236}">
                <a16:creationId xmlns:a16="http://schemas.microsoft.com/office/drawing/2014/main" id="{949D0B2C-B094-8CE9-8DC3-8B06CCFA8A11}"/>
              </a:ext>
            </a:extLst>
          </p:cNvPr>
          <p:cNvGrpSpPr/>
          <p:nvPr/>
        </p:nvGrpSpPr>
        <p:grpSpPr>
          <a:xfrm>
            <a:off x="3555129" y="1221006"/>
            <a:ext cx="3070413" cy="1749386"/>
            <a:chOff x="0" y="0"/>
            <a:chExt cx="4317768" cy="2460075"/>
          </a:xfrm>
        </p:grpSpPr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4B7D81FB-94EB-4C16-75FA-EC6FCEC172EC}"/>
                </a:ext>
              </a:extLst>
            </p:cNvPr>
            <p:cNvSpPr/>
            <p:nvPr/>
          </p:nvSpPr>
          <p:spPr>
            <a:xfrm>
              <a:off x="0" y="0"/>
              <a:ext cx="4317803" cy="2460036"/>
            </a:xfrm>
            <a:custGeom>
              <a:avLst/>
              <a:gdLst/>
              <a:ahLst/>
              <a:cxnLst/>
              <a:rect l="l" t="t" r="r" b="b"/>
              <a:pathLst>
                <a:path w="4317803" h="2460036">
                  <a:moveTo>
                    <a:pt x="0" y="0"/>
                  </a:moveTo>
                  <a:lnTo>
                    <a:pt x="4317803" y="0"/>
                  </a:lnTo>
                  <a:lnTo>
                    <a:pt x="4317803" y="2460036"/>
                  </a:lnTo>
                  <a:lnTo>
                    <a:pt x="0" y="2460036"/>
                  </a:lnTo>
                  <a:close/>
                </a:path>
              </a:pathLst>
            </a:custGeom>
            <a:solidFill>
              <a:srgbClr val="CFCFED"/>
            </a:solidFill>
          </p:spPr>
          <p:txBody>
            <a:bodyPr/>
            <a:lstStyle/>
            <a:p>
              <a:pPr defTabSz="866988" hangingPunct="1">
                <a:spcBef>
                  <a:spcPts val="0"/>
                </a:spcBef>
              </a:pPr>
              <a:endParaRPr lang="en-US" sz="3413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8">
              <a:extLst>
                <a:ext uri="{FF2B5EF4-FFF2-40B4-BE49-F238E27FC236}">
                  <a16:creationId xmlns:a16="http://schemas.microsoft.com/office/drawing/2014/main" id="{D71B1855-1531-2588-522B-85EF4C9137C3}"/>
                </a:ext>
              </a:extLst>
            </p:cNvPr>
            <p:cNvSpPr txBox="1"/>
            <p:nvPr/>
          </p:nvSpPr>
          <p:spPr>
            <a:xfrm>
              <a:off x="0" y="-28575"/>
              <a:ext cx="4317768" cy="2488650"/>
            </a:xfrm>
            <a:prstGeom prst="rect">
              <a:avLst/>
            </a:prstGeom>
          </p:spPr>
          <p:txBody>
            <a:bodyPr lIns="48166" tIns="48166" rIns="48166" bIns="48166" rtlCol="0" anchor="t"/>
            <a:lstStyle/>
            <a:p>
              <a:pPr algn="ctr" defTabSz="866988" hangingPunct="1">
                <a:lnSpc>
                  <a:spcPts val="3184"/>
                </a:lnSpc>
                <a:spcBef>
                  <a:spcPts val="0"/>
                </a:spcBef>
              </a:pP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Protons produce </a:t>
              </a:r>
              <a:r>
                <a:rPr lang="en-US" sz="2653" kern="1200" dirty="0" err="1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pions</a:t>
              </a: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which decay into muons which are captured</a:t>
              </a:r>
            </a:p>
          </p:txBody>
        </p:sp>
      </p:grpSp>
      <p:grpSp>
        <p:nvGrpSpPr>
          <p:cNvPr id="14" name="Group 19">
            <a:extLst>
              <a:ext uri="{FF2B5EF4-FFF2-40B4-BE49-F238E27FC236}">
                <a16:creationId xmlns:a16="http://schemas.microsoft.com/office/drawing/2014/main" id="{A728A949-E803-A185-8EEC-956FF491C392}"/>
              </a:ext>
            </a:extLst>
          </p:cNvPr>
          <p:cNvGrpSpPr/>
          <p:nvPr/>
        </p:nvGrpSpPr>
        <p:grpSpPr>
          <a:xfrm>
            <a:off x="7552364" y="1414134"/>
            <a:ext cx="2957849" cy="1012175"/>
            <a:chOff x="-785043" y="-7533490"/>
            <a:chExt cx="4159475" cy="1423372"/>
          </a:xfrm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221050C1-6CBA-2511-B83B-2762A2A6C822}"/>
                </a:ext>
              </a:extLst>
            </p:cNvPr>
            <p:cNvSpPr/>
            <p:nvPr/>
          </p:nvSpPr>
          <p:spPr>
            <a:xfrm>
              <a:off x="-785043" y="-7478797"/>
              <a:ext cx="4159475" cy="1368679"/>
            </a:xfrm>
            <a:custGeom>
              <a:avLst/>
              <a:gdLst/>
              <a:ahLst/>
              <a:cxnLst/>
              <a:rect l="l" t="t" r="r" b="b"/>
              <a:pathLst>
                <a:path w="4159475" h="1368679">
                  <a:moveTo>
                    <a:pt x="0" y="0"/>
                  </a:moveTo>
                  <a:lnTo>
                    <a:pt x="4159475" y="0"/>
                  </a:lnTo>
                  <a:lnTo>
                    <a:pt x="4159475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7D2EA"/>
            </a:solidFill>
          </p:spPr>
          <p:txBody>
            <a:bodyPr/>
            <a:lstStyle/>
            <a:p>
              <a:pPr defTabSz="866988" hangingPunct="1">
                <a:spcBef>
                  <a:spcPts val="0"/>
                </a:spcBef>
              </a:pPr>
              <a:endParaRPr lang="en-US" sz="3413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8C8FECC7-CDA0-8F15-D158-7017A92B3970}"/>
                </a:ext>
              </a:extLst>
            </p:cNvPr>
            <p:cNvSpPr txBox="1"/>
            <p:nvPr/>
          </p:nvSpPr>
          <p:spPr>
            <a:xfrm>
              <a:off x="-784995" y="-7533490"/>
              <a:ext cx="4159427" cy="1397228"/>
            </a:xfrm>
            <a:prstGeom prst="rect">
              <a:avLst/>
            </a:prstGeom>
          </p:spPr>
          <p:txBody>
            <a:bodyPr lIns="48166" tIns="48166" rIns="48166" bIns="48166" rtlCol="0" anchor="t"/>
            <a:lstStyle/>
            <a:p>
              <a:pPr algn="ctr" defTabSz="866988" hangingPunct="1">
                <a:lnSpc>
                  <a:spcPts val="3184"/>
                </a:lnSpc>
                <a:spcBef>
                  <a:spcPts val="0"/>
                </a:spcBef>
              </a:pPr>
              <a:r>
                <a:rPr lang="en-US" sz="2653" kern="1200" dirty="0" err="1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Ionisation</a:t>
              </a: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cooling of muon in matter</a:t>
              </a:r>
            </a:p>
          </p:txBody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id="{9215BD2D-8B65-1F52-38B6-DBF55A16B783}"/>
              </a:ext>
            </a:extLst>
          </p:cNvPr>
          <p:cNvGrpSpPr/>
          <p:nvPr/>
        </p:nvGrpSpPr>
        <p:grpSpPr>
          <a:xfrm>
            <a:off x="12807572" y="1526300"/>
            <a:ext cx="2451943" cy="973263"/>
            <a:chOff x="0" y="0"/>
            <a:chExt cx="3448045" cy="1368651"/>
          </a:xfrm>
        </p:grpSpPr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40933FBE-9B7A-4B41-4D0F-F68FC4D53512}"/>
                </a:ext>
              </a:extLst>
            </p:cNvPr>
            <p:cNvSpPr/>
            <p:nvPr/>
          </p:nvSpPr>
          <p:spPr>
            <a:xfrm>
              <a:off x="0" y="0"/>
              <a:ext cx="3448017" cy="1368679"/>
            </a:xfrm>
            <a:custGeom>
              <a:avLst/>
              <a:gdLst/>
              <a:ahLst/>
              <a:cxnLst/>
              <a:rect l="l" t="t" r="r" b="b"/>
              <a:pathLst>
                <a:path w="3448017" h="1368679">
                  <a:moveTo>
                    <a:pt x="0" y="0"/>
                  </a:moveTo>
                  <a:lnTo>
                    <a:pt x="3448017" y="0"/>
                  </a:lnTo>
                  <a:lnTo>
                    <a:pt x="3448017" y="1368679"/>
                  </a:lnTo>
                  <a:lnTo>
                    <a:pt x="0" y="1368679"/>
                  </a:lnTo>
                  <a:close/>
                </a:path>
              </a:pathLst>
            </a:custGeom>
            <a:solidFill>
              <a:srgbClr val="EFCDD8"/>
            </a:solidFill>
          </p:spPr>
          <p:txBody>
            <a:bodyPr/>
            <a:lstStyle/>
            <a:p>
              <a:pPr defTabSz="866988" hangingPunct="1">
                <a:spcBef>
                  <a:spcPts val="0"/>
                </a:spcBef>
              </a:pPr>
              <a:endParaRPr lang="en-US" sz="3413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Box 24">
              <a:extLst>
                <a:ext uri="{FF2B5EF4-FFF2-40B4-BE49-F238E27FC236}">
                  <a16:creationId xmlns:a16="http://schemas.microsoft.com/office/drawing/2014/main" id="{930231ED-C8A1-04FF-3D2E-F593AA96D413}"/>
                </a:ext>
              </a:extLst>
            </p:cNvPr>
            <p:cNvSpPr txBox="1"/>
            <p:nvPr/>
          </p:nvSpPr>
          <p:spPr>
            <a:xfrm>
              <a:off x="0" y="-28575"/>
              <a:ext cx="3448045" cy="1397226"/>
            </a:xfrm>
            <a:prstGeom prst="rect">
              <a:avLst/>
            </a:prstGeom>
          </p:spPr>
          <p:txBody>
            <a:bodyPr lIns="48166" tIns="48166" rIns="48166" bIns="48166" rtlCol="0" anchor="t"/>
            <a:lstStyle/>
            <a:p>
              <a:pPr algn="ctr" defTabSz="866988" hangingPunct="1">
                <a:lnSpc>
                  <a:spcPts val="3184"/>
                </a:lnSpc>
                <a:spcBef>
                  <a:spcPts val="0"/>
                </a:spcBef>
              </a:pP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Acceleration to collision energy</a:t>
              </a:r>
            </a:p>
          </p:txBody>
        </p:sp>
      </p:grpSp>
      <p:grpSp>
        <p:nvGrpSpPr>
          <p:cNvPr id="20" name="Group 25">
            <a:extLst>
              <a:ext uri="{FF2B5EF4-FFF2-40B4-BE49-F238E27FC236}">
                <a16:creationId xmlns:a16="http://schemas.microsoft.com/office/drawing/2014/main" id="{F3BA755E-C22F-314F-D127-D15702F6F68F}"/>
              </a:ext>
            </a:extLst>
          </p:cNvPr>
          <p:cNvGrpSpPr/>
          <p:nvPr/>
        </p:nvGrpSpPr>
        <p:grpSpPr>
          <a:xfrm>
            <a:off x="15828758" y="1996817"/>
            <a:ext cx="1436568" cy="583301"/>
            <a:chOff x="0" y="0"/>
            <a:chExt cx="2020174" cy="820266"/>
          </a:xfrm>
        </p:grpSpPr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086B85CD-C32F-0225-652A-7F70A38BB85F}"/>
                </a:ext>
              </a:extLst>
            </p:cNvPr>
            <p:cNvSpPr/>
            <p:nvPr/>
          </p:nvSpPr>
          <p:spPr>
            <a:xfrm>
              <a:off x="0" y="0"/>
              <a:ext cx="2020139" cy="820264"/>
            </a:xfrm>
            <a:custGeom>
              <a:avLst/>
              <a:gdLst/>
              <a:ahLst/>
              <a:cxnLst/>
              <a:rect l="l" t="t" r="r" b="b"/>
              <a:pathLst>
                <a:path w="2020139" h="820264">
                  <a:moveTo>
                    <a:pt x="0" y="0"/>
                  </a:moveTo>
                  <a:lnTo>
                    <a:pt x="2020139" y="0"/>
                  </a:lnTo>
                  <a:lnTo>
                    <a:pt x="2020139" y="820264"/>
                  </a:lnTo>
                  <a:lnTo>
                    <a:pt x="0" y="820264"/>
                  </a:lnTo>
                  <a:close/>
                </a:path>
              </a:pathLst>
            </a:custGeom>
            <a:solidFill>
              <a:srgbClr val="FFBDC1"/>
            </a:solidFill>
          </p:spPr>
          <p:txBody>
            <a:bodyPr/>
            <a:lstStyle/>
            <a:p>
              <a:pPr defTabSz="866988" hangingPunct="1">
                <a:spcBef>
                  <a:spcPts val="0"/>
                </a:spcBef>
              </a:pPr>
              <a:endParaRPr lang="en-US" sz="3413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59683786-5CB3-D04F-5927-92DDB58CDDE0}"/>
                </a:ext>
              </a:extLst>
            </p:cNvPr>
            <p:cNvSpPr txBox="1"/>
            <p:nvPr/>
          </p:nvSpPr>
          <p:spPr>
            <a:xfrm>
              <a:off x="0" y="-28575"/>
              <a:ext cx="2020174" cy="848841"/>
            </a:xfrm>
            <a:prstGeom prst="rect">
              <a:avLst/>
            </a:prstGeom>
          </p:spPr>
          <p:txBody>
            <a:bodyPr lIns="48166" tIns="48166" rIns="48166" bIns="48166" rtlCol="0" anchor="t"/>
            <a:lstStyle/>
            <a:p>
              <a:pPr algn="ctr" defTabSz="866988" hangingPunct="1">
                <a:lnSpc>
                  <a:spcPts val="3184"/>
                </a:lnSpc>
                <a:spcBef>
                  <a:spcPts val="0"/>
                </a:spcBef>
              </a:pPr>
              <a:r>
                <a:rPr lang="en-US" sz="2653" kern="1200" dirty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Collision</a:t>
              </a:r>
            </a:p>
          </p:txBody>
        </p:sp>
      </p:grpSp>
      <p:sp>
        <p:nvSpPr>
          <p:cNvPr id="23" name="Donut 22">
            <a:extLst>
              <a:ext uri="{FF2B5EF4-FFF2-40B4-BE49-F238E27FC236}">
                <a16:creationId xmlns:a16="http://schemas.microsoft.com/office/drawing/2014/main" id="{1E5BC11E-C6DB-E28C-766A-8A06D9923432}"/>
              </a:ext>
            </a:extLst>
          </p:cNvPr>
          <p:cNvSpPr/>
          <p:nvPr/>
        </p:nvSpPr>
        <p:spPr>
          <a:xfrm>
            <a:off x="1302052" y="2722151"/>
            <a:ext cx="2404661" cy="3393428"/>
          </a:xfrm>
          <a:prstGeom prst="donut">
            <a:avLst>
              <a:gd name="adj" fmla="val 326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Donut 23">
            <a:extLst>
              <a:ext uri="{FF2B5EF4-FFF2-40B4-BE49-F238E27FC236}">
                <a16:creationId xmlns:a16="http://schemas.microsoft.com/office/drawing/2014/main" id="{5E4A4D43-6806-1B9C-078B-43B2825A9513}"/>
              </a:ext>
            </a:extLst>
          </p:cNvPr>
          <p:cNvSpPr/>
          <p:nvPr/>
        </p:nvSpPr>
        <p:spPr>
          <a:xfrm>
            <a:off x="7464900" y="2700158"/>
            <a:ext cx="879859" cy="3393428"/>
          </a:xfrm>
          <a:prstGeom prst="donut">
            <a:avLst>
              <a:gd name="adj" fmla="val 326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id="{728D8476-595B-4F37-5DF3-31E971B227E3}"/>
              </a:ext>
            </a:extLst>
          </p:cNvPr>
          <p:cNvSpPr/>
          <p:nvPr/>
        </p:nvSpPr>
        <p:spPr>
          <a:xfrm>
            <a:off x="8669447" y="2779282"/>
            <a:ext cx="1129402" cy="3356619"/>
          </a:xfrm>
          <a:prstGeom prst="donut">
            <a:avLst>
              <a:gd name="adj" fmla="val 326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Donut 25">
            <a:extLst>
              <a:ext uri="{FF2B5EF4-FFF2-40B4-BE49-F238E27FC236}">
                <a16:creationId xmlns:a16="http://schemas.microsoft.com/office/drawing/2014/main" id="{18B155AE-8616-DF9D-1A07-A3EC46A22AAB}"/>
              </a:ext>
            </a:extLst>
          </p:cNvPr>
          <p:cNvSpPr/>
          <p:nvPr/>
        </p:nvSpPr>
        <p:spPr>
          <a:xfrm>
            <a:off x="9748400" y="2713852"/>
            <a:ext cx="556861" cy="3424283"/>
          </a:xfrm>
          <a:prstGeom prst="donut">
            <a:avLst>
              <a:gd name="adj" fmla="val 903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Donut 26">
            <a:extLst>
              <a:ext uri="{FF2B5EF4-FFF2-40B4-BE49-F238E27FC236}">
                <a16:creationId xmlns:a16="http://schemas.microsoft.com/office/drawing/2014/main" id="{5DD76EB4-5E45-E084-09C7-09A05F59851D}"/>
              </a:ext>
            </a:extLst>
          </p:cNvPr>
          <p:cNvSpPr/>
          <p:nvPr/>
        </p:nvSpPr>
        <p:spPr>
          <a:xfrm>
            <a:off x="14033544" y="2722152"/>
            <a:ext cx="2105433" cy="3391171"/>
          </a:xfrm>
          <a:prstGeom prst="donut">
            <a:avLst>
              <a:gd name="adj" fmla="val 326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Donut 27">
            <a:extLst>
              <a:ext uri="{FF2B5EF4-FFF2-40B4-BE49-F238E27FC236}">
                <a16:creationId xmlns:a16="http://schemas.microsoft.com/office/drawing/2014/main" id="{6429B32A-DD4E-3D7B-848D-C42B2D9E580C}"/>
              </a:ext>
            </a:extLst>
          </p:cNvPr>
          <p:cNvSpPr/>
          <p:nvPr/>
        </p:nvSpPr>
        <p:spPr>
          <a:xfrm>
            <a:off x="16112567" y="2719898"/>
            <a:ext cx="1296046" cy="3393426"/>
          </a:xfrm>
          <a:prstGeom prst="donut">
            <a:avLst>
              <a:gd name="adj" fmla="val 3264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Donut 28">
            <a:extLst>
              <a:ext uri="{FF2B5EF4-FFF2-40B4-BE49-F238E27FC236}">
                <a16:creationId xmlns:a16="http://schemas.microsoft.com/office/drawing/2014/main" id="{0B9B8FCB-4C21-8178-37B8-E0A09949F5DC}"/>
              </a:ext>
            </a:extLst>
          </p:cNvPr>
          <p:cNvSpPr/>
          <p:nvPr/>
        </p:nvSpPr>
        <p:spPr>
          <a:xfrm>
            <a:off x="3668516" y="2711616"/>
            <a:ext cx="2117221" cy="3424283"/>
          </a:xfrm>
          <a:prstGeom prst="donut">
            <a:avLst>
              <a:gd name="adj" fmla="val 4666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88" hangingPunct="1">
              <a:spcBef>
                <a:spcPts val="0"/>
              </a:spcBef>
            </a:pPr>
            <a:endParaRPr lang="en-US" sz="3413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B604068-F0B4-AC5F-5BDE-C3E525BADA76}"/>
              </a:ext>
            </a:extLst>
          </p:cNvPr>
          <p:cNvSpPr txBox="1"/>
          <p:nvPr/>
        </p:nvSpPr>
        <p:spPr>
          <a:xfrm>
            <a:off x="77643" y="6330912"/>
            <a:ext cx="3271699" cy="9094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Proton driver</a:t>
            </a:r>
          </a:p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bunch compression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44179F-E96A-EF2C-1819-FECEF60480A9}"/>
              </a:ext>
            </a:extLst>
          </p:cNvPr>
          <p:cNvSpPr txBox="1"/>
          <p:nvPr/>
        </p:nvSpPr>
        <p:spPr>
          <a:xfrm>
            <a:off x="3462730" y="6342684"/>
            <a:ext cx="3079762" cy="9094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Graphite target</a:t>
            </a:r>
          </a:p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Target solenoid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A79264-165C-8DA9-2B9F-30E36CC12869}"/>
              </a:ext>
            </a:extLst>
          </p:cNvPr>
          <p:cNvSpPr txBox="1"/>
          <p:nvPr/>
        </p:nvSpPr>
        <p:spPr>
          <a:xfrm>
            <a:off x="7346578" y="6370212"/>
            <a:ext cx="3949961" cy="17266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Muon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design</a:t>
            </a: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- 6D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solenoids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- 6D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RF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cavities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Final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solenoids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DCA300-3048-D208-EE7B-4C0D924E9079}"/>
              </a:ext>
            </a:extLst>
          </p:cNvPr>
          <p:cNvSpPr txBox="1"/>
          <p:nvPr/>
        </p:nvSpPr>
        <p:spPr>
          <a:xfrm>
            <a:off x="12383014" y="6197228"/>
            <a:ext cx="3306422" cy="13180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Pulsed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magnets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and</a:t>
            </a: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power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converters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RCS RF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system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F332-4DA4-57D6-B7F7-341E1E67E91B}"/>
              </a:ext>
            </a:extLst>
          </p:cNvPr>
          <p:cNvSpPr txBox="1"/>
          <p:nvPr/>
        </p:nvSpPr>
        <p:spPr>
          <a:xfrm>
            <a:off x="12706475" y="7744319"/>
            <a:ext cx="4590499" cy="13180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Collider ring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dipoles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Final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focus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quadrupoles</a:t>
            </a:r>
            <a:endParaRPr lang="de-DE" sz="2655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866988" hangingPunct="1">
              <a:spcBef>
                <a:spcPts val="0"/>
              </a:spcBef>
            </a:pP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</a:t>
            </a:r>
            <a:r>
              <a:rPr lang="de-DE" sz="2655" kern="120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Machine-detector</a:t>
            </a:r>
            <a:r>
              <a:rPr lang="de-DE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interface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B5A01E-DEAB-00A0-E536-0747441AAB41}"/>
              </a:ext>
            </a:extLst>
          </p:cNvPr>
          <p:cNvSpPr txBox="1"/>
          <p:nvPr/>
        </p:nvSpPr>
        <p:spPr>
          <a:xfrm>
            <a:off x="77644" y="7708466"/>
            <a:ext cx="5961119" cy="1318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Identified and prioritized with community</a:t>
            </a:r>
          </a:p>
          <a:p>
            <a:pPr defTabSz="866988" hangingPunct="1">
              <a:spcBef>
                <a:spcPts val="0"/>
              </a:spcBef>
            </a:pPr>
            <a:r>
              <a:rPr lang="en-US" sz="2655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Critical </a:t>
            </a:r>
            <a:r>
              <a:rPr lang="en-US" sz="2655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lattice challenges</a:t>
            </a:r>
          </a:p>
          <a:p>
            <a:pPr defTabSz="866988" hangingPunct="1">
              <a:spcBef>
                <a:spcPts val="0"/>
              </a:spcBef>
            </a:pPr>
            <a:r>
              <a:rPr lang="en-US" sz="2655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Critical Technology Elements (CTEs)</a:t>
            </a:r>
          </a:p>
        </p:txBody>
      </p:sp>
    </p:spTree>
    <p:extLst>
      <p:ext uri="{BB962C8B-B14F-4D97-AF65-F5344CB8AC3E}">
        <p14:creationId xmlns:p14="http://schemas.microsoft.com/office/powerpoint/2010/main" val="5581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8C2CC-8024-4302-81F9-5DD72599D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300483" hangingPunct="1">
              <a:spcBef>
                <a:spcPts val="0"/>
              </a:spcBef>
            </a:pPr>
            <a:fld id="{17918391-D411-FE40-AAD7-861AE5233E0E}" type="slidenum">
              <a:rPr lang="en-US" kern="1200">
                <a:solidFill>
                  <a:srgbClr val="0055A0">
                    <a:tint val="75000"/>
                  </a:srgbClr>
                </a:solidFill>
                <a:latin typeface="Arial"/>
                <a:ea typeface="+mn-ea"/>
                <a:cs typeface="Arial"/>
                <a:sym typeface="Arial"/>
              </a:rPr>
              <a:pPr defTabSz="1300483" hangingPunct="1">
                <a:spcBef>
                  <a:spcPts val="0"/>
                </a:spcBef>
              </a:pPr>
              <a:t>24</a:t>
            </a:fld>
            <a:endParaRPr lang="en-US" kern="1200" dirty="0">
              <a:solidFill>
                <a:srgbClr val="0055A0">
                  <a:tint val="75000"/>
                </a:srgbClr>
              </a:solidFill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9" name="Picture 2" descr="Accelerator design meeting (23 September 2024) · Indico">
            <a:extLst>
              <a:ext uri="{FF2B5EF4-FFF2-40B4-BE49-F238E27FC236}">
                <a16:creationId xmlns:a16="http://schemas.microsoft.com/office/drawing/2014/main" id="{E1BB3037-FF5D-BC94-91DD-6293B4FDC7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562732" y="3662124"/>
            <a:ext cx="8646307" cy="148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987AE4-FBE7-D199-F5C8-BFFED2E54D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9751" y="132856"/>
            <a:ext cx="3777011" cy="28465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5A94EFD-29ED-328D-7B46-854340FB6C18}"/>
              </a:ext>
            </a:extLst>
          </p:cNvPr>
          <p:cNvSpPr txBox="1"/>
          <p:nvPr/>
        </p:nvSpPr>
        <p:spPr>
          <a:xfrm>
            <a:off x="1824113" y="224087"/>
            <a:ext cx="2445088" cy="16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3413" kern="1200" dirty="0">
                <a:solidFill>
                  <a:srgbClr val="FF0000"/>
                </a:solidFill>
                <a:latin typeface="Arial"/>
                <a:ea typeface="+mn-ea"/>
                <a:cs typeface="Arial"/>
                <a:sym typeface="Arial"/>
              </a:rPr>
              <a:t>Target and capture solenoid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0609792-D705-4FF2-94FE-67318A11F2E9}"/>
              </a:ext>
            </a:extLst>
          </p:cNvPr>
          <p:cNvSpPr txBox="1"/>
          <p:nvPr/>
        </p:nvSpPr>
        <p:spPr>
          <a:xfrm>
            <a:off x="1824112" y="2961778"/>
            <a:ext cx="2555098" cy="16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3413" kern="1200" dirty="0">
                <a:solidFill>
                  <a:srgbClr val="FF0000"/>
                </a:solidFill>
                <a:latin typeface="Arial"/>
                <a:ea typeface="+mn-ea"/>
                <a:cs typeface="Arial"/>
                <a:sym typeface="Arial"/>
              </a:rPr>
              <a:t>Muon beam cooling solenoids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54D16DA-4AC3-1372-2E62-A48F09FB8FC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11356312" y="3169741"/>
            <a:ext cx="1707137" cy="2925530"/>
          </a:xfrm>
          <a:prstGeom prst="rect">
            <a:avLst/>
          </a:prstGeom>
        </p:spPr>
      </p:pic>
      <p:pic>
        <p:nvPicPr>
          <p:cNvPr id="23" name="Picture Placeholder 6" descr="A cartoon character standing next to a machine&#10;&#10;Description automatically generated">
            <a:extLst>
              <a:ext uri="{FF2B5EF4-FFF2-40B4-BE49-F238E27FC236}">
                <a16:creationId xmlns:a16="http://schemas.microsoft.com/office/drawing/2014/main" id="{365A2E04-C1C4-8F42-1A0D-062F845E4A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0394" y="2239542"/>
            <a:ext cx="4384085" cy="329510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11C86DA-E888-903B-7BFB-9DA953E263D2}"/>
              </a:ext>
            </a:extLst>
          </p:cNvPr>
          <p:cNvSpPr txBox="1"/>
          <p:nvPr/>
        </p:nvSpPr>
        <p:spPr>
          <a:xfrm>
            <a:off x="1824111" y="6252074"/>
            <a:ext cx="2575402" cy="16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3413" kern="1200" dirty="0">
                <a:solidFill>
                  <a:srgbClr val="FF0000"/>
                </a:solidFill>
                <a:latin typeface="Arial"/>
                <a:ea typeface="+mn-ea"/>
                <a:cs typeface="Arial"/>
                <a:sym typeface="Arial"/>
              </a:rPr>
              <a:t>Accelerator and collider magnets</a:t>
            </a:r>
          </a:p>
        </p:txBody>
      </p:sp>
      <p:pic>
        <p:nvPicPr>
          <p:cNvPr id="25" name="Picture 24" descr="A diagram of a graph&#10;&#10;Description automatically generated">
            <a:extLst>
              <a:ext uri="{FF2B5EF4-FFF2-40B4-BE49-F238E27FC236}">
                <a16:creationId xmlns:a16="http://schemas.microsoft.com/office/drawing/2014/main" id="{288D6874-0B8A-6048-D519-324CC198D9F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0394" y="5666631"/>
            <a:ext cx="2772472" cy="2468820"/>
          </a:xfrm>
          <a:prstGeom prst="rect">
            <a:avLst/>
          </a:prstGeom>
        </p:spPr>
      </p:pic>
      <p:pic>
        <p:nvPicPr>
          <p:cNvPr id="26" name="Picture 25" descr="A rainbow colored diagram with numbers&#10;&#10;Description automatically generated with medium confidence">
            <a:extLst>
              <a:ext uri="{FF2B5EF4-FFF2-40B4-BE49-F238E27FC236}">
                <a16:creationId xmlns:a16="http://schemas.microsoft.com/office/drawing/2014/main" id="{C490F1BE-38F5-C614-C1F8-5FC22F2743B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8562" y="5701442"/>
            <a:ext cx="2590400" cy="2624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 descr="A rainbow colored diagram with numbers&#10;&#10;Description automatically generated with medium confidence">
            <a:extLst>
              <a:ext uri="{FF2B5EF4-FFF2-40B4-BE49-F238E27FC236}">
                <a16:creationId xmlns:a16="http://schemas.microsoft.com/office/drawing/2014/main" id="{124044EA-C650-C502-3B94-83F87705E24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97667" y="5755300"/>
            <a:ext cx="2442373" cy="2404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magine 3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FBAAEA44-5845-4907-6C06-6F722A9DD2D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5079" y="5755301"/>
            <a:ext cx="3081902" cy="2312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A large machine with yellow legs&#10;&#10;Description automatically generated">
            <a:extLst>
              <a:ext uri="{FF2B5EF4-FFF2-40B4-BE49-F238E27FC236}">
                <a16:creationId xmlns:a16="http://schemas.microsoft.com/office/drawing/2014/main" id="{408A48AF-52FE-BE02-FB68-69AA84502FF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5689" y="428115"/>
            <a:ext cx="8244717" cy="224358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529B190-8FED-8044-82C8-E1870DDA094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780928" y="1423754"/>
            <a:ext cx="1568271" cy="4710366"/>
          </a:xfrm>
          <a:prstGeom prst="rect">
            <a:avLst/>
          </a:prstGeom>
        </p:spPr>
      </p:pic>
      <p:sp>
        <p:nvSpPr>
          <p:cNvPr id="32" name="Right Brace 31">
            <a:extLst>
              <a:ext uri="{FF2B5EF4-FFF2-40B4-BE49-F238E27FC236}">
                <a16:creationId xmlns:a16="http://schemas.microsoft.com/office/drawing/2014/main" id="{3977B9E5-8C34-2045-86AD-E6B3DB0E7F3E}"/>
              </a:ext>
            </a:extLst>
          </p:cNvPr>
          <p:cNvSpPr/>
          <p:nvPr/>
        </p:nvSpPr>
        <p:spPr>
          <a:xfrm>
            <a:off x="1496805" y="82673"/>
            <a:ext cx="306398" cy="203060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300483" hangingPunct="1">
              <a:spcBef>
                <a:spcPts val="0"/>
              </a:spcBef>
            </a:pPr>
            <a:endParaRPr lang="en-US" sz="2560" kern="1200">
              <a:solidFill>
                <a:srgbClr val="0055A0"/>
              </a:solidFill>
              <a:latin typeface="Arial"/>
              <a:sym typeface="Arial"/>
            </a:endParaRP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EF3DF2FC-0756-B45F-412E-97926249DE28}"/>
              </a:ext>
            </a:extLst>
          </p:cNvPr>
          <p:cNvSpPr/>
          <p:nvPr/>
        </p:nvSpPr>
        <p:spPr>
          <a:xfrm>
            <a:off x="1490642" y="2113280"/>
            <a:ext cx="333469" cy="342136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300483" hangingPunct="1">
              <a:spcBef>
                <a:spcPts val="0"/>
              </a:spcBef>
            </a:pPr>
            <a:endParaRPr lang="en-US" sz="2560" kern="1200">
              <a:solidFill>
                <a:srgbClr val="0055A0"/>
              </a:solidFill>
              <a:latin typeface="Arial"/>
              <a:sym typeface="Arial"/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69CDF665-0581-7D6C-C919-411DCCA24D02}"/>
              </a:ext>
            </a:extLst>
          </p:cNvPr>
          <p:cNvSpPr/>
          <p:nvPr/>
        </p:nvSpPr>
        <p:spPr>
          <a:xfrm>
            <a:off x="1502913" y="5534647"/>
            <a:ext cx="333469" cy="319433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300483" hangingPunct="1">
              <a:spcBef>
                <a:spcPts val="0"/>
              </a:spcBef>
            </a:pPr>
            <a:endParaRPr lang="en-US" sz="2560" kern="1200">
              <a:solidFill>
                <a:srgbClr val="0055A0"/>
              </a:solidFill>
              <a:latin typeface="Arial"/>
              <a:sym typeface="Arial"/>
            </a:endParaRPr>
          </a:p>
        </p:txBody>
      </p:sp>
      <p:pic>
        <p:nvPicPr>
          <p:cNvPr id="36" name="Immagine 12">
            <a:extLst>
              <a:ext uri="{FF2B5EF4-FFF2-40B4-BE49-F238E27FC236}">
                <a16:creationId xmlns:a16="http://schemas.microsoft.com/office/drawing/2014/main" id="{BA88ADE0-261F-4B6C-21A6-8A4894972A7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630" y="3398675"/>
            <a:ext cx="2271486" cy="231229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2BF7EED-4A9A-44B9-5DB8-49674FA3A595}"/>
              </a:ext>
            </a:extLst>
          </p:cNvPr>
          <p:cNvSpPr txBox="1"/>
          <p:nvPr/>
        </p:nvSpPr>
        <p:spPr>
          <a:xfrm>
            <a:off x="7584224" y="121506"/>
            <a:ext cx="4672369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2560" kern="1200" dirty="0">
                <a:solidFill>
                  <a:srgbClr val="0055A0"/>
                </a:solidFill>
                <a:latin typeface="Arial"/>
                <a:ea typeface="+mn-ea"/>
                <a:cs typeface="Arial"/>
                <a:sym typeface="Arial"/>
              </a:rPr>
              <a:t>23 solenoids: 20 T, 1.4 m bore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1757435-8D84-12B2-FF2C-0424F0879781}"/>
              </a:ext>
            </a:extLst>
          </p:cNvPr>
          <p:cNvSpPr txBox="1"/>
          <p:nvPr/>
        </p:nvSpPr>
        <p:spPr>
          <a:xfrm>
            <a:off x="8593918" y="2575573"/>
            <a:ext cx="4114578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2560" kern="1200" dirty="0">
                <a:solidFill>
                  <a:srgbClr val="0055A0"/>
                </a:solidFill>
                <a:latin typeface="Arial"/>
                <a:ea typeface="+mn-ea"/>
                <a:cs typeface="Arial"/>
                <a:sym typeface="Arial"/>
              </a:rPr>
              <a:t>3000 solenoids: 2 to 14 T, 90 mm to 1.5 m bore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B04F81-D72C-9A73-5E1C-6646F8D72188}"/>
              </a:ext>
            </a:extLst>
          </p:cNvPr>
          <p:cNvSpPr txBox="1"/>
          <p:nvPr/>
        </p:nvSpPr>
        <p:spPr>
          <a:xfrm>
            <a:off x="13684223" y="4635702"/>
            <a:ext cx="3081902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2560" kern="1200" dirty="0">
                <a:solidFill>
                  <a:srgbClr val="0055A0"/>
                </a:solidFill>
                <a:latin typeface="Arial"/>
                <a:ea typeface="+mn-ea"/>
                <a:cs typeface="Arial"/>
                <a:sym typeface="Arial"/>
              </a:rPr>
              <a:t>17 solenoids: 40 T, 60 mm bore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FC94C3-F92F-E3E7-D450-C0224E1B14A3}"/>
              </a:ext>
            </a:extLst>
          </p:cNvPr>
          <p:cNvSpPr txBox="1"/>
          <p:nvPr/>
        </p:nvSpPr>
        <p:spPr>
          <a:xfrm>
            <a:off x="2676722" y="8151288"/>
            <a:ext cx="5893858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2560" kern="1200" dirty="0">
                <a:solidFill>
                  <a:srgbClr val="0055A0"/>
                </a:solidFill>
                <a:latin typeface="Arial"/>
                <a:ea typeface="+mn-ea"/>
                <a:cs typeface="Arial"/>
                <a:sym typeface="Arial"/>
              </a:rPr>
              <a:t>5 km: 10 T, 30(V) x 100 mm (H) dipoles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FD04E8-D7A9-6534-DF43-784779FEA762}"/>
              </a:ext>
            </a:extLst>
          </p:cNvPr>
          <p:cNvSpPr txBox="1"/>
          <p:nvPr/>
        </p:nvSpPr>
        <p:spPr>
          <a:xfrm>
            <a:off x="9843690" y="8151288"/>
            <a:ext cx="5037854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300483" hangingPunct="1">
              <a:spcBef>
                <a:spcPts val="0"/>
              </a:spcBef>
            </a:pPr>
            <a:r>
              <a:rPr lang="en-US" sz="2560" kern="1200" dirty="0">
                <a:solidFill>
                  <a:srgbClr val="0055A0"/>
                </a:solidFill>
                <a:latin typeface="Arial"/>
                <a:ea typeface="+mn-ea"/>
                <a:cs typeface="Arial"/>
                <a:sym typeface="Arial"/>
              </a:rPr>
              <a:t>10 km 14 T, 140 mm bore dipoles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3837C3-302E-A183-4712-8CC1C71BF9F0}"/>
              </a:ext>
            </a:extLst>
          </p:cNvPr>
          <p:cNvSpPr txBox="1"/>
          <p:nvPr/>
        </p:nvSpPr>
        <p:spPr>
          <a:xfrm>
            <a:off x="5565109" y="9040145"/>
            <a:ext cx="6882012" cy="500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77" hangingPunct="1">
              <a:spcBef>
                <a:spcPts val="0"/>
              </a:spcBef>
              <a:buClr>
                <a:srgbClr val="000000"/>
              </a:buClr>
            </a:pPr>
            <a:r>
              <a:rPr lang="en-GB" sz="2655" dirty="0">
                <a:solidFill>
                  <a:prstClr val="white"/>
                </a:solidFill>
                <a:latin typeface="Arial"/>
                <a:ea typeface="Calibri" panose="020F0502020204030204" pitchFamily="34" charset="0"/>
                <a:cs typeface="Arial"/>
                <a:sym typeface="Arial"/>
              </a:rPr>
              <a:t>From </a:t>
            </a:r>
            <a:r>
              <a:rPr lang="en-GB" sz="2655" dirty="0" err="1">
                <a:solidFill>
                  <a:prstClr val="white"/>
                </a:solidFill>
                <a:latin typeface="Arial"/>
                <a:ea typeface="Calibri" panose="020F0502020204030204" pitchFamily="34" charset="0"/>
                <a:cs typeface="Arial"/>
                <a:sym typeface="Arial"/>
              </a:rPr>
              <a:t>L.Bottura</a:t>
            </a:r>
            <a:r>
              <a:rPr lang="en-GB" sz="2655" dirty="0">
                <a:solidFill>
                  <a:prstClr val="white"/>
                </a:solidFill>
                <a:latin typeface="Arial"/>
                <a:ea typeface="Calibri" panose="020F0502020204030204" pitchFamily="34" charset="0"/>
                <a:cs typeface="Arial"/>
                <a:sym typeface="Arial"/>
              </a:rPr>
              <a:t>, HFM meeting 10-12.2.2025 </a:t>
            </a:r>
          </a:p>
        </p:txBody>
      </p:sp>
      <p:sp>
        <p:nvSpPr>
          <p:cNvPr id="30" name="Espace réservé du pied de page 4">
            <a:extLst>
              <a:ext uri="{FF2B5EF4-FFF2-40B4-BE49-F238E27FC236}">
                <a16:creationId xmlns:a16="http://schemas.microsoft.com/office/drawing/2014/main" id="{CD116B36-CCAC-4BBB-A99C-97FD1BDAD7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432" y="9332864"/>
            <a:ext cx="14064496" cy="4658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276">
                <a:latin typeface="Arial Narrow"/>
                <a:cs typeface="Arial Narrow"/>
              </a:defRPr>
            </a:lvl1pPr>
          </a:lstStyle>
          <a:p>
            <a:pPr algn="l" defTabSz="866988" hangingPunct="1">
              <a:spcBef>
                <a:spcPts val="0"/>
              </a:spcBef>
            </a:pPr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D. Schulte, S. </a:t>
            </a:r>
            <a:r>
              <a:rPr lang="en-US" kern="1200" dirty="0" err="1">
                <a:solidFill>
                  <a:prstClr val="black"/>
                </a:solidFill>
                <a:latin typeface="Calibri"/>
                <a:ea typeface="+mn-ea"/>
                <a:cs typeface="Calibri"/>
              </a:rPr>
              <a:t>Stapnes</a:t>
            </a:r>
            <a:endParaRPr lang="en-GB" kern="1200" dirty="0">
              <a:solidFill>
                <a:prstClr val="black"/>
              </a:solidFill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1743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ERL </a:t>
            </a:r>
            <a:r>
              <a:rPr lang="de-DE" dirty="0" err="1"/>
              <a:t>vs</a:t>
            </a:r>
            <a:r>
              <a:rPr lang="de-DE" dirty="0"/>
              <a:t> Ring </a:t>
            </a:r>
            <a:r>
              <a:rPr lang="de-DE" dirty="0" err="1"/>
              <a:t>or</a:t>
            </a:r>
            <a:r>
              <a:rPr lang="de-DE" dirty="0"/>
              <a:t> Linear Collider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/>
        <p:txBody>
          <a:bodyPr>
            <a:normAutofit lnSpcReduction="10000"/>
          </a:bodyPr>
          <a:lstStyle/>
          <a:p>
            <a:pPr defTabSz="1300460" hangingPunct="1">
              <a:spcBef>
                <a:spcPts val="0"/>
              </a:spcBef>
            </a:pPr>
            <a:fld id="{329AD536-6320-4F91-AC87-8B402D0EF0B2}" type="slidenum">
              <a:rPr lang="en-GB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1300460" hangingPunct="1">
                <a:spcBef>
                  <a:spcPts val="0"/>
                </a:spcBef>
              </a:pPr>
              <a:t>25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838988" y="2540285"/>
            <a:ext cx="2913165" cy="3397457"/>
            <a:chOff x="1398009" y="2200342"/>
            <a:chExt cx="1597463" cy="1863029"/>
          </a:xfrm>
        </p:grpSpPr>
        <p:sp>
          <p:nvSpPr>
            <p:cNvPr id="5" name="Stern mit 7 Zacken 4"/>
            <p:cNvSpPr/>
            <p:nvPr/>
          </p:nvSpPr>
          <p:spPr>
            <a:xfrm>
              <a:off x="1944713" y="2200342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0048" tIns="65024" rIns="130048" bIns="6502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 dirty="0" err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1398009" y="2465908"/>
              <a:ext cx="1597463" cy="1597463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 dirty="0" err="1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2008626" y="3565196"/>
            <a:ext cx="4972551" cy="921704"/>
            <a:chOff x="8389429" y="2907110"/>
            <a:chExt cx="2880320" cy="504056"/>
          </a:xfrm>
        </p:grpSpPr>
        <p:sp>
          <p:nvSpPr>
            <p:cNvPr id="10" name="Stern mit 7 Zacken 9"/>
            <p:cNvSpPr/>
            <p:nvPr/>
          </p:nvSpPr>
          <p:spPr>
            <a:xfrm>
              <a:off x="9577561" y="2907110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0048" tIns="65024" rIns="130048" bIns="6502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 dirty="0" err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05453" y="3018505"/>
              <a:ext cx="832101" cy="340299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61637" y="3016958"/>
              <a:ext cx="832101" cy="340299"/>
            </a:xfrm>
            <a:prstGeom prst="rect">
              <a:avLst/>
            </a:prstGeom>
          </p:spPr>
        </p:pic>
        <p:cxnSp>
          <p:nvCxnSpPr>
            <p:cNvPr id="13" name="Gerade Verbindung mit Pfeil 12"/>
            <p:cNvCxnSpPr/>
            <p:nvPr/>
          </p:nvCxnSpPr>
          <p:spPr>
            <a:xfrm>
              <a:off x="8389429" y="318710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9973605" y="3182974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58924" y="6087940"/>
            <a:ext cx="52081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beam (and energy) reused</a:t>
            </a:r>
          </a:p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synchrotron radiation dominated</a:t>
            </a:r>
          </a:p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equilibrium </a:t>
            </a:r>
            <a:r>
              <a:rPr lang="en-GB" sz="28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beamsize</a:t>
            </a: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sym typeface="Symbol"/>
              </a:rPr>
              <a:t></a:t>
            </a: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collision parameters limited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2185897" y="6087940"/>
            <a:ext cx="49725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beam used only once</a:t>
            </a:r>
          </a:p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no synchrotron radiation</a:t>
            </a:r>
          </a:p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ambitious collision parameters possible (no ring dynamics)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7F3AFF2-528C-C4C4-6FDB-5B7332593083}"/>
              </a:ext>
            </a:extLst>
          </p:cNvPr>
          <p:cNvSpPr txBox="1"/>
          <p:nvPr/>
        </p:nvSpPr>
        <p:spPr>
          <a:xfrm>
            <a:off x="6552218" y="1514739"/>
            <a:ext cx="4096455" cy="96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ERL</a:t>
            </a:r>
          </a:p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power </a:t>
            </a:r>
            <a:r>
              <a:rPr lang="de-DE" sz="2844" b="1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circulates</a:t>
            </a:r>
            <a:endParaRPr lang="de-CH" sz="2844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93C0E8E-3D0E-A324-AB54-4EC8043A9DAF}"/>
              </a:ext>
            </a:extLst>
          </p:cNvPr>
          <p:cNvGrpSpPr/>
          <p:nvPr/>
        </p:nvGrpSpPr>
        <p:grpSpPr>
          <a:xfrm>
            <a:off x="5997393" y="3297612"/>
            <a:ext cx="5177415" cy="2287795"/>
            <a:chOff x="4066053" y="2427399"/>
            <a:chExt cx="3640370" cy="1608606"/>
          </a:xfrm>
        </p:grpSpPr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15CA0AB8-F248-30CB-94AB-F4601F954FA7}"/>
                </a:ext>
              </a:extLst>
            </p:cNvPr>
            <p:cNvCxnSpPr/>
            <p:nvPr/>
          </p:nvCxnSpPr>
          <p:spPr>
            <a:xfrm rot="1800000">
              <a:off x="4493918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ADEA5D8B-ACF6-A54E-0F1D-9AA4B271D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0000">
              <a:off x="4730712" y="2593182"/>
              <a:ext cx="832101" cy="340299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3C78F129-58CD-0504-95E1-8320F3265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0000">
              <a:off x="6257282" y="3569847"/>
              <a:ext cx="832101" cy="340299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B1E6CB5E-8B1E-CA4D-3DDF-86D5171F6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800000" flipV="1">
              <a:off x="6257281" y="2595136"/>
              <a:ext cx="832101" cy="340299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FDD12341-5DFF-7FF6-9F2D-419E97C3B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800000" flipV="1">
              <a:off x="4665169" y="3569186"/>
              <a:ext cx="832101" cy="340299"/>
            </a:xfrm>
            <a:prstGeom prst="rect">
              <a:avLst/>
            </a:prstGeom>
          </p:spPr>
        </p:pic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BB219FDE-5DAC-257F-291D-4B8A5C3CB9A2}"/>
                </a:ext>
              </a:extLst>
            </p:cNvPr>
            <p:cNvCxnSpPr/>
            <p:nvPr/>
          </p:nvCxnSpPr>
          <p:spPr>
            <a:xfrm rot="19800000" flipV="1">
              <a:off x="4464690" y="3721917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21AE49C2-9162-1C00-3FAC-0A78EE351E73}"/>
                </a:ext>
              </a:extLst>
            </p:cNvPr>
            <p:cNvCxnSpPr/>
            <p:nvPr/>
          </p:nvCxnSpPr>
          <p:spPr>
            <a:xfrm rot="19800000" flipH="1">
              <a:off x="6025260" y="2765286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79D1A9FB-56AE-C4C5-0651-45571BEF4E14}"/>
                </a:ext>
              </a:extLst>
            </p:cNvPr>
            <p:cNvCxnSpPr/>
            <p:nvPr/>
          </p:nvCxnSpPr>
          <p:spPr>
            <a:xfrm rot="1800000" flipH="1" flipV="1">
              <a:off x="6025259" y="3739335"/>
              <a:ext cx="1296144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Stern mit 7 Zacken 24">
              <a:extLst>
                <a:ext uri="{FF2B5EF4-FFF2-40B4-BE49-F238E27FC236}">
                  <a16:creationId xmlns:a16="http://schemas.microsoft.com/office/drawing/2014/main" id="{37135F9F-6713-07D8-9654-8AC94BF1C5AF}"/>
                </a:ext>
              </a:extLst>
            </p:cNvPr>
            <p:cNvSpPr/>
            <p:nvPr/>
          </p:nvSpPr>
          <p:spPr>
            <a:xfrm>
              <a:off x="5648239" y="2969964"/>
              <a:ext cx="504056" cy="504056"/>
            </a:xfrm>
            <a:prstGeom prst="star7">
              <a:avLst>
                <a:gd name="adj" fmla="val 12506"/>
                <a:gd name="hf" fmla="val 102572"/>
                <a:gd name="vf" fmla="val 105210"/>
              </a:avLst>
            </a:prstGeom>
            <a:solidFill>
              <a:schemeClr val="accent4"/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0048" tIns="65024" rIns="130048" bIns="6502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 dirty="0" err="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" name="Freihandform 25">
              <a:extLst>
                <a:ext uri="{FF2B5EF4-FFF2-40B4-BE49-F238E27FC236}">
                  <a16:creationId xmlns:a16="http://schemas.microsoft.com/office/drawing/2014/main" id="{C3E572BC-FB9A-4E12-8347-7FC06D3F5C9E}"/>
                </a:ext>
              </a:extLst>
            </p:cNvPr>
            <p:cNvSpPr/>
            <p:nvPr/>
          </p:nvSpPr>
          <p:spPr>
            <a:xfrm>
              <a:off x="4656531" y="2882072"/>
              <a:ext cx="289674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Freihandform 26">
              <a:extLst>
                <a:ext uri="{FF2B5EF4-FFF2-40B4-BE49-F238E27FC236}">
                  <a16:creationId xmlns:a16="http://schemas.microsoft.com/office/drawing/2014/main" id="{71D54B30-419B-63F8-D48D-D1551A736804}"/>
                </a:ext>
              </a:extLst>
            </p:cNvPr>
            <p:cNvSpPr/>
            <p:nvPr/>
          </p:nvSpPr>
          <p:spPr>
            <a:xfrm flipH="1">
              <a:off x="6829044" y="2893103"/>
              <a:ext cx="289673" cy="681540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8AC2BB6F-B9C9-8C64-6BA0-216AA6E6B5AC}"/>
                </a:ext>
              </a:extLst>
            </p:cNvPr>
            <p:cNvSpPr txBox="1"/>
            <p:nvPr/>
          </p:nvSpPr>
          <p:spPr>
            <a:xfrm>
              <a:off x="4786722" y="3018505"/>
              <a:ext cx="360040" cy="341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300460" hangingPunct="1">
                <a:spcBef>
                  <a:spcPts val="0"/>
                </a:spcBef>
              </a:pPr>
              <a:r>
                <a:rPr lang="de-DE" sz="256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P</a:t>
              </a:r>
              <a:endParaRPr lang="de-CH" sz="256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567F3B4A-B5BB-9D77-02B7-D311FE04901B}"/>
                </a:ext>
              </a:extLst>
            </p:cNvPr>
            <p:cNvSpPr txBox="1"/>
            <p:nvPr/>
          </p:nvSpPr>
          <p:spPr>
            <a:xfrm>
              <a:off x="6699792" y="3018505"/>
              <a:ext cx="360040" cy="341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300460" hangingPunct="1">
                <a:spcBef>
                  <a:spcPts val="0"/>
                </a:spcBef>
              </a:pPr>
              <a:r>
                <a:rPr lang="de-DE" sz="256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P</a:t>
              </a:r>
              <a:endParaRPr lang="de-CH" sz="256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BFF21759-B311-156E-BCB2-65D174F6D30A}"/>
                </a:ext>
              </a:extLst>
            </p:cNvPr>
            <p:cNvSpPr txBox="1"/>
            <p:nvPr/>
          </p:nvSpPr>
          <p:spPr>
            <a:xfrm>
              <a:off x="5410344" y="2427399"/>
              <a:ext cx="979846" cy="249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r>
                <a:rPr lang="de-DE" sz="1707" kern="1200" dirty="0" err="1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acceleration</a:t>
              </a:r>
              <a:endParaRPr lang="de-CH" sz="1707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36F764DE-C8DE-3F7E-036D-B7E4DE0B0AA6}"/>
                </a:ext>
              </a:extLst>
            </p:cNvPr>
            <p:cNvSpPr txBox="1"/>
            <p:nvPr/>
          </p:nvSpPr>
          <p:spPr>
            <a:xfrm>
              <a:off x="5415230" y="3786372"/>
              <a:ext cx="979846" cy="249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00460" hangingPunct="1">
                <a:spcBef>
                  <a:spcPts val="0"/>
                </a:spcBef>
              </a:pPr>
              <a:r>
                <a:rPr lang="de-DE" sz="1707" kern="1200" dirty="0" err="1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deceleration</a:t>
              </a:r>
              <a:endParaRPr lang="de-CH" sz="1707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ihandform 33">
              <a:extLst>
                <a:ext uri="{FF2B5EF4-FFF2-40B4-BE49-F238E27FC236}">
                  <a16:creationId xmlns:a16="http://schemas.microsoft.com/office/drawing/2014/main" id="{88FC4728-D7EB-591F-E710-B8689AAE41F5}"/>
                </a:ext>
              </a:extLst>
            </p:cNvPr>
            <p:cNvSpPr/>
            <p:nvPr/>
          </p:nvSpPr>
          <p:spPr>
            <a:xfrm flipH="1">
              <a:off x="7416750" y="2704398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12852D33-33E1-E9EF-EFED-AAF8674A35BE}"/>
                </a:ext>
              </a:extLst>
            </p:cNvPr>
            <p:cNvSpPr txBox="1"/>
            <p:nvPr/>
          </p:nvSpPr>
          <p:spPr>
            <a:xfrm>
              <a:off x="7336484" y="3035666"/>
              <a:ext cx="360040" cy="341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300460" hangingPunct="1">
                <a:spcBef>
                  <a:spcPts val="0"/>
                </a:spcBef>
              </a:pPr>
              <a:r>
                <a:rPr lang="de-DE" sz="256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I</a:t>
              </a:r>
              <a:endParaRPr lang="de-CH" sz="256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ihandform 35">
              <a:extLst>
                <a:ext uri="{FF2B5EF4-FFF2-40B4-BE49-F238E27FC236}">
                  <a16:creationId xmlns:a16="http://schemas.microsoft.com/office/drawing/2014/main" id="{490DB01F-0E87-EC5A-110D-5476BDAF74DD}"/>
                </a:ext>
              </a:extLst>
            </p:cNvPr>
            <p:cNvSpPr/>
            <p:nvPr/>
          </p:nvSpPr>
          <p:spPr>
            <a:xfrm>
              <a:off x="4066053" y="2699406"/>
              <a:ext cx="289673" cy="1099861"/>
            </a:xfrm>
            <a:custGeom>
              <a:avLst/>
              <a:gdLst>
                <a:gd name="connsiteX0" fmla="*/ 227204 w 227204"/>
                <a:gd name="connsiteY0" fmla="*/ 499796 h 499796"/>
                <a:gd name="connsiteX1" fmla="*/ 24 w 227204"/>
                <a:gd name="connsiteY1" fmla="*/ 244219 h 499796"/>
                <a:gd name="connsiteX2" fmla="*/ 215845 w 227204"/>
                <a:gd name="connsiteY2" fmla="*/ 0 h 499796"/>
                <a:gd name="connsiteX0" fmla="*/ 227515 w 272951"/>
                <a:gd name="connsiteY0" fmla="*/ 602027 h 602027"/>
                <a:gd name="connsiteX1" fmla="*/ 335 w 272951"/>
                <a:gd name="connsiteY1" fmla="*/ 346450 h 602027"/>
                <a:gd name="connsiteX2" fmla="*/ 272951 w 272951"/>
                <a:gd name="connsiteY2" fmla="*/ 0 h 602027"/>
                <a:gd name="connsiteX0" fmla="*/ 318295 w 318295"/>
                <a:gd name="connsiteY0" fmla="*/ 681540 h 681540"/>
                <a:gd name="connsiteX1" fmla="*/ 243 w 318295"/>
                <a:gd name="connsiteY1" fmla="*/ 346450 h 681540"/>
                <a:gd name="connsiteX2" fmla="*/ 272859 w 318295"/>
                <a:gd name="connsiteY2" fmla="*/ 0 h 681540"/>
                <a:gd name="connsiteX0" fmla="*/ 289943 w 289943"/>
                <a:gd name="connsiteY0" fmla="*/ 681540 h 681540"/>
                <a:gd name="connsiteX1" fmla="*/ 289 w 289943"/>
                <a:gd name="connsiteY1" fmla="*/ 369168 h 681540"/>
                <a:gd name="connsiteX2" fmla="*/ 244507 w 289943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  <a:gd name="connsiteX0" fmla="*/ 289674 w 289674"/>
                <a:gd name="connsiteY0" fmla="*/ 681540 h 681540"/>
                <a:gd name="connsiteX1" fmla="*/ 20 w 289674"/>
                <a:gd name="connsiteY1" fmla="*/ 369168 h 681540"/>
                <a:gd name="connsiteX2" fmla="*/ 244238 w 289674"/>
                <a:gd name="connsiteY2" fmla="*/ 0 h 68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74" h="681540">
                  <a:moveTo>
                    <a:pt x="289674" y="681540"/>
                  </a:moveTo>
                  <a:cubicBezTo>
                    <a:pt x="142953" y="635158"/>
                    <a:pt x="1914" y="596348"/>
                    <a:pt x="20" y="369168"/>
                  </a:cubicBezTo>
                  <a:cubicBezTo>
                    <a:pt x="-1874" y="141988"/>
                    <a:pt x="135381" y="80460"/>
                    <a:pt x="244238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prstDash val="solid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00460" hangingPunct="1">
                <a:spcBef>
                  <a:spcPts val="0"/>
                </a:spcBef>
              </a:pPr>
              <a:endParaRPr lang="de-CH" sz="2560" kern="12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75199A70-E338-01E4-97C6-80E9D883F8C8}"/>
                </a:ext>
              </a:extLst>
            </p:cNvPr>
            <p:cNvSpPr txBox="1"/>
            <p:nvPr/>
          </p:nvSpPr>
          <p:spPr>
            <a:xfrm>
              <a:off x="4174527" y="3034182"/>
              <a:ext cx="360040" cy="341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300460" hangingPunct="1">
                <a:spcBef>
                  <a:spcPts val="0"/>
                </a:spcBef>
              </a:pPr>
              <a:r>
                <a:rPr lang="de-DE" sz="256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I</a:t>
              </a:r>
              <a:endParaRPr lang="de-CH" sz="256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1" name="Textfeld 40">
            <a:extLst>
              <a:ext uri="{FF2B5EF4-FFF2-40B4-BE49-F238E27FC236}">
                <a16:creationId xmlns:a16="http://schemas.microsoft.com/office/drawing/2014/main" id="{2163E3E2-8801-1B32-2C1E-ABCEEE6B07ED}"/>
              </a:ext>
            </a:extLst>
          </p:cNvPr>
          <p:cNvSpPr txBox="1"/>
          <p:nvPr/>
        </p:nvSpPr>
        <p:spPr>
          <a:xfrm>
            <a:off x="5522728" y="6087940"/>
            <a:ext cx="6407503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power recirculated, beam recirc. at low E</a:t>
            </a:r>
          </a:p>
          <a:p>
            <a:pPr marL="255996" indent="-255996" defTabSz="130046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benefit from better collision parameters</a:t>
            </a:r>
          </a:p>
          <a:p>
            <a:pPr marL="457200" indent="-457200" defTabSz="1300460" hangingPunct="1">
              <a:spcBef>
                <a:spcPts val="853"/>
              </a:spcBef>
              <a:buFont typeface="Symbol" panose="05050102010706020507" pitchFamily="18" charset="2"/>
              <a:buChar char="®"/>
            </a:pPr>
            <a:r>
              <a:rPr lang="en-US" sz="2800" b="1" kern="1200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  <a:sym typeface="Symbol"/>
              </a:rPr>
              <a:t>high L per grid power, but higher investments &amp; complexity</a:t>
            </a:r>
          </a:p>
          <a:p>
            <a:pPr marL="457200" indent="-457200" defTabSz="1300460" hangingPunct="1">
              <a:spcBef>
                <a:spcPts val="853"/>
              </a:spcBef>
              <a:buFont typeface="Symbol" panose="05050102010706020507" pitchFamily="18" charset="2"/>
              <a:buChar char="®"/>
            </a:pPr>
            <a:r>
              <a:rPr lang="en-US" sz="2800" b="1" kern="1200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  <a:sym typeface="Symbol"/>
              </a:rPr>
              <a:t>main study today e-LHC, but also e+/e- possible</a:t>
            </a:r>
            <a:endParaRPr lang="en-US" sz="2800" b="1" kern="1200" dirty="0">
              <a:solidFill>
                <a:srgbClr val="C00000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D5E1507-E6E7-1FD6-DB1E-BEA7822AEE14}"/>
              </a:ext>
            </a:extLst>
          </p:cNvPr>
          <p:cNvSpPr txBox="1"/>
          <p:nvPr/>
        </p:nvSpPr>
        <p:spPr>
          <a:xfrm>
            <a:off x="247342" y="1512243"/>
            <a:ext cx="4096455" cy="96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Ring</a:t>
            </a:r>
          </a:p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beam </a:t>
            </a:r>
            <a:r>
              <a:rPr lang="de-DE" sz="2844" b="1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circulates</a:t>
            </a:r>
            <a:endParaRPr lang="de-CH" sz="2844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8FE2949-512F-9DCE-2DEB-CD401981BC45}"/>
              </a:ext>
            </a:extLst>
          </p:cNvPr>
          <p:cNvSpPr txBox="1"/>
          <p:nvPr/>
        </p:nvSpPr>
        <p:spPr>
          <a:xfrm>
            <a:off x="12185897" y="1513841"/>
            <a:ext cx="4096455" cy="967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Linear Collider</a:t>
            </a:r>
          </a:p>
          <a:p>
            <a:pPr algn="ctr" defTabSz="1300460" hangingPunct="1">
              <a:spcBef>
                <a:spcPts val="0"/>
              </a:spcBef>
            </a:pP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high </a:t>
            </a:r>
            <a:r>
              <a:rPr lang="de-DE" sz="2844" b="1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quality</a:t>
            </a:r>
            <a:r>
              <a:rPr lang="de-DE" sz="2844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beam</a:t>
            </a:r>
            <a:endParaRPr lang="de-CH" sz="2844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8616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783411" y="487680"/>
            <a:ext cx="6321778" cy="5310293"/>
            <a:chOff x="5686425" y="257175"/>
            <a:chExt cx="3333750" cy="2800350"/>
          </a:xfrm>
        </p:grpSpPr>
        <p:sp>
          <p:nvSpPr>
            <p:cNvPr id="3" name="object 3"/>
            <p:cNvSpPr/>
            <p:nvPr/>
          </p:nvSpPr>
          <p:spPr>
            <a:xfrm>
              <a:off x="5715000" y="285750"/>
              <a:ext cx="3276600" cy="2743200"/>
            </a:xfrm>
            <a:custGeom>
              <a:avLst/>
              <a:gdLst/>
              <a:ahLst/>
              <a:cxnLst/>
              <a:rect l="l" t="t" r="r" b="b"/>
              <a:pathLst>
                <a:path w="3276600" h="2743200">
                  <a:moveTo>
                    <a:pt x="3192932" y="0"/>
                  </a:moveTo>
                  <a:lnTo>
                    <a:pt x="83667" y="0"/>
                  </a:lnTo>
                  <a:lnTo>
                    <a:pt x="51100" y="6574"/>
                  </a:lnTo>
                  <a:lnTo>
                    <a:pt x="24505" y="24505"/>
                  </a:lnTo>
                  <a:lnTo>
                    <a:pt x="6574" y="51100"/>
                  </a:lnTo>
                  <a:lnTo>
                    <a:pt x="0" y="83667"/>
                  </a:lnTo>
                  <a:lnTo>
                    <a:pt x="0" y="2659532"/>
                  </a:lnTo>
                  <a:lnTo>
                    <a:pt x="6574" y="2692099"/>
                  </a:lnTo>
                  <a:lnTo>
                    <a:pt x="24505" y="2718694"/>
                  </a:lnTo>
                  <a:lnTo>
                    <a:pt x="51100" y="2736625"/>
                  </a:lnTo>
                  <a:lnTo>
                    <a:pt x="83667" y="2743200"/>
                  </a:lnTo>
                  <a:lnTo>
                    <a:pt x="3192932" y="2743200"/>
                  </a:lnTo>
                  <a:lnTo>
                    <a:pt x="3225499" y="2736625"/>
                  </a:lnTo>
                  <a:lnTo>
                    <a:pt x="3252094" y="2718694"/>
                  </a:lnTo>
                  <a:lnTo>
                    <a:pt x="3270024" y="2692099"/>
                  </a:lnTo>
                  <a:lnTo>
                    <a:pt x="3276600" y="2659532"/>
                  </a:lnTo>
                  <a:lnTo>
                    <a:pt x="3276600" y="83667"/>
                  </a:lnTo>
                  <a:lnTo>
                    <a:pt x="3270024" y="51100"/>
                  </a:lnTo>
                  <a:lnTo>
                    <a:pt x="3252094" y="24505"/>
                  </a:lnTo>
                  <a:lnTo>
                    <a:pt x="3225499" y="6574"/>
                  </a:lnTo>
                  <a:lnTo>
                    <a:pt x="319293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5715000" y="285750"/>
              <a:ext cx="3276600" cy="2743200"/>
            </a:xfrm>
            <a:custGeom>
              <a:avLst/>
              <a:gdLst/>
              <a:ahLst/>
              <a:cxnLst/>
              <a:rect l="l" t="t" r="r" b="b"/>
              <a:pathLst>
                <a:path w="3276600" h="2743200">
                  <a:moveTo>
                    <a:pt x="0" y="83667"/>
                  </a:moveTo>
                  <a:lnTo>
                    <a:pt x="6574" y="51100"/>
                  </a:lnTo>
                  <a:lnTo>
                    <a:pt x="24505" y="24505"/>
                  </a:lnTo>
                  <a:lnTo>
                    <a:pt x="51100" y="6574"/>
                  </a:lnTo>
                  <a:lnTo>
                    <a:pt x="83667" y="0"/>
                  </a:lnTo>
                  <a:lnTo>
                    <a:pt x="3192933" y="0"/>
                  </a:lnTo>
                  <a:lnTo>
                    <a:pt x="3225500" y="6574"/>
                  </a:lnTo>
                  <a:lnTo>
                    <a:pt x="3252094" y="24505"/>
                  </a:lnTo>
                  <a:lnTo>
                    <a:pt x="3270025" y="51100"/>
                  </a:lnTo>
                  <a:lnTo>
                    <a:pt x="3276600" y="83667"/>
                  </a:lnTo>
                  <a:lnTo>
                    <a:pt x="3276600" y="2659533"/>
                  </a:lnTo>
                  <a:lnTo>
                    <a:pt x="3270025" y="2692100"/>
                  </a:lnTo>
                  <a:lnTo>
                    <a:pt x="3252094" y="2718694"/>
                  </a:lnTo>
                  <a:lnTo>
                    <a:pt x="3225500" y="2736625"/>
                  </a:lnTo>
                  <a:lnTo>
                    <a:pt x="3192933" y="2743200"/>
                  </a:lnTo>
                  <a:lnTo>
                    <a:pt x="83667" y="2743200"/>
                  </a:lnTo>
                  <a:lnTo>
                    <a:pt x="51100" y="2736625"/>
                  </a:lnTo>
                  <a:lnTo>
                    <a:pt x="24505" y="2718694"/>
                  </a:lnTo>
                  <a:lnTo>
                    <a:pt x="6574" y="2692100"/>
                  </a:lnTo>
                  <a:lnTo>
                    <a:pt x="0" y="2659533"/>
                  </a:lnTo>
                  <a:lnTo>
                    <a:pt x="0" y="83667"/>
                  </a:lnTo>
                  <a:close/>
                </a:path>
              </a:pathLst>
            </a:custGeom>
            <a:ln w="57150">
              <a:solidFill>
                <a:srgbClr val="002060"/>
              </a:solidFill>
            </a:ln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973" y="2684401"/>
            <a:ext cx="9191771" cy="578241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 rot="1020000">
            <a:off x="2456305" y="4957027"/>
            <a:ext cx="1431580" cy="3912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996"/>
              </a:lnSpc>
              <a:spcBef>
                <a:spcPts val="0"/>
              </a:spcBef>
            </a:pPr>
            <a:r>
              <a:rPr sz="3034" b="1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previous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 rot="1020000">
            <a:off x="2844255" y="5408627"/>
            <a:ext cx="471736" cy="3912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996"/>
              </a:lnSpc>
              <a:spcBef>
                <a:spcPts val="0"/>
              </a:spcBef>
            </a:pPr>
            <a:r>
              <a:rPr sz="3034" b="1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&amp;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 rot="1020000">
            <a:off x="2328669" y="5847004"/>
            <a:ext cx="1235659" cy="3912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996"/>
              </a:lnSpc>
              <a:spcBef>
                <a:spcPts val="0"/>
              </a:spcBef>
            </a:pPr>
            <a:r>
              <a:rPr sz="3034" b="1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current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2753" y="830863"/>
            <a:ext cx="9247858" cy="1003580"/>
          </a:xfrm>
          <a:prstGeom prst="rect">
            <a:avLst/>
          </a:prstGeom>
          <a:solidFill>
            <a:srgbClr val="FFF2CC"/>
          </a:solidFill>
          <a:ln w="38100">
            <a:solidFill>
              <a:srgbClr val="C00000"/>
            </a:solidFill>
          </a:ln>
        </p:spPr>
        <p:txBody>
          <a:bodyPr vert="horz" wrap="square" lIns="0" tIns="79474" rIns="0" bIns="0" rtlCol="0">
            <a:spAutoFit/>
          </a:bodyPr>
          <a:lstStyle/>
          <a:p>
            <a:pPr marL="1296870" marR="232401" indent="-1052428" defTabSz="1733977" hangingPunct="1">
              <a:lnSpc>
                <a:spcPts val="3603"/>
              </a:lnSpc>
              <a:spcBef>
                <a:spcPts val="626"/>
              </a:spcBef>
            </a:pP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ERL</a:t>
            </a:r>
            <a:r>
              <a:rPr sz="3034" b="1" i="1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to</a:t>
            </a:r>
            <a:r>
              <a:rPr sz="3034" b="1" i="1" spc="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enable</a:t>
            </a:r>
            <a:r>
              <a:rPr sz="3034" b="1" i="1" spc="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high-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power</a:t>
            </a:r>
            <a:r>
              <a:rPr sz="3034" b="1" i="1" spc="-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beams</a:t>
            </a:r>
            <a:r>
              <a:rPr sz="3034" b="1" i="1" spc="-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that</a:t>
            </a:r>
            <a:r>
              <a:rPr sz="3034" b="1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would</a:t>
            </a:r>
            <a:r>
              <a:rPr sz="3034" b="1" i="1" spc="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otherwise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require</a:t>
            </a:r>
            <a:r>
              <a:rPr sz="3034" b="1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one</a:t>
            </a:r>
            <a:r>
              <a:rPr sz="3034" b="1" i="1" spc="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or more</a:t>
            </a:r>
            <a:r>
              <a:rPr sz="3034" b="1" i="1" spc="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nuclear power</a:t>
            </a:r>
            <a:r>
              <a:rPr sz="3034" b="1" i="1" spc="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plants</a:t>
            </a:r>
            <a:endParaRPr sz="3034" dirty="0">
              <a:solidFill>
                <a:srgbClr val="C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852486" y="1939769"/>
            <a:ext cx="411819" cy="1052425"/>
          </a:xfrm>
          <a:custGeom>
            <a:avLst/>
            <a:gdLst/>
            <a:ahLst/>
            <a:cxnLst/>
            <a:rect l="l" t="t" r="r" b="b"/>
            <a:pathLst>
              <a:path w="217170" h="554990">
                <a:moveTo>
                  <a:pt x="50800" y="478482"/>
                </a:moveTo>
                <a:lnTo>
                  <a:pt x="0" y="478482"/>
                </a:lnTo>
                <a:lnTo>
                  <a:pt x="63500" y="554682"/>
                </a:lnTo>
                <a:lnTo>
                  <a:pt x="116416" y="491182"/>
                </a:lnTo>
                <a:lnTo>
                  <a:pt x="50800" y="491182"/>
                </a:lnTo>
                <a:lnTo>
                  <a:pt x="50800" y="478482"/>
                </a:lnTo>
                <a:close/>
              </a:path>
              <a:path w="217170" h="554990">
                <a:moveTo>
                  <a:pt x="191598" y="264641"/>
                </a:moveTo>
                <a:lnTo>
                  <a:pt x="50800" y="264641"/>
                </a:lnTo>
                <a:lnTo>
                  <a:pt x="50800" y="491182"/>
                </a:lnTo>
                <a:lnTo>
                  <a:pt x="76200" y="491182"/>
                </a:lnTo>
                <a:lnTo>
                  <a:pt x="76200" y="290041"/>
                </a:lnTo>
                <a:lnTo>
                  <a:pt x="63500" y="290041"/>
                </a:lnTo>
                <a:lnTo>
                  <a:pt x="76200" y="277341"/>
                </a:lnTo>
                <a:lnTo>
                  <a:pt x="191598" y="277341"/>
                </a:lnTo>
                <a:lnTo>
                  <a:pt x="191598" y="264641"/>
                </a:lnTo>
                <a:close/>
              </a:path>
              <a:path w="217170" h="554990">
                <a:moveTo>
                  <a:pt x="127000" y="478482"/>
                </a:moveTo>
                <a:lnTo>
                  <a:pt x="76200" y="478482"/>
                </a:lnTo>
                <a:lnTo>
                  <a:pt x="76200" y="491182"/>
                </a:lnTo>
                <a:lnTo>
                  <a:pt x="116416" y="491182"/>
                </a:lnTo>
                <a:lnTo>
                  <a:pt x="127000" y="478482"/>
                </a:lnTo>
                <a:close/>
              </a:path>
              <a:path w="217170" h="554990">
                <a:moveTo>
                  <a:pt x="76200" y="277341"/>
                </a:moveTo>
                <a:lnTo>
                  <a:pt x="63500" y="290041"/>
                </a:lnTo>
                <a:lnTo>
                  <a:pt x="76200" y="290041"/>
                </a:lnTo>
                <a:lnTo>
                  <a:pt x="76200" y="277341"/>
                </a:lnTo>
                <a:close/>
              </a:path>
              <a:path w="217170" h="554990">
                <a:moveTo>
                  <a:pt x="216998" y="264641"/>
                </a:moveTo>
                <a:lnTo>
                  <a:pt x="204298" y="264641"/>
                </a:lnTo>
                <a:lnTo>
                  <a:pt x="191598" y="277341"/>
                </a:lnTo>
                <a:lnTo>
                  <a:pt x="76200" y="277341"/>
                </a:lnTo>
                <a:lnTo>
                  <a:pt x="76200" y="290041"/>
                </a:lnTo>
                <a:lnTo>
                  <a:pt x="216998" y="290041"/>
                </a:lnTo>
                <a:lnTo>
                  <a:pt x="216998" y="264641"/>
                </a:lnTo>
                <a:close/>
              </a:path>
              <a:path w="217170" h="554990">
                <a:moveTo>
                  <a:pt x="216998" y="0"/>
                </a:moveTo>
                <a:lnTo>
                  <a:pt x="191598" y="0"/>
                </a:lnTo>
                <a:lnTo>
                  <a:pt x="191598" y="277341"/>
                </a:lnTo>
                <a:lnTo>
                  <a:pt x="204298" y="264641"/>
                </a:lnTo>
                <a:lnTo>
                  <a:pt x="216998" y="264641"/>
                </a:lnTo>
                <a:lnTo>
                  <a:pt x="216998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 rot="1920000">
            <a:off x="4023759" y="3504733"/>
            <a:ext cx="2471834" cy="2469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1896"/>
              </a:lnSpc>
              <a:spcBef>
                <a:spcPts val="0"/>
              </a:spcBef>
            </a:pPr>
            <a:r>
              <a:rPr sz="2844" i="1" spc="-28" baseline="5555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Po</a:t>
            </a:r>
            <a:r>
              <a:rPr sz="2844" i="1" spc="-28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wer</a:t>
            </a:r>
            <a:r>
              <a:rPr sz="2844" i="1" spc="-70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44" i="1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=</a:t>
            </a:r>
            <a:r>
              <a:rPr sz="2844" i="1" spc="-28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 Energy</a:t>
            </a:r>
            <a:r>
              <a:rPr sz="2844" i="1" spc="-42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44" i="1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x</a:t>
            </a:r>
            <a:r>
              <a:rPr sz="2844" i="1" spc="-28" baseline="2777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1896" i="1" spc="-19" dirty="0">
                <a:solidFill>
                  <a:srgbClr val="C55A11"/>
                </a:solidFill>
                <a:latin typeface="Calibri"/>
                <a:ea typeface="Calibri" panose="020F0502020204030204" pitchFamily="34" charset="0"/>
                <a:cs typeface="Calibri"/>
              </a:rPr>
              <a:t>Current</a:t>
            </a:r>
            <a:endParaRPr sz="189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886137" y="3422674"/>
            <a:ext cx="7553619" cy="4723873"/>
            <a:chOff x="994503" y="1804925"/>
            <a:chExt cx="3983354" cy="2491105"/>
          </a:xfrm>
        </p:grpSpPr>
        <p:sp>
          <p:nvSpPr>
            <p:cNvPr id="13" name="object 13"/>
            <p:cNvSpPr/>
            <p:nvPr/>
          </p:nvSpPr>
          <p:spPr>
            <a:xfrm>
              <a:off x="1010378" y="2430331"/>
              <a:ext cx="3178175" cy="1850389"/>
            </a:xfrm>
            <a:custGeom>
              <a:avLst/>
              <a:gdLst/>
              <a:ahLst/>
              <a:cxnLst/>
              <a:rect l="l" t="t" r="r" b="b"/>
              <a:pathLst>
                <a:path w="3178175" h="1850389">
                  <a:moveTo>
                    <a:pt x="27465" y="452223"/>
                  </a:moveTo>
                  <a:lnTo>
                    <a:pt x="42898" y="407267"/>
                  </a:lnTo>
                  <a:lnTo>
                    <a:pt x="61319" y="364206"/>
                  </a:lnTo>
                  <a:lnTo>
                    <a:pt x="82576" y="323122"/>
                  </a:lnTo>
                  <a:lnTo>
                    <a:pt x="106514" y="284098"/>
                  </a:lnTo>
                  <a:lnTo>
                    <a:pt x="132979" y="247215"/>
                  </a:lnTo>
                  <a:lnTo>
                    <a:pt x="161820" y="212556"/>
                  </a:lnTo>
                  <a:lnTo>
                    <a:pt x="192882" y="180203"/>
                  </a:lnTo>
                  <a:lnTo>
                    <a:pt x="226012" y="150239"/>
                  </a:lnTo>
                  <a:lnTo>
                    <a:pt x="261056" y="122744"/>
                  </a:lnTo>
                  <a:lnTo>
                    <a:pt x="297861" y="97801"/>
                  </a:lnTo>
                  <a:lnTo>
                    <a:pt x="336273" y="75493"/>
                  </a:lnTo>
                  <a:lnTo>
                    <a:pt x="376140" y="55902"/>
                  </a:lnTo>
                  <a:lnTo>
                    <a:pt x="417307" y="39109"/>
                  </a:lnTo>
                  <a:lnTo>
                    <a:pt x="459621" y="25197"/>
                  </a:lnTo>
                  <a:lnTo>
                    <a:pt x="502929" y="14248"/>
                  </a:lnTo>
                  <a:lnTo>
                    <a:pt x="547077" y="6344"/>
                  </a:lnTo>
                  <a:lnTo>
                    <a:pt x="591912" y="1567"/>
                  </a:lnTo>
                  <a:lnTo>
                    <a:pt x="637281" y="0"/>
                  </a:lnTo>
                  <a:lnTo>
                    <a:pt x="683029" y="1723"/>
                  </a:lnTo>
                  <a:lnTo>
                    <a:pt x="729004" y="6821"/>
                  </a:lnTo>
                  <a:lnTo>
                    <a:pt x="775052" y="15374"/>
                  </a:lnTo>
                  <a:lnTo>
                    <a:pt x="821020" y="27465"/>
                  </a:lnTo>
                  <a:lnTo>
                    <a:pt x="2725585" y="604001"/>
                  </a:lnTo>
                  <a:lnTo>
                    <a:pt x="2770541" y="619434"/>
                  </a:lnTo>
                  <a:lnTo>
                    <a:pt x="2813602" y="637855"/>
                  </a:lnTo>
                  <a:lnTo>
                    <a:pt x="2854685" y="659111"/>
                  </a:lnTo>
                  <a:lnTo>
                    <a:pt x="2893709" y="683049"/>
                  </a:lnTo>
                  <a:lnTo>
                    <a:pt x="2930592" y="709515"/>
                  </a:lnTo>
                  <a:lnTo>
                    <a:pt x="2965250" y="738356"/>
                  </a:lnTo>
                  <a:lnTo>
                    <a:pt x="2997603" y="769418"/>
                  </a:lnTo>
                  <a:lnTo>
                    <a:pt x="3027568" y="802547"/>
                  </a:lnTo>
                  <a:lnTo>
                    <a:pt x="3055062" y="837591"/>
                  </a:lnTo>
                  <a:lnTo>
                    <a:pt x="3080005" y="874396"/>
                  </a:lnTo>
                  <a:lnTo>
                    <a:pt x="3102313" y="912809"/>
                  </a:lnTo>
                  <a:lnTo>
                    <a:pt x="3121904" y="952675"/>
                  </a:lnTo>
                  <a:lnTo>
                    <a:pt x="3138697" y="993843"/>
                  </a:lnTo>
                  <a:lnTo>
                    <a:pt x="3152609" y="1036157"/>
                  </a:lnTo>
                  <a:lnTo>
                    <a:pt x="3163558" y="1079465"/>
                  </a:lnTo>
                  <a:lnTo>
                    <a:pt x="3171462" y="1123613"/>
                  </a:lnTo>
                  <a:lnTo>
                    <a:pt x="3176238" y="1168448"/>
                  </a:lnTo>
                  <a:lnTo>
                    <a:pt x="3177806" y="1213817"/>
                  </a:lnTo>
                  <a:lnTo>
                    <a:pt x="3176082" y="1259566"/>
                  </a:lnTo>
                  <a:lnTo>
                    <a:pt x="3170984" y="1305541"/>
                  </a:lnTo>
                  <a:lnTo>
                    <a:pt x="3162431" y="1351589"/>
                  </a:lnTo>
                  <a:lnTo>
                    <a:pt x="3150340" y="1397557"/>
                  </a:lnTo>
                  <a:lnTo>
                    <a:pt x="3134907" y="1442513"/>
                  </a:lnTo>
                  <a:lnTo>
                    <a:pt x="3116486" y="1485574"/>
                  </a:lnTo>
                  <a:lnTo>
                    <a:pt x="3095230" y="1526658"/>
                  </a:lnTo>
                  <a:lnTo>
                    <a:pt x="3071292" y="1565682"/>
                  </a:lnTo>
                  <a:lnTo>
                    <a:pt x="3044826" y="1602565"/>
                  </a:lnTo>
                  <a:lnTo>
                    <a:pt x="3015985" y="1637223"/>
                  </a:lnTo>
                  <a:lnTo>
                    <a:pt x="2984923" y="1669576"/>
                  </a:lnTo>
                  <a:lnTo>
                    <a:pt x="2951794" y="1699541"/>
                  </a:lnTo>
                  <a:lnTo>
                    <a:pt x="2916750" y="1727036"/>
                  </a:lnTo>
                  <a:lnTo>
                    <a:pt x="2879945" y="1751978"/>
                  </a:lnTo>
                  <a:lnTo>
                    <a:pt x="2841532" y="1774286"/>
                  </a:lnTo>
                  <a:lnTo>
                    <a:pt x="2801666" y="1793878"/>
                  </a:lnTo>
                  <a:lnTo>
                    <a:pt x="2760499" y="1810671"/>
                  </a:lnTo>
                  <a:lnTo>
                    <a:pt x="2718185" y="1824583"/>
                  </a:lnTo>
                  <a:lnTo>
                    <a:pt x="2674877" y="1835532"/>
                  </a:lnTo>
                  <a:lnTo>
                    <a:pt x="2630728" y="1843436"/>
                  </a:lnTo>
                  <a:lnTo>
                    <a:pt x="2585893" y="1848213"/>
                  </a:lnTo>
                  <a:lnTo>
                    <a:pt x="2540525" y="1849780"/>
                  </a:lnTo>
                  <a:lnTo>
                    <a:pt x="2494776" y="1848056"/>
                  </a:lnTo>
                  <a:lnTo>
                    <a:pt x="2448801" y="1842959"/>
                  </a:lnTo>
                  <a:lnTo>
                    <a:pt x="2402753" y="1834406"/>
                  </a:lnTo>
                  <a:lnTo>
                    <a:pt x="2356786" y="1822315"/>
                  </a:lnTo>
                  <a:lnTo>
                    <a:pt x="452221" y="1245779"/>
                  </a:lnTo>
                  <a:lnTo>
                    <a:pt x="407265" y="1230346"/>
                  </a:lnTo>
                  <a:lnTo>
                    <a:pt x="364204" y="1211925"/>
                  </a:lnTo>
                  <a:lnTo>
                    <a:pt x="323120" y="1190668"/>
                  </a:lnTo>
                  <a:lnTo>
                    <a:pt x="284096" y="1166731"/>
                  </a:lnTo>
                  <a:lnTo>
                    <a:pt x="247214" y="1140265"/>
                  </a:lnTo>
                  <a:lnTo>
                    <a:pt x="212555" y="1111424"/>
                  </a:lnTo>
                  <a:lnTo>
                    <a:pt x="180202" y="1080362"/>
                  </a:lnTo>
                  <a:lnTo>
                    <a:pt x="150238" y="1047232"/>
                  </a:lnTo>
                  <a:lnTo>
                    <a:pt x="122743" y="1012188"/>
                  </a:lnTo>
                  <a:lnTo>
                    <a:pt x="97801" y="975383"/>
                  </a:lnTo>
                  <a:lnTo>
                    <a:pt x="75493" y="936971"/>
                  </a:lnTo>
                  <a:lnTo>
                    <a:pt x="55901" y="897104"/>
                  </a:lnTo>
                  <a:lnTo>
                    <a:pt x="39109" y="855937"/>
                  </a:lnTo>
                  <a:lnTo>
                    <a:pt x="25197" y="813623"/>
                  </a:lnTo>
                  <a:lnTo>
                    <a:pt x="14248" y="770315"/>
                  </a:lnTo>
                  <a:lnTo>
                    <a:pt x="6344" y="726166"/>
                  </a:lnTo>
                  <a:lnTo>
                    <a:pt x="1567" y="681331"/>
                  </a:lnTo>
                  <a:lnTo>
                    <a:pt x="0" y="635963"/>
                  </a:lnTo>
                  <a:lnTo>
                    <a:pt x="1723" y="590214"/>
                  </a:lnTo>
                  <a:lnTo>
                    <a:pt x="6821" y="544239"/>
                  </a:lnTo>
                  <a:lnTo>
                    <a:pt x="15374" y="498191"/>
                  </a:lnTo>
                  <a:lnTo>
                    <a:pt x="27465" y="452223"/>
                  </a:lnTo>
                  <a:close/>
                </a:path>
              </a:pathLst>
            </a:custGeom>
            <a:ln w="31750">
              <a:solidFill>
                <a:srgbClr val="548235"/>
              </a:solidFill>
            </a:ln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1766465" y="1820800"/>
              <a:ext cx="3195955" cy="1904364"/>
            </a:xfrm>
            <a:custGeom>
              <a:avLst/>
              <a:gdLst/>
              <a:ahLst/>
              <a:cxnLst/>
              <a:rect l="l" t="t" r="r" b="b"/>
              <a:pathLst>
                <a:path w="3195954" h="1904364">
                  <a:moveTo>
                    <a:pt x="35473" y="213615"/>
                  </a:moveTo>
                  <a:lnTo>
                    <a:pt x="58131" y="172487"/>
                  </a:lnTo>
                  <a:lnTo>
                    <a:pt x="85100" y="135318"/>
                  </a:lnTo>
                  <a:lnTo>
                    <a:pt x="115913" y="102274"/>
                  </a:lnTo>
                  <a:lnTo>
                    <a:pt x="150103" y="73523"/>
                  </a:lnTo>
                  <a:lnTo>
                    <a:pt x="187206" y="49232"/>
                  </a:lnTo>
                  <a:lnTo>
                    <a:pt x="226754" y="29567"/>
                  </a:lnTo>
                  <a:lnTo>
                    <a:pt x="268282" y="14695"/>
                  </a:lnTo>
                  <a:lnTo>
                    <a:pt x="311323" y="4784"/>
                  </a:lnTo>
                  <a:lnTo>
                    <a:pt x="355411" y="0"/>
                  </a:lnTo>
                  <a:lnTo>
                    <a:pt x="400081" y="510"/>
                  </a:lnTo>
                  <a:lnTo>
                    <a:pt x="444865" y="6481"/>
                  </a:lnTo>
                  <a:lnTo>
                    <a:pt x="489298" y="18080"/>
                  </a:lnTo>
                  <a:lnTo>
                    <a:pt x="532913" y="35474"/>
                  </a:lnTo>
                  <a:lnTo>
                    <a:pt x="2981761" y="1192881"/>
                  </a:lnTo>
                  <a:lnTo>
                    <a:pt x="3022888" y="1215539"/>
                  </a:lnTo>
                  <a:lnTo>
                    <a:pt x="3060057" y="1242508"/>
                  </a:lnTo>
                  <a:lnTo>
                    <a:pt x="3093101" y="1273320"/>
                  </a:lnTo>
                  <a:lnTo>
                    <a:pt x="3121851" y="1307511"/>
                  </a:lnTo>
                  <a:lnTo>
                    <a:pt x="3146143" y="1344613"/>
                  </a:lnTo>
                  <a:lnTo>
                    <a:pt x="3165808" y="1384162"/>
                  </a:lnTo>
                  <a:lnTo>
                    <a:pt x="3180679" y="1425690"/>
                  </a:lnTo>
                  <a:lnTo>
                    <a:pt x="3190590" y="1468731"/>
                  </a:lnTo>
                  <a:lnTo>
                    <a:pt x="3195374" y="1512819"/>
                  </a:lnTo>
                  <a:lnTo>
                    <a:pt x="3194864" y="1557489"/>
                  </a:lnTo>
                  <a:lnTo>
                    <a:pt x="3188893" y="1602273"/>
                  </a:lnTo>
                  <a:lnTo>
                    <a:pt x="3177293" y="1646706"/>
                  </a:lnTo>
                  <a:lnTo>
                    <a:pt x="3159899" y="1690322"/>
                  </a:lnTo>
                  <a:lnTo>
                    <a:pt x="3137237" y="1731448"/>
                  </a:lnTo>
                  <a:lnTo>
                    <a:pt x="3110269" y="1768617"/>
                  </a:lnTo>
                  <a:lnTo>
                    <a:pt x="3079456" y="1801660"/>
                  </a:lnTo>
                  <a:lnTo>
                    <a:pt x="3045265" y="1830411"/>
                  </a:lnTo>
                  <a:lnTo>
                    <a:pt x="3008163" y="1854703"/>
                  </a:lnTo>
                  <a:lnTo>
                    <a:pt x="2968614" y="1874368"/>
                  </a:lnTo>
                  <a:lnTo>
                    <a:pt x="2927087" y="1889239"/>
                  </a:lnTo>
                  <a:lnTo>
                    <a:pt x="2884046" y="1899151"/>
                  </a:lnTo>
                  <a:lnTo>
                    <a:pt x="2839957" y="1903935"/>
                  </a:lnTo>
                  <a:lnTo>
                    <a:pt x="2795288" y="1903425"/>
                  </a:lnTo>
                  <a:lnTo>
                    <a:pt x="2750504" y="1897454"/>
                  </a:lnTo>
                  <a:lnTo>
                    <a:pt x="2706071" y="1885854"/>
                  </a:lnTo>
                  <a:lnTo>
                    <a:pt x="2662455" y="1868460"/>
                  </a:lnTo>
                  <a:lnTo>
                    <a:pt x="213613" y="711052"/>
                  </a:lnTo>
                  <a:lnTo>
                    <a:pt x="172485" y="688394"/>
                  </a:lnTo>
                  <a:lnTo>
                    <a:pt x="135316" y="661425"/>
                  </a:lnTo>
                  <a:lnTo>
                    <a:pt x="102273" y="630613"/>
                  </a:lnTo>
                  <a:lnTo>
                    <a:pt x="73522" y="596422"/>
                  </a:lnTo>
                  <a:lnTo>
                    <a:pt x="49231" y="559319"/>
                  </a:lnTo>
                  <a:lnTo>
                    <a:pt x="29566" y="519771"/>
                  </a:lnTo>
                  <a:lnTo>
                    <a:pt x="14695" y="478243"/>
                  </a:lnTo>
                  <a:lnTo>
                    <a:pt x="4783" y="435202"/>
                  </a:lnTo>
                  <a:lnTo>
                    <a:pt x="0" y="391114"/>
                  </a:lnTo>
                  <a:lnTo>
                    <a:pt x="510" y="346444"/>
                  </a:lnTo>
                  <a:lnTo>
                    <a:pt x="6481" y="301660"/>
                  </a:lnTo>
                  <a:lnTo>
                    <a:pt x="18081" y="257227"/>
                  </a:lnTo>
                  <a:lnTo>
                    <a:pt x="35475" y="213611"/>
                  </a:lnTo>
                  <a:close/>
                </a:path>
              </a:pathLst>
            </a:custGeom>
            <a:ln w="3174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 rot="1440000">
            <a:off x="4083759" y="3901148"/>
            <a:ext cx="1528219" cy="4425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3366"/>
              </a:lnSpc>
              <a:spcBef>
                <a:spcPts val="0"/>
              </a:spcBef>
            </a:pPr>
            <a:r>
              <a:rPr sz="3413" b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planned</a:t>
            </a:r>
            <a:endParaRPr sz="3413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948091" y="2822229"/>
            <a:ext cx="3411352" cy="1636437"/>
          </a:xfrm>
          <a:custGeom>
            <a:avLst/>
            <a:gdLst/>
            <a:ahLst/>
            <a:cxnLst/>
            <a:rect l="l" t="t" r="r" b="b"/>
            <a:pathLst>
              <a:path w="1798954" h="862964">
                <a:moveTo>
                  <a:pt x="17649" y="258346"/>
                </a:moveTo>
                <a:lnTo>
                  <a:pt x="27257" y="211440"/>
                </a:lnTo>
                <a:lnTo>
                  <a:pt x="43812" y="167853"/>
                </a:lnTo>
                <a:lnTo>
                  <a:pt x="66640" y="128112"/>
                </a:lnTo>
                <a:lnTo>
                  <a:pt x="95064" y="92745"/>
                </a:lnTo>
                <a:lnTo>
                  <a:pt x="128412" y="62281"/>
                </a:lnTo>
                <a:lnTo>
                  <a:pt x="166007" y="37246"/>
                </a:lnTo>
                <a:lnTo>
                  <a:pt x="207175" y="18169"/>
                </a:lnTo>
                <a:lnTo>
                  <a:pt x="251242" y="5577"/>
                </a:lnTo>
                <a:lnTo>
                  <a:pt x="297532" y="0"/>
                </a:lnTo>
                <a:lnTo>
                  <a:pt x="345372" y="1963"/>
                </a:lnTo>
                <a:lnTo>
                  <a:pt x="1540054" y="147877"/>
                </a:lnTo>
                <a:lnTo>
                  <a:pt x="1586960" y="157485"/>
                </a:lnTo>
                <a:lnTo>
                  <a:pt x="1630547" y="174040"/>
                </a:lnTo>
                <a:lnTo>
                  <a:pt x="1670288" y="196868"/>
                </a:lnTo>
                <a:lnTo>
                  <a:pt x="1705654" y="225293"/>
                </a:lnTo>
                <a:lnTo>
                  <a:pt x="1736119" y="258640"/>
                </a:lnTo>
                <a:lnTo>
                  <a:pt x="1761154" y="296235"/>
                </a:lnTo>
                <a:lnTo>
                  <a:pt x="1780231" y="337404"/>
                </a:lnTo>
                <a:lnTo>
                  <a:pt x="1792822" y="381470"/>
                </a:lnTo>
                <a:lnTo>
                  <a:pt x="1798400" y="427761"/>
                </a:lnTo>
                <a:lnTo>
                  <a:pt x="1796436" y="475600"/>
                </a:lnTo>
                <a:lnTo>
                  <a:pt x="1780751" y="604030"/>
                </a:lnTo>
                <a:lnTo>
                  <a:pt x="1771142" y="650936"/>
                </a:lnTo>
                <a:lnTo>
                  <a:pt x="1754587" y="694523"/>
                </a:lnTo>
                <a:lnTo>
                  <a:pt x="1731760" y="734264"/>
                </a:lnTo>
                <a:lnTo>
                  <a:pt x="1703335" y="769630"/>
                </a:lnTo>
                <a:lnTo>
                  <a:pt x="1669988" y="800095"/>
                </a:lnTo>
                <a:lnTo>
                  <a:pt x="1632392" y="825130"/>
                </a:lnTo>
                <a:lnTo>
                  <a:pt x="1591224" y="844207"/>
                </a:lnTo>
                <a:lnTo>
                  <a:pt x="1547157" y="856798"/>
                </a:lnTo>
                <a:lnTo>
                  <a:pt x="1500867" y="862376"/>
                </a:lnTo>
                <a:lnTo>
                  <a:pt x="1453028" y="860413"/>
                </a:lnTo>
                <a:lnTo>
                  <a:pt x="258345" y="714499"/>
                </a:lnTo>
                <a:lnTo>
                  <a:pt x="211440" y="704891"/>
                </a:lnTo>
                <a:lnTo>
                  <a:pt x="167853" y="688335"/>
                </a:lnTo>
                <a:lnTo>
                  <a:pt x="128112" y="665508"/>
                </a:lnTo>
                <a:lnTo>
                  <a:pt x="92745" y="637083"/>
                </a:lnTo>
                <a:lnTo>
                  <a:pt x="62280" y="603736"/>
                </a:lnTo>
                <a:lnTo>
                  <a:pt x="37246" y="566141"/>
                </a:lnTo>
                <a:lnTo>
                  <a:pt x="18169" y="524972"/>
                </a:lnTo>
                <a:lnTo>
                  <a:pt x="5577" y="480905"/>
                </a:lnTo>
                <a:lnTo>
                  <a:pt x="0" y="434615"/>
                </a:lnTo>
                <a:lnTo>
                  <a:pt x="1963" y="386775"/>
                </a:lnTo>
                <a:lnTo>
                  <a:pt x="17649" y="258346"/>
                </a:lnTo>
                <a:close/>
              </a:path>
            </a:pathLst>
          </a:custGeom>
          <a:ln w="31749"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 rot="420000">
            <a:off x="6310638" y="2942475"/>
            <a:ext cx="1265289" cy="2982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257"/>
              </a:lnSpc>
              <a:spcBef>
                <a:spcPts val="0"/>
              </a:spcBef>
            </a:pPr>
            <a:r>
              <a:rPr sz="3413" b="1" spc="-70" baseline="2314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ERL-</a:t>
            </a:r>
            <a:r>
              <a:rPr sz="3413" b="1" spc="-28" baseline="2314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ba</a:t>
            </a:r>
            <a:r>
              <a:rPr sz="2276" b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sed</a:t>
            </a:r>
            <a:endParaRPr sz="227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 rot="420000">
            <a:off x="6279687" y="3208923"/>
            <a:ext cx="1584741" cy="2982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276"/>
              </a:lnSpc>
              <a:spcBef>
                <a:spcPts val="0"/>
              </a:spcBef>
            </a:pPr>
            <a:r>
              <a:rPr sz="3413" b="1" baseline="462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HE</a:t>
            </a:r>
            <a:r>
              <a:rPr sz="3413" b="1" baseline="2314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P</a:t>
            </a:r>
            <a:r>
              <a:rPr sz="3413" b="1" spc="-99" baseline="2314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413" b="1" spc="-28" baseline="2314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collide</a:t>
            </a:r>
            <a:r>
              <a:rPr sz="2276" b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rs</a:t>
            </a:r>
            <a:endParaRPr sz="227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89430" y="8583356"/>
            <a:ext cx="2682819" cy="215525"/>
          </a:xfrm>
          <a:prstGeom prst="rect">
            <a:avLst/>
          </a:prstGeom>
        </p:spPr>
      </p:pic>
      <p:grpSp>
        <p:nvGrpSpPr>
          <p:cNvPr id="20" name="object 20"/>
          <p:cNvGrpSpPr/>
          <p:nvPr/>
        </p:nvGrpSpPr>
        <p:grpSpPr>
          <a:xfrm>
            <a:off x="6511567" y="3941758"/>
            <a:ext cx="3711185" cy="3211463"/>
            <a:chOff x="3433695" y="2078661"/>
            <a:chExt cx="1957070" cy="1693545"/>
          </a:xfrm>
        </p:grpSpPr>
        <p:sp>
          <p:nvSpPr>
            <p:cNvPr id="21" name="object 21"/>
            <p:cNvSpPr/>
            <p:nvPr/>
          </p:nvSpPr>
          <p:spPr>
            <a:xfrm>
              <a:off x="3433686" y="2078672"/>
              <a:ext cx="1052830" cy="1693545"/>
            </a:xfrm>
            <a:custGeom>
              <a:avLst/>
              <a:gdLst/>
              <a:ahLst/>
              <a:cxnLst/>
              <a:rect l="l" t="t" r="r" b="b"/>
              <a:pathLst>
                <a:path w="1052829" h="1693545">
                  <a:moveTo>
                    <a:pt x="1052537" y="134391"/>
                  </a:moveTo>
                  <a:lnTo>
                    <a:pt x="793203" y="0"/>
                  </a:lnTo>
                  <a:lnTo>
                    <a:pt x="711644" y="327444"/>
                  </a:lnTo>
                  <a:lnTo>
                    <a:pt x="824611" y="263474"/>
                  </a:lnTo>
                  <a:lnTo>
                    <a:pt x="840181" y="299580"/>
                  </a:lnTo>
                  <a:lnTo>
                    <a:pt x="853668" y="336308"/>
                  </a:lnTo>
                  <a:lnTo>
                    <a:pt x="865085" y="373634"/>
                  </a:lnTo>
                  <a:lnTo>
                    <a:pt x="874420" y="411581"/>
                  </a:lnTo>
                  <a:lnTo>
                    <a:pt x="881684" y="450138"/>
                  </a:lnTo>
                  <a:lnTo>
                    <a:pt x="886853" y="489292"/>
                  </a:lnTo>
                  <a:lnTo>
                    <a:pt x="889965" y="529069"/>
                  </a:lnTo>
                  <a:lnTo>
                    <a:pt x="890981" y="569468"/>
                  </a:lnTo>
                  <a:lnTo>
                    <a:pt x="889927" y="610463"/>
                  </a:lnTo>
                  <a:lnTo>
                    <a:pt x="886802" y="652068"/>
                  </a:lnTo>
                  <a:lnTo>
                    <a:pt x="881595" y="694296"/>
                  </a:lnTo>
                  <a:lnTo>
                    <a:pt x="874306" y="737120"/>
                  </a:lnTo>
                  <a:lnTo>
                    <a:pt x="864933" y="780567"/>
                  </a:lnTo>
                  <a:lnTo>
                    <a:pt x="853490" y="824623"/>
                  </a:lnTo>
                  <a:lnTo>
                    <a:pt x="839965" y="869289"/>
                  </a:lnTo>
                  <a:lnTo>
                    <a:pt x="824369" y="914565"/>
                  </a:lnTo>
                  <a:lnTo>
                    <a:pt x="806691" y="960462"/>
                  </a:lnTo>
                  <a:lnTo>
                    <a:pt x="786930" y="1006957"/>
                  </a:lnTo>
                  <a:lnTo>
                    <a:pt x="546442" y="1179995"/>
                  </a:lnTo>
                  <a:lnTo>
                    <a:pt x="626719" y="1214704"/>
                  </a:lnTo>
                  <a:lnTo>
                    <a:pt x="604951" y="1258658"/>
                  </a:lnTo>
                  <a:lnTo>
                    <a:pt x="581304" y="1300619"/>
                  </a:lnTo>
                  <a:lnTo>
                    <a:pt x="555752" y="1340624"/>
                  </a:lnTo>
                  <a:lnTo>
                    <a:pt x="528332" y="1378648"/>
                  </a:lnTo>
                  <a:lnTo>
                    <a:pt x="499008" y="1414691"/>
                  </a:lnTo>
                  <a:lnTo>
                    <a:pt x="467804" y="1448777"/>
                  </a:lnTo>
                  <a:lnTo>
                    <a:pt x="434721" y="1480883"/>
                  </a:lnTo>
                  <a:lnTo>
                    <a:pt x="399732" y="1511020"/>
                  </a:lnTo>
                  <a:lnTo>
                    <a:pt x="362877" y="1539176"/>
                  </a:lnTo>
                  <a:lnTo>
                    <a:pt x="324116" y="1565363"/>
                  </a:lnTo>
                  <a:lnTo>
                    <a:pt x="283476" y="1589582"/>
                  </a:lnTo>
                  <a:lnTo>
                    <a:pt x="240944" y="1611820"/>
                  </a:lnTo>
                  <a:lnTo>
                    <a:pt x="196532" y="1632102"/>
                  </a:lnTo>
                  <a:lnTo>
                    <a:pt x="150228" y="1650390"/>
                  </a:lnTo>
                  <a:lnTo>
                    <a:pt x="102044" y="1666722"/>
                  </a:lnTo>
                  <a:lnTo>
                    <a:pt x="51968" y="1681073"/>
                  </a:lnTo>
                  <a:lnTo>
                    <a:pt x="0" y="1693456"/>
                  </a:lnTo>
                  <a:lnTo>
                    <a:pt x="50673" y="1691538"/>
                  </a:lnTo>
                  <a:lnTo>
                    <a:pt x="100190" y="1687385"/>
                  </a:lnTo>
                  <a:lnTo>
                    <a:pt x="148539" y="1680997"/>
                  </a:lnTo>
                  <a:lnTo>
                    <a:pt x="195719" y="1672361"/>
                  </a:lnTo>
                  <a:lnTo>
                    <a:pt x="241744" y="1661490"/>
                  </a:lnTo>
                  <a:lnTo>
                    <a:pt x="286600" y="1648383"/>
                  </a:lnTo>
                  <a:lnTo>
                    <a:pt x="330288" y="1633029"/>
                  </a:lnTo>
                  <a:lnTo>
                    <a:pt x="372821" y="1615427"/>
                  </a:lnTo>
                  <a:lnTo>
                    <a:pt x="414197" y="1595602"/>
                  </a:lnTo>
                  <a:lnTo>
                    <a:pt x="454406" y="1573517"/>
                  </a:lnTo>
                  <a:lnTo>
                    <a:pt x="493445" y="1549209"/>
                  </a:lnTo>
                  <a:lnTo>
                    <a:pt x="531329" y="1522653"/>
                  </a:lnTo>
                  <a:lnTo>
                    <a:pt x="568045" y="1493862"/>
                  </a:lnTo>
                  <a:lnTo>
                    <a:pt x="603605" y="1462824"/>
                  </a:lnTo>
                  <a:lnTo>
                    <a:pt x="637997" y="1429550"/>
                  </a:lnTo>
                  <a:lnTo>
                    <a:pt x="671220" y="1394028"/>
                  </a:lnTo>
                  <a:lnTo>
                    <a:pt x="703287" y="1356271"/>
                  </a:lnTo>
                  <a:lnTo>
                    <a:pt x="734199" y="1316278"/>
                  </a:lnTo>
                  <a:lnTo>
                    <a:pt x="763943" y="1274038"/>
                  </a:lnTo>
                  <a:lnTo>
                    <a:pt x="844219" y="1308760"/>
                  </a:lnTo>
                  <a:lnTo>
                    <a:pt x="809180" y="1034224"/>
                  </a:lnTo>
                  <a:lnTo>
                    <a:pt x="817714" y="1017422"/>
                  </a:lnTo>
                  <a:lnTo>
                    <a:pt x="838771" y="972578"/>
                  </a:lnTo>
                  <a:lnTo>
                    <a:pt x="858151" y="927658"/>
                  </a:lnTo>
                  <a:lnTo>
                    <a:pt x="875855" y="882662"/>
                  </a:lnTo>
                  <a:lnTo>
                    <a:pt x="891870" y="837577"/>
                  </a:lnTo>
                  <a:lnTo>
                    <a:pt x="906208" y="792429"/>
                  </a:lnTo>
                  <a:lnTo>
                    <a:pt x="918857" y="747204"/>
                  </a:lnTo>
                  <a:lnTo>
                    <a:pt x="929830" y="701890"/>
                  </a:lnTo>
                  <a:lnTo>
                    <a:pt x="939126" y="656501"/>
                  </a:lnTo>
                  <a:lnTo>
                    <a:pt x="946734" y="611035"/>
                  </a:lnTo>
                  <a:lnTo>
                    <a:pt x="952665" y="565492"/>
                  </a:lnTo>
                  <a:lnTo>
                    <a:pt x="956919" y="519874"/>
                  </a:lnTo>
                  <a:lnTo>
                    <a:pt x="959485" y="474179"/>
                  </a:lnTo>
                  <a:lnTo>
                    <a:pt x="960374" y="428409"/>
                  </a:lnTo>
                  <a:lnTo>
                    <a:pt x="959573" y="382549"/>
                  </a:lnTo>
                  <a:lnTo>
                    <a:pt x="957097" y="336626"/>
                  </a:lnTo>
                  <a:lnTo>
                    <a:pt x="952931" y="290614"/>
                  </a:lnTo>
                  <a:lnTo>
                    <a:pt x="947102" y="244525"/>
                  </a:lnTo>
                  <a:lnTo>
                    <a:pt x="939571" y="198374"/>
                  </a:lnTo>
                  <a:lnTo>
                    <a:pt x="1052537" y="13439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5200177" y="2200516"/>
              <a:ext cx="190500" cy="959485"/>
            </a:xfrm>
            <a:custGeom>
              <a:avLst/>
              <a:gdLst/>
              <a:ahLst/>
              <a:cxnLst/>
              <a:rect l="l" t="t" r="r" b="b"/>
              <a:pathLst>
                <a:path w="190500" h="959485">
                  <a:moveTo>
                    <a:pt x="114300" y="95250"/>
                  </a:moveTo>
                  <a:lnTo>
                    <a:pt x="76200" y="95250"/>
                  </a:lnTo>
                  <a:lnTo>
                    <a:pt x="76200" y="959145"/>
                  </a:lnTo>
                  <a:lnTo>
                    <a:pt x="114300" y="959145"/>
                  </a:lnTo>
                  <a:lnTo>
                    <a:pt x="114300" y="95250"/>
                  </a:lnTo>
                  <a:close/>
                </a:path>
                <a:path w="190500" h="959485">
                  <a:moveTo>
                    <a:pt x="95250" y="0"/>
                  </a:moveTo>
                  <a:lnTo>
                    <a:pt x="0" y="114300"/>
                  </a:lnTo>
                  <a:lnTo>
                    <a:pt x="76200" y="114300"/>
                  </a:lnTo>
                  <a:lnTo>
                    <a:pt x="76200" y="95250"/>
                  </a:lnTo>
                  <a:lnTo>
                    <a:pt x="174625" y="95250"/>
                  </a:lnTo>
                  <a:lnTo>
                    <a:pt x="95250" y="0"/>
                  </a:lnTo>
                  <a:close/>
                </a:path>
                <a:path w="190500" h="959485">
                  <a:moveTo>
                    <a:pt x="174625" y="95250"/>
                  </a:moveTo>
                  <a:lnTo>
                    <a:pt x="114300" y="95250"/>
                  </a:lnTo>
                  <a:lnTo>
                    <a:pt x="114300" y="114300"/>
                  </a:lnTo>
                  <a:lnTo>
                    <a:pt x="190500" y="114300"/>
                  </a:lnTo>
                  <a:lnTo>
                    <a:pt x="174625" y="95250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0137565" y="4622967"/>
            <a:ext cx="466923" cy="1099387"/>
          </a:xfrm>
          <a:prstGeom prst="rect">
            <a:avLst/>
          </a:prstGeom>
        </p:spPr>
        <p:txBody>
          <a:bodyPr vert="vert" wrap="square" lIns="0" tIns="4817" rIns="0" bIns="0" rtlCol="0">
            <a:spAutoFit/>
          </a:bodyPr>
          <a:lstStyle/>
          <a:p>
            <a:pPr marL="24083" defTabSz="1733977" hangingPunct="1">
              <a:spcBef>
                <a:spcPts val="38"/>
              </a:spcBef>
            </a:pPr>
            <a:r>
              <a:rPr sz="3034" spc="-19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Calibri"/>
              </a:rPr>
              <a:t>scaling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266516" y="8427479"/>
            <a:ext cx="2115688" cy="361244"/>
          </a:xfrm>
          <a:custGeom>
            <a:avLst/>
            <a:gdLst/>
            <a:ahLst/>
            <a:cxnLst/>
            <a:rect l="l" t="t" r="r" b="b"/>
            <a:pathLst>
              <a:path w="1115695" h="190500">
                <a:moveTo>
                  <a:pt x="1000831" y="114299"/>
                </a:moveTo>
                <a:lnTo>
                  <a:pt x="1000831" y="190499"/>
                </a:lnTo>
                <a:lnTo>
                  <a:pt x="1092271" y="114299"/>
                </a:lnTo>
                <a:lnTo>
                  <a:pt x="1000831" y="114299"/>
                </a:lnTo>
                <a:close/>
              </a:path>
              <a:path w="1115695" h="190500">
                <a:moveTo>
                  <a:pt x="1000831" y="76199"/>
                </a:moveTo>
                <a:lnTo>
                  <a:pt x="1000831" y="114299"/>
                </a:lnTo>
                <a:lnTo>
                  <a:pt x="1019881" y="114299"/>
                </a:lnTo>
                <a:lnTo>
                  <a:pt x="1019881" y="76199"/>
                </a:lnTo>
                <a:lnTo>
                  <a:pt x="1000831" y="76199"/>
                </a:lnTo>
                <a:close/>
              </a:path>
              <a:path w="1115695" h="190500">
                <a:moveTo>
                  <a:pt x="1000831" y="0"/>
                </a:moveTo>
                <a:lnTo>
                  <a:pt x="1000831" y="76199"/>
                </a:lnTo>
                <a:lnTo>
                  <a:pt x="1019881" y="76199"/>
                </a:lnTo>
                <a:lnTo>
                  <a:pt x="1019881" y="114299"/>
                </a:lnTo>
                <a:lnTo>
                  <a:pt x="1092272" y="114299"/>
                </a:lnTo>
                <a:lnTo>
                  <a:pt x="1115131" y="95249"/>
                </a:lnTo>
                <a:lnTo>
                  <a:pt x="1000831" y="0"/>
                </a:lnTo>
                <a:close/>
              </a:path>
              <a:path w="1115695" h="190500">
                <a:moveTo>
                  <a:pt x="0" y="76199"/>
                </a:moveTo>
                <a:lnTo>
                  <a:pt x="0" y="114299"/>
                </a:lnTo>
                <a:lnTo>
                  <a:pt x="1000831" y="114299"/>
                </a:lnTo>
                <a:lnTo>
                  <a:pt x="1000831" y="76199"/>
                </a:lnTo>
                <a:lnTo>
                  <a:pt x="0" y="76199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476925" y="2282101"/>
            <a:ext cx="2404684" cy="374542"/>
          </a:xfrm>
          <a:prstGeom prst="rect">
            <a:avLst/>
          </a:prstGeom>
        </p:spPr>
        <p:txBody>
          <a:bodyPr vert="horz" wrap="square" lIns="0" tIns="24083" rIns="0" bIns="0" rtlCol="0">
            <a:spAutoFit/>
          </a:bodyPr>
          <a:lstStyle/>
          <a:p>
            <a:pPr marL="24083" defTabSz="1733977" hangingPunct="1">
              <a:spcBef>
                <a:spcPts val="190"/>
              </a:spcBef>
            </a:pPr>
            <a:r>
              <a:rPr sz="2276" dirty="0">
                <a:solidFill>
                  <a:srgbClr val="8FAADC"/>
                </a:solidFill>
                <a:latin typeface="Calibri"/>
                <a:ea typeface="Calibri" panose="020F0502020204030204" pitchFamily="34" charset="0"/>
                <a:cs typeface="Calibri"/>
              </a:rPr>
              <a:t>nuclear</a:t>
            </a:r>
            <a:r>
              <a:rPr sz="2276" spc="-76" dirty="0">
                <a:solidFill>
                  <a:srgbClr val="8FAADC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276" dirty="0">
                <a:solidFill>
                  <a:srgbClr val="8FAADC"/>
                </a:solidFill>
                <a:latin typeface="Calibri"/>
                <a:ea typeface="Calibri" panose="020F0502020204030204" pitchFamily="34" charset="0"/>
                <a:cs typeface="Calibri"/>
              </a:rPr>
              <a:t>power</a:t>
            </a:r>
            <a:r>
              <a:rPr sz="2276" spc="-57" dirty="0">
                <a:solidFill>
                  <a:srgbClr val="8FAADC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276" spc="-38" dirty="0">
                <a:solidFill>
                  <a:srgbClr val="8FAADC"/>
                </a:solidFill>
                <a:latin typeface="Calibri"/>
                <a:ea typeface="Calibri" panose="020F0502020204030204" pitchFamily="34" charset="0"/>
                <a:cs typeface="Calibri"/>
              </a:rPr>
              <a:t>plant</a:t>
            </a:r>
            <a:endParaRPr sz="227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897806" y="2508843"/>
            <a:ext cx="4118187" cy="4638379"/>
            <a:chOff x="2582688" y="1323023"/>
            <a:chExt cx="2171700" cy="2446020"/>
          </a:xfrm>
        </p:grpSpPr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41423" y="1327015"/>
              <a:ext cx="149664" cy="127562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582688" y="1332548"/>
              <a:ext cx="258445" cy="0"/>
            </a:xfrm>
            <a:custGeom>
              <a:avLst/>
              <a:gdLst/>
              <a:ahLst/>
              <a:cxnLst/>
              <a:rect l="l" t="t" r="r" b="b"/>
              <a:pathLst>
                <a:path w="258444">
                  <a:moveTo>
                    <a:pt x="0" y="0"/>
                  </a:moveTo>
                  <a:lnTo>
                    <a:pt x="258219" y="1"/>
                  </a:lnTo>
                </a:path>
              </a:pathLst>
            </a:custGeom>
            <a:ln w="19050">
              <a:solidFill>
                <a:srgbClr val="BDD7EE"/>
              </a:solidFill>
            </a:ln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3792588" y="2796120"/>
              <a:ext cx="961390" cy="972819"/>
            </a:xfrm>
            <a:custGeom>
              <a:avLst/>
              <a:gdLst/>
              <a:ahLst/>
              <a:cxnLst/>
              <a:rect l="l" t="t" r="r" b="b"/>
              <a:pathLst>
                <a:path w="961389" h="972820">
                  <a:moveTo>
                    <a:pt x="425170" y="0"/>
                  </a:moveTo>
                  <a:lnTo>
                    <a:pt x="166331" y="0"/>
                  </a:lnTo>
                  <a:lnTo>
                    <a:pt x="136804" y="2527"/>
                  </a:lnTo>
                  <a:lnTo>
                    <a:pt x="121323" y="4686"/>
                  </a:lnTo>
                  <a:lnTo>
                    <a:pt x="104406" y="6489"/>
                  </a:lnTo>
                  <a:lnTo>
                    <a:pt x="87845" y="7200"/>
                  </a:lnTo>
                  <a:lnTo>
                    <a:pt x="0" y="7200"/>
                  </a:lnTo>
                  <a:lnTo>
                    <a:pt x="0" y="295198"/>
                  </a:lnTo>
                  <a:lnTo>
                    <a:pt x="241211" y="295198"/>
                  </a:lnTo>
                  <a:lnTo>
                    <a:pt x="256679" y="293763"/>
                  </a:lnTo>
                  <a:lnTo>
                    <a:pt x="271805" y="291604"/>
                  </a:lnTo>
                  <a:lnTo>
                    <a:pt x="302768" y="288721"/>
                  </a:lnTo>
                  <a:lnTo>
                    <a:pt x="317881" y="288010"/>
                  </a:lnTo>
                  <a:lnTo>
                    <a:pt x="425170" y="288010"/>
                  </a:lnTo>
                  <a:lnTo>
                    <a:pt x="425170" y="0"/>
                  </a:lnTo>
                  <a:close/>
                </a:path>
                <a:path w="961389" h="972820">
                  <a:moveTo>
                    <a:pt x="961199" y="684720"/>
                  </a:moveTo>
                  <a:lnTo>
                    <a:pt x="843127" y="684720"/>
                  </a:lnTo>
                  <a:lnTo>
                    <a:pt x="826922" y="682205"/>
                  </a:lnTo>
                  <a:lnTo>
                    <a:pt x="798842" y="673201"/>
                  </a:lnTo>
                  <a:lnTo>
                    <a:pt x="781202" y="670687"/>
                  </a:lnTo>
                  <a:lnTo>
                    <a:pt x="590765" y="670687"/>
                  </a:lnTo>
                  <a:lnTo>
                    <a:pt x="560527" y="672490"/>
                  </a:lnTo>
                  <a:lnTo>
                    <a:pt x="452882" y="672490"/>
                  </a:lnTo>
                  <a:lnTo>
                    <a:pt x="452882" y="960488"/>
                  </a:lnTo>
                  <a:lnTo>
                    <a:pt x="649808" y="960488"/>
                  </a:lnTo>
                  <a:lnTo>
                    <a:pt x="654850" y="961199"/>
                  </a:lnTo>
                  <a:lnTo>
                    <a:pt x="682929" y="970203"/>
                  </a:lnTo>
                  <a:lnTo>
                    <a:pt x="699122" y="972718"/>
                  </a:lnTo>
                  <a:lnTo>
                    <a:pt x="961199" y="972718"/>
                  </a:lnTo>
                  <a:lnTo>
                    <a:pt x="961199" y="684720"/>
                  </a:lnTo>
                  <a:close/>
                </a:path>
              </a:pathLst>
            </a:custGeom>
            <a:solidFill>
              <a:srgbClr val="FFFC00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0" name="object 30"/>
          <p:cNvSpPr/>
          <p:nvPr/>
        </p:nvSpPr>
        <p:spPr>
          <a:xfrm>
            <a:off x="12716069" y="5477789"/>
            <a:ext cx="919969" cy="1023526"/>
          </a:xfrm>
          <a:custGeom>
            <a:avLst/>
            <a:gdLst/>
            <a:ahLst/>
            <a:cxnLst/>
            <a:rect l="l" t="t" r="r" b="b"/>
            <a:pathLst>
              <a:path w="485140" h="539750">
                <a:moveTo>
                  <a:pt x="242316" y="0"/>
                </a:moveTo>
                <a:lnTo>
                  <a:pt x="0" y="242315"/>
                </a:lnTo>
                <a:lnTo>
                  <a:pt x="121157" y="242315"/>
                </a:lnTo>
                <a:lnTo>
                  <a:pt x="121157" y="539398"/>
                </a:lnTo>
                <a:lnTo>
                  <a:pt x="363474" y="539398"/>
                </a:lnTo>
                <a:lnTo>
                  <a:pt x="363474" y="242315"/>
                </a:lnTo>
                <a:lnTo>
                  <a:pt x="484631" y="242315"/>
                </a:lnTo>
                <a:lnTo>
                  <a:pt x="242316" y="0"/>
                </a:lnTo>
                <a:close/>
              </a:path>
            </a:pathLst>
          </a:custGeom>
          <a:solidFill>
            <a:srgbClr val="D0CECE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2716069" y="2050311"/>
            <a:ext cx="919969" cy="866987"/>
          </a:xfrm>
          <a:custGeom>
            <a:avLst/>
            <a:gdLst/>
            <a:ahLst/>
            <a:cxnLst/>
            <a:rect l="l" t="t" r="r" b="b"/>
            <a:pathLst>
              <a:path w="485140" h="457200">
                <a:moveTo>
                  <a:pt x="242316" y="0"/>
                </a:moveTo>
                <a:lnTo>
                  <a:pt x="0" y="228582"/>
                </a:lnTo>
                <a:lnTo>
                  <a:pt x="121157" y="228582"/>
                </a:lnTo>
                <a:lnTo>
                  <a:pt x="121157" y="457165"/>
                </a:lnTo>
                <a:lnTo>
                  <a:pt x="363474" y="457165"/>
                </a:lnTo>
                <a:lnTo>
                  <a:pt x="363474" y="228582"/>
                </a:lnTo>
                <a:lnTo>
                  <a:pt x="484631" y="228582"/>
                </a:lnTo>
                <a:lnTo>
                  <a:pt x="242316" y="0"/>
                </a:lnTo>
                <a:close/>
              </a:path>
            </a:pathLst>
          </a:custGeom>
          <a:solidFill>
            <a:srgbClr val="D0CECE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126593" y="2886793"/>
            <a:ext cx="5558348" cy="1895973"/>
          </a:xfrm>
          <a:prstGeom prst="rect">
            <a:avLst/>
          </a:prstGeom>
          <a:solidFill>
            <a:srgbClr val="FFE7D2"/>
          </a:solidFill>
          <a:ln w="25400">
            <a:solidFill>
              <a:srgbClr val="FF0000"/>
            </a:solidFill>
          </a:ln>
        </p:spPr>
        <p:txBody>
          <a:bodyPr vert="horz" wrap="square" lIns="0" tIns="62616" rIns="0" bIns="0" rtlCol="0">
            <a:spAutoFit/>
          </a:bodyPr>
          <a:lstStyle/>
          <a:p>
            <a:pPr marL="1299278" defTabSz="1733977" hangingPunct="1">
              <a:spcBef>
                <a:spcPts val="493"/>
              </a:spcBef>
            </a:pPr>
            <a:r>
              <a:rPr sz="3034" b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bERLinPro</a:t>
            </a:r>
            <a:r>
              <a:rPr sz="3034" b="1" spc="-5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&amp;</a:t>
            </a:r>
            <a:r>
              <a:rPr sz="2655" spc="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spc="-3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PERLE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  <a:p>
            <a:pPr marL="301038" marR="286588" indent="-2408" algn="ctr" defTabSz="1733977" hangingPunct="1">
              <a:lnSpc>
                <a:spcPct val="100699"/>
              </a:lnSpc>
              <a:spcBef>
                <a:spcPts val="1081"/>
              </a:spcBef>
            </a:pP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essential</a:t>
            </a:r>
            <a:r>
              <a:rPr sz="2655" spc="-5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accelerator</a:t>
            </a:r>
            <a:r>
              <a:rPr sz="2655" spc="-5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R&amp;D</a:t>
            </a:r>
            <a:r>
              <a:rPr sz="2655" spc="-4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labs</a:t>
            </a:r>
            <a:r>
              <a:rPr sz="2655" spc="-4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3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with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ambitions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overlapping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with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those</a:t>
            </a:r>
            <a:r>
              <a:rPr sz="2655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47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of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the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particle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physics</a:t>
            </a:r>
            <a:r>
              <a:rPr sz="2655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community</a:t>
            </a:r>
            <a:endParaRPr sz="2655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546032" y="4948294"/>
            <a:ext cx="4719057" cy="384721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defTabSz="1733977" hangingPunct="1">
              <a:lnSpc>
                <a:spcPts val="2987"/>
              </a:lnSpc>
              <a:spcBef>
                <a:spcPts val="0"/>
              </a:spcBef>
            </a:pPr>
            <a:r>
              <a:rPr sz="2655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towards</a:t>
            </a:r>
            <a:r>
              <a:rPr sz="2655" i="1" spc="-1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high</a:t>
            </a:r>
            <a:r>
              <a:rPr sz="2655" i="1" spc="-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energy</a:t>
            </a:r>
            <a:r>
              <a:rPr sz="2655" i="1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&amp;</a:t>
            </a:r>
            <a:r>
              <a:rPr sz="2655" i="1" spc="-2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high</a:t>
            </a:r>
            <a:r>
              <a:rPr sz="2655" i="1" spc="-9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spc="-38" dirty="0">
                <a:solidFill>
                  <a:srgbClr val="C00000"/>
                </a:solidFill>
                <a:latin typeface="Calibri"/>
                <a:ea typeface="Calibri" panose="020F0502020204030204" pitchFamily="34" charset="0"/>
                <a:cs typeface="Calibri"/>
              </a:rPr>
              <a:t>power</a:t>
            </a:r>
            <a:endParaRPr sz="2655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1102510" y="6476565"/>
            <a:ext cx="5606514" cy="2470912"/>
            <a:chOff x="5854700" y="3415376"/>
            <a:chExt cx="2956560" cy="1303020"/>
          </a:xfrm>
        </p:grpSpPr>
        <p:sp>
          <p:nvSpPr>
            <p:cNvPr id="35" name="object 35"/>
            <p:cNvSpPr/>
            <p:nvPr/>
          </p:nvSpPr>
          <p:spPr>
            <a:xfrm>
              <a:off x="5867400" y="3428076"/>
              <a:ext cx="2931160" cy="1277620"/>
            </a:xfrm>
            <a:custGeom>
              <a:avLst/>
              <a:gdLst/>
              <a:ahLst/>
              <a:cxnLst/>
              <a:rect l="l" t="t" r="r" b="b"/>
              <a:pathLst>
                <a:path w="2931159" h="1277620">
                  <a:moveTo>
                    <a:pt x="2930815" y="0"/>
                  </a:moveTo>
                  <a:lnTo>
                    <a:pt x="0" y="0"/>
                  </a:lnTo>
                  <a:lnTo>
                    <a:pt x="0" y="1277273"/>
                  </a:lnTo>
                  <a:lnTo>
                    <a:pt x="2930815" y="1277273"/>
                  </a:lnTo>
                  <a:lnTo>
                    <a:pt x="2930815" y="0"/>
                  </a:lnTo>
                  <a:close/>
                </a:path>
              </a:pathLst>
            </a:custGeom>
            <a:solidFill>
              <a:srgbClr val="E2F0D9"/>
            </a:solidFill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5867400" y="3428076"/>
              <a:ext cx="2931160" cy="1277620"/>
            </a:xfrm>
            <a:custGeom>
              <a:avLst/>
              <a:gdLst/>
              <a:ahLst/>
              <a:cxnLst/>
              <a:rect l="l" t="t" r="r" b="b"/>
              <a:pathLst>
                <a:path w="2931159" h="1277620">
                  <a:moveTo>
                    <a:pt x="0" y="0"/>
                  </a:moveTo>
                  <a:lnTo>
                    <a:pt x="2930816" y="0"/>
                  </a:lnTo>
                  <a:lnTo>
                    <a:pt x="2930816" y="1277273"/>
                  </a:lnTo>
                  <a:lnTo>
                    <a:pt x="0" y="1277273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548235"/>
              </a:solidFill>
            </a:ln>
          </p:spPr>
          <p:txBody>
            <a:bodyPr wrap="square" lIns="0" tIns="0" rIns="0" bIns="0" rtlCol="0"/>
            <a:lstStyle/>
            <a:p>
              <a:pPr defTabSz="1733977" hangingPunct="1">
                <a:spcBef>
                  <a:spcPts val="0"/>
                </a:spcBef>
              </a:pPr>
              <a:endParaRPr sz="3413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11126593" y="830862"/>
            <a:ext cx="5558348" cy="1077355"/>
          </a:xfrm>
          <a:prstGeom prst="rect">
            <a:avLst/>
          </a:prstGeom>
          <a:solidFill>
            <a:srgbClr val="DEEBF7"/>
          </a:solidFill>
          <a:ln w="25400">
            <a:solidFill>
              <a:srgbClr val="0070C0"/>
            </a:solidFill>
          </a:ln>
        </p:spPr>
        <p:txBody>
          <a:bodyPr vert="horz" wrap="square" lIns="0" tIns="60207" rIns="0" bIns="0" rtlCol="0">
            <a:spAutoFit/>
          </a:bodyPr>
          <a:lstStyle/>
          <a:p>
            <a:pPr algn="ctr" defTabSz="1733977" hangingPunct="1">
              <a:spcBef>
                <a:spcPts val="474"/>
              </a:spcBef>
            </a:pPr>
            <a:r>
              <a:rPr sz="3034" b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Future</a:t>
            </a:r>
            <a:r>
              <a:rPr sz="3034" b="1" spc="-38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ERL-</a:t>
            </a:r>
            <a:r>
              <a:rPr sz="3034" b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based</a:t>
            </a:r>
            <a:r>
              <a:rPr sz="3034" b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Colliders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  <a:p>
            <a:pPr marL="1204" algn="ctr" defTabSz="1733977" hangingPunct="1">
              <a:spcBef>
                <a:spcPts val="1109"/>
              </a:spcBef>
            </a:pPr>
            <a:r>
              <a:rPr sz="2655" i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H,</a:t>
            </a:r>
            <a:r>
              <a:rPr sz="2655" i="1" spc="-28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HH,</a:t>
            </a:r>
            <a:r>
              <a:rPr sz="2655" i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ep/eA,</a:t>
            </a:r>
            <a:r>
              <a:rPr sz="2655" i="1" spc="-28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muons,</a:t>
            </a:r>
            <a:r>
              <a:rPr sz="2655" i="1" spc="-19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i="1" spc="-95" dirty="0">
                <a:solidFill>
                  <a:srgbClr val="0070C0"/>
                </a:solidFill>
                <a:latin typeface="Calibri"/>
                <a:ea typeface="Calibri" panose="020F0502020204030204" pitchFamily="34" charset="0"/>
                <a:cs typeface="Calibri"/>
              </a:rPr>
              <a:t>…</a:t>
            </a:r>
            <a:endParaRPr sz="2655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4008959" y="2218039"/>
            <a:ext cx="2633472" cy="529825"/>
          </a:xfrm>
          <a:custGeom>
            <a:avLst/>
            <a:gdLst/>
            <a:ahLst/>
            <a:cxnLst/>
            <a:rect l="l" t="t" r="r" b="b"/>
            <a:pathLst>
              <a:path w="1388745" h="279400">
                <a:moveTo>
                  <a:pt x="1388237" y="0"/>
                </a:moveTo>
                <a:lnTo>
                  <a:pt x="0" y="0"/>
                </a:lnTo>
                <a:lnTo>
                  <a:pt x="0" y="279400"/>
                </a:lnTo>
                <a:lnTo>
                  <a:pt x="1388237" y="279400"/>
                </a:lnTo>
                <a:lnTo>
                  <a:pt x="138823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3984876" y="2172283"/>
            <a:ext cx="2681638" cy="549527"/>
          </a:xfrm>
          <a:prstGeom prst="rect">
            <a:avLst/>
          </a:prstGeom>
        </p:spPr>
        <p:txBody>
          <a:bodyPr vert="horz" wrap="square" lIns="0" tIns="24083" rIns="0" bIns="0" rtlCol="0">
            <a:spAutoFit/>
          </a:bodyPr>
          <a:lstStyle/>
          <a:p>
            <a:pPr marL="24083" defTabSz="1733977" hangingPunct="1">
              <a:spcBef>
                <a:spcPts val="190"/>
              </a:spcBef>
            </a:pPr>
            <a:r>
              <a:rPr sz="3413" b="1" dirty="0">
                <a:solidFill>
                  <a:srgbClr val="002060"/>
                </a:solidFill>
                <a:latin typeface="Calibri"/>
                <a:ea typeface="Calibri" panose="020F0502020204030204" pitchFamily="34" charset="0"/>
                <a:cs typeface="Calibri"/>
              </a:rPr>
              <a:t>R&amp;D</a:t>
            </a:r>
            <a:r>
              <a:rPr sz="3413" b="1" spc="-19" dirty="0">
                <a:solidFill>
                  <a:srgbClr val="002060"/>
                </a:solidFill>
                <a:latin typeface="Calibri"/>
                <a:ea typeface="Calibri" panose="020F0502020204030204" pitchFamily="34" charset="0"/>
                <a:cs typeface="Calibri"/>
              </a:rPr>
              <a:t> Roadmap</a:t>
            </a:r>
            <a:endParaRPr sz="3413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1492433" y="86697"/>
            <a:ext cx="5157367" cy="345303"/>
          </a:xfrm>
          <a:prstGeom prst="rect">
            <a:avLst/>
          </a:prstGeom>
        </p:spPr>
        <p:txBody>
          <a:bodyPr vert="horz" wrap="square" lIns="0" tIns="24083" rIns="0" bIns="0" rtlCol="0">
            <a:spAutoFit/>
          </a:bodyPr>
          <a:lstStyle/>
          <a:p>
            <a:pPr marL="24083" defTabSz="1733977" hangingPunct="1">
              <a:spcBef>
                <a:spcPts val="190"/>
              </a:spcBef>
            </a:pPr>
            <a:r>
              <a:rPr sz="2086" b="1" dirty="0">
                <a:solidFill>
                  <a:sysClr val="windowText" lastClr="000000"/>
                </a:solidFill>
                <a:latin typeface="Calibri"/>
                <a:ea typeface="Calibri" panose="020F0502020204030204" pitchFamily="34" charset="0"/>
                <a:cs typeface="Calibri"/>
              </a:rPr>
              <a:t>DOI:</a:t>
            </a:r>
            <a:r>
              <a:rPr sz="2086" b="1" spc="417" dirty="0">
                <a:solidFill>
                  <a:sysClr val="windowText" lastClr="00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u="sng" spc="-19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ea typeface="Calibri" panose="020F0502020204030204" pitchFamily="34" charset="0"/>
                <a:cs typeface="Calibri"/>
              </a:rPr>
              <a:t>https://doi.org/10.23731/CYRM-</a:t>
            </a:r>
            <a:r>
              <a:rPr sz="2086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ea typeface="Calibri" panose="020F0502020204030204" pitchFamily="34" charset="0"/>
                <a:cs typeface="Calibri"/>
              </a:rPr>
              <a:t>2022-</a:t>
            </a:r>
            <a:r>
              <a:rPr sz="2086" u="sng" spc="-47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ea typeface="Calibri" panose="020F0502020204030204" pitchFamily="34" charset="0"/>
                <a:cs typeface="Calibri"/>
              </a:rPr>
              <a:t>001</a:t>
            </a:r>
            <a:endParaRPr sz="208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81199" y="9013404"/>
            <a:ext cx="13172988" cy="529825"/>
          </a:xfrm>
          <a:custGeom>
            <a:avLst/>
            <a:gdLst/>
            <a:ahLst/>
            <a:cxnLst/>
            <a:rect l="l" t="t" r="r" b="b"/>
            <a:pathLst>
              <a:path w="8384540" h="279400">
                <a:moveTo>
                  <a:pt x="8384157" y="0"/>
                </a:moveTo>
                <a:lnTo>
                  <a:pt x="0" y="0"/>
                </a:lnTo>
                <a:lnTo>
                  <a:pt x="0" y="279400"/>
                </a:lnTo>
                <a:lnTo>
                  <a:pt x="8384157" y="279400"/>
                </a:lnTo>
                <a:lnTo>
                  <a:pt x="8384157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pPr defTabSz="1733977" hangingPunct="1">
              <a:spcBef>
                <a:spcPts val="0"/>
              </a:spcBef>
            </a:pPr>
            <a:endParaRPr sz="3413" dirty="0">
              <a:solidFill>
                <a:sysClr val="windowText" lastClr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388828" y="6556481"/>
            <a:ext cx="5033339" cy="2250287"/>
          </a:xfrm>
          <a:prstGeom prst="rect">
            <a:avLst/>
          </a:prstGeom>
        </p:spPr>
        <p:txBody>
          <a:bodyPr vert="horz" wrap="square" lIns="0" tIns="4817" rIns="0" bIns="0" rtlCol="0">
            <a:spAutoFit/>
          </a:bodyPr>
          <a:lstStyle/>
          <a:p>
            <a:pPr marL="24083" algn="just" defTabSz="1733977" hangingPunct="1">
              <a:spcBef>
                <a:spcPts val="38"/>
              </a:spcBef>
            </a:pPr>
            <a:r>
              <a:rPr sz="3034" b="1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Energy</a:t>
            </a:r>
            <a:r>
              <a:rPr sz="3034" b="1" spc="-7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Recovery</a:t>
            </a:r>
            <a:r>
              <a:rPr sz="3034" b="1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3034" b="1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demonstrated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  <a:p>
            <a:pPr marL="140886" marR="128844" indent="62616" algn="just" defTabSz="1733977" hangingPunct="1">
              <a:lnSpc>
                <a:spcPct val="101400"/>
              </a:lnSpc>
              <a:spcBef>
                <a:spcPts val="1062"/>
              </a:spcBef>
            </a:pP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great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achievements</a:t>
            </a:r>
            <a:r>
              <a:rPr sz="2655" spc="-4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on</a:t>
            </a:r>
            <a:r>
              <a:rPr sz="2655" spc="-4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all</a:t>
            </a:r>
            <a:r>
              <a:rPr sz="2655" spc="-38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aspects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and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large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research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infrastructures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based</a:t>
            </a:r>
            <a:r>
              <a:rPr sz="2655" spc="-5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on</a:t>
            </a:r>
            <a:r>
              <a:rPr sz="2655" spc="-4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Energy</a:t>
            </a:r>
            <a:r>
              <a:rPr sz="2655" spc="-5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Recovery</a:t>
            </a:r>
            <a:r>
              <a:rPr sz="2655" spc="-47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systems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have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been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operated</a:t>
            </a:r>
            <a:r>
              <a:rPr sz="2655" spc="-66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655" spc="-19" dirty="0">
                <a:solidFill>
                  <a:srgbClr val="548235"/>
                </a:solidFill>
                <a:latin typeface="Calibri"/>
                <a:ea typeface="Calibri" panose="020F0502020204030204" pitchFamily="34" charset="0"/>
                <a:cs typeface="Calibri"/>
              </a:rPr>
              <a:t>successfully</a:t>
            </a:r>
            <a:endParaRPr sz="2655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321834" y="8602569"/>
            <a:ext cx="1784546" cy="471787"/>
          </a:xfrm>
          <a:prstGeom prst="rect">
            <a:avLst/>
          </a:prstGeom>
        </p:spPr>
        <p:txBody>
          <a:bodyPr vert="horz" wrap="square" lIns="0" tIns="4817" rIns="0" bIns="0" rtlCol="0">
            <a:spAutoFit/>
          </a:bodyPr>
          <a:lstStyle/>
          <a:p>
            <a:pPr marL="24083" defTabSz="1733977" hangingPunct="1">
              <a:spcBef>
                <a:spcPts val="38"/>
              </a:spcBef>
            </a:pPr>
            <a:r>
              <a:rPr sz="3034" spc="-19" dirty="0">
                <a:solidFill>
                  <a:srgbClr val="00B0F0"/>
                </a:solidFill>
                <a:latin typeface="Calibri"/>
                <a:ea typeface="Calibri" panose="020F0502020204030204" pitchFamily="34" charset="0"/>
                <a:cs typeface="Calibri"/>
              </a:rPr>
              <a:t>technology</a:t>
            </a:r>
            <a:endParaRPr sz="3034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66269" y="9083576"/>
            <a:ext cx="13172988" cy="433319"/>
          </a:xfrm>
          <a:prstGeom prst="rect">
            <a:avLst/>
          </a:prstGeom>
        </p:spPr>
        <p:txBody>
          <a:bodyPr vert="horz" wrap="square" lIns="0" tIns="2408" rIns="0" bIns="0" rtlCol="0">
            <a:spAutoFit/>
          </a:bodyPr>
          <a:lstStyle/>
          <a:p>
            <a:pPr marL="24083" defTabSz="1733977" hangingPunct="1">
              <a:spcBef>
                <a:spcPts val="19"/>
              </a:spcBef>
            </a:pP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Energy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Recovery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Linacs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(ERL):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reaching</a:t>
            </a:r>
            <a:r>
              <a:rPr sz="2800" b="1" i="1" spc="-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higher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luminosities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with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less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power</a:t>
            </a:r>
            <a:r>
              <a:rPr sz="2800" b="1" i="1" spc="-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spc="-19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Calibri"/>
              </a:rPr>
              <a:t>requirements</a:t>
            </a:r>
            <a:endParaRPr sz="2800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6983570" y="9364193"/>
            <a:ext cx="279362" cy="538776"/>
          </a:xfrm>
          <a:prstGeom prst="rect">
            <a:avLst/>
          </a:prstGeom>
        </p:spPr>
        <p:txBody>
          <a:bodyPr vert="horz" wrap="square" lIns="0" tIns="13246" rIns="0" bIns="0" rtlCol="0">
            <a:spAutoFit/>
          </a:bodyPr>
          <a:lstStyle/>
          <a:p>
            <a:pPr marL="72249" defTabSz="1733977" hangingPunct="1">
              <a:spcBef>
                <a:spcPts val="104"/>
              </a:spcBef>
            </a:pPr>
            <a:fld id="{81D60167-4931-47E6-BA6A-407CBD079E47}" type="slidenum">
              <a:rPr sz="1707" dirty="0">
                <a:solidFill>
                  <a:srgbClr val="898989"/>
                </a:solidFill>
                <a:latin typeface="Calibri"/>
                <a:ea typeface="Calibri" panose="020F0502020204030204" pitchFamily="34" charset="0"/>
                <a:cs typeface="Calibri"/>
              </a:rPr>
              <a:pPr marL="72249" defTabSz="1733977" hangingPunct="1">
                <a:spcBef>
                  <a:spcPts val="104"/>
                </a:spcBef>
              </a:pPr>
              <a:t>26</a:t>
            </a:fld>
            <a:endParaRPr sz="1707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7504670D-E45D-3E8B-2771-A58FADE8E37C}"/>
              </a:ext>
            </a:extLst>
          </p:cNvPr>
          <p:cNvSpPr txBox="1"/>
          <p:nvPr/>
        </p:nvSpPr>
        <p:spPr>
          <a:xfrm>
            <a:off x="14097757" y="9240159"/>
            <a:ext cx="28858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J.D’Hondt</a:t>
            </a:r>
            <a:r>
              <a:rPr lang="en-US" sz="20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A.Stocchi</a:t>
            </a:r>
            <a:r>
              <a:rPr lang="en-US" sz="20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et al</a:t>
            </a:r>
            <a:endParaRPr lang="de-DE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6617575" y="9905410"/>
            <a:ext cx="306717" cy="317973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1932" spc="-40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932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97" y="1777920"/>
            <a:ext cx="17268166" cy="7156730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6487596" y="2909804"/>
            <a:ext cx="7489006" cy="3799201"/>
          </a:xfrm>
          <a:custGeom>
            <a:avLst/>
            <a:gdLst/>
            <a:ahLst/>
            <a:cxnLst/>
            <a:rect l="l" t="t" r="r" b="b"/>
            <a:pathLst>
              <a:path w="4651375" h="2359660">
                <a:moveTo>
                  <a:pt x="3879469" y="669417"/>
                </a:moveTo>
                <a:lnTo>
                  <a:pt x="3672205" y="519811"/>
                </a:lnTo>
                <a:lnTo>
                  <a:pt x="3659911" y="595096"/>
                </a:lnTo>
                <a:lnTo>
                  <a:pt x="12192" y="0"/>
                </a:lnTo>
                <a:lnTo>
                  <a:pt x="0" y="75184"/>
                </a:lnTo>
                <a:lnTo>
                  <a:pt x="3647643" y="670267"/>
                </a:lnTo>
                <a:lnTo>
                  <a:pt x="3635375" y="745490"/>
                </a:lnTo>
                <a:lnTo>
                  <a:pt x="3857053" y="676402"/>
                </a:lnTo>
                <a:lnTo>
                  <a:pt x="3879469" y="669417"/>
                </a:lnTo>
                <a:close/>
              </a:path>
              <a:path w="4651375" h="2359660">
                <a:moveTo>
                  <a:pt x="4319651" y="666242"/>
                </a:moveTo>
                <a:lnTo>
                  <a:pt x="4077716" y="748538"/>
                </a:lnTo>
                <a:lnTo>
                  <a:pt x="4131907" y="802106"/>
                </a:lnTo>
                <a:lnTo>
                  <a:pt x="2646045" y="2305558"/>
                </a:lnTo>
                <a:lnTo>
                  <a:pt x="2700147" y="2359152"/>
                </a:lnTo>
                <a:lnTo>
                  <a:pt x="4186072" y="855637"/>
                </a:lnTo>
                <a:lnTo>
                  <a:pt x="4240276" y="909193"/>
                </a:lnTo>
                <a:lnTo>
                  <a:pt x="4284129" y="774954"/>
                </a:lnTo>
                <a:lnTo>
                  <a:pt x="4319651" y="666242"/>
                </a:lnTo>
                <a:close/>
              </a:path>
              <a:path w="4651375" h="2359660">
                <a:moveTo>
                  <a:pt x="4651121" y="1795399"/>
                </a:moveTo>
                <a:lnTo>
                  <a:pt x="4483824" y="1242314"/>
                </a:lnTo>
                <a:lnTo>
                  <a:pt x="4556887" y="1220216"/>
                </a:lnTo>
                <a:lnTo>
                  <a:pt x="4543310" y="1205865"/>
                </a:lnTo>
                <a:lnTo>
                  <a:pt x="4381246" y="1034542"/>
                </a:lnTo>
                <a:lnTo>
                  <a:pt x="4338066" y="1286383"/>
                </a:lnTo>
                <a:lnTo>
                  <a:pt x="4410913" y="1264361"/>
                </a:lnTo>
                <a:lnTo>
                  <a:pt x="4578223" y="1817370"/>
                </a:lnTo>
                <a:lnTo>
                  <a:pt x="4651121" y="1795399"/>
                </a:lnTo>
                <a:close/>
              </a:path>
            </a:pathLst>
          </a:custGeom>
          <a:solidFill>
            <a:srgbClr val="6600CC"/>
          </a:solidFill>
        </p:spPr>
        <p:txBody>
          <a:bodyPr wrap="square" lIns="0" tIns="0" rIns="0" bIns="0" rtlCol="0"/>
          <a:lstStyle/>
          <a:p>
            <a:pPr defTabSz="1472275" hangingPunct="1">
              <a:spcBef>
                <a:spcPts val="0"/>
              </a:spcBef>
            </a:pPr>
            <a:endParaRPr sz="2898">
              <a:solidFill>
                <a:sysClr val="windowText" lastClr="000000"/>
              </a:solidFill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9490" y="612397"/>
            <a:ext cx="6487127" cy="302606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93004" y="3327966"/>
            <a:ext cx="5102748" cy="392288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2415" b="1" spc="-16" dirty="0">
                <a:solidFill>
                  <a:srgbClr val="FFFFFF"/>
                </a:solidFill>
                <a:latin typeface="Calibri"/>
                <a:cs typeface="Calibri"/>
              </a:rPr>
              <a:t>Photocathodes</a:t>
            </a:r>
            <a:r>
              <a:rPr sz="2415" b="1" spc="-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dirty="0">
                <a:solidFill>
                  <a:srgbClr val="FFFFFF"/>
                </a:solidFill>
                <a:latin typeface="Calibri"/>
                <a:cs typeface="Calibri"/>
              </a:rPr>
              <a:t>Production</a:t>
            </a:r>
            <a:r>
              <a:rPr sz="2415" b="1" spc="-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spc="-16" dirty="0">
                <a:solidFill>
                  <a:srgbClr val="FFFFFF"/>
                </a:solidFill>
                <a:latin typeface="Calibri"/>
                <a:cs typeface="Calibri"/>
              </a:rPr>
              <a:t>Facility</a:t>
            </a:r>
            <a:r>
              <a:rPr sz="2415" b="1" spc="-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spc="-32" dirty="0">
                <a:solidFill>
                  <a:srgbClr val="FFFFFF"/>
                </a:solidFill>
                <a:latin typeface="Calibri"/>
                <a:cs typeface="Calibri"/>
              </a:rPr>
              <a:t>(PPF)</a:t>
            </a:r>
            <a:endParaRPr sz="2415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293330" y="5745831"/>
            <a:ext cx="3302319" cy="400776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2175822" y="9220642"/>
            <a:ext cx="992741" cy="392288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2415" b="1" dirty="0">
                <a:solidFill>
                  <a:srgbClr val="FFFFFF"/>
                </a:solidFill>
                <a:latin typeface="Calibri"/>
                <a:cs typeface="Calibri"/>
              </a:rPr>
              <a:t>DC </a:t>
            </a:r>
            <a:r>
              <a:rPr sz="2415" b="1" spc="-40" dirty="0">
                <a:solidFill>
                  <a:srgbClr val="FFFFFF"/>
                </a:solidFill>
                <a:latin typeface="Calibri"/>
                <a:cs typeface="Calibri"/>
              </a:rPr>
              <a:t>Gun</a:t>
            </a:r>
            <a:endParaRPr sz="2415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604491" y="622622"/>
            <a:ext cx="3290052" cy="2320152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0718588" y="2581381"/>
            <a:ext cx="3323790" cy="328424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2000" b="1" spc="-16" dirty="0">
                <a:solidFill>
                  <a:srgbClr val="FFFFFF"/>
                </a:solidFill>
                <a:latin typeface="Calibri"/>
                <a:cs typeface="Calibri"/>
              </a:rPr>
              <a:t>Photocathode</a:t>
            </a:r>
            <a:r>
              <a:rPr sz="2000" b="1" spc="1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Laser</a:t>
            </a:r>
            <a:r>
              <a:rPr sz="2000" b="1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32" dirty="0">
                <a:solidFill>
                  <a:srgbClr val="FFFFFF"/>
                </a:solidFill>
                <a:latin typeface="Calibri"/>
                <a:cs typeface="Calibri"/>
              </a:rPr>
              <a:t>room</a:t>
            </a:r>
            <a:endParaRPr sz="200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884320" y="612397"/>
            <a:ext cx="3465902" cy="250485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867628" y="2661322"/>
            <a:ext cx="1670585" cy="328424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Laser</a:t>
            </a:r>
            <a:r>
              <a:rPr sz="2000" b="1" spc="-2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6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000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275336" y="5469786"/>
            <a:ext cx="3762395" cy="4283814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943980" y="9295569"/>
            <a:ext cx="2680706" cy="392288"/>
          </a:xfrm>
          <a:prstGeom prst="rect">
            <a:avLst/>
          </a:prstGeom>
        </p:spPr>
        <p:txBody>
          <a:bodyPr vert="horz" wrap="square" lIns="0" tIns="20448" rIns="0" bIns="0" rtlCol="0">
            <a:spAutoFit/>
          </a:bodyPr>
          <a:lstStyle/>
          <a:p>
            <a:pPr marL="20448" defTabSz="1472275" hangingPunct="1">
              <a:spcBef>
                <a:spcPts val="161"/>
              </a:spcBef>
            </a:pPr>
            <a:r>
              <a:rPr sz="2415" b="1" dirty="0">
                <a:solidFill>
                  <a:srgbClr val="FFFFFF"/>
                </a:solidFill>
                <a:latin typeface="Calibri"/>
                <a:cs typeface="Calibri"/>
              </a:rPr>
              <a:t>DC Gun</a:t>
            </a:r>
            <a:r>
              <a:rPr sz="2415" b="1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sz="2415" b="1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dirty="0">
                <a:solidFill>
                  <a:srgbClr val="FFFFFF"/>
                </a:solidFill>
                <a:latin typeface="Calibri"/>
                <a:cs typeface="Calibri"/>
              </a:rPr>
              <a:t>HV</a:t>
            </a:r>
            <a:r>
              <a:rPr sz="2415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15" b="1" spc="-16" dirty="0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415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4134395" y="2627117"/>
            <a:ext cx="1686943" cy="1932317"/>
          </a:xfrm>
          <a:custGeom>
            <a:avLst/>
            <a:gdLst/>
            <a:ahLst/>
            <a:cxnLst/>
            <a:rect l="l" t="t" r="r" b="b"/>
            <a:pathLst>
              <a:path w="1047750" h="1200150">
                <a:moveTo>
                  <a:pt x="869148" y="1052028"/>
                </a:moveTo>
                <a:lnTo>
                  <a:pt x="811529" y="1101979"/>
                </a:lnTo>
                <a:lnTo>
                  <a:pt x="1047623" y="1199769"/>
                </a:lnTo>
                <a:lnTo>
                  <a:pt x="1017155" y="1080770"/>
                </a:lnTo>
                <a:lnTo>
                  <a:pt x="894079" y="1080770"/>
                </a:lnTo>
                <a:lnTo>
                  <a:pt x="869148" y="1052028"/>
                </a:lnTo>
                <a:close/>
              </a:path>
              <a:path w="1047750" h="1200150">
                <a:moveTo>
                  <a:pt x="926701" y="1002135"/>
                </a:moveTo>
                <a:lnTo>
                  <a:pt x="869148" y="1052028"/>
                </a:lnTo>
                <a:lnTo>
                  <a:pt x="894079" y="1080770"/>
                </a:lnTo>
                <a:lnTo>
                  <a:pt x="951610" y="1030859"/>
                </a:lnTo>
                <a:lnTo>
                  <a:pt x="926701" y="1002135"/>
                </a:lnTo>
                <a:close/>
              </a:path>
              <a:path w="1047750" h="1200150">
                <a:moveTo>
                  <a:pt x="984250" y="952246"/>
                </a:moveTo>
                <a:lnTo>
                  <a:pt x="926701" y="1002135"/>
                </a:lnTo>
                <a:lnTo>
                  <a:pt x="951610" y="1030859"/>
                </a:lnTo>
                <a:lnTo>
                  <a:pt x="894079" y="1080770"/>
                </a:lnTo>
                <a:lnTo>
                  <a:pt x="1017155" y="1080770"/>
                </a:lnTo>
                <a:lnTo>
                  <a:pt x="984250" y="952246"/>
                </a:lnTo>
                <a:close/>
              </a:path>
              <a:path w="1047750" h="1200150">
                <a:moveTo>
                  <a:pt x="57657" y="0"/>
                </a:moveTo>
                <a:lnTo>
                  <a:pt x="0" y="50038"/>
                </a:lnTo>
                <a:lnTo>
                  <a:pt x="869148" y="1052028"/>
                </a:lnTo>
                <a:lnTo>
                  <a:pt x="926701" y="1002135"/>
                </a:lnTo>
                <a:lnTo>
                  <a:pt x="57657" y="0"/>
                </a:lnTo>
                <a:close/>
              </a:path>
            </a:pathLst>
          </a:custGeom>
          <a:solidFill>
            <a:srgbClr val="6600CC"/>
          </a:solidFill>
        </p:spPr>
        <p:txBody>
          <a:bodyPr wrap="square" lIns="0" tIns="0" rIns="0" bIns="0" rtlCol="0"/>
          <a:lstStyle/>
          <a:p>
            <a:pPr defTabSz="1472275" hangingPunct="1">
              <a:spcBef>
                <a:spcPts val="0"/>
              </a:spcBef>
            </a:pPr>
            <a:endParaRPr sz="2898">
              <a:solidFill>
                <a:sysClr val="windowText" lastClr="000000"/>
              </a:solidFill>
            </a:endParaRPr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387C7829-7034-E8C4-0DB7-4E2901BC5883}"/>
              </a:ext>
            </a:extLst>
          </p:cNvPr>
          <p:cNvSpPr txBox="1"/>
          <p:nvPr/>
        </p:nvSpPr>
        <p:spPr>
          <a:xfrm>
            <a:off x="14792181" y="8666494"/>
            <a:ext cx="2351550" cy="861354"/>
          </a:xfrm>
          <a:prstGeom prst="rect">
            <a:avLst/>
          </a:prstGeom>
        </p:spPr>
        <p:txBody>
          <a:bodyPr vert="horz" wrap="square" lIns="0" tIns="18062" rIns="0" bIns="0" rtlCol="0">
            <a:spAutoFit/>
          </a:bodyPr>
          <a:lstStyle/>
          <a:p>
            <a:pPr marL="24083" marR="9633" defTabSz="1733977" hangingPunct="1">
              <a:lnSpc>
                <a:spcPct val="101400"/>
              </a:lnSpc>
              <a:spcBef>
                <a:spcPts val="142"/>
              </a:spcBef>
            </a:pPr>
            <a:r>
              <a:rPr lang="de-CH" sz="1800" b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  <a:cs typeface="Calibri"/>
              </a:rPr>
              <a:t>PERLE @ DIS2026 - Bologna Mai-2026</a:t>
            </a:r>
          </a:p>
          <a:p>
            <a:pPr marL="24083" marR="9633" defTabSz="1733977" hangingPunct="1">
              <a:lnSpc>
                <a:spcPct val="101400"/>
              </a:lnSpc>
              <a:spcBef>
                <a:spcPts val="142"/>
              </a:spcBef>
            </a:pPr>
            <a:r>
              <a:rPr lang="de-CH" sz="1800" b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  <a:cs typeface="Calibri"/>
              </a:rPr>
              <a:t>A.Stocchi</a:t>
            </a:r>
            <a:r>
              <a:rPr lang="de-CH" sz="1800" b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  <a:cs typeface="Calibri"/>
              </a:rPr>
              <a:t> et al </a:t>
            </a:r>
            <a:endParaRPr sz="1800" b="1" dirty="0">
              <a:solidFill>
                <a:schemeClr val="tx1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166829" y="8975978"/>
            <a:ext cx="6310808" cy="666289"/>
          </a:xfrm>
          <a:prstGeom prst="rect">
            <a:avLst/>
          </a:prstGeom>
        </p:spPr>
        <p:txBody>
          <a:bodyPr vert="horz" wrap="square" lIns="0" tIns="24083" rIns="0" bIns="0" rtlCol="0">
            <a:spAutoFit/>
          </a:bodyPr>
          <a:lstStyle/>
          <a:p>
            <a:pPr marL="24083" defTabSz="1733977" hangingPunct="1">
              <a:spcBef>
                <a:spcPts val="190"/>
              </a:spcBef>
            </a:pP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PERLE</a:t>
            </a:r>
            <a:r>
              <a:rPr sz="2086" spc="-28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–</a:t>
            </a:r>
            <a:r>
              <a:rPr sz="2086" spc="-1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Powerful</a:t>
            </a:r>
            <a:r>
              <a:rPr sz="2086" spc="-28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Energy</a:t>
            </a:r>
            <a:r>
              <a:rPr sz="2086" spc="-1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Recovery</a:t>
            </a:r>
            <a:r>
              <a:rPr sz="2086" spc="-1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Linac</a:t>
            </a:r>
            <a:r>
              <a:rPr sz="2086" spc="-28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for</a:t>
            </a:r>
            <a:r>
              <a:rPr sz="2086" spc="-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Experiments</a:t>
            </a:r>
            <a:r>
              <a:rPr sz="2086" spc="-28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[CDR:</a:t>
            </a:r>
            <a:r>
              <a:rPr sz="2086" spc="-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i="1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J.Phys.G</a:t>
            </a:r>
            <a:r>
              <a:rPr sz="2086" i="1" spc="-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45</a:t>
            </a:r>
            <a:r>
              <a:rPr sz="2086" spc="-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(2018)</a:t>
            </a:r>
            <a:r>
              <a:rPr sz="2086" spc="-1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086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6,</a:t>
            </a:r>
            <a:r>
              <a:rPr sz="2086" spc="-19" dirty="0">
                <a:solidFill>
                  <a:srgbClr val="767171"/>
                </a:solidFill>
                <a:latin typeface="Calibri"/>
                <a:ea typeface="Calibri" panose="020F0502020204030204" pitchFamily="34" charset="0"/>
                <a:cs typeface="Calibri"/>
              </a:rPr>
              <a:t> 065003]</a:t>
            </a:r>
            <a:endParaRPr sz="2086" dirty="0">
              <a:solidFill>
                <a:sysClr val="windowText" lastClr="000000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B702799C-EE91-F452-C4B2-3ED1C35DBFE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6767415" y="9936977"/>
            <a:ext cx="457214" cy="368300"/>
          </a:xfrm>
        </p:spPr>
        <p:txBody>
          <a:bodyPr/>
          <a:lstStyle/>
          <a:p>
            <a:pPr marL="251667">
              <a:spcBef>
                <a:spcPts val="844"/>
              </a:spcBef>
            </a:pPr>
            <a:fld id="{81D60167-4931-47E6-BA6A-407CBD079E47}" type="slidenum">
              <a:rPr lang="de-DE" sz="1517" i="1" spc="-47" smtClean="0">
                <a:solidFill>
                  <a:srgbClr val="00294B"/>
                </a:solidFill>
              </a:rPr>
              <a:pPr marL="251667">
                <a:spcBef>
                  <a:spcPts val="844"/>
                </a:spcBef>
              </a:pPr>
              <a:t>27</a:t>
            </a:fld>
            <a:endParaRPr lang="de-DE" sz="1517" dirty="0"/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4223AC11-B4F0-CEB0-6960-1A8DD76708D6}"/>
              </a:ext>
            </a:extLst>
          </p:cNvPr>
          <p:cNvSpPr txBox="1"/>
          <p:nvPr/>
        </p:nvSpPr>
        <p:spPr>
          <a:xfrm>
            <a:off x="165088" y="7864303"/>
            <a:ext cx="6993338" cy="874627"/>
          </a:xfrm>
          <a:prstGeom prst="rect">
            <a:avLst/>
          </a:prstGeom>
        </p:spPr>
        <p:txBody>
          <a:bodyPr vert="horz" wrap="square" lIns="0" tIns="18062" rIns="0" bIns="0" rtlCol="0">
            <a:spAutoFit/>
          </a:bodyPr>
          <a:lstStyle/>
          <a:p>
            <a:pPr marL="24083" marR="9633" defTabSz="1733977" hangingPunct="1">
              <a:lnSpc>
                <a:spcPct val="101400"/>
              </a:lnSpc>
              <a:spcBef>
                <a:spcPts val="142"/>
              </a:spcBef>
            </a:pPr>
            <a:r>
              <a:rPr lang="de-CH" sz="2800" b="1" i="1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PERLE: </a:t>
            </a:r>
            <a:r>
              <a:rPr sz="2800" b="1" i="1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multi-turn</a:t>
            </a:r>
            <a:r>
              <a:rPr sz="2800" b="1" i="1" spc="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ERL</a:t>
            </a:r>
            <a:r>
              <a:rPr sz="2800" b="1" i="1" spc="-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spc="-38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based </a:t>
            </a:r>
            <a:r>
              <a:rPr sz="2800" b="1" i="1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on</a:t>
            </a:r>
            <a:r>
              <a:rPr sz="2800" b="1" i="1" spc="-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SRF</a:t>
            </a:r>
            <a:r>
              <a:rPr sz="2800" b="1" i="1" spc="-28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spc="-1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technology</a:t>
            </a:r>
            <a:r>
              <a:rPr lang="de-CH" sz="2800" b="1" i="1" spc="-1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sz="2800" b="1" i="1" spc="-19" dirty="0">
                <a:solidFill>
                  <a:schemeClr val="bg2"/>
                </a:solidFill>
                <a:latin typeface="Calibri"/>
                <a:ea typeface="Calibri" panose="020F0502020204030204" pitchFamily="34" charset="0"/>
                <a:cs typeface="Calibri"/>
              </a:rPr>
              <a:t>(3-turns)</a:t>
            </a:r>
            <a:endParaRPr sz="2800" b="1" dirty="0">
              <a:solidFill>
                <a:schemeClr val="bg2"/>
              </a:solidFill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131ACA8-4788-C971-6EB6-442532BBBB32}"/>
              </a:ext>
            </a:extLst>
          </p:cNvPr>
          <p:cNvSpPr txBox="1"/>
          <p:nvPr/>
        </p:nvSpPr>
        <p:spPr>
          <a:xfrm>
            <a:off x="4186106" y="324550"/>
            <a:ext cx="8623883" cy="12567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60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PERLE</a:t>
            </a:r>
            <a:endParaRPr kumimoji="0" lang="de-DE" sz="6000" b="0" i="0" u="none" strike="noStrike" cap="none" spc="0" normalizeH="0" baseline="0" dirty="0">
              <a:ln>
                <a:noFill/>
              </a:ln>
              <a:solidFill>
                <a:srgbClr val="005493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5">
            <a:extLst>
              <a:ext uri="{FF2B5EF4-FFF2-40B4-BE49-F238E27FC236}">
                <a16:creationId xmlns:a16="http://schemas.microsoft.com/office/drawing/2014/main" id="{069CB654-5C13-68F2-A72F-88DA958B85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051"/>
          <a:stretch>
            <a:fillRect/>
          </a:stretch>
        </p:blipFill>
        <p:spPr>
          <a:xfrm>
            <a:off x="6741524" y="3071834"/>
            <a:ext cx="5417225" cy="58972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969C4B4-2F81-E81E-C158-D3762710E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LDG Sustainability Working Group, </a:t>
            </a:r>
            <a:r>
              <a:rPr lang="en-GB" sz="4000" dirty="0" err="1"/>
              <a:t>C.Bloise</a:t>
            </a:r>
            <a:r>
              <a:rPr lang="en-GB" sz="4000" dirty="0"/>
              <a:t> (INFN), </a:t>
            </a:r>
            <a:r>
              <a:rPr lang="en-GB" sz="4000" dirty="0" err="1"/>
              <a:t>M.Titov</a:t>
            </a:r>
            <a:r>
              <a:rPr lang="en-GB" sz="4000" dirty="0"/>
              <a:t> (IRFU)</a:t>
            </a: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BDFE4A9D-4533-7D4D-4463-5190CAD9CBBE}"/>
              </a:ext>
            </a:extLst>
          </p:cNvPr>
          <p:cNvSpPr txBox="1"/>
          <p:nvPr/>
        </p:nvSpPr>
        <p:spPr>
          <a:xfrm>
            <a:off x="430005" y="3071834"/>
            <a:ext cx="6863028" cy="60939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Landscape of comprehensive sustainability analysis (best practices adopted by RI’s)</a:t>
            </a:r>
            <a:endParaRPr lang="en-US" sz="2000" b="1" dirty="0">
              <a:solidFill>
                <a:schemeClr val="bg2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Basis of LCA - Status &amp; recommendations for developing analysis for accelerator infrastructures, components and systems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Environmental impact of Large RI’s during construction, operation &amp; decommissioning phases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Mitigation and Compensation Measures</a:t>
            </a:r>
            <a:endParaRPr lang="en-US" sz="2000" b="1" dirty="0">
              <a:solidFill>
                <a:schemeClr val="bg2"/>
              </a:solidFill>
              <a:latin typeface="ArialMT"/>
            </a:endParaRPr>
          </a:p>
          <a:p>
            <a:r>
              <a:rPr lang="en-US" sz="2000" b="1" dirty="0">
                <a:solidFill>
                  <a:schemeClr val="bg2"/>
                </a:solidFill>
                <a:latin typeface="ArialMT"/>
              </a:rPr>
              <a:t>   -  </a:t>
            </a: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Targets</a:t>
            </a:r>
            <a:r>
              <a:rPr lang="en-US" sz="2000" i="1" dirty="0">
                <a:solidFill>
                  <a:schemeClr val="bg2"/>
                </a:solidFill>
                <a:latin typeface="ArialMT"/>
              </a:rPr>
              <a:t> future accelerators &amp; particle physics </a:t>
            </a:r>
            <a:br>
              <a:rPr lang="en-US" sz="2000" i="1" dirty="0">
                <a:solidFill>
                  <a:schemeClr val="bg2"/>
                </a:solidFill>
                <a:latin typeface="ArialMT"/>
              </a:rPr>
            </a:br>
            <a:r>
              <a:rPr lang="en-US" sz="2000" i="1" dirty="0">
                <a:solidFill>
                  <a:schemeClr val="bg2"/>
                </a:solidFill>
                <a:latin typeface="ArialMT"/>
              </a:rPr>
              <a:t>      projects, relevant for other research infrastructures</a:t>
            </a:r>
          </a:p>
          <a:p>
            <a:r>
              <a:rPr lang="en-US" sz="2000" i="1" dirty="0">
                <a:solidFill>
                  <a:schemeClr val="bg2"/>
                </a:solidFill>
                <a:latin typeface="ArialMT"/>
              </a:rPr>
              <a:t>   -  </a:t>
            </a:r>
            <a:r>
              <a:rPr lang="en-US" sz="2000" b="1" i="1" dirty="0">
                <a:solidFill>
                  <a:schemeClr val="bg2"/>
                </a:solidFill>
                <a:latin typeface="ArialMT"/>
              </a:rPr>
              <a:t>Promotes</a:t>
            </a:r>
            <a:r>
              <a:rPr lang="en-US" sz="2000" i="1" dirty="0">
                <a:solidFill>
                  <a:schemeClr val="bg2"/>
                </a:solidFill>
                <a:latin typeface="ArialMT"/>
              </a:rPr>
              <a:t> transparent, open discussions within </a:t>
            </a:r>
            <a:br>
              <a:rPr lang="en-US" sz="2000" i="1" dirty="0">
                <a:solidFill>
                  <a:schemeClr val="bg2"/>
                </a:solidFill>
                <a:latin typeface="ArialMT"/>
              </a:rPr>
            </a:br>
            <a:r>
              <a:rPr lang="en-US" sz="2000" i="1" dirty="0">
                <a:solidFill>
                  <a:schemeClr val="bg2"/>
                </a:solidFill>
                <a:latin typeface="ArialMT"/>
              </a:rPr>
              <a:t>      research communities, to adequately convey </a:t>
            </a:r>
            <a:br>
              <a:rPr lang="en-US" sz="2000" i="1" dirty="0">
                <a:solidFill>
                  <a:schemeClr val="bg2"/>
                </a:solidFill>
                <a:latin typeface="ArialMT"/>
              </a:rPr>
            </a:br>
            <a:r>
              <a:rPr lang="en-US" sz="2000" i="1" dirty="0">
                <a:solidFill>
                  <a:schemeClr val="bg2"/>
                </a:solidFill>
                <a:latin typeface="ArialMT"/>
              </a:rPr>
              <a:t>      the information to a broader set of stakeholders</a:t>
            </a:r>
            <a:endParaRPr lang="en-US" sz="2000" dirty="0">
              <a:solidFill>
                <a:schemeClr val="bg2"/>
              </a:solidFill>
              <a:latin typeface="ArialMT"/>
            </a:endParaRPr>
          </a:p>
          <a:p>
            <a:r>
              <a:rPr lang="en-US" sz="2000" dirty="0">
                <a:solidFill>
                  <a:schemeClr val="bg2"/>
                </a:solidFill>
                <a:latin typeface="ArialMT"/>
              </a:rPr>
              <a:t>   -  </a:t>
            </a:r>
            <a:r>
              <a:rPr lang="en-US" sz="2000" i="1" dirty="0">
                <a:solidFill>
                  <a:schemeClr val="bg2"/>
                </a:solidFill>
                <a:latin typeface="ArialMT"/>
              </a:rPr>
              <a:t>Establishing “Guidelines” is the responsibility of </a:t>
            </a:r>
            <a:br>
              <a:rPr lang="en-US" sz="2000" i="1" dirty="0">
                <a:solidFill>
                  <a:schemeClr val="bg2"/>
                </a:solidFill>
                <a:latin typeface="ArialMT"/>
              </a:rPr>
            </a:br>
            <a:r>
              <a:rPr lang="en-US" sz="2000" i="1" dirty="0">
                <a:solidFill>
                  <a:schemeClr val="bg2"/>
                </a:solidFill>
                <a:latin typeface="ArialMT"/>
              </a:rPr>
              <a:t>      each RI, based on national &amp; local legislations</a:t>
            </a:r>
          </a:p>
        </p:txBody>
      </p:sp>
      <p:sp>
        <p:nvSpPr>
          <p:cNvPr id="7" name="ZoneTexte 9">
            <a:extLst>
              <a:ext uri="{FF2B5EF4-FFF2-40B4-BE49-F238E27FC236}">
                <a16:creationId xmlns:a16="http://schemas.microsoft.com/office/drawing/2014/main" id="{E8C44C93-2D8E-0117-6FBE-2DBF6B09E942}"/>
              </a:ext>
            </a:extLst>
          </p:cNvPr>
          <p:cNvSpPr txBox="1"/>
          <p:nvPr/>
        </p:nvSpPr>
        <p:spPr>
          <a:xfrm>
            <a:off x="430005" y="1553828"/>
            <a:ext cx="11728744" cy="1200329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MT"/>
              </a:rPr>
              <a:t>From Executive Summary: </a:t>
            </a:r>
            <a:r>
              <a:rPr lang="en-US" sz="2400" b="1" i="1" dirty="0">
                <a:solidFill>
                  <a:srgbClr val="FFFF00"/>
                </a:solidFill>
                <a:latin typeface="ArialMT"/>
              </a:rPr>
              <a:t>The LDG Sustainability WG report outlines the reference framework of best practices &amp; standards for assessing and guiding a sustainable development of large-scale facilities for future accelerators:</a:t>
            </a:r>
            <a:endParaRPr lang="fr-FR" sz="2400" b="1" i="1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F4CF6C19-0656-440B-8450-0FFEC0D042E8}"/>
              </a:ext>
            </a:extLst>
          </p:cNvPr>
          <p:cNvSpPr txBox="1"/>
          <p:nvPr/>
        </p:nvSpPr>
        <p:spPr>
          <a:xfrm>
            <a:off x="7486811" y="8160222"/>
            <a:ext cx="4185506" cy="1538883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ArialMT"/>
              </a:rPr>
              <a:t>Approved by LDG in Sep. 2024:</a:t>
            </a:r>
          </a:p>
          <a:p>
            <a:r>
              <a:rPr lang="en-US" sz="1600" b="1" dirty="0">
                <a:solidFill>
                  <a:schemeClr val="bg1"/>
                </a:solidFill>
                <a:latin typeface="ArialMT"/>
              </a:rPr>
              <a:t>     http://arxiv.org/abs/2509.11705</a:t>
            </a:r>
          </a:p>
          <a:p>
            <a:pPr algn="ctr"/>
            <a:r>
              <a:rPr lang="en-US" sz="1600" i="1" dirty="0">
                <a:solidFill>
                  <a:schemeClr val="bg1"/>
                </a:solidFill>
                <a:latin typeface="ArialMT"/>
              </a:rPr>
              <a:t>Shorter report version in new Springer EPJ Research Infrastructures </a:t>
            </a:r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1723AF2A-1432-8A55-5BAA-8A788946B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2095" y="1979316"/>
            <a:ext cx="4340451" cy="759786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7B90F31-5DF9-2C78-852D-0A0351FBD780}"/>
              </a:ext>
            </a:extLst>
          </p:cNvPr>
          <p:cNvSpPr txBox="1"/>
          <p:nvPr/>
        </p:nvSpPr>
        <p:spPr>
          <a:xfrm>
            <a:off x="12485716" y="1612532"/>
            <a:ext cx="3164379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renewed</a:t>
            </a:r>
            <a:r>
              <a:rPr kumimoji="0" lang="de-DE" sz="20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de-DE" sz="2000" b="0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mandat</a:t>
            </a:r>
            <a:r>
              <a:rPr kumimoji="0" lang="de-DE" sz="20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2025: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5493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87695106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A2DFC0E-340A-BBBA-4DB5-FAC4FE39A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Accelerator</a:t>
            </a:r>
            <a:r>
              <a:rPr lang="de-CH" dirty="0"/>
              <a:t> R&amp;D - </a:t>
            </a:r>
            <a:r>
              <a:rPr lang="de-CH" dirty="0" err="1"/>
              <a:t>Conclusions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2F2880-1290-E7C1-E916-B149181B5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0483" y="1676778"/>
            <a:ext cx="16399295" cy="6907151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High Field Magnets and RF Systems form the building blocks for future facilities and technology R&amp;D is focused on those, in particular on 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technologies. </a:t>
            </a:r>
          </a:p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advanced concepts are promising for long term collider development: </a:t>
            </a:r>
          </a:p>
          <a:p>
            <a:pPr lvl="1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plasma acceleration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s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mal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l footprint</a:t>
            </a:r>
          </a:p>
          <a:p>
            <a:pPr lvl="1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muon collider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highest lepton energies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energy recovery linacs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most energy efficient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energy efficiency and sustainability are key and have a high relevance for public acceptance of particle physics RIs</a:t>
            </a:r>
          </a:p>
          <a:p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significant research is needed 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the LDG accelerator roadmap will be updated in 2026 and aligned with the priorities set by ESPPU´26</a:t>
            </a:r>
          </a:p>
        </p:txBody>
      </p:sp>
    </p:spTree>
    <p:extLst>
      <p:ext uri="{BB962C8B-B14F-4D97-AF65-F5344CB8AC3E}">
        <p14:creationId xmlns:p14="http://schemas.microsoft.com/office/powerpoint/2010/main" val="16406263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57D898-F526-7211-F6E1-D9CD164F6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Accelerator</a:t>
            </a:r>
            <a:r>
              <a:rPr lang="de-DE" dirty="0"/>
              <a:t> Roadmap</a:t>
            </a:r>
            <a:endParaRPr lang="en-GB" dirty="0"/>
          </a:p>
        </p:txBody>
      </p:sp>
      <p:sp>
        <p:nvSpPr>
          <p:cNvPr id="4" name="Double-click to edit">
            <a:extLst>
              <a:ext uri="{FF2B5EF4-FFF2-40B4-BE49-F238E27FC236}">
                <a16:creationId xmlns:a16="http://schemas.microsoft.com/office/drawing/2014/main" id="{245C1367-0CE3-84AD-F9E4-F90D9B182F3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98592" y="1764620"/>
            <a:ext cx="11339240" cy="68826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5401" indent="0">
              <a:buNone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Large Laboratory Directors Group (LDG):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https://ldg.web.cern.ch/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25401" indent="0">
              <a:buNone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LDG Roadmap for accelerator R&amp;D: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http://arxiv.org/abs/2201.07895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 , </a:t>
            </a:r>
          </a:p>
          <a:p>
            <a:pPr marL="25401" indent="0">
              <a:spcBef>
                <a:spcPts val="0"/>
              </a:spcBef>
              <a:buNone/>
            </a:pP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approved by CERN council 03/2022</a:t>
            </a:r>
          </a:p>
          <a:p>
            <a:pPr marL="25401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Technologies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Concepts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1) High Field Magnets 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2) High Gradient RF Structures and Systems 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3) High Gradient Plasma and Laser Acceleration 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4) Bright Muon Beams and Muon Colliders 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5) Energy-Recovery Linacs</a:t>
            </a:r>
          </a:p>
          <a:p>
            <a:pPr marL="381018" lvl="1" indent="0">
              <a:buNone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6) Sustainability</a:t>
            </a:r>
          </a:p>
          <a:p>
            <a:pPr marL="25401" indent="0">
              <a:spcBef>
                <a:spcPts val="2400"/>
              </a:spcBef>
              <a:buNone/>
            </a:pP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mid 2026: </a:t>
            </a:r>
            <a:r>
              <a:rPr lang="en-US" sz="2800" b="1" dirty="0">
                <a:solidFill>
                  <a:schemeClr val="tx2">
                    <a:lumMod val="10000"/>
                  </a:schemeClr>
                </a:solidFill>
              </a:rPr>
              <a:t>Update of European Strategy for Particle Physics by CERN Council</a:t>
            </a:r>
          </a:p>
          <a:p>
            <a:pPr marL="25401" indent="0">
              <a:spcBef>
                <a:spcPts val="600"/>
              </a:spcBef>
              <a:buNone/>
            </a:pPr>
            <a:r>
              <a:rPr lang="en-US" sz="2800" dirty="0">
                <a:solidFill>
                  <a:schemeClr val="tx2">
                    <a:lumMod val="10000"/>
                  </a:schemeClr>
                </a:solidFill>
                <a:hlinkClick r:id="rId4"/>
              </a:rPr>
              <a:t>Recommendation Document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(16p) published December 2025</a:t>
            </a:r>
          </a:p>
          <a:p>
            <a:pPr marL="25401" indent="0">
              <a:spcBef>
                <a:spcPts val="600"/>
              </a:spcBef>
              <a:buNone/>
            </a:pPr>
            <a:r>
              <a:rPr lang="en-US" sz="2800" dirty="0">
                <a:solidFill>
                  <a:schemeClr val="tx2">
                    <a:lumMod val="10000"/>
                  </a:schemeClr>
                </a:solidFill>
                <a:hlinkClick r:id="rId5"/>
              </a:rPr>
              <a:t>Deliberation Document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 published April 2026, and large-scale project 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  <a:hlinkClick r:id="rId6"/>
              </a:rPr>
              <a:t>report</a:t>
            </a:r>
            <a:endParaRPr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DAE240-BD74-48EE-D2AF-1FDF69661B7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3039" y="2421803"/>
            <a:ext cx="3926070" cy="556824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DDF0222-01FA-085D-42A1-657918679FDE}"/>
              </a:ext>
            </a:extLst>
          </p:cNvPr>
          <p:cNvSpPr txBox="1"/>
          <p:nvPr/>
        </p:nvSpPr>
        <p:spPr>
          <a:xfrm>
            <a:off x="12853039" y="1676581"/>
            <a:ext cx="3456265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2000" b="1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2022 </a:t>
            </a:r>
            <a:r>
              <a:rPr kumimoji="0" lang="de-CH" sz="2000" b="1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Accelerator</a:t>
            </a:r>
            <a:r>
              <a:rPr kumimoji="0" lang="de-CH" sz="2000" b="1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Roadmap</a:t>
            </a:r>
            <a:endParaRPr kumimoji="0" lang="de-DE" sz="2000" b="1" i="0" u="none" strike="noStrike" cap="none" spc="0" normalizeH="0" baseline="0" dirty="0">
              <a:ln>
                <a:noFill/>
              </a:ln>
              <a:solidFill>
                <a:srgbClr val="005493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8372004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E129B-EA4F-42EC-9295-91E592AE1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8ADC6-1EC3-88D5-F59A-74C0200A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ESPPU </a:t>
            </a:r>
            <a:r>
              <a:rPr lang="de-CH" dirty="0" err="1"/>
              <a:t>Recommendation</a:t>
            </a:r>
            <a:r>
              <a:rPr lang="de-CH" dirty="0"/>
              <a:t> on Next Collider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08ADAF-7F86-F50F-A56B-FD67CAF8A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25" y="1543093"/>
            <a:ext cx="15663812" cy="4750369"/>
          </a:xfrm>
        </p:spPr>
        <p:txBody>
          <a:bodyPr>
            <a:normAutofit lnSpcReduction="10000"/>
          </a:bodyPr>
          <a:lstStyle/>
          <a:p>
            <a:endParaRPr lang="de-DE" sz="2800" dirty="0"/>
          </a:p>
          <a:p>
            <a:pPr marL="25401" indent="0">
              <a:buNone/>
            </a:pPr>
            <a:r>
              <a:rPr lang="en-US" sz="3600" b="1" i="1" dirty="0"/>
              <a:t>The electron–positron Future Circular Collider (FCC-ee) is recommended as the preferred option for the next flagship collider at CERN. </a:t>
            </a:r>
            <a:endParaRPr lang="en-US" sz="3600" b="1" dirty="0"/>
          </a:p>
          <a:p>
            <a:pPr marL="25401" indent="0">
              <a:buNone/>
            </a:pPr>
            <a:endParaRPr lang="en-US" sz="2800" dirty="0">
              <a:sym typeface="Symbol" panose="05050102010706020507" pitchFamily="18" charset="2"/>
            </a:endParaRPr>
          </a:p>
          <a:p>
            <a:pPr marL="25401" indent="0">
              <a:buNone/>
            </a:pPr>
            <a:r>
              <a:rPr lang="en-US" sz="2800" dirty="0">
                <a:solidFill>
                  <a:schemeClr val="bg2"/>
                </a:solidFill>
                <a:sym typeface="Symbol" panose="05050102010706020507" pitchFamily="18" charset="2"/>
              </a:rPr>
              <a:t> </a:t>
            </a:r>
            <a:r>
              <a:rPr lang="en-US" sz="2800" b="1" dirty="0">
                <a:solidFill>
                  <a:schemeClr val="bg2"/>
                </a:solidFill>
              </a:rPr>
              <a:t>the world’s broadest high-precision particle physics </a:t>
            </a:r>
            <a:r>
              <a:rPr lang="en-US" sz="2800" b="1" dirty="0" err="1">
                <a:solidFill>
                  <a:schemeClr val="bg2"/>
                </a:solidFill>
              </a:rPr>
              <a:t>programme</a:t>
            </a:r>
            <a:r>
              <a:rPr lang="en-US" sz="2800" dirty="0">
                <a:solidFill>
                  <a:schemeClr val="bg2"/>
                </a:solidFill>
              </a:rPr>
              <a:t>, with an outstanding discovery potential through the Higgs, electroweak, </a:t>
            </a:r>
            <a:r>
              <a:rPr lang="en-US" sz="2800" dirty="0" err="1">
                <a:solidFill>
                  <a:schemeClr val="bg2"/>
                </a:solidFill>
              </a:rPr>
              <a:t>flavour</a:t>
            </a:r>
            <a:r>
              <a:rPr lang="en-US" sz="2800" dirty="0">
                <a:solidFill>
                  <a:schemeClr val="bg2"/>
                </a:solidFill>
              </a:rPr>
              <a:t> and top-quark sectors…</a:t>
            </a:r>
          </a:p>
          <a:p>
            <a:pPr marL="25401" indent="0">
              <a:buNone/>
            </a:pPr>
            <a:r>
              <a:rPr lang="en-US" sz="2800" dirty="0">
                <a:solidFill>
                  <a:schemeClr val="bg2"/>
                </a:solidFill>
                <a:sym typeface="Symbol" panose="05050102010706020507" pitchFamily="18" charset="2"/>
              </a:rPr>
              <a:t> </a:t>
            </a:r>
            <a:r>
              <a:rPr lang="en-US" sz="2800" dirty="0">
                <a:solidFill>
                  <a:schemeClr val="bg2"/>
                </a:solidFill>
              </a:rPr>
              <a:t>paves the way </a:t>
            </a:r>
            <a:r>
              <a:rPr lang="en-US" sz="2800" b="1" dirty="0">
                <a:solidFill>
                  <a:schemeClr val="bg2"/>
                </a:solidFill>
              </a:rPr>
              <a:t>towards a hadron collider </a:t>
            </a:r>
            <a:r>
              <a:rPr lang="en-US" sz="2800" dirty="0">
                <a:solidFill>
                  <a:schemeClr val="bg2"/>
                </a:solidFill>
              </a:rPr>
              <a:t>reusing the tunnel and much of the infrastructure, providing direct discovery </a:t>
            </a:r>
            <a:r>
              <a:rPr lang="en-US" sz="2800" b="1" dirty="0">
                <a:solidFill>
                  <a:schemeClr val="bg2"/>
                </a:solidFill>
              </a:rPr>
              <a:t>reach well beyond the 10 TeV </a:t>
            </a:r>
            <a:r>
              <a:rPr lang="en-US" sz="2800" b="1" dirty="0" err="1">
                <a:solidFill>
                  <a:schemeClr val="bg2"/>
                </a:solidFill>
              </a:rPr>
              <a:t>parton</a:t>
            </a:r>
            <a:r>
              <a:rPr lang="en-US" sz="2800" b="1" dirty="0">
                <a:solidFill>
                  <a:schemeClr val="bg2"/>
                </a:solidFill>
              </a:rPr>
              <a:t> energy scale</a:t>
            </a:r>
            <a:r>
              <a:rPr lang="en-US" sz="2800" dirty="0">
                <a:solidFill>
                  <a:schemeClr val="bg2"/>
                </a:solidFill>
              </a:rPr>
              <a:t>, in line with the community’s ambition for </a:t>
            </a:r>
            <a:r>
              <a:rPr lang="en-US" sz="2800" b="1" dirty="0">
                <a:solidFill>
                  <a:schemeClr val="bg2"/>
                </a:solidFill>
              </a:rPr>
              <a:t>exploration at the highest achievable energy</a:t>
            </a:r>
            <a:r>
              <a:rPr lang="en-US" sz="2800" dirty="0">
                <a:solidFill>
                  <a:schemeClr val="bg2"/>
                </a:solidFill>
              </a:rPr>
              <a:t>. </a:t>
            </a:r>
            <a:endParaRPr lang="de-DE" sz="2800" dirty="0">
              <a:solidFill>
                <a:schemeClr val="bg2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8F921D3-22AC-6DA4-7C7E-EA119B77FE35}"/>
              </a:ext>
            </a:extLst>
          </p:cNvPr>
          <p:cNvSpPr txBox="1"/>
          <p:nvPr/>
        </p:nvSpPr>
        <p:spPr>
          <a:xfrm>
            <a:off x="981512" y="6896656"/>
            <a:ext cx="15250508" cy="8874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accelerator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technology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R&amp;D for FCC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ee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and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hh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should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receive</a:t>
            </a:r>
            <a:r>
              <a:rPr kumimoji="0" lang="de-CH" sz="3600" b="0" i="0" u="none" strike="noStrike" cap="none" spc="0" normalizeH="0" baseline="0" dirty="0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de-CH" sz="3600" b="0" i="0" u="none" strike="noStrike" cap="none" spc="0" normalizeH="0" baseline="0" dirty="0" err="1">
                <a:ln>
                  <a:noFill/>
                </a:ln>
                <a:solidFill>
                  <a:srgbClr val="0056D6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priority</a:t>
            </a:r>
            <a:endParaRPr kumimoji="0" lang="de-DE" sz="3600" b="0" i="0" u="none" strike="noStrike" cap="none" spc="0" normalizeH="0" baseline="0" dirty="0">
              <a:ln>
                <a:noFill/>
              </a:ln>
              <a:solidFill>
                <a:srgbClr val="0056D6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02598223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7A86C-FA12-D2FC-99D6-E8E189DFE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EF334-A23C-B9D4-9904-368C15CF1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ESPPU </a:t>
            </a:r>
            <a:r>
              <a:rPr lang="de-CH" dirty="0" err="1"/>
              <a:t>Recommendation</a:t>
            </a:r>
            <a:r>
              <a:rPr lang="de-CH" dirty="0"/>
              <a:t> on </a:t>
            </a:r>
            <a:r>
              <a:rPr lang="de-CH" dirty="0" err="1"/>
              <a:t>Accelerator</a:t>
            </a:r>
            <a:r>
              <a:rPr lang="de-CH" dirty="0"/>
              <a:t> R&amp;D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051517-C22C-F5F0-F7A0-4FEAB6A19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9703" y="2164360"/>
            <a:ext cx="15100857" cy="5603846"/>
          </a:xfrm>
        </p:spPr>
        <p:txBody>
          <a:bodyPr>
            <a:noAutofit/>
          </a:bodyPr>
          <a:lstStyle/>
          <a:p>
            <a:pPr marL="25401" indent="0">
              <a:buNone/>
            </a:pPr>
            <a:r>
              <a:rPr lang="en-US" sz="2800" b="1" i="1" dirty="0">
                <a:solidFill>
                  <a:schemeClr val="bg2"/>
                </a:solidFill>
              </a:rPr>
              <a:t>1) … the highest priority must be the development and </a:t>
            </a:r>
            <a:r>
              <a:rPr lang="en-US" sz="2800" b="1" i="1" dirty="0" err="1">
                <a:solidFill>
                  <a:schemeClr val="bg2"/>
                </a:solidFill>
              </a:rPr>
              <a:t>industrialisation</a:t>
            </a:r>
            <a:r>
              <a:rPr lang="en-US" sz="2800" b="1" i="1" dirty="0">
                <a:solidFill>
                  <a:schemeClr val="bg2"/>
                </a:solidFill>
              </a:rPr>
              <a:t> of key technologies: </a:t>
            </a:r>
          </a:p>
          <a:p>
            <a:r>
              <a:rPr lang="en-US" sz="2800" b="1" i="1" dirty="0"/>
              <a:t>accelerator-quality magnets in the 14–20 T range, including those based on high-temperature superconductors. </a:t>
            </a:r>
            <a:endParaRPr lang="de-DE" sz="2800" b="1" dirty="0"/>
          </a:p>
          <a:p>
            <a:r>
              <a:rPr lang="en-US" sz="2800" b="1" i="1" dirty="0"/>
              <a:t>advanced superconducting and normal-conducting RF structures</a:t>
            </a:r>
          </a:p>
          <a:p>
            <a:r>
              <a:rPr lang="en-US" sz="2800" b="1" i="1" dirty="0"/>
              <a:t>efficient RF power sources </a:t>
            </a:r>
          </a:p>
          <a:p>
            <a:pPr marL="25401" indent="0">
              <a:buNone/>
            </a:pPr>
            <a:r>
              <a:rPr lang="en-US" sz="2800" b="1" i="1" dirty="0">
                <a:solidFill>
                  <a:schemeClr val="bg2"/>
                </a:solidFill>
              </a:rPr>
              <a:t>2) demonstration of high-current multi-turn energy recovery in linacs constitutes an important step towards power-efficient lepton accelerators.</a:t>
            </a:r>
            <a:endParaRPr lang="de-DE" sz="2800" b="1" dirty="0">
              <a:solidFill>
                <a:schemeClr val="bg2"/>
              </a:solidFill>
            </a:endParaRPr>
          </a:p>
          <a:p>
            <a:pPr marL="25401" indent="0">
              <a:buNone/>
            </a:pPr>
            <a:r>
              <a:rPr lang="en-US" sz="2800" b="1" i="1" dirty="0">
                <a:solidFill>
                  <a:schemeClr val="bg2"/>
                </a:solidFill>
              </a:rPr>
              <a:t>3) the longer-term development of advanced technologies at an appropriate level:</a:t>
            </a:r>
          </a:p>
          <a:p>
            <a:r>
              <a:rPr lang="en-US" sz="2800" b="1" i="1" dirty="0"/>
              <a:t>high-gradient </a:t>
            </a:r>
            <a:r>
              <a:rPr lang="en-US" sz="2800" b="1" i="1" dirty="0" err="1"/>
              <a:t>wakefield</a:t>
            </a:r>
            <a:r>
              <a:rPr lang="en-US" sz="2800" b="1" i="1" dirty="0"/>
              <a:t> acceleration </a:t>
            </a:r>
          </a:p>
          <a:p>
            <a:r>
              <a:rPr lang="en-US" sz="2800" b="1" i="1" dirty="0"/>
              <a:t>technologies underpinning bright muon beams, exploiting synergies with the US initiative on muon collider R&amp;D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5834600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B8FEA-64D0-D702-4420-FF11F924D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BF737-758F-66FF-AF31-B76BF6DD8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Collider Concept </a:t>
            </a:r>
            <a:r>
              <a:rPr lang="de-CH" dirty="0" err="1"/>
              <a:t>Choices</a:t>
            </a:r>
            <a:endParaRPr lang="de-DE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072EA7C6-0EF9-82B0-EE01-4AE3585C3E51}"/>
              </a:ext>
            </a:extLst>
          </p:cNvPr>
          <p:cNvGrpSpPr/>
          <p:nvPr/>
        </p:nvGrpSpPr>
        <p:grpSpPr>
          <a:xfrm>
            <a:off x="706563" y="2519726"/>
            <a:ext cx="4310211" cy="6160896"/>
            <a:chOff x="706563" y="2519726"/>
            <a:chExt cx="4310211" cy="6160896"/>
          </a:xfrm>
        </p:grpSpPr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91DC8AF4-B7E1-E5B9-86C6-62E876EDE790}"/>
                </a:ext>
              </a:extLst>
            </p:cNvPr>
            <p:cNvCxnSpPr>
              <a:cxnSpLocks/>
            </p:cNvCxnSpPr>
            <p:nvPr/>
          </p:nvCxnSpPr>
          <p:spPr>
            <a:xfrm>
              <a:off x="3526442" y="3267467"/>
              <a:ext cx="0" cy="5413155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ysDash"/>
              <a:miter lim="400000"/>
              <a:head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9A795E0D-A8D3-E09C-7565-9D9A063356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760" y="3503559"/>
              <a:ext cx="0" cy="5097011"/>
            </a:xfrm>
            <a:prstGeom prst="straightConnector1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4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8C40F4E9-8F58-9F7C-5FF5-A079B78EABD5}"/>
                </a:ext>
              </a:extLst>
            </p:cNvPr>
            <p:cNvCxnSpPr>
              <a:cxnSpLocks/>
            </p:cNvCxnSpPr>
            <p:nvPr/>
          </p:nvCxnSpPr>
          <p:spPr>
            <a:xfrm>
              <a:off x="2197753" y="7703221"/>
              <a:ext cx="332015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93587C1B-04A1-99DB-ABD0-4B199633A3BB}"/>
                </a:ext>
              </a:extLst>
            </p:cNvPr>
            <p:cNvCxnSpPr>
              <a:cxnSpLocks/>
            </p:cNvCxnSpPr>
            <p:nvPr/>
          </p:nvCxnSpPr>
          <p:spPr>
            <a:xfrm>
              <a:off x="2197753" y="6433463"/>
              <a:ext cx="332015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89094D00-43D8-F3DA-50E9-8199C2D814DD}"/>
                </a:ext>
              </a:extLst>
            </p:cNvPr>
            <p:cNvCxnSpPr>
              <a:cxnSpLocks/>
            </p:cNvCxnSpPr>
            <p:nvPr/>
          </p:nvCxnSpPr>
          <p:spPr>
            <a:xfrm>
              <a:off x="2197753" y="5163705"/>
              <a:ext cx="332015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08BF2BC0-8E6A-2565-E9F4-AB93F96A11B4}"/>
                </a:ext>
              </a:extLst>
            </p:cNvPr>
            <p:cNvCxnSpPr>
              <a:cxnSpLocks/>
            </p:cNvCxnSpPr>
            <p:nvPr/>
          </p:nvCxnSpPr>
          <p:spPr>
            <a:xfrm>
              <a:off x="2197753" y="3893947"/>
              <a:ext cx="332015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F2484664-4497-6DD9-995D-5F720F6972D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3697" y="2519726"/>
              <a:ext cx="2381067" cy="789247"/>
            </a:xfrm>
            <a:prstGeom prst="rect">
              <a:avLst/>
            </a:prstGeom>
          </p:spPr>
        </p:pic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27B57061-15D6-B6E6-B46A-A578670D881E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9518" y="8328769"/>
              <a:ext cx="313143" cy="171429"/>
            </a:xfrm>
            <a:prstGeom prst="rect">
              <a:avLst/>
            </a:prstGeom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F8AE1B9A-4F6E-03B7-F7F4-331864CFECEA}"/>
                </a:ext>
              </a:extLst>
            </p:cNvPr>
            <p:cNvSpPr txBox="1"/>
            <p:nvPr/>
          </p:nvSpPr>
          <p:spPr>
            <a:xfrm>
              <a:off x="706563" y="7218491"/>
              <a:ext cx="1484850" cy="702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1000 MeV</a:t>
              </a:r>
              <a:endParaRPr kumimoji="0" lang="de-DE" sz="24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1339B23-EB5D-81D5-A42A-C2E55ECA7ADA}"/>
                </a:ext>
              </a:extLst>
            </p:cNvPr>
            <p:cNvSpPr txBox="1"/>
            <p:nvPr/>
          </p:nvSpPr>
          <p:spPr>
            <a:xfrm>
              <a:off x="706563" y="4668832"/>
              <a:ext cx="1484850" cy="702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10 MeV</a:t>
              </a:r>
              <a:endParaRPr kumimoji="0" lang="de-DE" sz="24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228A02DC-BEE7-6BA6-B54A-AF86A6B7B927}"/>
                </a:ext>
              </a:extLst>
            </p:cNvPr>
            <p:cNvSpPr txBox="1"/>
            <p:nvPr/>
          </p:nvSpPr>
          <p:spPr>
            <a:xfrm>
              <a:off x="706563" y="5963277"/>
              <a:ext cx="1484850" cy="702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100 MeV</a:t>
              </a:r>
              <a:endParaRPr kumimoji="0" lang="de-DE" sz="24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2598A101-4FF5-2341-F8FD-5CBC4F33118D}"/>
                </a:ext>
              </a:extLst>
            </p:cNvPr>
            <p:cNvSpPr txBox="1"/>
            <p:nvPr/>
          </p:nvSpPr>
          <p:spPr>
            <a:xfrm>
              <a:off x="712903" y="3422561"/>
              <a:ext cx="1484850" cy="7027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1 MeV</a:t>
              </a:r>
              <a:endParaRPr kumimoji="0" lang="de-DE" sz="24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13BC0FA5-D4DB-C08D-9EFC-41327C0B5201}"/>
                </a:ext>
              </a:extLst>
            </p:cNvPr>
            <p:cNvSpPr txBox="1"/>
            <p:nvPr/>
          </p:nvSpPr>
          <p:spPr>
            <a:xfrm>
              <a:off x="2845263" y="6985924"/>
              <a:ext cx="721451" cy="10105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4400" b="1" i="0" u="none" strike="noStrike" cap="none" spc="0" normalizeH="0" dirty="0">
                  <a:ln>
                    <a:noFill/>
                  </a:ln>
                  <a:solidFill>
                    <a:srgbClr val="005493"/>
                  </a:solidFill>
                  <a:effectLst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p</a:t>
              </a:r>
              <a:endParaRPr kumimoji="0" lang="de-DE" sz="4400" b="1" i="0" u="none" strike="noStrike" cap="none" spc="0" normalizeH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E9F82A09-72DF-8A41-5AD1-C5F717FA25FF}"/>
                </a:ext>
              </a:extLst>
            </p:cNvPr>
            <p:cNvSpPr txBox="1"/>
            <p:nvPr/>
          </p:nvSpPr>
          <p:spPr>
            <a:xfrm>
              <a:off x="2845263" y="2998293"/>
              <a:ext cx="721451" cy="10105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CH" sz="44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kumimoji="0" lang="de-DE" sz="4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47722083-A33B-6656-4C13-FDF9936BD969}"/>
                </a:ext>
              </a:extLst>
            </p:cNvPr>
            <p:cNvSpPr txBox="1"/>
            <p:nvPr/>
          </p:nvSpPr>
          <p:spPr>
            <a:xfrm>
              <a:off x="2806391" y="5826017"/>
              <a:ext cx="721451" cy="10105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18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de-CH" sz="4400" b="1" i="0" u="none" strike="noStrike" cap="none" spc="0" normalizeH="0" baseline="0" dirty="0">
                  <a:ln>
                    <a:noFill/>
                  </a:ln>
                  <a:solidFill>
                    <a:srgbClr val="7030A0"/>
                  </a:solidFill>
                  <a:effectLst/>
                  <a:uFillTx/>
                  <a:latin typeface="Symbol" panose="05050102010706020507" pitchFamily="18" charset="2"/>
                  <a:ea typeface="Calibri" panose="020F0502020204030204" pitchFamily="34" charset="0"/>
                  <a:cs typeface="Calibri" panose="020F0502020204030204" pitchFamily="34" charset="0"/>
                  <a:sym typeface="Palatino"/>
                </a:rPr>
                <a:t>m</a:t>
              </a:r>
              <a:endParaRPr kumimoji="0" lang="de-DE" sz="4400" b="1" i="0" u="none" strike="noStrike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  <a:sym typeface="Palatino"/>
              </a:endParaRPr>
            </a:p>
          </p:txBody>
        </p:sp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B71181C0-405F-D3AE-DE9A-62053C386382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1503" y="6262034"/>
              <a:ext cx="873143" cy="342857"/>
            </a:xfrm>
            <a:prstGeom prst="rect">
              <a:avLst/>
            </a:prstGeom>
          </p:spPr>
        </p:pic>
        <p:pic>
          <p:nvPicPr>
            <p:cNvPr id="26" name="Grafik 25" descr="\documentclass{article}&#10;\usepackage{amsmath}&#10;\pagestyle{empty}&#10;\begin{document}&#10;\begin{equation}&#10;5 ~10^{-10}&#10;\nonumber&#10;\end{equation} &#10;\end{document}" title="IguanaTex Bitmap Display">
              <a:extLst>
                <a:ext uri="{FF2B5EF4-FFF2-40B4-BE49-F238E27FC236}">
                  <a16:creationId xmlns:a16="http://schemas.microsoft.com/office/drawing/2014/main" id="{094135D9-0FBF-7113-CA17-8225ACA4E817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971" y="7459427"/>
              <a:ext cx="1205803" cy="345838"/>
            </a:xfrm>
            <a:prstGeom prst="rect">
              <a:avLst/>
            </a:prstGeom>
          </p:spPr>
        </p:pic>
        <p:pic>
          <p:nvPicPr>
            <p:cNvPr id="44" name="Grafik 43">
              <a:extLst>
                <a:ext uri="{FF2B5EF4-FFF2-40B4-BE49-F238E27FC236}">
                  <a16:creationId xmlns:a16="http://schemas.microsoft.com/office/drawing/2014/main" id="{65B9989E-F7B0-96C3-A235-553AA1EC24F3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9386" y="3526230"/>
              <a:ext cx="439050" cy="261702"/>
            </a:xfrm>
            <a:prstGeom prst="rect">
              <a:avLst/>
            </a:prstGeom>
          </p:spPr>
        </p:pic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429838EE-9511-D25C-4333-B0C89414A70A}"/>
              </a:ext>
            </a:extLst>
          </p:cNvPr>
          <p:cNvSpPr txBox="1"/>
          <p:nvPr/>
        </p:nvSpPr>
        <p:spPr>
          <a:xfrm>
            <a:off x="5913280" y="1668131"/>
            <a:ext cx="11022997" cy="6765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2800" b="1" i="0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synchrotron radiation (SR) power differs by large factors </a:t>
            </a:r>
            <a:r>
              <a:rPr kumimoji="0" lang="en-US" sz="2800" b="0" i="0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for the particles under consideration</a:t>
            </a:r>
          </a:p>
          <a:p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electron ring collider 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(FCC-ee): ESPPU recommended,</a:t>
            </a:r>
            <a:r>
              <a:rPr kumimoji="0" lang="en-US" sz="2800" b="0" i="0" u="none" strike="noStrike" cap="none" spc="0" normalizeH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very high luminosity through recirculation 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but energy limited by SR,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powerful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RF*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required 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5493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i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 linear collider</a:t>
            </a:r>
            <a:r>
              <a:rPr lang="en-US" sz="2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no SR, but beam dumped immediately, </a:t>
            </a:r>
            <a:r>
              <a:rPr lang="en-US" sz="2800" noProof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RF*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nergy </a:t>
            </a: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ecovery </a:t>
            </a: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inac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*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: energy recirculated, not beam 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lasma </a:t>
            </a: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cceleration*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: high gradient, small footprint, intensity challenge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800" i="1" noProof="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uon</a:t>
            </a:r>
            <a:r>
              <a:rPr lang="en-US" sz="2800" i="1" noProof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800" i="1" noProof="0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ollider</a:t>
            </a:r>
            <a:r>
              <a:rPr lang="en-US" sz="2800" i="1" noProof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sz="2800" i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SR &amp; </a:t>
            </a:r>
            <a:r>
              <a:rPr lang="en-US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suppressed, high energy for leptons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kumimoji="0" lang="en-US" sz="2800" b="0" i="1" u="none" strike="noStrike" cap="none" spc="0" normalizeH="0" baseline="0" noProof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adron</a:t>
            </a:r>
            <a:r>
              <a:rPr kumimoji="0" lang="en-US" sz="2800" b="0" i="1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ring </a:t>
            </a:r>
            <a:r>
              <a:rPr lang="en-US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sz="2800" b="0" i="1" u="none" strike="noStrike" cap="none" spc="0" normalizeH="0" baseline="0" noProof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ollider</a:t>
            </a:r>
            <a:r>
              <a:rPr kumimoji="0" lang="en-US" sz="2800" b="0" i="1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en-US" sz="2800" b="0" i="0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(FCC-</a:t>
            </a:r>
            <a:r>
              <a:rPr kumimoji="0" lang="en-US" sz="2800" b="0" i="0" u="none" strike="noStrike" cap="none" spc="0" normalizeH="0" baseline="0" noProof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hh</a:t>
            </a:r>
            <a:r>
              <a:rPr kumimoji="0" lang="en-US" sz="2800" b="0" i="0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): highest </a:t>
            </a:r>
            <a:r>
              <a:rPr kumimoji="0" lang="en-US" sz="2800" b="0" i="0" u="none" strike="noStrike" cap="none" spc="0" normalizeH="0" baseline="0" noProof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parton</a:t>
            </a:r>
            <a:r>
              <a:rPr kumimoji="0" lang="en-US" sz="2800" b="0" i="0" u="none" strike="noStrike" cap="none" spc="0" normalizeH="0" baseline="0" noProof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collision energies, experience from LHC to </a:t>
            </a:r>
            <a:r>
              <a:rPr lang="en-US" sz="2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analyse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complex collisions,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field magnets*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needed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2800" b="0" i="0" u="none" strike="noStrike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* accelerator roadmap activities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2BACA7-1BB2-88DF-C611-3CF02A822D36}"/>
              </a:ext>
            </a:extLst>
          </p:cNvPr>
          <p:cNvSpPr txBox="1"/>
          <p:nvPr/>
        </p:nvSpPr>
        <p:spPr>
          <a:xfrm>
            <a:off x="1004431" y="1737130"/>
            <a:ext cx="4157396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radiation</a:t>
            </a:r>
            <a:r>
              <a:rPr kumimoji="0" lang="de-DE" sz="2000" b="1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power relative </a:t>
            </a:r>
            <a:r>
              <a:rPr kumimoji="0" lang="de-DE" sz="2000" b="1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to</a:t>
            </a:r>
            <a:r>
              <a:rPr kumimoji="0" lang="de-DE" sz="2000" b="1" i="0" u="none" strike="noStrike" cap="none" spc="0" normalizeH="0" baseline="0" dirty="0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 </a:t>
            </a:r>
            <a:r>
              <a:rPr kumimoji="0" lang="de-DE" sz="2000" b="1" i="0" u="none" strike="noStrike" cap="none" spc="0" normalizeH="0" baseline="0" dirty="0" err="1">
                <a:ln>
                  <a:noFill/>
                </a:ln>
                <a:solidFill>
                  <a:srgbClr val="005493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Palatino"/>
              </a:rPr>
              <a:t>electrons</a:t>
            </a:r>
            <a:endParaRPr kumimoji="0" lang="en-GB" sz="2000" b="1" i="0" u="none" strike="noStrike" cap="none" spc="0" normalizeH="0" baseline="0" dirty="0">
              <a:ln>
                <a:noFill/>
              </a:ln>
              <a:solidFill>
                <a:srgbClr val="005493"/>
              </a:solidFill>
              <a:effectLst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Palatino"/>
            </a:endParaRPr>
          </a:p>
        </p:txBody>
      </p:sp>
      <p:sp>
        <p:nvSpPr>
          <p:cNvPr id="6" name="Geschweifte Klammer links 5">
            <a:extLst>
              <a:ext uri="{FF2B5EF4-FFF2-40B4-BE49-F238E27FC236}">
                <a16:creationId xmlns:a16="http://schemas.microsoft.com/office/drawing/2014/main" id="{CF696E2B-80F9-9524-C60B-87A69CDDE92B}"/>
              </a:ext>
            </a:extLst>
          </p:cNvPr>
          <p:cNvSpPr/>
          <p:nvPr/>
        </p:nvSpPr>
        <p:spPr>
          <a:xfrm>
            <a:off x="5226330" y="3070654"/>
            <a:ext cx="593695" cy="2823519"/>
          </a:xfrm>
          <a:prstGeom prst="leftBrace">
            <a:avLst>
              <a:gd name="adj1" fmla="val 29023"/>
              <a:gd name="adj2" fmla="val 20035"/>
            </a:avLst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491B09A-51B8-433A-8EC9-15A07BFBD3EE}"/>
              </a:ext>
            </a:extLst>
          </p:cNvPr>
          <p:cNvCxnSpPr/>
          <p:nvPr/>
        </p:nvCxnSpPr>
        <p:spPr>
          <a:xfrm flipH="1">
            <a:off x="5105355" y="6347317"/>
            <a:ext cx="719344" cy="100625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56DDA80-2CDC-9618-08FE-9B5EF2FCD887}"/>
              </a:ext>
            </a:extLst>
          </p:cNvPr>
          <p:cNvCxnSpPr>
            <a:cxnSpLocks/>
          </p:cNvCxnSpPr>
          <p:nvPr/>
        </p:nvCxnSpPr>
        <p:spPr>
          <a:xfrm flipH="1">
            <a:off x="5105355" y="7491190"/>
            <a:ext cx="662872" cy="197542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359819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316D8-C60D-5570-B04D-ACEFA994E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me to do better">
            <a:extLst>
              <a:ext uri="{FF2B5EF4-FFF2-40B4-BE49-F238E27FC236}">
                <a16:creationId xmlns:a16="http://schemas.microsoft.com/office/drawing/2014/main" id="{2F398B34-D62D-3E6A-B589-80418CF406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noProof="0" dirty="0"/>
              <a:t>The Importance of Design Tools: Xsuite</a:t>
            </a:r>
          </a:p>
        </p:txBody>
      </p:sp>
      <p:sp>
        <p:nvSpPr>
          <p:cNvPr id="8" name="Text Placeholder 16">
            <a:extLst>
              <a:ext uri="{FF2B5EF4-FFF2-40B4-BE49-F238E27FC236}">
                <a16:creationId xmlns:a16="http://schemas.microsoft.com/office/drawing/2014/main" id="{1EB3E424-4BBB-AEFB-2F70-76CE99725D8C}"/>
              </a:ext>
            </a:extLst>
          </p:cNvPr>
          <p:cNvSpPr txBox="1">
            <a:spLocks/>
          </p:cNvSpPr>
          <p:nvPr/>
        </p:nvSpPr>
        <p:spPr>
          <a:xfrm>
            <a:off x="333938" y="1468586"/>
            <a:ext cx="9315567" cy="7287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02400" tIns="102400" rIns="102400" bIns="102400">
            <a:normAutofit lnSpcReduction="1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377999" marR="0" indent="-37799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2pPr>
            <a:lvl3pPr marL="724235" marR="0" indent="-40023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1" indent="0" defTabSz="1300460" hangingPunct="1">
              <a:lnSpc>
                <a:spcPct val="110000"/>
              </a:lnSpc>
              <a:spcBef>
                <a:spcPts val="853"/>
              </a:spcBef>
              <a:buNone/>
            </a:pPr>
            <a:r>
              <a:rPr lang="en-US" sz="2560" b="1" noProof="1"/>
              <a:t>Numerical modelling </a:t>
            </a:r>
            <a:r>
              <a:rPr lang="en-US" sz="2560" noProof="1"/>
              <a:t>is key for the design, commissioning and operation of next-generation facilities.</a:t>
            </a:r>
          </a:p>
          <a:p>
            <a:pPr marL="0" lvl="1" indent="0" defTabSz="1300460" hangingPunct="1">
              <a:lnSpc>
                <a:spcPct val="110000"/>
              </a:lnSpc>
              <a:spcBef>
                <a:spcPts val="853"/>
              </a:spcBef>
              <a:buNone/>
            </a:pPr>
            <a:r>
              <a:rPr lang="en-US" sz="2560" b="1" noProof="1"/>
              <a:t>Increasing need for integrated, multi-physics studies</a:t>
            </a:r>
            <a:r>
              <a:rPr lang="en-US" sz="2560" noProof="1"/>
              <a:t>: Optics and lattice design, single-particle dynamics, machine imperfections, collective effects, beam–matter interaction, radiation and damping, spin dynamics, polarization</a:t>
            </a:r>
          </a:p>
          <a:p>
            <a:pPr marL="0" lvl="1" indent="0" defTabSz="1300460" hangingPunct="1">
              <a:lnSpc>
                <a:spcPct val="110000"/>
              </a:lnSpc>
              <a:spcBef>
                <a:spcPts val="853"/>
              </a:spcBef>
              <a:buNone/>
            </a:pPr>
            <a:r>
              <a:rPr lang="en-US" sz="2560" b="1" noProof="1"/>
              <a:t>Investment over the last years </a:t>
            </a:r>
            <a:r>
              <a:rPr lang="en-US" sz="2560" noProof="1">
                <a:sym typeface="Wingdings" pitchFamily="2" charset="2"/>
              </a:rPr>
              <a:t> </a:t>
            </a:r>
            <a:r>
              <a:rPr lang="en-US" sz="2560" b="1" noProof="1"/>
              <a:t>Xsuite project</a:t>
            </a:r>
            <a:r>
              <a:rPr lang="en-US" sz="2560" noProof="1"/>
              <a:t>:</a:t>
            </a:r>
          </a:p>
          <a:p>
            <a:pPr marL="537590" lvl="1" indent="-537590" defTabSz="1300460" hangingPunct="1">
              <a:lnSpc>
                <a:spcPct val="110000"/>
              </a:lnSpc>
              <a:spcBef>
                <a:spcPts val="853"/>
              </a:spcBef>
            </a:pPr>
            <a:r>
              <a:rPr lang="en-US" sz="2560" b="1" noProof="1"/>
              <a:t>Open-source</a:t>
            </a:r>
            <a:r>
              <a:rPr lang="en-US" sz="2560" noProof="1"/>
              <a:t> and </a:t>
            </a:r>
            <a:r>
              <a:rPr lang="en-US" sz="2560" b="1" noProof="1"/>
              <a:t>open to feedback and contribution from the community</a:t>
            </a:r>
          </a:p>
          <a:p>
            <a:pPr marL="537590" lvl="1" indent="-537590" defTabSz="1300460" hangingPunct="1">
              <a:lnSpc>
                <a:spcPct val="110000"/>
              </a:lnSpc>
              <a:spcBef>
                <a:spcPts val="853"/>
              </a:spcBef>
            </a:pPr>
            <a:r>
              <a:rPr lang="en-US" sz="2560" b="1" noProof="1"/>
              <a:t>Python-based</a:t>
            </a:r>
            <a:r>
              <a:rPr lang="en-US" sz="2560" noProof="1"/>
              <a:t> → seamless integration with controls,  optimization, AI workflows </a:t>
            </a:r>
          </a:p>
          <a:p>
            <a:pPr marL="537590" lvl="1" indent="-537590" defTabSz="1300460" hangingPunct="1">
              <a:lnSpc>
                <a:spcPct val="110000"/>
              </a:lnSpc>
              <a:spcBef>
                <a:spcPts val="853"/>
              </a:spcBef>
            </a:pPr>
            <a:r>
              <a:rPr lang="en-US" sz="2560" b="1" noProof="1"/>
              <a:t>Modular</a:t>
            </a:r>
            <a:r>
              <a:rPr lang="en-US" sz="2560" noProof="1"/>
              <a:t> → composable model, plug-in extensions</a:t>
            </a:r>
          </a:p>
          <a:p>
            <a:pPr marL="537590" lvl="1" indent="-537590" defTabSz="1300460" hangingPunct="1">
              <a:lnSpc>
                <a:spcPct val="110000"/>
              </a:lnSpc>
              <a:spcBef>
                <a:spcPts val="853"/>
              </a:spcBef>
            </a:pPr>
            <a:r>
              <a:rPr lang="en-US" sz="2560" b="1" noProof="1"/>
              <a:t>High performance &amp; GPU acceleration</a:t>
            </a:r>
          </a:p>
          <a:p>
            <a:pPr defTabSz="1300460" hangingPunct="1">
              <a:lnSpc>
                <a:spcPct val="110000"/>
              </a:lnSpc>
              <a:spcBef>
                <a:spcPts val="853"/>
              </a:spcBef>
            </a:pPr>
            <a:endParaRPr lang="en-US" sz="2560" noProof="1"/>
          </a:p>
          <a:p>
            <a:pPr defTabSz="1300460" hangingPunct="1">
              <a:lnSpc>
                <a:spcPct val="110000"/>
              </a:lnSpc>
              <a:spcBef>
                <a:spcPts val="853"/>
              </a:spcBef>
            </a:pPr>
            <a:r>
              <a:rPr lang="en-US" sz="2560" noProof="1"/>
              <a:t>More info at </a:t>
            </a:r>
            <a:r>
              <a:rPr lang="en-GB" sz="2560" dirty="0">
                <a:latin typeface="Helvetica" pitchFamily="2" charset="0"/>
                <a:hlinkClick r:id="rId2"/>
              </a:rPr>
              <a:t>https://xsuite.web.cern.ch/</a:t>
            </a:r>
            <a:endParaRPr lang="en-US" sz="2560" noProof="1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FCD9DF47-2009-5B05-4D4F-8CFFCED78A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06605" y="4110554"/>
            <a:ext cx="433493" cy="43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30048" tIns="65024" rIns="130048" bIns="65024" numCol="1" anchor="t" anchorCtr="0" compatLnSpc="1">
            <a:prstTxWarp prst="textNoShape">
              <a:avLst/>
            </a:prstTxWarp>
          </a:bodyPr>
          <a:lstStyle/>
          <a:p>
            <a:pPr defTabSz="1300460">
              <a:spcBef>
                <a:spcPts val="0"/>
              </a:spcBef>
            </a:pPr>
            <a:endParaRPr lang="en-CH" sz="1422" dirty="0">
              <a:solidFill>
                <a:srgbClr val="0033A0"/>
              </a:solidFill>
              <a:latin typeface="Optima"/>
              <a:ea typeface="Calibri" panose="020F0502020204030204" pitchFamily="34" charset="0"/>
              <a:cs typeface="Calibri" panose="020F0502020204030204" pitchFamily="34" charset="0"/>
              <a:sym typeface="Optima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2746E99D-AB40-3ABC-8CC9-0E958C8E7E27}"/>
              </a:ext>
            </a:extLst>
          </p:cNvPr>
          <p:cNvSpPr/>
          <p:nvPr/>
        </p:nvSpPr>
        <p:spPr>
          <a:xfrm flipH="1">
            <a:off x="9708620" y="1178570"/>
            <a:ext cx="7394405" cy="3991737"/>
          </a:xfrm>
          <a:prstGeom prst="rect">
            <a:avLst/>
          </a:prstGeom>
          <a:solidFill>
            <a:srgbClr val="E2F0D9"/>
          </a:solidFill>
          <a:ln w="12700">
            <a:miter lim="400000"/>
          </a:ln>
        </p:spPr>
        <p:txBody>
          <a:bodyPr lIns="65023" rIns="65023" anchor="ctr"/>
          <a:lstStyle/>
          <a:p>
            <a:pPr algn="ctr" defTabSz="650230">
              <a:spcBef>
                <a:spcPts val="0"/>
              </a:spcBef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sz="256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" name="Rectangle 16">
            <a:extLst>
              <a:ext uri="{FF2B5EF4-FFF2-40B4-BE49-F238E27FC236}">
                <a16:creationId xmlns:a16="http://schemas.microsoft.com/office/drawing/2014/main" id="{15100A75-9373-0F9C-7CF6-9E45B50E04D4}"/>
              </a:ext>
            </a:extLst>
          </p:cNvPr>
          <p:cNvGrpSpPr/>
          <p:nvPr/>
        </p:nvGrpSpPr>
        <p:grpSpPr>
          <a:xfrm>
            <a:off x="9708618" y="5260300"/>
            <a:ext cx="7394405" cy="1170001"/>
            <a:chOff x="0" y="0"/>
            <a:chExt cx="5199190" cy="822656"/>
          </a:xfrm>
        </p:grpSpPr>
        <p:sp>
          <p:nvSpPr>
            <p:cNvPr id="11" name="Rectangle">
              <a:extLst>
                <a:ext uri="{FF2B5EF4-FFF2-40B4-BE49-F238E27FC236}">
                  <a16:creationId xmlns:a16="http://schemas.microsoft.com/office/drawing/2014/main" id="{485BC07D-6E96-4B76-EDC3-35759964EF86}"/>
                </a:ext>
              </a:extLst>
            </p:cNvPr>
            <p:cNvSpPr/>
            <p:nvPr/>
          </p:nvSpPr>
          <p:spPr>
            <a:xfrm>
              <a:off x="-1" y="-1"/>
              <a:ext cx="5199191" cy="822658"/>
            </a:xfrm>
            <a:prstGeom prst="rect">
              <a:avLst/>
            </a:prstGeom>
            <a:solidFill>
              <a:srgbClr val="FBE5D6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Xobjects…">
              <a:extLst>
                <a:ext uri="{FF2B5EF4-FFF2-40B4-BE49-F238E27FC236}">
                  <a16:creationId xmlns:a16="http://schemas.microsoft.com/office/drawing/2014/main" id="{BF00AF5E-22CB-CA0B-BDB8-C5494D31D3B6}"/>
                </a:ext>
              </a:extLst>
            </p:cNvPr>
            <p:cNvSpPr txBox="1"/>
            <p:nvPr/>
          </p:nvSpPr>
          <p:spPr>
            <a:xfrm>
              <a:off x="41790" y="24362"/>
              <a:ext cx="511560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843C0B"/>
                  </a:solidFill>
                </a:defRPr>
              </a:pPr>
              <a:r>
                <a:rPr lang="en-GB" sz="1991" b="1" dirty="0" err="1">
                  <a:solidFill>
                    <a:srgbClr val="843C0B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Xobjects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843C0B"/>
                  </a:solidFill>
                </a:defRPr>
              </a:pPr>
              <a:r>
                <a:rPr lang="en-GB" sz="1991" dirty="0">
                  <a:solidFill>
                    <a:srgbClr val="843C0B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Interface to different computing platforms </a:t>
              </a:r>
              <a:endParaRPr lang="en-GB" sz="199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843C0B"/>
                  </a:solidFill>
                </a:defRPr>
              </a:pPr>
              <a:r>
                <a:rPr lang="en-GB" sz="1991" dirty="0">
                  <a:solidFill>
                    <a:srgbClr val="843C0B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(CPUs and GPUs of different vendors)</a:t>
              </a:r>
            </a:p>
          </p:txBody>
        </p:sp>
      </p:grpSp>
      <p:grpSp>
        <p:nvGrpSpPr>
          <p:cNvPr id="15" name="Rectangle 17">
            <a:extLst>
              <a:ext uri="{FF2B5EF4-FFF2-40B4-BE49-F238E27FC236}">
                <a16:creationId xmlns:a16="http://schemas.microsoft.com/office/drawing/2014/main" id="{EDA26653-D324-1E88-2A23-78CE062177AE}"/>
              </a:ext>
            </a:extLst>
          </p:cNvPr>
          <p:cNvGrpSpPr/>
          <p:nvPr/>
        </p:nvGrpSpPr>
        <p:grpSpPr>
          <a:xfrm>
            <a:off x="10497891" y="2632410"/>
            <a:ext cx="3055387" cy="1170005"/>
            <a:chOff x="-9410" y="-1"/>
            <a:chExt cx="2148318" cy="822658"/>
          </a:xfrm>
        </p:grpSpPr>
        <p:sp>
          <p:nvSpPr>
            <p:cNvPr id="16" name="Rectangle">
              <a:extLst>
                <a:ext uri="{FF2B5EF4-FFF2-40B4-BE49-F238E27FC236}">
                  <a16:creationId xmlns:a16="http://schemas.microsoft.com/office/drawing/2014/main" id="{7CB608E0-B1B6-F671-D3A0-BB442916CE28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Xfields…">
              <a:extLst>
                <a:ext uri="{FF2B5EF4-FFF2-40B4-BE49-F238E27FC236}">
                  <a16:creationId xmlns:a16="http://schemas.microsoft.com/office/drawing/2014/main" id="{AC128F57-1FF5-E54D-DEFC-E1E24B346348}"/>
                </a:ext>
              </a:extLst>
            </p:cNvPr>
            <p:cNvSpPr txBox="1"/>
            <p:nvPr/>
          </p:nvSpPr>
          <p:spPr>
            <a:xfrm>
              <a:off x="-9410" y="24362"/>
              <a:ext cx="2143154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Xfields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Computation of EM fields from particle ensembles</a:t>
              </a:r>
            </a:p>
          </p:txBody>
        </p:sp>
      </p:grpSp>
      <p:grpSp>
        <p:nvGrpSpPr>
          <p:cNvPr id="18" name="Rectangle 19">
            <a:extLst>
              <a:ext uri="{FF2B5EF4-FFF2-40B4-BE49-F238E27FC236}">
                <a16:creationId xmlns:a16="http://schemas.microsoft.com/office/drawing/2014/main" id="{AC8C1BE3-AEC3-4E28-F3E5-67ADE71135E0}"/>
              </a:ext>
            </a:extLst>
          </p:cNvPr>
          <p:cNvGrpSpPr/>
          <p:nvPr/>
        </p:nvGrpSpPr>
        <p:grpSpPr>
          <a:xfrm>
            <a:off x="10511273" y="1346977"/>
            <a:ext cx="3042002" cy="1170002"/>
            <a:chOff x="0" y="0"/>
            <a:chExt cx="2138907" cy="822656"/>
          </a:xfrm>
        </p:grpSpPr>
        <p:sp>
          <p:nvSpPr>
            <p:cNvPr id="19" name="Rectangle">
              <a:extLst>
                <a:ext uri="{FF2B5EF4-FFF2-40B4-BE49-F238E27FC236}">
                  <a16:creationId xmlns:a16="http://schemas.microsoft.com/office/drawing/2014/main" id="{96DA08A7-D1B4-2F42-395D-FB88EFAF81C7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Xtrack…">
              <a:extLst>
                <a:ext uri="{FF2B5EF4-FFF2-40B4-BE49-F238E27FC236}">
                  <a16:creationId xmlns:a16="http://schemas.microsoft.com/office/drawing/2014/main" id="{BBC1D4A5-8BDB-3D9C-A721-C28BB8850E25}"/>
                </a:ext>
              </a:extLst>
            </p:cNvPr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Xtrack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Tracking and optics engine</a:t>
              </a:r>
            </a:p>
          </p:txBody>
        </p:sp>
      </p:grpSp>
      <p:grpSp>
        <p:nvGrpSpPr>
          <p:cNvPr id="21" name="Rectangle 21">
            <a:extLst>
              <a:ext uri="{FF2B5EF4-FFF2-40B4-BE49-F238E27FC236}">
                <a16:creationId xmlns:a16="http://schemas.microsoft.com/office/drawing/2014/main" id="{1E419115-923D-A098-D1AE-AEAF53526BCB}"/>
              </a:ext>
            </a:extLst>
          </p:cNvPr>
          <p:cNvGrpSpPr/>
          <p:nvPr/>
        </p:nvGrpSpPr>
        <p:grpSpPr>
          <a:xfrm>
            <a:off x="13771859" y="1346977"/>
            <a:ext cx="3042004" cy="1170002"/>
            <a:chOff x="0" y="0"/>
            <a:chExt cx="2138907" cy="822656"/>
          </a:xfrm>
        </p:grpSpPr>
        <p:sp>
          <p:nvSpPr>
            <p:cNvPr id="22" name="Rectangle">
              <a:extLst>
                <a:ext uri="{FF2B5EF4-FFF2-40B4-BE49-F238E27FC236}">
                  <a16:creationId xmlns:a16="http://schemas.microsoft.com/office/drawing/2014/main" id="{A3FC534E-6327-9836-C497-1E3B5E847A47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600" b="1">
                  <a:solidFill>
                    <a:srgbClr val="385724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276" b="1" dirty="0">
                <a:solidFill>
                  <a:srgbClr val="38572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Xpart…">
              <a:extLst>
                <a:ext uri="{FF2B5EF4-FFF2-40B4-BE49-F238E27FC236}">
                  <a16:creationId xmlns:a16="http://schemas.microsoft.com/office/drawing/2014/main" id="{0B5886F3-79C9-BAEE-A1B9-484483FF697B}"/>
                </a:ext>
              </a:extLst>
            </p:cNvPr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Xpart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Generation of particles distributions</a:t>
              </a:r>
            </a:p>
          </p:txBody>
        </p:sp>
      </p:grpSp>
      <p:sp>
        <p:nvSpPr>
          <p:cNvPr id="24" name="TextBox 22">
            <a:extLst>
              <a:ext uri="{FF2B5EF4-FFF2-40B4-BE49-F238E27FC236}">
                <a16:creationId xmlns:a16="http://schemas.microsoft.com/office/drawing/2014/main" id="{C44DFBAF-3E16-C0E1-CFF5-13F4688A4CF0}"/>
              </a:ext>
            </a:extLst>
          </p:cNvPr>
          <p:cNvSpPr txBox="1"/>
          <p:nvPr/>
        </p:nvSpPr>
        <p:spPr>
          <a:xfrm rot="16200000">
            <a:off x="8145486" y="2965524"/>
            <a:ext cx="3834627" cy="433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rIns="65023"/>
          <a:lstStyle>
            <a:lvl1pPr algn="ctr" defTabSz="457200">
              <a:defRPr sz="1400" b="1">
                <a:solidFill>
                  <a:srgbClr val="385724"/>
                </a:solidFill>
              </a:defRPr>
            </a:lvl1pPr>
          </a:lstStyle>
          <a:p>
            <a:pPr defTabSz="650230">
              <a:spcBef>
                <a:spcPts val="0"/>
              </a:spcBef>
            </a:pPr>
            <a:r>
              <a:rPr lang="en-GB" sz="1991" b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rPr>
              <a:t>Physics modules</a:t>
            </a:r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id="{3BD61B4F-15D1-FA0A-9759-687EEE71E456}"/>
              </a:ext>
            </a:extLst>
          </p:cNvPr>
          <p:cNvSpPr/>
          <p:nvPr/>
        </p:nvSpPr>
        <p:spPr>
          <a:xfrm>
            <a:off x="9709417" y="7601538"/>
            <a:ext cx="7394406" cy="893074"/>
          </a:xfrm>
          <a:prstGeom prst="rect">
            <a:avLst/>
          </a:prstGeom>
          <a:solidFill>
            <a:srgbClr val="E2DFDF"/>
          </a:solidFill>
          <a:ln w="12700" cap="flat">
            <a:noFill/>
            <a:miter lim="400000"/>
          </a:ln>
          <a:effectLst/>
        </p:spPr>
        <p:txBody>
          <a:bodyPr wrap="square" lIns="65023" tIns="65023" rIns="65023" bIns="65023" numCol="1" anchor="ctr">
            <a:noAutofit/>
          </a:bodyPr>
          <a:lstStyle/>
          <a:p>
            <a:pPr algn="ctr" defTabSz="650230">
              <a:spcBef>
                <a:spcPts val="0"/>
              </a:spcBef>
              <a:defRPr sz="1600">
                <a:solidFill>
                  <a:srgbClr val="843C0B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sz="2276" dirty="0">
              <a:solidFill>
                <a:srgbClr val="843C0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" name="Picture 2" descr="Picture 2">
            <a:extLst>
              <a:ext uri="{FF2B5EF4-FFF2-40B4-BE49-F238E27FC236}">
                <a16:creationId xmlns:a16="http://schemas.microsoft.com/office/drawing/2014/main" id="{F726A5EC-9D04-EFDF-9D29-15394B8A4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4670" y="7925034"/>
            <a:ext cx="1747765" cy="32333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8" name="Picture 4" descr="Picture 4">
            <a:extLst>
              <a:ext uri="{FF2B5EF4-FFF2-40B4-BE49-F238E27FC236}">
                <a16:creationId xmlns:a16="http://schemas.microsoft.com/office/drawing/2014/main" id="{660C4304-4E4B-B29A-5B2A-747913DB8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2403" y="7941526"/>
            <a:ext cx="1205230" cy="29035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9" name="Picture 6" descr="Picture 6">
            <a:extLst>
              <a:ext uri="{FF2B5EF4-FFF2-40B4-BE49-F238E27FC236}">
                <a16:creationId xmlns:a16="http://schemas.microsoft.com/office/drawing/2014/main" id="{1A9D055A-C7CF-A80C-A601-6DD9DB0C35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397" y="7893361"/>
            <a:ext cx="838770" cy="35457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0732521-1D45-6DED-43AB-B3E25FBFFDD9}"/>
              </a:ext>
            </a:extLst>
          </p:cNvPr>
          <p:cNvSpPr/>
          <p:nvPr/>
        </p:nvSpPr>
        <p:spPr>
          <a:xfrm>
            <a:off x="9709419" y="6510150"/>
            <a:ext cx="7394405" cy="1005959"/>
          </a:xfrm>
          <a:prstGeom prst="rect">
            <a:avLst/>
          </a:prstGeom>
          <a:solidFill>
            <a:srgbClr val="0070C0">
              <a:alpha val="38039"/>
            </a:srgbClr>
          </a:solidFill>
          <a:ln w="12700">
            <a:miter lim="400000"/>
          </a:ln>
        </p:spPr>
        <p:txBody>
          <a:bodyPr lIns="65023" rIns="65023" anchor="ctr"/>
          <a:lstStyle/>
          <a:p>
            <a:pPr algn="ctr" defTabSz="650230">
              <a:spcBef>
                <a:spcPts val="0"/>
              </a:spcBef>
              <a:defRPr sz="1600">
                <a:solidFill>
                  <a:srgbClr val="843C0B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sz="2276" dirty="0">
              <a:solidFill>
                <a:srgbClr val="843C0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Picture 30" descr="Picture 30">
            <a:extLst>
              <a:ext uri="{FF2B5EF4-FFF2-40B4-BE49-F238E27FC236}">
                <a16:creationId xmlns:a16="http://schemas.microsoft.com/office/drawing/2014/main" id="{249DDCE5-28AB-C7B1-AEF8-A7CE226B75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4813" y="6836368"/>
            <a:ext cx="1816465" cy="38087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Picture 8" descr="Picture 8">
            <a:extLst>
              <a:ext uri="{FF2B5EF4-FFF2-40B4-BE49-F238E27FC236}">
                <a16:creationId xmlns:a16="http://schemas.microsoft.com/office/drawing/2014/main" id="{FFF83973-D44B-2E05-33D4-B80B67FB1C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7125" y="6650482"/>
            <a:ext cx="1671088" cy="7160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Picture 32" descr="Picture 32">
            <a:extLst>
              <a:ext uri="{FF2B5EF4-FFF2-40B4-BE49-F238E27FC236}">
                <a16:creationId xmlns:a16="http://schemas.microsoft.com/office/drawing/2014/main" id="{85F5FC73-BE58-7C8D-3553-577CC099179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446" y="6776694"/>
            <a:ext cx="1043439" cy="4406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" name="Rectangle 34">
            <a:extLst>
              <a:ext uri="{FF2B5EF4-FFF2-40B4-BE49-F238E27FC236}">
                <a16:creationId xmlns:a16="http://schemas.microsoft.com/office/drawing/2014/main" id="{12E63A79-EA01-A69A-C6AD-3F8843147D98}"/>
              </a:ext>
            </a:extLst>
          </p:cNvPr>
          <p:cNvGrpSpPr/>
          <p:nvPr/>
        </p:nvGrpSpPr>
        <p:grpSpPr>
          <a:xfrm>
            <a:off x="13771860" y="2632411"/>
            <a:ext cx="3042002" cy="1170002"/>
            <a:chOff x="0" y="0"/>
            <a:chExt cx="2138907" cy="822656"/>
          </a:xfrm>
        </p:grpSpPr>
        <p:sp>
          <p:nvSpPr>
            <p:cNvPr id="35" name="Rectangle">
              <a:extLst>
                <a:ext uri="{FF2B5EF4-FFF2-40B4-BE49-F238E27FC236}">
                  <a16:creationId xmlns:a16="http://schemas.microsoft.com/office/drawing/2014/main" id="{7CC5FFD7-6C7F-34EA-87D6-E0764D357CAB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Xdeps…">
              <a:extLst>
                <a:ext uri="{FF2B5EF4-FFF2-40B4-BE49-F238E27FC236}">
                  <a16:creationId xmlns:a16="http://schemas.microsoft.com/office/drawing/2014/main" id="{FAA7B2A8-7E1A-2638-AAF5-0613D66C45F0}"/>
                </a:ext>
              </a:extLst>
            </p:cNvPr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Xdeps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Data flow manager, </a:t>
              </a:r>
              <a:endParaRPr lang="en-GB" sz="199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deferred expressions</a:t>
              </a:r>
            </a:p>
          </p:txBody>
        </p:sp>
      </p:grpSp>
      <p:grpSp>
        <p:nvGrpSpPr>
          <p:cNvPr id="37" name="Rectangle 17">
            <a:extLst>
              <a:ext uri="{FF2B5EF4-FFF2-40B4-BE49-F238E27FC236}">
                <a16:creationId xmlns:a16="http://schemas.microsoft.com/office/drawing/2014/main" id="{9FE2FEA4-AC3F-43C5-113D-56D1BEB19B6A}"/>
              </a:ext>
            </a:extLst>
          </p:cNvPr>
          <p:cNvGrpSpPr/>
          <p:nvPr/>
        </p:nvGrpSpPr>
        <p:grpSpPr>
          <a:xfrm>
            <a:off x="10511273" y="3917848"/>
            <a:ext cx="3042002" cy="1170001"/>
            <a:chOff x="0" y="0"/>
            <a:chExt cx="2138907" cy="822656"/>
          </a:xfrm>
        </p:grpSpPr>
        <p:sp>
          <p:nvSpPr>
            <p:cNvPr id="38" name="Rectangle">
              <a:extLst>
                <a:ext uri="{FF2B5EF4-FFF2-40B4-BE49-F238E27FC236}">
                  <a16:creationId xmlns:a16="http://schemas.microsoft.com/office/drawing/2014/main" id="{7A1098BF-44EC-AE34-B111-B4DE477C5BF2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Xcoll…">
              <a:extLst>
                <a:ext uri="{FF2B5EF4-FFF2-40B4-BE49-F238E27FC236}">
                  <a16:creationId xmlns:a16="http://schemas.microsoft.com/office/drawing/2014/main" id="{5373EA3E-C680-D9FA-722E-1EA7D2BBA599}"/>
                </a:ext>
              </a:extLst>
            </p:cNvPr>
            <p:cNvSpPr txBox="1"/>
            <p:nvPr/>
          </p:nvSpPr>
          <p:spPr>
            <a:xfrm>
              <a:off x="3274" y="24362"/>
              <a:ext cx="213235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Xcoll</a:t>
              </a:r>
              <a:endParaRPr lang="en-GB" sz="1991" b="1" dirty="0">
                <a:solidFill>
                  <a:srgbClr val="38572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Particle-matter interaction and collimation</a:t>
              </a:r>
            </a:p>
          </p:txBody>
        </p:sp>
      </p:grpSp>
      <p:grpSp>
        <p:nvGrpSpPr>
          <p:cNvPr id="40" name="Rectangle 34">
            <a:extLst>
              <a:ext uri="{FF2B5EF4-FFF2-40B4-BE49-F238E27FC236}">
                <a16:creationId xmlns:a16="http://schemas.microsoft.com/office/drawing/2014/main" id="{7396A707-22FF-6F58-590F-43E67A916B32}"/>
              </a:ext>
            </a:extLst>
          </p:cNvPr>
          <p:cNvGrpSpPr/>
          <p:nvPr/>
        </p:nvGrpSpPr>
        <p:grpSpPr>
          <a:xfrm>
            <a:off x="13771860" y="3917848"/>
            <a:ext cx="3042002" cy="1170001"/>
            <a:chOff x="0" y="0"/>
            <a:chExt cx="2138907" cy="822656"/>
          </a:xfrm>
        </p:grpSpPr>
        <p:sp>
          <p:nvSpPr>
            <p:cNvPr id="41" name="Rectangle">
              <a:extLst>
                <a:ext uri="{FF2B5EF4-FFF2-40B4-BE49-F238E27FC236}">
                  <a16:creationId xmlns:a16="http://schemas.microsoft.com/office/drawing/2014/main" id="{65B2B3D5-2F70-4F2C-4F4E-9DC39403C0E1}"/>
                </a:ext>
              </a:extLst>
            </p:cNvPr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sz="256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Xwakes…">
              <a:extLst>
                <a:ext uri="{FF2B5EF4-FFF2-40B4-BE49-F238E27FC236}">
                  <a16:creationId xmlns:a16="http://schemas.microsoft.com/office/drawing/2014/main" id="{5684D7FD-2330-9E27-F290-9D8FB3063120}"/>
                </a:ext>
              </a:extLst>
            </p:cNvPr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650230">
                <a:spcBef>
                  <a:spcPts val="0"/>
                </a:spcBef>
                <a:defRPr sz="1400" b="1">
                  <a:solidFill>
                    <a:srgbClr val="385724"/>
                  </a:solidFill>
                </a:defRPr>
              </a:pPr>
              <a:r>
                <a:rPr lang="en-GB" sz="1991" b="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Xwakes</a:t>
              </a:r>
              <a:endParaRPr lang="en-GB" sz="1991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endParaRPr>
            </a:p>
            <a:p>
              <a:pPr algn="ctr" defTabSz="650230">
                <a:spcBef>
                  <a:spcPts val="0"/>
                </a:spcBef>
                <a:defRPr sz="1400">
                  <a:solidFill>
                    <a:srgbClr val="385724"/>
                  </a:solidFill>
                </a:defRPr>
              </a:pPr>
              <a:r>
                <a:rPr lang="en-GB" sz="1991" dirty="0" err="1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Wakefields</a:t>
              </a:r>
              <a:r>
                <a:rPr lang="en-GB" sz="1991" dirty="0">
                  <a:solidFill>
                    <a:srgbClr val="385724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sym typeface="Optima"/>
                </a:rPr>
                <a:t> and impedances</a:t>
              </a:r>
            </a:p>
          </p:txBody>
        </p:sp>
      </p:grpSp>
      <p:pic>
        <p:nvPicPr>
          <p:cNvPr id="43" name="vidéo-collée.png" descr="vidéo-collée.png">
            <a:extLst>
              <a:ext uri="{FF2B5EF4-FFF2-40B4-BE49-F238E27FC236}">
                <a16:creationId xmlns:a16="http://schemas.microsoft.com/office/drawing/2014/main" id="{637DCC43-4648-7A81-F2C8-B2FF97532A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04141" y="6765248"/>
            <a:ext cx="1612319" cy="52315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Xobjects…">
            <a:extLst>
              <a:ext uri="{FF2B5EF4-FFF2-40B4-BE49-F238E27FC236}">
                <a16:creationId xmlns:a16="http://schemas.microsoft.com/office/drawing/2014/main" id="{B9CCDBF6-A70A-7317-9059-B0D5A2473FAF}"/>
              </a:ext>
            </a:extLst>
          </p:cNvPr>
          <p:cNvSpPr txBox="1"/>
          <p:nvPr/>
        </p:nvSpPr>
        <p:spPr>
          <a:xfrm>
            <a:off x="9729783" y="7647050"/>
            <a:ext cx="995429" cy="8430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5023" tIns="65023" rIns="65023" bIns="65023" numCol="1" anchor="ctr">
            <a:noAutofit/>
          </a:bodyPr>
          <a:lstStyle/>
          <a:p>
            <a:pPr algn="ctr" defTabSz="650230">
              <a:spcBef>
                <a:spcPts val="0"/>
              </a:spcBef>
              <a:defRPr sz="1400" b="1">
                <a:solidFill>
                  <a:srgbClr val="843C0B"/>
                </a:solidFill>
              </a:defRPr>
            </a:pPr>
            <a:r>
              <a:rPr lang="en-GB" sz="1991" b="1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rPr>
              <a:t>CPU GPU</a:t>
            </a:r>
          </a:p>
        </p:txBody>
      </p:sp>
      <p:pic>
        <p:nvPicPr>
          <p:cNvPr id="1030" name="Picture 6" descr="Apple Logo">
            <a:extLst>
              <a:ext uri="{FF2B5EF4-FFF2-40B4-BE49-F238E27FC236}">
                <a16:creationId xmlns:a16="http://schemas.microsoft.com/office/drawing/2014/main" id="{F4C2F30D-9153-E9FE-7888-15C473263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5205" y="7607052"/>
            <a:ext cx="1790160" cy="89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SI | Future Circular Collider">
            <a:extLst>
              <a:ext uri="{FF2B5EF4-FFF2-40B4-BE49-F238E27FC236}">
                <a16:creationId xmlns:a16="http://schemas.microsoft.com/office/drawing/2014/main" id="{3DAD4D29-9A67-42A2-F9A9-74FDF4B70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4255" y="8952476"/>
            <a:ext cx="1393530" cy="44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B4867F1-8AE2-DF95-376E-2E7A390EE38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429" y="8953445"/>
            <a:ext cx="2050981" cy="549247"/>
          </a:xfrm>
          <a:prstGeom prst="rect">
            <a:avLst/>
          </a:prstGeom>
        </p:spPr>
      </p:pic>
      <p:pic>
        <p:nvPicPr>
          <p:cNvPr id="4" name="Picture 6" descr="Identity ‒ Organization and identity ‐ EPFL">
            <a:extLst>
              <a:ext uri="{FF2B5EF4-FFF2-40B4-BE49-F238E27FC236}">
                <a16:creationId xmlns:a16="http://schemas.microsoft.com/office/drawing/2014/main" id="{D9B8695B-C270-A131-AA0F-D13987A7DF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19" t="24345" r="13202" b="26966"/>
          <a:stretch>
            <a:fillRect/>
          </a:stretch>
        </p:blipFill>
        <p:spPr bwMode="auto">
          <a:xfrm>
            <a:off x="7870372" y="8969693"/>
            <a:ext cx="1407148" cy="51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rand Kit | TRIUMF – Canada's Particle Accelerator Centre – TRIUMF">
            <a:extLst>
              <a:ext uri="{FF2B5EF4-FFF2-40B4-BE49-F238E27FC236}">
                <a16:creationId xmlns:a16="http://schemas.microsoft.com/office/drawing/2014/main" id="{FDAAFE3E-2887-CA20-5415-5F0F3DC29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6830" y="9027450"/>
            <a:ext cx="2001547" cy="3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elmholtz-Zentrum Berlin für Materialien und Energie GmbH (HZB) - EOSC  Association">
            <a:extLst>
              <a:ext uri="{FF2B5EF4-FFF2-40B4-BE49-F238E27FC236}">
                <a16:creationId xmlns:a16="http://schemas.microsoft.com/office/drawing/2014/main" id="{48923014-0FCA-84E7-0130-79C9077517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5209" y="8951238"/>
            <a:ext cx="1026953" cy="51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ERN Logo and symbol, meaning, history, PNG, brand">
            <a:extLst>
              <a:ext uri="{FF2B5EF4-FFF2-40B4-BE49-F238E27FC236}">
                <a16:creationId xmlns:a16="http://schemas.microsoft.com/office/drawing/2014/main" id="{36437D6B-564B-E8DA-AFD5-D31B4D8D9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0702" y="8986793"/>
            <a:ext cx="1409229" cy="44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BD3B6F3-15EC-402C-58DF-D174EF855A83}"/>
              </a:ext>
            </a:extLst>
          </p:cNvPr>
          <p:cNvSpPr txBox="1"/>
          <p:nvPr/>
        </p:nvSpPr>
        <p:spPr>
          <a:xfrm>
            <a:off x="494958" y="9034661"/>
            <a:ext cx="4071627" cy="3502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defTabSz="1300460">
              <a:spcBef>
                <a:spcPts val="0"/>
              </a:spcBef>
            </a:pPr>
            <a:r>
              <a:rPr lang="en-CH" sz="2276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Optima"/>
              </a:rPr>
              <a:t>Support and contributions from:</a:t>
            </a:r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ED8E3298-435F-9EA5-3B6E-FBEE56B198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874" y="8812434"/>
            <a:ext cx="1337112" cy="79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151AD640-A340-AE88-A1AE-F99F0FD8F860}"/>
              </a:ext>
            </a:extLst>
          </p:cNvPr>
          <p:cNvSpPr/>
          <p:nvPr/>
        </p:nvSpPr>
        <p:spPr>
          <a:xfrm>
            <a:off x="329965" y="8946224"/>
            <a:ext cx="16649806" cy="525270"/>
          </a:xfrm>
          <a:prstGeom prst="rect">
            <a:avLst/>
          </a:pr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ctr">
            <a:spAutoFit/>
          </a:bodyPr>
          <a:lstStyle/>
          <a:p>
            <a:pPr defTabSz="1300460">
              <a:spcBef>
                <a:spcPts val="0"/>
              </a:spcBef>
            </a:pPr>
            <a:endParaRPr lang="en-CH" sz="2560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122194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86024-2F0B-85CC-D1DB-20F4C869D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Developing Technology: Superconductivity in Accelerators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75DE37-E603-BFB3-5956-24245C0EC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26" y="1367033"/>
            <a:ext cx="15663812" cy="7810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the main concepts in accelerators: </a:t>
            </a:r>
            <a:r>
              <a:rPr lang="en-US" sz="3200" dirty="0">
                <a:solidFill>
                  <a:srgbClr val="C00000"/>
                </a:solidFill>
              </a:rPr>
              <a:t>bending of trajectories </a:t>
            </a:r>
            <a:r>
              <a:rPr lang="en-US" sz="3200" dirty="0"/>
              <a:t>and </a:t>
            </a:r>
            <a:r>
              <a:rPr lang="en-US" sz="3200" dirty="0">
                <a:solidFill>
                  <a:srgbClr val="C00000"/>
                </a:solidFill>
              </a:rPr>
              <a:t>energy gain by RF fields</a:t>
            </a:r>
            <a:r>
              <a:rPr lang="en-US" sz="3200" dirty="0"/>
              <a:t>, profit from </a:t>
            </a:r>
            <a:r>
              <a:rPr lang="en-US" sz="3200" b="1" dirty="0"/>
              <a:t>energy efficient and high performance superconducting technology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E030F7-1C5C-4805-A068-6A81CDB8D0F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>
            <a:normAutofit lnSpcReduction="10000"/>
          </a:bodyPr>
          <a:lstStyle/>
          <a:p>
            <a:fld id="{329AD536-6320-4F91-AC87-8B402D0EF0B2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4" descr="figure6">
            <a:extLst>
              <a:ext uri="{FF2B5EF4-FFF2-40B4-BE49-F238E27FC236}">
                <a16:creationId xmlns:a16="http://schemas.microsoft.com/office/drawing/2014/main" id="{9D762B13-3F63-09CF-FAEC-24E5F0B69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6093" y="3309218"/>
            <a:ext cx="6238248" cy="245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CE6F4B73-0BA1-67EC-2895-002AAAF491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6654" y="3309220"/>
            <a:ext cx="5256402" cy="245100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978AB67-58E3-3A96-DD0C-9BEF92ADFF22}"/>
              </a:ext>
            </a:extLst>
          </p:cNvPr>
          <p:cNvSpPr txBox="1"/>
          <p:nvPr/>
        </p:nvSpPr>
        <p:spPr>
          <a:xfrm>
            <a:off x="1368217" y="6372345"/>
            <a:ext cx="642788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highest fields attainable</a:t>
            </a:r>
          </a:p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DC field: cooper pairs move frictionless</a:t>
            </a:r>
          </a:p>
          <a:p>
            <a:pPr marL="406394" indent="-406394">
              <a:buFont typeface="Symbol" panose="05050102010706020507" pitchFamily="18" charset="2"/>
              <a:buChar char="®"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zero losses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AE93410-D94A-54A0-7C3E-D1D24DE1AC96}"/>
              </a:ext>
            </a:extLst>
          </p:cNvPr>
          <p:cNvSpPr txBox="1"/>
          <p:nvPr/>
        </p:nvSpPr>
        <p:spPr>
          <a:xfrm>
            <a:off x="8326093" y="6372345"/>
            <a:ext cx="746706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highest power transfer attainable</a:t>
            </a:r>
          </a:p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field: cooper pairs carry mass, causing imperfect RF field shielding</a:t>
            </a:r>
          </a:p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very small but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non-zero losses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D05116B-E58A-844B-2C2D-ECACD2A08F96}"/>
              </a:ext>
            </a:extLst>
          </p:cNvPr>
          <p:cNvSpPr txBox="1"/>
          <p:nvPr/>
        </p:nvSpPr>
        <p:spPr>
          <a:xfrm>
            <a:off x="1356654" y="2566451"/>
            <a:ext cx="525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de-DE" sz="32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654C4B2-5537-B031-5F23-A2E70F47F295}"/>
              </a:ext>
            </a:extLst>
          </p:cNvPr>
          <p:cNvSpPr txBox="1"/>
          <p:nvPr/>
        </p:nvSpPr>
        <p:spPr>
          <a:xfrm>
            <a:off x="8326093" y="2566450"/>
            <a:ext cx="525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Resonators</a:t>
            </a:r>
            <a:endParaRPr lang="de-DE" sz="32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4349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8A6D12-83BE-5D0C-7E22-43E8CD6F1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3333" y="1971413"/>
            <a:ext cx="14933595" cy="5830348"/>
          </a:xfrm>
        </p:spPr>
        <p:txBody>
          <a:bodyPr/>
          <a:lstStyle/>
          <a:p>
            <a:pPr marL="317516" indent="0">
              <a:buNone/>
            </a:pPr>
            <a:r>
              <a:rPr lang="de-CH" b="1" dirty="0"/>
              <a:t>1) Technologies</a:t>
            </a:r>
          </a:p>
          <a:p>
            <a:pPr marL="317516" indent="0">
              <a:buNone/>
            </a:pPr>
            <a:r>
              <a:rPr lang="de-CH" b="1" dirty="0"/>
              <a:t>High Field Magnets, 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de-CH" sz="4000" b="1" dirty="0"/>
              <a:t>	</a:t>
            </a:r>
            <a:r>
              <a:rPr lang="de-CH" sz="4000" dirty="0" err="1"/>
              <a:t>panel</a:t>
            </a:r>
            <a:r>
              <a:rPr lang="de-CH" sz="4000" dirty="0"/>
              <a:t> </a:t>
            </a:r>
            <a:r>
              <a:rPr lang="de-CH" sz="4000" dirty="0" err="1"/>
              <a:t>chairs</a:t>
            </a:r>
            <a:r>
              <a:rPr lang="de-CH" sz="4000" dirty="0"/>
              <a:t>: </a:t>
            </a:r>
            <a:r>
              <a:rPr lang="de-CH" sz="4000" dirty="0" err="1"/>
              <a:t>E.Todesco</a:t>
            </a:r>
            <a:r>
              <a:rPr lang="de-CH" sz="4000" dirty="0"/>
              <a:t> (CERN), </a:t>
            </a:r>
            <a:r>
              <a:rPr lang="de-CH" sz="4000" dirty="0" err="1"/>
              <a:t>B.Auchmann</a:t>
            </a:r>
            <a:r>
              <a:rPr lang="de-CH" sz="4000" dirty="0"/>
              <a:t> (PSI)</a:t>
            </a:r>
          </a:p>
          <a:p>
            <a:pPr marL="317516" indent="0">
              <a:buNone/>
            </a:pPr>
            <a:r>
              <a:rPr lang="en-US" b="1" dirty="0"/>
              <a:t>High Gradient RF Structures and Systems, </a:t>
            </a:r>
          </a:p>
          <a:p>
            <a:pPr marL="317516" indent="0">
              <a:spcBef>
                <a:spcPts val="0"/>
              </a:spcBef>
              <a:buNone/>
            </a:pPr>
            <a:r>
              <a:rPr lang="en-US" sz="4000" dirty="0"/>
              <a:t>	panel chairs: </a:t>
            </a:r>
            <a:r>
              <a:rPr lang="en-US" sz="4000" dirty="0" err="1"/>
              <a:t>G.Bisoffi</a:t>
            </a:r>
            <a:r>
              <a:rPr lang="en-US" sz="4000" dirty="0"/>
              <a:t> (INFN LNS), </a:t>
            </a:r>
            <a:r>
              <a:rPr lang="en-US" sz="4000" dirty="0" err="1"/>
              <a:t>P.McIntosh</a:t>
            </a:r>
            <a:r>
              <a:rPr lang="en-US" sz="4000" dirty="0"/>
              <a:t> (STFC)</a:t>
            </a:r>
            <a:endParaRPr lang="de-DE" sz="4000" dirty="0"/>
          </a:p>
          <a:p>
            <a:pPr marL="317516" indent="0">
              <a:buNone/>
            </a:pP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067640234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7,9677"/>
  <p:tag name="ORIGINALWIDTH" val="779,1526"/>
  <p:tag name="LATEXADDIN" val="\documentclass{article}&#10;\usepackage{amsmath}&#10;\pagestyle{empty}&#10;\begin{document}&#10;\begin{equation}&#10;P_\mathrm{rad} \propto \left ( \frac{m_e}{m} \right )^4&#10;\nonumber&#10;\end{equation} &#10;\end{document}"/>
  <p:tag name="IGUANATEXSIZE" val="30"/>
  <p:tag name="IGUANATEXCURSOR" val="120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102,7372"/>
  <p:tag name="LATEXADDIN" val="\documentclass{article}&#10;\usepackage{amsmath}&#10;\pagestyle{empty}&#10;\begin{document}&#10;\begin{equation}&#10;m&#10;\nonumber&#10;\end{equation} &#10;\end{document}"/>
  <p:tag name="IGUANATEXSIZE" val="30"/>
  <p:tag name="IGUANATEXCURSOR" val="98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286,4642"/>
  <p:tag name="LATEXADDIN" val="\documentclass{article}&#10;\usepackage{amsmath}&#10;\pagestyle{empty}&#10;\begin{document}&#10;\begin{equation}&#10;10^{-13}&#10;\nonumber&#10;\end{equation} &#10;\end{document}"/>
  <p:tag name="IGUANATEXSIZE" val="30"/>
  <p:tag name="IGUANATEXCURSOR" val="105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,4859"/>
  <p:tag name="ORIGINALWIDTH" val="395,2006"/>
  <p:tag name="LATEXADDIN" val="\documentclass{article}&#10;\usepackage{amsmath}&#10;\pagestyle{empty}&#10;\begin{document}&#10;\begin{equation}&#10;5 ~10^{-10}&#10;\nonumber&#10;\end{equation} &#10;\end{document}"/>
  <p:tag name="IGUANATEXSIZE" val="30"/>
  <p:tag name="IGUANATEXCURSOR" val="100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,48929"/>
  <p:tag name="ORIGINALWIDTH" val="143,982"/>
  <p:tag name="LATEXADDIN" val="\documentclass{article}&#10;\usepackage{amsmath}&#10;\pagestyle{empty}&#10;\begin{document}&#10;\begin{equation}&#10;1.0&#10;\nonumber&#10;\end{equation} &#10;\end{document}"/>
  <p:tag name="IGUANATEXSIZE" val="30"/>
  <p:tag name="IGUANATEXCURSOR" val="100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.2336"/>
  <p:tag name="ORIGINALWIDTH" val="472.4409"/>
  <p:tag name="LATEXADDIN" val="\documentclass{article}&#10;\IfFileExists{C:/DriveO/EPFL/Course/style/Mikes.tex}{\input{C:/DriveO/EPFL/Course/style/Mikes.tex}&#10;}{\input{C:/O/EPFL/Course/style/Mikes.tex}}&#10;\begin{align*}&#10;\propto {E_\rm{cm}}^{-3}&#10;\end{align*}&#10;\end{document}"/>
  <p:tag name="IGUANATEXSIZE" val="20"/>
  <p:tag name="IGUANATEXCURSOR" val="206"/>
  <p:tag name="TRANSPARENCY" val="True"/>
  <p:tag name="FILENAME" val=""/>
  <p:tag name="LATEXENGINEID" val="0"/>
  <p:tag name="TEMPFOLDER" val="c:\temp\"/>
  <p:tag name="LATEXFORMHEIGHT" val="613"/>
  <p:tag name="LATEXFORMWIDTH" val="858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569,1788"/>
  <p:tag name="LATEXADDIN" val="\documentclass{article}&#10;\usepackage{amsmath}&#10;\pagestyle{empty}&#10;\begin{document}&#10;\begin{equation}&#10;\frac{\mathcal{L}}{P_\mathrm{beam}} \propto \gamma&#10;\nonumber&#10;\end{equation} &#10;\end{document}"/>
  <p:tag name="IGUANATEXSIZE" val="20"/>
  <p:tag name="IGUANATEXCURSOR" val="125"/>
  <p:tag name="TRANSPARENCY" val="Wahr"/>
  <p:tag name="LATEXENGINEID" val="0"/>
  <p:tag name="TEMPFOLDER" val="c:\temp\"/>
  <p:tag name="LATEXFORMHEIGHT" val="312"/>
  <p:tag name="LATEXFORMWIDTH" val="490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.24032"/>
  <p:tag name="ORIGINALWIDTH" val="121.4848"/>
  <p:tag name="LATEXADDIN" val="\documentclass{article}&#10;\IfFileExists{C:/DriveO/EPFL/Course/style/Mikes.tex}{\input{C:/DriveO/EPFL/Course/style/Mikes.tex}&#10;}{\input{C:/O/EPFL/Course/style/Mikes.tex}}&#10;\begin{align*}&#10;e^-&#10;\end{align*}&#10;\end{document}"/>
  <p:tag name="IGUANATEXSIZE" val="20"/>
  <p:tag name="IGUANATEXCURSOR" val="185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237.7203"/>
  <p:tag name="LATEXADDIN" val="\documentclass{article}&#10;\IfFileExists{C:/DriveO/EPFL/Course/style/Mikes.tex}{\input{C:/DriveO/EPFL/Course/style/Mikes.tex}&#10;}{\input{C:/O/EPFL/Course/style/Mikes.tex}}&#10;\begin{align*}&#10;N e^+&#10;\end{align*}&#10;\end{document}"/>
  <p:tag name="IGUANATEXSIZE" val="20"/>
  <p:tag name="IGUANATEXCURSOR" val="187"/>
  <p:tag name="TRANSPARENCY" val="Wahr"/>
  <p:tag name="FILENAME" val=""/>
  <p:tag name="LATEXENGINEID" val="0"/>
  <p:tag name="TEMPFOLDER" val="C:\Users\Mike\Documents\tmp\"/>
  <p:tag name="LATEXFORMHEIGHT" val="552"/>
  <p:tag name="LATEXFORMWIDTH" val="572"/>
  <p:tag name="LATEXFORMWRAP" val="Wahr"/>
  <p:tag name="BITMAPVECTOR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005493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8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49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SY_PowerPoint_16x9_de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0325">
          <a:solidFill>
            <a:srgbClr val="FFFF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3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uCol_2025_tmp" id="{68FF565F-D937-5849-B2A1-8CA63796CEAB}" vid="{AEDF293A-7B41-0C45-940C-1CE6D474460B}"/>
    </a:ext>
  </a:extLst>
</a:theme>
</file>

<file path=ppt/theme/theme4.xml><?xml version="1.0" encoding="utf-8"?>
<a:theme xmlns:a="http://schemas.openxmlformats.org/drawingml/2006/main" name="Pacc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B 2026 ppt model" id="{C516ADF3-DE17-4842-A389-3899FE05B6B5}" vid="{5C11C647-7BD4-4E49-8EB3-C3A0EB3322A5}"/>
    </a:ext>
  </a:extLst>
</a:theme>
</file>

<file path=ppt/theme/theme5.xml><?xml version="1.0" encoding="utf-8"?>
<a:theme xmlns:a="http://schemas.openxmlformats.org/drawingml/2006/main" name="1_White">
  <a:themeElements>
    <a:clrScheme name="White">
      <a:dk1>
        <a:srgbClr val="FFFFFF"/>
      </a:dk1>
      <a:lt1>
        <a:srgbClr val="005493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8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49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8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49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3889</Words>
  <Application>Microsoft Office PowerPoint</Application>
  <PresentationFormat>Benutzerdefiniert</PresentationFormat>
  <Paragraphs>519</Paragraphs>
  <Slides>29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26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29</vt:i4>
      </vt:variant>
    </vt:vector>
  </HeadingPairs>
  <TitlesOfParts>
    <vt:vector size="60" baseType="lpstr">
      <vt:lpstr>Aptos</vt:lpstr>
      <vt:lpstr>Arial</vt:lpstr>
      <vt:lpstr>Arial Narrow</vt:lpstr>
      <vt:lpstr>ArialMT</vt:lpstr>
      <vt:lpstr>Calibri</vt:lpstr>
      <vt:lpstr>Cambria</vt:lpstr>
      <vt:lpstr>Century Gothic</vt:lpstr>
      <vt:lpstr>Daytona</vt:lpstr>
      <vt:lpstr>Engravers MT</vt:lpstr>
      <vt:lpstr>Gill Sans</vt:lpstr>
      <vt:lpstr>Gill Sans Light</vt:lpstr>
      <vt:lpstr>Gill Sans MT</vt:lpstr>
      <vt:lpstr>Helvetica</vt:lpstr>
      <vt:lpstr>Helvetica Neue</vt:lpstr>
      <vt:lpstr>Liberation Sans</vt:lpstr>
      <vt:lpstr>Lucida Grande</vt:lpstr>
      <vt:lpstr>Montserrat</vt:lpstr>
      <vt:lpstr>Optima</vt:lpstr>
      <vt:lpstr>Optima Bold</vt:lpstr>
      <vt:lpstr>Palatino</vt:lpstr>
      <vt:lpstr>Symbol</vt:lpstr>
      <vt:lpstr>Times</vt:lpstr>
      <vt:lpstr>Times New Roman</vt:lpstr>
      <vt:lpstr>Times Roman</vt:lpstr>
      <vt:lpstr>Verdana</vt:lpstr>
      <vt:lpstr>Wingdings</vt:lpstr>
      <vt:lpstr>White</vt:lpstr>
      <vt:lpstr>DESY_PowerPoint_16x9_de</vt:lpstr>
      <vt:lpstr>IMCC - 1</vt:lpstr>
      <vt:lpstr>Pacco</vt:lpstr>
      <vt:lpstr>1_White</vt:lpstr>
      <vt:lpstr>The European Research Roadmap on Concepts and Technologies for Accelerators</vt:lpstr>
      <vt:lpstr>PowerPoint-Präsentation</vt:lpstr>
      <vt:lpstr>Accelerator Roadmap</vt:lpstr>
      <vt:lpstr>ESPPU Recommendation on Next Collider</vt:lpstr>
      <vt:lpstr>ESPPU Recommendation on Accelerator R&amp;D</vt:lpstr>
      <vt:lpstr>Collider Concept Choices</vt:lpstr>
      <vt:lpstr>The Importance of Design Tools: Xsuite</vt:lpstr>
      <vt:lpstr>Developing Technology: Superconductivity in Accelerators</vt:lpstr>
      <vt:lpstr>PowerPoint-Präsentation</vt:lpstr>
      <vt:lpstr>HFM: FCC-hh 2025 Updated Baseline Parameters</vt:lpstr>
      <vt:lpstr>Timeline for LTS</vt:lpstr>
      <vt:lpstr>under development: HTS demonstrators</vt:lpstr>
      <vt:lpstr>High Field Magnets R&amp;D Topics</vt:lpstr>
      <vt:lpstr>RFCP Roadmap and RF Priorities Within the LDG Framework</vt:lpstr>
      <vt:lpstr>Bulk nb cavities</vt:lpstr>
      <vt:lpstr>Thin film cavities</vt:lpstr>
      <vt:lpstr>High Efficiency Amplifiers</vt:lpstr>
      <vt:lpstr>PowerPoint-Präsentation</vt:lpstr>
      <vt:lpstr>HALHF: A hybrid, asymmetric, linear Higgs factory </vt:lpstr>
      <vt:lpstr>PowerPoint-Präsentation</vt:lpstr>
      <vt:lpstr>PowerPoint-Präsentation</vt:lpstr>
      <vt:lpstr>Muon Collider – Efficient at Highest Energies</vt:lpstr>
      <vt:lpstr>Muon Collider Focus</vt:lpstr>
      <vt:lpstr>PowerPoint-Präsentation</vt:lpstr>
      <vt:lpstr>ERL vs Ring or Linear Collider</vt:lpstr>
      <vt:lpstr>PowerPoint-Präsentation</vt:lpstr>
      <vt:lpstr>PowerPoint-Präsentation</vt:lpstr>
      <vt:lpstr>LDG Sustainability Working Group, C.Bloise (INFN), M.Titov (IRFU)</vt:lpstr>
      <vt:lpstr>Accelerator R&amp;D -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Seidel</dc:creator>
  <cp:lastModifiedBy>Seidel, Mike</cp:lastModifiedBy>
  <cp:revision>204</cp:revision>
  <dcterms:modified xsi:type="dcterms:W3CDTF">2026-05-13T09:20:20Z</dcterms:modified>
</cp:coreProperties>
</file>